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</p:sldMasterIdLst>
  <p:notesMasterIdLst>
    <p:notesMasterId r:id="rId13"/>
  </p:notesMasterIdLst>
  <p:sldIdLst>
    <p:sldId id="256" r:id="rId2"/>
    <p:sldId id="258" r:id="rId3"/>
    <p:sldId id="1273" r:id="rId4"/>
    <p:sldId id="1274" r:id="rId5"/>
    <p:sldId id="1270" r:id="rId6"/>
    <p:sldId id="1271" r:id="rId7"/>
    <p:sldId id="391" r:id="rId8"/>
    <p:sldId id="407" r:id="rId9"/>
    <p:sldId id="400" r:id="rId10"/>
    <p:sldId id="402" r:id="rId11"/>
    <p:sldId id="265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n Harms" initials="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48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4259A5-7DEA-4B4C-A3DC-F10AE3C62591}" v="1" dt="2026-10-08T07:49:23.771"/>
  </p1510:revLst>
</p1510:revInfo>
</file>

<file path=ppt/tableStyles.xml><?xml version="1.0" encoding="utf-8"?>
<a:tblStyleLst xmlns:a="http://schemas.openxmlformats.org/drawingml/2006/main" def="{720D5B6D-C2CC-470F-8886-B7456B7BEF6A}">
  <a:tblStyle styleId="{720D5B6D-C2CC-470F-8886-B7456B7BEF6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A21E6BE-7CF5-4CDE-B647-C879A2FB3441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61" autoAdjust="0"/>
    <p:restoredTop sz="94660"/>
  </p:normalViewPr>
  <p:slideViewPr>
    <p:cSldViewPr snapToGrid="0">
      <p:cViewPr varScale="1">
        <p:scale>
          <a:sx n="189" d="100"/>
          <a:sy n="189" d="100"/>
        </p:scale>
        <p:origin x="92" y="18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 Harms" userId="640888e3bb68dafb" providerId="LiveId" clId="{897529D5-FCB9-4052-9595-4EDF50BC9126}"/>
    <pc:docChg chg="undo custSel addSld delSld modSld sldOrd">
      <pc:chgData name="Jan Harms" userId="640888e3bb68dafb" providerId="LiveId" clId="{897529D5-FCB9-4052-9595-4EDF50BC9126}" dt="2026-10-08T07:53:07.065" v="6991" actId="20577"/>
      <pc:docMkLst>
        <pc:docMk/>
      </pc:docMkLst>
      <pc:sldChg chg="addSp delSp modSp mod">
        <pc:chgData name="Jan Harms" userId="640888e3bb68dafb" providerId="LiveId" clId="{897529D5-FCB9-4052-9595-4EDF50BC9126}" dt="2026-09-28T18:17:03.700" v="3656" actId="478"/>
        <pc:sldMkLst>
          <pc:docMk/>
          <pc:sldMk cId="0" sldId="256"/>
        </pc:sldMkLst>
        <pc:spChg chg="add mod">
          <ac:chgData name="Jan Harms" userId="640888e3bb68dafb" providerId="LiveId" clId="{897529D5-FCB9-4052-9595-4EDF50BC9126}" dt="2026-09-28T18:16:59.223" v="3655" actId="1076"/>
          <ac:spMkLst>
            <pc:docMk/>
            <pc:sldMk cId="0" sldId="256"/>
            <ac:spMk id="2" creationId="{473B91CD-5B0B-487D-78B1-1740409199A1}"/>
          </ac:spMkLst>
        </pc:spChg>
      </pc:sldChg>
      <pc:sldChg chg="addSp delSp modSp mod">
        <pc:chgData name="Jan Harms" userId="640888e3bb68dafb" providerId="LiveId" clId="{897529D5-FCB9-4052-9595-4EDF50BC9126}" dt="2026-09-28T21:22:40.670" v="5187" actId="22"/>
        <pc:sldMkLst>
          <pc:docMk/>
          <pc:sldMk cId="0" sldId="258"/>
        </pc:sldMkLst>
        <pc:spChg chg="mod">
          <ac:chgData name="Jan Harms" userId="640888e3bb68dafb" providerId="LiveId" clId="{897529D5-FCB9-4052-9595-4EDF50BC9126}" dt="2026-09-28T18:22:47.869" v="3936" actId="20577"/>
          <ac:spMkLst>
            <pc:docMk/>
            <pc:sldMk cId="0" sldId="258"/>
            <ac:spMk id="76" creationId="{00000000-0000-0000-0000-000000000000}"/>
          </ac:spMkLst>
        </pc:spChg>
        <pc:spChg chg="mod">
          <ac:chgData name="Jan Harms" userId="640888e3bb68dafb" providerId="LiveId" clId="{897529D5-FCB9-4052-9595-4EDF50BC9126}" dt="2026-09-28T21:04:20.470" v="5042" actId="20577"/>
          <ac:spMkLst>
            <pc:docMk/>
            <pc:sldMk cId="0" sldId="258"/>
            <ac:spMk id="77" creationId="{00000000-0000-0000-0000-000000000000}"/>
          </ac:spMkLst>
        </pc:spChg>
      </pc:sldChg>
      <pc:sldChg chg="modSp mod">
        <pc:chgData name="Jan Harms" userId="640888e3bb68dafb" providerId="LiveId" clId="{897529D5-FCB9-4052-9595-4EDF50BC9126}" dt="2026-09-28T21:07:17.940" v="5069" actId="1076"/>
        <pc:sldMkLst>
          <pc:docMk/>
          <pc:sldMk cId="1145267631" sldId="265"/>
        </pc:sldMkLst>
        <pc:spChg chg="mod">
          <ac:chgData name="Jan Harms" userId="640888e3bb68dafb" providerId="LiveId" clId="{897529D5-FCB9-4052-9595-4EDF50BC9126}" dt="2026-09-28T21:07:17.940" v="5069" actId="1076"/>
          <ac:spMkLst>
            <pc:docMk/>
            <pc:sldMk cId="1145267631" sldId="265"/>
            <ac:spMk id="2" creationId="{E1F9F3EA-F8D2-10D7-44F8-475C7196AFA3}"/>
          </ac:spMkLst>
        </pc:spChg>
        <pc:spChg chg="mod">
          <ac:chgData name="Jan Harms" userId="640888e3bb68dafb" providerId="LiveId" clId="{897529D5-FCB9-4052-9595-4EDF50BC9126}" dt="2026-09-28T21:07:11.263" v="5068" actId="1076"/>
          <ac:spMkLst>
            <pc:docMk/>
            <pc:sldMk cId="1145267631" sldId="265"/>
            <ac:spMk id="7" creationId="{32849507-2AD0-1328-FCB0-7DCCED1FBC6A}"/>
          </ac:spMkLst>
        </pc:spChg>
        <pc:spChg chg="mod">
          <ac:chgData name="Jan Harms" userId="640888e3bb68dafb" providerId="LiveId" clId="{897529D5-FCB9-4052-9595-4EDF50BC9126}" dt="2026-09-28T21:07:11.263" v="5068" actId="1076"/>
          <ac:spMkLst>
            <pc:docMk/>
            <pc:sldMk cId="1145267631" sldId="265"/>
            <ac:spMk id="205" creationId="{00000000-0000-0000-0000-000000000000}"/>
          </ac:spMkLst>
        </pc:spChg>
        <pc:spChg chg="mod">
          <ac:chgData name="Jan Harms" userId="640888e3bb68dafb" providerId="LiveId" clId="{897529D5-FCB9-4052-9595-4EDF50BC9126}" dt="2026-09-28T21:07:17.940" v="5069" actId="1076"/>
          <ac:spMkLst>
            <pc:docMk/>
            <pc:sldMk cId="1145267631" sldId="265"/>
            <ac:spMk id="207" creationId="{00000000-0000-0000-0000-000000000000}"/>
          </ac:spMkLst>
        </pc:spChg>
      </pc:sldChg>
      <pc:sldChg chg="addSp delSp modSp mod">
        <pc:chgData name="Jan Harms" userId="640888e3bb68dafb" providerId="LiveId" clId="{897529D5-FCB9-4052-9595-4EDF50BC9126}" dt="2026-09-29T05:47:31.657" v="6739" actId="1076"/>
        <pc:sldMkLst>
          <pc:docMk/>
          <pc:sldMk cId="1703092522" sldId="391"/>
        </pc:sldMkLst>
        <pc:spChg chg="mod">
          <ac:chgData name="Jan Harms" userId="640888e3bb68dafb" providerId="LiveId" clId="{897529D5-FCB9-4052-9595-4EDF50BC9126}" dt="2026-09-29T05:44:39.547" v="6533" actId="20577"/>
          <ac:spMkLst>
            <pc:docMk/>
            <pc:sldMk cId="1703092522" sldId="391"/>
            <ac:spMk id="7" creationId="{6D38A422-D8D1-FD75-F74A-34B4C51A8B61}"/>
          </ac:spMkLst>
        </pc:spChg>
        <pc:spChg chg="mod">
          <ac:chgData name="Jan Harms" userId="640888e3bb68dafb" providerId="LiveId" clId="{897529D5-FCB9-4052-9595-4EDF50BC9126}" dt="2026-09-29T05:47:31.657" v="6739" actId="1076"/>
          <ac:spMkLst>
            <pc:docMk/>
            <pc:sldMk cId="1703092522" sldId="391"/>
            <ac:spMk id="14" creationId="{8A390EBF-FA4F-FDDE-4954-AEA8AA5980DA}"/>
          </ac:spMkLst>
        </pc:spChg>
      </pc:sldChg>
      <pc:sldChg chg="addSp delSp modSp add del mod">
        <pc:chgData name="Jan Harms" userId="640888e3bb68dafb" providerId="LiveId" clId="{897529D5-FCB9-4052-9595-4EDF50BC9126}" dt="2026-10-08T07:53:07.065" v="6991" actId="20577"/>
        <pc:sldMkLst>
          <pc:docMk/>
          <pc:sldMk cId="3132205229" sldId="400"/>
        </pc:sldMkLst>
        <pc:spChg chg="add del mod">
          <ac:chgData name="Jan Harms" userId="640888e3bb68dafb" providerId="LiveId" clId="{897529D5-FCB9-4052-9595-4EDF50BC9126}" dt="2026-10-08T07:34:28.921" v="6787" actId="478"/>
          <ac:spMkLst>
            <pc:docMk/>
            <pc:sldMk cId="3132205229" sldId="400"/>
            <ac:spMk id="4" creationId="{252969B7-5D34-3C34-8395-B3EEB44BB21D}"/>
          </ac:spMkLst>
        </pc:spChg>
        <pc:spChg chg="mod">
          <ac:chgData name="Jan Harms" userId="640888e3bb68dafb" providerId="LiveId" clId="{897529D5-FCB9-4052-9595-4EDF50BC9126}" dt="2026-10-08T07:50:28.285" v="6918" actId="20577"/>
          <ac:spMkLst>
            <pc:docMk/>
            <pc:sldMk cId="3132205229" sldId="400"/>
            <ac:spMk id="8" creationId="{E3C03A78-59C7-1F95-7E3B-0D209650D2D7}"/>
          </ac:spMkLst>
        </pc:spChg>
        <pc:spChg chg="add mod">
          <ac:chgData name="Jan Harms" userId="640888e3bb68dafb" providerId="LiveId" clId="{897529D5-FCB9-4052-9595-4EDF50BC9126}" dt="2026-10-08T07:52:45.815" v="6989" actId="1076"/>
          <ac:spMkLst>
            <pc:docMk/>
            <pc:sldMk cId="3132205229" sldId="400"/>
            <ac:spMk id="9" creationId="{4AE85EAA-4229-4CEC-8E28-7E0F67C16C60}"/>
          </ac:spMkLst>
        </pc:spChg>
        <pc:spChg chg="add mod">
          <ac:chgData name="Jan Harms" userId="640888e3bb68dafb" providerId="LiveId" clId="{897529D5-FCB9-4052-9595-4EDF50BC9126}" dt="2026-10-08T07:53:07.065" v="6991" actId="20577"/>
          <ac:spMkLst>
            <pc:docMk/>
            <pc:sldMk cId="3132205229" sldId="400"/>
            <ac:spMk id="11" creationId="{BE56478D-8024-91D5-BDF9-11A3F3678280}"/>
          </ac:spMkLst>
        </pc:spChg>
        <pc:spChg chg="mod">
          <ac:chgData name="Jan Harms" userId="640888e3bb68dafb" providerId="LiveId" clId="{897529D5-FCB9-4052-9595-4EDF50BC9126}" dt="2026-10-08T07:48:15.334" v="6902" actId="14100"/>
          <ac:spMkLst>
            <pc:docMk/>
            <pc:sldMk cId="3132205229" sldId="400"/>
            <ac:spMk id="23" creationId="{328E61AC-1760-D880-F6FD-D5DFA314DC70}"/>
          </ac:spMkLst>
        </pc:spChg>
      </pc:sldChg>
      <pc:sldChg chg="addSp delSp modSp mod">
        <pc:chgData name="Jan Harms" userId="640888e3bb68dafb" providerId="LiveId" clId="{897529D5-FCB9-4052-9595-4EDF50BC9126}" dt="2026-10-08T07:52:19.069" v="6985" actId="1076"/>
        <pc:sldMkLst>
          <pc:docMk/>
          <pc:sldMk cId="1822786457" sldId="402"/>
        </pc:sldMkLst>
        <pc:spChg chg="mod">
          <ac:chgData name="Jan Harms" userId="640888e3bb68dafb" providerId="LiveId" clId="{897529D5-FCB9-4052-9595-4EDF50BC9126}" dt="2026-10-08T07:36:36.934" v="6841" actId="20577"/>
          <ac:spMkLst>
            <pc:docMk/>
            <pc:sldMk cId="1822786457" sldId="402"/>
            <ac:spMk id="4" creationId="{99EC18FD-593E-A270-4B8A-5848CD2ED9AA}"/>
          </ac:spMkLst>
        </pc:spChg>
        <pc:spChg chg="add mod">
          <ac:chgData name="Jan Harms" userId="640888e3bb68dafb" providerId="LiveId" clId="{897529D5-FCB9-4052-9595-4EDF50BC9126}" dt="2026-10-08T07:52:19.069" v="6985" actId="1076"/>
          <ac:spMkLst>
            <pc:docMk/>
            <pc:sldMk cId="1822786457" sldId="402"/>
            <ac:spMk id="7" creationId="{B0600B18-3645-693E-96EE-C2840E5BDAF0}"/>
          </ac:spMkLst>
        </pc:spChg>
        <pc:spChg chg="mod">
          <ac:chgData name="Jan Harms" userId="640888e3bb68dafb" providerId="LiveId" clId="{897529D5-FCB9-4052-9595-4EDF50BC9126}" dt="2026-09-28T21:12:59.794" v="5102" actId="20577"/>
          <ac:spMkLst>
            <pc:docMk/>
            <pc:sldMk cId="1822786457" sldId="402"/>
            <ac:spMk id="16" creationId="{62C63F6C-0404-CE04-136E-E56E1B9BFBE1}"/>
          </ac:spMkLst>
        </pc:spChg>
        <pc:spChg chg="mod">
          <ac:chgData name="Jan Harms" userId="640888e3bb68dafb" providerId="LiveId" clId="{897529D5-FCB9-4052-9595-4EDF50BC9126}" dt="2026-09-28T21:13:22.162" v="5103" actId="1076"/>
          <ac:spMkLst>
            <pc:docMk/>
            <pc:sldMk cId="1822786457" sldId="402"/>
            <ac:spMk id="30" creationId="{08B57167-E016-F17E-5268-B15007F3D41C}"/>
          </ac:spMkLst>
        </pc:spChg>
        <pc:picChg chg="add mod">
          <ac:chgData name="Jan Harms" userId="640888e3bb68dafb" providerId="LiveId" clId="{897529D5-FCB9-4052-9595-4EDF50BC9126}" dt="2026-09-28T21:11:35.514" v="5078" actId="14100"/>
          <ac:picMkLst>
            <pc:docMk/>
            <pc:sldMk cId="1822786457" sldId="402"/>
            <ac:picMk id="13" creationId="{6CD9408E-0A54-775E-C970-5B3DE9443FB6}"/>
          </ac:picMkLst>
        </pc:picChg>
        <pc:picChg chg="mod">
          <ac:chgData name="Jan Harms" userId="640888e3bb68dafb" providerId="LiveId" clId="{897529D5-FCB9-4052-9595-4EDF50BC9126}" dt="2026-10-08T07:49:23.771" v="6910" actId="1076"/>
          <ac:picMkLst>
            <pc:docMk/>
            <pc:sldMk cId="1822786457" sldId="402"/>
            <ac:picMk id="22" creationId="{E7E49838-976E-A63C-66F5-434770C91037}"/>
          </ac:picMkLst>
        </pc:picChg>
      </pc:sldChg>
      <pc:sldChg chg="modSp mod">
        <pc:chgData name="Jan Harms" userId="640888e3bb68dafb" providerId="LiveId" clId="{897529D5-FCB9-4052-9595-4EDF50BC9126}" dt="2026-10-08T07:36:09.204" v="6799" actId="20577"/>
        <pc:sldMkLst>
          <pc:docMk/>
          <pc:sldMk cId="1408399966" sldId="407"/>
        </pc:sldMkLst>
        <pc:spChg chg="mod">
          <ac:chgData name="Jan Harms" userId="640888e3bb68dafb" providerId="LiveId" clId="{897529D5-FCB9-4052-9595-4EDF50BC9126}" dt="2026-10-08T07:36:09.204" v="6799" actId="20577"/>
          <ac:spMkLst>
            <pc:docMk/>
            <pc:sldMk cId="1408399966" sldId="407"/>
            <ac:spMk id="8" creationId="{53B43F80-C036-6006-63FA-B133F88CBF42}"/>
          </ac:spMkLst>
        </pc:spChg>
      </pc:sldChg>
      <pc:sldChg chg="addSp delSp modSp mod ord">
        <pc:chgData name="Jan Harms" userId="640888e3bb68dafb" providerId="LiveId" clId="{897529D5-FCB9-4052-9595-4EDF50BC9126}" dt="2026-09-28T21:26:39.289" v="5342" actId="1076"/>
        <pc:sldMkLst>
          <pc:docMk/>
          <pc:sldMk cId="790953297" sldId="1270"/>
        </pc:sldMkLst>
        <pc:spChg chg="mod">
          <ac:chgData name="Jan Harms" userId="640888e3bb68dafb" providerId="LiveId" clId="{897529D5-FCB9-4052-9595-4EDF50BC9126}" dt="2026-09-28T18:17:41.833" v="3728" actId="20577"/>
          <ac:spMkLst>
            <pc:docMk/>
            <pc:sldMk cId="790953297" sldId="1270"/>
            <ac:spMk id="5" creationId="{B4B72EB4-4592-5602-CD4C-5DAFC4D3B372}"/>
          </ac:spMkLst>
        </pc:spChg>
        <pc:spChg chg="add mod">
          <ac:chgData name="Jan Harms" userId="640888e3bb68dafb" providerId="LiveId" clId="{897529D5-FCB9-4052-9595-4EDF50BC9126}" dt="2026-09-28T21:26:01.953" v="5339" actId="1076"/>
          <ac:spMkLst>
            <pc:docMk/>
            <pc:sldMk cId="790953297" sldId="1270"/>
            <ac:spMk id="11" creationId="{1E522350-C14C-CA7F-2ABF-8F56001AA913}"/>
          </ac:spMkLst>
        </pc:spChg>
        <pc:picChg chg="mod">
          <ac:chgData name="Jan Harms" userId="640888e3bb68dafb" providerId="LiveId" clId="{897529D5-FCB9-4052-9595-4EDF50BC9126}" dt="2026-09-28T21:26:39.289" v="5342" actId="1076"/>
          <ac:picMkLst>
            <pc:docMk/>
            <pc:sldMk cId="790953297" sldId="1270"/>
            <ac:picMk id="4" creationId="{728537F7-F3FE-A3C2-EF2C-C2E070E7B81C}"/>
          </ac:picMkLst>
        </pc:picChg>
        <pc:picChg chg="add mod">
          <ac:chgData name="Jan Harms" userId="640888e3bb68dafb" providerId="LiveId" clId="{897529D5-FCB9-4052-9595-4EDF50BC9126}" dt="2026-09-28T21:26:39.289" v="5342" actId="1076"/>
          <ac:picMkLst>
            <pc:docMk/>
            <pc:sldMk cId="790953297" sldId="1270"/>
            <ac:picMk id="10" creationId="{45ADA68D-72CC-451F-F52A-F8A6CD7F607D}"/>
          </ac:picMkLst>
        </pc:picChg>
      </pc:sldChg>
      <pc:sldChg chg="addSp modSp mod">
        <pc:chgData name="Jan Harms" userId="640888e3bb68dafb" providerId="LiveId" clId="{897529D5-FCB9-4052-9595-4EDF50BC9126}" dt="2026-09-28T21:15:30.559" v="5183" actId="20577"/>
        <pc:sldMkLst>
          <pc:docMk/>
          <pc:sldMk cId="1831823336" sldId="1271"/>
        </pc:sldMkLst>
        <pc:spChg chg="add mod">
          <ac:chgData name="Jan Harms" userId="640888e3bb68dafb" providerId="LiveId" clId="{897529D5-FCB9-4052-9595-4EDF50BC9126}" dt="2026-09-28T21:15:02.873" v="5172" actId="208"/>
          <ac:spMkLst>
            <pc:docMk/>
            <pc:sldMk cId="1831823336" sldId="1271"/>
            <ac:spMk id="4" creationId="{DFB4B15E-2D35-6A73-7321-DD7019AFEF01}"/>
          </ac:spMkLst>
        </pc:spChg>
        <pc:spChg chg="mod">
          <ac:chgData name="Jan Harms" userId="640888e3bb68dafb" providerId="LiveId" clId="{897529D5-FCB9-4052-9595-4EDF50BC9126}" dt="2026-09-28T21:15:30.559" v="5183" actId="20577"/>
          <ac:spMkLst>
            <pc:docMk/>
            <pc:sldMk cId="1831823336" sldId="1271"/>
            <ac:spMk id="9" creationId="{A819A48F-3218-549A-ACDB-286065CDA3B3}"/>
          </ac:spMkLst>
        </pc:spChg>
      </pc:sldChg>
      <pc:sldChg chg="addSp modSp add mod">
        <pc:chgData name="Jan Harms" userId="640888e3bb68dafb" providerId="LiveId" clId="{897529D5-FCB9-4052-9595-4EDF50BC9126}" dt="2026-09-29T05:21:50.652" v="5418" actId="207"/>
        <pc:sldMkLst>
          <pc:docMk/>
          <pc:sldMk cId="1174856718" sldId="1273"/>
        </pc:sldMkLst>
        <pc:spChg chg="add mod">
          <ac:chgData name="Jan Harms" userId="640888e3bb68dafb" providerId="LiveId" clId="{897529D5-FCB9-4052-9595-4EDF50BC9126}" dt="2026-09-29T05:21:50.652" v="5418" actId="207"/>
          <ac:spMkLst>
            <pc:docMk/>
            <pc:sldMk cId="1174856718" sldId="1273"/>
            <ac:spMk id="6" creationId="{2529D5C0-D112-A855-8A24-3DB8AD8C91A9}"/>
          </ac:spMkLst>
        </pc:spChg>
        <pc:spChg chg="mod">
          <ac:chgData name="Jan Harms" userId="640888e3bb68dafb" providerId="LiveId" clId="{897529D5-FCB9-4052-9595-4EDF50BC9126}" dt="2026-09-28T21:27:09.020" v="5378" actId="20577"/>
          <ac:spMkLst>
            <pc:docMk/>
            <pc:sldMk cId="1174856718" sldId="1273"/>
            <ac:spMk id="76" creationId="{5065CA9B-1EFD-24CC-7A7E-4CE043091C63}"/>
          </ac:spMkLst>
        </pc:spChg>
        <pc:spChg chg="mod">
          <ac:chgData name="Jan Harms" userId="640888e3bb68dafb" providerId="LiveId" clId="{897529D5-FCB9-4052-9595-4EDF50BC9126}" dt="2026-09-28T21:23:11.281" v="5189" actId="20577"/>
          <ac:spMkLst>
            <pc:docMk/>
            <pc:sldMk cId="1174856718" sldId="1273"/>
            <ac:spMk id="77" creationId="{15EF482F-1838-41B5-B1F0-79AF9D6FFA41}"/>
          </ac:spMkLst>
        </pc:spChg>
        <pc:picChg chg="add mod">
          <ac:chgData name="Jan Harms" userId="640888e3bb68dafb" providerId="LiveId" clId="{897529D5-FCB9-4052-9595-4EDF50BC9126}" dt="2026-09-29T05:21:29.431" v="5381" actId="1076"/>
          <ac:picMkLst>
            <pc:docMk/>
            <pc:sldMk cId="1174856718" sldId="1273"/>
            <ac:picMk id="5" creationId="{51E65DCE-C9D7-8113-0AE6-A2B656765037}"/>
          </ac:picMkLst>
        </pc:picChg>
      </pc:sldChg>
      <pc:sldChg chg="addSp delSp modSp add mod">
        <pc:chgData name="Jan Harms" userId="640888e3bb68dafb" providerId="LiveId" clId="{897529D5-FCB9-4052-9595-4EDF50BC9126}" dt="2026-09-29T05:49:41.495" v="6770" actId="1076"/>
        <pc:sldMkLst>
          <pc:docMk/>
          <pc:sldMk cId="3118517898" sldId="1274"/>
        </pc:sldMkLst>
        <pc:spChg chg="add mod">
          <ac:chgData name="Jan Harms" userId="640888e3bb68dafb" providerId="LiveId" clId="{897529D5-FCB9-4052-9595-4EDF50BC9126}" dt="2026-09-29T05:39:28.185" v="6279" actId="1076"/>
          <ac:spMkLst>
            <pc:docMk/>
            <pc:sldMk cId="3118517898" sldId="1274"/>
            <ac:spMk id="10" creationId="{6696AEE4-0DCB-E07D-1344-24016C405F83}"/>
          </ac:spMkLst>
        </pc:spChg>
        <pc:spChg chg="add mod">
          <ac:chgData name="Jan Harms" userId="640888e3bb68dafb" providerId="LiveId" clId="{897529D5-FCB9-4052-9595-4EDF50BC9126}" dt="2026-09-29T05:37:16.859" v="6239" actId="1076"/>
          <ac:spMkLst>
            <pc:docMk/>
            <pc:sldMk cId="3118517898" sldId="1274"/>
            <ac:spMk id="12" creationId="{AB3B6B3F-BF84-68FC-DEBE-523F8AE5E931}"/>
          </ac:spMkLst>
        </pc:spChg>
        <pc:spChg chg="add mod">
          <ac:chgData name="Jan Harms" userId="640888e3bb68dafb" providerId="LiveId" clId="{897529D5-FCB9-4052-9595-4EDF50BC9126}" dt="2026-09-29T05:49:26.051" v="6750" actId="1076"/>
          <ac:spMkLst>
            <pc:docMk/>
            <pc:sldMk cId="3118517898" sldId="1274"/>
            <ac:spMk id="13" creationId="{BB483CB3-FF2E-24FD-A3E5-860DA25CCE4E}"/>
          </ac:spMkLst>
        </pc:spChg>
        <pc:spChg chg="add mod">
          <ac:chgData name="Jan Harms" userId="640888e3bb68dafb" providerId="LiveId" clId="{897529D5-FCB9-4052-9595-4EDF50BC9126}" dt="2026-09-29T05:49:41.495" v="6770" actId="1076"/>
          <ac:spMkLst>
            <pc:docMk/>
            <pc:sldMk cId="3118517898" sldId="1274"/>
            <ac:spMk id="15" creationId="{8A33E1AD-82DF-922E-C862-8839062527B5}"/>
          </ac:spMkLst>
        </pc:spChg>
        <pc:spChg chg="mod">
          <ac:chgData name="Jan Harms" userId="640888e3bb68dafb" providerId="LiveId" clId="{897529D5-FCB9-4052-9595-4EDF50BC9126}" dt="2026-09-29T05:22:53.930" v="5440" actId="20577"/>
          <ac:spMkLst>
            <pc:docMk/>
            <pc:sldMk cId="3118517898" sldId="1274"/>
            <ac:spMk id="76" creationId="{C9CEC523-FE8B-EFA9-AD51-44F74C2A5F79}"/>
          </ac:spMkLst>
        </pc:spChg>
        <pc:spChg chg="mod">
          <ac:chgData name="Jan Harms" userId="640888e3bb68dafb" providerId="LiveId" clId="{897529D5-FCB9-4052-9595-4EDF50BC9126}" dt="2026-09-29T05:49:39.331" v="6769" actId="1076"/>
          <ac:spMkLst>
            <pc:docMk/>
            <pc:sldMk cId="3118517898" sldId="1274"/>
            <ac:spMk id="77" creationId="{592DAC41-DC9B-E37E-B4A6-6CB210636CC7}"/>
          </ac:spMkLst>
        </pc:spChg>
      </pc:sldChg>
      <pc:sldMasterChg chg="delSldLayout">
        <pc:chgData name="Jan Harms" userId="640888e3bb68dafb" providerId="LiveId" clId="{897529D5-FCB9-4052-9595-4EDF50BC9126}" dt="2026-09-28T21:04:51.885" v="5044" actId="47"/>
        <pc:sldMasterMkLst>
          <pc:docMk/>
          <pc:sldMasterMk cId="0" sldId="2147483661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125f982a55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125f982a55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>
          <a:extLst>
            <a:ext uri="{FF2B5EF4-FFF2-40B4-BE49-F238E27FC236}">
              <a16:creationId xmlns:a16="http://schemas.microsoft.com/office/drawing/2014/main" id="{D1D4827C-8DF1-5988-CA96-4F7EA338E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125f982a55_0_17:notes">
            <a:extLst>
              <a:ext uri="{FF2B5EF4-FFF2-40B4-BE49-F238E27FC236}">
                <a16:creationId xmlns:a16="http://schemas.microsoft.com/office/drawing/2014/main" id="{3E1EAC89-6775-129F-A492-F4F234C672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125f982a55_0_17:notes">
            <a:extLst>
              <a:ext uri="{FF2B5EF4-FFF2-40B4-BE49-F238E27FC236}">
                <a16:creationId xmlns:a16="http://schemas.microsoft.com/office/drawing/2014/main" id="{A4D29827-8B24-E62A-9CB9-C04C86D799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973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>
          <a:extLst>
            <a:ext uri="{FF2B5EF4-FFF2-40B4-BE49-F238E27FC236}">
              <a16:creationId xmlns:a16="http://schemas.microsoft.com/office/drawing/2014/main" id="{2B1859B2-7BCB-0096-99AE-C1AB79097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125f982a55_0_17:notes">
            <a:extLst>
              <a:ext uri="{FF2B5EF4-FFF2-40B4-BE49-F238E27FC236}">
                <a16:creationId xmlns:a16="http://schemas.microsoft.com/office/drawing/2014/main" id="{B2567E23-25DD-E7A7-F79B-80196F203F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125f982a55_0_17:notes">
            <a:extLst>
              <a:ext uri="{FF2B5EF4-FFF2-40B4-BE49-F238E27FC236}">
                <a16:creationId xmlns:a16="http://schemas.microsoft.com/office/drawing/2014/main" id="{182BCE30-A50D-5BFF-5AFC-157A83D84B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3457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1667670f2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1667670f2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0369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" name="Google Shape;8;p1">
            <a:extLst>
              <a:ext uri="{FF2B5EF4-FFF2-40B4-BE49-F238E27FC236}">
                <a16:creationId xmlns:a16="http://schemas.microsoft.com/office/drawing/2014/main" id="{DEFA6F7F-52F3-5DFD-A6BB-0C1344A575E6}"/>
              </a:ext>
            </a:extLst>
          </p:cNvPr>
          <p:cNvSpPr txBox="1">
            <a:spLocks/>
          </p:cNvSpPr>
          <p:nvPr userDrawn="1"/>
        </p:nvSpPr>
        <p:spPr>
          <a:xfrm>
            <a:off x="8595300" y="4858026"/>
            <a:ext cx="548700" cy="25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GB" sz="1200" smtClean="0">
                <a:solidFill>
                  <a:schemeClr val="bg1"/>
                </a:solidFill>
              </a:rPr>
              <a:pPr/>
              <a:t>‹#›</a:t>
            </a:fld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B7DB3C6F-1544-BEFF-CCF7-FB60DE095F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485802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29/09/2026</a:t>
            </a:r>
            <a:endParaRPr lang="en-US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B95821E2-66C4-164D-3CBD-198672AC28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4868" y="4843109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LGWA Meeting 2026, Liège; J Harms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>
            <a:extLst>
              <a:ext uri="{FF2B5EF4-FFF2-40B4-BE49-F238E27FC236}">
                <a16:creationId xmlns:a16="http://schemas.microsoft.com/office/drawing/2014/main" id="{47CEF586-D73A-483D-C2F7-543974520378}"/>
              </a:ext>
            </a:extLst>
          </p:cNvPr>
          <p:cNvSpPr txBox="1">
            <a:spLocks/>
          </p:cNvSpPr>
          <p:nvPr userDrawn="1"/>
        </p:nvSpPr>
        <p:spPr>
          <a:xfrm>
            <a:off x="8595300" y="4858026"/>
            <a:ext cx="548700" cy="25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GB" sz="1200" smtClean="0">
                <a:solidFill>
                  <a:schemeClr val="bg1"/>
                </a:solidFill>
              </a:rPr>
              <a:pPr/>
              <a:t>‹#›</a:t>
            </a:fld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8E05C27E-F753-D4DD-6C47-D50433206C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485802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29/09/2026</a:t>
            </a:r>
            <a:endParaRPr lang="en-US" dirty="0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F46D4B4F-D9B2-6DBC-83B2-74FA3181B5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4868" y="4843109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LGWA Meeting 2026, Liège; J Harms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4" name="Picture 3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214AE44D-AB97-5317-3E3D-9891CEE1ACC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25740" cy="572701"/>
          </a:xfrm>
          <a:prstGeom prst="rect">
            <a:avLst/>
          </a:prstGeom>
        </p:spPr>
      </p:pic>
      <p:sp>
        <p:nvSpPr>
          <p:cNvPr id="5" name="Google Shape;8;p1">
            <a:extLst>
              <a:ext uri="{FF2B5EF4-FFF2-40B4-BE49-F238E27FC236}">
                <a16:creationId xmlns:a16="http://schemas.microsoft.com/office/drawing/2014/main" id="{000EE0CA-A2CF-5228-2285-FAABA6804B99}"/>
              </a:ext>
            </a:extLst>
          </p:cNvPr>
          <p:cNvSpPr txBox="1">
            <a:spLocks/>
          </p:cNvSpPr>
          <p:nvPr userDrawn="1"/>
        </p:nvSpPr>
        <p:spPr>
          <a:xfrm>
            <a:off x="8595300" y="4858026"/>
            <a:ext cx="548700" cy="25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GB" sz="1200" smtClean="0">
                <a:solidFill>
                  <a:schemeClr val="bg1"/>
                </a:solidFill>
              </a:rPr>
              <a:pPr/>
              <a:t>‹#›</a:t>
            </a:fld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4D6FA5CB-97B7-C96F-2D0B-ABB12AD49F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485802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29/09/2026</a:t>
            </a:r>
            <a:endParaRPr lang="en-US" dirty="0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EEFC667E-603D-415B-A6F3-0F49262EB1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4868" y="4843109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LGWA Meeting 2026, Liège; J Harms</a:t>
            </a:r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8" r:id="rId2"/>
  </p:sldLayoutIdLst>
  <p:hf sldNum="0"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747036-9367-E931-E148-A40EF4DDF9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4568" y="4843109"/>
            <a:ext cx="2057400" cy="274637"/>
          </a:xfrm>
        </p:spPr>
        <p:txBody>
          <a:bodyPr/>
          <a:lstStyle/>
          <a:p>
            <a:r>
              <a:rPr lang="en-US"/>
              <a:t>29/09/2026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C3F063-A5F1-3E23-2608-04F5084A6B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4868" y="4843109"/>
            <a:ext cx="3086100" cy="274637"/>
          </a:xfrm>
        </p:spPr>
        <p:txBody>
          <a:bodyPr/>
          <a:lstStyle/>
          <a:p>
            <a:r>
              <a:rPr lang="en-US"/>
              <a:t>LGWA Meeting 2026, Liège; J Harms</a:t>
            </a:r>
          </a:p>
        </p:txBody>
      </p:sp>
      <p:pic>
        <p:nvPicPr>
          <p:cNvPr id="5" name="Google Shape;6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05207D-71BC-9075-AD62-C9D746708FFC}"/>
              </a:ext>
            </a:extLst>
          </p:cNvPr>
          <p:cNvSpPr txBox="1"/>
          <p:nvPr/>
        </p:nvSpPr>
        <p:spPr>
          <a:xfrm>
            <a:off x="3324703" y="3973843"/>
            <a:ext cx="24945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Jan Harms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Gran Sasso Science Institute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INFN - LNGS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3B91CD-5B0B-487D-78B1-1740409199A1}"/>
              </a:ext>
            </a:extLst>
          </p:cNvPr>
          <p:cNvSpPr txBox="1"/>
          <p:nvPr/>
        </p:nvSpPr>
        <p:spPr>
          <a:xfrm>
            <a:off x="2398093" y="2363321"/>
            <a:ext cx="433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Status of the Project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 idx="4294967295"/>
          </p:nvPr>
        </p:nvSpPr>
        <p:spPr>
          <a:xfrm>
            <a:off x="1069520" y="0"/>
            <a:ext cx="776277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bg1"/>
                </a:solidFill>
              </a:rPr>
              <a:t>What has happened since San Benedetto?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77" name="Google Shape;77;p18"/>
          <p:cNvSpPr txBox="1"/>
          <p:nvPr/>
        </p:nvSpPr>
        <p:spPr>
          <a:xfrm>
            <a:off x="630196" y="1094437"/>
            <a:ext cx="7357755" cy="295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44500" lvl="0" indent="-342900">
              <a:buClr>
                <a:schemeClr val="bg1"/>
              </a:buClr>
              <a:buSzPts val="2000"/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Signing of an agreement between ASI and GSSI, and formation of Italian Consortium with Uni Camerino, INAF, INFN, INGV</a:t>
            </a:r>
            <a:br>
              <a:rPr lang="en-GB" sz="1800" dirty="0">
                <a:solidFill>
                  <a:schemeClr val="bg1"/>
                </a:solidFill>
              </a:rPr>
            </a:br>
            <a:r>
              <a:rPr lang="en-GB" sz="1800" dirty="0">
                <a:solidFill>
                  <a:schemeClr val="bg1"/>
                </a:solidFill>
              </a:rPr>
              <a:t>(LGWA preparatory studies 2025 – 2027)</a:t>
            </a:r>
          </a:p>
          <a:p>
            <a:pPr marL="444500" lvl="0" indent="-342900">
              <a:buClr>
                <a:schemeClr val="bg1"/>
              </a:buClr>
              <a:buSzPts val="2000"/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Definition of key deliverables on the development of analysis pipelines, calibration, simulation,… </a:t>
            </a:r>
          </a:p>
          <a:p>
            <a:pPr marL="444500" lvl="0" indent="-342900">
              <a:buClr>
                <a:schemeClr val="bg1"/>
              </a:buClr>
              <a:buSzPts val="2000"/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Inclusion of the science ground segment in the project planning</a:t>
            </a:r>
          </a:p>
          <a:p>
            <a:pPr marL="444500" lvl="0" indent="-342900">
              <a:buClr>
                <a:schemeClr val="bg1"/>
              </a:buClr>
              <a:buSzPts val="2000"/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Several key publications on LGWA (payload, science case, lunar GW response, seismic background mitigation, GW data analysis)</a:t>
            </a:r>
          </a:p>
          <a:p>
            <a:pPr marL="444500" indent="-342900">
              <a:buClr>
                <a:schemeClr val="bg1"/>
              </a:buClr>
              <a:buSzPts val="2000"/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Minor (&lt;10%) growth in the number of collaboration members</a:t>
            </a:r>
          </a:p>
          <a:p>
            <a:pPr marL="444500" indent="-342900">
              <a:buClr>
                <a:schemeClr val="bg1"/>
              </a:buClr>
              <a:buSzPts val="2000"/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2</a:t>
            </a:r>
            <a:r>
              <a:rPr lang="en-GB" sz="1800" baseline="30000" dirty="0">
                <a:solidFill>
                  <a:schemeClr val="bg1"/>
                </a:solidFill>
              </a:rPr>
              <a:t>nd</a:t>
            </a:r>
            <a:r>
              <a:rPr lang="en-GB" sz="1800" dirty="0">
                <a:solidFill>
                  <a:schemeClr val="bg1"/>
                </a:solidFill>
              </a:rPr>
              <a:t> Sino-European meeting on lunar GW detection in Dunhuang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43ACCA-533F-F13F-26BF-B83F0F87E03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29/09/2026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BBE486-4AB1-33CB-4A1E-AD88FE84A9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LGWA Meeting 2026, Liège; J Harms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>
          <a:extLst>
            <a:ext uri="{FF2B5EF4-FFF2-40B4-BE49-F238E27FC236}">
              <a16:creationId xmlns:a16="http://schemas.microsoft.com/office/drawing/2014/main" id="{5ED8E1FE-11A6-E648-9E65-CCDD8AF7C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>
            <a:extLst>
              <a:ext uri="{FF2B5EF4-FFF2-40B4-BE49-F238E27FC236}">
                <a16:creationId xmlns:a16="http://schemas.microsoft.com/office/drawing/2014/main" id="{5065CA9B-1EFD-24CC-7A7E-4CE043091C6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69520" y="0"/>
            <a:ext cx="776277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bg1"/>
                </a:solidFill>
              </a:rPr>
              <a:t>Submissions on Behalf of the LGWA Collaboration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77" name="Google Shape;77;p18">
            <a:extLst>
              <a:ext uri="{FF2B5EF4-FFF2-40B4-BE49-F238E27FC236}">
                <a16:creationId xmlns:a16="http://schemas.microsoft.com/office/drawing/2014/main" id="{15EF482F-1838-41B5-B1F0-79AF9D6FFA41}"/>
              </a:ext>
            </a:extLst>
          </p:cNvPr>
          <p:cNvSpPr txBox="1"/>
          <p:nvPr/>
        </p:nvSpPr>
        <p:spPr>
          <a:xfrm>
            <a:off x="647005" y="1186539"/>
            <a:ext cx="7357755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44500" lvl="0" indent="-342900">
              <a:buClr>
                <a:schemeClr val="bg1"/>
              </a:buClr>
              <a:buSzPts val="2000"/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LGWA Soundcheck submitted to NASA’s </a:t>
            </a:r>
            <a:r>
              <a:rPr lang="en-US" sz="1800" i="1" dirty="0">
                <a:solidFill>
                  <a:schemeClr val="bg1"/>
                </a:solidFill>
              </a:rPr>
              <a:t>Lunar Science and Technology Payloads for Expanded Lunar Landing Opportunities - RFI</a:t>
            </a:r>
            <a:endParaRPr lang="en-GB" sz="1800" i="1" dirty="0">
              <a:solidFill>
                <a:schemeClr val="bg1"/>
              </a:solidFill>
            </a:endParaRPr>
          </a:p>
          <a:p>
            <a:pPr marL="444500" lvl="0" indent="-342900">
              <a:buClr>
                <a:schemeClr val="bg1"/>
              </a:buClr>
              <a:buSzPts val="2000"/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LGWA Soundcheck submitted to ESA’s </a:t>
            </a:r>
            <a:r>
              <a:rPr lang="en-US" sz="1800" i="1" dirty="0">
                <a:solidFill>
                  <a:schemeClr val="bg1"/>
                </a:solidFill>
              </a:rPr>
              <a:t>Lunar Science Building Blocks: An Announcement of Opportunity for Scientific Instruments for Moon Exploration</a:t>
            </a:r>
            <a:endParaRPr sz="1800" i="1" dirty="0">
              <a:solidFill>
                <a:schemeClr val="bg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332886-B7CD-8A61-8797-B50610AB834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29/09/2026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39FA1B-0C05-B34A-8A37-AE4CA64A4D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LGWA Meeting 2026, Liège; J Harms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E65DCE-C9D7-8113-0AE6-A2B656765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3150" y="3033168"/>
            <a:ext cx="3523166" cy="17551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29D5C0-D112-A855-8A24-3DB8AD8C91A9}"/>
              </a:ext>
            </a:extLst>
          </p:cNvPr>
          <p:cNvSpPr txBox="1"/>
          <p:nvPr/>
        </p:nvSpPr>
        <p:spPr>
          <a:xfrm>
            <a:off x="5990665" y="3223932"/>
            <a:ext cx="27719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Discussion on STM on Thursday</a:t>
            </a:r>
          </a:p>
        </p:txBody>
      </p:sp>
    </p:spTree>
    <p:extLst>
      <p:ext uri="{BB962C8B-B14F-4D97-AF65-F5344CB8AC3E}">
        <p14:creationId xmlns:p14="http://schemas.microsoft.com/office/powerpoint/2010/main" val="1174856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>
          <a:extLst>
            <a:ext uri="{FF2B5EF4-FFF2-40B4-BE49-F238E27FC236}">
              <a16:creationId xmlns:a16="http://schemas.microsoft.com/office/drawing/2014/main" id="{ABC5128A-C2F2-3233-A70A-5AD2B9140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>
            <a:extLst>
              <a:ext uri="{FF2B5EF4-FFF2-40B4-BE49-F238E27FC236}">
                <a16:creationId xmlns:a16="http://schemas.microsoft.com/office/drawing/2014/main" id="{C9CEC523-FE8B-EFA9-AD51-44F74C2A5F7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69520" y="0"/>
            <a:ext cx="776277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bg1"/>
                </a:solidFill>
              </a:rPr>
              <a:t>Deliverables 2030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77" name="Google Shape;77;p18">
            <a:extLst>
              <a:ext uri="{FF2B5EF4-FFF2-40B4-BE49-F238E27FC236}">
                <a16:creationId xmlns:a16="http://schemas.microsoft.com/office/drawing/2014/main" id="{592DAC41-DC9B-E37E-B4A6-6CB210636CC7}"/>
              </a:ext>
            </a:extLst>
          </p:cNvPr>
          <p:cNvSpPr txBox="1"/>
          <p:nvPr/>
        </p:nvSpPr>
        <p:spPr>
          <a:xfrm>
            <a:off x="492365" y="572700"/>
            <a:ext cx="735775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01600" lvl="0">
              <a:buClr>
                <a:schemeClr val="bg1"/>
              </a:buClr>
              <a:buSzPts val="2000"/>
            </a:pPr>
            <a:r>
              <a:rPr lang="en-GB" sz="1800" dirty="0">
                <a:solidFill>
                  <a:schemeClr val="bg1"/>
                </a:solidFill>
              </a:rPr>
              <a:t>We set ourselves a deadline for Soundcheck analysis pipeline and calibration procedures together with a list of deliverables.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77A2E3-F69C-97F5-6ECB-8873743592C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29/09/2026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9B5900-17EE-7496-A7C1-3DD7A9CE80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LGWA Meeting 2026, Liège; J Harms</a:t>
            </a:r>
            <a:endParaRPr lang="en-US" dirty="0"/>
          </a:p>
        </p:txBody>
      </p:sp>
      <p:sp>
        <p:nvSpPr>
          <p:cNvPr id="10" name="Google Shape;77;p18">
            <a:extLst>
              <a:ext uri="{FF2B5EF4-FFF2-40B4-BE49-F238E27FC236}">
                <a16:creationId xmlns:a16="http://schemas.microsoft.com/office/drawing/2014/main" id="{6696AEE4-0DCB-E07D-1344-24016C405F83}"/>
              </a:ext>
            </a:extLst>
          </p:cNvPr>
          <p:cNvSpPr txBox="1"/>
          <p:nvPr/>
        </p:nvSpPr>
        <p:spPr>
          <a:xfrm>
            <a:off x="565764" y="1572453"/>
            <a:ext cx="3715444" cy="3200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indent="-285750" fontAlgn="b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Autonomous and multiband GW signal calibration pipelines</a:t>
            </a:r>
          </a:p>
          <a:p>
            <a:pPr marL="285750" indent="-285750" fontAlgn="b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Mock Soundcheck data</a:t>
            </a:r>
          </a:p>
          <a:p>
            <a:pPr marL="285750" indent="-285750" fontAlgn="b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Search pipelines for low-high mass CBCs (WD/WD + IMBBH)</a:t>
            </a:r>
          </a:p>
          <a:p>
            <a:pPr marL="285750" indent="-285750" fontAlgn="b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Data analysis and GW Multiband analysis pipelines with Soundcheck and terrestrial detectors (including pre-alerting pipelines)</a:t>
            </a:r>
          </a:p>
          <a:p>
            <a:pPr marL="285750" indent="-285750" fontAlgn="b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Synthetic catalogs from simulations, population analyses, event occurrence rates, and emission modeling.</a:t>
            </a:r>
          </a:p>
          <a:p>
            <a:pPr marL="285750" indent="-285750" fontAlgn="b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</a:rPr>
              <a:t>Multimessenger</a:t>
            </a:r>
            <a:r>
              <a:rPr lang="en-US" dirty="0">
                <a:solidFill>
                  <a:schemeClr val="bg1"/>
                </a:solidFill>
              </a:rPr>
              <a:t> analysis pipelines</a:t>
            </a:r>
          </a:p>
          <a:p>
            <a:pPr marL="285750" indent="-285750" fontAlgn="b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Ground Segment</a:t>
            </a:r>
          </a:p>
        </p:txBody>
      </p:sp>
      <p:sp>
        <p:nvSpPr>
          <p:cNvPr id="12" name="Google Shape;77;p18">
            <a:extLst>
              <a:ext uri="{FF2B5EF4-FFF2-40B4-BE49-F238E27FC236}">
                <a16:creationId xmlns:a16="http://schemas.microsoft.com/office/drawing/2014/main" id="{AB3B6B3F-BF84-68FC-DEBE-523F8AE5E931}"/>
              </a:ext>
            </a:extLst>
          </p:cNvPr>
          <p:cNvSpPr txBox="1"/>
          <p:nvPr/>
        </p:nvSpPr>
        <p:spPr>
          <a:xfrm>
            <a:off x="4407701" y="1564137"/>
            <a:ext cx="3715444" cy="341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87350" lvl="0" indent="-285750">
              <a:buClr>
                <a:schemeClr val="bg1"/>
              </a:buClr>
              <a:buSzPts val="20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Numerical model (mesh generation, seismic forward modelling, geological model, regolith model, scattering regime modelling)</a:t>
            </a:r>
          </a:p>
          <a:p>
            <a:pPr marL="387350" lvl="0" indent="-285750">
              <a:buClr>
                <a:schemeClr val="bg1"/>
              </a:buClr>
              <a:buSzPts val="20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Geodynamic model</a:t>
            </a:r>
          </a:p>
          <a:p>
            <a:pPr marL="387350" lvl="0" indent="-285750">
              <a:buClr>
                <a:schemeClr val="bg1"/>
              </a:buClr>
              <a:buSzPts val="20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Evaluation of seismic noise</a:t>
            </a:r>
          </a:p>
          <a:p>
            <a:pPr marL="387350" lvl="0" indent="-285750">
              <a:buClr>
                <a:schemeClr val="bg1"/>
              </a:buClr>
              <a:buSzPts val="20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Evaluation of best array layout</a:t>
            </a:r>
          </a:p>
          <a:p>
            <a:pPr marL="387350" lvl="0" indent="-285750">
              <a:buClr>
                <a:schemeClr val="bg1"/>
              </a:buClr>
              <a:buSzPts val="20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Simulation of thermal deformations and thermal seismic events</a:t>
            </a:r>
          </a:p>
          <a:p>
            <a:pPr marL="387350" lvl="0" indent="-285750">
              <a:buClr>
                <a:schemeClr val="bg1"/>
              </a:buClr>
              <a:buSzPts val="20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Tidally induced ground tilt</a:t>
            </a:r>
          </a:p>
          <a:p>
            <a:pPr marL="387350" lvl="0" indent="-285750">
              <a:buClr>
                <a:schemeClr val="bg1"/>
              </a:buClr>
              <a:buSzPts val="20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Assessment of impact of human activity</a:t>
            </a:r>
          </a:p>
          <a:p>
            <a:pPr marL="387350" lvl="0" indent="-285750">
              <a:buClr>
                <a:schemeClr val="bg1"/>
              </a:buClr>
              <a:buSzPts val="20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Landing site regolith modelling, seismometer ground coupling, </a:t>
            </a:r>
            <a:r>
              <a:rPr lang="en-GB" dirty="0" err="1">
                <a:solidFill>
                  <a:schemeClr val="bg1"/>
                </a:solidFill>
              </a:rPr>
              <a:t>analog</a:t>
            </a:r>
            <a:r>
              <a:rPr lang="en-GB" dirty="0">
                <a:solidFill>
                  <a:schemeClr val="bg1"/>
                </a:solidFill>
              </a:rPr>
              <a:t> experiment, array testing</a:t>
            </a:r>
          </a:p>
          <a:p>
            <a:pPr marL="387350" lvl="0" indent="-285750">
              <a:buClr>
                <a:schemeClr val="bg1"/>
              </a:buClr>
              <a:buSzPts val="2000"/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483CB3-FF2E-24FD-A3E5-860DA25CCE4E}"/>
              </a:ext>
            </a:extLst>
          </p:cNvPr>
          <p:cNvSpPr txBox="1"/>
          <p:nvPr/>
        </p:nvSpPr>
        <p:spPr>
          <a:xfrm>
            <a:off x="1674493" y="1307462"/>
            <a:ext cx="15728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WG1 (GW + MM)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33E1AD-82DF-922E-C862-8839062527B5}"/>
              </a:ext>
            </a:extLst>
          </p:cNvPr>
          <p:cNvSpPr txBox="1"/>
          <p:nvPr/>
        </p:nvSpPr>
        <p:spPr>
          <a:xfrm>
            <a:off x="5582131" y="1303836"/>
            <a:ext cx="17011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WG2 (lunar + site)</a:t>
            </a:r>
          </a:p>
        </p:txBody>
      </p:sp>
    </p:spTree>
    <p:extLst>
      <p:ext uri="{BB962C8B-B14F-4D97-AF65-F5344CB8AC3E}">
        <p14:creationId xmlns:p14="http://schemas.microsoft.com/office/powerpoint/2010/main" val="3118517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FE432F-60E8-4E76-1B95-09178119900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29/09/2026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F0180B-022C-1EAB-FF75-CEDA5FE845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LGWA Meeting 2026, Liège; J Harms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8537F7-F3FE-A3C2-EF2C-C2E070E7B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834" y="2798670"/>
            <a:ext cx="2985247" cy="1679201"/>
          </a:xfrm>
          <a:prstGeom prst="rect">
            <a:avLst/>
          </a:prstGeom>
        </p:spPr>
      </p:pic>
      <p:sp>
        <p:nvSpPr>
          <p:cNvPr id="5" name="Google Shape;87;p19">
            <a:extLst>
              <a:ext uri="{FF2B5EF4-FFF2-40B4-BE49-F238E27FC236}">
                <a16:creationId xmlns:a16="http://schemas.microsoft.com/office/drawing/2014/main" id="{B4B72EB4-4592-5602-CD4C-5DAFC4D3B372}"/>
              </a:ext>
            </a:extLst>
          </p:cNvPr>
          <p:cNvSpPr txBox="1">
            <a:spLocks/>
          </p:cNvSpPr>
          <p:nvPr/>
        </p:nvSpPr>
        <p:spPr>
          <a:xfrm>
            <a:off x="938590" y="0"/>
            <a:ext cx="789370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New: Outreach and Communications Team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ADA68D-72CC-451F-F52A-F8A6CD7F6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758" y="2804629"/>
            <a:ext cx="3661340" cy="167324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E522350-C14C-CA7F-2ABF-8F56001AA913}"/>
              </a:ext>
            </a:extLst>
          </p:cNvPr>
          <p:cNvSpPr txBox="1"/>
          <p:nvPr/>
        </p:nvSpPr>
        <p:spPr>
          <a:xfrm>
            <a:off x="245410" y="715923"/>
            <a:ext cx="62259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Coordinator: Ferdinando Patat (ESO)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Magazine articles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Wikipedia article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Presentations to public and audiences outside the field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Outreach and presentation material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Communication</a:t>
            </a:r>
          </a:p>
        </p:txBody>
      </p:sp>
    </p:spTree>
    <p:extLst>
      <p:ext uri="{BB962C8B-B14F-4D97-AF65-F5344CB8AC3E}">
        <p14:creationId xmlns:p14="http://schemas.microsoft.com/office/powerpoint/2010/main" val="790953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CD367F-89FA-75CF-CBFB-B57A6D5587A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29/09/2026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F8033A-8A94-BB8C-A1A0-678E2F08EE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LGWA Meeting 2026, Liège; J Harms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4F4EA3-C722-6F9D-922A-7E2DB956A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12" y="1456991"/>
            <a:ext cx="3903261" cy="30884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10C441-F925-E653-D074-53C54B58EB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6178" y="0"/>
            <a:ext cx="5842861" cy="1174254"/>
          </a:xfrm>
          <a:prstGeom prst="rect">
            <a:avLst/>
          </a:prstGeom>
        </p:spPr>
      </p:pic>
      <p:sp>
        <p:nvSpPr>
          <p:cNvPr id="9" name="Google Shape;283;p41">
            <a:extLst>
              <a:ext uri="{FF2B5EF4-FFF2-40B4-BE49-F238E27FC236}">
                <a16:creationId xmlns:a16="http://schemas.microsoft.com/office/drawing/2014/main" id="{A819A48F-3218-549A-ACDB-286065CDA3B3}"/>
              </a:ext>
            </a:extLst>
          </p:cNvPr>
          <p:cNvSpPr txBox="1"/>
          <p:nvPr/>
        </p:nvSpPr>
        <p:spPr>
          <a:xfrm>
            <a:off x="4485197" y="1508817"/>
            <a:ext cx="4310091" cy="290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A first study of the seismic background reduction through optimal array processing is under review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Considering two stations, the average mitigation of an isotropic seismic background was calculated.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Up to a factor 2.3  reduction can be achieved on average depending on frequency and distance between the two stations.</a:t>
            </a:r>
            <a:endParaRPr sz="18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B4B15E-2D35-6A73-7321-DD7019AFEF01}"/>
              </a:ext>
            </a:extLst>
          </p:cNvPr>
          <p:cNvSpPr txBox="1"/>
          <p:nvPr/>
        </p:nvSpPr>
        <p:spPr>
          <a:xfrm>
            <a:off x="2228850" y="2310140"/>
            <a:ext cx="1791821" cy="52322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Case study: only two seismic stations</a:t>
            </a:r>
          </a:p>
        </p:txBody>
      </p:sp>
    </p:spTree>
    <p:extLst>
      <p:ext uri="{BB962C8B-B14F-4D97-AF65-F5344CB8AC3E}">
        <p14:creationId xmlns:p14="http://schemas.microsoft.com/office/powerpoint/2010/main" val="1831823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C75CE3-2657-5898-C071-B42C3ED039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4778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29/09/2026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D38A422-D8D1-FD75-F74A-34B4C51A8B61}"/>
              </a:ext>
            </a:extLst>
          </p:cNvPr>
          <p:cNvSpPr txBox="1">
            <a:spLocks/>
          </p:cNvSpPr>
          <p:nvPr/>
        </p:nvSpPr>
        <p:spPr>
          <a:xfrm>
            <a:off x="845820" y="1"/>
            <a:ext cx="7391400" cy="69558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GW Science and Data Analysis</a:t>
            </a:r>
            <a:endParaRPr lang="en-US" sz="3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4" name="Footer Placeholder 11">
            <a:extLst>
              <a:ext uri="{FF2B5EF4-FFF2-40B4-BE49-F238E27FC236}">
                <a16:creationId xmlns:a16="http://schemas.microsoft.com/office/drawing/2014/main" id="{0072EA7A-B6EB-8C82-6B5C-2E418D4D41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4868" y="4843109"/>
            <a:ext cx="3086100" cy="274637"/>
          </a:xfrm>
        </p:spPr>
        <p:txBody>
          <a:bodyPr/>
          <a:lstStyle/>
          <a:p>
            <a:r>
              <a:rPr lang="en-US"/>
              <a:t>LGWA Meeting 2026, Liège; J Harms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390EBF-FA4F-FDDE-4954-AEA8AA5980DA}"/>
              </a:ext>
            </a:extLst>
          </p:cNvPr>
          <p:cNvSpPr txBox="1"/>
          <p:nvPr/>
        </p:nvSpPr>
        <p:spPr>
          <a:xfrm>
            <a:off x="966187" y="1010109"/>
            <a:ext cx="73914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sz="1800" dirty="0" err="1">
                <a:solidFill>
                  <a:schemeClr val="bg1"/>
                </a:solidFill>
              </a:rPr>
              <a:t>Modeling</a:t>
            </a:r>
            <a:r>
              <a:rPr lang="en-GB" sz="1800" dirty="0">
                <a:solidFill>
                  <a:schemeClr val="bg1"/>
                </a:solidFill>
              </a:rPr>
              <a:t> of extragalactic DWD populations and their detectability </a:t>
            </a:r>
            <a:br>
              <a:rPr lang="en-GB" sz="1800" dirty="0">
                <a:solidFill>
                  <a:schemeClr val="bg1"/>
                </a:solidFill>
              </a:rPr>
            </a:br>
            <a:r>
              <a:rPr lang="en-GB" sz="1800" dirty="0">
                <a:solidFill>
                  <a:schemeClr val="bg1"/>
                </a:solidFill>
              </a:rPr>
              <a:t>(see talk by Giovanni Benetti)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GW231123: a multiband case study </a:t>
            </a:r>
            <a:br>
              <a:rPr lang="en-GB" sz="1800" dirty="0">
                <a:solidFill>
                  <a:schemeClr val="bg1"/>
                </a:solidFill>
              </a:rPr>
            </a:br>
            <a:r>
              <a:rPr lang="en-GB" sz="1800" dirty="0">
                <a:solidFill>
                  <a:schemeClr val="bg1"/>
                </a:solidFill>
              </a:rPr>
              <a:t>(see talk by Francesco Iacovelli)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Black hole merger rates for LISA and LGWA 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(Jasbir Singh)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Calibration of the Lunar Response and Gravitational-Wave Tomography of the Moon 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(see talk by Han Yan)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Motion effects on parameter estimation with LGWA 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(Jacopo Tissino)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03092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30CF3E-CBBB-56CF-0F0A-3DA04FBD82E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29/09/2026</a:t>
            </a:r>
            <a:endParaRPr lang="en-US" dirty="0"/>
          </a:p>
        </p:txBody>
      </p:sp>
      <p:sp>
        <p:nvSpPr>
          <p:cNvPr id="7" name="Google Shape;491;p59">
            <a:extLst>
              <a:ext uri="{FF2B5EF4-FFF2-40B4-BE49-F238E27FC236}">
                <a16:creationId xmlns:a16="http://schemas.microsoft.com/office/drawing/2014/main" id="{453D6482-48C6-D3AF-C7FB-DC16C172ECBA}"/>
              </a:ext>
            </a:extLst>
          </p:cNvPr>
          <p:cNvSpPr txBox="1"/>
          <p:nvPr/>
        </p:nvSpPr>
        <p:spPr>
          <a:xfrm>
            <a:off x="798077" y="388079"/>
            <a:ext cx="3057128" cy="877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Compact laser interferometer (heterodyne cavity tracking): University of Hamburg</a:t>
            </a:r>
            <a:endParaRPr sz="1600" dirty="0">
              <a:solidFill>
                <a:schemeClr val="bg1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3B43F80-C036-6006-63FA-B133F88CBF42}"/>
              </a:ext>
            </a:extLst>
          </p:cNvPr>
          <p:cNvSpPr txBox="1">
            <a:spLocks/>
          </p:cNvSpPr>
          <p:nvPr/>
        </p:nvSpPr>
        <p:spPr>
          <a:xfrm>
            <a:off x="656492" y="6324"/>
            <a:ext cx="7584831" cy="69558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200" dirty="0">
                <a:solidFill>
                  <a:schemeClr val="bg1"/>
                </a:solidFill>
                <a:latin typeface="Nirmala"/>
                <a:ea typeface="Nirmala Text" panose="020B0502040204020203" pitchFamily="34" charset="0"/>
                <a:cs typeface="Nirmala Text" panose="020B0502040204020203" pitchFamily="34" charset="0"/>
              </a:rPr>
              <a:t>Quantum-limited Sensing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8B4B36-284A-16C1-DB25-474BFFDE1C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LGWA Meeting 2026, Liège; J Harms</a:t>
            </a:r>
            <a:endParaRPr lang="en-US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438A204-193D-3245-23F1-11FC0A2A7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907" y="2571750"/>
            <a:ext cx="3030191" cy="226930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B57DCB9-0FE2-D35E-3D0F-21F3D1CF8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9682" y="614590"/>
            <a:ext cx="3316637" cy="18412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D8D14D-10DC-7819-689E-B8D331D7B5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003" y="1244920"/>
            <a:ext cx="4063299" cy="285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99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CCEEFA-083F-4A15-E979-D713EA5AAD0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29/09/2026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82655F-9028-C27B-5F18-56D3D1DDEF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LGWA Meeting 2026, Liège; J Harms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6A87AF6-4B00-10E4-A97D-D84153622BFD}"/>
              </a:ext>
            </a:extLst>
          </p:cNvPr>
          <p:cNvSpPr txBox="1">
            <a:spLocks/>
          </p:cNvSpPr>
          <p:nvPr/>
        </p:nvSpPr>
        <p:spPr>
          <a:xfrm>
            <a:off x="719717" y="159421"/>
            <a:ext cx="9144000" cy="69558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3300">
              <a:solidFill>
                <a:schemeClr val="bg1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pic>
        <p:nvPicPr>
          <p:cNvPr id="15" name="Picture 2" descr="C:\Users\sharm\Downloads\carrier.png">
            <a:extLst>
              <a:ext uri="{FF2B5EF4-FFF2-40B4-BE49-F238E27FC236}">
                <a16:creationId xmlns:a16="http://schemas.microsoft.com/office/drawing/2014/main" id="{764CC3BB-3916-4875-7C6A-00B32263E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572" y="704260"/>
            <a:ext cx="2020308" cy="1923390"/>
          </a:xfrm>
          <a:prstGeom prst="rect">
            <a:avLst/>
          </a:prstGeom>
          <a:noFill/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3C03A78-59C7-1F95-7E3B-0D209650D2D7}"/>
              </a:ext>
            </a:extLst>
          </p:cNvPr>
          <p:cNvSpPr txBox="1">
            <a:spLocks/>
          </p:cNvSpPr>
          <p:nvPr/>
        </p:nvSpPr>
        <p:spPr>
          <a:xfrm>
            <a:off x="110573" y="6324"/>
            <a:ext cx="9144000" cy="57231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2500" dirty="0" err="1">
                <a:solidFill>
                  <a:schemeClr val="bg1"/>
                </a:solidFill>
                <a:ea typeface="Nirmala Text" panose="020B0502040204020203" pitchFamily="34" charset="0"/>
                <a:cs typeface="Nirmala Text" panose="020B0502040204020203" pitchFamily="34" charset="0"/>
              </a:rPr>
              <a:t>Superconducting</a:t>
            </a:r>
            <a:r>
              <a:rPr lang="it-IT" sz="2500" dirty="0">
                <a:solidFill>
                  <a:schemeClr val="bg1"/>
                </a:solidFill>
                <a:ea typeface="Nirmala Text" panose="020B0502040204020203" pitchFamily="34" charset="0"/>
                <a:cs typeface="Nirmala Text" panose="020B0502040204020203" pitchFamily="34" charset="0"/>
              </a:rPr>
              <a:t> </a:t>
            </a:r>
            <a:r>
              <a:rPr lang="it-IT" sz="2500" dirty="0" err="1">
                <a:solidFill>
                  <a:schemeClr val="bg1"/>
                </a:solidFill>
                <a:ea typeface="Nirmala Text" panose="020B0502040204020203" pitchFamily="34" charset="0"/>
                <a:cs typeface="Nirmala Text" panose="020B0502040204020203" pitchFamily="34" charset="0"/>
              </a:rPr>
              <a:t>Actuators</a:t>
            </a:r>
            <a:endParaRPr lang="it-IT" sz="2500" dirty="0">
              <a:solidFill>
                <a:schemeClr val="bg1"/>
              </a:solidFill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07AD80-CC5C-FE51-496F-AF39F18BD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28" y="3821829"/>
            <a:ext cx="2856021" cy="20956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304C6BE-F1B5-9E1A-B2A6-DE3D7CDCAE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549" y="4002663"/>
            <a:ext cx="2858100" cy="7032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DA6074D-378D-DC11-3871-19EA6B59F8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967" y="1388932"/>
            <a:ext cx="3744954" cy="288285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8DB2D1C-3DE4-7561-F50D-1AAD5BCBB274}"/>
              </a:ext>
            </a:extLst>
          </p:cNvPr>
          <p:cNvSpPr txBox="1"/>
          <p:nvPr/>
        </p:nvSpPr>
        <p:spPr>
          <a:xfrm>
            <a:off x="2677332" y="498335"/>
            <a:ext cx="61813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Superconducting coils: </a:t>
            </a:r>
          </a:p>
          <a:p>
            <a:r>
              <a:rPr lang="en-US" sz="1600" dirty="0">
                <a:solidFill>
                  <a:schemeClr val="bg1"/>
                </a:solidFill>
              </a:rPr>
              <a:t>Uni Camerino, MPG CPFS, NPL New Delhi, VU Amsterdam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8E61AC-1760-D880-F6FD-D5DFA314DC70}"/>
              </a:ext>
            </a:extLst>
          </p:cNvPr>
          <p:cNvSpPr txBox="1"/>
          <p:nvPr/>
        </p:nvSpPr>
        <p:spPr>
          <a:xfrm>
            <a:off x="7147112" y="4231962"/>
            <a:ext cx="12698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ptos" panose="020B0004020202020204" pitchFamily="34" charset="0"/>
                <a:cs typeface="Adobe Thai" panose="02040503050201020203" pitchFamily="18" charset="-34"/>
              </a:rPr>
              <a:t>Sharma et al</a:t>
            </a:r>
            <a:endParaRPr lang="en-US" sz="1400" dirty="0">
              <a:solidFill>
                <a:schemeClr val="bg1"/>
              </a:solidFill>
              <a:latin typeface="Aptos" panose="020B0004020202020204" pitchFamily="34" charset="0"/>
              <a:cs typeface="Adobe Thai" panose="02040503050201020203" pitchFamily="18" charset="-34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F5B10B3-CFEF-A473-2108-362EB21359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549" y="2704455"/>
            <a:ext cx="4246734" cy="1056820"/>
          </a:xfrm>
          <a:prstGeom prst="rect">
            <a:avLst/>
          </a:prstGeom>
        </p:spPr>
      </p:pic>
      <p:sp>
        <p:nvSpPr>
          <p:cNvPr id="6" name="Google Shape;491;p59">
            <a:extLst>
              <a:ext uri="{FF2B5EF4-FFF2-40B4-BE49-F238E27FC236}">
                <a16:creationId xmlns:a16="http://schemas.microsoft.com/office/drawing/2014/main" id="{FFA96F1C-5415-6917-8C27-4E22BF193886}"/>
              </a:ext>
            </a:extLst>
          </p:cNvPr>
          <p:cNvSpPr txBox="1"/>
          <p:nvPr/>
        </p:nvSpPr>
        <p:spPr>
          <a:xfrm>
            <a:off x="2472471" y="1503259"/>
            <a:ext cx="2139154" cy="877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  <a:latin typeface="Nirmala Text" panose="020B0502040204020203" pitchFamily="34" charset="0"/>
                <a:ea typeface="Nirmala Text" panose="020B0502040204020203" pitchFamily="34" charset="0"/>
                <a:cs typeface="Nirmala Text" panose="020B0502040204020203" pitchFamily="34" charset="0"/>
              </a:rPr>
              <a:t>Goal: &gt;60K superconducting actuator coils</a:t>
            </a:r>
            <a:endParaRPr sz="1600" dirty="0">
              <a:solidFill>
                <a:schemeClr val="bg1"/>
              </a:solidFill>
              <a:latin typeface="Nirmala Text" panose="020B0502040204020203" pitchFamily="34" charset="0"/>
              <a:ea typeface="Nirmala Text" panose="020B0502040204020203" pitchFamily="34" charset="0"/>
              <a:cs typeface="Nirmala Text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E85EAA-4229-4CEC-8E28-7E0F67C16C60}"/>
              </a:ext>
            </a:extLst>
          </p:cNvPr>
          <p:cNvSpPr txBox="1"/>
          <p:nvPr/>
        </p:nvSpPr>
        <p:spPr>
          <a:xfrm>
            <a:off x="6144273" y="1787940"/>
            <a:ext cx="2005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 on Wednesday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56478D-8024-91D5-BDF9-11A3F3678280}"/>
              </a:ext>
            </a:extLst>
          </p:cNvPr>
          <p:cNvSpPr txBox="1"/>
          <p:nvPr/>
        </p:nvSpPr>
        <p:spPr>
          <a:xfrm>
            <a:off x="312572" y="2366902"/>
            <a:ext cx="202030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Update on Wednesday</a:t>
            </a:r>
          </a:p>
        </p:txBody>
      </p:sp>
    </p:spTree>
    <p:extLst>
      <p:ext uri="{BB962C8B-B14F-4D97-AF65-F5344CB8AC3E}">
        <p14:creationId xmlns:p14="http://schemas.microsoft.com/office/powerpoint/2010/main" val="3132205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32DBB5-60EE-6D3B-5AF0-B0B975076DD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29/09/2026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D6BBE7-F344-9F87-0620-43C7040350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LGWA Meeting 2026, Liège; J Harms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9EC18FD-593E-A270-4B8A-5848CD2ED9AA}"/>
              </a:ext>
            </a:extLst>
          </p:cNvPr>
          <p:cNvSpPr txBox="1">
            <a:spLocks/>
          </p:cNvSpPr>
          <p:nvPr/>
        </p:nvSpPr>
        <p:spPr>
          <a:xfrm>
            <a:off x="1053223" y="6324"/>
            <a:ext cx="6944458" cy="562245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500" dirty="0">
                <a:solidFill>
                  <a:schemeClr val="bg1"/>
                </a:solidFill>
                <a:latin typeface="+mj-lt"/>
                <a:ea typeface="Nirmala Text" panose="020B0502040204020203" pitchFamily="34" charset="0"/>
                <a:cs typeface="Nirmala Text" panose="020B0502040204020203" pitchFamily="34" charset="0"/>
              </a:rPr>
              <a:t>LGWA Test Facility</a:t>
            </a:r>
          </a:p>
        </p:txBody>
      </p:sp>
      <p:pic>
        <p:nvPicPr>
          <p:cNvPr id="8" name="Picture 7" descr="A machine with pipes and valves&#10;&#10;Description automatically generated">
            <a:extLst>
              <a:ext uri="{FF2B5EF4-FFF2-40B4-BE49-F238E27FC236}">
                <a16:creationId xmlns:a16="http://schemas.microsoft.com/office/drawing/2014/main" id="{7228E4F3-0442-8B94-4E7C-F0605338E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37" y="3251812"/>
            <a:ext cx="3697955" cy="1494426"/>
          </a:xfrm>
          <a:prstGeom prst="rect">
            <a:avLst/>
          </a:prstGeom>
        </p:spPr>
      </p:pic>
      <p:pic>
        <p:nvPicPr>
          <p:cNvPr id="9" name="Google Shape;373;p52">
            <a:extLst>
              <a:ext uri="{FF2B5EF4-FFF2-40B4-BE49-F238E27FC236}">
                <a16:creationId xmlns:a16="http://schemas.microsoft.com/office/drawing/2014/main" id="{75EAF705-4B68-634B-6922-5D434EB378F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1450" y="702098"/>
            <a:ext cx="2010885" cy="2026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375;p52">
            <a:extLst>
              <a:ext uri="{FF2B5EF4-FFF2-40B4-BE49-F238E27FC236}">
                <a16:creationId xmlns:a16="http://schemas.microsoft.com/office/drawing/2014/main" id="{8C964246-1590-C9EF-B405-ED7F3214FD9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11450" y="702098"/>
            <a:ext cx="1590489" cy="67113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2C63F6C-0404-CE04-136E-E56E1B9BFBE1}"/>
              </a:ext>
            </a:extLst>
          </p:cNvPr>
          <p:cNvSpPr txBox="1"/>
          <p:nvPr/>
        </p:nvSpPr>
        <p:spPr>
          <a:xfrm>
            <a:off x="276388" y="680357"/>
            <a:ext cx="35853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Aptos" panose="020B0004020202020204" pitchFamily="34" charset="0"/>
                <a:cs typeface="Adobe Thai" panose="02040503050201020203" pitchFamily="18" charset="-34"/>
              </a:rPr>
              <a:t>The Moon Emulator provides a 40K and seismically stabilized environment for LGWA payload tests.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Aptos" panose="020B0004020202020204" pitchFamily="34" charset="0"/>
                <a:cs typeface="Adobe Thai" panose="02040503050201020203" pitchFamily="18" charset="-34"/>
              </a:rPr>
              <a:t>Tests at the surface planned to start in 2027.</a:t>
            </a:r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0E3AD22F-6ED0-35D2-3FB3-DD352A79E37A}"/>
              </a:ext>
            </a:extLst>
          </p:cNvPr>
          <p:cNvSpPr/>
          <p:nvPr/>
        </p:nvSpPr>
        <p:spPr>
          <a:xfrm>
            <a:off x="3110586" y="3121574"/>
            <a:ext cx="144379" cy="531718"/>
          </a:xfrm>
          <a:prstGeom prst="down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chemeClr val="bg1"/>
              </a:solidFill>
            </a:endParaRP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B4A7CF95-71CD-8707-7F89-EA162B805B74}"/>
              </a:ext>
            </a:extLst>
          </p:cNvPr>
          <p:cNvSpPr/>
          <p:nvPr/>
        </p:nvSpPr>
        <p:spPr>
          <a:xfrm>
            <a:off x="776748" y="3157094"/>
            <a:ext cx="144379" cy="531718"/>
          </a:xfrm>
          <a:prstGeom prst="down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chemeClr val="bg1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989822E-E304-796E-029C-40B79D6B7259}"/>
              </a:ext>
            </a:extLst>
          </p:cNvPr>
          <p:cNvSpPr/>
          <p:nvPr/>
        </p:nvSpPr>
        <p:spPr>
          <a:xfrm>
            <a:off x="8110285" y="1822230"/>
            <a:ext cx="228600" cy="228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6DBE9E4-39BD-AAF9-27C6-7C565E6F224A}"/>
              </a:ext>
            </a:extLst>
          </p:cNvPr>
          <p:cNvSpPr txBox="1"/>
          <p:nvPr/>
        </p:nvSpPr>
        <p:spPr>
          <a:xfrm>
            <a:off x="6137127" y="421944"/>
            <a:ext cx="298991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Aptos" panose="020B0004020202020204" pitchFamily="34" charset="0"/>
                <a:cs typeface="Adobe Thai" panose="02040503050201020203" pitchFamily="18" charset="-34"/>
              </a:rPr>
              <a:t>GEMINI site is 1.4km underground</a:t>
            </a:r>
          </a:p>
        </p:txBody>
      </p:sp>
      <p:pic>
        <p:nvPicPr>
          <p:cNvPr id="22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E7E49838-976E-A63C-66F5-434770C91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907" y="3129561"/>
            <a:ext cx="2797713" cy="1865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metal box with holes&#10;&#10;AI-generated content may be incorrect.">
            <a:extLst>
              <a:ext uri="{FF2B5EF4-FFF2-40B4-BE49-F238E27FC236}">
                <a16:creationId xmlns:a16="http://schemas.microsoft.com/office/drawing/2014/main" id="{F6629A43-5350-F814-B7DB-AF7FA79B37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846" y="2167028"/>
            <a:ext cx="965423" cy="1177785"/>
          </a:xfrm>
          <a:prstGeom prst="rect">
            <a:avLst/>
          </a:prstGeom>
        </p:spPr>
      </p:pic>
      <p:pic>
        <p:nvPicPr>
          <p:cNvPr id="11" name="Picture 10" descr="A metal box with holes&#10;&#10;AI-generated content may be incorrect.">
            <a:extLst>
              <a:ext uri="{FF2B5EF4-FFF2-40B4-BE49-F238E27FC236}">
                <a16:creationId xmlns:a16="http://schemas.microsoft.com/office/drawing/2014/main" id="{7D421F76-14D4-954C-453D-7D43AA036D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25" y="2209648"/>
            <a:ext cx="965423" cy="117778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513BDBC-D943-1C59-1F99-7E6DC7C9A015}"/>
              </a:ext>
            </a:extLst>
          </p:cNvPr>
          <p:cNvSpPr txBox="1"/>
          <p:nvPr/>
        </p:nvSpPr>
        <p:spPr>
          <a:xfrm>
            <a:off x="5947907" y="2854259"/>
            <a:ext cx="24382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Aptos" panose="020B0004020202020204" pitchFamily="34" charset="0"/>
                <a:cs typeface="Adobe Thai" panose="02040503050201020203" pitchFamily="18" charset="-34"/>
              </a:rPr>
              <a:t>Seismic spectrum at LNGS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61E1416-7A7D-80F6-E464-218A4F2C9B19}"/>
              </a:ext>
            </a:extLst>
          </p:cNvPr>
          <p:cNvSpPr txBox="1"/>
          <p:nvPr/>
        </p:nvSpPr>
        <p:spPr>
          <a:xfrm>
            <a:off x="1585511" y="3140024"/>
            <a:ext cx="10158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Aptos" panose="020B0004020202020204" pitchFamily="34" charset="0"/>
                <a:cs typeface="Adobe Thai" panose="02040503050201020203" pitchFamily="18" charset="-34"/>
              </a:rPr>
              <a:t>GEMINI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8B57167-E016-F17E-5268-B15007F3D41C}"/>
              </a:ext>
            </a:extLst>
          </p:cNvPr>
          <p:cNvSpPr txBox="1"/>
          <p:nvPr/>
        </p:nvSpPr>
        <p:spPr>
          <a:xfrm>
            <a:off x="4525452" y="2574941"/>
            <a:ext cx="154810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Aptos" panose="020B0004020202020204" pitchFamily="34" charset="0"/>
                <a:cs typeface="Adobe Thai" panose="02040503050201020203" pitchFamily="18" charset="-34"/>
              </a:rPr>
              <a:t>Moon Emulator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CD9408E-0A54-775E-C970-5B3DE9443F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1030" y="522261"/>
            <a:ext cx="3117921" cy="21200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600B18-3645-693E-96EE-C2840E5BDAF0}"/>
              </a:ext>
            </a:extLst>
          </p:cNvPr>
          <p:cNvSpPr txBox="1"/>
          <p:nvPr/>
        </p:nvSpPr>
        <p:spPr>
          <a:xfrm>
            <a:off x="3497584" y="3048652"/>
            <a:ext cx="2550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bg1"/>
              </a:buClr>
            </a:pPr>
            <a:r>
              <a:rPr lang="en-US" sz="1800" dirty="0">
                <a:solidFill>
                  <a:schemeClr val="bg1"/>
                </a:solidFill>
                <a:latin typeface="Aptos" panose="020B0004020202020204" pitchFamily="34" charset="0"/>
                <a:cs typeface="Adobe Thai" panose="02040503050201020203" pitchFamily="18" charset="-34"/>
              </a:rPr>
              <a:t>See talk on Wednesday</a:t>
            </a:r>
          </a:p>
        </p:txBody>
      </p:sp>
    </p:spTree>
    <p:extLst>
      <p:ext uri="{BB962C8B-B14F-4D97-AF65-F5344CB8AC3E}">
        <p14:creationId xmlns:p14="http://schemas.microsoft.com/office/powerpoint/2010/main" val="1822786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5"/>
          <p:cNvSpPr txBox="1"/>
          <p:nvPr/>
        </p:nvSpPr>
        <p:spPr>
          <a:xfrm>
            <a:off x="1777002" y="2797376"/>
            <a:ext cx="1696604" cy="35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dirty="0" err="1">
                <a:solidFill>
                  <a:schemeClr val="bg1"/>
                </a:solidFill>
                <a:latin typeface="Arial Rounded"/>
                <a:ea typeface="Arial Rounded"/>
                <a:cs typeface="Arial Rounded"/>
                <a:sym typeface="Arial Rounded"/>
              </a:rPr>
              <a:t>Farside</a:t>
            </a:r>
            <a:r>
              <a:rPr lang="en-GB" sz="1100" dirty="0">
                <a:solidFill>
                  <a:schemeClr val="bg1"/>
                </a:solidFill>
                <a:latin typeface="Arial Rounded"/>
                <a:ea typeface="Arial Rounded"/>
                <a:cs typeface="Arial Rounded"/>
                <a:sym typeface="Arial Rounded"/>
              </a:rPr>
              <a:t> Seismic Suite</a:t>
            </a:r>
            <a:endParaRPr sz="1100" dirty="0">
              <a:solidFill>
                <a:schemeClr val="bg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cxnSp>
        <p:nvCxnSpPr>
          <p:cNvPr id="170" name="Google Shape;170;p25"/>
          <p:cNvCxnSpPr/>
          <p:nvPr/>
        </p:nvCxnSpPr>
        <p:spPr>
          <a:xfrm>
            <a:off x="905800" y="4317150"/>
            <a:ext cx="6711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1" name="Google Shape;171;p25"/>
          <p:cNvSpPr txBox="1"/>
          <p:nvPr/>
        </p:nvSpPr>
        <p:spPr>
          <a:xfrm>
            <a:off x="7617400" y="4086300"/>
            <a:ext cx="7527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bg1"/>
                </a:solidFill>
              </a:rPr>
              <a:t>Time</a:t>
            </a:r>
            <a:endParaRPr sz="1600">
              <a:solidFill>
                <a:schemeClr val="bg1"/>
              </a:solidFill>
            </a:endParaRPr>
          </a:p>
        </p:txBody>
      </p:sp>
      <p:sp>
        <p:nvSpPr>
          <p:cNvPr id="172" name="Google Shape;172;p25"/>
          <p:cNvSpPr txBox="1"/>
          <p:nvPr/>
        </p:nvSpPr>
        <p:spPr>
          <a:xfrm>
            <a:off x="787700" y="4317100"/>
            <a:ext cx="477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bg1"/>
                </a:solidFill>
              </a:rPr>
              <a:t>2025</a:t>
            </a:r>
            <a:endParaRPr sz="1000">
              <a:solidFill>
                <a:schemeClr val="bg1"/>
              </a:solidFill>
            </a:endParaRPr>
          </a:p>
        </p:txBody>
      </p:sp>
      <p:sp>
        <p:nvSpPr>
          <p:cNvPr id="173" name="Google Shape;173;p25"/>
          <p:cNvSpPr txBox="1"/>
          <p:nvPr/>
        </p:nvSpPr>
        <p:spPr>
          <a:xfrm>
            <a:off x="1387025" y="4317100"/>
            <a:ext cx="477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bg1"/>
                </a:solidFill>
              </a:rPr>
              <a:t>2027</a:t>
            </a:r>
            <a:endParaRPr sz="1000">
              <a:solidFill>
                <a:schemeClr val="bg1"/>
              </a:solidFill>
            </a:endParaRPr>
          </a:p>
        </p:txBody>
      </p:sp>
      <p:sp>
        <p:nvSpPr>
          <p:cNvPr id="174" name="Google Shape;174;p25"/>
          <p:cNvSpPr txBox="1"/>
          <p:nvPr/>
        </p:nvSpPr>
        <p:spPr>
          <a:xfrm>
            <a:off x="2027450" y="4317100"/>
            <a:ext cx="477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bg1"/>
                </a:solidFill>
              </a:rPr>
              <a:t>2029</a:t>
            </a:r>
            <a:endParaRPr sz="1000">
              <a:solidFill>
                <a:schemeClr val="bg1"/>
              </a:solidFill>
            </a:endParaRPr>
          </a:p>
        </p:txBody>
      </p:sp>
      <p:sp>
        <p:nvSpPr>
          <p:cNvPr id="175" name="Google Shape;175;p25"/>
          <p:cNvSpPr txBox="1"/>
          <p:nvPr/>
        </p:nvSpPr>
        <p:spPr>
          <a:xfrm>
            <a:off x="2667875" y="4317100"/>
            <a:ext cx="477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bg1"/>
                </a:solidFill>
              </a:rPr>
              <a:t>2031</a:t>
            </a:r>
            <a:endParaRPr sz="1000">
              <a:solidFill>
                <a:schemeClr val="bg1"/>
              </a:solidFill>
            </a:endParaRPr>
          </a:p>
        </p:txBody>
      </p:sp>
      <p:sp>
        <p:nvSpPr>
          <p:cNvPr id="176" name="Google Shape;176;p25"/>
          <p:cNvSpPr txBox="1"/>
          <p:nvPr/>
        </p:nvSpPr>
        <p:spPr>
          <a:xfrm>
            <a:off x="3267200" y="4317200"/>
            <a:ext cx="477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bg1"/>
                </a:solidFill>
              </a:rPr>
              <a:t>2033</a:t>
            </a:r>
            <a:endParaRPr sz="1000">
              <a:solidFill>
                <a:schemeClr val="bg1"/>
              </a:solidFill>
            </a:endParaRPr>
          </a:p>
        </p:txBody>
      </p:sp>
      <p:sp>
        <p:nvSpPr>
          <p:cNvPr id="177" name="Google Shape;177;p25"/>
          <p:cNvSpPr txBox="1"/>
          <p:nvPr/>
        </p:nvSpPr>
        <p:spPr>
          <a:xfrm>
            <a:off x="3948725" y="4317100"/>
            <a:ext cx="477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bg1"/>
                </a:solidFill>
              </a:rPr>
              <a:t>2035</a:t>
            </a:r>
            <a:endParaRPr sz="1000">
              <a:solidFill>
                <a:schemeClr val="bg1"/>
              </a:solidFill>
            </a:endParaRPr>
          </a:p>
        </p:txBody>
      </p:sp>
      <p:sp>
        <p:nvSpPr>
          <p:cNvPr id="178" name="Google Shape;178;p25"/>
          <p:cNvSpPr txBox="1"/>
          <p:nvPr/>
        </p:nvSpPr>
        <p:spPr>
          <a:xfrm>
            <a:off x="4572000" y="4317100"/>
            <a:ext cx="477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bg1"/>
                </a:solidFill>
              </a:rPr>
              <a:t>2037</a:t>
            </a:r>
            <a:endParaRPr sz="1000">
              <a:solidFill>
                <a:schemeClr val="bg1"/>
              </a:solidFill>
            </a:endParaRPr>
          </a:p>
        </p:txBody>
      </p:sp>
      <p:sp>
        <p:nvSpPr>
          <p:cNvPr id="179" name="Google Shape;179;p25"/>
          <p:cNvSpPr txBox="1"/>
          <p:nvPr/>
        </p:nvSpPr>
        <p:spPr>
          <a:xfrm>
            <a:off x="5195275" y="4317100"/>
            <a:ext cx="477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bg1"/>
                </a:solidFill>
              </a:rPr>
              <a:t>2039</a:t>
            </a:r>
            <a:endParaRPr sz="1000">
              <a:solidFill>
                <a:schemeClr val="bg1"/>
              </a:solidFill>
            </a:endParaRPr>
          </a:p>
        </p:txBody>
      </p:sp>
      <p:sp>
        <p:nvSpPr>
          <p:cNvPr id="180" name="Google Shape;180;p25"/>
          <p:cNvSpPr txBox="1"/>
          <p:nvPr/>
        </p:nvSpPr>
        <p:spPr>
          <a:xfrm>
            <a:off x="5840850" y="4317100"/>
            <a:ext cx="477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bg1"/>
                </a:solidFill>
              </a:rPr>
              <a:t>2041</a:t>
            </a:r>
            <a:endParaRPr sz="1000">
              <a:solidFill>
                <a:schemeClr val="bg1"/>
              </a:solidFill>
            </a:endParaRPr>
          </a:p>
        </p:txBody>
      </p:sp>
      <p:sp>
        <p:nvSpPr>
          <p:cNvPr id="181" name="Google Shape;181;p25"/>
          <p:cNvSpPr txBox="1"/>
          <p:nvPr/>
        </p:nvSpPr>
        <p:spPr>
          <a:xfrm>
            <a:off x="6486425" y="4317200"/>
            <a:ext cx="477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bg1"/>
                </a:solidFill>
              </a:rPr>
              <a:t>2043</a:t>
            </a:r>
            <a:endParaRPr sz="1000">
              <a:solidFill>
                <a:schemeClr val="bg1"/>
              </a:solidFill>
            </a:endParaRPr>
          </a:p>
        </p:txBody>
      </p:sp>
      <p:sp>
        <p:nvSpPr>
          <p:cNvPr id="182" name="Google Shape;182;p25"/>
          <p:cNvSpPr txBox="1"/>
          <p:nvPr/>
        </p:nvSpPr>
        <p:spPr>
          <a:xfrm>
            <a:off x="7109700" y="4317100"/>
            <a:ext cx="477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bg1"/>
                </a:solidFill>
              </a:rPr>
              <a:t>2045</a:t>
            </a:r>
            <a:endParaRPr sz="1000">
              <a:solidFill>
                <a:schemeClr val="bg1"/>
              </a:solidFill>
            </a:endParaRPr>
          </a:p>
        </p:txBody>
      </p:sp>
      <p:sp>
        <p:nvSpPr>
          <p:cNvPr id="183" name="Google Shape;183;p25"/>
          <p:cNvSpPr/>
          <p:nvPr/>
        </p:nvSpPr>
        <p:spPr>
          <a:xfrm>
            <a:off x="920225" y="4151450"/>
            <a:ext cx="1357200" cy="124800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rgbClr val="1155CC"/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84" name="Google Shape;184;p25"/>
          <p:cNvSpPr/>
          <p:nvPr/>
        </p:nvSpPr>
        <p:spPr>
          <a:xfrm>
            <a:off x="3242661" y="3618631"/>
            <a:ext cx="1528500" cy="124800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rgbClr val="38761D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85" name="Google Shape;185;p25"/>
          <p:cNvSpPr/>
          <p:nvPr/>
        </p:nvSpPr>
        <p:spPr>
          <a:xfrm>
            <a:off x="2969225" y="4151450"/>
            <a:ext cx="124800" cy="124800"/>
          </a:xfrm>
          <a:prstGeom prst="rect">
            <a:avLst/>
          </a:prstGeom>
          <a:gradFill>
            <a:gsLst>
              <a:gs pos="0">
                <a:srgbClr val="1155CC"/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86" name="Google Shape;186;p25"/>
          <p:cNvSpPr/>
          <p:nvPr/>
        </p:nvSpPr>
        <p:spPr>
          <a:xfrm>
            <a:off x="927686" y="3659519"/>
            <a:ext cx="2004600" cy="124800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rgbClr val="B45F06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87" name="Google Shape;187;p25"/>
          <p:cNvSpPr/>
          <p:nvPr/>
        </p:nvSpPr>
        <p:spPr>
          <a:xfrm>
            <a:off x="5256411" y="3613194"/>
            <a:ext cx="2666700" cy="124800"/>
          </a:xfrm>
          <a:prstGeom prst="rect">
            <a:avLst/>
          </a:prstGeom>
          <a:gradFill>
            <a:gsLst>
              <a:gs pos="0">
                <a:srgbClr val="008500"/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88" name="Google Shape;188;p25"/>
          <p:cNvSpPr txBox="1"/>
          <p:nvPr/>
        </p:nvSpPr>
        <p:spPr>
          <a:xfrm>
            <a:off x="856055" y="3315883"/>
            <a:ext cx="2239363" cy="35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dirty="0">
                <a:solidFill>
                  <a:schemeClr val="bg1"/>
                </a:solidFill>
                <a:latin typeface="Arial Rounded"/>
                <a:ea typeface="Arial Rounded"/>
                <a:cs typeface="Arial Rounded"/>
                <a:sym typeface="Arial Rounded"/>
              </a:rPr>
              <a:t>LGWA technology development</a:t>
            </a:r>
            <a:endParaRPr sz="1100" dirty="0">
              <a:solidFill>
                <a:schemeClr val="bg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189" name="Google Shape;189;p25"/>
          <p:cNvSpPr txBox="1"/>
          <p:nvPr/>
        </p:nvSpPr>
        <p:spPr>
          <a:xfrm>
            <a:off x="855460" y="3834390"/>
            <a:ext cx="1743675" cy="35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dirty="0">
                <a:solidFill>
                  <a:schemeClr val="bg1"/>
                </a:solidFill>
                <a:latin typeface="Arial Rounded"/>
                <a:ea typeface="Arial Rounded"/>
                <a:cs typeface="Arial Rounded"/>
                <a:sym typeface="Arial Rounded"/>
              </a:rPr>
              <a:t>Soundcheck payload</a:t>
            </a:r>
            <a:endParaRPr sz="1100" dirty="0">
              <a:solidFill>
                <a:schemeClr val="bg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190" name="Google Shape;190;p25"/>
          <p:cNvSpPr txBox="1"/>
          <p:nvPr/>
        </p:nvSpPr>
        <p:spPr>
          <a:xfrm>
            <a:off x="3165611" y="3338774"/>
            <a:ext cx="1808400" cy="35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bg1"/>
                </a:solidFill>
                <a:latin typeface="Arial Rounded"/>
                <a:ea typeface="Arial Rounded"/>
                <a:cs typeface="Arial Rounded"/>
                <a:sym typeface="Arial Rounded"/>
              </a:rPr>
              <a:t>LGWA payload</a:t>
            </a:r>
            <a:endParaRPr sz="1100">
              <a:solidFill>
                <a:schemeClr val="bg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191" name="Google Shape;191;p25"/>
          <p:cNvSpPr txBox="1"/>
          <p:nvPr/>
        </p:nvSpPr>
        <p:spPr>
          <a:xfrm>
            <a:off x="5169061" y="3329927"/>
            <a:ext cx="1808400" cy="35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dirty="0">
                <a:solidFill>
                  <a:schemeClr val="bg1"/>
                </a:solidFill>
                <a:latin typeface="Arial Rounded"/>
                <a:ea typeface="Arial Rounded"/>
                <a:cs typeface="Arial Rounded"/>
                <a:sym typeface="Arial Rounded"/>
              </a:rPr>
              <a:t>LGWA data</a:t>
            </a:r>
            <a:endParaRPr sz="1100" dirty="0">
              <a:solidFill>
                <a:schemeClr val="bg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192" name="Google Shape;192;p25"/>
          <p:cNvSpPr/>
          <p:nvPr/>
        </p:nvSpPr>
        <p:spPr>
          <a:xfrm>
            <a:off x="2871575" y="1152775"/>
            <a:ext cx="124800" cy="124800"/>
          </a:xfrm>
          <a:prstGeom prst="mathMultiply">
            <a:avLst>
              <a:gd name="adj1" fmla="val 23520"/>
            </a:avLst>
          </a:prstGeom>
          <a:solidFill>
            <a:srgbClr val="D3481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93" name="Google Shape;193;p25"/>
          <p:cNvSpPr/>
          <p:nvPr/>
        </p:nvSpPr>
        <p:spPr>
          <a:xfrm>
            <a:off x="5161600" y="1152775"/>
            <a:ext cx="124800" cy="124800"/>
          </a:xfrm>
          <a:prstGeom prst="mathMultiply">
            <a:avLst>
              <a:gd name="adj1" fmla="val 23520"/>
            </a:avLst>
          </a:prstGeom>
          <a:solidFill>
            <a:srgbClr val="D3481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94" name="Google Shape;194;p25"/>
          <p:cNvSpPr/>
          <p:nvPr/>
        </p:nvSpPr>
        <p:spPr>
          <a:xfrm>
            <a:off x="2844425" y="1979825"/>
            <a:ext cx="124800" cy="124800"/>
          </a:xfrm>
          <a:prstGeom prst="mathMultiply">
            <a:avLst>
              <a:gd name="adj1" fmla="val 23520"/>
            </a:avLst>
          </a:prstGeom>
          <a:solidFill>
            <a:srgbClr val="D3481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95" name="Google Shape;195;p25"/>
          <p:cNvSpPr txBox="1"/>
          <p:nvPr/>
        </p:nvSpPr>
        <p:spPr>
          <a:xfrm>
            <a:off x="2166050" y="1497435"/>
            <a:ext cx="1528500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bg1"/>
                </a:solidFill>
                <a:latin typeface="Arial Rounded"/>
                <a:ea typeface="Arial Rounded"/>
                <a:cs typeface="Arial Rounded"/>
                <a:sym typeface="Arial Rounded"/>
              </a:rPr>
              <a:t>LGWA technologies at TRL6</a:t>
            </a:r>
            <a:endParaRPr sz="1100">
              <a:solidFill>
                <a:schemeClr val="bg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196" name="Google Shape;196;p25"/>
          <p:cNvSpPr txBox="1"/>
          <p:nvPr/>
        </p:nvSpPr>
        <p:spPr>
          <a:xfrm>
            <a:off x="2367775" y="666485"/>
            <a:ext cx="1174800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dirty="0">
                <a:solidFill>
                  <a:schemeClr val="bg1"/>
                </a:solidFill>
                <a:latin typeface="Arial Rounded"/>
                <a:ea typeface="Arial Rounded"/>
                <a:cs typeface="Arial Rounded"/>
                <a:sym typeface="Arial Rounded"/>
              </a:rPr>
              <a:t>Soundcheck deployment</a:t>
            </a:r>
            <a:endParaRPr sz="1100" dirty="0">
              <a:solidFill>
                <a:schemeClr val="bg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197" name="Google Shape;197;p25"/>
          <p:cNvSpPr txBox="1"/>
          <p:nvPr/>
        </p:nvSpPr>
        <p:spPr>
          <a:xfrm>
            <a:off x="4693600" y="666485"/>
            <a:ext cx="1060800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bg1"/>
                </a:solidFill>
                <a:latin typeface="Arial Rounded"/>
                <a:ea typeface="Arial Rounded"/>
                <a:cs typeface="Arial Rounded"/>
                <a:sym typeface="Arial Rounded"/>
              </a:rPr>
              <a:t>LGWA deployment</a:t>
            </a:r>
            <a:endParaRPr sz="1100">
              <a:solidFill>
                <a:schemeClr val="bg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198" name="Google Shape;198;p25"/>
          <p:cNvSpPr txBox="1">
            <a:spLocks noGrp="1"/>
          </p:cNvSpPr>
          <p:nvPr>
            <p:ph type="title" idx="4294967295"/>
          </p:nvPr>
        </p:nvSpPr>
        <p:spPr>
          <a:xfrm>
            <a:off x="760090" y="0"/>
            <a:ext cx="807221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bg1"/>
                </a:solidFill>
              </a:rPr>
              <a:t>Conceivable Timeline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99" name="Google Shape;199;p25"/>
          <p:cNvSpPr/>
          <p:nvPr/>
        </p:nvSpPr>
        <p:spPr>
          <a:xfrm>
            <a:off x="4158000" y="2576243"/>
            <a:ext cx="1273500" cy="124800"/>
          </a:xfrm>
          <a:prstGeom prst="rect">
            <a:avLst/>
          </a:prstGeom>
          <a:solidFill>
            <a:srgbClr val="D3481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200" name="Google Shape;200;p25"/>
          <p:cNvSpPr/>
          <p:nvPr/>
        </p:nvSpPr>
        <p:spPr>
          <a:xfrm>
            <a:off x="5431500" y="2576243"/>
            <a:ext cx="1883700" cy="124800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rgbClr val="D34817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201" name="Google Shape;201;p25"/>
          <p:cNvSpPr/>
          <p:nvPr/>
        </p:nvSpPr>
        <p:spPr>
          <a:xfrm>
            <a:off x="4158000" y="2728643"/>
            <a:ext cx="4986000" cy="124800"/>
          </a:xfrm>
          <a:prstGeom prst="rect">
            <a:avLst/>
          </a:prstGeom>
          <a:solidFill>
            <a:srgbClr val="D3481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202" name="Google Shape;202;p25"/>
          <p:cNvSpPr txBox="1"/>
          <p:nvPr/>
        </p:nvSpPr>
        <p:spPr>
          <a:xfrm>
            <a:off x="4080314" y="2293655"/>
            <a:ext cx="1226271" cy="35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dirty="0">
                <a:solidFill>
                  <a:schemeClr val="bg1"/>
                </a:solidFill>
                <a:latin typeface="Arial Rounded"/>
                <a:ea typeface="Arial Rounded"/>
                <a:cs typeface="Arial Rounded"/>
                <a:sym typeface="Arial Rounded"/>
              </a:rPr>
              <a:t>LISA mission</a:t>
            </a:r>
            <a:endParaRPr sz="1100" dirty="0">
              <a:solidFill>
                <a:schemeClr val="bg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03" name="Google Shape;203;p25"/>
          <p:cNvSpPr txBox="1"/>
          <p:nvPr/>
        </p:nvSpPr>
        <p:spPr>
          <a:xfrm>
            <a:off x="4096350" y="2782118"/>
            <a:ext cx="3013200" cy="35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dirty="0">
                <a:solidFill>
                  <a:schemeClr val="bg1"/>
                </a:solidFill>
                <a:latin typeface="Arial Rounded"/>
                <a:ea typeface="Arial Rounded"/>
                <a:cs typeface="Arial Rounded"/>
                <a:sym typeface="Arial Rounded"/>
              </a:rPr>
              <a:t>Einstein Telescope / Cosmic Explorer </a:t>
            </a:r>
            <a:endParaRPr sz="1100" dirty="0">
              <a:solidFill>
                <a:schemeClr val="bg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07" name="Google Shape;207;p25"/>
          <p:cNvSpPr txBox="1"/>
          <p:nvPr/>
        </p:nvSpPr>
        <p:spPr>
          <a:xfrm>
            <a:off x="1067352" y="2333293"/>
            <a:ext cx="1419300" cy="35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dirty="0">
                <a:solidFill>
                  <a:schemeClr val="bg1"/>
                </a:solidFill>
                <a:latin typeface="Arial Rounded"/>
                <a:ea typeface="Arial Rounded"/>
                <a:cs typeface="Arial Rounded"/>
                <a:sym typeface="Arial Rounded"/>
              </a:rPr>
              <a:t>Chang’e 7</a:t>
            </a:r>
            <a:endParaRPr sz="1100" dirty="0">
              <a:solidFill>
                <a:schemeClr val="bg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08" name="Google Shape;208;p25"/>
          <p:cNvSpPr txBox="1"/>
          <p:nvPr/>
        </p:nvSpPr>
        <p:spPr>
          <a:xfrm>
            <a:off x="2871575" y="3834389"/>
            <a:ext cx="1618200" cy="35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dirty="0">
                <a:solidFill>
                  <a:schemeClr val="bg1"/>
                </a:solidFill>
                <a:latin typeface="Arial Rounded"/>
                <a:ea typeface="Arial Rounded"/>
                <a:cs typeface="Arial Rounded"/>
                <a:sym typeface="Arial Rounded"/>
              </a:rPr>
              <a:t>Soundcheck data</a:t>
            </a:r>
            <a:endParaRPr sz="1100" dirty="0">
              <a:solidFill>
                <a:schemeClr val="bg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09" name="Google Shape;209;p25"/>
          <p:cNvSpPr txBox="1"/>
          <p:nvPr/>
        </p:nvSpPr>
        <p:spPr>
          <a:xfrm>
            <a:off x="5351369" y="2281075"/>
            <a:ext cx="1456561" cy="35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dirty="0">
                <a:solidFill>
                  <a:schemeClr val="bg1"/>
                </a:solidFill>
                <a:latin typeface="Arial Rounded"/>
                <a:ea typeface="Arial Rounded"/>
                <a:cs typeface="Arial Rounded"/>
                <a:sym typeface="Arial Rounded"/>
              </a:rPr>
              <a:t>Extended lifetime</a:t>
            </a:r>
            <a:endParaRPr sz="1100" dirty="0">
              <a:solidFill>
                <a:schemeClr val="bg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29C817-0BB1-AADE-BA0C-CDA5451299CC}"/>
              </a:ext>
            </a:extLst>
          </p:cNvPr>
          <p:cNvSpPr txBox="1"/>
          <p:nvPr/>
        </p:nvSpPr>
        <p:spPr>
          <a:xfrm>
            <a:off x="760090" y="1014134"/>
            <a:ext cx="1111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ASI funding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51C098A-DE1B-611B-7FAE-AFC4534FC6FC}"/>
              </a:ext>
            </a:extLst>
          </p:cNvPr>
          <p:cNvCxnSpPr>
            <a:cxnSpLocks/>
          </p:cNvCxnSpPr>
          <p:nvPr/>
        </p:nvCxnSpPr>
        <p:spPr>
          <a:xfrm>
            <a:off x="1118682" y="1385687"/>
            <a:ext cx="608615" cy="0"/>
          </a:xfrm>
          <a:prstGeom prst="straightConnector1">
            <a:avLst/>
          </a:prstGeom>
          <a:ln w="31750">
            <a:solidFill>
              <a:schemeClr val="bg1"/>
            </a:solidFill>
            <a:headEnd type="diamond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7872A7-69E1-3635-FCE8-D4F2DBB3D5F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29/09/2026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59124B-E5AC-7FB7-FD45-EFB6547316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LGWA Meeting 2026, Liège; J Harms</a:t>
            </a:r>
          </a:p>
        </p:txBody>
      </p:sp>
      <p:sp>
        <p:nvSpPr>
          <p:cNvPr id="2" name="Google Shape;194;p25">
            <a:extLst>
              <a:ext uri="{FF2B5EF4-FFF2-40B4-BE49-F238E27FC236}">
                <a16:creationId xmlns:a16="http://schemas.microsoft.com/office/drawing/2014/main" id="{E1F9F3EA-F8D2-10D7-44F8-475C7196AFA3}"/>
              </a:ext>
            </a:extLst>
          </p:cNvPr>
          <p:cNvSpPr/>
          <p:nvPr/>
        </p:nvSpPr>
        <p:spPr>
          <a:xfrm>
            <a:off x="1714602" y="2639027"/>
            <a:ext cx="124800" cy="124800"/>
          </a:xfrm>
          <a:prstGeom prst="mathMultiply">
            <a:avLst>
              <a:gd name="adj1" fmla="val 23520"/>
            </a:avLst>
          </a:prstGeom>
          <a:solidFill>
            <a:srgbClr val="D3481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7" name="Google Shape;194;p25">
            <a:extLst>
              <a:ext uri="{FF2B5EF4-FFF2-40B4-BE49-F238E27FC236}">
                <a16:creationId xmlns:a16="http://schemas.microsoft.com/office/drawing/2014/main" id="{32849507-2AD0-1328-FCB0-7DCCED1FBC6A}"/>
              </a:ext>
            </a:extLst>
          </p:cNvPr>
          <p:cNvSpPr/>
          <p:nvPr/>
        </p:nvSpPr>
        <p:spPr>
          <a:xfrm>
            <a:off x="2500504" y="3108528"/>
            <a:ext cx="124800" cy="124800"/>
          </a:xfrm>
          <a:prstGeom prst="mathMultiply">
            <a:avLst>
              <a:gd name="adj1" fmla="val 23520"/>
            </a:avLst>
          </a:prstGeom>
          <a:solidFill>
            <a:srgbClr val="D3481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26763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731</Words>
  <Application>Microsoft Office PowerPoint</Application>
  <PresentationFormat>On-screen Show (16:9)</PresentationFormat>
  <Paragraphs>119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Arial</vt:lpstr>
      <vt:lpstr>Arial Rounded</vt:lpstr>
      <vt:lpstr>Nirmala</vt:lpstr>
      <vt:lpstr>Nirmala Text</vt:lpstr>
      <vt:lpstr>Simple Light</vt:lpstr>
      <vt:lpstr>PowerPoint Presentation</vt:lpstr>
      <vt:lpstr>What has happened since San Benedetto?</vt:lpstr>
      <vt:lpstr>Submissions on Behalf of the LGWA Collaboration</vt:lpstr>
      <vt:lpstr>Deliverables 2030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Conceivable Timeline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Jan Harms</cp:lastModifiedBy>
  <cp:revision>28</cp:revision>
  <dcterms:modified xsi:type="dcterms:W3CDTF">2026-10-08T07:53:12Z</dcterms:modified>
</cp:coreProperties>
</file>