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60" r:id="rId2"/>
    <p:sldId id="270" r:id="rId3"/>
    <p:sldId id="279" r:id="rId4"/>
    <p:sldId id="274" r:id="rId5"/>
    <p:sldId id="324" r:id="rId6"/>
    <p:sldId id="261" r:id="rId7"/>
    <p:sldId id="275" r:id="rId8"/>
    <p:sldId id="316" r:id="rId9"/>
    <p:sldId id="300" r:id="rId10"/>
    <p:sldId id="321" r:id="rId11"/>
    <p:sldId id="319" r:id="rId12"/>
    <p:sldId id="323" r:id="rId13"/>
    <p:sldId id="320" r:id="rId14"/>
    <p:sldId id="322" r:id="rId15"/>
    <p:sldId id="291" r:id="rId16"/>
    <p:sldId id="299" r:id="rId17"/>
    <p:sldId id="286" r:id="rId18"/>
    <p:sldId id="287" r:id="rId19"/>
    <p:sldId id="264" r:id="rId20"/>
    <p:sldId id="288" r:id="rId21"/>
    <p:sldId id="293" r:id="rId22"/>
    <p:sldId id="297" r:id="rId23"/>
    <p:sldId id="277" r:id="rId24"/>
    <p:sldId id="269" r:id="rId25"/>
    <p:sldId id="276" r:id="rId26"/>
    <p:sldId id="278" r:id="rId2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A000"/>
    <a:srgbClr val="7F7FFF"/>
    <a:srgbClr val="FFD866"/>
    <a:srgbClr val="E7D0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1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1E6D8B-2EF3-4962-A2B7-39068D15BDAB}" type="datetimeFigureOut">
              <a:rPr lang="it-IT" smtClean="0"/>
              <a:t>17/10/2026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DE01D7-2BA9-4D5F-AD78-9E62397EB3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6252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D7773-EA0C-1F70-44F7-42F8AC9F1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6A569FE-5D78-6562-FB7A-020C3B7A1D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AF6DE0C-B5AD-99C2-9900-731411842D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37E8B73-7E50-8154-3687-B97A5FDE1C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E01D7-2BA9-4D5F-AD78-9E62397EB30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0348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DB2FF-916B-823F-9DE9-8403BAC36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358D0A2-8BD7-F4F6-26C9-FC5246DDED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B64957E-40B5-7793-7855-C86F3A45A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4C5C057-DF97-15AD-3869-E83D8BFC12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E01D7-2BA9-4D5F-AD78-9E62397EB30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8192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E01D7-2BA9-4D5F-AD78-9E62397EB30B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0770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DE01D7-2BA9-4D5F-AD78-9E62397EB30B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8577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43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099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509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311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562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89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82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724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28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75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69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735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079D5B3D-DA83-F3A2-0FB9-13FB115BB5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170" b="14"/>
          <a:stretch>
            <a:fillRect/>
          </a:stretch>
        </p:blipFill>
        <p:spPr>
          <a:xfrm>
            <a:off x="-1" y="-222729"/>
            <a:ext cx="12191980" cy="6857990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A2F87034-87FF-5125-029B-B7E91BB25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223" y="5498123"/>
            <a:ext cx="8196431" cy="960120"/>
          </a:xfrm>
          <a:ln>
            <a:noFill/>
          </a:ln>
        </p:spPr>
        <p:txBody>
          <a:bodyPr anchor="ctr">
            <a:normAutofit fontScale="90000"/>
          </a:bodyPr>
          <a:lstStyle/>
          <a:p>
            <a:r>
              <a:rPr lang="en-US" sz="2800" dirty="0"/>
              <a:t>More Than a Sidekick: </a:t>
            </a:r>
            <a:br>
              <a:rPr lang="en-US" sz="2800" dirty="0"/>
            </a:br>
            <a:r>
              <a:rPr lang="en-US" sz="2800" dirty="0"/>
              <a:t>Secondary Black Holes in Hierarchical Mergers</a:t>
            </a:r>
            <a:br>
              <a:rPr lang="en-US" sz="2800" dirty="0"/>
            </a:br>
            <a:r>
              <a:rPr lang="en-US" sz="2800" dirty="0"/>
              <a:t>_______________________________________________</a:t>
            </a:r>
            <a:br>
              <a:rPr lang="en-US" sz="2800" dirty="0"/>
            </a:br>
            <a:r>
              <a:rPr lang="en-US" sz="2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Cristiano Ugolini – </a:t>
            </a:r>
            <a:r>
              <a:rPr lang="en-US" sz="27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Postdoc@GSSI</a:t>
            </a:r>
            <a:endParaRPr lang="it-IT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81BDDF4B-38EC-4C21-EFEE-21F6E090FA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18"/>
          <a:stretch/>
        </p:blipFill>
        <p:spPr>
          <a:xfrm>
            <a:off x="11038637" y="5751757"/>
            <a:ext cx="1153363" cy="1106233"/>
          </a:xfrm>
          <a:prstGeom prst="rect">
            <a:avLst/>
          </a:prstGeom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28C38352-9A97-9172-9B06-5895BD626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1196" y="5604019"/>
            <a:ext cx="2818149" cy="1476710"/>
          </a:xfrm>
          <a:prstGeom prst="rect">
            <a:avLst/>
          </a:prstGeom>
        </p:spPr>
      </p:pic>
      <p:pic>
        <p:nvPicPr>
          <p:cNvPr id="36" name="Immagine 35">
            <a:extLst>
              <a:ext uri="{FF2B5EF4-FFF2-40B4-BE49-F238E27FC236}">
                <a16:creationId xmlns:a16="http://schemas.microsoft.com/office/drawing/2014/main" id="{D4C4D91C-9881-0712-EC26-A260DB3F621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0942" b="12669"/>
          <a:stretch>
            <a:fillRect/>
          </a:stretch>
        </p:blipFill>
        <p:spPr>
          <a:xfrm>
            <a:off x="8083530" y="6145857"/>
            <a:ext cx="857250" cy="56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61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5;p15">
            <a:extLst>
              <a:ext uri="{FF2B5EF4-FFF2-40B4-BE49-F238E27FC236}">
                <a16:creationId xmlns:a16="http://schemas.microsoft.com/office/drawing/2014/main" id="{FBE88450-DD66-60C5-F907-27436835073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14797" y="1216336"/>
            <a:ext cx="7837564" cy="49954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9;p14">
            <a:extLst>
              <a:ext uri="{FF2B5EF4-FFF2-40B4-BE49-F238E27FC236}">
                <a16:creationId xmlns:a16="http://schemas.microsoft.com/office/drawing/2014/main" id="{B2D096B3-BBA5-8BF8-9C86-420FAB97F2E1}"/>
              </a:ext>
            </a:extLst>
          </p:cNvPr>
          <p:cNvSpPr/>
          <p:nvPr/>
        </p:nvSpPr>
        <p:spPr>
          <a:xfrm>
            <a:off x="4142824" y="1359211"/>
            <a:ext cx="1328680" cy="419829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dirty="0">
                <a:ea typeface="Times New Roman"/>
                <a:cs typeface="Times New Roman"/>
                <a:sym typeface="Times New Roman"/>
              </a:rPr>
              <a:t>Missing </a:t>
            </a:r>
            <a:endParaRPr dirty="0"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dirty="0">
                <a:ea typeface="Times New Roman"/>
                <a:cs typeface="Times New Roman"/>
                <a:sym typeface="Times New Roman"/>
              </a:rPr>
              <a:t>Link (?)</a:t>
            </a:r>
            <a:endParaRPr dirty="0"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Google Shape;120;p15">
            <a:extLst>
              <a:ext uri="{FF2B5EF4-FFF2-40B4-BE49-F238E27FC236}">
                <a16:creationId xmlns:a16="http://schemas.microsoft.com/office/drawing/2014/main" id="{71A14340-0F6B-927E-EFE9-7C5E60B36071}"/>
              </a:ext>
            </a:extLst>
          </p:cNvPr>
          <p:cNvSpPr txBox="1"/>
          <p:nvPr/>
        </p:nvSpPr>
        <p:spPr>
          <a:xfrm>
            <a:off x="8273157" y="1373299"/>
            <a:ext cx="149819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r"/>
            <a:r>
              <a:rPr lang="it" sz="1400" dirty="0">
                <a:solidFill>
                  <a:srgbClr val="000000"/>
                </a:solidFill>
                <a:ea typeface="Times New Roman"/>
                <a:cs typeface="Times New Roman"/>
                <a:sym typeface="Times New Roman"/>
              </a:rPr>
              <a:t>Barack+18</a:t>
            </a:r>
            <a:endParaRPr sz="1400" dirty="0">
              <a:solidFill>
                <a:srgbClr val="000000"/>
              </a:solidFill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0E86D91-E2C3-B23B-E97D-D06E4102CB7C}"/>
              </a:ext>
            </a:extLst>
          </p:cNvPr>
          <p:cNvSpPr txBox="1"/>
          <p:nvPr/>
        </p:nvSpPr>
        <p:spPr>
          <a:xfrm>
            <a:off x="3116366" y="228000"/>
            <a:ext cx="5959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+mj-lt"/>
              </a:rPr>
              <a:t>Why do </a:t>
            </a:r>
            <a:r>
              <a:rPr lang="it-IT" sz="2800" b="1" dirty="0" err="1">
                <a:latin typeface="+mj-lt"/>
              </a:rPr>
              <a:t>we</a:t>
            </a:r>
            <a:r>
              <a:rPr lang="it-IT" sz="2800" b="1" dirty="0">
                <a:latin typeface="+mj-lt"/>
              </a:rPr>
              <a:t> care </a:t>
            </a:r>
            <a:r>
              <a:rPr lang="it-IT" sz="2800" b="1" dirty="0" err="1">
                <a:latin typeface="+mj-lt"/>
              </a:rPr>
              <a:t>about</a:t>
            </a:r>
            <a:r>
              <a:rPr lang="it-IT" sz="2800" b="1" dirty="0">
                <a:latin typeface="+mj-lt"/>
              </a:rPr>
              <a:t> </a:t>
            </a:r>
            <a:r>
              <a:rPr lang="it-IT" sz="2800" b="1" dirty="0" err="1">
                <a:latin typeface="+mj-lt"/>
              </a:rPr>
              <a:t>IMBHs</a:t>
            </a:r>
            <a:r>
              <a:rPr lang="it-IT" sz="2800" b="1" dirty="0">
                <a:latin typeface="+mj-lt"/>
              </a:rPr>
              <a:t>?</a:t>
            </a:r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2602A4AE-2528-1358-5A4A-4A8C74EBEBAB}"/>
              </a:ext>
            </a:extLst>
          </p:cNvPr>
          <p:cNvSpPr/>
          <p:nvPr/>
        </p:nvSpPr>
        <p:spPr>
          <a:xfrm>
            <a:off x="3982784" y="1359211"/>
            <a:ext cx="160040" cy="4198290"/>
          </a:xfrm>
          <a:prstGeom prst="rect">
            <a:avLst/>
          </a:prstGeom>
          <a:solidFill>
            <a:srgbClr val="FFD8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0A72D407-C372-CAB5-C664-D38C2FD23986}"/>
              </a:ext>
            </a:extLst>
          </p:cNvPr>
          <p:cNvSpPr/>
          <p:nvPr/>
        </p:nvSpPr>
        <p:spPr>
          <a:xfrm>
            <a:off x="5481200" y="1361025"/>
            <a:ext cx="264592" cy="4198290"/>
          </a:xfrm>
          <a:prstGeom prst="rect">
            <a:avLst/>
          </a:prstGeom>
          <a:solidFill>
            <a:srgbClr val="7F7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4724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734F-E786-9C31-01FB-43D57991F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5;p15">
            <a:extLst>
              <a:ext uri="{FF2B5EF4-FFF2-40B4-BE49-F238E27FC236}">
                <a16:creationId xmlns:a16="http://schemas.microsoft.com/office/drawing/2014/main" id="{849C95AD-C471-698D-5CC4-6F43B2D3086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14797" y="1216336"/>
            <a:ext cx="7837564" cy="49954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9;p14">
            <a:extLst>
              <a:ext uri="{FF2B5EF4-FFF2-40B4-BE49-F238E27FC236}">
                <a16:creationId xmlns:a16="http://schemas.microsoft.com/office/drawing/2014/main" id="{CBCFEF0E-AC82-2C27-6C10-C976667ABED1}"/>
              </a:ext>
            </a:extLst>
          </p:cNvPr>
          <p:cNvSpPr/>
          <p:nvPr/>
        </p:nvSpPr>
        <p:spPr>
          <a:xfrm>
            <a:off x="4142824" y="1359211"/>
            <a:ext cx="1328680" cy="419829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dirty="0">
                <a:ea typeface="Times New Roman"/>
                <a:cs typeface="Times New Roman"/>
                <a:sym typeface="Times New Roman"/>
              </a:rPr>
              <a:t>Missing </a:t>
            </a:r>
            <a:endParaRPr dirty="0"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dirty="0">
                <a:ea typeface="Times New Roman"/>
                <a:cs typeface="Times New Roman"/>
                <a:sym typeface="Times New Roman"/>
              </a:rPr>
              <a:t>Link (?)</a:t>
            </a:r>
            <a:endParaRPr dirty="0"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" name="Google Shape;120;p15">
            <a:extLst>
              <a:ext uri="{FF2B5EF4-FFF2-40B4-BE49-F238E27FC236}">
                <a16:creationId xmlns:a16="http://schemas.microsoft.com/office/drawing/2014/main" id="{6F7149F7-0B4F-764A-1FB3-BDAE725F01AF}"/>
              </a:ext>
            </a:extLst>
          </p:cNvPr>
          <p:cNvSpPr txBox="1"/>
          <p:nvPr/>
        </p:nvSpPr>
        <p:spPr>
          <a:xfrm>
            <a:off x="8273157" y="1373299"/>
            <a:ext cx="149819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r"/>
            <a:r>
              <a:rPr lang="it" sz="1400" dirty="0">
                <a:solidFill>
                  <a:srgbClr val="000000"/>
                </a:solidFill>
                <a:ea typeface="Times New Roman"/>
                <a:cs typeface="Times New Roman"/>
                <a:sym typeface="Times New Roman"/>
              </a:rPr>
              <a:t>Barack+18</a:t>
            </a:r>
            <a:endParaRPr sz="1400" dirty="0">
              <a:solidFill>
                <a:srgbClr val="000000"/>
              </a:solidFill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9207087-485F-1D6D-CF2B-25C6F946C621}"/>
              </a:ext>
            </a:extLst>
          </p:cNvPr>
          <p:cNvSpPr txBox="1"/>
          <p:nvPr/>
        </p:nvSpPr>
        <p:spPr>
          <a:xfrm>
            <a:off x="3116366" y="228000"/>
            <a:ext cx="5959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+mj-lt"/>
              </a:rPr>
              <a:t>Why do </a:t>
            </a:r>
            <a:r>
              <a:rPr lang="it-IT" sz="2800" b="1" dirty="0" err="1">
                <a:latin typeface="+mj-lt"/>
              </a:rPr>
              <a:t>we</a:t>
            </a:r>
            <a:r>
              <a:rPr lang="it-IT" sz="2800" b="1" dirty="0">
                <a:latin typeface="+mj-lt"/>
              </a:rPr>
              <a:t> care </a:t>
            </a:r>
            <a:r>
              <a:rPr lang="it-IT" sz="2800" b="1" dirty="0" err="1">
                <a:latin typeface="+mj-lt"/>
              </a:rPr>
              <a:t>about</a:t>
            </a:r>
            <a:r>
              <a:rPr lang="it-IT" sz="2800" b="1" dirty="0">
                <a:latin typeface="+mj-lt"/>
              </a:rPr>
              <a:t> </a:t>
            </a:r>
            <a:r>
              <a:rPr lang="it-IT" sz="2800" b="1" dirty="0" err="1">
                <a:latin typeface="+mj-lt"/>
              </a:rPr>
              <a:t>IMBHs</a:t>
            </a:r>
            <a:r>
              <a:rPr lang="it-IT" sz="2800" b="1" dirty="0">
                <a:latin typeface="+mj-lt"/>
              </a:rPr>
              <a:t>?</a:t>
            </a:r>
          </a:p>
        </p:txBody>
      </p:sp>
      <p:sp>
        <p:nvSpPr>
          <p:cNvPr id="19" name="Google Shape;123;p15">
            <a:extLst>
              <a:ext uri="{FF2B5EF4-FFF2-40B4-BE49-F238E27FC236}">
                <a16:creationId xmlns:a16="http://schemas.microsoft.com/office/drawing/2014/main" id="{B28B8507-4671-DC9A-41B0-C1644B5217C0}"/>
              </a:ext>
            </a:extLst>
          </p:cNvPr>
          <p:cNvSpPr txBox="1"/>
          <p:nvPr/>
        </p:nvSpPr>
        <p:spPr>
          <a:xfrm>
            <a:off x="305746" y="534344"/>
            <a:ext cx="1314800" cy="800179"/>
          </a:xfrm>
          <a:prstGeom prst="rect">
            <a:avLst/>
          </a:prstGeom>
          <a:noFill/>
          <a:ln w="28575" cap="flat" cmpd="sng">
            <a:solidFill>
              <a:srgbClr val="F1C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it" sz="2400" dirty="0">
                <a:solidFill>
                  <a:srgbClr val="000000"/>
                </a:solidFill>
                <a:ea typeface="Indie Flower"/>
                <a:cs typeface="Indie Flower"/>
                <a:sym typeface="Indie Flower"/>
              </a:rPr>
              <a:t>GW</a:t>
            </a:r>
            <a:endParaRPr sz="2400" dirty="0">
              <a:solidFill>
                <a:srgbClr val="000000"/>
              </a:solidFill>
              <a:ea typeface="Indie Flower"/>
              <a:cs typeface="Indie Flower"/>
              <a:sym typeface="Indie Flower"/>
            </a:endParaRPr>
          </a:p>
          <a:p>
            <a:pPr algn="ctr"/>
            <a:r>
              <a:rPr lang="it" sz="1200" dirty="0">
                <a:solidFill>
                  <a:srgbClr val="000000"/>
                </a:solidFill>
                <a:ea typeface="Indie Flower"/>
                <a:cs typeface="Indie Flower"/>
                <a:sym typeface="Indie Flower"/>
              </a:rPr>
              <a:t>(e.g. LVK+21)</a:t>
            </a:r>
            <a:endParaRPr sz="1200" dirty="0">
              <a:solidFill>
                <a:srgbClr val="000000"/>
              </a:solidFill>
              <a:ea typeface="Indie Flower"/>
              <a:cs typeface="Indie Flower"/>
              <a:sym typeface="Indie Flower"/>
            </a:endParaRPr>
          </a:p>
        </p:txBody>
      </p:sp>
      <p:sp>
        <p:nvSpPr>
          <p:cNvPr id="20" name="Google Shape;124;p15">
            <a:extLst>
              <a:ext uri="{FF2B5EF4-FFF2-40B4-BE49-F238E27FC236}">
                <a16:creationId xmlns:a16="http://schemas.microsoft.com/office/drawing/2014/main" id="{9AF877A7-48C2-D249-2D95-4B1B218369C0}"/>
              </a:ext>
            </a:extLst>
          </p:cNvPr>
          <p:cNvSpPr txBox="1"/>
          <p:nvPr/>
        </p:nvSpPr>
        <p:spPr>
          <a:xfrm>
            <a:off x="10317208" y="1202089"/>
            <a:ext cx="1782400" cy="1169511"/>
          </a:xfrm>
          <a:prstGeom prst="rect">
            <a:avLst/>
          </a:prstGeom>
          <a:noFill/>
          <a:ln w="28575" cap="flat" cmpd="sng">
            <a:solidFill>
              <a:srgbClr val="7B78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it" sz="2400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Dwarf</a:t>
            </a:r>
            <a:endParaRPr sz="2400">
              <a:solidFill>
                <a:srgbClr val="0000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algn="ctr"/>
            <a:r>
              <a:rPr lang="it" sz="1200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(e.g. Reines&amp;Volonteri15</a:t>
            </a:r>
            <a:endParaRPr sz="1200">
              <a:solidFill>
                <a:srgbClr val="0000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algn="ctr"/>
            <a:r>
              <a:rPr lang="it" sz="1200">
                <a:solidFill>
                  <a:srgbClr val="000000"/>
                </a:solidFill>
                <a:latin typeface="Indie Flower"/>
                <a:ea typeface="Indie Flower"/>
                <a:cs typeface="Indie Flower"/>
                <a:sym typeface="Indie Flower"/>
              </a:rPr>
              <a:t>Chilingarian+18)</a:t>
            </a:r>
            <a:endParaRPr sz="1200">
              <a:solidFill>
                <a:srgbClr val="000000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cxnSp>
        <p:nvCxnSpPr>
          <p:cNvPr id="21" name="Google Shape;125;p15">
            <a:extLst>
              <a:ext uri="{FF2B5EF4-FFF2-40B4-BE49-F238E27FC236}">
                <a16:creationId xmlns:a16="http://schemas.microsoft.com/office/drawing/2014/main" id="{9677B747-D497-2E2F-257D-517FC99D38AC}"/>
              </a:ext>
            </a:extLst>
          </p:cNvPr>
          <p:cNvCxnSpPr>
            <a:cxnSpLocks/>
            <a:stCxn id="45" idx="0"/>
            <a:endCxn id="19" idx="3"/>
          </p:cNvCxnSpPr>
          <p:nvPr/>
        </p:nvCxnSpPr>
        <p:spPr>
          <a:xfrm rot="16200000" flipV="1">
            <a:off x="2629287" y="-74306"/>
            <a:ext cx="424777" cy="2442258"/>
          </a:xfrm>
          <a:prstGeom prst="curvedConnector2">
            <a:avLst/>
          </a:prstGeom>
          <a:noFill/>
          <a:ln w="28575" cap="flat" cmpd="sng">
            <a:solidFill>
              <a:srgbClr val="F1C23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2" name="Google Shape;126;p15">
            <a:extLst>
              <a:ext uri="{FF2B5EF4-FFF2-40B4-BE49-F238E27FC236}">
                <a16:creationId xmlns:a16="http://schemas.microsoft.com/office/drawing/2014/main" id="{16A5842F-2D1D-75BC-38B2-54828CFD50D8}"/>
              </a:ext>
            </a:extLst>
          </p:cNvPr>
          <p:cNvCxnSpPr>
            <a:cxnSpLocks/>
            <a:stCxn id="46" idx="0"/>
            <a:endCxn id="20" idx="1"/>
          </p:cNvCxnSpPr>
          <p:nvPr/>
        </p:nvCxnSpPr>
        <p:spPr>
          <a:xfrm rot="16200000" flipH="1">
            <a:off x="7752442" y="-777921"/>
            <a:ext cx="425820" cy="4703712"/>
          </a:xfrm>
          <a:prstGeom prst="curvedConnector4">
            <a:avLst>
              <a:gd name="adj1" fmla="val -53685"/>
              <a:gd name="adj2" fmla="val 51406"/>
            </a:avLst>
          </a:prstGeom>
          <a:noFill/>
          <a:ln w="28575" cap="flat" cmpd="sng">
            <a:solidFill>
              <a:srgbClr val="7B78FF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3" name="Google Shape;127;p15">
            <a:extLst>
              <a:ext uri="{FF2B5EF4-FFF2-40B4-BE49-F238E27FC236}">
                <a16:creationId xmlns:a16="http://schemas.microsoft.com/office/drawing/2014/main" id="{0C4A6F34-1E0A-AE37-FD0C-C8B39073FF44}"/>
              </a:ext>
            </a:extLst>
          </p:cNvPr>
          <p:cNvSpPr txBox="1"/>
          <p:nvPr/>
        </p:nvSpPr>
        <p:spPr>
          <a:xfrm>
            <a:off x="53015" y="3859769"/>
            <a:ext cx="2577503" cy="1354176"/>
          </a:xfrm>
          <a:prstGeom prst="rect">
            <a:avLst/>
          </a:prstGeom>
          <a:noFill/>
          <a:ln w="2857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ctr"/>
            <a:r>
              <a:rPr lang="it" sz="2400" dirty="0">
                <a:ea typeface="Indie Flower"/>
                <a:cs typeface="Indie Flower"/>
                <a:sym typeface="Indie Flower"/>
              </a:rPr>
              <a:t>Globular Clusters</a:t>
            </a:r>
            <a:endParaRPr sz="2400" dirty="0">
              <a:ea typeface="Indie Flower"/>
              <a:cs typeface="Indie Flower"/>
              <a:sym typeface="Indie Flower"/>
            </a:endParaRPr>
          </a:p>
          <a:p>
            <a:pPr algn="ctr"/>
            <a:r>
              <a:rPr lang="it" sz="1200" dirty="0">
                <a:ea typeface="Indie Flower"/>
                <a:cs typeface="Indie Flower"/>
                <a:sym typeface="Indie Flower"/>
              </a:rPr>
              <a:t>(e.g. VanderMarel+10, Noyola+10, </a:t>
            </a:r>
            <a:endParaRPr sz="1200" dirty="0">
              <a:ea typeface="Indie Flower"/>
              <a:cs typeface="Indie Flower"/>
              <a:sym typeface="Indie Flower"/>
            </a:endParaRPr>
          </a:p>
          <a:p>
            <a:pPr algn="ctr"/>
            <a:r>
              <a:rPr lang="it" sz="1200" dirty="0">
                <a:ea typeface="Indie Flower"/>
                <a:cs typeface="Indie Flower"/>
                <a:sym typeface="Indie Flower"/>
              </a:rPr>
              <a:t>Lanzoni+13, Lutzgendorf+13,</a:t>
            </a:r>
            <a:endParaRPr sz="1200" dirty="0">
              <a:ea typeface="Indie Flower"/>
              <a:cs typeface="Indie Flower"/>
              <a:sym typeface="Indie Flower"/>
            </a:endParaRPr>
          </a:p>
          <a:p>
            <a:pPr algn="ctr"/>
            <a:r>
              <a:rPr lang="it" sz="1200" dirty="0">
                <a:ea typeface="Indie Flower"/>
                <a:cs typeface="Indie Flower"/>
                <a:sym typeface="Indie Flower"/>
              </a:rPr>
              <a:t>Kiziltan+17,Perera+17, Lin+18,</a:t>
            </a:r>
            <a:endParaRPr sz="1200" dirty="0">
              <a:ea typeface="Indie Flower"/>
              <a:cs typeface="Indie Flower"/>
              <a:sym typeface="Indie Flower"/>
            </a:endParaRPr>
          </a:p>
          <a:p>
            <a:pPr algn="ctr"/>
            <a:r>
              <a:rPr lang="it" sz="1200" dirty="0">
                <a:ea typeface="Indie Flower"/>
                <a:cs typeface="Indie Flower"/>
                <a:sym typeface="Indie Flower"/>
              </a:rPr>
              <a:t>Abbate+19,Tiengo+21,Haberle24)</a:t>
            </a:r>
            <a:endParaRPr sz="1200" dirty="0">
              <a:ea typeface="Indie Flower"/>
              <a:cs typeface="Indie Flower"/>
              <a:sym typeface="Indie Flower"/>
            </a:endParaRPr>
          </a:p>
        </p:txBody>
      </p:sp>
      <p:cxnSp>
        <p:nvCxnSpPr>
          <p:cNvPr id="24" name="Google Shape;128;p15">
            <a:extLst>
              <a:ext uri="{FF2B5EF4-FFF2-40B4-BE49-F238E27FC236}">
                <a16:creationId xmlns:a16="http://schemas.microsoft.com/office/drawing/2014/main" id="{F3ACF02B-1450-618F-3C44-A52FAB4F5B46}"/>
              </a:ext>
            </a:extLst>
          </p:cNvPr>
          <p:cNvCxnSpPr>
            <a:cxnSpLocks/>
            <a:stCxn id="3" idx="0"/>
            <a:endCxn id="23" idx="0"/>
          </p:cNvCxnSpPr>
          <p:nvPr/>
        </p:nvCxnSpPr>
        <p:spPr>
          <a:xfrm rot="16200000" flipH="1" flipV="1">
            <a:off x="1824187" y="876791"/>
            <a:ext cx="2500558" cy="3465397"/>
          </a:xfrm>
          <a:prstGeom prst="curvedConnector3">
            <a:avLst>
              <a:gd name="adj1" fmla="val -9142"/>
            </a:avLst>
          </a:prstGeom>
          <a:noFill/>
          <a:ln w="28575" cap="flat" cmpd="sng">
            <a:solidFill>
              <a:srgbClr val="B7B7B7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5" name="Google Shape;129;p15">
            <a:extLst>
              <a:ext uri="{FF2B5EF4-FFF2-40B4-BE49-F238E27FC236}">
                <a16:creationId xmlns:a16="http://schemas.microsoft.com/office/drawing/2014/main" id="{9477BF8F-3C6F-F2A1-927C-BB7FDC0093B2}"/>
              </a:ext>
            </a:extLst>
          </p:cNvPr>
          <p:cNvPicPr preferRelativeResize="0"/>
          <p:nvPr/>
        </p:nvPicPr>
        <p:blipFill>
          <a:blip r:embed="rId3">
            <a:alphaModFix amt="31000"/>
          </a:blip>
          <a:stretch>
            <a:fillRect/>
          </a:stretch>
        </p:blipFill>
        <p:spPr>
          <a:xfrm>
            <a:off x="10676072" y="2414921"/>
            <a:ext cx="1185600" cy="110260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6" name="Google Shape;130;p15">
            <a:extLst>
              <a:ext uri="{FF2B5EF4-FFF2-40B4-BE49-F238E27FC236}">
                <a16:creationId xmlns:a16="http://schemas.microsoft.com/office/drawing/2014/main" id="{EC30BD39-E9A0-0B2F-A104-6AF3875BB89E}"/>
              </a:ext>
            </a:extLst>
          </p:cNvPr>
          <p:cNvSpPr/>
          <p:nvPr/>
        </p:nvSpPr>
        <p:spPr>
          <a:xfrm>
            <a:off x="10937154" y="2853015"/>
            <a:ext cx="174800" cy="174800"/>
          </a:xfrm>
          <a:prstGeom prst="ellipse">
            <a:avLst/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27" name="Google Shape;131;p15">
            <a:extLst>
              <a:ext uri="{FF2B5EF4-FFF2-40B4-BE49-F238E27FC236}">
                <a16:creationId xmlns:a16="http://schemas.microsoft.com/office/drawing/2014/main" id="{8A354EA5-AA63-8C18-184D-4C09734B61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884" t="14333" r="26554" b="13422"/>
          <a:stretch/>
        </p:blipFill>
        <p:spPr>
          <a:xfrm>
            <a:off x="112768" y="5282031"/>
            <a:ext cx="1031599" cy="940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132;p15">
            <a:extLst>
              <a:ext uri="{FF2B5EF4-FFF2-40B4-BE49-F238E27FC236}">
                <a16:creationId xmlns:a16="http://schemas.microsoft.com/office/drawing/2014/main" id="{F0BFD506-CF4F-6E4E-33A3-DA8EDE8BEB8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23351" y="5278595"/>
            <a:ext cx="937433" cy="937433"/>
          </a:xfrm>
          <a:prstGeom prst="rect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29" name="Google Shape;133;p15">
            <a:extLst>
              <a:ext uri="{FF2B5EF4-FFF2-40B4-BE49-F238E27FC236}">
                <a16:creationId xmlns:a16="http://schemas.microsoft.com/office/drawing/2014/main" id="{CCCCCA32-8988-3AAE-D68F-0D47453BD1AA}"/>
              </a:ext>
            </a:extLst>
          </p:cNvPr>
          <p:cNvCxnSpPr/>
          <p:nvPr/>
        </p:nvCxnSpPr>
        <p:spPr>
          <a:xfrm rot="10800000" flipH="1">
            <a:off x="653001" y="5273327"/>
            <a:ext cx="968000" cy="4540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Google Shape;134;p15">
            <a:extLst>
              <a:ext uri="{FF2B5EF4-FFF2-40B4-BE49-F238E27FC236}">
                <a16:creationId xmlns:a16="http://schemas.microsoft.com/office/drawing/2014/main" id="{81DA5D20-40CF-025D-8B5F-3CF4F1375D0F}"/>
              </a:ext>
            </a:extLst>
          </p:cNvPr>
          <p:cNvCxnSpPr/>
          <p:nvPr/>
        </p:nvCxnSpPr>
        <p:spPr>
          <a:xfrm>
            <a:off x="658101" y="5726060"/>
            <a:ext cx="961600" cy="4984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1" name="Google Shape;135;p15">
            <a:extLst>
              <a:ext uri="{FF2B5EF4-FFF2-40B4-BE49-F238E27FC236}">
                <a16:creationId xmlns:a16="http://schemas.microsoft.com/office/drawing/2014/main" id="{87D5FF0F-20DC-37AE-A341-E52F9BBDC293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0612" y="1347246"/>
            <a:ext cx="1506323" cy="7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Rettangolo 44">
            <a:extLst>
              <a:ext uri="{FF2B5EF4-FFF2-40B4-BE49-F238E27FC236}">
                <a16:creationId xmlns:a16="http://schemas.microsoft.com/office/drawing/2014/main" id="{A4EA62FA-0D70-F3BA-1CB3-1DCB13108759}"/>
              </a:ext>
            </a:extLst>
          </p:cNvPr>
          <p:cNvSpPr/>
          <p:nvPr/>
        </p:nvSpPr>
        <p:spPr>
          <a:xfrm>
            <a:off x="3982784" y="1359211"/>
            <a:ext cx="160040" cy="4198290"/>
          </a:xfrm>
          <a:prstGeom prst="rect">
            <a:avLst/>
          </a:prstGeom>
          <a:solidFill>
            <a:srgbClr val="FFD8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201343F7-EB55-6285-1D45-83BB80A03DE1}"/>
              </a:ext>
            </a:extLst>
          </p:cNvPr>
          <p:cNvSpPr/>
          <p:nvPr/>
        </p:nvSpPr>
        <p:spPr>
          <a:xfrm>
            <a:off x="5481200" y="1361025"/>
            <a:ext cx="264592" cy="4198290"/>
          </a:xfrm>
          <a:prstGeom prst="rect">
            <a:avLst/>
          </a:prstGeom>
          <a:solidFill>
            <a:srgbClr val="7F7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4888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56C30-92CC-0DD1-D42C-BE3320056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ettangolo 146">
            <a:extLst>
              <a:ext uri="{FF2B5EF4-FFF2-40B4-BE49-F238E27FC236}">
                <a16:creationId xmlns:a16="http://schemas.microsoft.com/office/drawing/2014/main" id="{440C7418-C8D2-9ACB-4A86-439C65DB9A95}"/>
              </a:ext>
            </a:extLst>
          </p:cNvPr>
          <p:cNvSpPr/>
          <p:nvPr/>
        </p:nvSpPr>
        <p:spPr>
          <a:xfrm>
            <a:off x="35983" y="4099656"/>
            <a:ext cx="4643909" cy="2571167"/>
          </a:xfrm>
          <a:custGeom>
            <a:avLst/>
            <a:gdLst>
              <a:gd name="csX0" fmla="*/ 0 w 4643909"/>
              <a:gd name="csY0" fmla="*/ 0 h 2571167"/>
              <a:gd name="csX1" fmla="*/ 663416 w 4643909"/>
              <a:gd name="csY1" fmla="*/ 0 h 2571167"/>
              <a:gd name="csX2" fmla="*/ 1280392 w 4643909"/>
              <a:gd name="csY2" fmla="*/ 0 h 2571167"/>
              <a:gd name="csX3" fmla="*/ 1897369 w 4643909"/>
              <a:gd name="csY3" fmla="*/ 0 h 2571167"/>
              <a:gd name="csX4" fmla="*/ 2653662 w 4643909"/>
              <a:gd name="csY4" fmla="*/ 0 h 2571167"/>
              <a:gd name="csX5" fmla="*/ 3177761 w 4643909"/>
              <a:gd name="csY5" fmla="*/ 0 h 2571167"/>
              <a:gd name="csX6" fmla="*/ 3934054 w 4643909"/>
              <a:gd name="csY6" fmla="*/ 0 h 2571167"/>
              <a:gd name="csX7" fmla="*/ 4643909 w 4643909"/>
              <a:gd name="csY7" fmla="*/ 0 h 2571167"/>
              <a:gd name="csX8" fmla="*/ 4643909 w 4643909"/>
              <a:gd name="csY8" fmla="*/ 565657 h 2571167"/>
              <a:gd name="csX9" fmla="*/ 4643909 w 4643909"/>
              <a:gd name="csY9" fmla="*/ 1182737 h 2571167"/>
              <a:gd name="csX10" fmla="*/ 4643909 w 4643909"/>
              <a:gd name="csY10" fmla="*/ 1774105 h 2571167"/>
              <a:gd name="csX11" fmla="*/ 4643909 w 4643909"/>
              <a:gd name="csY11" fmla="*/ 2571167 h 2571167"/>
              <a:gd name="csX12" fmla="*/ 4119811 w 4643909"/>
              <a:gd name="csY12" fmla="*/ 2571167 h 2571167"/>
              <a:gd name="csX13" fmla="*/ 3595712 w 4643909"/>
              <a:gd name="csY13" fmla="*/ 2571167 h 2571167"/>
              <a:gd name="csX14" fmla="*/ 2932297 w 4643909"/>
              <a:gd name="csY14" fmla="*/ 2571167 h 2571167"/>
              <a:gd name="csX15" fmla="*/ 2361759 w 4643909"/>
              <a:gd name="csY15" fmla="*/ 2571167 h 2571167"/>
              <a:gd name="csX16" fmla="*/ 1744783 w 4643909"/>
              <a:gd name="csY16" fmla="*/ 2571167 h 2571167"/>
              <a:gd name="csX17" fmla="*/ 1034928 w 4643909"/>
              <a:gd name="csY17" fmla="*/ 2571167 h 2571167"/>
              <a:gd name="csX18" fmla="*/ 0 w 4643909"/>
              <a:gd name="csY18" fmla="*/ 2571167 h 2571167"/>
              <a:gd name="csX19" fmla="*/ 0 w 4643909"/>
              <a:gd name="csY19" fmla="*/ 1928375 h 2571167"/>
              <a:gd name="csX20" fmla="*/ 0 w 4643909"/>
              <a:gd name="csY20" fmla="*/ 1285584 h 2571167"/>
              <a:gd name="csX21" fmla="*/ 0 w 4643909"/>
              <a:gd name="csY21" fmla="*/ 668503 h 2571167"/>
              <a:gd name="csX22" fmla="*/ 0 w 4643909"/>
              <a:gd name="csY22" fmla="*/ 0 h 25711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643909" h="2571167" fill="none" extrusionOk="0">
                <a:moveTo>
                  <a:pt x="0" y="0"/>
                </a:moveTo>
                <a:cubicBezTo>
                  <a:pt x="298585" y="24207"/>
                  <a:pt x="350530" y="9084"/>
                  <a:pt x="663416" y="0"/>
                </a:cubicBezTo>
                <a:cubicBezTo>
                  <a:pt x="976302" y="-9084"/>
                  <a:pt x="1144734" y="23027"/>
                  <a:pt x="1280392" y="0"/>
                </a:cubicBezTo>
                <a:cubicBezTo>
                  <a:pt x="1416050" y="-23027"/>
                  <a:pt x="1654595" y="-18497"/>
                  <a:pt x="1897369" y="0"/>
                </a:cubicBezTo>
                <a:cubicBezTo>
                  <a:pt x="2140143" y="18497"/>
                  <a:pt x="2469847" y="5048"/>
                  <a:pt x="2653662" y="0"/>
                </a:cubicBezTo>
                <a:cubicBezTo>
                  <a:pt x="2837477" y="-5048"/>
                  <a:pt x="2943421" y="-5928"/>
                  <a:pt x="3177761" y="0"/>
                </a:cubicBezTo>
                <a:cubicBezTo>
                  <a:pt x="3412101" y="5928"/>
                  <a:pt x="3612456" y="-8102"/>
                  <a:pt x="3934054" y="0"/>
                </a:cubicBezTo>
                <a:cubicBezTo>
                  <a:pt x="4255652" y="8102"/>
                  <a:pt x="4407756" y="-20686"/>
                  <a:pt x="4643909" y="0"/>
                </a:cubicBezTo>
                <a:cubicBezTo>
                  <a:pt x="4647891" y="119100"/>
                  <a:pt x="4615825" y="443761"/>
                  <a:pt x="4643909" y="565657"/>
                </a:cubicBezTo>
                <a:cubicBezTo>
                  <a:pt x="4671993" y="687553"/>
                  <a:pt x="4654318" y="994112"/>
                  <a:pt x="4643909" y="1182737"/>
                </a:cubicBezTo>
                <a:cubicBezTo>
                  <a:pt x="4633500" y="1371362"/>
                  <a:pt x="4650936" y="1512901"/>
                  <a:pt x="4643909" y="1774105"/>
                </a:cubicBezTo>
                <a:cubicBezTo>
                  <a:pt x="4636882" y="2035309"/>
                  <a:pt x="4642078" y="2398263"/>
                  <a:pt x="4643909" y="2571167"/>
                </a:cubicBezTo>
                <a:cubicBezTo>
                  <a:pt x="4497621" y="2587056"/>
                  <a:pt x="4360354" y="2557625"/>
                  <a:pt x="4119811" y="2571167"/>
                </a:cubicBezTo>
                <a:cubicBezTo>
                  <a:pt x="3879268" y="2584709"/>
                  <a:pt x="3855754" y="2592087"/>
                  <a:pt x="3595712" y="2571167"/>
                </a:cubicBezTo>
                <a:cubicBezTo>
                  <a:pt x="3335670" y="2550247"/>
                  <a:pt x="3262210" y="2559160"/>
                  <a:pt x="2932297" y="2571167"/>
                </a:cubicBezTo>
                <a:cubicBezTo>
                  <a:pt x="2602384" y="2583174"/>
                  <a:pt x="2502680" y="2584824"/>
                  <a:pt x="2361759" y="2571167"/>
                </a:cubicBezTo>
                <a:cubicBezTo>
                  <a:pt x="2220838" y="2557510"/>
                  <a:pt x="2021511" y="2568059"/>
                  <a:pt x="1744783" y="2571167"/>
                </a:cubicBezTo>
                <a:cubicBezTo>
                  <a:pt x="1468055" y="2574275"/>
                  <a:pt x="1330996" y="2554007"/>
                  <a:pt x="1034928" y="2571167"/>
                </a:cubicBezTo>
                <a:cubicBezTo>
                  <a:pt x="738861" y="2588327"/>
                  <a:pt x="209983" y="2562989"/>
                  <a:pt x="0" y="2571167"/>
                </a:cubicBezTo>
                <a:cubicBezTo>
                  <a:pt x="28990" y="2338593"/>
                  <a:pt x="-14105" y="2109611"/>
                  <a:pt x="0" y="1928375"/>
                </a:cubicBezTo>
                <a:cubicBezTo>
                  <a:pt x="14105" y="1747139"/>
                  <a:pt x="18730" y="1524024"/>
                  <a:pt x="0" y="1285584"/>
                </a:cubicBezTo>
                <a:cubicBezTo>
                  <a:pt x="-18730" y="1047144"/>
                  <a:pt x="-9636" y="904729"/>
                  <a:pt x="0" y="668503"/>
                </a:cubicBezTo>
                <a:cubicBezTo>
                  <a:pt x="9636" y="432277"/>
                  <a:pt x="33158" y="201808"/>
                  <a:pt x="0" y="0"/>
                </a:cubicBezTo>
                <a:close/>
              </a:path>
              <a:path w="4643909" h="2571167" stroke="0" extrusionOk="0">
                <a:moveTo>
                  <a:pt x="0" y="0"/>
                </a:moveTo>
                <a:cubicBezTo>
                  <a:pt x="274829" y="-14034"/>
                  <a:pt x="478616" y="17932"/>
                  <a:pt x="756294" y="0"/>
                </a:cubicBezTo>
                <a:cubicBezTo>
                  <a:pt x="1033972" y="-17932"/>
                  <a:pt x="1239775" y="19713"/>
                  <a:pt x="1512588" y="0"/>
                </a:cubicBezTo>
                <a:cubicBezTo>
                  <a:pt x="1785401" y="-19713"/>
                  <a:pt x="1914473" y="18699"/>
                  <a:pt x="2036686" y="0"/>
                </a:cubicBezTo>
                <a:cubicBezTo>
                  <a:pt x="2158899" y="-18699"/>
                  <a:pt x="2546116" y="37048"/>
                  <a:pt x="2792980" y="0"/>
                </a:cubicBezTo>
                <a:cubicBezTo>
                  <a:pt x="3039844" y="-37048"/>
                  <a:pt x="3146119" y="3070"/>
                  <a:pt x="3363517" y="0"/>
                </a:cubicBezTo>
                <a:cubicBezTo>
                  <a:pt x="3580915" y="-3070"/>
                  <a:pt x="3694217" y="1899"/>
                  <a:pt x="3887615" y="0"/>
                </a:cubicBezTo>
                <a:cubicBezTo>
                  <a:pt x="4081013" y="-1899"/>
                  <a:pt x="4270844" y="-28483"/>
                  <a:pt x="4643909" y="0"/>
                </a:cubicBezTo>
                <a:cubicBezTo>
                  <a:pt x="4663977" y="294804"/>
                  <a:pt x="4614577" y="350554"/>
                  <a:pt x="4643909" y="642792"/>
                </a:cubicBezTo>
                <a:cubicBezTo>
                  <a:pt x="4673241" y="935030"/>
                  <a:pt x="4655689" y="1103895"/>
                  <a:pt x="4643909" y="1311295"/>
                </a:cubicBezTo>
                <a:cubicBezTo>
                  <a:pt x="4632129" y="1518695"/>
                  <a:pt x="4636740" y="1735059"/>
                  <a:pt x="4643909" y="1902664"/>
                </a:cubicBezTo>
                <a:cubicBezTo>
                  <a:pt x="4651078" y="2070269"/>
                  <a:pt x="4657202" y="2358295"/>
                  <a:pt x="4643909" y="2571167"/>
                </a:cubicBezTo>
                <a:cubicBezTo>
                  <a:pt x="4376665" y="2598209"/>
                  <a:pt x="4282334" y="2589534"/>
                  <a:pt x="3980493" y="2571167"/>
                </a:cubicBezTo>
                <a:cubicBezTo>
                  <a:pt x="3678652" y="2552800"/>
                  <a:pt x="3635544" y="2572026"/>
                  <a:pt x="3456395" y="2571167"/>
                </a:cubicBezTo>
                <a:cubicBezTo>
                  <a:pt x="3277246" y="2570308"/>
                  <a:pt x="3082620" y="2546216"/>
                  <a:pt x="2885858" y="2571167"/>
                </a:cubicBezTo>
                <a:cubicBezTo>
                  <a:pt x="2689096" y="2596118"/>
                  <a:pt x="2417951" y="2591667"/>
                  <a:pt x="2129564" y="2571167"/>
                </a:cubicBezTo>
                <a:cubicBezTo>
                  <a:pt x="1841177" y="2550667"/>
                  <a:pt x="1698760" y="2567643"/>
                  <a:pt x="1419709" y="2571167"/>
                </a:cubicBezTo>
                <a:cubicBezTo>
                  <a:pt x="1140659" y="2574691"/>
                  <a:pt x="1154657" y="2564705"/>
                  <a:pt x="895611" y="2571167"/>
                </a:cubicBezTo>
                <a:cubicBezTo>
                  <a:pt x="636565" y="2577629"/>
                  <a:pt x="284056" y="2609225"/>
                  <a:pt x="0" y="2571167"/>
                </a:cubicBezTo>
                <a:cubicBezTo>
                  <a:pt x="-26956" y="2421625"/>
                  <a:pt x="-20192" y="2155533"/>
                  <a:pt x="0" y="1902664"/>
                </a:cubicBezTo>
                <a:cubicBezTo>
                  <a:pt x="20192" y="1649795"/>
                  <a:pt x="-31744" y="1451893"/>
                  <a:pt x="0" y="1234160"/>
                </a:cubicBezTo>
                <a:cubicBezTo>
                  <a:pt x="31744" y="1016427"/>
                  <a:pt x="-23850" y="741692"/>
                  <a:pt x="0" y="617080"/>
                </a:cubicBezTo>
                <a:cubicBezTo>
                  <a:pt x="23850" y="492468"/>
                  <a:pt x="20617" y="290328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204133015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 dirty="0">
                <a:solidFill>
                  <a:schemeClr val="tx1"/>
                </a:solidFill>
              </a:rPr>
              <a:t>New routine for multiple merger chains.</a:t>
            </a:r>
          </a:p>
          <a:p>
            <a:endParaRPr lang="it-IT" sz="16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t-IT" sz="1600" b="1" dirty="0" err="1">
                <a:solidFill>
                  <a:srgbClr val="FF0000"/>
                </a:solidFill>
              </a:rPr>
              <a:t>Evolution</a:t>
            </a:r>
            <a:r>
              <a:rPr lang="it-IT" sz="1600" dirty="0">
                <a:solidFill>
                  <a:schemeClr val="tx1"/>
                </a:solidFill>
              </a:rPr>
              <a:t> of the </a:t>
            </a:r>
            <a:r>
              <a:rPr lang="it-IT" sz="1600" b="1" dirty="0">
                <a:solidFill>
                  <a:srgbClr val="FF0000"/>
                </a:solidFill>
              </a:rPr>
              <a:t>BH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b="1" dirty="0">
                <a:solidFill>
                  <a:srgbClr val="FF0000"/>
                </a:solidFill>
              </a:rPr>
              <a:t>sub-</a:t>
            </a:r>
            <a:r>
              <a:rPr lang="it-IT" sz="1600" b="1" dirty="0" err="1">
                <a:solidFill>
                  <a:srgbClr val="FF0000"/>
                </a:solidFill>
              </a:rPr>
              <a:t>population</a:t>
            </a:r>
            <a:r>
              <a:rPr lang="it-IT" sz="1600" b="1" dirty="0">
                <a:solidFill>
                  <a:srgbClr val="FF0000"/>
                </a:solidFill>
              </a:rPr>
              <a:t> </a:t>
            </a:r>
            <a:r>
              <a:rPr lang="it-IT" sz="1600" dirty="0">
                <a:solidFill>
                  <a:schemeClr val="tx1"/>
                </a:solidFill>
              </a:rPr>
              <a:t>(</a:t>
            </a:r>
            <a:r>
              <a:rPr lang="it-IT" sz="1600" dirty="0" err="1">
                <a:solidFill>
                  <a:schemeClr val="tx1"/>
                </a:solidFill>
              </a:rPr>
              <a:t>see</a:t>
            </a:r>
            <a:r>
              <a:rPr lang="it-IT" sz="1600" dirty="0">
                <a:solidFill>
                  <a:schemeClr val="tx1"/>
                </a:solidFill>
              </a:rPr>
              <a:t> Antonini &amp; </a:t>
            </a:r>
            <a:r>
              <a:rPr lang="it-IT" sz="1600" dirty="0" err="1">
                <a:solidFill>
                  <a:schemeClr val="tx1"/>
                </a:solidFill>
              </a:rPr>
              <a:t>Rasio</a:t>
            </a:r>
            <a:r>
              <a:rPr lang="it-IT" sz="1600" dirty="0">
                <a:solidFill>
                  <a:schemeClr val="tx1"/>
                </a:solidFill>
              </a:rPr>
              <a:t> 2016)</a:t>
            </a:r>
            <a:endParaRPr lang="it-IT" sz="1600" b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t-IT" sz="1600" dirty="0" err="1">
                <a:solidFill>
                  <a:schemeClr val="tx1"/>
                </a:solidFill>
              </a:rPr>
              <a:t>Retention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fraction</a:t>
            </a:r>
            <a:r>
              <a:rPr lang="it-IT" sz="1600" dirty="0">
                <a:solidFill>
                  <a:schemeClr val="tx1"/>
                </a:solidFill>
              </a:rPr>
              <a:t> of </a:t>
            </a:r>
            <a:r>
              <a:rPr lang="it-IT" sz="1600" b="1" dirty="0" err="1">
                <a:solidFill>
                  <a:srgbClr val="FF0000"/>
                </a:solidFill>
              </a:rPr>
              <a:t>hierarchical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b="1" dirty="0" err="1">
                <a:solidFill>
                  <a:srgbClr val="FF0000"/>
                </a:solidFill>
              </a:rPr>
              <a:t>BHs</a:t>
            </a:r>
            <a:endParaRPr lang="it-IT" sz="1600" b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t-IT" sz="1600" b="1" dirty="0">
                <a:solidFill>
                  <a:srgbClr val="FF0000"/>
                </a:solidFill>
              </a:rPr>
              <a:t>Interaction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b="1" dirty="0">
                <a:solidFill>
                  <a:srgbClr val="FF0000"/>
                </a:solidFill>
              </a:rPr>
              <a:t>rate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hierarchical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BHs</a:t>
            </a:r>
            <a:r>
              <a:rPr lang="it-IT" sz="1600" dirty="0">
                <a:solidFill>
                  <a:schemeClr val="tx1"/>
                </a:solidFill>
              </a:rPr>
              <a:t> vs stellar </a:t>
            </a:r>
            <a:r>
              <a:rPr lang="it-IT" sz="1600" dirty="0" err="1">
                <a:solidFill>
                  <a:schemeClr val="tx1"/>
                </a:solidFill>
              </a:rPr>
              <a:t>BHs</a:t>
            </a:r>
            <a:endParaRPr lang="it-IT" sz="1600" dirty="0">
              <a:solidFill>
                <a:schemeClr val="tx1"/>
              </a:solidFill>
            </a:endParaRPr>
          </a:p>
          <a:p>
            <a:pPr algn="ctr"/>
            <a:endParaRPr lang="it-IT" sz="1600" dirty="0">
              <a:solidFill>
                <a:schemeClr val="tx1"/>
              </a:solidFill>
            </a:endParaRPr>
          </a:p>
        </p:txBody>
      </p:sp>
      <p:sp>
        <p:nvSpPr>
          <p:cNvPr id="146" name="Rettangolo 145">
            <a:extLst>
              <a:ext uri="{FF2B5EF4-FFF2-40B4-BE49-F238E27FC236}">
                <a16:creationId xmlns:a16="http://schemas.microsoft.com/office/drawing/2014/main" id="{EB5914D2-5C2D-E851-9AEF-454A15EC0661}"/>
              </a:ext>
            </a:extLst>
          </p:cNvPr>
          <p:cNvSpPr/>
          <p:nvPr/>
        </p:nvSpPr>
        <p:spPr>
          <a:xfrm>
            <a:off x="92022" y="783184"/>
            <a:ext cx="4543217" cy="1788182"/>
          </a:xfrm>
          <a:custGeom>
            <a:avLst/>
            <a:gdLst>
              <a:gd name="csX0" fmla="*/ 0 w 4543217"/>
              <a:gd name="csY0" fmla="*/ 0 h 1788182"/>
              <a:gd name="csX1" fmla="*/ 603599 w 4543217"/>
              <a:gd name="csY1" fmla="*/ 0 h 1788182"/>
              <a:gd name="csX2" fmla="*/ 1161765 w 4543217"/>
              <a:gd name="csY2" fmla="*/ 0 h 1788182"/>
              <a:gd name="csX3" fmla="*/ 1765364 w 4543217"/>
              <a:gd name="csY3" fmla="*/ 0 h 1788182"/>
              <a:gd name="csX4" fmla="*/ 2368963 w 4543217"/>
              <a:gd name="csY4" fmla="*/ 0 h 1788182"/>
              <a:gd name="csX5" fmla="*/ 2972562 w 4543217"/>
              <a:gd name="csY5" fmla="*/ 0 h 1788182"/>
              <a:gd name="csX6" fmla="*/ 3712457 w 4543217"/>
              <a:gd name="csY6" fmla="*/ 0 h 1788182"/>
              <a:gd name="csX7" fmla="*/ 4543217 w 4543217"/>
              <a:gd name="csY7" fmla="*/ 0 h 1788182"/>
              <a:gd name="csX8" fmla="*/ 4543217 w 4543217"/>
              <a:gd name="csY8" fmla="*/ 631824 h 1788182"/>
              <a:gd name="csX9" fmla="*/ 4543217 w 4543217"/>
              <a:gd name="csY9" fmla="*/ 1263649 h 1788182"/>
              <a:gd name="csX10" fmla="*/ 4543217 w 4543217"/>
              <a:gd name="csY10" fmla="*/ 1788182 h 1788182"/>
              <a:gd name="csX11" fmla="*/ 3939618 w 4543217"/>
              <a:gd name="csY11" fmla="*/ 1788182 h 1788182"/>
              <a:gd name="csX12" fmla="*/ 3381452 w 4543217"/>
              <a:gd name="csY12" fmla="*/ 1788182 h 1788182"/>
              <a:gd name="csX13" fmla="*/ 2732421 w 4543217"/>
              <a:gd name="csY13" fmla="*/ 1788182 h 1788182"/>
              <a:gd name="csX14" fmla="*/ 2083390 w 4543217"/>
              <a:gd name="csY14" fmla="*/ 1788182 h 1788182"/>
              <a:gd name="csX15" fmla="*/ 1570655 w 4543217"/>
              <a:gd name="csY15" fmla="*/ 1788182 h 1788182"/>
              <a:gd name="csX16" fmla="*/ 921624 w 4543217"/>
              <a:gd name="csY16" fmla="*/ 1788182 h 1788182"/>
              <a:gd name="csX17" fmla="*/ 0 w 4543217"/>
              <a:gd name="csY17" fmla="*/ 1788182 h 1788182"/>
              <a:gd name="csX18" fmla="*/ 0 w 4543217"/>
              <a:gd name="csY18" fmla="*/ 1210003 h 1788182"/>
              <a:gd name="csX19" fmla="*/ 0 w 4543217"/>
              <a:gd name="csY19" fmla="*/ 613942 h 1788182"/>
              <a:gd name="csX20" fmla="*/ 0 w 4543217"/>
              <a:gd name="csY20" fmla="*/ 0 h 17881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543217" h="1788182" fill="none" extrusionOk="0">
                <a:moveTo>
                  <a:pt x="0" y="0"/>
                </a:moveTo>
                <a:cubicBezTo>
                  <a:pt x="127951" y="-5812"/>
                  <a:pt x="305762" y="-11683"/>
                  <a:pt x="603599" y="0"/>
                </a:cubicBezTo>
                <a:cubicBezTo>
                  <a:pt x="901436" y="11683"/>
                  <a:pt x="1020284" y="-3130"/>
                  <a:pt x="1161765" y="0"/>
                </a:cubicBezTo>
                <a:cubicBezTo>
                  <a:pt x="1303246" y="3130"/>
                  <a:pt x="1637591" y="23672"/>
                  <a:pt x="1765364" y="0"/>
                </a:cubicBezTo>
                <a:cubicBezTo>
                  <a:pt x="1893137" y="-23672"/>
                  <a:pt x="2199115" y="-19071"/>
                  <a:pt x="2368963" y="0"/>
                </a:cubicBezTo>
                <a:cubicBezTo>
                  <a:pt x="2538811" y="19071"/>
                  <a:pt x="2785893" y="12991"/>
                  <a:pt x="2972562" y="0"/>
                </a:cubicBezTo>
                <a:cubicBezTo>
                  <a:pt x="3159231" y="-12991"/>
                  <a:pt x="3392649" y="-5289"/>
                  <a:pt x="3712457" y="0"/>
                </a:cubicBezTo>
                <a:cubicBezTo>
                  <a:pt x="4032265" y="5289"/>
                  <a:pt x="4343492" y="-21292"/>
                  <a:pt x="4543217" y="0"/>
                </a:cubicBezTo>
                <a:cubicBezTo>
                  <a:pt x="4529935" y="226592"/>
                  <a:pt x="4535634" y="406701"/>
                  <a:pt x="4543217" y="631824"/>
                </a:cubicBezTo>
                <a:cubicBezTo>
                  <a:pt x="4550800" y="856947"/>
                  <a:pt x="4544000" y="1116834"/>
                  <a:pt x="4543217" y="1263649"/>
                </a:cubicBezTo>
                <a:cubicBezTo>
                  <a:pt x="4542434" y="1410464"/>
                  <a:pt x="4525876" y="1679869"/>
                  <a:pt x="4543217" y="1788182"/>
                </a:cubicBezTo>
                <a:cubicBezTo>
                  <a:pt x="4324543" y="1791817"/>
                  <a:pt x="4223968" y="1789391"/>
                  <a:pt x="3939618" y="1788182"/>
                </a:cubicBezTo>
                <a:cubicBezTo>
                  <a:pt x="3655268" y="1786973"/>
                  <a:pt x="3659788" y="1803255"/>
                  <a:pt x="3381452" y="1788182"/>
                </a:cubicBezTo>
                <a:cubicBezTo>
                  <a:pt x="3103116" y="1773109"/>
                  <a:pt x="3000419" y="1793545"/>
                  <a:pt x="2732421" y="1788182"/>
                </a:cubicBezTo>
                <a:cubicBezTo>
                  <a:pt x="2464423" y="1782819"/>
                  <a:pt x="2399880" y="1774435"/>
                  <a:pt x="2083390" y="1788182"/>
                </a:cubicBezTo>
                <a:cubicBezTo>
                  <a:pt x="1766900" y="1801929"/>
                  <a:pt x="1704880" y="1786755"/>
                  <a:pt x="1570655" y="1788182"/>
                </a:cubicBezTo>
                <a:cubicBezTo>
                  <a:pt x="1436431" y="1789609"/>
                  <a:pt x="1228472" y="1816261"/>
                  <a:pt x="921624" y="1788182"/>
                </a:cubicBezTo>
                <a:cubicBezTo>
                  <a:pt x="614776" y="1760103"/>
                  <a:pt x="410687" y="1813771"/>
                  <a:pt x="0" y="1788182"/>
                </a:cubicBezTo>
                <a:cubicBezTo>
                  <a:pt x="-2207" y="1662732"/>
                  <a:pt x="12315" y="1494173"/>
                  <a:pt x="0" y="1210003"/>
                </a:cubicBezTo>
                <a:cubicBezTo>
                  <a:pt x="-12315" y="925833"/>
                  <a:pt x="25789" y="791462"/>
                  <a:pt x="0" y="613942"/>
                </a:cubicBezTo>
                <a:cubicBezTo>
                  <a:pt x="-25789" y="436422"/>
                  <a:pt x="-11649" y="154720"/>
                  <a:pt x="0" y="0"/>
                </a:cubicBezTo>
                <a:close/>
              </a:path>
              <a:path w="4543217" h="1788182" stroke="0" extrusionOk="0">
                <a:moveTo>
                  <a:pt x="0" y="0"/>
                </a:moveTo>
                <a:cubicBezTo>
                  <a:pt x="359204" y="14248"/>
                  <a:pt x="454625" y="13395"/>
                  <a:pt x="739895" y="0"/>
                </a:cubicBezTo>
                <a:cubicBezTo>
                  <a:pt x="1025166" y="-13395"/>
                  <a:pt x="1204897" y="-17644"/>
                  <a:pt x="1479791" y="0"/>
                </a:cubicBezTo>
                <a:cubicBezTo>
                  <a:pt x="1754685" y="17644"/>
                  <a:pt x="1772990" y="18851"/>
                  <a:pt x="1992525" y="0"/>
                </a:cubicBezTo>
                <a:cubicBezTo>
                  <a:pt x="2212060" y="-18851"/>
                  <a:pt x="2498932" y="-26000"/>
                  <a:pt x="2732421" y="0"/>
                </a:cubicBezTo>
                <a:cubicBezTo>
                  <a:pt x="2965910" y="26000"/>
                  <a:pt x="3098574" y="27867"/>
                  <a:pt x="3290587" y="0"/>
                </a:cubicBezTo>
                <a:cubicBezTo>
                  <a:pt x="3482600" y="-27867"/>
                  <a:pt x="3614798" y="20011"/>
                  <a:pt x="3803322" y="0"/>
                </a:cubicBezTo>
                <a:cubicBezTo>
                  <a:pt x="3991847" y="-20011"/>
                  <a:pt x="4216799" y="25756"/>
                  <a:pt x="4543217" y="0"/>
                </a:cubicBezTo>
                <a:cubicBezTo>
                  <a:pt x="4544429" y="129871"/>
                  <a:pt x="4561691" y="418225"/>
                  <a:pt x="4543217" y="596061"/>
                </a:cubicBezTo>
                <a:cubicBezTo>
                  <a:pt x="4524743" y="773897"/>
                  <a:pt x="4553458" y="1004614"/>
                  <a:pt x="4543217" y="1210003"/>
                </a:cubicBezTo>
                <a:cubicBezTo>
                  <a:pt x="4532976" y="1415392"/>
                  <a:pt x="4559038" y="1578535"/>
                  <a:pt x="4543217" y="1788182"/>
                </a:cubicBezTo>
                <a:cubicBezTo>
                  <a:pt x="4196733" y="1787642"/>
                  <a:pt x="4163497" y="1822284"/>
                  <a:pt x="3803322" y="1788182"/>
                </a:cubicBezTo>
                <a:cubicBezTo>
                  <a:pt x="3443148" y="1754080"/>
                  <a:pt x="3371635" y="1813817"/>
                  <a:pt x="3245155" y="1788182"/>
                </a:cubicBezTo>
                <a:cubicBezTo>
                  <a:pt x="3118675" y="1762547"/>
                  <a:pt x="2981155" y="1795272"/>
                  <a:pt x="2732421" y="1788182"/>
                </a:cubicBezTo>
                <a:cubicBezTo>
                  <a:pt x="2483687" y="1781092"/>
                  <a:pt x="2381167" y="1805074"/>
                  <a:pt x="2174254" y="1788182"/>
                </a:cubicBezTo>
                <a:cubicBezTo>
                  <a:pt x="1967341" y="1771290"/>
                  <a:pt x="1749967" y="1771861"/>
                  <a:pt x="1434359" y="1788182"/>
                </a:cubicBezTo>
                <a:cubicBezTo>
                  <a:pt x="1118752" y="1804503"/>
                  <a:pt x="879569" y="1818875"/>
                  <a:pt x="739895" y="1788182"/>
                </a:cubicBezTo>
                <a:cubicBezTo>
                  <a:pt x="600221" y="1757489"/>
                  <a:pt x="289844" y="1770294"/>
                  <a:pt x="0" y="1788182"/>
                </a:cubicBezTo>
                <a:cubicBezTo>
                  <a:pt x="17347" y="1631409"/>
                  <a:pt x="828" y="1493578"/>
                  <a:pt x="0" y="1227885"/>
                </a:cubicBezTo>
                <a:cubicBezTo>
                  <a:pt x="-828" y="962192"/>
                  <a:pt x="18259" y="844226"/>
                  <a:pt x="0" y="596061"/>
                </a:cubicBezTo>
                <a:cubicBezTo>
                  <a:pt x="-18259" y="347896"/>
                  <a:pt x="9580" y="230992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204133015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06D4CDF-8724-759F-CBEE-9E93D57D7DEB}"/>
              </a:ext>
            </a:extLst>
          </p:cNvPr>
          <p:cNvSpPr txBox="1"/>
          <p:nvPr/>
        </p:nvSpPr>
        <p:spPr>
          <a:xfrm>
            <a:off x="1047721" y="111505"/>
            <a:ext cx="2816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>
                <a:latin typeface="+mj-lt"/>
              </a:rPr>
              <a:t>Our</a:t>
            </a:r>
            <a:r>
              <a:rPr lang="it-IT" sz="2800" b="1" dirty="0">
                <a:latin typeface="+mj-lt"/>
              </a:rPr>
              <a:t> </a:t>
            </a:r>
            <a:r>
              <a:rPr lang="it-IT" sz="2800" b="1" dirty="0" err="1">
                <a:latin typeface="+mj-lt"/>
              </a:rPr>
              <a:t>approach</a:t>
            </a:r>
            <a:endParaRPr lang="it-IT" sz="2800" b="1" dirty="0">
              <a:latin typeface="+mj-lt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8ED8835-5FA3-A9D7-4D97-C391C7434F01}"/>
              </a:ext>
            </a:extLst>
          </p:cNvPr>
          <p:cNvSpPr txBox="1"/>
          <p:nvPr/>
        </p:nvSpPr>
        <p:spPr>
          <a:xfrm>
            <a:off x="2055028" y="976300"/>
            <a:ext cx="25986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Semi-analytical code, modelling BBHs evolution and pairing with the evolution of the host cluster</a:t>
            </a:r>
          </a:p>
        </p:txBody>
      </p:sp>
      <p:sp>
        <p:nvSpPr>
          <p:cNvPr id="12" name="Segno di addizione 11">
            <a:extLst>
              <a:ext uri="{FF2B5EF4-FFF2-40B4-BE49-F238E27FC236}">
                <a16:creationId xmlns:a16="http://schemas.microsoft.com/office/drawing/2014/main" id="{FB17BEC9-80F6-7271-D394-76FBDAB90BD9}"/>
              </a:ext>
            </a:extLst>
          </p:cNvPr>
          <p:cNvSpPr/>
          <p:nvPr/>
        </p:nvSpPr>
        <p:spPr>
          <a:xfrm>
            <a:off x="1735957" y="2795511"/>
            <a:ext cx="1080000" cy="1080000"/>
          </a:xfrm>
          <a:custGeom>
            <a:avLst/>
            <a:gdLst>
              <a:gd name="csX0" fmla="*/ 143154 w 1080000"/>
              <a:gd name="csY0" fmla="*/ 412992 h 1080000"/>
              <a:gd name="csX1" fmla="*/ 412992 w 1080000"/>
              <a:gd name="csY1" fmla="*/ 412992 h 1080000"/>
              <a:gd name="csX2" fmla="*/ 412992 w 1080000"/>
              <a:gd name="csY2" fmla="*/ 143154 h 1080000"/>
              <a:gd name="csX3" fmla="*/ 667008 w 1080000"/>
              <a:gd name="csY3" fmla="*/ 143154 h 1080000"/>
              <a:gd name="csX4" fmla="*/ 667008 w 1080000"/>
              <a:gd name="csY4" fmla="*/ 412992 h 1080000"/>
              <a:gd name="csX5" fmla="*/ 936846 w 1080000"/>
              <a:gd name="csY5" fmla="*/ 412992 h 1080000"/>
              <a:gd name="csX6" fmla="*/ 936846 w 1080000"/>
              <a:gd name="csY6" fmla="*/ 667008 h 1080000"/>
              <a:gd name="csX7" fmla="*/ 667008 w 1080000"/>
              <a:gd name="csY7" fmla="*/ 667008 h 1080000"/>
              <a:gd name="csX8" fmla="*/ 667008 w 1080000"/>
              <a:gd name="csY8" fmla="*/ 936846 h 1080000"/>
              <a:gd name="csX9" fmla="*/ 412992 w 1080000"/>
              <a:gd name="csY9" fmla="*/ 936846 h 1080000"/>
              <a:gd name="csX10" fmla="*/ 412992 w 1080000"/>
              <a:gd name="csY10" fmla="*/ 667008 h 1080000"/>
              <a:gd name="csX11" fmla="*/ 143154 w 1080000"/>
              <a:gd name="csY11" fmla="*/ 667008 h 1080000"/>
              <a:gd name="csX12" fmla="*/ 143154 w 1080000"/>
              <a:gd name="csY12" fmla="*/ 412992 h 10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080000" h="1080000" fill="none" extrusionOk="0">
                <a:moveTo>
                  <a:pt x="143154" y="412992"/>
                </a:moveTo>
                <a:cubicBezTo>
                  <a:pt x="234261" y="422460"/>
                  <a:pt x="280007" y="409071"/>
                  <a:pt x="412992" y="412992"/>
                </a:cubicBezTo>
                <a:cubicBezTo>
                  <a:pt x="423846" y="300419"/>
                  <a:pt x="417793" y="262729"/>
                  <a:pt x="412992" y="143154"/>
                </a:cubicBezTo>
                <a:cubicBezTo>
                  <a:pt x="522114" y="131495"/>
                  <a:pt x="602712" y="142685"/>
                  <a:pt x="667008" y="143154"/>
                </a:cubicBezTo>
                <a:cubicBezTo>
                  <a:pt x="666584" y="189091"/>
                  <a:pt x="677552" y="324630"/>
                  <a:pt x="667008" y="412992"/>
                </a:cubicBezTo>
                <a:cubicBezTo>
                  <a:pt x="713558" y="419211"/>
                  <a:pt x="894851" y="390052"/>
                  <a:pt x="936846" y="412992"/>
                </a:cubicBezTo>
                <a:cubicBezTo>
                  <a:pt x="940507" y="472786"/>
                  <a:pt x="933095" y="616169"/>
                  <a:pt x="936846" y="667008"/>
                </a:cubicBezTo>
                <a:cubicBezTo>
                  <a:pt x="858506" y="683502"/>
                  <a:pt x="754703" y="682336"/>
                  <a:pt x="667008" y="667008"/>
                </a:cubicBezTo>
                <a:cubicBezTo>
                  <a:pt x="669143" y="798579"/>
                  <a:pt x="652169" y="876525"/>
                  <a:pt x="667008" y="936846"/>
                </a:cubicBezTo>
                <a:cubicBezTo>
                  <a:pt x="576230" y="948280"/>
                  <a:pt x="503353" y="928596"/>
                  <a:pt x="412992" y="936846"/>
                </a:cubicBezTo>
                <a:cubicBezTo>
                  <a:pt x="419941" y="844699"/>
                  <a:pt x="408124" y="746739"/>
                  <a:pt x="412992" y="667008"/>
                </a:cubicBezTo>
                <a:cubicBezTo>
                  <a:pt x="329605" y="668714"/>
                  <a:pt x="246691" y="671566"/>
                  <a:pt x="143154" y="667008"/>
                </a:cubicBezTo>
                <a:cubicBezTo>
                  <a:pt x="163188" y="632358"/>
                  <a:pt x="143631" y="492493"/>
                  <a:pt x="143154" y="412992"/>
                </a:cubicBezTo>
                <a:close/>
              </a:path>
              <a:path w="1080000" h="1080000" stroke="0" extrusionOk="0">
                <a:moveTo>
                  <a:pt x="143154" y="412992"/>
                </a:moveTo>
                <a:cubicBezTo>
                  <a:pt x="223791" y="405000"/>
                  <a:pt x="376691" y="399265"/>
                  <a:pt x="412992" y="412992"/>
                </a:cubicBezTo>
                <a:cubicBezTo>
                  <a:pt x="420699" y="350580"/>
                  <a:pt x="428842" y="246606"/>
                  <a:pt x="412992" y="143154"/>
                </a:cubicBezTo>
                <a:cubicBezTo>
                  <a:pt x="468548" y="162830"/>
                  <a:pt x="573438" y="126330"/>
                  <a:pt x="667008" y="143154"/>
                </a:cubicBezTo>
                <a:cubicBezTo>
                  <a:pt x="647561" y="215049"/>
                  <a:pt x="657443" y="298863"/>
                  <a:pt x="667008" y="412992"/>
                </a:cubicBezTo>
                <a:cubicBezTo>
                  <a:pt x="720570" y="395654"/>
                  <a:pt x="906182" y="431767"/>
                  <a:pt x="936846" y="412992"/>
                </a:cubicBezTo>
                <a:cubicBezTo>
                  <a:pt x="959174" y="469178"/>
                  <a:pt x="917893" y="593830"/>
                  <a:pt x="936846" y="667008"/>
                </a:cubicBezTo>
                <a:cubicBezTo>
                  <a:pt x="838806" y="665806"/>
                  <a:pt x="727733" y="646147"/>
                  <a:pt x="667008" y="667008"/>
                </a:cubicBezTo>
                <a:cubicBezTo>
                  <a:pt x="669187" y="739796"/>
                  <a:pt x="642744" y="888503"/>
                  <a:pt x="667008" y="936846"/>
                </a:cubicBezTo>
                <a:cubicBezTo>
                  <a:pt x="570249" y="953504"/>
                  <a:pt x="485303" y="916421"/>
                  <a:pt x="412992" y="936846"/>
                </a:cubicBezTo>
                <a:cubicBezTo>
                  <a:pt x="415441" y="874954"/>
                  <a:pt x="400366" y="697551"/>
                  <a:pt x="412992" y="667008"/>
                </a:cubicBezTo>
                <a:cubicBezTo>
                  <a:pt x="311958" y="670918"/>
                  <a:pt x="205799" y="676183"/>
                  <a:pt x="143154" y="667008"/>
                </a:cubicBezTo>
                <a:cubicBezTo>
                  <a:pt x="138630" y="543547"/>
                  <a:pt x="139041" y="493786"/>
                  <a:pt x="143154" y="412992"/>
                </a:cubicBezTo>
                <a:close/>
              </a:path>
            </a:pathLst>
          </a:custGeom>
          <a:solidFill>
            <a:srgbClr val="FF0000"/>
          </a:solidFill>
          <a:ln>
            <a:extLst>
              <a:ext uri="{C807C97D-BFC1-408E-A445-0C87EB9F89A2}">
                <ask:lineSketchStyleProps xmlns:ask="http://schemas.microsoft.com/office/drawing/2018/sketchyshapes" sd="666058214">
                  <a:prstGeom prst="mathPlus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99FA5FB-7214-26E3-F3C0-A84587D61E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4725"/>
          <a:stretch>
            <a:fillRect/>
          </a:stretch>
        </p:blipFill>
        <p:spPr>
          <a:xfrm>
            <a:off x="489130" y="961664"/>
            <a:ext cx="1460694" cy="972694"/>
          </a:xfrm>
          <a:prstGeom prst="rect">
            <a:avLst/>
          </a:prstGeom>
        </p:spPr>
      </p:pic>
      <p:sp>
        <p:nvSpPr>
          <p:cNvPr id="145" name="CasellaDiTesto 144">
            <a:extLst>
              <a:ext uri="{FF2B5EF4-FFF2-40B4-BE49-F238E27FC236}">
                <a16:creationId xmlns:a16="http://schemas.microsoft.com/office/drawing/2014/main" id="{190B534F-79FD-24FF-6124-DC2B6C9FEC8F}"/>
              </a:ext>
            </a:extLst>
          </p:cNvPr>
          <p:cNvSpPr txBox="1"/>
          <p:nvPr/>
        </p:nvSpPr>
        <p:spPr>
          <a:xfrm>
            <a:off x="-11999" y="1944503"/>
            <a:ext cx="27205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AS &amp; </a:t>
            </a:r>
            <a:r>
              <a:rPr lang="en-US" sz="1100" i="1" dirty="0" err="1">
                <a:latin typeface="Segoe UI" panose="020B0502040204020203" pitchFamily="34" charset="0"/>
                <a:cs typeface="Segoe UI" panose="020B0502040204020203" pitchFamily="34" charset="0"/>
              </a:rPr>
              <a:t>Beneacquista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 2018, AS+2020, 2023, 2026., </a:t>
            </a:r>
            <a:r>
              <a:rPr lang="en-US" sz="1100" i="1" dirty="0" err="1">
                <a:latin typeface="Segoe UI" panose="020B0502040204020203" pitchFamily="34" charset="0"/>
                <a:cs typeface="Segoe UI" panose="020B0502040204020203" pitchFamily="34" charset="0"/>
              </a:rPr>
              <a:t>Paiella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+ 2025, 2026, </a:t>
            </a:r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CU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</a:p>
        </p:txBody>
      </p:sp>
      <p:pic>
        <p:nvPicPr>
          <p:cNvPr id="151" name="Immagine 150">
            <a:extLst>
              <a:ext uri="{FF2B5EF4-FFF2-40B4-BE49-F238E27FC236}">
                <a16:creationId xmlns:a16="http://schemas.microsoft.com/office/drawing/2014/main" id="{541BC2AE-96B7-805E-9A04-786B9D08A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643" y="291252"/>
            <a:ext cx="7497383" cy="617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24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B04E9-F60A-950B-3F57-D13FD5514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ttangolo 145">
            <a:extLst>
              <a:ext uri="{FF2B5EF4-FFF2-40B4-BE49-F238E27FC236}">
                <a16:creationId xmlns:a16="http://schemas.microsoft.com/office/drawing/2014/main" id="{C4E4EEC8-B495-C524-0E39-A71E104D2086}"/>
              </a:ext>
            </a:extLst>
          </p:cNvPr>
          <p:cNvSpPr/>
          <p:nvPr/>
        </p:nvSpPr>
        <p:spPr>
          <a:xfrm>
            <a:off x="92022" y="783184"/>
            <a:ext cx="4543217" cy="1788182"/>
          </a:xfrm>
          <a:custGeom>
            <a:avLst/>
            <a:gdLst>
              <a:gd name="csX0" fmla="*/ 0 w 4543217"/>
              <a:gd name="csY0" fmla="*/ 0 h 1788182"/>
              <a:gd name="csX1" fmla="*/ 603599 w 4543217"/>
              <a:gd name="csY1" fmla="*/ 0 h 1788182"/>
              <a:gd name="csX2" fmla="*/ 1161765 w 4543217"/>
              <a:gd name="csY2" fmla="*/ 0 h 1788182"/>
              <a:gd name="csX3" fmla="*/ 1765364 w 4543217"/>
              <a:gd name="csY3" fmla="*/ 0 h 1788182"/>
              <a:gd name="csX4" fmla="*/ 2368963 w 4543217"/>
              <a:gd name="csY4" fmla="*/ 0 h 1788182"/>
              <a:gd name="csX5" fmla="*/ 2972562 w 4543217"/>
              <a:gd name="csY5" fmla="*/ 0 h 1788182"/>
              <a:gd name="csX6" fmla="*/ 3712457 w 4543217"/>
              <a:gd name="csY6" fmla="*/ 0 h 1788182"/>
              <a:gd name="csX7" fmla="*/ 4543217 w 4543217"/>
              <a:gd name="csY7" fmla="*/ 0 h 1788182"/>
              <a:gd name="csX8" fmla="*/ 4543217 w 4543217"/>
              <a:gd name="csY8" fmla="*/ 631824 h 1788182"/>
              <a:gd name="csX9" fmla="*/ 4543217 w 4543217"/>
              <a:gd name="csY9" fmla="*/ 1263649 h 1788182"/>
              <a:gd name="csX10" fmla="*/ 4543217 w 4543217"/>
              <a:gd name="csY10" fmla="*/ 1788182 h 1788182"/>
              <a:gd name="csX11" fmla="*/ 3939618 w 4543217"/>
              <a:gd name="csY11" fmla="*/ 1788182 h 1788182"/>
              <a:gd name="csX12" fmla="*/ 3381452 w 4543217"/>
              <a:gd name="csY12" fmla="*/ 1788182 h 1788182"/>
              <a:gd name="csX13" fmla="*/ 2732421 w 4543217"/>
              <a:gd name="csY13" fmla="*/ 1788182 h 1788182"/>
              <a:gd name="csX14" fmla="*/ 2083390 w 4543217"/>
              <a:gd name="csY14" fmla="*/ 1788182 h 1788182"/>
              <a:gd name="csX15" fmla="*/ 1570655 w 4543217"/>
              <a:gd name="csY15" fmla="*/ 1788182 h 1788182"/>
              <a:gd name="csX16" fmla="*/ 921624 w 4543217"/>
              <a:gd name="csY16" fmla="*/ 1788182 h 1788182"/>
              <a:gd name="csX17" fmla="*/ 0 w 4543217"/>
              <a:gd name="csY17" fmla="*/ 1788182 h 1788182"/>
              <a:gd name="csX18" fmla="*/ 0 w 4543217"/>
              <a:gd name="csY18" fmla="*/ 1210003 h 1788182"/>
              <a:gd name="csX19" fmla="*/ 0 w 4543217"/>
              <a:gd name="csY19" fmla="*/ 613942 h 1788182"/>
              <a:gd name="csX20" fmla="*/ 0 w 4543217"/>
              <a:gd name="csY20" fmla="*/ 0 h 17881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543217" h="1788182" fill="none" extrusionOk="0">
                <a:moveTo>
                  <a:pt x="0" y="0"/>
                </a:moveTo>
                <a:cubicBezTo>
                  <a:pt x="127951" y="-5812"/>
                  <a:pt x="305762" y="-11683"/>
                  <a:pt x="603599" y="0"/>
                </a:cubicBezTo>
                <a:cubicBezTo>
                  <a:pt x="901436" y="11683"/>
                  <a:pt x="1020284" y="-3130"/>
                  <a:pt x="1161765" y="0"/>
                </a:cubicBezTo>
                <a:cubicBezTo>
                  <a:pt x="1303246" y="3130"/>
                  <a:pt x="1637591" y="23672"/>
                  <a:pt x="1765364" y="0"/>
                </a:cubicBezTo>
                <a:cubicBezTo>
                  <a:pt x="1893137" y="-23672"/>
                  <a:pt x="2199115" y="-19071"/>
                  <a:pt x="2368963" y="0"/>
                </a:cubicBezTo>
                <a:cubicBezTo>
                  <a:pt x="2538811" y="19071"/>
                  <a:pt x="2785893" y="12991"/>
                  <a:pt x="2972562" y="0"/>
                </a:cubicBezTo>
                <a:cubicBezTo>
                  <a:pt x="3159231" y="-12991"/>
                  <a:pt x="3392649" y="-5289"/>
                  <a:pt x="3712457" y="0"/>
                </a:cubicBezTo>
                <a:cubicBezTo>
                  <a:pt x="4032265" y="5289"/>
                  <a:pt x="4343492" y="-21292"/>
                  <a:pt x="4543217" y="0"/>
                </a:cubicBezTo>
                <a:cubicBezTo>
                  <a:pt x="4529935" y="226592"/>
                  <a:pt x="4535634" y="406701"/>
                  <a:pt x="4543217" y="631824"/>
                </a:cubicBezTo>
                <a:cubicBezTo>
                  <a:pt x="4550800" y="856947"/>
                  <a:pt x="4544000" y="1116834"/>
                  <a:pt x="4543217" y="1263649"/>
                </a:cubicBezTo>
                <a:cubicBezTo>
                  <a:pt x="4542434" y="1410464"/>
                  <a:pt x="4525876" y="1679869"/>
                  <a:pt x="4543217" y="1788182"/>
                </a:cubicBezTo>
                <a:cubicBezTo>
                  <a:pt x="4324543" y="1791817"/>
                  <a:pt x="4223968" y="1789391"/>
                  <a:pt x="3939618" y="1788182"/>
                </a:cubicBezTo>
                <a:cubicBezTo>
                  <a:pt x="3655268" y="1786973"/>
                  <a:pt x="3659788" y="1803255"/>
                  <a:pt x="3381452" y="1788182"/>
                </a:cubicBezTo>
                <a:cubicBezTo>
                  <a:pt x="3103116" y="1773109"/>
                  <a:pt x="3000419" y="1793545"/>
                  <a:pt x="2732421" y="1788182"/>
                </a:cubicBezTo>
                <a:cubicBezTo>
                  <a:pt x="2464423" y="1782819"/>
                  <a:pt x="2399880" y="1774435"/>
                  <a:pt x="2083390" y="1788182"/>
                </a:cubicBezTo>
                <a:cubicBezTo>
                  <a:pt x="1766900" y="1801929"/>
                  <a:pt x="1704880" y="1786755"/>
                  <a:pt x="1570655" y="1788182"/>
                </a:cubicBezTo>
                <a:cubicBezTo>
                  <a:pt x="1436431" y="1789609"/>
                  <a:pt x="1228472" y="1816261"/>
                  <a:pt x="921624" y="1788182"/>
                </a:cubicBezTo>
                <a:cubicBezTo>
                  <a:pt x="614776" y="1760103"/>
                  <a:pt x="410687" y="1813771"/>
                  <a:pt x="0" y="1788182"/>
                </a:cubicBezTo>
                <a:cubicBezTo>
                  <a:pt x="-2207" y="1662732"/>
                  <a:pt x="12315" y="1494173"/>
                  <a:pt x="0" y="1210003"/>
                </a:cubicBezTo>
                <a:cubicBezTo>
                  <a:pt x="-12315" y="925833"/>
                  <a:pt x="25789" y="791462"/>
                  <a:pt x="0" y="613942"/>
                </a:cubicBezTo>
                <a:cubicBezTo>
                  <a:pt x="-25789" y="436422"/>
                  <a:pt x="-11649" y="154720"/>
                  <a:pt x="0" y="0"/>
                </a:cubicBezTo>
                <a:close/>
              </a:path>
              <a:path w="4543217" h="1788182" stroke="0" extrusionOk="0">
                <a:moveTo>
                  <a:pt x="0" y="0"/>
                </a:moveTo>
                <a:cubicBezTo>
                  <a:pt x="359204" y="14248"/>
                  <a:pt x="454625" y="13395"/>
                  <a:pt x="739895" y="0"/>
                </a:cubicBezTo>
                <a:cubicBezTo>
                  <a:pt x="1025166" y="-13395"/>
                  <a:pt x="1204897" y="-17644"/>
                  <a:pt x="1479791" y="0"/>
                </a:cubicBezTo>
                <a:cubicBezTo>
                  <a:pt x="1754685" y="17644"/>
                  <a:pt x="1772990" y="18851"/>
                  <a:pt x="1992525" y="0"/>
                </a:cubicBezTo>
                <a:cubicBezTo>
                  <a:pt x="2212060" y="-18851"/>
                  <a:pt x="2498932" y="-26000"/>
                  <a:pt x="2732421" y="0"/>
                </a:cubicBezTo>
                <a:cubicBezTo>
                  <a:pt x="2965910" y="26000"/>
                  <a:pt x="3098574" y="27867"/>
                  <a:pt x="3290587" y="0"/>
                </a:cubicBezTo>
                <a:cubicBezTo>
                  <a:pt x="3482600" y="-27867"/>
                  <a:pt x="3614798" y="20011"/>
                  <a:pt x="3803322" y="0"/>
                </a:cubicBezTo>
                <a:cubicBezTo>
                  <a:pt x="3991847" y="-20011"/>
                  <a:pt x="4216799" y="25756"/>
                  <a:pt x="4543217" y="0"/>
                </a:cubicBezTo>
                <a:cubicBezTo>
                  <a:pt x="4544429" y="129871"/>
                  <a:pt x="4561691" y="418225"/>
                  <a:pt x="4543217" y="596061"/>
                </a:cubicBezTo>
                <a:cubicBezTo>
                  <a:pt x="4524743" y="773897"/>
                  <a:pt x="4553458" y="1004614"/>
                  <a:pt x="4543217" y="1210003"/>
                </a:cubicBezTo>
                <a:cubicBezTo>
                  <a:pt x="4532976" y="1415392"/>
                  <a:pt x="4559038" y="1578535"/>
                  <a:pt x="4543217" y="1788182"/>
                </a:cubicBezTo>
                <a:cubicBezTo>
                  <a:pt x="4196733" y="1787642"/>
                  <a:pt x="4163497" y="1822284"/>
                  <a:pt x="3803322" y="1788182"/>
                </a:cubicBezTo>
                <a:cubicBezTo>
                  <a:pt x="3443148" y="1754080"/>
                  <a:pt x="3371635" y="1813817"/>
                  <a:pt x="3245155" y="1788182"/>
                </a:cubicBezTo>
                <a:cubicBezTo>
                  <a:pt x="3118675" y="1762547"/>
                  <a:pt x="2981155" y="1795272"/>
                  <a:pt x="2732421" y="1788182"/>
                </a:cubicBezTo>
                <a:cubicBezTo>
                  <a:pt x="2483687" y="1781092"/>
                  <a:pt x="2381167" y="1805074"/>
                  <a:pt x="2174254" y="1788182"/>
                </a:cubicBezTo>
                <a:cubicBezTo>
                  <a:pt x="1967341" y="1771290"/>
                  <a:pt x="1749967" y="1771861"/>
                  <a:pt x="1434359" y="1788182"/>
                </a:cubicBezTo>
                <a:cubicBezTo>
                  <a:pt x="1118752" y="1804503"/>
                  <a:pt x="879569" y="1818875"/>
                  <a:pt x="739895" y="1788182"/>
                </a:cubicBezTo>
                <a:cubicBezTo>
                  <a:pt x="600221" y="1757489"/>
                  <a:pt x="289844" y="1770294"/>
                  <a:pt x="0" y="1788182"/>
                </a:cubicBezTo>
                <a:cubicBezTo>
                  <a:pt x="17347" y="1631409"/>
                  <a:pt x="828" y="1493578"/>
                  <a:pt x="0" y="1227885"/>
                </a:cubicBezTo>
                <a:cubicBezTo>
                  <a:pt x="-828" y="962192"/>
                  <a:pt x="18259" y="844226"/>
                  <a:pt x="0" y="596061"/>
                </a:cubicBezTo>
                <a:cubicBezTo>
                  <a:pt x="-18259" y="347896"/>
                  <a:pt x="9580" y="230992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204133015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4" name="Ovale 143">
            <a:extLst>
              <a:ext uri="{FF2B5EF4-FFF2-40B4-BE49-F238E27FC236}">
                <a16:creationId xmlns:a16="http://schemas.microsoft.com/office/drawing/2014/main" id="{A54E15C2-FF2D-72A1-609D-6369505FF33B}"/>
              </a:ext>
            </a:extLst>
          </p:cNvPr>
          <p:cNvSpPr/>
          <p:nvPr/>
        </p:nvSpPr>
        <p:spPr>
          <a:xfrm rot="1412386">
            <a:off x="4974083" y="3649049"/>
            <a:ext cx="3152714" cy="3142819"/>
          </a:xfrm>
          <a:custGeom>
            <a:avLst/>
            <a:gdLst>
              <a:gd name="csX0" fmla="*/ 0 w 3152714"/>
              <a:gd name="csY0" fmla="*/ 1571410 h 3142819"/>
              <a:gd name="csX1" fmla="*/ 1576357 w 3152714"/>
              <a:gd name="csY1" fmla="*/ 0 h 3142819"/>
              <a:gd name="csX2" fmla="*/ 3152714 w 3152714"/>
              <a:gd name="csY2" fmla="*/ 1571410 h 3142819"/>
              <a:gd name="csX3" fmla="*/ 1576357 w 3152714"/>
              <a:gd name="csY3" fmla="*/ 3142820 h 3142819"/>
              <a:gd name="csX4" fmla="*/ 0 w 3152714"/>
              <a:gd name="csY4" fmla="*/ 1571410 h 31428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152714" h="3142819" fill="none" extrusionOk="0">
                <a:moveTo>
                  <a:pt x="0" y="1571410"/>
                </a:moveTo>
                <a:cubicBezTo>
                  <a:pt x="72371" y="634759"/>
                  <a:pt x="817703" y="7387"/>
                  <a:pt x="1576357" y="0"/>
                </a:cubicBezTo>
                <a:cubicBezTo>
                  <a:pt x="2484530" y="64227"/>
                  <a:pt x="3065513" y="701670"/>
                  <a:pt x="3152714" y="1571410"/>
                </a:cubicBezTo>
                <a:cubicBezTo>
                  <a:pt x="3309097" y="2461954"/>
                  <a:pt x="2323713" y="3086576"/>
                  <a:pt x="1576357" y="3142820"/>
                </a:cubicBezTo>
                <a:cubicBezTo>
                  <a:pt x="695009" y="3146028"/>
                  <a:pt x="76215" y="2335959"/>
                  <a:pt x="0" y="1571410"/>
                </a:cubicBezTo>
                <a:close/>
              </a:path>
              <a:path w="3152714" h="3142819" stroke="0" extrusionOk="0">
                <a:moveTo>
                  <a:pt x="0" y="1571410"/>
                </a:moveTo>
                <a:cubicBezTo>
                  <a:pt x="-44037" y="780804"/>
                  <a:pt x="578601" y="-52509"/>
                  <a:pt x="1576357" y="0"/>
                </a:cubicBezTo>
                <a:cubicBezTo>
                  <a:pt x="2606014" y="-23481"/>
                  <a:pt x="3091613" y="814830"/>
                  <a:pt x="3152714" y="1571410"/>
                </a:cubicBezTo>
                <a:cubicBezTo>
                  <a:pt x="3092224" y="2459494"/>
                  <a:pt x="2403925" y="3193704"/>
                  <a:pt x="1576357" y="3142820"/>
                </a:cubicBezTo>
                <a:cubicBezTo>
                  <a:pt x="792042" y="3086982"/>
                  <a:pt x="-104037" y="2463141"/>
                  <a:pt x="0" y="157141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3" name="Ovale 142">
            <a:extLst>
              <a:ext uri="{FF2B5EF4-FFF2-40B4-BE49-F238E27FC236}">
                <a16:creationId xmlns:a16="http://schemas.microsoft.com/office/drawing/2014/main" id="{D94F946A-136D-FE52-133F-E6882408E8A6}"/>
              </a:ext>
            </a:extLst>
          </p:cNvPr>
          <p:cNvSpPr/>
          <p:nvPr/>
        </p:nvSpPr>
        <p:spPr>
          <a:xfrm rot="1412386">
            <a:off x="8976405" y="3571536"/>
            <a:ext cx="3152714" cy="3238036"/>
          </a:xfrm>
          <a:custGeom>
            <a:avLst/>
            <a:gdLst>
              <a:gd name="csX0" fmla="*/ 0 w 3152714"/>
              <a:gd name="csY0" fmla="*/ 1619018 h 3238036"/>
              <a:gd name="csX1" fmla="*/ 1576357 w 3152714"/>
              <a:gd name="csY1" fmla="*/ 0 h 3238036"/>
              <a:gd name="csX2" fmla="*/ 3152714 w 3152714"/>
              <a:gd name="csY2" fmla="*/ 1619018 h 3238036"/>
              <a:gd name="csX3" fmla="*/ 1576357 w 3152714"/>
              <a:gd name="csY3" fmla="*/ 3238036 h 3238036"/>
              <a:gd name="csX4" fmla="*/ 0 w 3152714"/>
              <a:gd name="csY4" fmla="*/ 1619018 h 32380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152714" h="3238036" fill="none" extrusionOk="0">
                <a:moveTo>
                  <a:pt x="0" y="1619018"/>
                </a:moveTo>
                <a:cubicBezTo>
                  <a:pt x="72371" y="656074"/>
                  <a:pt x="817703" y="7387"/>
                  <a:pt x="1576357" y="0"/>
                </a:cubicBezTo>
                <a:cubicBezTo>
                  <a:pt x="2485514" y="65909"/>
                  <a:pt x="3003249" y="721648"/>
                  <a:pt x="3152714" y="1619018"/>
                </a:cubicBezTo>
                <a:cubicBezTo>
                  <a:pt x="3309097" y="2535855"/>
                  <a:pt x="2323713" y="3181792"/>
                  <a:pt x="1576357" y="3238036"/>
                </a:cubicBezTo>
                <a:cubicBezTo>
                  <a:pt x="642876" y="3256801"/>
                  <a:pt x="15524" y="2492133"/>
                  <a:pt x="0" y="1619018"/>
                </a:cubicBezTo>
                <a:close/>
              </a:path>
              <a:path w="3152714" h="3238036" stroke="0" extrusionOk="0">
                <a:moveTo>
                  <a:pt x="0" y="1619018"/>
                </a:moveTo>
                <a:cubicBezTo>
                  <a:pt x="-44037" y="802119"/>
                  <a:pt x="578601" y="-52509"/>
                  <a:pt x="1576357" y="0"/>
                </a:cubicBezTo>
                <a:cubicBezTo>
                  <a:pt x="2586747" y="-20637"/>
                  <a:pt x="3083785" y="850402"/>
                  <a:pt x="3152714" y="1619018"/>
                </a:cubicBezTo>
                <a:cubicBezTo>
                  <a:pt x="3092224" y="2533395"/>
                  <a:pt x="2403925" y="3288920"/>
                  <a:pt x="1576357" y="3238036"/>
                </a:cubicBezTo>
                <a:cubicBezTo>
                  <a:pt x="738789" y="3216661"/>
                  <a:pt x="-46412" y="2523823"/>
                  <a:pt x="0" y="1619018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2" name="Ovale 141">
            <a:extLst>
              <a:ext uri="{FF2B5EF4-FFF2-40B4-BE49-F238E27FC236}">
                <a16:creationId xmlns:a16="http://schemas.microsoft.com/office/drawing/2014/main" id="{DA723CEC-F728-171F-4377-2414C08EB69B}"/>
              </a:ext>
            </a:extLst>
          </p:cNvPr>
          <p:cNvSpPr/>
          <p:nvPr/>
        </p:nvSpPr>
        <p:spPr>
          <a:xfrm rot="1412386">
            <a:off x="8968533" y="65516"/>
            <a:ext cx="3152714" cy="3153620"/>
          </a:xfrm>
          <a:custGeom>
            <a:avLst/>
            <a:gdLst>
              <a:gd name="csX0" fmla="*/ 0 w 3152714"/>
              <a:gd name="csY0" fmla="*/ 1576810 h 3153620"/>
              <a:gd name="csX1" fmla="*/ 1576357 w 3152714"/>
              <a:gd name="csY1" fmla="*/ 0 h 3153620"/>
              <a:gd name="csX2" fmla="*/ 3152714 w 3152714"/>
              <a:gd name="csY2" fmla="*/ 1576810 h 3153620"/>
              <a:gd name="csX3" fmla="*/ 1576357 w 3152714"/>
              <a:gd name="csY3" fmla="*/ 3153620 h 3153620"/>
              <a:gd name="csX4" fmla="*/ 0 w 3152714"/>
              <a:gd name="csY4" fmla="*/ 1576810 h 31536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152714" h="3153620" fill="none" extrusionOk="0">
                <a:moveTo>
                  <a:pt x="0" y="1576810"/>
                </a:moveTo>
                <a:cubicBezTo>
                  <a:pt x="72371" y="637177"/>
                  <a:pt x="817703" y="7387"/>
                  <a:pt x="1576357" y="0"/>
                </a:cubicBezTo>
                <a:cubicBezTo>
                  <a:pt x="2484033" y="63379"/>
                  <a:pt x="3128594" y="705444"/>
                  <a:pt x="3152714" y="1576810"/>
                </a:cubicBezTo>
                <a:cubicBezTo>
                  <a:pt x="3309097" y="2470336"/>
                  <a:pt x="2323713" y="3097376"/>
                  <a:pt x="1576357" y="3153620"/>
                </a:cubicBezTo>
                <a:cubicBezTo>
                  <a:pt x="626403" y="3177300"/>
                  <a:pt x="84605" y="2332968"/>
                  <a:pt x="0" y="1576810"/>
                </a:cubicBezTo>
                <a:close/>
              </a:path>
              <a:path w="3152714" h="3153620" stroke="0" extrusionOk="0">
                <a:moveTo>
                  <a:pt x="0" y="1576810"/>
                </a:moveTo>
                <a:cubicBezTo>
                  <a:pt x="-44037" y="783222"/>
                  <a:pt x="578601" y="-52509"/>
                  <a:pt x="1576357" y="0"/>
                </a:cubicBezTo>
                <a:cubicBezTo>
                  <a:pt x="2536527" y="-13223"/>
                  <a:pt x="3083558" y="831919"/>
                  <a:pt x="3152714" y="1576810"/>
                </a:cubicBezTo>
                <a:cubicBezTo>
                  <a:pt x="3092224" y="2467876"/>
                  <a:pt x="2403925" y="3204504"/>
                  <a:pt x="1576357" y="3153620"/>
                </a:cubicBezTo>
                <a:cubicBezTo>
                  <a:pt x="779703" y="3105768"/>
                  <a:pt x="-131146" y="2477741"/>
                  <a:pt x="0" y="1576810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1" name="Ovale 140">
            <a:extLst>
              <a:ext uri="{FF2B5EF4-FFF2-40B4-BE49-F238E27FC236}">
                <a16:creationId xmlns:a16="http://schemas.microsoft.com/office/drawing/2014/main" id="{0211D82F-A009-9D60-7B50-14505B3FFFE6}"/>
              </a:ext>
            </a:extLst>
          </p:cNvPr>
          <p:cNvSpPr/>
          <p:nvPr/>
        </p:nvSpPr>
        <p:spPr>
          <a:xfrm rot="1412386">
            <a:off x="5012176" y="69104"/>
            <a:ext cx="3152714" cy="3164422"/>
          </a:xfrm>
          <a:custGeom>
            <a:avLst/>
            <a:gdLst>
              <a:gd name="csX0" fmla="*/ 0 w 3152714"/>
              <a:gd name="csY0" fmla="*/ 1582211 h 3164422"/>
              <a:gd name="csX1" fmla="*/ 1576357 w 3152714"/>
              <a:gd name="csY1" fmla="*/ 0 h 3164422"/>
              <a:gd name="csX2" fmla="*/ 3152714 w 3152714"/>
              <a:gd name="csY2" fmla="*/ 1582211 h 3164422"/>
              <a:gd name="csX3" fmla="*/ 1576357 w 3152714"/>
              <a:gd name="csY3" fmla="*/ 3164422 h 3164422"/>
              <a:gd name="csX4" fmla="*/ 0 w 3152714"/>
              <a:gd name="csY4" fmla="*/ 1582211 h 31644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152714" h="3164422" fill="none" extrusionOk="0">
                <a:moveTo>
                  <a:pt x="0" y="1582211"/>
                </a:moveTo>
                <a:cubicBezTo>
                  <a:pt x="72371" y="639595"/>
                  <a:pt x="817703" y="7387"/>
                  <a:pt x="1576357" y="0"/>
                </a:cubicBezTo>
                <a:cubicBezTo>
                  <a:pt x="2486230" y="67133"/>
                  <a:pt x="2986928" y="704818"/>
                  <a:pt x="3152714" y="1582211"/>
                </a:cubicBezTo>
                <a:cubicBezTo>
                  <a:pt x="3309097" y="2478720"/>
                  <a:pt x="2323713" y="3108178"/>
                  <a:pt x="1576357" y="3164422"/>
                </a:cubicBezTo>
                <a:cubicBezTo>
                  <a:pt x="669198" y="3175332"/>
                  <a:pt x="95531" y="2326541"/>
                  <a:pt x="0" y="1582211"/>
                </a:cubicBezTo>
                <a:close/>
              </a:path>
              <a:path w="3152714" h="3164422" stroke="0" extrusionOk="0">
                <a:moveTo>
                  <a:pt x="0" y="1582211"/>
                </a:moveTo>
                <a:cubicBezTo>
                  <a:pt x="-44037" y="785640"/>
                  <a:pt x="578601" y="-52509"/>
                  <a:pt x="1576357" y="0"/>
                </a:cubicBezTo>
                <a:cubicBezTo>
                  <a:pt x="2514503" y="-9972"/>
                  <a:pt x="3129409" y="750826"/>
                  <a:pt x="3152714" y="1582211"/>
                </a:cubicBezTo>
                <a:cubicBezTo>
                  <a:pt x="3092224" y="2476260"/>
                  <a:pt x="2403925" y="3215306"/>
                  <a:pt x="1576357" y="3164422"/>
                </a:cubicBezTo>
                <a:cubicBezTo>
                  <a:pt x="809449" y="3097319"/>
                  <a:pt x="-13738" y="2459193"/>
                  <a:pt x="0" y="158221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0" name="Ovale 119">
            <a:extLst>
              <a:ext uri="{FF2B5EF4-FFF2-40B4-BE49-F238E27FC236}">
                <a16:creationId xmlns:a16="http://schemas.microsoft.com/office/drawing/2014/main" id="{C1515C3B-496A-42BF-B0A5-A4E43D2B2B69}"/>
              </a:ext>
            </a:extLst>
          </p:cNvPr>
          <p:cNvSpPr/>
          <p:nvPr/>
        </p:nvSpPr>
        <p:spPr>
          <a:xfrm rot="1412386">
            <a:off x="5337459" y="4002853"/>
            <a:ext cx="2540679" cy="2377075"/>
          </a:xfrm>
          <a:custGeom>
            <a:avLst/>
            <a:gdLst>
              <a:gd name="csX0" fmla="*/ 0 w 2540679"/>
              <a:gd name="csY0" fmla="*/ 1188538 h 2377075"/>
              <a:gd name="csX1" fmla="*/ 1270340 w 2540679"/>
              <a:gd name="csY1" fmla="*/ 0 h 2377075"/>
              <a:gd name="csX2" fmla="*/ 2540680 w 2540679"/>
              <a:gd name="csY2" fmla="*/ 1188538 h 2377075"/>
              <a:gd name="csX3" fmla="*/ 1270340 w 2540679"/>
              <a:gd name="csY3" fmla="*/ 2377076 h 2377075"/>
              <a:gd name="csX4" fmla="*/ 0 w 2540679"/>
              <a:gd name="csY4" fmla="*/ 1188538 h 2377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540679" h="2377075" fill="none" extrusionOk="0">
                <a:moveTo>
                  <a:pt x="0" y="1188538"/>
                </a:moveTo>
                <a:cubicBezTo>
                  <a:pt x="31848" y="501857"/>
                  <a:pt x="654933" y="5687"/>
                  <a:pt x="1270340" y="0"/>
                </a:cubicBezTo>
                <a:cubicBezTo>
                  <a:pt x="2005875" y="58025"/>
                  <a:pt x="2438653" y="529935"/>
                  <a:pt x="2540680" y="1188538"/>
                </a:cubicBezTo>
                <a:cubicBezTo>
                  <a:pt x="2678274" y="1864902"/>
                  <a:pt x="1889438" y="2339429"/>
                  <a:pt x="1270340" y="2377076"/>
                </a:cubicBezTo>
                <a:cubicBezTo>
                  <a:pt x="528096" y="2389208"/>
                  <a:pt x="16179" y="1823016"/>
                  <a:pt x="0" y="1188538"/>
                </a:cubicBezTo>
                <a:close/>
              </a:path>
              <a:path w="2540679" h="2377075" stroke="0" extrusionOk="0">
                <a:moveTo>
                  <a:pt x="0" y="1188538"/>
                </a:moveTo>
                <a:cubicBezTo>
                  <a:pt x="-46967" y="614527"/>
                  <a:pt x="530670" y="-15725"/>
                  <a:pt x="1270340" y="0"/>
                </a:cubicBezTo>
                <a:cubicBezTo>
                  <a:pt x="2100859" y="-19034"/>
                  <a:pt x="2534420" y="543528"/>
                  <a:pt x="2540680" y="1188538"/>
                </a:cubicBezTo>
                <a:cubicBezTo>
                  <a:pt x="2495827" y="1859940"/>
                  <a:pt x="1915678" y="2443594"/>
                  <a:pt x="1270340" y="2377076"/>
                </a:cubicBezTo>
                <a:cubicBezTo>
                  <a:pt x="653895" y="2321975"/>
                  <a:pt x="-121956" y="1872924"/>
                  <a:pt x="0" y="1188538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9" name="Ovale 138">
            <a:extLst>
              <a:ext uri="{FF2B5EF4-FFF2-40B4-BE49-F238E27FC236}">
                <a16:creationId xmlns:a16="http://schemas.microsoft.com/office/drawing/2014/main" id="{F09B1164-86C5-2299-C0FA-CFFAD1E1420B}"/>
              </a:ext>
            </a:extLst>
          </p:cNvPr>
          <p:cNvSpPr/>
          <p:nvPr/>
        </p:nvSpPr>
        <p:spPr>
          <a:xfrm rot="16200000">
            <a:off x="6983718" y="5665341"/>
            <a:ext cx="443187" cy="21337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7" name="Ovale 136">
            <a:extLst>
              <a:ext uri="{FF2B5EF4-FFF2-40B4-BE49-F238E27FC236}">
                <a16:creationId xmlns:a16="http://schemas.microsoft.com/office/drawing/2014/main" id="{C981A140-A195-76A3-738D-1A54C2752A6B}"/>
              </a:ext>
            </a:extLst>
          </p:cNvPr>
          <p:cNvSpPr/>
          <p:nvPr/>
        </p:nvSpPr>
        <p:spPr>
          <a:xfrm rot="15266499">
            <a:off x="6180752" y="5697602"/>
            <a:ext cx="443187" cy="21337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3" name="Ovale 92">
            <a:extLst>
              <a:ext uri="{FF2B5EF4-FFF2-40B4-BE49-F238E27FC236}">
                <a16:creationId xmlns:a16="http://schemas.microsoft.com/office/drawing/2014/main" id="{CC3B2EEA-BFDE-396E-6C7B-7ABC84F77652}"/>
              </a:ext>
            </a:extLst>
          </p:cNvPr>
          <p:cNvSpPr/>
          <p:nvPr/>
        </p:nvSpPr>
        <p:spPr>
          <a:xfrm rot="1412386">
            <a:off x="9291408" y="4033676"/>
            <a:ext cx="2540679" cy="2377075"/>
          </a:xfrm>
          <a:custGeom>
            <a:avLst/>
            <a:gdLst>
              <a:gd name="csX0" fmla="*/ 0 w 2540679"/>
              <a:gd name="csY0" fmla="*/ 1188538 h 2377075"/>
              <a:gd name="csX1" fmla="*/ 1270340 w 2540679"/>
              <a:gd name="csY1" fmla="*/ 0 h 2377075"/>
              <a:gd name="csX2" fmla="*/ 2540680 w 2540679"/>
              <a:gd name="csY2" fmla="*/ 1188538 h 2377075"/>
              <a:gd name="csX3" fmla="*/ 1270340 w 2540679"/>
              <a:gd name="csY3" fmla="*/ 2377076 h 2377075"/>
              <a:gd name="csX4" fmla="*/ 0 w 2540679"/>
              <a:gd name="csY4" fmla="*/ 1188538 h 2377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540679" h="2377075" fill="none" extrusionOk="0">
                <a:moveTo>
                  <a:pt x="0" y="1188538"/>
                </a:moveTo>
                <a:cubicBezTo>
                  <a:pt x="31848" y="501857"/>
                  <a:pt x="654933" y="5687"/>
                  <a:pt x="1270340" y="0"/>
                </a:cubicBezTo>
                <a:cubicBezTo>
                  <a:pt x="2005875" y="58025"/>
                  <a:pt x="2438653" y="529935"/>
                  <a:pt x="2540680" y="1188538"/>
                </a:cubicBezTo>
                <a:cubicBezTo>
                  <a:pt x="2678274" y="1864902"/>
                  <a:pt x="1889438" y="2339429"/>
                  <a:pt x="1270340" y="2377076"/>
                </a:cubicBezTo>
                <a:cubicBezTo>
                  <a:pt x="528096" y="2389208"/>
                  <a:pt x="16179" y="1823016"/>
                  <a:pt x="0" y="1188538"/>
                </a:cubicBezTo>
                <a:close/>
              </a:path>
              <a:path w="2540679" h="2377075" stroke="0" extrusionOk="0">
                <a:moveTo>
                  <a:pt x="0" y="1188538"/>
                </a:moveTo>
                <a:cubicBezTo>
                  <a:pt x="-46967" y="614527"/>
                  <a:pt x="530670" y="-15725"/>
                  <a:pt x="1270340" y="0"/>
                </a:cubicBezTo>
                <a:cubicBezTo>
                  <a:pt x="2100859" y="-19034"/>
                  <a:pt x="2534420" y="543528"/>
                  <a:pt x="2540680" y="1188538"/>
                </a:cubicBezTo>
                <a:cubicBezTo>
                  <a:pt x="2495827" y="1859940"/>
                  <a:pt x="1915678" y="2443594"/>
                  <a:pt x="1270340" y="2377076"/>
                </a:cubicBezTo>
                <a:cubicBezTo>
                  <a:pt x="653895" y="2321975"/>
                  <a:pt x="-121956" y="1872924"/>
                  <a:pt x="0" y="1188538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E98A968-CB84-5C6C-F49D-2061A789FA6B}"/>
              </a:ext>
            </a:extLst>
          </p:cNvPr>
          <p:cNvSpPr txBox="1"/>
          <p:nvPr/>
        </p:nvSpPr>
        <p:spPr>
          <a:xfrm>
            <a:off x="1047721" y="111505"/>
            <a:ext cx="2816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>
                <a:latin typeface="+mj-lt"/>
              </a:rPr>
              <a:t>Our</a:t>
            </a:r>
            <a:r>
              <a:rPr lang="it-IT" sz="2800" b="1" dirty="0">
                <a:latin typeface="+mj-lt"/>
              </a:rPr>
              <a:t> </a:t>
            </a:r>
            <a:r>
              <a:rPr lang="it-IT" sz="2800" b="1" dirty="0" err="1">
                <a:latin typeface="+mj-lt"/>
              </a:rPr>
              <a:t>approach</a:t>
            </a:r>
            <a:endParaRPr lang="it-IT" sz="2800" b="1" dirty="0">
              <a:latin typeface="+mj-lt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1004E37-3238-3A4D-C6B5-46890306CBD1}"/>
              </a:ext>
            </a:extLst>
          </p:cNvPr>
          <p:cNvSpPr txBox="1"/>
          <p:nvPr/>
        </p:nvSpPr>
        <p:spPr>
          <a:xfrm>
            <a:off x="2055028" y="976300"/>
            <a:ext cx="25986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Semi-analytical code, modelling BBHs evolution and pairing with the evolution of the host cluster</a:t>
            </a:r>
          </a:p>
        </p:txBody>
      </p:sp>
      <p:sp>
        <p:nvSpPr>
          <p:cNvPr id="12" name="Segno di addizione 11">
            <a:extLst>
              <a:ext uri="{FF2B5EF4-FFF2-40B4-BE49-F238E27FC236}">
                <a16:creationId xmlns:a16="http://schemas.microsoft.com/office/drawing/2014/main" id="{E02B0882-3205-AA98-DCBD-A7B9281B1276}"/>
              </a:ext>
            </a:extLst>
          </p:cNvPr>
          <p:cNvSpPr/>
          <p:nvPr/>
        </p:nvSpPr>
        <p:spPr>
          <a:xfrm>
            <a:off x="1735957" y="2795511"/>
            <a:ext cx="1080000" cy="1080000"/>
          </a:xfrm>
          <a:custGeom>
            <a:avLst/>
            <a:gdLst>
              <a:gd name="csX0" fmla="*/ 143154 w 1080000"/>
              <a:gd name="csY0" fmla="*/ 412992 h 1080000"/>
              <a:gd name="csX1" fmla="*/ 412992 w 1080000"/>
              <a:gd name="csY1" fmla="*/ 412992 h 1080000"/>
              <a:gd name="csX2" fmla="*/ 412992 w 1080000"/>
              <a:gd name="csY2" fmla="*/ 143154 h 1080000"/>
              <a:gd name="csX3" fmla="*/ 667008 w 1080000"/>
              <a:gd name="csY3" fmla="*/ 143154 h 1080000"/>
              <a:gd name="csX4" fmla="*/ 667008 w 1080000"/>
              <a:gd name="csY4" fmla="*/ 412992 h 1080000"/>
              <a:gd name="csX5" fmla="*/ 936846 w 1080000"/>
              <a:gd name="csY5" fmla="*/ 412992 h 1080000"/>
              <a:gd name="csX6" fmla="*/ 936846 w 1080000"/>
              <a:gd name="csY6" fmla="*/ 667008 h 1080000"/>
              <a:gd name="csX7" fmla="*/ 667008 w 1080000"/>
              <a:gd name="csY7" fmla="*/ 667008 h 1080000"/>
              <a:gd name="csX8" fmla="*/ 667008 w 1080000"/>
              <a:gd name="csY8" fmla="*/ 936846 h 1080000"/>
              <a:gd name="csX9" fmla="*/ 412992 w 1080000"/>
              <a:gd name="csY9" fmla="*/ 936846 h 1080000"/>
              <a:gd name="csX10" fmla="*/ 412992 w 1080000"/>
              <a:gd name="csY10" fmla="*/ 667008 h 1080000"/>
              <a:gd name="csX11" fmla="*/ 143154 w 1080000"/>
              <a:gd name="csY11" fmla="*/ 667008 h 1080000"/>
              <a:gd name="csX12" fmla="*/ 143154 w 1080000"/>
              <a:gd name="csY12" fmla="*/ 412992 h 10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080000" h="1080000" fill="none" extrusionOk="0">
                <a:moveTo>
                  <a:pt x="143154" y="412992"/>
                </a:moveTo>
                <a:cubicBezTo>
                  <a:pt x="234261" y="422460"/>
                  <a:pt x="280007" y="409071"/>
                  <a:pt x="412992" y="412992"/>
                </a:cubicBezTo>
                <a:cubicBezTo>
                  <a:pt x="423846" y="300419"/>
                  <a:pt x="417793" y="262729"/>
                  <a:pt x="412992" y="143154"/>
                </a:cubicBezTo>
                <a:cubicBezTo>
                  <a:pt x="522114" y="131495"/>
                  <a:pt x="602712" y="142685"/>
                  <a:pt x="667008" y="143154"/>
                </a:cubicBezTo>
                <a:cubicBezTo>
                  <a:pt x="666584" y="189091"/>
                  <a:pt x="677552" y="324630"/>
                  <a:pt x="667008" y="412992"/>
                </a:cubicBezTo>
                <a:cubicBezTo>
                  <a:pt x="713558" y="419211"/>
                  <a:pt x="894851" y="390052"/>
                  <a:pt x="936846" y="412992"/>
                </a:cubicBezTo>
                <a:cubicBezTo>
                  <a:pt x="940507" y="472786"/>
                  <a:pt x="933095" y="616169"/>
                  <a:pt x="936846" y="667008"/>
                </a:cubicBezTo>
                <a:cubicBezTo>
                  <a:pt x="858506" y="683502"/>
                  <a:pt x="754703" y="682336"/>
                  <a:pt x="667008" y="667008"/>
                </a:cubicBezTo>
                <a:cubicBezTo>
                  <a:pt x="669143" y="798579"/>
                  <a:pt x="652169" y="876525"/>
                  <a:pt x="667008" y="936846"/>
                </a:cubicBezTo>
                <a:cubicBezTo>
                  <a:pt x="576230" y="948280"/>
                  <a:pt x="503353" y="928596"/>
                  <a:pt x="412992" y="936846"/>
                </a:cubicBezTo>
                <a:cubicBezTo>
                  <a:pt x="419941" y="844699"/>
                  <a:pt x="408124" y="746739"/>
                  <a:pt x="412992" y="667008"/>
                </a:cubicBezTo>
                <a:cubicBezTo>
                  <a:pt x="329605" y="668714"/>
                  <a:pt x="246691" y="671566"/>
                  <a:pt x="143154" y="667008"/>
                </a:cubicBezTo>
                <a:cubicBezTo>
                  <a:pt x="163188" y="632358"/>
                  <a:pt x="143631" y="492493"/>
                  <a:pt x="143154" y="412992"/>
                </a:cubicBezTo>
                <a:close/>
              </a:path>
              <a:path w="1080000" h="1080000" stroke="0" extrusionOk="0">
                <a:moveTo>
                  <a:pt x="143154" y="412992"/>
                </a:moveTo>
                <a:cubicBezTo>
                  <a:pt x="223791" y="405000"/>
                  <a:pt x="376691" y="399265"/>
                  <a:pt x="412992" y="412992"/>
                </a:cubicBezTo>
                <a:cubicBezTo>
                  <a:pt x="420699" y="350580"/>
                  <a:pt x="428842" y="246606"/>
                  <a:pt x="412992" y="143154"/>
                </a:cubicBezTo>
                <a:cubicBezTo>
                  <a:pt x="468548" y="162830"/>
                  <a:pt x="573438" y="126330"/>
                  <a:pt x="667008" y="143154"/>
                </a:cubicBezTo>
                <a:cubicBezTo>
                  <a:pt x="647561" y="215049"/>
                  <a:pt x="657443" y="298863"/>
                  <a:pt x="667008" y="412992"/>
                </a:cubicBezTo>
                <a:cubicBezTo>
                  <a:pt x="720570" y="395654"/>
                  <a:pt x="906182" y="431767"/>
                  <a:pt x="936846" y="412992"/>
                </a:cubicBezTo>
                <a:cubicBezTo>
                  <a:pt x="959174" y="469178"/>
                  <a:pt x="917893" y="593830"/>
                  <a:pt x="936846" y="667008"/>
                </a:cubicBezTo>
                <a:cubicBezTo>
                  <a:pt x="838806" y="665806"/>
                  <a:pt x="727733" y="646147"/>
                  <a:pt x="667008" y="667008"/>
                </a:cubicBezTo>
                <a:cubicBezTo>
                  <a:pt x="669187" y="739796"/>
                  <a:pt x="642744" y="888503"/>
                  <a:pt x="667008" y="936846"/>
                </a:cubicBezTo>
                <a:cubicBezTo>
                  <a:pt x="570249" y="953504"/>
                  <a:pt x="485303" y="916421"/>
                  <a:pt x="412992" y="936846"/>
                </a:cubicBezTo>
                <a:cubicBezTo>
                  <a:pt x="415441" y="874954"/>
                  <a:pt x="400366" y="697551"/>
                  <a:pt x="412992" y="667008"/>
                </a:cubicBezTo>
                <a:cubicBezTo>
                  <a:pt x="311958" y="670918"/>
                  <a:pt x="205799" y="676183"/>
                  <a:pt x="143154" y="667008"/>
                </a:cubicBezTo>
                <a:cubicBezTo>
                  <a:pt x="138630" y="543547"/>
                  <a:pt x="139041" y="493786"/>
                  <a:pt x="143154" y="412992"/>
                </a:cubicBezTo>
                <a:close/>
              </a:path>
            </a:pathLst>
          </a:custGeom>
          <a:solidFill>
            <a:srgbClr val="FF0000"/>
          </a:solidFill>
          <a:ln>
            <a:extLst>
              <a:ext uri="{C807C97D-BFC1-408E-A445-0C87EB9F89A2}">
                <ask:lineSketchStyleProps xmlns:ask="http://schemas.microsoft.com/office/drawing/2018/sketchyshapes" sd="666058214">
                  <a:prstGeom prst="mathPlus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1C4279E1-58A6-8561-0DEA-17BD3BC82C96}"/>
              </a:ext>
            </a:extLst>
          </p:cNvPr>
          <p:cNvSpPr/>
          <p:nvPr/>
        </p:nvSpPr>
        <p:spPr>
          <a:xfrm rot="1412386">
            <a:off x="5366401" y="519954"/>
            <a:ext cx="2540679" cy="2377075"/>
          </a:xfrm>
          <a:custGeom>
            <a:avLst/>
            <a:gdLst>
              <a:gd name="csX0" fmla="*/ 0 w 2540679"/>
              <a:gd name="csY0" fmla="*/ 1188538 h 2377075"/>
              <a:gd name="csX1" fmla="*/ 1270340 w 2540679"/>
              <a:gd name="csY1" fmla="*/ 0 h 2377075"/>
              <a:gd name="csX2" fmla="*/ 2540680 w 2540679"/>
              <a:gd name="csY2" fmla="*/ 1188538 h 2377075"/>
              <a:gd name="csX3" fmla="*/ 1270340 w 2540679"/>
              <a:gd name="csY3" fmla="*/ 2377076 h 2377075"/>
              <a:gd name="csX4" fmla="*/ 0 w 2540679"/>
              <a:gd name="csY4" fmla="*/ 1188538 h 2377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540679" h="2377075" fill="none" extrusionOk="0">
                <a:moveTo>
                  <a:pt x="0" y="1188538"/>
                </a:moveTo>
                <a:cubicBezTo>
                  <a:pt x="31848" y="501857"/>
                  <a:pt x="654933" y="5687"/>
                  <a:pt x="1270340" y="0"/>
                </a:cubicBezTo>
                <a:cubicBezTo>
                  <a:pt x="2005875" y="58025"/>
                  <a:pt x="2438653" y="529935"/>
                  <a:pt x="2540680" y="1188538"/>
                </a:cubicBezTo>
                <a:cubicBezTo>
                  <a:pt x="2678274" y="1864902"/>
                  <a:pt x="1889438" y="2339429"/>
                  <a:pt x="1270340" y="2377076"/>
                </a:cubicBezTo>
                <a:cubicBezTo>
                  <a:pt x="528096" y="2389208"/>
                  <a:pt x="16179" y="1823016"/>
                  <a:pt x="0" y="1188538"/>
                </a:cubicBezTo>
                <a:close/>
              </a:path>
              <a:path w="2540679" h="2377075" stroke="0" extrusionOk="0">
                <a:moveTo>
                  <a:pt x="0" y="1188538"/>
                </a:moveTo>
                <a:cubicBezTo>
                  <a:pt x="-46967" y="614527"/>
                  <a:pt x="530670" y="-15725"/>
                  <a:pt x="1270340" y="0"/>
                </a:cubicBezTo>
                <a:cubicBezTo>
                  <a:pt x="2100859" y="-19034"/>
                  <a:pt x="2534420" y="543528"/>
                  <a:pt x="2540680" y="1188538"/>
                </a:cubicBezTo>
                <a:cubicBezTo>
                  <a:pt x="2495827" y="1859940"/>
                  <a:pt x="1915678" y="2443594"/>
                  <a:pt x="1270340" y="2377076"/>
                </a:cubicBezTo>
                <a:cubicBezTo>
                  <a:pt x="653895" y="2321975"/>
                  <a:pt x="-121956" y="1872924"/>
                  <a:pt x="0" y="1188538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CFD63BCC-E5E7-5ADA-CDD0-B8F31C18874D}"/>
              </a:ext>
            </a:extLst>
          </p:cNvPr>
          <p:cNvSpPr/>
          <p:nvPr/>
        </p:nvSpPr>
        <p:spPr>
          <a:xfrm rot="20270732">
            <a:off x="5815418" y="943060"/>
            <a:ext cx="631474" cy="22990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8FFD5A07-781A-CB11-9FFA-9E55A5F6F373}"/>
              </a:ext>
            </a:extLst>
          </p:cNvPr>
          <p:cNvSpPr/>
          <p:nvPr/>
        </p:nvSpPr>
        <p:spPr>
          <a:xfrm rot="16959579">
            <a:off x="7099802" y="1203636"/>
            <a:ext cx="443187" cy="21337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9A06E1FD-D8C3-011F-F99F-AD3683859E92}"/>
              </a:ext>
            </a:extLst>
          </p:cNvPr>
          <p:cNvSpPr/>
          <p:nvPr/>
        </p:nvSpPr>
        <p:spPr>
          <a:xfrm rot="16959579">
            <a:off x="5999276" y="1984105"/>
            <a:ext cx="443187" cy="21337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Stella a 4 punte 17">
            <a:extLst>
              <a:ext uri="{FF2B5EF4-FFF2-40B4-BE49-F238E27FC236}">
                <a16:creationId xmlns:a16="http://schemas.microsoft.com/office/drawing/2014/main" id="{6FD02462-C38E-E3E8-DEB9-06CD20A37827}"/>
              </a:ext>
            </a:extLst>
          </p:cNvPr>
          <p:cNvSpPr/>
          <p:nvPr/>
        </p:nvSpPr>
        <p:spPr>
          <a:xfrm>
            <a:off x="5602908" y="1640261"/>
            <a:ext cx="149381" cy="174386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Stella a 4 punte 18">
            <a:extLst>
              <a:ext uri="{FF2B5EF4-FFF2-40B4-BE49-F238E27FC236}">
                <a16:creationId xmlns:a16="http://schemas.microsoft.com/office/drawing/2014/main" id="{F939DE34-F1A6-E329-02E5-5D4A572248E0}"/>
              </a:ext>
            </a:extLst>
          </p:cNvPr>
          <p:cNvSpPr/>
          <p:nvPr/>
        </p:nvSpPr>
        <p:spPr>
          <a:xfrm>
            <a:off x="6909611" y="784799"/>
            <a:ext cx="149381" cy="174386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Stella a 4 punte 19">
            <a:extLst>
              <a:ext uri="{FF2B5EF4-FFF2-40B4-BE49-F238E27FC236}">
                <a16:creationId xmlns:a16="http://schemas.microsoft.com/office/drawing/2014/main" id="{77891E72-D8D3-4575-282E-59DF243CD79A}"/>
              </a:ext>
            </a:extLst>
          </p:cNvPr>
          <p:cNvSpPr/>
          <p:nvPr/>
        </p:nvSpPr>
        <p:spPr>
          <a:xfrm>
            <a:off x="6175373" y="1712720"/>
            <a:ext cx="216528" cy="229904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Stella a 4 punte 20">
            <a:extLst>
              <a:ext uri="{FF2B5EF4-FFF2-40B4-BE49-F238E27FC236}">
                <a16:creationId xmlns:a16="http://schemas.microsoft.com/office/drawing/2014/main" id="{1F56CE8F-ADF3-F542-83FA-C3F42683B364}"/>
              </a:ext>
            </a:extLst>
          </p:cNvPr>
          <p:cNvSpPr/>
          <p:nvPr/>
        </p:nvSpPr>
        <p:spPr>
          <a:xfrm>
            <a:off x="7282036" y="1016526"/>
            <a:ext cx="149381" cy="174386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Stella a 4 punte 21">
            <a:extLst>
              <a:ext uri="{FF2B5EF4-FFF2-40B4-BE49-F238E27FC236}">
                <a16:creationId xmlns:a16="http://schemas.microsoft.com/office/drawing/2014/main" id="{1131F172-45D8-92B4-E30C-010FA3F45E36}"/>
              </a:ext>
            </a:extLst>
          </p:cNvPr>
          <p:cNvSpPr/>
          <p:nvPr/>
        </p:nvSpPr>
        <p:spPr>
          <a:xfrm>
            <a:off x="5739400" y="1093414"/>
            <a:ext cx="149381" cy="174386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Stella a 4 punte 22">
            <a:extLst>
              <a:ext uri="{FF2B5EF4-FFF2-40B4-BE49-F238E27FC236}">
                <a16:creationId xmlns:a16="http://schemas.microsoft.com/office/drawing/2014/main" id="{269425E1-88FB-CCC4-389B-126207C677EB}"/>
              </a:ext>
            </a:extLst>
          </p:cNvPr>
          <p:cNvSpPr/>
          <p:nvPr/>
        </p:nvSpPr>
        <p:spPr>
          <a:xfrm>
            <a:off x="7180353" y="1400966"/>
            <a:ext cx="149381" cy="174386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Stella a 4 punte 23">
            <a:extLst>
              <a:ext uri="{FF2B5EF4-FFF2-40B4-BE49-F238E27FC236}">
                <a16:creationId xmlns:a16="http://schemas.microsoft.com/office/drawing/2014/main" id="{7F78E935-34EE-B6A0-8867-14679AB3684F}"/>
              </a:ext>
            </a:extLst>
          </p:cNvPr>
          <p:cNvSpPr/>
          <p:nvPr/>
        </p:nvSpPr>
        <p:spPr>
          <a:xfrm>
            <a:off x="6332833" y="832480"/>
            <a:ext cx="149381" cy="174386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Stella a 4 punte 24">
            <a:extLst>
              <a:ext uri="{FF2B5EF4-FFF2-40B4-BE49-F238E27FC236}">
                <a16:creationId xmlns:a16="http://schemas.microsoft.com/office/drawing/2014/main" id="{5A8EC364-D1AF-18D6-EB5D-4CBD22A75B64}"/>
              </a:ext>
            </a:extLst>
          </p:cNvPr>
          <p:cNvSpPr/>
          <p:nvPr/>
        </p:nvSpPr>
        <p:spPr>
          <a:xfrm>
            <a:off x="6094600" y="2240505"/>
            <a:ext cx="149381" cy="174386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Stella a 4 punte 25">
            <a:extLst>
              <a:ext uri="{FF2B5EF4-FFF2-40B4-BE49-F238E27FC236}">
                <a16:creationId xmlns:a16="http://schemas.microsoft.com/office/drawing/2014/main" id="{2BB076AE-5570-D730-7D2F-677389943FD4}"/>
              </a:ext>
            </a:extLst>
          </p:cNvPr>
          <p:cNvSpPr/>
          <p:nvPr/>
        </p:nvSpPr>
        <p:spPr>
          <a:xfrm>
            <a:off x="6813465" y="1347350"/>
            <a:ext cx="212000" cy="229904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Stella a 4 punte 26">
            <a:extLst>
              <a:ext uri="{FF2B5EF4-FFF2-40B4-BE49-F238E27FC236}">
                <a16:creationId xmlns:a16="http://schemas.microsoft.com/office/drawing/2014/main" id="{7C5D92CE-D853-4736-61DD-5C99E8D7DB28}"/>
              </a:ext>
            </a:extLst>
          </p:cNvPr>
          <p:cNvSpPr/>
          <p:nvPr/>
        </p:nvSpPr>
        <p:spPr>
          <a:xfrm>
            <a:off x="5924144" y="1361909"/>
            <a:ext cx="96570" cy="174386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8" name="Stella a 4 punte 27">
            <a:extLst>
              <a:ext uri="{FF2B5EF4-FFF2-40B4-BE49-F238E27FC236}">
                <a16:creationId xmlns:a16="http://schemas.microsoft.com/office/drawing/2014/main" id="{EE3026B2-45F8-FE3C-E41F-740806CF0E8E}"/>
              </a:ext>
            </a:extLst>
          </p:cNvPr>
          <p:cNvSpPr/>
          <p:nvPr/>
        </p:nvSpPr>
        <p:spPr>
          <a:xfrm>
            <a:off x="6647191" y="1796593"/>
            <a:ext cx="149381" cy="174386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Stella a 4 punte 28">
            <a:extLst>
              <a:ext uri="{FF2B5EF4-FFF2-40B4-BE49-F238E27FC236}">
                <a16:creationId xmlns:a16="http://schemas.microsoft.com/office/drawing/2014/main" id="{E2D48C84-5DBC-BAAC-A77A-9FEF3BC24F48}"/>
              </a:ext>
            </a:extLst>
          </p:cNvPr>
          <p:cNvSpPr/>
          <p:nvPr/>
        </p:nvSpPr>
        <p:spPr>
          <a:xfrm>
            <a:off x="6567412" y="2479844"/>
            <a:ext cx="149381" cy="174386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Ovale 29">
            <a:extLst>
              <a:ext uri="{FF2B5EF4-FFF2-40B4-BE49-F238E27FC236}">
                <a16:creationId xmlns:a16="http://schemas.microsoft.com/office/drawing/2014/main" id="{3799752B-0F24-0FA6-B1EC-185102239C2D}"/>
              </a:ext>
            </a:extLst>
          </p:cNvPr>
          <p:cNvSpPr/>
          <p:nvPr/>
        </p:nvSpPr>
        <p:spPr>
          <a:xfrm rot="16959579">
            <a:off x="7146109" y="2053261"/>
            <a:ext cx="443187" cy="21337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Stella a 4 punte 30">
            <a:extLst>
              <a:ext uri="{FF2B5EF4-FFF2-40B4-BE49-F238E27FC236}">
                <a16:creationId xmlns:a16="http://schemas.microsoft.com/office/drawing/2014/main" id="{4F32D599-F955-AA29-6F1B-45AF1B424621}"/>
              </a:ext>
            </a:extLst>
          </p:cNvPr>
          <p:cNvSpPr/>
          <p:nvPr/>
        </p:nvSpPr>
        <p:spPr>
          <a:xfrm>
            <a:off x="7028691" y="1803240"/>
            <a:ext cx="149381" cy="174386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Stella a 4 punte 31">
            <a:extLst>
              <a:ext uri="{FF2B5EF4-FFF2-40B4-BE49-F238E27FC236}">
                <a16:creationId xmlns:a16="http://schemas.microsoft.com/office/drawing/2014/main" id="{5A7DED11-8A3C-5730-4DEE-1497B47C44DD}"/>
              </a:ext>
            </a:extLst>
          </p:cNvPr>
          <p:cNvSpPr/>
          <p:nvPr/>
        </p:nvSpPr>
        <p:spPr>
          <a:xfrm>
            <a:off x="7328343" y="1866151"/>
            <a:ext cx="149381" cy="174386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Stella a 4 punte 32">
            <a:extLst>
              <a:ext uri="{FF2B5EF4-FFF2-40B4-BE49-F238E27FC236}">
                <a16:creationId xmlns:a16="http://schemas.microsoft.com/office/drawing/2014/main" id="{3F20FC20-CD63-8208-A3DC-A9F2B3AFA5E7}"/>
              </a:ext>
            </a:extLst>
          </p:cNvPr>
          <p:cNvSpPr/>
          <p:nvPr/>
        </p:nvSpPr>
        <p:spPr>
          <a:xfrm>
            <a:off x="7226660" y="2250591"/>
            <a:ext cx="149381" cy="174386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Stella a 4 punte 33">
            <a:extLst>
              <a:ext uri="{FF2B5EF4-FFF2-40B4-BE49-F238E27FC236}">
                <a16:creationId xmlns:a16="http://schemas.microsoft.com/office/drawing/2014/main" id="{24288796-0353-D1FB-12EB-DD096EB944DA}"/>
              </a:ext>
            </a:extLst>
          </p:cNvPr>
          <p:cNvSpPr/>
          <p:nvPr/>
        </p:nvSpPr>
        <p:spPr>
          <a:xfrm>
            <a:off x="6916464" y="2111232"/>
            <a:ext cx="212000" cy="229904"/>
          </a:xfrm>
          <a:prstGeom prst="star4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Ovale 34">
            <a:extLst>
              <a:ext uri="{FF2B5EF4-FFF2-40B4-BE49-F238E27FC236}">
                <a16:creationId xmlns:a16="http://schemas.microsoft.com/office/drawing/2014/main" id="{F25BA233-305F-5ED3-A87A-C8EF0B4A43B3}"/>
              </a:ext>
            </a:extLst>
          </p:cNvPr>
          <p:cNvSpPr/>
          <p:nvPr/>
        </p:nvSpPr>
        <p:spPr>
          <a:xfrm rot="1412386">
            <a:off x="9281656" y="503204"/>
            <a:ext cx="2540679" cy="2377075"/>
          </a:xfrm>
          <a:custGeom>
            <a:avLst/>
            <a:gdLst>
              <a:gd name="csX0" fmla="*/ 0 w 2540679"/>
              <a:gd name="csY0" fmla="*/ 1188538 h 2377075"/>
              <a:gd name="csX1" fmla="*/ 1270340 w 2540679"/>
              <a:gd name="csY1" fmla="*/ 0 h 2377075"/>
              <a:gd name="csX2" fmla="*/ 2540680 w 2540679"/>
              <a:gd name="csY2" fmla="*/ 1188538 h 2377075"/>
              <a:gd name="csX3" fmla="*/ 1270340 w 2540679"/>
              <a:gd name="csY3" fmla="*/ 2377076 h 2377075"/>
              <a:gd name="csX4" fmla="*/ 0 w 2540679"/>
              <a:gd name="csY4" fmla="*/ 1188538 h 23770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540679" h="2377075" fill="none" extrusionOk="0">
                <a:moveTo>
                  <a:pt x="0" y="1188538"/>
                </a:moveTo>
                <a:cubicBezTo>
                  <a:pt x="31848" y="501857"/>
                  <a:pt x="654933" y="5687"/>
                  <a:pt x="1270340" y="0"/>
                </a:cubicBezTo>
                <a:cubicBezTo>
                  <a:pt x="2005875" y="58025"/>
                  <a:pt x="2438653" y="529935"/>
                  <a:pt x="2540680" y="1188538"/>
                </a:cubicBezTo>
                <a:cubicBezTo>
                  <a:pt x="2678274" y="1864902"/>
                  <a:pt x="1889438" y="2339429"/>
                  <a:pt x="1270340" y="2377076"/>
                </a:cubicBezTo>
                <a:cubicBezTo>
                  <a:pt x="528096" y="2389208"/>
                  <a:pt x="16179" y="1823016"/>
                  <a:pt x="0" y="1188538"/>
                </a:cubicBezTo>
                <a:close/>
              </a:path>
              <a:path w="2540679" h="2377075" stroke="0" extrusionOk="0">
                <a:moveTo>
                  <a:pt x="0" y="1188538"/>
                </a:moveTo>
                <a:cubicBezTo>
                  <a:pt x="-46967" y="614527"/>
                  <a:pt x="530670" y="-15725"/>
                  <a:pt x="1270340" y="0"/>
                </a:cubicBezTo>
                <a:cubicBezTo>
                  <a:pt x="2100859" y="-19034"/>
                  <a:pt x="2534420" y="543528"/>
                  <a:pt x="2540680" y="1188538"/>
                </a:cubicBezTo>
                <a:cubicBezTo>
                  <a:pt x="2495827" y="1859940"/>
                  <a:pt x="1915678" y="2443594"/>
                  <a:pt x="1270340" y="2377076"/>
                </a:cubicBezTo>
                <a:cubicBezTo>
                  <a:pt x="653895" y="2321975"/>
                  <a:pt x="-121956" y="1872924"/>
                  <a:pt x="0" y="1188538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6" name="Ovale 35">
            <a:extLst>
              <a:ext uri="{FF2B5EF4-FFF2-40B4-BE49-F238E27FC236}">
                <a16:creationId xmlns:a16="http://schemas.microsoft.com/office/drawing/2014/main" id="{F4A788AD-ABC3-726F-CC93-B22073C26190}"/>
              </a:ext>
            </a:extLst>
          </p:cNvPr>
          <p:cNvSpPr/>
          <p:nvPr/>
        </p:nvSpPr>
        <p:spPr>
          <a:xfrm rot="20270732">
            <a:off x="9693721" y="944340"/>
            <a:ext cx="631474" cy="22990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Ovale 36">
            <a:extLst>
              <a:ext uri="{FF2B5EF4-FFF2-40B4-BE49-F238E27FC236}">
                <a16:creationId xmlns:a16="http://schemas.microsoft.com/office/drawing/2014/main" id="{1A7C7376-DBC5-BB85-2F20-9A71CC46E868}"/>
              </a:ext>
            </a:extLst>
          </p:cNvPr>
          <p:cNvSpPr/>
          <p:nvPr/>
        </p:nvSpPr>
        <p:spPr>
          <a:xfrm rot="16959579">
            <a:off x="10978105" y="1204916"/>
            <a:ext cx="443187" cy="21337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Ovale 37">
            <a:extLst>
              <a:ext uri="{FF2B5EF4-FFF2-40B4-BE49-F238E27FC236}">
                <a16:creationId xmlns:a16="http://schemas.microsoft.com/office/drawing/2014/main" id="{235519DC-3A26-3829-9DF7-4D29983FF84C}"/>
              </a:ext>
            </a:extLst>
          </p:cNvPr>
          <p:cNvSpPr/>
          <p:nvPr/>
        </p:nvSpPr>
        <p:spPr>
          <a:xfrm rot="16959579">
            <a:off x="9877579" y="1985385"/>
            <a:ext cx="443187" cy="21337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Ovale 47">
            <a:extLst>
              <a:ext uri="{FF2B5EF4-FFF2-40B4-BE49-F238E27FC236}">
                <a16:creationId xmlns:a16="http://schemas.microsoft.com/office/drawing/2014/main" id="{A132AA20-3872-4F36-257F-BC23CF9C1B83}"/>
              </a:ext>
            </a:extLst>
          </p:cNvPr>
          <p:cNvSpPr/>
          <p:nvPr/>
        </p:nvSpPr>
        <p:spPr>
          <a:xfrm rot="2747114">
            <a:off x="10438705" y="752825"/>
            <a:ext cx="1217501" cy="952008"/>
          </a:xfrm>
          <a:custGeom>
            <a:avLst/>
            <a:gdLst>
              <a:gd name="csX0" fmla="*/ 0 w 1217501"/>
              <a:gd name="csY0" fmla="*/ 476004 h 952008"/>
              <a:gd name="csX1" fmla="*/ 608751 w 1217501"/>
              <a:gd name="csY1" fmla="*/ 0 h 952008"/>
              <a:gd name="csX2" fmla="*/ 1217502 w 1217501"/>
              <a:gd name="csY2" fmla="*/ 476004 h 952008"/>
              <a:gd name="csX3" fmla="*/ 608751 w 1217501"/>
              <a:gd name="csY3" fmla="*/ 952008 h 952008"/>
              <a:gd name="csX4" fmla="*/ 0 w 1217501"/>
              <a:gd name="csY4" fmla="*/ 476004 h 9520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17501" h="952008" extrusionOk="0">
                <a:moveTo>
                  <a:pt x="0" y="476004"/>
                </a:moveTo>
                <a:cubicBezTo>
                  <a:pt x="-36202" y="283180"/>
                  <a:pt x="259345" y="-57736"/>
                  <a:pt x="608751" y="0"/>
                </a:cubicBezTo>
                <a:cubicBezTo>
                  <a:pt x="905264" y="56094"/>
                  <a:pt x="1278464" y="228839"/>
                  <a:pt x="1217502" y="476004"/>
                </a:cubicBezTo>
                <a:cubicBezTo>
                  <a:pt x="1219580" y="662798"/>
                  <a:pt x="997432" y="1014063"/>
                  <a:pt x="608751" y="952008"/>
                </a:cubicBezTo>
                <a:cubicBezTo>
                  <a:pt x="294770" y="906459"/>
                  <a:pt x="24480" y="707115"/>
                  <a:pt x="0" y="476004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95624144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Ovale 48">
            <a:extLst>
              <a:ext uri="{FF2B5EF4-FFF2-40B4-BE49-F238E27FC236}">
                <a16:creationId xmlns:a16="http://schemas.microsoft.com/office/drawing/2014/main" id="{29E0C7DB-C502-9DC8-80A3-EA907233095A}"/>
              </a:ext>
            </a:extLst>
          </p:cNvPr>
          <p:cNvSpPr/>
          <p:nvPr/>
        </p:nvSpPr>
        <p:spPr>
          <a:xfrm rot="5797555">
            <a:off x="9735565" y="1655950"/>
            <a:ext cx="1207164" cy="1052829"/>
          </a:xfrm>
          <a:custGeom>
            <a:avLst/>
            <a:gdLst>
              <a:gd name="csX0" fmla="*/ 0 w 1207164"/>
              <a:gd name="csY0" fmla="*/ 526415 h 1052829"/>
              <a:gd name="csX1" fmla="*/ 603582 w 1207164"/>
              <a:gd name="csY1" fmla="*/ 0 h 1052829"/>
              <a:gd name="csX2" fmla="*/ 1207164 w 1207164"/>
              <a:gd name="csY2" fmla="*/ 526415 h 1052829"/>
              <a:gd name="csX3" fmla="*/ 603582 w 1207164"/>
              <a:gd name="csY3" fmla="*/ 1052830 h 1052829"/>
              <a:gd name="csX4" fmla="*/ 0 w 1207164"/>
              <a:gd name="csY4" fmla="*/ 526415 h 10528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07164" h="1052829" extrusionOk="0">
                <a:moveTo>
                  <a:pt x="0" y="526415"/>
                </a:moveTo>
                <a:cubicBezTo>
                  <a:pt x="-36928" y="307155"/>
                  <a:pt x="258520" y="-51226"/>
                  <a:pt x="603582" y="0"/>
                </a:cubicBezTo>
                <a:cubicBezTo>
                  <a:pt x="911872" y="35416"/>
                  <a:pt x="1276652" y="253608"/>
                  <a:pt x="1207164" y="526415"/>
                </a:cubicBezTo>
                <a:cubicBezTo>
                  <a:pt x="1207769" y="794981"/>
                  <a:pt x="985355" y="1110092"/>
                  <a:pt x="603582" y="1052830"/>
                </a:cubicBezTo>
                <a:cubicBezTo>
                  <a:pt x="292558" y="1007071"/>
                  <a:pt x="31171" y="776681"/>
                  <a:pt x="0" y="526415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95624144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Ovale 49">
            <a:extLst>
              <a:ext uri="{FF2B5EF4-FFF2-40B4-BE49-F238E27FC236}">
                <a16:creationId xmlns:a16="http://schemas.microsoft.com/office/drawing/2014/main" id="{F77F3946-A400-955A-E711-687BB54A8F4F}"/>
              </a:ext>
            </a:extLst>
          </p:cNvPr>
          <p:cNvSpPr/>
          <p:nvPr/>
        </p:nvSpPr>
        <p:spPr>
          <a:xfrm>
            <a:off x="11169437" y="1030220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1" name="Ovale 50">
            <a:extLst>
              <a:ext uri="{FF2B5EF4-FFF2-40B4-BE49-F238E27FC236}">
                <a16:creationId xmlns:a16="http://schemas.microsoft.com/office/drawing/2014/main" id="{2D2132EC-3DAC-14B8-182A-E59FF5C4B780}"/>
              </a:ext>
            </a:extLst>
          </p:cNvPr>
          <p:cNvSpPr/>
          <p:nvPr/>
        </p:nvSpPr>
        <p:spPr>
          <a:xfrm>
            <a:off x="10215028" y="881479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2" name="Ovale 51">
            <a:extLst>
              <a:ext uri="{FF2B5EF4-FFF2-40B4-BE49-F238E27FC236}">
                <a16:creationId xmlns:a16="http://schemas.microsoft.com/office/drawing/2014/main" id="{ECA30B65-8435-0D2A-3674-F940B34D50F9}"/>
              </a:ext>
            </a:extLst>
          </p:cNvPr>
          <p:cNvSpPr/>
          <p:nvPr/>
        </p:nvSpPr>
        <p:spPr>
          <a:xfrm>
            <a:off x="10091811" y="1825084"/>
            <a:ext cx="144000" cy="144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53" name="Ovale 52">
            <a:extLst>
              <a:ext uri="{FF2B5EF4-FFF2-40B4-BE49-F238E27FC236}">
                <a16:creationId xmlns:a16="http://schemas.microsoft.com/office/drawing/2014/main" id="{A50DDD69-6E6E-F82A-DCBA-2E3D2D5EF21C}"/>
              </a:ext>
            </a:extLst>
          </p:cNvPr>
          <p:cNvSpPr/>
          <p:nvPr/>
        </p:nvSpPr>
        <p:spPr>
          <a:xfrm rot="17615890">
            <a:off x="5827389" y="4687172"/>
            <a:ext cx="443187" cy="21337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7" name="Ovale 56">
            <a:extLst>
              <a:ext uri="{FF2B5EF4-FFF2-40B4-BE49-F238E27FC236}">
                <a16:creationId xmlns:a16="http://schemas.microsoft.com/office/drawing/2014/main" id="{4DB07C9D-5399-C725-DE77-B94397D6D2F1}"/>
              </a:ext>
            </a:extLst>
          </p:cNvPr>
          <p:cNvSpPr/>
          <p:nvPr/>
        </p:nvSpPr>
        <p:spPr>
          <a:xfrm>
            <a:off x="11378346" y="1966909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8" name="Ovale 57">
            <a:extLst>
              <a:ext uri="{FF2B5EF4-FFF2-40B4-BE49-F238E27FC236}">
                <a16:creationId xmlns:a16="http://schemas.microsoft.com/office/drawing/2014/main" id="{BA295DCC-45A2-FD8E-8847-F3DC512D6C1A}"/>
              </a:ext>
            </a:extLst>
          </p:cNvPr>
          <p:cNvSpPr/>
          <p:nvPr/>
        </p:nvSpPr>
        <p:spPr>
          <a:xfrm rot="5797555">
            <a:off x="10838823" y="1875702"/>
            <a:ext cx="795312" cy="685341"/>
          </a:xfrm>
          <a:custGeom>
            <a:avLst/>
            <a:gdLst>
              <a:gd name="csX0" fmla="*/ 0 w 795312"/>
              <a:gd name="csY0" fmla="*/ 342671 h 685341"/>
              <a:gd name="csX1" fmla="*/ 397656 w 795312"/>
              <a:gd name="csY1" fmla="*/ 0 h 685341"/>
              <a:gd name="csX2" fmla="*/ 795312 w 795312"/>
              <a:gd name="csY2" fmla="*/ 342671 h 685341"/>
              <a:gd name="csX3" fmla="*/ 397656 w 795312"/>
              <a:gd name="csY3" fmla="*/ 685342 h 685341"/>
              <a:gd name="csX4" fmla="*/ 0 w 795312"/>
              <a:gd name="csY4" fmla="*/ 342671 h 6853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95312" h="685341" extrusionOk="0">
                <a:moveTo>
                  <a:pt x="0" y="342671"/>
                </a:moveTo>
                <a:cubicBezTo>
                  <a:pt x="-23171" y="198264"/>
                  <a:pt x="169308" y="-38175"/>
                  <a:pt x="397656" y="0"/>
                </a:cubicBezTo>
                <a:cubicBezTo>
                  <a:pt x="600826" y="23246"/>
                  <a:pt x="829889" y="162338"/>
                  <a:pt x="795312" y="342671"/>
                </a:cubicBezTo>
                <a:cubicBezTo>
                  <a:pt x="796692" y="481394"/>
                  <a:pt x="625594" y="695180"/>
                  <a:pt x="397656" y="685342"/>
                </a:cubicBezTo>
                <a:cubicBezTo>
                  <a:pt x="185451" y="670145"/>
                  <a:pt x="27941" y="495650"/>
                  <a:pt x="0" y="342671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95624144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Freccia a destra 59">
            <a:extLst>
              <a:ext uri="{FF2B5EF4-FFF2-40B4-BE49-F238E27FC236}">
                <a16:creationId xmlns:a16="http://schemas.microsoft.com/office/drawing/2014/main" id="{179C92FB-2B39-EB0D-A1AC-438315D8635F}"/>
              </a:ext>
            </a:extLst>
          </p:cNvPr>
          <p:cNvSpPr/>
          <p:nvPr/>
        </p:nvSpPr>
        <p:spPr>
          <a:xfrm>
            <a:off x="8390553" y="1584651"/>
            <a:ext cx="350402" cy="372461"/>
          </a:xfrm>
          <a:prstGeom prst="rightArrow">
            <a:avLst>
              <a:gd name="adj1" fmla="val 50000"/>
              <a:gd name="adj2" fmla="val 3980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" name="Ovale 61">
            <a:extLst>
              <a:ext uri="{FF2B5EF4-FFF2-40B4-BE49-F238E27FC236}">
                <a16:creationId xmlns:a16="http://schemas.microsoft.com/office/drawing/2014/main" id="{7AAC28A0-B7DA-812B-495B-2A42B37EFE9B}"/>
              </a:ext>
            </a:extLst>
          </p:cNvPr>
          <p:cNvSpPr/>
          <p:nvPr/>
        </p:nvSpPr>
        <p:spPr>
          <a:xfrm rot="2586829">
            <a:off x="9527670" y="458245"/>
            <a:ext cx="770077" cy="1613060"/>
          </a:xfrm>
          <a:custGeom>
            <a:avLst/>
            <a:gdLst>
              <a:gd name="csX0" fmla="*/ 0 w 770077"/>
              <a:gd name="csY0" fmla="*/ 806530 h 1613060"/>
              <a:gd name="csX1" fmla="*/ 385039 w 770077"/>
              <a:gd name="csY1" fmla="*/ 0 h 1613060"/>
              <a:gd name="csX2" fmla="*/ 770078 w 770077"/>
              <a:gd name="csY2" fmla="*/ 806530 h 1613060"/>
              <a:gd name="csX3" fmla="*/ 385039 w 770077"/>
              <a:gd name="csY3" fmla="*/ 1613060 h 1613060"/>
              <a:gd name="csX4" fmla="*/ 0 w 770077"/>
              <a:gd name="csY4" fmla="*/ 806530 h 1613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0077" h="1613060" extrusionOk="0">
                <a:moveTo>
                  <a:pt x="0" y="806530"/>
                </a:moveTo>
                <a:cubicBezTo>
                  <a:pt x="-16352" y="392745"/>
                  <a:pt x="160534" y="-51844"/>
                  <a:pt x="385039" y="0"/>
                </a:cubicBezTo>
                <a:cubicBezTo>
                  <a:pt x="584412" y="18765"/>
                  <a:pt x="846358" y="380772"/>
                  <a:pt x="770078" y="806530"/>
                </a:cubicBezTo>
                <a:cubicBezTo>
                  <a:pt x="770941" y="1220378"/>
                  <a:pt x="619003" y="1638263"/>
                  <a:pt x="385039" y="1613060"/>
                </a:cubicBezTo>
                <a:cubicBezTo>
                  <a:pt x="218159" y="1519243"/>
                  <a:pt x="31853" y="1210613"/>
                  <a:pt x="0" y="806530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95624144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52FE1B6-0010-BD92-EE4E-368DD0183D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4725"/>
          <a:stretch>
            <a:fillRect/>
          </a:stretch>
        </p:blipFill>
        <p:spPr>
          <a:xfrm>
            <a:off x="489130" y="961664"/>
            <a:ext cx="1460694" cy="972694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7BE69373-5624-58C0-8054-B43618BB8655}"/>
              </a:ext>
            </a:extLst>
          </p:cNvPr>
          <p:cNvSpPr/>
          <p:nvPr/>
        </p:nvSpPr>
        <p:spPr>
          <a:xfrm>
            <a:off x="9644234" y="1095030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FAEBE22F-C165-386E-67CD-699E2569A9DB}"/>
              </a:ext>
            </a:extLst>
          </p:cNvPr>
          <p:cNvSpPr/>
          <p:nvPr/>
        </p:nvSpPr>
        <p:spPr>
          <a:xfrm>
            <a:off x="9867180" y="1348630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C916AD1F-20CE-ABFF-7385-158DFCA9228E}"/>
              </a:ext>
            </a:extLst>
          </p:cNvPr>
          <p:cNvSpPr/>
          <p:nvPr/>
        </p:nvSpPr>
        <p:spPr>
          <a:xfrm>
            <a:off x="9573545" y="1570445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9A3B5AA9-5061-B264-1594-F1B00B368DDE}"/>
              </a:ext>
            </a:extLst>
          </p:cNvPr>
          <p:cNvSpPr/>
          <p:nvPr/>
        </p:nvSpPr>
        <p:spPr>
          <a:xfrm>
            <a:off x="10362022" y="2362598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60D4FFC0-E688-F339-D162-03A8C1DAA6D2}"/>
              </a:ext>
            </a:extLst>
          </p:cNvPr>
          <p:cNvSpPr/>
          <p:nvPr/>
        </p:nvSpPr>
        <p:spPr>
          <a:xfrm>
            <a:off x="10533720" y="1882266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9" name="Ovale 58">
            <a:extLst>
              <a:ext uri="{FF2B5EF4-FFF2-40B4-BE49-F238E27FC236}">
                <a16:creationId xmlns:a16="http://schemas.microsoft.com/office/drawing/2014/main" id="{F88B693F-12E4-A943-B68F-5B9BD5380429}"/>
              </a:ext>
            </a:extLst>
          </p:cNvPr>
          <p:cNvSpPr/>
          <p:nvPr/>
        </p:nvSpPr>
        <p:spPr>
          <a:xfrm>
            <a:off x="9997121" y="2253101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1" name="Ovale 60">
            <a:extLst>
              <a:ext uri="{FF2B5EF4-FFF2-40B4-BE49-F238E27FC236}">
                <a16:creationId xmlns:a16="http://schemas.microsoft.com/office/drawing/2014/main" id="{38C17B43-D94F-B8BF-EF84-5BBCF2D92959}"/>
              </a:ext>
            </a:extLst>
          </p:cNvPr>
          <p:cNvSpPr/>
          <p:nvPr/>
        </p:nvSpPr>
        <p:spPr>
          <a:xfrm>
            <a:off x="10988547" y="2248379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3" name="Ovale 62">
            <a:extLst>
              <a:ext uri="{FF2B5EF4-FFF2-40B4-BE49-F238E27FC236}">
                <a16:creationId xmlns:a16="http://schemas.microsoft.com/office/drawing/2014/main" id="{51FCDC4A-DE7F-F5EF-B490-161D39EF6675}"/>
              </a:ext>
            </a:extLst>
          </p:cNvPr>
          <p:cNvSpPr/>
          <p:nvPr/>
        </p:nvSpPr>
        <p:spPr>
          <a:xfrm>
            <a:off x="11289356" y="2377399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4" name="Ovale 63">
            <a:extLst>
              <a:ext uri="{FF2B5EF4-FFF2-40B4-BE49-F238E27FC236}">
                <a16:creationId xmlns:a16="http://schemas.microsoft.com/office/drawing/2014/main" id="{0C4411A0-60DA-4480-4514-4B5E066A4747}"/>
              </a:ext>
            </a:extLst>
          </p:cNvPr>
          <p:cNvSpPr/>
          <p:nvPr/>
        </p:nvSpPr>
        <p:spPr>
          <a:xfrm>
            <a:off x="11076100" y="1934081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5" name="Ovale 64">
            <a:extLst>
              <a:ext uri="{FF2B5EF4-FFF2-40B4-BE49-F238E27FC236}">
                <a16:creationId xmlns:a16="http://schemas.microsoft.com/office/drawing/2014/main" id="{EF73E83F-BFF9-58B8-D228-91AAFCEC3BFF}"/>
              </a:ext>
            </a:extLst>
          </p:cNvPr>
          <p:cNvSpPr/>
          <p:nvPr/>
        </p:nvSpPr>
        <p:spPr>
          <a:xfrm>
            <a:off x="10716455" y="1332065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6" name="Ovale 65">
            <a:extLst>
              <a:ext uri="{FF2B5EF4-FFF2-40B4-BE49-F238E27FC236}">
                <a16:creationId xmlns:a16="http://schemas.microsoft.com/office/drawing/2014/main" id="{B5FF0987-FBB9-6239-564E-241179B1D98B}"/>
              </a:ext>
            </a:extLst>
          </p:cNvPr>
          <p:cNvSpPr/>
          <p:nvPr/>
        </p:nvSpPr>
        <p:spPr>
          <a:xfrm>
            <a:off x="11106437" y="1427779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7" name="Ovale 66">
            <a:extLst>
              <a:ext uri="{FF2B5EF4-FFF2-40B4-BE49-F238E27FC236}">
                <a16:creationId xmlns:a16="http://schemas.microsoft.com/office/drawing/2014/main" id="{4538F7F6-0BE1-AE93-F38F-ECCF63A4F51B}"/>
              </a:ext>
            </a:extLst>
          </p:cNvPr>
          <p:cNvSpPr/>
          <p:nvPr/>
        </p:nvSpPr>
        <p:spPr>
          <a:xfrm>
            <a:off x="10716455" y="843892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7" name="Ovale 96">
            <a:extLst>
              <a:ext uri="{FF2B5EF4-FFF2-40B4-BE49-F238E27FC236}">
                <a16:creationId xmlns:a16="http://schemas.microsoft.com/office/drawing/2014/main" id="{A32058CB-2E29-84A0-9F01-B0465DB36DF7}"/>
              </a:ext>
            </a:extLst>
          </p:cNvPr>
          <p:cNvSpPr/>
          <p:nvPr/>
        </p:nvSpPr>
        <p:spPr>
          <a:xfrm rot="2747114">
            <a:off x="10448457" y="4314612"/>
            <a:ext cx="1217501" cy="952008"/>
          </a:xfrm>
          <a:custGeom>
            <a:avLst/>
            <a:gdLst>
              <a:gd name="csX0" fmla="*/ 0 w 1217501"/>
              <a:gd name="csY0" fmla="*/ 476004 h 952008"/>
              <a:gd name="csX1" fmla="*/ 608751 w 1217501"/>
              <a:gd name="csY1" fmla="*/ 0 h 952008"/>
              <a:gd name="csX2" fmla="*/ 1217502 w 1217501"/>
              <a:gd name="csY2" fmla="*/ 476004 h 952008"/>
              <a:gd name="csX3" fmla="*/ 608751 w 1217501"/>
              <a:gd name="csY3" fmla="*/ 952008 h 952008"/>
              <a:gd name="csX4" fmla="*/ 0 w 1217501"/>
              <a:gd name="csY4" fmla="*/ 476004 h 9520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17501" h="952008" extrusionOk="0">
                <a:moveTo>
                  <a:pt x="0" y="476004"/>
                </a:moveTo>
                <a:cubicBezTo>
                  <a:pt x="-36202" y="283180"/>
                  <a:pt x="259345" y="-57736"/>
                  <a:pt x="608751" y="0"/>
                </a:cubicBezTo>
                <a:cubicBezTo>
                  <a:pt x="905264" y="56094"/>
                  <a:pt x="1278464" y="228839"/>
                  <a:pt x="1217502" y="476004"/>
                </a:cubicBezTo>
                <a:cubicBezTo>
                  <a:pt x="1219580" y="662798"/>
                  <a:pt x="997432" y="1014063"/>
                  <a:pt x="608751" y="952008"/>
                </a:cubicBezTo>
                <a:cubicBezTo>
                  <a:pt x="294770" y="906459"/>
                  <a:pt x="24480" y="707115"/>
                  <a:pt x="0" y="476004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95624144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8" name="Ovale 97">
            <a:extLst>
              <a:ext uri="{FF2B5EF4-FFF2-40B4-BE49-F238E27FC236}">
                <a16:creationId xmlns:a16="http://schemas.microsoft.com/office/drawing/2014/main" id="{18CAE50F-02DC-E095-2DAB-812CCA883AA5}"/>
              </a:ext>
            </a:extLst>
          </p:cNvPr>
          <p:cNvSpPr/>
          <p:nvPr/>
        </p:nvSpPr>
        <p:spPr>
          <a:xfrm rot="5797555">
            <a:off x="9745317" y="5217737"/>
            <a:ext cx="1207164" cy="1052829"/>
          </a:xfrm>
          <a:custGeom>
            <a:avLst/>
            <a:gdLst>
              <a:gd name="csX0" fmla="*/ 0 w 1207164"/>
              <a:gd name="csY0" fmla="*/ 526415 h 1052829"/>
              <a:gd name="csX1" fmla="*/ 603582 w 1207164"/>
              <a:gd name="csY1" fmla="*/ 0 h 1052829"/>
              <a:gd name="csX2" fmla="*/ 1207164 w 1207164"/>
              <a:gd name="csY2" fmla="*/ 526415 h 1052829"/>
              <a:gd name="csX3" fmla="*/ 603582 w 1207164"/>
              <a:gd name="csY3" fmla="*/ 1052830 h 1052829"/>
              <a:gd name="csX4" fmla="*/ 0 w 1207164"/>
              <a:gd name="csY4" fmla="*/ 526415 h 10528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07164" h="1052829" extrusionOk="0">
                <a:moveTo>
                  <a:pt x="0" y="526415"/>
                </a:moveTo>
                <a:cubicBezTo>
                  <a:pt x="-36928" y="307155"/>
                  <a:pt x="258520" y="-51226"/>
                  <a:pt x="603582" y="0"/>
                </a:cubicBezTo>
                <a:cubicBezTo>
                  <a:pt x="911872" y="35416"/>
                  <a:pt x="1276652" y="253608"/>
                  <a:pt x="1207164" y="526415"/>
                </a:cubicBezTo>
                <a:cubicBezTo>
                  <a:pt x="1207769" y="794981"/>
                  <a:pt x="985355" y="1110092"/>
                  <a:pt x="603582" y="1052830"/>
                </a:cubicBezTo>
                <a:cubicBezTo>
                  <a:pt x="292558" y="1007071"/>
                  <a:pt x="31171" y="776681"/>
                  <a:pt x="0" y="526415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95624144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" name="Ovale 102">
            <a:extLst>
              <a:ext uri="{FF2B5EF4-FFF2-40B4-BE49-F238E27FC236}">
                <a16:creationId xmlns:a16="http://schemas.microsoft.com/office/drawing/2014/main" id="{C31DA24B-900C-DE69-70CF-C1E87B342C9D}"/>
              </a:ext>
            </a:extLst>
          </p:cNvPr>
          <p:cNvSpPr/>
          <p:nvPr/>
        </p:nvSpPr>
        <p:spPr>
          <a:xfrm>
            <a:off x="11388098" y="5528696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4" name="Ovale 103">
            <a:extLst>
              <a:ext uri="{FF2B5EF4-FFF2-40B4-BE49-F238E27FC236}">
                <a16:creationId xmlns:a16="http://schemas.microsoft.com/office/drawing/2014/main" id="{DA7502F0-D196-DDD1-A4AF-7536D0C40071}"/>
              </a:ext>
            </a:extLst>
          </p:cNvPr>
          <p:cNvSpPr/>
          <p:nvPr/>
        </p:nvSpPr>
        <p:spPr>
          <a:xfrm rot="5797555">
            <a:off x="10848575" y="5437489"/>
            <a:ext cx="795312" cy="685341"/>
          </a:xfrm>
          <a:custGeom>
            <a:avLst/>
            <a:gdLst>
              <a:gd name="csX0" fmla="*/ 0 w 795312"/>
              <a:gd name="csY0" fmla="*/ 342671 h 685341"/>
              <a:gd name="csX1" fmla="*/ 397656 w 795312"/>
              <a:gd name="csY1" fmla="*/ 0 h 685341"/>
              <a:gd name="csX2" fmla="*/ 795312 w 795312"/>
              <a:gd name="csY2" fmla="*/ 342671 h 685341"/>
              <a:gd name="csX3" fmla="*/ 397656 w 795312"/>
              <a:gd name="csY3" fmla="*/ 685342 h 685341"/>
              <a:gd name="csX4" fmla="*/ 0 w 795312"/>
              <a:gd name="csY4" fmla="*/ 342671 h 6853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95312" h="685341" extrusionOk="0">
                <a:moveTo>
                  <a:pt x="0" y="342671"/>
                </a:moveTo>
                <a:cubicBezTo>
                  <a:pt x="-23171" y="198264"/>
                  <a:pt x="169308" y="-38175"/>
                  <a:pt x="397656" y="0"/>
                </a:cubicBezTo>
                <a:cubicBezTo>
                  <a:pt x="600826" y="23246"/>
                  <a:pt x="829889" y="162338"/>
                  <a:pt x="795312" y="342671"/>
                </a:cubicBezTo>
                <a:cubicBezTo>
                  <a:pt x="796692" y="481394"/>
                  <a:pt x="625594" y="695180"/>
                  <a:pt x="397656" y="685342"/>
                </a:cubicBezTo>
                <a:cubicBezTo>
                  <a:pt x="185451" y="670145"/>
                  <a:pt x="27941" y="495650"/>
                  <a:pt x="0" y="342671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95624144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5" name="Ovale 104">
            <a:extLst>
              <a:ext uri="{FF2B5EF4-FFF2-40B4-BE49-F238E27FC236}">
                <a16:creationId xmlns:a16="http://schemas.microsoft.com/office/drawing/2014/main" id="{6D820DAC-7D39-1A09-A1D1-C9FA083ED458}"/>
              </a:ext>
            </a:extLst>
          </p:cNvPr>
          <p:cNvSpPr/>
          <p:nvPr/>
        </p:nvSpPr>
        <p:spPr>
          <a:xfrm rot="2586829">
            <a:off x="9537422" y="4020032"/>
            <a:ext cx="770077" cy="1613060"/>
          </a:xfrm>
          <a:custGeom>
            <a:avLst/>
            <a:gdLst>
              <a:gd name="csX0" fmla="*/ 0 w 770077"/>
              <a:gd name="csY0" fmla="*/ 806530 h 1613060"/>
              <a:gd name="csX1" fmla="*/ 385039 w 770077"/>
              <a:gd name="csY1" fmla="*/ 0 h 1613060"/>
              <a:gd name="csX2" fmla="*/ 770078 w 770077"/>
              <a:gd name="csY2" fmla="*/ 806530 h 1613060"/>
              <a:gd name="csX3" fmla="*/ 385039 w 770077"/>
              <a:gd name="csY3" fmla="*/ 1613060 h 1613060"/>
              <a:gd name="csX4" fmla="*/ 0 w 770077"/>
              <a:gd name="csY4" fmla="*/ 806530 h 1613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0077" h="1613060" extrusionOk="0">
                <a:moveTo>
                  <a:pt x="0" y="806530"/>
                </a:moveTo>
                <a:cubicBezTo>
                  <a:pt x="-16352" y="392745"/>
                  <a:pt x="160534" y="-51844"/>
                  <a:pt x="385039" y="0"/>
                </a:cubicBezTo>
                <a:cubicBezTo>
                  <a:pt x="584412" y="18765"/>
                  <a:pt x="846358" y="380772"/>
                  <a:pt x="770078" y="806530"/>
                </a:cubicBezTo>
                <a:cubicBezTo>
                  <a:pt x="770941" y="1220378"/>
                  <a:pt x="619003" y="1638263"/>
                  <a:pt x="385039" y="1613060"/>
                </a:cubicBezTo>
                <a:cubicBezTo>
                  <a:pt x="218159" y="1519243"/>
                  <a:pt x="31853" y="1210613"/>
                  <a:pt x="0" y="806530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95624144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6" name="Ovale 105">
            <a:extLst>
              <a:ext uri="{FF2B5EF4-FFF2-40B4-BE49-F238E27FC236}">
                <a16:creationId xmlns:a16="http://schemas.microsoft.com/office/drawing/2014/main" id="{4A081646-A903-6EF4-4061-B7C3E24CEE12}"/>
              </a:ext>
            </a:extLst>
          </p:cNvPr>
          <p:cNvSpPr/>
          <p:nvPr/>
        </p:nvSpPr>
        <p:spPr>
          <a:xfrm>
            <a:off x="9966979" y="4529007"/>
            <a:ext cx="252000" cy="252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7" name="Ovale 106">
            <a:extLst>
              <a:ext uri="{FF2B5EF4-FFF2-40B4-BE49-F238E27FC236}">
                <a16:creationId xmlns:a16="http://schemas.microsoft.com/office/drawing/2014/main" id="{09D503FD-229F-ABC2-0F63-B4A0032421B9}"/>
              </a:ext>
            </a:extLst>
          </p:cNvPr>
          <p:cNvSpPr/>
          <p:nvPr/>
        </p:nvSpPr>
        <p:spPr>
          <a:xfrm>
            <a:off x="9876932" y="4910417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8" name="Ovale 107">
            <a:extLst>
              <a:ext uri="{FF2B5EF4-FFF2-40B4-BE49-F238E27FC236}">
                <a16:creationId xmlns:a16="http://schemas.microsoft.com/office/drawing/2014/main" id="{316AFB21-9061-9B29-AAC7-B7393BCC4949}"/>
              </a:ext>
            </a:extLst>
          </p:cNvPr>
          <p:cNvSpPr/>
          <p:nvPr/>
        </p:nvSpPr>
        <p:spPr>
          <a:xfrm>
            <a:off x="9583297" y="5132232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9" name="Ovale 108">
            <a:extLst>
              <a:ext uri="{FF2B5EF4-FFF2-40B4-BE49-F238E27FC236}">
                <a16:creationId xmlns:a16="http://schemas.microsoft.com/office/drawing/2014/main" id="{BA56119A-A497-CF3A-AB93-6897ECD45FE0}"/>
              </a:ext>
            </a:extLst>
          </p:cNvPr>
          <p:cNvSpPr/>
          <p:nvPr/>
        </p:nvSpPr>
        <p:spPr>
          <a:xfrm>
            <a:off x="10371774" y="5924385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0" name="Ovale 109">
            <a:extLst>
              <a:ext uri="{FF2B5EF4-FFF2-40B4-BE49-F238E27FC236}">
                <a16:creationId xmlns:a16="http://schemas.microsoft.com/office/drawing/2014/main" id="{F0A1D3D5-D720-921B-82BB-D7767098BC11}"/>
              </a:ext>
            </a:extLst>
          </p:cNvPr>
          <p:cNvSpPr/>
          <p:nvPr/>
        </p:nvSpPr>
        <p:spPr>
          <a:xfrm>
            <a:off x="10543472" y="5444053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1" name="Ovale 110">
            <a:extLst>
              <a:ext uri="{FF2B5EF4-FFF2-40B4-BE49-F238E27FC236}">
                <a16:creationId xmlns:a16="http://schemas.microsoft.com/office/drawing/2014/main" id="{4A82A560-3D60-E919-81B4-F3F7F60443B7}"/>
              </a:ext>
            </a:extLst>
          </p:cNvPr>
          <p:cNvSpPr/>
          <p:nvPr/>
        </p:nvSpPr>
        <p:spPr>
          <a:xfrm>
            <a:off x="9974542" y="5621227"/>
            <a:ext cx="252000" cy="25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3" name="Ovale 112">
            <a:extLst>
              <a:ext uri="{FF2B5EF4-FFF2-40B4-BE49-F238E27FC236}">
                <a16:creationId xmlns:a16="http://schemas.microsoft.com/office/drawing/2014/main" id="{EAE19DC0-56A6-2575-BA73-6A04F4785CCA}"/>
              </a:ext>
            </a:extLst>
          </p:cNvPr>
          <p:cNvSpPr/>
          <p:nvPr/>
        </p:nvSpPr>
        <p:spPr>
          <a:xfrm>
            <a:off x="11033630" y="5810117"/>
            <a:ext cx="252000" cy="252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4" name="Ovale 113">
            <a:extLst>
              <a:ext uri="{FF2B5EF4-FFF2-40B4-BE49-F238E27FC236}">
                <a16:creationId xmlns:a16="http://schemas.microsoft.com/office/drawing/2014/main" id="{EF0417F2-12A0-8CEC-91D7-0F34350A5D98}"/>
              </a:ext>
            </a:extLst>
          </p:cNvPr>
          <p:cNvSpPr/>
          <p:nvPr/>
        </p:nvSpPr>
        <p:spPr>
          <a:xfrm>
            <a:off x="11085852" y="5495868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5" name="Ovale 114">
            <a:extLst>
              <a:ext uri="{FF2B5EF4-FFF2-40B4-BE49-F238E27FC236}">
                <a16:creationId xmlns:a16="http://schemas.microsoft.com/office/drawing/2014/main" id="{3B3B70C5-4DC8-F485-960D-C9A4DD58F7B2}"/>
              </a:ext>
            </a:extLst>
          </p:cNvPr>
          <p:cNvSpPr/>
          <p:nvPr/>
        </p:nvSpPr>
        <p:spPr>
          <a:xfrm>
            <a:off x="10726207" y="4893852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6" name="Ovale 115">
            <a:extLst>
              <a:ext uri="{FF2B5EF4-FFF2-40B4-BE49-F238E27FC236}">
                <a16:creationId xmlns:a16="http://schemas.microsoft.com/office/drawing/2014/main" id="{C502C671-0F6B-8EC8-F256-118A27D0EF3D}"/>
              </a:ext>
            </a:extLst>
          </p:cNvPr>
          <p:cNvSpPr/>
          <p:nvPr/>
        </p:nvSpPr>
        <p:spPr>
          <a:xfrm>
            <a:off x="11110108" y="4782865"/>
            <a:ext cx="252000" cy="252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7" name="Ovale 116">
            <a:extLst>
              <a:ext uri="{FF2B5EF4-FFF2-40B4-BE49-F238E27FC236}">
                <a16:creationId xmlns:a16="http://schemas.microsoft.com/office/drawing/2014/main" id="{3BAF8795-4E90-5E0A-2643-90428BDE1CF5}"/>
              </a:ext>
            </a:extLst>
          </p:cNvPr>
          <p:cNvSpPr/>
          <p:nvPr/>
        </p:nvSpPr>
        <p:spPr>
          <a:xfrm>
            <a:off x="10726207" y="4405679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9" name="Freccia a destra 118">
            <a:extLst>
              <a:ext uri="{FF2B5EF4-FFF2-40B4-BE49-F238E27FC236}">
                <a16:creationId xmlns:a16="http://schemas.microsoft.com/office/drawing/2014/main" id="{161236D3-7A19-9095-1711-120DFF2897DE}"/>
              </a:ext>
            </a:extLst>
          </p:cNvPr>
          <p:cNvSpPr/>
          <p:nvPr/>
        </p:nvSpPr>
        <p:spPr>
          <a:xfrm rot="5400000">
            <a:off x="10399663" y="3226121"/>
            <a:ext cx="350402" cy="372461"/>
          </a:xfrm>
          <a:prstGeom prst="rightArrow">
            <a:avLst>
              <a:gd name="adj1" fmla="val 50000"/>
              <a:gd name="adj2" fmla="val 3980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1" name="Ovale 120">
            <a:extLst>
              <a:ext uri="{FF2B5EF4-FFF2-40B4-BE49-F238E27FC236}">
                <a16:creationId xmlns:a16="http://schemas.microsoft.com/office/drawing/2014/main" id="{5DA2CBEA-43A9-98AA-1584-F5988B320FC3}"/>
              </a:ext>
            </a:extLst>
          </p:cNvPr>
          <p:cNvSpPr/>
          <p:nvPr/>
        </p:nvSpPr>
        <p:spPr>
          <a:xfrm rot="2747114">
            <a:off x="6494508" y="4307897"/>
            <a:ext cx="1217501" cy="952008"/>
          </a:xfrm>
          <a:custGeom>
            <a:avLst/>
            <a:gdLst>
              <a:gd name="csX0" fmla="*/ 0 w 1217501"/>
              <a:gd name="csY0" fmla="*/ 476004 h 952008"/>
              <a:gd name="csX1" fmla="*/ 608751 w 1217501"/>
              <a:gd name="csY1" fmla="*/ 0 h 952008"/>
              <a:gd name="csX2" fmla="*/ 1217502 w 1217501"/>
              <a:gd name="csY2" fmla="*/ 476004 h 952008"/>
              <a:gd name="csX3" fmla="*/ 608751 w 1217501"/>
              <a:gd name="csY3" fmla="*/ 952008 h 952008"/>
              <a:gd name="csX4" fmla="*/ 0 w 1217501"/>
              <a:gd name="csY4" fmla="*/ 476004 h 9520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17501" h="952008" extrusionOk="0">
                <a:moveTo>
                  <a:pt x="0" y="476004"/>
                </a:moveTo>
                <a:cubicBezTo>
                  <a:pt x="-36202" y="283180"/>
                  <a:pt x="259345" y="-57736"/>
                  <a:pt x="608751" y="0"/>
                </a:cubicBezTo>
                <a:cubicBezTo>
                  <a:pt x="905264" y="56094"/>
                  <a:pt x="1278464" y="228839"/>
                  <a:pt x="1217502" y="476004"/>
                </a:cubicBezTo>
                <a:cubicBezTo>
                  <a:pt x="1219580" y="662798"/>
                  <a:pt x="997432" y="1014063"/>
                  <a:pt x="608751" y="952008"/>
                </a:cubicBezTo>
                <a:cubicBezTo>
                  <a:pt x="294770" y="906459"/>
                  <a:pt x="24480" y="707115"/>
                  <a:pt x="0" y="476004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95624144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2" name="Ovale 121">
            <a:extLst>
              <a:ext uri="{FF2B5EF4-FFF2-40B4-BE49-F238E27FC236}">
                <a16:creationId xmlns:a16="http://schemas.microsoft.com/office/drawing/2014/main" id="{B62AAE66-6DBF-CC5E-A659-B75E0BB173D3}"/>
              </a:ext>
            </a:extLst>
          </p:cNvPr>
          <p:cNvSpPr/>
          <p:nvPr/>
        </p:nvSpPr>
        <p:spPr>
          <a:xfrm rot="5797555">
            <a:off x="5791368" y="5211022"/>
            <a:ext cx="1207164" cy="1052829"/>
          </a:xfrm>
          <a:custGeom>
            <a:avLst/>
            <a:gdLst>
              <a:gd name="csX0" fmla="*/ 0 w 1207164"/>
              <a:gd name="csY0" fmla="*/ 526415 h 1052829"/>
              <a:gd name="csX1" fmla="*/ 603582 w 1207164"/>
              <a:gd name="csY1" fmla="*/ 0 h 1052829"/>
              <a:gd name="csX2" fmla="*/ 1207164 w 1207164"/>
              <a:gd name="csY2" fmla="*/ 526415 h 1052829"/>
              <a:gd name="csX3" fmla="*/ 603582 w 1207164"/>
              <a:gd name="csY3" fmla="*/ 1052830 h 1052829"/>
              <a:gd name="csX4" fmla="*/ 0 w 1207164"/>
              <a:gd name="csY4" fmla="*/ 526415 h 10528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207164" h="1052829" extrusionOk="0">
                <a:moveTo>
                  <a:pt x="0" y="526415"/>
                </a:moveTo>
                <a:cubicBezTo>
                  <a:pt x="-36928" y="307155"/>
                  <a:pt x="258520" y="-51226"/>
                  <a:pt x="603582" y="0"/>
                </a:cubicBezTo>
                <a:cubicBezTo>
                  <a:pt x="911872" y="35416"/>
                  <a:pt x="1276652" y="253608"/>
                  <a:pt x="1207164" y="526415"/>
                </a:cubicBezTo>
                <a:cubicBezTo>
                  <a:pt x="1207769" y="794981"/>
                  <a:pt x="985355" y="1110092"/>
                  <a:pt x="603582" y="1052830"/>
                </a:cubicBezTo>
                <a:cubicBezTo>
                  <a:pt x="292558" y="1007071"/>
                  <a:pt x="31171" y="776681"/>
                  <a:pt x="0" y="526415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95624144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3" name="Ovale 122">
            <a:extLst>
              <a:ext uri="{FF2B5EF4-FFF2-40B4-BE49-F238E27FC236}">
                <a16:creationId xmlns:a16="http://schemas.microsoft.com/office/drawing/2014/main" id="{3FE1A918-0DB4-F966-EEE0-CA829D6C387F}"/>
              </a:ext>
            </a:extLst>
          </p:cNvPr>
          <p:cNvSpPr/>
          <p:nvPr/>
        </p:nvSpPr>
        <p:spPr>
          <a:xfrm>
            <a:off x="7434149" y="5521981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4" name="Ovale 123">
            <a:extLst>
              <a:ext uri="{FF2B5EF4-FFF2-40B4-BE49-F238E27FC236}">
                <a16:creationId xmlns:a16="http://schemas.microsoft.com/office/drawing/2014/main" id="{2A24A389-C68B-84D9-1ECE-7488C3219E09}"/>
              </a:ext>
            </a:extLst>
          </p:cNvPr>
          <p:cNvSpPr/>
          <p:nvPr/>
        </p:nvSpPr>
        <p:spPr>
          <a:xfrm rot="5797555">
            <a:off x="6894626" y="5430774"/>
            <a:ext cx="795312" cy="685341"/>
          </a:xfrm>
          <a:custGeom>
            <a:avLst/>
            <a:gdLst>
              <a:gd name="csX0" fmla="*/ 0 w 795312"/>
              <a:gd name="csY0" fmla="*/ 342671 h 685341"/>
              <a:gd name="csX1" fmla="*/ 397656 w 795312"/>
              <a:gd name="csY1" fmla="*/ 0 h 685341"/>
              <a:gd name="csX2" fmla="*/ 795312 w 795312"/>
              <a:gd name="csY2" fmla="*/ 342671 h 685341"/>
              <a:gd name="csX3" fmla="*/ 397656 w 795312"/>
              <a:gd name="csY3" fmla="*/ 685342 h 685341"/>
              <a:gd name="csX4" fmla="*/ 0 w 795312"/>
              <a:gd name="csY4" fmla="*/ 342671 h 6853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95312" h="685341" extrusionOk="0">
                <a:moveTo>
                  <a:pt x="0" y="342671"/>
                </a:moveTo>
                <a:cubicBezTo>
                  <a:pt x="-23171" y="198264"/>
                  <a:pt x="169308" y="-38175"/>
                  <a:pt x="397656" y="0"/>
                </a:cubicBezTo>
                <a:cubicBezTo>
                  <a:pt x="600826" y="23246"/>
                  <a:pt x="829889" y="162338"/>
                  <a:pt x="795312" y="342671"/>
                </a:cubicBezTo>
                <a:cubicBezTo>
                  <a:pt x="796692" y="481394"/>
                  <a:pt x="625594" y="695180"/>
                  <a:pt x="397656" y="685342"/>
                </a:cubicBezTo>
                <a:cubicBezTo>
                  <a:pt x="185451" y="670145"/>
                  <a:pt x="27941" y="495650"/>
                  <a:pt x="0" y="342671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95624144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5" name="Ovale 124">
            <a:extLst>
              <a:ext uri="{FF2B5EF4-FFF2-40B4-BE49-F238E27FC236}">
                <a16:creationId xmlns:a16="http://schemas.microsoft.com/office/drawing/2014/main" id="{A20B3DCA-A8E7-EAF7-130E-0EA39C5FC8F0}"/>
              </a:ext>
            </a:extLst>
          </p:cNvPr>
          <p:cNvSpPr/>
          <p:nvPr/>
        </p:nvSpPr>
        <p:spPr>
          <a:xfrm rot="2586829">
            <a:off x="5583473" y="4013317"/>
            <a:ext cx="770077" cy="1613060"/>
          </a:xfrm>
          <a:custGeom>
            <a:avLst/>
            <a:gdLst>
              <a:gd name="csX0" fmla="*/ 0 w 770077"/>
              <a:gd name="csY0" fmla="*/ 806530 h 1613060"/>
              <a:gd name="csX1" fmla="*/ 385039 w 770077"/>
              <a:gd name="csY1" fmla="*/ 0 h 1613060"/>
              <a:gd name="csX2" fmla="*/ 770078 w 770077"/>
              <a:gd name="csY2" fmla="*/ 806530 h 1613060"/>
              <a:gd name="csX3" fmla="*/ 385039 w 770077"/>
              <a:gd name="csY3" fmla="*/ 1613060 h 1613060"/>
              <a:gd name="csX4" fmla="*/ 0 w 770077"/>
              <a:gd name="csY4" fmla="*/ 806530 h 1613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70077" h="1613060" extrusionOk="0">
                <a:moveTo>
                  <a:pt x="0" y="806530"/>
                </a:moveTo>
                <a:cubicBezTo>
                  <a:pt x="-16352" y="392745"/>
                  <a:pt x="160534" y="-51844"/>
                  <a:pt x="385039" y="0"/>
                </a:cubicBezTo>
                <a:cubicBezTo>
                  <a:pt x="584412" y="18765"/>
                  <a:pt x="846358" y="380772"/>
                  <a:pt x="770078" y="806530"/>
                </a:cubicBezTo>
                <a:cubicBezTo>
                  <a:pt x="770941" y="1220378"/>
                  <a:pt x="619003" y="1638263"/>
                  <a:pt x="385039" y="1613060"/>
                </a:cubicBezTo>
                <a:cubicBezTo>
                  <a:pt x="218159" y="1519243"/>
                  <a:pt x="31853" y="1210613"/>
                  <a:pt x="0" y="806530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956241449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6" name="Ovale 125">
            <a:extLst>
              <a:ext uri="{FF2B5EF4-FFF2-40B4-BE49-F238E27FC236}">
                <a16:creationId xmlns:a16="http://schemas.microsoft.com/office/drawing/2014/main" id="{A5AA9E49-438C-5B46-46EA-76883C4F4E8D}"/>
              </a:ext>
            </a:extLst>
          </p:cNvPr>
          <p:cNvSpPr/>
          <p:nvPr/>
        </p:nvSpPr>
        <p:spPr>
          <a:xfrm>
            <a:off x="6019740" y="4462151"/>
            <a:ext cx="252000" cy="252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7" name="Ovale 126">
            <a:extLst>
              <a:ext uri="{FF2B5EF4-FFF2-40B4-BE49-F238E27FC236}">
                <a16:creationId xmlns:a16="http://schemas.microsoft.com/office/drawing/2014/main" id="{4FD132B2-D7D1-E0A5-A57D-56BAFE522C79}"/>
              </a:ext>
            </a:extLst>
          </p:cNvPr>
          <p:cNvSpPr/>
          <p:nvPr/>
        </p:nvSpPr>
        <p:spPr>
          <a:xfrm>
            <a:off x="5896408" y="4928660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8" name="Ovale 127">
            <a:extLst>
              <a:ext uri="{FF2B5EF4-FFF2-40B4-BE49-F238E27FC236}">
                <a16:creationId xmlns:a16="http://schemas.microsoft.com/office/drawing/2014/main" id="{45399BB4-624F-A795-C176-C4B6AA66446D}"/>
              </a:ext>
            </a:extLst>
          </p:cNvPr>
          <p:cNvSpPr/>
          <p:nvPr/>
        </p:nvSpPr>
        <p:spPr>
          <a:xfrm>
            <a:off x="5629348" y="5125517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9" name="Ovale 128">
            <a:extLst>
              <a:ext uri="{FF2B5EF4-FFF2-40B4-BE49-F238E27FC236}">
                <a16:creationId xmlns:a16="http://schemas.microsoft.com/office/drawing/2014/main" id="{1D035760-0F4B-D76C-4B1E-FD73A4F96ABC}"/>
              </a:ext>
            </a:extLst>
          </p:cNvPr>
          <p:cNvSpPr/>
          <p:nvPr/>
        </p:nvSpPr>
        <p:spPr>
          <a:xfrm>
            <a:off x="6417825" y="5917670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0" name="Ovale 129">
            <a:extLst>
              <a:ext uri="{FF2B5EF4-FFF2-40B4-BE49-F238E27FC236}">
                <a16:creationId xmlns:a16="http://schemas.microsoft.com/office/drawing/2014/main" id="{25F463F3-D22A-7B96-D0E2-B628F1AE4DCA}"/>
              </a:ext>
            </a:extLst>
          </p:cNvPr>
          <p:cNvSpPr/>
          <p:nvPr/>
        </p:nvSpPr>
        <p:spPr>
          <a:xfrm>
            <a:off x="6589523" y="5437338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1" name="Ovale 130">
            <a:extLst>
              <a:ext uri="{FF2B5EF4-FFF2-40B4-BE49-F238E27FC236}">
                <a16:creationId xmlns:a16="http://schemas.microsoft.com/office/drawing/2014/main" id="{4DF8EB8A-59E7-7B90-36F5-1B67D99487A5}"/>
              </a:ext>
            </a:extLst>
          </p:cNvPr>
          <p:cNvSpPr/>
          <p:nvPr/>
        </p:nvSpPr>
        <p:spPr>
          <a:xfrm>
            <a:off x="6193170" y="5442832"/>
            <a:ext cx="252000" cy="25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2" name="Ovale 131">
            <a:extLst>
              <a:ext uri="{FF2B5EF4-FFF2-40B4-BE49-F238E27FC236}">
                <a16:creationId xmlns:a16="http://schemas.microsoft.com/office/drawing/2014/main" id="{7FE5E026-290D-71D3-61B7-733CCC0CA017}"/>
              </a:ext>
            </a:extLst>
          </p:cNvPr>
          <p:cNvSpPr/>
          <p:nvPr/>
        </p:nvSpPr>
        <p:spPr>
          <a:xfrm>
            <a:off x="7079681" y="5803402"/>
            <a:ext cx="252000" cy="252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3" name="Ovale 132">
            <a:extLst>
              <a:ext uri="{FF2B5EF4-FFF2-40B4-BE49-F238E27FC236}">
                <a16:creationId xmlns:a16="http://schemas.microsoft.com/office/drawing/2014/main" id="{B01594DD-2722-5151-BCD6-CCC24C595C82}"/>
              </a:ext>
            </a:extLst>
          </p:cNvPr>
          <p:cNvSpPr/>
          <p:nvPr/>
        </p:nvSpPr>
        <p:spPr>
          <a:xfrm>
            <a:off x="7131903" y="5489153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4" name="Ovale 133">
            <a:extLst>
              <a:ext uri="{FF2B5EF4-FFF2-40B4-BE49-F238E27FC236}">
                <a16:creationId xmlns:a16="http://schemas.microsoft.com/office/drawing/2014/main" id="{DC7A4570-0CCE-58D0-A355-CA4B4D8F4D0F}"/>
              </a:ext>
            </a:extLst>
          </p:cNvPr>
          <p:cNvSpPr/>
          <p:nvPr/>
        </p:nvSpPr>
        <p:spPr>
          <a:xfrm>
            <a:off x="6772258" y="4887137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5" name="Ovale 134">
            <a:extLst>
              <a:ext uri="{FF2B5EF4-FFF2-40B4-BE49-F238E27FC236}">
                <a16:creationId xmlns:a16="http://schemas.microsoft.com/office/drawing/2014/main" id="{62C1A5E7-41AF-F579-EB89-CAC0D603E323}"/>
              </a:ext>
            </a:extLst>
          </p:cNvPr>
          <p:cNvSpPr/>
          <p:nvPr/>
        </p:nvSpPr>
        <p:spPr>
          <a:xfrm>
            <a:off x="7156159" y="4776150"/>
            <a:ext cx="252000" cy="252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6" name="Ovale 135">
            <a:extLst>
              <a:ext uri="{FF2B5EF4-FFF2-40B4-BE49-F238E27FC236}">
                <a16:creationId xmlns:a16="http://schemas.microsoft.com/office/drawing/2014/main" id="{B78A4FE0-A056-FADF-0266-8167FBA8293F}"/>
              </a:ext>
            </a:extLst>
          </p:cNvPr>
          <p:cNvSpPr/>
          <p:nvPr/>
        </p:nvSpPr>
        <p:spPr>
          <a:xfrm>
            <a:off x="6772258" y="4398964"/>
            <a:ext cx="126000" cy="126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8" name="Ovale 137">
            <a:extLst>
              <a:ext uri="{FF2B5EF4-FFF2-40B4-BE49-F238E27FC236}">
                <a16:creationId xmlns:a16="http://schemas.microsoft.com/office/drawing/2014/main" id="{73E277D4-915B-B93A-B5BB-1CED782D33F0}"/>
              </a:ext>
            </a:extLst>
          </p:cNvPr>
          <p:cNvSpPr/>
          <p:nvPr/>
        </p:nvSpPr>
        <p:spPr>
          <a:xfrm rot="16959579">
            <a:off x="11173001" y="2125253"/>
            <a:ext cx="443187" cy="21337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0" name="Freccia a destra 139">
            <a:extLst>
              <a:ext uri="{FF2B5EF4-FFF2-40B4-BE49-F238E27FC236}">
                <a16:creationId xmlns:a16="http://schemas.microsoft.com/office/drawing/2014/main" id="{7B40B3BE-FE0A-C782-ABE2-CB756FDD28B1}"/>
              </a:ext>
            </a:extLst>
          </p:cNvPr>
          <p:cNvSpPr/>
          <p:nvPr/>
        </p:nvSpPr>
        <p:spPr>
          <a:xfrm rot="10800000">
            <a:off x="8414139" y="5087118"/>
            <a:ext cx="350402" cy="372461"/>
          </a:xfrm>
          <a:prstGeom prst="rightArrow">
            <a:avLst>
              <a:gd name="adj1" fmla="val 50000"/>
              <a:gd name="adj2" fmla="val 39806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5" name="CasellaDiTesto 144">
            <a:extLst>
              <a:ext uri="{FF2B5EF4-FFF2-40B4-BE49-F238E27FC236}">
                <a16:creationId xmlns:a16="http://schemas.microsoft.com/office/drawing/2014/main" id="{A4C6364C-F024-79DD-8548-0DB864BE7E73}"/>
              </a:ext>
            </a:extLst>
          </p:cNvPr>
          <p:cNvSpPr txBox="1"/>
          <p:nvPr/>
        </p:nvSpPr>
        <p:spPr>
          <a:xfrm>
            <a:off x="-11999" y="1944503"/>
            <a:ext cx="27205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AS &amp; </a:t>
            </a:r>
            <a:r>
              <a:rPr lang="en-US" sz="1100" i="1" dirty="0" err="1">
                <a:latin typeface="Segoe UI" panose="020B0502040204020203" pitchFamily="34" charset="0"/>
                <a:cs typeface="Segoe UI" panose="020B0502040204020203" pitchFamily="34" charset="0"/>
              </a:rPr>
              <a:t>Beneacquista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 2018, AS+2020, 2023, 2026., </a:t>
            </a:r>
            <a:r>
              <a:rPr lang="en-US" sz="1100" i="1" dirty="0" err="1">
                <a:latin typeface="Segoe UI" panose="020B0502040204020203" pitchFamily="34" charset="0"/>
                <a:cs typeface="Segoe UI" panose="020B0502040204020203" pitchFamily="34" charset="0"/>
              </a:rPr>
              <a:t>Paiella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+ 2025, 2026, </a:t>
            </a:r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CU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494999EA-5214-8CF6-A219-AB784CCA32E6}"/>
              </a:ext>
            </a:extLst>
          </p:cNvPr>
          <p:cNvSpPr/>
          <p:nvPr/>
        </p:nvSpPr>
        <p:spPr>
          <a:xfrm>
            <a:off x="35983" y="4099656"/>
            <a:ext cx="4643909" cy="2571167"/>
          </a:xfrm>
          <a:custGeom>
            <a:avLst/>
            <a:gdLst>
              <a:gd name="csX0" fmla="*/ 0 w 4643909"/>
              <a:gd name="csY0" fmla="*/ 0 h 2571167"/>
              <a:gd name="csX1" fmla="*/ 663416 w 4643909"/>
              <a:gd name="csY1" fmla="*/ 0 h 2571167"/>
              <a:gd name="csX2" fmla="*/ 1280392 w 4643909"/>
              <a:gd name="csY2" fmla="*/ 0 h 2571167"/>
              <a:gd name="csX3" fmla="*/ 1897369 w 4643909"/>
              <a:gd name="csY3" fmla="*/ 0 h 2571167"/>
              <a:gd name="csX4" fmla="*/ 2653662 w 4643909"/>
              <a:gd name="csY4" fmla="*/ 0 h 2571167"/>
              <a:gd name="csX5" fmla="*/ 3177761 w 4643909"/>
              <a:gd name="csY5" fmla="*/ 0 h 2571167"/>
              <a:gd name="csX6" fmla="*/ 3934054 w 4643909"/>
              <a:gd name="csY6" fmla="*/ 0 h 2571167"/>
              <a:gd name="csX7" fmla="*/ 4643909 w 4643909"/>
              <a:gd name="csY7" fmla="*/ 0 h 2571167"/>
              <a:gd name="csX8" fmla="*/ 4643909 w 4643909"/>
              <a:gd name="csY8" fmla="*/ 565657 h 2571167"/>
              <a:gd name="csX9" fmla="*/ 4643909 w 4643909"/>
              <a:gd name="csY9" fmla="*/ 1182737 h 2571167"/>
              <a:gd name="csX10" fmla="*/ 4643909 w 4643909"/>
              <a:gd name="csY10" fmla="*/ 1774105 h 2571167"/>
              <a:gd name="csX11" fmla="*/ 4643909 w 4643909"/>
              <a:gd name="csY11" fmla="*/ 2571167 h 2571167"/>
              <a:gd name="csX12" fmla="*/ 4119811 w 4643909"/>
              <a:gd name="csY12" fmla="*/ 2571167 h 2571167"/>
              <a:gd name="csX13" fmla="*/ 3595712 w 4643909"/>
              <a:gd name="csY13" fmla="*/ 2571167 h 2571167"/>
              <a:gd name="csX14" fmla="*/ 2932297 w 4643909"/>
              <a:gd name="csY14" fmla="*/ 2571167 h 2571167"/>
              <a:gd name="csX15" fmla="*/ 2361759 w 4643909"/>
              <a:gd name="csY15" fmla="*/ 2571167 h 2571167"/>
              <a:gd name="csX16" fmla="*/ 1744783 w 4643909"/>
              <a:gd name="csY16" fmla="*/ 2571167 h 2571167"/>
              <a:gd name="csX17" fmla="*/ 1034928 w 4643909"/>
              <a:gd name="csY17" fmla="*/ 2571167 h 2571167"/>
              <a:gd name="csX18" fmla="*/ 0 w 4643909"/>
              <a:gd name="csY18" fmla="*/ 2571167 h 2571167"/>
              <a:gd name="csX19" fmla="*/ 0 w 4643909"/>
              <a:gd name="csY19" fmla="*/ 1928375 h 2571167"/>
              <a:gd name="csX20" fmla="*/ 0 w 4643909"/>
              <a:gd name="csY20" fmla="*/ 1285584 h 2571167"/>
              <a:gd name="csX21" fmla="*/ 0 w 4643909"/>
              <a:gd name="csY21" fmla="*/ 668503 h 2571167"/>
              <a:gd name="csX22" fmla="*/ 0 w 4643909"/>
              <a:gd name="csY22" fmla="*/ 0 h 25711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643909" h="2571167" fill="none" extrusionOk="0">
                <a:moveTo>
                  <a:pt x="0" y="0"/>
                </a:moveTo>
                <a:cubicBezTo>
                  <a:pt x="298585" y="24207"/>
                  <a:pt x="350530" y="9084"/>
                  <a:pt x="663416" y="0"/>
                </a:cubicBezTo>
                <a:cubicBezTo>
                  <a:pt x="976302" y="-9084"/>
                  <a:pt x="1144734" y="23027"/>
                  <a:pt x="1280392" y="0"/>
                </a:cubicBezTo>
                <a:cubicBezTo>
                  <a:pt x="1416050" y="-23027"/>
                  <a:pt x="1654595" y="-18497"/>
                  <a:pt x="1897369" y="0"/>
                </a:cubicBezTo>
                <a:cubicBezTo>
                  <a:pt x="2140143" y="18497"/>
                  <a:pt x="2469847" y="5048"/>
                  <a:pt x="2653662" y="0"/>
                </a:cubicBezTo>
                <a:cubicBezTo>
                  <a:pt x="2837477" y="-5048"/>
                  <a:pt x="2943421" y="-5928"/>
                  <a:pt x="3177761" y="0"/>
                </a:cubicBezTo>
                <a:cubicBezTo>
                  <a:pt x="3412101" y="5928"/>
                  <a:pt x="3612456" y="-8102"/>
                  <a:pt x="3934054" y="0"/>
                </a:cubicBezTo>
                <a:cubicBezTo>
                  <a:pt x="4255652" y="8102"/>
                  <a:pt x="4407756" y="-20686"/>
                  <a:pt x="4643909" y="0"/>
                </a:cubicBezTo>
                <a:cubicBezTo>
                  <a:pt x="4647891" y="119100"/>
                  <a:pt x="4615825" y="443761"/>
                  <a:pt x="4643909" y="565657"/>
                </a:cubicBezTo>
                <a:cubicBezTo>
                  <a:pt x="4671993" y="687553"/>
                  <a:pt x="4654318" y="994112"/>
                  <a:pt x="4643909" y="1182737"/>
                </a:cubicBezTo>
                <a:cubicBezTo>
                  <a:pt x="4633500" y="1371362"/>
                  <a:pt x="4650936" y="1512901"/>
                  <a:pt x="4643909" y="1774105"/>
                </a:cubicBezTo>
                <a:cubicBezTo>
                  <a:pt x="4636882" y="2035309"/>
                  <a:pt x="4642078" y="2398263"/>
                  <a:pt x="4643909" y="2571167"/>
                </a:cubicBezTo>
                <a:cubicBezTo>
                  <a:pt x="4497621" y="2587056"/>
                  <a:pt x="4360354" y="2557625"/>
                  <a:pt x="4119811" y="2571167"/>
                </a:cubicBezTo>
                <a:cubicBezTo>
                  <a:pt x="3879268" y="2584709"/>
                  <a:pt x="3855754" y="2592087"/>
                  <a:pt x="3595712" y="2571167"/>
                </a:cubicBezTo>
                <a:cubicBezTo>
                  <a:pt x="3335670" y="2550247"/>
                  <a:pt x="3262210" y="2559160"/>
                  <a:pt x="2932297" y="2571167"/>
                </a:cubicBezTo>
                <a:cubicBezTo>
                  <a:pt x="2602384" y="2583174"/>
                  <a:pt x="2502680" y="2584824"/>
                  <a:pt x="2361759" y="2571167"/>
                </a:cubicBezTo>
                <a:cubicBezTo>
                  <a:pt x="2220838" y="2557510"/>
                  <a:pt x="2021511" y="2568059"/>
                  <a:pt x="1744783" y="2571167"/>
                </a:cubicBezTo>
                <a:cubicBezTo>
                  <a:pt x="1468055" y="2574275"/>
                  <a:pt x="1330996" y="2554007"/>
                  <a:pt x="1034928" y="2571167"/>
                </a:cubicBezTo>
                <a:cubicBezTo>
                  <a:pt x="738861" y="2588327"/>
                  <a:pt x="209983" y="2562989"/>
                  <a:pt x="0" y="2571167"/>
                </a:cubicBezTo>
                <a:cubicBezTo>
                  <a:pt x="28990" y="2338593"/>
                  <a:pt x="-14105" y="2109611"/>
                  <a:pt x="0" y="1928375"/>
                </a:cubicBezTo>
                <a:cubicBezTo>
                  <a:pt x="14105" y="1747139"/>
                  <a:pt x="18730" y="1524024"/>
                  <a:pt x="0" y="1285584"/>
                </a:cubicBezTo>
                <a:cubicBezTo>
                  <a:pt x="-18730" y="1047144"/>
                  <a:pt x="-9636" y="904729"/>
                  <a:pt x="0" y="668503"/>
                </a:cubicBezTo>
                <a:cubicBezTo>
                  <a:pt x="9636" y="432277"/>
                  <a:pt x="33158" y="201808"/>
                  <a:pt x="0" y="0"/>
                </a:cubicBezTo>
                <a:close/>
              </a:path>
              <a:path w="4643909" h="2571167" stroke="0" extrusionOk="0">
                <a:moveTo>
                  <a:pt x="0" y="0"/>
                </a:moveTo>
                <a:cubicBezTo>
                  <a:pt x="274829" y="-14034"/>
                  <a:pt x="478616" y="17932"/>
                  <a:pt x="756294" y="0"/>
                </a:cubicBezTo>
                <a:cubicBezTo>
                  <a:pt x="1033972" y="-17932"/>
                  <a:pt x="1239775" y="19713"/>
                  <a:pt x="1512588" y="0"/>
                </a:cubicBezTo>
                <a:cubicBezTo>
                  <a:pt x="1785401" y="-19713"/>
                  <a:pt x="1914473" y="18699"/>
                  <a:pt x="2036686" y="0"/>
                </a:cubicBezTo>
                <a:cubicBezTo>
                  <a:pt x="2158899" y="-18699"/>
                  <a:pt x="2546116" y="37048"/>
                  <a:pt x="2792980" y="0"/>
                </a:cubicBezTo>
                <a:cubicBezTo>
                  <a:pt x="3039844" y="-37048"/>
                  <a:pt x="3146119" y="3070"/>
                  <a:pt x="3363517" y="0"/>
                </a:cubicBezTo>
                <a:cubicBezTo>
                  <a:pt x="3580915" y="-3070"/>
                  <a:pt x="3694217" y="1899"/>
                  <a:pt x="3887615" y="0"/>
                </a:cubicBezTo>
                <a:cubicBezTo>
                  <a:pt x="4081013" y="-1899"/>
                  <a:pt x="4270844" y="-28483"/>
                  <a:pt x="4643909" y="0"/>
                </a:cubicBezTo>
                <a:cubicBezTo>
                  <a:pt x="4663977" y="294804"/>
                  <a:pt x="4614577" y="350554"/>
                  <a:pt x="4643909" y="642792"/>
                </a:cubicBezTo>
                <a:cubicBezTo>
                  <a:pt x="4673241" y="935030"/>
                  <a:pt x="4655689" y="1103895"/>
                  <a:pt x="4643909" y="1311295"/>
                </a:cubicBezTo>
                <a:cubicBezTo>
                  <a:pt x="4632129" y="1518695"/>
                  <a:pt x="4636740" y="1735059"/>
                  <a:pt x="4643909" y="1902664"/>
                </a:cubicBezTo>
                <a:cubicBezTo>
                  <a:pt x="4651078" y="2070269"/>
                  <a:pt x="4657202" y="2358295"/>
                  <a:pt x="4643909" y="2571167"/>
                </a:cubicBezTo>
                <a:cubicBezTo>
                  <a:pt x="4376665" y="2598209"/>
                  <a:pt x="4282334" y="2589534"/>
                  <a:pt x="3980493" y="2571167"/>
                </a:cubicBezTo>
                <a:cubicBezTo>
                  <a:pt x="3678652" y="2552800"/>
                  <a:pt x="3635544" y="2572026"/>
                  <a:pt x="3456395" y="2571167"/>
                </a:cubicBezTo>
                <a:cubicBezTo>
                  <a:pt x="3277246" y="2570308"/>
                  <a:pt x="3082620" y="2546216"/>
                  <a:pt x="2885858" y="2571167"/>
                </a:cubicBezTo>
                <a:cubicBezTo>
                  <a:pt x="2689096" y="2596118"/>
                  <a:pt x="2417951" y="2591667"/>
                  <a:pt x="2129564" y="2571167"/>
                </a:cubicBezTo>
                <a:cubicBezTo>
                  <a:pt x="1841177" y="2550667"/>
                  <a:pt x="1698760" y="2567643"/>
                  <a:pt x="1419709" y="2571167"/>
                </a:cubicBezTo>
                <a:cubicBezTo>
                  <a:pt x="1140659" y="2574691"/>
                  <a:pt x="1154657" y="2564705"/>
                  <a:pt x="895611" y="2571167"/>
                </a:cubicBezTo>
                <a:cubicBezTo>
                  <a:pt x="636565" y="2577629"/>
                  <a:pt x="284056" y="2609225"/>
                  <a:pt x="0" y="2571167"/>
                </a:cubicBezTo>
                <a:cubicBezTo>
                  <a:pt x="-26956" y="2421625"/>
                  <a:pt x="-20192" y="2155533"/>
                  <a:pt x="0" y="1902664"/>
                </a:cubicBezTo>
                <a:cubicBezTo>
                  <a:pt x="20192" y="1649795"/>
                  <a:pt x="-31744" y="1451893"/>
                  <a:pt x="0" y="1234160"/>
                </a:cubicBezTo>
                <a:cubicBezTo>
                  <a:pt x="31744" y="1016427"/>
                  <a:pt x="-23850" y="741692"/>
                  <a:pt x="0" y="617080"/>
                </a:cubicBezTo>
                <a:cubicBezTo>
                  <a:pt x="23850" y="492468"/>
                  <a:pt x="20617" y="290328"/>
                  <a:pt x="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204133015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600" dirty="0">
                <a:solidFill>
                  <a:schemeClr val="tx1"/>
                </a:solidFill>
              </a:rPr>
              <a:t>New routine for multiple merger chains.</a:t>
            </a:r>
          </a:p>
          <a:p>
            <a:endParaRPr lang="it-IT" sz="16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t-IT" sz="1600" b="1" dirty="0" err="1">
                <a:solidFill>
                  <a:srgbClr val="FF0000"/>
                </a:solidFill>
              </a:rPr>
              <a:t>Evolution</a:t>
            </a:r>
            <a:r>
              <a:rPr lang="it-IT" sz="1600" dirty="0">
                <a:solidFill>
                  <a:schemeClr val="tx1"/>
                </a:solidFill>
              </a:rPr>
              <a:t> of the </a:t>
            </a:r>
            <a:r>
              <a:rPr lang="it-IT" sz="1600" b="1" dirty="0">
                <a:solidFill>
                  <a:srgbClr val="FF0000"/>
                </a:solidFill>
              </a:rPr>
              <a:t>BH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b="1" dirty="0">
                <a:solidFill>
                  <a:srgbClr val="FF0000"/>
                </a:solidFill>
              </a:rPr>
              <a:t>sub-</a:t>
            </a:r>
            <a:r>
              <a:rPr lang="it-IT" sz="1600" b="1" dirty="0" err="1">
                <a:solidFill>
                  <a:srgbClr val="FF0000"/>
                </a:solidFill>
              </a:rPr>
              <a:t>population</a:t>
            </a:r>
            <a:r>
              <a:rPr lang="it-IT" sz="1600" b="1" dirty="0">
                <a:solidFill>
                  <a:srgbClr val="FF0000"/>
                </a:solidFill>
              </a:rPr>
              <a:t> </a:t>
            </a:r>
            <a:r>
              <a:rPr lang="it-IT" sz="1600" dirty="0">
                <a:solidFill>
                  <a:schemeClr val="tx1"/>
                </a:solidFill>
              </a:rPr>
              <a:t>(</a:t>
            </a:r>
            <a:r>
              <a:rPr lang="it-IT" sz="1600" dirty="0" err="1">
                <a:solidFill>
                  <a:schemeClr val="tx1"/>
                </a:solidFill>
              </a:rPr>
              <a:t>see</a:t>
            </a:r>
            <a:r>
              <a:rPr lang="it-IT" sz="1600" dirty="0">
                <a:solidFill>
                  <a:schemeClr val="tx1"/>
                </a:solidFill>
              </a:rPr>
              <a:t> Antonini &amp; </a:t>
            </a:r>
            <a:r>
              <a:rPr lang="it-IT" sz="1600" dirty="0" err="1">
                <a:solidFill>
                  <a:schemeClr val="tx1"/>
                </a:solidFill>
              </a:rPr>
              <a:t>Rasio</a:t>
            </a:r>
            <a:r>
              <a:rPr lang="it-IT" sz="1600" dirty="0">
                <a:solidFill>
                  <a:schemeClr val="tx1"/>
                </a:solidFill>
              </a:rPr>
              <a:t> 2016)</a:t>
            </a:r>
            <a:endParaRPr lang="it-IT" sz="1600" b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t-IT" sz="1600" dirty="0" err="1">
                <a:solidFill>
                  <a:schemeClr val="tx1"/>
                </a:solidFill>
              </a:rPr>
              <a:t>Retention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fraction</a:t>
            </a:r>
            <a:r>
              <a:rPr lang="it-IT" sz="1600" dirty="0">
                <a:solidFill>
                  <a:schemeClr val="tx1"/>
                </a:solidFill>
              </a:rPr>
              <a:t> of </a:t>
            </a:r>
            <a:r>
              <a:rPr lang="it-IT" sz="1600" b="1" dirty="0" err="1">
                <a:solidFill>
                  <a:srgbClr val="FF0000"/>
                </a:solidFill>
              </a:rPr>
              <a:t>hierarchical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b="1" dirty="0" err="1">
                <a:solidFill>
                  <a:srgbClr val="FF0000"/>
                </a:solidFill>
              </a:rPr>
              <a:t>BHs</a:t>
            </a:r>
            <a:endParaRPr lang="it-IT" sz="1600" b="1" dirty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it-IT" sz="1600" b="1" dirty="0">
                <a:solidFill>
                  <a:srgbClr val="FF0000"/>
                </a:solidFill>
              </a:rPr>
              <a:t>Interaction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b="1" dirty="0">
                <a:solidFill>
                  <a:srgbClr val="FF0000"/>
                </a:solidFill>
              </a:rPr>
              <a:t>rate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hierarchical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BHs</a:t>
            </a:r>
            <a:r>
              <a:rPr lang="it-IT" sz="1600" dirty="0">
                <a:solidFill>
                  <a:schemeClr val="tx1"/>
                </a:solidFill>
              </a:rPr>
              <a:t> vs stellar </a:t>
            </a:r>
            <a:r>
              <a:rPr lang="it-IT" sz="1600" dirty="0" err="1">
                <a:solidFill>
                  <a:schemeClr val="tx1"/>
                </a:solidFill>
              </a:rPr>
              <a:t>BHs</a:t>
            </a:r>
            <a:endParaRPr lang="it-IT" sz="1600" dirty="0">
              <a:solidFill>
                <a:schemeClr val="tx1"/>
              </a:solidFill>
            </a:endParaRPr>
          </a:p>
          <a:p>
            <a:pPr algn="ctr"/>
            <a:endParaRPr lang="it-IT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255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D506F663-E9F4-31DF-E23E-D247285BE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9186" y="744045"/>
            <a:ext cx="8300392" cy="5755727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E1F4BCA1-3659-3C0E-C443-EFD8DEE8A855}"/>
              </a:ext>
            </a:extLst>
          </p:cNvPr>
          <p:cNvSpPr txBox="1"/>
          <p:nvPr/>
        </p:nvSpPr>
        <p:spPr>
          <a:xfrm>
            <a:off x="2620462" y="128875"/>
            <a:ext cx="63578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+mj-lt"/>
              </a:rPr>
              <a:t>A </a:t>
            </a:r>
            <a:r>
              <a:rPr lang="it-IT" sz="2800" b="1" dirty="0" err="1">
                <a:latin typeface="+mj-lt"/>
              </a:rPr>
              <a:t>typical</a:t>
            </a:r>
            <a:r>
              <a:rPr lang="it-IT" sz="2800" b="1" dirty="0">
                <a:latin typeface="+mj-lt"/>
              </a:rPr>
              <a:t> merger chain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40FD8FA-FD43-0041-F7A0-0C5C10475E93}"/>
              </a:ext>
            </a:extLst>
          </p:cNvPr>
          <p:cNvSpPr txBox="1"/>
          <p:nvPr/>
        </p:nvSpPr>
        <p:spPr>
          <a:xfrm>
            <a:off x="2306701" y="5691126"/>
            <a:ext cx="60970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4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564731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E5112-1891-7711-4665-AF189DD62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2355C981-58D2-57EE-55E9-F2A7ACAC22A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1988" y="-1588"/>
            <a:ext cx="7720012" cy="68595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F701337-982F-7ADB-837A-C54196C2D095}"/>
              </a:ext>
            </a:extLst>
          </p:cNvPr>
          <p:cNvSpPr txBox="1"/>
          <p:nvPr/>
        </p:nvSpPr>
        <p:spPr>
          <a:xfrm>
            <a:off x="10895899" y="2092129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FEC07E6-D731-3157-B7C5-D396BD39DD05}"/>
              </a:ext>
            </a:extLst>
          </p:cNvPr>
          <p:cNvSpPr txBox="1"/>
          <p:nvPr/>
        </p:nvSpPr>
        <p:spPr>
          <a:xfrm>
            <a:off x="210813" y="2090155"/>
            <a:ext cx="417923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E64823"/>
                </a:solidFill>
              </a:rPr>
              <a:t>Young clusters</a:t>
            </a:r>
            <a:r>
              <a:rPr lang="en-US" dirty="0"/>
              <a:t>: rarely grow beyond 1 merger chain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E64823"/>
                </a:solidFill>
              </a:rPr>
              <a:t>Globular &amp; Nuclear</a:t>
            </a:r>
            <a:r>
              <a:rPr lang="en-US" dirty="0"/>
              <a:t>: retain more hierarchical BHs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E64823"/>
                </a:solidFill>
              </a:rPr>
              <a:t>Massive BHs</a:t>
            </a:r>
            <a:r>
              <a:rPr lang="en-US" dirty="0"/>
              <a:t>: encounter ≥1 non-stellar secondary during growth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E64823"/>
                </a:solidFill>
              </a:rPr>
              <a:t>High metallicity</a:t>
            </a:r>
            <a:r>
              <a:rPr lang="en-US" dirty="0"/>
              <a:t> hampers BH growth → lighter reservoir, stronger kicks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ED99163-5578-A8AB-6BFF-1F2F76EBB1BF}"/>
              </a:ext>
            </a:extLst>
          </p:cNvPr>
          <p:cNvSpPr txBox="1"/>
          <p:nvPr/>
        </p:nvSpPr>
        <p:spPr>
          <a:xfrm>
            <a:off x="180129" y="409564"/>
            <a:ext cx="42099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+mj-lt"/>
              </a:rPr>
              <a:t>How </a:t>
            </a:r>
            <a:r>
              <a:rPr lang="it-IT" sz="2800" b="1" dirty="0" err="1">
                <a:latin typeface="+mj-lt"/>
              </a:rPr>
              <a:t>often</a:t>
            </a:r>
            <a:r>
              <a:rPr lang="it-IT" sz="2800" b="1" dirty="0">
                <a:latin typeface="+mj-lt"/>
              </a:rPr>
              <a:t> </a:t>
            </a:r>
            <a:r>
              <a:rPr lang="it-IT" sz="2800" b="1" dirty="0" err="1">
                <a:latin typeface="+mj-lt"/>
              </a:rPr>
              <a:t>hierarchical</a:t>
            </a:r>
            <a:r>
              <a:rPr lang="it-IT" sz="2800" b="1" dirty="0">
                <a:latin typeface="+mj-lt"/>
              </a:rPr>
              <a:t> </a:t>
            </a:r>
            <a:r>
              <a:rPr lang="it-IT" sz="2800" b="1" dirty="0" err="1">
                <a:latin typeface="+mj-lt"/>
              </a:rPr>
              <a:t>BHs</a:t>
            </a:r>
            <a:r>
              <a:rPr lang="it-IT" sz="2800" b="1" dirty="0">
                <a:latin typeface="+mj-lt"/>
              </a:rPr>
              <a:t> </a:t>
            </a:r>
            <a:r>
              <a:rPr lang="it-IT" sz="2800" b="1" dirty="0" err="1">
                <a:latin typeface="+mj-lt"/>
              </a:rPr>
              <a:t>appear</a:t>
            </a:r>
            <a:r>
              <a:rPr lang="it-IT" sz="2800" b="1" dirty="0"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74413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0CA6C-7910-B33B-170E-5C5A6D36D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02A0D4C4-C495-69A5-950D-552920669D0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1988" y="5500"/>
            <a:ext cx="7720012" cy="6859588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5BFE3C3E-6F05-7B3A-134E-DE9125C296CA}"/>
              </a:ext>
            </a:extLst>
          </p:cNvPr>
          <p:cNvSpPr txBox="1"/>
          <p:nvPr/>
        </p:nvSpPr>
        <p:spPr>
          <a:xfrm>
            <a:off x="180129" y="409564"/>
            <a:ext cx="42099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latin typeface="+mj-lt"/>
              </a:rPr>
              <a:t>How </a:t>
            </a:r>
            <a:r>
              <a:rPr lang="it-IT" sz="2800" b="1" dirty="0" err="1">
                <a:latin typeface="+mj-lt"/>
              </a:rPr>
              <a:t>often</a:t>
            </a:r>
            <a:r>
              <a:rPr lang="it-IT" sz="2800" b="1" dirty="0">
                <a:latin typeface="+mj-lt"/>
              </a:rPr>
              <a:t> </a:t>
            </a:r>
            <a:r>
              <a:rPr lang="it-IT" sz="2800" b="1" dirty="0" err="1">
                <a:latin typeface="+mj-lt"/>
              </a:rPr>
              <a:t>hierarchical</a:t>
            </a:r>
            <a:r>
              <a:rPr lang="it-IT" sz="2800" b="1" dirty="0">
                <a:latin typeface="+mj-lt"/>
              </a:rPr>
              <a:t> </a:t>
            </a:r>
            <a:r>
              <a:rPr lang="it-IT" sz="2800" b="1" dirty="0" err="1">
                <a:latin typeface="+mj-lt"/>
              </a:rPr>
              <a:t>BHs</a:t>
            </a:r>
            <a:r>
              <a:rPr lang="it-IT" sz="2800" b="1" dirty="0">
                <a:latin typeface="+mj-lt"/>
              </a:rPr>
              <a:t> </a:t>
            </a:r>
            <a:r>
              <a:rPr lang="it-IT" sz="2800" b="1" dirty="0" err="1">
                <a:latin typeface="+mj-lt"/>
              </a:rPr>
              <a:t>appear</a:t>
            </a:r>
            <a:r>
              <a:rPr lang="it-IT" sz="2800" b="1" dirty="0">
                <a:latin typeface="+mj-lt"/>
              </a:rPr>
              <a:t>?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B77BCBF-426E-2661-E91B-3B5A7A8CD60C}"/>
              </a:ext>
            </a:extLst>
          </p:cNvPr>
          <p:cNvSpPr txBox="1"/>
          <p:nvPr/>
        </p:nvSpPr>
        <p:spPr>
          <a:xfrm>
            <a:off x="10197944" y="1879478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E7B319F-56B0-2250-45EA-9E9A8E321E0B}"/>
              </a:ext>
            </a:extLst>
          </p:cNvPr>
          <p:cNvSpPr txBox="1"/>
          <p:nvPr/>
        </p:nvSpPr>
        <p:spPr>
          <a:xfrm>
            <a:off x="251782" y="1565616"/>
            <a:ext cx="41792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E64823"/>
                </a:solidFill>
              </a:rPr>
              <a:t>Young clusters</a:t>
            </a:r>
            <a:r>
              <a:rPr lang="en-US" dirty="0"/>
              <a:t>: rarely grow beyond 1 merger chain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E64823"/>
                </a:solidFill>
              </a:rPr>
              <a:t>Globular &amp; Nuclear</a:t>
            </a:r>
            <a:r>
              <a:rPr lang="en-US" dirty="0"/>
              <a:t>: higher generation pairing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E64823"/>
                </a:solidFill>
              </a:rPr>
              <a:t>Maximum generation</a:t>
            </a:r>
            <a:r>
              <a:rPr lang="en-US" dirty="0"/>
              <a:t>: dominated by escape velocity of the environment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44EEACE-52F9-8EB6-9CF3-A9B750879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12" y="3983831"/>
            <a:ext cx="3886756" cy="273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16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E9A13EFA-5F94-E4F7-7E95-CB8BD7260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0794" y="877194"/>
            <a:ext cx="5420306" cy="59055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F31472E-6CA4-1456-953B-9E1AAEB6886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062" y="825500"/>
            <a:ext cx="5515200" cy="5904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0BE18BB2-D578-4E7E-9AF5-8C8D3C0BF56F}"/>
              </a:ext>
            </a:extLst>
          </p:cNvPr>
          <p:cNvSpPr txBox="1"/>
          <p:nvPr/>
        </p:nvSpPr>
        <p:spPr>
          <a:xfrm>
            <a:off x="457200" y="127000"/>
            <a:ext cx="112776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ctr"/>
            <a:r>
              <a:rPr lang="it-IT" sz="2800" b="1" dirty="0">
                <a:solidFill>
                  <a:srgbClr val="262626"/>
                </a:solidFill>
              </a:rPr>
              <a:t>Masses and spins of </a:t>
            </a:r>
            <a:r>
              <a:rPr lang="it-IT" sz="2800" b="1" dirty="0" err="1">
                <a:solidFill>
                  <a:srgbClr val="262626"/>
                </a:solidFill>
              </a:rPr>
              <a:t>hierarchical</a:t>
            </a:r>
            <a:r>
              <a:rPr lang="it-IT" sz="2800" b="1" dirty="0">
                <a:solidFill>
                  <a:srgbClr val="262626"/>
                </a:solidFill>
              </a:rPr>
              <a:t> </a:t>
            </a:r>
            <a:r>
              <a:rPr lang="it-IT" sz="2800" b="1" dirty="0" err="1">
                <a:solidFill>
                  <a:srgbClr val="262626"/>
                </a:solidFill>
              </a:rPr>
              <a:t>secondaries</a:t>
            </a:r>
            <a:endParaRPr lang="it-IT" sz="2800" b="1" dirty="0">
              <a:solidFill>
                <a:srgbClr val="262626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08C738B-F924-9515-DB62-78BB71EF1185}"/>
              </a:ext>
            </a:extLst>
          </p:cNvPr>
          <p:cNvSpPr txBox="1"/>
          <p:nvPr/>
        </p:nvSpPr>
        <p:spPr>
          <a:xfrm>
            <a:off x="4758986" y="889294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4599C8C-5570-4AD2-E236-4BFB2C1E4E0E}"/>
              </a:ext>
            </a:extLst>
          </p:cNvPr>
          <p:cNvSpPr txBox="1"/>
          <p:nvPr/>
        </p:nvSpPr>
        <p:spPr>
          <a:xfrm>
            <a:off x="11006538" y="889294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AD9D771-1143-383E-D3AC-2F0A9BCBB717}"/>
              </a:ext>
            </a:extLst>
          </p:cNvPr>
          <p:cNvSpPr txBox="1"/>
          <p:nvPr/>
        </p:nvSpPr>
        <p:spPr>
          <a:xfrm>
            <a:off x="4758986" y="889294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1875503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24B01-8AA9-F6B3-C2AB-BF6AAD43B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AA9B6DFD-8AF3-28F6-E2DA-FCB08B6F990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062" y="825500"/>
            <a:ext cx="5515200" cy="5904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29CE7312-4A94-B233-2005-79DF639B28F9}"/>
              </a:ext>
            </a:extLst>
          </p:cNvPr>
          <p:cNvSpPr txBox="1"/>
          <p:nvPr/>
        </p:nvSpPr>
        <p:spPr>
          <a:xfrm>
            <a:off x="457200" y="127000"/>
            <a:ext cx="112776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ctr"/>
            <a:r>
              <a:rPr lang="it-IT" sz="2800" b="1" dirty="0">
                <a:solidFill>
                  <a:srgbClr val="262626"/>
                </a:solidFill>
              </a:rPr>
              <a:t>Masses and spins of </a:t>
            </a:r>
            <a:r>
              <a:rPr lang="it-IT" sz="2800" b="1" dirty="0" err="1">
                <a:solidFill>
                  <a:srgbClr val="262626"/>
                </a:solidFill>
              </a:rPr>
              <a:t>hierarchical</a:t>
            </a:r>
            <a:r>
              <a:rPr lang="it-IT" sz="2800" b="1" dirty="0">
                <a:solidFill>
                  <a:srgbClr val="262626"/>
                </a:solidFill>
              </a:rPr>
              <a:t> </a:t>
            </a:r>
            <a:r>
              <a:rPr lang="it-IT" sz="2800" b="1" dirty="0" err="1">
                <a:solidFill>
                  <a:srgbClr val="262626"/>
                </a:solidFill>
              </a:rPr>
              <a:t>secondaries</a:t>
            </a:r>
            <a:endParaRPr lang="it-IT" sz="2800" b="1" dirty="0">
              <a:solidFill>
                <a:srgbClr val="262626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4591399-F00A-DAD7-949C-87129A9C9816}"/>
              </a:ext>
            </a:extLst>
          </p:cNvPr>
          <p:cNvSpPr txBox="1"/>
          <p:nvPr/>
        </p:nvSpPr>
        <p:spPr>
          <a:xfrm>
            <a:off x="4758986" y="889294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E7F3483-EC6C-F272-CA2A-C84C3D6B950F}"/>
              </a:ext>
            </a:extLst>
          </p:cNvPr>
          <p:cNvSpPr txBox="1"/>
          <p:nvPr/>
        </p:nvSpPr>
        <p:spPr>
          <a:xfrm>
            <a:off x="4758986" y="889294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C865884-D229-21DD-3DF7-6866869F07CA}"/>
              </a:ext>
            </a:extLst>
          </p:cNvPr>
          <p:cNvSpPr txBox="1"/>
          <p:nvPr/>
        </p:nvSpPr>
        <p:spPr>
          <a:xfrm>
            <a:off x="6848794" y="2136338"/>
            <a:ext cx="43094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dirty="0" err="1"/>
              <a:t>Hierarchical</a:t>
            </a:r>
            <a:r>
              <a:rPr lang="it-IT" dirty="0"/>
              <a:t> </a:t>
            </a:r>
            <a:r>
              <a:rPr lang="it-IT" dirty="0" err="1"/>
              <a:t>secondaries</a:t>
            </a:r>
            <a:r>
              <a:rPr lang="it-IT" dirty="0"/>
              <a:t> are overall </a:t>
            </a:r>
            <a:r>
              <a:rPr lang="it-IT" b="1" dirty="0">
                <a:solidFill>
                  <a:srgbClr val="FF0000"/>
                </a:solidFill>
              </a:rPr>
              <a:t>more massive </a:t>
            </a:r>
            <a:r>
              <a:rPr lang="it-IT" dirty="0" err="1"/>
              <a:t>than</a:t>
            </a:r>
            <a:r>
              <a:rPr lang="it-IT" dirty="0"/>
              <a:t> stellar </a:t>
            </a:r>
            <a:r>
              <a:rPr lang="it-IT" dirty="0" err="1"/>
              <a:t>BHs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dirty="0" err="1"/>
              <a:t>They</a:t>
            </a:r>
            <a:r>
              <a:rPr lang="it-IT" dirty="0"/>
              <a:t> are </a:t>
            </a:r>
            <a:r>
              <a:rPr lang="it-IT" b="1" dirty="0" err="1">
                <a:solidFill>
                  <a:srgbClr val="FF0000"/>
                </a:solidFill>
              </a:rPr>
              <a:t>negligible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 err="1">
                <a:solidFill>
                  <a:srgbClr val="FF0000"/>
                </a:solidFill>
              </a:rPr>
              <a:t>amount</a:t>
            </a:r>
            <a:r>
              <a:rPr lang="it-IT" b="1" dirty="0"/>
              <a:t> </a:t>
            </a:r>
            <a:r>
              <a:rPr lang="it-IT" dirty="0"/>
              <a:t>over the </a:t>
            </a:r>
            <a:r>
              <a:rPr lang="it-IT" dirty="0" err="1"/>
              <a:t>total</a:t>
            </a:r>
            <a:r>
              <a:rPr lang="it-IT" dirty="0"/>
              <a:t> </a:t>
            </a:r>
            <a:r>
              <a:rPr lang="it-IT" dirty="0" err="1"/>
              <a:t>population</a:t>
            </a:r>
            <a:r>
              <a:rPr lang="it-IT" dirty="0"/>
              <a:t> of BBH </a:t>
            </a:r>
            <a:r>
              <a:rPr lang="it-IT" dirty="0" err="1"/>
              <a:t>mergers</a:t>
            </a:r>
            <a:endParaRPr lang="it-IT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Their </a:t>
            </a:r>
            <a:r>
              <a:rPr lang="en-US" b="1" dirty="0">
                <a:solidFill>
                  <a:srgbClr val="FF0000"/>
                </a:solidFill>
              </a:rPr>
              <a:t>total number </a:t>
            </a:r>
            <a:r>
              <a:rPr lang="en-US" dirty="0"/>
              <a:t>and </a:t>
            </a:r>
            <a:r>
              <a:rPr lang="en-US" b="1" dirty="0">
                <a:solidFill>
                  <a:srgbClr val="FF0000"/>
                </a:solidFill>
              </a:rPr>
              <a:t>upper mass </a:t>
            </a:r>
            <a:r>
              <a:rPr lang="en-US" dirty="0"/>
              <a:t>is strongly </a:t>
            </a:r>
            <a:r>
              <a:rPr lang="en-US" b="1" dirty="0">
                <a:solidFill>
                  <a:srgbClr val="FF0000"/>
                </a:solidFill>
              </a:rPr>
              <a:t>coupled</a:t>
            </a:r>
            <a:r>
              <a:rPr lang="en-US" dirty="0"/>
              <a:t> with the </a:t>
            </a:r>
            <a:r>
              <a:rPr lang="en-US" b="1" dirty="0">
                <a:solidFill>
                  <a:srgbClr val="FF0000"/>
                </a:solidFill>
              </a:rPr>
              <a:t>environment properties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886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777C7-14B2-A453-1DEA-BE7118F3A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D27DAC7F-7140-9972-A324-F946E2793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3347" y="825500"/>
            <a:ext cx="5515200" cy="6008887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6DC23643-6E35-D5A2-9AFA-B26055E9FBE9}"/>
              </a:ext>
            </a:extLst>
          </p:cNvPr>
          <p:cNvSpPr txBox="1"/>
          <p:nvPr/>
        </p:nvSpPr>
        <p:spPr>
          <a:xfrm>
            <a:off x="457200" y="127000"/>
            <a:ext cx="112776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ctr"/>
            <a:r>
              <a:rPr lang="it-IT" sz="2800" b="1" dirty="0">
                <a:solidFill>
                  <a:srgbClr val="262626"/>
                </a:solidFill>
              </a:rPr>
              <a:t>Masses and spins of </a:t>
            </a:r>
            <a:r>
              <a:rPr lang="it-IT" sz="2800" b="1" dirty="0" err="1">
                <a:solidFill>
                  <a:srgbClr val="262626"/>
                </a:solidFill>
              </a:rPr>
              <a:t>hierarchical</a:t>
            </a:r>
            <a:r>
              <a:rPr lang="it-IT" sz="2800" b="1" dirty="0">
                <a:solidFill>
                  <a:srgbClr val="262626"/>
                </a:solidFill>
              </a:rPr>
              <a:t> </a:t>
            </a:r>
            <a:r>
              <a:rPr lang="it-IT" sz="2800" b="1" dirty="0" err="1">
                <a:solidFill>
                  <a:srgbClr val="262626"/>
                </a:solidFill>
              </a:rPr>
              <a:t>secondaries</a:t>
            </a:r>
            <a:endParaRPr lang="it-IT" sz="2800" b="1" dirty="0">
              <a:solidFill>
                <a:srgbClr val="262626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66835541-2E1E-4751-0BF3-D1E8EB898FEF}"/>
                  </a:ext>
                </a:extLst>
              </p:cNvPr>
              <p:cNvSpPr txBox="1"/>
              <p:nvPr/>
            </p:nvSpPr>
            <p:spPr>
              <a:xfrm>
                <a:off x="790191" y="2690335"/>
                <a:ext cx="4839932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it-IT" dirty="0"/>
                  <a:t>Hybrid scenario </a:t>
                </a:r>
                <a:r>
                  <a:rPr lang="it-IT" dirty="0" err="1"/>
                  <a:t>allows</a:t>
                </a:r>
                <a:r>
                  <a:rPr lang="it-IT" dirty="0"/>
                  <a:t> for </a:t>
                </a:r>
                <a:r>
                  <a:rPr lang="it-IT" b="1" dirty="0">
                    <a:solidFill>
                      <a:srgbClr val="FF0000"/>
                    </a:solidFill>
                  </a:rPr>
                  <a:t>0g+mg</a:t>
                </a:r>
                <a:r>
                  <a:rPr lang="it-IT" dirty="0"/>
                  <a:t> </a:t>
                </a:r>
                <a:r>
                  <a:rPr lang="it-IT" dirty="0" err="1"/>
                  <a:t>BHs</a:t>
                </a:r>
                <a:endParaRPr lang="it-IT" dirty="0"/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endParaRPr lang="it-IT" dirty="0"/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it-IT" dirty="0" err="1"/>
                  <a:t>Hierarchical</a:t>
                </a:r>
                <a:r>
                  <a:rPr lang="it-IT" dirty="0"/>
                  <a:t> spins cluster </a:t>
                </a:r>
                <a:r>
                  <a:rPr lang="it-IT" dirty="0" err="1"/>
                  <a:t>at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</a:rPr>
                      <m:t>∼0.7</m:t>
                    </m:r>
                  </m:oMath>
                </a14:m>
                <a:endParaRPr lang="it-IT" dirty="0"/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endParaRPr lang="en-US" dirty="0"/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dirty="0">
                    <a:solidFill>
                      <a:schemeClr val="tx1"/>
                    </a:solidFill>
                  </a:rPr>
                  <a:t>ng spins cluster at </a:t>
                </a:r>
                <a14:m>
                  <m:oMath xmlns:m="http://schemas.openxmlformats.org/officeDocument/2006/math">
                    <m:r>
                      <a:rPr lang="it-IT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∼0</m:t>
                    </m:r>
                  </m:oMath>
                </a14:m>
                <a:r>
                  <a:rPr lang="it-IT" dirty="0">
                    <a:solidFill>
                      <a:schemeClr val="tx1"/>
                    </a:solidFill>
                  </a:rPr>
                  <a:t> in</a:t>
                </a:r>
                <a:r>
                  <a:rPr lang="it-IT" dirty="0">
                    <a:solidFill>
                      <a:srgbClr val="FF0000"/>
                    </a:solidFill>
                  </a:rPr>
                  <a:t> </a:t>
                </a:r>
                <a:r>
                  <a:rPr lang="it-IT" b="1" dirty="0" err="1">
                    <a:solidFill>
                      <a:srgbClr val="FF0000"/>
                    </a:solidFill>
                  </a:rPr>
                  <a:t>heavier</a:t>
                </a:r>
                <a:r>
                  <a:rPr lang="it-IT" b="1" dirty="0">
                    <a:solidFill>
                      <a:srgbClr val="FF0000"/>
                    </a:solidFill>
                  </a:rPr>
                  <a:t> clusters</a:t>
                </a:r>
                <a:endParaRPr lang="it-IT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66835541-2E1E-4751-0BF3-D1E8EB898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91" y="2690335"/>
                <a:ext cx="4839932" cy="1477328"/>
              </a:xfrm>
              <a:prstGeom prst="rect">
                <a:avLst/>
              </a:prstGeom>
              <a:blipFill>
                <a:blip r:embed="rId3"/>
                <a:stretch>
                  <a:fillRect l="-882"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4C940A5A-F389-548A-7EB5-19B24FAE113F}"/>
              </a:ext>
            </a:extLst>
          </p:cNvPr>
          <p:cNvSpPr txBox="1"/>
          <p:nvPr/>
        </p:nvSpPr>
        <p:spPr>
          <a:xfrm>
            <a:off x="11006538" y="889294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222002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51369-318C-2E17-4E7C-877C225CD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878F1EA9-A799-CE2F-82FF-AB8E316BD4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3347" y="825500"/>
            <a:ext cx="5515200" cy="6008887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4CE4CCC6-FE80-7E4E-89A5-66EB24FDFA30}"/>
              </a:ext>
            </a:extLst>
          </p:cNvPr>
          <p:cNvSpPr txBox="1"/>
          <p:nvPr/>
        </p:nvSpPr>
        <p:spPr>
          <a:xfrm>
            <a:off x="457200" y="127000"/>
            <a:ext cx="112776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ctr"/>
            <a:r>
              <a:rPr lang="it-IT" sz="2800" b="1" dirty="0">
                <a:solidFill>
                  <a:srgbClr val="262626"/>
                </a:solidFill>
              </a:rPr>
              <a:t>Masses and spins of </a:t>
            </a:r>
            <a:r>
              <a:rPr lang="it-IT" sz="2800" b="1" dirty="0" err="1">
                <a:solidFill>
                  <a:srgbClr val="262626"/>
                </a:solidFill>
              </a:rPr>
              <a:t>hierarchical</a:t>
            </a:r>
            <a:r>
              <a:rPr lang="it-IT" sz="2800" b="1" dirty="0">
                <a:solidFill>
                  <a:srgbClr val="262626"/>
                </a:solidFill>
              </a:rPr>
              <a:t> </a:t>
            </a:r>
            <a:r>
              <a:rPr lang="it-IT" sz="2800" b="1" dirty="0" err="1">
                <a:solidFill>
                  <a:srgbClr val="262626"/>
                </a:solidFill>
              </a:rPr>
              <a:t>secondaries</a:t>
            </a:r>
            <a:endParaRPr lang="it-IT" sz="2800" b="1" dirty="0">
              <a:solidFill>
                <a:srgbClr val="262626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65A78DA6-40D3-5601-C32A-629AF5AC4DFA}"/>
                  </a:ext>
                </a:extLst>
              </p:cNvPr>
              <p:cNvSpPr txBox="1"/>
              <p:nvPr/>
            </p:nvSpPr>
            <p:spPr>
              <a:xfrm>
                <a:off x="790191" y="2690335"/>
                <a:ext cx="4839932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it-IT" dirty="0"/>
                  <a:t>Hybrid scenario </a:t>
                </a:r>
                <a:r>
                  <a:rPr lang="it-IT" dirty="0" err="1"/>
                  <a:t>allows</a:t>
                </a:r>
                <a:r>
                  <a:rPr lang="it-IT" dirty="0"/>
                  <a:t> for </a:t>
                </a:r>
                <a:r>
                  <a:rPr lang="it-IT" b="1" dirty="0">
                    <a:solidFill>
                      <a:srgbClr val="FF0000"/>
                    </a:solidFill>
                  </a:rPr>
                  <a:t>0g+mg</a:t>
                </a:r>
                <a:r>
                  <a:rPr lang="it-IT" dirty="0"/>
                  <a:t> </a:t>
                </a:r>
                <a:r>
                  <a:rPr lang="it-IT" dirty="0" err="1"/>
                  <a:t>BHs</a:t>
                </a:r>
                <a:endParaRPr lang="it-IT" dirty="0"/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endParaRPr lang="it-IT" dirty="0"/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it-IT" dirty="0" err="1"/>
                  <a:t>Hierarchical</a:t>
                </a:r>
                <a:r>
                  <a:rPr lang="it-IT" dirty="0"/>
                  <a:t> spins cluster </a:t>
                </a:r>
                <a:r>
                  <a:rPr lang="it-IT" dirty="0" err="1"/>
                  <a:t>at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</a:rPr>
                      <m:t>∼0.7</m:t>
                    </m:r>
                  </m:oMath>
                </a14:m>
                <a:endParaRPr lang="it-IT" dirty="0"/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endParaRPr lang="en-US" dirty="0"/>
              </a:p>
              <a:p>
                <a:pPr marL="285750" indent="-285750">
                  <a:buFont typeface="Wingdings" panose="05000000000000000000" pitchFamily="2" charset="2"/>
                  <a:buChar char="q"/>
                </a:pPr>
                <a:r>
                  <a:rPr lang="en-US" dirty="0">
                    <a:solidFill>
                      <a:schemeClr val="tx1"/>
                    </a:solidFill>
                  </a:rPr>
                  <a:t>ng spins cluster at </a:t>
                </a:r>
                <a14:m>
                  <m:oMath xmlns:m="http://schemas.openxmlformats.org/officeDocument/2006/math">
                    <m:r>
                      <a:rPr lang="it-IT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∼0</m:t>
                    </m:r>
                  </m:oMath>
                </a14:m>
                <a:r>
                  <a:rPr lang="it-IT" dirty="0">
                    <a:solidFill>
                      <a:schemeClr val="tx1"/>
                    </a:solidFill>
                  </a:rPr>
                  <a:t> in</a:t>
                </a:r>
                <a:r>
                  <a:rPr lang="it-IT" dirty="0">
                    <a:solidFill>
                      <a:srgbClr val="FF0000"/>
                    </a:solidFill>
                  </a:rPr>
                  <a:t> </a:t>
                </a:r>
                <a:r>
                  <a:rPr lang="it-IT" b="1" dirty="0" err="1">
                    <a:solidFill>
                      <a:srgbClr val="FF0000"/>
                    </a:solidFill>
                  </a:rPr>
                  <a:t>heavier</a:t>
                </a:r>
                <a:r>
                  <a:rPr lang="it-IT" b="1" dirty="0">
                    <a:solidFill>
                      <a:srgbClr val="FF0000"/>
                    </a:solidFill>
                  </a:rPr>
                  <a:t> clusters</a:t>
                </a:r>
                <a:endParaRPr lang="it-IT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65A78DA6-40D3-5601-C32A-629AF5AC4D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91" y="2690335"/>
                <a:ext cx="4839932" cy="1477328"/>
              </a:xfrm>
              <a:prstGeom prst="rect">
                <a:avLst/>
              </a:prstGeom>
              <a:blipFill>
                <a:blip r:embed="rId3"/>
                <a:stretch>
                  <a:fillRect l="-882"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ttangolo 10">
            <a:extLst>
              <a:ext uri="{FF2B5EF4-FFF2-40B4-BE49-F238E27FC236}">
                <a16:creationId xmlns:a16="http://schemas.microsoft.com/office/drawing/2014/main" id="{D04061D9-E6F6-CB80-291B-A46E0E57E053}"/>
              </a:ext>
            </a:extLst>
          </p:cNvPr>
          <p:cNvSpPr/>
          <p:nvPr/>
        </p:nvSpPr>
        <p:spPr>
          <a:xfrm>
            <a:off x="6560450" y="3183523"/>
            <a:ext cx="5141013" cy="490953"/>
          </a:xfrm>
          <a:custGeom>
            <a:avLst/>
            <a:gdLst>
              <a:gd name="csX0" fmla="*/ 0 w 5141013"/>
              <a:gd name="csY0" fmla="*/ 0 h 490953"/>
              <a:gd name="csX1" fmla="*/ 5141013 w 5141013"/>
              <a:gd name="csY1" fmla="*/ 0 h 490953"/>
              <a:gd name="csX2" fmla="*/ 5141013 w 5141013"/>
              <a:gd name="csY2" fmla="*/ 490953 h 490953"/>
              <a:gd name="csX3" fmla="*/ 0 w 5141013"/>
              <a:gd name="csY3" fmla="*/ 490953 h 490953"/>
              <a:gd name="csX4" fmla="*/ 0 w 5141013"/>
              <a:gd name="csY4" fmla="*/ 0 h 4909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141013" h="490953" fill="none" extrusionOk="0">
                <a:moveTo>
                  <a:pt x="0" y="0"/>
                </a:moveTo>
                <a:cubicBezTo>
                  <a:pt x="2154308" y="146100"/>
                  <a:pt x="3812259" y="-75568"/>
                  <a:pt x="5141013" y="0"/>
                </a:cubicBezTo>
                <a:cubicBezTo>
                  <a:pt x="5115365" y="50256"/>
                  <a:pt x="5183004" y="298942"/>
                  <a:pt x="5141013" y="490953"/>
                </a:cubicBezTo>
                <a:cubicBezTo>
                  <a:pt x="4525571" y="446253"/>
                  <a:pt x="1003655" y="574558"/>
                  <a:pt x="0" y="490953"/>
                </a:cubicBezTo>
                <a:cubicBezTo>
                  <a:pt x="12375" y="272628"/>
                  <a:pt x="38757" y="230569"/>
                  <a:pt x="0" y="0"/>
                </a:cubicBezTo>
                <a:close/>
              </a:path>
              <a:path w="5141013" h="490953" stroke="0" extrusionOk="0">
                <a:moveTo>
                  <a:pt x="0" y="0"/>
                </a:moveTo>
                <a:cubicBezTo>
                  <a:pt x="593573" y="115210"/>
                  <a:pt x="4084678" y="-3244"/>
                  <a:pt x="5141013" y="0"/>
                </a:cubicBezTo>
                <a:cubicBezTo>
                  <a:pt x="5146624" y="141065"/>
                  <a:pt x="5160093" y="356117"/>
                  <a:pt x="5141013" y="490953"/>
                </a:cubicBezTo>
                <a:cubicBezTo>
                  <a:pt x="3117495" y="643045"/>
                  <a:pt x="2564594" y="513509"/>
                  <a:pt x="0" y="490953"/>
                </a:cubicBezTo>
                <a:cubicBezTo>
                  <a:pt x="5935" y="405638"/>
                  <a:pt x="-41842" y="111297"/>
                  <a:pt x="0" y="0"/>
                </a:cubicBezTo>
                <a:close/>
              </a:path>
            </a:pathLst>
          </a:custGeom>
          <a:solidFill>
            <a:srgbClr val="FF0000">
              <a:alpha val="13000"/>
            </a:srgb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3037635695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8DFA980-1152-D04E-C803-1402D3F6E18A}"/>
              </a:ext>
            </a:extLst>
          </p:cNvPr>
          <p:cNvSpPr/>
          <p:nvPr/>
        </p:nvSpPr>
        <p:spPr>
          <a:xfrm>
            <a:off x="6560450" y="4978693"/>
            <a:ext cx="5141013" cy="490953"/>
          </a:xfrm>
          <a:custGeom>
            <a:avLst/>
            <a:gdLst>
              <a:gd name="csX0" fmla="*/ 0 w 5141013"/>
              <a:gd name="csY0" fmla="*/ 0 h 490953"/>
              <a:gd name="csX1" fmla="*/ 5141013 w 5141013"/>
              <a:gd name="csY1" fmla="*/ 0 h 490953"/>
              <a:gd name="csX2" fmla="*/ 5141013 w 5141013"/>
              <a:gd name="csY2" fmla="*/ 490953 h 490953"/>
              <a:gd name="csX3" fmla="*/ 0 w 5141013"/>
              <a:gd name="csY3" fmla="*/ 490953 h 490953"/>
              <a:gd name="csX4" fmla="*/ 0 w 5141013"/>
              <a:gd name="csY4" fmla="*/ 0 h 4909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141013" h="490953" fill="none" extrusionOk="0">
                <a:moveTo>
                  <a:pt x="0" y="0"/>
                </a:moveTo>
                <a:cubicBezTo>
                  <a:pt x="2154308" y="146100"/>
                  <a:pt x="3812259" y="-75568"/>
                  <a:pt x="5141013" y="0"/>
                </a:cubicBezTo>
                <a:cubicBezTo>
                  <a:pt x="5115365" y="50256"/>
                  <a:pt x="5183004" y="298942"/>
                  <a:pt x="5141013" y="490953"/>
                </a:cubicBezTo>
                <a:cubicBezTo>
                  <a:pt x="4525571" y="446253"/>
                  <a:pt x="1003655" y="574558"/>
                  <a:pt x="0" y="490953"/>
                </a:cubicBezTo>
                <a:cubicBezTo>
                  <a:pt x="12375" y="272628"/>
                  <a:pt x="38757" y="230569"/>
                  <a:pt x="0" y="0"/>
                </a:cubicBezTo>
                <a:close/>
              </a:path>
              <a:path w="5141013" h="490953" stroke="0" extrusionOk="0">
                <a:moveTo>
                  <a:pt x="0" y="0"/>
                </a:moveTo>
                <a:cubicBezTo>
                  <a:pt x="593573" y="115210"/>
                  <a:pt x="4084678" y="-3244"/>
                  <a:pt x="5141013" y="0"/>
                </a:cubicBezTo>
                <a:cubicBezTo>
                  <a:pt x="5146624" y="141065"/>
                  <a:pt x="5160093" y="356117"/>
                  <a:pt x="5141013" y="490953"/>
                </a:cubicBezTo>
                <a:cubicBezTo>
                  <a:pt x="3117495" y="643045"/>
                  <a:pt x="2564594" y="513509"/>
                  <a:pt x="0" y="490953"/>
                </a:cubicBezTo>
                <a:cubicBezTo>
                  <a:pt x="5935" y="405638"/>
                  <a:pt x="-41842" y="111297"/>
                  <a:pt x="0" y="0"/>
                </a:cubicBezTo>
                <a:close/>
              </a:path>
            </a:pathLst>
          </a:custGeom>
          <a:solidFill>
            <a:srgbClr val="FF0000">
              <a:alpha val="13000"/>
            </a:srgb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3037635695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DE4E447-E206-FF0B-A3DF-A0703106F1A9}"/>
              </a:ext>
            </a:extLst>
          </p:cNvPr>
          <p:cNvSpPr/>
          <p:nvPr/>
        </p:nvSpPr>
        <p:spPr>
          <a:xfrm>
            <a:off x="6579394" y="1425329"/>
            <a:ext cx="5122070" cy="490953"/>
          </a:xfrm>
          <a:custGeom>
            <a:avLst/>
            <a:gdLst>
              <a:gd name="csX0" fmla="*/ 0 w 5122070"/>
              <a:gd name="csY0" fmla="*/ 0 h 490953"/>
              <a:gd name="csX1" fmla="*/ 5122070 w 5122070"/>
              <a:gd name="csY1" fmla="*/ 0 h 490953"/>
              <a:gd name="csX2" fmla="*/ 5122070 w 5122070"/>
              <a:gd name="csY2" fmla="*/ 490953 h 490953"/>
              <a:gd name="csX3" fmla="*/ 0 w 5122070"/>
              <a:gd name="csY3" fmla="*/ 490953 h 490953"/>
              <a:gd name="csX4" fmla="*/ 0 w 5122070"/>
              <a:gd name="csY4" fmla="*/ 0 h 4909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122070" h="490953" fill="none" extrusionOk="0">
                <a:moveTo>
                  <a:pt x="0" y="0"/>
                </a:moveTo>
                <a:cubicBezTo>
                  <a:pt x="732492" y="146100"/>
                  <a:pt x="2881583" y="-75568"/>
                  <a:pt x="5122070" y="0"/>
                </a:cubicBezTo>
                <a:cubicBezTo>
                  <a:pt x="5096422" y="50256"/>
                  <a:pt x="5164061" y="298942"/>
                  <a:pt x="5122070" y="490953"/>
                </a:cubicBezTo>
                <a:cubicBezTo>
                  <a:pt x="4541816" y="446253"/>
                  <a:pt x="2539703" y="574558"/>
                  <a:pt x="0" y="490953"/>
                </a:cubicBezTo>
                <a:cubicBezTo>
                  <a:pt x="12375" y="272628"/>
                  <a:pt x="38757" y="230569"/>
                  <a:pt x="0" y="0"/>
                </a:cubicBezTo>
                <a:close/>
              </a:path>
              <a:path w="5122070" h="490953" stroke="0" extrusionOk="0">
                <a:moveTo>
                  <a:pt x="0" y="0"/>
                </a:moveTo>
                <a:cubicBezTo>
                  <a:pt x="864687" y="115210"/>
                  <a:pt x="3287407" y="-3244"/>
                  <a:pt x="5122070" y="0"/>
                </a:cubicBezTo>
                <a:cubicBezTo>
                  <a:pt x="5127681" y="141065"/>
                  <a:pt x="5141150" y="356117"/>
                  <a:pt x="5122070" y="490953"/>
                </a:cubicBezTo>
                <a:cubicBezTo>
                  <a:pt x="3441191" y="643045"/>
                  <a:pt x="1234853" y="513509"/>
                  <a:pt x="0" y="490953"/>
                </a:cubicBezTo>
                <a:cubicBezTo>
                  <a:pt x="5935" y="405638"/>
                  <a:pt x="-41842" y="111297"/>
                  <a:pt x="0" y="0"/>
                </a:cubicBezTo>
                <a:close/>
              </a:path>
            </a:pathLst>
          </a:custGeom>
          <a:solidFill>
            <a:srgbClr val="FF0000">
              <a:alpha val="13000"/>
            </a:srgb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3037635695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9B8C011-362B-B604-25F9-2131748F99E2}"/>
              </a:ext>
            </a:extLst>
          </p:cNvPr>
          <p:cNvSpPr txBox="1"/>
          <p:nvPr/>
        </p:nvSpPr>
        <p:spPr>
          <a:xfrm>
            <a:off x="11006538" y="889294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442213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8C27D-B311-301B-7FE3-7B5050439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A45012D6-97C7-86AA-784C-C9E2F054F852}"/>
              </a:ext>
            </a:extLst>
          </p:cNvPr>
          <p:cNvSpPr txBox="1"/>
          <p:nvPr/>
        </p:nvSpPr>
        <p:spPr>
          <a:xfrm>
            <a:off x="457200" y="127000"/>
            <a:ext cx="112776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ctr"/>
            <a:r>
              <a:rPr lang="it-IT" sz="2800" b="1" dirty="0">
                <a:solidFill>
                  <a:srgbClr val="262626"/>
                </a:solidFill>
              </a:rPr>
              <a:t>Can </a:t>
            </a:r>
            <a:r>
              <a:rPr lang="it-IT" sz="2800" b="1" dirty="0" err="1">
                <a:solidFill>
                  <a:srgbClr val="262626"/>
                </a:solidFill>
              </a:rPr>
              <a:t>we</a:t>
            </a:r>
            <a:r>
              <a:rPr lang="it-IT" sz="2800" b="1" dirty="0">
                <a:solidFill>
                  <a:srgbClr val="262626"/>
                </a:solidFill>
              </a:rPr>
              <a:t> </a:t>
            </a:r>
            <a:r>
              <a:rPr lang="it-IT" sz="2800" b="1" dirty="0" err="1">
                <a:solidFill>
                  <a:srgbClr val="262626"/>
                </a:solidFill>
              </a:rPr>
              <a:t>disentangle</a:t>
            </a:r>
            <a:r>
              <a:rPr lang="it-IT" sz="2800" b="1" dirty="0">
                <a:solidFill>
                  <a:srgbClr val="262626"/>
                </a:solidFill>
              </a:rPr>
              <a:t> stellar and </a:t>
            </a:r>
            <a:r>
              <a:rPr lang="it-IT" sz="2800" b="1" dirty="0" err="1">
                <a:solidFill>
                  <a:srgbClr val="262626"/>
                </a:solidFill>
              </a:rPr>
              <a:t>hierarchical</a:t>
            </a:r>
            <a:r>
              <a:rPr lang="it-IT" sz="2800" b="1" dirty="0">
                <a:solidFill>
                  <a:srgbClr val="262626"/>
                </a:solidFill>
              </a:rPr>
              <a:t> </a:t>
            </a:r>
            <a:r>
              <a:rPr lang="it-IT" sz="2800" b="1" dirty="0" err="1">
                <a:solidFill>
                  <a:srgbClr val="262626"/>
                </a:solidFill>
              </a:rPr>
              <a:t>secondaries</a:t>
            </a:r>
            <a:r>
              <a:rPr lang="it-IT" sz="2800" b="1" dirty="0">
                <a:solidFill>
                  <a:srgbClr val="262626"/>
                </a:solidFill>
              </a:rPr>
              <a:t>?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95B29DF-6A2D-7C15-5C94-770DF8DA732E}"/>
              </a:ext>
            </a:extLst>
          </p:cNvPr>
          <p:cNvSpPr txBox="1"/>
          <p:nvPr/>
        </p:nvSpPr>
        <p:spPr>
          <a:xfrm>
            <a:off x="4758986" y="889294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4452161-FE67-1BD3-6882-743982340FAF}"/>
              </a:ext>
            </a:extLst>
          </p:cNvPr>
          <p:cNvSpPr txBox="1"/>
          <p:nvPr/>
        </p:nvSpPr>
        <p:spPr>
          <a:xfrm>
            <a:off x="4758986" y="889294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4F7C6BF2-FF9D-FB95-A606-E70AC95BB65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062" y="825500"/>
            <a:ext cx="5515200" cy="590400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2684A220-2E2C-441A-AAB0-181F60F9C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43347" y="825500"/>
            <a:ext cx="5515200" cy="6008887"/>
          </a:xfrm>
          <a:prstGeom prst="rect">
            <a:avLst/>
          </a:prstGeom>
        </p:spPr>
      </p:pic>
      <p:sp>
        <p:nvSpPr>
          <p:cNvPr id="20" name="Rettangolo 19">
            <a:extLst>
              <a:ext uri="{FF2B5EF4-FFF2-40B4-BE49-F238E27FC236}">
                <a16:creationId xmlns:a16="http://schemas.microsoft.com/office/drawing/2014/main" id="{4A3BFB1A-771D-1666-EE1C-CA3778A6EA3A}"/>
              </a:ext>
            </a:extLst>
          </p:cNvPr>
          <p:cNvSpPr/>
          <p:nvPr/>
        </p:nvSpPr>
        <p:spPr>
          <a:xfrm>
            <a:off x="6560450" y="3183523"/>
            <a:ext cx="5141013" cy="490953"/>
          </a:xfrm>
          <a:custGeom>
            <a:avLst/>
            <a:gdLst>
              <a:gd name="csX0" fmla="*/ 0 w 5141013"/>
              <a:gd name="csY0" fmla="*/ 0 h 490953"/>
              <a:gd name="csX1" fmla="*/ 5141013 w 5141013"/>
              <a:gd name="csY1" fmla="*/ 0 h 490953"/>
              <a:gd name="csX2" fmla="*/ 5141013 w 5141013"/>
              <a:gd name="csY2" fmla="*/ 490953 h 490953"/>
              <a:gd name="csX3" fmla="*/ 0 w 5141013"/>
              <a:gd name="csY3" fmla="*/ 490953 h 490953"/>
              <a:gd name="csX4" fmla="*/ 0 w 5141013"/>
              <a:gd name="csY4" fmla="*/ 0 h 4909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141013" h="490953" fill="none" extrusionOk="0">
                <a:moveTo>
                  <a:pt x="0" y="0"/>
                </a:moveTo>
                <a:cubicBezTo>
                  <a:pt x="2154308" y="146100"/>
                  <a:pt x="3812259" y="-75568"/>
                  <a:pt x="5141013" y="0"/>
                </a:cubicBezTo>
                <a:cubicBezTo>
                  <a:pt x="5115365" y="50256"/>
                  <a:pt x="5183004" y="298942"/>
                  <a:pt x="5141013" y="490953"/>
                </a:cubicBezTo>
                <a:cubicBezTo>
                  <a:pt x="4525571" y="446253"/>
                  <a:pt x="1003655" y="574558"/>
                  <a:pt x="0" y="490953"/>
                </a:cubicBezTo>
                <a:cubicBezTo>
                  <a:pt x="12375" y="272628"/>
                  <a:pt x="38757" y="230569"/>
                  <a:pt x="0" y="0"/>
                </a:cubicBezTo>
                <a:close/>
              </a:path>
              <a:path w="5141013" h="490953" stroke="0" extrusionOk="0">
                <a:moveTo>
                  <a:pt x="0" y="0"/>
                </a:moveTo>
                <a:cubicBezTo>
                  <a:pt x="593573" y="115210"/>
                  <a:pt x="4084678" y="-3244"/>
                  <a:pt x="5141013" y="0"/>
                </a:cubicBezTo>
                <a:cubicBezTo>
                  <a:pt x="5146624" y="141065"/>
                  <a:pt x="5160093" y="356117"/>
                  <a:pt x="5141013" y="490953"/>
                </a:cubicBezTo>
                <a:cubicBezTo>
                  <a:pt x="3117495" y="643045"/>
                  <a:pt x="2564594" y="513509"/>
                  <a:pt x="0" y="490953"/>
                </a:cubicBezTo>
                <a:cubicBezTo>
                  <a:pt x="5935" y="405638"/>
                  <a:pt x="-41842" y="111297"/>
                  <a:pt x="0" y="0"/>
                </a:cubicBezTo>
                <a:close/>
              </a:path>
            </a:pathLst>
          </a:custGeom>
          <a:solidFill>
            <a:srgbClr val="FF0000">
              <a:alpha val="13000"/>
            </a:srgb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3037635695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B0D6CD1D-1954-0CA0-4A4C-BFE948791BCB}"/>
              </a:ext>
            </a:extLst>
          </p:cNvPr>
          <p:cNvSpPr/>
          <p:nvPr/>
        </p:nvSpPr>
        <p:spPr>
          <a:xfrm>
            <a:off x="6560450" y="4978693"/>
            <a:ext cx="5141013" cy="490953"/>
          </a:xfrm>
          <a:custGeom>
            <a:avLst/>
            <a:gdLst>
              <a:gd name="csX0" fmla="*/ 0 w 5141013"/>
              <a:gd name="csY0" fmla="*/ 0 h 490953"/>
              <a:gd name="csX1" fmla="*/ 5141013 w 5141013"/>
              <a:gd name="csY1" fmla="*/ 0 h 490953"/>
              <a:gd name="csX2" fmla="*/ 5141013 w 5141013"/>
              <a:gd name="csY2" fmla="*/ 490953 h 490953"/>
              <a:gd name="csX3" fmla="*/ 0 w 5141013"/>
              <a:gd name="csY3" fmla="*/ 490953 h 490953"/>
              <a:gd name="csX4" fmla="*/ 0 w 5141013"/>
              <a:gd name="csY4" fmla="*/ 0 h 4909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141013" h="490953" fill="none" extrusionOk="0">
                <a:moveTo>
                  <a:pt x="0" y="0"/>
                </a:moveTo>
                <a:cubicBezTo>
                  <a:pt x="2154308" y="146100"/>
                  <a:pt x="3812259" y="-75568"/>
                  <a:pt x="5141013" y="0"/>
                </a:cubicBezTo>
                <a:cubicBezTo>
                  <a:pt x="5115365" y="50256"/>
                  <a:pt x="5183004" y="298942"/>
                  <a:pt x="5141013" y="490953"/>
                </a:cubicBezTo>
                <a:cubicBezTo>
                  <a:pt x="4525571" y="446253"/>
                  <a:pt x="1003655" y="574558"/>
                  <a:pt x="0" y="490953"/>
                </a:cubicBezTo>
                <a:cubicBezTo>
                  <a:pt x="12375" y="272628"/>
                  <a:pt x="38757" y="230569"/>
                  <a:pt x="0" y="0"/>
                </a:cubicBezTo>
                <a:close/>
              </a:path>
              <a:path w="5141013" h="490953" stroke="0" extrusionOk="0">
                <a:moveTo>
                  <a:pt x="0" y="0"/>
                </a:moveTo>
                <a:cubicBezTo>
                  <a:pt x="593573" y="115210"/>
                  <a:pt x="4084678" y="-3244"/>
                  <a:pt x="5141013" y="0"/>
                </a:cubicBezTo>
                <a:cubicBezTo>
                  <a:pt x="5146624" y="141065"/>
                  <a:pt x="5160093" y="356117"/>
                  <a:pt x="5141013" y="490953"/>
                </a:cubicBezTo>
                <a:cubicBezTo>
                  <a:pt x="3117495" y="643045"/>
                  <a:pt x="2564594" y="513509"/>
                  <a:pt x="0" y="490953"/>
                </a:cubicBezTo>
                <a:cubicBezTo>
                  <a:pt x="5935" y="405638"/>
                  <a:pt x="-41842" y="111297"/>
                  <a:pt x="0" y="0"/>
                </a:cubicBezTo>
                <a:close/>
              </a:path>
            </a:pathLst>
          </a:custGeom>
          <a:solidFill>
            <a:srgbClr val="FF0000">
              <a:alpha val="13000"/>
            </a:srgb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3037635695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6099A79A-881D-96AC-1B92-C710142FB3A0}"/>
              </a:ext>
            </a:extLst>
          </p:cNvPr>
          <p:cNvSpPr/>
          <p:nvPr/>
        </p:nvSpPr>
        <p:spPr>
          <a:xfrm>
            <a:off x="6579394" y="1425329"/>
            <a:ext cx="5122070" cy="490953"/>
          </a:xfrm>
          <a:custGeom>
            <a:avLst/>
            <a:gdLst>
              <a:gd name="csX0" fmla="*/ 0 w 5122070"/>
              <a:gd name="csY0" fmla="*/ 0 h 490953"/>
              <a:gd name="csX1" fmla="*/ 5122070 w 5122070"/>
              <a:gd name="csY1" fmla="*/ 0 h 490953"/>
              <a:gd name="csX2" fmla="*/ 5122070 w 5122070"/>
              <a:gd name="csY2" fmla="*/ 490953 h 490953"/>
              <a:gd name="csX3" fmla="*/ 0 w 5122070"/>
              <a:gd name="csY3" fmla="*/ 490953 h 490953"/>
              <a:gd name="csX4" fmla="*/ 0 w 5122070"/>
              <a:gd name="csY4" fmla="*/ 0 h 4909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122070" h="490953" fill="none" extrusionOk="0">
                <a:moveTo>
                  <a:pt x="0" y="0"/>
                </a:moveTo>
                <a:cubicBezTo>
                  <a:pt x="732492" y="146100"/>
                  <a:pt x="2881583" y="-75568"/>
                  <a:pt x="5122070" y="0"/>
                </a:cubicBezTo>
                <a:cubicBezTo>
                  <a:pt x="5096422" y="50256"/>
                  <a:pt x="5164061" y="298942"/>
                  <a:pt x="5122070" y="490953"/>
                </a:cubicBezTo>
                <a:cubicBezTo>
                  <a:pt x="4541816" y="446253"/>
                  <a:pt x="2539703" y="574558"/>
                  <a:pt x="0" y="490953"/>
                </a:cubicBezTo>
                <a:cubicBezTo>
                  <a:pt x="12375" y="272628"/>
                  <a:pt x="38757" y="230569"/>
                  <a:pt x="0" y="0"/>
                </a:cubicBezTo>
                <a:close/>
              </a:path>
              <a:path w="5122070" h="490953" stroke="0" extrusionOk="0">
                <a:moveTo>
                  <a:pt x="0" y="0"/>
                </a:moveTo>
                <a:cubicBezTo>
                  <a:pt x="864687" y="115210"/>
                  <a:pt x="3287407" y="-3244"/>
                  <a:pt x="5122070" y="0"/>
                </a:cubicBezTo>
                <a:cubicBezTo>
                  <a:pt x="5127681" y="141065"/>
                  <a:pt x="5141150" y="356117"/>
                  <a:pt x="5122070" y="490953"/>
                </a:cubicBezTo>
                <a:cubicBezTo>
                  <a:pt x="3441191" y="643045"/>
                  <a:pt x="1234853" y="513509"/>
                  <a:pt x="0" y="490953"/>
                </a:cubicBezTo>
                <a:cubicBezTo>
                  <a:pt x="5935" y="405638"/>
                  <a:pt x="-41842" y="111297"/>
                  <a:pt x="0" y="0"/>
                </a:cubicBezTo>
                <a:close/>
              </a:path>
            </a:pathLst>
          </a:custGeom>
          <a:solidFill>
            <a:srgbClr val="FF0000">
              <a:alpha val="13000"/>
            </a:srgbClr>
          </a:solidFill>
          <a:ln>
            <a:noFill/>
            <a:extLst>
              <a:ext uri="{C807C97D-BFC1-408E-A445-0C87EB9F89A2}">
                <ask:lineSketchStyleProps xmlns:ask="http://schemas.microsoft.com/office/drawing/2018/sketchyshapes" sd="3037635695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1EDCEB82-10FD-E608-74FD-732305B07D39}"/>
              </a:ext>
            </a:extLst>
          </p:cNvPr>
          <p:cNvSpPr txBox="1"/>
          <p:nvPr/>
        </p:nvSpPr>
        <p:spPr>
          <a:xfrm>
            <a:off x="11006538" y="889294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65A7C041-EE4A-3460-CCAF-C17EDF323470}"/>
              </a:ext>
            </a:extLst>
          </p:cNvPr>
          <p:cNvSpPr txBox="1"/>
          <p:nvPr/>
        </p:nvSpPr>
        <p:spPr>
          <a:xfrm>
            <a:off x="4837120" y="889294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890833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51396-BC97-1E97-9736-EC06CB772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520F88B0-3158-92E4-4261-538A7701BC8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062" y="825500"/>
            <a:ext cx="5515200" cy="59040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FA659009-BA7C-7FB5-23EB-230AFBE5CEFD}"/>
              </a:ext>
            </a:extLst>
          </p:cNvPr>
          <p:cNvSpPr txBox="1"/>
          <p:nvPr/>
        </p:nvSpPr>
        <p:spPr>
          <a:xfrm>
            <a:off x="457200" y="127000"/>
            <a:ext cx="112776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ctr"/>
            <a:r>
              <a:rPr lang="it-IT" sz="2800" b="1" dirty="0">
                <a:solidFill>
                  <a:srgbClr val="262626"/>
                </a:solidFill>
              </a:rPr>
              <a:t>Can </a:t>
            </a:r>
            <a:r>
              <a:rPr lang="it-IT" sz="2800" b="1" dirty="0" err="1">
                <a:solidFill>
                  <a:srgbClr val="262626"/>
                </a:solidFill>
              </a:rPr>
              <a:t>we</a:t>
            </a:r>
            <a:r>
              <a:rPr lang="it-IT" sz="2800" b="1" dirty="0">
                <a:solidFill>
                  <a:srgbClr val="262626"/>
                </a:solidFill>
              </a:rPr>
              <a:t> </a:t>
            </a:r>
            <a:r>
              <a:rPr lang="it-IT" sz="2800" b="1" dirty="0" err="1">
                <a:solidFill>
                  <a:srgbClr val="262626"/>
                </a:solidFill>
              </a:rPr>
              <a:t>disentangle</a:t>
            </a:r>
            <a:r>
              <a:rPr lang="it-IT" sz="2800" b="1" dirty="0">
                <a:solidFill>
                  <a:srgbClr val="262626"/>
                </a:solidFill>
              </a:rPr>
              <a:t> stellar and </a:t>
            </a:r>
            <a:r>
              <a:rPr lang="it-IT" sz="2800" b="1" dirty="0" err="1">
                <a:solidFill>
                  <a:srgbClr val="262626"/>
                </a:solidFill>
              </a:rPr>
              <a:t>hierarchical</a:t>
            </a:r>
            <a:r>
              <a:rPr lang="it-IT" sz="2800" b="1" dirty="0">
                <a:solidFill>
                  <a:srgbClr val="262626"/>
                </a:solidFill>
              </a:rPr>
              <a:t> </a:t>
            </a:r>
            <a:r>
              <a:rPr lang="it-IT" sz="2800" b="1" dirty="0" err="1">
                <a:solidFill>
                  <a:srgbClr val="262626"/>
                </a:solidFill>
              </a:rPr>
              <a:t>secondaries</a:t>
            </a:r>
            <a:r>
              <a:rPr lang="it-IT" sz="2800" b="1" dirty="0">
                <a:solidFill>
                  <a:srgbClr val="262626"/>
                </a:solidFill>
              </a:rPr>
              <a:t>? 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A6BD239-60A6-404B-C05D-ADE41232F837}"/>
              </a:ext>
            </a:extLst>
          </p:cNvPr>
          <p:cNvSpPr/>
          <p:nvPr/>
        </p:nvSpPr>
        <p:spPr>
          <a:xfrm>
            <a:off x="2607469" y="2872075"/>
            <a:ext cx="1684226" cy="17494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A0F7321C-123B-1643-8189-F7C07007F224}"/>
              </a:ext>
            </a:extLst>
          </p:cNvPr>
          <p:cNvCxnSpPr>
            <a:cxnSpLocks/>
          </p:cNvCxnSpPr>
          <p:nvPr/>
        </p:nvCxnSpPr>
        <p:spPr>
          <a:xfrm flipV="1">
            <a:off x="4291695" y="1241136"/>
            <a:ext cx="1900523" cy="16309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8C80862C-F101-CF57-7569-9C2A4D6FBA08}"/>
              </a:ext>
            </a:extLst>
          </p:cNvPr>
          <p:cNvCxnSpPr>
            <a:cxnSpLocks/>
          </p:cNvCxnSpPr>
          <p:nvPr/>
        </p:nvCxnSpPr>
        <p:spPr>
          <a:xfrm>
            <a:off x="4291695" y="4621556"/>
            <a:ext cx="1878266" cy="17095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magine 6">
            <a:extLst>
              <a:ext uri="{FF2B5EF4-FFF2-40B4-BE49-F238E27FC236}">
                <a16:creationId xmlns:a16="http://schemas.microsoft.com/office/drawing/2014/main" id="{C59D6640-6C44-379C-4E2F-93590E2D8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2219" y="1236592"/>
            <a:ext cx="5542581" cy="5087419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5294EFEE-68E3-33DB-EC34-88E2A72D67DB}"/>
              </a:ext>
            </a:extLst>
          </p:cNvPr>
          <p:cNvSpPr/>
          <p:nvPr/>
        </p:nvSpPr>
        <p:spPr>
          <a:xfrm>
            <a:off x="6194456" y="1241136"/>
            <a:ext cx="5562601" cy="509261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B7FF0A87-986E-EEBC-4651-387ED6062899}"/>
              </a:ext>
            </a:extLst>
          </p:cNvPr>
          <p:cNvSpPr txBox="1"/>
          <p:nvPr/>
        </p:nvSpPr>
        <p:spPr>
          <a:xfrm>
            <a:off x="4837120" y="889294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2887231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201E5CF3-3FE1-49F0-D8E9-096C6D98C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26" y="1037009"/>
            <a:ext cx="5711708" cy="4290569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80659D6-7F79-B2D1-2264-D418BA3F8276}"/>
              </a:ext>
            </a:extLst>
          </p:cNvPr>
          <p:cNvSpPr txBox="1"/>
          <p:nvPr/>
        </p:nvSpPr>
        <p:spPr>
          <a:xfrm>
            <a:off x="2661983" y="2714208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76A51CB-52BA-3F5C-346B-EA2ED8E69EF9}"/>
              </a:ext>
            </a:extLst>
          </p:cNvPr>
          <p:cNvSpPr txBox="1"/>
          <p:nvPr/>
        </p:nvSpPr>
        <p:spPr>
          <a:xfrm>
            <a:off x="1002117" y="175467"/>
            <a:ext cx="10187765" cy="564542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ctr"/>
            <a:r>
              <a:rPr lang="en-US" sz="2800" b="1" dirty="0">
                <a:solidFill>
                  <a:srgbClr val="262626"/>
                </a:solidFill>
              </a:rPr>
              <a:t>Have we seen hierarchical binary?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FAD78CC-CFE9-28C0-D2E9-3B2B77CEACD0}"/>
              </a:ext>
            </a:extLst>
          </p:cNvPr>
          <p:cNvSpPr txBox="1"/>
          <p:nvPr/>
        </p:nvSpPr>
        <p:spPr>
          <a:xfrm>
            <a:off x="0" y="5541073"/>
            <a:ext cx="6008822" cy="709951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E64823"/>
                </a:solidFill>
              </a:rPr>
              <a:t>m</a:t>
            </a:r>
            <a:r>
              <a:rPr lang="en-US" b="1" baseline="-25000" dirty="0">
                <a:solidFill>
                  <a:srgbClr val="E64823"/>
                </a:solidFill>
              </a:rPr>
              <a:t>2</a:t>
            </a:r>
            <a:r>
              <a:rPr lang="en-US" dirty="0"/>
              <a:t> compatible with a secondary that underwent ≥2 (1) mergers for GW231123 (GW190521)</a:t>
            </a:r>
          </a:p>
        </p:txBody>
      </p:sp>
    </p:spTree>
    <p:extLst>
      <p:ext uri="{BB962C8B-B14F-4D97-AF65-F5344CB8AC3E}">
        <p14:creationId xmlns:p14="http://schemas.microsoft.com/office/powerpoint/2010/main" val="3754275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9B14A-49D5-1955-28EB-BD887372A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6E6E597-9416-13C2-4797-05B3ABD50C4D}"/>
              </a:ext>
            </a:extLst>
          </p:cNvPr>
          <p:cNvSpPr txBox="1"/>
          <p:nvPr/>
        </p:nvSpPr>
        <p:spPr>
          <a:xfrm>
            <a:off x="8909361" y="3064877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9786096-C567-990A-BFCC-9BD8CE298937}"/>
              </a:ext>
            </a:extLst>
          </p:cNvPr>
          <p:cNvSpPr txBox="1"/>
          <p:nvPr/>
        </p:nvSpPr>
        <p:spPr>
          <a:xfrm>
            <a:off x="1002117" y="175467"/>
            <a:ext cx="10187765" cy="564542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ctr"/>
            <a:r>
              <a:rPr lang="en-US" sz="2800" b="1" dirty="0">
                <a:solidFill>
                  <a:srgbClr val="262626"/>
                </a:solidFill>
              </a:rPr>
              <a:t>Have we seen hierarchical binary?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A290DE5-9CEE-039A-A4FA-F35257DF4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348" y="1043797"/>
            <a:ext cx="5661923" cy="427699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F1727D6-D87B-DAF0-7B3D-67E0CC22F3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26" y="1037009"/>
            <a:ext cx="5711708" cy="4290569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9FDD1F8-E1BF-78AD-C4D0-A9C2BE9F45B0}"/>
              </a:ext>
            </a:extLst>
          </p:cNvPr>
          <p:cNvSpPr txBox="1"/>
          <p:nvPr/>
        </p:nvSpPr>
        <p:spPr>
          <a:xfrm>
            <a:off x="0" y="5541073"/>
            <a:ext cx="6008822" cy="709951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E64823"/>
                </a:solidFill>
              </a:rPr>
              <a:t>m</a:t>
            </a:r>
            <a:r>
              <a:rPr lang="en-US" b="1" baseline="-25000" dirty="0">
                <a:solidFill>
                  <a:srgbClr val="E64823"/>
                </a:solidFill>
              </a:rPr>
              <a:t>2</a:t>
            </a:r>
            <a:r>
              <a:rPr lang="en-US" dirty="0"/>
              <a:t> compatible with a secondary that underwent ≥2 (1) mergers for GW231123 (GW190521)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F193D118-1843-42DF-399C-A0BDA55D5ACA}"/>
              </a:ext>
            </a:extLst>
          </p:cNvPr>
          <p:cNvSpPr txBox="1"/>
          <p:nvPr/>
        </p:nvSpPr>
        <p:spPr>
          <a:xfrm>
            <a:off x="6183180" y="5541073"/>
            <a:ext cx="6115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1800" b="1" dirty="0">
                <a:solidFill>
                  <a:srgbClr val="E64823"/>
                </a:solidFill>
              </a:rPr>
              <a:t>Spins</a:t>
            </a:r>
            <a:r>
              <a:rPr lang="en-US" sz="1800" dirty="0"/>
              <a:t> of primary &amp; secondary point to GW mergers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B6F273-D948-72AE-3A95-D5274F6CAC30}"/>
              </a:ext>
            </a:extLst>
          </p:cNvPr>
          <p:cNvSpPr txBox="1"/>
          <p:nvPr/>
        </p:nvSpPr>
        <p:spPr>
          <a:xfrm>
            <a:off x="2661983" y="2714208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010E094-7081-8DF9-A5DA-CEFCF663E627}"/>
              </a:ext>
            </a:extLst>
          </p:cNvPr>
          <p:cNvSpPr txBox="1"/>
          <p:nvPr/>
        </p:nvSpPr>
        <p:spPr>
          <a:xfrm>
            <a:off x="8658880" y="2713788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2871705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F3CF6A-C438-3D58-9395-610CB5A387E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8106" y="198412"/>
            <a:ext cx="11156950" cy="955831"/>
          </a:xfrm>
        </p:spPr>
        <p:txBody>
          <a:bodyPr/>
          <a:lstStyle/>
          <a:p>
            <a:r>
              <a:rPr lang="it-IT" dirty="0" err="1"/>
              <a:t>Conclusions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43DB6F9-6736-EC29-B5D3-4067D73DF3F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4000" y="1389295"/>
            <a:ext cx="5842000" cy="2413000"/>
          </a:xfrm>
        </p:spPr>
        <p:txBody>
          <a:bodyPr/>
          <a:lstStyle/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rgbClr val="E64823"/>
                </a:solidFill>
              </a:rPr>
              <a:t>Semi-analytical framework</a:t>
            </a:r>
            <a:r>
              <a:rPr lang="en-US" sz="1600" dirty="0"/>
              <a:t> for multiple merger chains in dense star clusters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rgbClr val="E64823"/>
                </a:solidFill>
              </a:rPr>
              <a:t>Hierarchical BHs</a:t>
            </a:r>
            <a:r>
              <a:rPr lang="en-US" sz="1600" dirty="0"/>
              <a:t> grow in globular &amp; nuclear clusters; metallicity suppresses growth</a:t>
            </a:r>
          </a:p>
          <a:p>
            <a:pPr marL="285750" indent="-285750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1600" b="1" dirty="0">
                <a:solidFill>
                  <a:srgbClr val="E64823"/>
                </a:solidFill>
              </a:rPr>
              <a:t>Fundamental for IMBH binaries</a:t>
            </a:r>
            <a:r>
              <a:rPr lang="en-US" sz="1600" dirty="0"/>
              <a:t>: distinctive mass &amp; spin signatures in GW events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AC9424D-45B5-7593-28FA-F6BB5F1B0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3254" y="3732135"/>
            <a:ext cx="6038723" cy="312586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E8C5E49-BAC1-C622-3F1D-5DBA36508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8" b="548"/>
          <a:stretch/>
        </p:blipFill>
        <p:spPr>
          <a:xfrm>
            <a:off x="5995469" y="198412"/>
            <a:ext cx="5942531" cy="5270293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5ED0044-162A-BA95-E9F9-1F5C58AE706A}"/>
              </a:ext>
            </a:extLst>
          </p:cNvPr>
          <p:cNvSpPr txBox="1"/>
          <p:nvPr/>
        </p:nvSpPr>
        <p:spPr>
          <a:xfrm>
            <a:off x="6096000" y="5666282"/>
            <a:ext cx="584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262626"/>
                </a:solidFill>
              </a:rPr>
              <a:t>Let’s have a chat!</a:t>
            </a:r>
          </a:p>
          <a:p>
            <a:pPr algn="ctr"/>
            <a:r>
              <a:rPr lang="en-US" sz="1400" i="1" dirty="0">
                <a:solidFill>
                  <a:srgbClr val="4D5AFF"/>
                </a:solidFill>
              </a:rPr>
              <a:t>cristiano.ugolini@gssi.it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6C8DBCC-EBC8-EEA2-BC2D-45DC5B33B098}"/>
              </a:ext>
            </a:extLst>
          </p:cNvPr>
          <p:cNvSpPr txBox="1"/>
          <p:nvPr/>
        </p:nvSpPr>
        <p:spPr>
          <a:xfrm>
            <a:off x="9148700" y="2420502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1C0C6CD-B4A0-213C-17DB-9E753D67B8D9}"/>
              </a:ext>
            </a:extLst>
          </p:cNvPr>
          <p:cNvSpPr txBox="1"/>
          <p:nvPr/>
        </p:nvSpPr>
        <p:spPr>
          <a:xfrm>
            <a:off x="4253195" y="6189502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831521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399C1FC-EBC8-F4F4-F56A-6F889757352A}"/>
              </a:ext>
            </a:extLst>
          </p:cNvPr>
          <p:cNvSpPr txBox="1"/>
          <p:nvPr/>
        </p:nvSpPr>
        <p:spPr>
          <a:xfrm>
            <a:off x="2415915" y="2893978"/>
            <a:ext cx="7360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4109864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>
            <a:extLst>
              <a:ext uri="{FF2B5EF4-FFF2-40B4-BE49-F238E27FC236}">
                <a16:creationId xmlns:a16="http://schemas.microsoft.com/office/drawing/2014/main" id="{A66C0FB6-2A2D-0119-D78F-144C3F721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07541" y="172229"/>
            <a:ext cx="7376917" cy="6513541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D8444E06-AF3E-E569-C46C-64927AC27FEA}"/>
              </a:ext>
            </a:extLst>
          </p:cNvPr>
          <p:cNvSpPr txBox="1"/>
          <p:nvPr/>
        </p:nvSpPr>
        <p:spPr>
          <a:xfrm>
            <a:off x="8633199" y="266445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3861747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0166D14-7DC5-8FA0-1D45-490812744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50940" y="804"/>
            <a:ext cx="6290120" cy="6856391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4B29961E-3CB5-4E77-A9ED-ED59180A60A7}"/>
              </a:ext>
            </a:extLst>
          </p:cNvPr>
          <p:cNvSpPr txBox="1"/>
          <p:nvPr/>
        </p:nvSpPr>
        <p:spPr>
          <a:xfrm>
            <a:off x="8031783" y="113022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2132163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F5C5C4F-0563-371D-77A7-575133FCB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846" y="1097275"/>
            <a:ext cx="9162307" cy="4663449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7A7A7EA3-D723-E4D1-E7B2-3E3D6F2CEFFA}"/>
              </a:ext>
            </a:extLst>
          </p:cNvPr>
          <p:cNvSpPr txBox="1"/>
          <p:nvPr/>
        </p:nvSpPr>
        <p:spPr>
          <a:xfrm>
            <a:off x="9510779" y="1450869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10841914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AE3BDD7-782C-03D9-DD8A-B96DE5E09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536" y="0"/>
            <a:ext cx="8028927" cy="68580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319AF87F-8A70-8846-3727-A9077B27825A}"/>
              </a:ext>
            </a:extLst>
          </p:cNvPr>
          <p:cNvSpPr txBox="1"/>
          <p:nvPr/>
        </p:nvSpPr>
        <p:spPr>
          <a:xfrm>
            <a:off x="8909361" y="3064877"/>
            <a:ext cx="17422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latin typeface="Segoe UI" panose="020B0502040204020203" pitchFamily="34" charset="0"/>
                <a:cs typeface="Segoe UI" panose="020B0502040204020203" pitchFamily="34" charset="0"/>
              </a:rPr>
              <a:t>Ugolini</a:t>
            </a:r>
            <a:r>
              <a:rPr lang="en-US" sz="1100" i="1" dirty="0">
                <a:latin typeface="Segoe UI" panose="020B0502040204020203" pitchFamily="34" charset="0"/>
                <a:cs typeface="Segoe UI" panose="020B0502040204020203" pitchFamily="34" charset="0"/>
              </a:rPr>
              <a:t>+ in prep.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3683161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4620F0A-AB70-00D3-B779-DE1AF5682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EC526FB6-5DC3-BD35-6A51-AF532B828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609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46E53E87-FB36-849D-53FF-1BCDA3431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3E9A21BD-EF57-1167-95AB-31303C64173C}"/>
              </a:ext>
            </a:extLst>
          </p:cNvPr>
          <p:cNvCxnSpPr>
            <a:cxnSpLocks/>
          </p:cNvCxnSpPr>
          <p:nvPr/>
        </p:nvCxnSpPr>
        <p:spPr>
          <a:xfrm flipV="1">
            <a:off x="12054569" y="5200785"/>
            <a:ext cx="0" cy="1192872"/>
          </a:xfrm>
          <a:prstGeom prst="straightConnector1">
            <a:avLst/>
          </a:prstGeom>
          <a:ln w="57150">
            <a:solidFill>
              <a:srgbClr val="E7D06A"/>
            </a:solidFill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4348E18-06CC-654D-770C-93C00C57E7A8}"/>
              </a:ext>
            </a:extLst>
          </p:cNvPr>
          <p:cNvSpPr txBox="1"/>
          <p:nvPr/>
        </p:nvSpPr>
        <p:spPr>
          <a:xfrm>
            <a:off x="10201275" y="5604242"/>
            <a:ext cx="1921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/>
              <a:t>Neutron</a:t>
            </a:r>
            <a:r>
              <a:rPr lang="it-IT" sz="2000" dirty="0"/>
              <a:t> Stars</a:t>
            </a:r>
          </a:p>
        </p:txBody>
      </p:sp>
    </p:spTree>
    <p:extLst>
      <p:ext uri="{BB962C8B-B14F-4D97-AF65-F5344CB8AC3E}">
        <p14:creationId xmlns:p14="http://schemas.microsoft.com/office/powerpoint/2010/main" val="119846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3C88597-14A6-9EC8-2D3C-F9F14EAA2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FB6D5F10-FADE-9CF5-7C16-546985C40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D555DB8A-1E67-E4FF-31BA-EF5102141F20}"/>
              </a:ext>
            </a:extLst>
          </p:cNvPr>
          <p:cNvCxnSpPr>
            <a:cxnSpLocks/>
          </p:cNvCxnSpPr>
          <p:nvPr/>
        </p:nvCxnSpPr>
        <p:spPr>
          <a:xfrm flipV="1">
            <a:off x="12054569" y="1986381"/>
            <a:ext cx="0" cy="3249988"/>
          </a:xfrm>
          <a:prstGeom prst="straightConnector1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FA08ADF4-B9AF-9F39-2772-C1990976F47F}"/>
              </a:ext>
            </a:extLst>
          </p:cNvPr>
          <p:cNvSpPr txBox="1"/>
          <p:nvPr/>
        </p:nvSpPr>
        <p:spPr>
          <a:xfrm>
            <a:off x="10687051" y="4446865"/>
            <a:ext cx="1504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/>
              <a:t>Stellar BH</a:t>
            </a:r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43C36007-F0EB-9885-1044-36CD751331DD}"/>
              </a:ext>
            </a:extLst>
          </p:cNvPr>
          <p:cNvCxnSpPr>
            <a:cxnSpLocks/>
          </p:cNvCxnSpPr>
          <p:nvPr/>
        </p:nvCxnSpPr>
        <p:spPr>
          <a:xfrm flipV="1">
            <a:off x="12054569" y="5200785"/>
            <a:ext cx="0" cy="1192872"/>
          </a:xfrm>
          <a:prstGeom prst="straightConnector1">
            <a:avLst/>
          </a:prstGeom>
          <a:ln w="57150">
            <a:solidFill>
              <a:srgbClr val="E7D06A"/>
            </a:solidFill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495C379-9F51-8352-8A47-5403AF927D22}"/>
              </a:ext>
            </a:extLst>
          </p:cNvPr>
          <p:cNvSpPr txBox="1"/>
          <p:nvPr/>
        </p:nvSpPr>
        <p:spPr>
          <a:xfrm>
            <a:off x="10201275" y="5604242"/>
            <a:ext cx="1921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/>
              <a:t>Neutron</a:t>
            </a:r>
            <a:r>
              <a:rPr lang="it-IT" sz="2000" dirty="0"/>
              <a:t> Stars</a:t>
            </a:r>
          </a:p>
        </p:txBody>
      </p:sp>
    </p:spTree>
    <p:extLst>
      <p:ext uri="{BB962C8B-B14F-4D97-AF65-F5344CB8AC3E}">
        <p14:creationId xmlns:p14="http://schemas.microsoft.com/office/powerpoint/2010/main" val="26368980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F0A9F6B-2C1F-875E-6218-BB6B88695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26A03111-390E-A305-7C17-A2FBEAB15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94367B6F-B8C5-B7D3-14DB-EA7822285F5F}"/>
              </a:ext>
            </a:extLst>
          </p:cNvPr>
          <p:cNvCxnSpPr>
            <a:cxnSpLocks/>
          </p:cNvCxnSpPr>
          <p:nvPr/>
        </p:nvCxnSpPr>
        <p:spPr>
          <a:xfrm flipV="1">
            <a:off x="12054569" y="673714"/>
            <a:ext cx="0" cy="1336301"/>
          </a:xfrm>
          <a:prstGeom prst="straightConnector1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7E480412-C87A-CA2E-901B-F6D3EB001488}"/>
              </a:ext>
            </a:extLst>
          </p:cNvPr>
          <p:cNvCxnSpPr>
            <a:cxnSpLocks/>
          </p:cNvCxnSpPr>
          <p:nvPr/>
        </p:nvCxnSpPr>
        <p:spPr>
          <a:xfrm flipV="1">
            <a:off x="12054569" y="1986381"/>
            <a:ext cx="0" cy="3249988"/>
          </a:xfrm>
          <a:prstGeom prst="straightConnector1">
            <a:avLst/>
          </a:prstGeom>
          <a:ln w="57150">
            <a:solidFill>
              <a:schemeClr val="accent4">
                <a:lumMod val="60000"/>
                <a:lumOff val="40000"/>
              </a:schemeClr>
            </a:solidFill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85D2CA6-3EEE-3297-4A68-110A04AA4477}"/>
              </a:ext>
            </a:extLst>
          </p:cNvPr>
          <p:cNvSpPr txBox="1"/>
          <p:nvPr/>
        </p:nvSpPr>
        <p:spPr>
          <a:xfrm>
            <a:off x="9215439" y="1617049"/>
            <a:ext cx="2839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/>
              <a:t>Intermediate mass BH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8EAF3D31-8C7C-1A92-9136-110773B52B45}"/>
              </a:ext>
            </a:extLst>
          </p:cNvPr>
          <p:cNvSpPr txBox="1"/>
          <p:nvPr/>
        </p:nvSpPr>
        <p:spPr>
          <a:xfrm>
            <a:off x="10687051" y="4446865"/>
            <a:ext cx="15049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/>
              <a:t>Stellar BH</a:t>
            </a:r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6560DD3C-3F0D-247D-562D-B26CE66EF24E}"/>
              </a:ext>
            </a:extLst>
          </p:cNvPr>
          <p:cNvCxnSpPr>
            <a:cxnSpLocks/>
          </p:cNvCxnSpPr>
          <p:nvPr/>
        </p:nvCxnSpPr>
        <p:spPr>
          <a:xfrm flipV="1">
            <a:off x="12054569" y="5200785"/>
            <a:ext cx="0" cy="1192872"/>
          </a:xfrm>
          <a:prstGeom prst="straightConnector1">
            <a:avLst/>
          </a:prstGeom>
          <a:ln w="57150">
            <a:solidFill>
              <a:srgbClr val="E7D06A"/>
            </a:solidFill>
            <a:headEnd type="arrow" w="med" len="med"/>
            <a:tailEnd type="arrow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20217837-42A4-3D26-61EC-4EBBFA5821EC}"/>
              </a:ext>
            </a:extLst>
          </p:cNvPr>
          <p:cNvSpPr txBox="1"/>
          <p:nvPr/>
        </p:nvSpPr>
        <p:spPr>
          <a:xfrm>
            <a:off x="10201275" y="5604242"/>
            <a:ext cx="1921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/>
              <a:t>Neutron</a:t>
            </a:r>
            <a:r>
              <a:rPr lang="it-IT" sz="2000" dirty="0"/>
              <a:t> Stars</a:t>
            </a:r>
          </a:p>
        </p:txBody>
      </p:sp>
    </p:spTree>
    <p:extLst>
      <p:ext uri="{BB962C8B-B14F-4D97-AF65-F5344CB8AC3E}">
        <p14:creationId xmlns:p14="http://schemas.microsoft.com/office/powerpoint/2010/main" val="1334127179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D3D2464-1589-4C85-804E-F592057ADAAD}">
  <we:reference id="wa200010001" version="1.0.0.1" store="it-IT" storeType="OMEX"/>
  <we:alternateReferences>
    <we:reference id="WA200010001" version="1.0.0.1" store="WA200010001" storeType="OMEX"/>
  </we:alternateReferences>
  <we:properties>
    <we:property name="claude.fileId" value="&quot;e3c3ad55-07ca-4ae9-b061-274127d1ab76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707</Words>
  <Application>Microsoft Office PowerPoint</Application>
  <PresentationFormat>Widescreen</PresentationFormat>
  <Paragraphs>118</Paragraphs>
  <Slides>26</Slides>
  <Notes>4</Notes>
  <HiddenSlides>4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6" baseType="lpstr">
      <vt:lpstr>Aptos</vt:lpstr>
      <vt:lpstr>Arial</vt:lpstr>
      <vt:lpstr>Bierstadt</vt:lpstr>
      <vt:lpstr>Calibri</vt:lpstr>
      <vt:lpstr>Cambria Math</vt:lpstr>
      <vt:lpstr>Indie Flower</vt:lpstr>
      <vt:lpstr>Segoe UI</vt:lpstr>
      <vt:lpstr>Times New Roman</vt:lpstr>
      <vt:lpstr>Wingdings</vt:lpstr>
      <vt:lpstr>GestaltVTI</vt:lpstr>
      <vt:lpstr>More Than a Sidekick:  Secondary Black Holes in Hierarchical Mergers _______________________________________________ Cristiano Ugolini – Postdoc@GSSI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Conclusions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Cristiano Ugolini</dc:creator>
  <cp:lastModifiedBy>Cristiano Ugolini</cp:lastModifiedBy>
  <cp:revision>35</cp:revision>
  <dcterms:created xsi:type="dcterms:W3CDTF">2026-05-04T15:55:36Z</dcterms:created>
  <dcterms:modified xsi:type="dcterms:W3CDTF">2026-10-17T11:37:35Z</dcterms:modified>
</cp:coreProperties>
</file>