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0BE21-F8CE-416C-B7FD-BF4ED8D04F8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1820D09-1DF6-420B-88A1-5FA4AE1547DB}">
      <dgm:prSet/>
      <dgm:spPr/>
      <dgm:t>
        <a:bodyPr/>
        <a:lstStyle/>
        <a:p>
          <a:r>
            <a:rPr lang="en-US" b="1"/>
            <a:t>Tomislav Andrić &amp; Jan Harms (2020)</a:t>
          </a:r>
          <a:r>
            <a:rPr lang="en-US"/>
            <a:t>: Modeling of Rayleigh-wave NN at the Sardinia site using </a:t>
          </a:r>
          <a:r>
            <a:rPr lang="en-US" b="1"/>
            <a:t>Specfem3D</a:t>
          </a:r>
          <a:r>
            <a:rPr lang="en-US"/>
            <a:t>.</a:t>
          </a:r>
        </a:p>
      </dgm:t>
    </dgm:pt>
    <dgm:pt modelId="{9FFA520E-3130-43E1-9302-715B85DDF7B6}" type="parTrans" cxnId="{8CED0504-9DE1-45D1-94AB-FD13DF81BBA7}">
      <dgm:prSet/>
      <dgm:spPr/>
      <dgm:t>
        <a:bodyPr/>
        <a:lstStyle/>
        <a:p>
          <a:endParaRPr lang="en-US"/>
        </a:p>
      </dgm:t>
    </dgm:pt>
    <dgm:pt modelId="{6B3B663C-65BF-4371-84DF-EF45D08061E6}" type="sibTrans" cxnId="{8CED0504-9DE1-45D1-94AB-FD13DF81BBA7}">
      <dgm:prSet/>
      <dgm:spPr/>
      <dgm:t>
        <a:bodyPr/>
        <a:lstStyle/>
        <a:p>
          <a:endParaRPr lang="en-US"/>
        </a:p>
      </dgm:t>
    </dgm:pt>
    <dgm:pt modelId="{DE1B472D-6509-4B9B-AF4F-4EDB0B730ED6}">
      <dgm:prSet/>
      <dgm:spPr/>
      <dgm:t>
        <a:bodyPr/>
        <a:lstStyle/>
        <a:p>
          <a:r>
            <a:rPr lang="en-US"/>
            <a:t>Their study focused on </a:t>
          </a:r>
          <a:r>
            <a:rPr lang="en-US" i="1"/>
            <a:t>surface-induced gravity perturbations</a:t>
          </a:r>
          <a:r>
            <a:rPr lang="en-US"/>
            <a:t> and topography effects.</a:t>
          </a:r>
        </a:p>
      </dgm:t>
    </dgm:pt>
    <dgm:pt modelId="{60878920-6F5A-49E9-8B35-4D0D6BF59C4B}" type="parTrans" cxnId="{483F5704-CBEA-44E8-867F-EA011BB98720}">
      <dgm:prSet/>
      <dgm:spPr/>
      <dgm:t>
        <a:bodyPr/>
        <a:lstStyle/>
        <a:p>
          <a:endParaRPr lang="en-US"/>
        </a:p>
      </dgm:t>
    </dgm:pt>
    <dgm:pt modelId="{3FA3971F-6159-41B9-AC32-C4E622343022}" type="sibTrans" cxnId="{483F5704-CBEA-44E8-867F-EA011BB98720}">
      <dgm:prSet/>
      <dgm:spPr/>
      <dgm:t>
        <a:bodyPr/>
        <a:lstStyle/>
        <a:p>
          <a:endParaRPr lang="en-US"/>
        </a:p>
      </dgm:t>
    </dgm:pt>
    <dgm:pt modelId="{07F892DD-2167-4309-B483-BC1D250EEB35}">
      <dgm:prSet/>
      <dgm:spPr/>
      <dgm:t>
        <a:bodyPr/>
        <a:lstStyle/>
        <a:p>
          <a:r>
            <a:rPr lang="en-US"/>
            <a:t>Goal: </a:t>
          </a:r>
          <a:r>
            <a:rPr lang="en-US" i="1"/>
            <a:t>generalizes the concept to a 3-D isotropic framework</a:t>
          </a:r>
          <a:r>
            <a:rPr lang="en-US"/>
            <a:t> — to include both </a:t>
          </a:r>
          <a:r>
            <a:rPr lang="en-US" b="1"/>
            <a:t>body and surface waves</a:t>
          </a:r>
          <a:r>
            <a:rPr lang="en-US"/>
            <a:t> consistently.</a:t>
          </a:r>
        </a:p>
      </dgm:t>
    </dgm:pt>
    <dgm:pt modelId="{66184E06-92DC-4BA4-B827-5D46C606ECEC}" type="parTrans" cxnId="{2A5BE478-BBAA-4D18-B87D-315B099ECBAE}">
      <dgm:prSet/>
      <dgm:spPr/>
      <dgm:t>
        <a:bodyPr/>
        <a:lstStyle/>
        <a:p>
          <a:endParaRPr lang="en-US"/>
        </a:p>
      </dgm:t>
    </dgm:pt>
    <dgm:pt modelId="{23952120-91D4-4D4B-87F0-172339B9612C}" type="sibTrans" cxnId="{2A5BE478-BBAA-4D18-B87D-315B099ECBAE}">
      <dgm:prSet/>
      <dgm:spPr/>
      <dgm:t>
        <a:bodyPr/>
        <a:lstStyle/>
        <a:p>
          <a:endParaRPr lang="en-US"/>
        </a:p>
      </dgm:t>
    </dgm:pt>
    <dgm:pt modelId="{95EAE5B5-B29F-45F9-9A29-F3CC7C5CE033}" type="pres">
      <dgm:prSet presAssocID="{F6F0BE21-F8CE-416C-B7FD-BF4ED8D04F8D}" presName="vert0" presStyleCnt="0">
        <dgm:presLayoutVars>
          <dgm:dir/>
          <dgm:animOne val="branch"/>
          <dgm:animLvl val="lvl"/>
        </dgm:presLayoutVars>
      </dgm:prSet>
      <dgm:spPr/>
    </dgm:pt>
    <dgm:pt modelId="{1AF2BF9C-A9E3-4BEB-A581-B71F3163C283}" type="pres">
      <dgm:prSet presAssocID="{41820D09-1DF6-420B-88A1-5FA4AE1547DB}" presName="thickLine" presStyleLbl="alignNode1" presStyleIdx="0" presStyleCnt="3"/>
      <dgm:spPr/>
    </dgm:pt>
    <dgm:pt modelId="{0C506C43-F122-4C73-9315-67B682B9D5B0}" type="pres">
      <dgm:prSet presAssocID="{41820D09-1DF6-420B-88A1-5FA4AE1547DB}" presName="horz1" presStyleCnt="0"/>
      <dgm:spPr/>
    </dgm:pt>
    <dgm:pt modelId="{AB566DA0-47D3-4299-934E-F1D2C07A1560}" type="pres">
      <dgm:prSet presAssocID="{41820D09-1DF6-420B-88A1-5FA4AE1547DB}" presName="tx1" presStyleLbl="revTx" presStyleIdx="0" presStyleCnt="3"/>
      <dgm:spPr/>
    </dgm:pt>
    <dgm:pt modelId="{A3109F8C-906B-4778-A391-FC56DC2E5714}" type="pres">
      <dgm:prSet presAssocID="{41820D09-1DF6-420B-88A1-5FA4AE1547DB}" presName="vert1" presStyleCnt="0"/>
      <dgm:spPr/>
    </dgm:pt>
    <dgm:pt modelId="{5F4B8341-8C51-41CB-ABFC-4A46623F42E1}" type="pres">
      <dgm:prSet presAssocID="{DE1B472D-6509-4B9B-AF4F-4EDB0B730ED6}" presName="thickLine" presStyleLbl="alignNode1" presStyleIdx="1" presStyleCnt="3"/>
      <dgm:spPr/>
    </dgm:pt>
    <dgm:pt modelId="{C1242B1A-DA15-45E0-9E7C-3C7A07C3398C}" type="pres">
      <dgm:prSet presAssocID="{DE1B472D-6509-4B9B-AF4F-4EDB0B730ED6}" presName="horz1" presStyleCnt="0"/>
      <dgm:spPr/>
    </dgm:pt>
    <dgm:pt modelId="{6E713D19-5244-4297-8488-12D76A154163}" type="pres">
      <dgm:prSet presAssocID="{DE1B472D-6509-4B9B-AF4F-4EDB0B730ED6}" presName="tx1" presStyleLbl="revTx" presStyleIdx="1" presStyleCnt="3"/>
      <dgm:spPr/>
    </dgm:pt>
    <dgm:pt modelId="{72D12DA0-3ABD-421D-ADF2-9E6D641D7CA4}" type="pres">
      <dgm:prSet presAssocID="{DE1B472D-6509-4B9B-AF4F-4EDB0B730ED6}" presName="vert1" presStyleCnt="0"/>
      <dgm:spPr/>
    </dgm:pt>
    <dgm:pt modelId="{A2351DF1-7B44-4BA9-8093-C4E7F08B878E}" type="pres">
      <dgm:prSet presAssocID="{07F892DD-2167-4309-B483-BC1D250EEB35}" presName="thickLine" presStyleLbl="alignNode1" presStyleIdx="2" presStyleCnt="3"/>
      <dgm:spPr/>
    </dgm:pt>
    <dgm:pt modelId="{6E0F1481-5436-4170-9E1F-3D66A56EC47A}" type="pres">
      <dgm:prSet presAssocID="{07F892DD-2167-4309-B483-BC1D250EEB35}" presName="horz1" presStyleCnt="0"/>
      <dgm:spPr/>
    </dgm:pt>
    <dgm:pt modelId="{76FECEA9-A391-48FA-B3D6-727CF2D1722C}" type="pres">
      <dgm:prSet presAssocID="{07F892DD-2167-4309-B483-BC1D250EEB35}" presName="tx1" presStyleLbl="revTx" presStyleIdx="2" presStyleCnt="3"/>
      <dgm:spPr/>
    </dgm:pt>
    <dgm:pt modelId="{0AB18B3B-CF40-4244-AE2F-376154A0279C}" type="pres">
      <dgm:prSet presAssocID="{07F892DD-2167-4309-B483-BC1D250EEB35}" presName="vert1" presStyleCnt="0"/>
      <dgm:spPr/>
    </dgm:pt>
  </dgm:ptLst>
  <dgm:cxnLst>
    <dgm:cxn modelId="{8CED0504-9DE1-45D1-94AB-FD13DF81BBA7}" srcId="{F6F0BE21-F8CE-416C-B7FD-BF4ED8D04F8D}" destId="{41820D09-1DF6-420B-88A1-5FA4AE1547DB}" srcOrd="0" destOrd="0" parTransId="{9FFA520E-3130-43E1-9302-715B85DDF7B6}" sibTransId="{6B3B663C-65BF-4371-84DF-EF45D08061E6}"/>
    <dgm:cxn modelId="{483F5704-CBEA-44E8-867F-EA011BB98720}" srcId="{F6F0BE21-F8CE-416C-B7FD-BF4ED8D04F8D}" destId="{DE1B472D-6509-4B9B-AF4F-4EDB0B730ED6}" srcOrd="1" destOrd="0" parTransId="{60878920-6F5A-49E9-8B35-4D0D6BF59C4B}" sibTransId="{3FA3971F-6159-41B9-AC32-C4E622343022}"/>
    <dgm:cxn modelId="{72632A08-46AF-4BDA-890A-C98E5ACA0670}" type="presOf" srcId="{DE1B472D-6509-4B9B-AF4F-4EDB0B730ED6}" destId="{6E713D19-5244-4297-8488-12D76A154163}" srcOrd="0" destOrd="0" presId="urn:microsoft.com/office/officeart/2008/layout/LinedList"/>
    <dgm:cxn modelId="{63E68973-8FB8-4C3E-B6CB-BCB7E0530183}" type="presOf" srcId="{41820D09-1DF6-420B-88A1-5FA4AE1547DB}" destId="{AB566DA0-47D3-4299-934E-F1D2C07A1560}" srcOrd="0" destOrd="0" presId="urn:microsoft.com/office/officeart/2008/layout/LinedList"/>
    <dgm:cxn modelId="{2A5BE478-BBAA-4D18-B87D-315B099ECBAE}" srcId="{F6F0BE21-F8CE-416C-B7FD-BF4ED8D04F8D}" destId="{07F892DD-2167-4309-B483-BC1D250EEB35}" srcOrd="2" destOrd="0" parTransId="{66184E06-92DC-4BA4-B827-5D46C606ECEC}" sibTransId="{23952120-91D4-4D4B-87F0-172339B9612C}"/>
    <dgm:cxn modelId="{EF01709D-E0CF-41AC-9EEC-A401DA42F742}" type="presOf" srcId="{F6F0BE21-F8CE-416C-B7FD-BF4ED8D04F8D}" destId="{95EAE5B5-B29F-45F9-9A29-F3CC7C5CE033}" srcOrd="0" destOrd="0" presId="urn:microsoft.com/office/officeart/2008/layout/LinedList"/>
    <dgm:cxn modelId="{E872FEE7-31DF-42FB-89F3-D48F8620B7F5}" type="presOf" srcId="{07F892DD-2167-4309-B483-BC1D250EEB35}" destId="{76FECEA9-A391-48FA-B3D6-727CF2D1722C}" srcOrd="0" destOrd="0" presId="urn:microsoft.com/office/officeart/2008/layout/LinedList"/>
    <dgm:cxn modelId="{9BA396CD-96BF-447C-BE3A-4C0A09502369}" type="presParOf" srcId="{95EAE5B5-B29F-45F9-9A29-F3CC7C5CE033}" destId="{1AF2BF9C-A9E3-4BEB-A581-B71F3163C283}" srcOrd="0" destOrd="0" presId="urn:microsoft.com/office/officeart/2008/layout/LinedList"/>
    <dgm:cxn modelId="{5C794EC8-602D-4362-8840-71DCC6E804DC}" type="presParOf" srcId="{95EAE5B5-B29F-45F9-9A29-F3CC7C5CE033}" destId="{0C506C43-F122-4C73-9315-67B682B9D5B0}" srcOrd="1" destOrd="0" presId="urn:microsoft.com/office/officeart/2008/layout/LinedList"/>
    <dgm:cxn modelId="{DB9FB2B8-3806-4F64-9779-A03394E091B5}" type="presParOf" srcId="{0C506C43-F122-4C73-9315-67B682B9D5B0}" destId="{AB566DA0-47D3-4299-934E-F1D2C07A1560}" srcOrd="0" destOrd="0" presId="urn:microsoft.com/office/officeart/2008/layout/LinedList"/>
    <dgm:cxn modelId="{93D1743A-94CB-427F-90AF-70B9AE561272}" type="presParOf" srcId="{0C506C43-F122-4C73-9315-67B682B9D5B0}" destId="{A3109F8C-906B-4778-A391-FC56DC2E5714}" srcOrd="1" destOrd="0" presId="urn:microsoft.com/office/officeart/2008/layout/LinedList"/>
    <dgm:cxn modelId="{B5BF012B-F62A-4641-9254-4CF287E15216}" type="presParOf" srcId="{95EAE5B5-B29F-45F9-9A29-F3CC7C5CE033}" destId="{5F4B8341-8C51-41CB-ABFC-4A46623F42E1}" srcOrd="2" destOrd="0" presId="urn:microsoft.com/office/officeart/2008/layout/LinedList"/>
    <dgm:cxn modelId="{3FBC7392-7525-43BC-AA25-A4DCEC7CC685}" type="presParOf" srcId="{95EAE5B5-B29F-45F9-9A29-F3CC7C5CE033}" destId="{C1242B1A-DA15-45E0-9E7C-3C7A07C3398C}" srcOrd="3" destOrd="0" presId="urn:microsoft.com/office/officeart/2008/layout/LinedList"/>
    <dgm:cxn modelId="{08C788A7-D406-4AE5-8A8E-9D31B2501327}" type="presParOf" srcId="{C1242B1A-DA15-45E0-9E7C-3C7A07C3398C}" destId="{6E713D19-5244-4297-8488-12D76A154163}" srcOrd="0" destOrd="0" presId="urn:microsoft.com/office/officeart/2008/layout/LinedList"/>
    <dgm:cxn modelId="{E9FB32E4-A9C1-4258-8AC6-6CDA8D409A81}" type="presParOf" srcId="{C1242B1A-DA15-45E0-9E7C-3C7A07C3398C}" destId="{72D12DA0-3ABD-421D-ADF2-9E6D641D7CA4}" srcOrd="1" destOrd="0" presId="urn:microsoft.com/office/officeart/2008/layout/LinedList"/>
    <dgm:cxn modelId="{7EC2A76D-09FB-4559-A129-C1103D829227}" type="presParOf" srcId="{95EAE5B5-B29F-45F9-9A29-F3CC7C5CE033}" destId="{A2351DF1-7B44-4BA9-8093-C4E7F08B878E}" srcOrd="4" destOrd="0" presId="urn:microsoft.com/office/officeart/2008/layout/LinedList"/>
    <dgm:cxn modelId="{9873EE25-123F-4883-8857-DA043817B92B}" type="presParOf" srcId="{95EAE5B5-B29F-45F9-9A29-F3CC7C5CE033}" destId="{6E0F1481-5436-4170-9E1F-3D66A56EC47A}" srcOrd="5" destOrd="0" presId="urn:microsoft.com/office/officeart/2008/layout/LinedList"/>
    <dgm:cxn modelId="{FC4503DA-388D-4CD7-BBEC-2333FD29BD48}" type="presParOf" srcId="{6E0F1481-5436-4170-9E1F-3D66A56EC47A}" destId="{76FECEA9-A391-48FA-B3D6-727CF2D1722C}" srcOrd="0" destOrd="0" presId="urn:microsoft.com/office/officeart/2008/layout/LinedList"/>
    <dgm:cxn modelId="{3F80587B-CD7A-4A4C-8430-B4E0A8DA66DA}" type="presParOf" srcId="{6E0F1481-5436-4170-9E1F-3D66A56EC47A}" destId="{0AB18B3B-CF40-4244-AE2F-376154A027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E31C7-D673-4B4D-B424-23D0A9D89BF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81F447-239A-444F-97C2-F8B844A291CC}">
      <dgm:prSet/>
      <dgm:spPr/>
      <dgm:t>
        <a:bodyPr/>
        <a:lstStyle/>
        <a:p>
          <a:r>
            <a:rPr lang="en-US" b="0" i="0" baseline="0" dirty="0"/>
            <a:t>Implementing surface integration and testing analytical consistency.</a:t>
          </a:r>
          <a:endParaRPr lang="en-US" dirty="0"/>
        </a:p>
      </dgm:t>
    </dgm:pt>
    <dgm:pt modelId="{B9353CB8-DAB7-42BB-B888-B993F4FE2AA1}" type="parTrans" cxnId="{A15ED2E9-B5F0-48BA-ABCD-970AA0595FA8}">
      <dgm:prSet/>
      <dgm:spPr/>
      <dgm:t>
        <a:bodyPr/>
        <a:lstStyle/>
        <a:p>
          <a:endParaRPr lang="en-US"/>
        </a:p>
      </dgm:t>
    </dgm:pt>
    <dgm:pt modelId="{FB1E0FD2-2B00-44CE-A79D-AB09F860E22E}" type="sibTrans" cxnId="{A15ED2E9-B5F0-48BA-ABCD-970AA0595FA8}">
      <dgm:prSet/>
      <dgm:spPr/>
      <dgm:t>
        <a:bodyPr/>
        <a:lstStyle/>
        <a:p>
          <a:endParaRPr lang="en-US"/>
        </a:p>
      </dgm:t>
    </dgm:pt>
    <dgm:pt modelId="{9FAB1461-50C0-4DCA-9A0E-BF4075227351}">
      <dgm:prSet/>
      <dgm:spPr/>
      <dgm:t>
        <a:bodyPr/>
        <a:lstStyle/>
        <a:p>
          <a:r>
            <a:rPr lang="en-US" b="0" i="0" baseline="0" dirty="0"/>
            <a:t>Will combine with body-wave term for full NN modeling.</a:t>
          </a:r>
          <a:endParaRPr lang="en-US" dirty="0"/>
        </a:p>
      </dgm:t>
    </dgm:pt>
    <dgm:pt modelId="{3F4A902E-80BD-47FD-8ED5-AFA2968E1433}" type="parTrans" cxnId="{77A7F653-8FF8-4748-A70E-93137DC6516A}">
      <dgm:prSet/>
      <dgm:spPr/>
      <dgm:t>
        <a:bodyPr/>
        <a:lstStyle/>
        <a:p>
          <a:endParaRPr lang="en-US"/>
        </a:p>
      </dgm:t>
    </dgm:pt>
    <dgm:pt modelId="{D7B0210F-751A-4976-9BD6-D6801EB521F0}" type="sibTrans" cxnId="{77A7F653-8FF8-4748-A70E-93137DC6516A}">
      <dgm:prSet/>
      <dgm:spPr/>
      <dgm:t>
        <a:bodyPr/>
        <a:lstStyle/>
        <a:p>
          <a:endParaRPr lang="en-US"/>
        </a:p>
      </dgm:t>
    </dgm:pt>
    <dgm:pt modelId="{B70D82C9-1BCE-422E-83B1-5EA8E96A0A51}">
      <dgm:prSet/>
      <dgm:spPr/>
      <dgm:t>
        <a:bodyPr/>
        <a:lstStyle/>
        <a:p>
          <a:r>
            <a:rPr lang="en-US" b="0" i="0" baseline="0" dirty="0"/>
            <a:t>This step is key to generalizing to all wave types and realistic site conditions.</a:t>
          </a:r>
          <a:endParaRPr lang="en-US" dirty="0"/>
        </a:p>
      </dgm:t>
    </dgm:pt>
    <dgm:pt modelId="{1EDA2DB5-2A17-4EB0-AF1C-FE49DBD43886}" type="parTrans" cxnId="{3C3CEA70-E202-42ED-B021-E4BD1B5989D5}">
      <dgm:prSet/>
      <dgm:spPr/>
      <dgm:t>
        <a:bodyPr/>
        <a:lstStyle/>
        <a:p>
          <a:endParaRPr lang="en-US"/>
        </a:p>
      </dgm:t>
    </dgm:pt>
    <dgm:pt modelId="{9E329BAD-588D-4097-83D7-EB7BF7A05549}" type="sibTrans" cxnId="{3C3CEA70-E202-42ED-B021-E4BD1B5989D5}">
      <dgm:prSet/>
      <dgm:spPr/>
      <dgm:t>
        <a:bodyPr/>
        <a:lstStyle/>
        <a:p>
          <a:endParaRPr lang="en-US"/>
        </a:p>
      </dgm:t>
    </dgm:pt>
    <dgm:pt modelId="{A62B41C0-0175-4225-B5EE-D8CCF24DAA52}" type="pres">
      <dgm:prSet presAssocID="{536E31C7-D673-4B4D-B424-23D0A9D89BF9}" presName="outerComposite" presStyleCnt="0">
        <dgm:presLayoutVars>
          <dgm:chMax val="5"/>
          <dgm:dir/>
          <dgm:resizeHandles val="exact"/>
        </dgm:presLayoutVars>
      </dgm:prSet>
      <dgm:spPr/>
    </dgm:pt>
    <dgm:pt modelId="{B476BE0E-2A48-46BC-9057-BAC6F2E5CCCF}" type="pres">
      <dgm:prSet presAssocID="{536E31C7-D673-4B4D-B424-23D0A9D89BF9}" presName="dummyMaxCanvas" presStyleCnt="0">
        <dgm:presLayoutVars/>
      </dgm:prSet>
      <dgm:spPr/>
    </dgm:pt>
    <dgm:pt modelId="{F81D3B07-EF7B-4402-A771-A288E59C0A1F}" type="pres">
      <dgm:prSet presAssocID="{536E31C7-D673-4B4D-B424-23D0A9D89BF9}" presName="ThreeNodes_1" presStyleLbl="node1" presStyleIdx="0" presStyleCnt="3">
        <dgm:presLayoutVars>
          <dgm:bulletEnabled val="1"/>
        </dgm:presLayoutVars>
      </dgm:prSet>
      <dgm:spPr/>
    </dgm:pt>
    <dgm:pt modelId="{D6C66B56-D51E-45A4-8754-184DD715ADCB}" type="pres">
      <dgm:prSet presAssocID="{536E31C7-D673-4B4D-B424-23D0A9D89BF9}" presName="ThreeNodes_2" presStyleLbl="node1" presStyleIdx="1" presStyleCnt="3">
        <dgm:presLayoutVars>
          <dgm:bulletEnabled val="1"/>
        </dgm:presLayoutVars>
      </dgm:prSet>
      <dgm:spPr/>
    </dgm:pt>
    <dgm:pt modelId="{7409561F-6974-4A8E-92E5-847E193407A8}" type="pres">
      <dgm:prSet presAssocID="{536E31C7-D673-4B4D-B424-23D0A9D89BF9}" presName="ThreeNodes_3" presStyleLbl="node1" presStyleIdx="2" presStyleCnt="3">
        <dgm:presLayoutVars>
          <dgm:bulletEnabled val="1"/>
        </dgm:presLayoutVars>
      </dgm:prSet>
      <dgm:spPr/>
    </dgm:pt>
    <dgm:pt modelId="{4B6729E7-DCF3-4C89-9514-C65D3A753BDD}" type="pres">
      <dgm:prSet presAssocID="{536E31C7-D673-4B4D-B424-23D0A9D89BF9}" presName="ThreeConn_1-2" presStyleLbl="fgAccFollowNode1" presStyleIdx="0" presStyleCnt="2">
        <dgm:presLayoutVars>
          <dgm:bulletEnabled val="1"/>
        </dgm:presLayoutVars>
      </dgm:prSet>
      <dgm:spPr/>
    </dgm:pt>
    <dgm:pt modelId="{E973D384-84B6-43CE-94FC-484AB93C188F}" type="pres">
      <dgm:prSet presAssocID="{536E31C7-D673-4B4D-B424-23D0A9D89BF9}" presName="ThreeConn_2-3" presStyleLbl="fgAccFollowNode1" presStyleIdx="1" presStyleCnt="2">
        <dgm:presLayoutVars>
          <dgm:bulletEnabled val="1"/>
        </dgm:presLayoutVars>
      </dgm:prSet>
      <dgm:spPr/>
    </dgm:pt>
    <dgm:pt modelId="{A7C8D2C9-EEBF-4E25-B177-6FE506FF16AC}" type="pres">
      <dgm:prSet presAssocID="{536E31C7-D673-4B4D-B424-23D0A9D89BF9}" presName="ThreeNodes_1_text" presStyleLbl="node1" presStyleIdx="2" presStyleCnt="3">
        <dgm:presLayoutVars>
          <dgm:bulletEnabled val="1"/>
        </dgm:presLayoutVars>
      </dgm:prSet>
      <dgm:spPr/>
    </dgm:pt>
    <dgm:pt modelId="{3B950110-E153-40CE-97E0-FFE0DAEE65F2}" type="pres">
      <dgm:prSet presAssocID="{536E31C7-D673-4B4D-B424-23D0A9D89BF9}" presName="ThreeNodes_2_text" presStyleLbl="node1" presStyleIdx="2" presStyleCnt="3">
        <dgm:presLayoutVars>
          <dgm:bulletEnabled val="1"/>
        </dgm:presLayoutVars>
      </dgm:prSet>
      <dgm:spPr/>
    </dgm:pt>
    <dgm:pt modelId="{608CCF14-A8E2-4465-ADEA-70DE3A54E60E}" type="pres">
      <dgm:prSet presAssocID="{536E31C7-D673-4B4D-B424-23D0A9D89BF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4276808-7095-4DCC-AF0F-D827CDDCA274}" type="presOf" srcId="{B70D82C9-1BCE-422E-83B1-5EA8E96A0A51}" destId="{7409561F-6974-4A8E-92E5-847E193407A8}" srcOrd="0" destOrd="0" presId="urn:microsoft.com/office/officeart/2005/8/layout/vProcess5"/>
    <dgm:cxn modelId="{431AAA5D-73AD-497F-BADE-B490F3660251}" type="presOf" srcId="{B70D82C9-1BCE-422E-83B1-5EA8E96A0A51}" destId="{608CCF14-A8E2-4465-ADEA-70DE3A54E60E}" srcOrd="1" destOrd="0" presId="urn:microsoft.com/office/officeart/2005/8/layout/vProcess5"/>
    <dgm:cxn modelId="{B7CB6167-E979-4DB7-87BE-AD8AADE63021}" type="presOf" srcId="{D7B0210F-751A-4976-9BD6-D6801EB521F0}" destId="{E973D384-84B6-43CE-94FC-484AB93C188F}" srcOrd="0" destOrd="0" presId="urn:microsoft.com/office/officeart/2005/8/layout/vProcess5"/>
    <dgm:cxn modelId="{3C3CEA70-E202-42ED-B021-E4BD1B5989D5}" srcId="{536E31C7-D673-4B4D-B424-23D0A9D89BF9}" destId="{B70D82C9-1BCE-422E-83B1-5EA8E96A0A51}" srcOrd="2" destOrd="0" parTransId="{1EDA2DB5-2A17-4EB0-AF1C-FE49DBD43886}" sibTransId="{9E329BAD-588D-4097-83D7-EB7BF7A05549}"/>
    <dgm:cxn modelId="{0F059151-F979-4520-A022-0E19D9B7F285}" type="presOf" srcId="{FB1E0FD2-2B00-44CE-A79D-AB09F860E22E}" destId="{4B6729E7-DCF3-4C89-9514-C65D3A753BDD}" srcOrd="0" destOrd="0" presId="urn:microsoft.com/office/officeart/2005/8/layout/vProcess5"/>
    <dgm:cxn modelId="{77A7F653-8FF8-4748-A70E-93137DC6516A}" srcId="{536E31C7-D673-4B4D-B424-23D0A9D89BF9}" destId="{9FAB1461-50C0-4DCA-9A0E-BF4075227351}" srcOrd="1" destOrd="0" parTransId="{3F4A902E-80BD-47FD-8ED5-AFA2968E1433}" sibTransId="{D7B0210F-751A-4976-9BD6-D6801EB521F0}"/>
    <dgm:cxn modelId="{CAA9E359-7225-46AB-A552-3CA81023547D}" type="presOf" srcId="{9FAB1461-50C0-4DCA-9A0E-BF4075227351}" destId="{3B950110-E153-40CE-97E0-FFE0DAEE65F2}" srcOrd="1" destOrd="0" presId="urn:microsoft.com/office/officeart/2005/8/layout/vProcess5"/>
    <dgm:cxn modelId="{1890B995-BD48-4A89-BDD1-9E5FEEBB7B41}" type="presOf" srcId="{1681F447-239A-444F-97C2-F8B844A291CC}" destId="{F81D3B07-EF7B-4402-A771-A288E59C0A1F}" srcOrd="0" destOrd="0" presId="urn:microsoft.com/office/officeart/2005/8/layout/vProcess5"/>
    <dgm:cxn modelId="{A19E89D6-3723-47D2-B45D-1222F2CBC3DD}" type="presOf" srcId="{1681F447-239A-444F-97C2-F8B844A291CC}" destId="{A7C8D2C9-EEBF-4E25-B177-6FE506FF16AC}" srcOrd="1" destOrd="0" presId="urn:microsoft.com/office/officeart/2005/8/layout/vProcess5"/>
    <dgm:cxn modelId="{A15ED2E9-B5F0-48BA-ABCD-970AA0595FA8}" srcId="{536E31C7-D673-4B4D-B424-23D0A9D89BF9}" destId="{1681F447-239A-444F-97C2-F8B844A291CC}" srcOrd="0" destOrd="0" parTransId="{B9353CB8-DAB7-42BB-B888-B993F4FE2AA1}" sibTransId="{FB1E0FD2-2B00-44CE-A79D-AB09F860E22E}"/>
    <dgm:cxn modelId="{791373F3-EB1A-4652-AE7C-5212C5FE4577}" type="presOf" srcId="{536E31C7-D673-4B4D-B424-23D0A9D89BF9}" destId="{A62B41C0-0175-4225-B5EE-D8CCF24DAA52}" srcOrd="0" destOrd="0" presId="urn:microsoft.com/office/officeart/2005/8/layout/vProcess5"/>
    <dgm:cxn modelId="{6C8784FE-5A22-41E6-90AC-0C8C291EC452}" type="presOf" srcId="{9FAB1461-50C0-4DCA-9A0E-BF4075227351}" destId="{D6C66B56-D51E-45A4-8754-184DD715ADCB}" srcOrd="0" destOrd="0" presId="urn:microsoft.com/office/officeart/2005/8/layout/vProcess5"/>
    <dgm:cxn modelId="{9683C5E0-7AAB-4FE4-8C62-06108EA20DD3}" type="presParOf" srcId="{A62B41C0-0175-4225-B5EE-D8CCF24DAA52}" destId="{B476BE0E-2A48-46BC-9057-BAC6F2E5CCCF}" srcOrd="0" destOrd="0" presId="urn:microsoft.com/office/officeart/2005/8/layout/vProcess5"/>
    <dgm:cxn modelId="{A1403562-2B2E-4C8F-9BA9-DF5FF71C7D8E}" type="presParOf" srcId="{A62B41C0-0175-4225-B5EE-D8CCF24DAA52}" destId="{F81D3B07-EF7B-4402-A771-A288E59C0A1F}" srcOrd="1" destOrd="0" presId="urn:microsoft.com/office/officeart/2005/8/layout/vProcess5"/>
    <dgm:cxn modelId="{DEA5BD17-5E47-40D1-AFD6-3917BDF50E2D}" type="presParOf" srcId="{A62B41C0-0175-4225-B5EE-D8CCF24DAA52}" destId="{D6C66B56-D51E-45A4-8754-184DD715ADCB}" srcOrd="2" destOrd="0" presId="urn:microsoft.com/office/officeart/2005/8/layout/vProcess5"/>
    <dgm:cxn modelId="{2C265830-CAAC-4B49-80F5-72A9A9A21779}" type="presParOf" srcId="{A62B41C0-0175-4225-B5EE-D8CCF24DAA52}" destId="{7409561F-6974-4A8E-92E5-847E193407A8}" srcOrd="3" destOrd="0" presId="urn:microsoft.com/office/officeart/2005/8/layout/vProcess5"/>
    <dgm:cxn modelId="{549DA3D1-287B-4AAC-8372-87ECD9D8AA5E}" type="presParOf" srcId="{A62B41C0-0175-4225-B5EE-D8CCF24DAA52}" destId="{4B6729E7-DCF3-4C89-9514-C65D3A753BDD}" srcOrd="4" destOrd="0" presId="urn:microsoft.com/office/officeart/2005/8/layout/vProcess5"/>
    <dgm:cxn modelId="{F66EAE0C-FDF9-488B-A05B-2CD63CD4F3A2}" type="presParOf" srcId="{A62B41C0-0175-4225-B5EE-D8CCF24DAA52}" destId="{E973D384-84B6-43CE-94FC-484AB93C188F}" srcOrd="5" destOrd="0" presId="urn:microsoft.com/office/officeart/2005/8/layout/vProcess5"/>
    <dgm:cxn modelId="{F3B65460-155F-493D-91B4-7D231E1DAAE0}" type="presParOf" srcId="{A62B41C0-0175-4225-B5EE-D8CCF24DAA52}" destId="{A7C8D2C9-EEBF-4E25-B177-6FE506FF16AC}" srcOrd="6" destOrd="0" presId="urn:microsoft.com/office/officeart/2005/8/layout/vProcess5"/>
    <dgm:cxn modelId="{5EB4E396-1841-4401-9868-B555878E7B15}" type="presParOf" srcId="{A62B41C0-0175-4225-B5EE-D8CCF24DAA52}" destId="{3B950110-E153-40CE-97E0-FFE0DAEE65F2}" srcOrd="7" destOrd="0" presId="urn:microsoft.com/office/officeart/2005/8/layout/vProcess5"/>
    <dgm:cxn modelId="{78B6347C-064D-496D-ACAF-6BF49E745B2B}" type="presParOf" srcId="{A62B41C0-0175-4225-B5EE-D8CCF24DAA52}" destId="{608CCF14-A8E2-4465-ADEA-70DE3A54E60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7CBD9-7C4E-4D57-B456-CB608BA7348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992498-D8F1-4A2C-8F1C-C0D8D9C213CD}">
      <dgm:prSet/>
      <dgm:spPr/>
      <dgm:t>
        <a:bodyPr/>
        <a:lstStyle/>
        <a:p>
          <a:r>
            <a:rPr lang="en-US"/>
            <a:t>Run </a:t>
          </a:r>
          <a:r>
            <a:rPr lang="en-US" b="1"/>
            <a:t>Specfem3D</a:t>
          </a:r>
          <a:r>
            <a:rPr lang="en-US"/>
            <a:t> simulations for ET site (Sardinia).</a:t>
          </a:r>
        </a:p>
      </dgm:t>
    </dgm:pt>
    <dgm:pt modelId="{62DC6DDD-BF28-4D0C-A373-69FE644C93D1}" type="parTrans" cxnId="{7EEA4D1E-B9F2-4674-9F76-F2D264B2126F}">
      <dgm:prSet/>
      <dgm:spPr/>
      <dgm:t>
        <a:bodyPr/>
        <a:lstStyle/>
        <a:p>
          <a:endParaRPr lang="en-US"/>
        </a:p>
      </dgm:t>
    </dgm:pt>
    <dgm:pt modelId="{93F0768A-91B9-4D14-9E8A-D7C734B445B0}" type="sibTrans" cxnId="{7EEA4D1E-B9F2-4674-9F76-F2D264B2126F}">
      <dgm:prSet/>
      <dgm:spPr/>
      <dgm:t>
        <a:bodyPr/>
        <a:lstStyle/>
        <a:p>
          <a:endParaRPr lang="en-US"/>
        </a:p>
      </dgm:t>
    </dgm:pt>
    <dgm:pt modelId="{27FF1D6A-254B-4E98-AEFC-7F71CDBE4449}">
      <dgm:prSet/>
      <dgm:spPr/>
      <dgm:t>
        <a:bodyPr/>
        <a:lstStyle/>
        <a:p>
          <a:r>
            <a:rPr lang="en-US"/>
            <a:t>Use simulation outputs to calculate full NN correlations (P + S + Rayleigh).</a:t>
          </a:r>
        </a:p>
      </dgm:t>
    </dgm:pt>
    <dgm:pt modelId="{303EF2A4-9E0C-40D9-AA93-5A7FDDAB223C}" type="parTrans" cxnId="{F8DBEF5D-D0A1-4AD8-99A6-E7F2E0C097E9}">
      <dgm:prSet/>
      <dgm:spPr/>
      <dgm:t>
        <a:bodyPr/>
        <a:lstStyle/>
        <a:p>
          <a:endParaRPr lang="en-US"/>
        </a:p>
      </dgm:t>
    </dgm:pt>
    <dgm:pt modelId="{C89785A2-EB4A-4EAF-88A1-8E8237CE44DA}" type="sibTrans" cxnId="{F8DBEF5D-D0A1-4AD8-99A6-E7F2E0C097E9}">
      <dgm:prSet/>
      <dgm:spPr/>
      <dgm:t>
        <a:bodyPr/>
        <a:lstStyle/>
        <a:p>
          <a:endParaRPr lang="en-US"/>
        </a:p>
      </dgm:t>
    </dgm:pt>
    <dgm:pt modelId="{73053670-467B-472E-8090-A8FF3C3337E5}">
      <dgm:prSet/>
      <dgm:spPr/>
      <dgm:t>
        <a:bodyPr/>
        <a:lstStyle/>
        <a:p>
          <a:r>
            <a:rPr lang="en-US"/>
            <a:t>Apply </a:t>
          </a:r>
          <a:r>
            <a:rPr lang="en-US" b="1"/>
            <a:t>Wiener filtering</a:t>
          </a:r>
          <a:r>
            <a:rPr lang="en-US"/>
            <a:t> for coherent noise cancellation.</a:t>
          </a:r>
        </a:p>
      </dgm:t>
    </dgm:pt>
    <dgm:pt modelId="{9D34742B-FB0C-46A3-833C-37328A0D723A}" type="parTrans" cxnId="{2705B202-A8FD-4AF4-BD34-4D7A07B7A9E5}">
      <dgm:prSet/>
      <dgm:spPr/>
      <dgm:t>
        <a:bodyPr/>
        <a:lstStyle/>
        <a:p>
          <a:endParaRPr lang="en-US"/>
        </a:p>
      </dgm:t>
    </dgm:pt>
    <dgm:pt modelId="{7C0C4288-23E6-4F78-BB1E-B2DE62F7E4DE}" type="sibTrans" cxnId="{2705B202-A8FD-4AF4-BD34-4D7A07B7A9E5}">
      <dgm:prSet/>
      <dgm:spPr/>
      <dgm:t>
        <a:bodyPr/>
        <a:lstStyle/>
        <a:p>
          <a:endParaRPr lang="en-US"/>
        </a:p>
      </dgm:t>
    </dgm:pt>
    <dgm:pt modelId="{5A2530B3-AB19-465E-B26F-520A1EDAFDA5}">
      <dgm:prSet/>
      <dgm:spPr/>
      <dgm:t>
        <a:bodyPr/>
        <a:lstStyle/>
        <a:p>
          <a:r>
            <a:rPr lang="en-US"/>
            <a:t>Optimize </a:t>
          </a:r>
          <a:r>
            <a:rPr lang="en-US" b="1"/>
            <a:t>seismometer array placement</a:t>
          </a:r>
          <a:r>
            <a:rPr lang="en-US"/>
            <a:t>.</a:t>
          </a:r>
        </a:p>
      </dgm:t>
    </dgm:pt>
    <dgm:pt modelId="{4C65D07C-4782-4FB7-8E9E-583A48872A01}" type="parTrans" cxnId="{BBE0E889-1CFF-4892-ABD1-185192D52BAC}">
      <dgm:prSet/>
      <dgm:spPr/>
      <dgm:t>
        <a:bodyPr/>
        <a:lstStyle/>
        <a:p>
          <a:endParaRPr lang="en-US"/>
        </a:p>
      </dgm:t>
    </dgm:pt>
    <dgm:pt modelId="{74EBD2B7-7A6D-4F79-8257-F157A4DE0C69}" type="sibTrans" cxnId="{BBE0E889-1CFF-4892-ABD1-185192D52BAC}">
      <dgm:prSet/>
      <dgm:spPr/>
      <dgm:t>
        <a:bodyPr/>
        <a:lstStyle/>
        <a:p>
          <a:endParaRPr lang="en-US"/>
        </a:p>
      </dgm:t>
    </dgm:pt>
    <dgm:pt modelId="{D827392D-6DD0-4107-A0B1-0DE45189A301}">
      <dgm:prSet/>
      <dgm:spPr/>
      <dgm:t>
        <a:bodyPr/>
        <a:lstStyle/>
        <a:p>
          <a:r>
            <a:rPr lang="en-US"/>
            <a:t>Long-term: extend to other NN sources (e.g., atmospheric).</a:t>
          </a:r>
        </a:p>
      </dgm:t>
    </dgm:pt>
    <dgm:pt modelId="{BA1025E7-F978-4957-8495-7A194FCB2940}" type="parTrans" cxnId="{FDBE2787-5E88-4E8F-8AC4-33E030572B0F}">
      <dgm:prSet/>
      <dgm:spPr/>
      <dgm:t>
        <a:bodyPr/>
        <a:lstStyle/>
        <a:p>
          <a:endParaRPr lang="en-US"/>
        </a:p>
      </dgm:t>
    </dgm:pt>
    <dgm:pt modelId="{B7146DAC-6B2D-4AA4-A208-1DFA5BC1C03E}" type="sibTrans" cxnId="{FDBE2787-5E88-4E8F-8AC4-33E030572B0F}">
      <dgm:prSet/>
      <dgm:spPr/>
      <dgm:t>
        <a:bodyPr/>
        <a:lstStyle/>
        <a:p>
          <a:endParaRPr lang="en-US"/>
        </a:p>
      </dgm:t>
    </dgm:pt>
    <dgm:pt modelId="{F40EEE84-AF29-462E-AC4E-24FF075113EC}" type="pres">
      <dgm:prSet presAssocID="{8247CBD9-7C4E-4D57-B456-CB608BA7348D}" presName="Name0" presStyleCnt="0">
        <dgm:presLayoutVars>
          <dgm:dir/>
          <dgm:resizeHandles val="exact"/>
        </dgm:presLayoutVars>
      </dgm:prSet>
      <dgm:spPr/>
    </dgm:pt>
    <dgm:pt modelId="{7ED2082D-0CB5-4FA7-9405-8DE08C54F77B}" type="pres">
      <dgm:prSet presAssocID="{A6992498-D8F1-4A2C-8F1C-C0D8D9C213CD}" presName="node" presStyleLbl="node1" presStyleIdx="0" presStyleCnt="5">
        <dgm:presLayoutVars>
          <dgm:bulletEnabled val="1"/>
        </dgm:presLayoutVars>
      </dgm:prSet>
      <dgm:spPr/>
    </dgm:pt>
    <dgm:pt modelId="{7C7CF338-F867-441D-B33D-3ECC5929E20A}" type="pres">
      <dgm:prSet presAssocID="{93F0768A-91B9-4D14-9E8A-D7C734B445B0}" presName="sibTrans" presStyleLbl="sibTrans1D1" presStyleIdx="0" presStyleCnt="4"/>
      <dgm:spPr/>
    </dgm:pt>
    <dgm:pt modelId="{250192C3-F9F8-4D7D-8745-2329B4480B7E}" type="pres">
      <dgm:prSet presAssocID="{93F0768A-91B9-4D14-9E8A-D7C734B445B0}" presName="connectorText" presStyleLbl="sibTrans1D1" presStyleIdx="0" presStyleCnt="4"/>
      <dgm:spPr/>
    </dgm:pt>
    <dgm:pt modelId="{FC096CF9-67BD-42D8-8CE9-20E2E92C3001}" type="pres">
      <dgm:prSet presAssocID="{27FF1D6A-254B-4E98-AEFC-7F71CDBE4449}" presName="node" presStyleLbl="node1" presStyleIdx="1" presStyleCnt="5">
        <dgm:presLayoutVars>
          <dgm:bulletEnabled val="1"/>
        </dgm:presLayoutVars>
      </dgm:prSet>
      <dgm:spPr/>
    </dgm:pt>
    <dgm:pt modelId="{820756AB-51D0-4938-BF14-E5BDA488437E}" type="pres">
      <dgm:prSet presAssocID="{C89785A2-EB4A-4EAF-88A1-8E8237CE44DA}" presName="sibTrans" presStyleLbl="sibTrans1D1" presStyleIdx="1" presStyleCnt="4"/>
      <dgm:spPr/>
    </dgm:pt>
    <dgm:pt modelId="{07034FA7-4387-4B5B-AD64-D359AC8F8A6E}" type="pres">
      <dgm:prSet presAssocID="{C89785A2-EB4A-4EAF-88A1-8E8237CE44DA}" presName="connectorText" presStyleLbl="sibTrans1D1" presStyleIdx="1" presStyleCnt="4"/>
      <dgm:spPr/>
    </dgm:pt>
    <dgm:pt modelId="{921A5E83-C87B-44EF-94B6-B626D34D5BCD}" type="pres">
      <dgm:prSet presAssocID="{73053670-467B-472E-8090-A8FF3C3337E5}" presName="node" presStyleLbl="node1" presStyleIdx="2" presStyleCnt="5">
        <dgm:presLayoutVars>
          <dgm:bulletEnabled val="1"/>
        </dgm:presLayoutVars>
      </dgm:prSet>
      <dgm:spPr/>
    </dgm:pt>
    <dgm:pt modelId="{FF1970C0-D9D4-4277-B77C-96D496A99C52}" type="pres">
      <dgm:prSet presAssocID="{7C0C4288-23E6-4F78-BB1E-B2DE62F7E4DE}" presName="sibTrans" presStyleLbl="sibTrans1D1" presStyleIdx="2" presStyleCnt="4"/>
      <dgm:spPr/>
    </dgm:pt>
    <dgm:pt modelId="{662BF7FE-A2C1-499B-B66B-1D4A4B9F4F75}" type="pres">
      <dgm:prSet presAssocID="{7C0C4288-23E6-4F78-BB1E-B2DE62F7E4DE}" presName="connectorText" presStyleLbl="sibTrans1D1" presStyleIdx="2" presStyleCnt="4"/>
      <dgm:spPr/>
    </dgm:pt>
    <dgm:pt modelId="{123BDF27-AED8-42E1-9BBA-AF4EE177B87A}" type="pres">
      <dgm:prSet presAssocID="{5A2530B3-AB19-465E-B26F-520A1EDAFDA5}" presName="node" presStyleLbl="node1" presStyleIdx="3" presStyleCnt="5">
        <dgm:presLayoutVars>
          <dgm:bulletEnabled val="1"/>
        </dgm:presLayoutVars>
      </dgm:prSet>
      <dgm:spPr/>
    </dgm:pt>
    <dgm:pt modelId="{2AD4D226-42AF-475B-A1E6-8A0AE4C6F2C3}" type="pres">
      <dgm:prSet presAssocID="{74EBD2B7-7A6D-4F79-8257-F157A4DE0C69}" presName="sibTrans" presStyleLbl="sibTrans1D1" presStyleIdx="3" presStyleCnt="4"/>
      <dgm:spPr/>
    </dgm:pt>
    <dgm:pt modelId="{15EA2AB3-10F1-4B08-89F3-7730F0E924EA}" type="pres">
      <dgm:prSet presAssocID="{74EBD2B7-7A6D-4F79-8257-F157A4DE0C69}" presName="connectorText" presStyleLbl="sibTrans1D1" presStyleIdx="3" presStyleCnt="4"/>
      <dgm:spPr/>
    </dgm:pt>
    <dgm:pt modelId="{58E82658-D0AE-408B-8815-D045A197F73D}" type="pres">
      <dgm:prSet presAssocID="{D827392D-6DD0-4107-A0B1-0DE45189A301}" presName="node" presStyleLbl="node1" presStyleIdx="4" presStyleCnt="5">
        <dgm:presLayoutVars>
          <dgm:bulletEnabled val="1"/>
        </dgm:presLayoutVars>
      </dgm:prSet>
      <dgm:spPr/>
    </dgm:pt>
  </dgm:ptLst>
  <dgm:cxnLst>
    <dgm:cxn modelId="{2705B202-A8FD-4AF4-BD34-4D7A07B7A9E5}" srcId="{8247CBD9-7C4E-4D57-B456-CB608BA7348D}" destId="{73053670-467B-472E-8090-A8FF3C3337E5}" srcOrd="2" destOrd="0" parTransId="{9D34742B-FB0C-46A3-833C-37328A0D723A}" sibTransId="{7C0C4288-23E6-4F78-BB1E-B2DE62F7E4DE}"/>
    <dgm:cxn modelId="{34A02004-077E-4EFB-B469-2931CFCF93FF}" type="presOf" srcId="{7C0C4288-23E6-4F78-BB1E-B2DE62F7E4DE}" destId="{FF1970C0-D9D4-4277-B77C-96D496A99C52}" srcOrd="0" destOrd="0" presId="urn:microsoft.com/office/officeart/2016/7/layout/RepeatingBendingProcessNew"/>
    <dgm:cxn modelId="{1A95EE04-153D-4D1E-8E5F-0D388BF4277F}" type="presOf" srcId="{8247CBD9-7C4E-4D57-B456-CB608BA7348D}" destId="{F40EEE84-AF29-462E-AC4E-24FF075113EC}" srcOrd="0" destOrd="0" presId="urn:microsoft.com/office/officeart/2016/7/layout/RepeatingBendingProcessNew"/>
    <dgm:cxn modelId="{7EEA4D1E-B9F2-4674-9F76-F2D264B2126F}" srcId="{8247CBD9-7C4E-4D57-B456-CB608BA7348D}" destId="{A6992498-D8F1-4A2C-8F1C-C0D8D9C213CD}" srcOrd="0" destOrd="0" parTransId="{62DC6DDD-BF28-4D0C-A373-69FE644C93D1}" sibTransId="{93F0768A-91B9-4D14-9E8A-D7C734B445B0}"/>
    <dgm:cxn modelId="{37F0D530-758F-41DE-972B-CB81201220F8}" type="presOf" srcId="{C89785A2-EB4A-4EAF-88A1-8E8237CE44DA}" destId="{820756AB-51D0-4938-BF14-E5BDA488437E}" srcOrd="0" destOrd="0" presId="urn:microsoft.com/office/officeart/2016/7/layout/RepeatingBendingProcessNew"/>
    <dgm:cxn modelId="{EE46845B-A0FD-43D1-AE41-1DE6A849010B}" type="presOf" srcId="{7C0C4288-23E6-4F78-BB1E-B2DE62F7E4DE}" destId="{662BF7FE-A2C1-499B-B66B-1D4A4B9F4F75}" srcOrd="1" destOrd="0" presId="urn:microsoft.com/office/officeart/2016/7/layout/RepeatingBendingProcessNew"/>
    <dgm:cxn modelId="{F8DBEF5D-D0A1-4AD8-99A6-E7F2E0C097E9}" srcId="{8247CBD9-7C4E-4D57-B456-CB608BA7348D}" destId="{27FF1D6A-254B-4E98-AEFC-7F71CDBE4449}" srcOrd="1" destOrd="0" parTransId="{303EF2A4-9E0C-40D9-AA93-5A7FDDAB223C}" sibTransId="{C89785A2-EB4A-4EAF-88A1-8E8237CE44DA}"/>
    <dgm:cxn modelId="{C55D4768-F021-4742-BE27-07C56190D8C4}" type="presOf" srcId="{93F0768A-91B9-4D14-9E8A-D7C734B445B0}" destId="{250192C3-F9F8-4D7D-8745-2329B4480B7E}" srcOrd="1" destOrd="0" presId="urn:microsoft.com/office/officeart/2016/7/layout/RepeatingBendingProcessNew"/>
    <dgm:cxn modelId="{89D3E979-058B-483C-A85A-3EA0AE8A0745}" type="presOf" srcId="{D827392D-6DD0-4107-A0B1-0DE45189A301}" destId="{58E82658-D0AE-408B-8815-D045A197F73D}" srcOrd="0" destOrd="0" presId="urn:microsoft.com/office/officeart/2016/7/layout/RepeatingBendingProcessNew"/>
    <dgm:cxn modelId="{3C25137C-63A0-4AC0-84D0-67CAC4F6F7C6}" type="presOf" srcId="{A6992498-D8F1-4A2C-8F1C-C0D8D9C213CD}" destId="{7ED2082D-0CB5-4FA7-9405-8DE08C54F77B}" srcOrd="0" destOrd="0" presId="urn:microsoft.com/office/officeart/2016/7/layout/RepeatingBendingProcessNew"/>
    <dgm:cxn modelId="{2D906680-56A1-453B-B4CA-A435A5B979B7}" type="presOf" srcId="{93F0768A-91B9-4D14-9E8A-D7C734B445B0}" destId="{7C7CF338-F867-441D-B33D-3ECC5929E20A}" srcOrd="0" destOrd="0" presId="urn:microsoft.com/office/officeart/2016/7/layout/RepeatingBendingProcessNew"/>
    <dgm:cxn modelId="{FDBE2787-5E88-4E8F-8AC4-33E030572B0F}" srcId="{8247CBD9-7C4E-4D57-B456-CB608BA7348D}" destId="{D827392D-6DD0-4107-A0B1-0DE45189A301}" srcOrd="4" destOrd="0" parTransId="{BA1025E7-F978-4957-8495-7A194FCB2940}" sibTransId="{B7146DAC-6B2D-4AA4-A208-1DFA5BC1C03E}"/>
    <dgm:cxn modelId="{74E71989-471A-4803-AFA5-688B2D699F4D}" type="presOf" srcId="{74EBD2B7-7A6D-4F79-8257-F157A4DE0C69}" destId="{2AD4D226-42AF-475B-A1E6-8A0AE4C6F2C3}" srcOrd="0" destOrd="0" presId="urn:microsoft.com/office/officeart/2016/7/layout/RepeatingBendingProcessNew"/>
    <dgm:cxn modelId="{BBE0E889-1CFF-4892-ABD1-185192D52BAC}" srcId="{8247CBD9-7C4E-4D57-B456-CB608BA7348D}" destId="{5A2530B3-AB19-465E-B26F-520A1EDAFDA5}" srcOrd="3" destOrd="0" parTransId="{4C65D07C-4782-4FB7-8E9E-583A48872A01}" sibTransId="{74EBD2B7-7A6D-4F79-8257-F157A4DE0C69}"/>
    <dgm:cxn modelId="{FFC78EAA-3206-4133-A6E3-427364E9D736}" type="presOf" srcId="{73053670-467B-472E-8090-A8FF3C3337E5}" destId="{921A5E83-C87B-44EF-94B6-B626D34D5BCD}" srcOrd="0" destOrd="0" presId="urn:microsoft.com/office/officeart/2016/7/layout/RepeatingBendingProcessNew"/>
    <dgm:cxn modelId="{28F768B8-E70A-4931-AA21-191D0D9D1F5F}" type="presOf" srcId="{C89785A2-EB4A-4EAF-88A1-8E8237CE44DA}" destId="{07034FA7-4387-4B5B-AD64-D359AC8F8A6E}" srcOrd="1" destOrd="0" presId="urn:microsoft.com/office/officeart/2016/7/layout/RepeatingBendingProcessNew"/>
    <dgm:cxn modelId="{7D16B0DA-0791-444E-9F80-7E6BD56D2667}" type="presOf" srcId="{5A2530B3-AB19-465E-B26F-520A1EDAFDA5}" destId="{123BDF27-AED8-42E1-9BBA-AF4EE177B87A}" srcOrd="0" destOrd="0" presId="urn:microsoft.com/office/officeart/2016/7/layout/RepeatingBendingProcessNew"/>
    <dgm:cxn modelId="{E3DCD4E2-46D5-4646-8222-39977429DEDA}" type="presOf" srcId="{74EBD2B7-7A6D-4F79-8257-F157A4DE0C69}" destId="{15EA2AB3-10F1-4B08-89F3-7730F0E924EA}" srcOrd="1" destOrd="0" presId="urn:microsoft.com/office/officeart/2016/7/layout/RepeatingBendingProcessNew"/>
    <dgm:cxn modelId="{6A3235EE-AA86-421E-800D-21F1EE436502}" type="presOf" srcId="{27FF1D6A-254B-4E98-AEFC-7F71CDBE4449}" destId="{FC096CF9-67BD-42D8-8CE9-20E2E92C3001}" srcOrd="0" destOrd="0" presId="urn:microsoft.com/office/officeart/2016/7/layout/RepeatingBendingProcessNew"/>
    <dgm:cxn modelId="{B566101D-33E0-4FCF-A22E-F347E93A6A6B}" type="presParOf" srcId="{F40EEE84-AF29-462E-AC4E-24FF075113EC}" destId="{7ED2082D-0CB5-4FA7-9405-8DE08C54F77B}" srcOrd="0" destOrd="0" presId="urn:microsoft.com/office/officeart/2016/7/layout/RepeatingBendingProcessNew"/>
    <dgm:cxn modelId="{1A617842-FA0D-4C37-B102-7AA838F9BEB4}" type="presParOf" srcId="{F40EEE84-AF29-462E-AC4E-24FF075113EC}" destId="{7C7CF338-F867-441D-B33D-3ECC5929E20A}" srcOrd="1" destOrd="0" presId="urn:microsoft.com/office/officeart/2016/7/layout/RepeatingBendingProcessNew"/>
    <dgm:cxn modelId="{9F6B55DF-7BB7-4743-9349-8E08A682C300}" type="presParOf" srcId="{7C7CF338-F867-441D-B33D-3ECC5929E20A}" destId="{250192C3-F9F8-4D7D-8745-2329B4480B7E}" srcOrd="0" destOrd="0" presId="urn:microsoft.com/office/officeart/2016/7/layout/RepeatingBendingProcessNew"/>
    <dgm:cxn modelId="{2D30A36C-EA04-46CF-8095-A796205FE8E5}" type="presParOf" srcId="{F40EEE84-AF29-462E-AC4E-24FF075113EC}" destId="{FC096CF9-67BD-42D8-8CE9-20E2E92C3001}" srcOrd="2" destOrd="0" presId="urn:microsoft.com/office/officeart/2016/7/layout/RepeatingBendingProcessNew"/>
    <dgm:cxn modelId="{FF2B1AED-AC4E-4A06-A618-64B1F237FE54}" type="presParOf" srcId="{F40EEE84-AF29-462E-AC4E-24FF075113EC}" destId="{820756AB-51D0-4938-BF14-E5BDA488437E}" srcOrd="3" destOrd="0" presId="urn:microsoft.com/office/officeart/2016/7/layout/RepeatingBendingProcessNew"/>
    <dgm:cxn modelId="{D6DCA1F2-CE9F-492D-8896-87C17868095A}" type="presParOf" srcId="{820756AB-51D0-4938-BF14-E5BDA488437E}" destId="{07034FA7-4387-4B5B-AD64-D359AC8F8A6E}" srcOrd="0" destOrd="0" presId="urn:microsoft.com/office/officeart/2016/7/layout/RepeatingBendingProcessNew"/>
    <dgm:cxn modelId="{7013E2C0-CD57-4F7B-A11F-C953BA5EE2CB}" type="presParOf" srcId="{F40EEE84-AF29-462E-AC4E-24FF075113EC}" destId="{921A5E83-C87B-44EF-94B6-B626D34D5BCD}" srcOrd="4" destOrd="0" presId="urn:microsoft.com/office/officeart/2016/7/layout/RepeatingBendingProcessNew"/>
    <dgm:cxn modelId="{586CA16A-334E-4A09-BFBC-A174434B1F6F}" type="presParOf" srcId="{F40EEE84-AF29-462E-AC4E-24FF075113EC}" destId="{FF1970C0-D9D4-4277-B77C-96D496A99C52}" srcOrd="5" destOrd="0" presId="urn:microsoft.com/office/officeart/2016/7/layout/RepeatingBendingProcessNew"/>
    <dgm:cxn modelId="{6AB05BED-DD56-4F28-9869-2F387A44C7FE}" type="presParOf" srcId="{FF1970C0-D9D4-4277-B77C-96D496A99C52}" destId="{662BF7FE-A2C1-499B-B66B-1D4A4B9F4F75}" srcOrd="0" destOrd="0" presId="urn:microsoft.com/office/officeart/2016/7/layout/RepeatingBendingProcessNew"/>
    <dgm:cxn modelId="{357D63CC-E824-43F3-A687-D35F0D7ED35D}" type="presParOf" srcId="{F40EEE84-AF29-462E-AC4E-24FF075113EC}" destId="{123BDF27-AED8-42E1-9BBA-AF4EE177B87A}" srcOrd="6" destOrd="0" presId="urn:microsoft.com/office/officeart/2016/7/layout/RepeatingBendingProcessNew"/>
    <dgm:cxn modelId="{695AF221-FC74-434B-BBDD-40CACD1B5386}" type="presParOf" srcId="{F40EEE84-AF29-462E-AC4E-24FF075113EC}" destId="{2AD4D226-42AF-475B-A1E6-8A0AE4C6F2C3}" srcOrd="7" destOrd="0" presId="urn:microsoft.com/office/officeart/2016/7/layout/RepeatingBendingProcessNew"/>
    <dgm:cxn modelId="{5A54CA6F-3719-4C64-B684-422BB2DB1A77}" type="presParOf" srcId="{2AD4D226-42AF-475B-A1E6-8A0AE4C6F2C3}" destId="{15EA2AB3-10F1-4B08-89F3-7730F0E924EA}" srcOrd="0" destOrd="0" presId="urn:microsoft.com/office/officeart/2016/7/layout/RepeatingBendingProcessNew"/>
    <dgm:cxn modelId="{A6C6F4FD-3B72-4A30-AF01-CC986A131EAF}" type="presParOf" srcId="{F40EEE84-AF29-462E-AC4E-24FF075113EC}" destId="{58E82658-D0AE-408B-8815-D045A197F73D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A7412-A1DC-4C27-8985-F5C541D1FDB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CBD2BF-B476-400A-99EC-CD1A26C69647}">
      <dgm:prSet/>
      <dgm:spPr/>
      <dgm:t>
        <a:bodyPr/>
        <a:lstStyle/>
        <a:p>
          <a:r>
            <a:rPr lang="en-US" b="1"/>
            <a:t>Courses completed:</a:t>
          </a:r>
          <a:endParaRPr lang="en-US"/>
        </a:p>
      </dgm:t>
    </dgm:pt>
    <dgm:pt modelId="{FAF67E25-8951-48E7-B25D-F0AEFAC2FF14}" type="parTrans" cxnId="{021ADBCC-1D60-4B07-BC15-335F221C80E3}">
      <dgm:prSet/>
      <dgm:spPr/>
      <dgm:t>
        <a:bodyPr/>
        <a:lstStyle/>
        <a:p>
          <a:endParaRPr lang="en-US"/>
        </a:p>
      </dgm:t>
    </dgm:pt>
    <dgm:pt modelId="{7898F268-9FDA-4DCC-A133-B50AA7BBF384}" type="sibTrans" cxnId="{021ADBCC-1D60-4B07-BC15-335F221C80E3}">
      <dgm:prSet/>
      <dgm:spPr/>
      <dgm:t>
        <a:bodyPr/>
        <a:lstStyle/>
        <a:p>
          <a:endParaRPr lang="en-US"/>
        </a:p>
      </dgm:t>
    </dgm:pt>
    <dgm:pt modelId="{0BDD3D83-F330-4329-A7C0-3E55E3EB3C4C}">
      <dgm:prSet/>
      <dgm:spPr/>
      <dgm:t>
        <a:bodyPr/>
        <a:lstStyle/>
        <a:p>
          <a:r>
            <a:rPr lang="en-US"/>
            <a:t>Project Management — A</a:t>
          </a:r>
        </a:p>
      </dgm:t>
    </dgm:pt>
    <dgm:pt modelId="{68D9EC00-B0EC-4F7F-BD3A-4CF209639C90}" type="parTrans" cxnId="{818B35D6-F73B-40F6-9F6A-E0382AFF0F99}">
      <dgm:prSet/>
      <dgm:spPr/>
      <dgm:t>
        <a:bodyPr/>
        <a:lstStyle/>
        <a:p>
          <a:endParaRPr lang="en-US"/>
        </a:p>
      </dgm:t>
    </dgm:pt>
    <dgm:pt modelId="{9B616E5C-A1AA-4A52-887E-D41CB02260DF}" type="sibTrans" cxnId="{818B35D6-F73B-40F6-9F6A-E0382AFF0F99}">
      <dgm:prSet/>
      <dgm:spPr/>
      <dgm:t>
        <a:bodyPr/>
        <a:lstStyle/>
        <a:p>
          <a:endParaRPr lang="en-US"/>
        </a:p>
      </dgm:t>
    </dgm:pt>
    <dgm:pt modelId="{0934D5E2-A409-4412-B0BC-9A99311359E5}">
      <dgm:prSet/>
      <dgm:spPr/>
      <dgm:t>
        <a:bodyPr/>
        <a:lstStyle/>
        <a:p>
          <a:r>
            <a:rPr lang="en-US"/>
            <a:t>Introduction to Nuclear and Particle Physics — A</a:t>
          </a:r>
        </a:p>
      </dgm:t>
    </dgm:pt>
    <dgm:pt modelId="{9ADD131F-D008-4B7B-BE82-38E77DEF0959}" type="parTrans" cxnId="{B7036B56-584C-4ED0-B929-C473D9599DE8}">
      <dgm:prSet/>
      <dgm:spPr/>
      <dgm:t>
        <a:bodyPr/>
        <a:lstStyle/>
        <a:p>
          <a:endParaRPr lang="en-US"/>
        </a:p>
      </dgm:t>
    </dgm:pt>
    <dgm:pt modelId="{3DD073D7-E6B5-43E4-ABB3-67DCC62E749E}" type="sibTrans" cxnId="{B7036B56-584C-4ED0-B929-C473D9599DE8}">
      <dgm:prSet/>
      <dgm:spPr/>
      <dgm:t>
        <a:bodyPr/>
        <a:lstStyle/>
        <a:p>
          <a:endParaRPr lang="en-US"/>
        </a:p>
      </dgm:t>
    </dgm:pt>
    <dgm:pt modelId="{B9108B33-46BF-4A92-95BE-EABC93184051}">
      <dgm:prSet/>
      <dgm:spPr/>
      <dgm:t>
        <a:bodyPr/>
        <a:lstStyle/>
        <a:p>
          <a:r>
            <a:rPr lang="en-US"/>
            <a:t>Front-End Electronics and DAQ Systems for Radiation Detection — A</a:t>
          </a:r>
        </a:p>
      </dgm:t>
    </dgm:pt>
    <dgm:pt modelId="{9340E341-6FC3-4A20-801D-B8C4CB9E7813}" type="parTrans" cxnId="{917EDEB9-B883-4ABE-9FC3-FD27DDF61965}">
      <dgm:prSet/>
      <dgm:spPr/>
      <dgm:t>
        <a:bodyPr/>
        <a:lstStyle/>
        <a:p>
          <a:endParaRPr lang="en-US"/>
        </a:p>
      </dgm:t>
    </dgm:pt>
    <dgm:pt modelId="{68849669-473C-4641-9DE7-F20617371584}" type="sibTrans" cxnId="{917EDEB9-B883-4ABE-9FC3-FD27DDF61965}">
      <dgm:prSet/>
      <dgm:spPr/>
      <dgm:t>
        <a:bodyPr/>
        <a:lstStyle/>
        <a:p>
          <a:endParaRPr lang="en-US"/>
        </a:p>
      </dgm:t>
    </dgm:pt>
    <dgm:pt modelId="{AB30BDC0-74D6-4E8E-8F19-ED6FD745BA9B}">
      <dgm:prSet/>
      <dgm:spPr/>
      <dgm:t>
        <a:bodyPr/>
        <a:lstStyle/>
        <a:p>
          <a:r>
            <a:rPr lang="en-US"/>
            <a:t>Radiation Detection Techniques — A</a:t>
          </a:r>
        </a:p>
      </dgm:t>
    </dgm:pt>
    <dgm:pt modelId="{137B7A26-3967-4CB5-B7F4-F77DDA42234F}" type="parTrans" cxnId="{B372E2A7-5922-468E-87C7-F9C335AF44AD}">
      <dgm:prSet/>
      <dgm:spPr/>
      <dgm:t>
        <a:bodyPr/>
        <a:lstStyle/>
        <a:p>
          <a:endParaRPr lang="en-US"/>
        </a:p>
      </dgm:t>
    </dgm:pt>
    <dgm:pt modelId="{57DB11C0-061F-4FA7-A18E-7F6D2BFEC949}" type="sibTrans" cxnId="{B372E2A7-5922-468E-87C7-F9C335AF44AD}">
      <dgm:prSet/>
      <dgm:spPr/>
      <dgm:t>
        <a:bodyPr/>
        <a:lstStyle/>
        <a:p>
          <a:endParaRPr lang="en-US"/>
        </a:p>
      </dgm:t>
    </dgm:pt>
    <dgm:pt modelId="{B65561C8-C925-4335-AFAA-566995188CA8}">
      <dgm:prSet/>
      <dgm:spPr/>
      <dgm:t>
        <a:bodyPr/>
        <a:lstStyle/>
        <a:p>
          <a:r>
            <a:rPr lang="en-US"/>
            <a:t>Orbit Determination — A</a:t>
          </a:r>
        </a:p>
      </dgm:t>
    </dgm:pt>
    <dgm:pt modelId="{C6FA3752-9D74-422F-A9E2-F544AB09E050}" type="parTrans" cxnId="{C5BC4788-7FBE-4ACF-8EEC-FC2DDC1B4779}">
      <dgm:prSet/>
      <dgm:spPr/>
      <dgm:t>
        <a:bodyPr/>
        <a:lstStyle/>
        <a:p>
          <a:endParaRPr lang="en-US"/>
        </a:p>
      </dgm:t>
    </dgm:pt>
    <dgm:pt modelId="{D08D1DD5-E079-495B-BF39-4BE3245505D8}" type="sibTrans" cxnId="{C5BC4788-7FBE-4ACF-8EEC-FC2DDC1B4779}">
      <dgm:prSet/>
      <dgm:spPr/>
      <dgm:t>
        <a:bodyPr/>
        <a:lstStyle/>
        <a:p>
          <a:endParaRPr lang="en-US"/>
        </a:p>
      </dgm:t>
    </dgm:pt>
    <dgm:pt modelId="{54AA6A80-3EE4-4E5D-9C27-32D22ECBA868}">
      <dgm:prSet/>
      <dgm:spPr/>
      <dgm:t>
        <a:bodyPr/>
        <a:lstStyle/>
        <a:p>
          <a:r>
            <a:rPr lang="en-US"/>
            <a:t>Space Policy and Governance — C+</a:t>
          </a:r>
        </a:p>
      </dgm:t>
    </dgm:pt>
    <dgm:pt modelId="{815FF9AE-D30F-4937-99C8-57B9C6A53496}" type="parTrans" cxnId="{53A114D1-9BE7-4E69-94BF-80BBD4C57C2D}">
      <dgm:prSet/>
      <dgm:spPr/>
      <dgm:t>
        <a:bodyPr/>
        <a:lstStyle/>
        <a:p>
          <a:endParaRPr lang="en-US"/>
        </a:p>
      </dgm:t>
    </dgm:pt>
    <dgm:pt modelId="{6DEBBC90-2C76-4C38-BCBA-C4B3F67D8543}" type="sibTrans" cxnId="{53A114D1-9BE7-4E69-94BF-80BBD4C57C2D}">
      <dgm:prSet/>
      <dgm:spPr/>
      <dgm:t>
        <a:bodyPr/>
        <a:lstStyle/>
        <a:p>
          <a:endParaRPr lang="en-US"/>
        </a:p>
      </dgm:t>
    </dgm:pt>
    <dgm:pt modelId="{4DF75478-EE36-47AD-8790-BCF0D928FC8F}">
      <dgm:prSet/>
      <dgm:spPr/>
      <dgm:t>
        <a:bodyPr/>
        <a:lstStyle/>
        <a:p>
          <a:r>
            <a:rPr lang="en-US"/>
            <a:t>Cosmic Radiation and Radiation Hardness Assessment — A+</a:t>
          </a:r>
        </a:p>
      </dgm:t>
    </dgm:pt>
    <dgm:pt modelId="{DD6D311E-524A-432E-B699-F3FC4509B87E}" type="parTrans" cxnId="{D105E348-08E0-41B9-8BAF-B3EFDBB98A8A}">
      <dgm:prSet/>
      <dgm:spPr/>
      <dgm:t>
        <a:bodyPr/>
        <a:lstStyle/>
        <a:p>
          <a:endParaRPr lang="en-US"/>
        </a:p>
      </dgm:t>
    </dgm:pt>
    <dgm:pt modelId="{A960F425-B6C2-469E-962B-603EB8BD5334}" type="sibTrans" cxnId="{D105E348-08E0-41B9-8BAF-B3EFDBB98A8A}">
      <dgm:prSet/>
      <dgm:spPr/>
      <dgm:t>
        <a:bodyPr/>
        <a:lstStyle/>
        <a:p>
          <a:endParaRPr lang="en-US"/>
        </a:p>
      </dgm:t>
    </dgm:pt>
    <dgm:pt modelId="{7A0EFC5A-AACB-43C0-A6A4-71D85DFD06A8}">
      <dgm:prSet/>
      <dgm:spPr/>
      <dgm:t>
        <a:bodyPr/>
        <a:lstStyle/>
        <a:p>
          <a:r>
            <a:rPr lang="en-US" b="1"/>
            <a:t>Training and Schools:</a:t>
          </a:r>
          <a:endParaRPr lang="en-US"/>
        </a:p>
      </dgm:t>
    </dgm:pt>
    <dgm:pt modelId="{09B13EA8-00A8-4D0A-B568-756A072BD3B8}" type="parTrans" cxnId="{7FE447C6-A848-4FDB-9ED1-BF202EFC921E}">
      <dgm:prSet/>
      <dgm:spPr/>
      <dgm:t>
        <a:bodyPr/>
        <a:lstStyle/>
        <a:p>
          <a:endParaRPr lang="en-US"/>
        </a:p>
      </dgm:t>
    </dgm:pt>
    <dgm:pt modelId="{5769EDE6-1493-4352-AEE2-DD9A50414068}" type="sibTrans" cxnId="{7FE447C6-A848-4FDB-9ED1-BF202EFC921E}">
      <dgm:prSet/>
      <dgm:spPr/>
      <dgm:t>
        <a:bodyPr/>
        <a:lstStyle/>
        <a:p>
          <a:endParaRPr lang="en-US"/>
        </a:p>
      </dgm:t>
    </dgm:pt>
    <dgm:pt modelId="{BF14B918-08DD-4480-9533-637F34F2B596}">
      <dgm:prSet/>
      <dgm:spPr/>
      <dgm:t>
        <a:bodyPr/>
        <a:lstStyle/>
        <a:p>
          <a:r>
            <a:rPr lang="en-US" b="1"/>
            <a:t>ISAPP School on the Theory and Detection of Gravitational Waves</a:t>
          </a:r>
          <a:br>
            <a:rPr lang="en-US"/>
          </a:br>
          <a:r>
            <a:rPr lang="en-US" i="1"/>
            <a:t>(Vienna, July 2025)</a:t>
          </a:r>
          <a:br>
            <a:rPr lang="en-US"/>
          </a:br>
          <a:r>
            <a:rPr lang="en-US"/>
            <a:t>– Covered gravitational-wave theory, detectors, multimessenger astronomy, and quantum sensing.</a:t>
          </a:r>
        </a:p>
      </dgm:t>
    </dgm:pt>
    <dgm:pt modelId="{84886701-6312-4350-9AE1-761B514E26F6}" type="parTrans" cxnId="{8F48C361-9653-4EFD-8624-C832942626C0}">
      <dgm:prSet/>
      <dgm:spPr/>
      <dgm:t>
        <a:bodyPr/>
        <a:lstStyle/>
        <a:p>
          <a:endParaRPr lang="en-US"/>
        </a:p>
      </dgm:t>
    </dgm:pt>
    <dgm:pt modelId="{3E46C3BD-8AEE-4119-A425-010B6D7F6793}" type="sibTrans" cxnId="{8F48C361-9653-4EFD-8624-C832942626C0}">
      <dgm:prSet/>
      <dgm:spPr/>
      <dgm:t>
        <a:bodyPr/>
        <a:lstStyle/>
        <a:p>
          <a:endParaRPr lang="en-US"/>
        </a:p>
      </dgm:t>
    </dgm:pt>
    <dgm:pt modelId="{C0B97597-84BE-49BF-8FCB-8E7C3F074B38}" type="pres">
      <dgm:prSet presAssocID="{45AA7412-A1DC-4C27-8985-F5C541D1FDB8}" presName="Name0" presStyleCnt="0">
        <dgm:presLayoutVars>
          <dgm:dir/>
          <dgm:animLvl val="lvl"/>
          <dgm:resizeHandles val="exact"/>
        </dgm:presLayoutVars>
      </dgm:prSet>
      <dgm:spPr/>
    </dgm:pt>
    <dgm:pt modelId="{7B79A2B5-554D-4ECF-A097-2C87C397C19F}" type="pres">
      <dgm:prSet presAssocID="{97CBD2BF-B476-400A-99EC-CD1A26C69647}" presName="composite" presStyleCnt="0"/>
      <dgm:spPr/>
    </dgm:pt>
    <dgm:pt modelId="{DAAF1071-C092-4A5C-8C5E-E6C22A11D4F3}" type="pres">
      <dgm:prSet presAssocID="{97CBD2BF-B476-400A-99EC-CD1A26C6964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B4B4BB9-FB59-4F4D-8C26-A6CD50BBE26C}" type="pres">
      <dgm:prSet presAssocID="{97CBD2BF-B476-400A-99EC-CD1A26C69647}" presName="desTx" presStyleLbl="alignAccFollowNode1" presStyleIdx="0" presStyleCnt="2">
        <dgm:presLayoutVars>
          <dgm:bulletEnabled val="1"/>
        </dgm:presLayoutVars>
      </dgm:prSet>
      <dgm:spPr/>
    </dgm:pt>
    <dgm:pt modelId="{FE511113-92E0-4500-AFD5-D0A3C545A52B}" type="pres">
      <dgm:prSet presAssocID="{7898F268-9FDA-4DCC-A133-B50AA7BBF384}" presName="space" presStyleCnt="0"/>
      <dgm:spPr/>
    </dgm:pt>
    <dgm:pt modelId="{C2D14377-AD5D-4672-B8B8-4967886F7DB9}" type="pres">
      <dgm:prSet presAssocID="{7A0EFC5A-AACB-43C0-A6A4-71D85DFD06A8}" presName="composite" presStyleCnt="0"/>
      <dgm:spPr/>
    </dgm:pt>
    <dgm:pt modelId="{83516350-09F0-4A66-9DC4-FF8D954F1681}" type="pres">
      <dgm:prSet presAssocID="{7A0EFC5A-AACB-43C0-A6A4-71D85DFD06A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FF608D4-C03E-43B6-AE45-1AC0626CCAD4}" type="pres">
      <dgm:prSet presAssocID="{7A0EFC5A-AACB-43C0-A6A4-71D85DFD06A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D875503-A76C-47F4-9766-C51BA428CF9F}" type="presOf" srcId="{B9108B33-46BF-4A92-95BE-EABC93184051}" destId="{BB4B4BB9-FB59-4F4D-8C26-A6CD50BBE26C}" srcOrd="0" destOrd="2" presId="urn:microsoft.com/office/officeart/2005/8/layout/hList1"/>
    <dgm:cxn modelId="{BEB7C80B-47D3-4B77-8388-84DBBC3BD4AD}" type="presOf" srcId="{45AA7412-A1DC-4C27-8985-F5C541D1FDB8}" destId="{C0B97597-84BE-49BF-8FCB-8E7C3F074B38}" srcOrd="0" destOrd="0" presId="urn:microsoft.com/office/officeart/2005/8/layout/hList1"/>
    <dgm:cxn modelId="{795D1B24-AFBE-42AB-ACB3-2D2A73957DF4}" type="presOf" srcId="{54AA6A80-3EE4-4E5D-9C27-32D22ECBA868}" destId="{BB4B4BB9-FB59-4F4D-8C26-A6CD50BBE26C}" srcOrd="0" destOrd="5" presId="urn:microsoft.com/office/officeart/2005/8/layout/hList1"/>
    <dgm:cxn modelId="{9B48B53A-EC69-418A-A741-CDF0C9270446}" type="presOf" srcId="{0934D5E2-A409-4412-B0BC-9A99311359E5}" destId="{BB4B4BB9-FB59-4F4D-8C26-A6CD50BBE26C}" srcOrd="0" destOrd="1" presId="urn:microsoft.com/office/officeart/2005/8/layout/hList1"/>
    <dgm:cxn modelId="{8F48C361-9653-4EFD-8624-C832942626C0}" srcId="{7A0EFC5A-AACB-43C0-A6A4-71D85DFD06A8}" destId="{BF14B918-08DD-4480-9533-637F34F2B596}" srcOrd="0" destOrd="0" parTransId="{84886701-6312-4350-9AE1-761B514E26F6}" sibTransId="{3E46C3BD-8AEE-4119-A425-010B6D7F6793}"/>
    <dgm:cxn modelId="{D105E348-08E0-41B9-8BAF-B3EFDBB98A8A}" srcId="{97CBD2BF-B476-400A-99EC-CD1A26C69647}" destId="{4DF75478-EE36-47AD-8790-BCF0D928FC8F}" srcOrd="6" destOrd="0" parTransId="{DD6D311E-524A-432E-B699-F3FC4509B87E}" sibTransId="{A960F425-B6C2-469E-962B-603EB8BD5334}"/>
    <dgm:cxn modelId="{B7036B56-584C-4ED0-B929-C473D9599DE8}" srcId="{97CBD2BF-B476-400A-99EC-CD1A26C69647}" destId="{0934D5E2-A409-4412-B0BC-9A99311359E5}" srcOrd="1" destOrd="0" parTransId="{9ADD131F-D008-4B7B-BE82-38E77DEF0959}" sibTransId="{3DD073D7-E6B5-43E4-ABB3-67DCC62E749E}"/>
    <dgm:cxn modelId="{7680EA83-8317-43A8-9BF8-60DDECCFEFFF}" type="presOf" srcId="{7A0EFC5A-AACB-43C0-A6A4-71D85DFD06A8}" destId="{83516350-09F0-4A66-9DC4-FF8D954F1681}" srcOrd="0" destOrd="0" presId="urn:microsoft.com/office/officeart/2005/8/layout/hList1"/>
    <dgm:cxn modelId="{CD6D1086-09A2-4FDD-A965-2B13E0A14E92}" type="presOf" srcId="{AB30BDC0-74D6-4E8E-8F19-ED6FD745BA9B}" destId="{BB4B4BB9-FB59-4F4D-8C26-A6CD50BBE26C}" srcOrd="0" destOrd="3" presId="urn:microsoft.com/office/officeart/2005/8/layout/hList1"/>
    <dgm:cxn modelId="{C5BC4788-7FBE-4ACF-8EEC-FC2DDC1B4779}" srcId="{97CBD2BF-B476-400A-99EC-CD1A26C69647}" destId="{B65561C8-C925-4335-AFAA-566995188CA8}" srcOrd="4" destOrd="0" parTransId="{C6FA3752-9D74-422F-A9E2-F544AB09E050}" sibTransId="{D08D1DD5-E079-495B-BF39-4BE3245505D8}"/>
    <dgm:cxn modelId="{B819308A-EF1E-40AD-B9DA-62778DFBFBFA}" type="presOf" srcId="{B65561C8-C925-4335-AFAA-566995188CA8}" destId="{BB4B4BB9-FB59-4F4D-8C26-A6CD50BBE26C}" srcOrd="0" destOrd="4" presId="urn:microsoft.com/office/officeart/2005/8/layout/hList1"/>
    <dgm:cxn modelId="{A3F7448E-8D43-41A8-B9B7-087C9C7F62C8}" type="presOf" srcId="{0BDD3D83-F330-4329-A7C0-3E55E3EB3C4C}" destId="{BB4B4BB9-FB59-4F4D-8C26-A6CD50BBE26C}" srcOrd="0" destOrd="0" presId="urn:microsoft.com/office/officeart/2005/8/layout/hList1"/>
    <dgm:cxn modelId="{50A9A293-51B2-405C-962E-7317AE7A9ADB}" type="presOf" srcId="{97CBD2BF-B476-400A-99EC-CD1A26C69647}" destId="{DAAF1071-C092-4A5C-8C5E-E6C22A11D4F3}" srcOrd="0" destOrd="0" presId="urn:microsoft.com/office/officeart/2005/8/layout/hList1"/>
    <dgm:cxn modelId="{2A3F5697-744D-41C2-829B-88C3D98CA7F7}" type="presOf" srcId="{4DF75478-EE36-47AD-8790-BCF0D928FC8F}" destId="{BB4B4BB9-FB59-4F4D-8C26-A6CD50BBE26C}" srcOrd="0" destOrd="6" presId="urn:microsoft.com/office/officeart/2005/8/layout/hList1"/>
    <dgm:cxn modelId="{B372E2A7-5922-468E-87C7-F9C335AF44AD}" srcId="{97CBD2BF-B476-400A-99EC-CD1A26C69647}" destId="{AB30BDC0-74D6-4E8E-8F19-ED6FD745BA9B}" srcOrd="3" destOrd="0" parTransId="{137B7A26-3967-4CB5-B7F4-F77DDA42234F}" sibTransId="{57DB11C0-061F-4FA7-A18E-7F6D2BFEC949}"/>
    <dgm:cxn modelId="{917EDEB9-B883-4ABE-9FC3-FD27DDF61965}" srcId="{97CBD2BF-B476-400A-99EC-CD1A26C69647}" destId="{B9108B33-46BF-4A92-95BE-EABC93184051}" srcOrd="2" destOrd="0" parTransId="{9340E341-6FC3-4A20-801D-B8C4CB9E7813}" sibTransId="{68849669-473C-4641-9DE7-F20617371584}"/>
    <dgm:cxn modelId="{519EEEBF-C2EE-436A-AE82-CA61B9B23E55}" type="presOf" srcId="{BF14B918-08DD-4480-9533-637F34F2B596}" destId="{3FF608D4-C03E-43B6-AE45-1AC0626CCAD4}" srcOrd="0" destOrd="0" presId="urn:microsoft.com/office/officeart/2005/8/layout/hList1"/>
    <dgm:cxn modelId="{7FE447C6-A848-4FDB-9ED1-BF202EFC921E}" srcId="{45AA7412-A1DC-4C27-8985-F5C541D1FDB8}" destId="{7A0EFC5A-AACB-43C0-A6A4-71D85DFD06A8}" srcOrd="1" destOrd="0" parTransId="{09B13EA8-00A8-4D0A-B568-756A072BD3B8}" sibTransId="{5769EDE6-1493-4352-AEE2-DD9A50414068}"/>
    <dgm:cxn modelId="{021ADBCC-1D60-4B07-BC15-335F221C80E3}" srcId="{45AA7412-A1DC-4C27-8985-F5C541D1FDB8}" destId="{97CBD2BF-B476-400A-99EC-CD1A26C69647}" srcOrd="0" destOrd="0" parTransId="{FAF67E25-8951-48E7-B25D-F0AEFAC2FF14}" sibTransId="{7898F268-9FDA-4DCC-A133-B50AA7BBF384}"/>
    <dgm:cxn modelId="{53A114D1-9BE7-4E69-94BF-80BBD4C57C2D}" srcId="{97CBD2BF-B476-400A-99EC-CD1A26C69647}" destId="{54AA6A80-3EE4-4E5D-9C27-32D22ECBA868}" srcOrd="5" destOrd="0" parTransId="{815FF9AE-D30F-4937-99C8-57B9C6A53496}" sibTransId="{6DEBBC90-2C76-4C38-BCBA-C4B3F67D8543}"/>
    <dgm:cxn modelId="{818B35D6-F73B-40F6-9F6A-E0382AFF0F99}" srcId="{97CBD2BF-B476-400A-99EC-CD1A26C69647}" destId="{0BDD3D83-F330-4329-A7C0-3E55E3EB3C4C}" srcOrd="0" destOrd="0" parTransId="{68D9EC00-B0EC-4F7F-BD3A-4CF209639C90}" sibTransId="{9B616E5C-A1AA-4A52-887E-D41CB02260DF}"/>
    <dgm:cxn modelId="{6A0776C4-18FA-4EE1-B24E-E3998F5CB646}" type="presParOf" srcId="{C0B97597-84BE-49BF-8FCB-8E7C3F074B38}" destId="{7B79A2B5-554D-4ECF-A097-2C87C397C19F}" srcOrd="0" destOrd="0" presId="urn:microsoft.com/office/officeart/2005/8/layout/hList1"/>
    <dgm:cxn modelId="{75394DEA-BE84-44AA-B9C4-44AFB3D3EA11}" type="presParOf" srcId="{7B79A2B5-554D-4ECF-A097-2C87C397C19F}" destId="{DAAF1071-C092-4A5C-8C5E-E6C22A11D4F3}" srcOrd="0" destOrd="0" presId="urn:microsoft.com/office/officeart/2005/8/layout/hList1"/>
    <dgm:cxn modelId="{76294B53-EE0F-40FE-9866-19CA79144CC3}" type="presParOf" srcId="{7B79A2B5-554D-4ECF-A097-2C87C397C19F}" destId="{BB4B4BB9-FB59-4F4D-8C26-A6CD50BBE26C}" srcOrd="1" destOrd="0" presId="urn:microsoft.com/office/officeart/2005/8/layout/hList1"/>
    <dgm:cxn modelId="{55BDEAB5-9444-4671-A495-5750EE5AD8FD}" type="presParOf" srcId="{C0B97597-84BE-49BF-8FCB-8E7C3F074B38}" destId="{FE511113-92E0-4500-AFD5-D0A3C545A52B}" srcOrd="1" destOrd="0" presId="urn:microsoft.com/office/officeart/2005/8/layout/hList1"/>
    <dgm:cxn modelId="{B15CCE07-C527-45C3-8579-80DF4A422D4E}" type="presParOf" srcId="{C0B97597-84BE-49BF-8FCB-8E7C3F074B38}" destId="{C2D14377-AD5D-4672-B8B8-4967886F7DB9}" srcOrd="2" destOrd="0" presId="urn:microsoft.com/office/officeart/2005/8/layout/hList1"/>
    <dgm:cxn modelId="{2B3DE832-6719-4A4F-9584-E1D2474DB3B7}" type="presParOf" srcId="{C2D14377-AD5D-4672-B8B8-4967886F7DB9}" destId="{83516350-09F0-4A66-9DC4-FF8D954F1681}" srcOrd="0" destOrd="0" presId="urn:microsoft.com/office/officeart/2005/8/layout/hList1"/>
    <dgm:cxn modelId="{3FCEE262-27B5-4E5F-B677-91FB0F663924}" type="presParOf" srcId="{C2D14377-AD5D-4672-B8B8-4967886F7DB9}" destId="{3FF608D4-C03E-43B6-AE45-1AC0626CCA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F340CB-A617-4002-B14C-03574AF1DB4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EA31D9-12B5-412C-972B-C09BE5B5DFDB}">
      <dgm:prSet/>
      <dgm:spPr/>
      <dgm:t>
        <a:bodyPr/>
        <a:lstStyle/>
        <a:p>
          <a:r>
            <a:rPr lang="en-US"/>
            <a:t>Completed:</a:t>
          </a:r>
        </a:p>
      </dgm:t>
    </dgm:pt>
    <dgm:pt modelId="{68262EBE-18E7-4C2A-9C77-15F20C37626E}" type="parTrans" cxnId="{E7824DA9-1F60-42FE-85B9-ABABDD955998}">
      <dgm:prSet/>
      <dgm:spPr/>
      <dgm:t>
        <a:bodyPr/>
        <a:lstStyle/>
        <a:p>
          <a:endParaRPr lang="en-US"/>
        </a:p>
      </dgm:t>
    </dgm:pt>
    <dgm:pt modelId="{A13F3420-57F0-4730-B1B0-4F3765FAE0C5}" type="sibTrans" cxnId="{E7824DA9-1F60-42FE-85B9-ABABDD955998}">
      <dgm:prSet/>
      <dgm:spPr/>
      <dgm:t>
        <a:bodyPr/>
        <a:lstStyle/>
        <a:p>
          <a:endParaRPr lang="en-US"/>
        </a:p>
      </dgm:t>
    </dgm:pt>
    <dgm:pt modelId="{289EAD3D-3FD3-47A0-9EB0-05D415E80079}">
      <dgm:prSet/>
      <dgm:spPr/>
      <dgm:t>
        <a:bodyPr/>
        <a:lstStyle/>
        <a:p>
          <a:r>
            <a:rPr lang="en-US"/>
            <a:t>Coursework and ISAPP school.</a:t>
          </a:r>
        </a:p>
      </dgm:t>
    </dgm:pt>
    <dgm:pt modelId="{A11D7F54-8AC8-4AE1-916B-97F79694162B}" type="parTrans" cxnId="{E974A7B8-C10A-462B-A09C-50776DC71568}">
      <dgm:prSet/>
      <dgm:spPr/>
      <dgm:t>
        <a:bodyPr/>
        <a:lstStyle/>
        <a:p>
          <a:endParaRPr lang="en-US"/>
        </a:p>
      </dgm:t>
    </dgm:pt>
    <dgm:pt modelId="{1130E1C8-C87E-4E3F-BA44-0232B233FD3B}" type="sibTrans" cxnId="{E974A7B8-C10A-462B-A09C-50776DC71568}">
      <dgm:prSet/>
      <dgm:spPr/>
      <dgm:t>
        <a:bodyPr/>
        <a:lstStyle/>
        <a:p>
          <a:endParaRPr lang="en-US"/>
        </a:p>
      </dgm:t>
    </dgm:pt>
    <dgm:pt modelId="{54AEC5B1-7B32-4863-B859-D70A739F1B94}">
      <dgm:prSet/>
      <dgm:spPr/>
      <dgm:t>
        <a:bodyPr/>
        <a:lstStyle/>
        <a:p>
          <a:r>
            <a:rPr lang="en-US"/>
            <a:t>3-D NN formulation (body waves).</a:t>
          </a:r>
        </a:p>
      </dgm:t>
    </dgm:pt>
    <dgm:pt modelId="{C741A103-61CC-4DA5-A250-675BBE8F4718}" type="parTrans" cxnId="{BBED29F0-92BD-4502-A2C1-01D3CDC96F7D}">
      <dgm:prSet/>
      <dgm:spPr/>
      <dgm:t>
        <a:bodyPr/>
        <a:lstStyle/>
        <a:p>
          <a:endParaRPr lang="en-US"/>
        </a:p>
      </dgm:t>
    </dgm:pt>
    <dgm:pt modelId="{9C12B235-6F5E-44A9-BC67-ED0CF0107528}" type="sibTrans" cxnId="{BBED29F0-92BD-4502-A2C1-01D3CDC96F7D}">
      <dgm:prSet/>
      <dgm:spPr/>
      <dgm:t>
        <a:bodyPr/>
        <a:lstStyle/>
        <a:p>
          <a:endParaRPr lang="en-US"/>
        </a:p>
      </dgm:t>
    </dgm:pt>
    <dgm:pt modelId="{C9F8A838-4110-4193-AFC6-4D8F0E6231DD}">
      <dgm:prSet/>
      <dgm:spPr/>
      <dgm:t>
        <a:bodyPr/>
        <a:lstStyle/>
        <a:p>
          <a:r>
            <a:rPr lang="en-US"/>
            <a:t>Python implementation validated against analytical models.</a:t>
          </a:r>
        </a:p>
      </dgm:t>
    </dgm:pt>
    <dgm:pt modelId="{DF2673F2-E78C-4D01-B07F-C7F30C40DA07}" type="parTrans" cxnId="{B8040B2C-ABAC-4775-B686-D0D784D49FD7}">
      <dgm:prSet/>
      <dgm:spPr/>
      <dgm:t>
        <a:bodyPr/>
        <a:lstStyle/>
        <a:p>
          <a:endParaRPr lang="en-US"/>
        </a:p>
      </dgm:t>
    </dgm:pt>
    <dgm:pt modelId="{F9166D24-8C62-413F-81CC-983409412FF3}" type="sibTrans" cxnId="{B8040B2C-ABAC-4775-B686-D0D784D49FD7}">
      <dgm:prSet/>
      <dgm:spPr/>
      <dgm:t>
        <a:bodyPr/>
        <a:lstStyle/>
        <a:p>
          <a:endParaRPr lang="en-US"/>
        </a:p>
      </dgm:t>
    </dgm:pt>
    <dgm:pt modelId="{3D9AD2E3-8866-4C4F-BBD7-C5FFB2427E07}">
      <dgm:prSet/>
      <dgm:spPr/>
      <dgm:t>
        <a:bodyPr/>
        <a:lstStyle/>
        <a:p>
          <a:r>
            <a:rPr lang="en-US"/>
            <a:t>Ongoing:</a:t>
          </a:r>
        </a:p>
      </dgm:t>
    </dgm:pt>
    <dgm:pt modelId="{43FD0B79-333C-4B08-952E-433D1D4C1CF1}" type="parTrans" cxnId="{0820E87B-4307-4B3A-A27B-FCA37C44C551}">
      <dgm:prSet/>
      <dgm:spPr/>
      <dgm:t>
        <a:bodyPr/>
        <a:lstStyle/>
        <a:p>
          <a:endParaRPr lang="en-US"/>
        </a:p>
      </dgm:t>
    </dgm:pt>
    <dgm:pt modelId="{7399B14D-7852-499E-9C5E-CCE6A4C4E777}" type="sibTrans" cxnId="{0820E87B-4307-4B3A-A27B-FCA37C44C551}">
      <dgm:prSet/>
      <dgm:spPr/>
      <dgm:t>
        <a:bodyPr/>
        <a:lstStyle/>
        <a:p>
          <a:endParaRPr lang="en-US"/>
        </a:p>
      </dgm:t>
    </dgm:pt>
    <dgm:pt modelId="{AABB4C05-D746-4FFB-8BB0-1CF7E8111C2A}">
      <dgm:prSet/>
      <dgm:spPr/>
      <dgm:t>
        <a:bodyPr/>
        <a:lstStyle/>
        <a:p>
          <a:r>
            <a:rPr lang="en-US" dirty="0"/>
            <a:t>Integrating and testing surface (Rayleigh) term.</a:t>
          </a:r>
        </a:p>
      </dgm:t>
    </dgm:pt>
    <dgm:pt modelId="{E306A7BF-7A85-4B35-9F12-EC1392CA6F9C}" type="parTrans" cxnId="{0A8B0824-A1FC-49D2-92E1-9FAF5F2E2163}">
      <dgm:prSet/>
      <dgm:spPr/>
      <dgm:t>
        <a:bodyPr/>
        <a:lstStyle/>
        <a:p>
          <a:endParaRPr lang="en-US"/>
        </a:p>
      </dgm:t>
    </dgm:pt>
    <dgm:pt modelId="{2B0F917C-9823-4961-A964-BD0B38B36042}" type="sibTrans" cxnId="{0A8B0824-A1FC-49D2-92E1-9FAF5F2E2163}">
      <dgm:prSet/>
      <dgm:spPr/>
      <dgm:t>
        <a:bodyPr/>
        <a:lstStyle/>
        <a:p>
          <a:endParaRPr lang="en-US"/>
        </a:p>
      </dgm:t>
    </dgm:pt>
    <dgm:pt modelId="{2E3D49DF-8B4A-407C-ACB3-D31FB7834469}">
      <dgm:prSet/>
      <dgm:spPr/>
      <dgm:t>
        <a:bodyPr/>
        <a:lstStyle/>
        <a:p>
          <a:r>
            <a:rPr lang="en-US"/>
            <a:t>Next:</a:t>
          </a:r>
        </a:p>
      </dgm:t>
    </dgm:pt>
    <dgm:pt modelId="{AEE61F0A-1DBB-4449-95E6-EA5F89C3EC8B}" type="parTrans" cxnId="{6814AAA3-8FE9-43D6-BF04-384ADB54D6A0}">
      <dgm:prSet/>
      <dgm:spPr/>
      <dgm:t>
        <a:bodyPr/>
        <a:lstStyle/>
        <a:p>
          <a:endParaRPr lang="en-US"/>
        </a:p>
      </dgm:t>
    </dgm:pt>
    <dgm:pt modelId="{AD1A8237-3D29-4A3A-B7DD-351A6760DF39}" type="sibTrans" cxnId="{6814AAA3-8FE9-43D6-BF04-384ADB54D6A0}">
      <dgm:prSet/>
      <dgm:spPr/>
      <dgm:t>
        <a:bodyPr/>
        <a:lstStyle/>
        <a:p>
          <a:endParaRPr lang="en-US"/>
        </a:p>
      </dgm:t>
    </dgm:pt>
    <dgm:pt modelId="{4B2715F5-510D-4803-B8CA-638667BF3DE3}">
      <dgm:prSet/>
      <dgm:spPr/>
      <dgm:t>
        <a:bodyPr/>
        <a:lstStyle/>
        <a:p>
          <a:r>
            <a:rPr lang="en-US"/>
            <a:t>Apply Wiener filtering and optimize array design for ET.</a:t>
          </a:r>
        </a:p>
      </dgm:t>
    </dgm:pt>
    <dgm:pt modelId="{B5A89DB6-8B2E-4F67-85B5-6426BE7D549E}" type="parTrans" cxnId="{ECE7F203-680C-4119-BD13-F53B08EAF677}">
      <dgm:prSet/>
      <dgm:spPr/>
      <dgm:t>
        <a:bodyPr/>
        <a:lstStyle/>
        <a:p>
          <a:endParaRPr lang="en-US"/>
        </a:p>
      </dgm:t>
    </dgm:pt>
    <dgm:pt modelId="{250DF57E-226E-4153-AF9C-CAF96C5821C4}" type="sibTrans" cxnId="{ECE7F203-680C-4119-BD13-F53B08EAF677}">
      <dgm:prSet/>
      <dgm:spPr/>
      <dgm:t>
        <a:bodyPr/>
        <a:lstStyle/>
        <a:p>
          <a:endParaRPr lang="en-US"/>
        </a:p>
      </dgm:t>
    </dgm:pt>
    <dgm:pt modelId="{F6495D2E-3568-4493-A260-ECD9D3D4387F}" type="pres">
      <dgm:prSet presAssocID="{1EF340CB-A617-4002-B14C-03574AF1DB42}" presName="Name0" presStyleCnt="0">
        <dgm:presLayoutVars>
          <dgm:dir/>
          <dgm:animLvl val="lvl"/>
          <dgm:resizeHandles val="exact"/>
        </dgm:presLayoutVars>
      </dgm:prSet>
      <dgm:spPr/>
    </dgm:pt>
    <dgm:pt modelId="{E988B36A-57CA-43F2-B3E8-1429ECD177F8}" type="pres">
      <dgm:prSet presAssocID="{6EEA31D9-12B5-412C-972B-C09BE5B5DFDB}" presName="linNode" presStyleCnt="0"/>
      <dgm:spPr/>
    </dgm:pt>
    <dgm:pt modelId="{E4532E68-D941-4F9A-8677-A97D7756379A}" type="pres">
      <dgm:prSet presAssocID="{6EEA31D9-12B5-412C-972B-C09BE5B5DFD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B19A344-A029-46DF-9D3A-D190AF1FD98D}" type="pres">
      <dgm:prSet presAssocID="{6EEA31D9-12B5-412C-972B-C09BE5B5DFDB}" presName="descendantText" presStyleLbl="alignAccFollowNode1" presStyleIdx="0" presStyleCnt="3">
        <dgm:presLayoutVars>
          <dgm:bulletEnabled val="1"/>
        </dgm:presLayoutVars>
      </dgm:prSet>
      <dgm:spPr/>
    </dgm:pt>
    <dgm:pt modelId="{8922DA79-BA80-4F6B-9579-920166F0B273}" type="pres">
      <dgm:prSet presAssocID="{A13F3420-57F0-4730-B1B0-4F3765FAE0C5}" presName="sp" presStyleCnt="0"/>
      <dgm:spPr/>
    </dgm:pt>
    <dgm:pt modelId="{DFBE62FD-D3B0-4D35-93E4-B5E6E4E544C4}" type="pres">
      <dgm:prSet presAssocID="{3D9AD2E3-8866-4C4F-BBD7-C5FFB2427E07}" presName="linNode" presStyleCnt="0"/>
      <dgm:spPr/>
    </dgm:pt>
    <dgm:pt modelId="{C68DF800-6517-4D85-A867-B668D9388B75}" type="pres">
      <dgm:prSet presAssocID="{3D9AD2E3-8866-4C4F-BBD7-C5FFB2427E0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1C4B176-BF91-491D-B60B-CCFB49A58D90}" type="pres">
      <dgm:prSet presAssocID="{3D9AD2E3-8866-4C4F-BBD7-C5FFB2427E07}" presName="descendantText" presStyleLbl="alignAccFollowNode1" presStyleIdx="1" presStyleCnt="3">
        <dgm:presLayoutVars>
          <dgm:bulletEnabled val="1"/>
        </dgm:presLayoutVars>
      </dgm:prSet>
      <dgm:spPr/>
    </dgm:pt>
    <dgm:pt modelId="{AFF0B598-D42C-469D-91B5-2448F7508B9D}" type="pres">
      <dgm:prSet presAssocID="{7399B14D-7852-499E-9C5E-CCE6A4C4E777}" presName="sp" presStyleCnt="0"/>
      <dgm:spPr/>
    </dgm:pt>
    <dgm:pt modelId="{CDB2594F-70EF-48C4-B634-3F7041500789}" type="pres">
      <dgm:prSet presAssocID="{2E3D49DF-8B4A-407C-ACB3-D31FB7834469}" presName="linNode" presStyleCnt="0"/>
      <dgm:spPr/>
    </dgm:pt>
    <dgm:pt modelId="{BE5FE21D-7740-43F7-8437-527C673FD5FE}" type="pres">
      <dgm:prSet presAssocID="{2E3D49DF-8B4A-407C-ACB3-D31FB783446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4AD0CF-DF26-4925-A1FD-8D689CEAF2BF}" type="pres">
      <dgm:prSet presAssocID="{2E3D49DF-8B4A-407C-ACB3-D31FB783446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CE7F203-680C-4119-BD13-F53B08EAF677}" srcId="{2E3D49DF-8B4A-407C-ACB3-D31FB7834469}" destId="{4B2715F5-510D-4803-B8CA-638667BF3DE3}" srcOrd="0" destOrd="0" parTransId="{B5A89DB6-8B2E-4F67-85B5-6426BE7D549E}" sibTransId="{250DF57E-226E-4153-AF9C-CAF96C5821C4}"/>
    <dgm:cxn modelId="{97A5B71D-BBF0-46E0-971D-81C42560C56C}" type="presOf" srcId="{1EF340CB-A617-4002-B14C-03574AF1DB42}" destId="{F6495D2E-3568-4493-A260-ECD9D3D4387F}" srcOrd="0" destOrd="0" presId="urn:microsoft.com/office/officeart/2005/8/layout/vList5"/>
    <dgm:cxn modelId="{0A8B0824-A1FC-49D2-92E1-9FAF5F2E2163}" srcId="{3D9AD2E3-8866-4C4F-BBD7-C5FFB2427E07}" destId="{AABB4C05-D746-4FFB-8BB0-1CF7E8111C2A}" srcOrd="0" destOrd="0" parTransId="{E306A7BF-7A85-4B35-9F12-EC1392CA6F9C}" sibTransId="{2B0F917C-9823-4961-A964-BD0B38B36042}"/>
    <dgm:cxn modelId="{B8040B2C-ABAC-4775-B686-D0D784D49FD7}" srcId="{6EEA31D9-12B5-412C-972B-C09BE5B5DFDB}" destId="{C9F8A838-4110-4193-AFC6-4D8F0E6231DD}" srcOrd="2" destOrd="0" parTransId="{DF2673F2-E78C-4D01-B07F-C7F30C40DA07}" sibTransId="{F9166D24-8C62-413F-81CC-983409412FF3}"/>
    <dgm:cxn modelId="{4511D85D-7929-4A0F-BDF6-0A2AA8544F34}" type="presOf" srcId="{2E3D49DF-8B4A-407C-ACB3-D31FB7834469}" destId="{BE5FE21D-7740-43F7-8437-527C673FD5FE}" srcOrd="0" destOrd="0" presId="urn:microsoft.com/office/officeart/2005/8/layout/vList5"/>
    <dgm:cxn modelId="{1BBEEF69-789B-4FC0-8BB8-E371865097DC}" type="presOf" srcId="{6EEA31D9-12B5-412C-972B-C09BE5B5DFDB}" destId="{E4532E68-D941-4F9A-8677-A97D7756379A}" srcOrd="0" destOrd="0" presId="urn:microsoft.com/office/officeart/2005/8/layout/vList5"/>
    <dgm:cxn modelId="{F73B6076-D18A-45F8-8647-0A64EAC1B5CA}" type="presOf" srcId="{289EAD3D-3FD3-47A0-9EB0-05D415E80079}" destId="{2B19A344-A029-46DF-9D3A-D190AF1FD98D}" srcOrd="0" destOrd="0" presId="urn:microsoft.com/office/officeart/2005/8/layout/vList5"/>
    <dgm:cxn modelId="{0820E87B-4307-4B3A-A27B-FCA37C44C551}" srcId="{1EF340CB-A617-4002-B14C-03574AF1DB42}" destId="{3D9AD2E3-8866-4C4F-BBD7-C5FFB2427E07}" srcOrd="1" destOrd="0" parTransId="{43FD0B79-333C-4B08-952E-433D1D4C1CF1}" sibTransId="{7399B14D-7852-499E-9C5E-CCE6A4C4E777}"/>
    <dgm:cxn modelId="{E040E68A-1317-4FD4-839E-259B2FBFA182}" type="presOf" srcId="{3D9AD2E3-8866-4C4F-BBD7-C5FFB2427E07}" destId="{C68DF800-6517-4D85-A867-B668D9388B75}" srcOrd="0" destOrd="0" presId="urn:microsoft.com/office/officeart/2005/8/layout/vList5"/>
    <dgm:cxn modelId="{2AA59E93-D7B4-41A2-B416-9155A9CCC7EE}" type="presOf" srcId="{54AEC5B1-7B32-4863-B859-D70A739F1B94}" destId="{2B19A344-A029-46DF-9D3A-D190AF1FD98D}" srcOrd="0" destOrd="1" presId="urn:microsoft.com/office/officeart/2005/8/layout/vList5"/>
    <dgm:cxn modelId="{6814AAA3-8FE9-43D6-BF04-384ADB54D6A0}" srcId="{1EF340CB-A617-4002-B14C-03574AF1DB42}" destId="{2E3D49DF-8B4A-407C-ACB3-D31FB7834469}" srcOrd="2" destOrd="0" parTransId="{AEE61F0A-1DBB-4449-95E6-EA5F89C3EC8B}" sibTransId="{AD1A8237-3D29-4A3A-B7DD-351A6760DF39}"/>
    <dgm:cxn modelId="{E7824DA9-1F60-42FE-85B9-ABABDD955998}" srcId="{1EF340CB-A617-4002-B14C-03574AF1DB42}" destId="{6EEA31D9-12B5-412C-972B-C09BE5B5DFDB}" srcOrd="0" destOrd="0" parTransId="{68262EBE-18E7-4C2A-9C77-15F20C37626E}" sibTransId="{A13F3420-57F0-4730-B1B0-4F3765FAE0C5}"/>
    <dgm:cxn modelId="{E974A7B8-C10A-462B-A09C-50776DC71568}" srcId="{6EEA31D9-12B5-412C-972B-C09BE5B5DFDB}" destId="{289EAD3D-3FD3-47A0-9EB0-05D415E80079}" srcOrd="0" destOrd="0" parTransId="{A11D7F54-8AC8-4AE1-916B-97F79694162B}" sibTransId="{1130E1C8-C87E-4E3F-BA44-0232B233FD3B}"/>
    <dgm:cxn modelId="{8617D2BD-19B2-4157-BC7E-CE39F8917BE7}" type="presOf" srcId="{AABB4C05-D746-4FFB-8BB0-1CF7E8111C2A}" destId="{D1C4B176-BF91-491D-B60B-CCFB49A58D90}" srcOrd="0" destOrd="0" presId="urn:microsoft.com/office/officeart/2005/8/layout/vList5"/>
    <dgm:cxn modelId="{523B6CCE-52F7-4A2E-9D63-3E1D7672DE0E}" type="presOf" srcId="{C9F8A838-4110-4193-AFC6-4D8F0E6231DD}" destId="{2B19A344-A029-46DF-9D3A-D190AF1FD98D}" srcOrd="0" destOrd="2" presId="urn:microsoft.com/office/officeart/2005/8/layout/vList5"/>
    <dgm:cxn modelId="{BBED29F0-92BD-4502-A2C1-01D3CDC96F7D}" srcId="{6EEA31D9-12B5-412C-972B-C09BE5B5DFDB}" destId="{54AEC5B1-7B32-4863-B859-D70A739F1B94}" srcOrd="1" destOrd="0" parTransId="{C741A103-61CC-4DA5-A250-675BBE8F4718}" sibTransId="{9C12B235-6F5E-44A9-BC67-ED0CF0107528}"/>
    <dgm:cxn modelId="{163C4EF3-C196-401A-B3D7-48E184A131E0}" type="presOf" srcId="{4B2715F5-510D-4803-B8CA-638667BF3DE3}" destId="{654AD0CF-DF26-4925-A1FD-8D689CEAF2BF}" srcOrd="0" destOrd="0" presId="urn:microsoft.com/office/officeart/2005/8/layout/vList5"/>
    <dgm:cxn modelId="{1CBF0921-37AA-482E-BAB9-CEE050CF4B08}" type="presParOf" srcId="{F6495D2E-3568-4493-A260-ECD9D3D4387F}" destId="{E988B36A-57CA-43F2-B3E8-1429ECD177F8}" srcOrd="0" destOrd="0" presId="urn:microsoft.com/office/officeart/2005/8/layout/vList5"/>
    <dgm:cxn modelId="{CB48AFA6-7A85-4518-8BE9-27EE1BA3CAEC}" type="presParOf" srcId="{E988B36A-57CA-43F2-B3E8-1429ECD177F8}" destId="{E4532E68-D941-4F9A-8677-A97D7756379A}" srcOrd="0" destOrd="0" presId="urn:microsoft.com/office/officeart/2005/8/layout/vList5"/>
    <dgm:cxn modelId="{32877323-1DFA-4204-A8FA-FFB3FD64970C}" type="presParOf" srcId="{E988B36A-57CA-43F2-B3E8-1429ECD177F8}" destId="{2B19A344-A029-46DF-9D3A-D190AF1FD98D}" srcOrd="1" destOrd="0" presId="urn:microsoft.com/office/officeart/2005/8/layout/vList5"/>
    <dgm:cxn modelId="{BE7126E7-9E39-4232-B733-5B390A742ADA}" type="presParOf" srcId="{F6495D2E-3568-4493-A260-ECD9D3D4387F}" destId="{8922DA79-BA80-4F6B-9579-920166F0B273}" srcOrd="1" destOrd="0" presId="urn:microsoft.com/office/officeart/2005/8/layout/vList5"/>
    <dgm:cxn modelId="{ADCC0E4D-8837-44A2-9864-3E8AB6EACAC6}" type="presParOf" srcId="{F6495D2E-3568-4493-A260-ECD9D3D4387F}" destId="{DFBE62FD-D3B0-4D35-93E4-B5E6E4E544C4}" srcOrd="2" destOrd="0" presId="urn:microsoft.com/office/officeart/2005/8/layout/vList5"/>
    <dgm:cxn modelId="{8952986B-D704-473F-A181-8570C10C178E}" type="presParOf" srcId="{DFBE62FD-D3B0-4D35-93E4-B5E6E4E544C4}" destId="{C68DF800-6517-4D85-A867-B668D9388B75}" srcOrd="0" destOrd="0" presId="urn:microsoft.com/office/officeart/2005/8/layout/vList5"/>
    <dgm:cxn modelId="{5B7B8AA8-362B-4170-A2B9-605E06782F1D}" type="presParOf" srcId="{DFBE62FD-D3B0-4D35-93E4-B5E6E4E544C4}" destId="{D1C4B176-BF91-491D-B60B-CCFB49A58D90}" srcOrd="1" destOrd="0" presId="urn:microsoft.com/office/officeart/2005/8/layout/vList5"/>
    <dgm:cxn modelId="{437EA468-4B6E-4813-80FB-756656E19AE4}" type="presParOf" srcId="{F6495D2E-3568-4493-A260-ECD9D3D4387F}" destId="{AFF0B598-D42C-469D-91B5-2448F7508B9D}" srcOrd="3" destOrd="0" presId="urn:microsoft.com/office/officeart/2005/8/layout/vList5"/>
    <dgm:cxn modelId="{697EB2D6-BED7-428E-8D7D-EC655735FA2B}" type="presParOf" srcId="{F6495D2E-3568-4493-A260-ECD9D3D4387F}" destId="{CDB2594F-70EF-48C4-B634-3F7041500789}" srcOrd="4" destOrd="0" presId="urn:microsoft.com/office/officeart/2005/8/layout/vList5"/>
    <dgm:cxn modelId="{BD4C0803-1CE0-43CA-B931-9828C0A27A9C}" type="presParOf" srcId="{CDB2594F-70EF-48C4-B634-3F7041500789}" destId="{BE5FE21D-7740-43F7-8437-527C673FD5FE}" srcOrd="0" destOrd="0" presId="urn:microsoft.com/office/officeart/2005/8/layout/vList5"/>
    <dgm:cxn modelId="{3CF5F9AE-DA8B-446A-8B00-06BEB2DA0C6E}" type="presParOf" srcId="{CDB2594F-70EF-48C4-B634-3F7041500789}" destId="{654AD0CF-DF26-4925-A1FD-8D689CEAF2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2BF9C-A9E3-4BEB-A581-B71F3163C283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66DA0-47D3-4299-934E-F1D2C07A1560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Tomislav Andrić &amp; Jan Harms (2020)</a:t>
          </a:r>
          <a:r>
            <a:rPr lang="en-US" sz="3200" kern="1200"/>
            <a:t>: Modeling of Rayleigh-wave NN at the Sardinia site using </a:t>
          </a:r>
          <a:r>
            <a:rPr lang="en-US" sz="3200" b="1" kern="1200"/>
            <a:t>Specfem3D</a:t>
          </a:r>
          <a:r>
            <a:rPr lang="en-US" sz="3200" kern="1200"/>
            <a:t>.</a:t>
          </a:r>
        </a:p>
      </dsp:txBody>
      <dsp:txXfrm>
        <a:off x="0" y="2125"/>
        <a:ext cx="10515600" cy="1449431"/>
      </dsp:txXfrm>
    </dsp:sp>
    <dsp:sp modelId="{5F4B8341-8C51-41CB-ABFC-4A46623F42E1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13D19-5244-4297-8488-12D76A154163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Their study focused on </a:t>
          </a:r>
          <a:r>
            <a:rPr lang="en-US" sz="3200" i="1" kern="1200"/>
            <a:t>surface-induced gravity perturbations</a:t>
          </a:r>
          <a:r>
            <a:rPr lang="en-US" sz="3200" kern="1200"/>
            <a:t> and topography effects.</a:t>
          </a:r>
        </a:p>
      </dsp:txBody>
      <dsp:txXfrm>
        <a:off x="0" y="1451556"/>
        <a:ext cx="10515600" cy="1449431"/>
      </dsp:txXfrm>
    </dsp:sp>
    <dsp:sp modelId="{A2351DF1-7B44-4BA9-8093-C4E7F08B878E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ECEA9-A391-48FA-B3D6-727CF2D1722C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Goal: </a:t>
          </a:r>
          <a:r>
            <a:rPr lang="en-US" sz="3200" i="1" kern="1200"/>
            <a:t>generalizes the concept to a 3-D isotropic framework</a:t>
          </a:r>
          <a:r>
            <a:rPr lang="en-US" sz="3200" kern="1200"/>
            <a:t> — to include both </a:t>
          </a:r>
          <a:r>
            <a:rPr lang="en-US" sz="3200" b="1" kern="1200"/>
            <a:t>body and surface waves</a:t>
          </a:r>
          <a:r>
            <a:rPr lang="en-US" sz="3200" kern="1200"/>
            <a:t> consistently.</a:t>
          </a:r>
        </a:p>
      </dsp:txBody>
      <dsp:txXfrm>
        <a:off x="0" y="2900987"/>
        <a:ext cx="10515600" cy="1449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D3B07-EF7B-4402-A771-A288E59C0A1F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 dirty="0"/>
            <a:t>Implementing surface integration and testing analytical consistency.</a:t>
          </a:r>
          <a:endParaRPr lang="en-US" sz="3300" kern="1200" dirty="0"/>
        </a:p>
      </dsp:txBody>
      <dsp:txXfrm>
        <a:off x="36841" y="36841"/>
        <a:ext cx="7931345" cy="1184159"/>
      </dsp:txXfrm>
    </dsp:sp>
    <dsp:sp modelId="{D6C66B56-D51E-45A4-8754-184DD715ADCB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 dirty="0"/>
            <a:t>Will combine with body-wave term for full NN modeling.</a:t>
          </a:r>
          <a:endParaRPr lang="en-US" sz="3300" kern="1200" dirty="0"/>
        </a:p>
      </dsp:txBody>
      <dsp:txXfrm>
        <a:off x="856428" y="1504322"/>
        <a:ext cx="7577788" cy="1184159"/>
      </dsp:txXfrm>
    </dsp:sp>
    <dsp:sp modelId="{7409561F-6974-4A8E-92E5-847E193407A8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 baseline="0" dirty="0"/>
            <a:t>This step is key to generalizing to all wave types and realistic site conditions.</a:t>
          </a:r>
          <a:endParaRPr lang="en-US" sz="3300" kern="1200" dirty="0"/>
        </a:p>
      </dsp:txBody>
      <dsp:txXfrm>
        <a:off x="1676015" y="2971804"/>
        <a:ext cx="7577788" cy="1184159"/>
      </dsp:txXfrm>
    </dsp:sp>
    <dsp:sp modelId="{4B6729E7-DCF3-4C89-9514-C65D3A753BDD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E973D384-84B6-43CE-94FC-484AB93C188F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CF338-F867-441D-B33D-3ECC5929E20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7ED2082D-0CB5-4FA7-9405-8DE08C54F77B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Run </a:t>
          </a:r>
          <a:r>
            <a:rPr lang="en-US" sz="2400" b="1" kern="1200"/>
            <a:t>Specfem3D</a:t>
          </a:r>
          <a:r>
            <a:rPr lang="en-US" sz="2400" kern="1200"/>
            <a:t> simulations for ET site (Sardinia).</a:t>
          </a:r>
        </a:p>
      </dsp:txBody>
      <dsp:txXfrm>
        <a:off x="8061" y="5979"/>
        <a:ext cx="3034531" cy="1820718"/>
      </dsp:txXfrm>
    </dsp:sp>
    <dsp:sp modelId="{820756AB-51D0-4938-BF14-E5BDA488437E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C096CF9-67BD-42D8-8CE9-20E2E92C3001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 simulation outputs to calculate full NN correlations (P + S + Rayleigh).</a:t>
          </a:r>
        </a:p>
      </dsp:txBody>
      <dsp:txXfrm>
        <a:off x="3740534" y="5979"/>
        <a:ext cx="3034531" cy="1820718"/>
      </dsp:txXfrm>
    </dsp:sp>
    <dsp:sp modelId="{FF1970C0-D9D4-4277-B77C-96D496A99C52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921A5E83-C87B-44EF-94B6-B626D34D5BCD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Apply </a:t>
          </a:r>
          <a:r>
            <a:rPr lang="en-US" sz="2400" b="1" kern="1200"/>
            <a:t>Wiener filtering</a:t>
          </a:r>
          <a:r>
            <a:rPr lang="en-US" sz="2400" kern="1200"/>
            <a:t> for coherent noise cancellation.</a:t>
          </a:r>
        </a:p>
      </dsp:txBody>
      <dsp:txXfrm>
        <a:off x="7473007" y="5979"/>
        <a:ext cx="3034531" cy="1820718"/>
      </dsp:txXfrm>
    </dsp:sp>
    <dsp:sp modelId="{2AD4D226-42AF-475B-A1E6-8A0AE4C6F2C3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123BDF27-AED8-42E1-9BBA-AF4EE177B87A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Optimize </a:t>
          </a:r>
          <a:r>
            <a:rPr lang="en-US" sz="2400" b="1" kern="1200"/>
            <a:t>seismometer array placement</a:t>
          </a:r>
          <a:r>
            <a:rPr lang="en-US" sz="2400" kern="1200"/>
            <a:t>.</a:t>
          </a:r>
        </a:p>
      </dsp:txBody>
      <dsp:txXfrm>
        <a:off x="8061" y="2524640"/>
        <a:ext cx="3034531" cy="1820718"/>
      </dsp:txXfrm>
    </dsp:sp>
    <dsp:sp modelId="{58E82658-D0AE-408B-8815-D045A197F73D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Long-term: extend to other NN sources (e.g., atmospheric).</a:t>
          </a:r>
        </a:p>
      </dsp:txBody>
      <dsp:txXfrm>
        <a:off x="3740534" y="2524640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F1071-C092-4A5C-8C5E-E6C22A11D4F3}">
      <dsp:nvSpPr>
        <dsp:cNvPr id="0" name=""/>
        <dsp:cNvSpPr/>
      </dsp:nvSpPr>
      <dsp:spPr>
        <a:xfrm>
          <a:off x="53" y="35829"/>
          <a:ext cx="5106412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Courses completed:</a:t>
          </a:r>
          <a:endParaRPr lang="en-US" sz="2100" kern="1200"/>
        </a:p>
      </dsp:txBody>
      <dsp:txXfrm>
        <a:off x="53" y="35829"/>
        <a:ext cx="5106412" cy="604800"/>
      </dsp:txXfrm>
    </dsp:sp>
    <dsp:sp modelId="{BB4B4BB9-FB59-4F4D-8C26-A6CD50BBE26C}">
      <dsp:nvSpPr>
        <dsp:cNvPr id="0" name=""/>
        <dsp:cNvSpPr/>
      </dsp:nvSpPr>
      <dsp:spPr>
        <a:xfrm>
          <a:off x="53" y="640630"/>
          <a:ext cx="5106412" cy="35163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Project Management — 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Introduction to Nuclear and Particle Physics — 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Front-End Electronics and DAQ Systems for Radiation Detection — 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Radiation Detection Techniques — 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Orbit Determination — 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Space Policy and Governance — C+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Cosmic Radiation and Radiation Hardness Assessment — A+</a:t>
          </a:r>
        </a:p>
      </dsp:txBody>
      <dsp:txXfrm>
        <a:off x="53" y="640630"/>
        <a:ext cx="5106412" cy="3516345"/>
      </dsp:txXfrm>
    </dsp:sp>
    <dsp:sp modelId="{83516350-09F0-4A66-9DC4-FF8D954F1681}">
      <dsp:nvSpPr>
        <dsp:cNvPr id="0" name=""/>
        <dsp:cNvSpPr/>
      </dsp:nvSpPr>
      <dsp:spPr>
        <a:xfrm>
          <a:off x="5821363" y="35829"/>
          <a:ext cx="5106412" cy="60480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Training and Schools:</a:t>
          </a:r>
          <a:endParaRPr lang="en-US" sz="2100" kern="1200"/>
        </a:p>
      </dsp:txBody>
      <dsp:txXfrm>
        <a:off x="5821363" y="35829"/>
        <a:ext cx="5106412" cy="604800"/>
      </dsp:txXfrm>
    </dsp:sp>
    <dsp:sp modelId="{3FF608D4-C03E-43B6-AE45-1AC0626CCAD4}">
      <dsp:nvSpPr>
        <dsp:cNvPr id="0" name=""/>
        <dsp:cNvSpPr/>
      </dsp:nvSpPr>
      <dsp:spPr>
        <a:xfrm>
          <a:off x="5821363" y="640630"/>
          <a:ext cx="5106412" cy="3516345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ISAPP School on the Theory and Detection of Gravitational Waves</a:t>
          </a:r>
          <a:br>
            <a:rPr lang="en-US" sz="2100" kern="1200"/>
          </a:br>
          <a:r>
            <a:rPr lang="en-US" sz="2100" i="1" kern="1200"/>
            <a:t>(Vienna, July 2025)</a:t>
          </a:r>
          <a:br>
            <a:rPr lang="en-US" sz="2100" kern="1200"/>
          </a:br>
          <a:r>
            <a:rPr lang="en-US" sz="2100" kern="1200"/>
            <a:t>– Covered gravitational-wave theory, detectors, multimessenger astronomy, and quantum sensing.</a:t>
          </a:r>
        </a:p>
      </dsp:txBody>
      <dsp:txXfrm>
        <a:off x="5821363" y="640630"/>
        <a:ext cx="5106412" cy="3516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9A344-A029-46DF-9D3A-D190AF1FD98D}">
      <dsp:nvSpPr>
        <dsp:cNvPr id="0" name=""/>
        <dsp:cNvSpPr/>
      </dsp:nvSpPr>
      <dsp:spPr>
        <a:xfrm rot="5400000">
          <a:off x="6890444" y="-2819259"/>
          <a:ext cx="1080957" cy="699381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Coursework and ISAPP school.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3-D NN formulation (body waves).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Python implementation validated against analytical models.</a:t>
          </a:r>
        </a:p>
      </dsp:txBody>
      <dsp:txXfrm rot="-5400000">
        <a:off x="3934018" y="189935"/>
        <a:ext cx="6941042" cy="975421"/>
      </dsp:txXfrm>
    </dsp:sp>
    <dsp:sp modelId="{E4532E68-D941-4F9A-8677-A97D7756379A}">
      <dsp:nvSpPr>
        <dsp:cNvPr id="0" name=""/>
        <dsp:cNvSpPr/>
      </dsp:nvSpPr>
      <dsp:spPr>
        <a:xfrm>
          <a:off x="0" y="2047"/>
          <a:ext cx="3934018" cy="1351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Completed:</a:t>
          </a:r>
        </a:p>
      </dsp:txBody>
      <dsp:txXfrm>
        <a:off x="65960" y="68007"/>
        <a:ext cx="3802098" cy="1219276"/>
      </dsp:txXfrm>
    </dsp:sp>
    <dsp:sp modelId="{D1C4B176-BF91-491D-B60B-CCFB49A58D90}">
      <dsp:nvSpPr>
        <dsp:cNvPr id="0" name=""/>
        <dsp:cNvSpPr/>
      </dsp:nvSpPr>
      <dsp:spPr>
        <a:xfrm rot="5400000">
          <a:off x="6890444" y="-1400502"/>
          <a:ext cx="1080957" cy="699381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Integrating and testing surface (Rayleigh) term.</a:t>
          </a:r>
        </a:p>
      </dsp:txBody>
      <dsp:txXfrm rot="-5400000">
        <a:off x="3934018" y="1608692"/>
        <a:ext cx="6941042" cy="975421"/>
      </dsp:txXfrm>
    </dsp:sp>
    <dsp:sp modelId="{C68DF800-6517-4D85-A867-B668D9388B75}">
      <dsp:nvSpPr>
        <dsp:cNvPr id="0" name=""/>
        <dsp:cNvSpPr/>
      </dsp:nvSpPr>
      <dsp:spPr>
        <a:xfrm>
          <a:off x="0" y="1420804"/>
          <a:ext cx="3934018" cy="13511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Ongoing:</a:t>
          </a:r>
        </a:p>
      </dsp:txBody>
      <dsp:txXfrm>
        <a:off x="65960" y="1486764"/>
        <a:ext cx="3802098" cy="1219276"/>
      </dsp:txXfrm>
    </dsp:sp>
    <dsp:sp modelId="{654AD0CF-DF26-4925-A1FD-8D689CEAF2BF}">
      <dsp:nvSpPr>
        <dsp:cNvPr id="0" name=""/>
        <dsp:cNvSpPr/>
      </dsp:nvSpPr>
      <dsp:spPr>
        <a:xfrm rot="5400000">
          <a:off x="6890444" y="18253"/>
          <a:ext cx="1080957" cy="69938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Apply Wiener filtering and optimize array design for ET.</a:t>
          </a:r>
        </a:p>
      </dsp:txBody>
      <dsp:txXfrm rot="-5400000">
        <a:off x="3934018" y="3027447"/>
        <a:ext cx="6941042" cy="975421"/>
      </dsp:txXfrm>
    </dsp:sp>
    <dsp:sp modelId="{BE5FE21D-7740-43F7-8437-527C673FD5FE}">
      <dsp:nvSpPr>
        <dsp:cNvPr id="0" name=""/>
        <dsp:cNvSpPr/>
      </dsp:nvSpPr>
      <dsp:spPr>
        <a:xfrm>
          <a:off x="0" y="2839560"/>
          <a:ext cx="3934018" cy="1351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Next:</a:t>
          </a:r>
        </a:p>
      </dsp:txBody>
      <dsp:txXfrm>
        <a:off x="65960" y="2905520"/>
        <a:ext cx="3802098" cy="121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B569-21DF-38B5-F88F-61549701E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FB208-6C61-C16D-CE12-240B654B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50853-634F-0DBE-3B9B-61F80CAB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7E860-667A-3AEA-40F4-447EBE56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00709-0B74-D37D-A4ED-28283F0D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47AD-BE97-B892-8314-D81742E1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F9055-C618-1BB3-4FBC-26E051D4E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F5DD-D6A9-11BF-593D-97ED5FEE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6873-861C-A3A4-377B-0FB9E2C0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C4FC-0271-4388-28A3-FC6AFCD1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6DA85-3BC3-0513-878C-02A6DE29D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7FA55-4017-A4B3-A593-757E3CF4B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30AF7-2D6F-2C78-8DA3-D4D1BA6E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551F-1B2E-EC09-1A7B-49406148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CAA70-E448-26DE-CFB1-C9BD96DA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5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B3A5-F3E1-3C1B-D313-107D3975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07DA-9D10-0AF0-C362-35646506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90CE-5E44-1B41-C0FE-9F924C99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98B32-505C-7E5E-2A1C-2C68937C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86E35-1273-A008-42A1-E825AE7B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A1B-082A-DDE2-B35E-4EE7702C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981F2-78C1-A53E-7A13-1F2D479DE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F6CB8-791D-57BE-0674-E9ECA824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0D913-2F77-11D2-BC3A-3E1AA87E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2DFA-37B0-AA0C-3587-FB2566E2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1C5A-C8BF-31F0-59B2-5773E5E0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8D090-0F39-B846-A19E-FC55C9A6A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584B3-33A7-272A-0F66-02705313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E368C-0DDF-053C-586C-9CF6412A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9A831-9CDC-3337-580A-C5D885CF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5BC35-B5EE-CD86-9A67-A915CF49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8303-3766-61CB-5F62-616C1202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E8438-A78C-9AB0-17BE-68D5FBC6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38911-0F8E-3FF4-0C05-72AB8A239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8BA48-DE31-667E-F63A-8F636869B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3F50D-B88A-D33E-7501-080227633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93B38-499F-CC94-EDBE-0B426D0E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E877C-2F05-A1CC-EC25-D3E990AE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401564-593C-B39A-EEA1-23FBD4F7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47F2-6A0E-89E5-2DFC-0E4A9E70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3FB0F-FE6C-20FF-1B33-2ABB7CC8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07BE1-4978-1877-6E8E-42BB3468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FF502-3341-ADC7-68D1-255DD678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4A6D9-FF6F-4085-D9C9-6275AC27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43A7A-9941-02F0-F88F-456F6BED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B248F-EE62-5F89-6270-DCA2E6CB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6C8C-B7EB-D440-AAB3-93FDA310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D97E9-3C2D-729A-24C5-C4A2575D6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526BE-94B8-CBCD-F675-A5822F9D5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FE99-B3B2-8868-07C1-8F6CF689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9E1DB-B6A0-8AEC-DABF-B0EE35D4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A7D74-BD3E-35B3-37F8-5291CF8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7605-5681-7229-D26F-6DB8D577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F94CB-0AC2-7142-FAC1-0A3E00293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9229D-F0B1-D78B-9B5C-BEE5E07E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A9ABB-3529-F095-2A08-5FF57D75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503B5-7009-C1CD-0EA0-44366A43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83527-5BF2-8EB6-5459-6B97D536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D5834-25DB-0B44-15AF-67FA70B4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E1955-514B-424F-14AC-B1648014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87C7-7585-BE08-9222-532747162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9833BF-0356-44D9-B8D4-523D1EC09B1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B8041-4AA2-29A7-F0C1-B6715AE76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3AE34-B93E-556A-1DB6-583996E7B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39DEF-AAEF-4044-A8D0-B4B5EC5A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9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C194-EBE2-C38B-8DFC-686F04DAF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35" y="430513"/>
            <a:ext cx="9144000" cy="2387600"/>
          </a:xfrm>
        </p:spPr>
        <p:txBody>
          <a:bodyPr/>
          <a:lstStyle/>
          <a:p>
            <a:r>
              <a:rPr lang="en-US" dirty="0"/>
              <a:t>Newtonian Noise Mitigation for Einstein Telescope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3258F-5B6D-3DAA-74DB-3EC9DF757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15439"/>
          </a:xfrm>
        </p:spPr>
        <p:txBody>
          <a:bodyPr/>
          <a:lstStyle/>
          <a:p>
            <a:pPr algn="l"/>
            <a:r>
              <a:rPr lang="en-US" dirty="0"/>
              <a:t>Candidate: Mohamed Samy Abdelmotteleb Elzokm</a:t>
            </a:r>
          </a:p>
          <a:p>
            <a:pPr algn="l"/>
            <a:r>
              <a:rPr lang="en-US" dirty="0"/>
              <a:t>Supervisor: Professor/ Jan Harms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F52FF-8BAF-555E-8D34-753D95CED437}"/>
              </a:ext>
            </a:extLst>
          </p:cNvPr>
          <p:cNvSpPr txBox="1"/>
          <p:nvPr/>
        </p:nvSpPr>
        <p:spPr>
          <a:xfrm>
            <a:off x="4546474" y="4817477"/>
            <a:ext cx="284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year Activity Report</a:t>
            </a:r>
          </a:p>
          <a:p>
            <a:pPr algn="ctr"/>
            <a:r>
              <a:rPr lang="en-US" dirty="0"/>
              <a:t>16/10/2025</a:t>
            </a:r>
          </a:p>
        </p:txBody>
      </p:sp>
      <p:pic>
        <p:nvPicPr>
          <p:cNvPr id="7" name="Picture 6" descr="A logo with black and orange squares&#10;&#10;AI-generated content may be incorrect.">
            <a:extLst>
              <a:ext uri="{FF2B5EF4-FFF2-40B4-BE49-F238E27FC236}">
                <a16:creationId xmlns:a16="http://schemas.microsoft.com/office/drawing/2014/main" id="{DD41CE6A-042A-351F-E09B-0F19EA33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16" y="1"/>
            <a:ext cx="1361883" cy="1361883"/>
          </a:xfrm>
          <a:prstGeom prst="rect">
            <a:avLst/>
          </a:prstGeom>
        </p:spPr>
      </p:pic>
      <p:pic>
        <p:nvPicPr>
          <p:cNvPr id="1026" name="Picture 2" descr="Home - Einstein Telescope Italia">
            <a:extLst>
              <a:ext uri="{FF2B5EF4-FFF2-40B4-BE49-F238E27FC236}">
                <a16:creationId xmlns:a16="http://schemas.microsoft.com/office/drawing/2014/main" id="{7EEE978F-CA4F-452B-571B-205790EC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034" y="1"/>
            <a:ext cx="1361883" cy="13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5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D28D-1261-21E2-A057-915953F55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C5DF6-7C24-BE6A-9B61-CA0B66A3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Framework and Validation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AE6FB-8350-B866-FC0E-12D9D971C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12" y="1248446"/>
            <a:ext cx="6458280" cy="602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B70456-F6AF-4694-1EF0-A636532D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01" y="3134036"/>
            <a:ext cx="4407126" cy="381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2778C3-F771-67DA-5949-D3A317FF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644" y="3172154"/>
            <a:ext cx="558829" cy="2476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04A691-DB6E-7D62-0033-3C9D59C1E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3641" y="2579023"/>
            <a:ext cx="1257365" cy="4635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16F13-2776-D4A7-17BF-05175E2D7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931" y="1818059"/>
            <a:ext cx="7455283" cy="349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1F639A-3D0C-8460-3D01-DD0B33B22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931" y="2665924"/>
            <a:ext cx="2235315" cy="273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DB4ED-65BA-76D7-F066-2F6AE01D9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3422" y="2665924"/>
            <a:ext cx="1358970" cy="266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25A413-3D37-114C-15FB-5C98473A3C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3" y="2626110"/>
            <a:ext cx="1505027" cy="285765"/>
          </a:xfrm>
          <a:prstGeom prst="rect">
            <a:avLst/>
          </a:prstGeom>
        </p:spPr>
      </p:pic>
      <p:pic>
        <p:nvPicPr>
          <p:cNvPr id="19" name="Picture 18" descr="A close-up of a colorful circle&#10;&#10;AI-generated content may be incorrect.">
            <a:extLst>
              <a:ext uri="{FF2B5EF4-FFF2-40B4-BE49-F238E27FC236}">
                <a16:creationId xmlns:a16="http://schemas.microsoft.com/office/drawing/2014/main" id="{24F387B2-A6D8-8813-CE39-818A6CD200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730"/>
            <a:ext cx="12051506" cy="3349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44D7D-D1D7-C799-FC69-34BB775CB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6931" y="2232466"/>
            <a:ext cx="6255071" cy="368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4F7A2-C2D5-DFCA-5F5C-F11EBF8A86E4}"/>
              </a:ext>
            </a:extLst>
          </p:cNvPr>
          <p:cNvSpPr txBox="1"/>
          <p:nvPr/>
        </p:nvSpPr>
        <p:spPr>
          <a:xfrm>
            <a:off x="11227888" y="13850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F7342-1B82-F60F-13C9-A1E7EB827D02}"/>
              </a:ext>
            </a:extLst>
          </p:cNvPr>
          <p:cNvSpPr txBox="1"/>
          <p:nvPr/>
        </p:nvSpPr>
        <p:spPr>
          <a:xfrm>
            <a:off x="11227888" y="180802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7B2FC-E1B9-0BE1-F3E2-FD4046DEA3AD}"/>
              </a:ext>
            </a:extLst>
          </p:cNvPr>
          <p:cNvSpPr txBox="1"/>
          <p:nvPr/>
        </p:nvSpPr>
        <p:spPr>
          <a:xfrm>
            <a:off x="11227888" y="220969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46272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346CD-4CC4-CA66-C4ED-A2840C8D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F8F6-133C-7EC6-A930-AB321C26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Framework and Validation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D04E4-517E-647C-8CDE-E123601A5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12" y="1555211"/>
            <a:ext cx="6458280" cy="602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34E0E1-D585-FB14-E66A-70302C421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89" y="2634900"/>
            <a:ext cx="4407126" cy="381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7D6A67-25EE-C368-DE74-EA1912799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18" y="2719535"/>
            <a:ext cx="558829" cy="247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29E785-692B-E392-B3E5-DEAAEAD1A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112" y="2253880"/>
            <a:ext cx="5816899" cy="381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DC960-06E7-3DBC-B1B3-1646B807C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12" y="2707936"/>
            <a:ext cx="750274" cy="247663"/>
          </a:xfrm>
          <a:prstGeom prst="rect">
            <a:avLst/>
          </a:prstGeom>
        </p:spPr>
      </p:pic>
      <p:pic>
        <p:nvPicPr>
          <p:cNvPr id="17" name="Picture 16" descr="A close-up of a diagram&#10;&#10;AI-generated content may be incorrect.">
            <a:extLst>
              <a:ext uri="{FF2B5EF4-FFF2-40B4-BE49-F238E27FC236}">
                <a16:creationId xmlns:a16="http://schemas.microsoft.com/office/drawing/2014/main" id="{2FD30DBD-E2AF-BED7-16C7-0263836E7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749"/>
            <a:ext cx="12192000" cy="3329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D0F04-4655-0379-0BF1-8CA9A15F3368}"/>
              </a:ext>
            </a:extLst>
          </p:cNvPr>
          <p:cNvSpPr txBox="1"/>
          <p:nvPr/>
        </p:nvSpPr>
        <p:spPr>
          <a:xfrm>
            <a:off x="7876974" y="167193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5C3CB-946D-182B-F8A9-BD79A5EFDEC0}"/>
              </a:ext>
            </a:extLst>
          </p:cNvPr>
          <p:cNvSpPr txBox="1"/>
          <p:nvPr/>
        </p:nvSpPr>
        <p:spPr>
          <a:xfrm>
            <a:off x="7876974" y="220351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8BE84-51DD-5D3C-CBA1-3A96C82BD6D8}"/>
              </a:ext>
            </a:extLst>
          </p:cNvPr>
          <p:cNvSpPr txBox="1"/>
          <p:nvPr/>
        </p:nvSpPr>
        <p:spPr>
          <a:xfrm>
            <a:off x="7340050" y="2670813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 = 0.6</a:t>
            </a:r>
          </a:p>
        </p:txBody>
      </p:sp>
    </p:spTree>
    <p:extLst>
      <p:ext uri="{BB962C8B-B14F-4D97-AF65-F5344CB8AC3E}">
        <p14:creationId xmlns:p14="http://schemas.microsoft.com/office/powerpoint/2010/main" val="221899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2F56-1884-4F84-93AE-F5282E70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937"/>
          </a:xfrm>
        </p:spPr>
        <p:txBody>
          <a:bodyPr/>
          <a:lstStyle/>
          <a:p>
            <a:r>
              <a:rPr lang="en-US" dirty="0"/>
              <a:t>Numerical Framework and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1E58-5818-4373-0D1A-B84C3DF2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072784"/>
            <a:ext cx="10515600" cy="81993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If N = 7         dx = </a:t>
            </a:r>
            <a:r>
              <a:rPr lang="en-US" sz="2400" dirty="0" err="1"/>
              <a:t>dy</a:t>
            </a:r>
            <a:r>
              <a:rPr lang="en-US" sz="2400" dirty="0"/>
              <a:t> = </a:t>
            </a:r>
            <a:r>
              <a:rPr lang="en-US" sz="2400" dirty="0" err="1"/>
              <a:t>dz</a:t>
            </a:r>
            <a:r>
              <a:rPr lang="en-US" sz="2400" dirty="0"/>
              <a:t> = 166.67 m, n = 343 stations, dv = 4629630 m^3</a:t>
            </a:r>
          </a:p>
          <a:p>
            <a:r>
              <a:rPr lang="en-US" sz="2400" dirty="0"/>
              <a:t>If N = 11         dx = </a:t>
            </a:r>
            <a:r>
              <a:rPr lang="en-US" sz="2400" dirty="0" err="1"/>
              <a:t>dy</a:t>
            </a:r>
            <a:r>
              <a:rPr lang="en-US" sz="2400" dirty="0"/>
              <a:t> = </a:t>
            </a:r>
            <a:r>
              <a:rPr lang="en-US" sz="2400" dirty="0" err="1"/>
              <a:t>dz</a:t>
            </a:r>
            <a:r>
              <a:rPr lang="en-US" sz="2400" dirty="0"/>
              <a:t> = 100 m, n = 1331 stations, dv = 1000000 m^3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801880-621F-BE71-61DA-9A1035A127F6}"/>
              </a:ext>
            </a:extLst>
          </p:cNvPr>
          <p:cNvSpPr/>
          <p:nvPr/>
        </p:nvSpPr>
        <p:spPr>
          <a:xfrm>
            <a:off x="2044083" y="1171089"/>
            <a:ext cx="472543" cy="19024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896DAB-5F54-BB41-A9A0-3D28EEAD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42" y="1988056"/>
            <a:ext cx="7213618" cy="227220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24DBEB9-F7E5-AB15-2868-008055EA20CF}"/>
              </a:ext>
            </a:extLst>
          </p:cNvPr>
          <p:cNvSpPr/>
          <p:nvPr/>
        </p:nvSpPr>
        <p:spPr>
          <a:xfrm>
            <a:off x="2146495" y="1544426"/>
            <a:ext cx="472543" cy="19024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24192-4BCE-DD98-6489-BA83C8FB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495" y="4360081"/>
            <a:ext cx="7282162" cy="22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3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992FA-2F6F-5F8D-A48D-CD14FEDD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Current Work: Surface Term and Rayleigh Waves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96F2CF3-BB5D-6A9B-D7AA-930023D5A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67287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14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5DA4-6870-14BC-5934-BA828FA9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Outlook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89B9412-DE97-2E26-1368-E06056B54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84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49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6C3DE-A2C4-EE19-F498-6CC8ED86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Coursework and Training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9A707-193D-9F8A-8573-1C5F57CD2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615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04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80E0D-9495-F34D-2108-278DB4ED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42BD6-5666-54BB-AB30-A8986E7D6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0519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0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374E0-9126-2FE9-3F49-75380295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Overview</a:t>
            </a:r>
            <a:endParaRPr lang="en-US" sz="5400" dirty="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0188397-13BC-EFD6-3D98-50D37571E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Introduction</a:t>
            </a:r>
            <a:endParaRPr lang="en-US" altLang="en-US" sz="17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Theoretical Background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Previous Studies (Andrić &amp; Harms 2020, Harms 2019)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Theoretical Development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Numerical Framework and Validation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Current Work: Rayleigh Waves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700" dirty="0">
                <a:latin typeface="Arial" panose="020B0604020202020204" pitchFamily="34" charset="0"/>
              </a:rPr>
              <a:t>Courses and Training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Future Work and Outlook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7F049-1ACD-D766-7B97-F9DEFEBB19EA}"/>
              </a:ext>
            </a:extLst>
          </p:cNvPr>
          <p:cNvSpPr txBox="1"/>
          <p:nvPr/>
        </p:nvSpPr>
        <p:spPr>
          <a:xfrm>
            <a:off x="4952390" y="5732866"/>
            <a:ext cx="713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 1: Schematic representation of an interferometric GW detector (ET)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C7C80-B59E-7D8B-BD3D-5E8863E4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94" y="682217"/>
            <a:ext cx="7072956" cy="48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B109D-7166-01C2-CC4E-ADAF6F0B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Gravitational Wave Detector</a:t>
            </a:r>
          </a:p>
        </p:txBody>
      </p:sp>
      <p:sp>
        <p:nvSpPr>
          <p:cNvPr id="411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nterferometry: Measuring with Light | Test &amp; Measurement | Photonics  Handbook | Photonics Marketplace">
            <a:extLst>
              <a:ext uri="{FF2B5EF4-FFF2-40B4-BE49-F238E27FC236}">
                <a16:creationId xmlns:a16="http://schemas.microsoft.com/office/drawing/2014/main" id="{E487D3E8-A39F-0C3D-AFCB-63DBA41F2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761183"/>
            <a:ext cx="5614416" cy="33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E63238-0F8B-8ADF-144A-90CCD4F85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126121"/>
            <a:ext cx="5614416" cy="2638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5628F-D067-5988-DDE9-B1645168E866}"/>
              </a:ext>
            </a:extLst>
          </p:cNvPr>
          <p:cNvSpPr txBox="1"/>
          <p:nvPr/>
        </p:nvSpPr>
        <p:spPr>
          <a:xfrm>
            <a:off x="273013" y="6203651"/>
            <a:ext cx="431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 3: Basic working principle of GW detectors using</a:t>
            </a:r>
          </a:p>
          <a:p>
            <a:r>
              <a:rPr lang="en-US" sz="1400" dirty="0"/>
              <a:t>Michelson interferometer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B05DB-0A23-F598-4E77-125615FD7E25}"/>
              </a:ext>
            </a:extLst>
          </p:cNvPr>
          <p:cNvSpPr txBox="1"/>
          <p:nvPr/>
        </p:nvSpPr>
        <p:spPr>
          <a:xfrm>
            <a:off x="6162566" y="5898584"/>
            <a:ext cx="59552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 3: The effect of GWs on the distance between objects. While the mirrors</a:t>
            </a:r>
          </a:p>
          <a:p>
            <a:r>
              <a:rPr lang="en-US" sz="1400" dirty="0"/>
              <a:t>Remain locally at rest the metric gets changed by the GW. The figure shows</a:t>
            </a:r>
          </a:p>
          <a:p>
            <a:r>
              <a:rPr lang="en-US" sz="1400" dirty="0"/>
              <a:t>The effect of sinusoidal GW.</a:t>
            </a:r>
          </a:p>
        </p:txBody>
      </p:sp>
    </p:spTree>
    <p:extLst>
      <p:ext uri="{BB962C8B-B14F-4D97-AF65-F5344CB8AC3E}">
        <p14:creationId xmlns:p14="http://schemas.microsoft.com/office/powerpoint/2010/main" val="189456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A910A-62C1-6F25-279D-3D65C9F2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/>
              <a:t>Einstein Telescope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560B-978F-E88D-15BC-E322C629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2" y="457200"/>
            <a:ext cx="6352320" cy="1929384"/>
          </a:xfrm>
        </p:spPr>
        <p:txBody>
          <a:bodyPr anchor="ctr">
            <a:normAutofit/>
          </a:bodyPr>
          <a:lstStyle/>
          <a:p>
            <a:r>
              <a:rPr lang="en-US" sz="1500" dirty="0"/>
              <a:t>Sensitivity limit</a:t>
            </a:r>
          </a:p>
          <a:p>
            <a:r>
              <a:rPr lang="en-US" sz="1500" dirty="0"/>
              <a:t>Newtonian Noise (NN) as a key limitation: seismic and atmospheric origins.</a:t>
            </a:r>
          </a:p>
          <a:p>
            <a:r>
              <a:rPr lang="en-US" sz="1500" dirty="0"/>
              <a:t>Main mitigation strategy: coherent noise cancellation using Wiener filter.</a:t>
            </a:r>
          </a:p>
          <a:p>
            <a:r>
              <a:rPr lang="en-US" sz="1500" dirty="0"/>
              <a:t>Your project goal: </a:t>
            </a:r>
            <a:r>
              <a:rPr lang="en-US" sz="1500" i="1" dirty="0"/>
              <a:t>Modeling and mitigation of seismic NN for ET.</a:t>
            </a:r>
            <a:endParaRPr lang="en-US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3EA13-3EF4-5245-BF7D-E8E49FB3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19" y="2569464"/>
            <a:ext cx="4872762" cy="3678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A6BFF-B00B-5535-6379-114E18364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597621"/>
            <a:ext cx="5468112" cy="3622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BDB3E-24DF-2E89-0F6D-CA93EC5A093F}"/>
              </a:ext>
            </a:extLst>
          </p:cNvPr>
          <p:cNvSpPr txBox="1"/>
          <p:nvPr/>
        </p:nvSpPr>
        <p:spPr>
          <a:xfrm>
            <a:off x="1356140" y="6248400"/>
            <a:ext cx="3883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 4: Newtonian noise budget for the LIGO sites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5AF69-6C68-CAC3-3833-E4862DDA3753}"/>
              </a:ext>
            </a:extLst>
          </p:cNvPr>
          <p:cNvSpPr txBox="1"/>
          <p:nvPr/>
        </p:nvSpPr>
        <p:spPr>
          <a:xfrm>
            <a:off x="7088093" y="6218738"/>
            <a:ext cx="42233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Fig 4: Sensitivity goal for the low-frequency detectors</a:t>
            </a:r>
          </a:p>
        </p:txBody>
      </p:sp>
    </p:spTree>
    <p:extLst>
      <p:ext uri="{BB962C8B-B14F-4D97-AF65-F5344CB8AC3E}">
        <p14:creationId xmlns:p14="http://schemas.microsoft.com/office/powerpoint/2010/main" val="167851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5A06-B901-FD7B-FD8B-95791BD9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Background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F8E3C90-AC2E-6A54-2E71-022655DE2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98975" y="1443198"/>
            <a:ext cx="92765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seismic motion causes gravity fluctuations.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9916B4-A893-AD85-4885-F8E2DB40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60" y="2185318"/>
            <a:ext cx="6686894" cy="2178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B05D6F-0393-1F6D-3BBD-5E3408EE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128" y="5384724"/>
            <a:ext cx="6096313" cy="1473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4822A-75E1-E6CA-681A-F99A88D59A12}"/>
              </a:ext>
            </a:extLst>
          </p:cNvPr>
          <p:cNvSpPr txBox="1"/>
          <p:nvPr/>
        </p:nvSpPr>
        <p:spPr>
          <a:xfrm>
            <a:off x="838199" y="4596500"/>
            <a:ext cx="10760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 (body-wave) and surface (Rayleigh-wave)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31668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79633-CC4A-A53E-1C3D-CC584EE6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Previous Studies and Motivation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B4A385-1B11-E4BF-0F1C-0D62BAB86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86879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10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1070-2141-7D33-DD53-74E8C382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8967-899F-719D-7B6B-E7980ECF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335"/>
            <a:ext cx="10515600" cy="1861104"/>
          </a:xfrm>
        </p:spPr>
        <p:txBody>
          <a:bodyPr>
            <a:normAutofit/>
          </a:bodyPr>
          <a:lstStyle/>
          <a:p>
            <a:r>
              <a:rPr lang="en-US" dirty="0"/>
              <a:t>Extended Harms (2019) analytical model to a general 3-D isotropic formulation.</a:t>
            </a:r>
          </a:p>
          <a:p>
            <a:r>
              <a:rPr lang="en-US" dirty="0"/>
              <a:t>Unified treatment of P, S, and mixed P–S waves.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E20D3-C842-1DEA-1B54-A05DDAA4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75" y="4310569"/>
            <a:ext cx="6812449" cy="964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90AB8-C1D1-7BC1-46B2-DDD7E258B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942" y="3162445"/>
            <a:ext cx="6105734" cy="964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0F2F5C-99DB-2218-B234-14EFFD5595E7}"/>
              </a:ext>
            </a:extLst>
          </p:cNvPr>
          <p:cNvSpPr txBox="1"/>
          <p:nvPr/>
        </p:nvSpPr>
        <p:spPr>
          <a:xfrm>
            <a:off x="9870447" y="3476562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996BD-D4D5-9311-526E-2DA8E4BE12EE}"/>
              </a:ext>
            </a:extLst>
          </p:cNvPr>
          <p:cNvSpPr txBox="1"/>
          <p:nvPr/>
        </p:nvSpPr>
        <p:spPr>
          <a:xfrm>
            <a:off x="9859526" y="4592855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AD2EE-81AA-D692-F9BE-7ADA9B071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5337665"/>
            <a:ext cx="568313" cy="53674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772F3D-CCB2-C7BF-F9A1-3D3ECD20ED48}"/>
              </a:ext>
            </a:extLst>
          </p:cNvPr>
          <p:cNvSpPr txBox="1">
            <a:spLocks/>
          </p:cNvSpPr>
          <p:nvPr/>
        </p:nvSpPr>
        <p:spPr>
          <a:xfrm>
            <a:off x="1027483" y="5458693"/>
            <a:ext cx="10515600" cy="1086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anisotropic conditions, put          inside the integral</a:t>
            </a:r>
          </a:p>
        </p:txBody>
      </p:sp>
    </p:spTree>
    <p:extLst>
      <p:ext uri="{BB962C8B-B14F-4D97-AF65-F5344CB8AC3E}">
        <p14:creationId xmlns:p14="http://schemas.microsoft.com/office/powerpoint/2010/main" val="197318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5DC1E-D5D7-6591-8FC3-5049DD1F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Numerical Framework and Validation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7BC12-A672-3822-D404-DAE8AB47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Fully Python-based framework developed</a:t>
            </a:r>
          </a:p>
          <a:p>
            <a:r>
              <a:rPr lang="en-US" sz="2200" dirty="0"/>
              <a:t>Inputs: displacement cross correlations from </a:t>
            </a:r>
            <a:r>
              <a:rPr lang="en-US" sz="2200" b="1" dirty="0"/>
              <a:t>Specfem3D</a:t>
            </a:r>
            <a:r>
              <a:rPr lang="en-US" sz="2200" dirty="0"/>
              <a:t> simulations.</a:t>
            </a:r>
          </a:p>
          <a:p>
            <a:r>
              <a:rPr lang="en-US" sz="2200" dirty="0"/>
              <a:t>Key features:</a:t>
            </a:r>
          </a:p>
          <a:p>
            <a:pPr lvl="1"/>
            <a:r>
              <a:rPr lang="en-US" sz="2200" dirty="0"/>
              <a:t>Reads and processes 3-D seismic correlation data.</a:t>
            </a:r>
          </a:p>
          <a:p>
            <a:pPr lvl="1"/>
            <a:r>
              <a:rPr lang="en-US" sz="2200" dirty="0"/>
              <a:t>Builds gravity kernel tensor and performs voxel summation.</a:t>
            </a:r>
          </a:p>
          <a:p>
            <a:r>
              <a:rPr lang="en-US" sz="2200" dirty="0"/>
              <a:t>Validation strategy:</a:t>
            </a:r>
          </a:p>
          <a:p>
            <a:pPr lvl="1"/>
            <a:r>
              <a:rPr lang="en-US" sz="2200" dirty="0"/>
              <a:t>Tested using analytical models for P, S, and mixed P–S waves.</a:t>
            </a:r>
          </a:p>
          <a:p>
            <a:pPr lvl="1"/>
            <a:r>
              <a:rPr lang="en-US" sz="2200" dirty="0"/>
              <a:t>Excellent agreement: residuals &lt; 10 %.</a:t>
            </a:r>
          </a:p>
          <a:p>
            <a:pPr lvl="1"/>
            <a:r>
              <a:rPr lang="en-US" sz="2200" dirty="0"/>
              <a:t>Framework ready for </a:t>
            </a:r>
            <a:r>
              <a:rPr lang="en-US" sz="2200" b="1" dirty="0"/>
              <a:t>Specfem3D</a:t>
            </a:r>
            <a:r>
              <a:rPr lang="en-US" sz="2200" dirty="0"/>
              <a:t> outputs.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581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5A98-ECD7-5BC3-CCFD-76D4CE92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Framework and Validation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08C19-B989-5346-6958-73C4B4D21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12" y="1386359"/>
            <a:ext cx="6458280" cy="602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BF716F-D075-1AE0-165D-22CA04266AA0}"/>
              </a:ext>
            </a:extLst>
          </p:cNvPr>
          <p:cNvSpPr txBox="1"/>
          <p:nvPr/>
        </p:nvSpPr>
        <p:spPr>
          <a:xfrm>
            <a:off x="95442" y="5948100"/>
            <a:ext cx="391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Grid 11x11x11 stations, dx = 100 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868A61-6128-7040-A46C-2BACD3EC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3" y="2284727"/>
            <a:ext cx="3647658" cy="3589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7E042-B369-AF78-9295-949F45C81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252" y="2815415"/>
            <a:ext cx="5016758" cy="406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34A54E-9AF9-BDE7-E828-6DDB913B9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252" y="3285228"/>
            <a:ext cx="4407126" cy="381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5917C-283D-6E5D-B7AF-9ED0A897A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644" y="3351906"/>
            <a:ext cx="558829" cy="247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54F9C1-C930-9AC1-0590-BC6C90653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873" y="2027548"/>
            <a:ext cx="7550538" cy="4064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3EFFA8-4538-AF61-14AF-6EF9DA9D3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0473" y="2854775"/>
            <a:ext cx="1257365" cy="463574"/>
          </a:xfrm>
          <a:prstGeom prst="rect">
            <a:avLst/>
          </a:prstGeom>
        </p:spPr>
      </p:pic>
      <p:pic>
        <p:nvPicPr>
          <p:cNvPr id="22" name="Picture 21" descr="A close-up of a graph&#10;&#10;AI-generated content may be incorrect.">
            <a:extLst>
              <a:ext uri="{FF2B5EF4-FFF2-40B4-BE49-F238E27FC236}">
                <a16:creationId xmlns:a16="http://schemas.microsoft.com/office/drawing/2014/main" id="{E23DBC50-42CF-9E28-1714-962A19EDE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85" y="3752524"/>
            <a:ext cx="8541715" cy="2333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71BEC-FE45-F7EF-D138-1578C70D9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3252" y="2487826"/>
            <a:ext cx="6693244" cy="349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C3EFDD-560B-A494-8F8A-931B6708CC35}"/>
              </a:ext>
            </a:extLst>
          </p:cNvPr>
          <p:cNvSpPr txBox="1"/>
          <p:nvPr/>
        </p:nvSpPr>
        <p:spPr>
          <a:xfrm>
            <a:off x="7699767" y="150307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E3757-A9F0-4E35-5C2E-9B745FF3C709}"/>
              </a:ext>
            </a:extLst>
          </p:cNvPr>
          <p:cNvSpPr txBox="1"/>
          <p:nvPr/>
        </p:nvSpPr>
        <p:spPr>
          <a:xfrm>
            <a:off x="11653807" y="207461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8112-E1E3-7612-7913-5B854BAFCF61}"/>
              </a:ext>
            </a:extLst>
          </p:cNvPr>
          <p:cNvSpPr txBox="1"/>
          <p:nvPr/>
        </p:nvSpPr>
        <p:spPr>
          <a:xfrm>
            <a:off x="11115272" y="247779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57253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700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Newtonian Noise Mitigation for Einstein Telescope</vt:lpstr>
      <vt:lpstr>Overview</vt:lpstr>
      <vt:lpstr>Gravitational Wave Detector</vt:lpstr>
      <vt:lpstr>Einstein Telescope</vt:lpstr>
      <vt:lpstr>Theoretical Background</vt:lpstr>
      <vt:lpstr>Previous Studies and Motivation</vt:lpstr>
      <vt:lpstr>Theoretical Development</vt:lpstr>
      <vt:lpstr>Numerical Framework and Validation</vt:lpstr>
      <vt:lpstr>Numerical Framework and Validation</vt:lpstr>
      <vt:lpstr>Numerical Framework and Validation</vt:lpstr>
      <vt:lpstr>Numerical Framework and Validation</vt:lpstr>
      <vt:lpstr>Numerical Framework and Validation</vt:lpstr>
      <vt:lpstr>Current Work: Surface Term and Rayleigh Waves</vt:lpstr>
      <vt:lpstr>Next Steps and Outlook</vt:lpstr>
      <vt:lpstr>Coursework and Training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Samy Abdelmotteleb Elzokm</dc:creator>
  <cp:lastModifiedBy>Mohamed Samy Abdelmotteleb Elzokm</cp:lastModifiedBy>
  <cp:revision>3</cp:revision>
  <dcterms:created xsi:type="dcterms:W3CDTF">2025-10-14T21:24:41Z</dcterms:created>
  <dcterms:modified xsi:type="dcterms:W3CDTF">2025-10-16T09:29:46Z</dcterms:modified>
</cp:coreProperties>
</file>