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78" r:id="rId2"/>
  </p:sldMasterIdLst>
  <p:notesMasterIdLst>
    <p:notesMasterId r:id="rId27"/>
  </p:notesMasterIdLst>
  <p:sldIdLst>
    <p:sldId id="1769" r:id="rId3"/>
    <p:sldId id="1913" r:id="rId4"/>
    <p:sldId id="1902" r:id="rId5"/>
    <p:sldId id="1903" r:id="rId6"/>
    <p:sldId id="1889" r:id="rId7"/>
    <p:sldId id="1887" r:id="rId8"/>
    <p:sldId id="1883" r:id="rId9"/>
    <p:sldId id="1907" r:id="rId10"/>
    <p:sldId id="1884" r:id="rId11"/>
    <p:sldId id="1890" r:id="rId12"/>
    <p:sldId id="1898" r:id="rId13"/>
    <p:sldId id="1899" r:id="rId14"/>
    <p:sldId id="1895" r:id="rId15"/>
    <p:sldId id="1885" r:id="rId16"/>
    <p:sldId id="1897" r:id="rId17"/>
    <p:sldId id="1908" r:id="rId18"/>
    <p:sldId id="1892" r:id="rId19"/>
    <p:sldId id="1905" r:id="rId20"/>
    <p:sldId id="1911" r:id="rId21"/>
    <p:sldId id="1909" r:id="rId22"/>
    <p:sldId id="1916" r:id="rId23"/>
    <p:sldId id="1914" r:id="rId24"/>
    <p:sldId id="1915" r:id="rId25"/>
    <p:sldId id="1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FFCD"/>
    <a:srgbClr val="FF40FF"/>
    <a:srgbClr val="D0A8FF"/>
    <a:srgbClr val="FF650D"/>
    <a:srgbClr val="FF4200"/>
    <a:srgbClr val="DF0FDE"/>
    <a:srgbClr val="377BFF"/>
    <a:srgbClr val="00FFC9"/>
    <a:srgbClr val="4B7CFF"/>
    <a:srgbClr val="B33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35"/>
    <p:restoredTop sz="94723" autoAdjust="0"/>
  </p:normalViewPr>
  <p:slideViewPr>
    <p:cSldViewPr snapToGrid="0">
      <p:cViewPr varScale="1">
        <p:scale>
          <a:sx n="119" d="100"/>
          <a:sy n="119" d="100"/>
        </p:scale>
        <p:origin x="232" y="2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6D403-4E97-E34C-B62D-8C6419850120}" type="datetimeFigureOut">
              <a:rPr lang="tr-TR" smtClean="0"/>
              <a:t>3.11.2025</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7DD1B-E4D6-EE48-92DF-19F5EA1CBCAF}" type="slidenum">
              <a:rPr lang="tr-TR" smtClean="0"/>
              <a:t>‹#›</a:t>
            </a:fld>
            <a:endParaRPr lang="tr-TR"/>
          </a:p>
        </p:txBody>
      </p:sp>
    </p:spTree>
    <p:extLst>
      <p:ext uri="{BB962C8B-B14F-4D97-AF65-F5344CB8AC3E}">
        <p14:creationId xmlns:p14="http://schemas.microsoft.com/office/powerpoint/2010/main" val="2436135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77DD1B-E4D6-EE48-92DF-19F5EA1CBCAF}" type="slidenum">
              <a:rPr lang="tr-TR" smtClean="0"/>
              <a:t>1</a:t>
            </a:fld>
            <a:endParaRPr lang="tr-TR"/>
          </a:p>
        </p:txBody>
      </p:sp>
    </p:spTree>
    <p:extLst>
      <p:ext uri="{BB962C8B-B14F-4D97-AF65-F5344CB8AC3E}">
        <p14:creationId xmlns:p14="http://schemas.microsoft.com/office/powerpoint/2010/main" val="404669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22952-9D1C-FF02-52B6-A82F13C57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807D98-3584-FD64-15A9-535A6407A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360FA2-8027-4CC7-F3EB-863E069B6000}"/>
              </a:ext>
            </a:extLst>
          </p:cNvPr>
          <p:cNvSpPr>
            <a:spLocks noGrp="1"/>
          </p:cNvSpPr>
          <p:nvPr>
            <p:ph type="body" idx="1"/>
          </p:nvPr>
        </p:nvSpPr>
        <p:spPr/>
        <p:txBody>
          <a:bodyPr/>
          <a:lstStyle/>
          <a:p>
            <a:r>
              <a:rPr lang="en-US" dirty="0"/>
              <a:t>FC linewidth requirement is tied to the pondermotive squeezing we want to pre-compensate for. So this of course means, we either need a very long FC or very high finesse. </a:t>
            </a:r>
          </a:p>
          <a:p>
            <a:r>
              <a:rPr lang="en-US" dirty="0"/>
              <a:t>High finesse means more stringent requirements on IFO backscatter from FC. FC backscatter noise depends on the fc length noise ofc. And BHD vs DC readout has a difference. </a:t>
            </a:r>
          </a:p>
          <a:p>
            <a:r>
              <a:rPr lang="en-US" dirty="0"/>
              <a:t>The design is estimated to have &lt;20 dB below </a:t>
            </a:r>
            <a:r>
              <a:rPr lang="en-US" dirty="0" err="1"/>
              <a:t>darm</a:t>
            </a:r>
            <a:r>
              <a:rPr lang="en-US" dirty="0"/>
              <a:t>. Highly alignment dependent and temp needs optimizing. </a:t>
            </a:r>
          </a:p>
          <a:p>
            <a:r>
              <a:rPr lang="en-US" dirty="0"/>
              <a:t>Lower finesse means we can live with higher Tin &amp; </a:t>
            </a:r>
            <a:r>
              <a:rPr lang="en-US" dirty="0" err="1"/>
              <a:t>rtloss</a:t>
            </a:r>
            <a:r>
              <a:rPr lang="en-US" dirty="0"/>
              <a:t> </a:t>
            </a:r>
          </a:p>
          <a:p>
            <a:r>
              <a:rPr lang="en-US" dirty="0"/>
              <a:t>FC IR finesse :500kHz/75 Hz ~6700</a:t>
            </a:r>
          </a:p>
          <a:p>
            <a:r>
              <a:rPr lang="en-US" dirty="0"/>
              <a:t>FC GR finesse: </a:t>
            </a:r>
          </a:p>
        </p:txBody>
      </p:sp>
      <p:sp>
        <p:nvSpPr>
          <p:cNvPr id="4" name="Slide Number Placeholder 3">
            <a:extLst>
              <a:ext uri="{FF2B5EF4-FFF2-40B4-BE49-F238E27FC236}">
                <a16:creationId xmlns:a16="http://schemas.microsoft.com/office/drawing/2014/main" id="{9B84424A-4E3E-1A70-FFDA-B8CFCECFAF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7DD1B-E4D6-EE48-92DF-19F5EA1CBCAF}"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1515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FF89E-3C91-0F2B-852E-A0DCE2A51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E87A7-6AD9-D1A8-73DA-9A7BBFF52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F0967B-4E4B-7239-A932-76B88877B6AE}"/>
              </a:ext>
            </a:extLst>
          </p:cNvPr>
          <p:cNvSpPr>
            <a:spLocks noGrp="1"/>
          </p:cNvSpPr>
          <p:nvPr>
            <p:ph type="body" idx="1"/>
          </p:nvPr>
        </p:nvSpPr>
        <p:spPr/>
        <p:txBody>
          <a:bodyPr/>
          <a:lstStyle/>
          <a:p>
            <a:pPr marL="0" lvl="0" indent="0" algn="l" rtl="0">
              <a:spcBef>
                <a:spcPts val="0"/>
              </a:spcBef>
              <a:spcAft>
                <a:spcPts val="0"/>
              </a:spcAft>
              <a:buNone/>
            </a:pPr>
            <a:r>
              <a:rPr lang="en-US" dirty="0"/>
              <a:t>ADF: Audio diagnostic field</a:t>
            </a:r>
          </a:p>
        </p:txBody>
      </p:sp>
      <p:sp>
        <p:nvSpPr>
          <p:cNvPr id="4" name="Slide Number Placeholder 3">
            <a:extLst>
              <a:ext uri="{FF2B5EF4-FFF2-40B4-BE49-F238E27FC236}">
                <a16:creationId xmlns:a16="http://schemas.microsoft.com/office/drawing/2014/main" id="{029AF585-1821-4DF4-243E-7CDDDF8FBC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7DD1B-E4D6-EE48-92DF-19F5EA1CBCAF}"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4633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B9838-1C06-9CB0-FFCC-B042E0D1FA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1F1D2-3A61-D9AA-AFDF-611952CEFA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6B53B-60CA-88D2-3686-B9EB69D6FF8C}"/>
              </a:ext>
            </a:extLst>
          </p:cNvPr>
          <p:cNvSpPr>
            <a:spLocks noGrp="1"/>
          </p:cNvSpPr>
          <p:nvPr>
            <p:ph type="body" idx="1"/>
          </p:nvPr>
        </p:nvSpPr>
        <p:spPr/>
        <p:txBody>
          <a:bodyPr/>
          <a:lstStyle/>
          <a:p>
            <a:pPr marL="0" lvl="0" indent="0" algn="l" rtl="0">
              <a:spcBef>
                <a:spcPts val="0"/>
              </a:spcBef>
              <a:spcAft>
                <a:spcPts val="0"/>
              </a:spcAft>
              <a:buNone/>
            </a:pPr>
            <a:r>
              <a:rPr lang="en-US" dirty="0"/>
              <a:t>ADF: Audio diagnostic field</a:t>
            </a:r>
          </a:p>
        </p:txBody>
      </p:sp>
      <p:sp>
        <p:nvSpPr>
          <p:cNvPr id="4" name="Slide Number Placeholder 3">
            <a:extLst>
              <a:ext uri="{FF2B5EF4-FFF2-40B4-BE49-F238E27FC236}">
                <a16:creationId xmlns:a16="http://schemas.microsoft.com/office/drawing/2014/main" id="{9DEE0FE6-A06C-6B0E-83CC-743F8EDD81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7DD1B-E4D6-EE48-92DF-19F5EA1CBCAF}"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52546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022F5-DB8F-781E-1F1D-071442B95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D6422-0F66-06F0-77C3-BFB2C1187D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DAB38F-B541-DADB-50AD-D6C90A75D672}"/>
              </a:ext>
            </a:extLst>
          </p:cNvPr>
          <p:cNvSpPr>
            <a:spLocks noGrp="1"/>
          </p:cNvSpPr>
          <p:nvPr>
            <p:ph type="body" idx="1"/>
          </p:nvPr>
        </p:nvSpPr>
        <p:spPr/>
        <p:txBody>
          <a:bodyPr/>
          <a:lstStyle/>
          <a:p>
            <a:endParaRPr lang="tr-TR" dirty="0"/>
          </a:p>
        </p:txBody>
      </p:sp>
      <p:sp>
        <p:nvSpPr>
          <p:cNvPr id="4" name="Slide Number Placeholder 3">
            <a:extLst>
              <a:ext uri="{FF2B5EF4-FFF2-40B4-BE49-F238E27FC236}">
                <a16:creationId xmlns:a16="http://schemas.microsoft.com/office/drawing/2014/main" id="{83A8A7AE-3902-3809-9D8A-A72555522A8F}"/>
              </a:ext>
            </a:extLst>
          </p:cNvPr>
          <p:cNvSpPr>
            <a:spLocks noGrp="1"/>
          </p:cNvSpPr>
          <p:nvPr>
            <p:ph type="sldNum" sz="quarter" idx="5"/>
          </p:nvPr>
        </p:nvSpPr>
        <p:spPr/>
        <p:txBody>
          <a:bodyPr/>
          <a:lstStyle/>
          <a:p>
            <a:fld id="{5F77DD1B-E4D6-EE48-92DF-19F5EA1CBCAF}" type="slidenum">
              <a:rPr lang="tr-TR" smtClean="0"/>
              <a:t>17</a:t>
            </a:fld>
            <a:endParaRPr lang="tr-TR"/>
          </a:p>
        </p:txBody>
      </p:sp>
    </p:spTree>
    <p:extLst>
      <p:ext uri="{BB962C8B-B14F-4D97-AF65-F5344CB8AC3E}">
        <p14:creationId xmlns:p14="http://schemas.microsoft.com/office/powerpoint/2010/main" val="378652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8FD53-CA41-30DE-0844-8EE235F2F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B02E20-1888-BBEC-0F5F-B9522B6049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347CB-3F4D-95EA-9CB4-C0F277269774}"/>
              </a:ext>
            </a:extLst>
          </p:cNvPr>
          <p:cNvSpPr>
            <a:spLocks noGrp="1"/>
          </p:cNvSpPr>
          <p:nvPr>
            <p:ph type="body" idx="1"/>
          </p:nvPr>
        </p:nvSpPr>
        <p:spPr/>
        <p:txBody>
          <a:bodyPr/>
          <a:lstStyle/>
          <a:p>
            <a:r>
              <a:rPr lang="en-US" dirty="0"/>
              <a:t>Few percent mismatch. This can easily happen due to misalignment and/or mismatch. We already have indications that misalignment can add to </a:t>
            </a:r>
            <a:r>
              <a:rPr lang="en-US" dirty="0" err="1"/>
              <a:t>lf</a:t>
            </a:r>
            <a:r>
              <a:rPr lang="en-US" dirty="0"/>
              <a:t> noise. </a:t>
            </a:r>
          </a:p>
          <a:p>
            <a:endParaRPr lang="tr-TR" dirty="0"/>
          </a:p>
        </p:txBody>
      </p:sp>
      <p:sp>
        <p:nvSpPr>
          <p:cNvPr id="4" name="Slide Number Placeholder 3">
            <a:extLst>
              <a:ext uri="{FF2B5EF4-FFF2-40B4-BE49-F238E27FC236}">
                <a16:creationId xmlns:a16="http://schemas.microsoft.com/office/drawing/2014/main" id="{98A3E608-4A08-EEB0-0D32-9EB1C3A04415}"/>
              </a:ext>
            </a:extLst>
          </p:cNvPr>
          <p:cNvSpPr>
            <a:spLocks noGrp="1"/>
          </p:cNvSpPr>
          <p:nvPr>
            <p:ph type="sldNum" sz="quarter" idx="5"/>
          </p:nvPr>
        </p:nvSpPr>
        <p:spPr/>
        <p:txBody>
          <a:bodyPr/>
          <a:lstStyle/>
          <a:p>
            <a:fld id="{5F77DD1B-E4D6-EE48-92DF-19F5EA1CBCAF}" type="slidenum">
              <a:rPr lang="tr-TR" smtClean="0"/>
              <a:t>18</a:t>
            </a:fld>
            <a:endParaRPr lang="tr-TR"/>
          </a:p>
        </p:txBody>
      </p:sp>
    </p:spTree>
    <p:extLst>
      <p:ext uri="{BB962C8B-B14F-4D97-AF65-F5344CB8AC3E}">
        <p14:creationId xmlns:p14="http://schemas.microsoft.com/office/powerpoint/2010/main" val="501508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4C01F-D319-5F05-3CC4-6E8C3D75B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B42A1-EFF9-07EA-ADC5-884F6D0525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F98C2E-AE36-CF1F-A812-0F98E20AE8C3}"/>
              </a:ext>
            </a:extLst>
          </p:cNvPr>
          <p:cNvSpPr>
            <a:spLocks noGrp="1"/>
          </p:cNvSpPr>
          <p:nvPr>
            <p:ph type="body" idx="1"/>
          </p:nvPr>
        </p:nvSpPr>
        <p:spPr/>
        <p:txBody>
          <a:bodyPr/>
          <a:lstStyle/>
          <a:p>
            <a:endParaRPr lang="tr-TR" dirty="0"/>
          </a:p>
        </p:txBody>
      </p:sp>
      <p:sp>
        <p:nvSpPr>
          <p:cNvPr id="4" name="Slide Number Placeholder 3">
            <a:extLst>
              <a:ext uri="{FF2B5EF4-FFF2-40B4-BE49-F238E27FC236}">
                <a16:creationId xmlns:a16="http://schemas.microsoft.com/office/drawing/2014/main" id="{5D4C7E00-A2F5-4B07-D9A0-BB6BE3760220}"/>
              </a:ext>
            </a:extLst>
          </p:cNvPr>
          <p:cNvSpPr>
            <a:spLocks noGrp="1"/>
          </p:cNvSpPr>
          <p:nvPr>
            <p:ph type="sldNum" sz="quarter" idx="5"/>
          </p:nvPr>
        </p:nvSpPr>
        <p:spPr/>
        <p:txBody>
          <a:bodyPr/>
          <a:lstStyle/>
          <a:p>
            <a:fld id="{5F77DD1B-E4D6-EE48-92DF-19F5EA1CBCAF}" type="slidenum">
              <a:rPr lang="tr-TR" smtClean="0"/>
              <a:t>19</a:t>
            </a:fld>
            <a:endParaRPr lang="tr-TR"/>
          </a:p>
        </p:txBody>
      </p:sp>
    </p:spTree>
    <p:extLst>
      <p:ext uri="{BB962C8B-B14F-4D97-AF65-F5344CB8AC3E}">
        <p14:creationId xmlns:p14="http://schemas.microsoft.com/office/powerpoint/2010/main" val="1591269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7C3B9-449B-E3B8-0392-7DADDB954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2D5575-8F7B-3D5A-0B65-BC9340222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2A6B3-08B6-8FAF-A4DC-CB8268282609}"/>
              </a:ext>
            </a:extLst>
          </p:cNvPr>
          <p:cNvSpPr>
            <a:spLocks noGrp="1"/>
          </p:cNvSpPr>
          <p:nvPr>
            <p:ph type="body" idx="1"/>
          </p:nvPr>
        </p:nvSpPr>
        <p:spPr/>
        <p:txBody>
          <a:bodyPr/>
          <a:lstStyle/>
          <a:p>
            <a:endParaRPr lang="tr-TR" dirty="0"/>
          </a:p>
        </p:txBody>
      </p:sp>
      <p:sp>
        <p:nvSpPr>
          <p:cNvPr id="4" name="Slide Number Placeholder 3">
            <a:extLst>
              <a:ext uri="{FF2B5EF4-FFF2-40B4-BE49-F238E27FC236}">
                <a16:creationId xmlns:a16="http://schemas.microsoft.com/office/drawing/2014/main" id="{F4B20A38-9C8D-73EF-A34E-26F783F15C48}"/>
              </a:ext>
            </a:extLst>
          </p:cNvPr>
          <p:cNvSpPr>
            <a:spLocks noGrp="1"/>
          </p:cNvSpPr>
          <p:nvPr>
            <p:ph type="sldNum" sz="quarter" idx="5"/>
          </p:nvPr>
        </p:nvSpPr>
        <p:spPr/>
        <p:txBody>
          <a:bodyPr/>
          <a:lstStyle/>
          <a:p>
            <a:fld id="{5F77DD1B-E4D6-EE48-92DF-19F5EA1CBCAF}" type="slidenum">
              <a:rPr lang="tr-TR" smtClean="0"/>
              <a:t>20</a:t>
            </a:fld>
            <a:endParaRPr lang="tr-TR"/>
          </a:p>
        </p:txBody>
      </p:sp>
    </p:spTree>
    <p:extLst>
      <p:ext uri="{BB962C8B-B14F-4D97-AF65-F5344CB8AC3E}">
        <p14:creationId xmlns:p14="http://schemas.microsoft.com/office/powerpoint/2010/main" val="2352082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E23CA7D6-3A2D-63F1-99F8-F58377437406}"/>
            </a:ext>
          </a:extLst>
        </p:cNvPr>
        <p:cNvGrpSpPr/>
        <p:nvPr/>
      </p:nvGrpSpPr>
      <p:grpSpPr>
        <a:xfrm>
          <a:off x="0" y="0"/>
          <a:ext cx="0" cy="0"/>
          <a:chOff x="0" y="0"/>
          <a:chExt cx="0" cy="0"/>
        </a:xfrm>
      </p:grpSpPr>
      <p:sp>
        <p:nvSpPr>
          <p:cNvPr id="69" name="Google Shape;69;g2beb4d13ce6_0_6:notes">
            <a:extLst>
              <a:ext uri="{FF2B5EF4-FFF2-40B4-BE49-F238E27FC236}">
                <a16:creationId xmlns:a16="http://schemas.microsoft.com/office/drawing/2014/main" id="{113AB498-E056-DC9D-67AE-4D7A9FB838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beb4d13ce6_0_6:notes">
            <a:extLst>
              <a:ext uri="{FF2B5EF4-FFF2-40B4-BE49-F238E27FC236}">
                <a16:creationId xmlns:a16="http://schemas.microsoft.com/office/drawing/2014/main" id="{FE118BEA-3A1E-423E-7837-EAEEC98E25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400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77DD1B-E4D6-EE48-92DF-19F5EA1CBCAF}" type="slidenum">
              <a:rPr lang="tr-TR" smtClean="0"/>
              <a:t>4</a:t>
            </a:fld>
            <a:endParaRPr lang="tr-TR"/>
          </a:p>
        </p:txBody>
      </p:sp>
    </p:spTree>
    <p:extLst>
      <p:ext uri="{BB962C8B-B14F-4D97-AF65-F5344CB8AC3E}">
        <p14:creationId xmlns:p14="http://schemas.microsoft.com/office/powerpoint/2010/main" val="122852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6602C-C751-296B-B1F0-54CC6616F8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A031E-D2F5-B116-F642-E093D4DE70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A8230-4088-8123-B34D-FDBA306598E0}"/>
              </a:ext>
            </a:extLst>
          </p:cNvPr>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69505567-FC01-4363-7C12-6F5D0FCF94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7DD1B-E4D6-EE48-92DF-19F5EA1CBCAF}"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338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D8886-343F-568D-8BDD-E508A9754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8EAAF-E1CA-96DE-3541-3A48681A2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2B0D85-D7E5-C538-80F1-82F644B84F80}"/>
              </a:ext>
            </a:extLst>
          </p:cNvPr>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CD5C3AEA-5767-127E-A2FD-25893DFE4B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7DD1B-E4D6-EE48-92DF-19F5EA1CBCAF}"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620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AE978-CBB2-9939-A99F-B6880659A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E0D4D-D4C1-F1D9-5D83-9826C8D5BF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8CB47F-DF7A-B27D-9D49-3918DE247B9E}"/>
              </a:ext>
            </a:extLst>
          </p:cNvPr>
          <p:cNvSpPr>
            <a:spLocks noGrp="1"/>
          </p:cNvSpPr>
          <p:nvPr>
            <p:ph type="body" idx="1"/>
          </p:nvPr>
        </p:nvSpPr>
        <p:spPr/>
        <p:txBody>
          <a:bodyPr/>
          <a:lstStyle/>
          <a:p>
            <a:pPr marL="0" lvl="0" indent="0" algn="l" rtl="0">
              <a:spcBef>
                <a:spcPts val="0"/>
              </a:spcBef>
              <a:spcAft>
                <a:spcPts val="0"/>
              </a:spcAft>
              <a:buNone/>
            </a:pPr>
            <a:r>
              <a:rPr lang="en-US" dirty="0"/>
              <a:t>During hand-off stage, error signal uses half  of ADCs  range. Easy to rail with high ground motion.</a:t>
            </a:r>
          </a:p>
        </p:txBody>
      </p:sp>
      <p:sp>
        <p:nvSpPr>
          <p:cNvPr id="4" name="Slide Number Placeholder 3">
            <a:extLst>
              <a:ext uri="{FF2B5EF4-FFF2-40B4-BE49-F238E27FC236}">
                <a16:creationId xmlns:a16="http://schemas.microsoft.com/office/drawing/2014/main" id="{622C449C-096E-1488-00C1-DC41232E87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7DD1B-E4D6-EE48-92DF-19F5EA1CBCAF}"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21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30765-9F83-519E-39DA-3E3ADED09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3C489-2724-9CB0-D392-A4C1D977A1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3C62C-B600-4BBF-AA39-96BBC46F58AA}"/>
              </a:ext>
            </a:extLst>
          </p:cNvPr>
          <p:cNvSpPr>
            <a:spLocks noGrp="1"/>
          </p:cNvSpPr>
          <p:nvPr>
            <p:ph type="body" idx="1"/>
          </p:nvPr>
        </p:nvSpPr>
        <p:spPr/>
        <p:txBody>
          <a:bodyPr/>
          <a:lstStyle/>
          <a:p>
            <a:r>
              <a:rPr lang="en-US" dirty="0"/>
              <a:t>OFI thruput 99.3 % </a:t>
            </a:r>
            <a:r>
              <a:rPr lang="en-US" dirty="0" err="1"/>
              <a:t>alog</a:t>
            </a:r>
            <a:r>
              <a:rPr lang="en-US" dirty="0"/>
              <a:t> 55716</a:t>
            </a:r>
          </a:p>
          <a:p>
            <a:r>
              <a:rPr lang="en-US" dirty="0"/>
              <a:t>Fc cavity length noise req</a:t>
            </a:r>
          </a:p>
          <a:p>
            <a:r>
              <a:rPr lang="en-US" dirty="0" err="1"/>
              <a:t>deltaL</a:t>
            </a:r>
            <a:r>
              <a:rPr lang="en-US" dirty="0"/>
              <a:t>/L = </a:t>
            </a:r>
            <a:r>
              <a:rPr lang="en-US" dirty="0" err="1"/>
              <a:t>deltaf</a:t>
            </a:r>
            <a:r>
              <a:rPr lang="en-US" dirty="0"/>
              <a:t>/f</a:t>
            </a:r>
          </a:p>
          <a:p>
            <a:r>
              <a:rPr lang="en-US" dirty="0"/>
              <a:t>&lt;1.5 urad</a:t>
            </a:r>
          </a:p>
          <a:p>
            <a:endParaRPr lang="en-US" dirty="0"/>
          </a:p>
        </p:txBody>
      </p:sp>
      <p:sp>
        <p:nvSpPr>
          <p:cNvPr id="4" name="Slide Number Placeholder 3">
            <a:extLst>
              <a:ext uri="{FF2B5EF4-FFF2-40B4-BE49-F238E27FC236}">
                <a16:creationId xmlns:a16="http://schemas.microsoft.com/office/drawing/2014/main" id="{555F95D3-9DB8-D09F-0878-109FBCE828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7DD1B-E4D6-EE48-92DF-19F5EA1CBCAF}"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4755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49C5-F658-D9F8-318A-D81A1B3454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9361C6-C623-A2A7-40BE-F4CFF01F3A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0730FF-84CF-3AD3-41B9-452C08B14F8E}"/>
              </a:ext>
            </a:extLst>
          </p:cNvPr>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60051C8D-3D0B-149B-F11C-419D8FE117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7DD1B-E4D6-EE48-92DF-19F5EA1CBCAF}"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190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B11B6-B950-F5AD-88A9-1C70C4A41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EBF85-82D7-032D-4A8C-4A762543F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AD0999-80BF-E084-6AE3-119978B1E2DB}"/>
              </a:ext>
            </a:extLst>
          </p:cNvPr>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CD526E57-8948-8BFF-C225-A65294DAF3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7DD1B-E4D6-EE48-92DF-19F5EA1CBCAF}"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0936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B218F-EA43-2282-501B-BBF21667CF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936B3-266E-9A26-EB29-769DF26D79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A74214-220B-556D-2AED-D8A90007853F}"/>
              </a:ext>
            </a:extLst>
          </p:cNvPr>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4E3D4BC2-4593-A6B3-F1F9-A340401160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7DD1B-E4D6-EE48-92DF-19F5EA1CBCAF}"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0937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5887324"/>
            <a:ext cx="12192000" cy="103805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00000"/>
              </a:lnSpc>
              <a:buFontTx/>
              <a:buNone/>
            </a:pPr>
            <a:endParaRPr lang="en-US" sz="2400" b="0">
              <a:latin typeface="Times" charset="0"/>
              <a:ea typeface="Osaka" charset="-128"/>
            </a:endParaRPr>
          </a:p>
        </p:txBody>
      </p:sp>
      <p:grpSp>
        <p:nvGrpSpPr>
          <p:cNvPr id="4" name="Group 3">
            <a:extLst>
              <a:ext uri="{FF2B5EF4-FFF2-40B4-BE49-F238E27FC236}">
                <a16:creationId xmlns:a16="http://schemas.microsoft.com/office/drawing/2014/main" id="{1143EC50-F399-4A80-B11F-20040F8AC6E8}"/>
              </a:ext>
            </a:extLst>
          </p:cNvPr>
          <p:cNvGrpSpPr/>
          <p:nvPr userDrawn="1"/>
        </p:nvGrpSpPr>
        <p:grpSpPr>
          <a:xfrm>
            <a:off x="4523824" y="6059005"/>
            <a:ext cx="3144351" cy="686977"/>
            <a:chOff x="352100" y="1987516"/>
            <a:chExt cx="1884002" cy="437946"/>
          </a:xfrm>
        </p:grpSpPr>
        <p:pic>
          <p:nvPicPr>
            <p:cNvPr id="6" name="Picture 5">
              <a:extLst>
                <a:ext uri="{FF2B5EF4-FFF2-40B4-BE49-F238E27FC236}">
                  <a16:creationId xmlns:a16="http://schemas.microsoft.com/office/drawing/2014/main" id="{25F4D4D6-F80F-4FFD-916B-E504F35999FE}"/>
                </a:ext>
              </a:extLst>
            </p:cNvPr>
            <p:cNvPicPr>
              <a:picLocks noChangeAspect="1"/>
            </p:cNvPicPr>
            <p:nvPr/>
          </p:nvPicPr>
          <p:blipFill>
            <a:blip r:embed="rId2">
              <a:duotone>
                <a:prstClr val="black"/>
                <a:schemeClr val="accent4">
                  <a:tint val="45000"/>
                  <a:satMod val="400000"/>
                </a:schemeClr>
              </a:duotone>
            </a:blip>
            <a:stretch>
              <a:fillRect/>
            </a:stretch>
          </p:blipFill>
          <p:spPr>
            <a:xfrm>
              <a:off x="1802966" y="1992326"/>
              <a:ext cx="433136" cy="433136"/>
            </a:xfrm>
            <a:prstGeom prst="rect">
              <a:avLst/>
            </a:prstGeom>
          </p:spPr>
        </p:pic>
        <p:pic>
          <p:nvPicPr>
            <p:cNvPr id="9" name="Picture 13" descr="C:\Users\pgregg\Desktop\L7_qwp100_spiral.tif">
              <a:extLst>
                <a:ext uri="{FF2B5EF4-FFF2-40B4-BE49-F238E27FC236}">
                  <a16:creationId xmlns:a16="http://schemas.microsoft.com/office/drawing/2014/main" id="{D06F8130-1C06-4FB9-A9D0-4D9C8A69EECE}"/>
                </a:ext>
              </a:extLst>
            </p:cNvPr>
            <p:cNvPicPr>
              <a:picLocks noChangeAspect="1" noChangeArrowheads="1"/>
            </p:cNvPicPr>
            <p:nvPr/>
          </p:nvPicPr>
          <p:blipFill rotWithShape="1">
            <a:blip r:embed="rId3" cstate="print">
              <a:duotone>
                <a:prstClr val="black"/>
                <a:srgbClr val="CCCA14">
                  <a:tint val="45000"/>
                  <a:satMod val="400000"/>
                </a:srgbClr>
              </a:duotone>
              <a:extLst>
                <a:ext uri="{28A0092B-C50C-407E-A947-70E740481C1C}">
                  <a14:useLocalDpi xmlns:a14="http://schemas.microsoft.com/office/drawing/2010/main" val="0"/>
                </a:ext>
              </a:extLst>
            </a:blip>
            <a:srcRect l="46281" t="14336" r="17157" b="39962"/>
            <a:stretch/>
          </p:blipFill>
          <p:spPr bwMode="auto">
            <a:xfrm rot="10800000">
              <a:off x="352100" y="1987516"/>
              <a:ext cx="433136" cy="4331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8525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0" y="-1"/>
            <a:ext cx="12192000" cy="457200"/>
          </a:xfrm>
          <a:prstGeom prst="rect">
            <a:avLst/>
          </a:prstGeom>
          <a:gradFill rotWithShape="0">
            <a:gsLst>
              <a:gs pos="0">
                <a:srgbClr val="333333"/>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00000"/>
              </a:lnSpc>
              <a:buFontTx/>
              <a:buNone/>
            </a:pPr>
            <a:endParaRPr lang="en-US" sz="2400" b="0">
              <a:latin typeface="Times" charset="0"/>
              <a:ea typeface="Osaka" charset="-128"/>
            </a:endParaRPr>
          </a:p>
        </p:txBody>
      </p:sp>
      <p:sp>
        <p:nvSpPr>
          <p:cNvPr id="2" name="Title 1"/>
          <p:cNvSpPr>
            <a:spLocks noGrp="1"/>
          </p:cNvSpPr>
          <p:nvPr>
            <p:ph type="title"/>
          </p:nvPr>
        </p:nvSpPr>
        <p:spPr>
          <a:xfrm>
            <a:off x="-1" y="1"/>
            <a:ext cx="11174931" cy="442762"/>
          </a:xfrm>
          <a:prstGeom prst="rect">
            <a:avLst/>
          </a:prstGeom>
        </p:spPr>
        <p:txBody>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10">
            <a:extLst>
              <a:ext uri="{FF2B5EF4-FFF2-40B4-BE49-F238E27FC236}">
                <a16:creationId xmlns:a16="http://schemas.microsoft.com/office/drawing/2014/main" id="{9B1D6BB7-8A61-E68A-C7D8-DB00E777C26B}"/>
              </a:ext>
            </a:extLst>
          </p:cNvPr>
          <p:cNvSpPr>
            <a:spLocks noChangeArrowheads="1"/>
          </p:cNvSpPr>
          <p:nvPr userDrawn="1"/>
        </p:nvSpPr>
        <p:spPr bwMode="auto">
          <a:xfrm>
            <a:off x="0" y="6600825"/>
            <a:ext cx="12192000" cy="261890"/>
          </a:xfrm>
          <a:prstGeom prst="rect">
            <a:avLst/>
          </a:prstGeom>
          <a:gradFill rotWithShape="0">
            <a:gsLst>
              <a:gs pos="0">
                <a:srgbClr val="333333"/>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b="1" dirty="0">
                <a:solidFill>
                  <a:schemeClr val="bg1"/>
                </a:solidFill>
              </a:rPr>
              <a:t>B. Kabag</a:t>
            </a:r>
            <a:r>
              <a:rPr lang="tr-TR" sz="1400" b="1" dirty="0">
                <a:solidFill>
                  <a:schemeClr val="bg1"/>
                </a:solidFill>
              </a:rPr>
              <a:t>ö</a:t>
            </a:r>
            <a:r>
              <a:rPr lang="en-US" sz="1400" b="1" dirty="0">
                <a:solidFill>
                  <a:schemeClr val="bg1"/>
                </a:solidFill>
              </a:rPr>
              <a:t>z, LIGO Livingston</a:t>
            </a:r>
          </a:p>
        </p:txBody>
      </p:sp>
      <p:sp>
        <p:nvSpPr>
          <p:cNvPr id="8" name="Title 1">
            <a:extLst>
              <a:ext uri="{FF2B5EF4-FFF2-40B4-BE49-F238E27FC236}">
                <a16:creationId xmlns:a16="http://schemas.microsoft.com/office/drawing/2014/main" id="{0F08CE64-0FC8-2ECF-51C1-1178F6754FD2}"/>
              </a:ext>
            </a:extLst>
          </p:cNvPr>
          <p:cNvSpPr txBox="1">
            <a:spLocks/>
          </p:cNvSpPr>
          <p:nvPr userDrawn="1"/>
        </p:nvSpPr>
        <p:spPr>
          <a:xfrm>
            <a:off x="-1" y="6591300"/>
            <a:ext cx="12192001" cy="261890"/>
          </a:xfrm>
          <a:prstGeom prst="rect">
            <a:avLst/>
          </a:prstGeom>
        </p:spPr>
        <p:txBody>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endParaRPr lang="en-US" sz="1400" b="0" dirty="0"/>
          </a:p>
        </p:txBody>
      </p:sp>
      <p:pic>
        <p:nvPicPr>
          <p:cNvPr id="9" name="Picture 8">
            <a:extLst>
              <a:ext uri="{FF2B5EF4-FFF2-40B4-BE49-F238E27FC236}">
                <a16:creationId xmlns:a16="http://schemas.microsoft.com/office/drawing/2014/main" id="{9B7005A6-7639-728F-5C4B-F62E4A38B711}"/>
              </a:ext>
            </a:extLst>
          </p:cNvPr>
          <p:cNvPicPr>
            <a:picLocks noChangeAspect="1"/>
          </p:cNvPicPr>
          <p:nvPr userDrawn="1"/>
        </p:nvPicPr>
        <p:blipFill>
          <a:blip r:embed="rId2"/>
          <a:stretch>
            <a:fillRect/>
          </a:stretch>
        </p:blipFill>
        <p:spPr>
          <a:xfrm>
            <a:off x="11759524" y="4810"/>
            <a:ext cx="433136" cy="433136"/>
          </a:xfrm>
          <a:prstGeom prst="rect">
            <a:avLst/>
          </a:prstGeom>
        </p:spPr>
      </p:pic>
      <p:pic>
        <p:nvPicPr>
          <p:cNvPr id="10" name="Picture 13" descr="C:\Users\pgregg\Desktop\L7_qwp100_spiral.tif">
            <a:extLst>
              <a:ext uri="{FF2B5EF4-FFF2-40B4-BE49-F238E27FC236}">
                <a16:creationId xmlns:a16="http://schemas.microsoft.com/office/drawing/2014/main" id="{23F819F4-A513-549A-4890-42AD69D26358}"/>
              </a:ext>
            </a:extLst>
          </p:cNvPr>
          <p:cNvPicPr>
            <a:picLocks noChangeAspect="1" noChangeArrowheads="1"/>
          </p:cNvPicPr>
          <p:nvPr userDrawn="1"/>
        </p:nvPicPr>
        <p:blipFill rotWithShape="1">
          <a:blip r:embed="rId3" cstate="print">
            <a:duotone>
              <a:prstClr val="black"/>
              <a:srgbClr val="9E3FCE">
                <a:tint val="45000"/>
                <a:satMod val="400000"/>
              </a:srgbClr>
            </a:duotone>
            <a:extLst>
              <a:ext uri="{BEBA8EAE-BF5A-486C-A8C5-ECC9F3942E4B}">
                <a14:imgProps xmlns:a14="http://schemas.microsoft.com/office/drawing/2010/main">
                  <a14:imgLayer r:embed="rId4">
                    <a14:imgEffect>
                      <a14:sharpenSoften amount="50000"/>
                    </a14:imgEffect>
                    <a14:imgEffect>
                      <a14:brightnessContrast bright="25000"/>
                    </a14:imgEffect>
                  </a14:imgLayer>
                </a14:imgProps>
              </a:ext>
              <a:ext uri="{28A0092B-C50C-407E-A947-70E740481C1C}">
                <a14:useLocalDpi xmlns:a14="http://schemas.microsoft.com/office/drawing/2010/main" val="0"/>
              </a:ext>
            </a:extLst>
          </a:blip>
          <a:srcRect l="46281" t="14336" r="17157" b="39962"/>
          <a:stretch/>
        </p:blipFill>
        <p:spPr bwMode="auto">
          <a:xfrm rot="10800000">
            <a:off x="11325728" y="12031"/>
            <a:ext cx="433136" cy="43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47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63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5" name="Rectangle 3"/>
          <p:cNvSpPr>
            <a:spLocks noGrp="1" noChangeArrowheads="1"/>
          </p:cNvSpPr>
          <p:nvPr>
            <p:ph type="ftr" sz="quarter" idx="11"/>
          </p:nvPr>
        </p:nvSpPr>
        <p:spPr>
          <a:xfrm>
            <a:off x="4042833" y="6398991"/>
            <a:ext cx="3860800" cy="457200"/>
          </a:xfrm>
          <a:prstGeom prst="rect">
            <a:avLst/>
          </a:prstGeom>
          <a:ln/>
        </p:spPr>
        <p:txBody>
          <a:bodyPr anchor="b">
            <a:normAutofit/>
          </a:bodyPr>
          <a:lstStyle>
            <a:lvl1pPr>
              <a:defRPr/>
            </a:lvl1pPr>
          </a:lstStyle>
          <a:p>
            <a:pPr>
              <a:defRPr/>
            </a:pPr>
            <a:r>
              <a:rPr lang="en-US" dirty="0"/>
              <a:t>LIGO Livingston</a:t>
            </a:r>
          </a:p>
        </p:txBody>
      </p:sp>
      <p:sp>
        <p:nvSpPr>
          <p:cNvPr id="6" name="Rectangle 4"/>
          <p:cNvSpPr>
            <a:spLocks noGrp="1" noChangeArrowheads="1"/>
          </p:cNvSpPr>
          <p:nvPr>
            <p:ph type="sldNum" sz="quarter" idx="12"/>
          </p:nvPr>
        </p:nvSpPr>
        <p:spPr>
          <a:ln/>
        </p:spPr>
        <p:txBody>
          <a:bodyPr anchor="b">
            <a:normAutofit/>
          </a:bodyPr>
          <a:lstStyle>
            <a:lvl1pPr>
              <a:defRPr/>
            </a:lvl1pPr>
          </a:lstStyle>
          <a:p>
            <a:pPr>
              <a:defRPr/>
            </a:pPr>
            <a:fld id="{06A96C32-C9E0-0D4A-A5AD-AF864D154A19}" type="slidenum">
              <a:rPr lang="en-US"/>
              <a:pPr>
                <a:defRPr/>
              </a:pPr>
              <a:t>‹#›</a:t>
            </a:fld>
            <a:endParaRPr lang="en-US" dirty="0"/>
          </a:p>
        </p:txBody>
      </p:sp>
      <p:sp>
        <p:nvSpPr>
          <p:cNvPr id="8" name="Rectangle 2">
            <a:extLst>
              <a:ext uri="{FF2B5EF4-FFF2-40B4-BE49-F238E27FC236}">
                <a16:creationId xmlns:a16="http://schemas.microsoft.com/office/drawing/2014/main" id="{6CCFF090-1267-2CF4-9A52-B61140F3AF33}"/>
              </a:ext>
            </a:extLst>
          </p:cNvPr>
          <p:cNvSpPr>
            <a:spLocks noGrp="1" noChangeArrowheads="1"/>
          </p:cNvSpPr>
          <p:nvPr>
            <p:ph type="dt" sz="half" idx="2"/>
          </p:nvPr>
        </p:nvSpPr>
        <p:spPr bwMode="auto">
          <a:xfrm>
            <a:off x="406400" y="6330728"/>
            <a:ext cx="25400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92075" tIns="46038" rIns="92075" bIns="46038" numCol="1" anchor="b" anchorCtr="0" compatLnSpc="1">
            <a:prstTxWarp prst="textNoShape">
              <a:avLst/>
            </a:prstTxWarp>
            <a:normAutofit/>
          </a:bodyPr>
          <a:lstStyle>
            <a:lvl1pPr>
              <a:defRPr sz="1100" i="1">
                <a:solidFill>
                  <a:schemeClr val="bg1"/>
                </a:solidFill>
                <a:cs typeface="+mn-cs"/>
              </a:defRPr>
            </a:lvl1pPr>
          </a:lstStyle>
          <a:p>
            <a:pPr>
              <a:defRPr/>
            </a:pPr>
            <a:r>
              <a:rPr lang="en-US" dirty="0">
                <a:latin typeface="Helvetica" charset="0"/>
              </a:rPr>
              <a:t>LIGO-</a:t>
            </a:r>
            <a:r>
              <a:rPr lang="en-US" dirty="0"/>
              <a:t>G2402007</a:t>
            </a:r>
          </a:p>
        </p:txBody>
      </p:sp>
    </p:spTree>
    <p:extLst>
      <p:ext uri="{BB962C8B-B14F-4D97-AF65-F5344CB8AC3E}">
        <p14:creationId xmlns:p14="http://schemas.microsoft.com/office/powerpoint/2010/main" val="225763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marL="342891" indent="-342891">
              <a:buClr>
                <a:schemeClr val="tx1"/>
              </a:buClr>
              <a:buFont typeface="Arial" panose="020B0604020202020204" pitchFamily="34" charset="0"/>
              <a:buChar char="•"/>
              <a:defRPr>
                <a:solidFill>
                  <a:schemeClr val="bg1"/>
                </a:solidFill>
              </a:defRPr>
            </a:lvl1pPr>
            <a:lvl2pPr marL="742932" indent="-285744">
              <a:buClr>
                <a:schemeClr val="tx1"/>
              </a:buClr>
              <a:buFont typeface="Arial" panose="020B0604020202020204" pitchFamily="34" charset="0"/>
              <a:buChar char="•"/>
              <a:defRPr>
                <a:solidFill>
                  <a:schemeClr val="bg1"/>
                </a:solidFill>
              </a:defRPr>
            </a:lvl2pPr>
            <a:lvl3pPr marL="1142971" indent="-228594">
              <a:buClr>
                <a:schemeClr val="tx1"/>
              </a:buClr>
              <a:buFont typeface="Arial" panose="020B0604020202020204" pitchFamily="34" charset="0"/>
              <a:buChar char="•"/>
              <a:defRPr>
                <a:solidFill>
                  <a:schemeClr val="bg1"/>
                </a:solidFill>
              </a:defRPr>
            </a:lvl3pPr>
            <a:lvl4pPr marL="1600160" indent="-228594">
              <a:buClr>
                <a:schemeClr val="tx1"/>
              </a:buClr>
              <a:buFont typeface="Arial" panose="020B0604020202020204" pitchFamily="34" charset="0"/>
              <a:buChar char="•"/>
              <a:defRPr>
                <a:solidFill>
                  <a:schemeClr val="bg1"/>
                </a:solidFill>
              </a:defRPr>
            </a:lvl4pPr>
            <a:lvl5pPr marL="2057349" indent="-228594">
              <a:buClr>
                <a:schemeClr val="tx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
          <p:cNvSpPr>
            <a:spLocks noGrp="1" noChangeArrowheads="1"/>
          </p:cNvSpPr>
          <p:nvPr>
            <p:ph type="ftr" sz="quarter" idx="11"/>
          </p:nvPr>
        </p:nvSpPr>
        <p:spPr>
          <a:xfrm>
            <a:off x="4042833" y="6398991"/>
            <a:ext cx="3860800" cy="457200"/>
          </a:xfrm>
          <a:prstGeom prst="rect">
            <a:avLst/>
          </a:prstGeom>
          <a:ln/>
        </p:spPr>
        <p:txBody>
          <a:bodyPr anchor="b"/>
          <a:lstStyle>
            <a:lvl1pPr marL="0" indent="0">
              <a:buFontTx/>
              <a:buNone/>
              <a:defRPr b="0">
                <a:solidFill>
                  <a:schemeClr val="bg1"/>
                </a:solidFill>
              </a:defRPr>
            </a:lvl1pPr>
          </a:lstStyle>
          <a:p>
            <a:pPr>
              <a:defRPr/>
            </a:pPr>
            <a:r>
              <a:rPr lang="en-US" dirty="0"/>
              <a:t>LIGO Livingston</a:t>
            </a:r>
          </a:p>
        </p:txBody>
      </p:sp>
      <p:sp>
        <p:nvSpPr>
          <p:cNvPr id="6" name="Rectangle 4"/>
          <p:cNvSpPr>
            <a:spLocks noGrp="1" noChangeArrowheads="1"/>
          </p:cNvSpPr>
          <p:nvPr>
            <p:ph type="sldNum" sz="quarter" idx="12"/>
          </p:nvPr>
        </p:nvSpPr>
        <p:spPr>
          <a:xfrm>
            <a:off x="9612244" y="6400800"/>
            <a:ext cx="2540000" cy="457200"/>
          </a:xfrm>
          <a:ln/>
        </p:spPr>
        <p:txBody>
          <a:bodyPr anchor="b"/>
          <a:lstStyle>
            <a:lvl1pPr marL="0" indent="0">
              <a:buFontTx/>
              <a:buNone/>
              <a:defRPr>
                <a:solidFill>
                  <a:schemeClr val="bg1"/>
                </a:solidFill>
              </a:defRPr>
            </a:lvl1pPr>
          </a:lstStyle>
          <a:p>
            <a:pPr>
              <a:defRPr/>
            </a:pPr>
            <a:fld id="{01BBC5D6-E357-0C48-ACBE-64CB86AB2C2F}" type="slidenum">
              <a:rPr lang="en-US" smtClean="0"/>
              <a:pPr>
                <a:defRPr/>
              </a:pPr>
              <a:t>‹#›</a:t>
            </a:fld>
            <a:endParaRPr lang="en-US" dirty="0"/>
          </a:p>
        </p:txBody>
      </p:sp>
      <p:pic>
        <p:nvPicPr>
          <p:cNvPr id="8" name="Picture 7" descr="Black background.jpg">
            <a:extLst>
              <a:ext uri="{FF2B5EF4-FFF2-40B4-BE49-F238E27FC236}">
                <a16:creationId xmlns:a16="http://schemas.microsoft.com/office/drawing/2014/main" id="{704B8750-87FB-9149-A75F-A8E51211E1B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422400" cy="1003300"/>
          </a:xfrm>
          <a:prstGeom prst="rect">
            <a:avLst/>
          </a:prstGeom>
        </p:spPr>
      </p:pic>
      <p:sp>
        <p:nvSpPr>
          <p:cNvPr id="10" name="Rectangle 11">
            <a:extLst>
              <a:ext uri="{FF2B5EF4-FFF2-40B4-BE49-F238E27FC236}">
                <a16:creationId xmlns:a16="http://schemas.microsoft.com/office/drawing/2014/main" id="{1DF2942A-552D-224B-BA74-2F1E7E996A5C}"/>
              </a:ext>
            </a:extLst>
          </p:cNvPr>
          <p:cNvSpPr>
            <a:spLocks noChangeArrowheads="1"/>
          </p:cNvSpPr>
          <p:nvPr userDrawn="1"/>
        </p:nvSpPr>
        <p:spPr bwMode="auto">
          <a:xfrm>
            <a:off x="0" y="1104901"/>
            <a:ext cx="12177184" cy="38100"/>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normAutofit fontScale="25000" lnSpcReduction="20000"/>
          </a:bodyPr>
          <a:lstStyle/>
          <a:p>
            <a:pPr marL="380990" indent="-380990">
              <a:buFont typeface="Arial" panose="020B0604020202020204" pitchFamily="34" charset="0"/>
              <a:buChar char="•"/>
              <a:defRPr/>
            </a:pPr>
            <a:endParaRPr lang="en-US" sz="2400" dirty="0">
              <a:solidFill>
                <a:schemeClr val="bg1"/>
              </a:solidFill>
              <a:cs typeface="+mn-cs"/>
            </a:endParaRPr>
          </a:p>
        </p:txBody>
      </p:sp>
      <p:sp>
        <p:nvSpPr>
          <p:cNvPr id="7" name="Rectangle 2">
            <a:extLst>
              <a:ext uri="{FF2B5EF4-FFF2-40B4-BE49-F238E27FC236}">
                <a16:creationId xmlns:a16="http://schemas.microsoft.com/office/drawing/2014/main" id="{AACDD0DF-FAC2-133A-9252-48481E5B65CE}"/>
              </a:ext>
            </a:extLst>
          </p:cNvPr>
          <p:cNvSpPr>
            <a:spLocks noGrp="1" noChangeArrowheads="1"/>
          </p:cNvSpPr>
          <p:nvPr>
            <p:ph type="dt" sz="half" idx="2"/>
          </p:nvPr>
        </p:nvSpPr>
        <p:spPr bwMode="auto">
          <a:xfrm>
            <a:off x="406400" y="6330728"/>
            <a:ext cx="25400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2075" tIns="46038" rIns="92075" bIns="46038" numCol="1" anchor="b" anchorCtr="0" compatLnSpc="1">
            <a:prstTxWarp prst="textNoShape">
              <a:avLst/>
            </a:prstTxWarp>
            <a:normAutofit/>
          </a:bodyPr>
          <a:lstStyle>
            <a:lvl1pPr>
              <a:defRPr sz="1100" i="1">
                <a:solidFill>
                  <a:schemeClr val="bg1"/>
                </a:solidFill>
                <a:cs typeface="+mn-cs"/>
              </a:defRPr>
            </a:lvl1pPr>
          </a:lstStyle>
          <a:p>
            <a:pPr>
              <a:defRPr/>
            </a:pPr>
            <a:r>
              <a:rPr lang="en-US" dirty="0">
                <a:latin typeface="Helvetica" charset="0"/>
              </a:rPr>
              <a:t>LIGO-</a:t>
            </a:r>
            <a:r>
              <a:rPr lang="en-US" dirty="0"/>
              <a:t>G2402007</a:t>
            </a:r>
          </a:p>
        </p:txBody>
      </p:sp>
    </p:spTree>
    <p:extLst>
      <p:ext uri="{BB962C8B-B14F-4D97-AF65-F5344CB8AC3E}">
        <p14:creationId xmlns:p14="http://schemas.microsoft.com/office/powerpoint/2010/main" val="406631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noChangeArrowheads="1"/>
          </p:cNvSpPr>
          <p:nvPr>
            <p:ph type="ftr" sz="quarter" idx="11"/>
          </p:nvPr>
        </p:nvSpPr>
        <p:spPr>
          <a:xfrm>
            <a:off x="4042833" y="6398991"/>
            <a:ext cx="3860800" cy="457200"/>
          </a:xfrm>
          <a:prstGeom prst="rect">
            <a:avLst/>
          </a:prstGeom>
          <a:ln/>
        </p:spPr>
        <p:txBody>
          <a:bodyPr/>
          <a:lstStyle>
            <a:lvl1pPr>
              <a:defRPr/>
            </a:lvl1pPr>
          </a:lstStyle>
          <a:p>
            <a:pPr>
              <a:defRPr/>
            </a:pPr>
            <a:r>
              <a:rPr lang="en-US" dirty="0"/>
              <a:t>LIGO Livingston</a:t>
            </a:r>
          </a:p>
        </p:txBody>
      </p:sp>
      <p:sp>
        <p:nvSpPr>
          <p:cNvPr id="5" name="Rectangle 4"/>
          <p:cNvSpPr>
            <a:spLocks noGrp="1" noChangeArrowheads="1"/>
          </p:cNvSpPr>
          <p:nvPr>
            <p:ph type="sldNum" sz="quarter" idx="12"/>
          </p:nvPr>
        </p:nvSpPr>
        <p:spPr>
          <a:ln/>
        </p:spPr>
        <p:txBody>
          <a:bodyPr/>
          <a:lstStyle>
            <a:lvl1pPr>
              <a:defRPr/>
            </a:lvl1pPr>
          </a:lstStyle>
          <a:p>
            <a:pPr>
              <a:defRPr/>
            </a:pPr>
            <a:fld id="{EF717EC8-0C5F-714D-9FFF-9B123D06AB75}" type="slidenum">
              <a:rPr lang="en-US"/>
              <a:pPr>
                <a:defRPr/>
              </a:pPr>
              <a:t>‹#›</a:t>
            </a:fld>
            <a:endParaRPr lang="en-US"/>
          </a:p>
        </p:txBody>
      </p:sp>
      <p:sp>
        <p:nvSpPr>
          <p:cNvPr id="6" name="Rectangle 2">
            <a:extLst>
              <a:ext uri="{FF2B5EF4-FFF2-40B4-BE49-F238E27FC236}">
                <a16:creationId xmlns:a16="http://schemas.microsoft.com/office/drawing/2014/main" id="{72298700-E40E-1969-B4BA-CE783BD43182}"/>
              </a:ext>
            </a:extLst>
          </p:cNvPr>
          <p:cNvSpPr>
            <a:spLocks noGrp="1" noChangeArrowheads="1"/>
          </p:cNvSpPr>
          <p:nvPr>
            <p:ph type="dt" sz="half" idx="2"/>
          </p:nvPr>
        </p:nvSpPr>
        <p:spPr bwMode="auto">
          <a:xfrm>
            <a:off x="406400" y="6330728"/>
            <a:ext cx="25400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92075" tIns="46038" rIns="92075" bIns="46038" numCol="1" anchor="b" anchorCtr="0" compatLnSpc="1">
            <a:prstTxWarp prst="textNoShape">
              <a:avLst/>
            </a:prstTxWarp>
            <a:normAutofit/>
          </a:bodyPr>
          <a:lstStyle>
            <a:lvl1pPr>
              <a:defRPr sz="1100" i="1">
                <a:solidFill>
                  <a:schemeClr val="bg1"/>
                </a:solidFill>
                <a:cs typeface="+mn-cs"/>
              </a:defRPr>
            </a:lvl1pPr>
          </a:lstStyle>
          <a:p>
            <a:pPr>
              <a:defRPr/>
            </a:pPr>
            <a:r>
              <a:rPr lang="en-US" dirty="0">
                <a:latin typeface="Helvetica" charset="0"/>
              </a:rPr>
              <a:t>LIGO-</a:t>
            </a:r>
            <a:r>
              <a:rPr lang="en-US" dirty="0"/>
              <a:t>G2402007</a:t>
            </a:r>
          </a:p>
        </p:txBody>
      </p:sp>
    </p:spTree>
    <p:extLst>
      <p:ext uri="{BB962C8B-B14F-4D97-AF65-F5344CB8AC3E}">
        <p14:creationId xmlns:p14="http://schemas.microsoft.com/office/powerpoint/2010/main" val="23725087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9060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1CCA27-78D8-A11C-1524-F4A8F658D9AC}"/>
              </a:ext>
            </a:extLst>
          </p:cNvPr>
          <p:cNvSpPr/>
          <p:nvPr userDrawn="1"/>
        </p:nvSpPr>
        <p:spPr bwMode="auto">
          <a:xfrm>
            <a:off x="0" y="10886"/>
            <a:ext cx="12177184" cy="6858000"/>
          </a:xfrm>
          <a:prstGeom prst="rect">
            <a:avLst/>
          </a:prstGeom>
          <a:solidFill>
            <a:schemeClr val="tx2"/>
          </a:solidFill>
          <a:ln w="12700" cap="flat" cmpd="sng" algn="ctr">
            <a:solidFill>
              <a:schemeClr val="tx2"/>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bg1"/>
              </a:solidFill>
              <a:effectLst/>
              <a:latin typeface="Times New Roman" charset="0"/>
              <a:ea typeface="ＭＳ Ｐゴシック" charset="0"/>
            </a:endParaRPr>
          </a:p>
        </p:txBody>
      </p:sp>
      <p:sp>
        <p:nvSpPr>
          <p:cNvPr id="3074" name="Rectangle 2"/>
          <p:cNvSpPr>
            <a:spLocks noGrp="1" noChangeArrowheads="1"/>
          </p:cNvSpPr>
          <p:nvPr>
            <p:ph type="dt" sz="half" idx="2"/>
          </p:nvPr>
        </p:nvSpPr>
        <p:spPr bwMode="auto">
          <a:xfrm>
            <a:off x="406400" y="6330728"/>
            <a:ext cx="25400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2075" tIns="46038" rIns="92075" bIns="46038" numCol="1" anchor="b" anchorCtr="0" compatLnSpc="1">
            <a:prstTxWarp prst="textNoShape">
              <a:avLst/>
            </a:prstTxWarp>
            <a:normAutofit/>
          </a:bodyPr>
          <a:lstStyle>
            <a:lvl1pPr>
              <a:defRPr sz="1100" b="1" i="0">
                <a:solidFill>
                  <a:schemeClr val="bg1"/>
                </a:solidFill>
                <a:cs typeface="+mn-cs"/>
              </a:defRPr>
            </a:lvl1pPr>
          </a:lstStyle>
          <a:p>
            <a:pPr>
              <a:defRPr/>
            </a:pPr>
            <a:r>
              <a:rPr lang="en-US" dirty="0">
                <a:latin typeface="Helvetica" charset="0"/>
              </a:rPr>
              <a:t>LIGO-</a:t>
            </a:r>
            <a:r>
              <a:rPr lang="en-US" dirty="0"/>
              <a:t>G2402007</a:t>
            </a:r>
          </a:p>
        </p:txBody>
      </p:sp>
      <p:sp>
        <p:nvSpPr>
          <p:cNvPr id="3076" name="Rectangle 4"/>
          <p:cNvSpPr>
            <a:spLocks noGrp="1" noChangeArrowheads="1"/>
          </p:cNvSpPr>
          <p:nvPr>
            <p:ph type="sldNum" sz="quarter" idx="4"/>
          </p:nvPr>
        </p:nvSpPr>
        <p:spPr bwMode="auto">
          <a:xfrm>
            <a:off x="9514417" y="6341793"/>
            <a:ext cx="25400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2075" tIns="46038" rIns="92075" bIns="46038" numCol="1" anchor="b" anchorCtr="0" compatLnSpc="1">
            <a:prstTxWarp prst="textNoShape">
              <a:avLst/>
            </a:prstTxWarp>
            <a:normAutofit/>
          </a:bodyPr>
          <a:lstStyle>
            <a:lvl1pPr algn="r">
              <a:defRPr sz="1400">
                <a:solidFill>
                  <a:schemeClr val="bg1"/>
                </a:solidFill>
                <a:latin typeface="+mn-lt"/>
                <a:cs typeface="+mn-cs"/>
              </a:defRPr>
            </a:lvl1pPr>
          </a:lstStyle>
          <a:p>
            <a:pPr>
              <a:defRPr/>
            </a:pPr>
            <a:fld id="{97E2C501-34F0-B247-8496-69AEAAF3DDF9}" type="slidenum">
              <a:rPr lang="en-US" smtClean="0"/>
              <a:pPr>
                <a:defRPr/>
              </a:pPr>
              <a:t>‹#›</a:t>
            </a:fld>
            <a:endParaRPr lang="en-US" dirty="0"/>
          </a:p>
        </p:txBody>
      </p:sp>
      <p:sp>
        <p:nvSpPr>
          <p:cNvPr id="3077" name="Rectangle 5"/>
          <p:cNvSpPr>
            <a:spLocks noGrp="1" noChangeArrowheads="1"/>
          </p:cNvSpPr>
          <p:nvPr>
            <p:ph type="body" idx="1"/>
          </p:nvPr>
        </p:nvSpPr>
        <p:spPr bwMode="auto">
          <a:xfrm>
            <a:off x="406400" y="1219200"/>
            <a:ext cx="11379200" cy="4876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
          <p:cNvSpPr>
            <a:spLocks noGrp="1" noChangeArrowheads="1"/>
          </p:cNvSpPr>
          <p:nvPr>
            <p:ph type="title"/>
          </p:nvPr>
        </p:nvSpPr>
        <p:spPr bwMode="auto">
          <a:xfrm>
            <a:off x="1422400" y="-76200"/>
            <a:ext cx="9652000" cy="1143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normAutofit/>
          </a:bodyPr>
          <a:lstStyle/>
          <a:p>
            <a:pPr lvl="0"/>
            <a:r>
              <a:rPr lang="en-US" dirty="0"/>
              <a:t>Click to edit Master title style</a:t>
            </a:r>
          </a:p>
        </p:txBody>
      </p:sp>
      <p:sp>
        <p:nvSpPr>
          <p:cNvPr id="3079" name="Rectangle 7"/>
          <p:cNvSpPr>
            <a:spLocks noChangeArrowheads="1"/>
          </p:cNvSpPr>
          <p:nvPr userDrawn="1"/>
        </p:nvSpPr>
        <p:spPr bwMode="auto">
          <a:xfrm>
            <a:off x="176725" y="6703791"/>
            <a:ext cx="8865675" cy="308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9" rIns="92075" bIns="46039" anchor="ctr">
            <a:normAutofit/>
          </a:bodyPr>
          <a:lstStyle/>
          <a:p>
            <a:pPr>
              <a:defRPr/>
            </a:pPr>
            <a:r>
              <a:rPr lang="en-US" sz="1400" dirty="0">
                <a:solidFill>
                  <a:schemeClr val="tx2"/>
                </a:solidFill>
                <a:latin typeface="Helvetica" charset="0"/>
                <a:cs typeface="+mn-cs"/>
              </a:rPr>
              <a:t>			 				</a:t>
            </a:r>
          </a:p>
        </p:txBody>
      </p:sp>
      <p:sp>
        <p:nvSpPr>
          <p:cNvPr id="3080" name="Rectangle 8"/>
          <p:cNvSpPr>
            <a:spLocks noChangeArrowheads="1"/>
          </p:cNvSpPr>
          <p:nvPr/>
        </p:nvSpPr>
        <p:spPr bwMode="auto">
          <a:xfrm>
            <a:off x="5907619" y="6484939"/>
            <a:ext cx="37676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normAutofit fontScale="70000" lnSpcReduction="20000"/>
          </a:bodyPr>
          <a:lstStyle/>
          <a:p>
            <a:pPr>
              <a:defRPr/>
            </a:pPr>
            <a:endParaRPr lang="en-US" sz="2400">
              <a:cs typeface="+mn-cs"/>
            </a:endParaRPr>
          </a:p>
        </p:txBody>
      </p:sp>
      <p:sp>
        <p:nvSpPr>
          <p:cNvPr id="3081" name="Rectangle 9"/>
          <p:cNvSpPr>
            <a:spLocks noChangeArrowheads="1"/>
          </p:cNvSpPr>
          <p:nvPr/>
        </p:nvSpPr>
        <p:spPr bwMode="auto">
          <a:xfrm>
            <a:off x="5973235" y="3189288"/>
            <a:ext cx="47201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normAutofit/>
          </a:bodyPr>
          <a:lstStyle/>
          <a:p>
            <a:pPr>
              <a:defRPr/>
            </a:pPr>
            <a:endParaRPr lang="en-US" sz="2400">
              <a:cs typeface="+mn-cs"/>
            </a:endParaRPr>
          </a:p>
        </p:txBody>
      </p:sp>
      <p:sp>
        <p:nvSpPr>
          <p:cNvPr id="3082" name="Rectangle 10"/>
          <p:cNvSpPr>
            <a:spLocks noChangeArrowheads="1"/>
          </p:cNvSpPr>
          <p:nvPr/>
        </p:nvSpPr>
        <p:spPr bwMode="auto">
          <a:xfrm>
            <a:off x="5973235" y="3108325"/>
            <a:ext cx="6985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normAutofit/>
          </a:bodyPr>
          <a:lstStyle/>
          <a:p>
            <a:pPr>
              <a:defRPr/>
            </a:pPr>
            <a:endParaRPr lang="en-US" sz="2400">
              <a:cs typeface="+mn-cs"/>
            </a:endParaRPr>
          </a:p>
        </p:txBody>
      </p:sp>
      <p:sp>
        <p:nvSpPr>
          <p:cNvPr id="3083" name="Rectangle 11"/>
          <p:cNvSpPr>
            <a:spLocks noChangeArrowheads="1"/>
          </p:cNvSpPr>
          <p:nvPr/>
        </p:nvSpPr>
        <p:spPr bwMode="auto">
          <a:xfrm>
            <a:off x="0" y="1104901"/>
            <a:ext cx="12177184" cy="38100"/>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normAutofit fontScale="25000" lnSpcReduction="20000"/>
          </a:bodyPr>
          <a:lstStyle/>
          <a:p>
            <a:pPr>
              <a:defRPr/>
            </a:pPr>
            <a:endParaRPr lang="en-US" sz="2400">
              <a:cs typeface="+mn-cs"/>
            </a:endParaRPr>
          </a:p>
        </p:txBody>
      </p:sp>
      <p:pic>
        <p:nvPicPr>
          <p:cNvPr id="1037" name="Picture 2" descr="NSF_LOGO_4-Color_bitmap_Logo.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1074399" y="0"/>
            <a:ext cx="1166284" cy="1096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Black background.jpg">
            <a:extLst>
              <a:ext uri="{FF2B5EF4-FFF2-40B4-BE49-F238E27FC236}">
                <a16:creationId xmlns:a16="http://schemas.microsoft.com/office/drawing/2014/main" id="{01C69BAF-F854-4384-D696-33659EC8CFCE}"/>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1"/>
            <a:ext cx="1422400" cy="1003300"/>
          </a:xfrm>
          <a:prstGeom prst="rect">
            <a:avLst/>
          </a:prstGeom>
        </p:spPr>
      </p:pic>
      <p:sp>
        <p:nvSpPr>
          <p:cNvPr id="4" name="Footer Placeholder 3">
            <a:extLst>
              <a:ext uri="{FF2B5EF4-FFF2-40B4-BE49-F238E27FC236}">
                <a16:creationId xmlns:a16="http://schemas.microsoft.com/office/drawing/2014/main" id="{B9FC9961-D9B6-D81B-E479-63AA9FB85CBA}"/>
              </a:ext>
            </a:extLst>
          </p:cNvPr>
          <p:cNvSpPr>
            <a:spLocks noGrp="1"/>
          </p:cNvSpPr>
          <p:nvPr>
            <p:ph type="ftr" sz="quarter" idx="3"/>
          </p:nvPr>
        </p:nvSpPr>
        <p:spPr>
          <a:xfrm>
            <a:off x="4038600" y="6432552"/>
            <a:ext cx="4114800" cy="365125"/>
          </a:xfrm>
          <a:prstGeom prst="rect">
            <a:avLst/>
          </a:prstGeom>
        </p:spPr>
        <p:txBody>
          <a:bodyPr vert="horz" lIns="91440" tIns="45720" rIns="91440" bIns="45720" rtlCol="0" anchor="ctr"/>
          <a:lstStyle>
            <a:lvl1pPr algn="ctr">
              <a:defRPr sz="1200" b="1">
                <a:solidFill>
                  <a:schemeClr val="bg1"/>
                </a:solidFill>
              </a:defRPr>
            </a:lvl1pPr>
          </a:lstStyle>
          <a:p>
            <a:r>
              <a:rPr lang="tr-TR" dirty="0"/>
              <a:t>LIGO </a:t>
            </a:r>
            <a:r>
              <a:rPr lang="tr-TR" dirty="0" err="1"/>
              <a:t>Livingston</a:t>
            </a:r>
            <a:endParaRPr lang="tr-TR" dirty="0"/>
          </a:p>
        </p:txBody>
      </p:sp>
    </p:spTree>
    <p:extLst>
      <p:ext uri="{BB962C8B-B14F-4D97-AF65-F5344CB8AC3E}">
        <p14:creationId xmlns:p14="http://schemas.microsoft.com/office/powerpoint/2010/main" val="373920994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p:txStyles>
    <p:titleStyle>
      <a:lvl1pPr algn="ctr" rtl="0" eaLnBrk="1" fontAlgn="base" hangingPunct="1">
        <a:spcBef>
          <a:spcPct val="0"/>
        </a:spcBef>
        <a:spcAft>
          <a:spcPct val="0"/>
        </a:spcAft>
        <a:defRPr sz="3600" i="1">
          <a:solidFill>
            <a:schemeClr val="bg1"/>
          </a:solidFill>
          <a:latin typeface="+mj-lt"/>
          <a:ea typeface="+mj-ea"/>
          <a:cs typeface="ＭＳ Ｐゴシック" charset="0"/>
        </a:defRPr>
      </a:lvl1pPr>
      <a:lvl2pPr algn="ctr"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2pPr>
      <a:lvl3pPr algn="ctr"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3pPr>
      <a:lvl4pPr algn="ctr"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4pPr>
      <a:lvl5pPr algn="ctr" rtl="0" eaLnBrk="1" fontAlgn="base" hangingPunct="1">
        <a:spcBef>
          <a:spcPct val="0"/>
        </a:spcBef>
        <a:spcAft>
          <a:spcPct val="0"/>
        </a:spcAft>
        <a:defRPr sz="3600">
          <a:solidFill>
            <a:schemeClr val="tx2"/>
          </a:solidFill>
          <a:latin typeface="Helvetica" charset="0"/>
          <a:ea typeface="ＭＳ Ｐゴシック" charset="0"/>
          <a:cs typeface="ＭＳ Ｐゴシック" charset="0"/>
        </a:defRPr>
      </a:lvl5pPr>
      <a:lvl6pPr marL="457189" algn="ctr" rtl="0" eaLnBrk="1" fontAlgn="base" hangingPunct="1">
        <a:spcBef>
          <a:spcPct val="0"/>
        </a:spcBef>
        <a:spcAft>
          <a:spcPct val="0"/>
        </a:spcAft>
        <a:defRPr sz="3600">
          <a:solidFill>
            <a:schemeClr val="tx2"/>
          </a:solidFill>
          <a:latin typeface="Helvetica" charset="0"/>
          <a:ea typeface="ＭＳ Ｐゴシック" charset="0"/>
        </a:defRPr>
      </a:lvl6pPr>
      <a:lvl7pPr marL="914377" algn="ctr" rtl="0" eaLnBrk="1" fontAlgn="base" hangingPunct="1">
        <a:spcBef>
          <a:spcPct val="0"/>
        </a:spcBef>
        <a:spcAft>
          <a:spcPct val="0"/>
        </a:spcAft>
        <a:defRPr sz="3600">
          <a:solidFill>
            <a:schemeClr val="tx2"/>
          </a:solidFill>
          <a:latin typeface="Helvetica" charset="0"/>
          <a:ea typeface="ＭＳ Ｐゴシック" charset="0"/>
        </a:defRPr>
      </a:lvl7pPr>
      <a:lvl8pPr marL="1371566" algn="ctr" rtl="0" eaLnBrk="1" fontAlgn="base" hangingPunct="1">
        <a:spcBef>
          <a:spcPct val="0"/>
        </a:spcBef>
        <a:spcAft>
          <a:spcPct val="0"/>
        </a:spcAft>
        <a:defRPr sz="3600">
          <a:solidFill>
            <a:schemeClr val="tx2"/>
          </a:solidFill>
          <a:latin typeface="Helvetica" charset="0"/>
          <a:ea typeface="ＭＳ Ｐゴシック" charset="0"/>
        </a:defRPr>
      </a:lvl8pPr>
      <a:lvl9pPr marL="1828754" algn="ctr" rtl="0" eaLnBrk="1" fontAlgn="base" hangingPunct="1">
        <a:spcBef>
          <a:spcPct val="0"/>
        </a:spcBef>
        <a:spcAft>
          <a:spcPct val="0"/>
        </a:spcAft>
        <a:defRPr sz="3600">
          <a:solidFill>
            <a:schemeClr val="tx2"/>
          </a:solidFill>
          <a:latin typeface="Helvetica" charset="0"/>
          <a:ea typeface="ＭＳ Ｐゴシック" charset="0"/>
        </a:defRPr>
      </a:lvl9pPr>
    </p:titleStyle>
    <p:bodyStyle>
      <a:lvl1pPr marL="342891" indent="-342891" algn="l" rtl="0" eaLnBrk="1" fontAlgn="base" hangingPunct="1">
        <a:spcBef>
          <a:spcPct val="20000"/>
        </a:spcBef>
        <a:spcAft>
          <a:spcPct val="0"/>
        </a:spcAft>
        <a:buClr>
          <a:schemeClr val="bg1"/>
        </a:buClr>
        <a:buSzPct val="150000"/>
        <a:buFont typeface="Arial" panose="020B0604020202020204" pitchFamily="34" charset="0"/>
        <a:buChar char="•"/>
        <a:defRPr sz="2400">
          <a:solidFill>
            <a:schemeClr val="bg1"/>
          </a:solidFill>
          <a:latin typeface="+mn-lt"/>
          <a:ea typeface="+mn-ea"/>
          <a:cs typeface="ＭＳ Ｐゴシック" charset="0"/>
        </a:defRPr>
      </a:lvl1pPr>
      <a:lvl2pPr marL="742932" indent="-285744" algn="l" rtl="0" eaLnBrk="1" fontAlgn="base" hangingPunct="1">
        <a:spcBef>
          <a:spcPct val="20000"/>
        </a:spcBef>
        <a:spcAft>
          <a:spcPct val="0"/>
        </a:spcAft>
        <a:buClr>
          <a:schemeClr val="bg1"/>
        </a:buClr>
        <a:buSzPct val="150000"/>
        <a:buFont typeface="Arial" panose="020B0604020202020204" pitchFamily="34" charset="0"/>
        <a:buChar char="•"/>
        <a:defRPr>
          <a:solidFill>
            <a:schemeClr val="bg1"/>
          </a:solidFill>
          <a:latin typeface="+mn-lt"/>
          <a:ea typeface="+mn-ea"/>
        </a:defRPr>
      </a:lvl2pPr>
      <a:lvl3pPr marL="1142971" indent="-228594" algn="l" rtl="0" eaLnBrk="1" fontAlgn="base" hangingPunct="1">
        <a:spcBef>
          <a:spcPct val="20000"/>
        </a:spcBef>
        <a:spcAft>
          <a:spcPct val="0"/>
        </a:spcAft>
        <a:buClr>
          <a:schemeClr val="bg1"/>
        </a:buClr>
        <a:buSzPct val="150000"/>
        <a:buFont typeface="Arial" panose="020B0604020202020204" pitchFamily="34" charset="0"/>
        <a:buChar char="•"/>
        <a:defRPr sz="1600">
          <a:solidFill>
            <a:schemeClr val="bg1"/>
          </a:solidFill>
          <a:latin typeface="+mn-lt"/>
          <a:ea typeface="+mn-ea"/>
        </a:defRPr>
      </a:lvl3pPr>
      <a:lvl4pPr marL="1600160" indent="-228594" algn="l" rtl="0" eaLnBrk="1" fontAlgn="base" hangingPunct="1">
        <a:spcBef>
          <a:spcPct val="20000"/>
        </a:spcBef>
        <a:spcAft>
          <a:spcPct val="0"/>
        </a:spcAft>
        <a:buClr>
          <a:schemeClr val="bg1"/>
        </a:buClr>
        <a:buSzPct val="150000"/>
        <a:buFont typeface="Arial" panose="020B0604020202020204" pitchFamily="34" charset="0"/>
        <a:buChar char="•"/>
        <a:defRPr sz="1600">
          <a:solidFill>
            <a:schemeClr val="bg1"/>
          </a:solidFill>
          <a:latin typeface="+mn-lt"/>
          <a:ea typeface="+mn-ea"/>
        </a:defRPr>
      </a:lvl4pPr>
      <a:lvl5pPr marL="2057349" indent="-228594" algn="l" rtl="0" eaLnBrk="1" fontAlgn="base" hangingPunct="1">
        <a:spcBef>
          <a:spcPct val="20000"/>
        </a:spcBef>
        <a:spcAft>
          <a:spcPct val="0"/>
        </a:spcAft>
        <a:buClr>
          <a:schemeClr val="bg1"/>
        </a:buClr>
        <a:buSzPct val="150000"/>
        <a:buFont typeface="Arial" panose="020B0604020202020204" pitchFamily="34" charset="0"/>
        <a:buChar char="•"/>
        <a:defRPr sz="1600">
          <a:solidFill>
            <a:schemeClr val="bg1"/>
          </a:solidFill>
          <a:latin typeface="+mn-lt"/>
          <a:ea typeface="+mn-ea"/>
        </a:defRPr>
      </a:lvl5pPr>
      <a:lvl6pPr marL="2514537" indent="-228594" algn="l" rtl="0" eaLnBrk="1" fontAlgn="base" hangingPunct="1">
        <a:spcBef>
          <a:spcPct val="20000"/>
        </a:spcBef>
        <a:spcAft>
          <a:spcPct val="0"/>
        </a:spcAft>
        <a:buClr>
          <a:schemeClr val="tx1"/>
        </a:buClr>
        <a:buSzPct val="100000"/>
        <a:buChar char="»"/>
        <a:defRPr sz="1600">
          <a:solidFill>
            <a:schemeClr val="tx1"/>
          </a:solidFill>
          <a:latin typeface="+mn-lt"/>
          <a:ea typeface="+mn-ea"/>
        </a:defRPr>
      </a:lvl6pPr>
      <a:lvl7pPr marL="2971726" indent="-228594" algn="l" rtl="0" eaLnBrk="1" fontAlgn="base" hangingPunct="1">
        <a:spcBef>
          <a:spcPct val="20000"/>
        </a:spcBef>
        <a:spcAft>
          <a:spcPct val="0"/>
        </a:spcAft>
        <a:buClr>
          <a:schemeClr val="tx1"/>
        </a:buClr>
        <a:buSzPct val="100000"/>
        <a:buChar char="»"/>
        <a:defRPr sz="1600">
          <a:solidFill>
            <a:schemeClr val="tx1"/>
          </a:solidFill>
          <a:latin typeface="+mn-lt"/>
          <a:ea typeface="+mn-ea"/>
        </a:defRPr>
      </a:lvl7pPr>
      <a:lvl8pPr marL="3428914" indent="-228594" algn="l" rtl="0" eaLnBrk="1" fontAlgn="base" hangingPunct="1">
        <a:spcBef>
          <a:spcPct val="20000"/>
        </a:spcBef>
        <a:spcAft>
          <a:spcPct val="0"/>
        </a:spcAft>
        <a:buClr>
          <a:schemeClr val="tx1"/>
        </a:buClr>
        <a:buSzPct val="100000"/>
        <a:buChar char="»"/>
        <a:defRPr sz="1600">
          <a:solidFill>
            <a:schemeClr val="tx1"/>
          </a:solidFill>
          <a:latin typeface="+mn-lt"/>
          <a:ea typeface="+mn-ea"/>
        </a:defRPr>
      </a:lvl8pPr>
      <a:lvl9pPr marL="3886103" indent="-228594" algn="l" rtl="0" eaLnBrk="1" fontAlgn="base" hangingPunct="1">
        <a:spcBef>
          <a:spcPct val="20000"/>
        </a:spcBef>
        <a:spcAft>
          <a:spcPct val="0"/>
        </a:spcAft>
        <a:buClr>
          <a:schemeClr val="tx1"/>
        </a:buClr>
        <a:buSzPct val="100000"/>
        <a:buChar char="»"/>
        <a:defRPr sz="1600">
          <a:solidFill>
            <a:schemeClr val="tx1"/>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dcc.ligo.org/G2502387-x0" TargetMode="External"/><Relationship Id="rId5" Type="http://schemas.openxmlformats.org/officeDocument/2006/relationships/hyperlink" Target="https://dcc.ligo.org/LIGO-T2500348" TargetMode="External"/><Relationship Id="rId4" Type="http://schemas.openxmlformats.org/officeDocument/2006/relationships/hyperlink" Target="https://dcc.ligo.org/LIGO-T250031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dcc.ligo.org/G2502387-x0" TargetMode="External"/><Relationship Id="rId5" Type="http://schemas.openxmlformats.org/officeDocument/2006/relationships/hyperlink" Target="https://dcc.ligo.org/LIGO-T2500348" TargetMode="External"/><Relationship Id="rId4" Type="http://schemas.openxmlformats.org/officeDocument/2006/relationships/hyperlink" Target="https://dcc.ligo.org/LIGO-T250031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dcc.ligo.org/G2502387-x0" TargetMode="External"/><Relationship Id="rId3" Type="http://schemas.openxmlformats.org/officeDocument/2006/relationships/image" Target="../media/image20.png"/><Relationship Id="rId7" Type="http://schemas.openxmlformats.org/officeDocument/2006/relationships/hyperlink" Target="https://dcc.ligo.org/DocDB/0156/T1800447/007/FC_DRD_T1800447-v7.pdf"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dcc.ligo.org/LIGO-T2500348" TargetMode="External"/><Relationship Id="rId5" Type="http://schemas.openxmlformats.org/officeDocument/2006/relationships/hyperlink" Target="https://dcc.ligo.org/LIGO-T2500310"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hyperlink" Target="https://dcc.ligo.org/G2502387-x0" TargetMode="External"/><Relationship Id="rId3" Type="http://schemas.openxmlformats.org/officeDocument/2006/relationships/image" Target="../media/image22.png"/><Relationship Id="rId7" Type="http://schemas.openxmlformats.org/officeDocument/2006/relationships/hyperlink" Target="https://alog.ligo-wa.caltech.edu/aLOG/index.php?callRep=86836"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dcc.ligo.org/DocDB/0156/T1800447/007/FC_DRD_T1800447-v7.pdf" TargetMode="External"/><Relationship Id="rId5" Type="http://schemas.openxmlformats.org/officeDocument/2006/relationships/hyperlink" Target="https://alog.ligo-la.caltech.edu/aLOG/uploads/72088_20240710115733_fc_backscatter_nb_nov8_data_jul24_analysis.png"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alog.ligo-la.caltech.edu/aLOG/index.php?callRep=75568"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dcc.ligo.org/G2502387-x0" TargetMode="External"/><Relationship Id="rId4" Type="http://schemas.openxmlformats.org/officeDocument/2006/relationships/hyperlink" Target="https://alog.ligo-la.caltech.edu/aLOG/index.php?callRep=75807"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log.ligo-la.caltech.edu/aLOG/uploads/78418_20250905161324_tcs4darm.png" TargetMode="External"/><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hyperlink" Target="https://dcc.ligo.org/G2502387-x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log.ligo-la.caltech.edu/aLOG/index.php?callRep=7259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dcc.ligo.org/G2502387-x0" TargetMode="External"/><Relationship Id="rId5" Type="http://schemas.openxmlformats.org/officeDocument/2006/relationships/hyperlink" Target="https://dcc.ligo.org/LIGO-G2301151" TargetMode="External"/><Relationship Id="rId4" Type="http://schemas.openxmlformats.org/officeDocument/2006/relationships/hyperlink" Target="https://alog.ligo-la.caltech.edu/aLOG/index.php?callRep=7518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dcc.ligo.org/G2502387-x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dcc.ligo.org/G2502387-x0" TargetMode="External"/><Relationship Id="rId4" Type="http://schemas.openxmlformats.org/officeDocument/2006/relationships/hyperlink" Target="https://alog.ligo-la.caltech.edu/aLOG/index.php?callRep=7272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dcc.ligo.org/G2502387-x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alog.ligo-la.caltech.edu/aLOG/index.php?callRep=77278"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dcc.ligo.org/G2502387-x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cc.ligo.org/G2502387-x0" TargetMode="External"/><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dcc.ligo.org/G2502387-x0"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alog.ligo-la.caltech.edu/aLOG/index.php?callRep=73188" TargetMode="External"/><Relationship Id="rId3" Type="http://schemas.openxmlformats.org/officeDocument/2006/relationships/image" Target="../media/image29.png"/><Relationship Id="rId7" Type="http://schemas.openxmlformats.org/officeDocument/2006/relationships/hyperlink" Target="https://alog.ligo-la.caltech.edu/aLOG/index.php?callRep=73225"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20.png"/><Relationship Id="rId5" Type="http://schemas.openxmlformats.org/officeDocument/2006/relationships/image" Target="../media/image30.png"/><Relationship Id="rId4" Type="http://schemas.openxmlformats.org/officeDocument/2006/relationships/image" Target="../media/image200.png"/></Relationships>
</file>

<file path=ppt/slides/_rels/slide3.xml.rels><?xml version="1.0" encoding="UTF-8" standalone="yes"?>
<Relationships xmlns="http://schemas.openxmlformats.org/package/2006/relationships"><Relationship Id="rId3" Type="http://schemas.openxmlformats.org/officeDocument/2006/relationships/hyperlink" Target="https://alog.ligo-la.caltech.edu/aLOG/index.php?callRep=76905" TargetMode="External"/><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hyperlink" Target="https://dcc.ligo.org/G2502387-x0" TargetMode="External"/><Relationship Id="rId4" Type="http://schemas.openxmlformats.org/officeDocument/2006/relationships/hyperlink" Target="https://alog.ligo-la.caltech.edu/aLOG/index.php?callRep=6809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dcc.ligo.org/G2502387-x0"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alog.ligo-la.caltech.edu/aLOG/index.php?callRep=62811" TargetMode="External"/><Relationship Id="rId5" Type="http://schemas.openxmlformats.org/officeDocument/2006/relationships/image" Target="../media/image13.jpeg"/><Relationship Id="rId4" Type="http://schemas.openxmlformats.org/officeDocument/2006/relationships/hyperlink" Target="https://alog.ligo-la.caltech.edu/aLOG/index.php?callRep=6285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hyperlink" Target="https://dcc.ligo.org/G2502387-x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dcc.ligo.org/G2502387-x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cc.ligo.org/G2502387-x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dcc.ligo.org/DocDB/0156/T1800447/007/FC_DRD_T1800447-v7.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dcc.ligo.org/G2502387-x0" TargetMode="External"/><Relationship Id="rId5" Type="http://schemas.openxmlformats.org/officeDocument/2006/relationships/image" Target="../media/image17.png"/><Relationship Id="rId4" Type="http://schemas.openxmlformats.org/officeDocument/2006/relationships/hyperlink" Target="https://dcc.ligo.org/DocDB/0156/T1800447/007/FC_DRD_T1800447-v7.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D88ACC-B8A4-68AD-1B91-C315C0B993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E1F5A-2EBE-371A-F09B-409EC639E97B}"/>
              </a:ext>
            </a:extLst>
          </p:cNvPr>
          <p:cNvSpPr>
            <a:spLocks noGrp="1"/>
          </p:cNvSpPr>
          <p:nvPr>
            <p:ph type="title"/>
          </p:nvPr>
        </p:nvSpPr>
        <p:spPr/>
        <p:txBody>
          <a:bodyPr/>
          <a:lstStyle/>
          <a:p>
            <a:endParaRPr lang="en-US" dirty="0"/>
          </a:p>
        </p:txBody>
      </p:sp>
      <p:sp>
        <p:nvSpPr>
          <p:cNvPr id="4" name="Content Placeholder 2">
            <a:extLst>
              <a:ext uri="{FF2B5EF4-FFF2-40B4-BE49-F238E27FC236}">
                <a16:creationId xmlns:a16="http://schemas.microsoft.com/office/drawing/2014/main" id="{AF1DCE81-4139-AEC3-9679-B61DB6EC1F13}"/>
              </a:ext>
            </a:extLst>
          </p:cNvPr>
          <p:cNvSpPr txBox="1">
            <a:spLocks/>
          </p:cNvSpPr>
          <p:nvPr/>
        </p:nvSpPr>
        <p:spPr>
          <a:xfrm>
            <a:off x="1575229" y="1713724"/>
            <a:ext cx="9041542" cy="15264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60000"/>
              </a:lnSpc>
              <a:buNone/>
            </a:pPr>
            <a:r>
              <a:rPr lang="en-US" sz="4800" dirty="0">
                <a:solidFill>
                  <a:srgbClr val="00FFC9"/>
                </a:solidFill>
              </a:rPr>
              <a:t>FDS Lessons Learnt: LIGO</a:t>
            </a:r>
          </a:p>
        </p:txBody>
      </p:sp>
      <p:sp>
        <p:nvSpPr>
          <p:cNvPr id="5" name="TextBox 4">
            <a:extLst>
              <a:ext uri="{FF2B5EF4-FFF2-40B4-BE49-F238E27FC236}">
                <a16:creationId xmlns:a16="http://schemas.microsoft.com/office/drawing/2014/main" id="{CC1A6A7B-3965-0166-28EF-EBE1B580D88A}"/>
              </a:ext>
            </a:extLst>
          </p:cNvPr>
          <p:cNvSpPr txBox="1"/>
          <p:nvPr/>
        </p:nvSpPr>
        <p:spPr>
          <a:xfrm>
            <a:off x="2510303" y="3617844"/>
            <a:ext cx="72145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30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j-ea"/>
                <a:cs typeface="Arial" panose="020B0604020202020204" pitchFamily="34" charset="0"/>
              </a:rPr>
              <a:t>Beg</a:t>
            </a:r>
            <a:r>
              <a:rPr kumimoji="0" lang="tr-TR" sz="1800" b="1" i="0" u="none" strike="noStrike" kern="1200" cap="none" spc="0" normalizeH="0" baseline="0" noProof="0" dirty="0">
                <a:ln>
                  <a:noFill/>
                </a:ln>
                <a:solidFill>
                  <a:prstClr val="white"/>
                </a:solidFill>
                <a:effectLst/>
                <a:uLnTx/>
                <a:uFillTx/>
                <a:ea typeface="+mj-ea"/>
                <a:cs typeface="Arial" panose="020B0604020202020204" pitchFamily="34" charset="0"/>
              </a:rPr>
              <a:t>ü</a:t>
            </a:r>
            <a:r>
              <a:rPr lang="en-US" b="1" dirty="0">
                <a:solidFill>
                  <a:prstClr val="white"/>
                </a:solidFill>
                <a:ea typeface="+mj-ea"/>
                <a:cs typeface="Arial" panose="020B0604020202020204" pitchFamily="34" charset="0"/>
              </a:rPr>
              <a:t>m</a:t>
            </a:r>
            <a:r>
              <a:rPr kumimoji="0" lang="en-US" sz="1800" b="1" i="0" u="none" strike="noStrike" kern="1200" cap="none" spc="0" normalizeH="0" baseline="0" noProof="0" dirty="0">
                <a:ln>
                  <a:noFill/>
                </a:ln>
                <a:solidFill>
                  <a:prstClr val="white"/>
                </a:solidFill>
                <a:effectLst/>
                <a:uLnTx/>
                <a:uFillTx/>
                <a:ea typeface="+mj-ea"/>
                <a:cs typeface="Arial" panose="020B0604020202020204" pitchFamily="34" charset="0"/>
              </a:rPr>
              <a:t> Kabag</a:t>
            </a:r>
            <a:r>
              <a:rPr kumimoji="0" lang="tr-TR" sz="1800" b="1" i="0" u="none" strike="noStrike" kern="1200" cap="none" spc="0" normalizeH="0" baseline="0" noProof="0" dirty="0">
                <a:ln>
                  <a:noFill/>
                </a:ln>
                <a:solidFill>
                  <a:prstClr val="white"/>
                </a:solidFill>
                <a:effectLst/>
                <a:uLnTx/>
                <a:uFillTx/>
                <a:ea typeface="+mj-ea"/>
                <a:cs typeface="Arial" panose="020B0604020202020204" pitchFamily="34" charset="0"/>
              </a:rPr>
              <a:t>ö</a:t>
            </a:r>
            <a:r>
              <a:rPr kumimoji="0" lang="en-US" sz="1800" b="1" i="0" u="none" strike="noStrike" kern="1200" cap="none" spc="0" normalizeH="0" baseline="0" noProof="0" dirty="0">
                <a:ln>
                  <a:noFill/>
                </a:ln>
                <a:solidFill>
                  <a:prstClr val="white"/>
                </a:solidFill>
                <a:effectLst/>
                <a:uLnTx/>
                <a:uFillTx/>
                <a:ea typeface="+mj-ea"/>
                <a:cs typeface="Arial" panose="020B0604020202020204" pitchFamily="34" charset="0"/>
              </a:rPr>
              <a:t>z, Vicky Xu, </a:t>
            </a:r>
            <a:br>
              <a:rPr kumimoji="0" lang="en-US" sz="1800" b="1" i="0" u="none" strike="noStrike" kern="1200" cap="none" spc="0" normalizeH="0" baseline="0" noProof="0" dirty="0">
                <a:ln>
                  <a:noFill/>
                </a:ln>
                <a:solidFill>
                  <a:prstClr val="white"/>
                </a:solidFill>
                <a:effectLst/>
                <a:uLnTx/>
                <a:uFillTx/>
                <a:ea typeface="+mj-ea"/>
                <a:cs typeface="Arial" panose="020B0604020202020204" pitchFamily="34" charset="0"/>
              </a:rPr>
            </a:br>
            <a:r>
              <a:rPr kumimoji="0" lang="en-US" sz="1800" b="1" i="0" u="none" strike="noStrike" kern="1200" cap="none" spc="0" normalizeH="0" baseline="0" noProof="0" dirty="0">
                <a:ln>
                  <a:noFill/>
                </a:ln>
                <a:solidFill>
                  <a:prstClr val="white"/>
                </a:solidFill>
                <a:effectLst/>
                <a:uLnTx/>
                <a:uFillTx/>
                <a:ea typeface="+mj-ea"/>
                <a:cs typeface="Arial" panose="020B0604020202020204" pitchFamily="34" charset="0"/>
              </a:rPr>
              <a:t>MIT FDS Team, LIGO FDS Team, LIGO Instrument Team</a:t>
            </a:r>
          </a:p>
        </p:txBody>
      </p:sp>
      <p:sp>
        <p:nvSpPr>
          <p:cNvPr id="6" name="TextBox 5">
            <a:extLst>
              <a:ext uri="{FF2B5EF4-FFF2-40B4-BE49-F238E27FC236}">
                <a16:creationId xmlns:a16="http://schemas.microsoft.com/office/drawing/2014/main" id="{C6C6BF99-C9B4-7D01-19D9-5162DADD61D9}"/>
              </a:ext>
            </a:extLst>
          </p:cNvPr>
          <p:cNvSpPr txBox="1"/>
          <p:nvPr/>
        </p:nvSpPr>
        <p:spPr>
          <a:xfrm>
            <a:off x="1791239" y="322168"/>
            <a:ext cx="8652678" cy="715581"/>
          </a:xfrm>
          <a:prstGeom prst="rect">
            <a:avLst/>
          </a:prstGeom>
          <a:noFill/>
        </p:spPr>
        <p:txBody>
          <a:bodyPr wrap="square">
            <a:spAutoFit/>
          </a:bodyPr>
          <a:lstStyle/>
          <a:p>
            <a:pPr algn="ctr">
              <a:spcBef>
                <a:spcPts val="600"/>
              </a:spcBef>
              <a:spcAft>
                <a:spcPts val="300"/>
              </a:spcAft>
              <a:defRPr/>
            </a:pPr>
            <a:r>
              <a:rPr lang="en-US" b="1" dirty="0">
                <a:solidFill>
                  <a:prstClr val="white"/>
                </a:solidFill>
                <a:ea typeface="+mj-ea"/>
                <a:cs typeface="Arial" panose="020B0604020202020204" pitchFamily="34" charset="0"/>
              </a:rPr>
              <a:t>2025-10-20</a:t>
            </a:r>
          </a:p>
          <a:p>
            <a:pPr algn="ctr"/>
            <a:r>
              <a:rPr lang="en-US" sz="2000" b="1" dirty="0">
                <a:solidFill>
                  <a:srgbClr val="DF0FDE"/>
                </a:solidFill>
              </a:rPr>
              <a:t>Next Generation Collaborative Design - Frequency-dependent Squeezing</a:t>
            </a:r>
          </a:p>
        </p:txBody>
      </p:sp>
      <p:pic>
        <p:nvPicPr>
          <p:cNvPr id="10" name="Picture 9">
            <a:extLst>
              <a:ext uri="{FF2B5EF4-FFF2-40B4-BE49-F238E27FC236}">
                <a16:creationId xmlns:a16="http://schemas.microsoft.com/office/drawing/2014/main" id="{6CAA6FDA-CB4C-36AB-AFB2-7DF024D20A57}"/>
              </a:ext>
            </a:extLst>
          </p:cNvPr>
          <p:cNvPicPr>
            <a:picLocks noChangeAspect="1"/>
          </p:cNvPicPr>
          <p:nvPr/>
        </p:nvPicPr>
        <p:blipFill rotWithShape="1">
          <a:blip r:embed="rId3"/>
          <a:srcRect t="1427"/>
          <a:stretch/>
        </p:blipFill>
        <p:spPr>
          <a:xfrm>
            <a:off x="82450" y="5760203"/>
            <a:ext cx="1478265" cy="998739"/>
          </a:xfrm>
          <a:prstGeom prst="rect">
            <a:avLst/>
          </a:prstGeom>
        </p:spPr>
      </p:pic>
      <p:pic>
        <p:nvPicPr>
          <p:cNvPr id="1026" name="Picture 2" descr="Astronomy @ MIT">
            <a:extLst>
              <a:ext uri="{FF2B5EF4-FFF2-40B4-BE49-F238E27FC236}">
                <a16:creationId xmlns:a16="http://schemas.microsoft.com/office/drawing/2014/main" id="{159F461D-0FA9-AB86-FB2D-B50AFC8409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08" b="-3351"/>
          <a:stretch/>
        </p:blipFill>
        <p:spPr bwMode="auto">
          <a:xfrm>
            <a:off x="10087339" y="5685377"/>
            <a:ext cx="1965324" cy="998739"/>
          </a:xfrm>
          <a:prstGeom prst="rect">
            <a:avLst/>
          </a:prstGeom>
          <a:solidFill>
            <a:schemeClr val="bg1"/>
          </a:solidFill>
        </p:spPr>
      </p:pic>
      <p:pic>
        <p:nvPicPr>
          <p:cNvPr id="7" name="Picture 2" descr="California Institute of Technology - Wikipedia">
            <a:extLst>
              <a:ext uri="{FF2B5EF4-FFF2-40B4-BE49-F238E27FC236}">
                <a16:creationId xmlns:a16="http://schemas.microsoft.com/office/drawing/2014/main" id="{E59423C0-59AE-FC95-C8A8-9DC005D854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6207" y="5685376"/>
            <a:ext cx="1078039" cy="10735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T Logo | MIT Brand Guide">
            <a:extLst>
              <a:ext uri="{FF2B5EF4-FFF2-40B4-BE49-F238E27FC236}">
                <a16:creationId xmlns:a16="http://schemas.microsoft.com/office/drawing/2014/main" id="{05351716-4593-D8AD-0C11-C09751C0E1B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525" t="35302" r="29527" b="33206"/>
          <a:stretch/>
        </p:blipFill>
        <p:spPr bwMode="auto">
          <a:xfrm>
            <a:off x="82450" y="4836290"/>
            <a:ext cx="1516714" cy="8490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SF Brand Policy">
            <a:extLst>
              <a:ext uri="{FF2B5EF4-FFF2-40B4-BE49-F238E27FC236}">
                <a16:creationId xmlns:a16="http://schemas.microsoft.com/office/drawing/2014/main" id="{B083F9FA-821D-44B7-6039-4AC4F839C5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9195" y="5424390"/>
            <a:ext cx="1433610" cy="1433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83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B52A6-48C2-53F5-F5EE-856C712B0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6F929C-7183-9152-D1BA-1D792C9EBF5E}"/>
              </a:ext>
            </a:extLst>
          </p:cNvPr>
          <p:cNvSpPr>
            <a:spLocks noGrp="1"/>
          </p:cNvSpPr>
          <p:nvPr>
            <p:ph type="title"/>
          </p:nvPr>
        </p:nvSpPr>
        <p:spPr/>
        <p:txBody>
          <a:bodyPr/>
          <a:lstStyle/>
          <a:p>
            <a:r>
              <a:rPr lang="en" dirty="0"/>
              <a:t>Squeezing at P</a:t>
            </a:r>
            <a:r>
              <a:rPr lang="en" baseline="-25000" dirty="0"/>
              <a:t>arm </a:t>
            </a:r>
            <a:r>
              <a:rPr lang="en" dirty="0"/>
              <a:t>=280 kW suffers </a:t>
            </a:r>
            <a:r>
              <a:rPr lang="en" dirty="0" err="1"/>
              <a:t>misrotation</a:t>
            </a:r>
            <a:endParaRPr lang="en-US" baseline="-25000" dirty="0"/>
          </a:p>
        </p:txBody>
      </p:sp>
      <p:sp>
        <p:nvSpPr>
          <p:cNvPr id="5" name="Slide Number Placeholder 4">
            <a:extLst>
              <a:ext uri="{FF2B5EF4-FFF2-40B4-BE49-F238E27FC236}">
                <a16:creationId xmlns:a16="http://schemas.microsoft.com/office/drawing/2014/main" id="{E3EA94AB-1E98-5AE8-4449-AA365D9D6F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C5D6-E357-0C48-ACBE-64CB86AB2C2F}" type="slidenum">
              <a:rPr kumimoji="0" lang="en-US" sz="14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Rectangle 10">
            <a:extLst>
              <a:ext uri="{FF2B5EF4-FFF2-40B4-BE49-F238E27FC236}">
                <a16:creationId xmlns:a16="http://schemas.microsoft.com/office/drawing/2014/main" id="{BBAA93B7-C800-3E31-33BF-BEDDA37C1224}"/>
              </a:ext>
            </a:extLst>
          </p:cNvPr>
          <p:cNvSpPr>
            <a:spLocks noChangeArrowheads="1"/>
          </p:cNvSpPr>
          <p:nvPr/>
        </p:nvSpPr>
        <p:spPr bwMode="auto">
          <a:xfrm>
            <a:off x="0" y="6597505"/>
            <a:ext cx="1422400" cy="261890"/>
          </a:xfrm>
          <a:prstGeom prst="rect">
            <a:avLst/>
          </a:prstGeom>
          <a:noFill/>
          <a:ln>
            <a:noFill/>
          </a:ln>
        </p:spPr>
        <p:txBody>
          <a:bodyPr wrap="none" anchor="ctr"/>
          <a:lstStyle/>
          <a:p>
            <a:r>
              <a:rPr lang="en-US" sz="1050" b="1" dirty="0">
                <a:solidFill>
                  <a:schemeClr val="bg1"/>
                </a:solidFill>
                <a:latin typeface="Arial" panose="020B0604020202020204" pitchFamily="34" charset="0"/>
                <a:cs typeface="Arial" panose="020B0604020202020204" pitchFamily="34" charset="0"/>
              </a:rPr>
              <a:t>begum@mit.edu</a:t>
            </a:r>
          </a:p>
        </p:txBody>
      </p:sp>
      <p:pic>
        <p:nvPicPr>
          <p:cNvPr id="7" name="Picture 6">
            <a:extLst>
              <a:ext uri="{FF2B5EF4-FFF2-40B4-BE49-F238E27FC236}">
                <a16:creationId xmlns:a16="http://schemas.microsoft.com/office/drawing/2014/main" id="{0A07D462-6972-DEF2-F5FB-5B7CB3C5CF0C}"/>
              </a:ext>
            </a:extLst>
          </p:cNvPr>
          <p:cNvPicPr>
            <a:picLocks noChangeAspect="1"/>
          </p:cNvPicPr>
          <p:nvPr/>
        </p:nvPicPr>
        <p:blipFill>
          <a:blip r:embed="rId3"/>
          <a:srcRect t="8910"/>
          <a:stretch>
            <a:fillRect/>
          </a:stretch>
        </p:blipFill>
        <p:spPr>
          <a:xfrm>
            <a:off x="383393" y="1348707"/>
            <a:ext cx="7258574" cy="5248798"/>
          </a:xfrm>
          <a:prstGeom prst="roundRect">
            <a:avLst>
              <a:gd name="adj" fmla="val 7721"/>
            </a:avLst>
          </a:prstGeom>
        </p:spPr>
      </p:pic>
      <p:sp>
        <p:nvSpPr>
          <p:cNvPr id="8" name="TextBox 7">
            <a:extLst>
              <a:ext uri="{FF2B5EF4-FFF2-40B4-BE49-F238E27FC236}">
                <a16:creationId xmlns:a16="http://schemas.microsoft.com/office/drawing/2014/main" id="{A5F0104D-9C03-730D-6F37-B8708CA04E9B}"/>
              </a:ext>
            </a:extLst>
          </p:cNvPr>
          <p:cNvSpPr txBox="1"/>
          <p:nvPr/>
        </p:nvSpPr>
        <p:spPr>
          <a:xfrm>
            <a:off x="7817365" y="1926392"/>
            <a:ext cx="4119262" cy="4708981"/>
          </a:xfrm>
          <a:prstGeom prst="rect">
            <a:avLst/>
          </a:prstGeom>
          <a:noFill/>
        </p:spPr>
        <p:txBody>
          <a:bodyPr wrap="square" rtlCol="0">
            <a:spAutoFit/>
          </a:bodyPr>
          <a:lstStyle/>
          <a:p>
            <a:endParaRPr lang="en-US" sz="2000" dirty="0">
              <a:solidFill>
                <a:schemeClr val="bg1"/>
              </a:solidFill>
            </a:endParaRPr>
          </a:p>
          <a:p>
            <a:r>
              <a:rPr lang="en-US" sz="2000" dirty="0">
                <a:solidFill>
                  <a:schemeClr val="bg1"/>
                </a:solidFill>
              </a:rPr>
              <a:t>GWINC </a:t>
            </a:r>
            <a:r>
              <a:rPr lang="en-US" sz="2000" dirty="0" err="1">
                <a:solidFill>
                  <a:schemeClr val="bg1"/>
                </a:solidFill>
              </a:rPr>
              <a:t>SuperQK</a:t>
            </a:r>
            <a:r>
              <a:rPr lang="en-US" sz="2000" dirty="0">
                <a:solidFill>
                  <a:schemeClr val="bg1"/>
                </a:solidFill>
              </a:rPr>
              <a:t> branch</a:t>
            </a:r>
          </a:p>
          <a:p>
            <a:r>
              <a:rPr lang="en-US" sz="2000" dirty="0">
                <a:solidFill>
                  <a:schemeClr val="bg1"/>
                </a:solidFill>
              </a:rPr>
              <a:t>Using math from L. McCuller, et al. Phys. Rev. D 104, 062006 (2021)</a:t>
            </a:r>
            <a:br>
              <a:rPr lang="en-US" sz="2000" dirty="0">
                <a:solidFill>
                  <a:schemeClr val="bg1"/>
                </a:solidFill>
              </a:rPr>
            </a:br>
            <a:endParaRPr lang="en-US" sz="2000" dirty="0">
              <a:solidFill>
                <a:schemeClr val="bg1"/>
              </a:solidFill>
            </a:endParaRPr>
          </a:p>
          <a:p>
            <a:r>
              <a:rPr lang="en-US" sz="2000" dirty="0">
                <a:solidFill>
                  <a:schemeClr val="bg1"/>
                </a:solidFill>
                <a:hlinkClick r:id="rId4">
                  <a:extLst>
                    <a:ext uri="{A12FA001-AC4F-418D-AE19-62706E023703}">
                      <ahyp:hlinkClr xmlns:ahyp="http://schemas.microsoft.com/office/drawing/2018/hyperlinkcolor" val="tx"/>
                    </a:ext>
                  </a:extLst>
                </a:hlinkClick>
              </a:rPr>
              <a:t>T2500310 - A+/O5 strain curve projections</a:t>
            </a:r>
            <a:endParaRPr lang="en-US" sz="2000" dirty="0">
              <a:solidFill>
                <a:schemeClr val="bg1"/>
              </a:solidFill>
            </a:endParaRPr>
          </a:p>
          <a:p>
            <a:r>
              <a:rPr lang="en-US" sz="2000" dirty="0">
                <a:solidFill>
                  <a:schemeClr val="bg1"/>
                </a:solidFill>
                <a:hlinkClick r:id="rId5">
                  <a:extLst>
                    <a:ext uri="{A12FA001-AC4F-418D-AE19-62706E023703}">
                      <ahyp:hlinkClr xmlns:ahyp="http://schemas.microsoft.com/office/drawing/2018/hyperlinkcolor" val="tx"/>
                    </a:ext>
                  </a:extLst>
                </a:hlinkClick>
              </a:rPr>
              <a:t>T2500348 – A+/O5 quantum noise projections</a:t>
            </a:r>
            <a:endParaRPr lang="en-US" sz="2000" dirty="0">
              <a:solidFill>
                <a:schemeClr val="bg1"/>
              </a:solidFill>
            </a:endParaRPr>
          </a:p>
          <a:p>
            <a:endParaRPr lang="en-US" sz="2000" dirty="0">
              <a:solidFill>
                <a:schemeClr val="bg1"/>
              </a:solidFill>
            </a:endParaRPr>
          </a:p>
          <a:p>
            <a:r>
              <a:rPr lang="en-US" sz="2000" b="1" dirty="0" err="1">
                <a:solidFill>
                  <a:schemeClr val="bg1"/>
                </a:solidFill>
              </a:rPr>
              <a:t>Misrotation</a:t>
            </a:r>
            <a:r>
              <a:rPr lang="en-US" sz="2000" b="1" dirty="0">
                <a:solidFill>
                  <a:schemeClr val="bg1"/>
                </a:solidFill>
              </a:rPr>
              <a:t> &lt;50 Hz</a:t>
            </a:r>
            <a:br>
              <a:rPr lang="en-US" sz="2000" dirty="0">
                <a:solidFill>
                  <a:schemeClr val="bg1"/>
                </a:solidFill>
              </a:rPr>
            </a:br>
            <a:endParaRPr lang="en-US" sz="2000" dirty="0">
              <a:solidFill>
                <a:schemeClr val="bg1"/>
              </a:solidFill>
            </a:endParaRPr>
          </a:p>
          <a:p>
            <a:r>
              <a:rPr lang="en-US" sz="2000" dirty="0">
                <a:solidFill>
                  <a:schemeClr val="bg1"/>
                </a:solidFill>
              </a:rPr>
              <a:t>Pointed out also in W. Jia et al. Science 385,1318(2024) </a:t>
            </a:r>
          </a:p>
          <a:p>
            <a:endParaRPr lang="en-US" sz="2000" dirty="0">
              <a:solidFill>
                <a:schemeClr val="bg1"/>
              </a:solidFill>
            </a:endParaRPr>
          </a:p>
        </p:txBody>
      </p:sp>
      <p:sp>
        <p:nvSpPr>
          <p:cNvPr id="6" name="TextBox 5">
            <a:extLst>
              <a:ext uri="{FF2B5EF4-FFF2-40B4-BE49-F238E27FC236}">
                <a16:creationId xmlns:a16="http://schemas.microsoft.com/office/drawing/2014/main" id="{BA13FBF5-259E-E80B-C2B9-78FDEA161651}"/>
              </a:ext>
            </a:extLst>
          </p:cNvPr>
          <p:cNvSpPr txBox="1"/>
          <p:nvPr/>
        </p:nvSpPr>
        <p:spPr>
          <a:xfrm>
            <a:off x="9612244" y="1182540"/>
            <a:ext cx="2540000" cy="307777"/>
          </a:xfrm>
          <a:prstGeom prst="rect">
            <a:avLst/>
          </a:prstGeom>
          <a:noFill/>
        </p:spPr>
        <p:txBody>
          <a:bodyPr wrap="square" rtlCol="0">
            <a:spAutoFit/>
          </a:bodyPr>
          <a:lstStyle/>
          <a:p>
            <a:pPr algn="r"/>
            <a:r>
              <a:rPr lang="en-US" sz="1400" dirty="0">
                <a:solidFill>
                  <a:schemeClr val="bg1">
                    <a:lumMod val="85000"/>
                  </a:schemeClr>
                </a:solidFill>
                <a:hlinkClick r:id="rId6">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169408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EA50E-23DA-8C3A-EDF6-0137743781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7BC51-E536-9A96-5A28-3204D155E3E8}"/>
              </a:ext>
            </a:extLst>
          </p:cNvPr>
          <p:cNvSpPr>
            <a:spLocks noGrp="1"/>
          </p:cNvSpPr>
          <p:nvPr>
            <p:ph type="title"/>
          </p:nvPr>
        </p:nvSpPr>
        <p:spPr/>
        <p:txBody>
          <a:bodyPr>
            <a:normAutofit fontScale="90000"/>
          </a:bodyPr>
          <a:lstStyle/>
          <a:p>
            <a:r>
              <a:rPr lang="en" dirty="0"/>
              <a:t>FC parameters are more suitable for </a:t>
            </a:r>
            <a:br>
              <a:rPr lang="en" dirty="0"/>
            </a:br>
            <a:r>
              <a:rPr lang="en" dirty="0"/>
              <a:t>squeezing with P</a:t>
            </a:r>
            <a:r>
              <a:rPr lang="en" baseline="-25000" dirty="0"/>
              <a:t>arm</a:t>
            </a:r>
            <a:r>
              <a:rPr lang="en" dirty="0"/>
              <a:t> =550 kW</a:t>
            </a:r>
            <a:endParaRPr lang="en-US" baseline="-25000" dirty="0"/>
          </a:p>
        </p:txBody>
      </p:sp>
      <p:sp>
        <p:nvSpPr>
          <p:cNvPr id="5" name="Slide Number Placeholder 4">
            <a:extLst>
              <a:ext uri="{FF2B5EF4-FFF2-40B4-BE49-F238E27FC236}">
                <a16:creationId xmlns:a16="http://schemas.microsoft.com/office/drawing/2014/main" id="{8D52760D-B982-D9B3-5490-5D17B717B5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C5D6-E357-0C48-ACBE-64CB86AB2C2F}" type="slidenum">
              <a:rPr kumimoji="0" lang="en-US" sz="14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Rectangle 10">
            <a:extLst>
              <a:ext uri="{FF2B5EF4-FFF2-40B4-BE49-F238E27FC236}">
                <a16:creationId xmlns:a16="http://schemas.microsoft.com/office/drawing/2014/main" id="{2F2ABE77-20BD-35C5-6F7A-3FD78F7BEF22}"/>
              </a:ext>
            </a:extLst>
          </p:cNvPr>
          <p:cNvSpPr>
            <a:spLocks noChangeArrowheads="1"/>
          </p:cNvSpPr>
          <p:nvPr/>
        </p:nvSpPr>
        <p:spPr bwMode="auto">
          <a:xfrm>
            <a:off x="0" y="6597505"/>
            <a:ext cx="1422400" cy="261890"/>
          </a:xfrm>
          <a:prstGeom prst="rect">
            <a:avLst/>
          </a:prstGeom>
          <a:noFill/>
          <a:ln>
            <a:noFill/>
          </a:ln>
        </p:spPr>
        <p:txBody>
          <a:bodyPr wrap="none" anchor="ctr"/>
          <a:lstStyle/>
          <a:p>
            <a:r>
              <a:rPr lang="en-US" sz="1050" b="1" dirty="0">
                <a:solidFill>
                  <a:schemeClr val="bg1"/>
                </a:solidFill>
                <a:latin typeface="Arial" panose="020B0604020202020204" pitchFamily="34" charset="0"/>
                <a:cs typeface="Arial" panose="020B0604020202020204" pitchFamily="34" charset="0"/>
              </a:rPr>
              <a:t>begum@mit.edu</a:t>
            </a:r>
          </a:p>
        </p:txBody>
      </p:sp>
      <p:pic>
        <p:nvPicPr>
          <p:cNvPr id="5122" name="Picture 2">
            <a:extLst>
              <a:ext uri="{FF2B5EF4-FFF2-40B4-BE49-F238E27FC236}">
                <a16:creationId xmlns:a16="http://schemas.microsoft.com/office/drawing/2014/main" id="{44F642C3-8CAA-A51C-C4E6-9910C6BB66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2" t="7698"/>
          <a:stretch>
            <a:fillRect/>
          </a:stretch>
        </p:blipFill>
        <p:spPr bwMode="auto">
          <a:xfrm>
            <a:off x="1125903" y="1445325"/>
            <a:ext cx="9652000" cy="5098389"/>
          </a:xfrm>
          <a:prstGeom prst="roundRect">
            <a:avLst>
              <a:gd name="adj" fmla="val 6077"/>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AC423BE-C4FC-9A6F-3E5F-0BE743B3299B}"/>
              </a:ext>
            </a:extLst>
          </p:cNvPr>
          <p:cNvSpPr txBox="1"/>
          <p:nvPr/>
        </p:nvSpPr>
        <p:spPr>
          <a:xfrm>
            <a:off x="2174788" y="1791385"/>
            <a:ext cx="3921211" cy="646331"/>
          </a:xfrm>
          <a:prstGeom prst="rect">
            <a:avLst/>
          </a:prstGeom>
          <a:noFill/>
        </p:spPr>
        <p:txBody>
          <a:bodyPr wrap="square">
            <a:spAutoFit/>
          </a:bodyPr>
          <a:lstStyle/>
          <a:p>
            <a:r>
              <a:rPr lang="en-US" dirty="0">
                <a:solidFill>
                  <a:srgbClr val="DF0FDE"/>
                </a:solidFill>
                <a:highlight>
                  <a:srgbClr val="FFFF00"/>
                </a:highlight>
              </a:rPr>
              <a:t>FC-IFO dephasing becomes limiting</a:t>
            </a:r>
          </a:p>
          <a:p>
            <a:r>
              <a:rPr lang="en-US" dirty="0">
                <a:solidFill>
                  <a:srgbClr val="DF0FDE"/>
                </a:solidFill>
                <a:highlight>
                  <a:srgbClr val="FFFF00"/>
                </a:highlight>
              </a:rPr>
              <a:t>Related to Ti, </a:t>
            </a:r>
            <a:r>
              <a:rPr lang="en-US" dirty="0" err="1">
                <a:solidFill>
                  <a:srgbClr val="DF0FDE"/>
                </a:solidFill>
                <a:highlight>
                  <a:srgbClr val="FFFF00"/>
                </a:highlight>
              </a:rPr>
              <a:t>Lrt</a:t>
            </a:r>
            <a:r>
              <a:rPr lang="en-US" dirty="0">
                <a:solidFill>
                  <a:srgbClr val="DF0FDE"/>
                </a:solidFill>
                <a:highlight>
                  <a:srgbClr val="FFFF00"/>
                </a:highlight>
              </a:rPr>
              <a:t>, injected squeezing </a:t>
            </a:r>
          </a:p>
        </p:txBody>
      </p:sp>
      <p:sp>
        <p:nvSpPr>
          <p:cNvPr id="8" name="TextBox 7">
            <a:extLst>
              <a:ext uri="{FF2B5EF4-FFF2-40B4-BE49-F238E27FC236}">
                <a16:creationId xmlns:a16="http://schemas.microsoft.com/office/drawing/2014/main" id="{D375F8CC-CCA0-97B4-E81D-A9959DEFB85B}"/>
              </a:ext>
            </a:extLst>
          </p:cNvPr>
          <p:cNvSpPr txBox="1"/>
          <p:nvPr/>
        </p:nvSpPr>
        <p:spPr>
          <a:xfrm>
            <a:off x="1592045" y="6505756"/>
            <a:ext cx="9521182" cy="369332"/>
          </a:xfrm>
          <a:prstGeom prst="rect">
            <a:avLst/>
          </a:prstGeom>
          <a:noFill/>
        </p:spPr>
        <p:txBody>
          <a:bodyPr wrap="square">
            <a:spAutoFit/>
          </a:bodyPr>
          <a:lstStyle/>
          <a:p>
            <a:r>
              <a:rPr lang="en-US" dirty="0">
                <a:solidFill>
                  <a:schemeClr val="bg1"/>
                </a:solidFill>
                <a:hlinkClick r:id="rId4">
                  <a:extLst>
                    <a:ext uri="{A12FA001-AC4F-418D-AE19-62706E023703}">
                      <ahyp:hlinkClr xmlns:ahyp="http://schemas.microsoft.com/office/drawing/2018/hyperlinkcolor" val="tx"/>
                    </a:ext>
                  </a:extLst>
                </a:hlinkClick>
              </a:rPr>
              <a:t>T2500310 - A+/O5 strain curve projections</a:t>
            </a:r>
            <a:r>
              <a:rPr lang="en-US" dirty="0">
                <a:solidFill>
                  <a:schemeClr val="bg1"/>
                </a:solidFill>
              </a:rPr>
              <a:t>, </a:t>
            </a:r>
            <a:r>
              <a:rPr lang="en-US" dirty="0">
                <a:solidFill>
                  <a:schemeClr val="bg1"/>
                </a:solidFill>
                <a:hlinkClick r:id="rId5"/>
              </a:rPr>
              <a:t>T2500348 – A+/O5 quantum noise projections</a:t>
            </a:r>
            <a:r>
              <a:rPr lang="en-US" dirty="0">
                <a:solidFill>
                  <a:schemeClr val="bg1"/>
                </a:solidFill>
              </a:rPr>
              <a:t> </a:t>
            </a:r>
          </a:p>
        </p:txBody>
      </p:sp>
      <p:sp>
        <p:nvSpPr>
          <p:cNvPr id="7" name="TextBox 6">
            <a:extLst>
              <a:ext uri="{FF2B5EF4-FFF2-40B4-BE49-F238E27FC236}">
                <a16:creationId xmlns:a16="http://schemas.microsoft.com/office/drawing/2014/main" id="{C0A0F4E4-C66D-E425-A4A6-68D28F71195C}"/>
              </a:ext>
            </a:extLst>
          </p:cNvPr>
          <p:cNvSpPr txBox="1"/>
          <p:nvPr/>
        </p:nvSpPr>
        <p:spPr>
          <a:xfrm>
            <a:off x="9612244" y="1182540"/>
            <a:ext cx="2540000" cy="307777"/>
          </a:xfrm>
          <a:prstGeom prst="rect">
            <a:avLst/>
          </a:prstGeom>
          <a:noFill/>
        </p:spPr>
        <p:txBody>
          <a:bodyPr wrap="square" rtlCol="0">
            <a:spAutoFit/>
          </a:bodyPr>
          <a:lstStyle/>
          <a:p>
            <a:pPr algn="r"/>
            <a:r>
              <a:rPr lang="en-US" sz="1400" dirty="0">
                <a:solidFill>
                  <a:schemeClr val="bg1">
                    <a:lumMod val="85000"/>
                  </a:schemeClr>
                </a:solidFill>
                <a:hlinkClick r:id="rId6">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222927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87AF0-4100-A544-3591-F681FBA54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C3B10-558C-D7A9-0966-639ACD3B5135}"/>
              </a:ext>
            </a:extLst>
          </p:cNvPr>
          <p:cNvSpPr>
            <a:spLocks noGrp="1"/>
          </p:cNvSpPr>
          <p:nvPr>
            <p:ph type="title"/>
          </p:nvPr>
        </p:nvSpPr>
        <p:spPr/>
        <p:txBody>
          <a:bodyPr>
            <a:normAutofit fontScale="90000"/>
          </a:bodyPr>
          <a:lstStyle/>
          <a:p>
            <a:r>
              <a:rPr lang="en" dirty="0"/>
              <a:t>Squeezing with higher P</a:t>
            </a:r>
            <a:r>
              <a:rPr lang="en" baseline="-25000" dirty="0"/>
              <a:t>arm </a:t>
            </a:r>
            <a:br>
              <a:rPr lang="en" baseline="-25000" dirty="0"/>
            </a:br>
            <a:r>
              <a:rPr lang="en" dirty="0"/>
              <a:t>highly dependent on CTN </a:t>
            </a:r>
            <a:endParaRPr lang="en-US" baseline="-25000" dirty="0"/>
          </a:p>
        </p:txBody>
      </p:sp>
      <p:sp>
        <p:nvSpPr>
          <p:cNvPr id="5" name="Slide Number Placeholder 4">
            <a:extLst>
              <a:ext uri="{FF2B5EF4-FFF2-40B4-BE49-F238E27FC236}">
                <a16:creationId xmlns:a16="http://schemas.microsoft.com/office/drawing/2014/main" id="{B5FF06EB-756D-B66D-BA6C-B8DB4D15E4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C5D6-E357-0C48-ACBE-64CB86AB2C2F}" type="slidenum">
              <a:rPr kumimoji="0" lang="en-US" sz="14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Rectangle 10">
            <a:extLst>
              <a:ext uri="{FF2B5EF4-FFF2-40B4-BE49-F238E27FC236}">
                <a16:creationId xmlns:a16="http://schemas.microsoft.com/office/drawing/2014/main" id="{00A34DFB-9422-F0F8-E515-0D40FED02A9B}"/>
              </a:ext>
            </a:extLst>
          </p:cNvPr>
          <p:cNvSpPr>
            <a:spLocks noChangeArrowheads="1"/>
          </p:cNvSpPr>
          <p:nvPr/>
        </p:nvSpPr>
        <p:spPr bwMode="auto">
          <a:xfrm>
            <a:off x="0" y="6597505"/>
            <a:ext cx="1422400" cy="261890"/>
          </a:xfrm>
          <a:prstGeom prst="rect">
            <a:avLst/>
          </a:prstGeom>
          <a:noFill/>
          <a:ln>
            <a:noFill/>
          </a:ln>
        </p:spPr>
        <p:txBody>
          <a:bodyPr wrap="none" anchor="ctr"/>
          <a:lstStyle/>
          <a:p>
            <a:r>
              <a:rPr lang="en-US" sz="1050" b="1" dirty="0">
                <a:solidFill>
                  <a:schemeClr val="bg1"/>
                </a:solidFill>
                <a:latin typeface="Arial" panose="020B0604020202020204" pitchFamily="34" charset="0"/>
                <a:cs typeface="Arial" panose="020B0604020202020204" pitchFamily="34" charset="0"/>
              </a:rPr>
              <a:t>begum@mit.edu</a:t>
            </a:r>
          </a:p>
        </p:txBody>
      </p:sp>
      <p:pic>
        <p:nvPicPr>
          <p:cNvPr id="2050" name="Picture 2">
            <a:extLst>
              <a:ext uri="{FF2B5EF4-FFF2-40B4-BE49-F238E27FC236}">
                <a16:creationId xmlns:a16="http://schemas.microsoft.com/office/drawing/2014/main" id="{D55AE444-1B09-11A2-E2DE-518D611B78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8" t="50550" r="4473" b="3949"/>
          <a:stretch>
            <a:fillRect/>
          </a:stretch>
        </p:blipFill>
        <p:spPr bwMode="auto">
          <a:xfrm>
            <a:off x="286609" y="1488965"/>
            <a:ext cx="5382188" cy="3060701"/>
          </a:xfrm>
          <a:prstGeom prst="roundRect">
            <a:avLst>
              <a:gd name="adj" fmla="val 6534"/>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D0081B8-0272-B827-91E3-DE7169E1AE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26" r="4536"/>
          <a:stretch>
            <a:fillRect/>
          </a:stretch>
        </p:blipFill>
        <p:spPr bwMode="auto">
          <a:xfrm>
            <a:off x="5963916" y="1488965"/>
            <a:ext cx="5941475" cy="4806879"/>
          </a:xfrm>
          <a:prstGeom prst="roundRect">
            <a:avLst>
              <a:gd name="adj" fmla="val 7670"/>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C62E943-4925-16D0-09A3-86FD64B2B00A}"/>
              </a:ext>
            </a:extLst>
          </p:cNvPr>
          <p:cNvSpPr txBox="1"/>
          <p:nvPr/>
        </p:nvSpPr>
        <p:spPr>
          <a:xfrm>
            <a:off x="177869" y="4884174"/>
            <a:ext cx="5490928" cy="1200329"/>
          </a:xfrm>
          <a:prstGeom prst="rect">
            <a:avLst/>
          </a:prstGeom>
          <a:noFill/>
        </p:spPr>
        <p:txBody>
          <a:bodyPr wrap="square">
            <a:spAutoFit/>
          </a:bodyPr>
          <a:lstStyle/>
          <a:p>
            <a:r>
              <a:rPr lang="en-US" dirty="0">
                <a:solidFill>
                  <a:schemeClr val="bg1"/>
                </a:solidFill>
              </a:rPr>
              <a:t>BNS range calculated for Quantum Noise. </a:t>
            </a:r>
          </a:p>
          <a:p>
            <a:r>
              <a:rPr lang="en-US" dirty="0">
                <a:solidFill>
                  <a:schemeClr val="bg1"/>
                </a:solidFill>
              </a:rPr>
              <a:t>Parameters optimized for each arm power and CTN. </a:t>
            </a:r>
            <a:br>
              <a:rPr lang="en-US" dirty="0">
                <a:solidFill>
                  <a:schemeClr val="bg1"/>
                </a:solidFill>
              </a:rPr>
            </a:br>
            <a:r>
              <a:rPr lang="en-US" dirty="0">
                <a:solidFill>
                  <a:schemeClr val="bg1"/>
                </a:solidFill>
              </a:rPr>
              <a:t>CTN defined as factor * </a:t>
            </a:r>
            <a:r>
              <a:rPr lang="en-US" dirty="0" err="1">
                <a:solidFill>
                  <a:schemeClr val="bg1"/>
                </a:solidFill>
              </a:rPr>
              <a:t>aLIGO</a:t>
            </a:r>
            <a:r>
              <a:rPr lang="en-US" dirty="0">
                <a:solidFill>
                  <a:schemeClr val="bg1"/>
                </a:solidFill>
              </a:rPr>
              <a:t> CTN </a:t>
            </a:r>
          </a:p>
          <a:p>
            <a:r>
              <a:rPr lang="en-US" dirty="0" err="1">
                <a:solidFill>
                  <a:schemeClr val="bg1"/>
                </a:solidFill>
              </a:rPr>
              <a:t>aLIGO</a:t>
            </a:r>
            <a:r>
              <a:rPr lang="en-US" dirty="0">
                <a:solidFill>
                  <a:schemeClr val="bg1"/>
                </a:solidFill>
              </a:rPr>
              <a:t> CTN (Gras, G200088)</a:t>
            </a:r>
          </a:p>
        </p:txBody>
      </p:sp>
      <p:sp>
        <p:nvSpPr>
          <p:cNvPr id="6" name="TextBox 5">
            <a:extLst>
              <a:ext uri="{FF2B5EF4-FFF2-40B4-BE49-F238E27FC236}">
                <a16:creationId xmlns:a16="http://schemas.microsoft.com/office/drawing/2014/main" id="{10DB637F-6A17-5365-FA75-65975542CA4D}"/>
              </a:ext>
            </a:extLst>
          </p:cNvPr>
          <p:cNvSpPr txBox="1"/>
          <p:nvPr/>
        </p:nvSpPr>
        <p:spPr>
          <a:xfrm>
            <a:off x="1592045" y="6505756"/>
            <a:ext cx="9521182" cy="369332"/>
          </a:xfrm>
          <a:prstGeom prst="rect">
            <a:avLst/>
          </a:prstGeom>
          <a:noFill/>
        </p:spPr>
        <p:txBody>
          <a:bodyPr wrap="square">
            <a:spAutoFit/>
          </a:bodyPr>
          <a:lstStyle/>
          <a:p>
            <a:r>
              <a:rPr lang="en-US" dirty="0">
                <a:solidFill>
                  <a:schemeClr val="bg1"/>
                </a:solidFill>
                <a:hlinkClick r:id="rId5">
                  <a:extLst>
                    <a:ext uri="{A12FA001-AC4F-418D-AE19-62706E023703}">
                      <ahyp:hlinkClr xmlns:ahyp="http://schemas.microsoft.com/office/drawing/2018/hyperlinkcolor" val="tx"/>
                    </a:ext>
                  </a:extLst>
                </a:hlinkClick>
              </a:rPr>
              <a:t>T2500310 - A+/O5 strain curve projections</a:t>
            </a:r>
            <a:r>
              <a:rPr lang="en-US" dirty="0">
                <a:solidFill>
                  <a:schemeClr val="bg1"/>
                </a:solidFill>
              </a:rPr>
              <a:t>, </a:t>
            </a:r>
            <a:r>
              <a:rPr lang="en-US" dirty="0">
                <a:solidFill>
                  <a:schemeClr val="bg1"/>
                </a:solidFill>
                <a:hlinkClick r:id="rId6"/>
              </a:rPr>
              <a:t>T2500348 – A+/O5 quantum noise projections</a:t>
            </a:r>
            <a:r>
              <a:rPr lang="en-US" dirty="0">
                <a:solidFill>
                  <a:schemeClr val="bg1"/>
                </a:solidFill>
              </a:rPr>
              <a:t> </a:t>
            </a:r>
          </a:p>
        </p:txBody>
      </p:sp>
      <p:sp>
        <p:nvSpPr>
          <p:cNvPr id="8" name="TextBox 7">
            <a:extLst>
              <a:ext uri="{FF2B5EF4-FFF2-40B4-BE49-F238E27FC236}">
                <a16:creationId xmlns:a16="http://schemas.microsoft.com/office/drawing/2014/main" id="{B1F76027-30FE-DBDF-5F70-09C873C5E79F}"/>
              </a:ext>
            </a:extLst>
          </p:cNvPr>
          <p:cNvSpPr txBox="1"/>
          <p:nvPr/>
        </p:nvSpPr>
        <p:spPr>
          <a:xfrm>
            <a:off x="177869" y="6031468"/>
            <a:ext cx="6128534" cy="369332"/>
          </a:xfrm>
          <a:prstGeom prst="rect">
            <a:avLst/>
          </a:prstGeom>
          <a:noFill/>
        </p:spPr>
        <p:txBody>
          <a:bodyPr wrap="square">
            <a:spAutoFit/>
          </a:bodyPr>
          <a:lstStyle/>
          <a:p>
            <a:r>
              <a:rPr lang="en-US" dirty="0">
                <a:solidFill>
                  <a:srgbClr val="DF0FDE"/>
                </a:solidFill>
                <a:hlinkClick r:id="rId7">
                  <a:extLst>
                    <a:ext uri="{A12FA001-AC4F-418D-AE19-62706E023703}">
                      <ahyp:hlinkClr xmlns:ahyp="http://schemas.microsoft.com/office/drawing/2018/hyperlinkcolor" val="tx"/>
                    </a:ext>
                  </a:extLst>
                </a:hlinkClick>
              </a:rPr>
              <a:t>T1800447 - FDS Design Reqs</a:t>
            </a:r>
            <a:r>
              <a:rPr lang="en-US" dirty="0">
                <a:solidFill>
                  <a:srgbClr val="DF0FDE"/>
                </a:solidFill>
              </a:rPr>
              <a:t> evaluates this too. </a:t>
            </a:r>
          </a:p>
        </p:txBody>
      </p:sp>
      <p:sp>
        <p:nvSpPr>
          <p:cNvPr id="7" name="TextBox 6">
            <a:extLst>
              <a:ext uri="{FF2B5EF4-FFF2-40B4-BE49-F238E27FC236}">
                <a16:creationId xmlns:a16="http://schemas.microsoft.com/office/drawing/2014/main" id="{6EFDFC68-7962-CC42-89C1-88932D5160B3}"/>
              </a:ext>
            </a:extLst>
          </p:cNvPr>
          <p:cNvSpPr txBox="1"/>
          <p:nvPr/>
        </p:nvSpPr>
        <p:spPr>
          <a:xfrm>
            <a:off x="9612244" y="1182540"/>
            <a:ext cx="2540000" cy="307777"/>
          </a:xfrm>
          <a:prstGeom prst="rect">
            <a:avLst/>
          </a:prstGeom>
          <a:noFill/>
        </p:spPr>
        <p:txBody>
          <a:bodyPr wrap="square" rtlCol="0">
            <a:spAutoFit/>
          </a:bodyPr>
          <a:lstStyle/>
          <a:p>
            <a:pPr algn="r"/>
            <a:r>
              <a:rPr lang="en-US" sz="1400" dirty="0">
                <a:solidFill>
                  <a:schemeClr val="bg1">
                    <a:lumMod val="85000"/>
                  </a:schemeClr>
                </a:solidFill>
                <a:hlinkClick r:id="rId8">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1489363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AAB6-C9AE-E426-01DE-DD8891150A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2459B2-D51D-6E68-BB4F-D92CA2EC9742}"/>
              </a:ext>
            </a:extLst>
          </p:cNvPr>
          <p:cNvSpPr>
            <a:spLocks noGrp="1"/>
          </p:cNvSpPr>
          <p:nvPr>
            <p:ph type="title"/>
          </p:nvPr>
        </p:nvSpPr>
        <p:spPr/>
        <p:txBody>
          <a:bodyPr>
            <a:normAutofit fontScale="90000"/>
          </a:bodyPr>
          <a:lstStyle/>
          <a:p>
            <a:r>
              <a:rPr lang="en" dirty="0"/>
              <a:t>FC backscatter with 2 SQZ Faraday Isolators </a:t>
            </a:r>
            <a:br>
              <a:rPr lang="en" dirty="0"/>
            </a:br>
            <a:r>
              <a:rPr lang="en" dirty="0"/>
              <a:t>(+ OFI) </a:t>
            </a:r>
            <a:endParaRPr lang="en-US" dirty="0"/>
          </a:p>
        </p:txBody>
      </p:sp>
      <p:sp>
        <p:nvSpPr>
          <p:cNvPr id="5" name="Slide Number Placeholder 4">
            <a:extLst>
              <a:ext uri="{FF2B5EF4-FFF2-40B4-BE49-F238E27FC236}">
                <a16:creationId xmlns:a16="http://schemas.microsoft.com/office/drawing/2014/main" id="{089E6ADA-39C2-B14B-A2AE-92B4B6A535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C5D6-E357-0C48-ACBE-64CB86AB2C2F}" type="slidenum">
              <a:rPr kumimoji="0" lang="en-US" sz="14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141891B5-2222-37C4-CC97-47054F6B474C}"/>
              </a:ext>
            </a:extLst>
          </p:cNvPr>
          <p:cNvPicPr>
            <a:picLocks noChangeAspect="1"/>
          </p:cNvPicPr>
          <p:nvPr/>
        </p:nvPicPr>
        <p:blipFill>
          <a:blip r:embed="rId3"/>
          <a:srcRect t="10189" b="19004"/>
          <a:stretch>
            <a:fillRect/>
          </a:stretch>
        </p:blipFill>
        <p:spPr>
          <a:xfrm>
            <a:off x="96256" y="1243493"/>
            <a:ext cx="5317955" cy="2607157"/>
          </a:xfrm>
          <a:prstGeom prst="rect">
            <a:avLst/>
          </a:prstGeom>
        </p:spPr>
      </p:pic>
      <p:grpSp>
        <p:nvGrpSpPr>
          <p:cNvPr id="10" name="Group 9">
            <a:extLst>
              <a:ext uri="{FF2B5EF4-FFF2-40B4-BE49-F238E27FC236}">
                <a16:creationId xmlns:a16="http://schemas.microsoft.com/office/drawing/2014/main" id="{D0D98FD1-B0AB-C035-EB13-87E04F63AC6B}"/>
              </a:ext>
            </a:extLst>
          </p:cNvPr>
          <p:cNvGrpSpPr/>
          <p:nvPr/>
        </p:nvGrpSpPr>
        <p:grpSpPr>
          <a:xfrm>
            <a:off x="5510465" y="1183333"/>
            <a:ext cx="6340642" cy="5674667"/>
            <a:chOff x="5269833" y="1183333"/>
            <a:chExt cx="6340642" cy="5674667"/>
          </a:xfrm>
        </p:grpSpPr>
        <p:pic>
          <p:nvPicPr>
            <p:cNvPr id="1026" name="Picture 2">
              <a:extLst>
                <a:ext uri="{FF2B5EF4-FFF2-40B4-BE49-F238E27FC236}">
                  <a16:creationId xmlns:a16="http://schemas.microsoft.com/office/drawing/2014/main" id="{E16E3677-5152-1244-0493-819CA11343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95" t="4669" r="7103" b="3416"/>
            <a:stretch>
              <a:fillRect/>
            </a:stretch>
          </p:blipFill>
          <p:spPr bwMode="auto">
            <a:xfrm>
              <a:off x="5269833" y="1183333"/>
              <a:ext cx="6340642" cy="56746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21884E-CB3D-6D7E-26AC-B705CCBCD03D}"/>
                </a:ext>
              </a:extLst>
            </p:cNvPr>
            <p:cNvSpPr txBox="1"/>
            <p:nvPr/>
          </p:nvSpPr>
          <p:spPr>
            <a:xfrm>
              <a:off x="9476874" y="1407695"/>
              <a:ext cx="1844842" cy="369332"/>
            </a:xfrm>
            <a:prstGeom prst="rect">
              <a:avLst/>
            </a:prstGeom>
            <a:noFill/>
          </p:spPr>
          <p:txBody>
            <a:bodyPr wrap="square" rtlCol="0">
              <a:spAutoFit/>
            </a:bodyPr>
            <a:lstStyle/>
            <a:p>
              <a:pPr algn="r"/>
              <a:r>
                <a:rPr lang="en-US" dirty="0">
                  <a:hlinkClick r:id="rId5"/>
                </a:rPr>
                <a:t>LLO 72088</a:t>
              </a:r>
              <a:endParaRPr lang="en-US" dirty="0"/>
            </a:p>
          </p:txBody>
        </p:sp>
      </p:grpSp>
      <p:sp>
        <p:nvSpPr>
          <p:cNvPr id="11" name="TextBox 10">
            <a:extLst>
              <a:ext uri="{FF2B5EF4-FFF2-40B4-BE49-F238E27FC236}">
                <a16:creationId xmlns:a16="http://schemas.microsoft.com/office/drawing/2014/main" id="{9DFF6AEE-E53E-29F0-56C2-A52AB4D5FA88}"/>
              </a:ext>
            </a:extLst>
          </p:cNvPr>
          <p:cNvSpPr txBox="1"/>
          <p:nvPr/>
        </p:nvSpPr>
        <p:spPr>
          <a:xfrm>
            <a:off x="96256" y="3850650"/>
            <a:ext cx="5225366" cy="369332"/>
          </a:xfrm>
          <a:prstGeom prst="rect">
            <a:avLst/>
          </a:prstGeom>
          <a:noFill/>
        </p:spPr>
        <p:txBody>
          <a:bodyPr wrap="square" rtlCol="0">
            <a:spAutoFit/>
          </a:bodyPr>
          <a:lstStyle/>
          <a:p>
            <a:pPr algn="r"/>
            <a:r>
              <a:rPr lang="en-US" dirty="0">
                <a:hlinkClick r:id="rId6"/>
              </a:rPr>
              <a:t>T1800447 - FDS Design Requirements</a:t>
            </a:r>
            <a:endParaRPr lang="en-US" dirty="0"/>
          </a:p>
        </p:txBody>
      </p:sp>
      <p:sp>
        <p:nvSpPr>
          <p:cNvPr id="12" name="TextBox 11">
            <a:extLst>
              <a:ext uri="{FF2B5EF4-FFF2-40B4-BE49-F238E27FC236}">
                <a16:creationId xmlns:a16="http://schemas.microsoft.com/office/drawing/2014/main" id="{07C019DE-CC3E-B248-6D8F-683A7399367A}"/>
              </a:ext>
            </a:extLst>
          </p:cNvPr>
          <p:cNvSpPr txBox="1"/>
          <p:nvPr/>
        </p:nvSpPr>
        <p:spPr>
          <a:xfrm>
            <a:off x="96256" y="4658513"/>
            <a:ext cx="4892843"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FC backscatter is isolated enough with 2 SFIs. </a:t>
            </a:r>
          </a:p>
          <a:p>
            <a:pPr marL="285750" indent="-285750">
              <a:buFont typeface="Arial" panose="020B0604020202020204" pitchFamily="34" charset="0"/>
              <a:buChar char="•"/>
            </a:pPr>
            <a:r>
              <a:rPr lang="en-US" sz="2400" dirty="0">
                <a:solidFill>
                  <a:schemeClr val="bg1"/>
                </a:solidFill>
              </a:rPr>
              <a:t>Potential issues with backscatter at </a:t>
            </a:r>
            <a:r>
              <a:rPr lang="en-US" sz="2400" dirty="0">
                <a:solidFill>
                  <a:schemeClr val="bg1"/>
                </a:solidFill>
                <a:hlinkClick r:id="rId7">
                  <a:extLst>
                    <a:ext uri="{A12FA001-AC4F-418D-AE19-62706E023703}">
                      <ahyp:hlinkClr xmlns:ahyp="http://schemas.microsoft.com/office/drawing/2018/hyperlinkcolor" val="tx"/>
                    </a:ext>
                  </a:extLst>
                </a:hlinkClick>
              </a:rPr>
              <a:t>LHO86836</a:t>
            </a:r>
            <a:r>
              <a:rPr lang="en-US" sz="2400" dirty="0">
                <a:solidFill>
                  <a:schemeClr val="bg1"/>
                </a:solidFill>
              </a:rPr>
              <a:t>, upstream of SFI2 </a:t>
            </a:r>
          </a:p>
        </p:txBody>
      </p:sp>
      <p:sp>
        <p:nvSpPr>
          <p:cNvPr id="3" name="Oval 2">
            <a:extLst>
              <a:ext uri="{FF2B5EF4-FFF2-40B4-BE49-F238E27FC236}">
                <a16:creationId xmlns:a16="http://schemas.microsoft.com/office/drawing/2014/main" id="{47B2B5EF-2247-EE5D-4BF6-DEDDD61887D7}"/>
              </a:ext>
            </a:extLst>
          </p:cNvPr>
          <p:cNvSpPr/>
          <p:nvPr/>
        </p:nvSpPr>
        <p:spPr bwMode="auto">
          <a:xfrm rot="667569">
            <a:off x="8100001" y="4012224"/>
            <a:ext cx="1749248" cy="766354"/>
          </a:xfrm>
          <a:prstGeom prst="ellipse">
            <a:avLst/>
          </a:prstGeom>
          <a:noFill/>
          <a:ln w="38100" cap="flat" cmpd="sng" algn="ctr">
            <a:solidFill>
              <a:srgbClr val="4AFFCD"/>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4" name="TextBox 3">
            <a:extLst>
              <a:ext uri="{FF2B5EF4-FFF2-40B4-BE49-F238E27FC236}">
                <a16:creationId xmlns:a16="http://schemas.microsoft.com/office/drawing/2014/main" id="{16E52472-569C-19C6-FE5D-9510876A2A61}"/>
              </a:ext>
            </a:extLst>
          </p:cNvPr>
          <p:cNvSpPr txBox="1"/>
          <p:nvPr/>
        </p:nvSpPr>
        <p:spPr>
          <a:xfrm>
            <a:off x="9289335" y="4658513"/>
            <a:ext cx="2322770" cy="1754326"/>
          </a:xfrm>
          <a:prstGeom prst="rect">
            <a:avLst/>
          </a:prstGeom>
          <a:solidFill>
            <a:schemeClr val="bg1">
              <a:alpha val="43973"/>
            </a:schemeClr>
          </a:solidFill>
        </p:spPr>
        <p:txBody>
          <a:bodyPr wrap="square" rtlCol="0">
            <a:spAutoFit/>
          </a:bodyPr>
          <a:lstStyle/>
          <a:p>
            <a:r>
              <a:rPr lang="en-US" dirty="0">
                <a:solidFill>
                  <a:schemeClr val="tx2"/>
                </a:solidFill>
              </a:rPr>
              <a:t>Peaks come from sensing, but don’t show up on DARM during injections. </a:t>
            </a:r>
            <a:br>
              <a:rPr lang="en-US" dirty="0">
                <a:solidFill>
                  <a:schemeClr val="tx2"/>
                </a:solidFill>
              </a:rPr>
            </a:br>
            <a:r>
              <a:rPr lang="en-US" dirty="0">
                <a:solidFill>
                  <a:schemeClr val="tx2"/>
                </a:solidFill>
              </a:rPr>
              <a:t>Need additional work on this projection.</a:t>
            </a:r>
          </a:p>
        </p:txBody>
      </p:sp>
      <p:sp>
        <p:nvSpPr>
          <p:cNvPr id="7" name="TextBox 6">
            <a:extLst>
              <a:ext uri="{FF2B5EF4-FFF2-40B4-BE49-F238E27FC236}">
                <a16:creationId xmlns:a16="http://schemas.microsoft.com/office/drawing/2014/main" id="{86E3E86A-7052-2EE2-4359-37C6E221D0D7}"/>
              </a:ext>
            </a:extLst>
          </p:cNvPr>
          <p:cNvSpPr txBox="1"/>
          <p:nvPr/>
        </p:nvSpPr>
        <p:spPr>
          <a:xfrm>
            <a:off x="0" y="6550223"/>
            <a:ext cx="2540000" cy="307777"/>
          </a:xfrm>
          <a:prstGeom prst="rect">
            <a:avLst/>
          </a:prstGeom>
          <a:noFill/>
        </p:spPr>
        <p:txBody>
          <a:bodyPr wrap="square" rtlCol="0">
            <a:spAutoFit/>
          </a:bodyPr>
          <a:lstStyle/>
          <a:p>
            <a:r>
              <a:rPr lang="en-US" sz="1400" dirty="0">
                <a:solidFill>
                  <a:schemeClr val="bg1">
                    <a:lumMod val="85000"/>
                  </a:schemeClr>
                </a:solidFill>
                <a:hlinkClick r:id="rId8">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274280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70D06-092F-D153-B35C-F2A6A8D9C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18F85-1090-1F54-72BA-1D77D36FF30C}"/>
              </a:ext>
            </a:extLst>
          </p:cNvPr>
          <p:cNvSpPr>
            <a:spLocks noGrp="1"/>
          </p:cNvSpPr>
          <p:nvPr>
            <p:ph type="title"/>
          </p:nvPr>
        </p:nvSpPr>
        <p:spPr/>
        <p:txBody>
          <a:bodyPr/>
          <a:lstStyle/>
          <a:p>
            <a:r>
              <a:rPr lang="en" dirty="0"/>
              <a:t>SQZ and IFO Thermalization</a:t>
            </a:r>
            <a:endParaRPr lang="en-US" dirty="0"/>
          </a:p>
        </p:txBody>
      </p:sp>
      <p:sp>
        <p:nvSpPr>
          <p:cNvPr id="5" name="Slide Number Placeholder 4">
            <a:extLst>
              <a:ext uri="{FF2B5EF4-FFF2-40B4-BE49-F238E27FC236}">
                <a16:creationId xmlns:a16="http://schemas.microsoft.com/office/drawing/2014/main" id="{AFF39C98-2B05-87B0-3E33-BBE34CF795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C5D6-E357-0C48-ACBE-64CB86AB2C2F}" type="slidenum">
              <a:rPr kumimoji="0" lang="en-US" sz="14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Rectangle 10">
            <a:extLst>
              <a:ext uri="{FF2B5EF4-FFF2-40B4-BE49-F238E27FC236}">
                <a16:creationId xmlns:a16="http://schemas.microsoft.com/office/drawing/2014/main" id="{ACCA07EF-9A3F-4349-BAB5-B0AAE5415E84}"/>
              </a:ext>
            </a:extLst>
          </p:cNvPr>
          <p:cNvSpPr>
            <a:spLocks noChangeArrowheads="1"/>
          </p:cNvSpPr>
          <p:nvPr/>
        </p:nvSpPr>
        <p:spPr bwMode="auto">
          <a:xfrm>
            <a:off x="5384800" y="6565388"/>
            <a:ext cx="1422400" cy="261890"/>
          </a:xfrm>
          <a:prstGeom prst="rect">
            <a:avLst/>
          </a:prstGeom>
          <a:noFill/>
          <a:ln>
            <a:noFill/>
          </a:ln>
        </p:spPr>
        <p:txBody>
          <a:bodyPr wrap="none" anchor="ctr"/>
          <a:lstStyle/>
          <a:p>
            <a:r>
              <a:rPr lang="en-US" sz="1050" b="1" dirty="0">
                <a:solidFill>
                  <a:schemeClr val="bg1"/>
                </a:solidFill>
                <a:latin typeface="Arial" panose="020B0604020202020204" pitchFamily="34" charset="0"/>
                <a:cs typeface="Arial" panose="020B0604020202020204" pitchFamily="34" charset="0"/>
              </a:rPr>
              <a:t>begum@mit.edu</a:t>
            </a:r>
          </a:p>
        </p:txBody>
      </p:sp>
      <p:sp>
        <p:nvSpPr>
          <p:cNvPr id="3" name="TextBox 2">
            <a:extLst>
              <a:ext uri="{FF2B5EF4-FFF2-40B4-BE49-F238E27FC236}">
                <a16:creationId xmlns:a16="http://schemas.microsoft.com/office/drawing/2014/main" id="{83C5D629-ABA4-B84C-9820-24A024258D07}"/>
              </a:ext>
            </a:extLst>
          </p:cNvPr>
          <p:cNvSpPr txBox="1"/>
          <p:nvPr/>
        </p:nvSpPr>
        <p:spPr>
          <a:xfrm>
            <a:off x="596900" y="1527076"/>
            <a:ext cx="11226800" cy="4708981"/>
          </a:xfrm>
          <a:prstGeom prst="rect">
            <a:avLst/>
          </a:prstGeom>
          <a:noFill/>
        </p:spPr>
        <p:txBody>
          <a:bodyPr wrap="square">
            <a:spAutoFit/>
          </a:bodyPr>
          <a:lstStyle/>
          <a:p>
            <a:r>
              <a:rPr lang="en-US" sz="2400" dirty="0">
                <a:solidFill>
                  <a:srgbClr val="4AFFCD"/>
                </a:solidFill>
                <a:sym typeface="Wingdings" pitchFamily="2" charset="2"/>
              </a:rPr>
              <a:t>During IFO thermalization (assuming TCS works as intended):</a:t>
            </a:r>
            <a:br>
              <a:rPr lang="en-US" sz="2400" dirty="0">
                <a:solidFill>
                  <a:schemeClr val="bg1"/>
                </a:solidFill>
                <a:sym typeface="Wingdings" pitchFamily="2" charset="2"/>
              </a:rPr>
            </a:br>
            <a:endParaRPr lang="en-US" sz="2400" dirty="0">
              <a:solidFill>
                <a:schemeClr val="bg1"/>
              </a:solidFill>
              <a:sym typeface="Wingdings" pitchFamily="2" charset="2"/>
            </a:endParaRPr>
          </a:p>
          <a:p>
            <a:pPr marL="285750" indent="-285750">
              <a:buFont typeface="Arial" panose="020B0604020202020204" pitchFamily="34" charset="0"/>
              <a:buChar char="•"/>
            </a:pPr>
            <a:r>
              <a:rPr lang="en-US" sz="2400" dirty="0">
                <a:solidFill>
                  <a:schemeClr val="bg1"/>
                </a:solidFill>
                <a:sym typeface="Wingdings" pitchFamily="2" charset="2"/>
              </a:rPr>
              <a:t>X – Y arm mode mismatch changes (technical noise)</a:t>
            </a:r>
          </a:p>
          <a:p>
            <a:pPr marL="285750" indent="-285750">
              <a:buFont typeface="Arial" panose="020B0604020202020204" pitchFamily="34" charset="0"/>
              <a:buChar char="•"/>
            </a:pPr>
            <a:r>
              <a:rPr lang="en-US" sz="2400" dirty="0">
                <a:solidFill>
                  <a:schemeClr val="bg1"/>
                </a:solidFill>
                <a:sym typeface="Wingdings" pitchFamily="2" charset="2"/>
              </a:rPr>
              <a:t>Squeezing angle rotates  (we fix with ADF servo, </a:t>
            </a:r>
            <a:r>
              <a:rPr lang="en-US" sz="2400" dirty="0">
                <a:solidFill>
                  <a:schemeClr val="bg1"/>
                </a:solidFill>
                <a:sym typeface="Wingdings" pitchFamily="2" charset="2"/>
                <a:hlinkClick r:id="rId3"/>
              </a:rPr>
              <a:t>LLO75568</a:t>
            </a:r>
            <a:r>
              <a:rPr lang="en-US" sz="2400" dirty="0">
                <a:solidFill>
                  <a:schemeClr val="bg1"/>
                </a:solidFill>
                <a:sym typeface="Wingdings" pitchFamily="2" charset="2"/>
              </a:rPr>
              <a:t>, </a:t>
            </a:r>
            <a:r>
              <a:rPr lang="en-US" sz="2400" dirty="0">
                <a:solidFill>
                  <a:schemeClr val="bg1"/>
                </a:solidFill>
                <a:sym typeface="Wingdings" pitchFamily="2" charset="2"/>
                <a:hlinkClick r:id="rId4"/>
              </a:rPr>
              <a:t>LLO75807</a:t>
            </a:r>
            <a:r>
              <a:rPr lang="en-US" sz="2400" dirty="0">
                <a:solidFill>
                  <a:schemeClr val="bg1"/>
                </a:solidFill>
                <a:sym typeface="Wingdings" pitchFamily="2" charset="2"/>
              </a:rPr>
              <a:t>)</a:t>
            </a:r>
          </a:p>
          <a:p>
            <a:pPr marL="285750" indent="-285750">
              <a:buFont typeface="Arial" panose="020B0604020202020204" pitchFamily="34" charset="0"/>
              <a:buChar char="•"/>
            </a:pPr>
            <a:r>
              <a:rPr lang="en-US" sz="2400" dirty="0">
                <a:solidFill>
                  <a:schemeClr val="bg1"/>
                </a:solidFill>
                <a:sym typeface="Wingdings" pitchFamily="2" charset="2"/>
              </a:rPr>
              <a:t>Squeezer – IFO mode mismatch changes</a:t>
            </a:r>
          </a:p>
          <a:p>
            <a:pPr marL="285750" indent="-285750">
              <a:buFont typeface="Arial" panose="020B0604020202020204" pitchFamily="34" charset="0"/>
              <a:buChar char="•"/>
            </a:pPr>
            <a:r>
              <a:rPr lang="en-US" sz="2400" dirty="0">
                <a:solidFill>
                  <a:schemeClr val="bg1"/>
                </a:solidFill>
                <a:sym typeface="Wingdings" pitchFamily="2" charset="2"/>
              </a:rPr>
              <a:t>Signal Extraction Cavity detuning changes</a:t>
            </a:r>
          </a:p>
          <a:p>
            <a:pPr marL="285750" indent="-285750">
              <a:buFont typeface="Arial" panose="020B0604020202020204" pitchFamily="34" charset="0"/>
              <a:buChar char="•"/>
            </a:pPr>
            <a:r>
              <a:rPr lang="en-US" sz="2400" dirty="0">
                <a:solidFill>
                  <a:schemeClr val="bg1"/>
                </a:solidFill>
                <a:sym typeface="Wingdings" pitchFamily="2" charset="2"/>
              </a:rPr>
              <a:t>IFO – SEC – Output Mode Cleaner mismatch changes</a:t>
            </a:r>
          </a:p>
          <a:p>
            <a:pPr marL="285750" indent="-285750">
              <a:buFont typeface="Arial" panose="020B0604020202020204" pitchFamily="34" charset="0"/>
              <a:buChar char="•"/>
            </a:pPr>
            <a:endParaRPr lang="en-US" sz="2400" dirty="0">
              <a:solidFill>
                <a:schemeClr val="bg1"/>
              </a:solidFill>
              <a:sym typeface="Wingdings" pitchFamily="2" charset="2"/>
            </a:endParaRPr>
          </a:p>
          <a:p>
            <a:r>
              <a:rPr lang="en-US" sz="2000" dirty="0">
                <a:solidFill>
                  <a:schemeClr val="bg1"/>
                </a:solidFill>
                <a:sym typeface="Wingdings" pitchFamily="2" charset="2"/>
              </a:rPr>
              <a:t>K. Kuns and D. Brown, P2500132: “Squeezed state degradations due to mode mismatch and thermal aberrations in gravitational wave detectors”</a:t>
            </a:r>
          </a:p>
          <a:p>
            <a:endParaRPr lang="en-US" sz="2000" dirty="0">
              <a:solidFill>
                <a:schemeClr val="bg1"/>
              </a:solidFill>
              <a:sym typeface="Wingdings" pitchFamily="2" charset="2"/>
            </a:endParaRPr>
          </a:p>
          <a:p>
            <a:pPr marL="285750" indent="-285750">
              <a:buFont typeface="Arial" panose="020B0604020202020204" pitchFamily="34" charset="0"/>
              <a:buChar char="•"/>
            </a:pPr>
            <a:endParaRPr lang="en-US" sz="2400" dirty="0">
              <a:solidFill>
                <a:schemeClr val="bg1"/>
              </a:solidFill>
              <a:sym typeface="Wingdings" pitchFamily="2" charset="2"/>
            </a:endParaRPr>
          </a:p>
          <a:p>
            <a:endParaRPr lang="en-US" sz="2400" dirty="0">
              <a:solidFill>
                <a:schemeClr val="bg1"/>
              </a:solidFill>
              <a:sym typeface="Wingdings" pitchFamily="2" charset="2"/>
            </a:endParaRPr>
          </a:p>
        </p:txBody>
      </p:sp>
      <p:cxnSp>
        <p:nvCxnSpPr>
          <p:cNvPr id="6" name="Straight Arrow Connector 5">
            <a:extLst>
              <a:ext uri="{FF2B5EF4-FFF2-40B4-BE49-F238E27FC236}">
                <a16:creationId xmlns:a16="http://schemas.microsoft.com/office/drawing/2014/main" id="{264A7C04-FD1E-9486-7A84-5D0CB6EC08A5}"/>
              </a:ext>
            </a:extLst>
          </p:cNvPr>
          <p:cNvCxnSpPr>
            <a:cxnSpLocks/>
          </p:cNvCxnSpPr>
          <p:nvPr/>
        </p:nvCxnSpPr>
        <p:spPr bwMode="auto">
          <a:xfrm flipH="1">
            <a:off x="5126027" y="4128869"/>
            <a:ext cx="0" cy="365760"/>
          </a:xfrm>
          <a:prstGeom prst="straightConnector1">
            <a:avLst/>
          </a:prstGeom>
          <a:solidFill>
            <a:schemeClr val="accent1"/>
          </a:solidFill>
          <a:ln w="38100" cap="flat" cmpd="sng" algn="ctr">
            <a:solidFill>
              <a:srgbClr val="DF0FDE"/>
            </a:solidFill>
            <a:prstDash val="solid"/>
            <a:round/>
            <a:headEnd type="none" w="sm" len="sm"/>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a:extLst>
              <a:ext uri="{FF2B5EF4-FFF2-40B4-BE49-F238E27FC236}">
                <a16:creationId xmlns:a16="http://schemas.microsoft.com/office/drawing/2014/main" id="{1FBA331E-4FBD-0174-921E-F74784E9C26E}"/>
              </a:ext>
            </a:extLst>
          </p:cNvPr>
          <p:cNvSpPr txBox="1"/>
          <p:nvPr/>
        </p:nvSpPr>
        <p:spPr>
          <a:xfrm>
            <a:off x="0" y="6550223"/>
            <a:ext cx="2540000" cy="307777"/>
          </a:xfrm>
          <a:prstGeom prst="rect">
            <a:avLst/>
          </a:prstGeom>
          <a:noFill/>
        </p:spPr>
        <p:txBody>
          <a:bodyPr wrap="square" rtlCol="0">
            <a:spAutoFit/>
          </a:bodyPr>
          <a:lstStyle/>
          <a:p>
            <a:r>
              <a:rPr lang="en-US" sz="1400" dirty="0">
                <a:solidFill>
                  <a:schemeClr val="bg1">
                    <a:lumMod val="85000"/>
                  </a:schemeClr>
                </a:solidFill>
                <a:hlinkClick r:id="rId5">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1428311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E744-AD9E-2CE1-75E8-F54295B27E79}"/>
              </a:ext>
            </a:extLst>
          </p:cNvPr>
          <p:cNvSpPr>
            <a:spLocks noGrp="1"/>
          </p:cNvSpPr>
          <p:nvPr>
            <p:ph type="title"/>
          </p:nvPr>
        </p:nvSpPr>
        <p:spPr/>
        <p:txBody>
          <a:bodyPr/>
          <a:lstStyle/>
          <a:p>
            <a:r>
              <a:rPr lang="en-US" dirty="0"/>
              <a:t>High freq. noise affects measurable squeezing</a:t>
            </a:r>
          </a:p>
        </p:txBody>
      </p:sp>
      <p:sp>
        <p:nvSpPr>
          <p:cNvPr id="5" name="Slide Number Placeholder 4">
            <a:extLst>
              <a:ext uri="{FF2B5EF4-FFF2-40B4-BE49-F238E27FC236}">
                <a16:creationId xmlns:a16="http://schemas.microsoft.com/office/drawing/2014/main" id="{CB83F932-9BFE-0154-542F-5AD6D55FCC1F}"/>
              </a:ext>
            </a:extLst>
          </p:cNvPr>
          <p:cNvSpPr>
            <a:spLocks noGrp="1"/>
          </p:cNvSpPr>
          <p:nvPr>
            <p:ph type="sldNum" sz="quarter" idx="12"/>
          </p:nvPr>
        </p:nvSpPr>
        <p:spPr/>
        <p:txBody>
          <a:bodyPr/>
          <a:lstStyle/>
          <a:p>
            <a:pPr>
              <a:defRPr/>
            </a:pPr>
            <a:fld id="{01BBC5D6-E357-0C48-ACBE-64CB86AB2C2F}" type="slidenum">
              <a:rPr lang="en-US" smtClean="0"/>
              <a:pPr>
                <a:defRPr/>
              </a:pPr>
              <a:t>15</a:t>
            </a:fld>
            <a:endParaRPr lang="en-US" dirty="0"/>
          </a:p>
        </p:txBody>
      </p:sp>
      <p:grpSp>
        <p:nvGrpSpPr>
          <p:cNvPr id="9" name="Group 8">
            <a:extLst>
              <a:ext uri="{FF2B5EF4-FFF2-40B4-BE49-F238E27FC236}">
                <a16:creationId xmlns:a16="http://schemas.microsoft.com/office/drawing/2014/main" id="{E192321D-D8A6-73A4-B7C9-043014E8A959}"/>
              </a:ext>
            </a:extLst>
          </p:cNvPr>
          <p:cNvGrpSpPr/>
          <p:nvPr/>
        </p:nvGrpSpPr>
        <p:grpSpPr>
          <a:xfrm>
            <a:off x="167967" y="1205692"/>
            <a:ext cx="8455806" cy="5356170"/>
            <a:chOff x="1768167" y="1203159"/>
            <a:chExt cx="8455806" cy="5356170"/>
          </a:xfrm>
        </p:grpSpPr>
        <p:pic>
          <p:nvPicPr>
            <p:cNvPr id="6146" name="Picture 2">
              <a:extLst>
                <a:ext uri="{FF2B5EF4-FFF2-40B4-BE49-F238E27FC236}">
                  <a16:creationId xmlns:a16="http://schemas.microsoft.com/office/drawing/2014/main" id="{9818FD18-012D-DD7B-41A3-F675D153BD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167" y="1203159"/>
              <a:ext cx="8455806" cy="53561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EF2CE58-98AA-3596-A0BC-DB3176AF65DA}"/>
                </a:ext>
              </a:extLst>
            </p:cNvPr>
            <p:cNvSpPr txBox="1"/>
            <p:nvPr/>
          </p:nvSpPr>
          <p:spPr>
            <a:xfrm>
              <a:off x="8662738" y="5455798"/>
              <a:ext cx="1251284" cy="646331"/>
            </a:xfrm>
            <a:prstGeom prst="rect">
              <a:avLst/>
            </a:prstGeom>
            <a:noFill/>
          </p:spPr>
          <p:txBody>
            <a:bodyPr wrap="square" rtlCol="0">
              <a:spAutoFit/>
            </a:bodyPr>
            <a:lstStyle/>
            <a:p>
              <a:pPr algn="r"/>
              <a:r>
                <a:rPr lang="en-US" dirty="0">
                  <a:hlinkClick r:id="rId3"/>
                </a:rPr>
                <a:t>LLO78418</a:t>
              </a:r>
              <a:endParaRPr lang="en-US" dirty="0"/>
            </a:p>
            <a:p>
              <a:pPr algn="r"/>
              <a:r>
                <a:rPr lang="en-US" dirty="0"/>
                <a:t>V. Frolov</a:t>
              </a:r>
            </a:p>
          </p:txBody>
        </p:sp>
        <p:pic>
          <p:nvPicPr>
            <p:cNvPr id="8" name="Picture 2">
              <a:extLst>
                <a:ext uri="{FF2B5EF4-FFF2-40B4-BE49-F238E27FC236}">
                  <a16:creationId xmlns:a16="http://schemas.microsoft.com/office/drawing/2014/main" id="{3863CAD4-BC92-D520-5C89-86EB81C415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39" t="1489" r="2156" b="92407"/>
            <a:stretch>
              <a:fillRect/>
            </a:stretch>
          </p:blipFill>
          <p:spPr bwMode="auto">
            <a:xfrm>
              <a:off x="8135681" y="1203159"/>
              <a:ext cx="1972146" cy="6098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DD52FE4A-E25E-592F-A5FC-F3B599B52B58}"/>
              </a:ext>
            </a:extLst>
          </p:cNvPr>
          <p:cNvGrpSpPr/>
          <p:nvPr/>
        </p:nvGrpSpPr>
        <p:grpSpPr>
          <a:xfrm>
            <a:off x="8880454" y="1541411"/>
            <a:ext cx="2905145" cy="3416320"/>
            <a:chOff x="8766154" y="1628942"/>
            <a:chExt cx="2905145" cy="3416320"/>
          </a:xfrm>
        </p:grpSpPr>
        <p:sp>
          <p:nvSpPr>
            <p:cNvPr id="10" name="TextBox 9">
              <a:extLst>
                <a:ext uri="{FF2B5EF4-FFF2-40B4-BE49-F238E27FC236}">
                  <a16:creationId xmlns:a16="http://schemas.microsoft.com/office/drawing/2014/main" id="{C5E72543-405D-AA73-CAED-DBBA7444016D}"/>
                </a:ext>
              </a:extLst>
            </p:cNvPr>
            <p:cNvSpPr txBox="1"/>
            <p:nvPr/>
          </p:nvSpPr>
          <p:spPr>
            <a:xfrm>
              <a:off x="8766154" y="1628942"/>
              <a:ext cx="2905145" cy="3416320"/>
            </a:xfrm>
            <a:prstGeom prst="rect">
              <a:avLst/>
            </a:prstGeom>
            <a:noFill/>
          </p:spPr>
          <p:txBody>
            <a:bodyPr wrap="square" rtlCol="0">
              <a:spAutoFit/>
            </a:bodyPr>
            <a:lstStyle/>
            <a:p>
              <a:pPr algn="ctr"/>
              <a:r>
                <a:rPr lang="en-US" dirty="0">
                  <a:solidFill>
                    <a:schemeClr val="bg1"/>
                  </a:solidFill>
                </a:rPr>
                <a:t>Arm mode mismatch to each other</a:t>
              </a:r>
            </a:p>
            <a:p>
              <a:pPr algn="ctr"/>
              <a:br>
                <a:rPr lang="en-US" dirty="0">
                  <a:solidFill>
                    <a:schemeClr val="bg1"/>
                  </a:solidFill>
                </a:rPr>
              </a:br>
              <a:endParaRPr lang="en-US" dirty="0">
                <a:solidFill>
                  <a:schemeClr val="bg1"/>
                </a:solidFill>
              </a:endParaRPr>
            </a:p>
            <a:p>
              <a:pPr algn="ctr"/>
              <a:r>
                <a:rPr lang="en-US" dirty="0">
                  <a:solidFill>
                    <a:schemeClr val="bg1"/>
                  </a:solidFill>
                  <a:sym typeface="Wingdings" pitchFamily="2" charset="2"/>
                </a:rPr>
                <a:t>Input jitter coupling </a:t>
              </a:r>
              <a:br>
                <a:rPr lang="en-US" dirty="0">
                  <a:solidFill>
                    <a:schemeClr val="bg1"/>
                  </a:solidFill>
                  <a:sym typeface="Wingdings" pitchFamily="2" charset="2"/>
                </a:rPr>
              </a:br>
              <a:r>
                <a:rPr lang="en-US" dirty="0">
                  <a:solidFill>
                    <a:schemeClr val="bg1"/>
                  </a:solidFill>
                  <a:sym typeface="Wingdings" pitchFamily="2" charset="2"/>
                </a:rPr>
                <a:t>to dark port </a:t>
              </a:r>
            </a:p>
            <a:p>
              <a:pPr algn="ctr"/>
              <a:br>
                <a:rPr lang="en-US" dirty="0">
                  <a:solidFill>
                    <a:schemeClr val="bg1"/>
                  </a:solidFill>
                  <a:sym typeface="Wingdings" pitchFamily="2" charset="2"/>
                </a:rPr>
              </a:br>
              <a:endParaRPr lang="en-US" dirty="0">
                <a:solidFill>
                  <a:schemeClr val="bg1"/>
                </a:solidFill>
                <a:sym typeface="Wingdings" pitchFamily="2" charset="2"/>
              </a:endParaRPr>
            </a:p>
            <a:p>
              <a:pPr algn="ctr"/>
              <a:r>
                <a:rPr lang="en-US" dirty="0">
                  <a:solidFill>
                    <a:schemeClr val="bg1"/>
                  </a:solidFill>
                  <a:sym typeface="Wingdings" pitchFamily="2" charset="2"/>
                </a:rPr>
                <a:t>Measurable squeezing level degradation at 2 kHz</a:t>
              </a:r>
            </a:p>
            <a:p>
              <a:pPr algn="ctr"/>
              <a:endParaRPr lang="en-US" dirty="0">
                <a:solidFill>
                  <a:schemeClr val="bg1"/>
                </a:solidFill>
                <a:sym typeface="Wingdings" pitchFamily="2" charset="2"/>
              </a:endParaRPr>
            </a:p>
            <a:p>
              <a:pPr algn="ctr"/>
              <a:endParaRPr lang="en-US" dirty="0">
                <a:solidFill>
                  <a:schemeClr val="bg1"/>
                </a:solidFill>
              </a:endParaRPr>
            </a:p>
          </p:txBody>
        </p:sp>
        <p:cxnSp>
          <p:nvCxnSpPr>
            <p:cNvPr id="11" name="Straight Arrow Connector 10">
              <a:extLst>
                <a:ext uri="{FF2B5EF4-FFF2-40B4-BE49-F238E27FC236}">
                  <a16:creationId xmlns:a16="http://schemas.microsoft.com/office/drawing/2014/main" id="{73FB0DDE-42AC-2C6A-FD0F-ECDF57C8223D}"/>
                </a:ext>
              </a:extLst>
            </p:cNvPr>
            <p:cNvCxnSpPr>
              <a:cxnSpLocks/>
            </p:cNvCxnSpPr>
            <p:nvPr/>
          </p:nvCxnSpPr>
          <p:spPr bwMode="auto">
            <a:xfrm flipH="1">
              <a:off x="10218727" y="2320947"/>
              <a:ext cx="0" cy="365760"/>
            </a:xfrm>
            <a:prstGeom prst="straightConnector1">
              <a:avLst/>
            </a:prstGeom>
            <a:solidFill>
              <a:schemeClr val="accent1"/>
            </a:solidFill>
            <a:ln w="38100" cap="flat" cmpd="sng" algn="ctr">
              <a:solidFill>
                <a:srgbClr val="DF0FDE"/>
              </a:solidFill>
              <a:prstDash val="solid"/>
              <a:round/>
              <a:headEnd type="none" w="sm" len="sm"/>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Arrow Connector 12">
              <a:extLst>
                <a:ext uri="{FF2B5EF4-FFF2-40B4-BE49-F238E27FC236}">
                  <a16:creationId xmlns:a16="http://schemas.microsoft.com/office/drawing/2014/main" id="{2AAD56A5-C940-94FD-72A0-17EFCC12879A}"/>
                </a:ext>
              </a:extLst>
            </p:cNvPr>
            <p:cNvCxnSpPr>
              <a:cxnSpLocks/>
            </p:cNvCxnSpPr>
            <p:nvPr/>
          </p:nvCxnSpPr>
          <p:spPr bwMode="auto">
            <a:xfrm flipH="1">
              <a:off x="10218727" y="3429000"/>
              <a:ext cx="0" cy="365760"/>
            </a:xfrm>
            <a:prstGeom prst="straightConnector1">
              <a:avLst/>
            </a:prstGeom>
            <a:solidFill>
              <a:schemeClr val="accent1"/>
            </a:solidFill>
            <a:ln w="38100" cap="flat" cmpd="sng" algn="ctr">
              <a:solidFill>
                <a:srgbClr val="DF0FDE"/>
              </a:solidFill>
              <a:prstDash val="solid"/>
              <a:round/>
              <a:headEnd type="none" w="sm" len="sm"/>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16" name="TextBox 15">
            <a:extLst>
              <a:ext uri="{FF2B5EF4-FFF2-40B4-BE49-F238E27FC236}">
                <a16:creationId xmlns:a16="http://schemas.microsoft.com/office/drawing/2014/main" id="{4E7A1A47-1DE7-A4EF-C723-1B309D6F2A62}"/>
              </a:ext>
            </a:extLst>
          </p:cNvPr>
          <p:cNvSpPr txBox="1"/>
          <p:nvPr/>
        </p:nvSpPr>
        <p:spPr>
          <a:xfrm>
            <a:off x="8696798" y="4869718"/>
            <a:ext cx="3495202" cy="1477328"/>
          </a:xfrm>
          <a:prstGeom prst="rect">
            <a:avLst/>
          </a:prstGeom>
          <a:noFill/>
        </p:spPr>
        <p:txBody>
          <a:bodyPr wrap="square">
            <a:spAutoFit/>
          </a:bodyPr>
          <a:lstStyle/>
          <a:p>
            <a:r>
              <a:rPr lang="en-US" dirty="0">
                <a:solidFill>
                  <a:schemeClr val="bg1"/>
                </a:solidFill>
                <a:sym typeface="Wingdings" pitchFamily="2" charset="2"/>
              </a:rPr>
              <a:t>Ultimately, we can look at other bands for squeezing level diagnostics. More importantly: technical noise trumps shot noise. </a:t>
            </a:r>
          </a:p>
        </p:txBody>
      </p:sp>
      <p:sp>
        <p:nvSpPr>
          <p:cNvPr id="3" name="TextBox 2">
            <a:extLst>
              <a:ext uri="{FF2B5EF4-FFF2-40B4-BE49-F238E27FC236}">
                <a16:creationId xmlns:a16="http://schemas.microsoft.com/office/drawing/2014/main" id="{90E03845-1C43-71F8-739B-06EDE6F0E66D}"/>
              </a:ext>
            </a:extLst>
          </p:cNvPr>
          <p:cNvSpPr txBox="1"/>
          <p:nvPr/>
        </p:nvSpPr>
        <p:spPr>
          <a:xfrm>
            <a:off x="0" y="6550223"/>
            <a:ext cx="2540000" cy="307777"/>
          </a:xfrm>
          <a:prstGeom prst="rect">
            <a:avLst/>
          </a:prstGeom>
          <a:noFill/>
        </p:spPr>
        <p:txBody>
          <a:bodyPr wrap="square" rtlCol="0">
            <a:spAutoFit/>
          </a:bodyPr>
          <a:lstStyle/>
          <a:p>
            <a:r>
              <a:rPr lang="en-US" sz="1400" dirty="0">
                <a:solidFill>
                  <a:schemeClr val="bg1">
                    <a:lumMod val="85000"/>
                  </a:schemeClr>
                </a:solidFill>
                <a:hlinkClick r:id="rId4">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251462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90A1C-8F7C-660B-8589-74647C7BD9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5D263C-9B8B-2336-0024-FCC62224E3CB}"/>
              </a:ext>
            </a:extLst>
          </p:cNvPr>
          <p:cNvSpPr>
            <a:spLocks noGrp="1"/>
          </p:cNvSpPr>
          <p:nvPr>
            <p:ph type="title"/>
          </p:nvPr>
        </p:nvSpPr>
        <p:spPr/>
        <p:txBody>
          <a:bodyPr/>
          <a:lstStyle/>
          <a:p>
            <a:r>
              <a:rPr lang="en" dirty="0"/>
              <a:t>SQZ and the Static Thermal State of IFO</a:t>
            </a:r>
            <a:endParaRPr lang="en-US" dirty="0"/>
          </a:p>
        </p:txBody>
      </p:sp>
      <p:sp>
        <p:nvSpPr>
          <p:cNvPr id="5" name="Slide Number Placeholder 4">
            <a:extLst>
              <a:ext uri="{FF2B5EF4-FFF2-40B4-BE49-F238E27FC236}">
                <a16:creationId xmlns:a16="http://schemas.microsoft.com/office/drawing/2014/main" id="{B543DD77-23CB-AF29-80C3-171A35416A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C5D6-E357-0C48-ACBE-64CB86AB2C2F}" type="slidenum">
              <a:rPr kumimoji="0" lang="en-US" sz="14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683EFFBC-A0AA-5D6E-C4B2-C0D7B7B0F83F}"/>
              </a:ext>
            </a:extLst>
          </p:cNvPr>
          <p:cNvSpPr txBox="1"/>
          <p:nvPr/>
        </p:nvSpPr>
        <p:spPr>
          <a:xfrm>
            <a:off x="609011" y="1186949"/>
            <a:ext cx="11132854" cy="5093702"/>
          </a:xfrm>
          <a:prstGeom prst="rect">
            <a:avLst/>
          </a:prstGeom>
          <a:noFill/>
        </p:spPr>
        <p:txBody>
          <a:bodyPr wrap="square">
            <a:spAutoFit/>
          </a:bodyPr>
          <a:lstStyle/>
          <a:p>
            <a:endParaRPr lang="en-US" sz="2400" dirty="0">
              <a:solidFill>
                <a:schemeClr val="bg1"/>
              </a:solidFill>
              <a:sym typeface="Wingdings" pitchFamily="2" charset="2"/>
            </a:endParaRPr>
          </a:p>
          <a:p>
            <a:pPr marL="342900" indent="-342900">
              <a:buFont typeface="Arial" panose="020B0604020202020204" pitchFamily="34" charset="0"/>
              <a:buChar char="•"/>
            </a:pPr>
            <a:r>
              <a:rPr lang="en-US" sz="2400" dirty="0">
                <a:solidFill>
                  <a:schemeClr val="bg1"/>
                </a:solidFill>
                <a:sym typeface="Wingdings" pitchFamily="2" charset="2"/>
              </a:rPr>
              <a:t>Thermal state of the test masses affects IFO beam, </a:t>
            </a:r>
            <a:r>
              <a:rPr lang="en-US" sz="2400" dirty="0">
                <a:solidFill>
                  <a:srgbClr val="4AFFCD"/>
                </a:solidFill>
                <a:sym typeface="Wingdings" pitchFamily="2" charset="2"/>
              </a:rPr>
              <a:t>AND</a:t>
            </a:r>
            <a:r>
              <a:rPr lang="en-US" sz="2400" dirty="0">
                <a:solidFill>
                  <a:schemeClr val="bg1"/>
                </a:solidFill>
                <a:sym typeface="Wingdings" pitchFamily="2" charset="2"/>
              </a:rPr>
              <a:t> SQZ-IFO mode matching.</a:t>
            </a:r>
          </a:p>
          <a:p>
            <a:pPr marL="342900" indent="-342900">
              <a:buFont typeface="Arial" panose="020B0604020202020204" pitchFamily="34" charset="0"/>
              <a:buChar char="•"/>
            </a:pPr>
            <a:r>
              <a:rPr lang="en-US" sz="2400" dirty="0">
                <a:solidFill>
                  <a:schemeClr val="bg1"/>
                </a:solidFill>
                <a:sym typeface="Wingdings" pitchFamily="2" charset="2"/>
              </a:rPr>
              <a:t>We scan SQZ beam parameter using PSAMs when needed.                 </a:t>
            </a:r>
            <a:r>
              <a:rPr lang="en-US" sz="2000" dirty="0">
                <a:solidFill>
                  <a:schemeClr val="bg1"/>
                </a:solidFill>
                <a:sym typeface="Wingdings" pitchFamily="2" charset="2"/>
                <a:hlinkClick r:id="rId3"/>
              </a:rPr>
              <a:t>LLO72594</a:t>
            </a:r>
            <a:r>
              <a:rPr lang="en-US" sz="2000" dirty="0">
                <a:solidFill>
                  <a:schemeClr val="bg1"/>
                </a:solidFill>
                <a:sym typeface="Wingdings" pitchFamily="2" charset="2"/>
              </a:rPr>
              <a:t>: discussion on PSAM scans for power levels. </a:t>
            </a:r>
            <a:r>
              <a:rPr lang="en-US" sz="2000" dirty="0">
                <a:solidFill>
                  <a:schemeClr val="bg1"/>
                </a:solidFill>
                <a:sym typeface="Wingdings" pitchFamily="2" charset="2"/>
                <a:hlinkClick r:id="rId4"/>
              </a:rPr>
              <a:t>LLO75184</a:t>
            </a:r>
            <a:r>
              <a:rPr lang="en-US" sz="2000" dirty="0">
                <a:solidFill>
                  <a:schemeClr val="bg1"/>
                </a:solidFill>
                <a:sym typeface="Wingdings" pitchFamily="2" charset="2"/>
              </a:rPr>
              <a:t>: ring heater related scan.</a:t>
            </a:r>
            <a:br>
              <a:rPr lang="en-US" sz="2000" dirty="0">
                <a:solidFill>
                  <a:schemeClr val="bg1"/>
                </a:solidFill>
                <a:sym typeface="Wingdings" pitchFamily="2" charset="2"/>
              </a:rPr>
            </a:br>
            <a:r>
              <a:rPr lang="en-US" sz="1050" dirty="0">
                <a:solidFill>
                  <a:schemeClr val="bg1"/>
                </a:solidFill>
                <a:sym typeface="Wingdings" pitchFamily="2" charset="2"/>
              </a:rPr>
              <a:t> </a:t>
            </a:r>
            <a:endParaRPr lang="en-US" sz="2400" dirty="0">
              <a:solidFill>
                <a:schemeClr val="bg1"/>
              </a:solidFill>
              <a:sym typeface="Wingdings" pitchFamily="2" charset="2"/>
            </a:endParaRPr>
          </a:p>
          <a:p>
            <a:pPr marL="342900" indent="-342900">
              <a:buFont typeface="Arial" panose="020B0604020202020204" pitchFamily="34" charset="0"/>
              <a:buChar char="•"/>
            </a:pPr>
            <a:r>
              <a:rPr lang="en-US" sz="2400" dirty="0">
                <a:solidFill>
                  <a:schemeClr val="bg1"/>
                </a:solidFill>
                <a:sym typeface="Wingdings" pitchFamily="2" charset="2"/>
              </a:rPr>
              <a:t>PSAM curvature control is coupled to PSAM alignment. </a:t>
            </a:r>
            <a:br>
              <a:rPr lang="en-US" sz="2400" dirty="0">
                <a:solidFill>
                  <a:schemeClr val="bg1"/>
                </a:solidFill>
                <a:sym typeface="Wingdings" pitchFamily="2" charset="2"/>
              </a:rPr>
            </a:br>
            <a:r>
              <a:rPr lang="tr-TR" sz="2000" dirty="0" err="1">
                <a:solidFill>
                  <a:schemeClr val="bg1"/>
                </a:solidFill>
              </a:rPr>
              <a:t>Srivastava</a:t>
            </a:r>
            <a:r>
              <a:rPr lang="tr-TR" sz="2000" dirty="0">
                <a:solidFill>
                  <a:schemeClr val="bg1"/>
                </a:solidFill>
              </a:rPr>
              <a:t> et al. </a:t>
            </a:r>
            <a:r>
              <a:rPr lang="tr-TR" sz="2000" dirty="0" err="1">
                <a:solidFill>
                  <a:schemeClr val="bg1"/>
                </a:solidFill>
              </a:rPr>
              <a:t>Opt</a:t>
            </a:r>
            <a:r>
              <a:rPr lang="tr-TR" sz="2000" dirty="0">
                <a:solidFill>
                  <a:schemeClr val="bg1"/>
                </a:solidFill>
              </a:rPr>
              <a:t>. Express 30, 10491 (2022</a:t>
            </a:r>
            <a:r>
              <a:rPr lang="en-US" sz="2000" dirty="0">
                <a:solidFill>
                  <a:schemeClr val="bg1"/>
                </a:solidFill>
              </a:rPr>
              <a:t>) talks about the tilt in phase front.</a:t>
            </a:r>
            <a:endParaRPr lang="en-US" sz="2000" dirty="0">
              <a:solidFill>
                <a:schemeClr val="bg1"/>
              </a:solidFill>
              <a:sym typeface="Wingdings" pitchFamily="2" charset="2"/>
            </a:endParaRPr>
          </a:p>
          <a:p>
            <a:pPr marL="342900" indent="-342900">
              <a:buFont typeface="Arial" panose="020B0604020202020204" pitchFamily="34" charset="0"/>
              <a:buChar char="•"/>
            </a:pPr>
            <a:r>
              <a:rPr lang="en-US" sz="2400" dirty="0">
                <a:solidFill>
                  <a:schemeClr val="bg1"/>
                </a:solidFill>
                <a:sym typeface="Wingdings" pitchFamily="2" charset="2"/>
              </a:rPr>
              <a:t>Mode matching scan becomes very time consuming. </a:t>
            </a:r>
            <a:br>
              <a:rPr lang="en-US" sz="2400" dirty="0">
                <a:solidFill>
                  <a:schemeClr val="bg1"/>
                </a:solidFill>
                <a:sym typeface="Wingdings" pitchFamily="2" charset="2"/>
              </a:rPr>
            </a:br>
            <a:r>
              <a:rPr lang="en-US" sz="1050" dirty="0">
                <a:solidFill>
                  <a:schemeClr val="bg1"/>
                </a:solidFill>
                <a:sym typeface="Wingdings" pitchFamily="2" charset="2"/>
              </a:rPr>
              <a:t> </a:t>
            </a:r>
            <a:endParaRPr lang="en-US" sz="2400" dirty="0">
              <a:solidFill>
                <a:schemeClr val="bg1"/>
              </a:solidFill>
              <a:sym typeface="Wingdings" pitchFamily="2" charset="2"/>
            </a:endParaRPr>
          </a:p>
          <a:p>
            <a:pPr marL="342900" indent="-342900">
              <a:buFont typeface="Arial" panose="020B0604020202020204" pitchFamily="34" charset="0"/>
              <a:buChar char="•"/>
            </a:pPr>
            <a:r>
              <a:rPr lang="en-US" sz="2400" u="sng" dirty="0">
                <a:solidFill>
                  <a:schemeClr val="bg1"/>
                </a:solidFill>
                <a:hlinkClick r:id="rId5">
                  <a:extLst>
                    <a:ext uri="{A12FA001-AC4F-418D-AE19-62706E023703}">
                      <ahyp:hlinkClr xmlns:ahyp="http://schemas.microsoft.com/office/drawing/2018/hyperlinkcolor" val="tx"/>
                    </a:ext>
                  </a:extLst>
                </a:hlinkClick>
              </a:rPr>
              <a:t>LHO Power down decision G2301151</a:t>
            </a:r>
            <a:r>
              <a:rPr lang="en-US" sz="2400" u="sng" dirty="0">
                <a:solidFill>
                  <a:schemeClr val="bg1"/>
                </a:solidFill>
              </a:rPr>
              <a:t> (low freq. noise + lock stability)</a:t>
            </a:r>
            <a:endParaRPr lang="en-US" sz="3200" dirty="0">
              <a:solidFill>
                <a:schemeClr val="bg1"/>
              </a:solidFill>
              <a:sym typeface="Wingdings" pitchFamily="2" charset="2"/>
            </a:endParaRPr>
          </a:p>
          <a:p>
            <a:pPr marL="342900" indent="-342900">
              <a:buFont typeface="Arial" panose="020B0604020202020204" pitchFamily="34" charset="0"/>
              <a:buChar char="•"/>
            </a:pPr>
            <a:endParaRPr lang="en-US" sz="2400" dirty="0">
              <a:solidFill>
                <a:schemeClr val="bg1"/>
              </a:solidFill>
              <a:sym typeface="Wingdings" pitchFamily="2" charset="2"/>
            </a:endParaRPr>
          </a:p>
          <a:p>
            <a:pPr marL="342900" indent="-342900">
              <a:buFont typeface="Arial" panose="020B0604020202020204" pitchFamily="34" charset="0"/>
              <a:buChar char="•"/>
            </a:pPr>
            <a:r>
              <a:rPr lang="en-US" sz="2400" dirty="0">
                <a:solidFill>
                  <a:schemeClr val="bg1"/>
                </a:solidFill>
                <a:sym typeface="Wingdings" pitchFamily="2" charset="2"/>
              </a:rPr>
              <a:t>We need better </a:t>
            </a:r>
            <a:r>
              <a:rPr lang="en-US" sz="2400" dirty="0">
                <a:solidFill>
                  <a:srgbClr val="4AFFCD"/>
                </a:solidFill>
                <a:sym typeface="Wingdings" pitchFamily="2" charset="2"/>
              </a:rPr>
              <a:t>sensing and control </a:t>
            </a:r>
            <a:r>
              <a:rPr lang="en-US" sz="2400" dirty="0">
                <a:solidFill>
                  <a:schemeClr val="bg1"/>
                </a:solidFill>
                <a:sym typeface="Wingdings" pitchFamily="2" charset="2"/>
              </a:rPr>
              <a:t>over thermal state of the test masses. </a:t>
            </a:r>
          </a:p>
          <a:p>
            <a:pPr marL="342900" indent="-342900">
              <a:buFont typeface="Arial" panose="020B0604020202020204" pitchFamily="34" charset="0"/>
              <a:buChar char="•"/>
            </a:pPr>
            <a:r>
              <a:rPr lang="en-US" sz="2400" dirty="0">
                <a:solidFill>
                  <a:schemeClr val="bg1"/>
                </a:solidFill>
                <a:sym typeface="Wingdings" pitchFamily="2" charset="2"/>
              </a:rPr>
              <a:t>SQZ beam can be used as a probe for IFO beam in full lock, if we have wavefront sensing for SQZ beam.</a:t>
            </a:r>
          </a:p>
        </p:txBody>
      </p:sp>
      <p:sp>
        <p:nvSpPr>
          <p:cNvPr id="6" name="TextBox 5">
            <a:extLst>
              <a:ext uri="{FF2B5EF4-FFF2-40B4-BE49-F238E27FC236}">
                <a16:creationId xmlns:a16="http://schemas.microsoft.com/office/drawing/2014/main" id="{4C0C59F8-4AE5-C938-D26C-EFF93F074F00}"/>
              </a:ext>
            </a:extLst>
          </p:cNvPr>
          <p:cNvSpPr txBox="1"/>
          <p:nvPr/>
        </p:nvSpPr>
        <p:spPr>
          <a:xfrm>
            <a:off x="0" y="6550223"/>
            <a:ext cx="2540000" cy="307777"/>
          </a:xfrm>
          <a:prstGeom prst="rect">
            <a:avLst/>
          </a:prstGeom>
          <a:noFill/>
        </p:spPr>
        <p:txBody>
          <a:bodyPr wrap="square" rtlCol="0">
            <a:spAutoFit/>
          </a:bodyPr>
          <a:lstStyle/>
          <a:p>
            <a:r>
              <a:rPr lang="en-US" sz="1400" dirty="0">
                <a:solidFill>
                  <a:schemeClr val="bg1">
                    <a:lumMod val="85000"/>
                  </a:schemeClr>
                </a:solidFill>
                <a:hlinkClick r:id="rId6">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1832412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D919D-F3C5-C66E-BD9F-F6D844C1758C}"/>
            </a:ext>
          </a:extLst>
        </p:cNvPr>
        <p:cNvGrpSpPr/>
        <p:nvPr/>
      </p:nvGrpSpPr>
      <p:grpSpPr>
        <a:xfrm>
          <a:off x="0" y="0"/>
          <a:ext cx="0" cy="0"/>
          <a:chOff x="0" y="0"/>
          <a:chExt cx="0" cy="0"/>
        </a:xfrm>
      </p:grpSpPr>
      <p:pic>
        <p:nvPicPr>
          <p:cNvPr id="45" name="Picture 44">
            <a:extLst>
              <a:ext uri="{FF2B5EF4-FFF2-40B4-BE49-F238E27FC236}">
                <a16:creationId xmlns:a16="http://schemas.microsoft.com/office/drawing/2014/main" id="{DDBD27CF-9D5F-E545-1EB3-DCD0BE09D46E}"/>
              </a:ext>
            </a:extLst>
          </p:cNvPr>
          <p:cNvPicPr>
            <a:picLocks noChangeAspect="1"/>
          </p:cNvPicPr>
          <p:nvPr/>
        </p:nvPicPr>
        <p:blipFill rotWithShape="1">
          <a:blip r:embed="rId3"/>
          <a:srcRect l="7522" t="2700" r="6185" b="3718"/>
          <a:stretch/>
        </p:blipFill>
        <p:spPr>
          <a:xfrm>
            <a:off x="580431" y="1329446"/>
            <a:ext cx="11031135" cy="5077051"/>
          </a:xfrm>
          <a:prstGeom prst="rect">
            <a:avLst/>
          </a:prstGeom>
        </p:spPr>
      </p:pic>
      <p:sp>
        <p:nvSpPr>
          <p:cNvPr id="2" name="Title 1">
            <a:extLst>
              <a:ext uri="{FF2B5EF4-FFF2-40B4-BE49-F238E27FC236}">
                <a16:creationId xmlns:a16="http://schemas.microsoft.com/office/drawing/2014/main" id="{DA865251-E834-C4C3-9533-B4F3DB247E5B}"/>
              </a:ext>
            </a:extLst>
          </p:cNvPr>
          <p:cNvSpPr>
            <a:spLocks noGrp="1"/>
          </p:cNvSpPr>
          <p:nvPr>
            <p:ph type="title"/>
          </p:nvPr>
        </p:nvSpPr>
        <p:spPr/>
        <p:txBody>
          <a:bodyPr>
            <a:normAutofit/>
          </a:bodyPr>
          <a:lstStyle/>
          <a:p>
            <a:r>
              <a:rPr lang="en-US" dirty="0"/>
              <a:t>Squeezing needs robust Thermal Control</a:t>
            </a:r>
            <a:endParaRPr lang="tr-TR" dirty="0"/>
          </a:p>
        </p:txBody>
      </p:sp>
      <p:sp>
        <p:nvSpPr>
          <p:cNvPr id="11" name="Slide Number Placeholder 4">
            <a:extLst>
              <a:ext uri="{FF2B5EF4-FFF2-40B4-BE49-F238E27FC236}">
                <a16:creationId xmlns:a16="http://schemas.microsoft.com/office/drawing/2014/main" id="{31652AC8-0251-EBED-B7EC-AD0D019FED35}"/>
              </a:ext>
            </a:extLst>
          </p:cNvPr>
          <p:cNvSpPr>
            <a:spLocks noGrp="1"/>
          </p:cNvSpPr>
          <p:nvPr>
            <p:ph type="sldNum" sz="quarter" idx="12"/>
          </p:nvPr>
        </p:nvSpPr>
        <p:spPr>
          <a:xfrm>
            <a:off x="9612244" y="6400800"/>
            <a:ext cx="2540000" cy="457200"/>
          </a:xfrm>
        </p:spPr>
        <p:txBody>
          <a:bodyPr/>
          <a:lstStyle/>
          <a:p>
            <a:pPr>
              <a:defRPr/>
            </a:pPr>
            <a:fld id="{01BBC5D6-E357-0C48-ACBE-64CB86AB2C2F}" type="slidenum">
              <a:rPr lang="en-US" smtClean="0"/>
              <a:pPr>
                <a:defRPr/>
              </a:pPr>
              <a:t>17</a:t>
            </a:fld>
            <a:endParaRPr lang="en-US" dirty="0"/>
          </a:p>
        </p:txBody>
      </p:sp>
      <p:sp>
        <p:nvSpPr>
          <p:cNvPr id="3" name="TextBox 2">
            <a:extLst>
              <a:ext uri="{FF2B5EF4-FFF2-40B4-BE49-F238E27FC236}">
                <a16:creationId xmlns:a16="http://schemas.microsoft.com/office/drawing/2014/main" id="{92661CB5-B67A-CC71-1612-B835887D8B01}"/>
              </a:ext>
            </a:extLst>
          </p:cNvPr>
          <p:cNvSpPr txBox="1"/>
          <p:nvPr/>
        </p:nvSpPr>
        <p:spPr>
          <a:xfrm>
            <a:off x="3609351" y="2817347"/>
            <a:ext cx="2394526" cy="369332"/>
          </a:xfrm>
          <a:prstGeom prst="rect">
            <a:avLst/>
          </a:prstGeom>
          <a:noFill/>
        </p:spPr>
        <p:txBody>
          <a:bodyPr wrap="square" rtlCol="0">
            <a:spAutoFit/>
          </a:bodyPr>
          <a:lstStyle/>
          <a:p>
            <a:pPr algn="ctr"/>
            <a:r>
              <a:rPr lang="en-US" dirty="0">
                <a:solidFill>
                  <a:srgbClr val="FF0000"/>
                </a:solidFill>
              </a:rPr>
              <a:t>CO2 alignment shift</a:t>
            </a:r>
          </a:p>
        </p:txBody>
      </p:sp>
      <p:cxnSp>
        <p:nvCxnSpPr>
          <p:cNvPr id="4" name="Straight Arrow Connector 3">
            <a:extLst>
              <a:ext uri="{FF2B5EF4-FFF2-40B4-BE49-F238E27FC236}">
                <a16:creationId xmlns:a16="http://schemas.microsoft.com/office/drawing/2014/main" id="{BD7BB435-21CB-80B8-35B2-B54F99EBFC5B}"/>
              </a:ext>
            </a:extLst>
          </p:cNvPr>
          <p:cNvCxnSpPr>
            <a:cxnSpLocks/>
          </p:cNvCxnSpPr>
          <p:nvPr/>
        </p:nvCxnSpPr>
        <p:spPr bwMode="auto">
          <a:xfrm flipV="1">
            <a:off x="5759355" y="2520023"/>
            <a:ext cx="489045" cy="359655"/>
          </a:xfrm>
          <a:prstGeom prst="straightConnector1">
            <a:avLst/>
          </a:prstGeom>
          <a:ln w="38100">
            <a:solidFill>
              <a:srgbClr val="FF0000"/>
            </a:solidFill>
            <a:headEnd type="none" w="sm" len="sm"/>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D8BF085-44F6-6E03-3593-7BF459573385}"/>
              </a:ext>
            </a:extLst>
          </p:cNvPr>
          <p:cNvCxnSpPr>
            <a:cxnSpLocks/>
          </p:cNvCxnSpPr>
          <p:nvPr/>
        </p:nvCxnSpPr>
        <p:spPr bwMode="auto">
          <a:xfrm flipH="1" flipV="1">
            <a:off x="3609351" y="2317053"/>
            <a:ext cx="433482" cy="562625"/>
          </a:xfrm>
          <a:prstGeom prst="straightConnector1">
            <a:avLst/>
          </a:prstGeom>
          <a:ln w="38100">
            <a:solidFill>
              <a:srgbClr val="FF0000"/>
            </a:solidFill>
            <a:headEnd type="none" w="sm" len="sm"/>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D4E6D20-22B8-0D1C-63C7-E11E086A5F80}"/>
              </a:ext>
            </a:extLst>
          </p:cNvPr>
          <p:cNvCxnSpPr>
            <a:cxnSpLocks/>
          </p:cNvCxnSpPr>
          <p:nvPr/>
        </p:nvCxnSpPr>
        <p:spPr bwMode="auto">
          <a:xfrm flipV="1">
            <a:off x="5881616" y="2457692"/>
            <a:ext cx="787595" cy="467005"/>
          </a:xfrm>
          <a:prstGeom prst="straightConnector1">
            <a:avLst/>
          </a:prstGeom>
          <a:ln w="38100">
            <a:solidFill>
              <a:srgbClr val="FF0000"/>
            </a:solidFill>
            <a:headEnd type="none" w="sm" len="sm"/>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794914D-9A4B-F4CF-D6D7-6C8D7ED88214}"/>
              </a:ext>
            </a:extLst>
          </p:cNvPr>
          <p:cNvSpPr txBox="1"/>
          <p:nvPr/>
        </p:nvSpPr>
        <p:spPr>
          <a:xfrm>
            <a:off x="2455960" y="3052546"/>
            <a:ext cx="2394526" cy="369332"/>
          </a:xfrm>
          <a:prstGeom prst="rect">
            <a:avLst/>
          </a:prstGeom>
          <a:noFill/>
        </p:spPr>
        <p:txBody>
          <a:bodyPr wrap="square" rtlCol="0">
            <a:spAutoFit/>
          </a:bodyPr>
          <a:lstStyle/>
          <a:p>
            <a:pPr algn="ctr"/>
            <a:r>
              <a:rPr lang="en-US" u="sng" dirty="0">
                <a:solidFill>
                  <a:srgbClr val="FF0000"/>
                </a:solidFill>
              </a:rPr>
              <a:t>Jul 2</a:t>
            </a:r>
            <a:r>
              <a:rPr lang="en-US" dirty="0">
                <a:solidFill>
                  <a:srgbClr val="FF0000"/>
                </a:solidFill>
              </a:rPr>
              <a:t>: Beckhoff restart</a:t>
            </a:r>
          </a:p>
        </p:txBody>
      </p:sp>
      <p:sp>
        <p:nvSpPr>
          <p:cNvPr id="39" name="TextBox 38">
            <a:extLst>
              <a:ext uri="{FF2B5EF4-FFF2-40B4-BE49-F238E27FC236}">
                <a16:creationId xmlns:a16="http://schemas.microsoft.com/office/drawing/2014/main" id="{239D53BE-3290-719C-411B-F1C42A5F5C11}"/>
              </a:ext>
            </a:extLst>
          </p:cNvPr>
          <p:cNvSpPr txBox="1"/>
          <p:nvPr/>
        </p:nvSpPr>
        <p:spPr>
          <a:xfrm>
            <a:off x="4762742" y="3037355"/>
            <a:ext cx="2394526" cy="369332"/>
          </a:xfrm>
          <a:prstGeom prst="rect">
            <a:avLst/>
          </a:prstGeom>
          <a:noFill/>
        </p:spPr>
        <p:txBody>
          <a:bodyPr wrap="square" rtlCol="0">
            <a:spAutoFit/>
          </a:bodyPr>
          <a:lstStyle/>
          <a:p>
            <a:pPr algn="ctr"/>
            <a:r>
              <a:rPr lang="en-US" u="sng" dirty="0">
                <a:solidFill>
                  <a:srgbClr val="FF0000"/>
                </a:solidFill>
              </a:rPr>
              <a:t>Jul 9</a:t>
            </a:r>
            <a:r>
              <a:rPr lang="en-US" dirty="0">
                <a:solidFill>
                  <a:srgbClr val="FF0000"/>
                </a:solidFill>
              </a:rPr>
              <a:t>: Power glitch</a:t>
            </a:r>
          </a:p>
        </p:txBody>
      </p:sp>
      <p:sp>
        <p:nvSpPr>
          <p:cNvPr id="42" name="TextBox 41">
            <a:extLst>
              <a:ext uri="{FF2B5EF4-FFF2-40B4-BE49-F238E27FC236}">
                <a16:creationId xmlns:a16="http://schemas.microsoft.com/office/drawing/2014/main" id="{0CA7B548-3B54-2475-8719-D5080316E9B2}"/>
              </a:ext>
            </a:extLst>
          </p:cNvPr>
          <p:cNvSpPr txBox="1"/>
          <p:nvPr/>
        </p:nvSpPr>
        <p:spPr>
          <a:xfrm>
            <a:off x="1474066" y="1250491"/>
            <a:ext cx="3366443" cy="646331"/>
          </a:xfrm>
          <a:prstGeom prst="rect">
            <a:avLst/>
          </a:prstGeom>
          <a:noFill/>
        </p:spPr>
        <p:txBody>
          <a:bodyPr wrap="square">
            <a:spAutoFit/>
          </a:bodyPr>
          <a:lstStyle/>
          <a:p>
            <a:pPr algn="ctr"/>
            <a:r>
              <a:rPr lang="en-US" u="sng" dirty="0">
                <a:solidFill>
                  <a:srgbClr val="FF0000"/>
                </a:solidFill>
              </a:rPr>
              <a:t>May 8-9</a:t>
            </a:r>
            <a:r>
              <a:rPr lang="en-US" dirty="0">
                <a:solidFill>
                  <a:srgbClr val="FF0000"/>
                </a:solidFill>
              </a:rPr>
              <a:t>: Computer outage </a:t>
            </a:r>
            <a:br>
              <a:rPr lang="en-US" dirty="0">
                <a:solidFill>
                  <a:srgbClr val="FF0000"/>
                </a:solidFill>
              </a:rPr>
            </a:br>
            <a:r>
              <a:rPr lang="en-US" dirty="0">
                <a:solidFill>
                  <a:srgbClr val="FF0000"/>
                </a:solidFill>
              </a:rPr>
              <a:t>&amp; Power glitch</a:t>
            </a:r>
          </a:p>
        </p:txBody>
      </p:sp>
      <p:cxnSp>
        <p:nvCxnSpPr>
          <p:cNvPr id="46" name="Straight Connector 45">
            <a:extLst>
              <a:ext uri="{FF2B5EF4-FFF2-40B4-BE49-F238E27FC236}">
                <a16:creationId xmlns:a16="http://schemas.microsoft.com/office/drawing/2014/main" id="{59DAB8EB-1533-8DC3-DE48-8B1226E91DE3}"/>
              </a:ext>
            </a:extLst>
          </p:cNvPr>
          <p:cNvCxnSpPr>
            <a:cxnSpLocks/>
          </p:cNvCxnSpPr>
          <p:nvPr/>
        </p:nvCxnSpPr>
        <p:spPr bwMode="auto">
          <a:xfrm>
            <a:off x="1422400" y="1958654"/>
            <a:ext cx="1472298" cy="113809"/>
          </a:xfrm>
          <a:prstGeom prst="line">
            <a:avLst/>
          </a:prstGeom>
          <a:solidFill>
            <a:schemeClr val="accent1"/>
          </a:solidFill>
          <a:ln w="25400" cap="flat" cmpd="sng" algn="ctr">
            <a:solidFill>
              <a:srgbClr val="00FFFF"/>
            </a:solidFill>
            <a:prstDash val="dash"/>
            <a:round/>
            <a:headEnd type="none" w="sm" len="sm"/>
            <a:tailEnd type="stealth"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8" name="TextBox 57">
            <a:extLst>
              <a:ext uri="{FF2B5EF4-FFF2-40B4-BE49-F238E27FC236}">
                <a16:creationId xmlns:a16="http://schemas.microsoft.com/office/drawing/2014/main" id="{39B58807-F096-FDAF-B294-A9FCB9A677B9}"/>
              </a:ext>
            </a:extLst>
          </p:cNvPr>
          <p:cNvSpPr txBox="1"/>
          <p:nvPr/>
        </p:nvSpPr>
        <p:spPr>
          <a:xfrm>
            <a:off x="6716145" y="6383391"/>
            <a:ext cx="2216419" cy="369332"/>
          </a:xfrm>
          <a:prstGeom prst="rect">
            <a:avLst/>
          </a:prstGeom>
          <a:noFill/>
        </p:spPr>
        <p:txBody>
          <a:bodyPr wrap="square" rtlCol="0">
            <a:spAutoFit/>
          </a:bodyPr>
          <a:lstStyle/>
          <a:p>
            <a:pPr algn="ctr"/>
            <a:r>
              <a:rPr lang="en-US" dirty="0">
                <a:solidFill>
                  <a:srgbClr val="FF5801"/>
                </a:solidFill>
              </a:rPr>
              <a:t>PS: PSAM scan</a:t>
            </a:r>
          </a:p>
        </p:txBody>
      </p:sp>
      <p:cxnSp>
        <p:nvCxnSpPr>
          <p:cNvPr id="62" name="Straight Arrow Connector 61">
            <a:extLst>
              <a:ext uri="{FF2B5EF4-FFF2-40B4-BE49-F238E27FC236}">
                <a16:creationId xmlns:a16="http://schemas.microsoft.com/office/drawing/2014/main" id="{20D02107-F0A0-18AC-6634-53AA217E7012}"/>
              </a:ext>
            </a:extLst>
          </p:cNvPr>
          <p:cNvCxnSpPr>
            <a:cxnSpLocks/>
          </p:cNvCxnSpPr>
          <p:nvPr/>
        </p:nvCxnSpPr>
        <p:spPr bwMode="auto">
          <a:xfrm>
            <a:off x="6610244" y="1835322"/>
            <a:ext cx="105901" cy="278029"/>
          </a:xfrm>
          <a:prstGeom prst="straightConnector1">
            <a:avLst/>
          </a:prstGeom>
          <a:ln w="38100">
            <a:solidFill>
              <a:srgbClr val="FF5801"/>
            </a:solidFill>
            <a:headEnd type="none" w="sm" len="sm"/>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A31B78F-5031-3573-304B-53B29C3D59E9}"/>
              </a:ext>
            </a:extLst>
          </p:cNvPr>
          <p:cNvSpPr txBox="1"/>
          <p:nvPr/>
        </p:nvSpPr>
        <p:spPr>
          <a:xfrm>
            <a:off x="7179448" y="2891978"/>
            <a:ext cx="1295606" cy="369332"/>
          </a:xfrm>
          <a:prstGeom prst="rect">
            <a:avLst/>
          </a:prstGeom>
          <a:noFill/>
        </p:spPr>
        <p:txBody>
          <a:bodyPr wrap="square" rtlCol="0">
            <a:spAutoFit/>
          </a:bodyPr>
          <a:lstStyle/>
          <a:p>
            <a:pPr algn="ctr"/>
            <a:r>
              <a:rPr lang="en-US" dirty="0">
                <a:solidFill>
                  <a:srgbClr val="FF0000"/>
                </a:solidFill>
              </a:rPr>
              <a:t>CO2 down</a:t>
            </a:r>
          </a:p>
        </p:txBody>
      </p:sp>
      <p:cxnSp>
        <p:nvCxnSpPr>
          <p:cNvPr id="65" name="Straight Arrow Connector 64">
            <a:extLst>
              <a:ext uri="{FF2B5EF4-FFF2-40B4-BE49-F238E27FC236}">
                <a16:creationId xmlns:a16="http://schemas.microsoft.com/office/drawing/2014/main" id="{F2A52EB7-EEA1-F211-F454-A9CA0E8057C4}"/>
              </a:ext>
            </a:extLst>
          </p:cNvPr>
          <p:cNvCxnSpPr>
            <a:cxnSpLocks/>
          </p:cNvCxnSpPr>
          <p:nvPr/>
        </p:nvCxnSpPr>
        <p:spPr bwMode="auto">
          <a:xfrm flipH="1" flipV="1">
            <a:off x="7258756" y="2440475"/>
            <a:ext cx="349513" cy="484222"/>
          </a:xfrm>
          <a:prstGeom prst="straightConnector1">
            <a:avLst/>
          </a:prstGeom>
          <a:ln w="38100">
            <a:solidFill>
              <a:srgbClr val="FF0000"/>
            </a:solidFill>
            <a:headEnd type="none" w="sm" len="sm"/>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9F53D2CD-E35B-623C-E6CF-51E1A456F3DB}"/>
              </a:ext>
            </a:extLst>
          </p:cNvPr>
          <p:cNvCxnSpPr>
            <a:cxnSpLocks/>
          </p:cNvCxnSpPr>
          <p:nvPr/>
        </p:nvCxnSpPr>
        <p:spPr bwMode="auto">
          <a:xfrm flipH="1">
            <a:off x="7192917" y="3222343"/>
            <a:ext cx="384233" cy="301613"/>
          </a:xfrm>
          <a:prstGeom prst="straightConnector1">
            <a:avLst/>
          </a:prstGeom>
          <a:ln w="38100">
            <a:solidFill>
              <a:srgbClr val="FF0000"/>
            </a:solidFill>
            <a:headEnd type="none" w="sm" len="sm"/>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E7049F91-FA89-146A-1104-E9D231CED736}"/>
              </a:ext>
            </a:extLst>
          </p:cNvPr>
          <p:cNvSpPr txBox="1"/>
          <p:nvPr/>
        </p:nvSpPr>
        <p:spPr>
          <a:xfrm>
            <a:off x="8769509" y="6379132"/>
            <a:ext cx="2767691" cy="369332"/>
          </a:xfrm>
          <a:prstGeom prst="rect">
            <a:avLst/>
          </a:prstGeom>
          <a:noFill/>
        </p:spPr>
        <p:txBody>
          <a:bodyPr wrap="square" rtlCol="0">
            <a:spAutoFit/>
          </a:bodyPr>
          <a:lstStyle/>
          <a:p>
            <a:pPr algn="ctr"/>
            <a:r>
              <a:rPr lang="en-US" dirty="0">
                <a:solidFill>
                  <a:srgbClr val="00A800"/>
                </a:solidFill>
              </a:rPr>
              <a:t>ABW: Auto beam walk </a:t>
            </a:r>
          </a:p>
        </p:txBody>
      </p:sp>
      <p:cxnSp>
        <p:nvCxnSpPr>
          <p:cNvPr id="73" name="Straight Arrow Connector 72">
            <a:extLst>
              <a:ext uri="{FF2B5EF4-FFF2-40B4-BE49-F238E27FC236}">
                <a16:creationId xmlns:a16="http://schemas.microsoft.com/office/drawing/2014/main" id="{9339BE90-570C-D57C-8F1A-EA8A18E6BF98}"/>
              </a:ext>
            </a:extLst>
          </p:cNvPr>
          <p:cNvCxnSpPr>
            <a:cxnSpLocks/>
          </p:cNvCxnSpPr>
          <p:nvPr/>
        </p:nvCxnSpPr>
        <p:spPr bwMode="auto">
          <a:xfrm flipH="1">
            <a:off x="7256254" y="1619688"/>
            <a:ext cx="128779" cy="316767"/>
          </a:xfrm>
          <a:prstGeom prst="straightConnector1">
            <a:avLst/>
          </a:prstGeom>
          <a:ln w="38100">
            <a:solidFill>
              <a:srgbClr val="00A800"/>
            </a:solidFill>
            <a:headEnd type="none" w="sm" len="sm"/>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9CB8DF0-6982-7495-FA22-6005E6295FE6}"/>
              </a:ext>
            </a:extLst>
          </p:cNvPr>
          <p:cNvSpPr txBox="1"/>
          <p:nvPr/>
        </p:nvSpPr>
        <p:spPr>
          <a:xfrm>
            <a:off x="4235703" y="4685849"/>
            <a:ext cx="3774536" cy="369332"/>
          </a:xfrm>
          <a:prstGeom prst="rect">
            <a:avLst/>
          </a:prstGeom>
          <a:noFill/>
        </p:spPr>
        <p:txBody>
          <a:bodyPr wrap="square" rtlCol="0">
            <a:spAutoFit/>
          </a:bodyPr>
          <a:lstStyle/>
          <a:p>
            <a:pPr algn="ctr"/>
            <a:r>
              <a:rPr lang="en-US" dirty="0">
                <a:solidFill>
                  <a:srgbClr val="FF0000"/>
                </a:solidFill>
              </a:rPr>
              <a:t>CO2 misaligned on CP</a:t>
            </a:r>
          </a:p>
        </p:txBody>
      </p:sp>
      <p:cxnSp>
        <p:nvCxnSpPr>
          <p:cNvPr id="76" name="Straight Arrow Connector 75">
            <a:extLst>
              <a:ext uri="{FF2B5EF4-FFF2-40B4-BE49-F238E27FC236}">
                <a16:creationId xmlns:a16="http://schemas.microsoft.com/office/drawing/2014/main" id="{A8976228-16A6-6805-6D53-549E803F7AEF}"/>
              </a:ext>
            </a:extLst>
          </p:cNvPr>
          <p:cNvCxnSpPr>
            <a:cxnSpLocks/>
          </p:cNvCxnSpPr>
          <p:nvPr/>
        </p:nvCxnSpPr>
        <p:spPr bwMode="auto">
          <a:xfrm>
            <a:off x="7262062" y="4928758"/>
            <a:ext cx="0" cy="542295"/>
          </a:xfrm>
          <a:prstGeom prst="straightConnector1">
            <a:avLst/>
          </a:prstGeom>
          <a:ln w="38100">
            <a:solidFill>
              <a:srgbClr val="FF0000"/>
            </a:solidFill>
            <a:headEnd type="none" w="sm" len="sm"/>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8585B294-B518-C7CC-A389-5036B687DC35}"/>
              </a:ext>
            </a:extLst>
          </p:cNvPr>
          <p:cNvCxnSpPr>
            <a:cxnSpLocks/>
          </p:cNvCxnSpPr>
          <p:nvPr/>
        </p:nvCxnSpPr>
        <p:spPr bwMode="auto">
          <a:xfrm flipV="1">
            <a:off x="7511028" y="5285337"/>
            <a:ext cx="0" cy="853357"/>
          </a:xfrm>
          <a:prstGeom prst="straightConnector1">
            <a:avLst/>
          </a:prstGeom>
          <a:ln w="38100">
            <a:solidFill>
              <a:srgbClr val="FF0000"/>
            </a:solidFill>
            <a:headEnd type="none" w="sm" len="sm"/>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A368560B-76C5-9D48-F5F8-A481961E403C}"/>
              </a:ext>
            </a:extLst>
          </p:cNvPr>
          <p:cNvSpPr txBox="1"/>
          <p:nvPr/>
        </p:nvSpPr>
        <p:spPr>
          <a:xfrm>
            <a:off x="6270935" y="6085949"/>
            <a:ext cx="2099416" cy="369332"/>
          </a:xfrm>
          <a:prstGeom prst="rect">
            <a:avLst/>
          </a:prstGeom>
          <a:noFill/>
        </p:spPr>
        <p:txBody>
          <a:bodyPr wrap="square" rtlCol="0">
            <a:spAutoFit/>
          </a:bodyPr>
          <a:lstStyle/>
          <a:p>
            <a:pPr algn="ctr"/>
            <a:r>
              <a:rPr lang="en-US" dirty="0">
                <a:solidFill>
                  <a:srgbClr val="FF0000"/>
                </a:solidFill>
              </a:rPr>
              <a:t>recovery</a:t>
            </a:r>
          </a:p>
        </p:txBody>
      </p:sp>
      <p:sp>
        <p:nvSpPr>
          <p:cNvPr id="80" name="Rectangle 79">
            <a:extLst>
              <a:ext uri="{FF2B5EF4-FFF2-40B4-BE49-F238E27FC236}">
                <a16:creationId xmlns:a16="http://schemas.microsoft.com/office/drawing/2014/main" id="{FA8A4A0F-3A4B-F487-F27D-ACF7D4EF9035}"/>
              </a:ext>
            </a:extLst>
          </p:cNvPr>
          <p:cNvSpPr/>
          <p:nvPr/>
        </p:nvSpPr>
        <p:spPr bwMode="auto">
          <a:xfrm>
            <a:off x="7956298" y="1595577"/>
            <a:ext cx="951713" cy="4335632"/>
          </a:xfrm>
          <a:prstGeom prst="rect">
            <a:avLst/>
          </a:prstGeom>
          <a:solidFill>
            <a:schemeClr val="accent1">
              <a:lumMod val="90000"/>
              <a:alpha val="16650"/>
            </a:schemeClr>
          </a:solidFill>
          <a:ln w="12700" cap="flat" cmpd="sng" algn="ctr">
            <a:no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81" name="TextBox 80">
            <a:extLst>
              <a:ext uri="{FF2B5EF4-FFF2-40B4-BE49-F238E27FC236}">
                <a16:creationId xmlns:a16="http://schemas.microsoft.com/office/drawing/2014/main" id="{4D0DFEE1-CF0B-9701-824C-2D7F374DFCA8}"/>
              </a:ext>
            </a:extLst>
          </p:cNvPr>
          <p:cNvSpPr txBox="1"/>
          <p:nvPr/>
        </p:nvSpPr>
        <p:spPr>
          <a:xfrm>
            <a:off x="7382446" y="4373547"/>
            <a:ext cx="2099416" cy="646331"/>
          </a:xfrm>
          <a:prstGeom prst="rect">
            <a:avLst/>
          </a:prstGeom>
          <a:noFill/>
        </p:spPr>
        <p:txBody>
          <a:bodyPr wrap="square" rtlCol="0">
            <a:spAutoFit/>
          </a:bodyPr>
          <a:lstStyle/>
          <a:p>
            <a:pPr algn="ctr"/>
            <a:r>
              <a:rPr lang="en-US" dirty="0">
                <a:solidFill>
                  <a:schemeClr val="accent1">
                    <a:lumMod val="50000"/>
                  </a:schemeClr>
                </a:solidFill>
              </a:rPr>
              <a:t>High power experiments</a:t>
            </a:r>
          </a:p>
        </p:txBody>
      </p:sp>
      <p:cxnSp>
        <p:nvCxnSpPr>
          <p:cNvPr id="87" name="Straight Arrow Connector 86">
            <a:extLst>
              <a:ext uri="{FF2B5EF4-FFF2-40B4-BE49-F238E27FC236}">
                <a16:creationId xmlns:a16="http://schemas.microsoft.com/office/drawing/2014/main" id="{C7523726-0BEE-7224-8528-D813E7C58A71}"/>
              </a:ext>
            </a:extLst>
          </p:cNvPr>
          <p:cNvCxnSpPr>
            <a:cxnSpLocks/>
          </p:cNvCxnSpPr>
          <p:nvPr/>
        </p:nvCxnSpPr>
        <p:spPr bwMode="auto">
          <a:xfrm>
            <a:off x="7861541" y="1595577"/>
            <a:ext cx="53240" cy="369132"/>
          </a:xfrm>
          <a:prstGeom prst="straightConnector1">
            <a:avLst/>
          </a:prstGeom>
          <a:ln w="38100">
            <a:solidFill>
              <a:srgbClr val="00A800"/>
            </a:solidFill>
            <a:headEnd type="none" w="sm" len="sm"/>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04DC0D3B-CE5F-D1E1-11D3-B96239DC3C24}"/>
              </a:ext>
            </a:extLst>
          </p:cNvPr>
          <p:cNvCxnSpPr>
            <a:cxnSpLocks/>
          </p:cNvCxnSpPr>
          <p:nvPr/>
        </p:nvCxnSpPr>
        <p:spPr bwMode="auto">
          <a:xfrm flipH="1">
            <a:off x="2870690" y="1853641"/>
            <a:ext cx="134186" cy="463412"/>
          </a:xfrm>
          <a:prstGeom prst="straightConnector1">
            <a:avLst/>
          </a:prstGeom>
          <a:ln w="38100">
            <a:solidFill>
              <a:srgbClr val="FF0000"/>
            </a:solidFill>
            <a:headEnd type="none" w="sm" len="sm"/>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B6A8CBA0-5934-D2CE-15C3-D32C4BDB943A}"/>
              </a:ext>
            </a:extLst>
          </p:cNvPr>
          <p:cNvCxnSpPr>
            <a:cxnSpLocks/>
          </p:cNvCxnSpPr>
          <p:nvPr/>
        </p:nvCxnSpPr>
        <p:spPr bwMode="auto">
          <a:xfrm>
            <a:off x="7818481" y="1595577"/>
            <a:ext cx="69680" cy="378759"/>
          </a:xfrm>
          <a:prstGeom prst="straightConnector1">
            <a:avLst/>
          </a:prstGeom>
          <a:ln w="38100">
            <a:solidFill>
              <a:srgbClr val="FF5801"/>
            </a:solidFill>
            <a:headEnd type="none" w="sm" len="sm"/>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AF84CA8A-91ED-9539-3485-D9F47B2DB8D9}"/>
              </a:ext>
            </a:extLst>
          </p:cNvPr>
          <p:cNvSpPr txBox="1"/>
          <p:nvPr/>
        </p:nvSpPr>
        <p:spPr>
          <a:xfrm>
            <a:off x="6197757" y="1633445"/>
            <a:ext cx="557164" cy="369332"/>
          </a:xfrm>
          <a:prstGeom prst="rect">
            <a:avLst/>
          </a:prstGeom>
          <a:noFill/>
        </p:spPr>
        <p:txBody>
          <a:bodyPr wrap="square">
            <a:spAutoFit/>
          </a:bodyPr>
          <a:lstStyle/>
          <a:p>
            <a:r>
              <a:rPr lang="en-US" dirty="0">
                <a:solidFill>
                  <a:srgbClr val="FF5801"/>
                </a:solidFill>
              </a:rPr>
              <a:t>PS</a:t>
            </a:r>
          </a:p>
        </p:txBody>
      </p:sp>
      <p:sp>
        <p:nvSpPr>
          <p:cNvPr id="99" name="TextBox 98">
            <a:extLst>
              <a:ext uri="{FF2B5EF4-FFF2-40B4-BE49-F238E27FC236}">
                <a16:creationId xmlns:a16="http://schemas.microsoft.com/office/drawing/2014/main" id="{0B40EE25-3EAC-35E6-1DF4-8093E3AD5F3F}"/>
              </a:ext>
            </a:extLst>
          </p:cNvPr>
          <p:cNvSpPr txBox="1"/>
          <p:nvPr/>
        </p:nvSpPr>
        <p:spPr>
          <a:xfrm>
            <a:off x="7434436" y="1295833"/>
            <a:ext cx="557164" cy="369332"/>
          </a:xfrm>
          <a:prstGeom prst="rect">
            <a:avLst/>
          </a:prstGeom>
          <a:noFill/>
        </p:spPr>
        <p:txBody>
          <a:bodyPr wrap="square">
            <a:spAutoFit/>
          </a:bodyPr>
          <a:lstStyle/>
          <a:p>
            <a:r>
              <a:rPr lang="en-US" dirty="0">
                <a:solidFill>
                  <a:srgbClr val="FF5801"/>
                </a:solidFill>
              </a:rPr>
              <a:t>PS</a:t>
            </a:r>
          </a:p>
        </p:txBody>
      </p:sp>
      <p:sp>
        <p:nvSpPr>
          <p:cNvPr id="101" name="TextBox 100">
            <a:extLst>
              <a:ext uri="{FF2B5EF4-FFF2-40B4-BE49-F238E27FC236}">
                <a16:creationId xmlns:a16="http://schemas.microsoft.com/office/drawing/2014/main" id="{906E16C0-6BEC-92B8-1644-89C50BC2232B}"/>
              </a:ext>
            </a:extLst>
          </p:cNvPr>
          <p:cNvSpPr txBox="1"/>
          <p:nvPr/>
        </p:nvSpPr>
        <p:spPr>
          <a:xfrm>
            <a:off x="6656972" y="1484026"/>
            <a:ext cx="750844" cy="369332"/>
          </a:xfrm>
          <a:prstGeom prst="rect">
            <a:avLst/>
          </a:prstGeom>
          <a:noFill/>
        </p:spPr>
        <p:txBody>
          <a:bodyPr wrap="square">
            <a:spAutoFit/>
          </a:bodyPr>
          <a:lstStyle/>
          <a:p>
            <a:r>
              <a:rPr lang="en-US" dirty="0">
                <a:solidFill>
                  <a:srgbClr val="00A800"/>
                </a:solidFill>
              </a:rPr>
              <a:t>ABW</a:t>
            </a:r>
            <a:endParaRPr lang="en-US" dirty="0"/>
          </a:p>
        </p:txBody>
      </p:sp>
      <p:sp>
        <p:nvSpPr>
          <p:cNvPr id="102" name="TextBox 101">
            <a:extLst>
              <a:ext uri="{FF2B5EF4-FFF2-40B4-BE49-F238E27FC236}">
                <a16:creationId xmlns:a16="http://schemas.microsoft.com/office/drawing/2014/main" id="{9B44AABE-0D11-32B3-0548-6337D2EC5064}"/>
              </a:ext>
            </a:extLst>
          </p:cNvPr>
          <p:cNvSpPr txBox="1"/>
          <p:nvPr/>
        </p:nvSpPr>
        <p:spPr>
          <a:xfrm>
            <a:off x="7755844" y="1295141"/>
            <a:ext cx="742151" cy="369332"/>
          </a:xfrm>
          <a:prstGeom prst="rect">
            <a:avLst/>
          </a:prstGeom>
          <a:noFill/>
        </p:spPr>
        <p:txBody>
          <a:bodyPr wrap="square">
            <a:spAutoFit/>
          </a:bodyPr>
          <a:lstStyle/>
          <a:p>
            <a:r>
              <a:rPr lang="en-US" dirty="0">
                <a:solidFill>
                  <a:srgbClr val="00A800"/>
                </a:solidFill>
              </a:rPr>
              <a:t>ABW</a:t>
            </a:r>
            <a:endParaRPr lang="en-US" dirty="0"/>
          </a:p>
        </p:txBody>
      </p:sp>
      <p:cxnSp>
        <p:nvCxnSpPr>
          <p:cNvPr id="103" name="Straight Arrow Connector 102">
            <a:extLst>
              <a:ext uri="{FF2B5EF4-FFF2-40B4-BE49-F238E27FC236}">
                <a16:creationId xmlns:a16="http://schemas.microsoft.com/office/drawing/2014/main" id="{025F97C3-5D96-D2E1-8975-5530244E9429}"/>
              </a:ext>
            </a:extLst>
          </p:cNvPr>
          <p:cNvCxnSpPr>
            <a:cxnSpLocks/>
          </p:cNvCxnSpPr>
          <p:nvPr/>
        </p:nvCxnSpPr>
        <p:spPr bwMode="auto">
          <a:xfrm>
            <a:off x="8943039" y="1485252"/>
            <a:ext cx="112121" cy="451203"/>
          </a:xfrm>
          <a:prstGeom prst="straightConnector1">
            <a:avLst/>
          </a:prstGeom>
          <a:ln w="38100">
            <a:solidFill>
              <a:srgbClr val="FF5801"/>
            </a:solidFill>
            <a:headEnd type="none" w="sm" len="sm"/>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67A0F997-A3E2-255E-212F-F55F6F64AC29}"/>
              </a:ext>
            </a:extLst>
          </p:cNvPr>
          <p:cNvSpPr txBox="1"/>
          <p:nvPr/>
        </p:nvSpPr>
        <p:spPr>
          <a:xfrm>
            <a:off x="8511752" y="1303322"/>
            <a:ext cx="557164" cy="369332"/>
          </a:xfrm>
          <a:prstGeom prst="rect">
            <a:avLst/>
          </a:prstGeom>
          <a:noFill/>
        </p:spPr>
        <p:txBody>
          <a:bodyPr wrap="square">
            <a:spAutoFit/>
          </a:bodyPr>
          <a:lstStyle/>
          <a:p>
            <a:r>
              <a:rPr lang="en-US" dirty="0">
                <a:solidFill>
                  <a:srgbClr val="FF5801"/>
                </a:solidFill>
              </a:rPr>
              <a:t>PS</a:t>
            </a:r>
          </a:p>
        </p:txBody>
      </p:sp>
      <p:cxnSp>
        <p:nvCxnSpPr>
          <p:cNvPr id="110" name="Straight Arrow Connector 109">
            <a:extLst>
              <a:ext uri="{FF2B5EF4-FFF2-40B4-BE49-F238E27FC236}">
                <a16:creationId xmlns:a16="http://schemas.microsoft.com/office/drawing/2014/main" id="{4876A064-3133-4025-E24C-F419E987D283}"/>
              </a:ext>
            </a:extLst>
          </p:cNvPr>
          <p:cNvCxnSpPr>
            <a:cxnSpLocks/>
          </p:cNvCxnSpPr>
          <p:nvPr/>
        </p:nvCxnSpPr>
        <p:spPr bwMode="auto">
          <a:xfrm flipH="1">
            <a:off x="9152129" y="1479807"/>
            <a:ext cx="103193" cy="494529"/>
          </a:xfrm>
          <a:prstGeom prst="straightConnector1">
            <a:avLst/>
          </a:prstGeom>
          <a:ln w="38100">
            <a:solidFill>
              <a:srgbClr val="FF40FF"/>
            </a:solidFill>
            <a:headEnd type="none" w="sm" len="sm"/>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A1CEE71A-32F9-3C78-4960-5988AE52DE23}"/>
              </a:ext>
            </a:extLst>
          </p:cNvPr>
          <p:cNvSpPr txBox="1"/>
          <p:nvPr/>
        </p:nvSpPr>
        <p:spPr>
          <a:xfrm>
            <a:off x="9203725" y="1294706"/>
            <a:ext cx="1350923" cy="369332"/>
          </a:xfrm>
          <a:prstGeom prst="rect">
            <a:avLst/>
          </a:prstGeom>
          <a:noFill/>
        </p:spPr>
        <p:txBody>
          <a:bodyPr wrap="square">
            <a:spAutoFit/>
          </a:bodyPr>
          <a:lstStyle/>
          <a:p>
            <a:r>
              <a:rPr lang="en-US" dirty="0" err="1">
                <a:solidFill>
                  <a:srgbClr val="FF40FF"/>
                </a:solidFill>
              </a:rPr>
              <a:t>Xtal</a:t>
            </a:r>
            <a:r>
              <a:rPr lang="en-US" dirty="0">
                <a:solidFill>
                  <a:srgbClr val="FF40FF"/>
                </a:solidFill>
              </a:rPr>
              <a:t> move</a:t>
            </a:r>
          </a:p>
        </p:txBody>
      </p:sp>
      <p:sp>
        <p:nvSpPr>
          <p:cNvPr id="5" name="TextBox 4">
            <a:extLst>
              <a:ext uri="{FF2B5EF4-FFF2-40B4-BE49-F238E27FC236}">
                <a16:creationId xmlns:a16="http://schemas.microsoft.com/office/drawing/2014/main" id="{13ADB574-54A5-9D82-25DF-1350DEB71A9E}"/>
              </a:ext>
            </a:extLst>
          </p:cNvPr>
          <p:cNvSpPr txBox="1"/>
          <p:nvPr/>
        </p:nvSpPr>
        <p:spPr>
          <a:xfrm>
            <a:off x="0" y="6550223"/>
            <a:ext cx="2540000" cy="307777"/>
          </a:xfrm>
          <a:prstGeom prst="rect">
            <a:avLst/>
          </a:prstGeom>
          <a:noFill/>
        </p:spPr>
        <p:txBody>
          <a:bodyPr wrap="square" rtlCol="0">
            <a:spAutoFit/>
          </a:bodyPr>
          <a:lstStyle/>
          <a:p>
            <a:r>
              <a:rPr lang="en-US" sz="1400" dirty="0">
                <a:solidFill>
                  <a:schemeClr val="bg1">
                    <a:lumMod val="85000"/>
                  </a:schemeClr>
                </a:solidFill>
                <a:hlinkClick r:id="rId4">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2370642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69A94-82E7-8386-2119-FB6562945CD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9663B48-6CF7-E4D2-B3A9-B107B33A00D7}"/>
              </a:ext>
            </a:extLst>
          </p:cNvPr>
          <p:cNvPicPr>
            <a:picLocks noChangeAspect="1"/>
          </p:cNvPicPr>
          <p:nvPr/>
        </p:nvPicPr>
        <p:blipFill rotWithShape="1">
          <a:blip r:embed="rId3"/>
          <a:srcRect b="10465"/>
          <a:stretch/>
        </p:blipFill>
        <p:spPr>
          <a:xfrm>
            <a:off x="141181" y="1168103"/>
            <a:ext cx="5608825" cy="5469723"/>
          </a:xfrm>
          <a:prstGeom prst="rect">
            <a:avLst/>
          </a:prstGeom>
        </p:spPr>
      </p:pic>
      <p:sp>
        <p:nvSpPr>
          <p:cNvPr id="2" name="Title 1">
            <a:extLst>
              <a:ext uri="{FF2B5EF4-FFF2-40B4-BE49-F238E27FC236}">
                <a16:creationId xmlns:a16="http://schemas.microsoft.com/office/drawing/2014/main" id="{D605E2AF-6963-1631-A2D5-D7BC0553A27E}"/>
              </a:ext>
            </a:extLst>
          </p:cNvPr>
          <p:cNvSpPr>
            <a:spLocks noGrp="1"/>
          </p:cNvSpPr>
          <p:nvPr>
            <p:ph type="title"/>
          </p:nvPr>
        </p:nvSpPr>
        <p:spPr/>
        <p:txBody>
          <a:bodyPr>
            <a:normAutofit fontScale="90000"/>
          </a:bodyPr>
          <a:lstStyle/>
          <a:p>
            <a:r>
              <a:rPr lang="en-US" dirty="0"/>
              <a:t>Misalignment can degrade low frequency noise too</a:t>
            </a:r>
            <a:endParaRPr lang="tr-TR" dirty="0"/>
          </a:p>
        </p:txBody>
      </p:sp>
      <p:sp>
        <p:nvSpPr>
          <p:cNvPr id="14" name="TextBox 13">
            <a:extLst>
              <a:ext uri="{FF2B5EF4-FFF2-40B4-BE49-F238E27FC236}">
                <a16:creationId xmlns:a16="http://schemas.microsoft.com/office/drawing/2014/main" id="{BA832DC0-83E6-C491-1CCC-E7BDE69F0CD3}"/>
              </a:ext>
            </a:extLst>
          </p:cNvPr>
          <p:cNvSpPr txBox="1"/>
          <p:nvPr/>
        </p:nvSpPr>
        <p:spPr>
          <a:xfrm>
            <a:off x="6603013" y="1773560"/>
            <a:ext cx="4701428" cy="400110"/>
          </a:xfrm>
          <a:prstGeom prst="rect">
            <a:avLst/>
          </a:prstGeom>
          <a:noFill/>
        </p:spPr>
        <p:txBody>
          <a:bodyPr wrap="square">
            <a:spAutoFit/>
          </a:bodyPr>
          <a:lstStyle/>
          <a:p>
            <a:pPr algn="ctr"/>
            <a:r>
              <a:rPr lang="en-US" sz="2000" b="1" dirty="0">
                <a:solidFill>
                  <a:srgbClr val="00FFFF"/>
                </a:solidFill>
              </a:rPr>
              <a:t>Inferred change, </a:t>
            </a:r>
            <a:r>
              <a:rPr lang="en-US" sz="2000" b="1" dirty="0">
                <a:solidFill>
                  <a:srgbClr val="00FFFF"/>
                </a:solidFill>
                <a:hlinkClick r:id="rId4"/>
              </a:rPr>
              <a:t>LLO72729</a:t>
            </a:r>
            <a:endParaRPr lang="en-US" sz="2000" b="1" dirty="0">
              <a:solidFill>
                <a:srgbClr val="00FFFF"/>
              </a:solidFill>
            </a:endParaRPr>
          </a:p>
        </p:txBody>
      </p:sp>
      <p:graphicFrame>
        <p:nvGraphicFramePr>
          <p:cNvPr id="3" name="Table 2">
            <a:extLst>
              <a:ext uri="{FF2B5EF4-FFF2-40B4-BE49-F238E27FC236}">
                <a16:creationId xmlns:a16="http://schemas.microsoft.com/office/drawing/2014/main" id="{422D020A-9093-1426-0BB5-E8D340CE5F5B}"/>
              </a:ext>
            </a:extLst>
          </p:cNvPr>
          <p:cNvGraphicFramePr>
            <a:graphicFrameLocks noGrp="1"/>
          </p:cNvGraphicFramePr>
          <p:nvPr>
            <p:extLst>
              <p:ext uri="{D42A27DB-BD31-4B8C-83A1-F6EECF244321}">
                <p14:modId xmlns:p14="http://schemas.microsoft.com/office/powerpoint/2010/main" val="182579121"/>
              </p:ext>
            </p:extLst>
          </p:nvPr>
        </p:nvGraphicFramePr>
        <p:xfrm>
          <a:off x="6096000" y="2190617"/>
          <a:ext cx="5815916" cy="741680"/>
        </p:xfrm>
        <a:graphic>
          <a:graphicData uri="http://schemas.openxmlformats.org/drawingml/2006/table">
            <a:tbl>
              <a:tblPr firstRow="1" firstCol="1" bandRow="1">
                <a:tableStyleId>{0505E3EF-67EA-436B-97B2-0124C06EBD24}</a:tableStyleId>
              </a:tblPr>
              <a:tblGrid>
                <a:gridCol w="2466206">
                  <a:extLst>
                    <a:ext uri="{9D8B030D-6E8A-4147-A177-3AD203B41FA5}">
                      <a16:colId xmlns:a16="http://schemas.microsoft.com/office/drawing/2014/main" val="2640080054"/>
                    </a:ext>
                  </a:extLst>
                </a:gridCol>
                <a:gridCol w="1411071">
                  <a:extLst>
                    <a:ext uri="{9D8B030D-6E8A-4147-A177-3AD203B41FA5}">
                      <a16:colId xmlns:a16="http://schemas.microsoft.com/office/drawing/2014/main" val="3180505798"/>
                    </a:ext>
                  </a:extLst>
                </a:gridCol>
                <a:gridCol w="263784">
                  <a:extLst>
                    <a:ext uri="{9D8B030D-6E8A-4147-A177-3AD203B41FA5}">
                      <a16:colId xmlns:a16="http://schemas.microsoft.com/office/drawing/2014/main" val="325213958"/>
                    </a:ext>
                  </a:extLst>
                </a:gridCol>
                <a:gridCol w="1674855">
                  <a:extLst>
                    <a:ext uri="{9D8B030D-6E8A-4147-A177-3AD203B41FA5}">
                      <a16:colId xmlns:a16="http://schemas.microsoft.com/office/drawing/2014/main" val="3630004125"/>
                    </a:ext>
                  </a:extLst>
                </a:gridCol>
              </a:tblGrid>
              <a:tr h="370840">
                <a:tc>
                  <a:txBody>
                    <a:bodyPr/>
                    <a:lstStyle/>
                    <a:p>
                      <a:r>
                        <a:rPr lang="en-US" b="1" dirty="0">
                          <a:solidFill>
                            <a:schemeClr val="tx2"/>
                          </a:solidFill>
                        </a:rPr>
                        <a:t>SQZ-IFO mismatch</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b="1" dirty="0">
                          <a:solidFill>
                            <a:schemeClr val="tx2"/>
                          </a:solidFill>
                        </a:rPr>
                        <a:t>5 %, 1 rad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r>
                        <a:rPr lang="en-US" b="1" dirty="0">
                          <a:solidFill>
                            <a:schemeClr val="tx2"/>
                          </a:solidFill>
                        </a:rPr>
                        <a:t>1 %, 0.4 rad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62355822"/>
                  </a:ext>
                </a:extLst>
              </a:tr>
              <a:tr h="370840">
                <a:tc>
                  <a:txBody>
                    <a:bodyPr/>
                    <a:lstStyle/>
                    <a:p>
                      <a:endParaRPr lang="en-US" b="0"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gridSpan="2">
                  <a:txBody>
                    <a:bodyPr/>
                    <a:lstStyle/>
                    <a:p>
                      <a:pPr algn="ctr"/>
                      <a:r>
                        <a:rPr lang="en-US" b="1" dirty="0">
                          <a:solidFill>
                            <a:schemeClr val="tx2"/>
                          </a:solidFill>
                        </a:rPr>
                        <a:t>Alignment A</a:t>
                      </a:r>
                    </a:p>
                  </a:txBody>
                  <a:tcPr>
                    <a:lnL w="12700" cap="flat" cmpd="sng" algn="ctr">
                      <a:solidFill>
                        <a:schemeClr val="tx2"/>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a:txBody>
                    <a:bodyPr/>
                    <a:lstStyle/>
                    <a:p>
                      <a:pPr algn="ctr"/>
                      <a:r>
                        <a:rPr lang="en-US" b="1" dirty="0">
                          <a:solidFill>
                            <a:schemeClr val="tx2"/>
                          </a:solidFill>
                        </a:rPr>
                        <a:t>Alignment B</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162921491"/>
                  </a:ext>
                </a:extLst>
              </a:tr>
            </a:tbl>
          </a:graphicData>
        </a:graphic>
      </p:graphicFrame>
      <p:sp>
        <p:nvSpPr>
          <p:cNvPr id="6" name="Slide Number Placeholder 2">
            <a:extLst>
              <a:ext uri="{FF2B5EF4-FFF2-40B4-BE49-F238E27FC236}">
                <a16:creationId xmlns:a16="http://schemas.microsoft.com/office/drawing/2014/main" id="{2CD75962-BC02-BC55-2D41-6B8EAB14FDFD}"/>
              </a:ext>
            </a:extLst>
          </p:cNvPr>
          <p:cNvSpPr txBox="1">
            <a:spLocks/>
          </p:cNvSpPr>
          <p:nvPr/>
        </p:nvSpPr>
        <p:spPr>
          <a:xfrm>
            <a:off x="11450082" y="6585568"/>
            <a:ext cx="551134" cy="280467"/>
          </a:xfrm>
          <a:prstGeom prst="rect">
            <a:avLst/>
          </a:prstGeom>
          <a:ln/>
        </p:spPr>
        <p:txBody>
          <a:bodyPr anchor="ctr"/>
          <a:lstStyle>
            <a:defPPr>
              <a:defRPr lang="en-US"/>
            </a:defPPr>
            <a:lvl1pPr algn="r" rtl="0" eaLnBrk="0" fontAlgn="base" hangingPunct="0">
              <a:lnSpc>
                <a:spcPct val="120000"/>
              </a:lnSpc>
              <a:spcBef>
                <a:spcPct val="0"/>
              </a:spcBef>
              <a:spcAft>
                <a:spcPct val="0"/>
              </a:spcAft>
              <a:buNone/>
              <a:defRPr sz="1200" b="1" kern="1200">
                <a:solidFill>
                  <a:schemeClr val="tx1"/>
                </a:solidFill>
                <a:latin typeface="Arial" charset="0"/>
                <a:ea typeface="+mn-ea"/>
                <a:cs typeface="+mn-cs"/>
              </a:defRPr>
            </a:lvl1pPr>
            <a:lvl2pPr marL="457200" algn="l" rtl="0" eaLnBrk="0" fontAlgn="base" hangingPunct="0">
              <a:lnSpc>
                <a:spcPct val="120000"/>
              </a:lnSpc>
              <a:spcBef>
                <a:spcPct val="0"/>
              </a:spcBef>
              <a:spcAft>
                <a:spcPct val="0"/>
              </a:spcAft>
              <a:buChar char="–"/>
              <a:defRPr sz="1600" b="1" kern="1200">
                <a:solidFill>
                  <a:schemeClr val="tx1"/>
                </a:solidFill>
                <a:latin typeface="Arial" charset="0"/>
                <a:ea typeface="+mn-ea"/>
                <a:cs typeface="+mn-cs"/>
              </a:defRPr>
            </a:lvl2pPr>
            <a:lvl3pPr marL="914400" algn="l" rtl="0" eaLnBrk="0" fontAlgn="base" hangingPunct="0">
              <a:lnSpc>
                <a:spcPct val="120000"/>
              </a:lnSpc>
              <a:spcBef>
                <a:spcPct val="0"/>
              </a:spcBef>
              <a:spcAft>
                <a:spcPct val="0"/>
              </a:spcAft>
              <a:buChar char="–"/>
              <a:defRPr sz="1600" b="1" kern="1200">
                <a:solidFill>
                  <a:schemeClr val="tx1"/>
                </a:solidFill>
                <a:latin typeface="Arial" charset="0"/>
                <a:ea typeface="+mn-ea"/>
                <a:cs typeface="+mn-cs"/>
              </a:defRPr>
            </a:lvl3pPr>
            <a:lvl4pPr marL="1371600" algn="l" rtl="0" eaLnBrk="0" fontAlgn="base" hangingPunct="0">
              <a:lnSpc>
                <a:spcPct val="120000"/>
              </a:lnSpc>
              <a:spcBef>
                <a:spcPct val="0"/>
              </a:spcBef>
              <a:spcAft>
                <a:spcPct val="0"/>
              </a:spcAft>
              <a:buChar char="–"/>
              <a:defRPr sz="1600" b="1" kern="1200">
                <a:solidFill>
                  <a:schemeClr val="tx1"/>
                </a:solidFill>
                <a:latin typeface="Arial" charset="0"/>
                <a:ea typeface="+mn-ea"/>
                <a:cs typeface="+mn-cs"/>
              </a:defRPr>
            </a:lvl4pPr>
            <a:lvl5pPr marL="1828800" algn="l" rtl="0" eaLnBrk="0" fontAlgn="base" hangingPunct="0">
              <a:lnSpc>
                <a:spcPct val="120000"/>
              </a:lnSpc>
              <a:spcBef>
                <a:spcPct val="0"/>
              </a:spcBef>
              <a:spcAft>
                <a:spcPct val="0"/>
              </a:spcAft>
              <a:buChar char="–"/>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marL="0" marR="0" lvl="0" indent="0" algn="r" defTabSz="914400" rtl="0" eaLnBrk="0" fontAlgn="base" latinLnBrk="0" hangingPunct="0">
              <a:lnSpc>
                <a:spcPct val="120000"/>
              </a:lnSpc>
              <a:spcBef>
                <a:spcPct val="0"/>
              </a:spcBef>
              <a:spcAft>
                <a:spcPct val="0"/>
              </a:spcAft>
              <a:buClrTx/>
              <a:buSzTx/>
              <a:buFontTx/>
              <a:buNone/>
              <a:tabLst/>
              <a:defRPr/>
            </a:pPr>
            <a:fld id="{51560DE9-7285-4E9E-B13D-F842A524AA98}" type="slidenum">
              <a:rPr kumimoji="0" lang="en-US" sz="1200" b="1"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0" fontAlgn="base" latinLnBrk="0" hangingPunct="0">
                <a:lnSpc>
                  <a:spcPct val="120000"/>
                </a:lnSpc>
                <a:spcBef>
                  <a:spcPct val="0"/>
                </a:spcBef>
                <a:spcAft>
                  <a:spcPct val="0"/>
                </a:spcAft>
                <a:buClrTx/>
                <a:buSzTx/>
                <a:buFontTx/>
                <a:buNone/>
                <a:tabLst/>
                <a:defRPr/>
              </a:pPr>
              <a:t>18</a:t>
            </a:fld>
            <a:endParaRPr kumimoji="0" lang="en-US" sz="12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5" name="Oval 14">
            <a:extLst>
              <a:ext uri="{FF2B5EF4-FFF2-40B4-BE49-F238E27FC236}">
                <a16:creationId xmlns:a16="http://schemas.microsoft.com/office/drawing/2014/main" id="{9C47317F-A07B-8B9C-132A-6A7270FECB8F}"/>
              </a:ext>
            </a:extLst>
          </p:cNvPr>
          <p:cNvSpPr/>
          <p:nvPr/>
        </p:nvSpPr>
        <p:spPr bwMode="auto">
          <a:xfrm rot="667569">
            <a:off x="2574965" y="3093872"/>
            <a:ext cx="1749248" cy="766354"/>
          </a:xfrm>
          <a:prstGeom prst="ellipse">
            <a:avLst/>
          </a:prstGeom>
          <a:noFill/>
          <a:ln w="12700" cap="flat" cmpd="sng" algn="ctr">
            <a:solidFill>
              <a:srgbClr val="FF650D"/>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17" name="Oval 16">
            <a:extLst>
              <a:ext uri="{FF2B5EF4-FFF2-40B4-BE49-F238E27FC236}">
                <a16:creationId xmlns:a16="http://schemas.microsoft.com/office/drawing/2014/main" id="{3D02F443-740A-756B-A389-51BD59EAE1B8}"/>
              </a:ext>
            </a:extLst>
          </p:cNvPr>
          <p:cNvSpPr/>
          <p:nvPr/>
        </p:nvSpPr>
        <p:spPr bwMode="auto">
          <a:xfrm rot="667569">
            <a:off x="2574965" y="5402818"/>
            <a:ext cx="1749248" cy="766354"/>
          </a:xfrm>
          <a:prstGeom prst="ellipse">
            <a:avLst/>
          </a:prstGeom>
          <a:noFill/>
          <a:ln w="12700" cap="flat" cmpd="sng" algn="ctr">
            <a:solidFill>
              <a:srgbClr val="FF650D"/>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7" name="TextBox 6">
            <a:extLst>
              <a:ext uri="{FF2B5EF4-FFF2-40B4-BE49-F238E27FC236}">
                <a16:creationId xmlns:a16="http://schemas.microsoft.com/office/drawing/2014/main" id="{A842B07E-0940-54D7-3CDD-3B42081E9544}"/>
              </a:ext>
            </a:extLst>
          </p:cNvPr>
          <p:cNvSpPr txBox="1"/>
          <p:nvPr/>
        </p:nvSpPr>
        <p:spPr>
          <a:xfrm>
            <a:off x="6159500" y="4021801"/>
            <a:ext cx="6110029" cy="1938992"/>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sym typeface="Wingdings" pitchFamily="2" charset="2"/>
              </a:rPr>
              <a:t>Right now we have no working SQZ-IFO alignment servo. Error signal (AS42) offset changes.</a:t>
            </a:r>
          </a:p>
          <a:p>
            <a:pPr marL="342900" indent="-342900">
              <a:buFont typeface="Arial" panose="020B0604020202020204" pitchFamily="34" charset="0"/>
              <a:buChar char="•"/>
            </a:pPr>
            <a:endParaRPr lang="en-US" sz="2000" dirty="0">
              <a:solidFill>
                <a:schemeClr val="bg1"/>
              </a:solidFill>
              <a:sym typeface="Wingdings" pitchFamily="2" charset="2"/>
            </a:endParaRPr>
          </a:p>
          <a:p>
            <a:pPr marL="342900" indent="-342900">
              <a:buFont typeface="Arial" panose="020B0604020202020204" pitchFamily="34" charset="0"/>
              <a:buChar char="•"/>
            </a:pPr>
            <a:r>
              <a:rPr lang="en-US" sz="2000" dirty="0">
                <a:solidFill>
                  <a:schemeClr val="bg1"/>
                </a:solidFill>
                <a:sym typeface="Wingdings" pitchFamily="2" charset="2"/>
              </a:rPr>
              <a:t>We align SQZ-IFO when needed, using ZM4/6 beam walking.</a:t>
            </a:r>
          </a:p>
        </p:txBody>
      </p:sp>
      <p:sp>
        <p:nvSpPr>
          <p:cNvPr id="9" name="Rounded Rectangle 8">
            <a:extLst>
              <a:ext uri="{FF2B5EF4-FFF2-40B4-BE49-F238E27FC236}">
                <a16:creationId xmlns:a16="http://schemas.microsoft.com/office/drawing/2014/main" id="{B3350E8D-9CCD-8F0C-C9EA-0D6342DA3E0B}"/>
              </a:ext>
            </a:extLst>
          </p:cNvPr>
          <p:cNvSpPr/>
          <p:nvPr/>
        </p:nvSpPr>
        <p:spPr bwMode="auto">
          <a:xfrm>
            <a:off x="5943601" y="3790807"/>
            <a:ext cx="6107217" cy="2400979"/>
          </a:xfrm>
          <a:prstGeom prst="roundRect">
            <a:avLst/>
          </a:prstGeom>
          <a:noFill/>
          <a:ln w="12700" cap="flat" cmpd="sng" algn="ctr">
            <a:solidFill>
              <a:srgbClr val="4AFFCD"/>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10" name="TextBox 9">
            <a:extLst>
              <a:ext uri="{FF2B5EF4-FFF2-40B4-BE49-F238E27FC236}">
                <a16:creationId xmlns:a16="http://schemas.microsoft.com/office/drawing/2014/main" id="{0B19C976-BE1A-2EC6-4C64-47A31E8097BE}"/>
              </a:ext>
            </a:extLst>
          </p:cNvPr>
          <p:cNvSpPr txBox="1"/>
          <p:nvPr/>
        </p:nvSpPr>
        <p:spPr>
          <a:xfrm>
            <a:off x="9612244" y="1182540"/>
            <a:ext cx="2540000" cy="307777"/>
          </a:xfrm>
          <a:prstGeom prst="rect">
            <a:avLst/>
          </a:prstGeom>
          <a:noFill/>
        </p:spPr>
        <p:txBody>
          <a:bodyPr wrap="square" rtlCol="0">
            <a:spAutoFit/>
          </a:bodyPr>
          <a:lstStyle/>
          <a:p>
            <a:pPr algn="r"/>
            <a:r>
              <a:rPr lang="en-US" sz="1400" dirty="0">
                <a:solidFill>
                  <a:schemeClr val="bg1">
                    <a:lumMod val="85000"/>
                  </a:schemeClr>
                </a:solidFill>
                <a:hlinkClick r:id="rId5">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233986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
                                        <p:tgtEl>
                                          <p:spTgt spid="1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02266-6F80-95B0-454F-065AA2AE1A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5243EE-EC04-A014-9DD9-B6B453DA6583}"/>
              </a:ext>
            </a:extLst>
          </p:cNvPr>
          <p:cNvSpPr>
            <a:spLocks noGrp="1"/>
          </p:cNvSpPr>
          <p:nvPr>
            <p:ph type="title"/>
          </p:nvPr>
        </p:nvSpPr>
        <p:spPr/>
        <p:txBody>
          <a:bodyPr>
            <a:normAutofit/>
          </a:bodyPr>
          <a:lstStyle/>
          <a:p>
            <a:r>
              <a:rPr lang="en-US" dirty="0"/>
              <a:t>Mode matching losses in SQZ Loss Budget </a:t>
            </a:r>
            <a:endParaRPr lang="tr-TR" dirty="0"/>
          </a:p>
        </p:txBody>
      </p:sp>
      <p:sp>
        <p:nvSpPr>
          <p:cNvPr id="6" name="Slide Number Placeholder 2">
            <a:extLst>
              <a:ext uri="{FF2B5EF4-FFF2-40B4-BE49-F238E27FC236}">
                <a16:creationId xmlns:a16="http://schemas.microsoft.com/office/drawing/2014/main" id="{0D6FB6D6-F483-42CC-D8C9-745AEDC64524}"/>
              </a:ext>
            </a:extLst>
          </p:cNvPr>
          <p:cNvSpPr txBox="1">
            <a:spLocks/>
          </p:cNvSpPr>
          <p:nvPr/>
        </p:nvSpPr>
        <p:spPr>
          <a:xfrm>
            <a:off x="11450082" y="6585568"/>
            <a:ext cx="551134" cy="280467"/>
          </a:xfrm>
          <a:prstGeom prst="rect">
            <a:avLst/>
          </a:prstGeom>
          <a:ln/>
        </p:spPr>
        <p:txBody>
          <a:bodyPr anchor="ctr"/>
          <a:lstStyle>
            <a:defPPr>
              <a:defRPr lang="en-US"/>
            </a:defPPr>
            <a:lvl1pPr algn="r" rtl="0" eaLnBrk="0" fontAlgn="base" hangingPunct="0">
              <a:lnSpc>
                <a:spcPct val="120000"/>
              </a:lnSpc>
              <a:spcBef>
                <a:spcPct val="0"/>
              </a:spcBef>
              <a:spcAft>
                <a:spcPct val="0"/>
              </a:spcAft>
              <a:buNone/>
              <a:defRPr sz="1200" b="1" kern="1200">
                <a:solidFill>
                  <a:schemeClr val="tx1"/>
                </a:solidFill>
                <a:latin typeface="Arial" charset="0"/>
                <a:ea typeface="+mn-ea"/>
                <a:cs typeface="+mn-cs"/>
              </a:defRPr>
            </a:lvl1pPr>
            <a:lvl2pPr marL="457200" algn="l" rtl="0" eaLnBrk="0" fontAlgn="base" hangingPunct="0">
              <a:lnSpc>
                <a:spcPct val="120000"/>
              </a:lnSpc>
              <a:spcBef>
                <a:spcPct val="0"/>
              </a:spcBef>
              <a:spcAft>
                <a:spcPct val="0"/>
              </a:spcAft>
              <a:buChar char="–"/>
              <a:defRPr sz="1600" b="1" kern="1200">
                <a:solidFill>
                  <a:schemeClr val="tx1"/>
                </a:solidFill>
                <a:latin typeface="Arial" charset="0"/>
                <a:ea typeface="+mn-ea"/>
                <a:cs typeface="+mn-cs"/>
              </a:defRPr>
            </a:lvl2pPr>
            <a:lvl3pPr marL="914400" algn="l" rtl="0" eaLnBrk="0" fontAlgn="base" hangingPunct="0">
              <a:lnSpc>
                <a:spcPct val="120000"/>
              </a:lnSpc>
              <a:spcBef>
                <a:spcPct val="0"/>
              </a:spcBef>
              <a:spcAft>
                <a:spcPct val="0"/>
              </a:spcAft>
              <a:buChar char="–"/>
              <a:defRPr sz="1600" b="1" kern="1200">
                <a:solidFill>
                  <a:schemeClr val="tx1"/>
                </a:solidFill>
                <a:latin typeface="Arial" charset="0"/>
                <a:ea typeface="+mn-ea"/>
                <a:cs typeface="+mn-cs"/>
              </a:defRPr>
            </a:lvl3pPr>
            <a:lvl4pPr marL="1371600" algn="l" rtl="0" eaLnBrk="0" fontAlgn="base" hangingPunct="0">
              <a:lnSpc>
                <a:spcPct val="120000"/>
              </a:lnSpc>
              <a:spcBef>
                <a:spcPct val="0"/>
              </a:spcBef>
              <a:spcAft>
                <a:spcPct val="0"/>
              </a:spcAft>
              <a:buChar char="–"/>
              <a:defRPr sz="1600" b="1" kern="1200">
                <a:solidFill>
                  <a:schemeClr val="tx1"/>
                </a:solidFill>
                <a:latin typeface="Arial" charset="0"/>
                <a:ea typeface="+mn-ea"/>
                <a:cs typeface="+mn-cs"/>
              </a:defRPr>
            </a:lvl4pPr>
            <a:lvl5pPr marL="1828800" algn="l" rtl="0" eaLnBrk="0" fontAlgn="base" hangingPunct="0">
              <a:lnSpc>
                <a:spcPct val="120000"/>
              </a:lnSpc>
              <a:spcBef>
                <a:spcPct val="0"/>
              </a:spcBef>
              <a:spcAft>
                <a:spcPct val="0"/>
              </a:spcAft>
              <a:buChar char="–"/>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marL="0" marR="0" lvl="0" indent="0" algn="r" defTabSz="914400" rtl="0" eaLnBrk="0" fontAlgn="base" latinLnBrk="0" hangingPunct="0">
              <a:lnSpc>
                <a:spcPct val="120000"/>
              </a:lnSpc>
              <a:spcBef>
                <a:spcPct val="0"/>
              </a:spcBef>
              <a:spcAft>
                <a:spcPct val="0"/>
              </a:spcAft>
              <a:buClrTx/>
              <a:buSzTx/>
              <a:buFontTx/>
              <a:buNone/>
              <a:tabLst/>
              <a:defRPr/>
            </a:pPr>
            <a:fld id="{51560DE9-7285-4E9E-B13D-F842A524AA98}" type="slidenum">
              <a:rPr kumimoji="0" lang="en-US" sz="1200" b="1"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0" fontAlgn="base" latinLnBrk="0" hangingPunct="0">
                <a:lnSpc>
                  <a:spcPct val="120000"/>
                </a:lnSpc>
                <a:spcBef>
                  <a:spcPct val="0"/>
                </a:spcBef>
                <a:spcAft>
                  <a:spcPct val="0"/>
                </a:spcAft>
                <a:buClrTx/>
                <a:buSzTx/>
                <a:buFontTx/>
                <a:buNone/>
                <a:tabLst/>
                <a:defRPr/>
              </a:pPr>
              <a:t>19</a:t>
            </a:fld>
            <a:endParaRPr kumimoji="0" lang="en-US" sz="1200" b="1" i="0" u="none" strike="noStrike" kern="1200" cap="none" spc="0" normalizeH="0" baseline="0" noProof="0" dirty="0">
              <a:ln>
                <a:noFill/>
              </a:ln>
              <a:solidFill>
                <a:prstClr val="white"/>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1FA09B76-312D-7C55-C30D-A8DA26AB7E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34" r="51047" b="33028"/>
          <a:stretch>
            <a:fillRect/>
          </a:stretch>
        </p:blipFill>
        <p:spPr bwMode="auto">
          <a:xfrm>
            <a:off x="815546" y="1616601"/>
            <a:ext cx="5968314" cy="35175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2C47EDE-8645-7800-5172-C939D777DD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955" r="64459" b="-350"/>
          <a:stretch>
            <a:fillRect/>
          </a:stretch>
        </p:blipFill>
        <p:spPr bwMode="auto">
          <a:xfrm>
            <a:off x="411457" y="5393649"/>
            <a:ext cx="6994792" cy="1142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284C7FA-9659-8389-252C-D8FBD08B6D55}"/>
              </a:ext>
            </a:extLst>
          </p:cNvPr>
          <p:cNvSpPr txBox="1"/>
          <p:nvPr/>
        </p:nvSpPr>
        <p:spPr>
          <a:xfrm>
            <a:off x="3534033" y="1247269"/>
            <a:ext cx="3249827" cy="369332"/>
          </a:xfrm>
          <a:prstGeom prst="rect">
            <a:avLst/>
          </a:prstGeom>
          <a:noFill/>
        </p:spPr>
        <p:txBody>
          <a:bodyPr wrap="square" rtlCol="0">
            <a:spAutoFit/>
          </a:bodyPr>
          <a:lstStyle/>
          <a:p>
            <a:pPr algn="r"/>
            <a:r>
              <a:rPr lang="en-US" dirty="0">
                <a:solidFill>
                  <a:srgbClr val="FF40FF"/>
                </a:solidFill>
              </a:rPr>
              <a:t>Credit: V. Xu</a:t>
            </a:r>
          </a:p>
        </p:txBody>
      </p:sp>
      <p:sp>
        <p:nvSpPr>
          <p:cNvPr id="7" name="TextBox 6">
            <a:extLst>
              <a:ext uri="{FF2B5EF4-FFF2-40B4-BE49-F238E27FC236}">
                <a16:creationId xmlns:a16="http://schemas.microsoft.com/office/drawing/2014/main" id="{C6E610FB-AC4E-B93A-6701-F6FBBAAAD566}"/>
              </a:ext>
            </a:extLst>
          </p:cNvPr>
          <p:cNvSpPr txBox="1"/>
          <p:nvPr/>
        </p:nvSpPr>
        <p:spPr>
          <a:xfrm>
            <a:off x="7277617" y="2442457"/>
            <a:ext cx="4172465" cy="2862322"/>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sym typeface="Wingdings" pitchFamily="2" charset="2"/>
              </a:rPr>
              <a:t>Mode matching is a big part of total loss.</a:t>
            </a:r>
            <a:br>
              <a:rPr lang="en-US" sz="2000" dirty="0">
                <a:solidFill>
                  <a:schemeClr val="bg1"/>
                </a:solidFill>
                <a:sym typeface="Wingdings" pitchFamily="2" charset="2"/>
              </a:rPr>
            </a:br>
            <a:endParaRPr lang="en-US" sz="2000" dirty="0">
              <a:solidFill>
                <a:schemeClr val="bg1"/>
              </a:solidFill>
              <a:sym typeface="Wingdings" pitchFamily="2" charset="2"/>
            </a:endParaRPr>
          </a:p>
          <a:p>
            <a:pPr marL="342900" indent="-342900">
              <a:buFont typeface="Arial" panose="020B0604020202020204" pitchFamily="34" charset="0"/>
              <a:buChar char="•"/>
            </a:pPr>
            <a:r>
              <a:rPr lang="en-US" sz="2000" dirty="0">
                <a:solidFill>
                  <a:schemeClr val="bg1"/>
                </a:solidFill>
                <a:sym typeface="Wingdings" pitchFamily="2" charset="2"/>
              </a:rPr>
              <a:t>Mode matching phases can destructively/constructively interfere &lt;400 Hz.</a:t>
            </a:r>
          </a:p>
          <a:p>
            <a:pPr marL="342900" indent="-342900">
              <a:buFont typeface="Arial" panose="020B0604020202020204" pitchFamily="34" charset="0"/>
              <a:buChar char="•"/>
            </a:pPr>
            <a:endParaRPr lang="en-US" sz="2000" dirty="0">
              <a:solidFill>
                <a:schemeClr val="bg1"/>
              </a:solidFill>
              <a:sym typeface="Wingdings" pitchFamily="2" charset="2"/>
            </a:endParaRPr>
          </a:p>
          <a:p>
            <a:pPr marL="342900" indent="-342900">
              <a:buFont typeface="Arial" panose="020B0604020202020204" pitchFamily="34" charset="0"/>
              <a:buChar char="•"/>
            </a:pPr>
            <a:r>
              <a:rPr lang="en-US" sz="2000" dirty="0">
                <a:solidFill>
                  <a:schemeClr val="bg1"/>
                </a:solidFill>
                <a:sym typeface="Wingdings" pitchFamily="2" charset="2"/>
              </a:rPr>
              <a:t>We have to think of squeezer with the rest of the IFO.</a:t>
            </a:r>
          </a:p>
        </p:txBody>
      </p:sp>
      <p:sp>
        <p:nvSpPr>
          <p:cNvPr id="10" name="TextBox 9">
            <a:extLst>
              <a:ext uri="{FF2B5EF4-FFF2-40B4-BE49-F238E27FC236}">
                <a16:creationId xmlns:a16="http://schemas.microsoft.com/office/drawing/2014/main" id="{8FA6DB37-E6E0-F837-4AF1-D52E24259A78}"/>
              </a:ext>
            </a:extLst>
          </p:cNvPr>
          <p:cNvSpPr txBox="1"/>
          <p:nvPr/>
        </p:nvSpPr>
        <p:spPr>
          <a:xfrm>
            <a:off x="5436061" y="6079470"/>
            <a:ext cx="6128950" cy="646331"/>
          </a:xfrm>
          <a:prstGeom prst="rect">
            <a:avLst/>
          </a:prstGeom>
          <a:noFill/>
        </p:spPr>
        <p:txBody>
          <a:bodyPr wrap="square">
            <a:spAutoFit/>
          </a:bodyPr>
          <a:lstStyle/>
          <a:p>
            <a:pPr algn="r"/>
            <a:r>
              <a:rPr lang="en-US" dirty="0">
                <a:solidFill>
                  <a:schemeClr val="bg1">
                    <a:lumMod val="50000"/>
                  </a:schemeClr>
                </a:solidFill>
              </a:rPr>
              <a:t>L. McCuller, et al. </a:t>
            </a:r>
            <a:br>
              <a:rPr lang="en-US" dirty="0">
                <a:solidFill>
                  <a:schemeClr val="bg1">
                    <a:lumMod val="50000"/>
                  </a:schemeClr>
                </a:solidFill>
              </a:rPr>
            </a:br>
            <a:r>
              <a:rPr lang="en-US" dirty="0">
                <a:solidFill>
                  <a:schemeClr val="bg1">
                    <a:lumMod val="50000"/>
                  </a:schemeClr>
                </a:solidFill>
              </a:rPr>
              <a:t>Phys. Rev. D </a:t>
            </a:r>
            <a:r>
              <a:rPr lang="en-US" b="1" dirty="0">
                <a:solidFill>
                  <a:schemeClr val="bg1">
                    <a:lumMod val="50000"/>
                  </a:schemeClr>
                </a:solidFill>
              </a:rPr>
              <a:t>104</a:t>
            </a:r>
            <a:r>
              <a:rPr lang="en-US" dirty="0">
                <a:solidFill>
                  <a:schemeClr val="bg1">
                    <a:lumMod val="50000"/>
                  </a:schemeClr>
                </a:solidFill>
              </a:rPr>
              <a:t>, 062006 (</a:t>
            </a:r>
            <a:r>
              <a:rPr lang="en-US" b="1" dirty="0">
                <a:solidFill>
                  <a:schemeClr val="bg1">
                    <a:lumMod val="50000"/>
                  </a:schemeClr>
                </a:solidFill>
              </a:rPr>
              <a:t>2021)</a:t>
            </a:r>
            <a:endParaRPr lang="en-US" dirty="0">
              <a:solidFill>
                <a:schemeClr val="bg1">
                  <a:lumMod val="50000"/>
                </a:schemeClr>
              </a:solidFill>
            </a:endParaRPr>
          </a:p>
        </p:txBody>
      </p:sp>
      <p:sp>
        <p:nvSpPr>
          <p:cNvPr id="11" name="TextBox 10">
            <a:extLst>
              <a:ext uri="{FF2B5EF4-FFF2-40B4-BE49-F238E27FC236}">
                <a16:creationId xmlns:a16="http://schemas.microsoft.com/office/drawing/2014/main" id="{8648C462-4CE2-25CC-948B-7B93D68FF21E}"/>
              </a:ext>
            </a:extLst>
          </p:cNvPr>
          <p:cNvSpPr txBox="1"/>
          <p:nvPr/>
        </p:nvSpPr>
        <p:spPr>
          <a:xfrm>
            <a:off x="3534032" y="5105268"/>
            <a:ext cx="3249827" cy="369332"/>
          </a:xfrm>
          <a:prstGeom prst="rect">
            <a:avLst/>
          </a:prstGeom>
          <a:noFill/>
        </p:spPr>
        <p:txBody>
          <a:bodyPr wrap="square" rtlCol="0">
            <a:spAutoFit/>
          </a:bodyPr>
          <a:lstStyle/>
          <a:p>
            <a:pPr algn="r"/>
            <a:r>
              <a:rPr lang="en-US" dirty="0">
                <a:solidFill>
                  <a:srgbClr val="FF40FF"/>
                </a:solidFill>
              </a:rPr>
              <a:t>Phase noise 20-30 </a:t>
            </a:r>
            <a:r>
              <a:rPr lang="en-US" dirty="0" err="1">
                <a:solidFill>
                  <a:srgbClr val="FF40FF"/>
                </a:solidFill>
              </a:rPr>
              <a:t>mrad</a:t>
            </a:r>
            <a:endParaRPr lang="en-US" dirty="0">
              <a:solidFill>
                <a:srgbClr val="FF40FF"/>
              </a:solidFill>
            </a:endParaRPr>
          </a:p>
        </p:txBody>
      </p:sp>
      <p:sp>
        <p:nvSpPr>
          <p:cNvPr id="8" name="TextBox 7">
            <a:extLst>
              <a:ext uri="{FF2B5EF4-FFF2-40B4-BE49-F238E27FC236}">
                <a16:creationId xmlns:a16="http://schemas.microsoft.com/office/drawing/2014/main" id="{E1446C0E-4F88-9CE2-2BA8-4CA971C820CE}"/>
              </a:ext>
            </a:extLst>
          </p:cNvPr>
          <p:cNvSpPr txBox="1"/>
          <p:nvPr/>
        </p:nvSpPr>
        <p:spPr>
          <a:xfrm>
            <a:off x="0" y="6550223"/>
            <a:ext cx="2540000" cy="307777"/>
          </a:xfrm>
          <a:prstGeom prst="rect">
            <a:avLst/>
          </a:prstGeom>
          <a:noFill/>
        </p:spPr>
        <p:txBody>
          <a:bodyPr wrap="square" rtlCol="0">
            <a:spAutoFit/>
          </a:bodyPr>
          <a:lstStyle/>
          <a:p>
            <a:r>
              <a:rPr lang="en-US" sz="1400" dirty="0">
                <a:solidFill>
                  <a:schemeClr val="bg1">
                    <a:lumMod val="85000"/>
                  </a:schemeClr>
                </a:solidFill>
                <a:hlinkClick r:id="rId4">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104236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51F15-7A3F-CBD0-C5AA-2550C55DE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825963-4A90-32EA-CD25-4DBF1A64171C}"/>
              </a:ext>
            </a:extLst>
          </p:cNvPr>
          <p:cNvSpPr>
            <a:spLocks noGrp="1"/>
          </p:cNvSpPr>
          <p:nvPr>
            <p:ph type="title"/>
          </p:nvPr>
        </p:nvSpPr>
        <p:spPr/>
        <p:txBody>
          <a:bodyPr/>
          <a:lstStyle/>
          <a:p>
            <a:r>
              <a:rPr lang="en-US" dirty="0"/>
              <a:t>Outline</a:t>
            </a:r>
          </a:p>
        </p:txBody>
      </p:sp>
      <p:sp>
        <p:nvSpPr>
          <p:cNvPr id="5" name="Slide Number Placeholder 4">
            <a:extLst>
              <a:ext uri="{FF2B5EF4-FFF2-40B4-BE49-F238E27FC236}">
                <a16:creationId xmlns:a16="http://schemas.microsoft.com/office/drawing/2014/main" id="{E1C3A74F-83EE-1121-6ED8-C538962946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C5D6-E357-0C48-ACBE-64CB86AB2C2F}" type="slidenum">
              <a:rPr kumimoji="0" lang="en-US" sz="14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0" name="TextBox 119">
            <a:extLst>
              <a:ext uri="{FF2B5EF4-FFF2-40B4-BE49-F238E27FC236}">
                <a16:creationId xmlns:a16="http://schemas.microsoft.com/office/drawing/2014/main" id="{DA097C4A-4938-0DA2-D443-3C0EED05F221}"/>
              </a:ext>
            </a:extLst>
          </p:cNvPr>
          <p:cNvSpPr txBox="1"/>
          <p:nvPr/>
        </p:nvSpPr>
        <p:spPr>
          <a:xfrm>
            <a:off x="3413172" y="4394304"/>
            <a:ext cx="2740420"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Alignment on HAM7 table very stable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Alignment from HAM7 </a:t>
            </a: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sym typeface="Wingdings" pitchFamily="2" charset="2"/>
              </a:rPr>
              <a:t> HAM5 stable, except big shifts happened twice</a:t>
            </a: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F9EB435-22C2-F314-80EC-594BBE646574}"/>
              </a:ext>
            </a:extLst>
          </p:cNvPr>
          <p:cNvSpPr txBox="1"/>
          <p:nvPr/>
        </p:nvSpPr>
        <p:spPr>
          <a:xfrm>
            <a:off x="3643864" y="1950739"/>
            <a:ext cx="5533589" cy="3901837"/>
          </a:xfrm>
          <a:prstGeom prst="rect">
            <a:avLst/>
          </a:prstGeom>
          <a:noFill/>
        </p:spPr>
        <p:txBody>
          <a:bodyPr wrap="square" rtlCol="0">
            <a:spAutoFit/>
          </a:bodyPr>
          <a:lstStyle/>
          <a:p>
            <a:pPr>
              <a:lnSpc>
                <a:spcPct val="150000"/>
              </a:lnSpc>
            </a:pPr>
            <a:r>
              <a:rPr lang="en-US" sz="2400" dirty="0">
                <a:solidFill>
                  <a:schemeClr val="bg1"/>
                </a:solidFill>
              </a:rPr>
              <a:t>Optical System Overview</a:t>
            </a:r>
          </a:p>
          <a:p>
            <a:pPr>
              <a:lnSpc>
                <a:spcPct val="150000"/>
              </a:lnSpc>
            </a:pPr>
            <a:r>
              <a:rPr lang="en-US" sz="2400" dirty="0">
                <a:solidFill>
                  <a:schemeClr val="bg1"/>
                </a:solidFill>
              </a:rPr>
              <a:t>Control System Overview</a:t>
            </a:r>
          </a:p>
          <a:p>
            <a:pPr>
              <a:lnSpc>
                <a:spcPct val="150000"/>
              </a:lnSpc>
            </a:pPr>
            <a:r>
              <a:rPr lang="en-US" sz="2400" dirty="0">
                <a:solidFill>
                  <a:schemeClr val="bg1"/>
                </a:solidFill>
              </a:rPr>
              <a:t>FC Design and Real Life</a:t>
            </a:r>
          </a:p>
          <a:p>
            <a:pPr>
              <a:lnSpc>
                <a:spcPct val="150000"/>
              </a:lnSpc>
            </a:pPr>
            <a:r>
              <a:rPr lang="en-US" sz="2400" dirty="0">
                <a:solidFill>
                  <a:schemeClr val="bg1"/>
                </a:solidFill>
              </a:rPr>
              <a:t>FC and Arm Power</a:t>
            </a:r>
          </a:p>
          <a:p>
            <a:pPr>
              <a:lnSpc>
                <a:spcPct val="150000"/>
              </a:lnSpc>
            </a:pPr>
            <a:r>
              <a:rPr lang="en-US" sz="2400" dirty="0">
                <a:solidFill>
                  <a:schemeClr val="bg1"/>
                </a:solidFill>
              </a:rPr>
              <a:t>FC Backscatter</a:t>
            </a:r>
          </a:p>
          <a:p>
            <a:pPr>
              <a:lnSpc>
                <a:spcPct val="150000"/>
              </a:lnSpc>
            </a:pPr>
            <a:r>
              <a:rPr lang="en-US" sz="2400" dirty="0">
                <a:solidFill>
                  <a:schemeClr val="bg1"/>
                </a:solidFill>
              </a:rPr>
              <a:t>Squeezing and Thermal Effects</a:t>
            </a:r>
          </a:p>
          <a:p>
            <a:pPr>
              <a:lnSpc>
                <a:spcPct val="150000"/>
              </a:lnSpc>
            </a:pPr>
            <a:r>
              <a:rPr lang="en-US" sz="2400" dirty="0">
                <a:solidFill>
                  <a:schemeClr val="bg1"/>
                </a:solidFill>
              </a:rPr>
              <a:t>Smaller Problems</a:t>
            </a:r>
          </a:p>
        </p:txBody>
      </p:sp>
    </p:spTree>
    <p:extLst>
      <p:ext uri="{BB962C8B-B14F-4D97-AF65-F5344CB8AC3E}">
        <p14:creationId xmlns:p14="http://schemas.microsoft.com/office/powerpoint/2010/main" val="822849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3FD5B-197E-A20B-9C46-3D6CC8FFE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A0AE8C-2387-4837-91EF-97E45A7FE70F}"/>
              </a:ext>
            </a:extLst>
          </p:cNvPr>
          <p:cNvSpPr>
            <a:spLocks noGrp="1"/>
          </p:cNvSpPr>
          <p:nvPr>
            <p:ph type="title"/>
          </p:nvPr>
        </p:nvSpPr>
        <p:spPr/>
        <p:txBody>
          <a:bodyPr>
            <a:normAutofit/>
          </a:bodyPr>
          <a:lstStyle/>
          <a:p>
            <a:r>
              <a:rPr lang="en-US" dirty="0"/>
              <a:t>Small(er) Problems that need solving</a:t>
            </a:r>
            <a:endParaRPr lang="tr-TR" dirty="0"/>
          </a:p>
        </p:txBody>
      </p:sp>
      <p:sp>
        <p:nvSpPr>
          <p:cNvPr id="6" name="Slide Number Placeholder 2">
            <a:extLst>
              <a:ext uri="{FF2B5EF4-FFF2-40B4-BE49-F238E27FC236}">
                <a16:creationId xmlns:a16="http://schemas.microsoft.com/office/drawing/2014/main" id="{C6CD57B2-78AA-8CC4-4BBD-B5FEA26B38AC}"/>
              </a:ext>
            </a:extLst>
          </p:cNvPr>
          <p:cNvSpPr txBox="1">
            <a:spLocks/>
          </p:cNvSpPr>
          <p:nvPr/>
        </p:nvSpPr>
        <p:spPr>
          <a:xfrm>
            <a:off x="11450082" y="6585568"/>
            <a:ext cx="551134" cy="280467"/>
          </a:xfrm>
          <a:prstGeom prst="rect">
            <a:avLst/>
          </a:prstGeom>
          <a:ln/>
        </p:spPr>
        <p:txBody>
          <a:bodyPr anchor="ctr"/>
          <a:lstStyle>
            <a:defPPr>
              <a:defRPr lang="en-US"/>
            </a:defPPr>
            <a:lvl1pPr algn="r" rtl="0" eaLnBrk="0" fontAlgn="base" hangingPunct="0">
              <a:lnSpc>
                <a:spcPct val="120000"/>
              </a:lnSpc>
              <a:spcBef>
                <a:spcPct val="0"/>
              </a:spcBef>
              <a:spcAft>
                <a:spcPct val="0"/>
              </a:spcAft>
              <a:buNone/>
              <a:defRPr sz="1200" b="1" kern="1200">
                <a:solidFill>
                  <a:schemeClr val="tx1"/>
                </a:solidFill>
                <a:latin typeface="Arial" charset="0"/>
                <a:ea typeface="+mn-ea"/>
                <a:cs typeface="+mn-cs"/>
              </a:defRPr>
            </a:lvl1pPr>
            <a:lvl2pPr marL="457200" algn="l" rtl="0" eaLnBrk="0" fontAlgn="base" hangingPunct="0">
              <a:lnSpc>
                <a:spcPct val="120000"/>
              </a:lnSpc>
              <a:spcBef>
                <a:spcPct val="0"/>
              </a:spcBef>
              <a:spcAft>
                <a:spcPct val="0"/>
              </a:spcAft>
              <a:buChar char="–"/>
              <a:defRPr sz="1600" b="1" kern="1200">
                <a:solidFill>
                  <a:schemeClr val="tx1"/>
                </a:solidFill>
                <a:latin typeface="Arial" charset="0"/>
                <a:ea typeface="+mn-ea"/>
                <a:cs typeface="+mn-cs"/>
              </a:defRPr>
            </a:lvl2pPr>
            <a:lvl3pPr marL="914400" algn="l" rtl="0" eaLnBrk="0" fontAlgn="base" hangingPunct="0">
              <a:lnSpc>
                <a:spcPct val="120000"/>
              </a:lnSpc>
              <a:spcBef>
                <a:spcPct val="0"/>
              </a:spcBef>
              <a:spcAft>
                <a:spcPct val="0"/>
              </a:spcAft>
              <a:buChar char="–"/>
              <a:defRPr sz="1600" b="1" kern="1200">
                <a:solidFill>
                  <a:schemeClr val="tx1"/>
                </a:solidFill>
                <a:latin typeface="Arial" charset="0"/>
                <a:ea typeface="+mn-ea"/>
                <a:cs typeface="+mn-cs"/>
              </a:defRPr>
            </a:lvl3pPr>
            <a:lvl4pPr marL="1371600" algn="l" rtl="0" eaLnBrk="0" fontAlgn="base" hangingPunct="0">
              <a:lnSpc>
                <a:spcPct val="120000"/>
              </a:lnSpc>
              <a:spcBef>
                <a:spcPct val="0"/>
              </a:spcBef>
              <a:spcAft>
                <a:spcPct val="0"/>
              </a:spcAft>
              <a:buChar char="–"/>
              <a:defRPr sz="1600" b="1" kern="1200">
                <a:solidFill>
                  <a:schemeClr val="tx1"/>
                </a:solidFill>
                <a:latin typeface="Arial" charset="0"/>
                <a:ea typeface="+mn-ea"/>
                <a:cs typeface="+mn-cs"/>
              </a:defRPr>
            </a:lvl4pPr>
            <a:lvl5pPr marL="1828800" algn="l" rtl="0" eaLnBrk="0" fontAlgn="base" hangingPunct="0">
              <a:lnSpc>
                <a:spcPct val="120000"/>
              </a:lnSpc>
              <a:spcBef>
                <a:spcPct val="0"/>
              </a:spcBef>
              <a:spcAft>
                <a:spcPct val="0"/>
              </a:spcAft>
              <a:buChar char="–"/>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marL="0" marR="0" lvl="0" indent="0" algn="r" defTabSz="914400" rtl="0" eaLnBrk="0" fontAlgn="base" latinLnBrk="0" hangingPunct="0">
              <a:lnSpc>
                <a:spcPct val="120000"/>
              </a:lnSpc>
              <a:spcBef>
                <a:spcPct val="0"/>
              </a:spcBef>
              <a:spcAft>
                <a:spcPct val="0"/>
              </a:spcAft>
              <a:buClrTx/>
              <a:buSzTx/>
              <a:buFontTx/>
              <a:buNone/>
              <a:tabLst/>
              <a:defRPr/>
            </a:pPr>
            <a:fld id="{51560DE9-7285-4E9E-B13D-F842A524AA98}" type="slidenum">
              <a:rPr kumimoji="0" lang="en-US" sz="1200" b="1"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0" fontAlgn="base" latinLnBrk="0" hangingPunct="0">
                <a:lnSpc>
                  <a:spcPct val="120000"/>
                </a:lnSpc>
                <a:spcBef>
                  <a:spcPct val="0"/>
                </a:spcBef>
                <a:spcAft>
                  <a:spcPct val="0"/>
                </a:spcAft>
                <a:buClrTx/>
                <a:buSzTx/>
                <a:buFontTx/>
                <a:buNone/>
                <a:tabLst/>
                <a:defRPr/>
              </a:pPr>
              <a:t>20</a:t>
            </a:fld>
            <a:endParaRPr kumimoji="0" lang="en-US" sz="12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5B08FBE9-91BA-9618-697F-93E5B38CBA06}"/>
              </a:ext>
            </a:extLst>
          </p:cNvPr>
          <p:cNvSpPr txBox="1"/>
          <p:nvPr/>
        </p:nvSpPr>
        <p:spPr>
          <a:xfrm>
            <a:off x="317642" y="1233724"/>
            <a:ext cx="11874358" cy="5324535"/>
          </a:xfrm>
          <a:prstGeom prst="rect">
            <a:avLst/>
          </a:prstGeom>
          <a:noFill/>
        </p:spPr>
        <p:txBody>
          <a:bodyPr wrap="square">
            <a:spAutoFit/>
          </a:bodyPr>
          <a:lstStyle/>
          <a:p>
            <a:r>
              <a:rPr lang="en-US" sz="2000" dirty="0">
                <a:solidFill>
                  <a:srgbClr val="4AFFCD"/>
                </a:solidFill>
                <a:sym typeface="Wingdings" pitchFamily="2" charset="2"/>
              </a:rPr>
              <a:t>OPO crystal degradation </a:t>
            </a:r>
          </a:p>
          <a:p>
            <a:pPr marL="342900" indent="-342900">
              <a:buFont typeface="Arial" panose="020B0604020202020204" pitchFamily="34" charset="0"/>
              <a:buChar char="•"/>
            </a:pPr>
            <a:r>
              <a:rPr lang="en-US" sz="2000" dirty="0">
                <a:solidFill>
                  <a:schemeClr val="bg1"/>
                </a:solidFill>
                <a:sym typeface="Wingdings" pitchFamily="2" charset="2"/>
              </a:rPr>
              <a:t>We move crystal position ~every 10 months, to a new spot. We will need new crystals soon. </a:t>
            </a:r>
          </a:p>
          <a:p>
            <a:pPr marL="342900" indent="-342900">
              <a:buFont typeface="Arial" panose="020B0604020202020204" pitchFamily="34" charset="0"/>
              <a:buChar char="•"/>
            </a:pPr>
            <a:r>
              <a:rPr lang="en-US" sz="2000" dirty="0">
                <a:solidFill>
                  <a:schemeClr val="bg1"/>
                </a:solidFill>
                <a:sym typeface="Wingdings" pitchFamily="2" charset="2"/>
              </a:rPr>
              <a:t>After crystal move, rapid degradation </a:t>
            </a:r>
          </a:p>
          <a:p>
            <a:pPr marL="800100" lvl="1" indent="-342900">
              <a:buSzPct val="70000"/>
              <a:buFont typeface="Wingdings" pitchFamily="2" charset="2"/>
              <a:buChar char="Ø"/>
            </a:pPr>
            <a:r>
              <a:rPr lang="en-US" sz="2000" dirty="0">
                <a:solidFill>
                  <a:schemeClr val="bg1"/>
                </a:solidFill>
                <a:sym typeface="Wingdings" pitchFamily="2" charset="2"/>
              </a:rPr>
              <a:t>To keep same nonlinear gain, we increase green power to OPO cavity. </a:t>
            </a:r>
          </a:p>
          <a:p>
            <a:pPr marL="800100" lvl="1" indent="-342900">
              <a:buSzPct val="70000"/>
              <a:buFont typeface="Wingdings" pitchFamily="2" charset="2"/>
              <a:buChar char="Ø"/>
            </a:pPr>
            <a:r>
              <a:rPr lang="en-US" sz="2000" dirty="0">
                <a:solidFill>
                  <a:schemeClr val="bg1"/>
                </a:solidFill>
                <a:sym typeface="Wingdings" pitchFamily="2" charset="2"/>
              </a:rPr>
              <a:t>Input power to pump fiber increases, risky.</a:t>
            </a:r>
          </a:p>
          <a:p>
            <a:pPr lvl="1">
              <a:buSzPct val="70000"/>
            </a:pPr>
            <a:r>
              <a:rPr lang="en-US" sz="1600" dirty="0">
                <a:solidFill>
                  <a:schemeClr val="bg1"/>
                </a:solidFill>
                <a:sym typeface="Wingdings" pitchFamily="2" charset="2"/>
              </a:rPr>
              <a:t>(Solved issue: must adjust crystal temperature (auto: </a:t>
            </a:r>
            <a:r>
              <a:rPr lang="en-US" sz="1600" dirty="0">
                <a:solidFill>
                  <a:schemeClr val="bg1"/>
                </a:solidFill>
                <a:sym typeface="Wingdings" pitchFamily="2" charset="2"/>
                <a:hlinkClick r:id="rId3"/>
              </a:rPr>
              <a:t>LLO77278</a:t>
            </a:r>
            <a:r>
              <a:rPr lang="en-US" sz="1600" dirty="0">
                <a:solidFill>
                  <a:schemeClr val="bg1"/>
                </a:solidFill>
                <a:sym typeface="Wingdings" pitchFamily="2" charset="2"/>
              </a:rPr>
              <a:t>) and </a:t>
            </a:r>
            <a:r>
              <a:rPr lang="en-US" sz="1600" dirty="0" err="1">
                <a:solidFill>
                  <a:schemeClr val="bg1"/>
                </a:solidFill>
                <a:sym typeface="Wingdings" pitchFamily="2" charset="2"/>
              </a:rPr>
              <a:t>sqz</a:t>
            </a:r>
            <a:r>
              <a:rPr lang="en-US" sz="1600" dirty="0">
                <a:solidFill>
                  <a:schemeClr val="bg1"/>
                </a:solidFill>
                <a:sym typeface="Wingdings" pitchFamily="2" charset="2"/>
              </a:rPr>
              <a:t> phase angle changes (ADF servo).)</a:t>
            </a:r>
          </a:p>
          <a:p>
            <a:endParaRPr lang="en-US" sz="2000" dirty="0">
              <a:solidFill>
                <a:schemeClr val="bg1"/>
              </a:solidFill>
              <a:sym typeface="Wingdings" pitchFamily="2" charset="2"/>
            </a:endParaRPr>
          </a:p>
          <a:p>
            <a:r>
              <a:rPr lang="en-US" sz="2000" dirty="0">
                <a:solidFill>
                  <a:srgbClr val="FFFF00"/>
                </a:solidFill>
                <a:sym typeface="Wingdings" pitchFamily="2" charset="2"/>
              </a:rPr>
              <a:t>Green power level issues</a:t>
            </a:r>
          </a:p>
          <a:p>
            <a:pPr marL="342900" indent="-342900">
              <a:buFont typeface="Arial" panose="020B0604020202020204" pitchFamily="34" charset="0"/>
              <a:buChar char="•"/>
            </a:pPr>
            <a:r>
              <a:rPr lang="en-US" sz="2000" dirty="0">
                <a:solidFill>
                  <a:schemeClr val="bg1"/>
                </a:solidFill>
                <a:sym typeface="Wingdings" pitchFamily="2" charset="2"/>
              </a:rPr>
              <a:t>LHO SHG output power variations cause FC green locking threshold issues </a:t>
            </a:r>
          </a:p>
          <a:p>
            <a:pPr marL="342900" indent="-342900">
              <a:buFont typeface="Arial" panose="020B0604020202020204" pitchFamily="34" charset="0"/>
              <a:buChar char="•"/>
            </a:pPr>
            <a:r>
              <a:rPr lang="en-US" sz="2000" dirty="0">
                <a:solidFill>
                  <a:schemeClr val="bg1"/>
                </a:solidFill>
                <a:sym typeface="Wingdings" pitchFamily="2" charset="2"/>
              </a:rPr>
              <a:t>Polarization rotation through the pump fiber causes increase in input power to the pump fiber, risky. </a:t>
            </a:r>
          </a:p>
          <a:p>
            <a:pPr marL="800100" lvl="1" indent="-342900">
              <a:buFont typeface="Arial" panose="020B0604020202020204" pitchFamily="34" charset="0"/>
              <a:buChar char="•"/>
            </a:pPr>
            <a:endParaRPr lang="en-US" sz="2000" dirty="0">
              <a:solidFill>
                <a:schemeClr val="bg1"/>
              </a:solidFill>
              <a:sym typeface="Wingdings" pitchFamily="2" charset="2"/>
            </a:endParaRPr>
          </a:p>
          <a:p>
            <a:r>
              <a:rPr lang="en-US" sz="2000" dirty="0">
                <a:solidFill>
                  <a:srgbClr val="FF40FF"/>
                </a:solidFill>
                <a:sym typeface="Wingdings" pitchFamily="2" charset="2"/>
              </a:rPr>
              <a:t>FC green-IR frequency noise</a:t>
            </a:r>
          </a:p>
          <a:p>
            <a:pPr marL="342900" indent="-342900">
              <a:buFont typeface="Arial" panose="020B0604020202020204" pitchFamily="34" charset="0"/>
              <a:buChar char="•"/>
            </a:pPr>
            <a:r>
              <a:rPr lang="en-US" sz="2000" dirty="0">
                <a:solidFill>
                  <a:schemeClr val="bg1"/>
                </a:solidFill>
                <a:sym typeface="Wingdings" pitchFamily="2" charset="2"/>
              </a:rPr>
              <a:t>Filter cavity commissioning without IFO beam was problematic. May be due to fiber delivery. </a:t>
            </a:r>
          </a:p>
          <a:p>
            <a:pPr marL="800100" lvl="1" indent="-342900">
              <a:buSzPct val="70000"/>
              <a:buFont typeface="Wingdings" pitchFamily="2" charset="2"/>
              <a:buChar char="Ø"/>
            </a:pPr>
            <a:r>
              <a:rPr lang="en-US" sz="2000" dirty="0">
                <a:solidFill>
                  <a:schemeClr val="bg1"/>
                </a:solidFill>
                <a:sym typeface="Wingdings" pitchFamily="2" charset="2"/>
              </a:rPr>
              <a:t>Fiber phase noise cancellation schemes?</a:t>
            </a:r>
          </a:p>
          <a:p>
            <a:pPr marL="800100" lvl="1" indent="-342900">
              <a:buSzPct val="70000"/>
              <a:buFont typeface="Wingdings" pitchFamily="2" charset="2"/>
              <a:buChar char="Ø"/>
            </a:pPr>
            <a:r>
              <a:rPr lang="en-US" sz="2000" dirty="0">
                <a:solidFill>
                  <a:schemeClr val="bg1"/>
                </a:solidFill>
                <a:sym typeface="Wingdings" pitchFamily="2" charset="2"/>
              </a:rPr>
              <a:t>Making alternative locking paths available would be nice.  (e.g. FC Green error TTFSS)</a:t>
            </a:r>
          </a:p>
          <a:p>
            <a:pPr marL="342900" indent="-342900">
              <a:buFont typeface="Arial" panose="020B0604020202020204" pitchFamily="34" charset="0"/>
              <a:buChar char="•"/>
            </a:pPr>
            <a:r>
              <a:rPr lang="en-US" sz="2000" dirty="0">
                <a:solidFill>
                  <a:schemeClr val="bg1"/>
                </a:solidFill>
                <a:sym typeface="Wingdings" pitchFamily="2" charset="2"/>
              </a:rPr>
              <a:t>FC bounce modes ring up with proportional gain on length control servo</a:t>
            </a:r>
          </a:p>
          <a:p>
            <a:pPr lvl="2"/>
            <a:endParaRPr lang="en-US" sz="2000" dirty="0">
              <a:solidFill>
                <a:schemeClr val="bg1"/>
              </a:solidFill>
              <a:sym typeface="Wingdings" pitchFamily="2" charset="2"/>
            </a:endParaRPr>
          </a:p>
        </p:txBody>
      </p:sp>
      <p:sp>
        <p:nvSpPr>
          <p:cNvPr id="3" name="TextBox 2">
            <a:extLst>
              <a:ext uri="{FF2B5EF4-FFF2-40B4-BE49-F238E27FC236}">
                <a16:creationId xmlns:a16="http://schemas.microsoft.com/office/drawing/2014/main" id="{73132F55-B174-6AB6-BB9E-D1F86A3341DF}"/>
              </a:ext>
            </a:extLst>
          </p:cNvPr>
          <p:cNvSpPr txBox="1"/>
          <p:nvPr/>
        </p:nvSpPr>
        <p:spPr>
          <a:xfrm>
            <a:off x="0" y="6550223"/>
            <a:ext cx="2540000" cy="307777"/>
          </a:xfrm>
          <a:prstGeom prst="rect">
            <a:avLst/>
          </a:prstGeom>
          <a:noFill/>
        </p:spPr>
        <p:txBody>
          <a:bodyPr wrap="square" rtlCol="0">
            <a:spAutoFit/>
          </a:bodyPr>
          <a:lstStyle/>
          <a:p>
            <a:r>
              <a:rPr lang="en-US" sz="1400" dirty="0">
                <a:solidFill>
                  <a:schemeClr val="bg1">
                    <a:lumMod val="85000"/>
                  </a:schemeClr>
                </a:solidFill>
                <a:hlinkClick r:id="rId4">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269960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2554-438F-8C0B-D8E7-6693F6E3ED78}"/>
              </a:ext>
            </a:extLst>
          </p:cNvPr>
          <p:cNvSpPr>
            <a:spLocks noGrp="1"/>
          </p:cNvSpPr>
          <p:nvPr>
            <p:ph type="title"/>
          </p:nvPr>
        </p:nvSpPr>
        <p:spPr/>
        <p:txBody>
          <a:bodyPr/>
          <a:lstStyle/>
          <a:p>
            <a:r>
              <a:rPr lang="en-US" dirty="0"/>
              <a:t>O4 FDS Performance at LLO</a:t>
            </a:r>
          </a:p>
        </p:txBody>
      </p:sp>
      <p:sp>
        <p:nvSpPr>
          <p:cNvPr id="3" name="Content Placeholder 2">
            <a:extLst>
              <a:ext uri="{FF2B5EF4-FFF2-40B4-BE49-F238E27FC236}">
                <a16:creationId xmlns:a16="http://schemas.microsoft.com/office/drawing/2014/main" id="{E599C96A-0AE8-EE87-B1A4-4FF879E297C3}"/>
              </a:ext>
            </a:extLst>
          </p:cNvPr>
          <p:cNvSpPr>
            <a:spLocks noGrp="1"/>
          </p:cNvSpPr>
          <p:nvPr>
            <p:ph idx="1"/>
          </p:nvPr>
        </p:nvSpPr>
        <p:spPr>
          <a:xfrm>
            <a:off x="7318228" y="1294985"/>
            <a:ext cx="4699168" cy="5399603"/>
          </a:xfrm>
        </p:spPr>
        <p:txBody>
          <a:bodyPr>
            <a:normAutofit/>
          </a:bodyPr>
          <a:lstStyle/>
          <a:p>
            <a:r>
              <a:rPr lang="en-US" sz="1800" dirty="0"/>
              <a:t>O4a: First run with FDS. Starts strong at ~-5.8 dB, degrades over time to ~-5 </a:t>
            </a:r>
            <a:r>
              <a:rPr lang="en-US" sz="1800" dirty="0" err="1"/>
              <a:t>dB.</a:t>
            </a:r>
            <a:br>
              <a:rPr lang="en-US" sz="1800" dirty="0"/>
            </a:br>
            <a:endParaRPr lang="en-US" sz="1800" dirty="0"/>
          </a:p>
          <a:p>
            <a:r>
              <a:rPr lang="en-US" sz="1800" dirty="0"/>
              <a:t>O4b: Starts at ~-5.8 dB, degrades with TCS events, recovered to ~-6 dB, maintained there. Large spread in the histogram. Big progress in understanding the behavior and how to improve.</a:t>
            </a:r>
            <a:br>
              <a:rPr lang="en-US" sz="1800" dirty="0"/>
            </a:br>
            <a:endParaRPr lang="en-US" sz="1800" dirty="0"/>
          </a:p>
          <a:p>
            <a:r>
              <a:rPr lang="en-US" sz="1800" dirty="0"/>
              <a:t>O4c: ~-6 dB before the break, ~-5.5 dB after. Operated with lower input power, higher absorption in the arms. Thermal state changes and test mass beam spot moves mean many cycles of mode matching and alignment optimization needed. Excellent uptime performance, robust control achieved, small variance in histogram. </a:t>
            </a:r>
          </a:p>
        </p:txBody>
      </p:sp>
      <p:sp>
        <p:nvSpPr>
          <p:cNvPr id="5" name="Slide Number Placeholder 4">
            <a:extLst>
              <a:ext uri="{FF2B5EF4-FFF2-40B4-BE49-F238E27FC236}">
                <a16:creationId xmlns:a16="http://schemas.microsoft.com/office/drawing/2014/main" id="{42137D3A-CF04-28AA-3A11-65322CECA516}"/>
              </a:ext>
            </a:extLst>
          </p:cNvPr>
          <p:cNvSpPr>
            <a:spLocks noGrp="1"/>
          </p:cNvSpPr>
          <p:nvPr>
            <p:ph type="sldNum" sz="quarter" idx="12"/>
          </p:nvPr>
        </p:nvSpPr>
        <p:spPr/>
        <p:txBody>
          <a:bodyPr/>
          <a:lstStyle/>
          <a:p>
            <a:pPr>
              <a:defRPr/>
            </a:pPr>
            <a:fld id="{01BBC5D6-E357-0C48-ACBE-64CB86AB2C2F}" type="slidenum">
              <a:rPr lang="en-US" smtClean="0"/>
              <a:pPr>
                <a:defRPr/>
              </a:pPr>
              <a:t>21</a:t>
            </a:fld>
            <a:endParaRPr lang="en-US" dirty="0"/>
          </a:p>
        </p:txBody>
      </p:sp>
      <p:grpSp>
        <p:nvGrpSpPr>
          <p:cNvPr id="11" name="Group 10">
            <a:extLst>
              <a:ext uri="{FF2B5EF4-FFF2-40B4-BE49-F238E27FC236}">
                <a16:creationId xmlns:a16="http://schemas.microsoft.com/office/drawing/2014/main" id="{597FBEBD-76C4-B33F-0C84-67E44BA15405}"/>
              </a:ext>
            </a:extLst>
          </p:cNvPr>
          <p:cNvGrpSpPr/>
          <p:nvPr/>
        </p:nvGrpSpPr>
        <p:grpSpPr>
          <a:xfrm>
            <a:off x="175109" y="1292296"/>
            <a:ext cx="7067424" cy="2940589"/>
            <a:chOff x="459723" y="1685912"/>
            <a:chExt cx="7772400" cy="3180792"/>
          </a:xfrm>
        </p:grpSpPr>
        <p:pic>
          <p:nvPicPr>
            <p:cNvPr id="7" name="Picture 6">
              <a:extLst>
                <a:ext uri="{FF2B5EF4-FFF2-40B4-BE49-F238E27FC236}">
                  <a16:creationId xmlns:a16="http://schemas.microsoft.com/office/drawing/2014/main" id="{0C424E2B-8747-9847-C6C0-1EB46FC8E3FB}"/>
                </a:ext>
              </a:extLst>
            </p:cNvPr>
            <p:cNvPicPr>
              <a:picLocks noChangeAspect="1"/>
            </p:cNvPicPr>
            <p:nvPr/>
          </p:nvPicPr>
          <p:blipFill>
            <a:blip r:embed="rId2"/>
            <a:srcRect t="51506"/>
            <a:stretch>
              <a:fillRect/>
            </a:stretch>
          </p:blipFill>
          <p:spPr>
            <a:xfrm>
              <a:off x="459723" y="1991296"/>
              <a:ext cx="7772400" cy="2875408"/>
            </a:xfrm>
            <a:prstGeom prst="rect">
              <a:avLst/>
            </a:prstGeom>
          </p:spPr>
        </p:pic>
        <p:sp>
          <p:nvSpPr>
            <p:cNvPr id="10" name="TextBox 9">
              <a:extLst>
                <a:ext uri="{FF2B5EF4-FFF2-40B4-BE49-F238E27FC236}">
                  <a16:creationId xmlns:a16="http://schemas.microsoft.com/office/drawing/2014/main" id="{4B2BB391-96AA-8568-CDB6-F40F96B34D63}"/>
                </a:ext>
              </a:extLst>
            </p:cNvPr>
            <p:cNvSpPr txBox="1"/>
            <p:nvPr/>
          </p:nvSpPr>
          <p:spPr>
            <a:xfrm>
              <a:off x="459723" y="1685912"/>
              <a:ext cx="7772400" cy="307777"/>
            </a:xfrm>
            <a:prstGeom prst="rect">
              <a:avLst/>
            </a:prstGeom>
            <a:solidFill>
              <a:schemeClr val="bg1"/>
            </a:solidFill>
            <a:ln>
              <a:noFill/>
            </a:ln>
          </p:spPr>
          <p:txBody>
            <a:bodyPr wrap="square" rtlCol="0">
              <a:spAutoFit/>
            </a:bodyPr>
            <a:lstStyle/>
            <a:p>
              <a:pPr algn="ctr"/>
              <a:r>
                <a:rPr lang="en-US" sz="1200" dirty="0">
                  <a:solidFill>
                    <a:schemeClr val="tx2"/>
                  </a:solidFill>
                </a:rPr>
                <a:t>Squeezing Level: May 24</a:t>
              </a:r>
              <a:r>
                <a:rPr lang="en-US" sz="1200" baseline="30000" dirty="0">
                  <a:solidFill>
                    <a:schemeClr val="tx2"/>
                  </a:solidFill>
                </a:rPr>
                <a:t>th</a:t>
              </a:r>
              <a:r>
                <a:rPr lang="en-US" sz="1200" dirty="0">
                  <a:solidFill>
                    <a:schemeClr val="tx2"/>
                  </a:solidFill>
                </a:rPr>
                <a:t> 2023 - Aug 31</a:t>
              </a:r>
              <a:r>
                <a:rPr lang="en-US" sz="1200" baseline="30000" dirty="0">
                  <a:solidFill>
                    <a:schemeClr val="tx2"/>
                  </a:solidFill>
                </a:rPr>
                <a:t>st</a:t>
              </a:r>
              <a:r>
                <a:rPr lang="en-US" sz="1200" dirty="0">
                  <a:solidFill>
                    <a:schemeClr val="tx2"/>
                  </a:solidFill>
                </a:rPr>
                <a:t> 2025</a:t>
              </a:r>
            </a:p>
          </p:txBody>
        </p:sp>
      </p:grpSp>
      <p:sp>
        <p:nvSpPr>
          <p:cNvPr id="13" name="TextBox 12">
            <a:extLst>
              <a:ext uri="{FF2B5EF4-FFF2-40B4-BE49-F238E27FC236}">
                <a16:creationId xmlns:a16="http://schemas.microsoft.com/office/drawing/2014/main" id="{6603E92D-A231-AA45-893D-ACFC375EAFD2}"/>
              </a:ext>
            </a:extLst>
          </p:cNvPr>
          <p:cNvSpPr txBox="1"/>
          <p:nvPr/>
        </p:nvSpPr>
        <p:spPr>
          <a:xfrm>
            <a:off x="1195988" y="4232885"/>
            <a:ext cx="6122240" cy="276999"/>
          </a:xfrm>
          <a:prstGeom prst="rect">
            <a:avLst/>
          </a:prstGeom>
          <a:noFill/>
        </p:spPr>
        <p:txBody>
          <a:bodyPr wrap="square">
            <a:spAutoFit/>
          </a:bodyPr>
          <a:lstStyle/>
          <a:p>
            <a:pPr algn="r"/>
            <a:r>
              <a:rPr lang="en-US" sz="1200" dirty="0">
                <a:solidFill>
                  <a:schemeClr val="bg1"/>
                </a:solidFill>
              </a:rPr>
              <a:t>Figure credit: A. </a:t>
            </a:r>
            <a:r>
              <a:rPr lang="en-US" sz="1200" dirty="0" err="1">
                <a:solidFill>
                  <a:schemeClr val="bg1"/>
                </a:solidFill>
              </a:rPr>
              <a:t>Mulavey</a:t>
            </a:r>
            <a:r>
              <a:rPr lang="en-US" sz="1200" dirty="0">
                <a:solidFill>
                  <a:schemeClr val="bg1"/>
                </a:solidFill>
              </a:rPr>
              <a:t>, also used in G2501943</a:t>
            </a:r>
          </a:p>
        </p:txBody>
      </p:sp>
      <p:sp>
        <p:nvSpPr>
          <p:cNvPr id="4" name="TextBox 3">
            <a:extLst>
              <a:ext uri="{FF2B5EF4-FFF2-40B4-BE49-F238E27FC236}">
                <a16:creationId xmlns:a16="http://schemas.microsoft.com/office/drawing/2014/main" id="{A020AEA4-637C-6149-9745-D8955B28160F}"/>
              </a:ext>
            </a:extLst>
          </p:cNvPr>
          <p:cNvSpPr txBox="1"/>
          <p:nvPr/>
        </p:nvSpPr>
        <p:spPr>
          <a:xfrm>
            <a:off x="1471230" y="4863572"/>
            <a:ext cx="4230323" cy="1477328"/>
          </a:xfrm>
          <a:prstGeom prst="rect">
            <a:avLst/>
          </a:prstGeom>
          <a:noFill/>
          <a:ln>
            <a:solidFill>
              <a:srgbClr val="4AFFCD"/>
            </a:solidFill>
          </a:ln>
        </p:spPr>
        <p:txBody>
          <a:bodyPr wrap="square" rtlCol="0">
            <a:spAutoFit/>
          </a:bodyPr>
          <a:lstStyle/>
          <a:p>
            <a:r>
              <a:rPr lang="en-US" u="sng" dirty="0">
                <a:solidFill>
                  <a:srgbClr val="FF40FF"/>
                </a:solidFill>
              </a:rPr>
              <a:t>Uptime = FDS time/Observing time*100</a:t>
            </a:r>
            <a:br>
              <a:rPr lang="en-US" dirty="0">
                <a:solidFill>
                  <a:schemeClr val="bg1"/>
                </a:solidFill>
              </a:rPr>
            </a:br>
            <a:endParaRPr lang="en-US" dirty="0">
              <a:solidFill>
                <a:schemeClr val="bg1"/>
              </a:solidFill>
            </a:endParaRPr>
          </a:p>
          <a:p>
            <a:r>
              <a:rPr lang="en-US" dirty="0">
                <a:solidFill>
                  <a:schemeClr val="bg1"/>
                </a:solidFill>
              </a:rPr>
              <a:t>O4a (2023/05/24 – 2024/01/16): </a:t>
            </a:r>
            <a:r>
              <a:rPr lang="en-US" dirty="0">
                <a:solidFill>
                  <a:srgbClr val="FFFF00"/>
                </a:solidFill>
              </a:rPr>
              <a:t>99.4%</a:t>
            </a:r>
          </a:p>
          <a:p>
            <a:r>
              <a:rPr lang="en-US" dirty="0">
                <a:solidFill>
                  <a:schemeClr val="bg1"/>
                </a:solidFill>
              </a:rPr>
              <a:t>O4b (2024/04/10 – 2025/01/28): </a:t>
            </a:r>
            <a:r>
              <a:rPr lang="en-US" dirty="0">
                <a:solidFill>
                  <a:srgbClr val="FFFF00"/>
                </a:solidFill>
              </a:rPr>
              <a:t>95.3%</a:t>
            </a:r>
          </a:p>
          <a:p>
            <a:r>
              <a:rPr lang="en-US" dirty="0">
                <a:solidFill>
                  <a:schemeClr val="bg1"/>
                </a:solidFill>
              </a:rPr>
              <a:t>O4c (2025/01/28 – 2025/03/11): </a:t>
            </a:r>
            <a:r>
              <a:rPr lang="en-US" dirty="0">
                <a:solidFill>
                  <a:srgbClr val="FFFF00"/>
                </a:solidFill>
              </a:rPr>
              <a:t>100%</a:t>
            </a:r>
          </a:p>
        </p:txBody>
      </p:sp>
      <p:sp>
        <p:nvSpPr>
          <p:cNvPr id="6" name="TextBox 5">
            <a:extLst>
              <a:ext uri="{FF2B5EF4-FFF2-40B4-BE49-F238E27FC236}">
                <a16:creationId xmlns:a16="http://schemas.microsoft.com/office/drawing/2014/main" id="{5FD6D954-3B6D-C106-D085-9271058C115D}"/>
              </a:ext>
            </a:extLst>
          </p:cNvPr>
          <p:cNvSpPr txBox="1"/>
          <p:nvPr/>
        </p:nvSpPr>
        <p:spPr>
          <a:xfrm>
            <a:off x="0" y="6550223"/>
            <a:ext cx="2540000" cy="307777"/>
          </a:xfrm>
          <a:prstGeom prst="rect">
            <a:avLst/>
          </a:prstGeom>
          <a:noFill/>
        </p:spPr>
        <p:txBody>
          <a:bodyPr wrap="square" rtlCol="0">
            <a:spAutoFit/>
          </a:bodyPr>
          <a:lstStyle/>
          <a:p>
            <a:r>
              <a:rPr lang="en-US" sz="1400" dirty="0">
                <a:solidFill>
                  <a:schemeClr val="bg1">
                    <a:lumMod val="85000"/>
                  </a:schemeClr>
                </a:solidFill>
                <a:hlinkClick r:id="rId3">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1517130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8EFA4-0E71-4DB1-C14C-C06720757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99BFCA-7416-8A1E-3729-C84A0F29BB37}"/>
              </a:ext>
            </a:extLst>
          </p:cNvPr>
          <p:cNvSpPr>
            <a:spLocks noGrp="1"/>
          </p:cNvSpPr>
          <p:nvPr>
            <p:ph type="title"/>
          </p:nvPr>
        </p:nvSpPr>
        <p:spPr/>
        <p:txBody>
          <a:bodyPr/>
          <a:lstStyle/>
          <a:p>
            <a:r>
              <a:rPr lang="en-US" dirty="0"/>
              <a:t>Conclusion</a:t>
            </a:r>
          </a:p>
        </p:txBody>
      </p:sp>
      <p:sp>
        <p:nvSpPr>
          <p:cNvPr id="5" name="Slide Number Placeholder 4">
            <a:extLst>
              <a:ext uri="{FF2B5EF4-FFF2-40B4-BE49-F238E27FC236}">
                <a16:creationId xmlns:a16="http://schemas.microsoft.com/office/drawing/2014/main" id="{A487BD5E-3FB2-12F3-1BDE-DDC0039F7D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C5D6-E357-0C48-ACBE-64CB86AB2C2F}" type="slidenum">
              <a:rPr kumimoji="0" lang="en-US" sz="14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0" name="TextBox 119">
            <a:extLst>
              <a:ext uri="{FF2B5EF4-FFF2-40B4-BE49-F238E27FC236}">
                <a16:creationId xmlns:a16="http://schemas.microsoft.com/office/drawing/2014/main" id="{AC50543F-58EB-95BD-567E-A74208D97C04}"/>
              </a:ext>
            </a:extLst>
          </p:cNvPr>
          <p:cNvSpPr txBox="1"/>
          <p:nvPr/>
        </p:nvSpPr>
        <p:spPr>
          <a:xfrm>
            <a:off x="3413172" y="4394304"/>
            <a:ext cx="2740420"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Alignment on HAM7 table very stable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Alignment from HAM7 </a:t>
            </a: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sym typeface="Wingdings" pitchFamily="2" charset="2"/>
              </a:rPr>
              <a:t> HAM5 stable, except big shifts happened twice</a:t>
            </a: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EF8EBDF-0786-1B75-F32B-7A941E2E87F0}"/>
              </a:ext>
            </a:extLst>
          </p:cNvPr>
          <p:cNvSpPr txBox="1"/>
          <p:nvPr/>
        </p:nvSpPr>
        <p:spPr>
          <a:xfrm>
            <a:off x="868818" y="1944965"/>
            <a:ext cx="10569547" cy="445583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rgbClr val="FF40FF"/>
                </a:solidFill>
              </a:rPr>
              <a:t>Many FC locking failures due to GR-IR frequency noise </a:t>
            </a:r>
          </a:p>
          <a:p>
            <a:pPr marL="342900" indent="-342900">
              <a:lnSpc>
                <a:spcPct val="150000"/>
              </a:lnSpc>
              <a:buFont typeface="Arial" panose="020B0604020202020204" pitchFamily="34" charset="0"/>
              <a:buChar char="•"/>
            </a:pPr>
            <a:r>
              <a:rPr lang="en-US" sz="2400" dirty="0">
                <a:solidFill>
                  <a:srgbClr val="FF40FF"/>
                </a:solidFill>
              </a:rPr>
              <a:t>Optimal FC parameters are arm power dependent and CTN dependent</a:t>
            </a:r>
          </a:p>
          <a:p>
            <a:pPr marL="342900" indent="-342900">
              <a:lnSpc>
                <a:spcPct val="150000"/>
              </a:lnSpc>
              <a:buFont typeface="Arial" panose="020B0604020202020204" pitchFamily="34" charset="0"/>
              <a:buChar char="•"/>
            </a:pPr>
            <a:r>
              <a:rPr lang="en-US" sz="2400" dirty="0">
                <a:solidFill>
                  <a:srgbClr val="FF40FF"/>
                </a:solidFill>
              </a:rPr>
              <a:t>Squeezing is highly dependent on thermal state</a:t>
            </a:r>
          </a:p>
          <a:p>
            <a:pPr marL="342900" indent="-342900">
              <a:lnSpc>
                <a:spcPct val="150000"/>
              </a:lnSpc>
              <a:buFont typeface="Arial" panose="020B0604020202020204" pitchFamily="34" charset="0"/>
              <a:buChar char="•"/>
            </a:pPr>
            <a:r>
              <a:rPr lang="en-US" sz="2400" dirty="0">
                <a:solidFill>
                  <a:srgbClr val="FF40FF"/>
                </a:solidFill>
              </a:rPr>
              <a:t>Squeezer misalignment can can couple noise to DARM&lt;100 Hz</a:t>
            </a:r>
          </a:p>
          <a:p>
            <a:pPr marL="342900" indent="-342900">
              <a:lnSpc>
                <a:spcPct val="150000"/>
              </a:lnSpc>
              <a:buFont typeface="Arial" panose="020B0604020202020204" pitchFamily="34" charset="0"/>
              <a:buChar char="•"/>
            </a:pPr>
            <a:r>
              <a:rPr lang="en-US" sz="2400" dirty="0">
                <a:solidFill>
                  <a:srgbClr val="4AFFCD"/>
                </a:solidFill>
              </a:rPr>
              <a:t>We have to think about the squeezer in the context of the full system</a:t>
            </a:r>
          </a:p>
          <a:p>
            <a:pPr marL="342900" indent="-342900">
              <a:lnSpc>
                <a:spcPct val="150000"/>
              </a:lnSpc>
              <a:buFont typeface="Arial" panose="020B0604020202020204" pitchFamily="34" charset="0"/>
              <a:buChar char="•"/>
            </a:pPr>
            <a:r>
              <a:rPr lang="en-US" sz="2400" dirty="0">
                <a:solidFill>
                  <a:srgbClr val="FF40FF"/>
                </a:solidFill>
              </a:rPr>
              <a:t>BHD – SQZ interaction is unknown right now</a:t>
            </a:r>
          </a:p>
          <a:p>
            <a:pPr marL="342900" indent="-342900">
              <a:lnSpc>
                <a:spcPct val="150000"/>
              </a:lnSpc>
              <a:buFont typeface="Arial" panose="020B0604020202020204" pitchFamily="34" charset="0"/>
              <a:buChar char="•"/>
            </a:pPr>
            <a:endParaRPr lang="en-US" sz="2400" dirty="0">
              <a:solidFill>
                <a:srgbClr val="FF40FF"/>
              </a:solidFill>
            </a:endParaRPr>
          </a:p>
          <a:p>
            <a:pPr marL="342900" indent="-342900">
              <a:lnSpc>
                <a:spcPct val="150000"/>
              </a:lnSpc>
              <a:buFont typeface="Arial" panose="020B0604020202020204" pitchFamily="34" charset="0"/>
              <a:buChar char="•"/>
            </a:pPr>
            <a:endParaRPr lang="en-US" sz="2400" dirty="0">
              <a:solidFill>
                <a:srgbClr val="FF40FF"/>
              </a:solidFill>
            </a:endParaRPr>
          </a:p>
        </p:txBody>
      </p:sp>
      <p:sp>
        <p:nvSpPr>
          <p:cNvPr id="6" name="Rectangle 10">
            <a:extLst>
              <a:ext uri="{FF2B5EF4-FFF2-40B4-BE49-F238E27FC236}">
                <a16:creationId xmlns:a16="http://schemas.microsoft.com/office/drawing/2014/main" id="{A76E9F47-7247-C977-42F8-FA87E1E5B3DA}"/>
              </a:ext>
            </a:extLst>
          </p:cNvPr>
          <p:cNvSpPr>
            <a:spLocks noChangeArrowheads="1"/>
          </p:cNvSpPr>
          <p:nvPr/>
        </p:nvSpPr>
        <p:spPr bwMode="auto">
          <a:xfrm>
            <a:off x="0" y="6600825"/>
            <a:ext cx="12192000" cy="261890"/>
          </a:xfrm>
          <a:prstGeom prst="rect">
            <a:avLst/>
          </a:prstGeom>
          <a:noFill/>
          <a:ln>
            <a:noFill/>
          </a:ln>
        </p:spPr>
        <p:txBody>
          <a:bodyPr wrap="none" anchor="ctr"/>
          <a:lstStyle/>
          <a:p>
            <a:pPr algn="ctr"/>
            <a:r>
              <a:rPr lang="en-US" sz="1050" b="1" dirty="0">
                <a:solidFill>
                  <a:schemeClr val="bg1"/>
                </a:solidFill>
                <a:latin typeface="Arial" panose="020B0604020202020204" pitchFamily="34" charset="0"/>
                <a:cs typeface="Arial" panose="020B0604020202020204" pitchFamily="34" charset="0"/>
              </a:rPr>
              <a:t>Dr. Begüm Kabag</a:t>
            </a:r>
            <a:r>
              <a:rPr lang="tr-TR" sz="1050" b="1" dirty="0">
                <a:solidFill>
                  <a:schemeClr val="bg1"/>
                </a:solidFill>
                <a:latin typeface="Arial" panose="020B0604020202020204" pitchFamily="34" charset="0"/>
                <a:cs typeface="Arial" panose="020B0604020202020204" pitchFamily="34" charset="0"/>
              </a:rPr>
              <a:t>ö</a:t>
            </a:r>
            <a:r>
              <a:rPr lang="en-US" sz="1050" b="1" dirty="0">
                <a:solidFill>
                  <a:schemeClr val="bg1"/>
                </a:solidFill>
                <a:latin typeface="Arial" panose="020B0604020202020204" pitchFamily="34" charset="0"/>
                <a:cs typeface="Arial" panose="020B0604020202020204" pitchFamily="34" charset="0"/>
              </a:rPr>
              <a:t>z, MIT Kavli Institute, LIGO Labs</a:t>
            </a:r>
          </a:p>
        </p:txBody>
      </p:sp>
      <p:sp>
        <p:nvSpPr>
          <p:cNvPr id="4" name="TextBox 3">
            <a:extLst>
              <a:ext uri="{FF2B5EF4-FFF2-40B4-BE49-F238E27FC236}">
                <a16:creationId xmlns:a16="http://schemas.microsoft.com/office/drawing/2014/main" id="{35869592-7C69-6BEA-7ABA-1B145D7ED352}"/>
              </a:ext>
            </a:extLst>
          </p:cNvPr>
          <p:cNvSpPr txBox="1"/>
          <p:nvPr/>
        </p:nvSpPr>
        <p:spPr>
          <a:xfrm>
            <a:off x="0" y="6550223"/>
            <a:ext cx="2540000" cy="307777"/>
          </a:xfrm>
          <a:prstGeom prst="rect">
            <a:avLst/>
          </a:prstGeom>
          <a:noFill/>
        </p:spPr>
        <p:txBody>
          <a:bodyPr wrap="square" rtlCol="0">
            <a:spAutoFit/>
          </a:bodyPr>
          <a:lstStyle/>
          <a:p>
            <a:r>
              <a:rPr lang="en-US" sz="1400" dirty="0">
                <a:solidFill>
                  <a:schemeClr val="bg1">
                    <a:lumMod val="85000"/>
                  </a:schemeClr>
                </a:solidFill>
                <a:hlinkClick r:id="rId2">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3879796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511824E-A5A1-6331-F262-236227997BE1}"/>
              </a:ext>
            </a:extLst>
          </p:cNvPr>
          <p:cNvSpPr>
            <a:spLocks noGrp="1"/>
          </p:cNvSpPr>
          <p:nvPr>
            <p:ph type="sldNum" sz="quarter" idx="12"/>
          </p:nvPr>
        </p:nvSpPr>
        <p:spPr/>
        <p:txBody>
          <a:bodyPr/>
          <a:lstStyle/>
          <a:p>
            <a:pPr>
              <a:defRPr/>
            </a:pPr>
            <a:fld id="{01BBC5D6-E357-0C48-ACBE-64CB86AB2C2F}" type="slidenum">
              <a:rPr lang="en-US" smtClean="0"/>
              <a:pPr>
                <a:defRPr/>
              </a:pPr>
              <a:t>23</a:t>
            </a:fld>
            <a:endParaRPr lang="en-US" dirty="0"/>
          </a:p>
        </p:txBody>
      </p:sp>
    </p:spTree>
    <p:extLst>
      <p:ext uri="{BB962C8B-B14F-4D97-AF65-F5344CB8AC3E}">
        <p14:creationId xmlns:p14="http://schemas.microsoft.com/office/powerpoint/2010/main" val="1305566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062F23C0-5C10-568A-9F3A-24293B969335}"/>
            </a:ext>
          </a:extLst>
        </p:cNvPr>
        <p:cNvGrpSpPr/>
        <p:nvPr/>
      </p:nvGrpSpPr>
      <p:grpSpPr>
        <a:xfrm>
          <a:off x="0" y="0"/>
          <a:ext cx="0" cy="0"/>
          <a:chOff x="0" y="0"/>
          <a:chExt cx="0" cy="0"/>
        </a:xfrm>
      </p:grpSpPr>
      <p:sp>
        <p:nvSpPr>
          <p:cNvPr id="72" name="Google Shape;72;p15">
            <a:extLst>
              <a:ext uri="{FF2B5EF4-FFF2-40B4-BE49-F238E27FC236}">
                <a16:creationId xmlns:a16="http://schemas.microsoft.com/office/drawing/2014/main" id="{698C2053-2D99-C5E6-7A1B-C38160D3486C}"/>
              </a:ext>
            </a:extLst>
          </p:cNvPr>
          <p:cNvSpPr txBox="1">
            <a:spLocks noGrp="1"/>
          </p:cNvSpPr>
          <p:nvPr>
            <p:ph type="title"/>
          </p:nvPr>
        </p:nvSpPr>
        <p:spPr>
          <a:xfrm>
            <a:off x="1422400" y="76200"/>
            <a:ext cx="9652000" cy="1143200"/>
          </a:xfrm>
          <a:prstGeom prst="rect">
            <a:avLst/>
          </a:prstGeom>
        </p:spPr>
        <p:txBody>
          <a:bodyPr spcFirstLastPara="1" vert="horz" wrap="square" lIns="122767" tIns="61367" rIns="122767" bIns="61367" numCol="1" anchor="ctr" anchorCtr="0" compatLnSpc="1">
            <a:prstTxWarp prst="textNoShape">
              <a:avLst/>
            </a:prstTxWarp>
            <a:normAutofit/>
          </a:bodyPr>
          <a:lstStyle/>
          <a:p>
            <a:pPr>
              <a:spcBef>
                <a:spcPts val="0"/>
              </a:spcBef>
              <a:spcAft>
                <a:spcPts val="0"/>
              </a:spcAft>
            </a:pPr>
            <a:r>
              <a:rPr lang="en" dirty="0"/>
              <a:t>Loss, Phase noise and Squeezing Level</a:t>
            </a:r>
            <a:endParaRPr dirty="0"/>
          </a:p>
        </p:txBody>
      </p:sp>
      <p:sp>
        <p:nvSpPr>
          <p:cNvPr id="74" name="Google Shape;74;p15">
            <a:extLst>
              <a:ext uri="{FF2B5EF4-FFF2-40B4-BE49-F238E27FC236}">
                <a16:creationId xmlns:a16="http://schemas.microsoft.com/office/drawing/2014/main" id="{BB4FB81E-DBE9-88B9-943E-9F272AB23E49}"/>
              </a:ext>
            </a:extLst>
          </p:cNvPr>
          <p:cNvSpPr txBox="1"/>
          <p:nvPr/>
        </p:nvSpPr>
        <p:spPr>
          <a:xfrm>
            <a:off x="181272" y="1219400"/>
            <a:ext cx="6123091" cy="1648000"/>
          </a:xfrm>
          <a:prstGeom prst="rect">
            <a:avLst/>
          </a:prstGeom>
          <a:noFill/>
          <a:ln>
            <a:noFill/>
          </a:ln>
        </p:spPr>
        <p:txBody>
          <a:bodyPr spcFirstLastPara="1" wrap="square" lIns="121900" tIns="121900" rIns="121900" bIns="121900" anchor="t" anchorCtr="0">
            <a:noAutofit/>
          </a:bodyPr>
          <a:lstStyle/>
          <a:p>
            <a:r>
              <a:rPr lang="en" sz="2400" dirty="0">
                <a:solidFill>
                  <a:srgbClr val="FF00FF"/>
                </a:solidFill>
              </a:rPr>
              <a:t>NLG</a:t>
            </a:r>
            <a:r>
              <a:rPr lang="en" sz="2400" dirty="0">
                <a:solidFill>
                  <a:schemeClr val="bg1"/>
                </a:solidFill>
              </a:rPr>
              <a:t> determines the generated squeezing. </a:t>
            </a:r>
            <a:r>
              <a:rPr lang="en" sz="2400" dirty="0">
                <a:solidFill>
                  <a:srgbClr val="00FA00"/>
                </a:solidFill>
              </a:rPr>
              <a:t>Loss</a:t>
            </a:r>
            <a:r>
              <a:rPr lang="en" sz="2400" dirty="0">
                <a:solidFill>
                  <a:schemeClr val="bg1"/>
                </a:solidFill>
              </a:rPr>
              <a:t> and </a:t>
            </a:r>
            <a:r>
              <a:rPr lang="en" sz="2400" dirty="0">
                <a:solidFill>
                  <a:srgbClr val="9966FF"/>
                </a:solidFill>
              </a:rPr>
              <a:t>phase noise </a:t>
            </a:r>
            <a:r>
              <a:rPr lang="en" sz="2400" dirty="0">
                <a:solidFill>
                  <a:schemeClr val="bg1"/>
                </a:solidFill>
              </a:rPr>
              <a:t>compromise the attainable squeezing level. </a:t>
            </a:r>
          </a:p>
          <a:p>
            <a:endParaRPr sz="2400" dirty="0">
              <a:solidFill>
                <a:schemeClr val="bg1"/>
              </a:solidFill>
            </a:endParaRPr>
          </a:p>
        </p:txBody>
      </p:sp>
      <p:sp>
        <p:nvSpPr>
          <p:cNvPr id="3" name="Slide Number Placeholder 4">
            <a:extLst>
              <a:ext uri="{FF2B5EF4-FFF2-40B4-BE49-F238E27FC236}">
                <a16:creationId xmlns:a16="http://schemas.microsoft.com/office/drawing/2014/main" id="{2C312A1B-E711-BB48-7AF3-20470069F01F}"/>
              </a:ext>
            </a:extLst>
          </p:cNvPr>
          <p:cNvSpPr>
            <a:spLocks noGrp="1"/>
          </p:cNvSpPr>
          <p:nvPr>
            <p:ph type="sldNum" sz="quarter" idx="12"/>
          </p:nvPr>
        </p:nvSpPr>
        <p:spPr>
          <a:xfrm>
            <a:off x="9612244" y="6400800"/>
            <a:ext cx="2540000" cy="457200"/>
          </a:xfrm>
        </p:spPr>
        <p:txBody>
          <a:bodyPr/>
          <a:lstStyle/>
          <a:p>
            <a:pPr>
              <a:defRPr/>
            </a:pPr>
            <a:fld id="{01BBC5D6-E357-0C48-ACBE-64CB86AB2C2F}" type="slidenum">
              <a:rPr lang="en-US" smtClean="0"/>
              <a:pPr>
                <a:defRPr/>
              </a:pPr>
              <a:t>24</a:t>
            </a:fld>
            <a:endParaRPr lang="en-US" dirty="0"/>
          </a:p>
        </p:txBody>
      </p:sp>
      <p:pic>
        <p:nvPicPr>
          <p:cNvPr id="1026" name="Picture 2">
            <a:extLst>
              <a:ext uri="{FF2B5EF4-FFF2-40B4-BE49-F238E27FC236}">
                <a16:creationId xmlns:a16="http://schemas.microsoft.com/office/drawing/2014/main" id="{27B5E567-A2B2-4DB8-666B-8333F4B5C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189" y="1594416"/>
            <a:ext cx="5232957" cy="41988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E086BE-93B8-84B2-C654-E581041F7D0E}"/>
              </a:ext>
            </a:extLst>
          </p:cNvPr>
          <p:cNvSpPr txBox="1"/>
          <p:nvPr/>
        </p:nvSpPr>
        <p:spPr>
          <a:xfrm>
            <a:off x="118689" y="6245102"/>
            <a:ext cx="3724609" cy="307777"/>
          </a:xfrm>
          <a:prstGeom prst="rect">
            <a:avLst/>
          </a:prstGeom>
          <a:noFill/>
        </p:spPr>
        <p:txBody>
          <a:bodyPr wrap="square">
            <a:spAutoFit/>
          </a:bodyPr>
          <a:lstStyle/>
          <a:p>
            <a:r>
              <a:rPr lang="en-US" sz="1400" b="1" dirty="0">
                <a:solidFill>
                  <a:schemeClr val="bg1"/>
                </a:solidFill>
              </a:rPr>
              <a:t>E. </a:t>
            </a:r>
            <a:r>
              <a:rPr lang="en-US" sz="1400" b="1" dirty="0" err="1">
                <a:solidFill>
                  <a:schemeClr val="bg1"/>
                </a:solidFill>
              </a:rPr>
              <a:t>Oelker</a:t>
            </a:r>
            <a:r>
              <a:rPr lang="en-US" sz="1400" b="1" dirty="0">
                <a:solidFill>
                  <a:schemeClr val="bg1"/>
                </a:solidFill>
              </a:rPr>
              <a:t>, et al. Optica 3, 682-685 (2016)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7DFAD1-8BAE-6005-77F7-48CE1A1A672C}"/>
                  </a:ext>
                </a:extLst>
              </p:cNvPr>
              <p:cNvSpPr txBox="1"/>
              <p:nvPr/>
            </p:nvSpPr>
            <p:spPr>
              <a:xfrm>
                <a:off x="118689" y="3026228"/>
                <a:ext cx="6377649" cy="27031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bg1"/>
                              </a:solidFill>
                              <a:latin typeface="Cambria Math" panose="02040503050406030204" pitchFamily="18" charset="0"/>
                            </a:rPr>
                          </m:ctrlPr>
                        </m:sSubPr>
                        <m:e>
                          <m:r>
                            <a:rPr lang="en-US" i="1" dirty="0" smtClean="0">
                              <a:solidFill>
                                <a:schemeClr val="bg1"/>
                              </a:solidFill>
                              <a:latin typeface="Cambria Math" panose="02040503050406030204" pitchFamily="18" charset="0"/>
                            </a:rPr>
                            <m:t>𝑉</m:t>
                          </m:r>
                        </m:e>
                        <m:sub>
                          <m:r>
                            <a:rPr lang="en-US" i="1" dirty="0" smtClean="0">
                              <a:solidFill>
                                <a:schemeClr val="bg1"/>
                              </a:solidFill>
                              <a:latin typeface="Cambria Math" panose="02040503050406030204" pitchFamily="18" charset="0"/>
                            </a:rPr>
                            <m:t>𝑟𝑒𝑎𝑙</m:t>
                          </m:r>
                        </m:sub>
                      </m:sSub>
                      <m:r>
                        <a:rPr lang="en-US" i="1" dirty="0" smtClean="0">
                          <a:solidFill>
                            <a:schemeClr val="bg1"/>
                          </a:solidFill>
                          <a:latin typeface="Cambria Math" panose="02040503050406030204" pitchFamily="18" charset="0"/>
                        </a:rPr>
                        <m:t> = </m:t>
                      </m:r>
                      <m:r>
                        <a:rPr lang="en-US" i="1" dirty="0" smtClean="0">
                          <a:solidFill>
                            <a:schemeClr val="bg1"/>
                          </a:solidFill>
                          <a:latin typeface="Cambria Math" panose="02040503050406030204" pitchFamily="18" charset="0"/>
                        </a:rPr>
                        <m:t>𝑉</m:t>
                      </m:r>
                      <m:r>
                        <a:rPr lang="en-US" i="1" dirty="0" smtClean="0">
                          <a:solidFill>
                            <a:schemeClr val="bg1"/>
                          </a:solidFill>
                          <a:latin typeface="Cambria Math" panose="02040503050406030204" pitchFamily="18" charset="0"/>
                        </a:rPr>
                        <m:t>(</m:t>
                      </m:r>
                      <m:r>
                        <a:rPr lang="en-US" b="0" i="1" dirty="0" smtClean="0">
                          <a:solidFill>
                            <a:schemeClr val="bg1"/>
                          </a:solidFill>
                          <a:latin typeface="Cambria Math" panose="02040503050406030204" pitchFamily="18" charset="0"/>
                        </a:rPr>
                        <m:t>𝜙</m:t>
                      </m:r>
                      <m:r>
                        <a:rPr lang="en-US" i="1" dirty="0" smtClean="0">
                          <a:solidFill>
                            <a:schemeClr val="bg1"/>
                          </a:solidFill>
                          <a:latin typeface="Cambria Math" panose="02040503050406030204" pitchFamily="18" charset="0"/>
                        </a:rPr>
                        <m:t>) ∗</m:t>
                      </m:r>
                      <m:func>
                        <m:funcPr>
                          <m:ctrlPr>
                            <a:rPr lang="en-US" b="0" i="1" dirty="0" smtClean="0">
                              <a:solidFill>
                                <a:srgbClr val="9966FF"/>
                              </a:solidFill>
                              <a:latin typeface="Cambria Math" panose="02040503050406030204" pitchFamily="18" charset="0"/>
                            </a:rPr>
                          </m:ctrlPr>
                        </m:funcPr>
                        <m:fName>
                          <m:sSup>
                            <m:sSupPr>
                              <m:ctrlPr>
                                <a:rPr lang="en-US" b="0" i="1" dirty="0" smtClean="0">
                                  <a:solidFill>
                                    <a:srgbClr val="9966FF"/>
                                  </a:solidFill>
                                  <a:latin typeface="Cambria Math" panose="02040503050406030204" pitchFamily="18" charset="0"/>
                                </a:rPr>
                              </m:ctrlPr>
                            </m:sSupPr>
                            <m:e>
                              <m:r>
                                <m:rPr>
                                  <m:sty m:val="p"/>
                                </m:rPr>
                                <a:rPr lang="en-US" i="0" dirty="0" smtClean="0">
                                  <a:solidFill>
                                    <a:srgbClr val="9966FF"/>
                                  </a:solidFill>
                                  <a:latin typeface="Cambria Math" panose="02040503050406030204" pitchFamily="18" charset="0"/>
                                </a:rPr>
                                <m:t>cos</m:t>
                              </m:r>
                            </m:e>
                            <m:sup>
                              <m:r>
                                <a:rPr lang="en-US" b="0" i="1" dirty="0" smtClean="0">
                                  <a:solidFill>
                                    <a:srgbClr val="9966FF"/>
                                  </a:solidFill>
                                  <a:latin typeface="Cambria Math" panose="02040503050406030204" pitchFamily="18" charset="0"/>
                                </a:rPr>
                                <m:t>2</m:t>
                              </m:r>
                            </m:sup>
                          </m:sSup>
                        </m:fName>
                        <m:e>
                          <m:sSub>
                            <m:sSubPr>
                              <m:ctrlPr>
                                <a:rPr lang="en-US" i="1" dirty="0" smtClean="0">
                                  <a:solidFill>
                                    <a:srgbClr val="9966FF"/>
                                  </a:solidFill>
                                  <a:latin typeface="Cambria Math" panose="02040503050406030204" pitchFamily="18" charset="0"/>
                                </a:rPr>
                              </m:ctrlPr>
                            </m:sSubPr>
                            <m:e>
                              <m:r>
                                <a:rPr lang="en-US" i="1" dirty="0">
                                  <a:solidFill>
                                    <a:srgbClr val="9966FF"/>
                                  </a:solidFill>
                                  <a:latin typeface="Cambria Math" panose="02040503050406030204" pitchFamily="18" charset="0"/>
                                </a:rPr>
                                <m:t>𝜃</m:t>
                              </m:r>
                            </m:e>
                            <m:sub>
                              <m:r>
                                <a:rPr lang="en-US" i="1" dirty="0" err="1">
                                  <a:solidFill>
                                    <a:srgbClr val="9966FF"/>
                                  </a:solidFill>
                                  <a:latin typeface="Cambria Math" panose="02040503050406030204" pitchFamily="18" charset="0"/>
                                </a:rPr>
                                <m:t>𝑟𝑚𝑠</m:t>
                              </m:r>
                            </m:sub>
                          </m:sSub>
                        </m:e>
                      </m:func>
                      <m:r>
                        <a:rPr lang="en-US" i="1" dirty="0" smtClean="0">
                          <a:solidFill>
                            <a:schemeClr val="bg1"/>
                          </a:solidFill>
                          <a:latin typeface="Cambria Math" panose="02040503050406030204" pitchFamily="18" charset="0"/>
                        </a:rPr>
                        <m:t> + </m:t>
                      </m:r>
                      <m:r>
                        <a:rPr lang="en-US" i="1" dirty="0" smtClean="0">
                          <a:solidFill>
                            <a:schemeClr val="bg1"/>
                          </a:solidFill>
                          <a:latin typeface="Cambria Math" panose="02040503050406030204" pitchFamily="18" charset="0"/>
                        </a:rPr>
                        <m:t>𝑉</m:t>
                      </m:r>
                      <m:r>
                        <a:rPr lang="en-US" i="1" dirty="0" smtClean="0">
                          <a:solidFill>
                            <a:schemeClr val="bg1"/>
                          </a:solidFill>
                          <a:latin typeface="Cambria Math" panose="02040503050406030204" pitchFamily="18" charset="0"/>
                        </a:rPr>
                        <m:t>(</m:t>
                      </m:r>
                      <m:r>
                        <a:rPr lang="en-US" b="0" i="1" dirty="0" smtClean="0">
                          <a:solidFill>
                            <a:schemeClr val="bg1"/>
                          </a:solidFill>
                          <a:latin typeface="Cambria Math" panose="02040503050406030204" pitchFamily="18" charset="0"/>
                        </a:rPr>
                        <m:t>𝜙</m:t>
                      </m:r>
                      <m:r>
                        <a:rPr lang="en-US" i="1" dirty="0" err="1" smtClean="0">
                          <a:solidFill>
                            <a:schemeClr val="bg1"/>
                          </a:solidFill>
                          <a:latin typeface="Cambria Math" panose="02040503050406030204" pitchFamily="18" charset="0"/>
                        </a:rPr>
                        <m:t>+</m:t>
                      </m:r>
                      <m:r>
                        <a:rPr lang="en-US" b="0" i="1" dirty="0" smtClean="0">
                          <a:solidFill>
                            <a:schemeClr val="bg1"/>
                          </a:solidFill>
                          <a:latin typeface="Cambria Math" panose="02040503050406030204" pitchFamily="18" charset="0"/>
                        </a:rPr>
                        <m:t>𝜋</m:t>
                      </m:r>
                      <m:r>
                        <a:rPr lang="en-US" b="0" i="1" dirty="0" smtClean="0">
                          <a:solidFill>
                            <a:schemeClr val="bg1"/>
                          </a:solidFill>
                          <a:latin typeface="Cambria Math" panose="02040503050406030204" pitchFamily="18" charset="0"/>
                        </a:rPr>
                        <m:t>/2) ∗</m:t>
                      </m:r>
                      <m:func>
                        <m:funcPr>
                          <m:ctrlPr>
                            <a:rPr lang="en-US" i="1" dirty="0" smtClean="0">
                              <a:solidFill>
                                <a:srgbClr val="9966FF"/>
                              </a:solidFill>
                              <a:latin typeface="Cambria Math" panose="02040503050406030204" pitchFamily="18" charset="0"/>
                            </a:rPr>
                          </m:ctrlPr>
                        </m:funcPr>
                        <m:fName>
                          <m:sSup>
                            <m:sSupPr>
                              <m:ctrlPr>
                                <a:rPr lang="en-US" i="1" dirty="0">
                                  <a:solidFill>
                                    <a:srgbClr val="9966FF"/>
                                  </a:solidFill>
                                  <a:latin typeface="Cambria Math" panose="02040503050406030204" pitchFamily="18" charset="0"/>
                                </a:rPr>
                              </m:ctrlPr>
                            </m:sSupPr>
                            <m:e>
                              <m:r>
                                <m:rPr>
                                  <m:sty m:val="p"/>
                                </m:rPr>
                                <a:rPr lang="en-US" b="0" i="0" dirty="0" smtClean="0">
                                  <a:solidFill>
                                    <a:srgbClr val="9966FF"/>
                                  </a:solidFill>
                                  <a:latin typeface="Cambria Math" panose="02040503050406030204" pitchFamily="18" charset="0"/>
                                </a:rPr>
                                <m:t>sin</m:t>
                              </m:r>
                            </m:e>
                            <m:sup>
                              <m:r>
                                <a:rPr lang="en-US" i="1" dirty="0">
                                  <a:solidFill>
                                    <a:srgbClr val="9966FF"/>
                                  </a:solidFill>
                                  <a:latin typeface="Cambria Math" panose="02040503050406030204" pitchFamily="18" charset="0"/>
                                </a:rPr>
                                <m:t>2</m:t>
                              </m:r>
                            </m:sup>
                          </m:sSup>
                        </m:fName>
                        <m:e>
                          <m:sSub>
                            <m:sSubPr>
                              <m:ctrlPr>
                                <a:rPr lang="en-US" i="1" dirty="0">
                                  <a:solidFill>
                                    <a:srgbClr val="9966FF"/>
                                  </a:solidFill>
                                  <a:latin typeface="Cambria Math" panose="02040503050406030204" pitchFamily="18" charset="0"/>
                                </a:rPr>
                              </m:ctrlPr>
                            </m:sSubPr>
                            <m:e>
                              <m:r>
                                <a:rPr lang="en-US" i="1" dirty="0">
                                  <a:solidFill>
                                    <a:srgbClr val="9966FF"/>
                                  </a:solidFill>
                                  <a:latin typeface="Cambria Math" panose="02040503050406030204" pitchFamily="18" charset="0"/>
                                </a:rPr>
                                <m:t>𝜃</m:t>
                              </m:r>
                            </m:e>
                            <m:sub>
                              <m:r>
                                <a:rPr lang="en-US" i="1" dirty="0" err="1">
                                  <a:solidFill>
                                    <a:srgbClr val="9966FF"/>
                                  </a:solidFill>
                                  <a:latin typeface="Cambria Math" panose="02040503050406030204" pitchFamily="18" charset="0"/>
                                </a:rPr>
                                <m:t>𝑟𝑚𝑠</m:t>
                              </m:r>
                            </m:sub>
                          </m:sSub>
                          <m:r>
                            <a:rPr lang="en-US" b="0" i="1" dirty="0" smtClean="0">
                              <a:solidFill>
                                <a:srgbClr val="9966FF"/>
                              </a:solidFill>
                              <a:latin typeface="Cambria Math" panose="02040503050406030204" pitchFamily="18" charset="0"/>
                            </a:rPr>
                            <m:t> </m:t>
                          </m:r>
                        </m:e>
                      </m:func>
                    </m:oMath>
                  </m:oMathPara>
                </a14:m>
                <a:endParaRPr lang="en-US" i="1" dirty="0">
                  <a:solidFill>
                    <a:schemeClr val="bg1"/>
                  </a:solidFill>
                  <a:latin typeface="Cambria Math" panose="02040503050406030204" pitchFamily="18" charset="0"/>
                </a:endParaRPr>
              </a:p>
              <a:p>
                <a:endParaRPr lang="en-US" i="1"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dirty="0" smtClean="0">
                          <a:solidFill>
                            <a:schemeClr val="bg1"/>
                          </a:solidFill>
                          <a:latin typeface="Cambria Math" panose="02040503050406030204" pitchFamily="18" charset="0"/>
                        </a:rPr>
                        <m:t>𝑉</m:t>
                      </m:r>
                      <m:d>
                        <m:dPr>
                          <m:ctrlPr>
                            <a:rPr lang="en-US" i="1" dirty="0" smtClean="0">
                              <a:solidFill>
                                <a:schemeClr val="bg1"/>
                              </a:solidFill>
                              <a:latin typeface="Cambria Math" panose="02040503050406030204" pitchFamily="18" charset="0"/>
                            </a:rPr>
                          </m:ctrlPr>
                        </m:dPr>
                        <m:e>
                          <m:r>
                            <a:rPr lang="en-US" b="0" i="1" dirty="0" smtClean="0">
                              <a:solidFill>
                                <a:schemeClr val="bg1"/>
                              </a:solidFill>
                              <a:latin typeface="Cambria Math" panose="02040503050406030204" pitchFamily="18" charset="0"/>
                            </a:rPr>
                            <m:t>𝜙</m:t>
                          </m:r>
                        </m:e>
                      </m:d>
                      <m:r>
                        <a:rPr lang="en-US" i="1" dirty="0" smtClean="0">
                          <a:solidFill>
                            <a:schemeClr val="bg1"/>
                          </a:solidFill>
                          <a:latin typeface="Cambria Math" panose="02040503050406030204" pitchFamily="18" charset="0"/>
                        </a:rPr>
                        <m:t>=</m:t>
                      </m:r>
                      <m:func>
                        <m:funcPr>
                          <m:ctrlPr>
                            <a:rPr lang="en-US" i="1" dirty="0" smtClean="0">
                              <a:solidFill>
                                <a:schemeClr val="bg1"/>
                              </a:solidFill>
                              <a:latin typeface="Cambria Math" panose="02040503050406030204" pitchFamily="18" charset="0"/>
                            </a:rPr>
                          </m:ctrlPr>
                        </m:funcPr>
                        <m:fName>
                          <m:sSup>
                            <m:sSupPr>
                              <m:ctrlPr>
                                <a:rPr lang="en-US" b="0" i="1" dirty="0" smtClean="0">
                                  <a:solidFill>
                                    <a:schemeClr val="bg1"/>
                                  </a:solidFill>
                                  <a:latin typeface="Cambria Math" panose="02040503050406030204" pitchFamily="18" charset="0"/>
                                </a:rPr>
                              </m:ctrlPr>
                            </m:sSupPr>
                            <m:e>
                              <m:r>
                                <m:rPr>
                                  <m:sty m:val="p"/>
                                </m:rPr>
                                <a:rPr lang="en-US" i="0" dirty="0" smtClean="0">
                                  <a:solidFill>
                                    <a:schemeClr val="bg1"/>
                                  </a:solidFill>
                                  <a:latin typeface="Cambria Math" panose="02040503050406030204" pitchFamily="18" charset="0"/>
                                </a:rPr>
                                <m:t>cos</m:t>
                              </m:r>
                            </m:e>
                            <m:sup>
                              <m:r>
                                <a:rPr lang="en-US" b="0" i="1" dirty="0" smtClean="0">
                                  <a:solidFill>
                                    <a:schemeClr val="bg1"/>
                                  </a:solidFill>
                                  <a:latin typeface="Cambria Math" panose="02040503050406030204" pitchFamily="18" charset="0"/>
                                </a:rPr>
                                <m:t>2</m:t>
                              </m:r>
                            </m:sup>
                          </m:sSup>
                        </m:fName>
                        <m:e>
                          <m:r>
                            <a:rPr lang="en-US" b="0" i="1" dirty="0" smtClean="0">
                              <a:solidFill>
                                <a:schemeClr val="bg1"/>
                              </a:solidFill>
                              <a:latin typeface="Cambria Math" panose="02040503050406030204" pitchFamily="18" charset="0"/>
                            </a:rPr>
                            <m:t>𝜙</m:t>
                          </m:r>
                        </m:e>
                      </m:func>
                      <m:r>
                        <a:rPr lang="en-US" b="0" i="1" dirty="0" smtClean="0">
                          <a:solidFill>
                            <a:schemeClr val="bg1"/>
                          </a:solidFill>
                          <a:latin typeface="Cambria Math" panose="02040503050406030204" pitchFamily="18" charset="0"/>
                        </a:rPr>
                        <m:t> </m:t>
                      </m:r>
                      <m:r>
                        <a:rPr lang="en-US" i="1" dirty="0" smtClean="0">
                          <a:solidFill>
                            <a:schemeClr val="bg1"/>
                          </a:solidFill>
                          <a:latin typeface="Cambria Math" panose="02040503050406030204" pitchFamily="18" charset="0"/>
                        </a:rPr>
                        <m:t> ∗ </m:t>
                      </m:r>
                      <m:d>
                        <m:dPr>
                          <m:ctrlPr>
                            <a:rPr lang="en-US" i="1" dirty="0" smtClean="0">
                              <a:solidFill>
                                <a:schemeClr val="bg1"/>
                              </a:solidFill>
                              <a:latin typeface="Cambria Math" panose="02040503050406030204" pitchFamily="18" charset="0"/>
                            </a:rPr>
                          </m:ctrlPr>
                        </m:dPr>
                        <m:e>
                          <m:r>
                            <a:rPr lang="en-US" i="1" dirty="0" smtClean="0">
                              <a:solidFill>
                                <a:schemeClr val="bg1"/>
                              </a:solidFill>
                              <a:latin typeface="Cambria Math" panose="02040503050406030204" pitchFamily="18" charset="0"/>
                            </a:rPr>
                            <m:t>1−</m:t>
                          </m:r>
                          <m:f>
                            <m:fPr>
                              <m:ctrlPr>
                                <a:rPr lang="en-US" i="1" dirty="0" smtClean="0">
                                  <a:solidFill>
                                    <a:schemeClr val="bg1"/>
                                  </a:solidFill>
                                  <a:latin typeface="Cambria Math" panose="02040503050406030204" pitchFamily="18" charset="0"/>
                                </a:rPr>
                              </m:ctrlPr>
                            </m:fPr>
                            <m:num>
                              <m:r>
                                <a:rPr lang="en-US" i="1" dirty="0" smtClean="0">
                                  <a:solidFill>
                                    <a:schemeClr val="bg1"/>
                                  </a:solidFill>
                                  <a:latin typeface="Cambria Math" panose="02040503050406030204" pitchFamily="18" charset="0"/>
                                </a:rPr>
                                <m:t>4</m:t>
                              </m:r>
                              <m:r>
                                <a:rPr lang="en-US" b="0" i="1" dirty="0" smtClean="0">
                                  <a:solidFill>
                                    <a:srgbClr val="00B050"/>
                                  </a:solidFill>
                                  <a:latin typeface="Cambria Math" panose="02040503050406030204" pitchFamily="18" charset="0"/>
                                </a:rPr>
                                <m:t>𝜂</m:t>
                              </m:r>
                              <m:r>
                                <a:rPr lang="en-US" i="1" dirty="0" smtClean="0">
                                  <a:solidFill>
                                    <a:srgbClr val="FF00FF"/>
                                  </a:solidFill>
                                  <a:latin typeface="Cambria Math" panose="02040503050406030204" pitchFamily="18" charset="0"/>
                                </a:rPr>
                                <m:t>𝑥</m:t>
                              </m:r>
                            </m:num>
                            <m:den>
                              <m:sSup>
                                <m:sSupPr>
                                  <m:ctrlPr>
                                    <a:rPr lang="en-US" i="1" dirty="0" smtClean="0">
                                      <a:solidFill>
                                        <a:schemeClr val="bg1"/>
                                      </a:solidFill>
                                      <a:latin typeface="Cambria Math" panose="02040503050406030204" pitchFamily="18" charset="0"/>
                                    </a:rPr>
                                  </m:ctrlPr>
                                </m:sSupPr>
                                <m:e>
                                  <m:d>
                                    <m:dPr>
                                      <m:ctrlPr>
                                        <a:rPr lang="en-US" i="1" dirty="0" smtClean="0">
                                          <a:solidFill>
                                            <a:schemeClr val="bg1"/>
                                          </a:solidFill>
                                          <a:latin typeface="Cambria Math" panose="02040503050406030204" pitchFamily="18" charset="0"/>
                                        </a:rPr>
                                      </m:ctrlPr>
                                    </m:dPr>
                                    <m:e>
                                      <m:r>
                                        <a:rPr lang="en-US" i="1" dirty="0" smtClean="0">
                                          <a:solidFill>
                                            <a:schemeClr val="bg1"/>
                                          </a:solidFill>
                                          <a:latin typeface="Cambria Math" panose="02040503050406030204" pitchFamily="18" charset="0"/>
                                        </a:rPr>
                                        <m:t>1+</m:t>
                                      </m:r>
                                      <m:r>
                                        <a:rPr lang="en-US" i="1" dirty="0" smtClean="0">
                                          <a:solidFill>
                                            <a:srgbClr val="FF00FF"/>
                                          </a:solidFill>
                                          <a:latin typeface="Cambria Math" panose="02040503050406030204" pitchFamily="18" charset="0"/>
                                        </a:rPr>
                                        <m:t>𝑥</m:t>
                                      </m:r>
                                    </m:e>
                                  </m:d>
                                </m:e>
                                <m:sup>
                                  <m:r>
                                    <a:rPr lang="en-US" i="1" dirty="0" smtClean="0">
                                      <a:solidFill>
                                        <a:schemeClr val="bg1"/>
                                      </a:solidFill>
                                      <a:latin typeface="Cambria Math" panose="02040503050406030204" pitchFamily="18" charset="0"/>
                                    </a:rPr>
                                    <m:t>2</m:t>
                                  </m:r>
                                </m:sup>
                              </m:sSup>
                            </m:den>
                          </m:f>
                        </m:e>
                      </m:d>
                      <m:r>
                        <a:rPr lang="en-US" i="1" dirty="0" smtClean="0">
                          <a:solidFill>
                            <a:schemeClr val="bg1"/>
                          </a:solidFill>
                          <a:latin typeface="Cambria Math" panose="02040503050406030204" pitchFamily="18" charset="0"/>
                        </a:rPr>
                        <m:t> +</m:t>
                      </m:r>
                      <m:func>
                        <m:funcPr>
                          <m:ctrlPr>
                            <a:rPr lang="en-US" b="0" i="1" dirty="0" smtClean="0">
                              <a:solidFill>
                                <a:schemeClr val="bg1"/>
                              </a:solidFill>
                              <a:latin typeface="Cambria Math" panose="02040503050406030204" pitchFamily="18" charset="0"/>
                            </a:rPr>
                          </m:ctrlPr>
                        </m:funcPr>
                        <m:fName>
                          <m:sSup>
                            <m:sSupPr>
                              <m:ctrlPr>
                                <a:rPr lang="en-US" b="0" i="1" dirty="0" smtClean="0">
                                  <a:solidFill>
                                    <a:schemeClr val="bg1"/>
                                  </a:solidFill>
                                  <a:latin typeface="Cambria Math" panose="02040503050406030204" pitchFamily="18" charset="0"/>
                                </a:rPr>
                              </m:ctrlPr>
                            </m:sSupPr>
                            <m:e>
                              <m:r>
                                <m:rPr>
                                  <m:sty m:val="p"/>
                                </m:rPr>
                                <a:rPr lang="en-US" i="0" dirty="0" smtClean="0">
                                  <a:solidFill>
                                    <a:schemeClr val="bg1"/>
                                  </a:solidFill>
                                  <a:latin typeface="Cambria Math" panose="02040503050406030204" pitchFamily="18" charset="0"/>
                                </a:rPr>
                                <m:t>sin</m:t>
                              </m:r>
                            </m:e>
                            <m:sup>
                              <m:r>
                                <a:rPr lang="en-US" b="0" i="1" dirty="0" smtClean="0">
                                  <a:solidFill>
                                    <a:schemeClr val="bg1"/>
                                  </a:solidFill>
                                  <a:latin typeface="Cambria Math" panose="02040503050406030204" pitchFamily="18" charset="0"/>
                                </a:rPr>
                                <m:t>2</m:t>
                              </m:r>
                            </m:sup>
                          </m:sSup>
                        </m:fName>
                        <m:e>
                          <m:r>
                            <a:rPr lang="en-US" b="0" i="1" dirty="0" smtClean="0">
                              <a:solidFill>
                                <a:schemeClr val="bg1"/>
                              </a:solidFill>
                              <a:latin typeface="Cambria Math" panose="02040503050406030204" pitchFamily="18" charset="0"/>
                            </a:rPr>
                            <m:t>𝜙</m:t>
                          </m:r>
                        </m:e>
                      </m:func>
                      <m:r>
                        <a:rPr lang="en-US" i="1" dirty="0" smtClean="0">
                          <a:solidFill>
                            <a:schemeClr val="bg1"/>
                          </a:solidFill>
                          <a:latin typeface="Cambria Math" panose="02040503050406030204" pitchFamily="18" charset="0"/>
                        </a:rPr>
                        <m:t>∗ </m:t>
                      </m:r>
                      <m:d>
                        <m:dPr>
                          <m:ctrlPr>
                            <a:rPr lang="en-US" i="1" dirty="0" smtClean="0">
                              <a:solidFill>
                                <a:schemeClr val="bg1"/>
                              </a:solidFill>
                              <a:latin typeface="Cambria Math" panose="02040503050406030204" pitchFamily="18" charset="0"/>
                            </a:rPr>
                          </m:ctrlPr>
                        </m:dPr>
                        <m:e>
                          <m:r>
                            <a:rPr lang="en-US" i="1" dirty="0" smtClean="0">
                              <a:solidFill>
                                <a:schemeClr val="bg1"/>
                              </a:solidFill>
                              <a:latin typeface="Cambria Math" panose="02040503050406030204" pitchFamily="18" charset="0"/>
                            </a:rPr>
                            <m:t>1+</m:t>
                          </m:r>
                          <m:sSup>
                            <m:sSupPr>
                              <m:ctrlPr>
                                <a:rPr lang="en-US" i="1" dirty="0" smtClean="0">
                                  <a:solidFill>
                                    <a:schemeClr val="bg1"/>
                                  </a:solidFill>
                                  <a:latin typeface="Cambria Math" panose="02040503050406030204" pitchFamily="18" charset="0"/>
                                </a:rPr>
                              </m:ctrlPr>
                            </m:sSupPr>
                            <m:e>
                              <m:f>
                                <m:fPr>
                                  <m:ctrlPr>
                                    <a:rPr lang="en-US" i="1" dirty="0" smtClean="0">
                                      <a:solidFill>
                                        <a:schemeClr val="bg1"/>
                                      </a:solidFill>
                                      <a:latin typeface="Cambria Math" panose="02040503050406030204" pitchFamily="18" charset="0"/>
                                    </a:rPr>
                                  </m:ctrlPr>
                                </m:fPr>
                                <m:num>
                                  <m:r>
                                    <a:rPr lang="en-US" i="1" dirty="0" smtClean="0">
                                      <a:solidFill>
                                        <a:schemeClr val="bg1"/>
                                      </a:solidFill>
                                      <a:latin typeface="Cambria Math" panose="02040503050406030204" pitchFamily="18" charset="0"/>
                                    </a:rPr>
                                    <m:t>4</m:t>
                                  </m:r>
                                  <m:r>
                                    <a:rPr lang="en-US" b="0" i="1" dirty="0" smtClean="0">
                                      <a:solidFill>
                                        <a:srgbClr val="00B050"/>
                                      </a:solidFill>
                                      <a:latin typeface="Cambria Math" panose="02040503050406030204" pitchFamily="18" charset="0"/>
                                    </a:rPr>
                                    <m:t>𝜂</m:t>
                                  </m:r>
                                  <m:r>
                                    <a:rPr lang="en-US" i="1" dirty="0" smtClean="0">
                                      <a:solidFill>
                                        <a:srgbClr val="FF00FF"/>
                                      </a:solidFill>
                                      <a:latin typeface="Cambria Math" panose="02040503050406030204" pitchFamily="18" charset="0"/>
                                    </a:rPr>
                                    <m:t>𝑥</m:t>
                                  </m:r>
                                </m:num>
                                <m:den>
                                  <m:sSup>
                                    <m:sSupPr>
                                      <m:ctrlPr>
                                        <a:rPr lang="en-US" b="0" i="1" dirty="0" smtClean="0">
                                          <a:solidFill>
                                            <a:schemeClr val="bg1">
                                              <a:lumMod val="95000"/>
                                            </a:schemeClr>
                                          </a:solidFill>
                                          <a:latin typeface="Cambria Math" panose="02040503050406030204" pitchFamily="18" charset="0"/>
                                        </a:rPr>
                                      </m:ctrlPr>
                                    </m:sSupPr>
                                    <m:e>
                                      <m:d>
                                        <m:dPr>
                                          <m:ctrlPr>
                                            <a:rPr lang="en-US" b="0" i="1" dirty="0" smtClean="0">
                                              <a:solidFill>
                                                <a:schemeClr val="bg1">
                                                  <a:lumMod val="95000"/>
                                                </a:schemeClr>
                                              </a:solidFill>
                                              <a:latin typeface="Cambria Math" panose="02040503050406030204" pitchFamily="18" charset="0"/>
                                            </a:rPr>
                                          </m:ctrlPr>
                                        </m:dPr>
                                        <m:e>
                                          <m:r>
                                            <a:rPr lang="en-US" i="1" dirty="0" smtClean="0">
                                              <a:solidFill>
                                                <a:schemeClr val="bg1">
                                                  <a:lumMod val="95000"/>
                                                </a:schemeClr>
                                              </a:solidFill>
                                              <a:latin typeface="Cambria Math" panose="02040503050406030204" pitchFamily="18" charset="0"/>
                                            </a:rPr>
                                            <m:t>1−</m:t>
                                          </m:r>
                                          <m:r>
                                            <a:rPr lang="en-US" i="1" dirty="0" smtClean="0">
                                              <a:solidFill>
                                                <a:srgbClr val="FF00FF"/>
                                              </a:solidFill>
                                              <a:latin typeface="Cambria Math" panose="02040503050406030204" pitchFamily="18" charset="0"/>
                                            </a:rPr>
                                            <m:t>𝑥</m:t>
                                          </m:r>
                                        </m:e>
                                      </m:d>
                                    </m:e>
                                    <m:sup>
                                      <m:r>
                                        <a:rPr lang="en-US" b="0" i="1" dirty="0" smtClean="0">
                                          <a:solidFill>
                                            <a:schemeClr val="bg1">
                                              <a:lumMod val="95000"/>
                                            </a:schemeClr>
                                          </a:solidFill>
                                          <a:latin typeface="Cambria Math" panose="02040503050406030204" pitchFamily="18" charset="0"/>
                                        </a:rPr>
                                        <m:t>2</m:t>
                                      </m:r>
                                    </m:sup>
                                  </m:sSup>
                                </m:den>
                              </m:f>
                            </m:e>
                            <m:sup>
                              <m:r>
                                <a:rPr lang="en-US" b="0" i="1" dirty="0" smtClean="0">
                                  <a:solidFill>
                                    <a:schemeClr val="bg1"/>
                                  </a:solidFill>
                                  <a:latin typeface="Cambria Math" panose="02040503050406030204" pitchFamily="18" charset="0"/>
                                </a:rPr>
                                <m:t> </m:t>
                              </m:r>
                            </m:sup>
                          </m:sSup>
                        </m:e>
                      </m:d>
                      <m:r>
                        <a:rPr lang="en-US" i="1" dirty="0" smtClean="0">
                          <a:solidFill>
                            <a:schemeClr val="bg1"/>
                          </a:solidFill>
                          <a:latin typeface="Cambria Math" panose="02040503050406030204" pitchFamily="18" charset="0"/>
                        </a:rPr>
                        <m:t> </m:t>
                      </m:r>
                      <m:r>
                        <a:rPr lang="en-US" b="0" i="1" dirty="0" smtClean="0">
                          <a:solidFill>
                            <a:schemeClr val="bg1"/>
                          </a:solidFill>
                          <a:latin typeface="Cambria Math" panose="02040503050406030204" pitchFamily="18" charset="0"/>
                        </a:rPr>
                        <m:t> </m:t>
                      </m:r>
                    </m:oMath>
                  </m:oMathPara>
                </a14:m>
                <a:endParaRPr lang="en-US" b="0" i="1" dirty="0">
                  <a:solidFill>
                    <a:schemeClr val="bg1"/>
                  </a:solidFill>
                  <a:latin typeface="Cambria Math" panose="02040503050406030204" pitchFamily="18" charset="0"/>
                </a:endParaRPr>
              </a:p>
              <a:p>
                <a:endParaRPr lang="en-US" b="0" i="1" dirty="0">
                  <a:solidFill>
                    <a:schemeClr val="bg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dirty="0" smtClean="0">
                          <a:solidFill>
                            <a:srgbClr val="00FA00"/>
                          </a:solidFill>
                          <a:latin typeface="Cambria Math" panose="02040503050406030204" pitchFamily="18" charset="0"/>
                        </a:rPr>
                        <m:t>𝜂</m:t>
                      </m:r>
                      <m:r>
                        <a:rPr lang="en-US" i="1" dirty="0" smtClean="0">
                          <a:solidFill>
                            <a:schemeClr val="bg1"/>
                          </a:solidFill>
                          <a:latin typeface="Cambria Math" panose="02040503050406030204" pitchFamily="18" charset="0"/>
                        </a:rPr>
                        <m:t> </m:t>
                      </m:r>
                      <m:r>
                        <a:rPr lang="en-US" i="1" dirty="0">
                          <a:solidFill>
                            <a:schemeClr val="bg1"/>
                          </a:solidFill>
                          <a:latin typeface="Cambria Math" panose="02040503050406030204" pitchFamily="18" charset="0"/>
                        </a:rPr>
                        <m:t>= 1−</m:t>
                      </m:r>
                      <m:r>
                        <a:rPr lang="en-US" i="1" dirty="0">
                          <a:solidFill>
                            <a:schemeClr val="bg1"/>
                          </a:solidFill>
                          <a:latin typeface="Cambria Math" panose="02040503050406030204" pitchFamily="18" charset="0"/>
                        </a:rPr>
                        <m:t>𝑙𝑜𝑠𝑠</m:t>
                      </m:r>
                      <m:r>
                        <a:rPr lang="en-US" i="1" dirty="0">
                          <a:solidFill>
                            <a:schemeClr val="bg1"/>
                          </a:solidFill>
                          <a:latin typeface="Cambria Math" panose="02040503050406030204" pitchFamily="18" charset="0"/>
                        </a:rPr>
                        <m:t> </m:t>
                      </m:r>
                    </m:oMath>
                  </m:oMathPara>
                </a14:m>
                <a:endParaRPr lang="en-US" i="1" dirty="0">
                  <a:solidFill>
                    <a:schemeClr val="bg1"/>
                  </a:solidFill>
                  <a:latin typeface="Cambria Math" panose="02040503050406030204" pitchFamily="18" charset="0"/>
                </a:endParaRPr>
              </a:p>
              <a:p>
                <a14:m>
                  <m:oMath xmlns:m="http://schemas.openxmlformats.org/officeDocument/2006/math">
                    <m:r>
                      <a:rPr lang="en-US" i="1" dirty="0" smtClean="0">
                        <a:solidFill>
                          <a:srgbClr val="FF00FF"/>
                        </a:solidFill>
                        <a:latin typeface="Cambria Math" panose="02040503050406030204" pitchFamily="18" charset="0"/>
                      </a:rPr>
                      <m:t>𝑥</m:t>
                    </m:r>
                    <m:r>
                      <a:rPr lang="en-US" i="1" dirty="0">
                        <a:solidFill>
                          <a:schemeClr val="bg1"/>
                        </a:solidFill>
                        <a:latin typeface="Cambria Math" panose="02040503050406030204" pitchFamily="18" charset="0"/>
                      </a:rPr>
                      <m:t> = 1− </m:t>
                    </m:r>
                    <m:sSup>
                      <m:sSupPr>
                        <m:ctrlPr>
                          <a:rPr lang="en-US" i="1" dirty="0">
                            <a:solidFill>
                              <a:schemeClr val="bg1"/>
                            </a:solidFill>
                            <a:latin typeface="Cambria Math" panose="02040503050406030204" pitchFamily="18" charset="0"/>
                          </a:rPr>
                        </m:ctrlPr>
                      </m:sSupPr>
                      <m:e>
                        <m:d>
                          <m:dPr>
                            <m:ctrlPr>
                              <a:rPr lang="en-US" i="1" dirty="0">
                                <a:solidFill>
                                  <a:schemeClr val="bg1"/>
                                </a:solidFill>
                                <a:latin typeface="Cambria Math" panose="02040503050406030204" pitchFamily="18" charset="0"/>
                              </a:rPr>
                            </m:ctrlPr>
                          </m:dPr>
                          <m:e>
                            <m:rad>
                              <m:radPr>
                                <m:degHide m:val="on"/>
                                <m:ctrlPr>
                                  <a:rPr lang="en-US" i="1" dirty="0" smtClean="0">
                                    <a:solidFill>
                                      <a:schemeClr val="bg1"/>
                                    </a:solidFill>
                                    <a:latin typeface="Cambria Math" panose="02040503050406030204" pitchFamily="18" charset="0"/>
                                    <a:ea typeface="Cambria Math" panose="02040503050406030204" pitchFamily="18" charset="0"/>
                                  </a:rPr>
                                </m:ctrlPr>
                              </m:radPr>
                              <m:deg/>
                              <m:e>
                                <m:r>
                                  <a:rPr lang="en-US" b="0" i="1" dirty="0" smtClean="0">
                                    <a:solidFill>
                                      <a:schemeClr val="bg1"/>
                                    </a:solidFill>
                                    <a:latin typeface="Cambria Math" panose="02040503050406030204" pitchFamily="18" charset="0"/>
                                    <a:ea typeface="Cambria Math" panose="02040503050406030204" pitchFamily="18" charset="0"/>
                                  </a:rPr>
                                  <m:t>𝑛𝑙𝑔</m:t>
                                </m:r>
                              </m:e>
                            </m:rad>
                          </m:e>
                        </m:d>
                      </m:e>
                      <m:sup>
                        <m:r>
                          <a:rPr lang="en-US" i="1" dirty="0">
                            <a:solidFill>
                              <a:schemeClr val="bg1"/>
                            </a:solidFill>
                            <a:latin typeface="Cambria Math" panose="02040503050406030204" pitchFamily="18" charset="0"/>
                          </a:rPr>
                          <m:t>−1</m:t>
                        </m:r>
                      </m:sup>
                    </m:sSup>
                    <m:r>
                      <a:rPr lang="en-US" b="0" i="1" dirty="0" smtClean="0">
                        <a:solidFill>
                          <a:schemeClr val="bg1"/>
                        </a:solidFill>
                        <a:latin typeface="Cambria Math" panose="02040503050406030204" pitchFamily="18" charset="0"/>
                      </a:rPr>
                      <m:t>=</m:t>
                    </m:r>
                    <m:rad>
                      <m:radPr>
                        <m:degHide m:val="on"/>
                        <m:ctrlPr>
                          <a:rPr lang="en-US" i="1" dirty="0">
                            <a:solidFill>
                              <a:schemeClr val="bg1"/>
                            </a:solidFill>
                            <a:latin typeface="Cambria Math" panose="02040503050406030204" pitchFamily="18" charset="0"/>
                            <a:ea typeface="Cambria Math" panose="02040503050406030204" pitchFamily="18" charset="0"/>
                          </a:rPr>
                        </m:ctrlPr>
                      </m:radPr>
                      <m:deg/>
                      <m:e>
                        <m:r>
                          <a:rPr lang="en-US" i="1" dirty="0">
                            <a:solidFill>
                              <a:schemeClr val="bg1"/>
                            </a:solidFill>
                            <a:latin typeface="Cambria Math" panose="02040503050406030204" pitchFamily="18" charset="0"/>
                            <a:ea typeface="Cambria Math" panose="02040503050406030204" pitchFamily="18" charset="0"/>
                          </a:rPr>
                          <m:t>𝑃</m:t>
                        </m:r>
                        <m:r>
                          <a:rPr lang="en-US" i="1" dirty="0">
                            <a:solidFill>
                              <a:schemeClr val="bg1"/>
                            </a:solidFill>
                            <a:latin typeface="Cambria Math" panose="02040503050406030204" pitchFamily="18" charset="0"/>
                            <a:ea typeface="Cambria Math" panose="02040503050406030204" pitchFamily="18" charset="0"/>
                          </a:rPr>
                          <m:t>/</m:t>
                        </m:r>
                        <m:sSub>
                          <m:sSubPr>
                            <m:ctrlPr>
                              <a:rPr lang="en-US" i="1" dirty="0">
                                <a:solidFill>
                                  <a:schemeClr val="bg1"/>
                                </a:solidFill>
                                <a:latin typeface="Cambria Math" panose="02040503050406030204" pitchFamily="18" charset="0"/>
                                <a:ea typeface="Cambria Math" panose="02040503050406030204" pitchFamily="18" charset="0"/>
                              </a:rPr>
                            </m:ctrlPr>
                          </m:sSubPr>
                          <m:e>
                            <m:r>
                              <a:rPr lang="en-US" i="1" dirty="0">
                                <a:solidFill>
                                  <a:schemeClr val="bg1"/>
                                </a:solidFill>
                                <a:latin typeface="Cambria Math" panose="02040503050406030204" pitchFamily="18" charset="0"/>
                                <a:ea typeface="Cambria Math" panose="02040503050406030204" pitchFamily="18" charset="0"/>
                              </a:rPr>
                              <m:t>𝑃</m:t>
                            </m:r>
                          </m:e>
                          <m:sub>
                            <m:r>
                              <a:rPr lang="en-US" i="1" dirty="0">
                                <a:solidFill>
                                  <a:schemeClr val="bg1"/>
                                </a:solidFill>
                                <a:latin typeface="Cambria Math" panose="02040503050406030204" pitchFamily="18" charset="0"/>
                                <a:ea typeface="Cambria Math" panose="02040503050406030204" pitchFamily="18" charset="0"/>
                              </a:rPr>
                              <m:t>𝑡h𝑟𝑒𝑠h𝑜𝑙𝑑</m:t>
                            </m:r>
                          </m:sub>
                        </m:sSub>
                      </m:e>
                    </m:rad>
                  </m:oMath>
                </a14:m>
                <a:r>
                  <a:rPr lang="en-US" dirty="0">
                    <a:solidFill>
                      <a:schemeClr val="bg1"/>
                    </a:solidFill>
                  </a:rPr>
                  <a:t> : normalized NL interaction strength </a:t>
                </a:r>
              </a:p>
              <a:p>
                <a:endParaRPr lang="en-US" i="1" dirty="0">
                  <a:solidFill>
                    <a:schemeClr val="bg1"/>
                  </a:solidFill>
                  <a:latin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6C7DFAD1-8BAE-6005-77F7-48CE1A1A672C}"/>
                  </a:ext>
                </a:extLst>
              </p:cNvPr>
              <p:cNvSpPr txBox="1">
                <a:spLocks noRot="1" noChangeAspect="1" noMove="1" noResize="1" noEditPoints="1" noAdjustHandles="1" noChangeArrowheads="1" noChangeShapeType="1" noTextEdit="1"/>
              </p:cNvSpPr>
              <p:nvPr/>
            </p:nvSpPr>
            <p:spPr>
              <a:xfrm>
                <a:off x="118689" y="3026228"/>
                <a:ext cx="6377649" cy="2703112"/>
              </a:xfrm>
              <a:prstGeom prst="rect">
                <a:avLst/>
              </a:prstGeom>
              <a:blipFill>
                <a:blip r:embed="rId4"/>
                <a:stretch>
                  <a:fillRect l="-764"/>
                </a:stretch>
              </a:blipFill>
            </p:spPr>
            <p:txBody>
              <a:bodyPr/>
              <a:lstStyle/>
              <a:p>
                <a:r>
                  <a:rPr lang="en-US">
                    <a:noFill/>
                  </a:rPr>
                  <a:t> </a:t>
                </a:r>
              </a:p>
            </p:txBody>
          </p:sp>
        </mc:Fallback>
      </mc:AlternateContent>
      <p:pic>
        <p:nvPicPr>
          <p:cNvPr id="1028" name="Picture 4">
            <a:extLst>
              <a:ext uri="{FF2B5EF4-FFF2-40B4-BE49-F238E27FC236}">
                <a16:creationId xmlns:a16="http://schemas.microsoft.com/office/drawing/2014/main" id="{6C970D1B-92E7-171B-381D-81A18C8E83F9}"/>
              </a:ext>
            </a:extLst>
          </p:cNvPr>
          <p:cNvPicPr>
            <a:picLocks noChangeArrowheads="1"/>
          </p:cNvPicPr>
          <p:nvPr/>
        </p:nvPicPr>
        <p:blipFill rotWithShape="1">
          <a:blip r:embed="rId5">
            <a:alphaModFix/>
            <a:extLst>
              <a:ext uri="{28A0092B-C50C-407E-A947-70E740481C1C}">
                <a14:useLocalDpi xmlns:a14="http://schemas.microsoft.com/office/drawing/2010/main" val="0"/>
              </a:ext>
            </a:extLst>
          </a:blip>
          <a:srcRect l="3263" t="478" r="4433" b="772"/>
          <a:stretch/>
        </p:blipFill>
        <p:spPr bwMode="auto">
          <a:xfrm>
            <a:off x="6556141" y="1584367"/>
            <a:ext cx="5232958" cy="4198807"/>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98ED576-A948-7492-D558-CF1E1BB9BD48}"/>
                  </a:ext>
                </a:extLst>
              </p:cNvPr>
              <p:cNvSpPr txBox="1"/>
              <p:nvPr/>
            </p:nvSpPr>
            <p:spPr>
              <a:xfrm>
                <a:off x="6847841" y="1151015"/>
                <a:ext cx="612309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bg1"/>
                              </a:solidFill>
                              <a:latin typeface="Cambria Math" panose="02040503050406030204" pitchFamily="18" charset="0"/>
                            </a:rPr>
                          </m:ctrlPr>
                        </m:sSubPr>
                        <m:e>
                          <m:r>
                            <a:rPr lang="en-US" i="1" dirty="0" smtClean="0">
                              <a:solidFill>
                                <a:schemeClr val="bg1"/>
                              </a:solidFill>
                              <a:latin typeface="Cambria Math" panose="02040503050406030204" pitchFamily="18" charset="0"/>
                            </a:rPr>
                            <m:t>𝑉</m:t>
                          </m:r>
                        </m:e>
                        <m:sub>
                          <m:r>
                            <a:rPr lang="en-US" i="1" dirty="0" smtClean="0">
                              <a:solidFill>
                                <a:schemeClr val="bg1"/>
                              </a:solidFill>
                              <a:latin typeface="Cambria Math" panose="02040503050406030204" pitchFamily="18" charset="0"/>
                            </a:rPr>
                            <m:t>𝑟𝑒𝑎𝑙</m:t>
                          </m:r>
                        </m:sub>
                      </m:sSub>
                      <m:r>
                        <a:rPr lang="en-US" i="1" dirty="0" smtClean="0">
                          <a:solidFill>
                            <a:schemeClr val="bg1"/>
                          </a:solidFill>
                          <a:latin typeface="Cambria Math" panose="02040503050406030204" pitchFamily="18" charset="0"/>
                        </a:rPr>
                        <m:t> [</m:t>
                      </m:r>
                      <m:r>
                        <a:rPr lang="en-US" i="1" dirty="0" smtClean="0">
                          <a:solidFill>
                            <a:schemeClr val="bg1"/>
                          </a:solidFill>
                          <a:latin typeface="Cambria Math" panose="02040503050406030204" pitchFamily="18" charset="0"/>
                        </a:rPr>
                        <m:t>𝑑𝐵</m:t>
                      </m:r>
                      <m:r>
                        <a:rPr lang="en-US" i="1" dirty="0" smtClean="0">
                          <a:solidFill>
                            <a:schemeClr val="bg1"/>
                          </a:solidFill>
                          <a:latin typeface="Cambria Math" panose="02040503050406030204" pitchFamily="18" charset="0"/>
                        </a:rPr>
                        <m:t>] = 10 ∗ </m:t>
                      </m:r>
                      <m:r>
                        <m:rPr>
                          <m:sty m:val="p"/>
                        </m:rPr>
                        <a:rPr lang="en-US" i="1" dirty="0" smtClean="0">
                          <a:solidFill>
                            <a:schemeClr val="bg1"/>
                          </a:solidFill>
                          <a:latin typeface="Cambria Math" panose="02040503050406030204" pitchFamily="18" charset="0"/>
                        </a:rPr>
                        <m:t>log</m:t>
                      </m:r>
                      <m:r>
                        <a:rPr lang="en-US" i="1" dirty="0" smtClean="0">
                          <a:solidFill>
                            <a:schemeClr val="bg1"/>
                          </a:solidFill>
                          <a:latin typeface="Cambria Math" panose="02040503050406030204" pitchFamily="18" charset="0"/>
                        </a:rPr>
                        <m:t>10 (</m:t>
                      </m:r>
                      <m:sSub>
                        <m:sSubPr>
                          <m:ctrlPr>
                            <a:rPr lang="en-US" i="1" dirty="0" err="1" smtClean="0">
                              <a:solidFill>
                                <a:schemeClr val="bg1"/>
                              </a:solidFill>
                              <a:latin typeface="Cambria Math" panose="02040503050406030204" pitchFamily="18" charset="0"/>
                            </a:rPr>
                          </m:ctrlPr>
                        </m:sSubPr>
                        <m:e>
                          <m:r>
                            <a:rPr lang="en-US" i="1" dirty="0" err="1" smtClean="0">
                              <a:solidFill>
                                <a:schemeClr val="bg1"/>
                              </a:solidFill>
                              <a:latin typeface="Cambria Math" panose="02040503050406030204" pitchFamily="18" charset="0"/>
                            </a:rPr>
                            <m:t>𝑉</m:t>
                          </m:r>
                        </m:e>
                        <m:sub>
                          <m:r>
                            <a:rPr lang="en-US" i="1" dirty="0" err="1" smtClean="0">
                              <a:solidFill>
                                <a:schemeClr val="bg1"/>
                              </a:solidFill>
                              <a:latin typeface="Cambria Math" panose="02040503050406030204" pitchFamily="18" charset="0"/>
                            </a:rPr>
                            <m:t>𝑟𝑒𝑎𝑙</m:t>
                          </m:r>
                        </m:sub>
                      </m:sSub>
                      <m:r>
                        <a:rPr lang="en-US" i="1" dirty="0" smtClean="0">
                          <a:solidFill>
                            <a:schemeClr val="bg1"/>
                          </a:solidFill>
                          <a:latin typeface="Cambria Math" panose="02040503050406030204" pitchFamily="18" charset="0"/>
                        </a:rPr>
                        <m:t>/</m:t>
                      </m:r>
                      <m:sSub>
                        <m:sSubPr>
                          <m:ctrlPr>
                            <a:rPr lang="en-US" i="1" dirty="0" err="1" smtClean="0">
                              <a:solidFill>
                                <a:schemeClr val="bg1"/>
                              </a:solidFill>
                              <a:latin typeface="Cambria Math" panose="02040503050406030204" pitchFamily="18" charset="0"/>
                            </a:rPr>
                          </m:ctrlPr>
                        </m:sSubPr>
                        <m:e>
                          <m:r>
                            <a:rPr lang="en-US" i="1" dirty="0" err="1" smtClean="0">
                              <a:solidFill>
                                <a:schemeClr val="bg1"/>
                              </a:solidFill>
                              <a:latin typeface="Cambria Math" panose="02040503050406030204" pitchFamily="18" charset="0"/>
                            </a:rPr>
                            <m:t>𝑉</m:t>
                          </m:r>
                        </m:e>
                        <m:sub>
                          <m:r>
                            <a:rPr lang="en-US" i="1" dirty="0" err="1" smtClean="0">
                              <a:solidFill>
                                <a:schemeClr val="bg1"/>
                              </a:solidFill>
                              <a:latin typeface="Cambria Math" panose="02040503050406030204" pitchFamily="18" charset="0"/>
                            </a:rPr>
                            <m:t>𝑠h𝑜𝑡</m:t>
                          </m:r>
                        </m:sub>
                      </m:sSub>
                      <m:r>
                        <a:rPr lang="en-US" i="1" dirty="0"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0" name="TextBox 9">
                <a:extLst>
                  <a:ext uri="{FF2B5EF4-FFF2-40B4-BE49-F238E27FC236}">
                    <a16:creationId xmlns:a16="http://schemas.microsoft.com/office/drawing/2014/main" id="{E98ED576-A948-7492-D558-CF1E1BB9BD48}"/>
                  </a:ext>
                </a:extLst>
              </p:cNvPr>
              <p:cNvSpPr txBox="1">
                <a:spLocks noRot="1" noChangeAspect="1" noMove="1" noResize="1" noEditPoints="1" noAdjustHandles="1" noChangeArrowheads="1" noChangeShapeType="1" noTextEdit="1"/>
              </p:cNvSpPr>
              <p:nvPr/>
            </p:nvSpPr>
            <p:spPr>
              <a:xfrm>
                <a:off x="6847841" y="1151015"/>
                <a:ext cx="6123092" cy="369332"/>
              </a:xfrm>
              <a:prstGeom prst="rect">
                <a:avLst/>
              </a:prstGeom>
              <a:blipFill>
                <a:blip r:embed="rId6"/>
                <a:stretch>
                  <a:fillRect b="-1833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7D02D1FA-8384-5EF6-9D6B-39DD19B6ABBE}"/>
              </a:ext>
            </a:extLst>
          </p:cNvPr>
          <p:cNvSpPr txBox="1"/>
          <p:nvPr/>
        </p:nvSpPr>
        <p:spPr>
          <a:xfrm>
            <a:off x="1980993" y="5638188"/>
            <a:ext cx="7686677" cy="461665"/>
          </a:xfrm>
          <a:prstGeom prst="rect">
            <a:avLst/>
          </a:prstGeom>
          <a:solidFill>
            <a:schemeClr val="tx2"/>
          </a:solidFill>
          <a:ln w="38100">
            <a:solidFill>
              <a:srgbClr val="FF00FF"/>
            </a:solidFill>
          </a:ln>
        </p:spPr>
        <p:txBody>
          <a:bodyPr wrap="square" rtlCol="0">
            <a:spAutoFit/>
          </a:bodyPr>
          <a:lstStyle/>
          <a:p>
            <a:pPr algn="ctr"/>
            <a:r>
              <a:rPr lang="en-US" sz="2400" dirty="0">
                <a:solidFill>
                  <a:srgbClr val="00FA00"/>
                </a:solidFill>
              </a:rPr>
              <a:t>Estimates: 23% losses, 10 mrad phase noise, 19 NLG</a:t>
            </a:r>
          </a:p>
        </p:txBody>
      </p:sp>
      <p:sp>
        <p:nvSpPr>
          <p:cNvPr id="8" name="TextBox 7">
            <a:extLst>
              <a:ext uri="{FF2B5EF4-FFF2-40B4-BE49-F238E27FC236}">
                <a16:creationId xmlns:a16="http://schemas.microsoft.com/office/drawing/2014/main" id="{098610ED-AEA9-1287-24E1-9D422E6572E2}"/>
              </a:ext>
            </a:extLst>
          </p:cNvPr>
          <p:cNvSpPr txBox="1"/>
          <p:nvPr/>
        </p:nvSpPr>
        <p:spPr>
          <a:xfrm>
            <a:off x="7741872" y="6092361"/>
            <a:ext cx="2032134" cy="646331"/>
          </a:xfrm>
          <a:prstGeom prst="rect">
            <a:avLst/>
          </a:prstGeom>
          <a:noFill/>
        </p:spPr>
        <p:txBody>
          <a:bodyPr wrap="square" rtlCol="0">
            <a:spAutoFit/>
          </a:bodyPr>
          <a:lstStyle/>
          <a:p>
            <a:pPr algn="r"/>
            <a:r>
              <a:rPr lang="en-US" dirty="0"/>
              <a:t>LLO alog </a:t>
            </a:r>
            <a:r>
              <a:rPr lang="en-US" dirty="0">
                <a:hlinkClick r:id="rId7"/>
              </a:rPr>
              <a:t>73225</a:t>
            </a:r>
            <a:br>
              <a:rPr lang="en-US" dirty="0"/>
            </a:br>
            <a:r>
              <a:rPr lang="en-US" dirty="0">
                <a:hlinkClick r:id="rId8"/>
              </a:rPr>
              <a:t>73188</a:t>
            </a:r>
            <a:endParaRPr lang="en-US" dirty="0"/>
          </a:p>
        </p:txBody>
      </p:sp>
      <p:sp>
        <p:nvSpPr>
          <p:cNvPr id="4" name="Rectangle 10">
            <a:extLst>
              <a:ext uri="{FF2B5EF4-FFF2-40B4-BE49-F238E27FC236}">
                <a16:creationId xmlns:a16="http://schemas.microsoft.com/office/drawing/2014/main" id="{E58F294A-3327-55C8-78F2-3F299B4C0646}"/>
              </a:ext>
            </a:extLst>
          </p:cNvPr>
          <p:cNvSpPr>
            <a:spLocks noChangeArrowheads="1"/>
          </p:cNvSpPr>
          <p:nvPr/>
        </p:nvSpPr>
        <p:spPr bwMode="auto">
          <a:xfrm>
            <a:off x="0" y="6600825"/>
            <a:ext cx="12192000" cy="261890"/>
          </a:xfrm>
          <a:prstGeom prst="rect">
            <a:avLst/>
          </a:prstGeom>
          <a:noFill/>
          <a:ln>
            <a:noFill/>
          </a:ln>
        </p:spPr>
        <p:txBody>
          <a:bodyPr wrap="none" anchor="ctr"/>
          <a:lstStyle/>
          <a:p>
            <a:pPr algn="ctr"/>
            <a:r>
              <a:rPr lang="en-US" sz="1050" b="1" dirty="0">
                <a:solidFill>
                  <a:schemeClr val="bg1"/>
                </a:solidFill>
                <a:latin typeface="Arial" panose="020B0604020202020204" pitchFamily="34" charset="0"/>
                <a:cs typeface="Arial" panose="020B0604020202020204" pitchFamily="34" charset="0"/>
              </a:rPr>
              <a:t>Dr. Begüm Kabag</a:t>
            </a:r>
            <a:r>
              <a:rPr lang="tr-TR" sz="1050" b="1" dirty="0">
                <a:solidFill>
                  <a:schemeClr val="bg1"/>
                </a:solidFill>
                <a:latin typeface="Arial" panose="020B0604020202020204" pitchFamily="34" charset="0"/>
                <a:cs typeface="Arial" panose="020B0604020202020204" pitchFamily="34" charset="0"/>
              </a:rPr>
              <a:t>ö</a:t>
            </a:r>
            <a:r>
              <a:rPr lang="en-US" sz="1050" b="1" dirty="0">
                <a:solidFill>
                  <a:schemeClr val="bg1"/>
                </a:solidFill>
                <a:latin typeface="Arial" panose="020B0604020202020204" pitchFamily="34" charset="0"/>
                <a:cs typeface="Arial" panose="020B0604020202020204" pitchFamily="34" charset="0"/>
              </a:rPr>
              <a:t>z, MIT Kavli Institute, LIGO Labs</a:t>
            </a:r>
          </a:p>
        </p:txBody>
      </p:sp>
      <p:sp>
        <p:nvSpPr>
          <p:cNvPr id="6" name="Rectangle 10">
            <a:extLst>
              <a:ext uri="{FF2B5EF4-FFF2-40B4-BE49-F238E27FC236}">
                <a16:creationId xmlns:a16="http://schemas.microsoft.com/office/drawing/2014/main" id="{752753E5-A279-71AF-9215-0DBD5C016F84}"/>
              </a:ext>
            </a:extLst>
          </p:cNvPr>
          <p:cNvSpPr>
            <a:spLocks noChangeArrowheads="1"/>
          </p:cNvSpPr>
          <p:nvPr/>
        </p:nvSpPr>
        <p:spPr bwMode="auto">
          <a:xfrm>
            <a:off x="0" y="6597505"/>
            <a:ext cx="1422400" cy="261890"/>
          </a:xfrm>
          <a:prstGeom prst="rect">
            <a:avLst/>
          </a:prstGeom>
          <a:noFill/>
          <a:ln>
            <a:noFill/>
          </a:ln>
        </p:spPr>
        <p:txBody>
          <a:bodyPr wrap="none" anchor="ctr"/>
          <a:lstStyle/>
          <a:p>
            <a:r>
              <a:rPr lang="en-US" sz="1050" b="1" dirty="0">
                <a:solidFill>
                  <a:schemeClr val="bg1"/>
                </a:solidFill>
                <a:latin typeface="Arial" panose="020B0604020202020204" pitchFamily="34" charset="0"/>
                <a:cs typeface="Arial" panose="020B0604020202020204" pitchFamily="34" charset="0"/>
              </a:rPr>
              <a:t>begum@mit.edu</a:t>
            </a:r>
          </a:p>
        </p:txBody>
      </p:sp>
    </p:spTree>
    <p:extLst>
      <p:ext uri="{BB962C8B-B14F-4D97-AF65-F5344CB8AC3E}">
        <p14:creationId xmlns:p14="http://schemas.microsoft.com/office/powerpoint/2010/main" val="258387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92BC1-FE3D-2F22-0402-00BA26414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271D6-648E-41BE-DA41-FB2B254B2704}"/>
              </a:ext>
            </a:extLst>
          </p:cNvPr>
          <p:cNvSpPr>
            <a:spLocks noGrp="1"/>
          </p:cNvSpPr>
          <p:nvPr>
            <p:ph type="title"/>
          </p:nvPr>
        </p:nvSpPr>
        <p:spPr/>
        <p:txBody>
          <a:bodyPr/>
          <a:lstStyle/>
          <a:p>
            <a:r>
              <a:rPr lang="en-US" dirty="0"/>
              <a:t>Optical System Overview – HAM7 &amp; HAM5</a:t>
            </a:r>
          </a:p>
        </p:txBody>
      </p:sp>
      <p:sp>
        <p:nvSpPr>
          <p:cNvPr id="5" name="Slide Number Placeholder 4">
            <a:extLst>
              <a:ext uri="{FF2B5EF4-FFF2-40B4-BE49-F238E27FC236}">
                <a16:creationId xmlns:a16="http://schemas.microsoft.com/office/drawing/2014/main" id="{D3D049BD-90E2-9C3D-1884-6E380E4B667D}"/>
              </a:ext>
            </a:extLst>
          </p:cNvPr>
          <p:cNvSpPr>
            <a:spLocks noGrp="1"/>
          </p:cNvSpPr>
          <p:nvPr>
            <p:ph type="sldNum" sz="quarter" idx="12"/>
          </p:nvPr>
        </p:nvSpPr>
        <p:spPr/>
        <p:txBody>
          <a:bodyPr/>
          <a:lstStyle/>
          <a:p>
            <a:pPr>
              <a:defRPr/>
            </a:pPr>
            <a:fld id="{01BBC5D6-E357-0C48-ACBE-64CB86AB2C2F}" type="slidenum">
              <a:rPr lang="en-US" smtClean="0"/>
              <a:pPr>
                <a:defRPr/>
              </a:pPr>
              <a:t>3</a:t>
            </a:fld>
            <a:endParaRPr lang="en-US" dirty="0"/>
          </a:p>
        </p:txBody>
      </p:sp>
      <p:grpSp>
        <p:nvGrpSpPr>
          <p:cNvPr id="9" name="Group 8">
            <a:extLst>
              <a:ext uri="{FF2B5EF4-FFF2-40B4-BE49-F238E27FC236}">
                <a16:creationId xmlns:a16="http://schemas.microsoft.com/office/drawing/2014/main" id="{EC10A3C9-8B81-DE27-12A5-EF600172D02B}"/>
              </a:ext>
            </a:extLst>
          </p:cNvPr>
          <p:cNvGrpSpPr>
            <a:grpSpLocks noChangeAspect="1"/>
          </p:cNvGrpSpPr>
          <p:nvPr/>
        </p:nvGrpSpPr>
        <p:grpSpPr>
          <a:xfrm>
            <a:off x="59967" y="1693652"/>
            <a:ext cx="6018446" cy="4514180"/>
            <a:chOff x="39756" y="2191870"/>
            <a:chExt cx="6221029" cy="4666129"/>
          </a:xfrm>
        </p:grpSpPr>
        <p:pic>
          <p:nvPicPr>
            <p:cNvPr id="7" name="Picture 6">
              <a:extLst>
                <a:ext uri="{FF2B5EF4-FFF2-40B4-BE49-F238E27FC236}">
                  <a16:creationId xmlns:a16="http://schemas.microsoft.com/office/drawing/2014/main" id="{D320A0EB-DE49-D63C-6A6C-7F4FF2905066}"/>
                </a:ext>
              </a:extLst>
            </p:cNvPr>
            <p:cNvPicPr>
              <a:picLocks noChangeAspect="1"/>
            </p:cNvPicPr>
            <p:nvPr/>
          </p:nvPicPr>
          <p:blipFill>
            <a:blip r:embed="rId2"/>
            <a:srcRect t="9871"/>
            <a:stretch>
              <a:fillRect/>
            </a:stretch>
          </p:blipFill>
          <p:spPr>
            <a:xfrm>
              <a:off x="39756" y="2191870"/>
              <a:ext cx="6221029" cy="4666129"/>
            </a:xfrm>
            <a:prstGeom prst="roundRect">
              <a:avLst>
                <a:gd name="adj" fmla="val 3560"/>
              </a:avLst>
            </a:prstGeom>
          </p:spPr>
        </p:pic>
        <p:pic>
          <p:nvPicPr>
            <p:cNvPr id="8" name="Picture 7">
              <a:extLst>
                <a:ext uri="{FF2B5EF4-FFF2-40B4-BE49-F238E27FC236}">
                  <a16:creationId xmlns:a16="http://schemas.microsoft.com/office/drawing/2014/main" id="{C11F2D15-BFE6-57D2-D143-EBCF3F4A201F}"/>
                </a:ext>
              </a:extLst>
            </p:cNvPr>
            <p:cNvPicPr>
              <a:picLocks noChangeAspect="1"/>
            </p:cNvPicPr>
            <p:nvPr/>
          </p:nvPicPr>
          <p:blipFill>
            <a:blip r:embed="rId2"/>
            <a:srcRect l="38413" t="519" r="36729" b="93767"/>
            <a:stretch>
              <a:fillRect/>
            </a:stretch>
          </p:blipFill>
          <p:spPr>
            <a:xfrm>
              <a:off x="4606959" y="2285684"/>
              <a:ext cx="1546412" cy="295836"/>
            </a:xfrm>
            <a:prstGeom prst="rect">
              <a:avLst/>
            </a:prstGeom>
          </p:spPr>
        </p:pic>
      </p:grpSp>
      <p:grpSp>
        <p:nvGrpSpPr>
          <p:cNvPr id="16" name="Group 15">
            <a:extLst>
              <a:ext uri="{FF2B5EF4-FFF2-40B4-BE49-F238E27FC236}">
                <a16:creationId xmlns:a16="http://schemas.microsoft.com/office/drawing/2014/main" id="{8C1C04A5-C19C-E05A-96F3-055C61E89ACE}"/>
              </a:ext>
            </a:extLst>
          </p:cNvPr>
          <p:cNvGrpSpPr/>
          <p:nvPr/>
        </p:nvGrpSpPr>
        <p:grpSpPr>
          <a:xfrm>
            <a:off x="6132201" y="1304717"/>
            <a:ext cx="5931320" cy="5218642"/>
            <a:chOff x="6078413" y="1304717"/>
            <a:chExt cx="5931320" cy="5218642"/>
          </a:xfrm>
        </p:grpSpPr>
        <p:grpSp>
          <p:nvGrpSpPr>
            <p:cNvPr id="3" name="Group 2">
              <a:extLst>
                <a:ext uri="{FF2B5EF4-FFF2-40B4-BE49-F238E27FC236}">
                  <a16:creationId xmlns:a16="http://schemas.microsoft.com/office/drawing/2014/main" id="{84352FFF-DCA0-6AC6-C968-8524B05F61C2}"/>
                </a:ext>
              </a:extLst>
            </p:cNvPr>
            <p:cNvGrpSpPr/>
            <p:nvPr/>
          </p:nvGrpSpPr>
          <p:grpSpPr>
            <a:xfrm>
              <a:off x="6078413" y="1304717"/>
              <a:ext cx="5931320" cy="5114312"/>
              <a:chOff x="98675" y="4077880"/>
              <a:chExt cx="3088355" cy="2724498"/>
            </a:xfrm>
          </p:grpSpPr>
          <p:sp>
            <p:nvSpPr>
              <p:cNvPr id="14" name="Rectangle 13">
                <a:extLst>
                  <a:ext uri="{FF2B5EF4-FFF2-40B4-BE49-F238E27FC236}">
                    <a16:creationId xmlns:a16="http://schemas.microsoft.com/office/drawing/2014/main" id="{924B0353-55B1-92C9-11D7-0DF945D663F6}"/>
                  </a:ext>
                </a:extLst>
              </p:cNvPr>
              <p:cNvSpPr/>
              <p:nvPr/>
            </p:nvSpPr>
            <p:spPr bwMode="auto">
              <a:xfrm>
                <a:off x="98675" y="4077880"/>
                <a:ext cx="3088355" cy="2712479"/>
              </a:xfrm>
              <a:prstGeom prst="rect">
                <a:avLst/>
              </a:prstGeom>
              <a:noFill/>
              <a:ln w="12700" cap="flat" cmpd="sng" algn="ctr">
                <a:solidFill>
                  <a:schemeClr val="bg1"/>
                </a:solidFill>
                <a:prstDash val="solid"/>
                <a:round/>
                <a:headEnd type="none" w="sm" len="sm"/>
                <a:tailEnd type="none" w="sm" len="sm"/>
              </a:ln>
              <a:effectLst>
                <a:softEdge rad="403354"/>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6" name="TextBox 5">
                <a:extLst>
                  <a:ext uri="{FF2B5EF4-FFF2-40B4-BE49-F238E27FC236}">
                    <a16:creationId xmlns:a16="http://schemas.microsoft.com/office/drawing/2014/main" id="{4746E525-2C2D-F52F-2DF7-6609159DBB5A}"/>
                  </a:ext>
                </a:extLst>
              </p:cNvPr>
              <p:cNvSpPr txBox="1"/>
              <p:nvPr/>
            </p:nvSpPr>
            <p:spPr>
              <a:xfrm>
                <a:off x="901672" y="6607287"/>
                <a:ext cx="2223502" cy="195091"/>
              </a:xfrm>
              <a:prstGeom prst="rect">
                <a:avLst/>
              </a:prstGeom>
              <a:noFill/>
            </p:spPr>
            <p:txBody>
              <a:bodyPr wrap="square" rtlCol="0">
                <a:spAutoFit/>
              </a:bodyPr>
              <a:lstStyle/>
              <a:p>
                <a:pPr algn="r"/>
                <a:r>
                  <a:rPr lang="en-US" sz="1600" dirty="0">
                    <a:solidFill>
                      <a:schemeClr val="bg1"/>
                    </a:solidFill>
                  </a:rPr>
                  <a:t>Squeezer + Filter Cavity</a:t>
                </a:r>
              </a:p>
            </p:txBody>
          </p:sp>
        </p:grpSp>
        <p:sp>
          <p:nvSpPr>
            <p:cNvPr id="15" name="Rounded Rectangle 14">
              <a:extLst>
                <a:ext uri="{FF2B5EF4-FFF2-40B4-BE49-F238E27FC236}">
                  <a16:creationId xmlns:a16="http://schemas.microsoft.com/office/drawing/2014/main" id="{30C80552-E0A4-6EBF-A85C-48BE82A6DA41}"/>
                </a:ext>
              </a:extLst>
            </p:cNvPr>
            <p:cNvSpPr/>
            <p:nvPr/>
          </p:nvSpPr>
          <p:spPr bwMode="auto">
            <a:xfrm>
              <a:off x="6134366" y="1367767"/>
              <a:ext cx="5875367" cy="5155592"/>
            </a:xfrm>
            <a:prstGeom prst="roundRect">
              <a:avLst>
                <a:gd name="adj" fmla="val 4930"/>
              </a:avLst>
            </a:prstGeom>
            <a:no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grpSp>
      <p:grpSp>
        <p:nvGrpSpPr>
          <p:cNvPr id="118" name="Group 117">
            <a:extLst>
              <a:ext uri="{FF2B5EF4-FFF2-40B4-BE49-F238E27FC236}">
                <a16:creationId xmlns:a16="http://schemas.microsoft.com/office/drawing/2014/main" id="{CCEAAEE2-2239-9144-1B17-EC4902A81BE1}"/>
              </a:ext>
            </a:extLst>
          </p:cNvPr>
          <p:cNvGrpSpPr>
            <a:grpSpLocks noChangeAspect="1"/>
          </p:cNvGrpSpPr>
          <p:nvPr/>
        </p:nvGrpSpPr>
        <p:grpSpPr>
          <a:xfrm>
            <a:off x="6078656" y="1514462"/>
            <a:ext cx="5904548" cy="4721458"/>
            <a:chOff x="2241543" y="1356057"/>
            <a:chExt cx="6375588" cy="5098112"/>
          </a:xfrm>
        </p:grpSpPr>
        <p:grpSp>
          <p:nvGrpSpPr>
            <p:cNvPr id="66" name="Group 65">
              <a:extLst>
                <a:ext uri="{FF2B5EF4-FFF2-40B4-BE49-F238E27FC236}">
                  <a16:creationId xmlns:a16="http://schemas.microsoft.com/office/drawing/2014/main" id="{6B9FC300-E327-3725-B7BA-38E109DB8610}"/>
                </a:ext>
              </a:extLst>
            </p:cNvPr>
            <p:cNvGrpSpPr/>
            <p:nvPr/>
          </p:nvGrpSpPr>
          <p:grpSpPr>
            <a:xfrm>
              <a:off x="2517807" y="1356057"/>
              <a:ext cx="6094238" cy="5098112"/>
              <a:chOff x="416432" y="1826991"/>
              <a:chExt cx="5545039" cy="4625513"/>
            </a:xfrm>
          </p:grpSpPr>
          <p:grpSp>
            <p:nvGrpSpPr>
              <p:cNvPr id="67" name="Group 66">
                <a:extLst>
                  <a:ext uri="{FF2B5EF4-FFF2-40B4-BE49-F238E27FC236}">
                    <a16:creationId xmlns:a16="http://schemas.microsoft.com/office/drawing/2014/main" id="{3ABE57EE-89A2-E8E4-9B9E-93D2E49CB333}"/>
                  </a:ext>
                </a:extLst>
              </p:cNvPr>
              <p:cNvGrpSpPr/>
              <p:nvPr/>
            </p:nvGrpSpPr>
            <p:grpSpPr>
              <a:xfrm>
                <a:off x="2960637" y="4393662"/>
                <a:ext cx="2407227" cy="1707573"/>
                <a:chOff x="2960637" y="4393662"/>
                <a:chExt cx="2407227" cy="1707573"/>
              </a:xfrm>
            </p:grpSpPr>
            <p:cxnSp>
              <p:nvCxnSpPr>
                <p:cNvPr id="102" name="Straight Connector 101">
                  <a:extLst>
                    <a:ext uri="{FF2B5EF4-FFF2-40B4-BE49-F238E27FC236}">
                      <a16:creationId xmlns:a16="http://schemas.microsoft.com/office/drawing/2014/main" id="{95E3BF1F-456F-2E66-3DFB-C982F725DBC1}"/>
                    </a:ext>
                  </a:extLst>
                </p:cNvPr>
                <p:cNvCxnSpPr>
                  <a:cxnSpLocks/>
                </p:cNvCxnSpPr>
                <p:nvPr/>
              </p:nvCxnSpPr>
              <p:spPr bwMode="auto">
                <a:xfrm flipV="1">
                  <a:off x="2960637" y="5060550"/>
                  <a:ext cx="216632" cy="403531"/>
                </a:xfrm>
                <a:prstGeom prst="line">
                  <a:avLst/>
                </a:prstGeom>
                <a:solidFill>
                  <a:schemeClr val="accent1"/>
                </a:solidFill>
                <a:ln w="38100" cap="flat" cmpd="sng" algn="ctr">
                  <a:solidFill>
                    <a:srgbClr val="FF40FF"/>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3" name="Straight Connector 102">
                  <a:extLst>
                    <a:ext uri="{FF2B5EF4-FFF2-40B4-BE49-F238E27FC236}">
                      <a16:creationId xmlns:a16="http://schemas.microsoft.com/office/drawing/2014/main" id="{6A9DB97D-917D-B7A1-BC4B-96C9DFEB75D4}"/>
                    </a:ext>
                  </a:extLst>
                </p:cNvPr>
                <p:cNvCxnSpPr>
                  <a:cxnSpLocks/>
                </p:cNvCxnSpPr>
                <p:nvPr/>
              </p:nvCxnSpPr>
              <p:spPr bwMode="auto">
                <a:xfrm flipH="1">
                  <a:off x="3169810" y="4393662"/>
                  <a:ext cx="1158583" cy="678109"/>
                </a:xfrm>
                <a:prstGeom prst="line">
                  <a:avLst/>
                </a:prstGeom>
                <a:solidFill>
                  <a:schemeClr val="accent1"/>
                </a:solidFill>
                <a:ln w="38100" cap="flat" cmpd="sng" algn="ctr">
                  <a:solidFill>
                    <a:srgbClr val="FF40FF"/>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4" name="Straight Connector 103">
                  <a:extLst>
                    <a:ext uri="{FF2B5EF4-FFF2-40B4-BE49-F238E27FC236}">
                      <a16:creationId xmlns:a16="http://schemas.microsoft.com/office/drawing/2014/main" id="{70965E04-EDAA-422C-7431-6EE35C82DE98}"/>
                    </a:ext>
                  </a:extLst>
                </p:cNvPr>
                <p:cNvCxnSpPr>
                  <a:cxnSpLocks/>
                </p:cNvCxnSpPr>
                <p:nvPr/>
              </p:nvCxnSpPr>
              <p:spPr bwMode="auto">
                <a:xfrm>
                  <a:off x="4308311" y="4393662"/>
                  <a:ext cx="1043775" cy="588306"/>
                </a:xfrm>
                <a:prstGeom prst="line">
                  <a:avLst/>
                </a:prstGeom>
                <a:solidFill>
                  <a:schemeClr val="accent1"/>
                </a:solidFill>
                <a:ln w="38100" cap="flat" cmpd="sng" algn="ctr">
                  <a:solidFill>
                    <a:srgbClr val="FF40FF"/>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5" name="Straight Connector 104">
                  <a:extLst>
                    <a:ext uri="{FF2B5EF4-FFF2-40B4-BE49-F238E27FC236}">
                      <a16:creationId xmlns:a16="http://schemas.microsoft.com/office/drawing/2014/main" id="{F54735B5-C818-06E4-E94C-D835F469822E}"/>
                    </a:ext>
                  </a:extLst>
                </p:cNvPr>
                <p:cNvCxnSpPr>
                  <a:cxnSpLocks/>
                </p:cNvCxnSpPr>
                <p:nvPr/>
              </p:nvCxnSpPr>
              <p:spPr bwMode="auto">
                <a:xfrm flipV="1">
                  <a:off x="4700043" y="4972185"/>
                  <a:ext cx="667821" cy="1123443"/>
                </a:xfrm>
                <a:prstGeom prst="line">
                  <a:avLst/>
                </a:prstGeom>
                <a:solidFill>
                  <a:schemeClr val="accent1"/>
                </a:solidFill>
                <a:ln w="38100" cap="flat" cmpd="sng" algn="ctr">
                  <a:solidFill>
                    <a:srgbClr val="FF40FF"/>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6" name="Straight Connector 105">
                  <a:extLst>
                    <a:ext uri="{FF2B5EF4-FFF2-40B4-BE49-F238E27FC236}">
                      <a16:creationId xmlns:a16="http://schemas.microsoft.com/office/drawing/2014/main" id="{A0789228-D91D-B153-5E9A-6EDC07E7C94C}"/>
                    </a:ext>
                  </a:extLst>
                </p:cNvPr>
                <p:cNvCxnSpPr>
                  <a:cxnSpLocks/>
                </p:cNvCxnSpPr>
                <p:nvPr/>
              </p:nvCxnSpPr>
              <p:spPr bwMode="auto">
                <a:xfrm flipV="1">
                  <a:off x="3642491" y="6095628"/>
                  <a:ext cx="1063946" cy="5607"/>
                </a:xfrm>
                <a:prstGeom prst="line">
                  <a:avLst/>
                </a:prstGeom>
                <a:solidFill>
                  <a:schemeClr val="accent1"/>
                </a:solidFill>
                <a:ln w="38100" cap="flat" cmpd="sng" algn="ctr">
                  <a:solidFill>
                    <a:srgbClr val="FF40FF"/>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7" name="Straight Connector 106">
                  <a:extLst>
                    <a:ext uri="{FF2B5EF4-FFF2-40B4-BE49-F238E27FC236}">
                      <a16:creationId xmlns:a16="http://schemas.microsoft.com/office/drawing/2014/main" id="{6DD585D3-8AE2-B281-A5E9-B37F5D41DFE8}"/>
                    </a:ext>
                  </a:extLst>
                </p:cNvPr>
                <p:cNvCxnSpPr>
                  <a:cxnSpLocks/>
                </p:cNvCxnSpPr>
                <p:nvPr/>
              </p:nvCxnSpPr>
              <p:spPr bwMode="auto">
                <a:xfrm>
                  <a:off x="3037095" y="5740181"/>
                  <a:ext cx="609643" cy="361054"/>
                </a:xfrm>
                <a:prstGeom prst="line">
                  <a:avLst/>
                </a:prstGeom>
                <a:solidFill>
                  <a:schemeClr val="accent1"/>
                </a:solidFill>
                <a:ln w="38100" cap="flat" cmpd="sng" algn="ctr">
                  <a:solidFill>
                    <a:srgbClr val="FF40FF"/>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8" name="Straight Connector 107">
                  <a:extLst>
                    <a:ext uri="{FF2B5EF4-FFF2-40B4-BE49-F238E27FC236}">
                      <a16:creationId xmlns:a16="http://schemas.microsoft.com/office/drawing/2014/main" id="{66B77DE1-7239-8DC6-D3FC-575542B60522}"/>
                    </a:ext>
                  </a:extLst>
                </p:cNvPr>
                <p:cNvCxnSpPr>
                  <a:cxnSpLocks/>
                </p:cNvCxnSpPr>
                <p:nvPr/>
              </p:nvCxnSpPr>
              <p:spPr bwMode="auto">
                <a:xfrm>
                  <a:off x="2966162" y="5449291"/>
                  <a:ext cx="70933" cy="300272"/>
                </a:xfrm>
                <a:prstGeom prst="line">
                  <a:avLst/>
                </a:prstGeom>
                <a:solidFill>
                  <a:schemeClr val="accent1"/>
                </a:solidFill>
                <a:ln w="38100" cap="flat" cmpd="sng" algn="ctr">
                  <a:solidFill>
                    <a:srgbClr val="FF40FF"/>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68" name="Group 67">
                <a:extLst>
                  <a:ext uri="{FF2B5EF4-FFF2-40B4-BE49-F238E27FC236}">
                    <a16:creationId xmlns:a16="http://schemas.microsoft.com/office/drawing/2014/main" id="{4EED9D69-F2F9-7C92-C0CF-49AE6157D9B8}"/>
                  </a:ext>
                </a:extLst>
              </p:cNvPr>
              <p:cNvGrpSpPr/>
              <p:nvPr/>
            </p:nvGrpSpPr>
            <p:grpSpPr>
              <a:xfrm>
                <a:off x="416432" y="1832233"/>
                <a:ext cx="5545039" cy="4620271"/>
                <a:chOff x="416432" y="1832233"/>
                <a:chExt cx="5545039" cy="4620271"/>
              </a:xfrm>
            </p:grpSpPr>
            <p:sp>
              <p:nvSpPr>
                <p:cNvPr id="93" name="TextBox 92">
                  <a:extLst>
                    <a:ext uri="{FF2B5EF4-FFF2-40B4-BE49-F238E27FC236}">
                      <a16:creationId xmlns:a16="http://schemas.microsoft.com/office/drawing/2014/main" id="{8EAFFEEC-670B-4FC5-4525-2C006C65B39F}"/>
                    </a:ext>
                  </a:extLst>
                </p:cNvPr>
                <p:cNvSpPr txBox="1"/>
                <p:nvPr/>
              </p:nvSpPr>
              <p:spPr>
                <a:xfrm>
                  <a:off x="812523" y="4828058"/>
                  <a:ext cx="660646" cy="474717"/>
                </a:xfrm>
                <a:prstGeom prst="rect">
                  <a:avLst/>
                </a:prstGeom>
                <a:noFill/>
              </p:spPr>
              <p:txBody>
                <a:bodyPr wrap="square" rtlCol="0">
                  <a:spAutoFit/>
                </a:bodyPr>
                <a:lstStyle/>
                <a:p>
                  <a:pPr algn="r"/>
                  <a:r>
                    <a:rPr lang="en-US" sz="1400" dirty="0">
                      <a:solidFill>
                        <a:schemeClr val="bg1"/>
                      </a:solidFill>
                    </a:rPr>
                    <a:t>ZM4</a:t>
                  </a:r>
                  <a:br>
                    <a:rPr lang="en-US" sz="1400" dirty="0">
                      <a:solidFill>
                        <a:schemeClr val="bg1"/>
                      </a:solidFill>
                    </a:rPr>
                  </a:br>
                  <a:r>
                    <a:rPr lang="en-US" sz="1400" dirty="0">
                      <a:solidFill>
                        <a:schemeClr val="bg1"/>
                      </a:solidFill>
                    </a:rPr>
                    <a:t>R</a:t>
                  </a:r>
                  <a:r>
                    <a:rPr lang="en-US" sz="1400" baseline="-25000" dirty="0">
                      <a:solidFill>
                        <a:schemeClr val="bg1"/>
                      </a:solidFill>
                    </a:rPr>
                    <a:t>4</a:t>
                  </a:r>
                  <a:r>
                    <a:rPr lang="en-US" sz="1400" dirty="0">
                      <a:solidFill>
                        <a:schemeClr val="bg1"/>
                      </a:solidFill>
                    </a:rPr>
                    <a:t>(V)</a:t>
                  </a:r>
                </a:p>
              </p:txBody>
            </p:sp>
            <p:sp>
              <p:nvSpPr>
                <p:cNvPr id="94" name="TextBox 93">
                  <a:extLst>
                    <a:ext uri="{FF2B5EF4-FFF2-40B4-BE49-F238E27FC236}">
                      <a16:creationId xmlns:a16="http://schemas.microsoft.com/office/drawing/2014/main" id="{A18A4BD3-8849-E0EC-DA0C-364C31D2E785}"/>
                    </a:ext>
                  </a:extLst>
                </p:cNvPr>
                <p:cNvSpPr txBox="1"/>
                <p:nvPr/>
              </p:nvSpPr>
              <p:spPr>
                <a:xfrm>
                  <a:off x="1319974" y="6144727"/>
                  <a:ext cx="660646" cy="307777"/>
                </a:xfrm>
                <a:prstGeom prst="rect">
                  <a:avLst/>
                </a:prstGeom>
                <a:noFill/>
              </p:spPr>
              <p:txBody>
                <a:bodyPr wrap="square" rtlCol="0">
                  <a:spAutoFit/>
                </a:bodyPr>
                <a:lstStyle/>
                <a:p>
                  <a:r>
                    <a:rPr lang="en-US" sz="1400" dirty="0">
                      <a:solidFill>
                        <a:schemeClr val="bg1"/>
                      </a:solidFill>
                    </a:rPr>
                    <a:t>ZM3</a:t>
                  </a:r>
                </a:p>
              </p:txBody>
            </p:sp>
            <p:sp>
              <p:nvSpPr>
                <p:cNvPr id="95" name="TextBox 94">
                  <a:extLst>
                    <a:ext uri="{FF2B5EF4-FFF2-40B4-BE49-F238E27FC236}">
                      <a16:creationId xmlns:a16="http://schemas.microsoft.com/office/drawing/2014/main" id="{0970803C-E6BA-A0A2-176F-617B7F4199FF}"/>
                    </a:ext>
                  </a:extLst>
                </p:cNvPr>
                <p:cNvSpPr txBox="1"/>
                <p:nvPr/>
              </p:nvSpPr>
              <p:spPr>
                <a:xfrm>
                  <a:off x="5300825" y="3533223"/>
                  <a:ext cx="660646" cy="670189"/>
                </a:xfrm>
                <a:prstGeom prst="rect">
                  <a:avLst/>
                </a:prstGeom>
                <a:noFill/>
              </p:spPr>
              <p:txBody>
                <a:bodyPr wrap="square" rtlCol="0">
                  <a:spAutoFit/>
                </a:bodyPr>
                <a:lstStyle/>
                <a:p>
                  <a:pPr algn="r"/>
                  <a:r>
                    <a:rPr lang="en-US" sz="1400" dirty="0">
                      <a:solidFill>
                        <a:schemeClr val="bg1"/>
                      </a:solidFill>
                    </a:rPr>
                    <a:t>ZM5</a:t>
                  </a:r>
                  <a:br>
                    <a:rPr lang="en-US" sz="1400" dirty="0">
                      <a:solidFill>
                        <a:schemeClr val="bg1"/>
                      </a:solidFill>
                    </a:rPr>
                  </a:br>
                  <a:r>
                    <a:rPr lang="en-US" sz="1400" dirty="0">
                      <a:solidFill>
                        <a:schemeClr val="bg1"/>
                      </a:solidFill>
                    </a:rPr>
                    <a:t>R</a:t>
                  </a:r>
                  <a:r>
                    <a:rPr lang="en-US" sz="1400" baseline="-25000" dirty="0">
                      <a:solidFill>
                        <a:schemeClr val="bg1"/>
                      </a:solidFill>
                    </a:rPr>
                    <a:t>5</a:t>
                  </a:r>
                  <a:r>
                    <a:rPr lang="en-US" sz="1400" dirty="0">
                      <a:solidFill>
                        <a:schemeClr val="bg1"/>
                      </a:solidFill>
                    </a:rPr>
                    <a:t>(V)</a:t>
                  </a:r>
                  <a:endParaRPr lang="en-US" sz="1400" dirty="0"/>
                </a:p>
                <a:p>
                  <a:pPr algn="r"/>
                  <a:endParaRPr lang="en-US" sz="1400" dirty="0">
                    <a:solidFill>
                      <a:schemeClr val="bg1"/>
                    </a:solidFill>
                  </a:endParaRPr>
                </a:p>
              </p:txBody>
            </p:sp>
            <p:sp>
              <p:nvSpPr>
                <p:cNvPr id="96" name="TextBox 95">
                  <a:extLst>
                    <a:ext uri="{FF2B5EF4-FFF2-40B4-BE49-F238E27FC236}">
                      <a16:creationId xmlns:a16="http://schemas.microsoft.com/office/drawing/2014/main" id="{D3674F9F-9889-181F-A1FE-27D9C5494DC0}"/>
                    </a:ext>
                  </a:extLst>
                </p:cNvPr>
                <p:cNvSpPr txBox="1"/>
                <p:nvPr/>
              </p:nvSpPr>
              <p:spPr>
                <a:xfrm>
                  <a:off x="4187597" y="1994289"/>
                  <a:ext cx="660646" cy="474717"/>
                </a:xfrm>
                <a:prstGeom prst="rect">
                  <a:avLst/>
                </a:prstGeom>
                <a:noFill/>
              </p:spPr>
              <p:txBody>
                <a:bodyPr wrap="square" rtlCol="0">
                  <a:spAutoFit/>
                </a:bodyPr>
                <a:lstStyle/>
                <a:p>
                  <a:r>
                    <a:rPr lang="en-US" sz="1400" dirty="0">
                      <a:solidFill>
                        <a:schemeClr val="bg1"/>
                      </a:solidFill>
                    </a:rPr>
                    <a:t>ZM2</a:t>
                  </a:r>
                  <a:br>
                    <a:rPr lang="en-US" sz="1400" dirty="0">
                      <a:solidFill>
                        <a:schemeClr val="bg1"/>
                      </a:solidFill>
                    </a:rPr>
                  </a:br>
                  <a:r>
                    <a:rPr lang="en-US" sz="1400" dirty="0">
                      <a:solidFill>
                        <a:schemeClr val="bg1"/>
                      </a:solidFill>
                    </a:rPr>
                    <a:t>R</a:t>
                  </a:r>
                  <a:r>
                    <a:rPr lang="en-US" sz="1400" baseline="-25000" dirty="0">
                      <a:solidFill>
                        <a:schemeClr val="bg1"/>
                      </a:solidFill>
                    </a:rPr>
                    <a:t>2</a:t>
                  </a:r>
                  <a:r>
                    <a:rPr lang="en-US" sz="1400" dirty="0">
                      <a:solidFill>
                        <a:schemeClr val="bg1"/>
                      </a:solidFill>
                    </a:rPr>
                    <a:t>(V)</a:t>
                  </a:r>
                </a:p>
              </p:txBody>
            </p:sp>
            <p:sp>
              <p:nvSpPr>
                <p:cNvPr id="97" name="TextBox 96">
                  <a:extLst>
                    <a:ext uri="{FF2B5EF4-FFF2-40B4-BE49-F238E27FC236}">
                      <a16:creationId xmlns:a16="http://schemas.microsoft.com/office/drawing/2014/main" id="{F2163942-CDF2-37E5-98D3-8E3BF6487B8D}"/>
                    </a:ext>
                  </a:extLst>
                </p:cNvPr>
                <p:cNvSpPr txBox="1"/>
                <p:nvPr/>
              </p:nvSpPr>
              <p:spPr>
                <a:xfrm>
                  <a:off x="2341189" y="5787851"/>
                  <a:ext cx="660646" cy="307777"/>
                </a:xfrm>
                <a:prstGeom prst="rect">
                  <a:avLst/>
                </a:prstGeom>
                <a:noFill/>
              </p:spPr>
              <p:txBody>
                <a:bodyPr wrap="square" rtlCol="0">
                  <a:spAutoFit/>
                </a:bodyPr>
                <a:lstStyle/>
                <a:p>
                  <a:r>
                    <a:rPr lang="en-US" sz="1400" dirty="0">
                      <a:solidFill>
                        <a:schemeClr val="bg1"/>
                      </a:solidFill>
                    </a:rPr>
                    <a:t>ZM1</a:t>
                  </a:r>
                </a:p>
              </p:txBody>
            </p:sp>
            <p:sp>
              <p:nvSpPr>
                <p:cNvPr id="98" name="TextBox 97">
                  <a:extLst>
                    <a:ext uri="{FF2B5EF4-FFF2-40B4-BE49-F238E27FC236}">
                      <a16:creationId xmlns:a16="http://schemas.microsoft.com/office/drawing/2014/main" id="{9B1855A7-912F-EAA8-DBFD-4ADDF4A43275}"/>
                    </a:ext>
                  </a:extLst>
                </p:cNvPr>
                <p:cNvSpPr txBox="1"/>
                <p:nvPr/>
              </p:nvSpPr>
              <p:spPr>
                <a:xfrm>
                  <a:off x="2110875" y="3308709"/>
                  <a:ext cx="660646" cy="474717"/>
                </a:xfrm>
                <a:prstGeom prst="rect">
                  <a:avLst/>
                </a:prstGeom>
                <a:noFill/>
              </p:spPr>
              <p:txBody>
                <a:bodyPr wrap="square" rtlCol="0">
                  <a:spAutoFit/>
                </a:bodyPr>
                <a:lstStyle/>
                <a:p>
                  <a:r>
                    <a:rPr lang="en-US" sz="1400" dirty="0">
                      <a:solidFill>
                        <a:schemeClr val="bg1"/>
                      </a:solidFill>
                    </a:rPr>
                    <a:t>FC1</a:t>
                  </a:r>
                  <a:br>
                    <a:rPr lang="en-US" sz="1400" dirty="0">
                      <a:solidFill>
                        <a:schemeClr val="bg1"/>
                      </a:solidFill>
                    </a:rPr>
                  </a:br>
                  <a:r>
                    <a:rPr lang="en-US" sz="1400" dirty="0">
                      <a:solidFill>
                        <a:schemeClr val="bg1"/>
                      </a:solidFill>
                    </a:rPr>
                    <a:t>R=1m</a:t>
                  </a:r>
                </a:p>
              </p:txBody>
            </p:sp>
            <p:sp>
              <p:nvSpPr>
                <p:cNvPr id="99" name="TextBox 98">
                  <a:extLst>
                    <a:ext uri="{FF2B5EF4-FFF2-40B4-BE49-F238E27FC236}">
                      <a16:creationId xmlns:a16="http://schemas.microsoft.com/office/drawing/2014/main" id="{C265A6AE-2EF1-38DB-C7FD-7829D1DB6150}"/>
                    </a:ext>
                  </a:extLst>
                </p:cNvPr>
                <p:cNvSpPr txBox="1"/>
                <p:nvPr/>
              </p:nvSpPr>
              <p:spPr>
                <a:xfrm>
                  <a:off x="2110875" y="1832233"/>
                  <a:ext cx="660646" cy="307777"/>
                </a:xfrm>
                <a:prstGeom prst="rect">
                  <a:avLst/>
                </a:prstGeom>
                <a:noFill/>
              </p:spPr>
              <p:txBody>
                <a:bodyPr wrap="square" rtlCol="0">
                  <a:spAutoFit/>
                </a:bodyPr>
                <a:lstStyle/>
                <a:p>
                  <a:r>
                    <a:rPr lang="en-US" sz="1400" dirty="0">
                      <a:solidFill>
                        <a:schemeClr val="bg1"/>
                      </a:solidFill>
                    </a:rPr>
                    <a:t>FC2</a:t>
                  </a:r>
                </a:p>
              </p:txBody>
            </p:sp>
            <p:sp>
              <p:nvSpPr>
                <p:cNvPr id="100" name="TextBox 99">
                  <a:extLst>
                    <a:ext uri="{FF2B5EF4-FFF2-40B4-BE49-F238E27FC236}">
                      <a16:creationId xmlns:a16="http://schemas.microsoft.com/office/drawing/2014/main" id="{8A12579C-3C13-5C3B-55D5-883FE4AE1A64}"/>
                    </a:ext>
                  </a:extLst>
                </p:cNvPr>
                <p:cNvSpPr txBox="1"/>
                <p:nvPr/>
              </p:nvSpPr>
              <p:spPr>
                <a:xfrm rot="20772511">
                  <a:off x="416432" y="3577093"/>
                  <a:ext cx="861700" cy="1061133"/>
                </a:xfrm>
                <a:prstGeom prst="rect">
                  <a:avLst/>
                </a:prstGeom>
                <a:noFill/>
              </p:spPr>
              <p:txBody>
                <a:bodyPr wrap="square" rtlCol="0">
                  <a:spAutoFit/>
                </a:bodyPr>
                <a:lstStyle/>
                <a:p>
                  <a:r>
                    <a:rPr lang="en-US" sz="1400" dirty="0">
                      <a:solidFill>
                        <a:schemeClr val="bg1"/>
                      </a:solidFill>
                    </a:rPr>
                    <a:t>to ZM6</a:t>
                  </a:r>
                  <a:br>
                    <a:rPr lang="en-US" sz="1400" dirty="0">
                      <a:solidFill>
                        <a:schemeClr val="bg1"/>
                      </a:solidFill>
                    </a:rPr>
                  </a:br>
                  <a:r>
                    <a:rPr lang="en-US" sz="1400" dirty="0">
                      <a:solidFill>
                        <a:schemeClr val="bg1"/>
                      </a:solidFill>
                    </a:rPr>
                    <a:t>OFI</a:t>
                  </a:r>
                  <a:br>
                    <a:rPr lang="en-US" sz="1400" dirty="0">
                      <a:solidFill>
                        <a:schemeClr val="bg1"/>
                      </a:solidFill>
                    </a:rPr>
                  </a:br>
                  <a:r>
                    <a:rPr lang="en-US" sz="1400" dirty="0">
                      <a:solidFill>
                        <a:schemeClr val="bg1"/>
                      </a:solidFill>
                    </a:rPr>
                    <a:t>SRM</a:t>
                  </a:r>
                  <a:br>
                    <a:rPr lang="en-US" sz="1400" dirty="0">
                      <a:solidFill>
                        <a:schemeClr val="bg1"/>
                      </a:solidFill>
                    </a:rPr>
                  </a:br>
                  <a:r>
                    <a:rPr lang="en-US" sz="1400" dirty="0">
                      <a:solidFill>
                        <a:schemeClr val="bg1"/>
                      </a:solidFill>
                    </a:rPr>
                    <a:t>OMC</a:t>
                  </a:r>
                  <a:br>
                    <a:rPr lang="en-US" sz="1400" dirty="0">
                      <a:solidFill>
                        <a:schemeClr val="bg1"/>
                      </a:solidFill>
                    </a:rPr>
                  </a:br>
                  <a:endParaRPr lang="en-US" sz="1400" dirty="0">
                    <a:solidFill>
                      <a:schemeClr val="bg1"/>
                    </a:solidFill>
                  </a:endParaRPr>
                </a:p>
              </p:txBody>
            </p:sp>
            <p:sp>
              <p:nvSpPr>
                <p:cNvPr id="101" name="TextBox 100">
                  <a:extLst>
                    <a:ext uri="{FF2B5EF4-FFF2-40B4-BE49-F238E27FC236}">
                      <a16:creationId xmlns:a16="http://schemas.microsoft.com/office/drawing/2014/main" id="{CB045F72-A0F1-CDC6-CF12-06D1470BFEE7}"/>
                    </a:ext>
                  </a:extLst>
                </p:cNvPr>
                <p:cNvSpPr txBox="1"/>
                <p:nvPr/>
              </p:nvSpPr>
              <p:spPr>
                <a:xfrm>
                  <a:off x="3821131" y="5171590"/>
                  <a:ext cx="901261" cy="307777"/>
                </a:xfrm>
                <a:prstGeom prst="rect">
                  <a:avLst/>
                </a:prstGeom>
                <a:noFill/>
              </p:spPr>
              <p:txBody>
                <a:bodyPr wrap="square" rtlCol="0">
                  <a:spAutoFit/>
                </a:bodyPr>
                <a:lstStyle/>
                <a:p>
                  <a:r>
                    <a:rPr lang="en-US" sz="1400" dirty="0">
                      <a:solidFill>
                        <a:schemeClr val="bg1"/>
                      </a:solidFill>
                    </a:rPr>
                    <a:t>VOPO</a:t>
                  </a:r>
                </a:p>
              </p:txBody>
            </p:sp>
          </p:grpSp>
          <p:grpSp>
            <p:nvGrpSpPr>
              <p:cNvPr id="69" name="Group 68">
                <a:extLst>
                  <a:ext uri="{FF2B5EF4-FFF2-40B4-BE49-F238E27FC236}">
                    <a16:creationId xmlns:a16="http://schemas.microsoft.com/office/drawing/2014/main" id="{BD3DA979-88CA-8A84-F352-CCE38EDDEC14}"/>
                  </a:ext>
                </a:extLst>
              </p:cNvPr>
              <p:cNvGrpSpPr/>
              <p:nvPr/>
            </p:nvGrpSpPr>
            <p:grpSpPr>
              <a:xfrm>
                <a:off x="726352" y="1885190"/>
                <a:ext cx="4896760" cy="4445074"/>
                <a:chOff x="726352" y="1885190"/>
                <a:chExt cx="4896760" cy="4445074"/>
              </a:xfrm>
            </p:grpSpPr>
            <p:grpSp>
              <p:nvGrpSpPr>
                <p:cNvPr id="84" name="Group 83">
                  <a:extLst>
                    <a:ext uri="{FF2B5EF4-FFF2-40B4-BE49-F238E27FC236}">
                      <a16:creationId xmlns:a16="http://schemas.microsoft.com/office/drawing/2014/main" id="{AAB0E0D9-2DAC-F729-9EBC-1401B63C4C69}"/>
                    </a:ext>
                  </a:extLst>
                </p:cNvPr>
                <p:cNvGrpSpPr/>
                <p:nvPr/>
              </p:nvGrpSpPr>
              <p:grpSpPr>
                <a:xfrm>
                  <a:off x="726352" y="1885190"/>
                  <a:ext cx="4896760" cy="4445074"/>
                  <a:chOff x="726352" y="1885190"/>
                  <a:chExt cx="4896760" cy="4445074"/>
                </a:xfrm>
              </p:grpSpPr>
              <p:cxnSp>
                <p:nvCxnSpPr>
                  <p:cNvPr id="86" name="Straight Connector 85">
                    <a:extLst>
                      <a:ext uri="{FF2B5EF4-FFF2-40B4-BE49-F238E27FC236}">
                        <a16:creationId xmlns:a16="http://schemas.microsoft.com/office/drawing/2014/main" id="{F0A75349-981B-9F69-1E44-CAB6E25B5C2C}"/>
                      </a:ext>
                    </a:extLst>
                  </p:cNvPr>
                  <p:cNvCxnSpPr>
                    <a:cxnSpLocks/>
                  </p:cNvCxnSpPr>
                  <p:nvPr/>
                </p:nvCxnSpPr>
                <p:spPr bwMode="auto">
                  <a:xfrm flipH="1">
                    <a:off x="1914155" y="1885190"/>
                    <a:ext cx="2259300" cy="4441854"/>
                  </a:xfrm>
                  <a:prstGeom prst="line">
                    <a:avLst/>
                  </a:prstGeom>
                  <a:solidFill>
                    <a:schemeClr val="accent1"/>
                  </a:solidFill>
                  <a:ln w="28575" cap="flat" cmpd="sng" algn="ctr">
                    <a:solidFill>
                      <a:srgbClr val="FF650D"/>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7" name="Straight Connector 86">
                    <a:extLst>
                      <a:ext uri="{FF2B5EF4-FFF2-40B4-BE49-F238E27FC236}">
                        <a16:creationId xmlns:a16="http://schemas.microsoft.com/office/drawing/2014/main" id="{63FDFFA6-C47A-7A56-317E-2A2DA4259C05}"/>
                      </a:ext>
                    </a:extLst>
                  </p:cNvPr>
                  <p:cNvCxnSpPr>
                    <a:cxnSpLocks/>
                  </p:cNvCxnSpPr>
                  <p:nvPr/>
                </p:nvCxnSpPr>
                <p:spPr bwMode="auto">
                  <a:xfrm>
                    <a:off x="1914155" y="3638926"/>
                    <a:ext cx="0" cy="2691338"/>
                  </a:xfrm>
                  <a:prstGeom prst="line">
                    <a:avLst/>
                  </a:prstGeom>
                  <a:solidFill>
                    <a:schemeClr val="accent1"/>
                  </a:solidFill>
                  <a:ln w="28575" cap="flat" cmpd="sng" algn="ctr">
                    <a:solidFill>
                      <a:srgbClr val="FF650D"/>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8" name="Straight Connector 87">
                    <a:extLst>
                      <a:ext uri="{FF2B5EF4-FFF2-40B4-BE49-F238E27FC236}">
                        <a16:creationId xmlns:a16="http://schemas.microsoft.com/office/drawing/2014/main" id="{2C3F951F-5A87-602C-9C1D-169C3A3162B0}"/>
                      </a:ext>
                    </a:extLst>
                  </p:cNvPr>
                  <p:cNvCxnSpPr>
                    <a:cxnSpLocks/>
                  </p:cNvCxnSpPr>
                  <p:nvPr/>
                </p:nvCxnSpPr>
                <p:spPr bwMode="auto">
                  <a:xfrm flipH="1">
                    <a:off x="2698438" y="1885190"/>
                    <a:ext cx="1475017" cy="3766295"/>
                  </a:xfrm>
                  <a:prstGeom prst="line">
                    <a:avLst/>
                  </a:prstGeom>
                  <a:solidFill>
                    <a:schemeClr val="accent1"/>
                  </a:solidFill>
                  <a:ln w="28575" cap="flat" cmpd="sng" algn="ctr">
                    <a:solidFill>
                      <a:srgbClr val="FF650D"/>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9" name="Straight Connector 88">
                    <a:extLst>
                      <a:ext uri="{FF2B5EF4-FFF2-40B4-BE49-F238E27FC236}">
                        <a16:creationId xmlns:a16="http://schemas.microsoft.com/office/drawing/2014/main" id="{5CA73FA0-3A74-D634-40CE-9C8B2143DEC2}"/>
                      </a:ext>
                    </a:extLst>
                  </p:cNvPr>
                  <p:cNvCxnSpPr>
                    <a:cxnSpLocks/>
                  </p:cNvCxnSpPr>
                  <p:nvPr/>
                </p:nvCxnSpPr>
                <p:spPr bwMode="auto">
                  <a:xfrm flipH="1" flipV="1">
                    <a:off x="2698438" y="5651485"/>
                    <a:ext cx="419694" cy="97538"/>
                  </a:xfrm>
                  <a:prstGeom prst="line">
                    <a:avLst/>
                  </a:prstGeom>
                  <a:solidFill>
                    <a:schemeClr val="accent1"/>
                  </a:solidFill>
                  <a:ln w="28575" cap="flat" cmpd="sng" algn="ctr">
                    <a:solidFill>
                      <a:srgbClr val="FF650D"/>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0" name="Straight Connector 89">
                    <a:extLst>
                      <a:ext uri="{FF2B5EF4-FFF2-40B4-BE49-F238E27FC236}">
                        <a16:creationId xmlns:a16="http://schemas.microsoft.com/office/drawing/2014/main" id="{C79BBDD5-D59A-7801-0B6B-343528AEDC3A}"/>
                      </a:ext>
                    </a:extLst>
                  </p:cNvPr>
                  <p:cNvCxnSpPr>
                    <a:cxnSpLocks/>
                  </p:cNvCxnSpPr>
                  <p:nvPr/>
                </p:nvCxnSpPr>
                <p:spPr bwMode="auto">
                  <a:xfrm flipV="1">
                    <a:off x="1234617" y="4601799"/>
                    <a:ext cx="2890953" cy="73705"/>
                  </a:xfrm>
                  <a:prstGeom prst="line">
                    <a:avLst/>
                  </a:prstGeom>
                  <a:solidFill>
                    <a:schemeClr val="accent1"/>
                  </a:solidFill>
                  <a:ln w="28575" cap="flat" cmpd="sng" algn="ctr">
                    <a:solidFill>
                      <a:srgbClr val="FF650D"/>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1" name="Straight Connector 90">
                    <a:extLst>
                      <a:ext uri="{FF2B5EF4-FFF2-40B4-BE49-F238E27FC236}">
                        <a16:creationId xmlns:a16="http://schemas.microsoft.com/office/drawing/2014/main" id="{CC3B96BB-FB87-91CD-A0B1-534735766186}"/>
                      </a:ext>
                    </a:extLst>
                  </p:cNvPr>
                  <p:cNvCxnSpPr>
                    <a:cxnSpLocks/>
                  </p:cNvCxnSpPr>
                  <p:nvPr/>
                </p:nvCxnSpPr>
                <p:spPr bwMode="auto">
                  <a:xfrm flipV="1">
                    <a:off x="1234617" y="3328329"/>
                    <a:ext cx="4388495" cy="1347176"/>
                  </a:xfrm>
                  <a:prstGeom prst="line">
                    <a:avLst/>
                  </a:prstGeom>
                  <a:solidFill>
                    <a:schemeClr val="accent1"/>
                  </a:solidFill>
                  <a:ln w="28575" cap="flat" cmpd="sng" algn="ctr">
                    <a:solidFill>
                      <a:srgbClr val="FF650D"/>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2" name="Straight Connector 91">
                    <a:extLst>
                      <a:ext uri="{FF2B5EF4-FFF2-40B4-BE49-F238E27FC236}">
                        <a16:creationId xmlns:a16="http://schemas.microsoft.com/office/drawing/2014/main" id="{0633C5E0-D07C-CE68-B365-4FA48B1424B5}"/>
                      </a:ext>
                    </a:extLst>
                  </p:cNvPr>
                  <p:cNvCxnSpPr>
                    <a:cxnSpLocks/>
                  </p:cNvCxnSpPr>
                  <p:nvPr/>
                </p:nvCxnSpPr>
                <p:spPr bwMode="auto">
                  <a:xfrm flipV="1">
                    <a:off x="726352" y="3328329"/>
                    <a:ext cx="4896759" cy="1152409"/>
                  </a:xfrm>
                  <a:prstGeom prst="line">
                    <a:avLst/>
                  </a:prstGeom>
                  <a:solidFill>
                    <a:schemeClr val="accent1"/>
                  </a:solidFill>
                  <a:ln w="28575" cap="flat" cmpd="sng" algn="ctr">
                    <a:solidFill>
                      <a:srgbClr val="FF650D"/>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85" name="Straight Connector 84">
                  <a:extLst>
                    <a:ext uri="{FF2B5EF4-FFF2-40B4-BE49-F238E27FC236}">
                      <a16:creationId xmlns:a16="http://schemas.microsoft.com/office/drawing/2014/main" id="{C8428BB0-6F3A-2965-0121-6EC4C654561C}"/>
                    </a:ext>
                  </a:extLst>
                </p:cNvPr>
                <p:cNvCxnSpPr>
                  <a:cxnSpLocks/>
                </p:cNvCxnSpPr>
                <p:nvPr/>
              </p:nvCxnSpPr>
              <p:spPr bwMode="auto">
                <a:xfrm>
                  <a:off x="1913968" y="1994289"/>
                  <a:ext cx="0" cy="1463040"/>
                </a:xfrm>
                <a:prstGeom prst="line">
                  <a:avLst/>
                </a:prstGeom>
                <a:solidFill>
                  <a:schemeClr val="accent1"/>
                </a:solidFill>
                <a:ln w="28575" cap="flat" cmpd="sng" algn="ctr">
                  <a:solidFill>
                    <a:srgbClr val="FF650D"/>
                  </a:solidFill>
                  <a:prstDash val="dash"/>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70" name="Group 69">
                <a:extLst>
                  <a:ext uri="{FF2B5EF4-FFF2-40B4-BE49-F238E27FC236}">
                    <a16:creationId xmlns:a16="http://schemas.microsoft.com/office/drawing/2014/main" id="{E512606F-E68F-640C-78BB-2351891F0E83}"/>
                  </a:ext>
                </a:extLst>
              </p:cNvPr>
              <p:cNvGrpSpPr/>
              <p:nvPr/>
            </p:nvGrpSpPr>
            <p:grpSpPr>
              <a:xfrm>
                <a:off x="1174136" y="1826991"/>
                <a:ext cx="4508494" cy="4560153"/>
                <a:chOff x="1174136" y="1826991"/>
                <a:chExt cx="4508494" cy="4560153"/>
              </a:xfrm>
              <a:solidFill>
                <a:srgbClr val="4C7CFF"/>
              </a:solidFill>
            </p:grpSpPr>
            <p:sp>
              <p:nvSpPr>
                <p:cNvPr id="76" name="Rectangle 75">
                  <a:extLst>
                    <a:ext uri="{FF2B5EF4-FFF2-40B4-BE49-F238E27FC236}">
                      <a16:creationId xmlns:a16="http://schemas.microsoft.com/office/drawing/2014/main" id="{D509DD34-8041-3405-D0BC-4E52C433E124}"/>
                    </a:ext>
                  </a:extLst>
                </p:cNvPr>
                <p:cNvSpPr/>
                <p:nvPr/>
              </p:nvSpPr>
              <p:spPr bwMode="auto">
                <a:xfrm>
                  <a:off x="1699073" y="3378464"/>
                  <a:ext cx="426893" cy="216632"/>
                </a:xfrm>
                <a:prstGeom prst="rect">
                  <a:avLst/>
                </a:prstGeom>
                <a:grpFill/>
                <a:ln w="12700" cap="flat" cmpd="sng" algn="ctr">
                  <a:no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77" name="Stored Data 76">
                  <a:extLst>
                    <a:ext uri="{FF2B5EF4-FFF2-40B4-BE49-F238E27FC236}">
                      <a16:creationId xmlns:a16="http://schemas.microsoft.com/office/drawing/2014/main" id="{11FC80DF-A5D0-7117-1D4F-DAEFDA60FED5}"/>
                    </a:ext>
                  </a:extLst>
                </p:cNvPr>
                <p:cNvSpPr/>
                <p:nvPr/>
              </p:nvSpPr>
              <p:spPr bwMode="auto">
                <a:xfrm rot="5400000">
                  <a:off x="1756418" y="3341974"/>
                  <a:ext cx="312205" cy="426893"/>
                </a:xfrm>
                <a:prstGeom prst="flowChartOnlineStorage">
                  <a:avLst/>
                </a:prstGeom>
                <a:grpFill/>
                <a:ln w="12700" cap="flat" cmpd="sng" algn="ctr">
                  <a:no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a typeface="ＭＳ Ｐゴシック" charset="0"/>
                  </a:endParaRPr>
                </a:p>
              </p:txBody>
            </p:sp>
            <p:sp>
              <p:nvSpPr>
                <p:cNvPr id="78" name="Rectangle 77">
                  <a:extLst>
                    <a:ext uri="{FF2B5EF4-FFF2-40B4-BE49-F238E27FC236}">
                      <a16:creationId xmlns:a16="http://schemas.microsoft.com/office/drawing/2014/main" id="{6C46BC08-DE69-022B-9401-D9E8EDA9A1CE}"/>
                    </a:ext>
                  </a:extLst>
                </p:cNvPr>
                <p:cNvSpPr/>
                <p:nvPr/>
              </p:nvSpPr>
              <p:spPr bwMode="auto">
                <a:xfrm>
                  <a:off x="1699073" y="1935364"/>
                  <a:ext cx="426893" cy="65139"/>
                </a:xfrm>
                <a:prstGeom prst="rect">
                  <a:avLst/>
                </a:prstGeom>
                <a:grpFill/>
                <a:ln w="12700" cap="flat" cmpd="sng" algn="ctr">
                  <a:no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79" name="Rectangle 78">
                  <a:extLst>
                    <a:ext uri="{FF2B5EF4-FFF2-40B4-BE49-F238E27FC236}">
                      <a16:creationId xmlns:a16="http://schemas.microsoft.com/office/drawing/2014/main" id="{5C1E6192-6678-2F2F-D354-E5AE93710301}"/>
                    </a:ext>
                  </a:extLst>
                </p:cNvPr>
                <p:cNvSpPr/>
                <p:nvPr/>
              </p:nvSpPr>
              <p:spPr bwMode="auto">
                <a:xfrm rot="1526729">
                  <a:off x="4077438" y="1826991"/>
                  <a:ext cx="218314" cy="61165"/>
                </a:xfrm>
                <a:prstGeom prst="rect">
                  <a:avLst/>
                </a:prstGeom>
                <a:grpFill/>
                <a:ln w="12700" cap="flat" cmpd="sng" algn="ctr">
                  <a:no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80" name="Rectangle 79">
                  <a:extLst>
                    <a:ext uri="{FF2B5EF4-FFF2-40B4-BE49-F238E27FC236}">
                      <a16:creationId xmlns:a16="http://schemas.microsoft.com/office/drawing/2014/main" id="{A96DDBC7-A055-41AD-8B43-21E1E5F6B2B0}"/>
                    </a:ext>
                  </a:extLst>
                </p:cNvPr>
                <p:cNvSpPr/>
                <p:nvPr/>
              </p:nvSpPr>
              <p:spPr bwMode="auto">
                <a:xfrm rot="4266712">
                  <a:off x="5542891" y="3287845"/>
                  <a:ext cx="218314" cy="61165"/>
                </a:xfrm>
                <a:prstGeom prst="rect">
                  <a:avLst/>
                </a:prstGeom>
                <a:grpFill/>
                <a:ln w="12700" cap="flat" cmpd="sng" algn="ctr">
                  <a:no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81" name="Rectangle 80">
                  <a:extLst>
                    <a:ext uri="{FF2B5EF4-FFF2-40B4-BE49-F238E27FC236}">
                      <a16:creationId xmlns:a16="http://schemas.microsoft.com/office/drawing/2014/main" id="{F3901BAF-078A-E777-1887-813949D086AA}"/>
                    </a:ext>
                  </a:extLst>
                </p:cNvPr>
                <p:cNvSpPr/>
                <p:nvPr/>
              </p:nvSpPr>
              <p:spPr bwMode="auto">
                <a:xfrm rot="4671524">
                  <a:off x="1095562" y="4651354"/>
                  <a:ext cx="218314" cy="61165"/>
                </a:xfrm>
                <a:prstGeom prst="rect">
                  <a:avLst/>
                </a:prstGeom>
                <a:grpFill/>
                <a:ln w="12700" cap="flat" cmpd="sng" algn="ctr">
                  <a:no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82" name="Rectangle 81">
                  <a:extLst>
                    <a:ext uri="{FF2B5EF4-FFF2-40B4-BE49-F238E27FC236}">
                      <a16:creationId xmlns:a16="http://schemas.microsoft.com/office/drawing/2014/main" id="{0CA39921-4E1A-AE3C-B10B-D19B65F1B94A}"/>
                    </a:ext>
                  </a:extLst>
                </p:cNvPr>
                <p:cNvSpPr/>
                <p:nvPr/>
              </p:nvSpPr>
              <p:spPr bwMode="auto">
                <a:xfrm rot="4054189">
                  <a:off x="2561012" y="5632572"/>
                  <a:ext cx="218314" cy="61165"/>
                </a:xfrm>
                <a:prstGeom prst="rect">
                  <a:avLst/>
                </a:prstGeom>
                <a:grpFill/>
                <a:ln w="12700" cap="flat" cmpd="sng" algn="ctr">
                  <a:no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83" name="Rectangle 82">
                  <a:extLst>
                    <a:ext uri="{FF2B5EF4-FFF2-40B4-BE49-F238E27FC236}">
                      <a16:creationId xmlns:a16="http://schemas.microsoft.com/office/drawing/2014/main" id="{EEFE5EC5-9472-8CB6-9C58-47D38A461439}"/>
                    </a:ext>
                  </a:extLst>
                </p:cNvPr>
                <p:cNvSpPr/>
                <p:nvPr/>
              </p:nvSpPr>
              <p:spPr bwMode="auto">
                <a:xfrm rot="910713">
                  <a:off x="1796991" y="6325979"/>
                  <a:ext cx="218314" cy="61165"/>
                </a:xfrm>
                <a:prstGeom prst="rect">
                  <a:avLst/>
                </a:prstGeom>
                <a:grpFill/>
                <a:ln w="12700" cap="flat" cmpd="sng" algn="ctr">
                  <a:no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grpSp>
          <p:cxnSp>
            <p:nvCxnSpPr>
              <p:cNvPr id="71" name="Straight Arrow Connector 70">
                <a:extLst>
                  <a:ext uri="{FF2B5EF4-FFF2-40B4-BE49-F238E27FC236}">
                    <a16:creationId xmlns:a16="http://schemas.microsoft.com/office/drawing/2014/main" id="{A6FC7AE7-920C-9FDF-9290-C0D71F0D586F}"/>
                  </a:ext>
                </a:extLst>
              </p:cNvPr>
              <p:cNvCxnSpPr>
                <a:cxnSpLocks/>
              </p:cNvCxnSpPr>
              <p:nvPr/>
            </p:nvCxnSpPr>
            <p:spPr bwMode="auto">
              <a:xfrm flipH="1" flipV="1">
                <a:off x="2781861" y="5666275"/>
                <a:ext cx="206948" cy="44135"/>
              </a:xfrm>
              <a:prstGeom prst="straightConnector1">
                <a:avLst/>
              </a:prstGeom>
              <a:solidFill>
                <a:schemeClr val="accent1"/>
              </a:solidFill>
              <a:ln w="12700" cap="flat" cmpd="sng" algn="ctr">
                <a:solidFill>
                  <a:srgbClr val="FF650D"/>
                </a:solidFill>
                <a:prstDash val="solid"/>
                <a:round/>
                <a:headEnd type="none" w="sm" len="sm"/>
                <a:tailEnd type="stealth"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2" name="Straight Arrow Connector 71">
                <a:extLst>
                  <a:ext uri="{FF2B5EF4-FFF2-40B4-BE49-F238E27FC236}">
                    <a16:creationId xmlns:a16="http://schemas.microsoft.com/office/drawing/2014/main" id="{5534D04F-272D-257D-A82E-2C58B379EAA4}"/>
                  </a:ext>
                </a:extLst>
              </p:cNvPr>
              <p:cNvCxnSpPr>
                <a:cxnSpLocks/>
              </p:cNvCxnSpPr>
              <p:nvPr/>
            </p:nvCxnSpPr>
            <p:spPr bwMode="auto">
              <a:xfrm flipV="1">
                <a:off x="3419588" y="3476404"/>
                <a:ext cx="133466" cy="307655"/>
              </a:xfrm>
              <a:prstGeom prst="straightConnector1">
                <a:avLst/>
              </a:prstGeom>
              <a:solidFill>
                <a:schemeClr val="accent1"/>
              </a:solidFill>
              <a:ln w="12700" cap="flat" cmpd="sng" algn="ctr">
                <a:solidFill>
                  <a:srgbClr val="FF650D"/>
                </a:solidFill>
                <a:prstDash val="solid"/>
                <a:round/>
                <a:headEnd type="none" w="sm" len="sm"/>
                <a:tailEnd type="stealth"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3" name="Straight Arrow Connector 72">
                <a:extLst>
                  <a:ext uri="{FF2B5EF4-FFF2-40B4-BE49-F238E27FC236}">
                    <a16:creationId xmlns:a16="http://schemas.microsoft.com/office/drawing/2014/main" id="{25725FFC-0174-B647-C43E-8D42B96DC06E}"/>
                  </a:ext>
                </a:extLst>
              </p:cNvPr>
              <p:cNvCxnSpPr>
                <a:cxnSpLocks/>
              </p:cNvCxnSpPr>
              <p:nvPr/>
            </p:nvCxnSpPr>
            <p:spPr bwMode="auto">
              <a:xfrm flipH="1">
                <a:off x="3216654" y="3457329"/>
                <a:ext cx="151575" cy="300472"/>
              </a:xfrm>
              <a:prstGeom prst="straightConnector1">
                <a:avLst/>
              </a:prstGeom>
              <a:solidFill>
                <a:schemeClr val="accent1"/>
              </a:solidFill>
              <a:ln w="12700" cap="flat" cmpd="sng" algn="ctr">
                <a:solidFill>
                  <a:srgbClr val="FF650D"/>
                </a:solidFill>
                <a:prstDash val="solid"/>
                <a:round/>
                <a:headEnd type="none" w="sm" len="sm"/>
                <a:tailEnd type="stealth"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4" name="Straight Arrow Connector 73">
                <a:extLst>
                  <a:ext uri="{FF2B5EF4-FFF2-40B4-BE49-F238E27FC236}">
                    <a16:creationId xmlns:a16="http://schemas.microsoft.com/office/drawing/2014/main" id="{F6AB4201-8D3E-A5C3-C9BF-1D26E36B3BDE}"/>
                  </a:ext>
                </a:extLst>
              </p:cNvPr>
              <p:cNvCxnSpPr>
                <a:cxnSpLocks/>
              </p:cNvCxnSpPr>
              <p:nvPr/>
            </p:nvCxnSpPr>
            <p:spPr bwMode="auto">
              <a:xfrm flipV="1">
                <a:off x="1910576" y="5108419"/>
                <a:ext cx="1943" cy="363222"/>
              </a:xfrm>
              <a:prstGeom prst="straightConnector1">
                <a:avLst/>
              </a:prstGeom>
              <a:solidFill>
                <a:schemeClr val="accent1"/>
              </a:solidFill>
              <a:ln w="12700" cap="flat" cmpd="sng" algn="ctr">
                <a:solidFill>
                  <a:srgbClr val="FF650D"/>
                </a:solidFill>
                <a:prstDash val="solid"/>
                <a:round/>
                <a:headEnd type="none" w="sm" len="sm"/>
                <a:tailEnd type="stealth"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Arrow Connector 74">
                <a:extLst>
                  <a:ext uri="{FF2B5EF4-FFF2-40B4-BE49-F238E27FC236}">
                    <a16:creationId xmlns:a16="http://schemas.microsoft.com/office/drawing/2014/main" id="{1210EEB8-FF92-C6E0-F0F0-6589266C103E}"/>
                  </a:ext>
                </a:extLst>
              </p:cNvPr>
              <p:cNvCxnSpPr>
                <a:cxnSpLocks/>
              </p:cNvCxnSpPr>
              <p:nvPr/>
            </p:nvCxnSpPr>
            <p:spPr bwMode="auto">
              <a:xfrm>
                <a:off x="1910576" y="5515471"/>
                <a:ext cx="1680" cy="300570"/>
              </a:xfrm>
              <a:prstGeom prst="straightConnector1">
                <a:avLst/>
              </a:prstGeom>
              <a:solidFill>
                <a:schemeClr val="accent1"/>
              </a:solidFill>
              <a:ln w="12700" cap="flat" cmpd="sng" algn="ctr">
                <a:solidFill>
                  <a:srgbClr val="FF650D"/>
                </a:solidFill>
                <a:prstDash val="solid"/>
                <a:round/>
                <a:headEnd type="none" w="sm" len="sm"/>
                <a:tailEnd type="stealth"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109" name="Straight Connector 108">
              <a:extLst>
                <a:ext uri="{FF2B5EF4-FFF2-40B4-BE49-F238E27FC236}">
                  <a16:creationId xmlns:a16="http://schemas.microsoft.com/office/drawing/2014/main" id="{6903D7EF-709E-7A4E-4DBA-5837C4444708}"/>
                </a:ext>
              </a:extLst>
            </p:cNvPr>
            <p:cNvCxnSpPr>
              <a:cxnSpLocks/>
            </p:cNvCxnSpPr>
            <p:nvPr/>
          </p:nvCxnSpPr>
          <p:spPr bwMode="auto">
            <a:xfrm flipV="1">
              <a:off x="6462881" y="4422038"/>
              <a:ext cx="548640" cy="0"/>
            </a:xfrm>
            <a:prstGeom prst="line">
              <a:avLst/>
            </a:prstGeom>
            <a:solidFill>
              <a:schemeClr val="accent1"/>
            </a:solidFill>
            <a:ln w="28575" cap="flat" cmpd="sng" algn="ctr">
              <a:solidFill>
                <a:srgbClr val="FF650D"/>
              </a:solidFill>
              <a:prstDash val="dash"/>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0" name="Straight Connector 109">
              <a:extLst>
                <a:ext uri="{FF2B5EF4-FFF2-40B4-BE49-F238E27FC236}">
                  <a16:creationId xmlns:a16="http://schemas.microsoft.com/office/drawing/2014/main" id="{C4F976BA-B87F-D517-0070-D440335E993F}"/>
                </a:ext>
              </a:extLst>
            </p:cNvPr>
            <p:cNvCxnSpPr>
              <a:cxnSpLocks/>
            </p:cNvCxnSpPr>
            <p:nvPr/>
          </p:nvCxnSpPr>
          <p:spPr bwMode="auto">
            <a:xfrm>
              <a:off x="5370679" y="5649752"/>
              <a:ext cx="457200" cy="107520"/>
            </a:xfrm>
            <a:prstGeom prst="line">
              <a:avLst/>
            </a:prstGeom>
            <a:solidFill>
              <a:schemeClr val="accent1"/>
            </a:solidFill>
            <a:ln w="28575" cap="flat" cmpd="sng" algn="ctr">
              <a:solidFill>
                <a:srgbClr val="FF650D"/>
              </a:solidFill>
              <a:prstDash val="dash"/>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13" name="TextBox 112">
              <a:extLst>
                <a:ext uri="{FF2B5EF4-FFF2-40B4-BE49-F238E27FC236}">
                  <a16:creationId xmlns:a16="http://schemas.microsoft.com/office/drawing/2014/main" id="{FE2FF321-1547-700E-F2B9-FAB06AAF7A0B}"/>
                </a:ext>
              </a:extLst>
            </p:cNvPr>
            <p:cNvSpPr txBox="1"/>
            <p:nvPr/>
          </p:nvSpPr>
          <p:spPr>
            <a:xfrm>
              <a:off x="5879494" y="5434121"/>
              <a:ext cx="1438527" cy="584775"/>
            </a:xfrm>
            <a:prstGeom prst="rect">
              <a:avLst/>
            </a:prstGeom>
            <a:noFill/>
          </p:spPr>
          <p:txBody>
            <a:bodyPr wrap="square" rtlCol="0">
              <a:spAutoFit/>
            </a:bodyPr>
            <a:lstStyle/>
            <a:p>
              <a:pPr algn="ctr"/>
              <a:r>
                <a:rPr lang="en-US" sz="1600" dirty="0">
                  <a:solidFill>
                    <a:srgbClr val="FF00FF"/>
                  </a:solidFill>
                </a:rPr>
                <a:t>SQZ Generator</a:t>
              </a:r>
            </a:p>
          </p:txBody>
        </p:sp>
        <p:sp>
          <p:nvSpPr>
            <p:cNvPr id="114" name="TextBox 113">
              <a:extLst>
                <a:ext uri="{FF2B5EF4-FFF2-40B4-BE49-F238E27FC236}">
                  <a16:creationId xmlns:a16="http://schemas.microsoft.com/office/drawing/2014/main" id="{700E1BBE-EA54-4065-3A50-DEAA4020F6BE}"/>
                </a:ext>
              </a:extLst>
            </p:cNvPr>
            <p:cNvSpPr txBox="1"/>
            <p:nvPr/>
          </p:nvSpPr>
          <p:spPr>
            <a:xfrm>
              <a:off x="2241543" y="5129009"/>
              <a:ext cx="1438527" cy="584775"/>
            </a:xfrm>
            <a:prstGeom prst="rect">
              <a:avLst/>
            </a:prstGeom>
            <a:noFill/>
          </p:spPr>
          <p:txBody>
            <a:bodyPr wrap="square" rtlCol="0">
              <a:spAutoFit/>
            </a:bodyPr>
            <a:lstStyle/>
            <a:p>
              <a:pPr algn="r"/>
              <a:r>
                <a:rPr lang="en-US" sz="1600" dirty="0">
                  <a:solidFill>
                    <a:srgbClr val="FF00FF"/>
                  </a:solidFill>
                </a:rPr>
                <a:t>q Controller</a:t>
              </a:r>
              <a:br>
                <a:rPr lang="en-US" sz="1600" dirty="0">
                  <a:solidFill>
                    <a:srgbClr val="FF00FF"/>
                  </a:solidFill>
                </a:rPr>
              </a:br>
              <a:r>
                <a:rPr lang="en-US" sz="1600" dirty="0">
                  <a:solidFill>
                    <a:srgbClr val="FF00FF"/>
                  </a:solidFill>
                </a:rPr>
                <a:t>Alignment</a:t>
              </a:r>
            </a:p>
          </p:txBody>
        </p:sp>
        <p:sp>
          <p:nvSpPr>
            <p:cNvPr id="115" name="TextBox 114">
              <a:extLst>
                <a:ext uri="{FF2B5EF4-FFF2-40B4-BE49-F238E27FC236}">
                  <a16:creationId xmlns:a16="http://schemas.microsoft.com/office/drawing/2014/main" id="{2BE435A1-7841-B6F6-B915-56A5C8AFBCD3}"/>
                </a:ext>
              </a:extLst>
            </p:cNvPr>
            <p:cNvSpPr txBox="1"/>
            <p:nvPr/>
          </p:nvSpPr>
          <p:spPr>
            <a:xfrm>
              <a:off x="7178604" y="3700619"/>
              <a:ext cx="1438527" cy="584775"/>
            </a:xfrm>
            <a:prstGeom prst="rect">
              <a:avLst/>
            </a:prstGeom>
            <a:noFill/>
          </p:spPr>
          <p:txBody>
            <a:bodyPr wrap="square" rtlCol="0">
              <a:spAutoFit/>
            </a:bodyPr>
            <a:lstStyle/>
            <a:p>
              <a:pPr algn="r"/>
              <a:r>
                <a:rPr lang="en-US" sz="1600" dirty="0">
                  <a:solidFill>
                    <a:srgbClr val="FF00FF"/>
                  </a:solidFill>
                </a:rPr>
                <a:t>Alignment</a:t>
              </a:r>
              <a:br>
                <a:rPr lang="en-US" sz="1600" dirty="0">
                  <a:solidFill>
                    <a:srgbClr val="FF00FF"/>
                  </a:solidFill>
                </a:rPr>
              </a:br>
              <a:r>
                <a:rPr lang="en-US" sz="1600" dirty="0">
                  <a:solidFill>
                    <a:srgbClr val="FF00FF"/>
                  </a:solidFill>
                </a:rPr>
                <a:t>q Controller</a:t>
              </a:r>
            </a:p>
          </p:txBody>
        </p:sp>
        <p:sp>
          <p:nvSpPr>
            <p:cNvPr id="116" name="TextBox 115">
              <a:extLst>
                <a:ext uri="{FF2B5EF4-FFF2-40B4-BE49-F238E27FC236}">
                  <a16:creationId xmlns:a16="http://schemas.microsoft.com/office/drawing/2014/main" id="{07838C3C-9F30-3849-BD47-8C8BC3CC6F27}"/>
                </a:ext>
              </a:extLst>
            </p:cNvPr>
            <p:cNvSpPr txBox="1"/>
            <p:nvPr/>
          </p:nvSpPr>
          <p:spPr>
            <a:xfrm>
              <a:off x="6669296" y="1980514"/>
              <a:ext cx="1438527" cy="338554"/>
            </a:xfrm>
            <a:prstGeom prst="rect">
              <a:avLst/>
            </a:prstGeom>
            <a:noFill/>
          </p:spPr>
          <p:txBody>
            <a:bodyPr wrap="square" rtlCol="0">
              <a:spAutoFit/>
            </a:bodyPr>
            <a:lstStyle/>
            <a:p>
              <a:r>
                <a:rPr lang="en-US" sz="1600" dirty="0">
                  <a:solidFill>
                    <a:srgbClr val="FF00FF"/>
                  </a:solidFill>
                </a:rPr>
                <a:t>q Controller</a:t>
              </a:r>
            </a:p>
          </p:txBody>
        </p:sp>
        <p:sp>
          <p:nvSpPr>
            <p:cNvPr id="117" name="TextBox 116">
              <a:extLst>
                <a:ext uri="{FF2B5EF4-FFF2-40B4-BE49-F238E27FC236}">
                  <a16:creationId xmlns:a16="http://schemas.microsoft.com/office/drawing/2014/main" id="{A876E36C-3986-BB07-E87A-FFBB38C097C0}"/>
                </a:ext>
              </a:extLst>
            </p:cNvPr>
            <p:cNvSpPr txBox="1"/>
            <p:nvPr/>
          </p:nvSpPr>
          <p:spPr>
            <a:xfrm>
              <a:off x="4258982" y="1919841"/>
              <a:ext cx="1438527" cy="897290"/>
            </a:xfrm>
            <a:prstGeom prst="rect">
              <a:avLst/>
            </a:prstGeom>
            <a:noFill/>
          </p:spPr>
          <p:txBody>
            <a:bodyPr wrap="square" rtlCol="0">
              <a:spAutoFit/>
            </a:bodyPr>
            <a:lstStyle/>
            <a:p>
              <a:r>
                <a:rPr lang="en-US" sz="1600" dirty="0">
                  <a:solidFill>
                    <a:srgbClr val="FF00FF"/>
                  </a:solidFill>
                </a:rPr>
                <a:t>Freq. dep. </a:t>
              </a:r>
              <a:br>
                <a:rPr lang="en-US" sz="1600" dirty="0">
                  <a:solidFill>
                    <a:srgbClr val="FF00FF"/>
                  </a:solidFill>
                </a:rPr>
              </a:br>
              <a:r>
                <a:rPr lang="en-US" sz="1600" dirty="0">
                  <a:solidFill>
                    <a:srgbClr val="FF00FF"/>
                  </a:solidFill>
                </a:rPr>
                <a:t>phase rotator</a:t>
              </a:r>
            </a:p>
          </p:txBody>
        </p:sp>
      </p:grpSp>
      <p:sp>
        <p:nvSpPr>
          <p:cNvPr id="120" name="TextBox 119">
            <a:extLst>
              <a:ext uri="{FF2B5EF4-FFF2-40B4-BE49-F238E27FC236}">
                <a16:creationId xmlns:a16="http://schemas.microsoft.com/office/drawing/2014/main" id="{CB5579AB-444F-089F-62E9-0D07E314E5C4}"/>
              </a:ext>
            </a:extLst>
          </p:cNvPr>
          <p:cNvSpPr txBox="1"/>
          <p:nvPr/>
        </p:nvSpPr>
        <p:spPr>
          <a:xfrm>
            <a:off x="3386801" y="4622830"/>
            <a:ext cx="2473678" cy="1384995"/>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dirty="0">
                <a:solidFill>
                  <a:schemeClr val="tx2"/>
                </a:solidFill>
              </a:rPr>
              <a:t>Alignment on HAM7 table very stable</a:t>
            </a:r>
          </a:p>
          <a:p>
            <a:pPr marL="285750" indent="-285750">
              <a:buFont typeface="Arial" panose="020B0604020202020204" pitchFamily="34" charset="0"/>
              <a:buChar char="•"/>
            </a:pPr>
            <a:r>
              <a:rPr lang="en-US" sz="1400" dirty="0">
                <a:solidFill>
                  <a:schemeClr val="tx2"/>
                </a:solidFill>
              </a:rPr>
              <a:t>Alignment from HAM7 </a:t>
            </a:r>
            <a:r>
              <a:rPr lang="en-US" sz="1400" dirty="0">
                <a:solidFill>
                  <a:schemeClr val="tx2"/>
                </a:solidFill>
                <a:sym typeface="Wingdings" pitchFamily="2" charset="2"/>
              </a:rPr>
              <a:t> HAM5 stable, except big shifts happened twice: </a:t>
            </a:r>
            <a:r>
              <a:rPr lang="en-US" sz="1400" dirty="0">
                <a:solidFill>
                  <a:schemeClr val="tx2"/>
                </a:solidFill>
                <a:sym typeface="Wingdings" pitchFamily="2" charset="2"/>
                <a:hlinkClick r:id="rId3"/>
              </a:rPr>
              <a:t>LLO76905</a:t>
            </a:r>
            <a:r>
              <a:rPr lang="en-US" sz="1400" dirty="0">
                <a:solidFill>
                  <a:schemeClr val="tx2"/>
                </a:solidFill>
                <a:sym typeface="Wingdings" pitchFamily="2" charset="2"/>
              </a:rPr>
              <a:t>, </a:t>
            </a:r>
            <a:r>
              <a:rPr lang="en-US" sz="1400" dirty="0">
                <a:solidFill>
                  <a:schemeClr val="tx2"/>
                </a:solidFill>
                <a:sym typeface="Wingdings" pitchFamily="2" charset="2"/>
                <a:hlinkClick r:id="rId4"/>
              </a:rPr>
              <a:t>LLO68097</a:t>
            </a:r>
            <a:endParaRPr lang="en-US" sz="1400" dirty="0">
              <a:solidFill>
                <a:schemeClr val="tx2"/>
              </a:solidFill>
            </a:endParaRPr>
          </a:p>
        </p:txBody>
      </p:sp>
      <p:sp>
        <p:nvSpPr>
          <p:cNvPr id="4" name="Rounded Rectangle 3">
            <a:extLst>
              <a:ext uri="{FF2B5EF4-FFF2-40B4-BE49-F238E27FC236}">
                <a16:creationId xmlns:a16="http://schemas.microsoft.com/office/drawing/2014/main" id="{9AC4440E-1A1F-8EC7-C355-E1CC351E0655}"/>
              </a:ext>
            </a:extLst>
          </p:cNvPr>
          <p:cNvSpPr/>
          <p:nvPr/>
        </p:nvSpPr>
        <p:spPr bwMode="auto">
          <a:xfrm>
            <a:off x="3357646" y="4565007"/>
            <a:ext cx="2473678" cy="1513761"/>
          </a:xfrm>
          <a:prstGeom prst="roundRect">
            <a:avLst/>
          </a:prstGeom>
          <a:noFill/>
          <a:ln w="19050" cap="flat" cmpd="sng" algn="ctr">
            <a:solidFill>
              <a:srgbClr val="4AFFCD"/>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12" name="TextBox 11">
            <a:extLst>
              <a:ext uri="{FF2B5EF4-FFF2-40B4-BE49-F238E27FC236}">
                <a16:creationId xmlns:a16="http://schemas.microsoft.com/office/drawing/2014/main" id="{9EC8C5C1-D253-3D50-9934-B41DCED17785}"/>
              </a:ext>
            </a:extLst>
          </p:cNvPr>
          <p:cNvSpPr txBox="1"/>
          <p:nvPr/>
        </p:nvSpPr>
        <p:spPr>
          <a:xfrm>
            <a:off x="0" y="6550223"/>
            <a:ext cx="2540000" cy="307777"/>
          </a:xfrm>
          <a:prstGeom prst="rect">
            <a:avLst/>
          </a:prstGeom>
          <a:noFill/>
        </p:spPr>
        <p:txBody>
          <a:bodyPr wrap="square" rtlCol="0">
            <a:spAutoFit/>
          </a:bodyPr>
          <a:lstStyle/>
          <a:p>
            <a:r>
              <a:rPr lang="en-US" sz="1400" dirty="0">
                <a:solidFill>
                  <a:schemeClr val="bg1">
                    <a:lumMod val="85000"/>
                  </a:schemeClr>
                </a:solidFill>
                <a:hlinkClick r:id="rId5">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213943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8BE21-07AE-80AD-DF02-850224045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D0D246-C7A8-802E-9EDF-0B4FF41048DA}"/>
              </a:ext>
            </a:extLst>
          </p:cNvPr>
          <p:cNvSpPr>
            <a:spLocks noGrp="1"/>
          </p:cNvSpPr>
          <p:nvPr>
            <p:ph type="title"/>
          </p:nvPr>
        </p:nvSpPr>
        <p:spPr/>
        <p:txBody>
          <a:bodyPr>
            <a:normAutofit fontScale="90000"/>
          </a:bodyPr>
          <a:lstStyle/>
          <a:p>
            <a:r>
              <a:rPr lang="en-US" dirty="0"/>
              <a:t>Optical System Overview – </a:t>
            </a:r>
            <a:br>
              <a:rPr lang="en-US" dirty="0"/>
            </a:br>
            <a:r>
              <a:rPr lang="en-US" dirty="0"/>
              <a:t>Vacuum Injection Platform</a:t>
            </a:r>
          </a:p>
        </p:txBody>
      </p:sp>
      <p:sp>
        <p:nvSpPr>
          <p:cNvPr id="5" name="Slide Number Placeholder 4">
            <a:extLst>
              <a:ext uri="{FF2B5EF4-FFF2-40B4-BE49-F238E27FC236}">
                <a16:creationId xmlns:a16="http://schemas.microsoft.com/office/drawing/2014/main" id="{38D1F03C-DB97-219A-0295-27416E7A1A62}"/>
              </a:ext>
            </a:extLst>
          </p:cNvPr>
          <p:cNvSpPr>
            <a:spLocks noGrp="1"/>
          </p:cNvSpPr>
          <p:nvPr>
            <p:ph type="sldNum" sz="quarter" idx="12"/>
          </p:nvPr>
        </p:nvSpPr>
        <p:spPr/>
        <p:txBody>
          <a:bodyPr/>
          <a:lstStyle/>
          <a:p>
            <a:pPr>
              <a:defRPr/>
            </a:pPr>
            <a:fld id="{01BBC5D6-E357-0C48-ACBE-64CB86AB2C2F}" type="slidenum">
              <a:rPr lang="en-US" smtClean="0"/>
              <a:pPr>
                <a:defRPr/>
              </a:pPr>
              <a:t>4</a:t>
            </a:fld>
            <a:endParaRPr lang="en-US" dirty="0"/>
          </a:p>
        </p:txBody>
      </p:sp>
      <p:grpSp>
        <p:nvGrpSpPr>
          <p:cNvPr id="11" name="Group 10">
            <a:extLst>
              <a:ext uri="{FF2B5EF4-FFF2-40B4-BE49-F238E27FC236}">
                <a16:creationId xmlns:a16="http://schemas.microsoft.com/office/drawing/2014/main" id="{84358C6E-63A8-505F-C9CB-8AA6539B6D46}"/>
              </a:ext>
            </a:extLst>
          </p:cNvPr>
          <p:cNvGrpSpPr/>
          <p:nvPr/>
        </p:nvGrpSpPr>
        <p:grpSpPr>
          <a:xfrm>
            <a:off x="39756" y="1196053"/>
            <a:ext cx="7923987" cy="5649247"/>
            <a:chOff x="1904660" y="1187823"/>
            <a:chExt cx="7923987" cy="5649247"/>
          </a:xfrm>
        </p:grpSpPr>
        <p:pic>
          <p:nvPicPr>
            <p:cNvPr id="4" name="Picture 3">
              <a:extLst>
                <a:ext uri="{FF2B5EF4-FFF2-40B4-BE49-F238E27FC236}">
                  <a16:creationId xmlns:a16="http://schemas.microsoft.com/office/drawing/2014/main" id="{5A03283C-B9D4-06D7-D45C-5D01F98EC49E}"/>
                </a:ext>
              </a:extLst>
            </p:cNvPr>
            <p:cNvPicPr>
              <a:picLocks noChangeAspect="1"/>
            </p:cNvPicPr>
            <p:nvPr/>
          </p:nvPicPr>
          <p:blipFill>
            <a:blip r:embed="rId3"/>
            <a:stretch>
              <a:fillRect/>
            </a:stretch>
          </p:blipFill>
          <p:spPr>
            <a:xfrm>
              <a:off x="1904660" y="1187823"/>
              <a:ext cx="7923987" cy="5649247"/>
            </a:xfrm>
            <a:prstGeom prst="rect">
              <a:avLst/>
            </a:prstGeom>
          </p:spPr>
        </p:pic>
        <p:sp>
          <p:nvSpPr>
            <p:cNvPr id="10" name="TextBox 9">
              <a:extLst>
                <a:ext uri="{FF2B5EF4-FFF2-40B4-BE49-F238E27FC236}">
                  <a16:creationId xmlns:a16="http://schemas.microsoft.com/office/drawing/2014/main" id="{BB1D2C2B-4415-A586-90B5-CB5589C291D3}"/>
                </a:ext>
              </a:extLst>
            </p:cNvPr>
            <p:cNvSpPr txBox="1"/>
            <p:nvPr/>
          </p:nvSpPr>
          <p:spPr>
            <a:xfrm>
              <a:off x="1904660" y="1214717"/>
              <a:ext cx="3732504" cy="369332"/>
            </a:xfrm>
            <a:prstGeom prst="rect">
              <a:avLst/>
            </a:prstGeom>
            <a:noFill/>
          </p:spPr>
          <p:txBody>
            <a:bodyPr wrap="square">
              <a:spAutoFit/>
            </a:bodyPr>
            <a:lstStyle/>
            <a:p>
              <a:r>
                <a:rPr lang="en-US" dirty="0">
                  <a:solidFill>
                    <a:schemeClr val="tx2"/>
                  </a:solidFill>
                </a:rPr>
                <a:t>﻿﻿T1900649 FDS final optical layout</a:t>
              </a:r>
            </a:p>
          </p:txBody>
        </p:sp>
      </p:grpSp>
      <p:sp>
        <p:nvSpPr>
          <p:cNvPr id="12" name="TextBox 11">
            <a:extLst>
              <a:ext uri="{FF2B5EF4-FFF2-40B4-BE49-F238E27FC236}">
                <a16:creationId xmlns:a16="http://schemas.microsoft.com/office/drawing/2014/main" id="{08B4EC85-0CF7-DC35-AA70-81D23116A8B2}"/>
              </a:ext>
            </a:extLst>
          </p:cNvPr>
          <p:cNvSpPr txBox="1"/>
          <p:nvPr/>
        </p:nvSpPr>
        <p:spPr>
          <a:xfrm>
            <a:off x="8037444" y="2656017"/>
            <a:ext cx="41148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5 total passes through </a:t>
            </a:r>
            <a:br>
              <a:rPr lang="en-US" dirty="0">
                <a:solidFill>
                  <a:schemeClr val="bg1"/>
                </a:solidFill>
              </a:rPr>
            </a:br>
            <a:r>
              <a:rPr lang="en-US" dirty="0">
                <a:solidFill>
                  <a:schemeClr val="bg1"/>
                </a:solidFill>
              </a:rPr>
              <a:t>Faraday Isolators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1% loss if well aligned </a:t>
            </a:r>
            <a:r>
              <a:rPr lang="en-US" dirty="0">
                <a:solidFill>
                  <a:schemeClr val="bg1"/>
                </a:solidFill>
                <a:hlinkClick r:id="rId4">
                  <a:extLst>
                    <a:ext uri="{A12FA001-AC4F-418D-AE19-62706E023703}">
                      <ahyp:hlinkClr xmlns:ahyp="http://schemas.microsoft.com/office/drawing/2018/hyperlinkcolor" val="tx"/>
                    </a:ext>
                  </a:extLst>
                </a:hlinkClick>
              </a:rPr>
              <a:t>(LLO62852)</a:t>
            </a:r>
            <a:r>
              <a:rPr lang="en-US" dirty="0">
                <a:solidFill>
                  <a:schemeClr val="bg1"/>
                </a:solidFill>
              </a:rPr>
              <a:t>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Tight space on on the platform, easy to clip the beam.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5 - 8.5 dB injection loss plausible</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grpSp>
        <p:nvGrpSpPr>
          <p:cNvPr id="17" name="Group 16">
            <a:extLst>
              <a:ext uri="{FF2B5EF4-FFF2-40B4-BE49-F238E27FC236}">
                <a16:creationId xmlns:a16="http://schemas.microsoft.com/office/drawing/2014/main" id="{DA860CDC-FF29-B1A4-A96F-7420C7CF9131}"/>
              </a:ext>
            </a:extLst>
          </p:cNvPr>
          <p:cNvGrpSpPr/>
          <p:nvPr/>
        </p:nvGrpSpPr>
        <p:grpSpPr>
          <a:xfrm>
            <a:off x="1727200" y="1606057"/>
            <a:ext cx="6236543" cy="5239243"/>
            <a:chOff x="1727200" y="1606057"/>
            <a:chExt cx="6236543" cy="5239243"/>
          </a:xfrm>
        </p:grpSpPr>
        <p:pic>
          <p:nvPicPr>
            <p:cNvPr id="10242" name="Picture 2">
              <a:extLst>
                <a:ext uri="{FF2B5EF4-FFF2-40B4-BE49-F238E27FC236}">
                  <a16:creationId xmlns:a16="http://schemas.microsoft.com/office/drawing/2014/main" id="{58D18696-ADFA-6686-E3FA-8CBBF90EAD7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370" r="19982"/>
            <a:stretch>
              <a:fillRect/>
            </a:stretch>
          </p:blipFill>
          <p:spPr bwMode="auto">
            <a:xfrm>
              <a:off x="1727200" y="1606057"/>
              <a:ext cx="6236543" cy="52392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FA55640-9C62-0268-8676-F4B6023BD458}"/>
                </a:ext>
              </a:extLst>
            </p:cNvPr>
            <p:cNvSpPr txBox="1"/>
            <p:nvPr/>
          </p:nvSpPr>
          <p:spPr>
            <a:xfrm>
              <a:off x="1727200" y="1619932"/>
              <a:ext cx="1282700" cy="369332"/>
            </a:xfrm>
            <a:prstGeom prst="rect">
              <a:avLst/>
            </a:prstGeom>
            <a:noFill/>
          </p:spPr>
          <p:txBody>
            <a:bodyPr wrap="square" rtlCol="0">
              <a:spAutoFit/>
            </a:bodyPr>
            <a:lstStyle/>
            <a:p>
              <a:r>
                <a:rPr lang="en-US" dirty="0">
                  <a:hlinkClick r:id="rId6"/>
                </a:rPr>
                <a:t>LLO62811</a:t>
              </a:r>
              <a:endParaRPr lang="en-US" dirty="0"/>
            </a:p>
          </p:txBody>
        </p:sp>
      </p:grpSp>
      <p:sp>
        <p:nvSpPr>
          <p:cNvPr id="6" name="TextBox 5">
            <a:extLst>
              <a:ext uri="{FF2B5EF4-FFF2-40B4-BE49-F238E27FC236}">
                <a16:creationId xmlns:a16="http://schemas.microsoft.com/office/drawing/2014/main" id="{F0787FB7-649B-9C33-0267-486F1B50C655}"/>
              </a:ext>
            </a:extLst>
          </p:cNvPr>
          <p:cNvSpPr txBox="1"/>
          <p:nvPr/>
        </p:nvSpPr>
        <p:spPr>
          <a:xfrm>
            <a:off x="9612244" y="1182540"/>
            <a:ext cx="2540000" cy="307777"/>
          </a:xfrm>
          <a:prstGeom prst="rect">
            <a:avLst/>
          </a:prstGeom>
          <a:noFill/>
        </p:spPr>
        <p:txBody>
          <a:bodyPr wrap="square" rtlCol="0">
            <a:spAutoFit/>
          </a:bodyPr>
          <a:lstStyle/>
          <a:p>
            <a:pPr algn="r"/>
            <a:r>
              <a:rPr lang="en-US" sz="1400" dirty="0">
                <a:solidFill>
                  <a:schemeClr val="bg1">
                    <a:lumMod val="85000"/>
                  </a:schemeClr>
                </a:solidFill>
                <a:hlinkClick r:id="rId7">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390831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3836A-102B-43E4-361B-0E995D706E5D}"/>
              </a:ext>
            </a:extLst>
          </p:cNvPr>
          <p:cNvSpPr>
            <a:spLocks noGrp="1"/>
          </p:cNvSpPr>
          <p:nvPr>
            <p:ph type="title"/>
          </p:nvPr>
        </p:nvSpPr>
        <p:spPr/>
        <p:txBody>
          <a:bodyPr/>
          <a:lstStyle/>
          <a:p>
            <a:r>
              <a:rPr lang="en-US" dirty="0"/>
              <a:t>Optical System Overview – HAM7 &amp; HAM5</a:t>
            </a:r>
          </a:p>
        </p:txBody>
      </p:sp>
      <p:sp>
        <p:nvSpPr>
          <p:cNvPr id="5" name="Slide Number Placeholder 4">
            <a:extLst>
              <a:ext uri="{FF2B5EF4-FFF2-40B4-BE49-F238E27FC236}">
                <a16:creationId xmlns:a16="http://schemas.microsoft.com/office/drawing/2014/main" id="{DCD2F622-AA99-FD87-7A8C-05383EA3365B}"/>
              </a:ext>
            </a:extLst>
          </p:cNvPr>
          <p:cNvSpPr>
            <a:spLocks noGrp="1"/>
          </p:cNvSpPr>
          <p:nvPr>
            <p:ph type="sldNum" sz="quarter" idx="12"/>
          </p:nvPr>
        </p:nvSpPr>
        <p:spPr/>
        <p:txBody>
          <a:bodyPr/>
          <a:lstStyle/>
          <a:p>
            <a:pPr>
              <a:defRPr/>
            </a:pPr>
            <a:fld id="{01BBC5D6-E357-0C48-ACBE-64CB86AB2C2F}" type="slidenum">
              <a:rPr lang="en-US" smtClean="0"/>
              <a:pPr>
                <a:defRPr/>
              </a:pPr>
              <a:t>5</a:t>
            </a:fld>
            <a:endParaRPr lang="en-US" dirty="0"/>
          </a:p>
        </p:txBody>
      </p:sp>
      <p:grpSp>
        <p:nvGrpSpPr>
          <p:cNvPr id="9" name="Group 8">
            <a:extLst>
              <a:ext uri="{FF2B5EF4-FFF2-40B4-BE49-F238E27FC236}">
                <a16:creationId xmlns:a16="http://schemas.microsoft.com/office/drawing/2014/main" id="{5402236E-BA1D-8398-A9D9-15890D0E5902}"/>
              </a:ext>
            </a:extLst>
          </p:cNvPr>
          <p:cNvGrpSpPr>
            <a:grpSpLocks noChangeAspect="1"/>
          </p:cNvGrpSpPr>
          <p:nvPr/>
        </p:nvGrpSpPr>
        <p:grpSpPr>
          <a:xfrm>
            <a:off x="59967" y="1693652"/>
            <a:ext cx="6018446" cy="4514180"/>
            <a:chOff x="39756" y="2191870"/>
            <a:chExt cx="6221029" cy="4666129"/>
          </a:xfrm>
        </p:grpSpPr>
        <p:pic>
          <p:nvPicPr>
            <p:cNvPr id="7" name="Picture 6">
              <a:extLst>
                <a:ext uri="{FF2B5EF4-FFF2-40B4-BE49-F238E27FC236}">
                  <a16:creationId xmlns:a16="http://schemas.microsoft.com/office/drawing/2014/main" id="{AF67299C-8336-2616-8E81-383708CB91D1}"/>
                </a:ext>
              </a:extLst>
            </p:cNvPr>
            <p:cNvPicPr>
              <a:picLocks noChangeAspect="1"/>
            </p:cNvPicPr>
            <p:nvPr/>
          </p:nvPicPr>
          <p:blipFill>
            <a:blip r:embed="rId2"/>
            <a:srcRect t="9871"/>
            <a:stretch>
              <a:fillRect/>
            </a:stretch>
          </p:blipFill>
          <p:spPr>
            <a:xfrm>
              <a:off x="39756" y="2191870"/>
              <a:ext cx="6221029" cy="4666129"/>
            </a:xfrm>
            <a:prstGeom prst="roundRect">
              <a:avLst>
                <a:gd name="adj" fmla="val 3560"/>
              </a:avLst>
            </a:prstGeom>
          </p:spPr>
        </p:pic>
        <p:pic>
          <p:nvPicPr>
            <p:cNvPr id="8" name="Picture 7">
              <a:extLst>
                <a:ext uri="{FF2B5EF4-FFF2-40B4-BE49-F238E27FC236}">
                  <a16:creationId xmlns:a16="http://schemas.microsoft.com/office/drawing/2014/main" id="{DC0D71D5-A86A-9074-77F3-49601B74F190}"/>
                </a:ext>
              </a:extLst>
            </p:cNvPr>
            <p:cNvPicPr>
              <a:picLocks noChangeAspect="1"/>
            </p:cNvPicPr>
            <p:nvPr/>
          </p:nvPicPr>
          <p:blipFill>
            <a:blip r:embed="rId2"/>
            <a:srcRect l="38413" t="519" r="36729" b="93767"/>
            <a:stretch>
              <a:fillRect/>
            </a:stretch>
          </p:blipFill>
          <p:spPr>
            <a:xfrm>
              <a:off x="4493494" y="6340222"/>
              <a:ext cx="1546412" cy="295836"/>
            </a:xfrm>
            <a:prstGeom prst="rect">
              <a:avLst/>
            </a:prstGeom>
          </p:spPr>
        </p:pic>
      </p:grpSp>
      <p:grpSp>
        <p:nvGrpSpPr>
          <p:cNvPr id="12" name="Group 11">
            <a:extLst>
              <a:ext uri="{FF2B5EF4-FFF2-40B4-BE49-F238E27FC236}">
                <a16:creationId xmlns:a16="http://schemas.microsoft.com/office/drawing/2014/main" id="{C250EBF3-79DF-194D-0C75-3ED4C2B356D0}"/>
              </a:ext>
            </a:extLst>
          </p:cNvPr>
          <p:cNvGrpSpPr>
            <a:grpSpLocks noChangeAspect="1"/>
          </p:cNvGrpSpPr>
          <p:nvPr/>
        </p:nvGrpSpPr>
        <p:grpSpPr>
          <a:xfrm>
            <a:off x="6085658" y="1467161"/>
            <a:ext cx="5973763" cy="5283873"/>
            <a:chOff x="6085658" y="1467161"/>
            <a:chExt cx="5973763" cy="5283873"/>
          </a:xfrm>
        </p:grpSpPr>
        <p:pic>
          <p:nvPicPr>
            <p:cNvPr id="10" name="Picture 2">
              <a:extLst>
                <a:ext uri="{FF2B5EF4-FFF2-40B4-BE49-F238E27FC236}">
                  <a16:creationId xmlns:a16="http://schemas.microsoft.com/office/drawing/2014/main" id="{60B933DC-9E7F-6ED9-ED7C-426C03A5F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201" y="1467161"/>
              <a:ext cx="5927220" cy="4933639"/>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EFA2DF2-AA67-5126-0D32-2E0DC341D1AC}"/>
                </a:ext>
              </a:extLst>
            </p:cNvPr>
            <p:cNvSpPr txBox="1"/>
            <p:nvPr/>
          </p:nvSpPr>
          <p:spPr>
            <a:xfrm>
              <a:off x="6085658" y="6381702"/>
              <a:ext cx="3732504" cy="369332"/>
            </a:xfrm>
            <a:prstGeom prst="rect">
              <a:avLst/>
            </a:prstGeom>
            <a:noFill/>
          </p:spPr>
          <p:txBody>
            <a:bodyPr wrap="square">
              <a:spAutoFit/>
            </a:bodyPr>
            <a:lstStyle/>
            <a:p>
              <a:r>
                <a:rPr lang="en-US" dirty="0">
                  <a:solidFill>
                    <a:schemeClr val="bg1"/>
                  </a:solidFill>
                </a:rPr>
                <a:t>﻿﻿T1900649 FDS final optical layout</a:t>
              </a:r>
            </a:p>
          </p:txBody>
        </p:sp>
      </p:grpSp>
      <p:sp>
        <p:nvSpPr>
          <p:cNvPr id="3" name="TextBox 2">
            <a:extLst>
              <a:ext uri="{FF2B5EF4-FFF2-40B4-BE49-F238E27FC236}">
                <a16:creationId xmlns:a16="http://schemas.microsoft.com/office/drawing/2014/main" id="{7E381773-7C14-C30A-E109-F54DF9C136EE}"/>
              </a:ext>
            </a:extLst>
          </p:cNvPr>
          <p:cNvSpPr txBox="1"/>
          <p:nvPr/>
        </p:nvSpPr>
        <p:spPr>
          <a:xfrm>
            <a:off x="0" y="6550223"/>
            <a:ext cx="2540000" cy="307777"/>
          </a:xfrm>
          <a:prstGeom prst="rect">
            <a:avLst/>
          </a:prstGeom>
          <a:noFill/>
        </p:spPr>
        <p:txBody>
          <a:bodyPr wrap="square" rtlCol="0">
            <a:spAutoFit/>
          </a:bodyPr>
          <a:lstStyle/>
          <a:p>
            <a:r>
              <a:rPr lang="en-US" sz="1400" dirty="0">
                <a:solidFill>
                  <a:schemeClr val="bg1">
                    <a:lumMod val="85000"/>
                  </a:schemeClr>
                </a:solidFill>
                <a:hlinkClick r:id="rId4">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211626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DD11C-E167-5524-013F-031321711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CA5B3D-38F9-008C-6271-78C47502AEF1}"/>
              </a:ext>
            </a:extLst>
          </p:cNvPr>
          <p:cNvSpPr>
            <a:spLocks noGrp="1"/>
          </p:cNvSpPr>
          <p:nvPr>
            <p:ph type="title"/>
          </p:nvPr>
        </p:nvSpPr>
        <p:spPr/>
        <p:txBody>
          <a:bodyPr/>
          <a:lstStyle/>
          <a:p>
            <a:r>
              <a:rPr lang="en" dirty="0"/>
              <a:t>Optical System Overview – Full IFO</a:t>
            </a:r>
            <a:endParaRPr lang="en-US" dirty="0"/>
          </a:p>
        </p:txBody>
      </p:sp>
      <p:sp>
        <p:nvSpPr>
          <p:cNvPr id="5" name="Slide Number Placeholder 4">
            <a:extLst>
              <a:ext uri="{FF2B5EF4-FFF2-40B4-BE49-F238E27FC236}">
                <a16:creationId xmlns:a16="http://schemas.microsoft.com/office/drawing/2014/main" id="{078007BC-CEB5-D759-DA09-6F481CDC4D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C5D6-E357-0C48-ACBE-64CB86AB2C2F}" type="slidenum">
              <a:rPr kumimoji="0" lang="en-US" sz="14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8CF8EB9D-57D7-8945-7CE3-BE4569DA2F34}"/>
              </a:ext>
            </a:extLst>
          </p:cNvPr>
          <p:cNvPicPr>
            <a:picLocks noChangeAspect="1"/>
          </p:cNvPicPr>
          <p:nvPr/>
        </p:nvPicPr>
        <p:blipFill>
          <a:blip r:embed="rId3"/>
          <a:stretch>
            <a:fillRect/>
          </a:stretch>
        </p:blipFill>
        <p:spPr>
          <a:xfrm>
            <a:off x="3381632" y="1182898"/>
            <a:ext cx="8770612" cy="5675102"/>
          </a:xfrm>
          <a:prstGeom prst="rect">
            <a:avLst/>
          </a:prstGeom>
        </p:spPr>
      </p:pic>
      <p:sp>
        <p:nvSpPr>
          <p:cNvPr id="25" name="Rounded Rectangle 24">
            <a:extLst>
              <a:ext uri="{FF2B5EF4-FFF2-40B4-BE49-F238E27FC236}">
                <a16:creationId xmlns:a16="http://schemas.microsoft.com/office/drawing/2014/main" id="{067C6CB2-4DB6-A9C1-B2C0-5C9D0C44AF3A}"/>
              </a:ext>
            </a:extLst>
          </p:cNvPr>
          <p:cNvSpPr/>
          <p:nvPr/>
        </p:nvSpPr>
        <p:spPr bwMode="auto">
          <a:xfrm>
            <a:off x="8928847" y="5150224"/>
            <a:ext cx="2675965" cy="1707776"/>
          </a:xfrm>
          <a:prstGeom prst="roundRect">
            <a:avLst/>
          </a:prstGeom>
          <a:noFill/>
          <a:ln w="28575"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26" name="TextBox 25">
            <a:extLst>
              <a:ext uri="{FF2B5EF4-FFF2-40B4-BE49-F238E27FC236}">
                <a16:creationId xmlns:a16="http://schemas.microsoft.com/office/drawing/2014/main" id="{A27B0777-FEF9-E130-A400-580511957C6E}"/>
              </a:ext>
            </a:extLst>
          </p:cNvPr>
          <p:cNvSpPr txBox="1"/>
          <p:nvPr/>
        </p:nvSpPr>
        <p:spPr>
          <a:xfrm>
            <a:off x="10882244" y="4371048"/>
            <a:ext cx="1408368" cy="307777"/>
          </a:xfrm>
          <a:prstGeom prst="rect">
            <a:avLst/>
          </a:prstGeom>
          <a:noFill/>
        </p:spPr>
        <p:txBody>
          <a:bodyPr wrap="square" rtlCol="0">
            <a:spAutoFit/>
          </a:bodyPr>
          <a:lstStyle/>
          <a:p>
            <a:r>
              <a:rPr lang="en-US" sz="1400" dirty="0">
                <a:solidFill>
                  <a:srgbClr val="FF0000"/>
                </a:solidFill>
                <a:highlight>
                  <a:srgbClr val="FFFF00"/>
                </a:highlight>
              </a:rPr>
              <a:t>Source Table</a:t>
            </a:r>
          </a:p>
        </p:txBody>
      </p:sp>
      <p:sp>
        <p:nvSpPr>
          <p:cNvPr id="27" name="TextBox 26">
            <a:extLst>
              <a:ext uri="{FF2B5EF4-FFF2-40B4-BE49-F238E27FC236}">
                <a16:creationId xmlns:a16="http://schemas.microsoft.com/office/drawing/2014/main" id="{B1495129-1C3D-D441-6D88-53887C8BD7D3}"/>
              </a:ext>
            </a:extLst>
          </p:cNvPr>
          <p:cNvSpPr txBox="1"/>
          <p:nvPr/>
        </p:nvSpPr>
        <p:spPr>
          <a:xfrm>
            <a:off x="10841903" y="4759508"/>
            <a:ext cx="1408368" cy="307777"/>
          </a:xfrm>
          <a:prstGeom prst="rect">
            <a:avLst/>
          </a:prstGeom>
          <a:noFill/>
        </p:spPr>
        <p:txBody>
          <a:bodyPr wrap="square" rtlCol="0">
            <a:spAutoFit/>
          </a:bodyPr>
          <a:lstStyle/>
          <a:p>
            <a:r>
              <a:rPr lang="en-US" sz="1400" dirty="0">
                <a:solidFill>
                  <a:srgbClr val="FF0000"/>
                </a:solidFill>
                <a:highlight>
                  <a:srgbClr val="FFFF00"/>
                </a:highlight>
              </a:rPr>
              <a:t>Detection Table</a:t>
            </a:r>
          </a:p>
        </p:txBody>
      </p:sp>
      <p:grpSp>
        <p:nvGrpSpPr>
          <p:cNvPr id="54" name="Group 53">
            <a:extLst>
              <a:ext uri="{FF2B5EF4-FFF2-40B4-BE49-F238E27FC236}">
                <a16:creationId xmlns:a16="http://schemas.microsoft.com/office/drawing/2014/main" id="{BB18F473-1230-53D9-C723-14FC5DEE961D}"/>
              </a:ext>
            </a:extLst>
          </p:cNvPr>
          <p:cNvGrpSpPr/>
          <p:nvPr/>
        </p:nvGrpSpPr>
        <p:grpSpPr>
          <a:xfrm>
            <a:off x="104437" y="1252348"/>
            <a:ext cx="4907342" cy="5550606"/>
            <a:chOff x="104437" y="1252348"/>
            <a:chExt cx="4907342" cy="5550606"/>
          </a:xfrm>
        </p:grpSpPr>
        <p:grpSp>
          <p:nvGrpSpPr>
            <p:cNvPr id="48" name="Group 47">
              <a:extLst>
                <a:ext uri="{FF2B5EF4-FFF2-40B4-BE49-F238E27FC236}">
                  <a16:creationId xmlns:a16="http://schemas.microsoft.com/office/drawing/2014/main" id="{C2F9CFD1-0BCF-40B8-25AD-6F22B4F70F05}"/>
                </a:ext>
              </a:extLst>
            </p:cNvPr>
            <p:cNvGrpSpPr/>
            <p:nvPr/>
          </p:nvGrpSpPr>
          <p:grpSpPr>
            <a:xfrm>
              <a:off x="104437" y="1252348"/>
              <a:ext cx="4907342" cy="5550606"/>
              <a:chOff x="104437" y="1252348"/>
              <a:chExt cx="4907342" cy="5550606"/>
            </a:xfrm>
          </p:grpSpPr>
          <p:grpSp>
            <p:nvGrpSpPr>
              <p:cNvPr id="43" name="Group 42">
                <a:extLst>
                  <a:ext uri="{FF2B5EF4-FFF2-40B4-BE49-F238E27FC236}">
                    <a16:creationId xmlns:a16="http://schemas.microsoft.com/office/drawing/2014/main" id="{9E1EF8F7-609D-098E-99E6-B0FAC8EFE9DB}"/>
                  </a:ext>
                </a:extLst>
              </p:cNvPr>
              <p:cNvGrpSpPr>
                <a:grpSpLocks noChangeAspect="1"/>
              </p:cNvGrpSpPr>
              <p:nvPr/>
            </p:nvGrpSpPr>
            <p:grpSpPr>
              <a:xfrm>
                <a:off x="104437" y="1252348"/>
                <a:ext cx="4907342" cy="5550606"/>
                <a:chOff x="150735" y="798654"/>
                <a:chExt cx="5293295" cy="5987148"/>
              </a:xfrm>
            </p:grpSpPr>
            <p:grpSp>
              <p:nvGrpSpPr>
                <p:cNvPr id="24" name="Group 23">
                  <a:extLst>
                    <a:ext uri="{FF2B5EF4-FFF2-40B4-BE49-F238E27FC236}">
                      <a16:creationId xmlns:a16="http://schemas.microsoft.com/office/drawing/2014/main" id="{179AA079-498D-BE6F-FD58-9A49AEA011E8}"/>
                    </a:ext>
                  </a:extLst>
                </p:cNvPr>
                <p:cNvGrpSpPr/>
                <p:nvPr/>
              </p:nvGrpSpPr>
              <p:grpSpPr>
                <a:xfrm>
                  <a:off x="150735" y="798654"/>
                  <a:ext cx="5218670" cy="5987148"/>
                  <a:chOff x="150735" y="798654"/>
                  <a:chExt cx="5218670" cy="5987148"/>
                </a:xfrm>
              </p:grpSpPr>
              <p:grpSp>
                <p:nvGrpSpPr>
                  <p:cNvPr id="22" name="Group 21">
                    <a:extLst>
                      <a:ext uri="{FF2B5EF4-FFF2-40B4-BE49-F238E27FC236}">
                        <a16:creationId xmlns:a16="http://schemas.microsoft.com/office/drawing/2014/main" id="{DAD22ACD-25D5-2E43-E44D-88C8994C56AA}"/>
                      </a:ext>
                    </a:extLst>
                  </p:cNvPr>
                  <p:cNvGrpSpPr/>
                  <p:nvPr/>
                </p:nvGrpSpPr>
                <p:grpSpPr>
                  <a:xfrm>
                    <a:off x="150735" y="798654"/>
                    <a:ext cx="5218670" cy="5987148"/>
                    <a:chOff x="298652" y="798654"/>
                    <a:chExt cx="5218670" cy="5987148"/>
                  </a:xfrm>
                </p:grpSpPr>
                <p:grpSp>
                  <p:nvGrpSpPr>
                    <p:cNvPr id="15" name="Group 14">
                      <a:extLst>
                        <a:ext uri="{FF2B5EF4-FFF2-40B4-BE49-F238E27FC236}">
                          <a16:creationId xmlns:a16="http://schemas.microsoft.com/office/drawing/2014/main" id="{C11ED912-DEEA-4A90-11BB-933E82659A09}"/>
                        </a:ext>
                      </a:extLst>
                    </p:cNvPr>
                    <p:cNvGrpSpPr/>
                    <p:nvPr/>
                  </p:nvGrpSpPr>
                  <p:grpSpPr>
                    <a:xfrm>
                      <a:off x="298652" y="798654"/>
                      <a:ext cx="5218670" cy="5987148"/>
                      <a:chOff x="877330" y="195568"/>
                      <a:chExt cx="5218670" cy="5987148"/>
                    </a:xfrm>
                  </p:grpSpPr>
                  <p:sp>
                    <p:nvSpPr>
                      <p:cNvPr id="12" name="Rectangle 11">
                        <a:extLst>
                          <a:ext uri="{FF2B5EF4-FFF2-40B4-BE49-F238E27FC236}">
                            <a16:creationId xmlns:a16="http://schemas.microsoft.com/office/drawing/2014/main" id="{6FCB5A1F-DAAC-2868-BAD4-716E05261BD1}"/>
                          </a:ext>
                        </a:extLst>
                      </p:cNvPr>
                      <p:cNvSpPr/>
                      <p:nvPr/>
                    </p:nvSpPr>
                    <p:spPr bwMode="auto">
                      <a:xfrm>
                        <a:off x="877330" y="195568"/>
                        <a:ext cx="5218670" cy="5987148"/>
                      </a:xfrm>
                      <a:prstGeom prst="rect">
                        <a:avLst/>
                      </a:prstGeom>
                      <a:solidFill>
                        <a:schemeClr val="bg1"/>
                      </a:solidFill>
                      <a:ln w="28575"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a typeface="ＭＳ Ｐゴシック" charset="0"/>
                        </a:endParaRPr>
                      </a:p>
                    </p:txBody>
                  </p:sp>
                  <p:grpSp>
                    <p:nvGrpSpPr>
                      <p:cNvPr id="11" name="Group 10">
                        <a:extLst>
                          <a:ext uri="{FF2B5EF4-FFF2-40B4-BE49-F238E27FC236}">
                            <a16:creationId xmlns:a16="http://schemas.microsoft.com/office/drawing/2014/main" id="{2BEB62FE-C557-40C8-4F11-B82E0275014A}"/>
                          </a:ext>
                        </a:extLst>
                      </p:cNvPr>
                      <p:cNvGrpSpPr>
                        <a:grpSpLocks noChangeAspect="1"/>
                      </p:cNvGrpSpPr>
                      <p:nvPr/>
                    </p:nvGrpSpPr>
                    <p:grpSpPr>
                      <a:xfrm>
                        <a:off x="907824" y="292450"/>
                        <a:ext cx="5094814" cy="5763799"/>
                        <a:chOff x="1632495" y="-478718"/>
                        <a:chExt cx="6485160" cy="7336718"/>
                      </a:xfrm>
                    </p:grpSpPr>
                    <p:pic>
                      <p:nvPicPr>
                        <p:cNvPr id="8" name="Picture 7">
                          <a:extLst>
                            <a:ext uri="{FF2B5EF4-FFF2-40B4-BE49-F238E27FC236}">
                              <a16:creationId xmlns:a16="http://schemas.microsoft.com/office/drawing/2014/main" id="{FCAB9E5E-898B-D729-D097-B0CFF98D5414}"/>
                            </a:ext>
                          </a:extLst>
                        </p:cNvPr>
                        <p:cNvPicPr>
                          <a:picLocks noChangeAspect="1"/>
                        </p:cNvPicPr>
                        <p:nvPr/>
                      </p:nvPicPr>
                      <p:blipFill>
                        <a:blip r:embed="rId3"/>
                        <a:srcRect l="64384" t="69816" r="1516" b="1"/>
                        <a:stretch>
                          <a:fillRect/>
                        </a:stretch>
                      </p:blipFill>
                      <p:spPr>
                        <a:xfrm>
                          <a:off x="1632495" y="3143565"/>
                          <a:ext cx="6485160" cy="3714435"/>
                        </a:xfrm>
                        <a:prstGeom prst="rect">
                          <a:avLst/>
                        </a:prstGeom>
                      </p:spPr>
                    </p:pic>
                    <p:pic>
                      <p:nvPicPr>
                        <p:cNvPr id="10" name="Picture 9">
                          <a:extLst>
                            <a:ext uri="{FF2B5EF4-FFF2-40B4-BE49-F238E27FC236}">
                              <a16:creationId xmlns:a16="http://schemas.microsoft.com/office/drawing/2014/main" id="{6EB394CF-FF75-D060-4FA4-0195E7AFD23F}"/>
                            </a:ext>
                          </a:extLst>
                        </p:cNvPr>
                        <p:cNvPicPr>
                          <a:picLocks noChangeAspect="1"/>
                        </p:cNvPicPr>
                        <p:nvPr/>
                      </p:nvPicPr>
                      <p:blipFill>
                        <a:blip r:embed="rId3"/>
                        <a:srcRect l="78779" t="7776" r="7122" b="68401"/>
                        <a:stretch>
                          <a:fillRect/>
                        </a:stretch>
                      </p:blipFill>
                      <p:spPr>
                        <a:xfrm>
                          <a:off x="4362951" y="-478718"/>
                          <a:ext cx="2681395" cy="2931671"/>
                        </a:xfrm>
                        <a:prstGeom prst="rect">
                          <a:avLst/>
                        </a:prstGeom>
                      </p:spPr>
                    </p:pic>
                  </p:grpSp>
                  <p:sp>
                    <p:nvSpPr>
                      <p:cNvPr id="13" name="Rectangle 12">
                        <a:extLst>
                          <a:ext uri="{FF2B5EF4-FFF2-40B4-BE49-F238E27FC236}">
                            <a16:creationId xmlns:a16="http://schemas.microsoft.com/office/drawing/2014/main" id="{21A0E661-03EF-2A41-70DF-8DBBA0CBF057}"/>
                          </a:ext>
                        </a:extLst>
                      </p:cNvPr>
                      <p:cNvSpPr/>
                      <p:nvPr/>
                    </p:nvSpPr>
                    <p:spPr bwMode="auto">
                      <a:xfrm>
                        <a:off x="2988772" y="269317"/>
                        <a:ext cx="185351" cy="989980"/>
                      </a:xfrm>
                      <a:prstGeom prst="rect">
                        <a:avLst/>
                      </a:prstGeom>
                      <a:solidFill>
                        <a:schemeClr val="bg1"/>
                      </a:solidFill>
                      <a:ln w="12700" cap="flat" cmpd="sng" algn="ctr">
                        <a:no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grpSp>
                <p:cxnSp>
                  <p:nvCxnSpPr>
                    <p:cNvPr id="17" name="Straight Connector 16">
                      <a:extLst>
                        <a:ext uri="{FF2B5EF4-FFF2-40B4-BE49-F238E27FC236}">
                          <a16:creationId xmlns:a16="http://schemas.microsoft.com/office/drawing/2014/main" id="{507B49E0-DF68-EAD0-6A4B-B8475A1A4116}"/>
                        </a:ext>
                      </a:extLst>
                    </p:cNvPr>
                    <p:cNvCxnSpPr>
                      <a:cxnSpLocks/>
                    </p:cNvCxnSpPr>
                    <p:nvPr/>
                  </p:nvCxnSpPr>
                  <p:spPr bwMode="auto">
                    <a:xfrm flipH="1" flipV="1">
                      <a:off x="1569800" y="2537493"/>
                      <a:ext cx="175272" cy="1151702"/>
                    </a:xfrm>
                    <a:prstGeom prst="line">
                      <a:avLst/>
                    </a:prstGeom>
                    <a:solidFill>
                      <a:schemeClr val="accent1"/>
                    </a:solidFill>
                    <a:ln w="28575" cap="flat" cmpd="sng" algn="ctr">
                      <a:solidFill>
                        <a:srgbClr val="FF0000"/>
                      </a:solidFill>
                      <a:prstDash val="dash"/>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0" name="TextBox 19">
                      <a:extLst>
                        <a:ext uri="{FF2B5EF4-FFF2-40B4-BE49-F238E27FC236}">
                          <a16:creationId xmlns:a16="http://schemas.microsoft.com/office/drawing/2014/main" id="{FB723A91-0DF2-6CD4-1674-A3A1AA0D71B2}"/>
                        </a:ext>
                      </a:extLst>
                    </p:cNvPr>
                    <p:cNvSpPr txBox="1"/>
                    <p:nvPr/>
                  </p:nvSpPr>
                  <p:spPr>
                    <a:xfrm>
                      <a:off x="1191148" y="2217368"/>
                      <a:ext cx="1040781" cy="307777"/>
                    </a:xfrm>
                    <a:prstGeom prst="rect">
                      <a:avLst/>
                    </a:prstGeom>
                    <a:noFill/>
                  </p:spPr>
                  <p:txBody>
                    <a:bodyPr wrap="square" rtlCol="0">
                      <a:spAutoFit/>
                    </a:bodyPr>
                    <a:lstStyle/>
                    <a:p>
                      <a:r>
                        <a:rPr lang="en-US" sz="1400" dirty="0">
                          <a:solidFill>
                            <a:srgbClr val="FF0000"/>
                          </a:solidFill>
                        </a:rPr>
                        <a:t>To IFO</a:t>
                      </a:r>
                    </a:p>
                  </p:txBody>
                </p:sp>
              </p:grpSp>
              <p:pic>
                <p:nvPicPr>
                  <p:cNvPr id="23" name="Picture 22">
                    <a:extLst>
                      <a:ext uri="{FF2B5EF4-FFF2-40B4-BE49-F238E27FC236}">
                        <a16:creationId xmlns:a16="http://schemas.microsoft.com/office/drawing/2014/main" id="{DC637C10-1B1E-BF25-07E0-1ED458112CBD}"/>
                      </a:ext>
                    </a:extLst>
                  </p:cNvPr>
                  <p:cNvPicPr>
                    <a:picLocks noChangeAspect="1"/>
                  </p:cNvPicPr>
                  <p:nvPr/>
                </p:nvPicPr>
                <p:blipFill>
                  <a:blip r:embed="rId3"/>
                  <a:srcRect t="8219" r="89233" b="88937"/>
                  <a:stretch>
                    <a:fillRect/>
                  </a:stretch>
                </p:blipFill>
                <p:spPr>
                  <a:xfrm>
                    <a:off x="204989" y="962592"/>
                    <a:ext cx="1240654" cy="211997"/>
                  </a:xfrm>
                  <a:prstGeom prst="rect">
                    <a:avLst/>
                  </a:prstGeom>
                </p:spPr>
              </p:pic>
            </p:grpSp>
            <p:sp>
              <p:nvSpPr>
                <p:cNvPr id="30" name="Freeform 29">
                  <a:extLst>
                    <a:ext uri="{FF2B5EF4-FFF2-40B4-BE49-F238E27FC236}">
                      <a16:creationId xmlns:a16="http://schemas.microsoft.com/office/drawing/2014/main" id="{F6DEA69C-8969-0664-3AAB-040ED48482C2}"/>
                    </a:ext>
                  </a:extLst>
                </p:cNvPr>
                <p:cNvSpPr/>
                <p:nvPr/>
              </p:nvSpPr>
              <p:spPr bwMode="auto">
                <a:xfrm>
                  <a:off x="3707220" y="4919330"/>
                  <a:ext cx="880682" cy="659219"/>
                </a:xfrm>
                <a:custGeom>
                  <a:avLst/>
                  <a:gdLst>
                    <a:gd name="connsiteX0" fmla="*/ 0 w 845241"/>
                    <a:gd name="connsiteY0" fmla="*/ 15129 h 660171"/>
                    <a:gd name="connsiteX1" fmla="*/ 233917 w 845241"/>
                    <a:gd name="connsiteY1" fmla="*/ 8041 h 660171"/>
                    <a:gd name="connsiteX2" fmla="*/ 829340 w 845241"/>
                    <a:gd name="connsiteY2" fmla="*/ 43482 h 660171"/>
                    <a:gd name="connsiteX3" fmla="*/ 673396 w 845241"/>
                    <a:gd name="connsiteY3" fmla="*/ 447520 h 660171"/>
                    <a:gd name="connsiteX4" fmla="*/ 666307 w 845241"/>
                    <a:gd name="connsiteY4" fmla="*/ 660171 h 660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241" h="660171">
                      <a:moveTo>
                        <a:pt x="0" y="15129"/>
                      </a:moveTo>
                      <a:cubicBezTo>
                        <a:pt x="47847" y="9222"/>
                        <a:pt x="95694" y="3316"/>
                        <a:pt x="233917" y="8041"/>
                      </a:cubicBezTo>
                      <a:cubicBezTo>
                        <a:pt x="372140" y="12766"/>
                        <a:pt x="756094" y="-29764"/>
                        <a:pt x="829340" y="43482"/>
                      </a:cubicBezTo>
                      <a:cubicBezTo>
                        <a:pt x="902586" y="116728"/>
                        <a:pt x="700568" y="344738"/>
                        <a:pt x="673396" y="447520"/>
                      </a:cubicBezTo>
                      <a:cubicBezTo>
                        <a:pt x="646224" y="550302"/>
                        <a:pt x="656265" y="605236"/>
                        <a:pt x="666307" y="660171"/>
                      </a:cubicBezTo>
                    </a:path>
                  </a:pathLst>
                </a:custGeom>
                <a:noFill/>
                <a:ln w="38100" cap="flat" cmpd="sng" algn="ctr">
                  <a:solidFill>
                    <a:srgbClr val="DF0FDE"/>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cxnSp>
              <p:nvCxnSpPr>
                <p:cNvPr id="32" name="Straight Arrow Connector 31">
                  <a:extLst>
                    <a:ext uri="{FF2B5EF4-FFF2-40B4-BE49-F238E27FC236}">
                      <a16:creationId xmlns:a16="http://schemas.microsoft.com/office/drawing/2014/main" id="{C75D9FB6-8633-9752-72FF-C4AB5D270666}"/>
                    </a:ext>
                  </a:extLst>
                </p:cNvPr>
                <p:cNvCxnSpPr/>
                <p:nvPr/>
              </p:nvCxnSpPr>
              <p:spPr bwMode="auto">
                <a:xfrm flipH="1" flipV="1">
                  <a:off x="4408973" y="5602904"/>
                  <a:ext cx="70884" cy="219739"/>
                </a:xfrm>
                <a:prstGeom prst="straightConnector1">
                  <a:avLst/>
                </a:prstGeom>
                <a:solidFill>
                  <a:schemeClr val="accent1"/>
                </a:solidFill>
                <a:ln w="38100" cap="flat" cmpd="sng" algn="ctr">
                  <a:solidFill>
                    <a:srgbClr val="DF0FDE"/>
                  </a:solidFill>
                  <a:prstDash val="solid"/>
                  <a:round/>
                  <a:headEnd type="none" w="sm" len="sm"/>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3" name="TextBox 32">
                  <a:extLst>
                    <a:ext uri="{FF2B5EF4-FFF2-40B4-BE49-F238E27FC236}">
                      <a16:creationId xmlns:a16="http://schemas.microsoft.com/office/drawing/2014/main" id="{FCA5A7CF-BD4C-6BA5-6896-3AEB83591755}"/>
                    </a:ext>
                  </a:extLst>
                </p:cNvPr>
                <p:cNvSpPr txBox="1"/>
                <p:nvPr/>
              </p:nvSpPr>
              <p:spPr>
                <a:xfrm>
                  <a:off x="3105792" y="5752777"/>
                  <a:ext cx="2338238" cy="1029145"/>
                </a:xfrm>
                <a:prstGeom prst="rect">
                  <a:avLst/>
                </a:prstGeom>
                <a:noFill/>
              </p:spPr>
              <p:txBody>
                <a:bodyPr wrap="square" rtlCol="0">
                  <a:spAutoFit/>
                </a:bodyPr>
                <a:lstStyle/>
                <a:p>
                  <a:r>
                    <a:rPr lang="en-US" sz="1400" dirty="0">
                      <a:solidFill>
                        <a:srgbClr val="DF0FDE"/>
                      </a:solidFill>
                    </a:rPr>
                    <a:t>Fibers from source table</a:t>
                  </a:r>
                  <a:br>
                    <a:rPr lang="en-US" sz="1400" dirty="0">
                      <a:solidFill>
                        <a:srgbClr val="DF0FDE"/>
                      </a:solidFill>
                    </a:rPr>
                  </a:br>
                  <a:r>
                    <a:rPr lang="en-US" sz="1400" dirty="0">
                      <a:solidFill>
                        <a:srgbClr val="DF0FDE"/>
                      </a:solidFill>
                    </a:rPr>
                    <a:t>for green OPO pump, green FC, IR auxiliary beams CLF&amp;RLF</a:t>
                  </a:r>
                </a:p>
              </p:txBody>
            </p:sp>
            <p:cxnSp>
              <p:nvCxnSpPr>
                <p:cNvPr id="35" name="Straight Arrow Connector 34">
                  <a:extLst>
                    <a:ext uri="{FF2B5EF4-FFF2-40B4-BE49-F238E27FC236}">
                      <a16:creationId xmlns:a16="http://schemas.microsoft.com/office/drawing/2014/main" id="{AC1EE751-17C9-B156-B5DF-CB0D710BCE03}"/>
                    </a:ext>
                  </a:extLst>
                </p:cNvPr>
                <p:cNvCxnSpPr>
                  <a:cxnSpLocks/>
                </p:cNvCxnSpPr>
                <p:nvPr/>
              </p:nvCxnSpPr>
              <p:spPr bwMode="auto">
                <a:xfrm flipV="1">
                  <a:off x="3067994" y="3469962"/>
                  <a:ext cx="175270" cy="383151"/>
                </a:xfrm>
                <a:prstGeom prst="straightConnector1">
                  <a:avLst/>
                </a:prstGeom>
                <a:solidFill>
                  <a:schemeClr val="accent1"/>
                </a:solidFill>
                <a:ln w="38100" cap="flat" cmpd="sng" algn="ctr">
                  <a:solidFill>
                    <a:srgbClr val="DF0FDE"/>
                  </a:solidFill>
                  <a:prstDash val="solid"/>
                  <a:round/>
                  <a:headEnd type="none" w="sm" len="sm"/>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6" name="TextBox 35">
                  <a:extLst>
                    <a:ext uri="{FF2B5EF4-FFF2-40B4-BE49-F238E27FC236}">
                      <a16:creationId xmlns:a16="http://schemas.microsoft.com/office/drawing/2014/main" id="{E8512714-5A8D-B851-9D75-C799D1E314D3}"/>
                    </a:ext>
                  </a:extLst>
                </p:cNvPr>
                <p:cNvSpPr txBox="1"/>
                <p:nvPr/>
              </p:nvSpPr>
              <p:spPr>
                <a:xfrm>
                  <a:off x="3201086" y="3059123"/>
                  <a:ext cx="1746034" cy="523220"/>
                </a:xfrm>
                <a:prstGeom prst="rect">
                  <a:avLst/>
                </a:prstGeom>
                <a:noFill/>
              </p:spPr>
              <p:txBody>
                <a:bodyPr wrap="square" rtlCol="0">
                  <a:spAutoFit/>
                </a:bodyPr>
                <a:lstStyle/>
                <a:p>
                  <a:r>
                    <a:rPr lang="en-US" sz="1400" dirty="0">
                      <a:solidFill>
                        <a:srgbClr val="DF0FDE"/>
                      </a:solidFill>
                    </a:rPr>
                    <a:t>Free-space path </a:t>
                  </a:r>
                  <a:br>
                    <a:rPr lang="en-US" sz="1400" dirty="0">
                      <a:solidFill>
                        <a:srgbClr val="DF0FDE"/>
                      </a:solidFill>
                    </a:rPr>
                  </a:br>
                  <a:r>
                    <a:rPr lang="en-US" sz="1400" dirty="0">
                      <a:solidFill>
                        <a:srgbClr val="DF0FDE"/>
                      </a:solidFill>
                    </a:rPr>
                    <a:t>to detection table</a:t>
                  </a:r>
                </a:p>
              </p:txBody>
            </p:sp>
          </p:grpSp>
          <p:cxnSp>
            <p:nvCxnSpPr>
              <p:cNvPr id="40" name="Straight Connector 39">
                <a:extLst>
                  <a:ext uri="{FF2B5EF4-FFF2-40B4-BE49-F238E27FC236}">
                    <a16:creationId xmlns:a16="http://schemas.microsoft.com/office/drawing/2014/main" id="{69C41C30-39C2-D3CB-DC78-5F8881848F62}"/>
                  </a:ext>
                </a:extLst>
              </p:cNvPr>
              <p:cNvCxnSpPr>
                <a:cxnSpLocks/>
              </p:cNvCxnSpPr>
              <p:nvPr/>
            </p:nvCxnSpPr>
            <p:spPr bwMode="auto">
              <a:xfrm flipV="1">
                <a:off x="2552242" y="3500283"/>
                <a:ext cx="0" cy="457200"/>
              </a:xfrm>
              <a:prstGeom prst="line">
                <a:avLst/>
              </a:prstGeom>
              <a:solidFill>
                <a:schemeClr val="accent1"/>
              </a:solidFill>
              <a:ln w="28575" cap="flat" cmpd="sng" algn="ctr">
                <a:solidFill>
                  <a:srgbClr val="FF0000"/>
                </a:solidFill>
                <a:prstDash val="dash"/>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49" name="Rectangle 48">
              <a:extLst>
                <a:ext uri="{FF2B5EF4-FFF2-40B4-BE49-F238E27FC236}">
                  <a16:creationId xmlns:a16="http://schemas.microsoft.com/office/drawing/2014/main" id="{D5DCC3C5-5913-1A52-FCF6-0D96D25B0C9C}"/>
                </a:ext>
              </a:extLst>
            </p:cNvPr>
            <p:cNvSpPr/>
            <p:nvPr/>
          </p:nvSpPr>
          <p:spPr bwMode="auto">
            <a:xfrm>
              <a:off x="3493124" y="5150224"/>
              <a:ext cx="624783" cy="158376"/>
            </a:xfrm>
            <a:prstGeom prst="rect">
              <a:avLst/>
            </a:prstGeom>
            <a:solidFill>
              <a:schemeClr val="bg1"/>
            </a:solidFill>
            <a:ln w="12700" cap="flat" cmpd="sng" algn="ctr">
              <a:no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50" name="Rectangle 49">
              <a:extLst>
                <a:ext uri="{FF2B5EF4-FFF2-40B4-BE49-F238E27FC236}">
                  <a16:creationId xmlns:a16="http://schemas.microsoft.com/office/drawing/2014/main" id="{FF427E71-18A2-8D8A-8874-1A707DBDCA9D}"/>
                </a:ext>
              </a:extLst>
            </p:cNvPr>
            <p:cNvSpPr/>
            <p:nvPr/>
          </p:nvSpPr>
          <p:spPr bwMode="auto">
            <a:xfrm>
              <a:off x="3457872" y="2862929"/>
              <a:ext cx="624783" cy="158376"/>
            </a:xfrm>
            <a:prstGeom prst="rect">
              <a:avLst/>
            </a:prstGeom>
            <a:solidFill>
              <a:schemeClr val="bg1"/>
            </a:solidFill>
            <a:ln w="12700" cap="flat" cmpd="sng" algn="ctr">
              <a:no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pic>
          <p:nvPicPr>
            <p:cNvPr id="51" name="Picture 50">
              <a:extLst>
                <a:ext uri="{FF2B5EF4-FFF2-40B4-BE49-F238E27FC236}">
                  <a16:creationId xmlns:a16="http://schemas.microsoft.com/office/drawing/2014/main" id="{F26B8D28-CDD5-F7FE-C1BD-BD1217B52C0D}"/>
                </a:ext>
              </a:extLst>
            </p:cNvPr>
            <p:cNvPicPr>
              <a:picLocks noChangeAspect="1"/>
            </p:cNvPicPr>
            <p:nvPr/>
          </p:nvPicPr>
          <p:blipFill>
            <a:blip r:embed="rId3"/>
            <a:srcRect l="88200" t="82164" r="7071" b="14734"/>
            <a:stretch>
              <a:fillRect/>
            </a:stretch>
          </p:blipFill>
          <p:spPr>
            <a:xfrm>
              <a:off x="2537104" y="5405693"/>
              <a:ext cx="655038" cy="278032"/>
            </a:xfrm>
            <a:prstGeom prst="rect">
              <a:avLst/>
            </a:prstGeom>
          </p:spPr>
        </p:pic>
        <p:pic>
          <p:nvPicPr>
            <p:cNvPr id="52" name="Picture 51">
              <a:extLst>
                <a:ext uri="{FF2B5EF4-FFF2-40B4-BE49-F238E27FC236}">
                  <a16:creationId xmlns:a16="http://schemas.microsoft.com/office/drawing/2014/main" id="{080CD62F-C6B5-BDF0-B25C-1691E44C30E7}"/>
                </a:ext>
              </a:extLst>
            </p:cNvPr>
            <p:cNvPicPr>
              <a:picLocks noChangeAspect="1"/>
            </p:cNvPicPr>
            <p:nvPr/>
          </p:nvPicPr>
          <p:blipFill>
            <a:blip r:embed="rId3"/>
            <a:srcRect l="88453" t="23845" r="7122" b="72781"/>
            <a:stretch>
              <a:fillRect/>
            </a:stretch>
          </p:blipFill>
          <p:spPr>
            <a:xfrm>
              <a:off x="3532743" y="2208792"/>
              <a:ext cx="612959" cy="302387"/>
            </a:xfrm>
            <a:prstGeom prst="rect">
              <a:avLst/>
            </a:prstGeom>
          </p:spPr>
        </p:pic>
      </p:grpSp>
    </p:spTree>
    <p:extLst>
      <p:ext uri="{BB962C8B-B14F-4D97-AF65-F5344CB8AC3E}">
        <p14:creationId xmlns:p14="http://schemas.microsoft.com/office/powerpoint/2010/main" val="74271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F84B0-E4B9-2A0C-5E62-65BD973401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71412B-D51F-F89C-F506-5A6AEC6FF91C}"/>
              </a:ext>
            </a:extLst>
          </p:cNvPr>
          <p:cNvSpPr>
            <a:spLocks noGrp="1"/>
          </p:cNvSpPr>
          <p:nvPr>
            <p:ph type="title"/>
          </p:nvPr>
        </p:nvSpPr>
        <p:spPr/>
        <p:txBody>
          <a:bodyPr/>
          <a:lstStyle/>
          <a:p>
            <a:r>
              <a:rPr lang="en" dirty="0"/>
              <a:t>Control System Overview</a:t>
            </a:r>
            <a:endParaRPr lang="en-US" dirty="0"/>
          </a:p>
        </p:txBody>
      </p:sp>
      <p:sp>
        <p:nvSpPr>
          <p:cNvPr id="5" name="Slide Number Placeholder 4">
            <a:extLst>
              <a:ext uri="{FF2B5EF4-FFF2-40B4-BE49-F238E27FC236}">
                <a16:creationId xmlns:a16="http://schemas.microsoft.com/office/drawing/2014/main" id="{43144BE0-B8A5-2A9E-7BB9-6F5E9DF07D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C5D6-E357-0C48-ACBE-64CB86AB2C2F}" type="slidenum">
              <a:rPr kumimoji="0" lang="en-US" sz="14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26" name="Group 25">
            <a:extLst>
              <a:ext uri="{FF2B5EF4-FFF2-40B4-BE49-F238E27FC236}">
                <a16:creationId xmlns:a16="http://schemas.microsoft.com/office/drawing/2014/main" id="{E9B27910-0975-2EEB-A931-71E8D9DBA84B}"/>
              </a:ext>
            </a:extLst>
          </p:cNvPr>
          <p:cNvGrpSpPr/>
          <p:nvPr/>
        </p:nvGrpSpPr>
        <p:grpSpPr>
          <a:xfrm>
            <a:off x="315939" y="1167714"/>
            <a:ext cx="11560121" cy="5486400"/>
            <a:chOff x="315939" y="1167714"/>
            <a:chExt cx="11560121" cy="5486400"/>
          </a:xfrm>
        </p:grpSpPr>
        <p:grpSp>
          <p:nvGrpSpPr>
            <p:cNvPr id="8" name="Group 7">
              <a:extLst>
                <a:ext uri="{FF2B5EF4-FFF2-40B4-BE49-F238E27FC236}">
                  <a16:creationId xmlns:a16="http://schemas.microsoft.com/office/drawing/2014/main" id="{AA91ECEB-D49D-1E62-70B0-4802CF248F63}"/>
                </a:ext>
              </a:extLst>
            </p:cNvPr>
            <p:cNvGrpSpPr>
              <a:grpSpLocks noChangeAspect="1"/>
            </p:cNvGrpSpPr>
            <p:nvPr/>
          </p:nvGrpSpPr>
          <p:grpSpPr>
            <a:xfrm>
              <a:off x="315939" y="1167714"/>
              <a:ext cx="11560121" cy="5486400"/>
              <a:chOff x="482422" y="1167963"/>
              <a:chExt cx="11440316" cy="5429541"/>
            </a:xfrm>
          </p:grpSpPr>
          <p:pic>
            <p:nvPicPr>
              <p:cNvPr id="6" name="Picture 5">
                <a:extLst>
                  <a:ext uri="{FF2B5EF4-FFF2-40B4-BE49-F238E27FC236}">
                    <a16:creationId xmlns:a16="http://schemas.microsoft.com/office/drawing/2014/main" id="{68BD6049-E310-07EE-A3E2-D2A507DA8831}"/>
                  </a:ext>
                </a:extLst>
              </p:cNvPr>
              <p:cNvPicPr>
                <a:picLocks noChangeAspect="1"/>
              </p:cNvPicPr>
              <p:nvPr/>
            </p:nvPicPr>
            <p:blipFill>
              <a:blip r:embed="rId3"/>
              <a:srcRect l="4810" t="16941" r="4989" b="6954"/>
              <a:stretch>
                <a:fillRect/>
              </a:stretch>
            </p:blipFill>
            <p:spPr>
              <a:xfrm>
                <a:off x="482422" y="1167963"/>
                <a:ext cx="11440316" cy="5429541"/>
              </a:xfrm>
              <a:prstGeom prst="rect">
                <a:avLst/>
              </a:prstGeom>
              <a:effectLst>
                <a:softEdge rad="73138"/>
              </a:effectLst>
            </p:spPr>
          </p:pic>
          <p:sp>
            <p:nvSpPr>
              <p:cNvPr id="7" name="TextBox 6">
                <a:extLst>
                  <a:ext uri="{FF2B5EF4-FFF2-40B4-BE49-F238E27FC236}">
                    <a16:creationId xmlns:a16="http://schemas.microsoft.com/office/drawing/2014/main" id="{723F0275-44B1-F078-5C66-42C51FB7C88F}"/>
                  </a:ext>
                </a:extLst>
              </p:cNvPr>
              <p:cNvSpPr txBox="1"/>
              <p:nvPr/>
            </p:nvSpPr>
            <p:spPr>
              <a:xfrm>
                <a:off x="8320156" y="5662135"/>
                <a:ext cx="3389422" cy="738664"/>
              </a:xfrm>
              <a:prstGeom prst="rect">
                <a:avLst/>
              </a:prstGeom>
              <a:noFill/>
            </p:spPr>
            <p:txBody>
              <a:bodyPr wrap="square" rtlCol="0">
                <a:spAutoFit/>
              </a:bodyPr>
              <a:lstStyle/>
              <a:p>
                <a:pPr algn="r"/>
                <a:r>
                  <a:rPr lang="en-US" sz="1400" b="1" dirty="0">
                    <a:solidFill>
                      <a:schemeClr val="tx2"/>
                    </a:solidFill>
                  </a:rPr>
                  <a:t>W. Jia, </a:t>
                </a:r>
                <a:br>
                  <a:rPr lang="en-US" sz="1400" b="1" dirty="0">
                    <a:solidFill>
                      <a:schemeClr val="tx2"/>
                    </a:solidFill>
                  </a:rPr>
                </a:br>
                <a:r>
                  <a:rPr lang="en-US" sz="1400" b="1" dirty="0">
                    <a:solidFill>
                      <a:schemeClr val="tx2"/>
                    </a:solidFill>
                  </a:rPr>
                  <a:t>A+ O4 Squeezing Layout</a:t>
                </a:r>
                <a:br>
                  <a:rPr lang="en-US" sz="1400" b="1" dirty="0">
                    <a:solidFill>
                      <a:schemeClr val="tx2"/>
                    </a:solidFill>
                  </a:rPr>
                </a:br>
                <a:r>
                  <a:rPr lang="en-US" sz="1400" b="1" dirty="0">
                    <a:solidFill>
                      <a:schemeClr val="tx2"/>
                    </a:solidFill>
                  </a:rPr>
                  <a:t>G2301114</a:t>
                </a:r>
              </a:p>
            </p:txBody>
          </p:sp>
        </p:grpSp>
        <p:grpSp>
          <p:nvGrpSpPr>
            <p:cNvPr id="25" name="Group 24">
              <a:extLst>
                <a:ext uri="{FF2B5EF4-FFF2-40B4-BE49-F238E27FC236}">
                  <a16:creationId xmlns:a16="http://schemas.microsoft.com/office/drawing/2014/main" id="{791E25C0-7FD8-FC23-A68F-C6DF7CA40A8D}"/>
                </a:ext>
              </a:extLst>
            </p:cNvPr>
            <p:cNvGrpSpPr/>
            <p:nvPr/>
          </p:nvGrpSpPr>
          <p:grpSpPr>
            <a:xfrm>
              <a:off x="3863266" y="5562184"/>
              <a:ext cx="2385134" cy="574473"/>
              <a:chOff x="3863266" y="5562184"/>
              <a:chExt cx="2385134" cy="574473"/>
            </a:xfrm>
          </p:grpSpPr>
          <p:cxnSp>
            <p:nvCxnSpPr>
              <p:cNvPr id="10" name="Straight Arrow Connector 9">
                <a:extLst>
                  <a:ext uri="{FF2B5EF4-FFF2-40B4-BE49-F238E27FC236}">
                    <a16:creationId xmlns:a16="http://schemas.microsoft.com/office/drawing/2014/main" id="{C16A42BB-B285-93CB-2A02-CF7002EE6B9F}"/>
                  </a:ext>
                </a:extLst>
              </p:cNvPr>
              <p:cNvCxnSpPr>
                <a:cxnSpLocks/>
              </p:cNvCxnSpPr>
              <p:nvPr/>
            </p:nvCxnSpPr>
            <p:spPr bwMode="auto">
              <a:xfrm rot="16200000" flipV="1">
                <a:off x="5153061" y="4825433"/>
                <a:ext cx="0" cy="1737360"/>
              </a:xfrm>
              <a:prstGeom prst="straightConnector1">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a:extLst>
                  <a:ext uri="{FF2B5EF4-FFF2-40B4-BE49-F238E27FC236}">
                    <a16:creationId xmlns:a16="http://schemas.microsoft.com/office/drawing/2014/main" id="{239F5D3A-FD0B-6151-21C3-767962010A0C}"/>
                  </a:ext>
                </a:extLst>
              </p:cNvPr>
              <p:cNvCxnSpPr>
                <a:cxnSpLocks/>
              </p:cNvCxnSpPr>
              <p:nvPr/>
            </p:nvCxnSpPr>
            <p:spPr bwMode="auto">
              <a:xfrm rot="5400000" flipV="1">
                <a:off x="4000426" y="5559693"/>
                <a:ext cx="0" cy="274320"/>
              </a:xfrm>
              <a:prstGeom prst="line">
                <a:avLst/>
              </a:prstGeom>
              <a:solidFill>
                <a:schemeClr val="accent1"/>
              </a:solidFill>
              <a:ln w="19050" cap="flat" cmpd="sng" algn="ctr">
                <a:solidFill>
                  <a:schemeClr val="tx2"/>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4" name="Picture 13">
                <a:extLst>
                  <a:ext uri="{FF2B5EF4-FFF2-40B4-BE49-F238E27FC236}">
                    <a16:creationId xmlns:a16="http://schemas.microsoft.com/office/drawing/2014/main" id="{D9100ACD-BFE3-E85D-0EB2-4A0E342DF581}"/>
                  </a:ext>
                </a:extLst>
              </p:cNvPr>
              <p:cNvPicPr>
                <a:picLocks noChangeAspect="1"/>
              </p:cNvPicPr>
              <p:nvPr/>
            </p:nvPicPr>
            <p:blipFill>
              <a:blip r:embed="rId3"/>
              <a:srcRect l="31511" t="84177" r="66466" b="11825"/>
              <a:stretch>
                <a:fillRect/>
              </a:stretch>
            </p:blipFill>
            <p:spPr>
              <a:xfrm>
                <a:off x="5966380" y="5562184"/>
                <a:ext cx="259237" cy="288193"/>
              </a:xfrm>
              <a:prstGeom prst="rect">
                <a:avLst/>
              </a:prstGeom>
              <a:effectLst>
                <a:softEdge rad="0"/>
              </a:effectLst>
            </p:spPr>
          </p:pic>
          <p:cxnSp>
            <p:nvCxnSpPr>
              <p:cNvPr id="17" name="Straight Connector 16">
                <a:extLst>
                  <a:ext uri="{FF2B5EF4-FFF2-40B4-BE49-F238E27FC236}">
                    <a16:creationId xmlns:a16="http://schemas.microsoft.com/office/drawing/2014/main" id="{517A3CF4-6ED2-F7B7-13F2-7BF2BFE42707}"/>
                  </a:ext>
                </a:extLst>
              </p:cNvPr>
              <p:cNvCxnSpPr>
                <a:cxnSpLocks noChangeAspect="1"/>
              </p:cNvCxnSpPr>
              <p:nvPr/>
            </p:nvCxnSpPr>
            <p:spPr bwMode="auto">
              <a:xfrm>
                <a:off x="4142299" y="5604156"/>
                <a:ext cx="146795" cy="91440"/>
              </a:xfrm>
              <a:prstGeom prst="line">
                <a:avLst/>
              </a:prstGeom>
              <a:solidFill>
                <a:schemeClr val="accent1"/>
              </a:solidFill>
              <a:ln w="19050" cap="flat" cmpd="sng" algn="ctr">
                <a:solidFill>
                  <a:schemeClr val="tx2"/>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a:extLst>
                  <a:ext uri="{FF2B5EF4-FFF2-40B4-BE49-F238E27FC236}">
                    <a16:creationId xmlns:a16="http://schemas.microsoft.com/office/drawing/2014/main" id="{1447E884-DE60-20C4-CD5C-8522691800F2}"/>
                  </a:ext>
                </a:extLst>
              </p:cNvPr>
              <p:cNvCxnSpPr/>
              <p:nvPr/>
            </p:nvCxnSpPr>
            <p:spPr bwMode="auto">
              <a:xfrm flipV="1">
                <a:off x="6096000" y="5816617"/>
                <a:ext cx="0" cy="320040"/>
              </a:xfrm>
              <a:prstGeom prst="line">
                <a:avLst/>
              </a:prstGeom>
              <a:solidFill>
                <a:schemeClr val="accent1"/>
              </a:solidFill>
              <a:ln w="19050" cap="flat" cmpd="sng" algn="ctr">
                <a:solidFill>
                  <a:schemeClr val="tx2"/>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Arrow Connector 20">
                <a:extLst>
                  <a:ext uri="{FF2B5EF4-FFF2-40B4-BE49-F238E27FC236}">
                    <a16:creationId xmlns:a16="http://schemas.microsoft.com/office/drawing/2014/main" id="{A5B37E24-5F0B-5CAC-43D6-FFAE9EE23222}"/>
                  </a:ext>
                </a:extLst>
              </p:cNvPr>
              <p:cNvCxnSpPr>
                <a:cxnSpLocks/>
              </p:cNvCxnSpPr>
              <p:nvPr/>
            </p:nvCxnSpPr>
            <p:spPr bwMode="auto">
              <a:xfrm rot="16200000" flipV="1">
                <a:off x="4945221" y="5646421"/>
                <a:ext cx="0" cy="91440"/>
              </a:xfrm>
              <a:prstGeom prst="straightConnector1">
                <a:avLst/>
              </a:prstGeom>
              <a:solidFill>
                <a:schemeClr val="accent1"/>
              </a:solidFill>
              <a:ln w="6350" cap="flat" cmpd="sng" algn="ctr">
                <a:solidFill>
                  <a:schemeClr val="tx2"/>
                </a:solidFill>
                <a:prstDash val="solid"/>
                <a:round/>
                <a:headEnd type="none" w="sm" len="sm"/>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2" name="Oval 21">
                <a:extLst>
                  <a:ext uri="{FF2B5EF4-FFF2-40B4-BE49-F238E27FC236}">
                    <a16:creationId xmlns:a16="http://schemas.microsoft.com/office/drawing/2014/main" id="{EACCA920-BCEF-9B7F-ECB4-2B8B345FE741}"/>
                  </a:ext>
                </a:extLst>
              </p:cNvPr>
              <p:cNvSpPr/>
              <p:nvPr/>
            </p:nvSpPr>
            <p:spPr bwMode="auto">
              <a:xfrm>
                <a:off x="4114021" y="5571610"/>
                <a:ext cx="45720" cy="45719"/>
              </a:xfrm>
              <a:prstGeom prst="ellipse">
                <a:avLst/>
              </a:prstGeom>
              <a:solidFill>
                <a:schemeClr val="tx2"/>
              </a:solidFill>
              <a:ln w="12700" cap="flat" cmpd="sng" algn="ctr">
                <a:solidFill>
                  <a:schemeClr val="tx2"/>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23" name="TextBox 22">
                <a:extLst>
                  <a:ext uri="{FF2B5EF4-FFF2-40B4-BE49-F238E27FC236}">
                    <a16:creationId xmlns:a16="http://schemas.microsoft.com/office/drawing/2014/main" id="{943726DA-540D-FF86-8F1D-1425C19E7E86}"/>
                  </a:ext>
                </a:extLst>
              </p:cNvPr>
              <p:cNvSpPr txBox="1"/>
              <p:nvPr/>
            </p:nvSpPr>
            <p:spPr>
              <a:xfrm>
                <a:off x="5048523" y="5709876"/>
                <a:ext cx="1199877" cy="292388"/>
              </a:xfrm>
              <a:prstGeom prst="rect">
                <a:avLst/>
              </a:prstGeom>
              <a:noFill/>
            </p:spPr>
            <p:txBody>
              <a:bodyPr wrap="square" rtlCol="0">
                <a:spAutoFit/>
              </a:bodyPr>
              <a:lstStyle/>
              <a:p>
                <a:r>
                  <a:rPr lang="en-US" sz="1300" b="1" dirty="0"/>
                  <a:t>ADF Loop </a:t>
                </a:r>
              </a:p>
            </p:txBody>
          </p:sp>
        </p:grpSp>
      </p:grpSp>
      <p:sp>
        <p:nvSpPr>
          <p:cNvPr id="3" name="TextBox 2">
            <a:extLst>
              <a:ext uri="{FF2B5EF4-FFF2-40B4-BE49-F238E27FC236}">
                <a16:creationId xmlns:a16="http://schemas.microsoft.com/office/drawing/2014/main" id="{4976ACE1-9623-C0EF-2C97-C66CECD89B28}"/>
              </a:ext>
            </a:extLst>
          </p:cNvPr>
          <p:cNvSpPr txBox="1"/>
          <p:nvPr/>
        </p:nvSpPr>
        <p:spPr>
          <a:xfrm>
            <a:off x="0" y="6550223"/>
            <a:ext cx="2540000" cy="307777"/>
          </a:xfrm>
          <a:prstGeom prst="rect">
            <a:avLst/>
          </a:prstGeom>
          <a:noFill/>
        </p:spPr>
        <p:txBody>
          <a:bodyPr wrap="square" rtlCol="0">
            <a:spAutoFit/>
          </a:bodyPr>
          <a:lstStyle/>
          <a:p>
            <a:r>
              <a:rPr lang="en-US" sz="1400" dirty="0">
                <a:solidFill>
                  <a:schemeClr val="bg1">
                    <a:lumMod val="85000"/>
                  </a:schemeClr>
                </a:solidFill>
                <a:hlinkClick r:id="rId4">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422237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306CE-AD18-8C41-711D-67FCE90279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A2623-AC78-26FE-BD12-93893D6C73FD}"/>
              </a:ext>
            </a:extLst>
          </p:cNvPr>
          <p:cNvSpPr>
            <a:spLocks noGrp="1"/>
          </p:cNvSpPr>
          <p:nvPr>
            <p:ph type="title"/>
          </p:nvPr>
        </p:nvSpPr>
        <p:spPr/>
        <p:txBody>
          <a:bodyPr/>
          <a:lstStyle/>
          <a:p>
            <a:r>
              <a:rPr lang="en" dirty="0"/>
              <a:t>Control System Overview</a:t>
            </a:r>
            <a:endParaRPr lang="en-US" dirty="0"/>
          </a:p>
        </p:txBody>
      </p:sp>
      <p:sp>
        <p:nvSpPr>
          <p:cNvPr id="5" name="Slide Number Placeholder 4">
            <a:extLst>
              <a:ext uri="{FF2B5EF4-FFF2-40B4-BE49-F238E27FC236}">
                <a16:creationId xmlns:a16="http://schemas.microsoft.com/office/drawing/2014/main" id="{521B3B02-4F4C-1300-1DD9-46846AB8E8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C5D6-E357-0C48-ACBE-64CB86AB2C2F}" type="slidenum">
              <a:rPr kumimoji="0" lang="en-US" sz="14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23" name="Group 22">
            <a:extLst>
              <a:ext uri="{FF2B5EF4-FFF2-40B4-BE49-F238E27FC236}">
                <a16:creationId xmlns:a16="http://schemas.microsoft.com/office/drawing/2014/main" id="{634C7163-D62D-4BA3-9763-6E418144A731}"/>
              </a:ext>
            </a:extLst>
          </p:cNvPr>
          <p:cNvGrpSpPr/>
          <p:nvPr/>
        </p:nvGrpSpPr>
        <p:grpSpPr>
          <a:xfrm>
            <a:off x="-1393" y="1358959"/>
            <a:ext cx="4124285" cy="5257741"/>
            <a:chOff x="278007" y="1358959"/>
            <a:chExt cx="4124285" cy="5257741"/>
          </a:xfrm>
        </p:grpSpPr>
        <p:sp>
          <p:nvSpPr>
            <p:cNvPr id="24" name="TextBox 23">
              <a:extLst>
                <a:ext uri="{FF2B5EF4-FFF2-40B4-BE49-F238E27FC236}">
                  <a16:creationId xmlns:a16="http://schemas.microsoft.com/office/drawing/2014/main" id="{042CFDD7-F576-3E7C-2B92-FD17AA6BC1B8}"/>
                </a:ext>
              </a:extLst>
            </p:cNvPr>
            <p:cNvSpPr txBox="1"/>
            <p:nvPr/>
          </p:nvSpPr>
          <p:spPr>
            <a:xfrm>
              <a:off x="404987" y="1358959"/>
              <a:ext cx="3870325" cy="646331"/>
            </a:xfrm>
            <a:prstGeom prst="rect">
              <a:avLst/>
            </a:prstGeom>
            <a:noFill/>
          </p:spPr>
          <p:txBody>
            <a:bodyPr wrap="square">
              <a:spAutoFit/>
            </a:bodyPr>
            <a:lstStyle/>
            <a:p>
              <a:pPr algn="ctr"/>
              <a:r>
                <a:rPr lang="en-US" dirty="0">
                  <a:solidFill>
                    <a:schemeClr val="bg1"/>
                  </a:solidFill>
                </a:rPr>
                <a:t>Squeezer Laser – Main Laser </a:t>
              </a:r>
            </a:p>
            <a:p>
              <a:pPr algn="ctr"/>
              <a:r>
                <a:rPr lang="en-US" dirty="0">
                  <a:solidFill>
                    <a:schemeClr val="bg1"/>
                  </a:solidFill>
                </a:rPr>
                <a:t>Frequency Lock (SQZ TTFSS)</a:t>
              </a:r>
            </a:p>
          </p:txBody>
        </p:sp>
        <p:sp>
          <p:nvSpPr>
            <p:cNvPr id="26" name="TextBox 25">
              <a:extLst>
                <a:ext uri="{FF2B5EF4-FFF2-40B4-BE49-F238E27FC236}">
                  <a16:creationId xmlns:a16="http://schemas.microsoft.com/office/drawing/2014/main" id="{731C8C64-5F58-4CDA-35B5-2824ABA0FE8F}"/>
                </a:ext>
              </a:extLst>
            </p:cNvPr>
            <p:cNvSpPr txBox="1"/>
            <p:nvPr/>
          </p:nvSpPr>
          <p:spPr>
            <a:xfrm>
              <a:off x="404987" y="2281241"/>
              <a:ext cx="3870325" cy="646331"/>
            </a:xfrm>
            <a:prstGeom prst="rect">
              <a:avLst/>
            </a:prstGeom>
            <a:noFill/>
          </p:spPr>
          <p:txBody>
            <a:bodyPr wrap="square">
              <a:spAutoFit/>
            </a:bodyPr>
            <a:lstStyle/>
            <a:p>
              <a:pPr algn="ctr"/>
              <a:r>
                <a:rPr lang="en-US" dirty="0">
                  <a:solidFill>
                    <a:schemeClr val="bg1"/>
                  </a:solidFill>
                </a:rPr>
                <a:t>Pre-Mode Cleaner Lock </a:t>
              </a:r>
              <a:br>
                <a:rPr lang="en-US" dirty="0">
                  <a:solidFill>
                    <a:schemeClr val="bg1"/>
                  </a:solidFill>
                </a:rPr>
              </a:br>
              <a:r>
                <a:rPr lang="en-US" dirty="0">
                  <a:solidFill>
                    <a:schemeClr val="bg1"/>
                  </a:solidFill>
                </a:rPr>
                <a:t>(SQZ PMC)</a:t>
              </a:r>
            </a:p>
          </p:txBody>
        </p:sp>
        <p:sp>
          <p:nvSpPr>
            <p:cNvPr id="27" name="TextBox 26">
              <a:extLst>
                <a:ext uri="{FF2B5EF4-FFF2-40B4-BE49-F238E27FC236}">
                  <a16:creationId xmlns:a16="http://schemas.microsoft.com/office/drawing/2014/main" id="{85BC2154-1274-9652-D1C5-3D8EE0464007}"/>
                </a:ext>
              </a:extLst>
            </p:cNvPr>
            <p:cNvSpPr txBox="1"/>
            <p:nvPr/>
          </p:nvSpPr>
          <p:spPr>
            <a:xfrm>
              <a:off x="404987" y="3203523"/>
              <a:ext cx="3870325" cy="646331"/>
            </a:xfrm>
            <a:prstGeom prst="rect">
              <a:avLst/>
            </a:prstGeom>
            <a:noFill/>
          </p:spPr>
          <p:txBody>
            <a:bodyPr wrap="square">
              <a:spAutoFit/>
            </a:bodyPr>
            <a:lstStyle/>
            <a:p>
              <a:pPr algn="ctr"/>
              <a:r>
                <a:rPr lang="en-US" dirty="0">
                  <a:solidFill>
                    <a:schemeClr val="bg1"/>
                  </a:solidFill>
                </a:rPr>
                <a:t>SHG Cavity Lock </a:t>
              </a:r>
              <a:br>
                <a:rPr lang="en-US" dirty="0">
                  <a:solidFill>
                    <a:schemeClr val="bg1"/>
                  </a:solidFill>
                </a:rPr>
              </a:br>
              <a:r>
                <a:rPr lang="en-US" dirty="0">
                  <a:solidFill>
                    <a:schemeClr val="bg1"/>
                  </a:solidFill>
                </a:rPr>
                <a:t>(SQZ SHG)</a:t>
              </a:r>
            </a:p>
          </p:txBody>
        </p:sp>
        <p:sp>
          <p:nvSpPr>
            <p:cNvPr id="29" name="TextBox 28">
              <a:extLst>
                <a:ext uri="{FF2B5EF4-FFF2-40B4-BE49-F238E27FC236}">
                  <a16:creationId xmlns:a16="http://schemas.microsoft.com/office/drawing/2014/main" id="{6B90303F-7AAC-44B2-3397-739230994F13}"/>
                </a:ext>
              </a:extLst>
            </p:cNvPr>
            <p:cNvSpPr txBox="1"/>
            <p:nvPr/>
          </p:nvSpPr>
          <p:spPr>
            <a:xfrm>
              <a:off x="278007" y="4125805"/>
              <a:ext cx="4124285" cy="646331"/>
            </a:xfrm>
            <a:prstGeom prst="rect">
              <a:avLst/>
            </a:prstGeom>
            <a:noFill/>
          </p:spPr>
          <p:txBody>
            <a:bodyPr wrap="square">
              <a:spAutoFit/>
            </a:bodyPr>
            <a:lstStyle/>
            <a:p>
              <a:pPr algn="ctr"/>
              <a:r>
                <a:rPr lang="en-US" dirty="0">
                  <a:solidFill>
                    <a:schemeClr val="bg1"/>
                  </a:solidFill>
                </a:rPr>
                <a:t>OPO Lock with Green Pump Beam </a:t>
              </a:r>
              <a:br>
                <a:rPr lang="en-US" dirty="0">
                  <a:solidFill>
                    <a:schemeClr val="bg1"/>
                  </a:solidFill>
                </a:rPr>
              </a:br>
              <a:r>
                <a:rPr lang="en-US" dirty="0">
                  <a:solidFill>
                    <a:schemeClr val="bg1"/>
                  </a:solidFill>
                </a:rPr>
                <a:t>(Green + IR co-resonance)</a:t>
              </a:r>
            </a:p>
          </p:txBody>
        </p:sp>
        <p:sp>
          <p:nvSpPr>
            <p:cNvPr id="31" name="TextBox 30">
              <a:extLst>
                <a:ext uri="{FF2B5EF4-FFF2-40B4-BE49-F238E27FC236}">
                  <a16:creationId xmlns:a16="http://schemas.microsoft.com/office/drawing/2014/main" id="{176AA505-2ED1-7FD1-B62F-49B62A66902A}"/>
                </a:ext>
              </a:extLst>
            </p:cNvPr>
            <p:cNvSpPr txBox="1"/>
            <p:nvPr/>
          </p:nvSpPr>
          <p:spPr>
            <a:xfrm>
              <a:off x="404987" y="5048087"/>
              <a:ext cx="3870325" cy="646331"/>
            </a:xfrm>
            <a:prstGeom prst="rect">
              <a:avLst/>
            </a:prstGeom>
            <a:noFill/>
          </p:spPr>
          <p:txBody>
            <a:bodyPr wrap="square">
              <a:spAutoFit/>
            </a:bodyPr>
            <a:lstStyle/>
            <a:p>
              <a:pPr algn="ctr"/>
              <a:r>
                <a:rPr lang="en-US" dirty="0">
                  <a:solidFill>
                    <a:schemeClr val="bg1"/>
                  </a:solidFill>
                </a:rPr>
                <a:t>Coherent Locking Field (CLF) </a:t>
              </a:r>
              <a:br>
                <a:rPr lang="en-US" dirty="0">
                  <a:solidFill>
                    <a:schemeClr val="bg1"/>
                  </a:solidFill>
                </a:rPr>
              </a:br>
              <a:r>
                <a:rPr lang="en-US" dirty="0">
                  <a:solidFill>
                    <a:schemeClr val="bg1"/>
                  </a:solidFill>
                </a:rPr>
                <a:t>Phase Lock to OPO (CLF2f Loop)</a:t>
              </a:r>
            </a:p>
          </p:txBody>
        </p:sp>
        <p:sp>
          <p:nvSpPr>
            <p:cNvPr id="32" name="TextBox 31">
              <a:extLst>
                <a:ext uri="{FF2B5EF4-FFF2-40B4-BE49-F238E27FC236}">
                  <a16:creationId xmlns:a16="http://schemas.microsoft.com/office/drawing/2014/main" id="{C92101EB-53C7-E7D7-7E69-7DA2BDF95BD9}"/>
                </a:ext>
              </a:extLst>
            </p:cNvPr>
            <p:cNvSpPr txBox="1"/>
            <p:nvPr/>
          </p:nvSpPr>
          <p:spPr>
            <a:xfrm>
              <a:off x="474857" y="5970369"/>
              <a:ext cx="3730585" cy="646331"/>
            </a:xfrm>
            <a:prstGeom prst="rect">
              <a:avLst/>
            </a:prstGeom>
            <a:noFill/>
          </p:spPr>
          <p:txBody>
            <a:bodyPr wrap="square">
              <a:spAutoFit/>
            </a:bodyPr>
            <a:lstStyle/>
            <a:p>
              <a:pPr algn="ctr"/>
              <a:r>
                <a:rPr lang="en-US" dirty="0">
                  <a:solidFill>
                    <a:schemeClr val="bg1"/>
                  </a:solidFill>
                </a:rPr>
                <a:t>OPO Green &amp; CLF </a:t>
              </a:r>
              <a:br>
                <a:rPr lang="en-US" dirty="0">
                  <a:solidFill>
                    <a:schemeClr val="bg1"/>
                  </a:solidFill>
                </a:rPr>
              </a:br>
              <a:r>
                <a:rPr lang="en-US" dirty="0">
                  <a:solidFill>
                    <a:schemeClr val="bg1"/>
                  </a:solidFill>
                </a:rPr>
                <a:t>Intensity Stabilization ON </a:t>
              </a:r>
            </a:p>
          </p:txBody>
        </p:sp>
        <p:grpSp>
          <p:nvGrpSpPr>
            <p:cNvPr id="22" name="Group 21">
              <a:extLst>
                <a:ext uri="{FF2B5EF4-FFF2-40B4-BE49-F238E27FC236}">
                  <a16:creationId xmlns:a16="http://schemas.microsoft.com/office/drawing/2014/main" id="{BC5A970F-6182-679A-463F-B7DDB71F1130}"/>
                </a:ext>
              </a:extLst>
            </p:cNvPr>
            <p:cNvGrpSpPr/>
            <p:nvPr/>
          </p:nvGrpSpPr>
          <p:grpSpPr>
            <a:xfrm>
              <a:off x="2244308" y="1967887"/>
              <a:ext cx="0" cy="4079591"/>
              <a:chOff x="2244308" y="1967887"/>
              <a:chExt cx="0" cy="4079591"/>
            </a:xfrm>
          </p:grpSpPr>
          <p:cxnSp>
            <p:nvCxnSpPr>
              <p:cNvPr id="9" name="Straight Arrow Connector 8">
                <a:extLst>
                  <a:ext uri="{FF2B5EF4-FFF2-40B4-BE49-F238E27FC236}">
                    <a16:creationId xmlns:a16="http://schemas.microsoft.com/office/drawing/2014/main" id="{D02D3173-0689-B549-382D-872BA4E1E7A0}"/>
                  </a:ext>
                </a:extLst>
              </p:cNvPr>
              <p:cNvCxnSpPr>
                <a:cxnSpLocks/>
              </p:cNvCxnSpPr>
              <p:nvPr/>
            </p:nvCxnSpPr>
            <p:spPr bwMode="auto">
              <a:xfrm flipH="1">
                <a:off x="2244308" y="1967887"/>
                <a:ext cx="0" cy="365760"/>
              </a:xfrm>
              <a:prstGeom prst="straightConnector1">
                <a:avLst/>
              </a:prstGeom>
              <a:solidFill>
                <a:schemeClr val="accent1"/>
              </a:solidFill>
              <a:ln w="38100" cap="flat" cmpd="sng" algn="ctr">
                <a:solidFill>
                  <a:srgbClr val="DF0FDE"/>
                </a:solidFill>
                <a:prstDash val="solid"/>
                <a:round/>
                <a:headEnd type="none" w="sm" len="sm"/>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 name="Straight Arrow Connector 13">
                <a:extLst>
                  <a:ext uri="{FF2B5EF4-FFF2-40B4-BE49-F238E27FC236}">
                    <a16:creationId xmlns:a16="http://schemas.microsoft.com/office/drawing/2014/main" id="{453ADBB6-0E23-9E57-F47F-FD25FADAFAA4}"/>
                  </a:ext>
                </a:extLst>
              </p:cNvPr>
              <p:cNvCxnSpPr>
                <a:cxnSpLocks/>
              </p:cNvCxnSpPr>
              <p:nvPr/>
            </p:nvCxnSpPr>
            <p:spPr bwMode="auto">
              <a:xfrm flipH="1">
                <a:off x="2244308" y="2898140"/>
                <a:ext cx="0" cy="365760"/>
              </a:xfrm>
              <a:prstGeom prst="straightConnector1">
                <a:avLst/>
              </a:prstGeom>
              <a:solidFill>
                <a:schemeClr val="accent1"/>
              </a:solidFill>
              <a:ln w="38100" cap="flat" cmpd="sng" algn="ctr">
                <a:solidFill>
                  <a:srgbClr val="DF0FDE"/>
                </a:solidFill>
                <a:prstDash val="solid"/>
                <a:round/>
                <a:headEnd type="none" w="sm" len="sm"/>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 name="Straight Arrow Connector 15">
                <a:extLst>
                  <a:ext uri="{FF2B5EF4-FFF2-40B4-BE49-F238E27FC236}">
                    <a16:creationId xmlns:a16="http://schemas.microsoft.com/office/drawing/2014/main" id="{A4728C22-0C92-1B4D-52D3-A03A4749024E}"/>
                  </a:ext>
                </a:extLst>
              </p:cNvPr>
              <p:cNvCxnSpPr>
                <a:cxnSpLocks/>
              </p:cNvCxnSpPr>
              <p:nvPr/>
            </p:nvCxnSpPr>
            <p:spPr bwMode="auto">
              <a:xfrm flipH="1">
                <a:off x="2244308" y="3811754"/>
                <a:ext cx="0" cy="365760"/>
              </a:xfrm>
              <a:prstGeom prst="straightConnector1">
                <a:avLst/>
              </a:prstGeom>
              <a:solidFill>
                <a:schemeClr val="accent1"/>
              </a:solidFill>
              <a:ln w="38100" cap="flat" cmpd="sng" algn="ctr">
                <a:solidFill>
                  <a:srgbClr val="DF0FDE"/>
                </a:solidFill>
                <a:prstDash val="solid"/>
                <a:round/>
                <a:headEnd type="none" w="sm" len="sm"/>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Arrow Connector 16">
                <a:extLst>
                  <a:ext uri="{FF2B5EF4-FFF2-40B4-BE49-F238E27FC236}">
                    <a16:creationId xmlns:a16="http://schemas.microsoft.com/office/drawing/2014/main" id="{40D26EF3-FFD9-AB53-55D4-14C70D794E8C}"/>
                  </a:ext>
                </a:extLst>
              </p:cNvPr>
              <p:cNvCxnSpPr>
                <a:cxnSpLocks/>
              </p:cNvCxnSpPr>
              <p:nvPr/>
            </p:nvCxnSpPr>
            <p:spPr bwMode="auto">
              <a:xfrm flipH="1">
                <a:off x="2244308" y="4759436"/>
                <a:ext cx="0" cy="365760"/>
              </a:xfrm>
              <a:prstGeom prst="straightConnector1">
                <a:avLst/>
              </a:prstGeom>
              <a:solidFill>
                <a:schemeClr val="accent1"/>
              </a:solidFill>
              <a:ln w="38100" cap="flat" cmpd="sng" algn="ctr">
                <a:solidFill>
                  <a:srgbClr val="DF0FDE"/>
                </a:solidFill>
                <a:prstDash val="solid"/>
                <a:round/>
                <a:headEnd type="none" w="sm" len="sm"/>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 name="Straight Arrow Connector 19">
                <a:extLst>
                  <a:ext uri="{FF2B5EF4-FFF2-40B4-BE49-F238E27FC236}">
                    <a16:creationId xmlns:a16="http://schemas.microsoft.com/office/drawing/2014/main" id="{BCCE063D-1F92-038B-7187-1F5F4F33C7CA}"/>
                  </a:ext>
                </a:extLst>
              </p:cNvPr>
              <p:cNvCxnSpPr>
                <a:cxnSpLocks/>
              </p:cNvCxnSpPr>
              <p:nvPr/>
            </p:nvCxnSpPr>
            <p:spPr bwMode="auto">
              <a:xfrm flipH="1">
                <a:off x="2244308" y="5681718"/>
                <a:ext cx="0" cy="365760"/>
              </a:xfrm>
              <a:prstGeom prst="straightConnector1">
                <a:avLst/>
              </a:prstGeom>
              <a:solidFill>
                <a:schemeClr val="accent1"/>
              </a:solidFill>
              <a:ln w="38100" cap="flat" cmpd="sng" algn="ctr">
                <a:solidFill>
                  <a:srgbClr val="DF0FDE"/>
                </a:solidFill>
                <a:prstDash val="solid"/>
                <a:round/>
                <a:headEnd type="none" w="sm" len="sm"/>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grpSp>
        <p:nvGrpSpPr>
          <p:cNvPr id="35" name="Group 34">
            <a:extLst>
              <a:ext uri="{FF2B5EF4-FFF2-40B4-BE49-F238E27FC236}">
                <a16:creationId xmlns:a16="http://schemas.microsoft.com/office/drawing/2014/main" id="{C7F474F8-4718-0E53-2D0A-CBB9010BF243}"/>
              </a:ext>
            </a:extLst>
          </p:cNvPr>
          <p:cNvGrpSpPr/>
          <p:nvPr/>
        </p:nvGrpSpPr>
        <p:grpSpPr>
          <a:xfrm>
            <a:off x="4960547" y="1337331"/>
            <a:ext cx="5266475" cy="5269856"/>
            <a:chOff x="5239947" y="1337331"/>
            <a:chExt cx="5266475" cy="5269856"/>
          </a:xfrm>
        </p:grpSpPr>
        <p:sp>
          <p:nvSpPr>
            <p:cNvPr id="6" name="TextBox 5">
              <a:extLst>
                <a:ext uri="{FF2B5EF4-FFF2-40B4-BE49-F238E27FC236}">
                  <a16:creationId xmlns:a16="http://schemas.microsoft.com/office/drawing/2014/main" id="{44168C91-B1E0-F614-21BB-589CA59D59EB}"/>
                </a:ext>
              </a:extLst>
            </p:cNvPr>
            <p:cNvSpPr txBox="1"/>
            <p:nvPr/>
          </p:nvSpPr>
          <p:spPr>
            <a:xfrm>
              <a:off x="5319671" y="1337331"/>
              <a:ext cx="5107027" cy="646331"/>
            </a:xfrm>
            <a:prstGeom prst="rect">
              <a:avLst/>
            </a:prstGeom>
            <a:noFill/>
          </p:spPr>
          <p:txBody>
            <a:bodyPr wrap="square">
              <a:spAutoFit/>
            </a:bodyPr>
            <a:lstStyle/>
            <a:p>
              <a:pPr algn="ctr"/>
              <a:r>
                <a:rPr lang="en-US" dirty="0">
                  <a:solidFill>
                    <a:schemeClr val="bg1"/>
                  </a:solidFill>
                </a:rPr>
                <a:t>FC Lock with Green</a:t>
              </a:r>
            </a:p>
            <a:p>
              <a:pPr algn="ctr"/>
              <a:r>
                <a:rPr lang="en-US" dirty="0">
                  <a:solidFill>
                    <a:schemeClr val="bg1"/>
                  </a:solidFill>
                </a:rPr>
                <a:t>(feedback to Green frequency &amp; to FC length)</a:t>
              </a:r>
            </a:p>
          </p:txBody>
        </p:sp>
        <p:sp>
          <p:nvSpPr>
            <p:cNvPr id="7" name="TextBox 6">
              <a:extLst>
                <a:ext uri="{FF2B5EF4-FFF2-40B4-BE49-F238E27FC236}">
                  <a16:creationId xmlns:a16="http://schemas.microsoft.com/office/drawing/2014/main" id="{F687B4DD-B3FE-3718-0FC7-BA5D34D0AEC8}"/>
                </a:ext>
              </a:extLst>
            </p:cNvPr>
            <p:cNvSpPr txBox="1"/>
            <p:nvPr/>
          </p:nvSpPr>
          <p:spPr>
            <a:xfrm>
              <a:off x="6018171" y="2423963"/>
              <a:ext cx="3710027" cy="646331"/>
            </a:xfrm>
            <a:prstGeom prst="rect">
              <a:avLst/>
            </a:prstGeom>
            <a:noFill/>
          </p:spPr>
          <p:txBody>
            <a:bodyPr wrap="square">
              <a:spAutoFit/>
            </a:bodyPr>
            <a:lstStyle/>
            <a:p>
              <a:pPr algn="ctr"/>
              <a:r>
                <a:rPr lang="en-US" dirty="0">
                  <a:solidFill>
                    <a:schemeClr val="bg1"/>
                  </a:solidFill>
                </a:rPr>
                <a:t>Detune FC until Resonant Locking Field (RLF) near resonance</a:t>
              </a:r>
            </a:p>
          </p:txBody>
        </p:sp>
        <p:sp>
          <p:nvSpPr>
            <p:cNvPr id="8" name="TextBox 7">
              <a:extLst>
                <a:ext uri="{FF2B5EF4-FFF2-40B4-BE49-F238E27FC236}">
                  <a16:creationId xmlns:a16="http://schemas.microsoft.com/office/drawing/2014/main" id="{F48C77E3-52DE-20FF-522F-F5226516AE60}"/>
                </a:ext>
              </a:extLst>
            </p:cNvPr>
            <p:cNvSpPr txBox="1"/>
            <p:nvPr/>
          </p:nvSpPr>
          <p:spPr>
            <a:xfrm>
              <a:off x="5564736" y="4597227"/>
              <a:ext cx="4616897" cy="923330"/>
            </a:xfrm>
            <a:prstGeom prst="rect">
              <a:avLst/>
            </a:prstGeom>
            <a:noFill/>
          </p:spPr>
          <p:txBody>
            <a:bodyPr wrap="square">
              <a:spAutoFit/>
            </a:bodyPr>
            <a:lstStyle/>
            <a:p>
              <a:pPr algn="ctr"/>
              <a:r>
                <a:rPr lang="en-US" dirty="0">
                  <a:solidFill>
                    <a:schemeClr val="bg1"/>
                  </a:solidFill>
                </a:rPr>
                <a:t>Switch the FC length control from </a:t>
              </a:r>
              <a:br>
                <a:rPr lang="en-US" dirty="0">
                  <a:solidFill>
                    <a:schemeClr val="bg1"/>
                  </a:solidFill>
                </a:rPr>
              </a:br>
              <a:r>
                <a:rPr lang="en-US" dirty="0">
                  <a:solidFill>
                    <a:schemeClr val="bg1"/>
                  </a:solidFill>
                </a:rPr>
                <a:t>Green error signal to IR error signal </a:t>
              </a:r>
              <a:br>
                <a:rPr lang="en-US" dirty="0">
                  <a:solidFill>
                    <a:schemeClr val="bg1"/>
                  </a:solidFill>
                </a:rPr>
              </a:br>
              <a:r>
                <a:rPr lang="en-US" dirty="0">
                  <a:solidFill>
                    <a:schemeClr val="bg1"/>
                  </a:solidFill>
                </a:rPr>
                <a:t>(beat between RLF and CLF @105 kHz)</a:t>
              </a:r>
            </a:p>
          </p:txBody>
        </p:sp>
        <p:sp>
          <p:nvSpPr>
            <p:cNvPr id="10" name="TextBox 9">
              <a:extLst>
                <a:ext uri="{FF2B5EF4-FFF2-40B4-BE49-F238E27FC236}">
                  <a16:creationId xmlns:a16="http://schemas.microsoft.com/office/drawing/2014/main" id="{D1015980-F4CA-08BB-C3FE-80BEFAA901B7}"/>
                </a:ext>
              </a:extLst>
            </p:cNvPr>
            <p:cNvSpPr txBox="1"/>
            <p:nvPr/>
          </p:nvSpPr>
          <p:spPr>
            <a:xfrm>
              <a:off x="5239947" y="3510595"/>
              <a:ext cx="5266475" cy="646331"/>
            </a:xfrm>
            <a:prstGeom prst="rect">
              <a:avLst/>
            </a:prstGeom>
            <a:noFill/>
          </p:spPr>
          <p:txBody>
            <a:bodyPr wrap="square">
              <a:spAutoFit/>
            </a:bodyPr>
            <a:lstStyle/>
            <a:p>
              <a:pPr algn="ctr"/>
              <a:r>
                <a:rPr lang="en-US" dirty="0">
                  <a:solidFill>
                    <a:schemeClr val="bg1"/>
                  </a:solidFill>
                </a:rPr>
                <a:t>SQZ TTFSS second path error signal </a:t>
              </a:r>
              <a:br>
                <a:rPr lang="en-US" dirty="0">
                  <a:solidFill>
                    <a:schemeClr val="bg1"/>
                  </a:solidFill>
                </a:rPr>
              </a:br>
              <a:r>
                <a:rPr lang="en-US" dirty="0">
                  <a:solidFill>
                    <a:schemeClr val="bg1"/>
                  </a:solidFill>
                </a:rPr>
                <a:t>CLF-IFO beat at OMC trans (LO Loop)</a:t>
              </a:r>
            </a:p>
          </p:txBody>
        </p:sp>
        <p:sp>
          <p:nvSpPr>
            <p:cNvPr id="12" name="TextBox 11">
              <a:extLst>
                <a:ext uri="{FF2B5EF4-FFF2-40B4-BE49-F238E27FC236}">
                  <a16:creationId xmlns:a16="http://schemas.microsoft.com/office/drawing/2014/main" id="{0CC2D813-23A2-0588-8A00-628B8B44E867}"/>
                </a:ext>
              </a:extLst>
            </p:cNvPr>
            <p:cNvSpPr txBox="1"/>
            <p:nvPr/>
          </p:nvSpPr>
          <p:spPr>
            <a:xfrm>
              <a:off x="5564736" y="5960856"/>
              <a:ext cx="4616897" cy="646331"/>
            </a:xfrm>
            <a:prstGeom prst="rect">
              <a:avLst/>
            </a:prstGeom>
            <a:noFill/>
          </p:spPr>
          <p:txBody>
            <a:bodyPr wrap="square">
              <a:spAutoFit/>
            </a:bodyPr>
            <a:lstStyle/>
            <a:p>
              <a:pPr algn="ctr"/>
              <a:r>
                <a:rPr lang="en-US" dirty="0">
                  <a:solidFill>
                    <a:schemeClr val="bg1"/>
                  </a:solidFill>
                </a:rPr>
                <a:t>Switch the SQZ phase control from CLF2f to Audio Diagnostic Field</a:t>
              </a:r>
            </a:p>
          </p:txBody>
        </p:sp>
        <p:cxnSp>
          <p:nvCxnSpPr>
            <p:cNvPr id="25" name="Straight Arrow Connector 24">
              <a:extLst>
                <a:ext uri="{FF2B5EF4-FFF2-40B4-BE49-F238E27FC236}">
                  <a16:creationId xmlns:a16="http://schemas.microsoft.com/office/drawing/2014/main" id="{D9F118DB-FF45-7297-4A11-1D8061C6775E}"/>
                </a:ext>
              </a:extLst>
            </p:cNvPr>
            <p:cNvCxnSpPr>
              <a:cxnSpLocks/>
            </p:cNvCxnSpPr>
            <p:nvPr/>
          </p:nvCxnSpPr>
          <p:spPr bwMode="auto">
            <a:xfrm flipH="1">
              <a:off x="7869592" y="2003185"/>
              <a:ext cx="0" cy="365760"/>
            </a:xfrm>
            <a:prstGeom prst="straightConnector1">
              <a:avLst/>
            </a:prstGeom>
            <a:solidFill>
              <a:schemeClr val="accent1"/>
            </a:solidFill>
            <a:ln w="38100" cap="flat" cmpd="sng" algn="ctr">
              <a:solidFill>
                <a:srgbClr val="DF0FDE"/>
              </a:solidFill>
              <a:prstDash val="solid"/>
              <a:round/>
              <a:headEnd type="none" w="sm" len="sm"/>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8" name="Straight Arrow Connector 27">
              <a:extLst>
                <a:ext uri="{FF2B5EF4-FFF2-40B4-BE49-F238E27FC236}">
                  <a16:creationId xmlns:a16="http://schemas.microsoft.com/office/drawing/2014/main" id="{44C1782D-3881-0661-2D31-2A8E7711AC9A}"/>
                </a:ext>
              </a:extLst>
            </p:cNvPr>
            <p:cNvCxnSpPr>
              <a:cxnSpLocks/>
            </p:cNvCxnSpPr>
            <p:nvPr/>
          </p:nvCxnSpPr>
          <p:spPr bwMode="auto">
            <a:xfrm flipH="1">
              <a:off x="7869592" y="3111238"/>
              <a:ext cx="0" cy="365760"/>
            </a:xfrm>
            <a:prstGeom prst="straightConnector1">
              <a:avLst/>
            </a:prstGeom>
            <a:solidFill>
              <a:schemeClr val="accent1"/>
            </a:solidFill>
            <a:ln w="38100" cap="flat" cmpd="sng" algn="ctr">
              <a:solidFill>
                <a:srgbClr val="DF0FDE"/>
              </a:solidFill>
              <a:prstDash val="solid"/>
              <a:round/>
              <a:headEnd type="none" w="sm" len="sm"/>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 name="Straight Arrow Connector 29">
              <a:extLst>
                <a:ext uri="{FF2B5EF4-FFF2-40B4-BE49-F238E27FC236}">
                  <a16:creationId xmlns:a16="http://schemas.microsoft.com/office/drawing/2014/main" id="{D39D628C-0353-DABE-77A0-2F1B11B1EBD4}"/>
                </a:ext>
              </a:extLst>
            </p:cNvPr>
            <p:cNvCxnSpPr>
              <a:cxnSpLocks/>
            </p:cNvCxnSpPr>
            <p:nvPr/>
          </p:nvCxnSpPr>
          <p:spPr bwMode="auto">
            <a:xfrm flipH="1">
              <a:off x="7869592" y="4202652"/>
              <a:ext cx="0" cy="365760"/>
            </a:xfrm>
            <a:prstGeom prst="straightConnector1">
              <a:avLst/>
            </a:prstGeom>
            <a:solidFill>
              <a:schemeClr val="accent1"/>
            </a:solidFill>
            <a:ln w="38100" cap="flat" cmpd="sng" algn="ctr">
              <a:solidFill>
                <a:srgbClr val="DF0FDE"/>
              </a:solidFill>
              <a:prstDash val="solid"/>
              <a:round/>
              <a:headEnd type="none" w="sm" len="sm"/>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4" name="Straight Arrow Connector 33">
              <a:extLst>
                <a:ext uri="{FF2B5EF4-FFF2-40B4-BE49-F238E27FC236}">
                  <a16:creationId xmlns:a16="http://schemas.microsoft.com/office/drawing/2014/main" id="{62842B80-30E3-9D36-E7E0-AF4F1DE03E39}"/>
                </a:ext>
              </a:extLst>
            </p:cNvPr>
            <p:cNvCxnSpPr>
              <a:cxnSpLocks/>
            </p:cNvCxnSpPr>
            <p:nvPr/>
          </p:nvCxnSpPr>
          <p:spPr bwMode="auto">
            <a:xfrm flipH="1">
              <a:off x="7869592" y="5590016"/>
              <a:ext cx="0" cy="365760"/>
            </a:xfrm>
            <a:prstGeom prst="straightConnector1">
              <a:avLst/>
            </a:prstGeom>
            <a:solidFill>
              <a:schemeClr val="accent1"/>
            </a:solidFill>
            <a:ln w="38100" cap="flat" cmpd="sng" algn="ctr">
              <a:solidFill>
                <a:srgbClr val="DF0FDE"/>
              </a:solidFill>
              <a:prstDash val="solid"/>
              <a:round/>
              <a:headEnd type="none" w="sm" len="sm"/>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66" name="Group 65">
            <a:extLst>
              <a:ext uri="{FF2B5EF4-FFF2-40B4-BE49-F238E27FC236}">
                <a16:creationId xmlns:a16="http://schemas.microsoft.com/office/drawing/2014/main" id="{0C700277-6AD4-EFBA-B1AA-91F81CEC2525}"/>
              </a:ext>
            </a:extLst>
          </p:cNvPr>
          <p:cNvGrpSpPr/>
          <p:nvPr/>
        </p:nvGrpSpPr>
        <p:grpSpPr>
          <a:xfrm>
            <a:off x="4042819" y="1682124"/>
            <a:ext cx="789172" cy="4576508"/>
            <a:chOff x="4322219" y="1682124"/>
            <a:chExt cx="789172" cy="4576508"/>
          </a:xfrm>
        </p:grpSpPr>
        <p:cxnSp>
          <p:nvCxnSpPr>
            <p:cNvPr id="56" name="Straight Arrow Connector 55">
              <a:extLst>
                <a:ext uri="{FF2B5EF4-FFF2-40B4-BE49-F238E27FC236}">
                  <a16:creationId xmlns:a16="http://schemas.microsoft.com/office/drawing/2014/main" id="{EFDF8FF6-8B5E-CAC0-90FB-29918A013C87}"/>
                </a:ext>
              </a:extLst>
            </p:cNvPr>
            <p:cNvCxnSpPr>
              <a:cxnSpLocks/>
            </p:cNvCxnSpPr>
            <p:nvPr/>
          </p:nvCxnSpPr>
          <p:spPr bwMode="auto">
            <a:xfrm rot="16200000" flipH="1">
              <a:off x="4882791" y="1473211"/>
              <a:ext cx="0" cy="457200"/>
            </a:xfrm>
            <a:prstGeom prst="straightConnector1">
              <a:avLst/>
            </a:prstGeom>
            <a:solidFill>
              <a:schemeClr val="accent1"/>
            </a:solidFill>
            <a:ln w="38100" cap="flat" cmpd="sng" algn="ctr">
              <a:solidFill>
                <a:srgbClr val="DF0FDE"/>
              </a:solidFill>
              <a:prstDash val="solid"/>
              <a:round/>
              <a:headEnd type="none" w="sm" len="sm"/>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7" name="Straight Arrow Connector 56">
              <a:extLst>
                <a:ext uri="{FF2B5EF4-FFF2-40B4-BE49-F238E27FC236}">
                  <a16:creationId xmlns:a16="http://schemas.microsoft.com/office/drawing/2014/main" id="{FC22026E-3922-D841-E980-ACAF048D1289}"/>
                </a:ext>
              </a:extLst>
            </p:cNvPr>
            <p:cNvCxnSpPr>
              <a:cxnSpLocks/>
            </p:cNvCxnSpPr>
            <p:nvPr/>
          </p:nvCxnSpPr>
          <p:spPr bwMode="auto">
            <a:xfrm rot="16200000" flipH="1">
              <a:off x="4505099" y="6075752"/>
              <a:ext cx="0" cy="365760"/>
            </a:xfrm>
            <a:prstGeom prst="straightConnector1">
              <a:avLst/>
            </a:prstGeom>
            <a:solidFill>
              <a:schemeClr val="accent1"/>
            </a:solidFill>
            <a:ln w="38100" cap="flat" cmpd="sng" algn="ctr">
              <a:solidFill>
                <a:srgbClr val="DF0FDE"/>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 name="Straight Arrow Connector 57">
              <a:extLst>
                <a:ext uri="{FF2B5EF4-FFF2-40B4-BE49-F238E27FC236}">
                  <a16:creationId xmlns:a16="http://schemas.microsoft.com/office/drawing/2014/main" id="{FE86874E-D577-8EB6-455E-5708228D1A7D}"/>
                </a:ext>
              </a:extLst>
            </p:cNvPr>
            <p:cNvCxnSpPr>
              <a:cxnSpLocks/>
            </p:cNvCxnSpPr>
            <p:nvPr/>
          </p:nvCxnSpPr>
          <p:spPr bwMode="auto">
            <a:xfrm flipH="1">
              <a:off x="4670987" y="1682124"/>
              <a:ext cx="0" cy="4572000"/>
            </a:xfrm>
            <a:prstGeom prst="straightConnector1">
              <a:avLst/>
            </a:prstGeom>
            <a:solidFill>
              <a:schemeClr val="accent1"/>
            </a:solidFill>
            <a:ln w="38100" cap="flat" cmpd="sng" algn="ctr">
              <a:solidFill>
                <a:srgbClr val="DF0FDE"/>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64" name="Rounded Rectangle 63">
            <a:extLst>
              <a:ext uri="{FF2B5EF4-FFF2-40B4-BE49-F238E27FC236}">
                <a16:creationId xmlns:a16="http://schemas.microsoft.com/office/drawing/2014/main" id="{3BE6B445-9352-5288-0278-377B34DEC163}"/>
              </a:ext>
            </a:extLst>
          </p:cNvPr>
          <p:cNvSpPr/>
          <p:nvPr/>
        </p:nvSpPr>
        <p:spPr bwMode="auto">
          <a:xfrm>
            <a:off x="170056" y="1324631"/>
            <a:ext cx="3786948" cy="5406369"/>
          </a:xfrm>
          <a:prstGeom prst="roundRect">
            <a:avLst>
              <a:gd name="adj" fmla="val 8969"/>
            </a:avLst>
          </a:prstGeom>
          <a:noFill/>
          <a:ln w="12700" cap="flat" cmpd="sng" algn="ctr">
            <a:solidFill>
              <a:srgbClr val="DF0FDE"/>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65" name="Rounded Rectangle 64">
            <a:extLst>
              <a:ext uri="{FF2B5EF4-FFF2-40B4-BE49-F238E27FC236}">
                <a16:creationId xmlns:a16="http://schemas.microsoft.com/office/drawing/2014/main" id="{340C021B-2641-8134-F247-2FC3BF38065B}"/>
              </a:ext>
            </a:extLst>
          </p:cNvPr>
          <p:cNvSpPr/>
          <p:nvPr/>
        </p:nvSpPr>
        <p:spPr bwMode="auto">
          <a:xfrm>
            <a:off x="4960544" y="1264939"/>
            <a:ext cx="5266475" cy="5406369"/>
          </a:xfrm>
          <a:prstGeom prst="roundRect">
            <a:avLst>
              <a:gd name="adj" fmla="val 8969"/>
            </a:avLst>
          </a:prstGeom>
          <a:noFill/>
          <a:ln w="12700" cap="flat" cmpd="sng" algn="ctr">
            <a:solidFill>
              <a:srgbClr val="DF0FDE"/>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grpSp>
        <p:nvGrpSpPr>
          <p:cNvPr id="63" name="Group 62">
            <a:extLst>
              <a:ext uri="{FF2B5EF4-FFF2-40B4-BE49-F238E27FC236}">
                <a16:creationId xmlns:a16="http://schemas.microsoft.com/office/drawing/2014/main" id="{D0829EA8-89A7-C608-9F85-DC3991A9413E}"/>
              </a:ext>
            </a:extLst>
          </p:cNvPr>
          <p:cNvGrpSpPr/>
          <p:nvPr/>
        </p:nvGrpSpPr>
        <p:grpSpPr>
          <a:xfrm>
            <a:off x="7810500" y="5358552"/>
            <a:ext cx="3959717" cy="676226"/>
            <a:chOff x="8089900" y="5358552"/>
            <a:chExt cx="3959717" cy="676226"/>
          </a:xfrm>
        </p:grpSpPr>
        <p:sp>
          <p:nvSpPr>
            <p:cNvPr id="62" name="Rounded Rectangle 61">
              <a:extLst>
                <a:ext uri="{FF2B5EF4-FFF2-40B4-BE49-F238E27FC236}">
                  <a16:creationId xmlns:a16="http://schemas.microsoft.com/office/drawing/2014/main" id="{B67136F2-B478-1863-8A95-45384E5547E7}"/>
                </a:ext>
              </a:extLst>
            </p:cNvPr>
            <p:cNvSpPr/>
            <p:nvPr/>
          </p:nvSpPr>
          <p:spPr bwMode="auto">
            <a:xfrm>
              <a:off x="10181633" y="5358552"/>
              <a:ext cx="1756367" cy="676226"/>
            </a:xfrm>
            <a:prstGeom prst="roundRect">
              <a:avLst/>
            </a:prstGeom>
            <a:solidFill>
              <a:schemeClr val="tx2"/>
            </a:solidFill>
            <a:ln w="12700" cap="flat" cmpd="sng" algn="ctr">
              <a:solidFill>
                <a:srgbClr val="DF0FDE"/>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59" name="TextBox 58">
              <a:extLst>
                <a:ext uri="{FF2B5EF4-FFF2-40B4-BE49-F238E27FC236}">
                  <a16:creationId xmlns:a16="http://schemas.microsoft.com/office/drawing/2014/main" id="{499A0DC8-D8FA-5197-4642-353678649A5C}"/>
                </a:ext>
              </a:extLst>
            </p:cNvPr>
            <p:cNvSpPr txBox="1"/>
            <p:nvPr/>
          </p:nvSpPr>
          <p:spPr>
            <a:xfrm>
              <a:off x="10086777" y="5371252"/>
              <a:ext cx="1962840" cy="646331"/>
            </a:xfrm>
            <a:prstGeom prst="rect">
              <a:avLst/>
            </a:prstGeom>
            <a:noFill/>
          </p:spPr>
          <p:txBody>
            <a:bodyPr wrap="square">
              <a:spAutoFit/>
            </a:bodyPr>
            <a:lstStyle/>
            <a:p>
              <a:pPr algn="ctr"/>
              <a:r>
                <a:rPr lang="en-US" dirty="0">
                  <a:solidFill>
                    <a:schemeClr val="bg1"/>
                  </a:solidFill>
                </a:rPr>
                <a:t>Activate FC IR alignment loops</a:t>
              </a:r>
            </a:p>
          </p:txBody>
        </p:sp>
        <p:cxnSp>
          <p:nvCxnSpPr>
            <p:cNvPr id="60" name="Straight Arrow Connector 59">
              <a:extLst>
                <a:ext uri="{FF2B5EF4-FFF2-40B4-BE49-F238E27FC236}">
                  <a16:creationId xmlns:a16="http://schemas.microsoft.com/office/drawing/2014/main" id="{2CB84B53-D231-BFD6-8AB7-472FF88C613C}"/>
                </a:ext>
              </a:extLst>
            </p:cNvPr>
            <p:cNvCxnSpPr>
              <a:cxnSpLocks/>
            </p:cNvCxnSpPr>
            <p:nvPr/>
          </p:nvCxnSpPr>
          <p:spPr bwMode="auto">
            <a:xfrm flipH="1">
              <a:off x="8089900" y="5694417"/>
              <a:ext cx="2091733" cy="78479"/>
            </a:xfrm>
            <a:prstGeom prst="straightConnector1">
              <a:avLst/>
            </a:prstGeom>
            <a:solidFill>
              <a:schemeClr val="accent1"/>
            </a:solidFill>
            <a:ln w="38100" cap="flat" cmpd="sng" algn="ctr">
              <a:solidFill>
                <a:srgbClr val="DF0FDE"/>
              </a:solidFill>
              <a:prstDash val="solid"/>
              <a:round/>
              <a:headEnd type="none" w="sm" len="sm"/>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67" name="Group 66">
            <a:extLst>
              <a:ext uri="{FF2B5EF4-FFF2-40B4-BE49-F238E27FC236}">
                <a16:creationId xmlns:a16="http://schemas.microsoft.com/office/drawing/2014/main" id="{1973568E-4587-1E69-031F-EBA1E9D84C2C}"/>
              </a:ext>
            </a:extLst>
          </p:cNvPr>
          <p:cNvGrpSpPr/>
          <p:nvPr/>
        </p:nvGrpSpPr>
        <p:grpSpPr>
          <a:xfrm>
            <a:off x="5305659" y="2349684"/>
            <a:ext cx="6940270" cy="3327538"/>
            <a:chOff x="6124717" y="5954003"/>
            <a:chExt cx="6940270" cy="3327538"/>
          </a:xfrm>
        </p:grpSpPr>
        <p:sp>
          <p:nvSpPr>
            <p:cNvPr id="68" name="Rounded Rectangle 67">
              <a:extLst>
                <a:ext uri="{FF2B5EF4-FFF2-40B4-BE49-F238E27FC236}">
                  <a16:creationId xmlns:a16="http://schemas.microsoft.com/office/drawing/2014/main" id="{C20C4126-7E95-8B49-1DAB-BE197A3BBC8A}"/>
                </a:ext>
              </a:extLst>
            </p:cNvPr>
            <p:cNvSpPr/>
            <p:nvPr/>
          </p:nvSpPr>
          <p:spPr bwMode="auto">
            <a:xfrm>
              <a:off x="6124717" y="5954003"/>
              <a:ext cx="4596569" cy="3327538"/>
            </a:xfrm>
            <a:prstGeom prst="roundRect">
              <a:avLst/>
            </a:prstGeom>
            <a:noFill/>
            <a:ln w="12700" cap="flat" cmpd="sng" algn="ctr">
              <a:solidFill>
                <a:srgbClr val="4AFFCD"/>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69" name="TextBox 68">
              <a:extLst>
                <a:ext uri="{FF2B5EF4-FFF2-40B4-BE49-F238E27FC236}">
                  <a16:creationId xmlns:a16="http://schemas.microsoft.com/office/drawing/2014/main" id="{E65D2BB3-9780-7F27-C50B-14F87EE22441}"/>
                </a:ext>
              </a:extLst>
            </p:cNvPr>
            <p:cNvSpPr txBox="1"/>
            <p:nvPr/>
          </p:nvSpPr>
          <p:spPr>
            <a:xfrm>
              <a:off x="11102147" y="6168014"/>
              <a:ext cx="1962840" cy="2308324"/>
            </a:xfrm>
            <a:prstGeom prst="rect">
              <a:avLst/>
            </a:prstGeom>
            <a:noFill/>
          </p:spPr>
          <p:txBody>
            <a:bodyPr wrap="square">
              <a:spAutoFit/>
            </a:bodyPr>
            <a:lstStyle/>
            <a:p>
              <a:pPr algn="ctr"/>
              <a:r>
                <a:rPr lang="en-US" dirty="0">
                  <a:solidFill>
                    <a:srgbClr val="4AFFCD"/>
                  </a:solidFill>
                </a:rPr>
                <a:t>Frequent FC Green </a:t>
              </a:r>
              <a:r>
                <a:rPr lang="en-US" dirty="0">
                  <a:solidFill>
                    <a:schemeClr val="tx2"/>
                  </a:solidFill>
                  <a:highlight>
                    <a:srgbClr val="FFFF00"/>
                  </a:highlight>
                </a:rPr>
                <a:t>lock loss</a:t>
              </a:r>
            </a:p>
            <a:p>
              <a:pPr algn="ctr"/>
              <a:endParaRPr lang="en-US" dirty="0">
                <a:solidFill>
                  <a:srgbClr val="4AFFCD"/>
                </a:solidFill>
              </a:endParaRPr>
            </a:p>
            <a:p>
              <a:pPr algn="ctr"/>
              <a:r>
                <a:rPr lang="en-US" dirty="0">
                  <a:solidFill>
                    <a:srgbClr val="4AFFCD"/>
                  </a:solidFill>
                </a:rPr>
                <a:t>Green-IR frequency noise</a:t>
              </a:r>
            </a:p>
            <a:p>
              <a:pPr algn="ctr"/>
              <a:r>
                <a:rPr lang="en-US" dirty="0">
                  <a:solidFill>
                    <a:srgbClr val="4AFFCD"/>
                  </a:solidFill>
                </a:rPr>
                <a:t> </a:t>
              </a:r>
              <a:br>
                <a:rPr lang="en-US" dirty="0">
                  <a:solidFill>
                    <a:srgbClr val="4AFFCD"/>
                  </a:solidFill>
                </a:rPr>
              </a:br>
              <a:r>
                <a:rPr lang="en-US" dirty="0">
                  <a:solidFill>
                    <a:srgbClr val="4AFFCD"/>
                  </a:solidFill>
                </a:rPr>
                <a:t>Sensitive to GR alignment</a:t>
              </a:r>
            </a:p>
          </p:txBody>
        </p:sp>
        <p:cxnSp>
          <p:nvCxnSpPr>
            <p:cNvPr id="70" name="Straight Arrow Connector 69">
              <a:extLst>
                <a:ext uri="{FF2B5EF4-FFF2-40B4-BE49-F238E27FC236}">
                  <a16:creationId xmlns:a16="http://schemas.microsoft.com/office/drawing/2014/main" id="{142B0531-15C7-B2B1-7B52-592BC7EE1647}"/>
                </a:ext>
              </a:extLst>
            </p:cNvPr>
            <p:cNvCxnSpPr>
              <a:cxnSpLocks/>
            </p:cNvCxnSpPr>
            <p:nvPr/>
          </p:nvCxnSpPr>
          <p:spPr bwMode="auto">
            <a:xfrm flipH="1">
              <a:off x="10741609" y="7250494"/>
              <a:ext cx="721076" cy="24279"/>
            </a:xfrm>
            <a:prstGeom prst="straightConnector1">
              <a:avLst/>
            </a:prstGeom>
            <a:solidFill>
              <a:schemeClr val="accent1"/>
            </a:solidFill>
            <a:ln w="38100" cap="flat" cmpd="sng" algn="ctr">
              <a:solidFill>
                <a:srgbClr val="4AFFCD"/>
              </a:solidFill>
              <a:prstDash val="solid"/>
              <a:round/>
              <a:headEnd type="none" w="sm" len="sm"/>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4" name="TextBox 3">
            <a:extLst>
              <a:ext uri="{FF2B5EF4-FFF2-40B4-BE49-F238E27FC236}">
                <a16:creationId xmlns:a16="http://schemas.microsoft.com/office/drawing/2014/main" id="{CE2D5E0D-6386-58E7-AA39-D911554AF830}"/>
              </a:ext>
            </a:extLst>
          </p:cNvPr>
          <p:cNvSpPr txBox="1"/>
          <p:nvPr/>
        </p:nvSpPr>
        <p:spPr>
          <a:xfrm>
            <a:off x="9612244" y="1182540"/>
            <a:ext cx="2540000" cy="307777"/>
          </a:xfrm>
          <a:prstGeom prst="rect">
            <a:avLst/>
          </a:prstGeom>
          <a:noFill/>
        </p:spPr>
        <p:txBody>
          <a:bodyPr wrap="square" rtlCol="0">
            <a:spAutoFit/>
          </a:bodyPr>
          <a:lstStyle/>
          <a:p>
            <a:pPr algn="r"/>
            <a:r>
              <a:rPr lang="en-US" sz="1400" dirty="0">
                <a:solidFill>
                  <a:schemeClr val="bg1">
                    <a:lumMod val="85000"/>
                  </a:schemeClr>
                </a:solidFill>
                <a:hlinkClick r:id="rId3">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14846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1" presetClass="entr" presetSubtype="0" fill="hold" grpId="0" nodeType="afterEffect">
                                  <p:stCondLst>
                                    <p:cond delay="100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heel(1)">
                                      <p:cBhvr>
                                        <p:cTn id="25"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C12EC-D2A1-E6A5-6DF0-E0B1E7E676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AA65DB-128F-4437-2F2C-65B872F91D26}"/>
              </a:ext>
            </a:extLst>
          </p:cNvPr>
          <p:cNvSpPr>
            <a:spLocks noGrp="1"/>
          </p:cNvSpPr>
          <p:nvPr>
            <p:ph type="title"/>
          </p:nvPr>
        </p:nvSpPr>
        <p:spPr/>
        <p:txBody>
          <a:bodyPr/>
          <a:lstStyle/>
          <a:p>
            <a:r>
              <a:rPr lang="en" dirty="0"/>
              <a:t>FC parameters design vs current</a:t>
            </a:r>
            <a:endParaRPr lang="en-US" dirty="0"/>
          </a:p>
        </p:txBody>
      </p:sp>
      <p:sp>
        <p:nvSpPr>
          <p:cNvPr id="5" name="Slide Number Placeholder 4">
            <a:extLst>
              <a:ext uri="{FF2B5EF4-FFF2-40B4-BE49-F238E27FC236}">
                <a16:creationId xmlns:a16="http://schemas.microsoft.com/office/drawing/2014/main" id="{EF314442-D0E4-B2A0-8788-39E0B6AC18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BC5D6-E357-0C48-ACBE-64CB86AB2C2F}" type="slidenum">
              <a:rPr kumimoji="0" lang="en-US" sz="14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0859890B-F803-CFCE-0F63-278730050041}"/>
                  </a:ext>
                </a:extLst>
              </p:cNvPr>
              <p:cNvGraphicFramePr>
                <a:graphicFrameLocks noGrp="1"/>
              </p:cNvGraphicFramePr>
              <p:nvPr>
                <p:extLst>
                  <p:ext uri="{D42A27DB-BD31-4B8C-83A1-F6EECF244321}">
                    <p14:modId xmlns:p14="http://schemas.microsoft.com/office/powerpoint/2010/main" val="221070818"/>
                  </p:ext>
                </p:extLst>
              </p:nvPr>
            </p:nvGraphicFramePr>
            <p:xfrm>
              <a:off x="847558" y="1484909"/>
              <a:ext cx="10496884" cy="5068434"/>
            </p:xfrm>
            <a:graphic>
              <a:graphicData uri="http://schemas.openxmlformats.org/drawingml/2006/table">
                <a:tbl>
                  <a:tblPr firstRow="1" bandRow="1">
                    <a:tableStyleId>{5C22544A-7EE6-4342-B048-85BDC9FD1C3A}</a:tableStyleId>
                  </a:tblPr>
                  <a:tblGrid>
                    <a:gridCol w="3150937">
                      <a:extLst>
                        <a:ext uri="{9D8B030D-6E8A-4147-A177-3AD203B41FA5}">
                          <a16:colId xmlns:a16="http://schemas.microsoft.com/office/drawing/2014/main" val="3820809593"/>
                        </a:ext>
                      </a:extLst>
                    </a:gridCol>
                    <a:gridCol w="3645568">
                      <a:extLst>
                        <a:ext uri="{9D8B030D-6E8A-4147-A177-3AD203B41FA5}">
                          <a16:colId xmlns:a16="http://schemas.microsoft.com/office/drawing/2014/main" val="2867116717"/>
                        </a:ext>
                      </a:extLst>
                    </a:gridCol>
                    <a:gridCol w="3700379">
                      <a:extLst>
                        <a:ext uri="{9D8B030D-6E8A-4147-A177-3AD203B41FA5}">
                          <a16:colId xmlns:a16="http://schemas.microsoft.com/office/drawing/2014/main" val="2377994167"/>
                        </a:ext>
                      </a:extLst>
                    </a:gridCol>
                  </a:tblGrid>
                  <a:tr h="580818">
                    <a:tc>
                      <a:txBody>
                        <a:bodyPr/>
                        <a:lstStyle/>
                        <a:p>
                          <a:pPr algn="ctr"/>
                          <a:r>
                            <a:rPr lang="en-US" dirty="0">
                              <a:solidFill>
                                <a:schemeClr val="bg1"/>
                              </a:solidFill>
                            </a:rPr>
                            <a:t>FC &amp; related parameters</a:t>
                          </a:r>
                        </a:p>
                      </a:txBody>
                      <a:tcPr anchor="ctr">
                        <a:lnL w="6350" cap="flat" cmpd="sng" algn="ctr">
                          <a:no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dirty="0">
                              <a:solidFill>
                                <a:schemeClr val="bg1"/>
                              </a:solidFill>
                            </a:rPr>
                            <a:t>Design (</a:t>
                          </a:r>
                          <a:r>
                            <a:rPr lang="en-US" dirty="0">
                              <a:solidFill>
                                <a:schemeClr val="bg1"/>
                              </a:solidFill>
                              <a:hlinkClick r:id="rId3">
                                <a:extLst>
                                  <a:ext uri="{A12FA001-AC4F-418D-AE19-62706E023703}">
                                    <ahyp:hlinkClr xmlns:ahyp="http://schemas.microsoft.com/office/drawing/2018/hyperlinkcolor" val="tx"/>
                                  </a:ext>
                                </a:extLst>
                              </a:hlinkClick>
                            </a:rPr>
                            <a:t>T1800447</a:t>
                          </a:r>
                          <a:r>
                            <a:rPr lang="en-US" dirty="0">
                              <a:solidFill>
                                <a:schemeClr val="bg1"/>
                              </a:solidFill>
                            </a:rPr>
                            <a:t>)</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pPr algn="ctr"/>
                          <a:r>
                            <a:rPr lang="en-US" dirty="0">
                              <a:solidFill>
                                <a:schemeClr val="bg1"/>
                              </a:solidFill>
                            </a:rPr>
                            <a:t>Current</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extLst>
                      <a:ext uri="{0D108BD9-81ED-4DB2-BD59-A6C34878D82A}">
                        <a16:rowId xmlns:a16="http://schemas.microsoft.com/office/drawing/2014/main" val="2754480726"/>
                      </a:ext>
                    </a:extLst>
                  </a:tr>
                  <a:tr h="565056">
                    <a:tc>
                      <a:txBody>
                        <a:bodyPr/>
                        <a:lstStyle/>
                        <a:p>
                          <a:pPr algn="l"/>
                          <a:r>
                            <a:rPr lang="en-US" b="1" dirty="0">
                              <a:solidFill>
                                <a:schemeClr val="bg1"/>
                              </a:solidFill>
                            </a:rPr>
                            <a:t>Arm power</a:t>
                          </a:r>
                        </a:p>
                      </a:txBody>
                      <a:tcPr anchor="ctr">
                        <a:lnL w="6350" cap="flat" cmpd="sng" algn="ctr">
                          <a:no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pPr algn="ctr"/>
                          <a:r>
                            <a:rPr lang="en-US" dirty="0">
                              <a:solidFill>
                                <a:schemeClr val="bg1"/>
                              </a:solidFill>
                            </a:rPr>
                            <a:t>750-800 kW</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rgbClr val="FF650D"/>
                              </a:solidFill>
                            </a:rPr>
                            <a:t>270-300 kW</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366895"/>
                      </a:ext>
                    </a:extLst>
                  </a:tr>
                  <a:tr h="565056">
                    <a:tc>
                      <a:txBody>
                        <a:bodyPr/>
                        <a:lstStyle/>
                        <a:p>
                          <a:pPr algn="l"/>
                          <a:r>
                            <a:rPr lang="en-US" b="1" dirty="0">
                              <a:solidFill>
                                <a:schemeClr val="bg1"/>
                              </a:solidFill>
                            </a:rPr>
                            <a:t>CTN</a:t>
                          </a:r>
                        </a:p>
                      </a:txBody>
                      <a:tcPr anchor="ctr">
                        <a:lnL w="6350" cap="flat" cmpd="sng" algn="ctr">
                          <a:no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pPr algn="ctr"/>
                          <a:r>
                            <a:rPr lang="en-US" dirty="0">
                              <a:solidFill>
                                <a:schemeClr val="bg1"/>
                              </a:solidFill>
                            </a:rPr>
                            <a:t>0.5 x CTN</a:t>
                          </a:r>
                          <a:r>
                            <a:rPr lang="en-US" baseline="-25000" dirty="0">
                              <a:solidFill>
                                <a:schemeClr val="bg1"/>
                              </a:solidFill>
                            </a:rPr>
                            <a:t>aLIGO</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rgbClr val="FF650D"/>
                              </a:solidFill>
                            </a:rPr>
                            <a:t>CTN</a:t>
                          </a:r>
                          <a:r>
                            <a:rPr lang="en-US" b="1" baseline="-25000" dirty="0">
                              <a:solidFill>
                                <a:srgbClr val="FF650D"/>
                              </a:solidFill>
                            </a:rPr>
                            <a:t>aLIGO</a:t>
                          </a:r>
                          <a:endParaRPr lang="en-US" b="1" dirty="0">
                            <a:solidFill>
                              <a:srgbClr val="FF650D"/>
                            </a:solidFill>
                          </a:endParaRPr>
                        </a:p>
                      </a:txBody>
                      <a:tcPr anchor="ctr">
                        <a:lnL w="6350" cap="flat" cmpd="sng" algn="ctr">
                          <a:solidFill>
                            <a:schemeClr val="tx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5008965"/>
                      </a:ext>
                    </a:extLst>
                  </a:tr>
                  <a:tr h="995689">
                    <a:tc>
                      <a:txBody>
                        <a:bodyPr/>
                        <a:lstStyle/>
                        <a:p>
                          <a:pPr algn="l"/>
                          <a:r>
                            <a:rPr lang="en-US" b="1" dirty="0">
                              <a:solidFill>
                                <a:schemeClr val="bg1"/>
                              </a:solidFill>
                            </a:rPr>
                            <a:t>IFO </a:t>
                          </a:r>
                          <a:r>
                            <a:rPr lang="en-US" b="1" dirty="0">
                              <a:solidFill>
                                <a:schemeClr val="bg1"/>
                              </a:solidFill>
                              <a:sym typeface="Wingdings" pitchFamily="2" charset="2"/>
                            </a:rPr>
                            <a:t> FC light</a:t>
                          </a:r>
                          <a:br>
                            <a:rPr lang="en-US" b="1" dirty="0">
                              <a:solidFill>
                                <a:schemeClr val="bg1"/>
                              </a:solidFill>
                              <a:sym typeface="Wingdings" pitchFamily="2" charset="2"/>
                            </a:rPr>
                          </a:br>
                          <a:r>
                            <a:rPr lang="en-US" b="1" dirty="0">
                              <a:solidFill>
                                <a:schemeClr val="bg1"/>
                              </a:solidFill>
                              <a:sym typeface="Wingdings" pitchFamily="2" charset="2"/>
                            </a:rPr>
                            <a:t>and backscatter to IFO</a:t>
                          </a:r>
                          <a:endParaRPr lang="en-US" b="1" dirty="0">
                            <a:solidFill>
                              <a:schemeClr val="bg1"/>
                            </a:solidFill>
                          </a:endParaRPr>
                        </a:p>
                      </a:txBody>
                      <a:tcPr anchor="ctr">
                        <a:lnL w="6350" cap="flat" cmpd="sng" algn="ctr">
                          <a:no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dirty="0">
                              <a:solidFill>
                                <a:schemeClr val="bg1"/>
                              </a:solidFill>
                            </a:rPr>
                            <a:t>50 </a:t>
                          </a:r>
                          <a:r>
                            <a:rPr lang="en-US" dirty="0" err="1">
                              <a:solidFill>
                                <a:schemeClr val="bg1"/>
                              </a:solidFill>
                            </a:rPr>
                            <a:t>pW</a:t>
                          </a:r>
                          <a:r>
                            <a:rPr lang="en-US" dirty="0">
                              <a:solidFill>
                                <a:schemeClr val="bg1"/>
                              </a:solidFill>
                            </a:rPr>
                            <a:t> (DC readout)</a:t>
                          </a:r>
                          <a:br>
                            <a:rPr lang="en-US" dirty="0">
                              <a:solidFill>
                                <a:schemeClr val="bg1"/>
                              </a:solidFill>
                            </a:rPr>
                          </a:br>
                          <a:r>
                            <a:rPr lang="en-US" dirty="0">
                              <a:solidFill>
                                <a:schemeClr val="bg1"/>
                              </a:solidFill>
                            </a:rPr>
                            <a:t>90 dB isolation</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dirty="0">
                              <a:solidFill>
                                <a:schemeClr val="bg1"/>
                              </a:solidFill>
                            </a:rPr>
                            <a:t>20 dB below DARM</a:t>
                          </a:r>
                        </a:p>
                        <a:p>
                          <a:pPr algn="ctr"/>
                          <a:endParaRPr lang="en-US" baseline="-25000" dirty="0">
                            <a:solidFill>
                              <a:schemeClr val="bg1"/>
                            </a:solidFill>
                          </a:endParaRPr>
                        </a:p>
                      </a:txBody>
                      <a:tcPr anchor="ctr">
                        <a:lnL w="6350" cap="flat" cmpd="sng" algn="ctr">
                          <a:solidFill>
                            <a:schemeClr val="tx2">
                              <a:lumMod val="50000"/>
                              <a:lumOff val="50000"/>
                            </a:schemeClr>
                          </a:solid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rPr>
                            <a:t>&lt;20 dB below DARM @ 10 Hz</a:t>
                          </a:r>
                        </a:p>
                        <a:p>
                          <a:pPr algn="ctr"/>
                          <a:r>
                            <a:rPr lang="en-US" dirty="0">
                              <a:solidFill>
                                <a:schemeClr val="bg1"/>
                              </a:solidFill>
                            </a:rPr>
                            <a:t>~10 dB below DARM 100-300 Hz</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4585128"/>
                      </a:ext>
                    </a:extLst>
                  </a:tr>
                  <a:tr h="565056">
                    <a:tc>
                      <a:txBody>
                        <a:bodyPr/>
                        <a:lstStyle/>
                        <a:p>
                          <a:pPr algn="l"/>
                          <a:r>
                            <a:rPr lang="en-US" b="1" dirty="0">
                              <a:solidFill>
                                <a:schemeClr val="bg1"/>
                              </a:solidFill>
                            </a:rPr>
                            <a:t>FC Length</a:t>
                          </a:r>
                        </a:p>
                      </a:txBody>
                      <a:tcPr anchor="ctr">
                        <a:lnL w="6350" cap="flat" cmpd="sng" algn="ctr">
                          <a:no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pPr algn="ctr"/>
                          <a:r>
                            <a:rPr lang="en-US" dirty="0">
                              <a:solidFill>
                                <a:schemeClr val="bg1"/>
                              </a:solidFill>
                            </a:rPr>
                            <a:t>300 m</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rPr>
                            <a:t>~300 m</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9107138"/>
                      </a:ext>
                    </a:extLst>
                  </a:tr>
                  <a:tr h="565056">
                    <a:tc>
                      <a:txBody>
                        <a:bodyPr/>
                        <a:lstStyle/>
                        <a:p>
                          <a:pPr algn="l"/>
                          <a:r>
                            <a:rPr lang="en-US" b="1" dirty="0">
                              <a:solidFill>
                                <a:schemeClr val="bg1"/>
                              </a:solidFill>
                            </a:rPr>
                            <a:t>FC T</a:t>
                          </a:r>
                          <a:r>
                            <a:rPr lang="en-US" b="1" baseline="-25000" dirty="0">
                              <a:solidFill>
                                <a:schemeClr val="bg1"/>
                              </a:solidFill>
                            </a:rPr>
                            <a:t>i</a:t>
                          </a:r>
                          <a:r>
                            <a:rPr lang="en-US" b="1" dirty="0">
                              <a:solidFill>
                                <a:schemeClr val="bg1"/>
                              </a:solidFill>
                            </a:rPr>
                            <a:t> (input coupler T)</a:t>
                          </a:r>
                        </a:p>
                      </a:txBody>
                      <a:tcPr anchor="ctr">
                        <a:lnL w="6350" cap="flat" cmpd="sng" algn="ctr">
                          <a:no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pPr algn="ctr"/>
                          <a:r>
                            <a:rPr lang="en-US" dirty="0">
                              <a:solidFill>
                                <a:schemeClr val="bg1"/>
                              </a:solidFill>
                            </a:rPr>
                            <a:t>1100-1200 ppm</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rgbClr val="FF650D"/>
                              </a:solidFill>
                            </a:rPr>
                            <a:t>800-1000 ppm</a:t>
                          </a:r>
                          <a:r>
                            <a:rPr lang="en-US" dirty="0">
                              <a:solidFill>
                                <a:schemeClr val="bg1"/>
                              </a:solidFill>
                            </a:rPr>
                            <a:t> </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043504"/>
                      </a:ext>
                    </a:extLst>
                  </a:tr>
                  <a:tr h="565056">
                    <a:tc>
                      <a:txBody>
                        <a:bodyPr/>
                        <a:lstStyle/>
                        <a:p>
                          <a:pPr algn="l"/>
                          <a:r>
                            <a:rPr lang="en-US" b="1" dirty="0">
                              <a:solidFill>
                                <a:schemeClr val="bg1"/>
                              </a:solidFill>
                            </a:rPr>
                            <a:t>FC round trip loss</a:t>
                          </a:r>
                        </a:p>
                      </a:txBody>
                      <a:tcPr anchor="ctr">
                        <a:lnL w="6350" cap="flat" cmpd="sng" algn="ctr">
                          <a:no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pPr algn="ctr"/>
                          <a:r>
                            <a:rPr lang="en-US" dirty="0">
                              <a:solidFill>
                                <a:schemeClr val="bg1"/>
                              </a:solidFill>
                            </a:rPr>
                            <a:t>60 ppm</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rPr>
                            <a:t>40-100 ppm</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7018228"/>
                      </a:ext>
                    </a:extLst>
                  </a:tr>
                  <a:tr h="565056">
                    <a:tc>
                      <a:txBody>
                        <a:bodyPr/>
                        <a:lstStyle/>
                        <a:p>
                          <a:pPr algn="l"/>
                          <a:r>
                            <a:rPr lang="en-US" b="1" dirty="0">
                              <a:solidFill>
                                <a:schemeClr val="bg1"/>
                              </a:solidFill>
                            </a:rPr>
                            <a:t>FC linewidth</a:t>
                          </a:r>
                        </a:p>
                      </a:txBody>
                      <a:tcPr anchor="ctr">
                        <a:lnL w="6350" cap="flat" cmpd="sng" algn="ctr">
                          <a:no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pPr algn="ctr"/>
                          <a:r>
                            <a:rPr lang="en-US" dirty="0">
                              <a:solidFill>
                                <a:schemeClr val="bg1"/>
                              </a:solidFill>
                            </a:rPr>
                            <a:t>2</a:t>
                          </a:r>
                          <a14:m>
                            <m:oMath xmlns:m="http://schemas.openxmlformats.org/officeDocument/2006/math">
                              <m:r>
                                <a:rPr lang="en-US" i="1" smtClean="0">
                                  <a:solidFill>
                                    <a:schemeClr val="bg1"/>
                                  </a:solidFill>
                                  <a:latin typeface="Cambria Math" panose="02040503050406030204" pitchFamily="18" charset="0"/>
                                  <a:ea typeface="Cambria Math" panose="02040503050406030204" pitchFamily="18" charset="0"/>
                                </a:rPr>
                                <m:t>𝜋</m:t>
                              </m:r>
                            </m:oMath>
                          </a14:m>
                          <a:r>
                            <a:rPr lang="en-US" dirty="0">
                              <a:solidFill>
                                <a:schemeClr val="bg1"/>
                              </a:solidFill>
                            </a:rPr>
                            <a:t> * 45 Hz</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rPr>
                            <a:t>74 Hz</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252756"/>
                      </a:ext>
                    </a:extLst>
                  </a:tr>
                </a:tbl>
              </a:graphicData>
            </a:graphic>
          </p:graphicFrame>
        </mc:Choice>
        <mc:Fallback xmlns="">
          <p:graphicFrame>
            <p:nvGraphicFramePr>
              <p:cNvPr id="3" name="Table 2">
                <a:extLst>
                  <a:ext uri="{FF2B5EF4-FFF2-40B4-BE49-F238E27FC236}">
                    <a16:creationId xmlns:a16="http://schemas.microsoft.com/office/drawing/2014/main" id="{0859890B-F803-CFCE-0F63-278730050041}"/>
                  </a:ext>
                </a:extLst>
              </p:cNvPr>
              <p:cNvGraphicFramePr>
                <a:graphicFrameLocks noGrp="1"/>
              </p:cNvGraphicFramePr>
              <p:nvPr>
                <p:extLst>
                  <p:ext uri="{D42A27DB-BD31-4B8C-83A1-F6EECF244321}">
                    <p14:modId xmlns:p14="http://schemas.microsoft.com/office/powerpoint/2010/main" val="221070818"/>
                  </p:ext>
                </p:extLst>
              </p:nvPr>
            </p:nvGraphicFramePr>
            <p:xfrm>
              <a:off x="847558" y="1484909"/>
              <a:ext cx="10496884" cy="5068434"/>
            </p:xfrm>
            <a:graphic>
              <a:graphicData uri="http://schemas.openxmlformats.org/drawingml/2006/table">
                <a:tbl>
                  <a:tblPr firstRow="1" bandRow="1">
                    <a:tableStyleId>{5C22544A-7EE6-4342-B048-85BDC9FD1C3A}</a:tableStyleId>
                  </a:tblPr>
                  <a:tblGrid>
                    <a:gridCol w="3150937">
                      <a:extLst>
                        <a:ext uri="{9D8B030D-6E8A-4147-A177-3AD203B41FA5}">
                          <a16:colId xmlns:a16="http://schemas.microsoft.com/office/drawing/2014/main" val="3820809593"/>
                        </a:ext>
                      </a:extLst>
                    </a:gridCol>
                    <a:gridCol w="3645568">
                      <a:extLst>
                        <a:ext uri="{9D8B030D-6E8A-4147-A177-3AD203B41FA5}">
                          <a16:colId xmlns:a16="http://schemas.microsoft.com/office/drawing/2014/main" val="2867116717"/>
                        </a:ext>
                      </a:extLst>
                    </a:gridCol>
                    <a:gridCol w="3700379">
                      <a:extLst>
                        <a:ext uri="{9D8B030D-6E8A-4147-A177-3AD203B41FA5}">
                          <a16:colId xmlns:a16="http://schemas.microsoft.com/office/drawing/2014/main" val="2377994167"/>
                        </a:ext>
                      </a:extLst>
                    </a:gridCol>
                  </a:tblGrid>
                  <a:tr h="580818">
                    <a:tc>
                      <a:txBody>
                        <a:bodyPr/>
                        <a:lstStyle/>
                        <a:p>
                          <a:pPr algn="ctr"/>
                          <a:r>
                            <a:rPr lang="en-US" dirty="0">
                              <a:solidFill>
                                <a:schemeClr val="bg1"/>
                              </a:solidFill>
                            </a:rPr>
                            <a:t>FC &amp; related parameters</a:t>
                          </a:r>
                        </a:p>
                      </a:txBody>
                      <a:tcPr anchor="ctr">
                        <a:lnL w="6350" cap="flat" cmpd="sng" algn="ctr">
                          <a:no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dirty="0">
                              <a:solidFill>
                                <a:schemeClr val="bg1"/>
                              </a:solidFill>
                            </a:rPr>
                            <a:t>Design (</a:t>
                          </a:r>
                          <a:r>
                            <a:rPr lang="en-US" dirty="0">
                              <a:solidFill>
                                <a:schemeClr val="bg1"/>
                              </a:solidFill>
                              <a:hlinkClick r:id="rId4">
                                <a:extLst>
                                  <a:ext uri="{A12FA001-AC4F-418D-AE19-62706E023703}">
                                    <ahyp:hlinkClr xmlns:ahyp="http://schemas.microsoft.com/office/drawing/2018/hyperlinkcolor" val="tx"/>
                                  </a:ext>
                                </a:extLst>
                              </a:hlinkClick>
                            </a:rPr>
                            <a:t>T1800447</a:t>
                          </a:r>
                          <a:r>
                            <a:rPr lang="en-US" dirty="0">
                              <a:solidFill>
                                <a:schemeClr val="bg1"/>
                              </a:solidFill>
                            </a:rPr>
                            <a:t>)</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pPr algn="ctr"/>
                          <a:r>
                            <a:rPr lang="en-US" dirty="0">
                              <a:solidFill>
                                <a:schemeClr val="bg1"/>
                              </a:solidFill>
                            </a:rPr>
                            <a:t>Current</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extLst>
                      <a:ext uri="{0D108BD9-81ED-4DB2-BD59-A6C34878D82A}">
                        <a16:rowId xmlns:a16="http://schemas.microsoft.com/office/drawing/2014/main" val="2754480726"/>
                      </a:ext>
                    </a:extLst>
                  </a:tr>
                  <a:tr h="565056">
                    <a:tc>
                      <a:txBody>
                        <a:bodyPr/>
                        <a:lstStyle/>
                        <a:p>
                          <a:pPr algn="l"/>
                          <a:r>
                            <a:rPr lang="en-US" b="1" dirty="0">
                              <a:solidFill>
                                <a:schemeClr val="bg1"/>
                              </a:solidFill>
                            </a:rPr>
                            <a:t>Arm power</a:t>
                          </a:r>
                        </a:p>
                      </a:txBody>
                      <a:tcPr anchor="ctr">
                        <a:lnL w="6350" cap="flat" cmpd="sng" algn="ctr">
                          <a:no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pPr algn="ctr"/>
                          <a:r>
                            <a:rPr lang="en-US" dirty="0">
                              <a:solidFill>
                                <a:schemeClr val="bg1"/>
                              </a:solidFill>
                            </a:rPr>
                            <a:t>750-800 kW</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rgbClr val="FF650D"/>
                              </a:solidFill>
                            </a:rPr>
                            <a:t>270-300 kW</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366895"/>
                      </a:ext>
                    </a:extLst>
                  </a:tr>
                  <a:tr h="565056">
                    <a:tc>
                      <a:txBody>
                        <a:bodyPr/>
                        <a:lstStyle/>
                        <a:p>
                          <a:pPr algn="l"/>
                          <a:r>
                            <a:rPr lang="en-US" b="1" dirty="0">
                              <a:solidFill>
                                <a:schemeClr val="bg1"/>
                              </a:solidFill>
                            </a:rPr>
                            <a:t>CTN</a:t>
                          </a:r>
                        </a:p>
                      </a:txBody>
                      <a:tcPr anchor="ctr">
                        <a:lnL w="6350" cap="flat" cmpd="sng" algn="ctr">
                          <a:no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pPr algn="ctr"/>
                          <a:r>
                            <a:rPr lang="en-US" dirty="0">
                              <a:solidFill>
                                <a:schemeClr val="bg1"/>
                              </a:solidFill>
                            </a:rPr>
                            <a:t>0.5 x CTN</a:t>
                          </a:r>
                          <a:r>
                            <a:rPr lang="en-US" baseline="-25000" dirty="0">
                              <a:solidFill>
                                <a:schemeClr val="bg1"/>
                              </a:solidFill>
                            </a:rPr>
                            <a:t>aLIGO</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rgbClr val="FF650D"/>
                              </a:solidFill>
                            </a:rPr>
                            <a:t>CTN</a:t>
                          </a:r>
                          <a:r>
                            <a:rPr lang="en-US" b="1" baseline="-25000" dirty="0">
                              <a:solidFill>
                                <a:srgbClr val="FF650D"/>
                              </a:solidFill>
                            </a:rPr>
                            <a:t>aLIGO</a:t>
                          </a:r>
                          <a:endParaRPr lang="en-US" b="1" dirty="0">
                            <a:solidFill>
                              <a:srgbClr val="FF650D"/>
                            </a:solidFill>
                          </a:endParaRPr>
                        </a:p>
                      </a:txBody>
                      <a:tcPr anchor="ctr">
                        <a:lnL w="6350" cap="flat" cmpd="sng" algn="ctr">
                          <a:solidFill>
                            <a:schemeClr val="tx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5008965"/>
                      </a:ext>
                    </a:extLst>
                  </a:tr>
                  <a:tr h="1097280">
                    <a:tc>
                      <a:txBody>
                        <a:bodyPr/>
                        <a:lstStyle/>
                        <a:p>
                          <a:pPr algn="l"/>
                          <a:r>
                            <a:rPr lang="en-US" b="1" dirty="0">
                              <a:solidFill>
                                <a:schemeClr val="bg1"/>
                              </a:solidFill>
                            </a:rPr>
                            <a:t>IFO </a:t>
                          </a:r>
                          <a:r>
                            <a:rPr lang="en-US" b="1" dirty="0">
                              <a:solidFill>
                                <a:schemeClr val="bg1"/>
                              </a:solidFill>
                              <a:sym typeface="Wingdings" pitchFamily="2" charset="2"/>
                            </a:rPr>
                            <a:t> FC light</a:t>
                          </a:r>
                          <a:br>
                            <a:rPr lang="en-US" b="1" dirty="0">
                              <a:solidFill>
                                <a:schemeClr val="bg1"/>
                              </a:solidFill>
                              <a:sym typeface="Wingdings" pitchFamily="2" charset="2"/>
                            </a:rPr>
                          </a:br>
                          <a:r>
                            <a:rPr lang="en-US" b="1" dirty="0">
                              <a:solidFill>
                                <a:schemeClr val="bg1"/>
                              </a:solidFill>
                              <a:sym typeface="Wingdings" pitchFamily="2" charset="2"/>
                            </a:rPr>
                            <a:t>and backscatter to IFO</a:t>
                          </a:r>
                          <a:endParaRPr lang="en-US" b="1" dirty="0">
                            <a:solidFill>
                              <a:schemeClr val="bg1"/>
                            </a:solidFill>
                          </a:endParaRPr>
                        </a:p>
                      </a:txBody>
                      <a:tcPr anchor="ctr">
                        <a:lnL w="6350" cap="flat" cmpd="sng" algn="ctr">
                          <a:no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dirty="0">
                              <a:solidFill>
                                <a:schemeClr val="bg1"/>
                              </a:solidFill>
                            </a:rPr>
                            <a:t>50 </a:t>
                          </a:r>
                          <a:r>
                            <a:rPr lang="en-US" dirty="0" err="1">
                              <a:solidFill>
                                <a:schemeClr val="bg1"/>
                              </a:solidFill>
                            </a:rPr>
                            <a:t>pW</a:t>
                          </a:r>
                          <a:r>
                            <a:rPr lang="en-US" dirty="0">
                              <a:solidFill>
                                <a:schemeClr val="bg1"/>
                              </a:solidFill>
                            </a:rPr>
                            <a:t> (DC readout)</a:t>
                          </a:r>
                          <a:br>
                            <a:rPr lang="en-US" dirty="0">
                              <a:solidFill>
                                <a:schemeClr val="bg1"/>
                              </a:solidFill>
                            </a:rPr>
                          </a:br>
                          <a:r>
                            <a:rPr lang="en-US" dirty="0">
                              <a:solidFill>
                                <a:schemeClr val="bg1"/>
                              </a:solidFill>
                            </a:rPr>
                            <a:t>90 dB isolation</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dirty="0">
                              <a:solidFill>
                                <a:schemeClr val="bg1"/>
                              </a:solidFill>
                            </a:rPr>
                            <a:t>20 dB below DARM</a:t>
                          </a:r>
                        </a:p>
                        <a:p>
                          <a:pPr algn="ctr"/>
                          <a:endParaRPr lang="en-US" baseline="-25000" dirty="0">
                            <a:solidFill>
                              <a:schemeClr val="bg1"/>
                            </a:solidFill>
                          </a:endParaRPr>
                        </a:p>
                      </a:txBody>
                      <a:tcPr anchor="ctr">
                        <a:lnL w="6350" cap="flat" cmpd="sng" algn="ctr">
                          <a:solidFill>
                            <a:schemeClr val="tx2">
                              <a:lumMod val="50000"/>
                              <a:lumOff val="50000"/>
                            </a:schemeClr>
                          </a:solid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rPr>
                            <a:t>&lt;20 dB below DARM @ 10 Hz</a:t>
                          </a:r>
                        </a:p>
                        <a:p>
                          <a:pPr algn="ctr"/>
                          <a:r>
                            <a:rPr lang="en-US" dirty="0">
                              <a:solidFill>
                                <a:schemeClr val="bg1"/>
                              </a:solidFill>
                            </a:rPr>
                            <a:t>~10 dB below DARM 100-300 Hz</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4585128"/>
                      </a:ext>
                    </a:extLst>
                  </a:tr>
                  <a:tr h="565056">
                    <a:tc>
                      <a:txBody>
                        <a:bodyPr/>
                        <a:lstStyle/>
                        <a:p>
                          <a:pPr algn="l"/>
                          <a:r>
                            <a:rPr lang="en-US" b="1" dirty="0">
                              <a:solidFill>
                                <a:schemeClr val="bg1"/>
                              </a:solidFill>
                            </a:rPr>
                            <a:t>FC Length</a:t>
                          </a:r>
                        </a:p>
                      </a:txBody>
                      <a:tcPr anchor="ctr">
                        <a:lnL w="6350" cap="flat" cmpd="sng" algn="ctr">
                          <a:no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pPr algn="ctr"/>
                          <a:r>
                            <a:rPr lang="en-US" dirty="0">
                              <a:solidFill>
                                <a:schemeClr val="bg1"/>
                              </a:solidFill>
                            </a:rPr>
                            <a:t>300 m</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rPr>
                            <a:t>~300 m</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9107138"/>
                      </a:ext>
                    </a:extLst>
                  </a:tr>
                  <a:tr h="565056">
                    <a:tc>
                      <a:txBody>
                        <a:bodyPr/>
                        <a:lstStyle/>
                        <a:p>
                          <a:pPr algn="l"/>
                          <a:r>
                            <a:rPr lang="en-US" b="1" dirty="0">
                              <a:solidFill>
                                <a:schemeClr val="bg1"/>
                              </a:solidFill>
                            </a:rPr>
                            <a:t>FC T</a:t>
                          </a:r>
                          <a:r>
                            <a:rPr lang="en-US" b="1" baseline="-25000" dirty="0">
                              <a:solidFill>
                                <a:schemeClr val="bg1"/>
                              </a:solidFill>
                            </a:rPr>
                            <a:t>i</a:t>
                          </a:r>
                          <a:r>
                            <a:rPr lang="en-US" b="1" dirty="0">
                              <a:solidFill>
                                <a:schemeClr val="bg1"/>
                              </a:solidFill>
                            </a:rPr>
                            <a:t> (input coupler T)</a:t>
                          </a:r>
                        </a:p>
                      </a:txBody>
                      <a:tcPr anchor="ctr">
                        <a:lnL w="6350" cap="flat" cmpd="sng" algn="ctr">
                          <a:no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pPr algn="ctr"/>
                          <a:r>
                            <a:rPr lang="en-US" dirty="0">
                              <a:solidFill>
                                <a:schemeClr val="bg1"/>
                              </a:solidFill>
                            </a:rPr>
                            <a:t>1100-1200 ppm</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rgbClr val="FF650D"/>
                              </a:solidFill>
                            </a:rPr>
                            <a:t>800-1000 ppm</a:t>
                          </a:r>
                          <a:r>
                            <a:rPr lang="en-US" dirty="0">
                              <a:solidFill>
                                <a:schemeClr val="bg1"/>
                              </a:solidFill>
                            </a:rPr>
                            <a:t> </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043504"/>
                      </a:ext>
                    </a:extLst>
                  </a:tr>
                  <a:tr h="565056">
                    <a:tc>
                      <a:txBody>
                        <a:bodyPr/>
                        <a:lstStyle/>
                        <a:p>
                          <a:pPr algn="l"/>
                          <a:r>
                            <a:rPr lang="en-US" b="1" dirty="0">
                              <a:solidFill>
                                <a:schemeClr val="bg1"/>
                              </a:solidFill>
                            </a:rPr>
                            <a:t>FC round trip loss</a:t>
                          </a:r>
                        </a:p>
                      </a:txBody>
                      <a:tcPr anchor="ctr">
                        <a:lnL w="6350" cap="flat" cmpd="sng" algn="ctr">
                          <a:no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pPr algn="ctr"/>
                          <a:r>
                            <a:rPr lang="en-US" dirty="0">
                              <a:solidFill>
                                <a:schemeClr val="bg1"/>
                              </a:solidFill>
                            </a:rPr>
                            <a:t>60 ppm</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rPr>
                            <a:t>40-100 ppm</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7018228"/>
                      </a:ext>
                    </a:extLst>
                  </a:tr>
                  <a:tr h="565056">
                    <a:tc>
                      <a:txBody>
                        <a:bodyPr/>
                        <a:lstStyle/>
                        <a:p>
                          <a:pPr algn="l"/>
                          <a:r>
                            <a:rPr lang="en-US" b="1" dirty="0">
                              <a:solidFill>
                                <a:schemeClr val="bg1"/>
                              </a:solidFill>
                            </a:rPr>
                            <a:t>FC linewidth</a:t>
                          </a:r>
                        </a:p>
                      </a:txBody>
                      <a:tcPr anchor="ctr">
                        <a:lnL w="6350" cap="flat" cmpd="sng" algn="ctr">
                          <a:no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lumOff val="15000"/>
                          </a:schemeClr>
                        </a:solidFill>
                      </a:tcPr>
                    </a:tc>
                    <a:tc>
                      <a:txBody>
                        <a:bodyPr/>
                        <a:lstStyle/>
                        <a:p>
                          <a:endParaRPr lang="en-US"/>
                        </a:p>
                      </a:txBody>
                      <a:tcPr anchor="ctr">
                        <a:lnL w="6350" cap="flat" cmpd="sng" algn="ctr">
                          <a:solidFill>
                            <a:schemeClr val="tx2">
                              <a:lumMod val="50000"/>
                              <a:lumOff val="50000"/>
                            </a:schemeClr>
                          </a:solidFill>
                          <a:prstDash val="solid"/>
                          <a:round/>
                          <a:headEnd type="none" w="med" len="med"/>
                          <a:tailEnd type="none" w="med" len="med"/>
                        </a:lnL>
                        <a:lnR w="6350" cap="flat" cmpd="sng" algn="ctr">
                          <a:solidFill>
                            <a:schemeClr val="tx2">
                              <a:lumMod val="50000"/>
                              <a:lumOff val="50000"/>
                            </a:schemeClr>
                          </a:solid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86760" t="-791111" r="-101742"/>
                          </a:stretch>
                        </a:blipFill>
                      </a:tcPr>
                    </a:tc>
                    <a:tc>
                      <a:txBody>
                        <a:bodyPr/>
                        <a:lstStyle/>
                        <a:p>
                          <a:pPr algn="ctr"/>
                          <a:r>
                            <a:rPr lang="en-US" dirty="0">
                              <a:solidFill>
                                <a:schemeClr val="bg1"/>
                              </a:solidFill>
                            </a:rPr>
                            <a:t>74 Hz</a:t>
                          </a:r>
                        </a:p>
                      </a:txBody>
                      <a:tcPr anchor="ctr">
                        <a:lnL w="6350" cap="flat" cmpd="sng" algn="ctr">
                          <a:solidFill>
                            <a:schemeClr val="tx2">
                              <a:lumMod val="50000"/>
                              <a:lumOff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252756"/>
                      </a:ext>
                    </a:extLst>
                  </a:tr>
                </a:tbl>
              </a:graphicData>
            </a:graphic>
          </p:graphicFrame>
        </mc:Fallback>
      </mc:AlternateContent>
      <p:sp>
        <p:nvSpPr>
          <p:cNvPr id="6" name="TextBox 5">
            <a:extLst>
              <a:ext uri="{FF2B5EF4-FFF2-40B4-BE49-F238E27FC236}">
                <a16:creationId xmlns:a16="http://schemas.microsoft.com/office/drawing/2014/main" id="{10BAE2C2-C261-A261-D31C-B6E2271FED5E}"/>
              </a:ext>
            </a:extLst>
          </p:cNvPr>
          <p:cNvSpPr txBox="1"/>
          <p:nvPr/>
        </p:nvSpPr>
        <p:spPr>
          <a:xfrm>
            <a:off x="0" y="6550223"/>
            <a:ext cx="2540000" cy="307777"/>
          </a:xfrm>
          <a:prstGeom prst="rect">
            <a:avLst/>
          </a:prstGeom>
          <a:noFill/>
        </p:spPr>
        <p:txBody>
          <a:bodyPr wrap="square" rtlCol="0">
            <a:spAutoFit/>
          </a:bodyPr>
          <a:lstStyle/>
          <a:p>
            <a:r>
              <a:rPr lang="en-US" sz="1400" dirty="0">
                <a:solidFill>
                  <a:schemeClr val="bg1">
                    <a:lumMod val="85000"/>
                  </a:schemeClr>
                </a:solidFill>
                <a:hlinkClick r:id="rId6">
                  <a:extLst>
                    <a:ext uri="{A12FA001-AC4F-418D-AE19-62706E023703}">
                      <ahyp:hlinkClr xmlns:ahyp="http://schemas.microsoft.com/office/drawing/2018/hyperlinkcolor" val="tx"/>
                    </a:ext>
                  </a:extLst>
                </a:hlinkClick>
              </a:rPr>
              <a:t>LIGO DCC G2502387</a:t>
            </a:r>
            <a:endParaRPr lang="en-US" sz="1400" dirty="0">
              <a:solidFill>
                <a:schemeClr val="bg1">
                  <a:lumMod val="85000"/>
                </a:schemeClr>
              </a:solidFill>
            </a:endParaRPr>
          </a:p>
        </p:txBody>
      </p:sp>
    </p:spTree>
    <p:extLst>
      <p:ext uri="{BB962C8B-B14F-4D97-AF65-F5344CB8AC3E}">
        <p14:creationId xmlns:p14="http://schemas.microsoft.com/office/powerpoint/2010/main" val="239686583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0900043-v2">
  <a:themeElements>
    <a:clrScheme name="">
      <a:dk1>
        <a:srgbClr val="114FFB"/>
      </a:dk1>
      <a:lt1>
        <a:srgbClr val="FFFFFF"/>
      </a:lt1>
      <a:dk2>
        <a:srgbClr val="000000"/>
      </a:dk2>
      <a:lt2>
        <a:srgbClr val="CECECE"/>
      </a:lt2>
      <a:accent1>
        <a:srgbClr val="D49FFF"/>
      </a:accent1>
      <a:accent2>
        <a:srgbClr val="618FFD"/>
      </a:accent2>
      <a:accent3>
        <a:srgbClr val="FFFFFF"/>
      </a:accent3>
      <a:accent4>
        <a:srgbClr val="0D42D6"/>
      </a:accent4>
      <a:accent5>
        <a:srgbClr val="E6CDFF"/>
      </a:accent5>
      <a:accent6>
        <a:srgbClr val="5781E5"/>
      </a:accent6>
      <a:hlink>
        <a:srgbClr val="009688"/>
      </a:hlink>
      <a:folHlink>
        <a:srgbClr val="DADA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55682</TotalTime>
  <Words>2125</Words>
  <Application>Microsoft Macintosh PowerPoint</Application>
  <PresentationFormat>Widescreen</PresentationFormat>
  <Paragraphs>315</Paragraphs>
  <Slides>24</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Aptos</vt:lpstr>
      <vt:lpstr>Arial</vt:lpstr>
      <vt:lpstr>Cambria Math</vt:lpstr>
      <vt:lpstr>Helvetica</vt:lpstr>
      <vt:lpstr>Times</vt:lpstr>
      <vt:lpstr>Times New Roman</vt:lpstr>
      <vt:lpstr>Wingdings</vt:lpstr>
      <vt:lpstr>2_Office Theme</vt:lpstr>
      <vt:lpstr>1_F0900043-v2</vt:lpstr>
      <vt:lpstr>PowerPoint Presentation</vt:lpstr>
      <vt:lpstr>Outline</vt:lpstr>
      <vt:lpstr>Optical System Overview – HAM7 &amp; HAM5</vt:lpstr>
      <vt:lpstr>Optical System Overview –  Vacuum Injection Platform</vt:lpstr>
      <vt:lpstr>Optical System Overview – HAM7 &amp; HAM5</vt:lpstr>
      <vt:lpstr>Optical System Overview – Full IFO</vt:lpstr>
      <vt:lpstr>Control System Overview</vt:lpstr>
      <vt:lpstr>Control System Overview</vt:lpstr>
      <vt:lpstr>FC parameters design vs current</vt:lpstr>
      <vt:lpstr>Squeezing at Parm =280 kW suffers misrotation</vt:lpstr>
      <vt:lpstr>FC parameters are more suitable for  squeezing with Parm =550 kW</vt:lpstr>
      <vt:lpstr>Squeezing with higher Parm  highly dependent on CTN </vt:lpstr>
      <vt:lpstr>FC backscatter with 2 SQZ Faraday Isolators  (+ OFI) </vt:lpstr>
      <vt:lpstr>SQZ and IFO Thermalization</vt:lpstr>
      <vt:lpstr>High freq. noise affects measurable squeezing</vt:lpstr>
      <vt:lpstr>SQZ and the Static Thermal State of IFO</vt:lpstr>
      <vt:lpstr>Squeezing needs robust Thermal Control</vt:lpstr>
      <vt:lpstr>Misalignment can degrade low frequency noise too</vt:lpstr>
      <vt:lpstr>Mode matching losses in SQZ Loss Budget </vt:lpstr>
      <vt:lpstr>Small(er) Problems that need solving</vt:lpstr>
      <vt:lpstr>O4 FDS Performance at LLO</vt:lpstr>
      <vt:lpstr>Conclusion</vt:lpstr>
      <vt:lpstr>PowerPoint Presentation</vt:lpstr>
      <vt:lpstr>Loss, Phase noise and Squeezing Level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Kabagoz, Havva Begum (Begüm)</dc:creator>
  <cp:lastModifiedBy>Begum Kabagoz</cp:lastModifiedBy>
  <cp:revision>546</cp:revision>
  <dcterms:created xsi:type="dcterms:W3CDTF">2024-04-14T21:43:00Z</dcterms:created>
  <dcterms:modified xsi:type="dcterms:W3CDTF">2025-11-03T17:43:20Z</dcterms:modified>
</cp:coreProperties>
</file>