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324" r:id="rId3"/>
    <p:sldId id="342" r:id="rId4"/>
    <p:sldId id="343" r:id="rId5"/>
    <p:sldId id="327" r:id="rId6"/>
    <p:sldId id="326" r:id="rId7"/>
    <p:sldId id="274" r:id="rId8"/>
    <p:sldId id="345" r:id="rId9"/>
    <p:sldId id="344" r:id="rId10"/>
    <p:sldId id="271" r:id="rId11"/>
    <p:sldId id="333" r:id="rId12"/>
    <p:sldId id="279" r:id="rId13"/>
    <p:sldId id="346" r:id="rId14"/>
    <p:sldId id="347" r:id="rId15"/>
    <p:sldId id="357" r:id="rId16"/>
    <p:sldId id="332" r:id="rId17"/>
    <p:sldId id="358" r:id="rId18"/>
    <p:sldId id="334" r:id="rId19"/>
    <p:sldId id="359" r:id="rId20"/>
    <p:sldId id="314" r:id="rId21"/>
    <p:sldId id="316" r:id="rId22"/>
    <p:sldId id="337" r:id="rId23"/>
    <p:sldId id="285" r:id="rId24"/>
    <p:sldId id="340" r:id="rId25"/>
    <p:sldId id="308" r:id="rId26"/>
    <p:sldId id="339" r:id="rId27"/>
    <p:sldId id="356" r:id="rId28"/>
    <p:sldId id="355" r:id="rId29"/>
    <p:sldId id="281" r:id="rId30"/>
    <p:sldId id="350" r:id="rId31"/>
    <p:sldId id="351" r:id="rId3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2600"/>
    <a:srgbClr val="FFE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85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0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5C3D-3156-45B0-8DD9-9912B9BC9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5048C-F718-4BC2-AB96-2F0051F2C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A6DDC-EE05-40B0-B02D-57521851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BF2B-4527-4782-82E0-9853BC45C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886DA-EECA-4A52-B37F-5F4D1414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9839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C0A92-0096-475D-B0BC-97F4942B3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22AFB-49AE-425D-AE04-1C5A0DD97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75B60-8232-42FB-A3C6-A8DE780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D6B7B-C039-4032-999A-DB9BECD9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1E842-ADBF-40F3-A0AD-21748DC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4415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2393E0-372F-47EF-8B6D-F34851B5B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C358B8-CBE7-4689-8474-3FE1BF05D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65DA0-04F7-44AA-BD4A-D8DA12A41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C54E3-60A1-40A6-89EE-0864C839F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1E1E7-F22F-4B08-A52D-12207EEA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6938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4C96E-88B3-4A92-89B2-34143D139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E9E60-B3E4-4469-9266-F40420A0D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ABCCA-C688-4C71-9C48-D52A582A0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7C89D-32FC-47A0-815B-2FF8E0643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B39C5-DE0C-44B2-9FD3-C6787356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6172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D82F1-4973-4696-A849-F64C3B2A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1248-FE1D-4237-85D1-7F046B7A4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552D6-D3EC-48BB-83E9-28B35803A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D0B04-B523-46BB-80E4-FF7A37EF5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5BFC4-E996-42AF-9930-FCF30CFB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029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C4F38-7811-4D26-98AB-C9578C34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4C6E-873B-474C-991E-D9B2E1445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92941-68C6-42F4-9BE2-DA713A034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A639D-2799-442B-B03F-AB39E3FE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E8E6F-32D3-48CC-AB6C-AB079485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F6F36-4C43-40E9-A8C4-EB9F135D4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001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48E6-28D7-48D0-9C4F-FDC67D1C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DCBC0-85B4-4FB1-925E-AC6AC2488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B0CD-5133-499A-B0F1-BAF1DBE68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A4F00-1365-4E30-BC42-1956A74EE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18C3D-E04A-468A-A60D-38F638FDD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71607E-9152-4CBC-9509-18DC3281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FB66EE-028F-4935-A58D-F4400B83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C0591-D247-41DE-A08F-6660EBF3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301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D5F4A-2FE8-4D13-B137-C7179626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B8D38-D6C1-4ACF-AC88-1784B759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0C77B-05EA-4905-A520-310C9D3B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D453C-9CBB-4C2F-BDA3-1D0647A6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88795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102DE3-BBC8-47D7-B2B1-E5F6E5EF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E0A8E-FF85-4B98-8A85-81E033C47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012CB-7631-4AF9-8D76-AA892EA9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5785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CAA7-C4EA-43C0-9CF4-25572E62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09FC4-AADA-4FB1-905E-4E2F28FB6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D090F-3532-4A08-A4BD-EA8D30FCA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A7F9B-EDF3-49A6-8CBE-8B50D4A10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49AF6-9379-43F0-9CB6-6F59BA82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43E6C-C842-4A93-B862-BB9878F8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6532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147FA-48FE-4ADD-B54E-3C06829F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D8765-FF34-4BF7-9601-318A52639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E37CB-B418-445E-91BD-FAC7688E1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958E2-5B4D-4EE7-B837-4C2F44E35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6FC9C-54E4-415B-80EC-8F90F0BE6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FBD24-0E30-4E25-8E7C-7C6C6EAA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8829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6BF337-1669-4D4E-B089-4D54137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3BF12-EEAF-4A9E-80DE-1CA56D10A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FFDAE-8CBF-4342-B7E0-735DE54ED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08363-390F-4BF2-8671-83FED817F01F}" type="datetimeFigureOut">
              <a:rPr lang="LID4096" smtClean="0"/>
              <a:t>6/27/25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8C35-10E7-449A-820A-51B5FF135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9AFE4-E1AF-4F1E-9109-4B87F72B6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C5D7-E5C2-48E4-BDB0-ED197D2B40F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38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EC96A-E3C1-2536-5720-2239C708B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A6466C-D863-885D-0569-CE655A2D0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19802" r="14234"/>
          <a:stretch>
            <a:fillRect/>
          </a:stretch>
        </p:blipFill>
        <p:spPr>
          <a:xfrm>
            <a:off x="0" y="0"/>
            <a:ext cx="9216204" cy="685800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B5949F28-5C87-E7C0-B8E7-C5565591ABF5}"/>
              </a:ext>
            </a:extLst>
          </p:cNvPr>
          <p:cNvSpPr/>
          <p:nvPr/>
        </p:nvSpPr>
        <p:spPr>
          <a:xfrm>
            <a:off x="2466136" y="4322651"/>
            <a:ext cx="289711" cy="25349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07325-8644-EA81-1B92-5CAD9E9DC041}"/>
              </a:ext>
            </a:extLst>
          </p:cNvPr>
          <p:cNvSpPr txBox="1"/>
          <p:nvPr/>
        </p:nvSpPr>
        <p:spPr>
          <a:xfrm>
            <a:off x="9306627" y="136695"/>
            <a:ext cx="2725093" cy="3200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Daniel Levin</a:t>
            </a:r>
            <a:r>
              <a:rPr lang="en-US" sz="2000" b="1" baseline="30000" dirty="0">
                <a:solidFill>
                  <a:srgbClr val="0432FF"/>
                </a:solidFill>
              </a:rPr>
              <a:t>3</a:t>
            </a:r>
            <a:r>
              <a:rPr lang="en-US" sz="2000" b="1" dirty="0">
                <a:solidFill>
                  <a:srgbClr val="0432FF"/>
                </a:solidFill>
              </a:rPr>
              <a:t> </a:t>
            </a:r>
          </a:p>
          <a:p>
            <a:r>
              <a:rPr lang="en-US" sz="2000" dirty="0"/>
              <a:t>Yan Benhamou</a:t>
            </a:r>
            <a:r>
              <a:rPr lang="en-US" sz="2000" baseline="30000" dirty="0"/>
              <a:t>1</a:t>
            </a:r>
            <a:r>
              <a:rPr lang="en-US" sz="2000" dirty="0"/>
              <a:t> </a:t>
            </a:r>
          </a:p>
          <a:p>
            <a:r>
              <a:rPr lang="en-US" sz="2000" dirty="0"/>
              <a:t>Erez Etzion</a:t>
            </a:r>
            <a:r>
              <a:rPr lang="en-US" sz="2000" baseline="30000" dirty="0"/>
              <a:t>1</a:t>
            </a:r>
            <a:endParaRPr lang="en-US" sz="2000" dirty="0"/>
          </a:p>
          <a:p>
            <a:r>
              <a:rPr lang="en-US" sz="2000" dirty="0"/>
              <a:t>Yiftah Silver</a:t>
            </a:r>
            <a:r>
              <a:rPr lang="en-US" sz="2000" baseline="30000" dirty="0"/>
              <a:t>1,2</a:t>
            </a:r>
            <a:endParaRPr lang="en-US" sz="2000" dirty="0"/>
          </a:p>
          <a:p>
            <a:r>
              <a:rPr lang="en-US" sz="2000" dirty="0"/>
              <a:t>Gilad Mizrachi</a:t>
            </a:r>
            <a:r>
              <a:rPr lang="en-US" sz="2000" baseline="30000" dirty="0"/>
              <a:t>1</a:t>
            </a:r>
            <a:endParaRPr lang="en-US" sz="2000" dirty="0"/>
          </a:p>
          <a:p>
            <a:r>
              <a:rPr lang="en-US" sz="2000" dirty="0"/>
              <a:t>Igor Zolkin</a:t>
            </a:r>
            <a:r>
              <a:rPr lang="en-US" sz="2000" baseline="30000" dirty="0"/>
              <a:t>1</a:t>
            </a:r>
            <a:endParaRPr lang="en-US" sz="2000" dirty="0"/>
          </a:p>
          <a:p>
            <a:endParaRPr lang="en-US" sz="1600" dirty="0"/>
          </a:p>
          <a:p>
            <a:r>
              <a:rPr lang="en-US" sz="1600" i="1" baseline="30000" dirty="0"/>
              <a:t>1 </a:t>
            </a:r>
            <a:r>
              <a:rPr lang="en-US" sz="1600" i="1" dirty="0"/>
              <a:t>Tel Aviv University</a:t>
            </a:r>
          </a:p>
          <a:p>
            <a:r>
              <a:rPr lang="en-US" sz="1600" i="1" baseline="30000" dirty="0"/>
              <a:t>2 </a:t>
            </a:r>
            <a:r>
              <a:rPr lang="en-US" sz="1600" i="1" dirty="0"/>
              <a:t>Rafael Systems </a:t>
            </a:r>
          </a:p>
          <a:p>
            <a:r>
              <a:rPr lang="en-US" sz="1600" i="1" baseline="30000" dirty="0"/>
              <a:t>3 </a:t>
            </a:r>
            <a:r>
              <a:rPr lang="en-US" sz="1600" i="1" dirty="0"/>
              <a:t>University of Michigan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C4075-2739-11B4-874C-2248E7FD77E1}"/>
              </a:ext>
            </a:extLst>
          </p:cNvPr>
          <p:cNvSpPr txBox="1"/>
          <p:nvPr/>
        </p:nvSpPr>
        <p:spPr>
          <a:xfrm>
            <a:off x="199177" y="238867"/>
            <a:ext cx="6111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Muon Radiography 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The Holy Land™</a:t>
            </a:r>
          </a:p>
          <a:p>
            <a:r>
              <a:rPr lang="en-US" sz="3200" dirty="0">
                <a:solidFill>
                  <a:schemeClr val="bg1"/>
                </a:solidFill>
              </a:rPr>
              <a:t>City of David- Wadi Hilweh</a:t>
            </a:r>
            <a:endParaRPr lang="LID4096" sz="3200" dirty="0">
              <a:solidFill>
                <a:schemeClr val="bg1"/>
              </a:solidFill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7660FEA2-4414-BE0F-74A3-3823DA2AD5A3}"/>
              </a:ext>
            </a:extLst>
          </p:cNvPr>
          <p:cNvSpPr/>
          <p:nvPr/>
        </p:nvSpPr>
        <p:spPr>
          <a:xfrm>
            <a:off x="6219730" y="2534970"/>
            <a:ext cx="217283" cy="23539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C9890-6569-118B-68C0-A95BBBE3256F}"/>
              </a:ext>
            </a:extLst>
          </p:cNvPr>
          <p:cNvSpPr txBox="1"/>
          <p:nvPr/>
        </p:nvSpPr>
        <p:spPr>
          <a:xfrm>
            <a:off x="9274630" y="3520430"/>
            <a:ext cx="2917370" cy="332398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In collaboration with </a:t>
            </a:r>
          </a:p>
          <a:p>
            <a:endParaRPr lang="en-US" sz="2000" dirty="0"/>
          </a:p>
          <a:p>
            <a:r>
              <a:rPr lang="en-US" sz="2000" dirty="0"/>
              <a:t>Yuval Gadot</a:t>
            </a:r>
            <a:r>
              <a:rPr lang="en-US" sz="2000" baseline="30000" dirty="0"/>
              <a:t>4</a:t>
            </a:r>
            <a:endParaRPr lang="en-US" sz="2000" dirty="0"/>
          </a:p>
          <a:p>
            <a:r>
              <a:rPr lang="en-US" sz="2000" dirty="0"/>
              <a:t>Oded Lipschits</a:t>
            </a:r>
            <a:r>
              <a:rPr lang="en-US" sz="2000" baseline="30000" dirty="0"/>
              <a:t>4</a:t>
            </a:r>
            <a:endParaRPr lang="en-US" sz="2000" dirty="0"/>
          </a:p>
          <a:p>
            <a:r>
              <a:rPr lang="en-US" sz="2000" dirty="0"/>
              <a:t>Yiftah Sahlev</a:t>
            </a:r>
            <a:r>
              <a:rPr lang="en-US" sz="2000" baseline="30000" dirty="0"/>
              <a:t>5</a:t>
            </a:r>
            <a:r>
              <a:rPr lang="en-US" sz="2000" dirty="0"/>
              <a:t> </a:t>
            </a:r>
          </a:p>
          <a:p>
            <a:endParaRPr lang="en-US" sz="1600" i="1" dirty="0"/>
          </a:p>
          <a:p>
            <a:r>
              <a:rPr lang="en-US" sz="1600" i="1" baseline="30000" dirty="0"/>
              <a:t>4</a:t>
            </a:r>
            <a:r>
              <a:rPr lang="en-US" sz="1600" i="1" dirty="0"/>
              <a:t>Department of Archaeology &amp; Ancient Near Eastern Cultures, Tel-Aviv University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 </a:t>
            </a:r>
            <a:r>
              <a:rPr lang="en-US" sz="1600" baseline="30000" dirty="0"/>
              <a:t>5</a:t>
            </a:r>
            <a:r>
              <a:rPr lang="en-US" sz="1600" i="1" dirty="0"/>
              <a:t>Israel Antiquities Authority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91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16" name="Straight Arrow Connector 4415">
            <a:extLst>
              <a:ext uri="{FF2B5EF4-FFF2-40B4-BE49-F238E27FC236}">
                <a16:creationId xmlns:a16="http://schemas.microsoft.com/office/drawing/2014/main" id="{E9332E79-09FF-9938-9300-55864BFB6FE2}"/>
              </a:ext>
            </a:extLst>
          </p:cNvPr>
          <p:cNvCxnSpPr>
            <a:cxnSpLocks/>
          </p:cNvCxnSpPr>
          <p:nvPr/>
        </p:nvCxnSpPr>
        <p:spPr>
          <a:xfrm flipH="1">
            <a:off x="4197013" y="0"/>
            <a:ext cx="3117374" cy="662940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29" name="Group 4528">
            <a:extLst>
              <a:ext uri="{FF2B5EF4-FFF2-40B4-BE49-F238E27FC236}">
                <a16:creationId xmlns:a16="http://schemas.microsoft.com/office/drawing/2014/main" id="{43C86AA3-9668-F2AA-25AC-D017BB038E28}"/>
              </a:ext>
            </a:extLst>
          </p:cNvPr>
          <p:cNvGrpSpPr/>
          <p:nvPr/>
        </p:nvGrpSpPr>
        <p:grpSpPr>
          <a:xfrm>
            <a:off x="110467" y="668643"/>
            <a:ext cx="11807630" cy="470349"/>
            <a:chOff x="103221" y="3839487"/>
            <a:chExt cx="11807630" cy="470349"/>
          </a:xfrm>
        </p:grpSpPr>
        <p:grpSp>
          <p:nvGrpSpPr>
            <p:cNvPr id="4451" name="Group 4450">
              <a:extLst>
                <a:ext uri="{FF2B5EF4-FFF2-40B4-BE49-F238E27FC236}">
                  <a16:creationId xmlns:a16="http://schemas.microsoft.com/office/drawing/2014/main" id="{A19E0784-2A07-7FBB-0D19-0E06EBFE1025}"/>
                </a:ext>
              </a:extLst>
            </p:cNvPr>
            <p:cNvGrpSpPr/>
            <p:nvPr/>
          </p:nvGrpSpPr>
          <p:grpSpPr>
            <a:xfrm>
              <a:off x="103221" y="3847786"/>
              <a:ext cx="4232600" cy="462050"/>
              <a:chOff x="575419" y="3890676"/>
              <a:chExt cx="4232600" cy="462050"/>
            </a:xfrm>
          </p:grpSpPr>
          <p:grpSp>
            <p:nvGrpSpPr>
              <p:cNvPr id="4435" name="Group 4434">
                <a:extLst>
                  <a:ext uri="{FF2B5EF4-FFF2-40B4-BE49-F238E27FC236}">
                    <a16:creationId xmlns:a16="http://schemas.microsoft.com/office/drawing/2014/main" id="{62B2D778-220D-01AC-DED6-9AC661BC5CEA}"/>
                  </a:ext>
                </a:extLst>
              </p:cNvPr>
              <p:cNvGrpSpPr/>
              <p:nvPr/>
            </p:nvGrpSpPr>
            <p:grpSpPr>
              <a:xfrm>
                <a:off x="575419" y="3890678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427" name="Group 4426">
                  <a:extLst>
                    <a:ext uri="{FF2B5EF4-FFF2-40B4-BE49-F238E27FC236}">
                      <a16:creationId xmlns:a16="http://schemas.microsoft.com/office/drawing/2014/main" id="{149CD464-6FF9-3079-FAAE-906CE1FFC29E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423" name="Group 4422">
                    <a:extLst>
                      <a:ext uri="{FF2B5EF4-FFF2-40B4-BE49-F238E27FC236}">
                        <a16:creationId xmlns:a16="http://schemas.microsoft.com/office/drawing/2014/main" id="{576E1EBE-3126-EF03-0577-5178812981CB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21" name="Triangle 4420">
                      <a:extLst>
                        <a:ext uri="{FF2B5EF4-FFF2-40B4-BE49-F238E27FC236}">
                          <a16:creationId xmlns:a16="http://schemas.microsoft.com/office/drawing/2014/main" id="{348AD871-C354-0863-5194-CD4D7A9BB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22" name="Oval 4421">
                      <a:extLst>
                        <a:ext uri="{FF2B5EF4-FFF2-40B4-BE49-F238E27FC236}">
                          <a16:creationId xmlns:a16="http://schemas.microsoft.com/office/drawing/2014/main" id="{A3D5601C-837B-EAEA-F3D7-F972C244D3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24" name="Group 4423">
                    <a:extLst>
                      <a:ext uri="{FF2B5EF4-FFF2-40B4-BE49-F238E27FC236}">
                        <a16:creationId xmlns:a16="http://schemas.microsoft.com/office/drawing/2014/main" id="{284BC5C3-BBA7-853B-D866-AFF570778B0C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25" name="Triangle 4424">
                      <a:extLst>
                        <a:ext uri="{FF2B5EF4-FFF2-40B4-BE49-F238E27FC236}">
                          <a16:creationId xmlns:a16="http://schemas.microsoft.com/office/drawing/2014/main" id="{849A8C3B-0BD9-FCB0-13C7-15762BE070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26" name="Oval 4425">
                      <a:extLst>
                        <a:ext uri="{FF2B5EF4-FFF2-40B4-BE49-F238E27FC236}">
                          <a16:creationId xmlns:a16="http://schemas.microsoft.com/office/drawing/2014/main" id="{A8A7EBD9-BB74-3C78-1BEA-41E7696B5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428" name="Group 4427">
                  <a:extLst>
                    <a:ext uri="{FF2B5EF4-FFF2-40B4-BE49-F238E27FC236}">
                      <a16:creationId xmlns:a16="http://schemas.microsoft.com/office/drawing/2014/main" id="{A878927A-6D08-D4E2-D3DE-C769E8A9C86A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429" name="Group 4428">
                    <a:extLst>
                      <a:ext uri="{FF2B5EF4-FFF2-40B4-BE49-F238E27FC236}">
                        <a16:creationId xmlns:a16="http://schemas.microsoft.com/office/drawing/2014/main" id="{C5931164-7EE1-1352-C343-FA096C020D9F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33" name="Triangle 4432">
                      <a:extLst>
                        <a:ext uri="{FF2B5EF4-FFF2-40B4-BE49-F238E27FC236}">
                          <a16:creationId xmlns:a16="http://schemas.microsoft.com/office/drawing/2014/main" id="{4B44793B-B855-D426-5FD7-DBFCB08C12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34" name="Oval 4433">
                      <a:extLst>
                        <a:ext uri="{FF2B5EF4-FFF2-40B4-BE49-F238E27FC236}">
                          <a16:creationId xmlns:a16="http://schemas.microsoft.com/office/drawing/2014/main" id="{D7DA1F40-60CA-253B-0D85-F20D8297FF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30" name="Group 4429">
                    <a:extLst>
                      <a:ext uri="{FF2B5EF4-FFF2-40B4-BE49-F238E27FC236}">
                        <a16:creationId xmlns:a16="http://schemas.microsoft.com/office/drawing/2014/main" id="{1CE5E399-1FBB-D620-8570-ABCFF90ED3BC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31" name="Triangle 4430">
                      <a:extLst>
                        <a:ext uri="{FF2B5EF4-FFF2-40B4-BE49-F238E27FC236}">
                          <a16:creationId xmlns:a16="http://schemas.microsoft.com/office/drawing/2014/main" id="{A3478F7B-570D-0E68-B05F-CF94D02AE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32" name="Oval 4431">
                      <a:extLst>
                        <a:ext uri="{FF2B5EF4-FFF2-40B4-BE49-F238E27FC236}">
                          <a16:creationId xmlns:a16="http://schemas.microsoft.com/office/drawing/2014/main" id="{BAD9E902-BE60-A7CE-16D5-64D16C681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436" name="Group 4435">
                <a:extLst>
                  <a:ext uri="{FF2B5EF4-FFF2-40B4-BE49-F238E27FC236}">
                    <a16:creationId xmlns:a16="http://schemas.microsoft.com/office/drawing/2014/main" id="{E6172705-3A06-E2AD-F2AA-E658832CE08D}"/>
                  </a:ext>
                </a:extLst>
              </p:cNvPr>
              <p:cNvGrpSpPr/>
              <p:nvPr/>
            </p:nvGrpSpPr>
            <p:grpSpPr>
              <a:xfrm>
                <a:off x="2466564" y="3890676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437" name="Group 4436">
                  <a:extLst>
                    <a:ext uri="{FF2B5EF4-FFF2-40B4-BE49-F238E27FC236}">
                      <a16:creationId xmlns:a16="http://schemas.microsoft.com/office/drawing/2014/main" id="{7546339A-2BD8-BF47-144C-5943BD2F898D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445" name="Group 4444">
                    <a:extLst>
                      <a:ext uri="{FF2B5EF4-FFF2-40B4-BE49-F238E27FC236}">
                        <a16:creationId xmlns:a16="http://schemas.microsoft.com/office/drawing/2014/main" id="{CAF5B2BA-7DAF-7400-98D6-C7B62D9F4558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49" name="Triangle 4448">
                      <a:extLst>
                        <a:ext uri="{FF2B5EF4-FFF2-40B4-BE49-F238E27FC236}">
                          <a16:creationId xmlns:a16="http://schemas.microsoft.com/office/drawing/2014/main" id="{22601CF2-F2D6-EDBD-3924-869EED00C2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50" name="Oval 4449">
                      <a:extLst>
                        <a:ext uri="{FF2B5EF4-FFF2-40B4-BE49-F238E27FC236}">
                          <a16:creationId xmlns:a16="http://schemas.microsoft.com/office/drawing/2014/main" id="{C8C20D93-0EA7-1EB2-F20C-A587A17B4C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46" name="Group 4445">
                    <a:extLst>
                      <a:ext uri="{FF2B5EF4-FFF2-40B4-BE49-F238E27FC236}">
                        <a16:creationId xmlns:a16="http://schemas.microsoft.com/office/drawing/2014/main" id="{542A0214-5623-A6EB-D132-FDBA8F7DC8C5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47" name="Triangle 4446">
                      <a:extLst>
                        <a:ext uri="{FF2B5EF4-FFF2-40B4-BE49-F238E27FC236}">
                          <a16:creationId xmlns:a16="http://schemas.microsoft.com/office/drawing/2014/main" id="{D601BF3D-7522-2531-4A6E-79FC6CBB9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48" name="Oval 4447">
                      <a:extLst>
                        <a:ext uri="{FF2B5EF4-FFF2-40B4-BE49-F238E27FC236}">
                          <a16:creationId xmlns:a16="http://schemas.microsoft.com/office/drawing/2014/main" id="{927B7D4E-AF98-107E-A58E-981D9EC18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438" name="Group 4437">
                  <a:extLst>
                    <a:ext uri="{FF2B5EF4-FFF2-40B4-BE49-F238E27FC236}">
                      <a16:creationId xmlns:a16="http://schemas.microsoft.com/office/drawing/2014/main" id="{7A838E26-3163-72D4-A18C-FEE9F6A6695B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439" name="Group 4438">
                    <a:extLst>
                      <a:ext uri="{FF2B5EF4-FFF2-40B4-BE49-F238E27FC236}">
                        <a16:creationId xmlns:a16="http://schemas.microsoft.com/office/drawing/2014/main" id="{3F100D4D-0770-6AE7-6996-F97DDAE2CCC2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43" name="Triangle 4442">
                      <a:extLst>
                        <a:ext uri="{FF2B5EF4-FFF2-40B4-BE49-F238E27FC236}">
                          <a16:creationId xmlns:a16="http://schemas.microsoft.com/office/drawing/2014/main" id="{6375017D-58B4-73FC-D45C-C946417F8F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44" name="Oval 4443">
                      <a:extLst>
                        <a:ext uri="{FF2B5EF4-FFF2-40B4-BE49-F238E27FC236}">
                          <a16:creationId xmlns:a16="http://schemas.microsoft.com/office/drawing/2014/main" id="{5A48BCD5-BB67-A244-8160-4D48E0A25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40" name="Group 4439">
                    <a:extLst>
                      <a:ext uri="{FF2B5EF4-FFF2-40B4-BE49-F238E27FC236}">
                        <a16:creationId xmlns:a16="http://schemas.microsoft.com/office/drawing/2014/main" id="{4C7152FD-0A5B-7F77-9725-E3D80F32319D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41" name="Triangle 4440">
                      <a:extLst>
                        <a:ext uri="{FF2B5EF4-FFF2-40B4-BE49-F238E27FC236}">
                          <a16:creationId xmlns:a16="http://schemas.microsoft.com/office/drawing/2014/main" id="{14FEA3CD-ACE7-76F4-0B85-ADEB9ACFB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42" name="Oval 4441">
                      <a:extLst>
                        <a:ext uri="{FF2B5EF4-FFF2-40B4-BE49-F238E27FC236}">
                          <a16:creationId xmlns:a16="http://schemas.microsoft.com/office/drawing/2014/main" id="{7657B42D-34B9-008B-0CBF-6BD5A167A9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4467" name="Group 4466">
              <a:extLst>
                <a:ext uri="{FF2B5EF4-FFF2-40B4-BE49-F238E27FC236}">
                  <a16:creationId xmlns:a16="http://schemas.microsoft.com/office/drawing/2014/main" id="{3F4C7DEE-778D-99DB-76FC-5145334B31C3}"/>
                </a:ext>
              </a:extLst>
            </p:cNvPr>
            <p:cNvGrpSpPr/>
            <p:nvPr/>
          </p:nvGrpSpPr>
          <p:grpSpPr>
            <a:xfrm>
              <a:off x="3887058" y="3839490"/>
              <a:ext cx="4232600" cy="462050"/>
              <a:chOff x="575419" y="3890676"/>
              <a:chExt cx="4232600" cy="462050"/>
            </a:xfrm>
          </p:grpSpPr>
          <p:grpSp>
            <p:nvGrpSpPr>
              <p:cNvPr id="4468" name="Group 4467">
                <a:extLst>
                  <a:ext uri="{FF2B5EF4-FFF2-40B4-BE49-F238E27FC236}">
                    <a16:creationId xmlns:a16="http://schemas.microsoft.com/office/drawing/2014/main" id="{8866C660-8578-8D81-BC6F-BFE36B2E6A78}"/>
                  </a:ext>
                </a:extLst>
              </p:cNvPr>
              <p:cNvGrpSpPr/>
              <p:nvPr/>
            </p:nvGrpSpPr>
            <p:grpSpPr>
              <a:xfrm>
                <a:off x="575419" y="3890678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484" name="Group 4483">
                  <a:extLst>
                    <a:ext uri="{FF2B5EF4-FFF2-40B4-BE49-F238E27FC236}">
                      <a16:creationId xmlns:a16="http://schemas.microsoft.com/office/drawing/2014/main" id="{EE88A48E-D1C9-E42C-42AA-FB407D13854E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492" name="Group 4491">
                    <a:extLst>
                      <a:ext uri="{FF2B5EF4-FFF2-40B4-BE49-F238E27FC236}">
                        <a16:creationId xmlns:a16="http://schemas.microsoft.com/office/drawing/2014/main" id="{5173AE5F-E481-BBFC-6386-63429F3426A8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96" name="Triangle 4495">
                      <a:extLst>
                        <a:ext uri="{FF2B5EF4-FFF2-40B4-BE49-F238E27FC236}">
                          <a16:creationId xmlns:a16="http://schemas.microsoft.com/office/drawing/2014/main" id="{DAB048F4-6AD2-82A4-CFDB-74A77AA1FC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7" name="Oval 4496">
                      <a:extLst>
                        <a:ext uri="{FF2B5EF4-FFF2-40B4-BE49-F238E27FC236}">
                          <a16:creationId xmlns:a16="http://schemas.microsoft.com/office/drawing/2014/main" id="{600F06F7-FB06-28EF-2C6A-5A06299C61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93" name="Group 4492">
                    <a:extLst>
                      <a:ext uri="{FF2B5EF4-FFF2-40B4-BE49-F238E27FC236}">
                        <a16:creationId xmlns:a16="http://schemas.microsoft.com/office/drawing/2014/main" id="{C47DD309-40E1-59E1-9C53-5C721BC7CC7A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94" name="Triangle 4493">
                      <a:extLst>
                        <a:ext uri="{FF2B5EF4-FFF2-40B4-BE49-F238E27FC236}">
                          <a16:creationId xmlns:a16="http://schemas.microsoft.com/office/drawing/2014/main" id="{1E49303C-33E1-18DB-8507-697076970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5" name="Oval 4494">
                      <a:extLst>
                        <a:ext uri="{FF2B5EF4-FFF2-40B4-BE49-F238E27FC236}">
                          <a16:creationId xmlns:a16="http://schemas.microsoft.com/office/drawing/2014/main" id="{E513617C-389F-5099-EEFE-FE204F7831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485" name="Group 4484">
                  <a:extLst>
                    <a:ext uri="{FF2B5EF4-FFF2-40B4-BE49-F238E27FC236}">
                      <a16:creationId xmlns:a16="http://schemas.microsoft.com/office/drawing/2014/main" id="{F0575AAB-8315-7418-D691-242AB0EB2165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486" name="Group 4485">
                    <a:extLst>
                      <a:ext uri="{FF2B5EF4-FFF2-40B4-BE49-F238E27FC236}">
                        <a16:creationId xmlns:a16="http://schemas.microsoft.com/office/drawing/2014/main" id="{87BD86FF-C890-CA14-FAA4-D0B8C8123015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90" name="Triangle 4489">
                      <a:extLst>
                        <a:ext uri="{FF2B5EF4-FFF2-40B4-BE49-F238E27FC236}">
                          <a16:creationId xmlns:a16="http://schemas.microsoft.com/office/drawing/2014/main" id="{4D7FFA4C-09F6-424E-3CE1-838BB1729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1" name="Oval 4490">
                      <a:extLst>
                        <a:ext uri="{FF2B5EF4-FFF2-40B4-BE49-F238E27FC236}">
                          <a16:creationId xmlns:a16="http://schemas.microsoft.com/office/drawing/2014/main" id="{8BB2B7B4-C815-81BA-992B-756EEF315D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87" name="Group 4486">
                    <a:extLst>
                      <a:ext uri="{FF2B5EF4-FFF2-40B4-BE49-F238E27FC236}">
                        <a16:creationId xmlns:a16="http://schemas.microsoft.com/office/drawing/2014/main" id="{35B6ADFB-BEBB-41CF-4410-2F4F85C0A9D5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88" name="Triangle 4487">
                      <a:extLst>
                        <a:ext uri="{FF2B5EF4-FFF2-40B4-BE49-F238E27FC236}">
                          <a16:creationId xmlns:a16="http://schemas.microsoft.com/office/drawing/2014/main" id="{289E9E5B-32BA-EAC7-9839-4696C8C383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89" name="Oval 4488">
                      <a:extLst>
                        <a:ext uri="{FF2B5EF4-FFF2-40B4-BE49-F238E27FC236}">
                          <a16:creationId xmlns:a16="http://schemas.microsoft.com/office/drawing/2014/main" id="{5CAA2D98-1BAC-A096-38F5-C441D7ECE3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469" name="Group 4468">
                <a:extLst>
                  <a:ext uri="{FF2B5EF4-FFF2-40B4-BE49-F238E27FC236}">
                    <a16:creationId xmlns:a16="http://schemas.microsoft.com/office/drawing/2014/main" id="{E8079F8C-02BE-A482-3061-7FB7265EE99C}"/>
                  </a:ext>
                </a:extLst>
              </p:cNvPr>
              <p:cNvGrpSpPr/>
              <p:nvPr/>
            </p:nvGrpSpPr>
            <p:grpSpPr>
              <a:xfrm>
                <a:off x="2466564" y="3890676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470" name="Group 4469">
                  <a:extLst>
                    <a:ext uri="{FF2B5EF4-FFF2-40B4-BE49-F238E27FC236}">
                      <a16:creationId xmlns:a16="http://schemas.microsoft.com/office/drawing/2014/main" id="{0BA2786D-C83B-8157-DF1F-E8A66C55FC98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478" name="Group 4477">
                    <a:extLst>
                      <a:ext uri="{FF2B5EF4-FFF2-40B4-BE49-F238E27FC236}">
                        <a16:creationId xmlns:a16="http://schemas.microsoft.com/office/drawing/2014/main" id="{7572E107-34A6-4E0B-1B5F-989C2E53435E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82" name="Triangle 4481">
                      <a:extLst>
                        <a:ext uri="{FF2B5EF4-FFF2-40B4-BE49-F238E27FC236}">
                          <a16:creationId xmlns:a16="http://schemas.microsoft.com/office/drawing/2014/main" id="{080172BD-37C2-E239-B2CE-90649B688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83" name="Oval 4482">
                      <a:extLst>
                        <a:ext uri="{FF2B5EF4-FFF2-40B4-BE49-F238E27FC236}">
                          <a16:creationId xmlns:a16="http://schemas.microsoft.com/office/drawing/2014/main" id="{F9A40D92-8EC3-7055-8170-C692091656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79" name="Group 4478">
                    <a:extLst>
                      <a:ext uri="{FF2B5EF4-FFF2-40B4-BE49-F238E27FC236}">
                        <a16:creationId xmlns:a16="http://schemas.microsoft.com/office/drawing/2014/main" id="{DB571B9D-5D19-2BD5-7913-8EFE22E7E0C5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80" name="Triangle 4479">
                      <a:extLst>
                        <a:ext uri="{FF2B5EF4-FFF2-40B4-BE49-F238E27FC236}">
                          <a16:creationId xmlns:a16="http://schemas.microsoft.com/office/drawing/2014/main" id="{2B3B410D-F56D-9D3C-F60B-8C7363B09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81" name="Oval 4480">
                      <a:extLst>
                        <a:ext uri="{FF2B5EF4-FFF2-40B4-BE49-F238E27FC236}">
                          <a16:creationId xmlns:a16="http://schemas.microsoft.com/office/drawing/2014/main" id="{29F382CD-0435-304F-30B6-95EC9C9D7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471" name="Group 4470">
                  <a:extLst>
                    <a:ext uri="{FF2B5EF4-FFF2-40B4-BE49-F238E27FC236}">
                      <a16:creationId xmlns:a16="http://schemas.microsoft.com/office/drawing/2014/main" id="{655D36F8-8C01-DEE4-6008-F718C809FA09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472" name="Group 4471">
                    <a:extLst>
                      <a:ext uri="{FF2B5EF4-FFF2-40B4-BE49-F238E27FC236}">
                        <a16:creationId xmlns:a16="http://schemas.microsoft.com/office/drawing/2014/main" id="{1F7958CE-BB96-DF01-B0A7-2E2DB319319B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76" name="Triangle 4475">
                      <a:extLst>
                        <a:ext uri="{FF2B5EF4-FFF2-40B4-BE49-F238E27FC236}">
                          <a16:creationId xmlns:a16="http://schemas.microsoft.com/office/drawing/2014/main" id="{CDF8A05D-C0D3-09E5-E22C-8896E0B87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77" name="Oval 4476">
                      <a:extLst>
                        <a:ext uri="{FF2B5EF4-FFF2-40B4-BE49-F238E27FC236}">
                          <a16:creationId xmlns:a16="http://schemas.microsoft.com/office/drawing/2014/main" id="{57D6E4EF-5D72-50AA-9DB1-706A1249F9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73" name="Group 4472">
                    <a:extLst>
                      <a:ext uri="{FF2B5EF4-FFF2-40B4-BE49-F238E27FC236}">
                        <a16:creationId xmlns:a16="http://schemas.microsoft.com/office/drawing/2014/main" id="{B4708F9A-A064-EA2A-F120-55C4492326AD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474" name="Triangle 4473">
                      <a:extLst>
                        <a:ext uri="{FF2B5EF4-FFF2-40B4-BE49-F238E27FC236}">
                          <a16:creationId xmlns:a16="http://schemas.microsoft.com/office/drawing/2014/main" id="{D5157315-3A65-5E5A-3A22-E43297F06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75" name="Oval 4474">
                      <a:extLst>
                        <a:ext uri="{FF2B5EF4-FFF2-40B4-BE49-F238E27FC236}">
                          <a16:creationId xmlns:a16="http://schemas.microsoft.com/office/drawing/2014/main" id="{01FBEEE8-1E0A-5120-1583-8E58F330E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4498" name="Group 4497">
              <a:extLst>
                <a:ext uri="{FF2B5EF4-FFF2-40B4-BE49-F238E27FC236}">
                  <a16:creationId xmlns:a16="http://schemas.microsoft.com/office/drawing/2014/main" id="{52DEB334-0BAA-4F0E-1BC8-05B192E221C1}"/>
                </a:ext>
              </a:extLst>
            </p:cNvPr>
            <p:cNvGrpSpPr/>
            <p:nvPr/>
          </p:nvGrpSpPr>
          <p:grpSpPr>
            <a:xfrm>
              <a:off x="7678251" y="3839487"/>
              <a:ext cx="4232600" cy="462050"/>
              <a:chOff x="575419" y="3890676"/>
              <a:chExt cx="4232600" cy="462050"/>
            </a:xfrm>
          </p:grpSpPr>
          <p:grpSp>
            <p:nvGrpSpPr>
              <p:cNvPr id="4499" name="Group 4498">
                <a:extLst>
                  <a:ext uri="{FF2B5EF4-FFF2-40B4-BE49-F238E27FC236}">
                    <a16:creationId xmlns:a16="http://schemas.microsoft.com/office/drawing/2014/main" id="{1E63A84B-0220-EC50-DBD9-11E0B533DB08}"/>
                  </a:ext>
                </a:extLst>
              </p:cNvPr>
              <p:cNvGrpSpPr/>
              <p:nvPr/>
            </p:nvGrpSpPr>
            <p:grpSpPr>
              <a:xfrm>
                <a:off x="575419" y="3890678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515" name="Group 4514">
                  <a:extLst>
                    <a:ext uri="{FF2B5EF4-FFF2-40B4-BE49-F238E27FC236}">
                      <a16:creationId xmlns:a16="http://schemas.microsoft.com/office/drawing/2014/main" id="{232BDA7F-AC7E-AC1D-ABAA-F7604A3AB310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23" name="Group 4522">
                    <a:extLst>
                      <a:ext uri="{FF2B5EF4-FFF2-40B4-BE49-F238E27FC236}">
                        <a16:creationId xmlns:a16="http://schemas.microsoft.com/office/drawing/2014/main" id="{70080994-F22D-B799-DC80-673E3691FBEA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27" name="Triangle 4526">
                      <a:extLst>
                        <a:ext uri="{FF2B5EF4-FFF2-40B4-BE49-F238E27FC236}">
                          <a16:creationId xmlns:a16="http://schemas.microsoft.com/office/drawing/2014/main" id="{435E475D-1C07-15D0-FB82-FA16ECE26E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8" name="Oval 4527">
                      <a:extLst>
                        <a:ext uri="{FF2B5EF4-FFF2-40B4-BE49-F238E27FC236}">
                          <a16:creationId xmlns:a16="http://schemas.microsoft.com/office/drawing/2014/main" id="{C605B86F-558C-CE4A-A445-E9D691CE2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24" name="Group 4523">
                    <a:extLst>
                      <a:ext uri="{FF2B5EF4-FFF2-40B4-BE49-F238E27FC236}">
                        <a16:creationId xmlns:a16="http://schemas.microsoft.com/office/drawing/2014/main" id="{97596A66-2B5A-B88E-FB5A-8A3444014C1D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25" name="Triangle 4524">
                      <a:extLst>
                        <a:ext uri="{FF2B5EF4-FFF2-40B4-BE49-F238E27FC236}">
                          <a16:creationId xmlns:a16="http://schemas.microsoft.com/office/drawing/2014/main" id="{F9BEED80-62EB-3926-14C4-8F424D2352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6" name="Oval 4525">
                      <a:extLst>
                        <a:ext uri="{FF2B5EF4-FFF2-40B4-BE49-F238E27FC236}">
                          <a16:creationId xmlns:a16="http://schemas.microsoft.com/office/drawing/2014/main" id="{8FFA2948-0705-3412-A9AF-823EA633E6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516" name="Group 4515">
                  <a:extLst>
                    <a:ext uri="{FF2B5EF4-FFF2-40B4-BE49-F238E27FC236}">
                      <a16:creationId xmlns:a16="http://schemas.microsoft.com/office/drawing/2014/main" id="{D5FD7D0C-B480-D4E1-ADA7-C76C4E917F6C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17" name="Group 4516">
                    <a:extLst>
                      <a:ext uri="{FF2B5EF4-FFF2-40B4-BE49-F238E27FC236}">
                        <a16:creationId xmlns:a16="http://schemas.microsoft.com/office/drawing/2014/main" id="{E14039B4-24E3-A603-E037-94822E061406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21" name="Triangle 4520">
                      <a:extLst>
                        <a:ext uri="{FF2B5EF4-FFF2-40B4-BE49-F238E27FC236}">
                          <a16:creationId xmlns:a16="http://schemas.microsoft.com/office/drawing/2014/main" id="{29244E7E-F3AD-76D1-6476-B3E2E466EC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2" name="Oval 4521">
                      <a:extLst>
                        <a:ext uri="{FF2B5EF4-FFF2-40B4-BE49-F238E27FC236}">
                          <a16:creationId xmlns:a16="http://schemas.microsoft.com/office/drawing/2014/main" id="{9608A5B4-50A4-CF3D-5D6B-02ED32748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18" name="Group 4517">
                    <a:extLst>
                      <a:ext uri="{FF2B5EF4-FFF2-40B4-BE49-F238E27FC236}">
                        <a16:creationId xmlns:a16="http://schemas.microsoft.com/office/drawing/2014/main" id="{F74A3F1D-32C6-B477-8624-6EC072983E76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19" name="Triangle 4518">
                      <a:extLst>
                        <a:ext uri="{FF2B5EF4-FFF2-40B4-BE49-F238E27FC236}">
                          <a16:creationId xmlns:a16="http://schemas.microsoft.com/office/drawing/2014/main" id="{CC14FB8A-6BCD-52A7-A83A-EA065417BC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0" name="Oval 4519">
                      <a:extLst>
                        <a:ext uri="{FF2B5EF4-FFF2-40B4-BE49-F238E27FC236}">
                          <a16:creationId xmlns:a16="http://schemas.microsoft.com/office/drawing/2014/main" id="{6245DF8A-0331-49FF-A3E3-099F8435F4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500" name="Group 4499">
                <a:extLst>
                  <a:ext uri="{FF2B5EF4-FFF2-40B4-BE49-F238E27FC236}">
                    <a16:creationId xmlns:a16="http://schemas.microsoft.com/office/drawing/2014/main" id="{D2AAE1C4-0425-FB9E-34AA-64E41F049882}"/>
                  </a:ext>
                </a:extLst>
              </p:cNvPr>
              <p:cNvGrpSpPr/>
              <p:nvPr/>
            </p:nvGrpSpPr>
            <p:grpSpPr>
              <a:xfrm>
                <a:off x="2466564" y="3890676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501" name="Group 4500">
                  <a:extLst>
                    <a:ext uri="{FF2B5EF4-FFF2-40B4-BE49-F238E27FC236}">
                      <a16:creationId xmlns:a16="http://schemas.microsoft.com/office/drawing/2014/main" id="{F7694A7A-2A9B-E2AB-AC06-A713DF547ECC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09" name="Group 4508">
                    <a:extLst>
                      <a:ext uri="{FF2B5EF4-FFF2-40B4-BE49-F238E27FC236}">
                        <a16:creationId xmlns:a16="http://schemas.microsoft.com/office/drawing/2014/main" id="{577401D0-2CB8-5629-20EA-27FFDA47A12E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13" name="Triangle 4512">
                      <a:extLst>
                        <a:ext uri="{FF2B5EF4-FFF2-40B4-BE49-F238E27FC236}">
                          <a16:creationId xmlns:a16="http://schemas.microsoft.com/office/drawing/2014/main" id="{BB58CC9E-F970-ECC8-25DE-7229655475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14" name="Oval 4513">
                      <a:extLst>
                        <a:ext uri="{FF2B5EF4-FFF2-40B4-BE49-F238E27FC236}">
                          <a16:creationId xmlns:a16="http://schemas.microsoft.com/office/drawing/2014/main" id="{7CFB811B-9343-9459-3DEF-F1478D67F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10" name="Group 4509">
                    <a:extLst>
                      <a:ext uri="{FF2B5EF4-FFF2-40B4-BE49-F238E27FC236}">
                        <a16:creationId xmlns:a16="http://schemas.microsoft.com/office/drawing/2014/main" id="{554F9764-7C8E-E034-9D3A-3CBBC0A2695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11" name="Triangle 4510">
                      <a:extLst>
                        <a:ext uri="{FF2B5EF4-FFF2-40B4-BE49-F238E27FC236}">
                          <a16:creationId xmlns:a16="http://schemas.microsoft.com/office/drawing/2014/main" id="{A4269B13-F525-CE1D-5608-2CBDC3A36E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12" name="Oval 4511">
                      <a:extLst>
                        <a:ext uri="{FF2B5EF4-FFF2-40B4-BE49-F238E27FC236}">
                          <a16:creationId xmlns:a16="http://schemas.microsoft.com/office/drawing/2014/main" id="{55A68004-51F2-124A-6CAC-DB4E3E484C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502" name="Group 4501">
                  <a:extLst>
                    <a:ext uri="{FF2B5EF4-FFF2-40B4-BE49-F238E27FC236}">
                      <a16:creationId xmlns:a16="http://schemas.microsoft.com/office/drawing/2014/main" id="{79A0CBBE-92AB-2D01-7913-B76ACB691041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03" name="Group 4502">
                    <a:extLst>
                      <a:ext uri="{FF2B5EF4-FFF2-40B4-BE49-F238E27FC236}">
                        <a16:creationId xmlns:a16="http://schemas.microsoft.com/office/drawing/2014/main" id="{20F7268D-201E-025E-59EE-8C5070324F08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07" name="Triangle 4506">
                      <a:extLst>
                        <a:ext uri="{FF2B5EF4-FFF2-40B4-BE49-F238E27FC236}">
                          <a16:creationId xmlns:a16="http://schemas.microsoft.com/office/drawing/2014/main" id="{E6EB0353-4408-17B5-6A71-B1AC94F38C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08" name="Oval 4507">
                      <a:extLst>
                        <a:ext uri="{FF2B5EF4-FFF2-40B4-BE49-F238E27FC236}">
                          <a16:creationId xmlns:a16="http://schemas.microsoft.com/office/drawing/2014/main" id="{7C286B88-3BA9-2C8D-4D00-D901C9B648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04" name="Group 4503">
                    <a:extLst>
                      <a:ext uri="{FF2B5EF4-FFF2-40B4-BE49-F238E27FC236}">
                        <a16:creationId xmlns:a16="http://schemas.microsoft.com/office/drawing/2014/main" id="{5A2AF888-AE58-945E-9306-58D25A4A54A8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05" name="Triangle 4504">
                      <a:extLst>
                        <a:ext uri="{FF2B5EF4-FFF2-40B4-BE49-F238E27FC236}">
                          <a16:creationId xmlns:a16="http://schemas.microsoft.com/office/drawing/2014/main" id="{FB2CCD30-FFE4-F04B-8FD7-2B0E343F5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06" name="Oval 4505">
                      <a:extLst>
                        <a:ext uri="{FF2B5EF4-FFF2-40B4-BE49-F238E27FC236}">
                          <a16:creationId xmlns:a16="http://schemas.microsoft.com/office/drawing/2014/main" id="{BFC583C3-648E-8731-8AC9-200D0B183E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</p:grpSp>
      <p:grpSp>
        <p:nvGrpSpPr>
          <p:cNvPr id="4530" name="Group 4529">
            <a:extLst>
              <a:ext uri="{FF2B5EF4-FFF2-40B4-BE49-F238E27FC236}">
                <a16:creationId xmlns:a16="http://schemas.microsoft.com/office/drawing/2014/main" id="{1322EE87-9E8D-31D5-79BC-E8061D214F46}"/>
              </a:ext>
            </a:extLst>
          </p:cNvPr>
          <p:cNvGrpSpPr/>
          <p:nvPr/>
        </p:nvGrpSpPr>
        <p:grpSpPr>
          <a:xfrm>
            <a:off x="82560" y="5710707"/>
            <a:ext cx="11807630" cy="470349"/>
            <a:chOff x="103221" y="3839487"/>
            <a:chExt cx="11807630" cy="470349"/>
          </a:xfrm>
        </p:grpSpPr>
        <p:grpSp>
          <p:nvGrpSpPr>
            <p:cNvPr id="4531" name="Group 4530">
              <a:extLst>
                <a:ext uri="{FF2B5EF4-FFF2-40B4-BE49-F238E27FC236}">
                  <a16:creationId xmlns:a16="http://schemas.microsoft.com/office/drawing/2014/main" id="{638DEE54-9612-5B82-D37D-99DD6EAF3DB1}"/>
                </a:ext>
              </a:extLst>
            </p:cNvPr>
            <p:cNvGrpSpPr/>
            <p:nvPr/>
          </p:nvGrpSpPr>
          <p:grpSpPr>
            <a:xfrm>
              <a:off x="103221" y="3847786"/>
              <a:ext cx="4232600" cy="462050"/>
              <a:chOff x="575419" y="3890676"/>
              <a:chExt cx="4232600" cy="462050"/>
            </a:xfrm>
          </p:grpSpPr>
          <p:grpSp>
            <p:nvGrpSpPr>
              <p:cNvPr id="4594" name="Group 4593">
                <a:extLst>
                  <a:ext uri="{FF2B5EF4-FFF2-40B4-BE49-F238E27FC236}">
                    <a16:creationId xmlns:a16="http://schemas.microsoft.com/office/drawing/2014/main" id="{FE4CD96F-4C89-E1F5-5641-08515F5B3E3B}"/>
                  </a:ext>
                </a:extLst>
              </p:cNvPr>
              <p:cNvGrpSpPr/>
              <p:nvPr/>
            </p:nvGrpSpPr>
            <p:grpSpPr>
              <a:xfrm>
                <a:off x="575419" y="3890678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610" name="Group 4609">
                  <a:extLst>
                    <a:ext uri="{FF2B5EF4-FFF2-40B4-BE49-F238E27FC236}">
                      <a16:creationId xmlns:a16="http://schemas.microsoft.com/office/drawing/2014/main" id="{98724276-4274-5143-ED83-00EF90882FC5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618" name="Group 4617">
                    <a:extLst>
                      <a:ext uri="{FF2B5EF4-FFF2-40B4-BE49-F238E27FC236}">
                        <a16:creationId xmlns:a16="http://schemas.microsoft.com/office/drawing/2014/main" id="{36CC887E-8A86-15FE-1929-DA515950F188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622" name="Triangle 4621">
                      <a:extLst>
                        <a:ext uri="{FF2B5EF4-FFF2-40B4-BE49-F238E27FC236}">
                          <a16:creationId xmlns:a16="http://schemas.microsoft.com/office/drawing/2014/main" id="{F35F1BDB-3891-9CBA-1369-C984507CDE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3" name="Oval 4622">
                      <a:extLst>
                        <a:ext uri="{FF2B5EF4-FFF2-40B4-BE49-F238E27FC236}">
                          <a16:creationId xmlns:a16="http://schemas.microsoft.com/office/drawing/2014/main" id="{F9D369E5-2CF8-CDD7-361A-3352FF655D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619" name="Group 4618">
                    <a:extLst>
                      <a:ext uri="{FF2B5EF4-FFF2-40B4-BE49-F238E27FC236}">
                        <a16:creationId xmlns:a16="http://schemas.microsoft.com/office/drawing/2014/main" id="{DC2BB7E2-DAB7-460B-5006-135E594233E5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620" name="Triangle 4619">
                      <a:extLst>
                        <a:ext uri="{FF2B5EF4-FFF2-40B4-BE49-F238E27FC236}">
                          <a16:creationId xmlns:a16="http://schemas.microsoft.com/office/drawing/2014/main" id="{97E2FFE7-4ACC-A2AE-8CEF-E7C5E1306B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1" name="Oval 4620">
                      <a:extLst>
                        <a:ext uri="{FF2B5EF4-FFF2-40B4-BE49-F238E27FC236}">
                          <a16:creationId xmlns:a16="http://schemas.microsoft.com/office/drawing/2014/main" id="{CC0951BE-4069-4D1E-F4C5-9D692B55A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611" name="Group 4610">
                  <a:extLst>
                    <a:ext uri="{FF2B5EF4-FFF2-40B4-BE49-F238E27FC236}">
                      <a16:creationId xmlns:a16="http://schemas.microsoft.com/office/drawing/2014/main" id="{BA9A1E65-C7C7-E9C2-C8C4-95B7A3F4C0EB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612" name="Group 4611">
                    <a:extLst>
                      <a:ext uri="{FF2B5EF4-FFF2-40B4-BE49-F238E27FC236}">
                        <a16:creationId xmlns:a16="http://schemas.microsoft.com/office/drawing/2014/main" id="{85C8D7BC-1464-12B1-FA18-FF86419C6968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616" name="Triangle 4615">
                      <a:extLst>
                        <a:ext uri="{FF2B5EF4-FFF2-40B4-BE49-F238E27FC236}">
                          <a16:creationId xmlns:a16="http://schemas.microsoft.com/office/drawing/2014/main" id="{0682CB59-290E-AD5B-F7AD-1F4A4ADB36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17" name="Oval 4616">
                      <a:extLst>
                        <a:ext uri="{FF2B5EF4-FFF2-40B4-BE49-F238E27FC236}">
                          <a16:creationId xmlns:a16="http://schemas.microsoft.com/office/drawing/2014/main" id="{616FE153-561C-6A97-FDD9-444D37BB7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613" name="Group 4612">
                    <a:extLst>
                      <a:ext uri="{FF2B5EF4-FFF2-40B4-BE49-F238E27FC236}">
                        <a16:creationId xmlns:a16="http://schemas.microsoft.com/office/drawing/2014/main" id="{3D6B5E70-7620-B56F-AEAF-138916F8645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614" name="Triangle 4613">
                      <a:extLst>
                        <a:ext uri="{FF2B5EF4-FFF2-40B4-BE49-F238E27FC236}">
                          <a16:creationId xmlns:a16="http://schemas.microsoft.com/office/drawing/2014/main" id="{E085FF6C-CA94-9126-1ABB-CF6E0C149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15" name="Oval 4614">
                      <a:extLst>
                        <a:ext uri="{FF2B5EF4-FFF2-40B4-BE49-F238E27FC236}">
                          <a16:creationId xmlns:a16="http://schemas.microsoft.com/office/drawing/2014/main" id="{A285F5E1-BAA3-C535-694B-F123F0A59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595" name="Group 4594">
                <a:extLst>
                  <a:ext uri="{FF2B5EF4-FFF2-40B4-BE49-F238E27FC236}">
                    <a16:creationId xmlns:a16="http://schemas.microsoft.com/office/drawing/2014/main" id="{9499358B-CF1B-BC8D-9EFE-FFAB3135AEA8}"/>
                  </a:ext>
                </a:extLst>
              </p:cNvPr>
              <p:cNvGrpSpPr/>
              <p:nvPr/>
            </p:nvGrpSpPr>
            <p:grpSpPr>
              <a:xfrm>
                <a:off x="2466564" y="3890676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596" name="Group 4595">
                  <a:extLst>
                    <a:ext uri="{FF2B5EF4-FFF2-40B4-BE49-F238E27FC236}">
                      <a16:creationId xmlns:a16="http://schemas.microsoft.com/office/drawing/2014/main" id="{C844F893-CE5B-94D4-2F15-55CBCBA966C7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604" name="Group 4603">
                    <a:extLst>
                      <a:ext uri="{FF2B5EF4-FFF2-40B4-BE49-F238E27FC236}">
                        <a16:creationId xmlns:a16="http://schemas.microsoft.com/office/drawing/2014/main" id="{29A62B9D-5E49-7165-494E-9A0D0ABDA787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608" name="Triangle 4607">
                      <a:extLst>
                        <a:ext uri="{FF2B5EF4-FFF2-40B4-BE49-F238E27FC236}">
                          <a16:creationId xmlns:a16="http://schemas.microsoft.com/office/drawing/2014/main" id="{60ADD2FE-4DFF-8745-3796-58675FCDA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9" name="Oval 4608">
                      <a:extLst>
                        <a:ext uri="{FF2B5EF4-FFF2-40B4-BE49-F238E27FC236}">
                          <a16:creationId xmlns:a16="http://schemas.microsoft.com/office/drawing/2014/main" id="{852800A2-4754-D696-A7A2-BE92DE899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605" name="Group 4604">
                    <a:extLst>
                      <a:ext uri="{FF2B5EF4-FFF2-40B4-BE49-F238E27FC236}">
                        <a16:creationId xmlns:a16="http://schemas.microsoft.com/office/drawing/2014/main" id="{A4C3081D-CD6B-2314-A151-C8A59A70EAFA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606" name="Triangle 4605">
                      <a:extLst>
                        <a:ext uri="{FF2B5EF4-FFF2-40B4-BE49-F238E27FC236}">
                          <a16:creationId xmlns:a16="http://schemas.microsoft.com/office/drawing/2014/main" id="{940042F2-E7CD-0635-ED9B-180F522A9C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7" name="Oval 4606">
                      <a:extLst>
                        <a:ext uri="{FF2B5EF4-FFF2-40B4-BE49-F238E27FC236}">
                          <a16:creationId xmlns:a16="http://schemas.microsoft.com/office/drawing/2014/main" id="{45BDA1EF-5044-C061-952A-0678447C91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597" name="Group 4596">
                  <a:extLst>
                    <a:ext uri="{FF2B5EF4-FFF2-40B4-BE49-F238E27FC236}">
                      <a16:creationId xmlns:a16="http://schemas.microsoft.com/office/drawing/2014/main" id="{AC97C87E-3A9A-A2D2-9005-027C47DEB185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98" name="Group 4597">
                    <a:extLst>
                      <a:ext uri="{FF2B5EF4-FFF2-40B4-BE49-F238E27FC236}">
                        <a16:creationId xmlns:a16="http://schemas.microsoft.com/office/drawing/2014/main" id="{32BD92A9-868A-CD45-81EB-D3A704F576EF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602" name="Triangle 4601">
                      <a:extLst>
                        <a:ext uri="{FF2B5EF4-FFF2-40B4-BE49-F238E27FC236}">
                          <a16:creationId xmlns:a16="http://schemas.microsoft.com/office/drawing/2014/main" id="{EE62FD36-81D4-9184-0B07-0D051CEE7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3" name="Oval 4602">
                      <a:extLst>
                        <a:ext uri="{FF2B5EF4-FFF2-40B4-BE49-F238E27FC236}">
                          <a16:creationId xmlns:a16="http://schemas.microsoft.com/office/drawing/2014/main" id="{29C548A4-AD55-2E2A-16FC-B42B82F28A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99" name="Group 4598">
                    <a:extLst>
                      <a:ext uri="{FF2B5EF4-FFF2-40B4-BE49-F238E27FC236}">
                        <a16:creationId xmlns:a16="http://schemas.microsoft.com/office/drawing/2014/main" id="{FC4D54BB-A394-27C5-526A-0AAEDAECB864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600" name="Triangle 4599">
                      <a:extLst>
                        <a:ext uri="{FF2B5EF4-FFF2-40B4-BE49-F238E27FC236}">
                          <a16:creationId xmlns:a16="http://schemas.microsoft.com/office/drawing/2014/main" id="{2AD5027D-1FB0-D05D-0462-8ED8486B4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1" name="Oval 4600">
                      <a:extLst>
                        <a:ext uri="{FF2B5EF4-FFF2-40B4-BE49-F238E27FC236}">
                          <a16:creationId xmlns:a16="http://schemas.microsoft.com/office/drawing/2014/main" id="{E2D7B057-D0B3-9E54-9653-9821BDBC89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4532" name="Group 4531">
              <a:extLst>
                <a:ext uri="{FF2B5EF4-FFF2-40B4-BE49-F238E27FC236}">
                  <a16:creationId xmlns:a16="http://schemas.microsoft.com/office/drawing/2014/main" id="{95AEE801-E469-3F7D-15FC-69D889642C71}"/>
                </a:ext>
              </a:extLst>
            </p:cNvPr>
            <p:cNvGrpSpPr/>
            <p:nvPr/>
          </p:nvGrpSpPr>
          <p:grpSpPr>
            <a:xfrm>
              <a:off x="3887058" y="3839490"/>
              <a:ext cx="4232600" cy="462050"/>
              <a:chOff x="575419" y="3890676"/>
              <a:chExt cx="4232600" cy="462050"/>
            </a:xfrm>
          </p:grpSpPr>
          <p:grpSp>
            <p:nvGrpSpPr>
              <p:cNvPr id="4564" name="Group 4563">
                <a:extLst>
                  <a:ext uri="{FF2B5EF4-FFF2-40B4-BE49-F238E27FC236}">
                    <a16:creationId xmlns:a16="http://schemas.microsoft.com/office/drawing/2014/main" id="{D5382503-F74C-0C2E-2139-4575C8628336}"/>
                  </a:ext>
                </a:extLst>
              </p:cNvPr>
              <p:cNvGrpSpPr/>
              <p:nvPr/>
            </p:nvGrpSpPr>
            <p:grpSpPr>
              <a:xfrm>
                <a:off x="575419" y="3890678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580" name="Group 4579">
                  <a:extLst>
                    <a:ext uri="{FF2B5EF4-FFF2-40B4-BE49-F238E27FC236}">
                      <a16:creationId xmlns:a16="http://schemas.microsoft.com/office/drawing/2014/main" id="{FF20D69B-02CB-FC1A-7B68-89167C74A9DC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88" name="Group 4587">
                    <a:extLst>
                      <a:ext uri="{FF2B5EF4-FFF2-40B4-BE49-F238E27FC236}">
                        <a16:creationId xmlns:a16="http://schemas.microsoft.com/office/drawing/2014/main" id="{5817F4EC-75FF-1DBD-E185-E35A6A6B4423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92" name="Triangle 4591">
                      <a:extLst>
                        <a:ext uri="{FF2B5EF4-FFF2-40B4-BE49-F238E27FC236}">
                          <a16:creationId xmlns:a16="http://schemas.microsoft.com/office/drawing/2014/main" id="{0AD1BE49-10BF-42BB-F5F1-2C67D509F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93" name="Oval 4592">
                      <a:extLst>
                        <a:ext uri="{FF2B5EF4-FFF2-40B4-BE49-F238E27FC236}">
                          <a16:creationId xmlns:a16="http://schemas.microsoft.com/office/drawing/2014/main" id="{7A85C9E0-A567-970F-FA54-0BE3610B06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89" name="Group 4588">
                    <a:extLst>
                      <a:ext uri="{FF2B5EF4-FFF2-40B4-BE49-F238E27FC236}">
                        <a16:creationId xmlns:a16="http://schemas.microsoft.com/office/drawing/2014/main" id="{0471157A-53C3-F5FB-D85F-68B6621D25B0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90" name="Triangle 4589">
                      <a:extLst>
                        <a:ext uri="{FF2B5EF4-FFF2-40B4-BE49-F238E27FC236}">
                          <a16:creationId xmlns:a16="http://schemas.microsoft.com/office/drawing/2014/main" id="{60F9B736-B38E-CAE1-EE1E-3878B9CCC3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91" name="Oval 4590">
                      <a:extLst>
                        <a:ext uri="{FF2B5EF4-FFF2-40B4-BE49-F238E27FC236}">
                          <a16:creationId xmlns:a16="http://schemas.microsoft.com/office/drawing/2014/main" id="{64D23AFF-2841-BD77-67D9-1D33047B7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581" name="Group 4580">
                  <a:extLst>
                    <a:ext uri="{FF2B5EF4-FFF2-40B4-BE49-F238E27FC236}">
                      <a16:creationId xmlns:a16="http://schemas.microsoft.com/office/drawing/2014/main" id="{9D48D44A-BC7F-D01E-4CAC-73158E0FC72D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82" name="Group 4581">
                    <a:extLst>
                      <a:ext uri="{FF2B5EF4-FFF2-40B4-BE49-F238E27FC236}">
                        <a16:creationId xmlns:a16="http://schemas.microsoft.com/office/drawing/2014/main" id="{FC2BA25A-EBB8-EB5C-C0AA-4911AD3F192C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86" name="Triangle 4585">
                      <a:extLst>
                        <a:ext uri="{FF2B5EF4-FFF2-40B4-BE49-F238E27FC236}">
                          <a16:creationId xmlns:a16="http://schemas.microsoft.com/office/drawing/2014/main" id="{F690D3F5-7153-21C2-10D7-C523863912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87" name="Oval 4586">
                      <a:extLst>
                        <a:ext uri="{FF2B5EF4-FFF2-40B4-BE49-F238E27FC236}">
                          <a16:creationId xmlns:a16="http://schemas.microsoft.com/office/drawing/2014/main" id="{3305FB5A-B8D3-9BDA-6AF7-3E13EF24B2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83" name="Group 4582">
                    <a:extLst>
                      <a:ext uri="{FF2B5EF4-FFF2-40B4-BE49-F238E27FC236}">
                        <a16:creationId xmlns:a16="http://schemas.microsoft.com/office/drawing/2014/main" id="{EF8FFF28-120E-76E3-6335-F1ECDA150EF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84" name="Triangle 4583">
                      <a:extLst>
                        <a:ext uri="{FF2B5EF4-FFF2-40B4-BE49-F238E27FC236}">
                          <a16:creationId xmlns:a16="http://schemas.microsoft.com/office/drawing/2014/main" id="{0F9432F4-4F26-3FF3-6E83-7289EDD86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85" name="Oval 4584">
                      <a:extLst>
                        <a:ext uri="{FF2B5EF4-FFF2-40B4-BE49-F238E27FC236}">
                          <a16:creationId xmlns:a16="http://schemas.microsoft.com/office/drawing/2014/main" id="{8C7935D7-0A2D-692D-CAF1-407E98636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565" name="Group 4564">
                <a:extLst>
                  <a:ext uri="{FF2B5EF4-FFF2-40B4-BE49-F238E27FC236}">
                    <a16:creationId xmlns:a16="http://schemas.microsoft.com/office/drawing/2014/main" id="{DC1C5381-74F5-38F7-21F9-22CF4794B846}"/>
                  </a:ext>
                </a:extLst>
              </p:cNvPr>
              <p:cNvGrpSpPr/>
              <p:nvPr/>
            </p:nvGrpSpPr>
            <p:grpSpPr>
              <a:xfrm>
                <a:off x="2466564" y="3890676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566" name="Group 4565">
                  <a:extLst>
                    <a:ext uri="{FF2B5EF4-FFF2-40B4-BE49-F238E27FC236}">
                      <a16:creationId xmlns:a16="http://schemas.microsoft.com/office/drawing/2014/main" id="{55ACBB85-D631-C3B7-E983-52EB30A76C6A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74" name="Group 4573">
                    <a:extLst>
                      <a:ext uri="{FF2B5EF4-FFF2-40B4-BE49-F238E27FC236}">
                        <a16:creationId xmlns:a16="http://schemas.microsoft.com/office/drawing/2014/main" id="{7F607055-774F-B35D-9158-2625E3D48C84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78" name="Triangle 4577">
                      <a:extLst>
                        <a:ext uri="{FF2B5EF4-FFF2-40B4-BE49-F238E27FC236}">
                          <a16:creationId xmlns:a16="http://schemas.microsoft.com/office/drawing/2014/main" id="{4EB0C1FD-776E-436E-BF58-053B3D9C6B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79" name="Oval 4578">
                      <a:extLst>
                        <a:ext uri="{FF2B5EF4-FFF2-40B4-BE49-F238E27FC236}">
                          <a16:creationId xmlns:a16="http://schemas.microsoft.com/office/drawing/2014/main" id="{DB78F115-DE08-788E-BC04-D05D7D7145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75" name="Group 4574">
                    <a:extLst>
                      <a:ext uri="{FF2B5EF4-FFF2-40B4-BE49-F238E27FC236}">
                        <a16:creationId xmlns:a16="http://schemas.microsoft.com/office/drawing/2014/main" id="{F5FB59CE-7A55-5CB2-23D6-DDC30CE4AE2F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76" name="Triangle 4575">
                      <a:extLst>
                        <a:ext uri="{FF2B5EF4-FFF2-40B4-BE49-F238E27FC236}">
                          <a16:creationId xmlns:a16="http://schemas.microsoft.com/office/drawing/2014/main" id="{F90EA6FA-C672-88E3-3803-A8500CECAF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77" name="Oval 4576">
                      <a:extLst>
                        <a:ext uri="{FF2B5EF4-FFF2-40B4-BE49-F238E27FC236}">
                          <a16:creationId xmlns:a16="http://schemas.microsoft.com/office/drawing/2014/main" id="{E096CD02-958C-3F54-69CB-F0C10BCAEF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567" name="Group 4566">
                  <a:extLst>
                    <a:ext uri="{FF2B5EF4-FFF2-40B4-BE49-F238E27FC236}">
                      <a16:creationId xmlns:a16="http://schemas.microsoft.com/office/drawing/2014/main" id="{6F83236A-A1D4-B0E0-9949-81953F8B1817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68" name="Group 4567">
                    <a:extLst>
                      <a:ext uri="{FF2B5EF4-FFF2-40B4-BE49-F238E27FC236}">
                        <a16:creationId xmlns:a16="http://schemas.microsoft.com/office/drawing/2014/main" id="{3F28676D-EC0F-B555-8FA5-F907E73D35BA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72" name="Triangle 4571">
                      <a:extLst>
                        <a:ext uri="{FF2B5EF4-FFF2-40B4-BE49-F238E27FC236}">
                          <a16:creationId xmlns:a16="http://schemas.microsoft.com/office/drawing/2014/main" id="{AF254415-7A6F-1931-BA62-6BDF1FA11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73" name="Oval 4572">
                      <a:extLst>
                        <a:ext uri="{FF2B5EF4-FFF2-40B4-BE49-F238E27FC236}">
                          <a16:creationId xmlns:a16="http://schemas.microsoft.com/office/drawing/2014/main" id="{424859A1-9C81-092E-95A8-F4175196E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69" name="Group 4568">
                    <a:extLst>
                      <a:ext uri="{FF2B5EF4-FFF2-40B4-BE49-F238E27FC236}">
                        <a16:creationId xmlns:a16="http://schemas.microsoft.com/office/drawing/2014/main" id="{81A07579-1008-DD1F-9483-BB18D7E22DC2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70" name="Triangle 4569">
                      <a:extLst>
                        <a:ext uri="{FF2B5EF4-FFF2-40B4-BE49-F238E27FC236}">
                          <a16:creationId xmlns:a16="http://schemas.microsoft.com/office/drawing/2014/main" id="{7A66784A-E221-020E-F85C-7E62D5F8F8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71" name="Oval 4570">
                      <a:extLst>
                        <a:ext uri="{FF2B5EF4-FFF2-40B4-BE49-F238E27FC236}">
                          <a16:creationId xmlns:a16="http://schemas.microsoft.com/office/drawing/2014/main" id="{33330C56-93EE-319D-96E7-7C1878DC47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4533" name="Group 4532">
              <a:extLst>
                <a:ext uri="{FF2B5EF4-FFF2-40B4-BE49-F238E27FC236}">
                  <a16:creationId xmlns:a16="http://schemas.microsoft.com/office/drawing/2014/main" id="{CD822DD6-51F9-863B-3F03-94345AA19610}"/>
                </a:ext>
              </a:extLst>
            </p:cNvPr>
            <p:cNvGrpSpPr/>
            <p:nvPr/>
          </p:nvGrpSpPr>
          <p:grpSpPr>
            <a:xfrm>
              <a:off x="7678251" y="3839487"/>
              <a:ext cx="4232600" cy="462050"/>
              <a:chOff x="575419" y="3890676"/>
              <a:chExt cx="4232600" cy="462050"/>
            </a:xfrm>
          </p:grpSpPr>
          <p:grpSp>
            <p:nvGrpSpPr>
              <p:cNvPr id="4534" name="Group 4533">
                <a:extLst>
                  <a:ext uri="{FF2B5EF4-FFF2-40B4-BE49-F238E27FC236}">
                    <a16:creationId xmlns:a16="http://schemas.microsoft.com/office/drawing/2014/main" id="{DD7A479B-410F-E5F2-50E1-ECC4AED24833}"/>
                  </a:ext>
                </a:extLst>
              </p:cNvPr>
              <p:cNvGrpSpPr/>
              <p:nvPr/>
            </p:nvGrpSpPr>
            <p:grpSpPr>
              <a:xfrm>
                <a:off x="575419" y="3890678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550" name="Group 4549">
                  <a:extLst>
                    <a:ext uri="{FF2B5EF4-FFF2-40B4-BE49-F238E27FC236}">
                      <a16:creationId xmlns:a16="http://schemas.microsoft.com/office/drawing/2014/main" id="{D8183873-27B6-B9C7-38E2-AC7C8402B0F4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58" name="Group 4557">
                    <a:extLst>
                      <a:ext uri="{FF2B5EF4-FFF2-40B4-BE49-F238E27FC236}">
                        <a16:creationId xmlns:a16="http://schemas.microsoft.com/office/drawing/2014/main" id="{6F68D901-FE21-65B0-23C6-2F0362FFE43C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62" name="Triangle 4561">
                      <a:extLst>
                        <a:ext uri="{FF2B5EF4-FFF2-40B4-BE49-F238E27FC236}">
                          <a16:creationId xmlns:a16="http://schemas.microsoft.com/office/drawing/2014/main" id="{70D61055-DAA0-3514-1AB0-B122018D1C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63" name="Oval 4562">
                      <a:extLst>
                        <a:ext uri="{FF2B5EF4-FFF2-40B4-BE49-F238E27FC236}">
                          <a16:creationId xmlns:a16="http://schemas.microsoft.com/office/drawing/2014/main" id="{169BF4B9-EBB4-54A3-2141-99A67ED5C7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59" name="Group 4558">
                    <a:extLst>
                      <a:ext uri="{FF2B5EF4-FFF2-40B4-BE49-F238E27FC236}">
                        <a16:creationId xmlns:a16="http://schemas.microsoft.com/office/drawing/2014/main" id="{8165252C-35E3-383E-662B-6F0DE32C3ADC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60" name="Triangle 4559">
                      <a:extLst>
                        <a:ext uri="{FF2B5EF4-FFF2-40B4-BE49-F238E27FC236}">
                          <a16:creationId xmlns:a16="http://schemas.microsoft.com/office/drawing/2014/main" id="{6F63983C-7863-AC2C-A453-82B2BE7521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61" name="Oval 4560">
                      <a:extLst>
                        <a:ext uri="{FF2B5EF4-FFF2-40B4-BE49-F238E27FC236}">
                          <a16:creationId xmlns:a16="http://schemas.microsoft.com/office/drawing/2014/main" id="{ACD7133D-C3AB-9B4C-DAB7-EB20A17E80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551" name="Group 4550">
                  <a:extLst>
                    <a:ext uri="{FF2B5EF4-FFF2-40B4-BE49-F238E27FC236}">
                      <a16:creationId xmlns:a16="http://schemas.microsoft.com/office/drawing/2014/main" id="{74287E99-5AA1-E196-1953-D0DD32585A3D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52" name="Group 4551">
                    <a:extLst>
                      <a:ext uri="{FF2B5EF4-FFF2-40B4-BE49-F238E27FC236}">
                        <a16:creationId xmlns:a16="http://schemas.microsoft.com/office/drawing/2014/main" id="{2E0C0498-CE38-C9AD-69EC-C5E8E76E86BB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56" name="Triangle 4555">
                      <a:extLst>
                        <a:ext uri="{FF2B5EF4-FFF2-40B4-BE49-F238E27FC236}">
                          <a16:creationId xmlns:a16="http://schemas.microsoft.com/office/drawing/2014/main" id="{8463636D-8617-B91F-A57B-743EFFAFC2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57" name="Oval 4556">
                      <a:extLst>
                        <a:ext uri="{FF2B5EF4-FFF2-40B4-BE49-F238E27FC236}">
                          <a16:creationId xmlns:a16="http://schemas.microsoft.com/office/drawing/2014/main" id="{3DA768EC-A2E0-2EEF-8C1C-DF88EDE66E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53" name="Group 4552">
                    <a:extLst>
                      <a:ext uri="{FF2B5EF4-FFF2-40B4-BE49-F238E27FC236}">
                        <a16:creationId xmlns:a16="http://schemas.microsoft.com/office/drawing/2014/main" id="{689C17D1-60F8-D946-1E4F-A2D363ABE3EE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54" name="Triangle 4553">
                      <a:extLst>
                        <a:ext uri="{FF2B5EF4-FFF2-40B4-BE49-F238E27FC236}">
                          <a16:creationId xmlns:a16="http://schemas.microsoft.com/office/drawing/2014/main" id="{1144C1E3-EF1F-C322-AE48-68F46EE8D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55" name="Oval 4554">
                      <a:extLst>
                        <a:ext uri="{FF2B5EF4-FFF2-40B4-BE49-F238E27FC236}">
                          <a16:creationId xmlns:a16="http://schemas.microsoft.com/office/drawing/2014/main" id="{96D7D997-4879-F2FE-58E9-12EBC5F57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535" name="Group 4534">
                <a:extLst>
                  <a:ext uri="{FF2B5EF4-FFF2-40B4-BE49-F238E27FC236}">
                    <a16:creationId xmlns:a16="http://schemas.microsoft.com/office/drawing/2014/main" id="{790372B0-F8F2-40FA-FD49-8A5AC0C2532B}"/>
                  </a:ext>
                </a:extLst>
              </p:cNvPr>
              <p:cNvGrpSpPr/>
              <p:nvPr/>
            </p:nvGrpSpPr>
            <p:grpSpPr>
              <a:xfrm>
                <a:off x="2466564" y="3890676"/>
                <a:ext cx="2341455" cy="462048"/>
                <a:chOff x="575419" y="3890678"/>
                <a:chExt cx="2341455" cy="462048"/>
              </a:xfrm>
            </p:grpSpPr>
            <p:grpSp>
              <p:nvGrpSpPr>
                <p:cNvPr id="4536" name="Group 4535">
                  <a:extLst>
                    <a:ext uri="{FF2B5EF4-FFF2-40B4-BE49-F238E27FC236}">
                      <a16:creationId xmlns:a16="http://schemas.microsoft.com/office/drawing/2014/main" id="{C74AE1FE-933C-75E9-6C35-6206ACF56738}"/>
                    </a:ext>
                  </a:extLst>
                </p:cNvPr>
                <p:cNvGrpSpPr/>
                <p:nvPr/>
              </p:nvGrpSpPr>
              <p:grpSpPr>
                <a:xfrm>
                  <a:off x="1516150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44" name="Group 4543">
                    <a:extLst>
                      <a:ext uri="{FF2B5EF4-FFF2-40B4-BE49-F238E27FC236}">
                        <a16:creationId xmlns:a16="http://schemas.microsoft.com/office/drawing/2014/main" id="{24B05051-BC0D-128C-07E0-869810DAD240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48" name="Triangle 4547">
                      <a:extLst>
                        <a:ext uri="{FF2B5EF4-FFF2-40B4-BE49-F238E27FC236}">
                          <a16:creationId xmlns:a16="http://schemas.microsoft.com/office/drawing/2014/main" id="{404C0880-E082-9E75-BEBA-F84D401D79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49" name="Oval 4548">
                      <a:extLst>
                        <a:ext uri="{FF2B5EF4-FFF2-40B4-BE49-F238E27FC236}">
                          <a16:creationId xmlns:a16="http://schemas.microsoft.com/office/drawing/2014/main" id="{8CA32244-2F61-D702-B7FF-577A46A90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45" name="Group 4544">
                    <a:extLst>
                      <a:ext uri="{FF2B5EF4-FFF2-40B4-BE49-F238E27FC236}">
                        <a16:creationId xmlns:a16="http://schemas.microsoft.com/office/drawing/2014/main" id="{9726FBA1-2045-BBB5-64DF-0E4751350C3F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46" name="Triangle 4545">
                      <a:extLst>
                        <a:ext uri="{FF2B5EF4-FFF2-40B4-BE49-F238E27FC236}">
                          <a16:creationId xmlns:a16="http://schemas.microsoft.com/office/drawing/2014/main" id="{553F7ABA-ACDE-85EB-C79B-BFD8DC49BF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47" name="Oval 4546">
                      <a:extLst>
                        <a:ext uri="{FF2B5EF4-FFF2-40B4-BE49-F238E27FC236}">
                          <a16:creationId xmlns:a16="http://schemas.microsoft.com/office/drawing/2014/main" id="{A1CF471C-C9D5-A0DA-1932-FC1D6E233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537" name="Group 4536">
                  <a:extLst>
                    <a:ext uri="{FF2B5EF4-FFF2-40B4-BE49-F238E27FC236}">
                      <a16:creationId xmlns:a16="http://schemas.microsoft.com/office/drawing/2014/main" id="{788818D2-615A-5C89-7B85-BA8F70277AD3}"/>
                    </a:ext>
                  </a:extLst>
                </p:cNvPr>
                <p:cNvGrpSpPr/>
                <p:nvPr/>
              </p:nvGrpSpPr>
              <p:grpSpPr>
                <a:xfrm>
                  <a:off x="575419" y="3890678"/>
                  <a:ext cx="1400724" cy="462048"/>
                  <a:chOff x="1516150" y="3890678"/>
                  <a:chExt cx="1400724" cy="462048"/>
                </a:xfrm>
              </p:grpSpPr>
              <p:grpSp>
                <p:nvGrpSpPr>
                  <p:cNvPr id="4538" name="Group 4537">
                    <a:extLst>
                      <a:ext uri="{FF2B5EF4-FFF2-40B4-BE49-F238E27FC236}">
                        <a16:creationId xmlns:a16="http://schemas.microsoft.com/office/drawing/2014/main" id="{91FEF354-6A61-CE33-AADD-E035D4F29648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50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42" name="Triangle 4541">
                      <a:extLst>
                        <a:ext uri="{FF2B5EF4-FFF2-40B4-BE49-F238E27FC236}">
                          <a16:creationId xmlns:a16="http://schemas.microsoft.com/office/drawing/2014/main" id="{E3CC9956-B5EB-0D3C-3C87-3658513F8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43" name="Oval 4542">
                      <a:extLst>
                        <a:ext uri="{FF2B5EF4-FFF2-40B4-BE49-F238E27FC236}">
                          <a16:creationId xmlns:a16="http://schemas.microsoft.com/office/drawing/2014/main" id="{6869256E-C3F8-3DEE-F0A9-AD16C8E838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203" y="4097889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39" name="Group 4538">
                    <a:extLst>
                      <a:ext uri="{FF2B5EF4-FFF2-40B4-BE49-F238E27FC236}">
                        <a16:creationId xmlns:a16="http://schemas.microsoft.com/office/drawing/2014/main" id="{7DD0464A-585E-5734-F4B3-196FEAE54DB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978749" y="3890678"/>
                    <a:ext cx="938125" cy="462048"/>
                    <a:chOff x="1516150" y="3890678"/>
                    <a:chExt cx="938125" cy="462048"/>
                  </a:xfrm>
                </p:grpSpPr>
                <p:sp>
                  <p:nvSpPr>
                    <p:cNvPr id="4540" name="Triangle 4539">
                      <a:extLst>
                        <a:ext uri="{FF2B5EF4-FFF2-40B4-BE49-F238E27FC236}">
                          <a16:creationId xmlns:a16="http://schemas.microsoft.com/office/drawing/2014/main" id="{E589B9F7-C617-E433-5799-6671BF2DF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50" y="3890678"/>
                      <a:ext cx="938125" cy="462048"/>
                    </a:xfrm>
                    <a:prstGeom prst="triangle">
                      <a:avLst>
                        <a:gd name="adj" fmla="val 48637"/>
                      </a:avLst>
                    </a:prstGeom>
                    <a:solidFill>
                      <a:srgbClr val="00B0F0">
                        <a:alpha val="4229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41" name="Oval 4540">
                      <a:extLst>
                        <a:ext uri="{FF2B5EF4-FFF2-40B4-BE49-F238E27FC236}">
                          <a16:creationId xmlns:a16="http://schemas.microsoft.com/office/drawing/2014/main" id="{D12D625B-55D7-8227-31D0-6CBE848DB7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6506" y="4097891"/>
                      <a:ext cx="53090" cy="4762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</p:grpSp>
      <p:grpSp>
        <p:nvGrpSpPr>
          <p:cNvPr id="4631" name="Group 4630">
            <a:extLst>
              <a:ext uri="{FF2B5EF4-FFF2-40B4-BE49-F238E27FC236}">
                <a16:creationId xmlns:a16="http://schemas.microsoft.com/office/drawing/2014/main" id="{EE65EA26-2419-D269-D48E-93D42291D4A4}"/>
              </a:ext>
            </a:extLst>
          </p:cNvPr>
          <p:cNvGrpSpPr/>
          <p:nvPr/>
        </p:nvGrpSpPr>
        <p:grpSpPr>
          <a:xfrm>
            <a:off x="8361114" y="899669"/>
            <a:ext cx="2175895" cy="5042064"/>
            <a:chOff x="8361114" y="899669"/>
            <a:chExt cx="2175895" cy="5042064"/>
          </a:xfrm>
        </p:grpSpPr>
        <p:cxnSp>
          <p:nvCxnSpPr>
            <p:cNvPr id="4625" name="Straight Arrow Connector 4624">
              <a:extLst>
                <a:ext uri="{FF2B5EF4-FFF2-40B4-BE49-F238E27FC236}">
                  <a16:creationId xmlns:a16="http://schemas.microsoft.com/office/drawing/2014/main" id="{5657C908-E17A-558E-880D-258FEDC595EA}"/>
                </a:ext>
              </a:extLst>
            </p:cNvPr>
            <p:cNvCxnSpPr>
              <a:cxnSpLocks/>
              <a:stCxn id="4521" idx="5"/>
              <a:endCxn id="4554" idx="5"/>
            </p:cNvCxnSpPr>
            <p:nvPr/>
          </p:nvCxnSpPr>
          <p:spPr>
            <a:xfrm flipH="1">
              <a:off x="8361114" y="899669"/>
              <a:ext cx="21583" cy="504206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27" name="TextBox 4626">
              <a:extLst>
                <a:ext uri="{FF2B5EF4-FFF2-40B4-BE49-F238E27FC236}">
                  <a16:creationId xmlns:a16="http://schemas.microsoft.com/office/drawing/2014/main" id="{F1547248-7F65-5A8E-8197-C1978B13EB15}"/>
                </a:ext>
              </a:extLst>
            </p:cNvPr>
            <p:cNvSpPr txBox="1"/>
            <p:nvPr/>
          </p:nvSpPr>
          <p:spPr>
            <a:xfrm>
              <a:off x="8382696" y="2549237"/>
              <a:ext cx="2154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∆Z = 40 cm</a:t>
              </a:r>
            </a:p>
          </p:txBody>
        </p:sp>
      </p:grpSp>
      <p:cxnSp>
        <p:nvCxnSpPr>
          <p:cNvPr id="4629" name="Straight Connector 4628">
            <a:extLst>
              <a:ext uri="{FF2B5EF4-FFF2-40B4-BE49-F238E27FC236}">
                <a16:creationId xmlns:a16="http://schemas.microsoft.com/office/drawing/2014/main" id="{4A4518C7-F71C-2148-DAF8-8319F2DE6C2E}"/>
              </a:ext>
            </a:extLst>
          </p:cNvPr>
          <p:cNvCxnSpPr/>
          <p:nvPr/>
        </p:nvCxnSpPr>
        <p:spPr>
          <a:xfrm flipV="1">
            <a:off x="8126904" y="3429000"/>
            <a:ext cx="437964" cy="2424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0" name="Straight Connector 4629">
            <a:extLst>
              <a:ext uri="{FF2B5EF4-FFF2-40B4-BE49-F238E27FC236}">
                <a16:creationId xmlns:a16="http://schemas.microsoft.com/office/drawing/2014/main" id="{0A44094B-FA9B-0708-F0EF-247B9EBFBBD6}"/>
              </a:ext>
            </a:extLst>
          </p:cNvPr>
          <p:cNvCxnSpPr/>
          <p:nvPr/>
        </p:nvCxnSpPr>
        <p:spPr>
          <a:xfrm flipV="1">
            <a:off x="8163715" y="3574513"/>
            <a:ext cx="437964" cy="2424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2" name="TextBox 4631">
            <a:extLst>
              <a:ext uri="{FF2B5EF4-FFF2-40B4-BE49-F238E27FC236}">
                <a16:creationId xmlns:a16="http://schemas.microsoft.com/office/drawing/2014/main" id="{DE68A0D5-7483-4961-BCE2-B97C8A28B020}"/>
              </a:ext>
            </a:extLst>
          </p:cNvPr>
          <p:cNvSpPr txBox="1"/>
          <p:nvPr/>
        </p:nvSpPr>
        <p:spPr>
          <a:xfrm>
            <a:off x="96176" y="2685136"/>
            <a:ext cx="6691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tan𝛉 = ∆x/∆Z</a:t>
            </a:r>
          </a:p>
          <a:p>
            <a:endParaRPr lang="en-US" dirty="0"/>
          </a:p>
          <a:p>
            <a:r>
              <a:rPr lang="en-US" dirty="0"/>
              <a:t>Angular resolution measured: 𝛅𝛉  &lt; ~ 10 </a:t>
            </a:r>
            <a:r>
              <a:rPr lang="en-US" dirty="0" err="1"/>
              <a:t>mrad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633" name="TextBox 4632">
            <a:extLst>
              <a:ext uri="{FF2B5EF4-FFF2-40B4-BE49-F238E27FC236}">
                <a16:creationId xmlns:a16="http://schemas.microsoft.com/office/drawing/2014/main" id="{6B24233C-6627-B8B8-C213-F6C267AF6767}"/>
              </a:ext>
            </a:extLst>
          </p:cNvPr>
          <p:cNvSpPr txBox="1"/>
          <p:nvPr/>
        </p:nvSpPr>
        <p:spPr>
          <a:xfrm>
            <a:off x="5514473" y="288997"/>
            <a:ext cx="96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∆X</a:t>
            </a:r>
          </a:p>
        </p:txBody>
      </p:sp>
      <p:cxnSp>
        <p:nvCxnSpPr>
          <p:cNvPr id="4635" name="Straight Arrow Connector 4634">
            <a:extLst>
              <a:ext uri="{FF2B5EF4-FFF2-40B4-BE49-F238E27FC236}">
                <a16:creationId xmlns:a16="http://schemas.microsoft.com/office/drawing/2014/main" id="{FFA4B81F-93F2-58C5-A5EF-2DC8717B3BB9}"/>
              </a:ext>
            </a:extLst>
          </p:cNvPr>
          <p:cNvCxnSpPr/>
          <p:nvPr/>
        </p:nvCxnSpPr>
        <p:spPr>
          <a:xfrm>
            <a:off x="4302450" y="288997"/>
            <a:ext cx="272798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E8B825C-F825-E8FD-A3CA-CA5E973E40B4}"/>
              </a:ext>
            </a:extLst>
          </p:cNvPr>
          <p:cNvSpPr txBox="1"/>
          <p:nvPr/>
        </p:nvSpPr>
        <p:spPr>
          <a:xfrm>
            <a:off x="105555" y="0"/>
            <a:ext cx="3865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Muon Tracking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5221B-9BDB-6393-C191-89657C290EF0}"/>
              </a:ext>
            </a:extLst>
          </p:cNvPr>
          <p:cNvSpPr txBox="1"/>
          <p:nvPr/>
        </p:nvSpPr>
        <p:spPr>
          <a:xfrm>
            <a:off x="151544" y="1464739"/>
            <a:ext cx="609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Hit p</a:t>
            </a:r>
            <a:r>
              <a:rPr lang="en-US" sz="1800" dirty="0"/>
              <a:t>osition: charge weighted avg:  </a:t>
            </a:r>
          </a:p>
          <a:p>
            <a:endParaRPr lang="en-US" dirty="0"/>
          </a:p>
          <a:p>
            <a:r>
              <a:rPr lang="en-US" sz="1800" dirty="0" err="1"/>
              <a:t>X</a:t>
            </a:r>
            <a:r>
              <a:rPr lang="en-US" sz="1800" baseline="-25000" dirty="0" err="1"/>
              <a:t>avg</a:t>
            </a:r>
            <a:r>
              <a:rPr lang="en-US" sz="1800" dirty="0"/>
              <a:t>  =  (Q</a:t>
            </a:r>
            <a:r>
              <a:rPr lang="en-US" sz="1800" baseline="-25000" dirty="0"/>
              <a:t>i</a:t>
            </a:r>
            <a:r>
              <a:rPr lang="en-US" sz="1800" dirty="0"/>
              <a:t>*X</a:t>
            </a:r>
            <a:r>
              <a:rPr lang="en-US" sz="1800" baseline="-25000" dirty="0"/>
              <a:t>i</a:t>
            </a:r>
            <a:r>
              <a:rPr lang="en-US" sz="1800" dirty="0"/>
              <a:t> +Q</a:t>
            </a:r>
            <a:r>
              <a:rPr lang="en-US" sz="1800" baseline="-25000" dirty="0"/>
              <a:t>i+1</a:t>
            </a:r>
            <a:r>
              <a:rPr lang="en-US" sz="1800" dirty="0"/>
              <a:t> * X</a:t>
            </a:r>
            <a:r>
              <a:rPr lang="en-US" sz="1800" baseline="-25000" dirty="0"/>
              <a:t>i+1</a:t>
            </a:r>
            <a:r>
              <a:rPr lang="en-US" sz="1800" dirty="0"/>
              <a:t>)/(Q</a:t>
            </a:r>
            <a:r>
              <a:rPr lang="en-US" sz="1800" baseline="-25000" dirty="0"/>
              <a:t>i</a:t>
            </a:r>
            <a:r>
              <a:rPr lang="en-US" sz="1800" dirty="0"/>
              <a:t>+Q</a:t>
            </a:r>
            <a:r>
              <a:rPr lang="en-US" sz="1800" baseline="-25000" dirty="0"/>
              <a:t>i+1</a:t>
            </a:r>
            <a:r>
              <a:rPr lang="en-US" sz="1800" dirty="0"/>
              <a:t>)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17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EC3AF3-A839-061C-0F3D-2663E48122D9}"/>
              </a:ext>
            </a:extLst>
          </p:cNvPr>
          <p:cNvSpPr txBox="1"/>
          <p:nvPr/>
        </p:nvSpPr>
        <p:spPr>
          <a:xfrm>
            <a:off x="1460269" y="492293"/>
            <a:ext cx="8570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Detector Staging in </a:t>
            </a:r>
          </a:p>
          <a:p>
            <a:pPr algn="ctr"/>
            <a:r>
              <a:rPr lang="en-US" sz="4000" dirty="0"/>
              <a:t>The City of David / Wadi Hilweh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75887-E92D-316A-0090-A7404A3CF323}"/>
              </a:ext>
            </a:extLst>
          </p:cNvPr>
          <p:cNvSpPr txBox="1"/>
          <p:nvPr/>
        </p:nvSpPr>
        <p:spPr>
          <a:xfrm>
            <a:off x="258417" y="2438400"/>
            <a:ext cx="119335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City of David regarded as Jerusalem 1.0  ==&gt;  established by King David 1000 BCE</a:t>
            </a:r>
          </a:p>
          <a:p>
            <a:endParaRPr lang="en-US" sz="2400" dirty="0"/>
          </a:p>
          <a:p>
            <a:pPr fontAlgn="base"/>
            <a:r>
              <a:rPr lang="en-US" sz="2400" dirty="0"/>
              <a:t>Objective:  search for signs of  passages to  Gihon Spring, the city’s water source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	</a:t>
            </a:r>
            <a:r>
              <a:rPr lang="en-US" sz="2400" i="1" dirty="0">
                <a:solidFill>
                  <a:srgbClr val="0432FF"/>
                </a:solidFill>
              </a:rPr>
              <a:t>All ancient cities needed a water supply and fortified, </a:t>
            </a:r>
          </a:p>
          <a:p>
            <a:pPr fontAlgn="base"/>
            <a:r>
              <a:rPr lang="en-US" sz="2400" i="1" dirty="0">
                <a:solidFill>
                  <a:srgbClr val="0432FF"/>
                </a:solidFill>
              </a:rPr>
              <a:t>	secret ways to get to there in case of emergency or war</a:t>
            </a:r>
            <a:r>
              <a:rPr lang="en-US" sz="2400" i="1" baseline="30000" dirty="0">
                <a:solidFill>
                  <a:srgbClr val="0432FF"/>
                </a:solidFill>
              </a:rPr>
              <a:t>*</a:t>
            </a:r>
            <a:endParaRPr lang="en-US" sz="2400" i="1" dirty="0">
              <a:solidFill>
                <a:srgbClr val="0432FF"/>
              </a:solidFill>
            </a:endParaRP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	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43412-B522-6856-E1E0-A53D0906B1A9}"/>
              </a:ext>
            </a:extLst>
          </p:cNvPr>
          <p:cNvSpPr txBox="1"/>
          <p:nvPr/>
        </p:nvSpPr>
        <p:spPr>
          <a:xfrm>
            <a:off x="255933" y="6057756"/>
            <a:ext cx="6969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* Prof. Oded </a:t>
            </a:r>
            <a:r>
              <a:rPr lang="en-US" sz="1600" dirty="0" err="1"/>
              <a:t>Lipschits</a:t>
            </a:r>
            <a:r>
              <a:rPr lang="en-US" sz="1600" dirty="0"/>
              <a:t>, director of Ancient Israel Studies at the Tel Aviv University </a:t>
            </a:r>
          </a:p>
        </p:txBody>
      </p:sp>
    </p:spTree>
    <p:extLst>
      <p:ext uri="{BB962C8B-B14F-4D97-AF65-F5344CB8AC3E}">
        <p14:creationId xmlns:p14="http://schemas.microsoft.com/office/powerpoint/2010/main" val="4238902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24D30-DD9B-E359-B0AB-059FF0DFE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75FA78-570A-EA7C-9654-8109E654449A}"/>
              </a:ext>
            </a:extLst>
          </p:cNvPr>
          <p:cNvGrpSpPr/>
          <p:nvPr/>
        </p:nvGrpSpPr>
        <p:grpSpPr>
          <a:xfrm>
            <a:off x="493295" y="108284"/>
            <a:ext cx="9107905" cy="6749716"/>
            <a:chOff x="1602230" y="911638"/>
            <a:chExt cx="7772400" cy="5721350"/>
          </a:xfrm>
        </p:grpSpPr>
        <p:pic>
          <p:nvPicPr>
            <p:cNvPr id="3" name="Picture 2" descr="An aerial view of a city&#10;&#10;AI-generated content may be incorrect.">
              <a:extLst>
                <a:ext uri="{FF2B5EF4-FFF2-40B4-BE49-F238E27FC236}">
                  <a16:creationId xmlns:a16="http://schemas.microsoft.com/office/drawing/2014/main" id="{D38EC641-0FEE-515A-6646-5C8A425E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230" y="911638"/>
              <a:ext cx="7772400" cy="5721350"/>
            </a:xfrm>
            <a:prstGeom prst="rect">
              <a:avLst/>
            </a:prstGeom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2D16817-DD2C-17A6-ADCE-B27B52173923}"/>
                </a:ext>
              </a:extLst>
            </p:cNvPr>
            <p:cNvSpPr/>
            <p:nvPr/>
          </p:nvSpPr>
          <p:spPr>
            <a:xfrm>
              <a:off x="2159726" y="1123406"/>
              <a:ext cx="4441371" cy="4728754"/>
            </a:xfrm>
            <a:custGeom>
              <a:avLst/>
              <a:gdLst>
                <a:gd name="connsiteX0" fmla="*/ 2133600 w 4441371"/>
                <a:gd name="connsiteY0" fmla="*/ 618308 h 4728754"/>
                <a:gd name="connsiteX1" fmla="*/ 2133600 w 4441371"/>
                <a:gd name="connsiteY1" fmla="*/ 618308 h 4728754"/>
                <a:gd name="connsiteX2" fmla="*/ 2377440 w 4441371"/>
                <a:gd name="connsiteY2" fmla="*/ 635725 h 4728754"/>
                <a:gd name="connsiteX3" fmla="*/ 2455817 w 4441371"/>
                <a:gd name="connsiteY3" fmla="*/ 566057 h 4728754"/>
                <a:gd name="connsiteX4" fmla="*/ 2751908 w 4441371"/>
                <a:gd name="connsiteY4" fmla="*/ 418011 h 4728754"/>
                <a:gd name="connsiteX5" fmla="*/ 3143794 w 4441371"/>
                <a:gd name="connsiteY5" fmla="*/ 278674 h 4728754"/>
                <a:gd name="connsiteX6" fmla="*/ 3431177 w 4441371"/>
                <a:gd name="connsiteY6" fmla="*/ 165463 h 4728754"/>
                <a:gd name="connsiteX7" fmla="*/ 3910148 w 4441371"/>
                <a:gd name="connsiteY7" fmla="*/ 0 h 4728754"/>
                <a:gd name="connsiteX8" fmla="*/ 4058194 w 4441371"/>
                <a:gd name="connsiteY8" fmla="*/ 627017 h 4728754"/>
                <a:gd name="connsiteX9" fmla="*/ 4075611 w 4441371"/>
                <a:gd name="connsiteY9" fmla="*/ 1053737 h 4728754"/>
                <a:gd name="connsiteX10" fmla="*/ 4214948 w 4441371"/>
                <a:gd name="connsiteY10" fmla="*/ 1628503 h 4728754"/>
                <a:gd name="connsiteX11" fmla="*/ 4441371 w 4441371"/>
                <a:gd name="connsiteY11" fmla="*/ 3100251 h 4728754"/>
                <a:gd name="connsiteX12" fmla="*/ 4441371 w 4441371"/>
                <a:gd name="connsiteY12" fmla="*/ 3300548 h 4728754"/>
                <a:gd name="connsiteX13" fmla="*/ 4197531 w 4441371"/>
                <a:gd name="connsiteY13" fmla="*/ 3596640 h 4728754"/>
                <a:gd name="connsiteX14" fmla="*/ 3831771 w 4441371"/>
                <a:gd name="connsiteY14" fmla="*/ 3675017 h 4728754"/>
                <a:gd name="connsiteX15" fmla="*/ 3300548 w 4441371"/>
                <a:gd name="connsiteY15" fmla="*/ 3814354 h 4728754"/>
                <a:gd name="connsiteX16" fmla="*/ 2943497 w 4441371"/>
                <a:gd name="connsiteY16" fmla="*/ 4136571 h 4728754"/>
                <a:gd name="connsiteX17" fmla="*/ 2690948 w 4441371"/>
                <a:gd name="connsiteY17" fmla="*/ 4415245 h 4728754"/>
                <a:gd name="connsiteX18" fmla="*/ 2412274 w 4441371"/>
                <a:gd name="connsiteY18" fmla="*/ 4493623 h 4728754"/>
                <a:gd name="connsiteX19" fmla="*/ 2081348 w 4441371"/>
                <a:gd name="connsiteY19" fmla="*/ 4676503 h 4728754"/>
                <a:gd name="connsiteX20" fmla="*/ 1811383 w 4441371"/>
                <a:gd name="connsiteY20" fmla="*/ 4711337 h 4728754"/>
                <a:gd name="connsiteX21" fmla="*/ 1105988 w 4441371"/>
                <a:gd name="connsiteY21" fmla="*/ 4728754 h 4728754"/>
                <a:gd name="connsiteX22" fmla="*/ 1062445 w 4441371"/>
                <a:gd name="connsiteY22" fmla="*/ 4380411 h 4728754"/>
                <a:gd name="connsiteX23" fmla="*/ 1036320 w 4441371"/>
                <a:gd name="connsiteY23" fmla="*/ 3892731 h 4728754"/>
                <a:gd name="connsiteX24" fmla="*/ 1010194 w 4441371"/>
                <a:gd name="connsiteY24" fmla="*/ 3631474 h 4728754"/>
                <a:gd name="connsiteX25" fmla="*/ 957943 w 4441371"/>
                <a:gd name="connsiteY25" fmla="*/ 3257005 h 4728754"/>
                <a:gd name="connsiteX26" fmla="*/ 0 w 4441371"/>
                <a:gd name="connsiteY26" fmla="*/ 2386148 h 4728754"/>
                <a:gd name="connsiteX27" fmla="*/ 322217 w 4441371"/>
                <a:gd name="connsiteY27" fmla="*/ 2107474 h 4728754"/>
                <a:gd name="connsiteX28" fmla="*/ 740228 w 4441371"/>
                <a:gd name="connsiteY28" fmla="*/ 1854925 h 4728754"/>
                <a:gd name="connsiteX29" fmla="*/ 844731 w 4441371"/>
                <a:gd name="connsiteY29" fmla="*/ 1959428 h 4728754"/>
                <a:gd name="connsiteX30" fmla="*/ 1288868 w 4441371"/>
                <a:gd name="connsiteY30" fmla="*/ 1463040 h 4728754"/>
                <a:gd name="connsiteX31" fmla="*/ 1654628 w 4441371"/>
                <a:gd name="connsiteY31" fmla="*/ 1105988 h 4728754"/>
                <a:gd name="connsiteX32" fmla="*/ 2002971 w 4441371"/>
                <a:gd name="connsiteY32" fmla="*/ 731520 h 4728754"/>
                <a:gd name="connsiteX33" fmla="*/ 2133600 w 4441371"/>
                <a:gd name="connsiteY33" fmla="*/ 618308 h 472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441371" h="4728754">
                  <a:moveTo>
                    <a:pt x="2133600" y="618308"/>
                  </a:moveTo>
                  <a:lnTo>
                    <a:pt x="2133600" y="618308"/>
                  </a:lnTo>
                  <a:lnTo>
                    <a:pt x="2377440" y="635725"/>
                  </a:lnTo>
                  <a:lnTo>
                    <a:pt x="2455817" y="566057"/>
                  </a:lnTo>
                  <a:lnTo>
                    <a:pt x="2751908" y="418011"/>
                  </a:lnTo>
                  <a:lnTo>
                    <a:pt x="3143794" y="278674"/>
                  </a:lnTo>
                  <a:lnTo>
                    <a:pt x="3431177" y="165463"/>
                  </a:lnTo>
                  <a:lnTo>
                    <a:pt x="3910148" y="0"/>
                  </a:lnTo>
                  <a:lnTo>
                    <a:pt x="4058194" y="627017"/>
                  </a:lnTo>
                  <a:lnTo>
                    <a:pt x="4075611" y="1053737"/>
                  </a:lnTo>
                  <a:lnTo>
                    <a:pt x="4214948" y="1628503"/>
                  </a:lnTo>
                  <a:lnTo>
                    <a:pt x="4441371" y="3100251"/>
                  </a:lnTo>
                  <a:lnTo>
                    <a:pt x="4441371" y="3300548"/>
                  </a:lnTo>
                  <a:lnTo>
                    <a:pt x="4197531" y="3596640"/>
                  </a:lnTo>
                  <a:lnTo>
                    <a:pt x="3831771" y="3675017"/>
                  </a:lnTo>
                  <a:lnTo>
                    <a:pt x="3300548" y="3814354"/>
                  </a:lnTo>
                  <a:lnTo>
                    <a:pt x="2943497" y="4136571"/>
                  </a:lnTo>
                  <a:lnTo>
                    <a:pt x="2690948" y="4415245"/>
                  </a:lnTo>
                  <a:lnTo>
                    <a:pt x="2412274" y="4493623"/>
                  </a:lnTo>
                  <a:lnTo>
                    <a:pt x="2081348" y="4676503"/>
                  </a:lnTo>
                  <a:lnTo>
                    <a:pt x="1811383" y="4711337"/>
                  </a:lnTo>
                  <a:lnTo>
                    <a:pt x="1105988" y="4728754"/>
                  </a:lnTo>
                  <a:lnTo>
                    <a:pt x="1062445" y="4380411"/>
                  </a:lnTo>
                  <a:lnTo>
                    <a:pt x="1036320" y="3892731"/>
                  </a:lnTo>
                  <a:lnTo>
                    <a:pt x="1010194" y="3631474"/>
                  </a:lnTo>
                  <a:lnTo>
                    <a:pt x="957943" y="3257005"/>
                  </a:lnTo>
                  <a:lnTo>
                    <a:pt x="0" y="2386148"/>
                  </a:lnTo>
                  <a:lnTo>
                    <a:pt x="322217" y="2107474"/>
                  </a:lnTo>
                  <a:lnTo>
                    <a:pt x="740228" y="1854925"/>
                  </a:lnTo>
                  <a:lnTo>
                    <a:pt x="844731" y="1959428"/>
                  </a:lnTo>
                  <a:lnTo>
                    <a:pt x="1288868" y="1463040"/>
                  </a:lnTo>
                  <a:lnTo>
                    <a:pt x="1654628" y="1105988"/>
                  </a:lnTo>
                  <a:lnTo>
                    <a:pt x="2002971" y="731520"/>
                  </a:lnTo>
                  <a:lnTo>
                    <a:pt x="2133600" y="618308"/>
                  </a:lnTo>
                  <a:close/>
                </a:path>
              </a:pathLst>
            </a:custGeom>
            <a:noFill/>
            <a:ln w="444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5-Point Star 1">
            <a:extLst>
              <a:ext uri="{FF2B5EF4-FFF2-40B4-BE49-F238E27FC236}">
                <a16:creationId xmlns:a16="http://schemas.microsoft.com/office/drawing/2014/main" id="{0FCA122B-893C-1036-6FC3-62F57A6B94C1}"/>
              </a:ext>
            </a:extLst>
          </p:cNvPr>
          <p:cNvSpPr/>
          <p:nvPr/>
        </p:nvSpPr>
        <p:spPr>
          <a:xfrm>
            <a:off x="6132047" y="5087464"/>
            <a:ext cx="114300" cy="11112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1A06F-9FC9-6C20-5846-41C5558BBFDE}"/>
              </a:ext>
            </a:extLst>
          </p:cNvPr>
          <p:cNvSpPr txBox="1"/>
          <p:nvPr/>
        </p:nvSpPr>
        <p:spPr>
          <a:xfrm>
            <a:off x="9620969" y="513400"/>
            <a:ext cx="2494831" cy="501675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      </a:t>
            </a:r>
            <a:r>
              <a:rPr lang="en-US" dirty="0"/>
              <a:t>via Dolorosa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Holy Sepulcher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    Gethsemane</a:t>
            </a:r>
          </a:p>
          <a:p>
            <a:endParaRPr lang="en-US" dirty="0"/>
          </a:p>
          <a:p>
            <a:r>
              <a:rPr lang="en-US" dirty="0"/>
              <a:t>    Dome of the Rock</a:t>
            </a:r>
          </a:p>
          <a:p>
            <a:endParaRPr lang="en-US" dirty="0"/>
          </a:p>
          <a:p>
            <a:r>
              <a:rPr lang="en-US" dirty="0"/>
              <a:t>    Western Wall</a:t>
            </a:r>
          </a:p>
          <a:p>
            <a:endParaRPr lang="en-US" dirty="0"/>
          </a:p>
          <a:p>
            <a:r>
              <a:rPr lang="en-US" dirty="0"/>
              <a:t>    Al Aqsa Mosque</a:t>
            </a:r>
          </a:p>
          <a:p>
            <a:endParaRPr lang="en-US" dirty="0"/>
          </a:p>
          <a:p>
            <a:r>
              <a:rPr lang="en-US" dirty="0"/>
              <a:t>    </a:t>
            </a:r>
          </a:p>
          <a:p>
            <a:endParaRPr lang="en-US" dirty="0"/>
          </a:p>
          <a:p>
            <a:r>
              <a:rPr lang="en-US" dirty="0"/>
              <a:t>    Muon Detector</a:t>
            </a:r>
          </a:p>
          <a:p>
            <a:r>
              <a:rPr lang="en-US" i="1" dirty="0" err="1"/>
              <a:t>nachal</a:t>
            </a:r>
            <a:r>
              <a:rPr lang="en-US" i="1" dirty="0"/>
              <a:t> </a:t>
            </a:r>
            <a:r>
              <a:rPr lang="en-US" i="1" dirty="0" err="1"/>
              <a:t>qidron</a:t>
            </a:r>
            <a:endParaRPr lang="en-US" dirty="0"/>
          </a:p>
          <a:p>
            <a:endParaRPr lang="en-US" sz="1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8A8939-0051-12BF-DD81-B55CC5DC0C5A}"/>
              </a:ext>
            </a:extLst>
          </p:cNvPr>
          <p:cNvCxnSpPr>
            <a:cxnSpLocks/>
          </p:cNvCxnSpPr>
          <p:nvPr/>
        </p:nvCxnSpPr>
        <p:spPr>
          <a:xfrm flipH="1">
            <a:off x="4451684" y="814812"/>
            <a:ext cx="5407540" cy="1374935"/>
          </a:xfrm>
          <a:prstGeom prst="straightConnector1">
            <a:avLst/>
          </a:prstGeom>
          <a:ln w="190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8185B6-DF4D-7A4D-2967-6A77A251B918}"/>
              </a:ext>
            </a:extLst>
          </p:cNvPr>
          <p:cNvCxnSpPr>
            <a:cxnSpLocks/>
          </p:cNvCxnSpPr>
          <p:nvPr/>
        </p:nvCxnSpPr>
        <p:spPr>
          <a:xfrm flipH="1">
            <a:off x="2995863" y="1584356"/>
            <a:ext cx="6917682" cy="1567918"/>
          </a:xfrm>
          <a:prstGeom prst="straightConnector1">
            <a:avLst/>
          </a:prstGeom>
          <a:ln w="190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9F74BB-30B8-1895-616B-BB0D88E50B75}"/>
              </a:ext>
            </a:extLst>
          </p:cNvPr>
          <p:cNvCxnSpPr>
            <a:cxnSpLocks/>
          </p:cNvCxnSpPr>
          <p:nvPr/>
        </p:nvCxnSpPr>
        <p:spPr>
          <a:xfrm flipH="1">
            <a:off x="5558589" y="2634916"/>
            <a:ext cx="4211053" cy="601579"/>
          </a:xfrm>
          <a:prstGeom prst="straightConnector1">
            <a:avLst/>
          </a:prstGeom>
          <a:ln w="190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9DEA28-8EA2-ABFD-A92F-EC8363B58DF1}"/>
              </a:ext>
            </a:extLst>
          </p:cNvPr>
          <p:cNvCxnSpPr>
            <a:cxnSpLocks/>
          </p:cNvCxnSpPr>
          <p:nvPr/>
        </p:nvCxnSpPr>
        <p:spPr>
          <a:xfrm flipH="1">
            <a:off x="5811253" y="3702867"/>
            <a:ext cx="3930276" cy="339744"/>
          </a:xfrm>
          <a:prstGeom prst="straightConnector1">
            <a:avLst/>
          </a:prstGeom>
          <a:ln w="190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B3459F-8991-9BBF-9131-398DC26BCA35}"/>
              </a:ext>
            </a:extLst>
          </p:cNvPr>
          <p:cNvCxnSpPr>
            <a:cxnSpLocks/>
          </p:cNvCxnSpPr>
          <p:nvPr/>
        </p:nvCxnSpPr>
        <p:spPr>
          <a:xfrm flipH="1">
            <a:off x="5053263" y="3168713"/>
            <a:ext cx="4688266" cy="705455"/>
          </a:xfrm>
          <a:prstGeom prst="straightConnector1">
            <a:avLst/>
          </a:prstGeom>
          <a:ln w="190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BD135E9-CCC9-2BDF-85C8-F9907F5FB69D}"/>
              </a:ext>
            </a:extLst>
          </p:cNvPr>
          <p:cNvCxnSpPr>
            <a:cxnSpLocks/>
          </p:cNvCxnSpPr>
          <p:nvPr/>
        </p:nvCxnSpPr>
        <p:spPr>
          <a:xfrm flipH="1">
            <a:off x="7230162" y="2073244"/>
            <a:ext cx="2610955" cy="519365"/>
          </a:xfrm>
          <a:prstGeom prst="straightConnector1">
            <a:avLst/>
          </a:prstGeom>
          <a:ln w="190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8981424-AE2B-992B-1F8C-6724C865A7B4}"/>
              </a:ext>
            </a:extLst>
          </p:cNvPr>
          <p:cNvCxnSpPr>
            <a:cxnSpLocks/>
          </p:cNvCxnSpPr>
          <p:nvPr/>
        </p:nvCxnSpPr>
        <p:spPr>
          <a:xfrm flipH="1">
            <a:off x="6359603" y="4825497"/>
            <a:ext cx="3400033" cy="291107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0874B02-27C5-C76A-20BA-05428214E81F}"/>
              </a:ext>
            </a:extLst>
          </p:cNvPr>
          <p:cNvSpPr txBox="1"/>
          <p:nvPr/>
        </p:nvSpPr>
        <p:spPr>
          <a:xfrm rot="17940459">
            <a:off x="6241853" y="4173017"/>
            <a:ext cx="567518" cy="246221"/>
          </a:xfrm>
          <a:prstGeom prst="rect">
            <a:avLst/>
          </a:prstGeom>
          <a:solidFill>
            <a:srgbClr val="92D050">
              <a:alpha val="63000"/>
            </a:srgbClr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Kidron</a:t>
            </a:r>
          </a:p>
        </p:txBody>
      </p:sp>
    </p:spTree>
    <p:extLst>
      <p:ext uri="{BB962C8B-B14F-4D97-AF65-F5344CB8AC3E}">
        <p14:creationId xmlns:p14="http://schemas.microsoft.com/office/powerpoint/2010/main" val="71064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352910-F5FC-50D3-98BE-BAC26599115A}"/>
              </a:ext>
            </a:extLst>
          </p:cNvPr>
          <p:cNvGrpSpPr/>
          <p:nvPr/>
        </p:nvGrpSpPr>
        <p:grpSpPr>
          <a:xfrm>
            <a:off x="2243448" y="0"/>
            <a:ext cx="7772400" cy="6623147"/>
            <a:chOff x="2243448" y="0"/>
            <a:chExt cx="7772400" cy="66231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79D369-60D1-2F2A-3A5E-2E58C1A53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448" y="0"/>
              <a:ext cx="7772400" cy="662314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431BCE-EC39-3096-3665-7ABC5F2F4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329" y="92505"/>
              <a:ext cx="7674428" cy="243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726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08F03-EBAC-2004-35B5-E052C855C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EA78719-8892-5FA4-53CA-6DC512028E63}"/>
              </a:ext>
            </a:extLst>
          </p:cNvPr>
          <p:cNvGrpSpPr/>
          <p:nvPr/>
        </p:nvGrpSpPr>
        <p:grpSpPr>
          <a:xfrm>
            <a:off x="2243448" y="0"/>
            <a:ext cx="7772400" cy="6623147"/>
            <a:chOff x="2243448" y="0"/>
            <a:chExt cx="7772400" cy="66231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D79C5C-3734-EB45-E7DA-51F0008C3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448" y="0"/>
              <a:ext cx="7772400" cy="662314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DD1F09-9090-E7EE-E929-4115384D8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329" y="92505"/>
              <a:ext cx="7674428" cy="243281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6115798-6A3E-CA2D-79A8-CD4A367B1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2863" y="2458757"/>
              <a:ext cx="6319158" cy="394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9800B3D-052B-EA5F-47C8-940241244288}"/>
              </a:ext>
            </a:extLst>
          </p:cNvPr>
          <p:cNvSpPr txBox="1"/>
          <p:nvPr/>
        </p:nvSpPr>
        <p:spPr>
          <a:xfrm>
            <a:off x="3346026" y="2444449"/>
            <a:ext cx="37253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effectLst/>
                <a:latin typeface="Noto Sans" panose="020B0604020202020204" pitchFamily="34" charset="0"/>
              </a:rPr>
              <a:t>Attempting to install </a:t>
            </a:r>
            <a:r>
              <a:rPr lang="en-US" sz="1400" dirty="0">
                <a:solidFill>
                  <a:schemeClr val="bg1"/>
                </a:solidFill>
                <a:latin typeface="Noto Sans" panose="020B0604020202020204" pitchFamily="34" charset="0"/>
              </a:rPr>
              <a:t>at 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Noto Sans" panose="020B0604020202020204" pitchFamily="34" charset="0"/>
              </a:rPr>
              <a:t>Warren’s Shaft</a:t>
            </a:r>
          </a:p>
          <a:p>
            <a:r>
              <a:rPr lang="en-US" sz="1400" b="0" i="0" dirty="0">
                <a:solidFill>
                  <a:schemeClr val="bg1"/>
                </a:solidFill>
                <a:effectLst/>
                <a:latin typeface="Noto Sans" panose="020B0604020202020204" pitchFamily="34" charset="0"/>
              </a:rPr>
              <a:t>10th century BCE</a:t>
            </a:r>
            <a:r>
              <a:rPr lang="en-US" sz="1400" dirty="0">
                <a:solidFill>
                  <a:schemeClr val="bg1"/>
                </a:solidFill>
                <a:latin typeface="Noto Sans" panose="020B0604020202020204" pitchFamily="34" charset="0"/>
              </a:rPr>
              <a:t> access to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Noto Sans" panose="020B0604020202020204" pitchFamily="34" charset="0"/>
              </a:rPr>
              <a:t> the Gihon Spring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87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81B3FE-2B72-C996-99E5-5F5023ABEACF}"/>
              </a:ext>
            </a:extLst>
          </p:cNvPr>
          <p:cNvSpPr txBox="1"/>
          <p:nvPr/>
        </p:nvSpPr>
        <p:spPr>
          <a:xfrm>
            <a:off x="116111" y="216429"/>
            <a:ext cx="9534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 operational test: Placement in “Jeremiah’s” Cistern</a:t>
            </a:r>
          </a:p>
        </p:txBody>
      </p:sp>
      <p:pic>
        <p:nvPicPr>
          <p:cNvPr id="6" name="Picture 5" descr="A cave with a ladder&#10;&#10;AI-generated content may be incorrect.">
            <a:extLst>
              <a:ext uri="{FF2B5EF4-FFF2-40B4-BE49-F238E27FC236}">
                <a16:creationId xmlns:a16="http://schemas.microsoft.com/office/drawing/2014/main" id="{58B176D0-F932-DF2E-C53E-A1F592E46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06" y="721203"/>
            <a:ext cx="8813492" cy="5920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B82114-DFC9-58F2-57F4-65DC2D7481B4}"/>
              </a:ext>
            </a:extLst>
          </p:cNvPr>
          <p:cNvSpPr txBox="1"/>
          <p:nvPr/>
        </p:nvSpPr>
        <p:spPr>
          <a:xfrm>
            <a:off x="268552" y="4634368"/>
            <a:ext cx="1447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arxiv</a:t>
            </a:r>
            <a:r>
              <a:rPr lang="en-US" dirty="0"/>
              <a:t> 2504.03078</a:t>
            </a:r>
          </a:p>
        </p:txBody>
      </p:sp>
    </p:spTree>
    <p:extLst>
      <p:ext uri="{BB962C8B-B14F-4D97-AF65-F5344CB8AC3E}">
        <p14:creationId xmlns:p14="http://schemas.microsoft.com/office/powerpoint/2010/main" val="1871811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C7ADE-A1BA-52CD-7743-3D1DD9D91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F2EC73-FA8D-A1C2-649C-2680E34C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4656" y="845684"/>
            <a:ext cx="6756258" cy="506719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E4BA5E8-DF6B-60C2-7FD4-70C58373477D}"/>
              </a:ext>
            </a:extLst>
          </p:cNvPr>
          <p:cNvGrpSpPr/>
          <p:nvPr/>
        </p:nvGrpSpPr>
        <p:grpSpPr>
          <a:xfrm>
            <a:off x="6927575" y="0"/>
            <a:ext cx="5179752" cy="6858000"/>
            <a:chOff x="6337426" y="208234"/>
            <a:chExt cx="4825683" cy="64342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DCFDE1-355B-8A4E-6B9A-01672D4CF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33146" y="1012514"/>
              <a:ext cx="6434244" cy="482568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5A069D-5AD8-86CC-73FA-96AFBBF19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2572"/>
            <a:stretch>
              <a:fillRect/>
            </a:stretch>
          </p:blipFill>
          <p:spPr>
            <a:xfrm>
              <a:off x="7544785" y="218660"/>
              <a:ext cx="1726365" cy="1520687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83E7DB2-EF4C-C368-673C-51B28066CD75}"/>
              </a:ext>
            </a:extLst>
          </p:cNvPr>
          <p:cNvSpPr txBox="1"/>
          <p:nvPr/>
        </p:nvSpPr>
        <p:spPr>
          <a:xfrm>
            <a:off x="318053" y="6072809"/>
            <a:ext cx="5059018" cy="830997"/>
          </a:xfrm>
          <a:prstGeom prst="rect">
            <a:avLst/>
          </a:prstGeom>
          <a:solidFill>
            <a:schemeClr val="bg1">
              <a:alpha val="74627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Down a steep stairs past</a:t>
            </a:r>
          </a:p>
          <a:p>
            <a:r>
              <a:rPr lang="en-US" sz="2400" dirty="0"/>
              <a:t>Warren’s Shaft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16210-E046-A86F-C3A9-3708B139A537}"/>
              </a:ext>
            </a:extLst>
          </p:cNvPr>
          <p:cNvSpPr txBox="1"/>
          <p:nvPr/>
        </p:nvSpPr>
        <p:spPr>
          <a:xfrm>
            <a:off x="7581072" y="6011254"/>
            <a:ext cx="3342032" cy="523220"/>
          </a:xfrm>
          <a:prstGeom prst="rect">
            <a:avLst/>
          </a:prstGeom>
          <a:solidFill>
            <a:schemeClr val="bg1">
              <a:alpha val="41022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Placed inside a cave</a:t>
            </a:r>
          </a:p>
        </p:txBody>
      </p:sp>
    </p:spTree>
    <p:extLst>
      <p:ext uri="{BB962C8B-B14F-4D97-AF65-F5344CB8AC3E}">
        <p14:creationId xmlns:p14="http://schemas.microsoft.com/office/powerpoint/2010/main" val="661526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5AAECA-FEBC-68CA-0442-A73D62B45540}"/>
              </a:ext>
            </a:extLst>
          </p:cNvPr>
          <p:cNvSpPr txBox="1"/>
          <p:nvPr/>
        </p:nvSpPr>
        <p:spPr>
          <a:xfrm>
            <a:off x="216994" y="907866"/>
            <a:ext cx="71245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342900" indent="-342900">
              <a:buAutoNum type="arabicParenR"/>
            </a:pPr>
            <a:r>
              <a:rPr lang="en-US" sz="2400" dirty="0"/>
              <a:t>define angular bins: 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Extract the count rate R</a:t>
            </a:r>
            <a:r>
              <a:rPr lang="en-US" sz="2400" baseline="-25000" dirty="0"/>
              <a:t>u</a:t>
            </a:r>
            <a:r>
              <a:rPr lang="en-US" sz="2400" dirty="0"/>
              <a:t>  per angular bin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FontTx/>
              <a:buAutoNum type="arabicParenR"/>
            </a:pPr>
            <a:endParaRPr lang="en-US" sz="2400" dirty="0"/>
          </a:p>
          <a:p>
            <a:pPr marL="342900" indent="-342900">
              <a:buFontTx/>
              <a:buAutoNum type="arabicParenR"/>
            </a:pPr>
            <a:r>
              <a:rPr lang="en-US" sz="2400" dirty="0">
                <a:solidFill>
                  <a:srgbClr val="0432FF"/>
                </a:solidFill>
              </a:rPr>
              <a:t>Generate the “expected“ angular count rate distribution in GEANT4 ==&gt; look for anomalies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r>
              <a:rPr lang="en-US" sz="2400" dirty="0"/>
              <a:t>or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3) Normalize to  the acceptance to get the muon flux F</a:t>
            </a:r>
            <a:r>
              <a:rPr lang="en-US" sz="2400" baseline="-25000" dirty="0">
                <a:solidFill>
                  <a:srgbClr val="FF0000"/>
                </a:solidFill>
              </a:rPr>
              <a:t>u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&amp; extract the eff overburden from rate vs depth relation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FA59F-B22E-1D0E-3711-DAA6BEF85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83" y="1103510"/>
            <a:ext cx="4617181" cy="1037014"/>
          </a:xfrm>
          <a:prstGeom prst="rect">
            <a:avLst/>
          </a:prstGeom>
          <a:noFill/>
        </p:spPr>
      </p:pic>
      <p:pic>
        <p:nvPicPr>
          <p:cNvPr id="6" name="Picture 5" descr="A mathematical equation with black text&#10;&#10;AI-generated content may be incorrect.">
            <a:extLst>
              <a:ext uri="{FF2B5EF4-FFF2-40B4-BE49-F238E27FC236}">
                <a16:creationId xmlns:a16="http://schemas.microsoft.com/office/drawing/2014/main" id="{E586E7C6-2C7B-39EE-C014-E9859B464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28" y="2384174"/>
            <a:ext cx="3736909" cy="1213697"/>
          </a:xfrm>
          <a:prstGeom prst="rect">
            <a:avLst/>
          </a:prstGeom>
        </p:spPr>
      </p:pic>
      <p:pic>
        <p:nvPicPr>
          <p:cNvPr id="12" name="Picture 11" descr="A mathematical equation with black text&#10;&#10;AI-generated content may be incorrect.">
            <a:extLst>
              <a:ext uri="{FF2B5EF4-FFF2-40B4-BE49-F238E27FC236}">
                <a16:creationId xmlns:a16="http://schemas.microsoft.com/office/drawing/2014/main" id="{6A4BCC9A-D963-8DAF-3F8D-1A7B460FA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07" y="5341998"/>
            <a:ext cx="4367599" cy="13452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3E17E3-FB7A-4E10-8093-8F6A1EAF5268}"/>
              </a:ext>
            </a:extLst>
          </p:cNvPr>
          <p:cNvSpPr txBox="1"/>
          <p:nvPr/>
        </p:nvSpPr>
        <p:spPr>
          <a:xfrm>
            <a:off x="2946114" y="170782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u="sng" dirty="0"/>
              <a:t>Measurement method </a:t>
            </a:r>
          </a:p>
        </p:txBody>
      </p:sp>
    </p:spTree>
    <p:extLst>
      <p:ext uri="{BB962C8B-B14F-4D97-AF65-F5344CB8AC3E}">
        <p14:creationId xmlns:p14="http://schemas.microsoft.com/office/powerpoint/2010/main" val="3774195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0311B45-1AC4-B149-5CC1-C09B6D91DC8D}"/>
              </a:ext>
            </a:extLst>
          </p:cNvPr>
          <p:cNvSpPr txBox="1"/>
          <p:nvPr/>
        </p:nvSpPr>
        <p:spPr>
          <a:xfrm>
            <a:off x="228600" y="308113"/>
            <a:ext cx="6082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Simulated example of void detection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84C56D-57BB-0653-C198-1AE37812D751}"/>
              </a:ext>
            </a:extLst>
          </p:cNvPr>
          <p:cNvGrpSpPr/>
          <p:nvPr/>
        </p:nvGrpSpPr>
        <p:grpSpPr>
          <a:xfrm>
            <a:off x="268357" y="1500737"/>
            <a:ext cx="11554734" cy="3707368"/>
            <a:chOff x="268357" y="1500737"/>
            <a:chExt cx="11554734" cy="37073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883FA2-2270-62A3-B8A0-ED9F18FF2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3" r="64237"/>
            <a:stretch>
              <a:fillRect/>
            </a:stretch>
          </p:blipFill>
          <p:spPr>
            <a:xfrm>
              <a:off x="268357" y="1504049"/>
              <a:ext cx="3452181" cy="36941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2FE59F-4D65-1671-927A-D0406153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0" r="35371"/>
            <a:stretch>
              <a:fillRect/>
            </a:stretch>
          </p:blipFill>
          <p:spPr>
            <a:xfrm>
              <a:off x="4343400" y="1517303"/>
              <a:ext cx="3284710" cy="36510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820919-2482-49ED-2A5F-7594CEB6E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3" r="5910"/>
            <a:stretch>
              <a:fillRect/>
            </a:stretch>
          </p:blipFill>
          <p:spPr>
            <a:xfrm>
              <a:off x="8468137" y="1500737"/>
              <a:ext cx="3354954" cy="37073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1A7455-B965-96F3-1BFD-73CCBB96B2C1}"/>
                </a:ext>
              </a:extLst>
            </p:cNvPr>
            <p:cNvSpPr txBox="1"/>
            <p:nvPr/>
          </p:nvSpPr>
          <p:spPr>
            <a:xfrm>
              <a:off x="3836504" y="2743200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-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5F72DF-012C-7190-DF09-B46673FF6315}"/>
                </a:ext>
              </a:extLst>
            </p:cNvPr>
            <p:cNvSpPr txBox="1"/>
            <p:nvPr/>
          </p:nvSpPr>
          <p:spPr>
            <a:xfrm>
              <a:off x="7825408" y="2746513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=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CDA77B-711D-FA8E-2F43-0E12917D92F1}"/>
              </a:ext>
            </a:extLst>
          </p:cNvPr>
          <p:cNvSpPr txBox="1"/>
          <p:nvPr/>
        </p:nvSpPr>
        <p:spPr>
          <a:xfrm>
            <a:off x="2025097" y="5472645"/>
            <a:ext cx="8003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sz="2000" dirty="0">
                <a:effectLst/>
                <a:latin typeface="Helvetica" pitchFamily="2" charset="0"/>
              </a:rPr>
              <a:t>2 </a:t>
            </a:r>
            <a:r>
              <a:rPr lang="en-US" sz="2000" dirty="0">
                <a:latin typeface="Helvetica" pitchFamily="2" charset="0"/>
              </a:rPr>
              <a:t>x 1 x 1 m  </a:t>
            </a:r>
            <a:r>
              <a:rPr lang="en-US" sz="2000" dirty="0">
                <a:effectLst/>
                <a:latin typeface="Helvetica" pitchFamily="2" charset="0"/>
              </a:rPr>
              <a:t> air void 4 m above the detector.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The surrounding volume is rock.</a:t>
            </a:r>
          </a:p>
        </p:txBody>
      </p:sp>
    </p:spTree>
    <p:extLst>
      <p:ext uri="{BB962C8B-B14F-4D97-AF65-F5344CB8AC3E}">
        <p14:creationId xmlns:p14="http://schemas.microsoft.com/office/powerpoint/2010/main" val="3340864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AE8BE1-FE63-5959-5F25-737EF251CF0C}"/>
              </a:ext>
            </a:extLst>
          </p:cNvPr>
          <p:cNvSpPr txBox="1"/>
          <p:nvPr/>
        </p:nvSpPr>
        <p:spPr>
          <a:xfrm>
            <a:off x="402944" y="265384"/>
            <a:ext cx="11195497" cy="520142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i="1" dirty="0"/>
              <a:t>Modeling in GEANT4     Basic elements</a:t>
            </a:r>
          </a:p>
          <a:p>
            <a:endParaRPr lang="en-US" sz="32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/>
              <a:t>Detector (idealized – fully efficiency, resolution)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/>
              <a:t>Muon generator  </a:t>
            </a:r>
            <a:r>
              <a:rPr lang="en-US" sz="2400" i="1" dirty="0">
                <a:sym typeface="Wingdings" pitchFamily="2" charset="2"/>
              </a:rPr>
              <a:t> </a:t>
            </a:r>
            <a:r>
              <a:rPr lang="en-US" sz="2400" i="1" dirty="0"/>
              <a:t> </a:t>
            </a:r>
            <a:r>
              <a:rPr lang="en-US" sz="2400" i="1" dirty="0" err="1"/>
              <a:t>Ecomug.h</a:t>
            </a:r>
            <a:endParaRPr lang="en-US" sz="2000" dirty="0"/>
          </a:p>
          <a:p>
            <a:r>
              <a:rPr lang="en-US" sz="2000" dirty="0"/>
              <a:t>	</a:t>
            </a:r>
          </a:p>
          <a:p>
            <a:r>
              <a:rPr lang="en-US" sz="2000" b="1" i="1" dirty="0"/>
              <a:t>	“</a:t>
            </a:r>
            <a:r>
              <a:rPr lang="en-US" sz="2000" b="1" i="1" dirty="0" err="1"/>
              <a:t>EcoMug</a:t>
            </a:r>
            <a:r>
              <a:rPr lang="en-US" sz="2000" b="1" i="1" dirty="0"/>
              <a:t>: An Efficient </a:t>
            </a:r>
            <a:r>
              <a:rPr lang="en-US" sz="2000" b="1" i="1" dirty="0" err="1"/>
              <a:t>COsmic</a:t>
            </a:r>
            <a:r>
              <a:rPr lang="en-US" sz="2000" b="1" i="1" dirty="0"/>
              <a:t> </a:t>
            </a:r>
            <a:r>
              <a:rPr lang="en-US" sz="2000" b="1" i="1" dirty="0" err="1"/>
              <a:t>MUon</a:t>
            </a:r>
            <a:r>
              <a:rPr lang="en-US" sz="2000" b="1" i="1" dirty="0"/>
              <a:t> Generator for cosmic-ray muon applications”</a:t>
            </a:r>
          </a:p>
          <a:p>
            <a:r>
              <a:rPr lang="en-US" sz="2000" dirty="0"/>
              <a:t>	</a:t>
            </a:r>
            <a:r>
              <a:rPr lang="en-US" dirty="0"/>
              <a:t> NIM A Volume 1014, 21 October 2021. D. Pagano,  G. Bonomi, A. Donzella, A. Zenoni, G. </a:t>
            </a:r>
            <a:r>
              <a:rPr lang="en-US" dirty="0" err="1"/>
              <a:t>Zumerle</a:t>
            </a:r>
            <a:r>
              <a:rPr lang="en-US" dirty="0"/>
              <a:t>, N. Zurlo</a:t>
            </a:r>
            <a:endParaRPr lang="en-US" baseline="30000" dirty="0"/>
          </a:p>
          <a:p>
            <a:endParaRPr lang="en-US" sz="1600" i="1" dirty="0"/>
          </a:p>
          <a:p>
            <a:r>
              <a:rPr lang="en-US" sz="2400" i="1" dirty="0"/>
              <a:t>	</a:t>
            </a:r>
          </a:p>
          <a:p>
            <a:r>
              <a:rPr lang="en-US" sz="2400" i="1" dirty="0"/>
              <a:t>Terrain:</a:t>
            </a:r>
          </a:p>
          <a:p>
            <a:r>
              <a:rPr lang="en-US" sz="2400" i="1" dirty="0">
                <a:sym typeface="Wingdings" pitchFamily="2" charset="2"/>
              </a:rPr>
              <a:t>	 t</a:t>
            </a:r>
            <a:r>
              <a:rPr lang="en-US" sz="2400" dirty="0"/>
              <a:t>opographic arrays created using </a:t>
            </a:r>
            <a:r>
              <a:rPr lang="en-US" sz="2400" dirty="0" err="1"/>
              <a:t>GoogleEarth</a:t>
            </a:r>
            <a:r>
              <a:rPr lang="en-US" sz="2400" dirty="0"/>
              <a:t> Pro, </a:t>
            </a:r>
            <a:r>
              <a:rPr lang="en-US" sz="2400" b="1" dirty="0"/>
              <a:t>ArcGIS Pro</a:t>
            </a:r>
            <a:r>
              <a:rPr lang="en-US" sz="2400" dirty="0"/>
              <a:t>, </a:t>
            </a:r>
            <a:r>
              <a:rPr lang="en-US" sz="2400" b="1" dirty="0" err="1"/>
              <a:t>VisualizeGPS</a:t>
            </a:r>
            <a:endParaRPr lang="en-US" sz="2400" b="1" dirty="0"/>
          </a:p>
          <a:p>
            <a:endParaRPr lang="en-US" sz="2400" i="1" dirty="0"/>
          </a:p>
          <a:p>
            <a:r>
              <a:rPr lang="en-US" sz="2400" i="1" dirty="0"/>
              <a:t>	</a:t>
            </a:r>
            <a:r>
              <a:rPr lang="en-US" sz="2400" i="1" dirty="0">
                <a:sym typeface="Wingdings" pitchFamily="2" charset="2"/>
              </a:rPr>
              <a:t>  </a:t>
            </a:r>
            <a:r>
              <a:rPr lang="en-US" sz="2400" i="1" dirty="0"/>
              <a:t>represented in GEANT4 as a </a:t>
            </a:r>
            <a:r>
              <a:rPr lang="en-US" sz="2400" i="1" dirty="0" err="1"/>
              <a:t>lego</a:t>
            </a:r>
            <a:r>
              <a:rPr lang="en-US" sz="2400" i="1" dirty="0"/>
              <a:t> construction with 2 x 2 m grid</a:t>
            </a:r>
          </a:p>
        </p:txBody>
      </p:sp>
    </p:spTree>
    <p:extLst>
      <p:ext uri="{BB962C8B-B14F-4D97-AF65-F5344CB8AC3E}">
        <p14:creationId xmlns:p14="http://schemas.microsoft.com/office/powerpoint/2010/main" val="3325904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097E1-D451-377E-4969-04A3C1CD9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D67AC3-1C15-022C-DB3C-5065A841ADB0}"/>
              </a:ext>
            </a:extLst>
          </p:cNvPr>
          <p:cNvSpPr txBox="1"/>
          <p:nvPr/>
        </p:nvSpPr>
        <p:spPr>
          <a:xfrm>
            <a:off x="305554" y="325209"/>
            <a:ext cx="11572593" cy="5262979"/>
          </a:xfrm>
          <a:prstGeom prst="rect">
            <a:avLst/>
          </a:prstGeom>
          <a:noFill/>
          <a:ln w="15875"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Radiography enables search for  subterranean features in sites of antiquity</a:t>
            </a:r>
          </a:p>
          <a:p>
            <a:pPr lvl="1"/>
            <a:endParaRPr lang="en-US" sz="2800" dirty="0">
              <a:sym typeface="Wingdings" pitchFamily="2" charset="2"/>
            </a:endParaRPr>
          </a:p>
          <a:p>
            <a:pPr lvl="1"/>
            <a:r>
              <a:rPr lang="en-US" sz="2800" dirty="0">
                <a:sym typeface="Wingdings" pitchFamily="2" charset="2"/>
              </a:rPr>
              <a:t>sites  =  </a:t>
            </a:r>
            <a:r>
              <a:rPr lang="en-US" sz="2800" dirty="0" err="1">
                <a:sym typeface="Wingdings" pitchFamily="2" charset="2"/>
              </a:rPr>
              <a:t>tels</a:t>
            </a:r>
            <a:r>
              <a:rPr lang="en-US" sz="2800" dirty="0">
                <a:sym typeface="Wingdings" pitchFamily="2" charset="2"/>
              </a:rPr>
              <a:t>, city ramparts, burial sites, edifices: pyramids, necropolis</a:t>
            </a:r>
          </a:p>
          <a:p>
            <a:pPr lvl="1"/>
            <a:endParaRPr lang="en-US" sz="2800" dirty="0">
              <a:sym typeface="Wingdings" pitchFamily="2" charset="2"/>
            </a:endParaRPr>
          </a:p>
          <a:p>
            <a:pPr lvl="1"/>
            <a:r>
              <a:rPr lang="en-US" sz="2800" dirty="0">
                <a:sym typeface="Wingdings" pitchFamily="2" charset="2"/>
              </a:rPr>
              <a:t>features = voids, chambers, water  conduits, cisterns </a:t>
            </a:r>
          </a:p>
          <a:p>
            <a:pPr lvl="1"/>
            <a:endParaRPr lang="en-US" sz="2800" dirty="0">
              <a:sym typeface="Wingdings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ym typeface="Wingdings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itchFamily="2" charset="2"/>
              </a:rPr>
              <a:t>Inexpensive  - requires less time, $, manpower than excavation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ym typeface="Wingdings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itchFamily="2" charset="2"/>
              </a:rPr>
              <a:t>Compliments traditional excavation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ym typeface="Wingdings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itchFamily="2" charset="2"/>
              </a:rPr>
              <a:t>Non-invasive  for use in  sensitive or inaccessible environments</a:t>
            </a:r>
          </a:p>
        </p:txBody>
      </p:sp>
    </p:spTree>
    <p:extLst>
      <p:ext uri="{BB962C8B-B14F-4D97-AF65-F5344CB8AC3E}">
        <p14:creationId xmlns:p14="http://schemas.microsoft.com/office/powerpoint/2010/main" val="2675792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A16EB8-2BE6-5632-09EB-1F9FD69A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8" y="1962150"/>
            <a:ext cx="5800667" cy="4199030"/>
          </a:xfrm>
          <a:prstGeom prst="rect">
            <a:avLst/>
          </a:prstGeom>
        </p:spPr>
      </p:pic>
      <p:sp>
        <p:nvSpPr>
          <p:cNvPr id="4" name="Triangle 3">
            <a:extLst>
              <a:ext uri="{FF2B5EF4-FFF2-40B4-BE49-F238E27FC236}">
                <a16:creationId xmlns:a16="http://schemas.microsoft.com/office/drawing/2014/main" id="{F0BB0669-D084-4085-0BCA-9256A70A574E}"/>
              </a:ext>
            </a:extLst>
          </p:cNvPr>
          <p:cNvSpPr/>
          <p:nvPr/>
        </p:nvSpPr>
        <p:spPr>
          <a:xfrm>
            <a:off x="3137635" y="2656385"/>
            <a:ext cx="115503" cy="11550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7D2CA643-AC4E-EF30-7918-3E35D7B031E8}"/>
              </a:ext>
            </a:extLst>
          </p:cNvPr>
          <p:cNvSpPr/>
          <p:nvPr/>
        </p:nvSpPr>
        <p:spPr>
          <a:xfrm>
            <a:off x="1957604" y="3499519"/>
            <a:ext cx="115503" cy="11550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3D98AD27-C8B3-091A-B629-1B2C2B4214DA}"/>
              </a:ext>
            </a:extLst>
          </p:cNvPr>
          <p:cNvSpPr/>
          <p:nvPr/>
        </p:nvSpPr>
        <p:spPr>
          <a:xfrm>
            <a:off x="3986401" y="4603747"/>
            <a:ext cx="115503" cy="11550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07A71D-DFC3-3E49-1F00-99B7A3B92006}"/>
              </a:ext>
            </a:extLst>
          </p:cNvPr>
          <p:cNvSpPr txBox="1"/>
          <p:nvPr/>
        </p:nvSpPr>
        <p:spPr>
          <a:xfrm>
            <a:off x="3051692" y="2378987"/>
            <a:ext cx="796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 Aqsa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23396-A1EE-F7E9-D671-369BE064CCB2}"/>
              </a:ext>
            </a:extLst>
          </p:cNvPr>
          <p:cNvSpPr txBox="1"/>
          <p:nvPr/>
        </p:nvSpPr>
        <p:spPr>
          <a:xfrm>
            <a:off x="1341592" y="2987393"/>
            <a:ext cx="1133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Dung Gate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10E4FA-0BF2-ECF1-2C69-1F7D6C02D34E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3479810" y="4310821"/>
            <a:ext cx="511928" cy="346604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>
            <a:extLst>
              <a:ext uri="{FF2B5EF4-FFF2-40B4-BE49-F238E27FC236}">
                <a16:creationId xmlns:a16="http://schemas.microsoft.com/office/drawing/2014/main" id="{3DCEA712-CF6A-DA24-C856-29615A427C3A}"/>
              </a:ext>
            </a:extLst>
          </p:cNvPr>
          <p:cNvSpPr/>
          <p:nvPr/>
        </p:nvSpPr>
        <p:spPr>
          <a:xfrm rot="783726">
            <a:off x="3388034" y="4079648"/>
            <a:ext cx="665036" cy="902477"/>
          </a:xfrm>
          <a:custGeom>
            <a:avLst/>
            <a:gdLst>
              <a:gd name="connsiteX0" fmla="*/ 1435261 w 1435261"/>
              <a:gd name="connsiteY0" fmla="*/ 1296365 h 2187615"/>
              <a:gd name="connsiteX1" fmla="*/ 833377 w 1435261"/>
              <a:gd name="connsiteY1" fmla="*/ 0 h 2187615"/>
              <a:gd name="connsiteX2" fmla="*/ 555585 w 1435261"/>
              <a:gd name="connsiteY2" fmla="*/ 150471 h 2187615"/>
              <a:gd name="connsiteX3" fmla="*/ 428263 w 1435261"/>
              <a:gd name="connsiteY3" fmla="*/ 266218 h 2187615"/>
              <a:gd name="connsiteX4" fmla="*/ 243068 w 1435261"/>
              <a:gd name="connsiteY4" fmla="*/ 474562 h 2187615"/>
              <a:gd name="connsiteX5" fmla="*/ 104172 w 1435261"/>
              <a:gd name="connsiteY5" fmla="*/ 706056 h 2187615"/>
              <a:gd name="connsiteX6" fmla="*/ 23149 w 1435261"/>
              <a:gd name="connsiteY6" fmla="*/ 1053296 h 2187615"/>
              <a:gd name="connsiteX7" fmla="*/ 0 w 1435261"/>
              <a:gd name="connsiteY7" fmla="*/ 1261641 h 2187615"/>
              <a:gd name="connsiteX8" fmla="*/ 23149 w 1435261"/>
              <a:gd name="connsiteY8" fmla="*/ 1481560 h 2187615"/>
              <a:gd name="connsiteX9" fmla="*/ 57873 w 1435261"/>
              <a:gd name="connsiteY9" fmla="*/ 1666755 h 2187615"/>
              <a:gd name="connsiteX10" fmla="*/ 127321 w 1435261"/>
              <a:gd name="connsiteY10" fmla="*/ 1863524 h 2187615"/>
              <a:gd name="connsiteX11" fmla="*/ 243068 w 1435261"/>
              <a:gd name="connsiteY11" fmla="*/ 2025570 h 2187615"/>
              <a:gd name="connsiteX12" fmla="*/ 370390 w 1435261"/>
              <a:gd name="connsiteY12" fmla="*/ 2187615 h 2187615"/>
              <a:gd name="connsiteX13" fmla="*/ 1435261 w 1435261"/>
              <a:gd name="connsiteY13" fmla="*/ 1296365 h 218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5261" h="2187615">
                <a:moveTo>
                  <a:pt x="1435261" y="1296365"/>
                </a:moveTo>
                <a:lnTo>
                  <a:pt x="833377" y="0"/>
                </a:lnTo>
                <a:lnTo>
                  <a:pt x="555585" y="150471"/>
                </a:lnTo>
                <a:lnTo>
                  <a:pt x="428263" y="266218"/>
                </a:lnTo>
                <a:lnTo>
                  <a:pt x="243068" y="474562"/>
                </a:lnTo>
                <a:lnTo>
                  <a:pt x="104172" y="706056"/>
                </a:lnTo>
                <a:lnTo>
                  <a:pt x="23149" y="1053296"/>
                </a:lnTo>
                <a:lnTo>
                  <a:pt x="0" y="1261641"/>
                </a:lnTo>
                <a:lnTo>
                  <a:pt x="23149" y="1481560"/>
                </a:lnTo>
                <a:lnTo>
                  <a:pt x="57873" y="1666755"/>
                </a:lnTo>
                <a:lnTo>
                  <a:pt x="127321" y="1863524"/>
                </a:lnTo>
                <a:lnTo>
                  <a:pt x="243068" y="2025570"/>
                </a:lnTo>
                <a:lnTo>
                  <a:pt x="370390" y="2187615"/>
                </a:lnTo>
                <a:lnTo>
                  <a:pt x="1435261" y="1296365"/>
                </a:lnTo>
                <a:close/>
              </a:path>
            </a:pathLst>
          </a:custGeom>
          <a:solidFill>
            <a:srgbClr val="FFE9F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C374C-369A-83C0-3A9C-50C23BC4D119}"/>
              </a:ext>
            </a:extLst>
          </p:cNvPr>
          <p:cNvSpPr txBox="1"/>
          <p:nvPr/>
        </p:nvSpPr>
        <p:spPr>
          <a:xfrm>
            <a:off x="3958338" y="4718212"/>
            <a:ext cx="971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8D010-C353-437F-AF93-8E99F6C0F624}"/>
              </a:ext>
            </a:extLst>
          </p:cNvPr>
          <p:cNvSpPr txBox="1"/>
          <p:nvPr/>
        </p:nvSpPr>
        <p:spPr>
          <a:xfrm>
            <a:off x="1154853" y="284352"/>
            <a:ext cx="935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Building a GEANT4  Model</a:t>
            </a:r>
          </a:p>
          <a:p>
            <a:endParaRPr lang="en-US" dirty="0"/>
          </a:p>
          <a:p>
            <a:r>
              <a:rPr lang="en-US" dirty="0"/>
              <a:t>include terrain of Jerualem’s Old City:  Temple Mount, Al Aqsa, the Western Wall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0F02D8-642A-2C77-A012-7D2ACEFF5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42" y="2011680"/>
            <a:ext cx="5435796" cy="411264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7BE9466-17F0-40BA-550D-573040DD62FB}"/>
              </a:ext>
            </a:extLst>
          </p:cNvPr>
          <p:cNvSpPr/>
          <p:nvPr/>
        </p:nvSpPr>
        <p:spPr>
          <a:xfrm>
            <a:off x="3304955" y="3574904"/>
            <a:ext cx="498021" cy="416379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C3BA26-AA8A-82A0-EEB8-9139C336E16C}"/>
              </a:ext>
            </a:extLst>
          </p:cNvPr>
          <p:cNvSpPr txBox="1"/>
          <p:nvPr/>
        </p:nvSpPr>
        <p:spPr>
          <a:xfrm>
            <a:off x="3824577" y="3282502"/>
            <a:ext cx="1465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Givati excavation</a:t>
            </a:r>
          </a:p>
        </p:txBody>
      </p:sp>
    </p:spTree>
    <p:extLst>
      <p:ext uri="{BB962C8B-B14F-4D97-AF65-F5344CB8AC3E}">
        <p14:creationId xmlns:p14="http://schemas.microsoft.com/office/powerpoint/2010/main" val="964779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842A1-F93E-2A10-97DE-B4E60FD30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6B84B2-60AA-A79B-F940-16C77209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6C97EC-C620-CCFA-55AA-E841D25C06F0}"/>
              </a:ext>
            </a:extLst>
          </p:cNvPr>
          <p:cNvSpPr txBox="1"/>
          <p:nvPr/>
        </p:nvSpPr>
        <p:spPr>
          <a:xfrm>
            <a:off x="0" y="0"/>
            <a:ext cx="1073005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GEANT4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DF581-16A4-25BC-B18E-C35AC3B65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87" y="3613533"/>
            <a:ext cx="3279065" cy="2814809"/>
          </a:xfrm>
          <a:prstGeom prst="rect">
            <a:avLst/>
          </a:prstGeom>
          <a:ln w="44450">
            <a:solidFill>
              <a:srgbClr val="00B0F0"/>
            </a:solidFill>
          </a:ln>
          <a:effectLst>
            <a:softEdge rad="31750"/>
          </a:effectLst>
          <a:scene3d>
            <a:camera prst="orthographicFront"/>
            <a:lightRig rig="flood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758580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503236-A780-E2E1-F5E9-3D1A5F2EB489}"/>
              </a:ext>
            </a:extLst>
          </p:cNvPr>
          <p:cNvSpPr txBox="1"/>
          <p:nvPr/>
        </p:nvSpPr>
        <p:spPr>
          <a:xfrm>
            <a:off x="2019925" y="0"/>
            <a:ext cx="8152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Open Sky Hit Distribution</a:t>
            </a:r>
          </a:p>
          <a:p>
            <a:pPr algn="ctr"/>
            <a:endParaRPr lang="en-US" sz="2400" dirty="0"/>
          </a:p>
          <a:p>
            <a:pPr algn="ctr"/>
            <a:r>
              <a:rPr lang="en-US" sz="2800" dirty="0"/>
              <a:t>Detector #1 in Tel Aviv Lab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99FE0C-1C3C-2387-FA95-CBA517DD06AE}"/>
              </a:ext>
            </a:extLst>
          </p:cNvPr>
          <p:cNvGrpSpPr/>
          <p:nvPr/>
        </p:nvGrpSpPr>
        <p:grpSpPr>
          <a:xfrm>
            <a:off x="2216426" y="1451113"/>
            <a:ext cx="7002586" cy="5051890"/>
            <a:chOff x="5510724" y="1716657"/>
            <a:chExt cx="6593045" cy="50636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0711ED-BB68-0E40-CEF8-B2806DD11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0724" y="1716657"/>
              <a:ext cx="6593045" cy="506362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999095-AF57-2031-E0E5-881EE8BBB173}"/>
                </a:ext>
              </a:extLst>
            </p:cNvPr>
            <p:cNvSpPr txBox="1"/>
            <p:nvPr/>
          </p:nvSpPr>
          <p:spPr>
            <a:xfrm>
              <a:off x="8921286" y="4947610"/>
              <a:ext cx="27157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432FF"/>
                  </a:solidFill>
                </a:rPr>
                <a:t>▲Detector Data</a:t>
              </a:r>
            </a:p>
            <a:p>
              <a:r>
                <a:rPr lang="en-US" sz="2400" b="1" dirty="0">
                  <a:solidFill>
                    <a:srgbClr val="FF0000"/>
                  </a:solidFill>
                </a:rPr>
                <a:t>◼︎GEANT4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921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2C7A8-508C-C14C-8FE0-4B5DF8BA0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2"/>
          <a:stretch>
            <a:fillRect/>
          </a:stretch>
        </p:blipFill>
        <p:spPr>
          <a:xfrm>
            <a:off x="1120618" y="1573530"/>
            <a:ext cx="8714872" cy="4496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2AE127-310C-6556-E255-42F063FCCD61}"/>
              </a:ext>
            </a:extLst>
          </p:cNvPr>
          <p:cNvSpPr txBox="1"/>
          <p:nvPr/>
        </p:nvSpPr>
        <p:spPr>
          <a:xfrm>
            <a:off x="1148874" y="530384"/>
            <a:ext cx="418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between events</a:t>
            </a:r>
          </a:p>
          <a:p>
            <a:r>
              <a:rPr lang="en-US" dirty="0"/>
              <a:t>Slope give rate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 0.23 Hz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0694C-4DDD-49BA-2479-1A4B7B53A158}"/>
              </a:ext>
            </a:extLst>
          </p:cNvPr>
          <p:cNvSpPr txBox="1"/>
          <p:nvPr/>
        </p:nvSpPr>
        <p:spPr>
          <a:xfrm>
            <a:off x="2717427" y="57150"/>
            <a:ext cx="6677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Preliminary Site Data</a:t>
            </a:r>
          </a:p>
        </p:txBody>
      </p:sp>
    </p:spTree>
    <p:extLst>
      <p:ext uri="{BB962C8B-B14F-4D97-AF65-F5344CB8AC3E}">
        <p14:creationId xmlns:p14="http://schemas.microsoft.com/office/powerpoint/2010/main" val="3037859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11C4EF-7E11-49EC-FD47-E322BD666728}"/>
              </a:ext>
            </a:extLst>
          </p:cNvPr>
          <p:cNvSpPr txBox="1"/>
          <p:nvPr/>
        </p:nvSpPr>
        <p:spPr>
          <a:xfrm>
            <a:off x="2724571" y="0"/>
            <a:ext cx="6677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Preliminary Site Data vs MC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C3942-30C7-D115-72B4-3D94F3A846B8}"/>
              </a:ext>
            </a:extLst>
          </p:cNvPr>
          <p:cNvSpPr txBox="1"/>
          <p:nvPr/>
        </p:nvSpPr>
        <p:spPr>
          <a:xfrm>
            <a:off x="7315200" y="1300283"/>
            <a:ext cx="413084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data quality are “good”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Cave environment  features: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Dirty – soil, dust, rock debris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Rocky platform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BW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Difficult access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channels required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Gain required optimization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F594B3-220C-EA97-D9CE-FD778810A7DB}"/>
              </a:ext>
            </a:extLst>
          </p:cNvPr>
          <p:cNvGrpSpPr/>
          <p:nvPr/>
        </p:nvGrpSpPr>
        <p:grpSpPr>
          <a:xfrm>
            <a:off x="140817" y="1342370"/>
            <a:ext cx="6314611" cy="5515630"/>
            <a:chOff x="194563" y="1623463"/>
            <a:chExt cx="5998307" cy="51318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6BB002-1557-D82A-601D-FAF6C326B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62" y="4203225"/>
              <a:ext cx="2567884" cy="255210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CA49A3-93A8-8C73-F71D-F0709A113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515" y="4272152"/>
              <a:ext cx="2488484" cy="24350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01F8C6-FAF8-A976-0E07-C38FB40C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41" b="49614"/>
            <a:stretch>
              <a:fillRect/>
            </a:stretch>
          </p:blipFill>
          <p:spPr>
            <a:xfrm>
              <a:off x="194563" y="1675150"/>
              <a:ext cx="2605447" cy="23193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7B0D82-F24F-AD43-1F41-DA2DDD696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03" r="51032"/>
            <a:stretch>
              <a:fillRect/>
            </a:stretch>
          </p:blipFill>
          <p:spPr>
            <a:xfrm>
              <a:off x="3584262" y="1623463"/>
              <a:ext cx="2608608" cy="237904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4F5956-B518-CBC4-6234-20780C6CD151}"/>
                </a:ext>
              </a:extLst>
            </p:cNvPr>
            <p:cNvSpPr txBox="1"/>
            <p:nvPr/>
          </p:nvSpPr>
          <p:spPr>
            <a:xfrm>
              <a:off x="1332685" y="1952702"/>
              <a:ext cx="121409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Detector in  </a:t>
              </a:r>
            </a:p>
            <a:p>
              <a:r>
                <a:rPr lang="en-US" sz="1400" dirty="0"/>
                <a:t> City of David</a:t>
              </a:r>
            </a:p>
            <a:p>
              <a:endParaRPr lang="en-US" sz="14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063DC0-CDCB-4D09-3F2F-6A6A6542995A}"/>
                </a:ext>
              </a:extLst>
            </p:cNvPr>
            <p:cNvSpPr txBox="1"/>
            <p:nvPr/>
          </p:nvSpPr>
          <p:spPr>
            <a:xfrm>
              <a:off x="887307" y="4516408"/>
              <a:ext cx="9753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GEANT4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099C07-967A-0CCE-F3C5-C8DB647F568C}"/>
                </a:ext>
              </a:extLst>
            </p:cNvPr>
            <p:cNvSpPr txBox="1"/>
            <p:nvPr/>
          </p:nvSpPr>
          <p:spPr>
            <a:xfrm>
              <a:off x="4555067" y="4553661"/>
              <a:ext cx="9753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GEANT4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998EED-7421-B4CE-331E-71B0F3EC4812}"/>
                </a:ext>
              </a:extLst>
            </p:cNvPr>
            <p:cNvSpPr txBox="1"/>
            <p:nvPr/>
          </p:nvSpPr>
          <p:spPr>
            <a:xfrm>
              <a:off x="3964125" y="2044142"/>
              <a:ext cx="121409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Detector in  </a:t>
              </a:r>
            </a:p>
            <a:p>
              <a:r>
                <a:rPr lang="en-US" sz="1400" dirty="0"/>
                <a:t> City of David</a:t>
              </a:r>
            </a:p>
            <a:p>
              <a:endParaRPr lang="en-US" sz="14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AF34B64-42FD-7110-4AFA-7AED2B7CC594}"/>
              </a:ext>
            </a:extLst>
          </p:cNvPr>
          <p:cNvSpPr txBox="1"/>
          <p:nvPr/>
        </p:nvSpPr>
        <p:spPr>
          <a:xfrm>
            <a:off x="3128341" y="540890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Detector #2 in Jerusalem  Cave</a:t>
            </a:r>
          </a:p>
        </p:txBody>
      </p:sp>
    </p:spTree>
    <p:extLst>
      <p:ext uri="{BB962C8B-B14F-4D97-AF65-F5344CB8AC3E}">
        <p14:creationId xmlns:p14="http://schemas.microsoft.com/office/powerpoint/2010/main" val="2459153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1C9567-4B77-6897-44B2-483AA7AF6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06" y="1666042"/>
            <a:ext cx="4743580" cy="4846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56B45-176B-990F-C049-11B6F7249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23924"/>
            <a:ext cx="5115339" cy="4866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47E14-9863-AB26-6E86-DE9804DBD298}"/>
              </a:ext>
            </a:extLst>
          </p:cNvPr>
          <p:cNvSpPr txBox="1"/>
          <p:nvPr/>
        </p:nvSpPr>
        <p:spPr>
          <a:xfrm>
            <a:off x="228600" y="1164237"/>
            <a:ext cx="2714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</a:rPr>
              <a:t>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2EECE-7467-BC71-4079-B69DB6A52E78}"/>
              </a:ext>
            </a:extLst>
          </p:cNvPr>
          <p:cNvSpPr txBox="1"/>
          <p:nvPr/>
        </p:nvSpPr>
        <p:spPr>
          <a:xfrm>
            <a:off x="2574236" y="0"/>
            <a:ext cx="631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Preliminary Site Data vs MC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FABBF7-6CB0-A8DF-D2AF-43014559F3F6}"/>
              </a:ext>
            </a:extLst>
          </p:cNvPr>
          <p:cNvSpPr txBox="1"/>
          <p:nvPr/>
        </p:nvSpPr>
        <p:spPr>
          <a:xfrm>
            <a:off x="7036556" y="1164237"/>
            <a:ext cx="2714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</a:rPr>
              <a:t>GEANT4 </a:t>
            </a:r>
          </a:p>
        </p:txBody>
      </p:sp>
    </p:spTree>
    <p:extLst>
      <p:ext uri="{BB962C8B-B14F-4D97-AF65-F5344CB8AC3E}">
        <p14:creationId xmlns:p14="http://schemas.microsoft.com/office/powerpoint/2010/main" val="3374611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A0E528-87CD-4278-536C-19B0B4D77D56}"/>
              </a:ext>
            </a:extLst>
          </p:cNvPr>
          <p:cNvSpPr txBox="1"/>
          <p:nvPr/>
        </p:nvSpPr>
        <p:spPr>
          <a:xfrm>
            <a:off x="2639691" y="89390"/>
            <a:ext cx="671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432FF"/>
                </a:solidFill>
              </a:rPr>
              <a:t>Summary &amp; 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6B483-F696-530E-0EC2-647F53F9DC1C}"/>
              </a:ext>
            </a:extLst>
          </p:cNvPr>
          <p:cNvSpPr txBox="1"/>
          <p:nvPr/>
        </p:nvSpPr>
        <p:spPr>
          <a:xfrm>
            <a:off x="665304" y="887570"/>
            <a:ext cx="11036970" cy="532453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Pilot detector installed and operational.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New detector deployment in Jerusalem in Sept.</a:t>
            </a:r>
          </a:p>
          <a:p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A new  major grant proposal underway with  Archaeological,  Physics  &amp; AI </a:t>
            </a:r>
          </a:p>
          <a:p>
            <a:endParaRPr lang="en-US" sz="2000" dirty="0"/>
          </a:p>
          <a:p>
            <a:r>
              <a:rPr lang="en-US" sz="2000" dirty="0"/>
              <a:t>Identification of  sites with archeological potential &amp; detector accessibility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	</a:t>
            </a:r>
            <a:r>
              <a:rPr lang="en-US" sz="2000" dirty="0" err="1"/>
              <a:t>eg</a:t>
            </a:r>
            <a:r>
              <a:rPr lang="en-US" sz="2000" dirty="0"/>
              <a:t>: </a:t>
            </a:r>
            <a:r>
              <a:rPr lang="en-US" sz="2000" dirty="0" err="1"/>
              <a:t>tel</a:t>
            </a:r>
            <a:r>
              <a:rPr lang="en-US" sz="2000" dirty="0"/>
              <a:t> </a:t>
            </a:r>
            <a:r>
              <a:rPr lang="en-US" sz="2000" dirty="0" err="1"/>
              <a:t>Azeka</a:t>
            </a:r>
            <a:r>
              <a:rPr lang="en-US" sz="2000" dirty="0"/>
              <a:t> has network of known tunnels for calibration and unknown conduits</a:t>
            </a:r>
          </a:p>
          <a:p>
            <a:pPr lvl="1"/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Deployment of multiple detectors with intersecting / overlapping  </a:t>
            </a:r>
            <a:r>
              <a:rPr lang="en-US" sz="2000" dirty="0" err="1"/>
              <a:t>FoV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 May use boreholes for subterranean placement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 Use  NN pattern recognition  to achieve true 3D tomography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5877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63AC8-C823-D5F2-5289-3B59AF2C9A96}"/>
              </a:ext>
            </a:extLst>
          </p:cNvPr>
          <p:cNvSpPr txBox="1"/>
          <p:nvPr/>
        </p:nvSpPr>
        <p:spPr>
          <a:xfrm>
            <a:off x="3986372" y="2065106"/>
            <a:ext cx="322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63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7190ED4-6975-BEAF-8C95-88F2B1D62D32}"/>
              </a:ext>
            </a:extLst>
          </p:cNvPr>
          <p:cNvGrpSpPr/>
          <p:nvPr/>
        </p:nvGrpSpPr>
        <p:grpSpPr>
          <a:xfrm>
            <a:off x="2774909" y="1101509"/>
            <a:ext cx="8506116" cy="5756491"/>
            <a:chOff x="903247" y="265691"/>
            <a:chExt cx="8709104" cy="62928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6185AD-1BDA-2079-74C5-69F6DDDC5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553" y="925552"/>
              <a:ext cx="5188251" cy="53079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70F871-5746-3F70-E184-569936A77A5C}"/>
                </a:ext>
              </a:extLst>
            </p:cNvPr>
            <p:cNvSpPr txBox="1"/>
            <p:nvPr/>
          </p:nvSpPr>
          <p:spPr>
            <a:xfrm>
              <a:off x="903247" y="479502"/>
              <a:ext cx="1059367" cy="5324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/>
                <a:t>Hz</a:t>
              </a:r>
            </a:p>
            <a:p>
              <a:pPr algn="r"/>
              <a:r>
                <a:rPr lang="en-US" sz="2000" b="1" dirty="0"/>
                <a:t>1.0</a:t>
              </a:r>
            </a:p>
            <a:p>
              <a:pPr algn="r"/>
              <a:endParaRPr lang="en-US" sz="2000" b="1" dirty="0"/>
            </a:p>
            <a:p>
              <a:pPr algn="r"/>
              <a:endParaRPr lang="en-US" sz="2000" b="1" dirty="0"/>
            </a:p>
            <a:p>
              <a:pPr algn="r"/>
              <a:r>
                <a:rPr lang="en-US" sz="2000" b="1" dirty="0"/>
                <a:t>0.1</a:t>
              </a:r>
            </a:p>
            <a:p>
              <a:pPr algn="r"/>
              <a:endParaRPr lang="en-US" sz="2000" b="1" dirty="0"/>
            </a:p>
            <a:p>
              <a:pPr algn="r"/>
              <a:endParaRPr lang="en-US" sz="2000" b="1" dirty="0"/>
            </a:p>
            <a:p>
              <a:pPr algn="r"/>
              <a:endParaRPr lang="en-US" sz="2000" b="1" dirty="0"/>
            </a:p>
            <a:p>
              <a:pPr algn="r"/>
              <a:r>
                <a:rPr lang="en-US" sz="2000" b="1" dirty="0"/>
                <a:t>0.01</a:t>
              </a:r>
            </a:p>
            <a:p>
              <a:pPr algn="r"/>
              <a:endParaRPr lang="en-US" sz="2000" b="1" dirty="0"/>
            </a:p>
            <a:p>
              <a:pPr algn="r"/>
              <a:endParaRPr lang="en-US" sz="2000" b="1" dirty="0"/>
            </a:p>
            <a:p>
              <a:pPr algn="r"/>
              <a:endParaRPr lang="en-US" sz="2000" b="1" dirty="0"/>
            </a:p>
            <a:p>
              <a:pPr algn="r"/>
              <a:r>
                <a:rPr lang="en-US" sz="2000" b="1" dirty="0"/>
                <a:t>0.001</a:t>
              </a:r>
            </a:p>
            <a:p>
              <a:pPr algn="r"/>
              <a:endParaRPr lang="en-US" sz="2000" b="1" dirty="0"/>
            </a:p>
            <a:p>
              <a:pPr algn="r"/>
              <a:endParaRPr lang="en-US" sz="2000" b="1" dirty="0"/>
            </a:p>
            <a:p>
              <a:pPr algn="r"/>
              <a:endParaRPr lang="en-US" sz="2000" b="1" dirty="0"/>
            </a:p>
            <a:p>
              <a:pPr algn="r"/>
              <a:r>
                <a:rPr lang="en-US" sz="2000" b="1" dirty="0"/>
                <a:t>0.0001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9AF8A7-895E-B30D-EC9F-3D8DEF606D40}"/>
                </a:ext>
              </a:extLst>
            </p:cNvPr>
            <p:cNvSpPr txBox="1"/>
            <p:nvPr/>
          </p:nvSpPr>
          <p:spPr>
            <a:xfrm>
              <a:off x="1813931" y="5850674"/>
              <a:ext cx="7798420" cy="7078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0.1         1.0                 10                 100              1000  GeV</a:t>
              </a:r>
            </a:p>
            <a:p>
              <a:endParaRPr lang="en-US" sz="2000" b="1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22315D9-68FA-B108-3BDE-34A68514152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444" y="5839522"/>
              <a:ext cx="5612780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BFCF800-4D8E-248D-D233-AD65C7366E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3766" y="265691"/>
              <a:ext cx="0" cy="559985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71E9300-72DF-1E27-7888-2E208BCA26BA}"/>
                </a:ext>
              </a:extLst>
            </p:cNvPr>
            <p:cNvSpPr/>
            <p:nvPr/>
          </p:nvSpPr>
          <p:spPr>
            <a:xfrm>
              <a:off x="2000250" y="1078706"/>
              <a:ext cx="4521994" cy="4743450"/>
            </a:xfrm>
            <a:custGeom>
              <a:avLst/>
              <a:gdLst>
                <a:gd name="connsiteX0" fmla="*/ 0 w 4521994"/>
                <a:gd name="connsiteY0" fmla="*/ 0 h 4743450"/>
                <a:gd name="connsiteX1" fmla="*/ 335756 w 4521994"/>
                <a:gd name="connsiteY1" fmla="*/ 14288 h 4743450"/>
                <a:gd name="connsiteX2" fmla="*/ 728663 w 4521994"/>
                <a:gd name="connsiteY2" fmla="*/ 50007 h 4743450"/>
                <a:gd name="connsiteX3" fmla="*/ 892969 w 4521994"/>
                <a:gd name="connsiteY3" fmla="*/ 71438 h 4743450"/>
                <a:gd name="connsiteX4" fmla="*/ 1207294 w 4521994"/>
                <a:gd name="connsiteY4" fmla="*/ 157163 h 4743450"/>
                <a:gd name="connsiteX5" fmla="*/ 1421606 w 4521994"/>
                <a:gd name="connsiteY5" fmla="*/ 264319 h 4743450"/>
                <a:gd name="connsiteX6" fmla="*/ 1743075 w 4521994"/>
                <a:gd name="connsiteY6" fmla="*/ 471488 h 4743450"/>
                <a:gd name="connsiteX7" fmla="*/ 1957388 w 4521994"/>
                <a:gd name="connsiteY7" fmla="*/ 650082 h 4743450"/>
                <a:gd name="connsiteX8" fmla="*/ 2064544 w 4521994"/>
                <a:gd name="connsiteY8" fmla="*/ 750094 h 4743450"/>
                <a:gd name="connsiteX9" fmla="*/ 2221706 w 4521994"/>
                <a:gd name="connsiteY9" fmla="*/ 900113 h 4743450"/>
                <a:gd name="connsiteX10" fmla="*/ 2521744 w 4521994"/>
                <a:gd name="connsiteY10" fmla="*/ 1250157 h 4743450"/>
                <a:gd name="connsiteX11" fmla="*/ 2714625 w 4521994"/>
                <a:gd name="connsiteY11" fmla="*/ 1507332 h 4743450"/>
                <a:gd name="connsiteX12" fmla="*/ 2893219 w 4521994"/>
                <a:gd name="connsiteY12" fmla="*/ 1771650 h 4743450"/>
                <a:gd name="connsiteX13" fmla="*/ 3100388 w 4521994"/>
                <a:gd name="connsiteY13" fmla="*/ 2071688 h 4743450"/>
                <a:gd name="connsiteX14" fmla="*/ 3321844 w 4521994"/>
                <a:gd name="connsiteY14" fmla="*/ 2457450 h 4743450"/>
                <a:gd name="connsiteX15" fmla="*/ 3650456 w 4521994"/>
                <a:gd name="connsiteY15" fmla="*/ 3093244 h 4743450"/>
                <a:gd name="connsiteX16" fmla="*/ 4521994 w 4521994"/>
                <a:gd name="connsiteY16" fmla="*/ 4743450 h 474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21994" h="4743450">
                  <a:moveTo>
                    <a:pt x="0" y="0"/>
                  </a:moveTo>
                  <a:lnTo>
                    <a:pt x="335756" y="14288"/>
                  </a:lnTo>
                  <a:lnTo>
                    <a:pt x="728663" y="50007"/>
                  </a:lnTo>
                  <a:lnTo>
                    <a:pt x="892969" y="71438"/>
                  </a:lnTo>
                  <a:lnTo>
                    <a:pt x="1207294" y="157163"/>
                  </a:lnTo>
                  <a:lnTo>
                    <a:pt x="1421606" y="264319"/>
                  </a:lnTo>
                  <a:lnTo>
                    <a:pt x="1743075" y="471488"/>
                  </a:lnTo>
                  <a:lnTo>
                    <a:pt x="1957388" y="650082"/>
                  </a:lnTo>
                  <a:lnTo>
                    <a:pt x="2064544" y="750094"/>
                  </a:lnTo>
                  <a:lnTo>
                    <a:pt x="2221706" y="900113"/>
                  </a:lnTo>
                  <a:lnTo>
                    <a:pt x="2521744" y="1250157"/>
                  </a:lnTo>
                  <a:lnTo>
                    <a:pt x="2714625" y="1507332"/>
                  </a:lnTo>
                  <a:lnTo>
                    <a:pt x="2893219" y="1771650"/>
                  </a:lnTo>
                  <a:lnTo>
                    <a:pt x="3100388" y="2071688"/>
                  </a:lnTo>
                  <a:lnTo>
                    <a:pt x="3321844" y="2457450"/>
                  </a:lnTo>
                  <a:lnTo>
                    <a:pt x="3650456" y="3093244"/>
                  </a:lnTo>
                  <a:lnTo>
                    <a:pt x="4521994" y="474345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B64DC92-A16D-FD8A-369D-F276DCBE17E1}"/>
                </a:ext>
              </a:extLst>
            </p:cNvPr>
            <p:cNvCxnSpPr>
              <a:cxnSpLocks/>
            </p:cNvCxnSpPr>
            <p:nvPr/>
          </p:nvCxnSpPr>
          <p:spPr>
            <a:xfrm>
              <a:off x="3536156" y="1357313"/>
              <a:ext cx="0" cy="4443412"/>
            </a:xfrm>
            <a:prstGeom prst="line">
              <a:avLst/>
            </a:prstGeom>
            <a:ln w="12700" cmpd="sng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6DBC09D-E712-92D6-D1EA-BA017C3D4CE7}"/>
                </a:ext>
              </a:extLst>
            </p:cNvPr>
            <p:cNvCxnSpPr>
              <a:cxnSpLocks/>
              <a:stCxn id="13" idx="11"/>
            </p:cNvCxnSpPr>
            <p:nvPr/>
          </p:nvCxnSpPr>
          <p:spPr>
            <a:xfrm flipH="1">
              <a:off x="4695824" y="2586038"/>
              <a:ext cx="19051" cy="3259930"/>
            </a:xfrm>
            <a:prstGeom prst="line">
              <a:avLst/>
            </a:prstGeom>
            <a:ln w="12700" cmpd="sng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57C9E17-1895-563C-CFCF-F975892DEFB8}"/>
                </a:ext>
              </a:extLst>
            </p:cNvPr>
            <p:cNvCxnSpPr>
              <a:cxnSpLocks/>
            </p:cNvCxnSpPr>
            <p:nvPr/>
          </p:nvCxnSpPr>
          <p:spPr>
            <a:xfrm>
              <a:off x="5419724" y="3679031"/>
              <a:ext cx="0" cy="2183606"/>
            </a:xfrm>
            <a:prstGeom prst="line">
              <a:avLst/>
            </a:prstGeom>
            <a:ln w="12700" cmpd="sng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1DC03E8-CC46-985D-0D44-549E40F158F9}"/>
                </a:ext>
              </a:extLst>
            </p:cNvPr>
            <p:cNvSpPr txBox="1"/>
            <p:nvPr/>
          </p:nvSpPr>
          <p:spPr>
            <a:xfrm>
              <a:off x="2386013" y="392907"/>
              <a:ext cx="5536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Integrated track rate for Detector #2 in Jerusalem 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AEA1483-261F-DE34-6600-AC248E14BD97}"/>
              </a:ext>
            </a:extLst>
          </p:cNvPr>
          <p:cNvSpPr txBox="1"/>
          <p:nvPr/>
        </p:nvSpPr>
        <p:spPr>
          <a:xfrm>
            <a:off x="4557713" y="2936081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rock at 26</a:t>
            </a:r>
            <a:r>
              <a:rPr lang="en-US" sz="1400" baseline="30000" dirty="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030B6C-EE43-DCE0-ED70-38409FA86F5A}"/>
              </a:ext>
            </a:extLst>
          </p:cNvPr>
          <p:cNvSpPr txBox="1"/>
          <p:nvPr/>
        </p:nvSpPr>
        <p:spPr>
          <a:xfrm>
            <a:off x="5803107" y="4131469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at 20</a:t>
            </a:r>
            <a:r>
              <a:rPr lang="en-US" sz="1400" baseline="30000" dirty="0"/>
              <a:t>0</a:t>
            </a:r>
            <a:endParaRPr lang="en-US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EA9550-4ADF-C9BC-0B71-C85CBF84560F}"/>
              </a:ext>
            </a:extLst>
          </p:cNvPr>
          <p:cNvSpPr txBox="1"/>
          <p:nvPr/>
        </p:nvSpPr>
        <p:spPr>
          <a:xfrm>
            <a:off x="6538913" y="5445919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at 12</a:t>
            </a:r>
            <a:r>
              <a:rPr lang="en-US" sz="1400" baseline="30000" dirty="0"/>
              <a:t>0</a:t>
            </a:r>
            <a:endParaRPr lang="en-US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EF398F-238D-4CD3-37CC-0DDD673BB749}"/>
              </a:ext>
            </a:extLst>
          </p:cNvPr>
          <p:cNvSpPr txBox="1"/>
          <p:nvPr/>
        </p:nvSpPr>
        <p:spPr>
          <a:xfrm>
            <a:off x="0" y="-80962"/>
            <a:ext cx="8607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sensitivity at Silwan site?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Integrate </a:t>
            </a:r>
            <a:r>
              <a:rPr lang="en-US" sz="2000" dirty="0" err="1"/>
              <a:t>dN</a:t>
            </a:r>
            <a:r>
              <a:rPr lang="en-US" sz="2000" dirty="0"/>
              <a:t>/</a:t>
            </a:r>
            <a:r>
              <a:rPr lang="en-US" sz="2000" dirty="0" err="1"/>
              <a:t>dE</a:t>
            </a:r>
            <a:r>
              <a:rPr lang="en-US" sz="2000" dirty="0"/>
              <a:t>      E &gt; E</a:t>
            </a:r>
            <a:r>
              <a:rPr lang="en-US" sz="2000" baseline="-25000" dirty="0"/>
              <a:t>min   </a:t>
            </a:r>
            <a:r>
              <a:rPr lang="en-US" sz="2000" dirty="0"/>
              <a:t>   E</a:t>
            </a:r>
            <a:r>
              <a:rPr lang="en-US" sz="2000" baseline="-25000" dirty="0"/>
              <a:t>min </a:t>
            </a:r>
            <a:r>
              <a:rPr lang="en-US" sz="2000" dirty="0"/>
              <a:t>  depends on zenith angle,  path thru rock</a:t>
            </a:r>
          </a:p>
        </p:txBody>
      </p:sp>
    </p:spTree>
    <p:extLst>
      <p:ext uri="{BB962C8B-B14F-4D97-AF65-F5344CB8AC3E}">
        <p14:creationId xmlns:p14="http://schemas.microsoft.com/office/powerpoint/2010/main" val="983322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708FF-863B-4120-C775-0FD118606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E7D9C2-D696-AB72-6FDA-498161F628E7}"/>
              </a:ext>
            </a:extLst>
          </p:cNvPr>
          <p:cNvSpPr txBox="1"/>
          <p:nvPr/>
        </p:nvSpPr>
        <p:spPr>
          <a:xfrm>
            <a:off x="3544589" y="98802"/>
            <a:ext cx="552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Elevation profile at detector location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16137C-780E-DF54-B8E2-4D8CFE8D6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/>
          <a:stretch>
            <a:fillRect/>
          </a:stretch>
        </p:blipFill>
        <p:spPr>
          <a:xfrm>
            <a:off x="387349" y="1092200"/>
            <a:ext cx="10841265" cy="4274457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3FAB69-C3FE-9AD1-4BC8-A066FE55A2C4}"/>
              </a:ext>
            </a:extLst>
          </p:cNvPr>
          <p:cNvSpPr/>
          <p:nvPr/>
        </p:nvSpPr>
        <p:spPr>
          <a:xfrm rot="19789163">
            <a:off x="841070" y="4630829"/>
            <a:ext cx="243769" cy="206828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48AE8C-AE40-38F3-F398-4A6115C824B0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068317" y="2521527"/>
            <a:ext cx="4279538" cy="2151441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F4CDCA-9475-2859-7FFA-9E32BE1A9045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068317" y="1447800"/>
            <a:ext cx="2944883" cy="3225168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B3033D7-C421-6D9F-41E5-B0FC97DFEEFE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068317" y="1188720"/>
            <a:ext cx="8765639" cy="3484248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BB1F0DA-C259-0688-2021-9180FA14CB97}"/>
              </a:ext>
            </a:extLst>
          </p:cNvPr>
          <p:cNvSpPr txBox="1"/>
          <p:nvPr/>
        </p:nvSpPr>
        <p:spPr>
          <a:xfrm>
            <a:off x="1516380" y="1515272"/>
            <a:ext cx="276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rate at  46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err="1"/>
              <a:t>elev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CB89B-9AC4-D84F-6376-153937ED0DDF}"/>
              </a:ext>
            </a:extLst>
          </p:cNvPr>
          <p:cNvSpPr txBox="1"/>
          <p:nvPr/>
        </p:nvSpPr>
        <p:spPr>
          <a:xfrm>
            <a:off x="3824413" y="2035693"/>
            <a:ext cx="2964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normal: 26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err="1"/>
              <a:t>elev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3348AA-8B8C-503F-99DE-149ACCDA483D}"/>
              </a:ext>
            </a:extLst>
          </p:cNvPr>
          <p:cNvSpPr txBox="1"/>
          <p:nvPr/>
        </p:nvSpPr>
        <p:spPr>
          <a:xfrm>
            <a:off x="7933750" y="1304663"/>
            <a:ext cx="155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err="1"/>
              <a:t>elev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8F02DA8-0ABF-E6BE-037D-F74B95014EC4}"/>
              </a:ext>
            </a:extLst>
          </p:cNvPr>
          <p:cNvSpPr/>
          <p:nvPr/>
        </p:nvSpPr>
        <p:spPr>
          <a:xfrm>
            <a:off x="1612669" y="3815542"/>
            <a:ext cx="257694" cy="29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76E361A-90EF-B4F7-F8CD-E9E4F0D4ACB1}"/>
              </a:ext>
            </a:extLst>
          </p:cNvPr>
          <p:cNvSpPr/>
          <p:nvPr/>
        </p:nvSpPr>
        <p:spPr>
          <a:xfrm>
            <a:off x="3477490" y="3286298"/>
            <a:ext cx="257694" cy="29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0CDFC52-C6DB-9C6D-8DFE-E1C06694B69D}"/>
              </a:ext>
            </a:extLst>
          </p:cNvPr>
          <p:cNvSpPr/>
          <p:nvPr/>
        </p:nvSpPr>
        <p:spPr>
          <a:xfrm>
            <a:off x="6675120" y="2319252"/>
            <a:ext cx="257694" cy="29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3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194811-CCCD-6610-5FB1-CF6A1C960D15}"/>
              </a:ext>
            </a:extLst>
          </p:cNvPr>
          <p:cNvSpPr txBox="1"/>
          <p:nvPr/>
        </p:nvSpPr>
        <p:spPr>
          <a:xfrm>
            <a:off x="230475" y="975092"/>
            <a:ext cx="1151725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lain" startAt="1955"/>
            </a:pPr>
            <a:r>
              <a:rPr lang="en-US" dirty="0"/>
              <a:t>   New South Wales, Australia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E. P. George 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Measurement of </a:t>
            </a:r>
            <a:r>
              <a:rPr lang="en-US" b="0" i="0" dirty="0">
                <a:effectLst/>
              </a:rPr>
              <a:t> rock overburden of a tunnel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Technology: Geiger counter</a:t>
            </a:r>
            <a:r>
              <a:rPr lang="en-US" b="0" i="0" dirty="0">
                <a:effectLst/>
              </a:rPr>
              <a:t>.  No imaging!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AutoNum type="arabicPlain" startAt="1969"/>
            </a:pPr>
            <a:r>
              <a:rPr lang="en-US" dirty="0">
                <a:solidFill>
                  <a:srgbClr val="000000"/>
                </a:solidFill>
              </a:rPr>
              <a:t>  Egypt:  2</a:t>
            </a:r>
            <a:r>
              <a:rPr lang="en-US" baseline="30000" dirty="0">
                <a:solidFill>
                  <a:srgbClr val="000000"/>
                </a:solidFill>
              </a:rPr>
              <a:t>nd</a:t>
            </a:r>
            <a:r>
              <a:rPr lang="en-US" dirty="0">
                <a:solidFill>
                  <a:srgbClr val="000000"/>
                </a:solidFill>
              </a:rPr>
              <a:t> Pyramid of Chephren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L. Alvarez  “Search for Hidden Chambers in the Pyramids,”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       </a:t>
            </a:r>
            <a:r>
              <a:rPr lang="en-US" i="1" dirty="0">
                <a:solidFill>
                  <a:srgbClr val="000000"/>
                </a:solidFill>
              </a:rPr>
              <a:t>Science</a:t>
            </a:r>
            <a:r>
              <a:rPr lang="en-US" dirty="0">
                <a:solidFill>
                  <a:srgbClr val="000000"/>
                </a:solidFill>
              </a:rPr>
              <a:t> </a:t>
            </a:r>
            <a:r>
              <a:rPr lang="en-US" b="1" dirty="0">
                <a:solidFill>
                  <a:srgbClr val="000000"/>
                </a:solidFill>
              </a:rPr>
              <a:t>167</a:t>
            </a:r>
            <a:r>
              <a:rPr lang="en-US" dirty="0">
                <a:solidFill>
                  <a:srgbClr val="000000"/>
                </a:solidFill>
              </a:rPr>
              <a:t>, 832 (1970)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Technology: Spark chamber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1989   Laquila, Italy  MACRO experiment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Radiographic evaluation of the rock overburden was a common feature of analyses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2011  The Mu-Ray Project: Imaging of Vesuvius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Image volcanic summit from the side.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Technology: hodoscope using extruded plastic scintillators. (adopted from D0)</a:t>
            </a:r>
          </a:p>
          <a:p>
            <a:endParaRPr lang="en-US" dirty="0"/>
          </a:p>
          <a:p>
            <a:r>
              <a:rPr lang="en-US" dirty="0"/>
              <a:t>2023 “</a:t>
            </a:r>
            <a:r>
              <a:rPr lang="en-US" b="1" dirty="0"/>
              <a:t>Precise characterization of a corridor-shaped structure in Khufu’s Pyramid by observation of cosmic-ray muons”</a:t>
            </a:r>
          </a:p>
          <a:p>
            <a:r>
              <a:rPr lang="en-US" dirty="0"/>
              <a:t>	Nature Comm, March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7C903-DE55-C82D-24F7-FC60316B8CC1}"/>
              </a:ext>
            </a:extLst>
          </p:cNvPr>
          <p:cNvSpPr txBox="1"/>
          <p:nvPr/>
        </p:nvSpPr>
        <p:spPr>
          <a:xfrm>
            <a:off x="1549594" y="153563"/>
            <a:ext cx="880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Muon Radiography/Tomography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16E45-47BC-094D-7B49-F9610602BD8C}"/>
              </a:ext>
            </a:extLst>
          </p:cNvPr>
          <p:cNvGrpSpPr/>
          <p:nvPr/>
        </p:nvGrpSpPr>
        <p:grpSpPr>
          <a:xfrm>
            <a:off x="7431792" y="878700"/>
            <a:ext cx="4286075" cy="2908324"/>
            <a:chOff x="7905925" y="783873"/>
            <a:chExt cx="4286075" cy="29083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CD4111-790C-530D-18CC-26F2F33FF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925" y="783873"/>
              <a:ext cx="4286075" cy="2548606"/>
            </a:xfrm>
            <a:prstGeom prst="rect">
              <a:avLst/>
            </a:prstGeom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1F1D2C5-27BC-0438-2523-CC9ADB9A2B3B}"/>
                </a:ext>
              </a:extLst>
            </p:cNvPr>
            <p:cNvCxnSpPr/>
            <p:nvPr/>
          </p:nvCxnSpPr>
          <p:spPr>
            <a:xfrm>
              <a:off x="8240183" y="3503083"/>
              <a:ext cx="3224107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49DA22-B483-9C35-0A26-45DB0BCFFF59}"/>
                </a:ext>
              </a:extLst>
            </p:cNvPr>
            <p:cNvSpPr txBox="1"/>
            <p:nvPr/>
          </p:nvSpPr>
          <p:spPr>
            <a:xfrm>
              <a:off x="9552214" y="3322865"/>
              <a:ext cx="906236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2600"/>
                  </a:solidFill>
                </a:rPr>
                <a:t>200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92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66E23-1B98-7FC6-2A06-A0E9DB156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896E65-37AF-03C0-79E1-4643A5433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023095"/>
              </p:ext>
            </p:extLst>
          </p:nvPr>
        </p:nvGraphicFramePr>
        <p:xfrm>
          <a:off x="688712" y="2941041"/>
          <a:ext cx="10174759" cy="2231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537">
                  <a:extLst>
                    <a:ext uri="{9D8B030D-6E8A-4147-A177-3AD203B41FA5}">
                      <a16:colId xmlns:a16="http://schemas.microsoft.com/office/drawing/2014/main" val="129147869"/>
                    </a:ext>
                  </a:extLst>
                </a:gridCol>
                <a:gridCol w="1453537">
                  <a:extLst>
                    <a:ext uri="{9D8B030D-6E8A-4147-A177-3AD203B41FA5}">
                      <a16:colId xmlns:a16="http://schemas.microsoft.com/office/drawing/2014/main" val="1095428229"/>
                    </a:ext>
                  </a:extLst>
                </a:gridCol>
                <a:gridCol w="1453537">
                  <a:extLst>
                    <a:ext uri="{9D8B030D-6E8A-4147-A177-3AD203B41FA5}">
                      <a16:colId xmlns:a16="http://schemas.microsoft.com/office/drawing/2014/main" val="241643733"/>
                    </a:ext>
                  </a:extLst>
                </a:gridCol>
                <a:gridCol w="1453537">
                  <a:extLst>
                    <a:ext uri="{9D8B030D-6E8A-4147-A177-3AD203B41FA5}">
                      <a16:colId xmlns:a16="http://schemas.microsoft.com/office/drawing/2014/main" val="3711429514"/>
                    </a:ext>
                  </a:extLst>
                </a:gridCol>
                <a:gridCol w="1453537">
                  <a:extLst>
                    <a:ext uri="{9D8B030D-6E8A-4147-A177-3AD203B41FA5}">
                      <a16:colId xmlns:a16="http://schemas.microsoft.com/office/drawing/2014/main" val="4254315399"/>
                    </a:ext>
                  </a:extLst>
                </a:gridCol>
                <a:gridCol w="1453537">
                  <a:extLst>
                    <a:ext uri="{9D8B030D-6E8A-4147-A177-3AD203B41FA5}">
                      <a16:colId xmlns:a16="http://schemas.microsoft.com/office/drawing/2014/main" val="1192089351"/>
                    </a:ext>
                  </a:extLst>
                </a:gridCol>
                <a:gridCol w="1453537">
                  <a:extLst>
                    <a:ext uri="{9D8B030D-6E8A-4147-A177-3AD203B41FA5}">
                      <a16:colId xmlns:a16="http://schemas.microsoft.com/office/drawing/2014/main" val="4247488736"/>
                    </a:ext>
                  </a:extLst>
                </a:gridCol>
              </a:tblGrid>
              <a:tr h="624092">
                <a:tc>
                  <a:txBody>
                    <a:bodyPr/>
                    <a:lstStyle/>
                    <a:p>
                      <a:r>
                        <a:rPr lang="en-US" sz="1600" b="1" dirty="0"/>
                        <a:t>Elev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distance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E</a:t>
                      </a:r>
                      <a:r>
                        <a:rPr lang="en-US" sz="1600" b="1" baseline="-25000" dirty="0"/>
                        <a:t>min</a:t>
                      </a:r>
                      <a:r>
                        <a:rPr lang="en-US" sz="1600" b="1" dirty="0"/>
                        <a:t> 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track rate [Hz]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Tracks/month</a:t>
                      </a:r>
                    </a:p>
                    <a:p>
                      <a:r>
                        <a:rPr lang="en-US" sz="1600" b="1" dirty="0"/>
                        <a:t>full 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 tracks thru </a:t>
                      </a:r>
                    </a:p>
                    <a:p>
                      <a:r>
                        <a:rPr lang="en-US" sz="1600" b="1" dirty="0"/>
                        <a:t>test 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Differential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627671"/>
                  </a:ext>
                </a:extLst>
              </a:tr>
              <a:tr h="535678">
                <a:tc>
                  <a:txBody>
                    <a:bodyPr/>
                    <a:lstStyle/>
                    <a:p>
                      <a:r>
                        <a:rPr lang="en-US" sz="1600" b="1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648K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550K -- 980K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23127"/>
                  </a:ext>
                </a:extLst>
              </a:tr>
              <a:tr h="535678">
                <a:tc>
                  <a:txBody>
                    <a:bodyPr/>
                    <a:lstStyle/>
                    <a:p>
                      <a:r>
                        <a:rPr lang="en-US" sz="1600" b="1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285K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5K –6K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236606"/>
                  </a:ext>
                </a:extLst>
              </a:tr>
              <a:tr h="535678">
                <a:tc>
                  <a:txBody>
                    <a:bodyPr/>
                    <a:lstStyle/>
                    <a:p>
                      <a:r>
                        <a:rPr lang="en-US" sz="1600" b="1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0.037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96K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1845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3E39B4-8B65-6A3E-0C4B-9EE6AE129E43}"/>
              </a:ext>
            </a:extLst>
          </p:cNvPr>
          <p:cNvSpPr txBox="1"/>
          <p:nvPr/>
        </p:nvSpPr>
        <p:spPr>
          <a:xfrm>
            <a:off x="810023" y="158452"/>
            <a:ext cx="9771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detector rate at 26</a:t>
            </a:r>
            <a:r>
              <a:rPr lang="en-US" baseline="30000" dirty="0"/>
              <a:t>0</a:t>
            </a:r>
            <a:r>
              <a:rPr lang="en-US" dirty="0"/>
              <a:t> = 0.23 Hz</a:t>
            </a:r>
          </a:p>
          <a:p>
            <a:endParaRPr lang="en-US" dirty="0"/>
          </a:p>
          <a:p>
            <a:r>
              <a:rPr lang="en-US" dirty="0"/>
              <a:t>Example rates assume: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uniform density calcite rock (2.7 g/cm</a:t>
            </a:r>
            <a:r>
              <a:rPr lang="en-US" baseline="30000" dirty="0"/>
              <a:t>3</a:t>
            </a:r>
            <a:r>
              <a:rPr lang="en-US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acceptance is independent of energy, orientation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90% hit efficiency </a:t>
            </a:r>
            <a:r>
              <a:rPr lang="en-US" dirty="0">
                <a:sym typeface="Wingdings" pitchFamily="2" charset="2"/>
              </a:rPr>
              <a:t> 64% track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Test feature = 3 x 3 x 3 m</a:t>
            </a:r>
            <a:r>
              <a:rPr lang="en-US" baseline="30000" dirty="0">
                <a:sym typeface="Wingdings" pitchFamily="2" charset="2"/>
              </a:rPr>
              <a:t>3</a:t>
            </a:r>
            <a:r>
              <a:rPr lang="en-US" dirty="0">
                <a:sym typeface="Wingdings" pitchFamily="2" charset="2"/>
              </a:rPr>
              <a:t>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1 month data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78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rusalem from the south. Siloan [i.e., Siloam] and Ophel">
            <a:extLst>
              <a:ext uri="{FF2B5EF4-FFF2-40B4-BE49-F238E27FC236}">
                <a16:creationId xmlns:a16="http://schemas.microsoft.com/office/drawing/2014/main" id="{C629B8B0-FB45-266B-9BDF-7C718CC1C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24" y="671413"/>
            <a:ext cx="8329942" cy="60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9A05B-917F-4BED-BF4B-D0F265ADBC0B}"/>
              </a:ext>
            </a:extLst>
          </p:cNvPr>
          <p:cNvSpPr txBox="1"/>
          <p:nvPr/>
        </p:nvSpPr>
        <p:spPr>
          <a:xfrm>
            <a:off x="9416348" y="845909"/>
            <a:ext cx="2494831" cy="310854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      </a:t>
            </a:r>
            <a:endParaRPr lang="en-US" dirty="0"/>
          </a:p>
          <a:p>
            <a:r>
              <a:rPr lang="en-US" dirty="0"/>
              <a:t>    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sz="1600" dirty="0"/>
              <a:t>Dome of the Rock</a:t>
            </a:r>
          </a:p>
          <a:p>
            <a:endParaRPr lang="en-US" sz="1600" dirty="0"/>
          </a:p>
          <a:p>
            <a:r>
              <a:rPr lang="en-US" sz="1600" dirty="0"/>
              <a:t>    </a:t>
            </a:r>
          </a:p>
          <a:p>
            <a:endParaRPr lang="en-US" sz="1600" dirty="0"/>
          </a:p>
          <a:p>
            <a:r>
              <a:rPr lang="en-US" sz="1600" dirty="0"/>
              <a:t>    Al Aqsa Mosque</a:t>
            </a:r>
          </a:p>
          <a:p>
            <a:endParaRPr lang="en-US" sz="1600" dirty="0"/>
          </a:p>
          <a:p>
            <a:r>
              <a:rPr lang="en-US" sz="1600" dirty="0"/>
              <a:t>    </a:t>
            </a:r>
          </a:p>
          <a:p>
            <a:endParaRPr lang="en-US" sz="1600" dirty="0"/>
          </a:p>
          <a:p>
            <a:r>
              <a:rPr lang="en-US" sz="1600" dirty="0"/>
              <a:t>    Muon Detector Kidron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66C0DE-E95F-722C-C75A-95780783515F}"/>
              </a:ext>
            </a:extLst>
          </p:cNvPr>
          <p:cNvCxnSpPr>
            <a:cxnSpLocks/>
          </p:cNvCxnSpPr>
          <p:nvPr/>
        </p:nvCxnSpPr>
        <p:spPr>
          <a:xfrm flipH="1">
            <a:off x="5943967" y="1803222"/>
            <a:ext cx="3602881" cy="1708386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16352B-EF36-94DD-6E84-C2335BE24B55}"/>
              </a:ext>
            </a:extLst>
          </p:cNvPr>
          <p:cNvCxnSpPr>
            <a:cxnSpLocks/>
          </p:cNvCxnSpPr>
          <p:nvPr/>
        </p:nvCxnSpPr>
        <p:spPr>
          <a:xfrm flipH="1">
            <a:off x="6142194" y="2832722"/>
            <a:ext cx="3449414" cy="864324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0612B2-04F1-39C6-6561-D5670A211423}"/>
              </a:ext>
            </a:extLst>
          </p:cNvPr>
          <p:cNvCxnSpPr>
            <a:cxnSpLocks/>
          </p:cNvCxnSpPr>
          <p:nvPr/>
        </p:nvCxnSpPr>
        <p:spPr>
          <a:xfrm flipH="1">
            <a:off x="6308447" y="3779094"/>
            <a:ext cx="3283161" cy="1203228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195D419-FC6A-3B90-B5A8-3170DC73D3A9}"/>
              </a:ext>
            </a:extLst>
          </p:cNvPr>
          <p:cNvSpPr txBox="1"/>
          <p:nvPr/>
        </p:nvSpPr>
        <p:spPr>
          <a:xfrm>
            <a:off x="9421625" y="4655605"/>
            <a:ext cx="2408026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429"/>
              </a:lnSpc>
            </a:pPr>
            <a:r>
              <a:rPr lang="en-US" sz="1200" dirty="0">
                <a:solidFill>
                  <a:srgbClr val="343268"/>
                </a:solidFill>
                <a:effectLst/>
              </a:rPr>
              <a:t>Matson (G. Eric and Edith) Photograph Collection</a:t>
            </a:r>
          </a:p>
          <a:p>
            <a:r>
              <a:rPr lang="en-US" sz="1200" dirty="0"/>
              <a:t>Library of Congress: LC-DIG-matpc-05871</a:t>
            </a:r>
          </a:p>
          <a:p>
            <a:endParaRPr lang="en-US" sz="1200" dirty="0"/>
          </a:p>
          <a:p>
            <a:r>
              <a:rPr lang="en-US" sz="1200" dirty="0"/>
              <a:t>(Date unknown, but consistent with late 19</a:t>
            </a:r>
            <a:r>
              <a:rPr lang="en-US" sz="1200" baseline="30000" dirty="0"/>
              <a:t>th</a:t>
            </a:r>
            <a:r>
              <a:rPr lang="en-US" sz="1200" dirty="0"/>
              <a:t> century)</a:t>
            </a:r>
          </a:p>
          <a:p>
            <a:pPr algn="l">
              <a:lnSpc>
                <a:spcPts val="1429"/>
              </a:lnSpc>
            </a:pPr>
            <a:endParaRPr lang="en-US" sz="1200" b="1" dirty="0">
              <a:solidFill>
                <a:srgbClr val="343268"/>
              </a:solidFill>
            </a:endParaRPr>
          </a:p>
          <a:p>
            <a:pPr algn="l">
              <a:lnSpc>
                <a:spcPts val="1429"/>
              </a:lnSpc>
            </a:pPr>
            <a:endParaRPr lang="en-US" sz="1200" b="1" dirty="0">
              <a:solidFill>
                <a:srgbClr val="34326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452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3AEA3-05DB-DB5F-FD50-7C6FC4153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886C55-C730-4194-85C9-4730615FF7C4}"/>
              </a:ext>
            </a:extLst>
          </p:cNvPr>
          <p:cNvSpPr txBox="1"/>
          <p:nvPr/>
        </p:nvSpPr>
        <p:spPr>
          <a:xfrm>
            <a:off x="1549594" y="153563"/>
            <a:ext cx="880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Muon Radiography/Tomography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EC7EA-D3AB-FCE4-C11F-D46C4F2F0F48}"/>
              </a:ext>
            </a:extLst>
          </p:cNvPr>
          <p:cNvSpPr txBox="1"/>
          <p:nvPr/>
        </p:nvSpPr>
        <p:spPr>
          <a:xfrm>
            <a:off x="239187" y="1041173"/>
            <a:ext cx="1180212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222222"/>
                </a:solidFill>
                <a:effectLst/>
              </a:rPr>
              <a:t>  “Hidden chamber discovery in the underground Hellenistic necropolis of Neapolis by </a:t>
            </a:r>
            <a:r>
              <a:rPr lang="en-US" i="0" dirty="0" err="1">
                <a:solidFill>
                  <a:srgbClr val="222222"/>
                </a:solidFill>
                <a:effectLst/>
              </a:rPr>
              <a:t>muography</a:t>
            </a:r>
            <a:r>
              <a:rPr lang="en-US" i="0" dirty="0">
                <a:solidFill>
                  <a:srgbClr val="222222"/>
                </a:solidFill>
                <a:effectLst/>
              </a:rPr>
              <a:t>”, </a:t>
            </a:r>
            <a:r>
              <a:rPr lang="en-US" dirty="0">
                <a:solidFill>
                  <a:srgbClr val="222222"/>
                </a:solidFill>
              </a:rPr>
              <a:t>Nature April  2023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  “Precise characterization of a corridor-shaped structure in Khufu’s Pyramid by observation of cosmic-ray muons” </a:t>
            </a:r>
          </a:p>
          <a:p>
            <a:pPr>
              <a:spcAft>
                <a:spcPts val="1200"/>
              </a:spcAft>
            </a:pPr>
            <a:r>
              <a:rPr lang="en-US" dirty="0"/>
              <a:t>        Nature Comm, March 2023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222222"/>
                </a:solidFill>
                <a:effectLst/>
              </a:rPr>
              <a:t>Current</a:t>
            </a:r>
            <a:r>
              <a:rPr lang="en-US" dirty="0">
                <a:solidFill>
                  <a:srgbClr val="222222"/>
                </a:solidFill>
              </a:rPr>
              <a:t>:  </a:t>
            </a:r>
            <a:r>
              <a:rPr lang="en-US" i="0" dirty="0">
                <a:solidFill>
                  <a:srgbClr val="222222"/>
                </a:solidFill>
                <a:effectLst/>
              </a:rPr>
              <a:t>University of Virginia (E. C. Dukes)</a:t>
            </a:r>
            <a:r>
              <a:rPr lang="en-US" i="0" dirty="0">
                <a:solidFill>
                  <a:srgbClr val="222222"/>
                </a:solidFill>
                <a:effectLst/>
                <a:sym typeface="Wingdings" pitchFamily="2" charset="2"/>
              </a:rPr>
              <a:t> Deploy detector pairs at varying locations over two years for 3D imaging.</a:t>
            </a:r>
            <a:endParaRPr lang="en-US" i="0" dirty="0">
              <a:solidFill>
                <a:srgbClr val="222222"/>
              </a:solidFill>
              <a:effectLst/>
            </a:endParaRPr>
          </a:p>
          <a:p>
            <a:pPr algn="l"/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b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plus </a:t>
            </a:r>
            <a:r>
              <a:rPr lang="en-US" dirty="0">
                <a:solidFill>
                  <a:srgbClr val="222222"/>
                </a:solidFill>
                <a:latin typeface="-apple-system"/>
              </a:rPr>
              <a:t>many applications in mining, reactor evaluation, cargo inspection, defense (tunnel searches) etc.</a:t>
            </a:r>
          </a:p>
          <a:p>
            <a:pPr algn="l"/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endParaRPr lang="en-US" dirty="0">
              <a:solidFill>
                <a:srgbClr val="222222"/>
              </a:solidFill>
              <a:latin typeface="-apple-system"/>
            </a:endParaRP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Our interest is in archaeological sites in </a:t>
            </a:r>
            <a:r>
              <a:rPr lang="en-US" dirty="0">
                <a:solidFill>
                  <a:srgbClr val="222222"/>
                </a:solidFill>
                <a:latin typeface="-apple-system"/>
              </a:rPr>
              <a:t>I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srael  </a:t>
            </a:r>
          </a:p>
        </p:txBody>
      </p:sp>
    </p:spTree>
    <p:extLst>
      <p:ext uri="{BB962C8B-B14F-4D97-AF65-F5344CB8AC3E}">
        <p14:creationId xmlns:p14="http://schemas.microsoft.com/office/powerpoint/2010/main" val="3085854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34447-8219-DC9F-1018-247DC2758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C8F5A0-94E5-83CB-BCE9-30748A2B9A93}"/>
              </a:ext>
            </a:extLst>
          </p:cNvPr>
          <p:cNvSpPr txBox="1"/>
          <p:nvPr/>
        </p:nvSpPr>
        <p:spPr>
          <a:xfrm>
            <a:off x="102441" y="173591"/>
            <a:ext cx="1196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itchFamily="2" charset="2"/>
              </a:rPr>
              <a:t>Archaeological  </a:t>
            </a:r>
            <a:r>
              <a:rPr lang="en-US" sz="3600" i="1" dirty="0">
                <a:sym typeface="Wingdings" pitchFamily="2" charset="2"/>
              </a:rPr>
              <a:t> </a:t>
            </a:r>
            <a:r>
              <a:rPr lang="en-US" sz="3600" i="1" dirty="0" err="1">
                <a:sym typeface="Wingdings" pitchFamily="2" charset="2"/>
              </a:rPr>
              <a:t>tels</a:t>
            </a:r>
            <a:r>
              <a:rPr lang="en-US" sz="3600" i="1" dirty="0">
                <a:sym typeface="Wingdings" pitchFamily="2" charset="2"/>
              </a:rPr>
              <a:t>    </a:t>
            </a:r>
            <a:r>
              <a:rPr lang="en-US" sz="3600" dirty="0">
                <a:sym typeface="Wingdings" pitchFamily="2" charset="2"/>
              </a:rPr>
              <a:t>contain strata of successive civilizations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38646-3569-8BDF-33EA-44D132F8BF86}"/>
              </a:ext>
            </a:extLst>
          </p:cNvPr>
          <p:cNvSpPr txBox="1"/>
          <p:nvPr/>
        </p:nvSpPr>
        <p:spPr>
          <a:xfrm>
            <a:off x="181069" y="2498756"/>
            <a:ext cx="23176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Tel Hazor</a:t>
            </a:r>
          </a:p>
          <a:p>
            <a:endParaRPr lang="en-US" sz="3200" dirty="0"/>
          </a:p>
          <a:p>
            <a:r>
              <a:rPr lang="en-US" dirty="0"/>
              <a:t>Ancient Canaanite to Israeli city-state</a:t>
            </a:r>
          </a:p>
          <a:p>
            <a:endParaRPr lang="en-US" dirty="0"/>
          </a:p>
          <a:p>
            <a:r>
              <a:rPr lang="en-US" dirty="0"/>
              <a:t>Water systems</a:t>
            </a: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0BE49B74-3569-74F5-AE9F-BFA85FB5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58" y="1098514"/>
            <a:ext cx="8639447" cy="50993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09726A-3163-6195-861F-A70A090360CA}"/>
              </a:ext>
            </a:extLst>
          </p:cNvPr>
          <p:cNvSpPr txBox="1"/>
          <p:nvPr/>
        </p:nvSpPr>
        <p:spPr>
          <a:xfrm>
            <a:off x="9551407" y="1091873"/>
            <a:ext cx="20732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e-IL" sz="3200" dirty="0"/>
              <a:t>תל חצור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462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4FD77-14DD-8DDA-8B42-5DA06C52B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8F3F89-6965-B96A-22C8-5EEE2A1C77B8}"/>
              </a:ext>
            </a:extLst>
          </p:cNvPr>
          <p:cNvSpPr txBox="1"/>
          <p:nvPr/>
        </p:nvSpPr>
        <p:spPr>
          <a:xfrm>
            <a:off x="102441" y="173591"/>
            <a:ext cx="1196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itchFamily="2" charset="2"/>
              </a:rPr>
              <a:t>Archaeological  </a:t>
            </a:r>
            <a:r>
              <a:rPr lang="en-US" sz="3600" i="1" dirty="0">
                <a:sym typeface="Wingdings" pitchFamily="2" charset="2"/>
              </a:rPr>
              <a:t> </a:t>
            </a:r>
            <a:r>
              <a:rPr lang="en-US" sz="3600" i="1" dirty="0" err="1">
                <a:sym typeface="Wingdings" pitchFamily="2" charset="2"/>
              </a:rPr>
              <a:t>tels</a:t>
            </a:r>
            <a:r>
              <a:rPr lang="en-US" sz="3600" i="1" dirty="0">
                <a:sym typeface="Wingdings" pitchFamily="2" charset="2"/>
              </a:rPr>
              <a:t>    </a:t>
            </a:r>
            <a:r>
              <a:rPr lang="en-US" sz="3600" dirty="0">
                <a:sym typeface="Wingdings" pitchFamily="2" charset="2"/>
              </a:rPr>
              <a:t>contain strata of successive civilizations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85B2-3894-1732-CE3A-92DE1CC1B5F9}"/>
              </a:ext>
            </a:extLst>
          </p:cNvPr>
          <p:cNvSpPr txBox="1"/>
          <p:nvPr/>
        </p:nvSpPr>
        <p:spPr>
          <a:xfrm>
            <a:off x="162560" y="2091350"/>
            <a:ext cx="333248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Tel </a:t>
            </a:r>
            <a:r>
              <a:rPr lang="en-US" sz="3200" dirty="0" err="1"/>
              <a:t>Azeka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bronze to byzantine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David v Goliath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Hideouts (Bar Kokhba revolt)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April, 2025 a three-year-old Israeli toddler stumbled upon a 3,800 year old Canaanite seal near Tel </a:t>
            </a:r>
            <a:r>
              <a:rPr lang="en-US" dirty="0" err="1"/>
              <a:t>Azeka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AF3C6C2-94A1-747E-94A2-FF557161B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907" y="957537"/>
            <a:ext cx="8276654" cy="551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0E88DE-F7CB-804F-11B7-B337DCB73E48}"/>
              </a:ext>
            </a:extLst>
          </p:cNvPr>
          <p:cNvSpPr txBox="1"/>
          <p:nvPr/>
        </p:nvSpPr>
        <p:spPr>
          <a:xfrm>
            <a:off x="9854262" y="1005897"/>
            <a:ext cx="191028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e-IL" sz="3200" dirty="0"/>
              <a:t>תל עזקה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728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31AEEDC-DC9D-7EDF-60E6-888003A2F4D3}"/>
              </a:ext>
            </a:extLst>
          </p:cNvPr>
          <p:cNvGrpSpPr/>
          <p:nvPr/>
        </p:nvGrpSpPr>
        <p:grpSpPr>
          <a:xfrm>
            <a:off x="162560" y="1618827"/>
            <a:ext cx="6968373" cy="4741334"/>
            <a:chOff x="0" y="1490134"/>
            <a:chExt cx="7130933" cy="487002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D5E60A-49BF-4567-9AA9-02B9DA9A6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90134"/>
              <a:ext cx="7130933" cy="487002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232028-407F-B2A5-FA47-BCC12F517785}"/>
                </a:ext>
              </a:extLst>
            </p:cNvPr>
            <p:cNvSpPr txBox="1"/>
            <p:nvPr/>
          </p:nvSpPr>
          <p:spPr>
            <a:xfrm rot="20478927">
              <a:off x="5153703" y="2826075"/>
              <a:ext cx="91235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effectLst/>
                  <a:latin typeface="Helvetica" pitchFamily="2" charset="0"/>
                </a:rPr>
                <a:t>40 cm </a:t>
              </a:r>
              <a:endParaRPr lang="en-US" sz="14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8DEFBC8-0411-C32E-F7E1-8DAB9638AE64}"/>
                </a:ext>
              </a:extLst>
            </p:cNvPr>
            <p:cNvCxnSpPr/>
            <p:nvPr/>
          </p:nvCxnSpPr>
          <p:spPr>
            <a:xfrm flipV="1">
              <a:off x="4237264" y="2563586"/>
              <a:ext cx="2408465" cy="7429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9F5DA7-CA3D-4376-9638-AC3EA79A2B3C}"/>
                </a:ext>
              </a:extLst>
            </p:cNvPr>
            <p:cNvSpPr txBox="1"/>
            <p:nvPr/>
          </p:nvSpPr>
          <p:spPr>
            <a:xfrm rot="16200000">
              <a:off x="6337526" y="3528204"/>
              <a:ext cx="8878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effectLst/>
                  <a:latin typeface="Helvetica" pitchFamily="2" charset="0"/>
                </a:rPr>
                <a:t>40 cm </a:t>
              </a:r>
              <a:endParaRPr lang="en-US" sz="1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57D50B9-DAA1-8BC4-7F0E-25B5B32D8ABF}"/>
              </a:ext>
            </a:extLst>
          </p:cNvPr>
          <p:cNvGrpSpPr/>
          <p:nvPr/>
        </p:nvGrpSpPr>
        <p:grpSpPr>
          <a:xfrm>
            <a:off x="7197855" y="1539599"/>
            <a:ext cx="4799618" cy="5003515"/>
            <a:chOff x="7170762" y="137519"/>
            <a:chExt cx="4799618" cy="50035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3DACE4-5A6E-B574-AB11-6852DFAC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96" t="4911" r="46753" b="44475"/>
            <a:stretch>
              <a:fillRect/>
            </a:stretch>
          </p:blipFill>
          <p:spPr>
            <a:xfrm>
              <a:off x="7170762" y="137519"/>
              <a:ext cx="4799618" cy="500351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3D2CF9-28A8-0056-3DA3-34894AC91755}"/>
                </a:ext>
              </a:extLst>
            </p:cNvPr>
            <p:cNvSpPr txBox="1"/>
            <p:nvPr/>
          </p:nvSpPr>
          <p:spPr>
            <a:xfrm rot="20783957">
              <a:off x="9837658" y="4290122"/>
              <a:ext cx="1077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3.2 cm</a:t>
              </a:r>
            </a:p>
          </p:txBody>
        </p:sp>
      </p:grp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17A4427-0B42-EBB2-4B11-BA2AA105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5A76-23AF-804F-AED3-44C9B143118B}" type="datetime1">
              <a:rPr lang="en-US" smtClean="0"/>
              <a:t>6/27/25</a:t>
            </a:fld>
            <a:endParaRPr lang="LID4096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1125ED4-FFA1-425E-7299-BAC8C4A6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Levin  Univ. of Michigan</a:t>
            </a:r>
            <a:endParaRPr lang="LID4096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7C9950-C01F-5183-F0CB-295E6133E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7</a:t>
            </a:fld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8907C-C700-BCC1-0231-2A98A194DF5D}"/>
              </a:ext>
            </a:extLst>
          </p:cNvPr>
          <p:cNvSpPr txBox="1"/>
          <p:nvPr/>
        </p:nvSpPr>
        <p:spPr>
          <a:xfrm>
            <a:off x="192821" y="3339254"/>
            <a:ext cx="53507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 planes ( 2X &amp; 2Y)  interleaved triangular scintillator bars</a:t>
            </a: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23 triangular  bars/layer  </a:t>
            </a:r>
            <a:r>
              <a:rPr lang="en-US" sz="1600" dirty="0">
                <a:effectLst/>
                <a:latin typeface="Helvetica" pitchFamily="2" charset="0"/>
              </a:rPr>
              <a:t>x 3.2 x 1.7 cm</a:t>
            </a:r>
            <a:r>
              <a:rPr lang="en-US" sz="1600" baseline="30000" dirty="0">
                <a:effectLst/>
                <a:latin typeface="Helvetica" pitchFamily="2" charset="0"/>
              </a:rPr>
              <a:t>2</a:t>
            </a:r>
            <a:endParaRPr lang="en-US" sz="1600" dirty="0">
              <a:effectLst/>
              <a:latin typeface="Helvetica" pitchFamily="2" charset="0"/>
            </a:endParaRPr>
          </a:p>
          <a:p>
            <a:pPr>
              <a:buNone/>
            </a:pPr>
            <a:endParaRPr lang="en-US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3BF17-E68B-80EC-BEBE-5FF0D6C1EF24}"/>
              </a:ext>
            </a:extLst>
          </p:cNvPr>
          <p:cNvSpPr txBox="1"/>
          <p:nvPr/>
        </p:nvSpPr>
        <p:spPr>
          <a:xfrm>
            <a:off x="363235" y="131077"/>
            <a:ext cx="109429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Detector Technology:  Extruded Plastic Scintillator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from the  FNAL Extrusion Facility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03657-ABB4-0403-883E-A81B2B042227}"/>
              </a:ext>
            </a:extLst>
          </p:cNvPr>
          <p:cNvSpPr txBox="1"/>
          <p:nvPr/>
        </p:nvSpPr>
        <p:spPr>
          <a:xfrm>
            <a:off x="9317506" y="1612677"/>
            <a:ext cx="2618679" cy="73866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p</a:t>
            </a:r>
            <a:r>
              <a:rPr lang="en-US" sz="1400" dirty="0">
                <a:effectLst/>
                <a:latin typeface="Helvetica" pitchFamily="2" charset="0"/>
              </a:rPr>
              <a:t>olystyrene + 1% PPO </a:t>
            </a:r>
            <a:r>
              <a:rPr lang="en-US" sz="1400" dirty="0">
                <a:latin typeface="Helvetica" pitchFamily="2" charset="0"/>
              </a:rPr>
              <a:t>+</a:t>
            </a:r>
            <a:r>
              <a:rPr lang="en-US" sz="1400" dirty="0">
                <a:effectLst/>
                <a:latin typeface="Helvetica" pitchFamily="2" charset="0"/>
              </a:rPr>
              <a:t> 0.03% POPOP</a:t>
            </a:r>
            <a:r>
              <a:rPr lang="en-US" sz="1400" dirty="0">
                <a:latin typeface="Helvetica" pitchFamily="2" charset="0"/>
              </a:rPr>
              <a:t>    with </a:t>
            </a:r>
            <a:r>
              <a:rPr lang="en-US" sz="1400" dirty="0">
                <a:effectLst/>
                <a:latin typeface="Helvetica" pitchFamily="2" charset="0"/>
              </a:rPr>
              <a:t> </a:t>
            </a:r>
            <a:r>
              <a:rPr lang="en-US" sz="1400" dirty="0">
                <a:latin typeface="Helvetica" pitchFamily="2" charset="0"/>
              </a:rPr>
              <a:t>TiO</a:t>
            </a:r>
            <a:r>
              <a:rPr lang="en-US" sz="1400" baseline="-25000" dirty="0">
                <a:latin typeface="Helvetica" pitchFamily="2" charset="0"/>
              </a:rPr>
              <a:t>2</a:t>
            </a:r>
            <a:r>
              <a:rPr lang="en-US" sz="1400" dirty="0">
                <a:latin typeface="Helvetica" pitchFamily="2" charset="0"/>
              </a:rPr>
              <a:t> coating</a:t>
            </a:r>
            <a:r>
              <a:rPr lang="en-US" sz="1400" dirty="0">
                <a:effectLst/>
                <a:latin typeface="Helvetica" pitchFamily="2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F08FFD-55BF-7320-E273-014950B13360}"/>
              </a:ext>
            </a:extLst>
          </p:cNvPr>
          <p:cNvSpPr txBox="1"/>
          <p:nvPr/>
        </p:nvSpPr>
        <p:spPr>
          <a:xfrm>
            <a:off x="8041505" y="3491127"/>
            <a:ext cx="1730057" cy="738664"/>
          </a:xfrm>
          <a:prstGeom prst="rect">
            <a:avLst/>
          </a:prstGeom>
          <a:solidFill>
            <a:schemeClr val="bg1">
              <a:lumMod val="65000"/>
              <a:alpha val="56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Helvetica" pitchFamily="2" charset="0"/>
              </a:rPr>
              <a:t>wavelength shifting  fiber   </a:t>
            </a:r>
            <a:r>
              <a:rPr lang="en-US" sz="1400" dirty="0">
                <a:latin typeface="Helvetica" pitchFamily="2" charset="0"/>
              </a:rPr>
              <a:t>(Saint-Gobain BCF-91A) </a:t>
            </a:r>
            <a:endParaRPr lang="en-US" sz="1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BAA8CF-992C-620A-924D-4D877553CE0B}"/>
              </a:ext>
            </a:extLst>
          </p:cNvPr>
          <p:cNvCxnSpPr>
            <a:cxnSpLocks/>
          </p:cNvCxnSpPr>
          <p:nvPr/>
        </p:nvCxnSpPr>
        <p:spPr>
          <a:xfrm flipV="1">
            <a:off x="6863444" y="2383972"/>
            <a:ext cx="0" cy="294730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71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06DA2-2B1D-7C2B-83BD-2AE16843A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8A979C4-D0C2-A73B-98CC-065C018F310F}"/>
              </a:ext>
            </a:extLst>
          </p:cNvPr>
          <p:cNvSpPr txBox="1"/>
          <p:nvPr/>
        </p:nvSpPr>
        <p:spPr>
          <a:xfrm>
            <a:off x="99392" y="4661451"/>
            <a:ext cx="41446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latin typeface="Helvetica" pitchFamily="2" charset="0"/>
              </a:rPr>
              <a:t>Fibers </a:t>
            </a:r>
            <a:r>
              <a:rPr lang="en-US" sz="2000" dirty="0">
                <a:effectLst/>
                <a:latin typeface="Helvetica" pitchFamily="2" charset="0"/>
              </a:rPr>
              <a:t> coupled </a:t>
            </a:r>
            <a:r>
              <a:rPr lang="en-US" sz="2000" dirty="0">
                <a:latin typeface="Helvetica" pitchFamily="2" charset="0"/>
              </a:rPr>
              <a:t>to  Hamamatsu  </a:t>
            </a:r>
            <a:r>
              <a:rPr lang="en-US" sz="2000" dirty="0"/>
              <a:t>S13361-3050   8x8</a:t>
            </a:r>
            <a:r>
              <a:rPr lang="en-US" sz="2000" dirty="0">
                <a:latin typeface="Helvetica" pitchFamily="2" charset="0"/>
              </a:rPr>
              <a:t>  </a:t>
            </a:r>
            <a:r>
              <a:rPr lang="en-US" sz="2000" dirty="0" err="1">
                <a:latin typeface="Helvetica" pitchFamily="2" charset="0"/>
              </a:rPr>
              <a:t>SiPM</a:t>
            </a:r>
            <a:r>
              <a:rPr lang="en-US" sz="2000" dirty="0">
                <a:latin typeface="Helvetica" pitchFamily="2" charset="0"/>
              </a:rPr>
              <a:t> array</a:t>
            </a:r>
            <a:r>
              <a:rPr lang="en-US" sz="2000" dirty="0">
                <a:effectLst/>
                <a:latin typeface="Helvetica" pitchFamily="2" charset="0"/>
              </a:rPr>
              <a:t>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8F3958A-4B46-D307-8511-34A01D6CF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5A76-23AF-804F-AED3-44C9B143118B}" type="datetime1">
              <a:rPr lang="en-US" smtClean="0"/>
              <a:t>6/27/25</a:t>
            </a:fld>
            <a:endParaRPr lang="LID4096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D35E647-06EE-322F-0977-30341673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Levin  Univ. of Michigan</a:t>
            </a:r>
            <a:endParaRPr lang="LID4096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829923D-8706-EDC9-C401-3B60366A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8</a:t>
            </a:fld>
            <a:endParaRPr lang="LID4096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07D37-E529-CAFA-EAC1-FEC8B2A317F6}"/>
              </a:ext>
            </a:extLst>
          </p:cNvPr>
          <p:cNvSpPr txBox="1"/>
          <p:nvPr/>
        </p:nvSpPr>
        <p:spPr>
          <a:xfrm>
            <a:off x="5595247" y="1550194"/>
            <a:ext cx="6047677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DAQ:  </a:t>
            </a:r>
            <a:r>
              <a:rPr lang="en-US" sz="2000" dirty="0"/>
              <a:t>CAEN’s DT5550W platform </a:t>
            </a:r>
          </a:p>
          <a:p>
            <a:r>
              <a:rPr lang="en-US" sz="2000" dirty="0"/>
              <a:t> == &gt; 4 x 32 channels  </a:t>
            </a:r>
            <a:r>
              <a:rPr lang="en-US" sz="2000" dirty="0" err="1"/>
              <a:t>Citiroc</a:t>
            </a:r>
            <a:r>
              <a:rPr lang="en-US" sz="2000" dirty="0"/>
              <a:t> ASICs </a:t>
            </a:r>
          </a:p>
          <a:p>
            <a:endParaRPr lang="en-US" sz="2000" dirty="0"/>
          </a:p>
          <a:p>
            <a:r>
              <a:rPr lang="en-US" sz="2000" dirty="0"/>
              <a:t>Each ASIC is self-triggering</a:t>
            </a:r>
          </a:p>
          <a:p>
            <a:endParaRPr lang="en-US" sz="2000" dirty="0"/>
          </a:p>
          <a:p>
            <a:r>
              <a:rPr lang="en-US" sz="2000" dirty="0"/>
              <a:t>Xilinx XC7K160T FPGA  reads out the ASICs and ADCs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236354-6AE5-832F-5D38-4EA46840A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87" y="3699912"/>
            <a:ext cx="7262478" cy="29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1C7D995-C1B1-DFE5-4AE7-A78A805F2191}"/>
              </a:ext>
            </a:extLst>
          </p:cNvPr>
          <p:cNvGrpSpPr/>
          <p:nvPr/>
        </p:nvGrpSpPr>
        <p:grpSpPr>
          <a:xfrm>
            <a:off x="198782" y="874644"/>
            <a:ext cx="4075044" cy="3617843"/>
            <a:chOff x="159026" y="824949"/>
            <a:chExt cx="4075044" cy="36178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D90A3F-61C2-0C35-5F31-01EB806FA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6" t="15065" r="10364" b="14785"/>
            <a:stretch>
              <a:fillRect/>
            </a:stretch>
          </p:blipFill>
          <p:spPr>
            <a:xfrm>
              <a:off x="159026" y="824949"/>
              <a:ext cx="4075044" cy="3617843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92CAD25-0FC5-703E-5217-DF8A0BD845B8}"/>
                </a:ext>
              </a:extLst>
            </p:cNvPr>
            <p:cNvCxnSpPr/>
            <p:nvPr/>
          </p:nvCxnSpPr>
          <p:spPr>
            <a:xfrm>
              <a:off x="792220" y="4196251"/>
              <a:ext cx="387626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233EAF-17BA-1D34-4FCB-902A4B29347B}"/>
                </a:ext>
              </a:extLst>
            </p:cNvPr>
            <p:cNvSpPr txBox="1"/>
            <p:nvPr/>
          </p:nvSpPr>
          <p:spPr>
            <a:xfrm>
              <a:off x="602165" y="3724506"/>
              <a:ext cx="769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3 mm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674098F-0E55-E4A1-7859-F09A2EC47BEC}"/>
              </a:ext>
            </a:extLst>
          </p:cNvPr>
          <p:cNvSpPr txBox="1"/>
          <p:nvPr/>
        </p:nvSpPr>
        <p:spPr>
          <a:xfrm>
            <a:off x="4353340" y="89453"/>
            <a:ext cx="497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Readout &amp; DAQ</a:t>
            </a:r>
          </a:p>
        </p:txBody>
      </p:sp>
    </p:spTree>
    <p:extLst>
      <p:ext uri="{BB962C8B-B14F-4D97-AF65-F5344CB8AC3E}">
        <p14:creationId xmlns:p14="http://schemas.microsoft.com/office/powerpoint/2010/main" val="1967493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04DF4-6F2C-8C90-11D4-89E61AA1B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0BEB6F-AC2D-0628-72C2-05D41C3E0932}"/>
              </a:ext>
            </a:extLst>
          </p:cNvPr>
          <p:cNvSpPr txBox="1"/>
          <p:nvPr/>
        </p:nvSpPr>
        <p:spPr>
          <a:xfrm>
            <a:off x="2770250" y="127903"/>
            <a:ext cx="6622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Assembled detector in Tel Aviv University 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D11910-942A-520A-AE20-D7045EAEE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73" y="799736"/>
            <a:ext cx="7436181" cy="557713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029608B-4AEA-4F0D-76C9-6CB101017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02A7-2A48-7543-B8A3-DC7BA39BCD89}" type="datetime1">
              <a:rPr lang="en-US" smtClean="0"/>
              <a:t>6/27/25</a:t>
            </a:fld>
            <a:endParaRPr lang="LID4096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9260B09-5726-A983-E9F9-CD693E0C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Levin  Univ. of Michigan</a:t>
            </a:r>
            <a:endParaRPr lang="LID4096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C33DDE0-80A3-A722-5BD6-138E4F92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C5D7-E5C2-48E4-BDB0-ED197D2B40F6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4895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19475</TotalTime>
  <Words>1342</Words>
  <Application>Microsoft Macintosh PowerPoint</Application>
  <PresentationFormat>Widescreen</PresentationFormat>
  <Paragraphs>339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-apple-system</vt:lpstr>
      <vt:lpstr>Arial</vt:lpstr>
      <vt:lpstr>Calibri</vt:lpstr>
      <vt:lpstr>Calibri Light</vt:lpstr>
      <vt:lpstr>Helvetica</vt:lpstr>
      <vt:lpstr>Noto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 bb</dc:creator>
  <cp:lastModifiedBy>Levin, Daniel</cp:lastModifiedBy>
  <cp:revision>110</cp:revision>
  <dcterms:created xsi:type="dcterms:W3CDTF">2024-11-27T07:52:11Z</dcterms:created>
  <dcterms:modified xsi:type="dcterms:W3CDTF">2025-06-28T06:54:08Z</dcterms:modified>
</cp:coreProperties>
</file>