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7" r:id="rId7"/>
    <p:sldId id="262" r:id="rId8"/>
    <p:sldId id="261" r:id="rId9"/>
    <p:sldId id="266" r:id="rId10"/>
    <p:sldId id="265" r:id="rId11"/>
    <p:sldId id="263"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17" d="100"/>
          <a:sy n="117" d="100"/>
        </p:scale>
        <p:origin x="5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0DE036-0266-4C4C-88ED-47C44BC02003}" type="datetimeFigureOut">
              <a:rPr lang="en-US" smtClean="0"/>
              <a:t>6/23/25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05A95-6F75-4F41-9398-2276140D1DCE}" type="slidenum">
              <a:rPr lang="en-US" smtClean="0"/>
              <a:t>‹#›</a:t>
            </a:fld>
            <a:endParaRPr lang="en-US"/>
          </a:p>
        </p:txBody>
      </p:sp>
    </p:spTree>
    <p:extLst>
      <p:ext uri="{BB962C8B-B14F-4D97-AF65-F5344CB8AC3E}">
        <p14:creationId xmlns:p14="http://schemas.microsoft.com/office/powerpoint/2010/main" val="348543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9DAB48-1202-6A42-BF85-206361E33824}" type="slidenum">
              <a:rPr lang="en-US" smtClean="0"/>
              <a:t>6</a:t>
            </a:fld>
            <a:endParaRPr lang="en-US"/>
          </a:p>
        </p:txBody>
      </p:sp>
    </p:spTree>
    <p:extLst>
      <p:ext uri="{BB962C8B-B14F-4D97-AF65-F5344CB8AC3E}">
        <p14:creationId xmlns:p14="http://schemas.microsoft.com/office/powerpoint/2010/main" val="340124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8DA3-B3A1-90A9-C226-A3D4B8FF6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8AABF1-659C-D111-A660-ABA0746FF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F107A-848A-3066-6512-AF78A0D7A33F}"/>
              </a:ext>
            </a:extLst>
          </p:cNvPr>
          <p:cNvSpPr>
            <a:spLocks noGrp="1"/>
          </p:cNvSpPr>
          <p:nvPr>
            <p:ph type="dt" sz="half" idx="10"/>
          </p:nvPr>
        </p:nvSpPr>
        <p:spPr/>
        <p:txBody>
          <a:bodyPr/>
          <a:lstStyle/>
          <a:p>
            <a:r>
              <a:rPr lang="en-US"/>
              <a:t>6/28/25</a:t>
            </a:r>
          </a:p>
        </p:txBody>
      </p:sp>
      <p:sp>
        <p:nvSpPr>
          <p:cNvPr id="5" name="Footer Placeholder 4">
            <a:extLst>
              <a:ext uri="{FF2B5EF4-FFF2-40B4-BE49-F238E27FC236}">
                <a16:creationId xmlns:a16="http://schemas.microsoft.com/office/drawing/2014/main" id="{033D874F-3EA3-5BBC-3864-CB2D3935B172}"/>
              </a:ext>
            </a:extLst>
          </p:cNvPr>
          <p:cNvSpPr>
            <a:spLocks noGrp="1"/>
          </p:cNvSpPr>
          <p:nvPr>
            <p:ph type="ftr" sz="quarter" idx="11"/>
          </p:nvPr>
        </p:nvSpPr>
        <p:spPr/>
        <p:txBody>
          <a:bodyPr/>
          <a:lstStyle/>
          <a:p>
            <a:r>
              <a:rPr lang="en-US"/>
              <a:t>MACRO </a:t>
            </a:r>
          </a:p>
        </p:txBody>
      </p:sp>
      <p:sp>
        <p:nvSpPr>
          <p:cNvPr id="6" name="Slide Number Placeholder 5">
            <a:extLst>
              <a:ext uri="{FF2B5EF4-FFF2-40B4-BE49-F238E27FC236}">
                <a16:creationId xmlns:a16="http://schemas.microsoft.com/office/drawing/2014/main" id="{A3A71558-1327-895F-FCF9-9DC6FD6A26A1}"/>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185714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B692-209B-884B-EC2C-7463B7B5C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5AB68-3085-2B4B-1996-B7F81C2F4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47459-CA46-58D3-776B-0B3C76482350}"/>
              </a:ext>
            </a:extLst>
          </p:cNvPr>
          <p:cNvSpPr>
            <a:spLocks noGrp="1"/>
          </p:cNvSpPr>
          <p:nvPr>
            <p:ph type="dt" sz="half" idx="10"/>
          </p:nvPr>
        </p:nvSpPr>
        <p:spPr/>
        <p:txBody>
          <a:bodyPr/>
          <a:lstStyle/>
          <a:p>
            <a:r>
              <a:rPr lang="en-US"/>
              <a:t>6/28/25</a:t>
            </a:r>
          </a:p>
        </p:txBody>
      </p:sp>
      <p:sp>
        <p:nvSpPr>
          <p:cNvPr id="5" name="Footer Placeholder 4">
            <a:extLst>
              <a:ext uri="{FF2B5EF4-FFF2-40B4-BE49-F238E27FC236}">
                <a16:creationId xmlns:a16="http://schemas.microsoft.com/office/drawing/2014/main" id="{32BC723D-7265-1466-D115-599B0C5A3D17}"/>
              </a:ext>
            </a:extLst>
          </p:cNvPr>
          <p:cNvSpPr>
            <a:spLocks noGrp="1"/>
          </p:cNvSpPr>
          <p:nvPr>
            <p:ph type="ftr" sz="quarter" idx="11"/>
          </p:nvPr>
        </p:nvSpPr>
        <p:spPr/>
        <p:txBody>
          <a:bodyPr/>
          <a:lstStyle/>
          <a:p>
            <a:r>
              <a:rPr lang="en-US"/>
              <a:t>MACRO </a:t>
            </a:r>
          </a:p>
        </p:txBody>
      </p:sp>
      <p:sp>
        <p:nvSpPr>
          <p:cNvPr id="6" name="Slide Number Placeholder 5">
            <a:extLst>
              <a:ext uri="{FF2B5EF4-FFF2-40B4-BE49-F238E27FC236}">
                <a16:creationId xmlns:a16="http://schemas.microsoft.com/office/drawing/2014/main" id="{B0F25DDA-6063-D953-5BF3-B02815C9253C}"/>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240253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E1EAE-C58A-4758-5E20-2F50BFA55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CE769E-C44B-3173-90CD-1C35B7BC2B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3AB16-732B-9128-4B24-7AB281196EE1}"/>
              </a:ext>
            </a:extLst>
          </p:cNvPr>
          <p:cNvSpPr>
            <a:spLocks noGrp="1"/>
          </p:cNvSpPr>
          <p:nvPr>
            <p:ph type="dt" sz="half" idx="10"/>
          </p:nvPr>
        </p:nvSpPr>
        <p:spPr/>
        <p:txBody>
          <a:bodyPr/>
          <a:lstStyle/>
          <a:p>
            <a:r>
              <a:rPr lang="en-US"/>
              <a:t>6/28/25</a:t>
            </a:r>
          </a:p>
        </p:txBody>
      </p:sp>
      <p:sp>
        <p:nvSpPr>
          <p:cNvPr id="5" name="Footer Placeholder 4">
            <a:extLst>
              <a:ext uri="{FF2B5EF4-FFF2-40B4-BE49-F238E27FC236}">
                <a16:creationId xmlns:a16="http://schemas.microsoft.com/office/drawing/2014/main" id="{9CFEFFC3-7526-436C-8D8D-B82E00D7FFEF}"/>
              </a:ext>
            </a:extLst>
          </p:cNvPr>
          <p:cNvSpPr>
            <a:spLocks noGrp="1"/>
          </p:cNvSpPr>
          <p:nvPr>
            <p:ph type="ftr" sz="quarter" idx="11"/>
          </p:nvPr>
        </p:nvSpPr>
        <p:spPr/>
        <p:txBody>
          <a:bodyPr/>
          <a:lstStyle/>
          <a:p>
            <a:r>
              <a:rPr lang="en-US"/>
              <a:t>MACRO </a:t>
            </a:r>
          </a:p>
        </p:txBody>
      </p:sp>
      <p:sp>
        <p:nvSpPr>
          <p:cNvPr id="6" name="Slide Number Placeholder 5">
            <a:extLst>
              <a:ext uri="{FF2B5EF4-FFF2-40B4-BE49-F238E27FC236}">
                <a16:creationId xmlns:a16="http://schemas.microsoft.com/office/drawing/2014/main" id="{B316FC42-3485-0305-5D78-E0E95D119E75}"/>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379370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BEDC-8C4F-83A1-2589-33A45AB0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DCEB2-E096-A0B4-FE32-20134F92F0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ED6D6-F658-5AFE-0D8E-933A449CFD78}"/>
              </a:ext>
            </a:extLst>
          </p:cNvPr>
          <p:cNvSpPr>
            <a:spLocks noGrp="1"/>
          </p:cNvSpPr>
          <p:nvPr>
            <p:ph type="dt" sz="half" idx="10"/>
          </p:nvPr>
        </p:nvSpPr>
        <p:spPr/>
        <p:txBody>
          <a:bodyPr/>
          <a:lstStyle/>
          <a:p>
            <a:r>
              <a:rPr lang="en-US"/>
              <a:t>6/28/25</a:t>
            </a:r>
          </a:p>
        </p:txBody>
      </p:sp>
      <p:sp>
        <p:nvSpPr>
          <p:cNvPr id="5" name="Footer Placeholder 4">
            <a:extLst>
              <a:ext uri="{FF2B5EF4-FFF2-40B4-BE49-F238E27FC236}">
                <a16:creationId xmlns:a16="http://schemas.microsoft.com/office/drawing/2014/main" id="{725808AA-1F13-91F1-7F86-43C321CAA9AB}"/>
              </a:ext>
            </a:extLst>
          </p:cNvPr>
          <p:cNvSpPr>
            <a:spLocks noGrp="1"/>
          </p:cNvSpPr>
          <p:nvPr>
            <p:ph type="ftr" sz="quarter" idx="11"/>
          </p:nvPr>
        </p:nvSpPr>
        <p:spPr/>
        <p:txBody>
          <a:bodyPr/>
          <a:lstStyle/>
          <a:p>
            <a:r>
              <a:rPr lang="en-US"/>
              <a:t>MACRO </a:t>
            </a:r>
          </a:p>
        </p:txBody>
      </p:sp>
      <p:sp>
        <p:nvSpPr>
          <p:cNvPr id="6" name="Slide Number Placeholder 5">
            <a:extLst>
              <a:ext uri="{FF2B5EF4-FFF2-40B4-BE49-F238E27FC236}">
                <a16:creationId xmlns:a16="http://schemas.microsoft.com/office/drawing/2014/main" id="{34CAC9D8-275D-5C1C-10D0-EC3FDAF87A6B}"/>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603324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1E90-1514-BB3B-8D71-B0517B06E5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7101DF-D3A0-7818-88F2-359A63129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21B3D8-671E-FFF4-8A53-ADF6DD7573B8}"/>
              </a:ext>
            </a:extLst>
          </p:cNvPr>
          <p:cNvSpPr>
            <a:spLocks noGrp="1"/>
          </p:cNvSpPr>
          <p:nvPr>
            <p:ph type="dt" sz="half" idx="10"/>
          </p:nvPr>
        </p:nvSpPr>
        <p:spPr/>
        <p:txBody>
          <a:bodyPr/>
          <a:lstStyle/>
          <a:p>
            <a:r>
              <a:rPr lang="en-US"/>
              <a:t>6/28/25</a:t>
            </a:r>
          </a:p>
        </p:txBody>
      </p:sp>
      <p:sp>
        <p:nvSpPr>
          <p:cNvPr id="5" name="Footer Placeholder 4">
            <a:extLst>
              <a:ext uri="{FF2B5EF4-FFF2-40B4-BE49-F238E27FC236}">
                <a16:creationId xmlns:a16="http://schemas.microsoft.com/office/drawing/2014/main" id="{90110625-108F-7212-F643-772303349055}"/>
              </a:ext>
            </a:extLst>
          </p:cNvPr>
          <p:cNvSpPr>
            <a:spLocks noGrp="1"/>
          </p:cNvSpPr>
          <p:nvPr>
            <p:ph type="ftr" sz="quarter" idx="11"/>
          </p:nvPr>
        </p:nvSpPr>
        <p:spPr/>
        <p:txBody>
          <a:bodyPr/>
          <a:lstStyle/>
          <a:p>
            <a:r>
              <a:rPr lang="en-US"/>
              <a:t>MACRO </a:t>
            </a:r>
          </a:p>
        </p:txBody>
      </p:sp>
      <p:sp>
        <p:nvSpPr>
          <p:cNvPr id="6" name="Slide Number Placeholder 5">
            <a:extLst>
              <a:ext uri="{FF2B5EF4-FFF2-40B4-BE49-F238E27FC236}">
                <a16:creationId xmlns:a16="http://schemas.microsoft.com/office/drawing/2014/main" id="{30BBD653-D6B1-10B1-394F-1E01A315C34E}"/>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41759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AAED-4A20-FE10-A2AC-3E7DFE6EE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B1B1E1-9D85-6956-596E-119EDFCF3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AE269-029D-A65F-58B3-035A8148E9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C138C1-E3FA-9A4D-A845-842D65D16DC1}"/>
              </a:ext>
            </a:extLst>
          </p:cNvPr>
          <p:cNvSpPr>
            <a:spLocks noGrp="1"/>
          </p:cNvSpPr>
          <p:nvPr>
            <p:ph type="dt" sz="half" idx="10"/>
          </p:nvPr>
        </p:nvSpPr>
        <p:spPr/>
        <p:txBody>
          <a:bodyPr/>
          <a:lstStyle/>
          <a:p>
            <a:r>
              <a:rPr lang="en-US"/>
              <a:t>6/28/25</a:t>
            </a:r>
          </a:p>
        </p:txBody>
      </p:sp>
      <p:sp>
        <p:nvSpPr>
          <p:cNvPr id="6" name="Footer Placeholder 5">
            <a:extLst>
              <a:ext uri="{FF2B5EF4-FFF2-40B4-BE49-F238E27FC236}">
                <a16:creationId xmlns:a16="http://schemas.microsoft.com/office/drawing/2014/main" id="{536DB99F-4E69-CAAC-0A43-0403FCC3ED59}"/>
              </a:ext>
            </a:extLst>
          </p:cNvPr>
          <p:cNvSpPr>
            <a:spLocks noGrp="1"/>
          </p:cNvSpPr>
          <p:nvPr>
            <p:ph type="ftr" sz="quarter" idx="11"/>
          </p:nvPr>
        </p:nvSpPr>
        <p:spPr/>
        <p:txBody>
          <a:bodyPr/>
          <a:lstStyle/>
          <a:p>
            <a:r>
              <a:rPr lang="en-US"/>
              <a:t>MACRO </a:t>
            </a:r>
          </a:p>
        </p:txBody>
      </p:sp>
      <p:sp>
        <p:nvSpPr>
          <p:cNvPr id="7" name="Slide Number Placeholder 6">
            <a:extLst>
              <a:ext uri="{FF2B5EF4-FFF2-40B4-BE49-F238E27FC236}">
                <a16:creationId xmlns:a16="http://schemas.microsoft.com/office/drawing/2014/main" id="{2F5AA99A-EF9B-DA74-92C1-EFB01F16B339}"/>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274904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919C-1ECA-3049-AB06-BEBB37C060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D4296-371D-4514-5306-F417B920B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0809AB-DD4B-2A73-3E6D-BCC58870B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0388E-33A5-9149-32CA-5193EC589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FD9F7-ACF0-D033-713B-D417A90AF2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B377E-575F-0CBB-492B-09B30BA21895}"/>
              </a:ext>
            </a:extLst>
          </p:cNvPr>
          <p:cNvSpPr>
            <a:spLocks noGrp="1"/>
          </p:cNvSpPr>
          <p:nvPr>
            <p:ph type="dt" sz="half" idx="10"/>
          </p:nvPr>
        </p:nvSpPr>
        <p:spPr/>
        <p:txBody>
          <a:bodyPr/>
          <a:lstStyle/>
          <a:p>
            <a:r>
              <a:rPr lang="en-US"/>
              <a:t>6/28/25</a:t>
            </a:r>
          </a:p>
        </p:txBody>
      </p:sp>
      <p:sp>
        <p:nvSpPr>
          <p:cNvPr id="8" name="Footer Placeholder 7">
            <a:extLst>
              <a:ext uri="{FF2B5EF4-FFF2-40B4-BE49-F238E27FC236}">
                <a16:creationId xmlns:a16="http://schemas.microsoft.com/office/drawing/2014/main" id="{7A6B0B5E-588F-287D-55AB-17456A8E4FFA}"/>
              </a:ext>
            </a:extLst>
          </p:cNvPr>
          <p:cNvSpPr>
            <a:spLocks noGrp="1"/>
          </p:cNvSpPr>
          <p:nvPr>
            <p:ph type="ftr" sz="quarter" idx="11"/>
          </p:nvPr>
        </p:nvSpPr>
        <p:spPr/>
        <p:txBody>
          <a:bodyPr/>
          <a:lstStyle/>
          <a:p>
            <a:r>
              <a:rPr lang="en-US"/>
              <a:t>MACRO </a:t>
            </a:r>
          </a:p>
        </p:txBody>
      </p:sp>
      <p:sp>
        <p:nvSpPr>
          <p:cNvPr id="9" name="Slide Number Placeholder 8">
            <a:extLst>
              <a:ext uri="{FF2B5EF4-FFF2-40B4-BE49-F238E27FC236}">
                <a16:creationId xmlns:a16="http://schemas.microsoft.com/office/drawing/2014/main" id="{531F7AD3-CD82-8470-3907-464B85CE562C}"/>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136290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E95D-BAF9-05A0-4386-FBD3A85C1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1EE2A-567A-AAAB-60C5-1018F3F4DED0}"/>
              </a:ext>
            </a:extLst>
          </p:cNvPr>
          <p:cNvSpPr>
            <a:spLocks noGrp="1"/>
          </p:cNvSpPr>
          <p:nvPr>
            <p:ph type="dt" sz="half" idx="10"/>
          </p:nvPr>
        </p:nvSpPr>
        <p:spPr/>
        <p:txBody>
          <a:bodyPr/>
          <a:lstStyle/>
          <a:p>
            <a:r>
              <a:rPr lang="en-US"/>
              <a:t>6/28/25</a:t>
            </a:r>
          </a:p>
        </p:txBody>
      </p:sp>
      <p:sp>
        <p:nvSpPr>
          <p:cNvPr id="4" name="Footer Placeholder 3">
            <a:extLst>
              <a:ext uri="{FF2B5EF4-FFF2-40B4-BE49-F238E27FC236}">
                <a16:creationId xmlns:a16="http://schemas.microsoft.com/office/drawing/2014/main" id="{813A6B67-B688-0323-3918-1FA9AE40953C}"/>
              </a:ext>
            </a:extLst>
          </p:cNvPr>
          <p:cNvSpPr>
            <a:spLocks noGrp="1"/>
          </p:cNvSpPr>
          <p:nvPr>
            <p:ph type="ftr" sz="quarter" idx="11"/>
          </p:nvPr>
        </p:nvSpPr>
        <p:spPr/>
        <p:txBody>
          <a:bodyPr/>
          <a:lstStyle/>
          <a:p>
            <a:r>
              <a:rPr lang="en-US"/>
              <a:t>MACRO </a:t>
            </a:r>
          </a:p>
        </p:txBody>
      </p:sp>
      <p:sp>
        <p:nvSpPr>
          <p:cNvPr id="5" name="Slide Number Placeholder 4">
            <a:extLst>
              <a:ext uri="{FF2B5EF4-FFF2-40B4-BE49-F238E27FC236}">
                <a16:creationId xmlns:a16="http://schemas.microsoft.com/office/drawing/2014/main" id="{DFD81CBF-155B-4389-4D21-9563C42D2FBC}"/>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3920068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5047AA-1BF3-C7AF-55EF-EF308059E0FF}"/>
              </a:ext>
            </a:extLst>
          </p:cNvPr>
          <p:cNvSpPr>
            <a:spLocks noGrp="1"/>
          </p:cNvSpPr>
          <p:nvPr>
            <p:ph type="dt" sz="half" idx="10"/>
          </p:nvPr>
        </p:nvSpPr>
        <p:spPr/>
        <p:txBody>
          <a:bodyPr/>
          <a:lstStyle/>
          <a:p>
            <a:r>
              <a:rPr lang="en-US"/>
              <a:t>6/28/25</a:t>
            </a:r>
          </a:p>
        </p:txBody>
      </p:sp>
      <p:sp>
        <p:nvSpPr>
          <p:cNvPr id="3" name="Footer Placeholder 2">
            <a:extLst>
              <a:ext uri="{FF2B5EF4-FFF2-40B4-BE49-F238E27FC236}">
                <a16:creationId xmlns:a16="http://schemas.microsoft.com/office/drawing/2014/main" id="{94ECB455-A89C-36C3-4BD0-412F3F78FC91}"/>
              </a:ext>
            </a:extLst>
          </p:cNvPr>
          <p:cNvSpPr>
            <a:spLocks noGrp="1"/>
          </p:cNvSpPr>
          <p:nvPr>
            <p:ph type="ftr" sz="quarter" idx="11"/>
          </p:nvPr>
        </p:nvSpPr>
        <p:spPr/>
        <p:txBody>
          <a:bodyPr/>
          <a:lstStyle/>
          <a:p>
            <a:r>
              <a:rPr lang="en-US"/>
              <a:t>MACRO </a:t>
            </a:r>
          </a:p>
        </p:txBody>
      </p:sp>
      <p:sp>
        <p:nvSpPr>
          <p:cNvPr id="4" name="Slide Number Placeholder 3">
            <a:extLst>
              <a:ext uri="{FF2B5EF4-FFF2-40B4-BE49-F238E27FC236}">
                <a16:creationId xmlns:a16="http://schemas.microsoft.com/office/drawing/2014/main" id="{644D8F1E-7876-4C71-7BFA-BA487D3E7E17}"/>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33127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51B0-E936-2DF0-9368-FB75A3DEA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1FE226-878E-A5BC-4A9D-696BC4868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22CAC-CE90-5B4D-1391-14E853DDD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3327B-CE60-39EA-2EF9-404A1B58C3C9}"/>
              </a:ext>
            </a:extLst>
          </p:cNvPr>
          <p:cNvSpPr>
            <a:spLocks noGrp="1"/>
          </p:cNvSpPr>
          <p:nvPr>
            <p:ph type="dt" sz="half" idx="10"/>
          </p:nvPr>
        </p:nvSpPr>
        <p:spPr/>
        <p:txBody>
          <a:bodyPr/>
          <a:lstStyle/>
          <a:p>
            <a:r>
              <a:rPr lang="en-US"/>
              <a:t>6/28/25</a:t>
            </a:r>
          </a:p>
        </p:txBody>
      </p:sp>
      <p:sp>
        <p:nvSpPr>
          <p:cNvPr id="6" name="Footer Placeholder 5">
            <a:extLst>
              <a:ext uri="{FF2B5EF4-FFF2-40B4-BE49-F238E27FC236}">
                <a16:creationId xmlns:a16="http://schemas.microsoft.com/office/drawing/2014/main" id="{3AD3CE69-F71D-87BE-612E-087895EFC5F3}"/>
              </a:ext>
            </a:extLst>
          </p:cNvPr>
          <p:cNvSpPr>
            <a:spLocks noGrp="1"/>
          </p:cNvSpPr>
          <p:nvPr>
            <p:ph type="ftr" sz="quarter" idx="11"/>
          </p:nvPr>
        </p:nvSpPr>
        <p:spPr/>
        <p:txBody>
          <a:bodyPr/>
          <a:lstStyle/>
          <a:p>
            <a:r>
              <a:rPr lang="en-US"/>
              <a:t>MACRO </a:t>
            </a:r>
          </a:p>
        </p:txBody>
      </p:sp>
      <p:sp>
        <p:nvSpPr>
          <p:cNvPr id="7" name="Slide Number Placeholder 6">
            <a:extLst>
              <a:ext uri="{FF2B5EF4-FFF2-40B4-BE49-F238E27FC236}">
                <a16:creationId xmlns:a16="http://schemas.microsoft.com/office/drawing/2014/main" id="{7EF2524D-4BD1-3368-7D17-600012054376}"/>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333619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0509-82A8-5962-A45A-9AA2AF185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B62F3B-A285-CEFB-21D3-41BB0BB35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97D25-32F4-E0B2-6F7C-246640827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DC665-154A-0BE8-12B2-6357C537E75A}"/>
              </a:ext>
            </a:extLst>
          </p:cNvPr>
          <p:cNvSpPr>
            <a:spLocks noGrp="1"/>
          </p:cNvSpPr>
          <p:nvPr>
            <p:ph type="dt" sz="half" idx="10"/>
          </p:nvPr>
        </p:nvSpPr>
        <p:spPr/>
        <p:txBody>
          <a:bodyPr/>
          <a:lstStyle/>
          <a:p>
            <a:r>
              <a:rPr lang="en-US"/>
              <a:t>6/28/25</a:t>
            </a:r>
          </a:p>
        </p:txBody>
      </p:sp>
      <p:sp>
        <p:nvSpPr>
          <p:cNvPr id="6" name="Footer Placeholder 5">
            <a:extLst>
              <a:ext uri="{FF2B5EF4-FFF2-40B4-BE49-F238E27FC236}">
                <a16:creationId xmlns:a16="http://schemas.microsoft.com/office/drawing/2014/main" id="{9B4EEF00-3757-0028-DDC9-2F481578A301}"/>
              </a:ext>
            </a:extLst>
          </p:cNvPr>
          <p:cNvSpPr>
            <a:spLocks noGrp="1"/>
          </p:cNvSpPr>
          <p:nvPr>
            <p:ph type="ftr" sz="quarter" idx="11"/>
          </p:nvPr>
        </p:nvSpPr>
        <p:spPr/>
        <p:txBody>
          <a:bodyPr/>
          <a:lstStyle/>
          <a:p>
            <a:r>
              <a:rPr lang="en-US"/>
              <a:t>MACRO </a:t>
            </a:r>
          </a:p>
        </p:txBody>
      </p:sp>
      <p:sp>
        <p:nvSpPr>
          <p:cNvPr id="7" name="Slide Number Placeholder 6">
            <a:extLst>
              <a:ext uri="{FF2B5EF4-FFF2-40B4-BE49-F238E27FC236}">
                <a16:creationId xmlns:a16="http://schemas.microsoft.com/office/drawing/2014/main" id="{D30E32A6-66E4-939B-0D63-F5D960DE5150}"/>
              </a:ext>
            </a:extLst>
          </p:cNvPr>
          <p:cNvSpPr>
            <a:spLocks noGrp="1"/>
          </p:cNvSpPr>
          <p:nvPr>
            <p:ph type="sldNum" sz="quarter" idx="12"/>
          </p:nvPr>
        </p:nvSpPr>
        <p:spPr/>
        <p:txBody>
          <a:bodyPr/>
          <a:lstStyle/>
          <a:p>
            <a:fld id="{1186ED2A-F45F-B44B-A0EC-6EB8AFBBDF92}" type="slidenum">
              <a:rPr lang="en-US" smtClean="0"/>
              <a:t>‹#›</a:t>
            </a:fld>
            <a:endParaRPr lang="en-US"/>
          </a:p>
        </p:txBody>
      </p:sp>
    </p:spTree>
    <p:extLst>
      <p:ext uri="{BB962C8B-B14F-4D97-AF65-F5344CB8AC3E}">
        <p14:creationId xmlns:p14="http://schemas.microsoft.com/office/powerpoint/2010/main" val="144310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66E25-825D-6F2D-5058-784B3E18C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DB6B36-61F9-265B-32E6-3BDA99A7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B41EC-9881-9477-6D4B-0A421F72B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6/28/25</a:t>
            </a:r>
          </a:p>
        </p:txBody>
      </p:sp>
      <p:sp>
        <p:nvSpPr>
          <p:cNvPr id="5" name="Footer Placeholder 4">
            <a:extLst>
              <a:ext uri="{FF2B5EF4-FFF2-40B4-BE49-F238E27FC236}">
                <a16:creationId xmlns:a16="http://schemas.microsoft.com/office/drawing/2014/main" id="{3B2F1F20-32F9-6B6F-A1E4-624826F881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MACRO </a:t>
            </a:r>
          </a:p>
        </p:txBody>
      </p:sp>
      <p:sp>
        <p:nvSpPr>
          <p:cNvPr id="6" name="Slide Number Placeholder 5">
            <a:extLst>
              <a:ext uri="{FF2B5EF4-FFF2-40B4-BE49-F238E27FC236}">
                <a16:creationId xmlns:a16="http://schemas.microsoft.com/office/drawing/2014/main" id="{1C29A8B5-0A33-67E4-D1CE-4EB1D1159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86ED2A-F45F-B44B-A0EC-6EB8AFBBDF92}" type="slidenum">
              <a:rPr lang="en-US" smtClean="0"/>
              <a:t>‹#›</a:t>
            </a:fld>
            <a:endParaRPr lang="en-US"/>
          </a:p>
        </p:txBody>
      </p:sp>
    </p:spTree>
    <p:extLst>
      <p:ext uri="{BB962C8B-B14F-4D97-AF65-F5344CB8AC3E}">
        <p14:creationId xmlns:p14="http://schemas.microsoft.com/office/powerpoint/2010/main" val="3036161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emf"/><Relationship Id="rId7" Type="http://schemas.openxmlformats.org/officeDocument/2006/relationships/image" Target="../media/image45.pn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4.tiff"/><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DC5C3E-5AFC-6BAB-5CF9-5654FE97E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34" r="29663" b="2"/>
          <a:stretch>
            <a:fillRect/>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4" name="Content Placeholder 7">
            <a:extLst>
              <a:ext uri="{FF2B5EF4-FFF2-40B4-BE49-F238E27FC236}">
                <a16:creationId xmlns:a16="http://schemas.microsoft.com/office/drawing/2014/main" id="{1AAD5D46-AD30-55D7-7679-10C3D3E33F0B}"/>
              </a:ext>
            </a:extLst>
          </p:cNvPr>
          <p:cNvPicPr>
            <a:picLocks noChangeAspect="1"/>
          </p:cNvPicPr>
          <p:nvPr/>
        </p:nvPicPr>
        <p:blipFill>
          <a:blip r:embed="rId3"/>
          <a:srcRect l="2568" r="15091"/>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3D rendering of a supermassive black hole, in the foreground against a galaxy and starry sky">
            <a:extLst>
              <a:ext uri="{FF2B5EF4-FFF2-40B4-BE49-F238E27FC236}">
                <a16:creationId xmlns:a16="http://schemas.microsoft.com/office/drawing/2014/main" id="{EBCEC1E7-8BB4-D38D-5278-A3A5585E0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7" r="1879"/>
          <a:stretch>
            <a:fillRect/>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44A0EB6-0455-9595-C4F4-961D679F90CB}"/>
              </a:ext>
            </a:extLst>
          </p:cNvPr>
          <p:cNvSpPr>
            <a:spLocks noGrp="1"/>
          </p:cNvSpPr>
          <p:nvPr>
            <p:ph type="ctrTitle"/>
          </p:nvPr>
        </p:nvSpPr>
        <p:spPr>
          <a:xfrm>
            <a:off x="225467" y="551145"/>
            <a:ext cx="3169085" cy="1652559"/>
          </a:xfrm>
        </p:spPr>
        <p:txBody>
          <a:bodyPr vert="horz" lIns="91440" tIns="45720" rIns="91440" bIns="45720" rtlCol="0" anchor="ctr">
            <a:normAutofit/>
          </a:bodyPr>
          <a:lstStyle/>
          <a:p>
            <a:pPr algn="l"/>
            <a:r>
              <a:rPr lang="en-US" sz="2400" kern="1200" dirty="0">
                <a:solidFill>
                  <a:schemeClr val="tx1"/>
                </a:solidFill>
                <a:latin typeface="+mj-lt"/>
                <a:ea typeface="+mj-ea"/>
                <a:cs typeface="+mj-cs"/>
              </a:rPr>
              <a:t>Flattening the Universe: a Scientific Journey from Monopoles to Dark Energy</a:t>
            </a:r>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ADA34CA9-2914-6DEE-8FEB-2128E427B549}"/>
              </a:ext>
            </a:extLst>
          </p:cNvPr>
          <p:cNvSpPr>
            <a:spLocks noGrp="1"/>
          </p:cNvSpPr>
          <p:nvPr>
            <p:ph type="subTitle" idx="1"/>
          </p:nvPr>
        </p:nvSpPr>
        <p:spPr>
          <a:xfrm>
            <a:off x="448056" y="2258568"/>
            <a:ext cx="2807208" cy="3922776"/>
          </a:xfrm>
        </p:spPr>
        <p:txBody>
          <a:bodyPr vert="horz" lIns="91440" tIns="45720" rIns="91440" bIns="45720" rtlCol="0">
            <a:normAutofit/>
          </a:bodyPr>
          <a:lstStyle/>
          <a:p>
            <a:pPr algn="l"/>
            <a:r>
              <a:rPr lang="en-US" sz="1700" dirty="0"/>
              <a:t>Gregory </a:t>
            </a:r>
            <a:r>
              <a:rPr lang="en-US" sz="1700" dirty="0" err="1"/>
              <a:t>Tarlé</a:t>
            </a:r>
            <a:endParaRPr lang="en-US" sz="1700" dirty="0"/>
          </a:p>
          <a:p>
            <a:pPr algn="l"/>
            <a:r>
              <a:rPr lang="en-US" sz="1700" dirty="0"/>
              <a:t>University of Michigan</a:t>
            </a:r>
          </a:p>
          <a:p>
            <a:pPr algn="l"/>
            <a:r>
              <a:rPr lang="en-US" sz="1700" dirty="0"/>
              <a:t>The MACRO experiment and its legacy: more than three decades of </a:t>
            </a:r>
            <a:r>
              <a:rPr lang="en-US" sz="1700" dirty="0" err="1"/>
              <a:t>astroparticle</a:t>
            </a:r>
            <a:r>
              <a:rPr lang="en-US" sz="1700" dirty="0"/>
              <a:t> and neutrino physics</a:t>
            </a:r>
          </a:p>
          <a:p>
            <a:pPr algn="l"/>
            <a:r>
              <a:rPr lang="en-US" sz="1700" dirty="0"/>
              <a:t>June 28, 2025</a:t>
            </a:r>
          </a:p>
          <a:p>
            <a:pPr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195250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8DBF-18E9-CD04-8FED-A9E2815A208B}"/>
              </a:ext>
            </a:extLst>
          </p:cNvPr>
          <p:cNvSpPr txBox="1">
            <a:spLocks/>
          </p:cNvSpPr>
          <p:nvPr/>
        </p:nvSpPr>
        <p:spPr>
          <a:xfrm>
            <a:off x="60657" y="1"/>
            <a:ext cx="10725927" cy="9034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Cosmological Coupling and BH Mass Growth</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D7436EB-AA6B-B9A8-C6C7-05C00587B9D2}"/>
                  </a:ext>
                </a:extLst>
              </p:cNvPr>
              <p:cNvSpPr txBox="1"/>
              <p:nvPr/>
            </p:nvSpPr>
            <p:spPr>
              <a:xfrm>
                <a:off x="150981" y="653140"/>
                <a:ext cx="5667933" cy="5602624"/>
              </a:xfrm>
              <a:prstGeom prst="rect">
                <a:avLst/>
              </a:prstGeom>
              <a:noFill/>
            </p:spPr>
            <p:txBody>
              <a:bodyPr wrap="square" rtlCol="0">
                <a:spAutoFit/>
              </a:bodyPr>
              <a:lstStyle/>
              <a:p>
                <a:pPr marL="148590"/>
                <a:r>
                  <a:rPr lang="en-US" sz="1400" dirty="0">
                    <a:latin typeface="Arial" panose="020B0604020202020204" pitchFamily="34" charset="0"/>
                    <a:cs typeface="Arial" panose="020B0604020202020204" pitchFamily="34" charset="0"/>
                  </a:rPr>
                  <a:t>GR Prediction: If a species of compact objects contributes P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0</m:t>
                    </m:r>
                  </m:oMath>
                </a14:m>
                <a:r>
                  <a:rPr lang="en-US" sz="1400" dirty="0">
                    <a:latin typeface="Arial" panose="020B0604020202020204" pitchFamily="34" charset="0"/>
                    <a:cs typeface="Arial" panose="020B0604020202020204" pitchFamily="34" charset="0"/>
                  </a:rPr>
                  <a:t> to Einstein’s equations, the individual masses will observably grow</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analogous to the photon redshift.    </a:t>
                </a:r>
              </a:p>
              <a:p>
                <a:pPr marL="148590"/>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𝑚</m:t>
                      </m:r>
                      <m:d>
                        <m:dPr>
                          <m:ctrlPr>
                            <a:rPr lang="en-US" sz="1400" b="0" i="1" dirty="0" smtClean="0">
                              <a:latin typeface="Cambria Math" panose="02040503050406030204" pitchFamily="18" charset="0"/>
                            </a:rPr>
                          </m:ctrlPr>
                        </m:dPr>
                        <m:e>
                          <m:r>
                            <a:rPr lang="en-US" sz="1400" b="0" i="1" dirty="0" smtClean="0">
                              <a:latin typeface="Cambria Math" panose="02040503050406030204" pitchFamily="18" charset="0"/>
                            </a:rPr>
                            <m:t>𝑎</m:t>
                          </m:r>
                        </m:e>
                      </m:d>
                      <m:r>
                        <a:rPr lang="en-US" sz="1400" i="1" dirty="0" smtClean="0">
                          <a:latin typeface="Cambria Math" panose="02040503050406030204" pitchFamily="18" charset="0"/>
                        </a:rPr>
                        <m:t>≔</m:t>
                      </m:r>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𝑚</m:t>
                          </m:r>
                        </m:e>
                        <m:sub>
                          <m:r>
                            <a:rPr lang="en-US" sz="1400" b="0" i="1" dirty="0" smtClean="0">
                              <a:latin typeface="Cambria Math" panose="02040503050406030204" pitchFamily="18" charset="0"/>
                            </a:rPr>
                            <m:t>𝑖</m:t>
                          </m:r>
                        </m:sub>
                      </m:sSub>
                      <m:sSup>
                        <m:sSupPr>
                          <m:ctrlPr>
                            <a:rPr lang="en-US" sz="1400" i="1" dirty="0" smtClean="0">
                              <a:latin typeface="Cambria Math" panose="02040503050406030204" pitchFamily="18" charset="0"/>
                            </a:rPr>
                          </m:ctrlPr>
                        </m:sSupPr>
                        <m:e>
                          <m:d>
                            <m:dPr>
                              <m:ctrlPr>
                                <a:rPr lang="en-US" sz="1400" b="0" i="1" dirty="0" smtClean="0">
                                  <a:latin typeface="Cambria Math" panose="02040503050406030204" pitchFamily="18" charset="0"/>
                                </a:rPr>
                              </m:ctrlPr>
                            </m:dPr>
                            <m:e>
                              <m:f>
                                <m:fPr>
                                  <m:ctrlPr>
                                    <a:rPr lang="en-US" sz="1400" b="0" i="1" dirty="0" smtClean="0">
                                      <a:latin typeface="Cambria Math" panose="02040503050406030204" pitchFamily="18" charset="0"/>
                                    </a:rPr>
                                  </m:ctrlPr>
                                </m:fPr>
                                <m:num>
                                  <m:r>
                                    <a:rPr lang="en-US" sz="1400" b="0" i="1" dirty="0" smtClean="0">
                                      <a:latin typeface="Cambria Math" panose="02040503050406030204" pitchFamily="18" charset="0"/>
                                    </a:rPr>
                                    <m:t>𝑎</m:t>
                                  </m:r>
                                </m:num>
                                <m:den>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𝑎</m:t>
                                      </m:r>
                                    </m:e>
                                    <m:sub>
                                      <m:r>
                                        <a:rPr lang="en-US" sz="1400" b="0" i="1" dirty="0" smtClean="0">
                                          <a:latin typeface="Cambria Math" panose="02040503050406030204" pitchFamily="18" charset="0"/>
                                        </a:rPr>
                                        <m:t>𝑖</m:t>
                                      </m:r>
                                    </m:sub>
                                  </m:sSub>
                                </m:den>
                              </m:f>
                            </m:e>
                          </m:d>
                        </m:e>
                        <m:sup>
                          <m:r>
                            <a:rPr lang="en-US" sz="1400" b="0" i="1" dirty="0" smtClean="0">
                              <a:latin typeface="Cambria Math" panose="02040503050406030204" pitchFamily="18" charset="0"/>
                            </a:rPr>
                            <m:t>𝑘</m:t>
                          </m:r>
                        </m:sup>
                      </m:sSup>
                      <m:r>
                        <a:rPr lang="en-US" sz="1400" b="0" i="1" dirty="0" smtClean="0">
                          <a:latin typeface="Cambria Math" panose="02040503050406030204" pitchFamily="18" charset="0"/>
                        </a:rPr>
                        <m:t>𝑎</m:t>
                      </m:r>
                      <m:r>
                        <a:rPr lang="en-US" sz="1400" b="0" i="1" dirty="0" smtClean="0">
                          <a:latin typeface="Cambria Math" panose="02040503050406030204" pitchFamily="18" charset="0"/>
                          <a:ea typeface="Cambria Math" panose="02040503050406030204" pitchFamily="18" charset="0"/>
                        </a:rPr>
                        <m:t>≥</m:t>
                      </m:r>
                      <m:sSub>
                        <m:sSubPr>
                          <m:ctrlPr>
                            <a:rPr lang="en-US" sz="1400" b="0" i="1" dirty="0" smtClean="0">
                              <a:latin typeface="Cambria Math" panose="02040503050406030204" pitchFamily="18" charset="0"/>
                              <a:ea typeface="Cambria Math" panose="02040503050406030204" pitchFamily="18" charset="0"/>
                            </a:rPr>
                          </m:ctrlPr>
                        </m:sSubPr>
                        <m:e>
                          <m:r>
                            <a:rPr lang="en-US" sz="1400" b="0" i="1" dirty="0" smtClean="0">
                              <a:latin typeface="Cambria Math" panose="02040503050406030204" pitchFamily="18" charset="0"/>
                              <a:ea typeface="Cambria Math" panose="02040503050406030204" pitchFamily="18" charset="0"/>
                            </a:rPr>
                            <m:t>𝑎</m:t>
                          </m:r>
                        </m:e>
                        <m:sub>
                          <m:r>
                            <a:rPr lang="en-US" sz="1400" b="0" i="1" dirty="0" smtClean="0">
                              <a:latin typeface="Cambria Math" panose="02040503050406030204" pitchFamily="18" charset="0"/>
                              <a:ea typeface="Cambria Math" panose="02040503050406030204" pitchFamily="18" charset="0"/>
                            </a:rPr>
                            <m:t>𝑖</m:t>
                          </m:r>
                        </m:sub>
                      </m:sSub>
                      <m:r>
                        <a:rPr lang="en-US" sz="1400" b="0" i="0" dirty="0" smtClean="0">
                          <a:latin typeface="Cambria Math" panose="02040503050406030204" pitchFamily="18" charset="0"/>
                          <a:ea typeface="Cambria Math" panose="02040503050406030204" pitchFamily="18" charset="0"/>
                        </a:rPr>
                        <m:t> </m:t>
                      </m:r>
                    </m:oMath>
                  </m:oMathPara>
                </a14:m>
                <a:endParaRPr lang="en-US" sz="1400" dirty="0"/>
              </a:p>
              <a:p>
                <a:pPr marL="891540" lvl="1" indent="-285750">
                  <a:buFont typeface="Arial" panose="020B0604020202020204" pitchFamily="34" charset="0"/>
                  <a:buChar char="•"/>
                </a:pPr>
                <a14:m>
                  <m:oMath xmlns:m="http://schemas.openxmlformats.org/officeDocument/2006/math">
                    <m:sSub>
                      <m:sSubPr>
                        <m:ctrlPr>
                          <a:rPr lang="en-US" sz="1400" b="0" i="1" dirty="0" smtClean="0">
                            <a:latin typeface="Cambria Math" panose="02040503050406030204" pitchFamily="18" charset="0"/>
                            <a:ea typeface="Cambria Math" panose="02040503050406030204" pitchFamily="18" charset="0"/>
                          </a:rPr>
                        </m:ctrlPr>
                      </m:sSubPr>
                      <m:e>
                        <m:r>
                          <a:rPr lang="en-US" sz="1400" b="0" i="1" dirty="0" smtClean="0">
                            <a:latin typeface="Cambria Math" panose="02040503050406030204" pitchFamily="18" charset="0"/>
                            <a:ea typeface="Cambria Math" panose="02040503050406030204" pitchFamily="18" charset="0"/>
                          </a:rPr>
                          <m:t>𝑎</m:t>
                        </m:r>
                      </m:e>
                      <m:sub>
                        <m:r>
                          <a:rPr lang="en-US" sz="1400" b="0" i="1" dirty="0" smtClean="0">
                            <a:latin typeface="Cambria Math" panose="02040503050406030204" pitchFamily="18" charset="0"/>
                            <a:ea typeface="Cambria Math" panose="02040503050406030204" pitchFamily="18" charset="0"/>
                          </a:rPr>
                          <m:t>𝑖</m:t>
                        </m:r>
                      </m:sub>
                    </m:sSub>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is</m:t>
                    </m:r>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the</m:t>
                    </m:r>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scale</m:t>
                    </m:r>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factor</m:t>
                    </m:r>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at</m:t>
                    </m:r>
                    <m:r>
                      <a:rPr lang="en-US" sz="1400" b="0" i="0" dirty="0" smtClean="0">
                        <a:latin typeface="Cambria Math" panose="02040503050406030204" pitchFamily="18" charset="0"/>
                        <a:ea typeface="Cambria Math" panose="02040503050406030204" pitchFamily="18" charset="0"/>
                      </a:rPr>
                      <m:t> </m:t>
                    </m:r>
                    <m:r>
                      <m:rPr>
                        <m:sty m:val="p"/>
                      </m:rPr>
                      <a:rPr lang="en-US" sz="1400" b="0" i="0" dirty="0" smtClean="0">
                        <a:latin typeface="Cambria Math" panose="02040503050406030204" pitchFamily="18" charset="0"/>
                        <a:ea typeface="Cambria Math" panose="02040503050406030204" pitchFamily="18" charset="0"/>
                      </a:rPr>
                      <m:t>coupling</m:t>
                    </m:r>
                  </m:oMath>
                </a14:m>
                <a:endParaRPr lang="en-US" sz="1400" b="0" dirty="0">
                  <a:latin typeface="Arial" panose="020B0604020202020204" pitchFamily="34" charset="0"/>
                  <a:ea typeface="Cambria Math" panose="02040503050406030204" pitchFamily="18" charset="0"/>
                  <a:cs typeface="Arial" panose="020B0604020202020204" pitchFamily="34" charset="0"/>
                </a:endParaRPr>
              </a:p>
              <a:p>
                <a:pPr marL="891540" lvl="1" indent="-285750">
                  <a:buFont typeface="Arial" panose="020B0604020202020204" pitchFamily="34" charset="0"/>
                  <a:buChar char="•"/>
                </a:pPr>
                <a14:m>
                  <m:oMath xmlns:m="http://schemas.openxmlformats.org/officeDocument/2006/math">
                    <m:sSub>
                      <m:sSubPr>
                        <m:ctrlPr>
                          <a:rPr lang="en-US" sz="1400" i="1" dirty="0" smtClean="0">
                            <a:latin typeface="Cambria Math" panose="02040503050406030204" pitchFamily="18" charset="0"/>
                          </a:rPr>
                        </m:ctrlPr>
                      </m:sSubPr>
                      <m:e>
                        <m:r>
                          <a:rPr lang="en-US" sz="1400" b="0" i="1" dirty="0" smtClean="0">
                            <a:latin typeface="Cambria Math" panose="02040503050406030204" pitchFamily="18" charset="0"/>
                          </a:rPr>
                          <m:t>𝑚</m:t>
                        </m:r>
                      </m:e>
                      <m:sub>
                        <m:r>
                          <a:rPr lang="en-US" sz="1400" b="0" i="1" dirty="0" smtClean="0">
                            <a:latin typeface="Cambria Math" panose="02040503050406030204" pitchFamily="18" charset="0"/>
                          </a:rPr>
                          <m:t>𝑖</m:t>
                        </m:r>
                      </m:sub>
                    </m:sSub>
                  </m:oMath>
                </a14:m>
                <a:r>
                  <a:rPr lang="en-US" sz="1400" dirty="0"/>
                  <a:t> </a:t>
                </a:r>
                <a:r>
                  <a:rPr lang="en-US" sz="1400" dirty="0">
                    <a:latin typeface="Arial" panose="020B0604020202020204" pitchFamily="34" charset="0"/>
                    <a:cs typeface="Arial" panose="020B0604020202020204" pitchFamily="34" charset="0"/>
                  </a:rPr>
                  <a:t>is the mass at coupling</a:t>
                </a:r>
              </a:p>
              <a:p>
                <a:pPr marL="891540" lvl="1" indent="-285750">
                  <a:buFont typeface="Arial" panose="020B0604020202020204" pitchFamily="34" charset="0"/>
                  <a:buChar char="•"/>
                </a:pPr>
                <a14:m>
                  <m:oMath xmlns:m="http://schemas.openxmlformats.org/officeDocument/2006/math">
                    <m:r>
                      <a:rPr lang="en-US" sz="1400" b="0" i="1" smtClean="0">
                        <a:latin typeface="Cambria Math" panose="02040503050406030204" pitchFamily="18" charset="0"/>
                      </a:rPr>
                      <m:t>𝑘</m:t>
                    </m:r>
                    <m:r>
                      <a:rPr lang="en-US" sz="1400" b="0" i="1" smtClean="0">
                        <a:latin typeface="Cambria Math" panose="02040503050406030204" pitchFamily="18" charset="0"/>
                      </a:rPr>
                      <m:t>=−3</m:t>
                    </m:r>
                    <m:r>
                      <a:rPr lang="en-US" sz="1400" b="0" i="1" smtClean="0">
                        <a:latin typeface="Cambria Math" panose="02040503050406030204" pitchFamily="18" charset="0"/>
                      </a:rPr>
                      <m:t>𝑃</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𝜌</m:t>
                    </m:r>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𝑐</m:t>
                        </m:r>
                      </m:e>
                      <m:sup>
                        <m:r>
                          <a:rPr lang="en-US" sz="1400" b="0" i="1" smtClean="0">
                            <a:latin typeface="Cambria Math" panose="02040503050406030204" pitchFamily="18" charset="0"/>
                            <a:ea typeface="Cambria Math" panose="02040503050406030204" pitchFamily="18" charset="0"/>
                          </a:rPr>
                          <m:t>2</m:t>
                        </m:r>
                      </m:sup>
                    </m:sSup>
                  </m:oMath>
                </a14:m>
                <a:r>
                  <a:rPr lang="en-US" sz="1400" dirty="0"/>
                  <a:t> </a:t>
                </a:r>
                <a:r>
                  <a:rPr lang="en-US" sz="1400" dirty="0">
                    <a:latin typeface="Arial" panose="020B0604020202020204" pitchFamily="34" charset="0"/>
                    <a:cs typeface="Arial" panose="020B0604020202020204" pitchFamily="34" charset="0"/>
                  </a:rPr>
                  <a:t>is the coupling strength</a:t>
                </a:r>
              </a:p>
              <a:p>
                <a:pPr marL="148590"/>
                <a14:m>
                  <m:oMath xmlns:m="http://schemas.openxmlformats.org/officeDocument/2006/math">
                    <m:r>
                      <a:rPr lang="en-US" sz="1400" b="0" i="1" smtClean="0">
                        <a:solidFill>
                          <a:srgbClr val="FF0000"/>
                        </a:solidFill>
                        <a:latin typeface="Cambria Math" panose="02040503050406030204" pitchFamily="18" charset="0"/>
                      </a:rPr>
                      <m:t>𝑘</m:t>
                    </m:r>
                    <m:r>
                      <a:rPr lang="en-US" sz="1400" b="0" i="1" smtClean="0">
                        <a:solidFill>
                          <a:srgbClr val="FF0000"/>
                        </a:solidFill>
                        <a:latin typeface="Cambria Math" panose="02040503050406030204" pitchFamily="18" charset="0"/>
                      </a:rPr>
                      <m:t>=3</m:t>
                    </m:r>
                  </m:oMath>
                </a14:m>
                <a:r>
                  <a:rPr lang="en-US" sz="1400" dirty="0">
                    <a:solidFill>
                      <a:srgbClr val="FF0000"/>
                    </a:solidFill>
                    <a:latin typeface="Arial" panose="020B0604020202020204" pitchFamily="34" charset="0"/>
                    <a:cs typeface="Arial" panose="020B0604020202020204" pitchFamily="34" charset="0"/>
                  </a:rPr>
                  <a:t> is special: motivated by non-singular BH solutions</a:t>
                </a:r>
                <a:r>
                  <a:rPr lang="en-US" sz="1400" dirty="0">
                    <a:solidFill>
                      <a:srgbClr val="FF0000"/>
                    </a:solidFill>
                  </a:rPr>
                  <a:t>!</a:t>
                </a:r>
              </a:p>
              <a:p>
                <a:pPr>
                  <a:buClr>
                    <a:schemeClr val="tx1"/>
                  </a:buClr>
                </a:pPr>
                <a:r>
                  <a:rPr lang="en-US" sz="1400" dirty="0"/>
                  <a:t>If k = 3,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 </m:t>
                        </m:r>
                        <m:r>
                          <a:rPr lang="en-US" sz="1400" i="1">
                            <a:latin typeface="Cambria Math" panose="02040503050406030204" pitchFamily="18" charset="0"/>
                            <a:ea typeface="Cambria Math" panose="02040503050406030204" pitchFamily="18" charset="0"/>
                          </a:rPr>
                          <m:t>𝑀</m:t>
                        </m:r>
                      </m:e>
                      <m:sub>
                        <m:r>
                          <a:rPr lang="en-US" sz="1400" i="1">
                            <a:latin typeface="Cambria Math" panose="02040503050406030204" pitchFamily="18" charset="0"/>
                            <a:ea typeface="Cambria Math" panose="02040503050406030204" pitchFamily="18" charset="0"/>
                          </a:rPr>
                          <m:t>𝐵𝐻</m:t>
                        </m:r>
                      </m:sub>
                    </m:sSub>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𝑎</m:t>
                        </m:r>
                      </m:e>
                    </m:d>
                    <m:r>
                      <a:rPr lang="en-US" sz="1400" i="1">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𝑎</m:t>
                        </m:r>
                      </m:e>
                      <m:sup>
                        <m:r>
                          <a:rPr lang="en-US" sz="1400" i="1">
                            <a:latin typeface="Cambria Math" panose="02040503050406030204" pitchFamily="18" charset="0"/>
                            <a:ea typeface="Cambria Math" panose="02040503050406030204" pitchFamily="18" charset="0"/>
                          </a:rPr>
                          <m:t>3</m:t>
                        </m:r>
                      </m:sup>
                    </m:sSup>
                    <m:r>
                      <a:rPr lang="en-US" sz="1400" b="0" i="1" smtClean="0">
                        <a:latin typeface="Cambria Math" panose="02040503050406030204" pitchFamily="18" charset="0"/>
                        <a:ea typeface="Cambria Math" panose="02040503050406030204" pitchFamily="18" charset="0"/>
                      </a:rPr>
                      <m:t>,  </m:t>
                    </m:r>
                    <m:f>
                      <m:fPr>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𝑑𝑁</m:t>
                            </m:r>
                          </m:e>
                          <m:sub>
                            <m:r>
                              <a:rPr lang="en-US" sz="1400" i="1">
                                <a:latin typeface="Cambria Math" panose="02040503050406030204" pitchFamily="18" charset="0"/>
                                <a:ea typeface="Cambria Math" panose="02040503050406030204" pitchFamily="18" charset="0"/>
                              </a:rPr>
                              <m:t>𝐵𝐻</m:t>
                            </m:r>
                          </m:sub>
                        </m:sSub>
                      </m:num>
                      <m:den>
                        <m:r>
                          <a:rPr lang="en-US" sz="1400" i="1">
                            <a:latin typeface="Cambria Math" panose="02040503050406030204" pitchFamily="18" charset="0"/>
                            <a:ea typeface="Cambria Math" panose="02040503050406030204" pitchFamily="18" charset="0"/>
                          </a:rPr>
                          <m:t>𝑑</m:t>
                        </m:r>
                        <m:r>
                          <a:rPr lang="en-US" sz="1400" i="1">
                            <a:latin typeface="Cambria Math" panose="02040503050406030204" pitchFamily="18" charset="0"/>
                            <a:ea typeface="Cambria Math" panose="02040503050406030204" pitchFamily="18" charset="0"/>
                          </a:rPr>
                          <m:t>𝜈</m:t>
                        </m:r>
                      </m:den>
                    </m:f>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num>
                      <m:den>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𝑎</m:t>
                            </m:r>
                          </m:e>
                          <m:sup>
                            <m:r>
                              <a:rPr lang="en-US" sz="1400" i="1">
                                <a:latin typeface="Cambria Math" panose="02040503050406030204" pitchFamily="18" charset="0"/>
                                <a:ea typeface="Cambria Math" panose="02040503050406030204" pitchFamily="18" charset="0"/>
                              </a:rPr>
                              <m:t>3</m:t>
                            </m:r>
                          </m:sup>
                        </m:sSup>
                      </m:den>
                    </m:f>
                    <m:r>
                      <a:rPr lang="en-US" sz="1400" b="0" i="0" smtClean="0">
                        <a:latin typeface="Cambria Math" panose="02040503050406030204" pitchFamily="18" charset="0"/>
                        <a:ea typeface="Cambria Math" panose="02040503050406030204" pitchFamily="18" charset="0"/>
                      </a:rPr>
                      <m:t> </m:t>
                    </m:r>
                    <m:r>
                      <m:rPr>
                        <m:sty m:val="p"/>
                      </m:rPr>
                      <a:rPr lang="en-US" sz="1400" b="0" i="0" smtClean="0">
                        <a:latin typeface="Cambria Math" panose="02040503050406030204" pitchFamily="18" charset="0"/>
                        <a:ea typeface="Cambria Math" panose="02040503050406030204" pitchFamily="18" charset="0"/>
                      </a:rPr>
                      <m:t>a</m:t>
                    </m:r>
                  </m:oMath>
                </a14:m>
                <a:r>
                  <a:rPr lang="en-US" sz="1400" dirty="0" err="1">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the total energy density of BHs after formation is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𝑀</m:t>
                        </m:r>
                      </m:e>
                      <m:sub>
                        <m:r>
                          <a:rPr lang="en-US" sz="1400" i="1">
                            <a:latin typeface="Cambria Math" panose="02040503050406030204" pitchFamily="18" charset="0"/>
                          </a:rPr>
                          <m:t>𝐵𝐻</m:t>
                        </m:r>
                      </m:sub>
                    </m:sSub>
                  </m:oMath>
                </a14:m>
                <a:r>
                  <a:rPr lang="en-US" sz="1400" dirty="0">
                    <a:ea typeface="Cambria Math" panose="02040503050406030204" pitchFamily="18" charset="0"/>
                  </a:rPr>
                  <a:t> </a:t>
                </a:r>
                <a14:m>
                  <m:oMath xmlns:m="http://schemas.openxmlformats.org/officeDocument/2006/math">
                    <m:f>
                      <m:fPr>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𝑑𝑁</m:t>
                            </m:r>
                          </m:e>
                          <m:sub>
                            <m:r>
                              <a:rPr lang="en-US" sz="1400" i="1">
                                <a:latin typeface="Cambria Math" panose="02040503050406030204" pitchFamily="18" charset="0"/>
                                <a:ea typeface="Cambria Math" panose="02040503050406030204" pitchFamily="18" charset="0"/>
                              </a:rPr>
                              <m:t>𝐵𝐻</m:t>
                            </m:r>
                          </m:sub>
                        </m:sSub>
                      </m:num>
                      <m:den>
                        <m:r>
                          <a:rPr lang="en-US" sz="1400" i="1">
                            <a:latin typeface="Cambria Math" panose="02040503050406030204" pitchFamily="18" charset="0"/>
                            <a:ea typeface="Cambria Math" panose="02040503050406030204" pitchFamily="18" charset="0"/>
                          </a:rPr>
                          <m:t>𝑑</m:t>
                        </m:r>
                        <m:r>
                          <a:rPr lang="en-US" sz="1400" i="1">
                            <a:latin typeface="Cambria Math" panose="02040503050406030204" pitchFamily="18" charset="0"/>
                            <a:ea typeface="Cambria Math" panose="02040503050406030204" pitchFamily="18" charset="0"/>
                          </a:rPr>
                          <m:t>𝜈</m:t>
                        </m:r>
                      </m:den>
                    </m:f>
                  </m:oMath>
                </a14:m>
                <a:r>
                  <a:rPr lang="en-US" sz="1400" dirty="0"/>
                  <a:t> = </a:t>
                </a:r>
                <a:r>
                  <a:rPr lang="en-US" sz="1400" dirty="0">
                    <a:latin typeface="Arial" panose="020B0604020202020204" pitchFamily="34" charset="0"/>
                    <a:cs typeface="Arial" panose="020B0604020202020204" pitchFamily="34" charset="0"/>
                  </a:rPr>
                  <a:t>constant.</a:t>
                </a:r>
                <a:r>
                  <a:rPr lang="en-US" sz="1400" dirty="0"/>
                  <a:t>  </a:t>
                </a:r>
                <a:r>
                  <a:rPr lang="en-US" sz="1400" dirty="0">
                    <a:latin typeface="Arial" panose="020B0604020202020204" pitchFamily="34" charset="0"/>
                    <a:cs typeface="Arial" panose="020B0604020202020204" pitchFamily="34" charset="0"/>
                  </a:rPr>
                  <a:t>Global conservation of stress-energy requires </a:t>
                </a:r>
                <a14:m>
                  <m:oMath xmlns:m="http://schemas.openxmlformats.org/officeDocument/2006/math">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𝑑</m:t>
                            </m:r>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rPr>
                              <m:t>𝐵𝐻</m:t>
                            </m:r>
                          </m:sub>
                        </m:sSub>
                      </m:num>
                      <m:den>
                        <m:r>
                          <a:rPr lang="en-US" sz="1400" i="1">
                            <a:latin typeface="Cambria Math" panose="02040503050406030204" pitchFamily="18" charset="0"/>
                          </a:rPr>
                          <m:t>𝑑</m:t>
                        </m:r>
                        <m:r>
                          <a:rPr lang="en-US" sz="1400" i="1">
                            <a:latin typeface="Cambria Math" panose="02040503050406030204" pitchFamily="18" charset="0"/>
                            <a:ea typeface="Cambria Math" panose="02040503050406030204" pitchFamily="18" charset="0"/>
                          </a:rPr>
                          <m:t>𝜂</m:t>
                        </m:r>
                      </m:den>
                    </m:f>
                    <m:r>
                      <a:rPr lang="en-US" sz="1400" i="1">
                        <a:latin typeface="Cambria Math" panose="02040503050406030204" pitchFamily="18" charset="0"/>
                        <a:ea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3</m:t>
                        </m:r>
                      </m:num>
                      <m:den>
                        <m:r>
                          <a:rPr lang="en-US" sz="1400" i="1">
                            <a:latin typeface="Cambria Math" panose="02040503050406030204" pitchFamily="18" charset="0"/>
                            <a:ea typeface="Cambria Math" panose="02040503050406030204" pitchFamily="18" charset="0"/>
                          </a:rPr>
                          <m:t>𝑎</m:t>
                        </m:r>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𝑑𝑎</m:t>
                        </m:r>
                      </m:num>
                      <m:den>
                        <m:r>
                          <a:rPr lang="en-US" sz="1400" i="1">
                            <a:latin typeface="Cambria Math" panose="02040503050406030204" pitchFamily="18" charset="0"/>
                            <a:ea typeface="Cambria Math" panose="02040503050406030204" pitchFamily="18" charset="0"/>
                          </a:rPr>
                          <m:t>𝑑</m:t>
                        </m:r>
                        <m:r>
                          <a:rPr lang="en-US" sz="1400" i="1">
                            <a:latin typeface="Cambria Math" panose="02040503050406030204" pitchFamily="18" charset="0"/>
                            <a:ea typeface="Cambria Math" panose="02040503050406030204" pitchFamily="18" charset="0"/>
                          </a:rPr>
                          <m:t>𝜂</m:t>
                        </m:r>
                      </m:den>
                    </m:f>
                    <m:d>
                      <m:dPr>
                        <m:ctrlPr>
                          <a:rPr lang="en-US" sz="1400" i="1">
                            <a:latin typeface="Cambria Math" panose="02040503050406030204" pitchFamily="18" charset="0"/>
                            <a:ea typeface="Cambria Math" panose="02040503050406030204" pitchFamily="18" charset="0"/>
                          </a:rPr>
                        </m:ctrlPr>
                      </m:dPr>
                      <m:e>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𝐵𝐻</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𝑃</m:t>
                            </m:r>
                          </m:e>
                          <m:sub>
                            <m:r>
                              <a:rPr lang="en-US" sz="1400" i="1">
                                <a:latin typeface="Cambria Math" panose="02040503050406030204" pitchFamily="18" charset="0"/>
                                <a:ea typeface="Cambria Math" panose="02040503050406030204" pitchFamily="18" charset="0"/>
                              </a:rPr>
                              <m:t>𝐵𝐻</m:t>
                            </m:r>
                          </m:sub>
                        </m:sSub>
                      </m:e>
                    </m:d>
                    <m:r>
                      <a:rPr lang="en-US" sz="1400" dirty="0">
                        <a:latin typeface="Cambria Math" panose="02040503050406030204" pitchFamily="18" charset="0"/>
                      </a:rPr>
                      <m:t>=0</m:t>
                    </m:r>
                  </m:oMath>
                </a14:m>
                <a:endParaRPr lang="en-US" sz="1400" dirty="0"/>
              </a:p>
              <a:p>
                <a:pPr>
                  <a:buClr>
                    <a:schemeClr val="tx1"/>
                  </a:buClr>
                </a:pPr>
                <a:r>
                  <a:rPr lang="en-US" sz="1400" dirty="0">
                    <a:latin typeface="Arial" panose="020B0604020202020204" pitchFamily="34" charset="0"/>
                    <a:cs typeface="Arial" panose="020B0604020202020204" pitchFamily="34" charset="0"/>
                  </a:rPr>
                  <a:t>If</a:t>
                </a:r>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rPr>
                          <m:t>𝐵𝐻</m:t>
                        </m:r>
                      </m:sub>
                    </m:sSub>
                  </m:oMath>
                </a14:m>
                <a:r>
                  <a:rPr lang="en-US" sz="1400" dirty="0"/>
                  <a:t> </a:t>
                </a:r>
                <a:r>
                  <a:rPr lang="en-US" sz="1400" dirty="0">
                    <a:latin typeface="Arial" panose="020B0604020202020204" pitchFamily="34" charset="0"/>
                    <a:cs typeface="Arial" panose="020B0604020202020204" pitchFamily="34" charset="0"/>
                  </a:rPr>
                  <a:t>is constant, then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𝑃</m:t>
                        </m:r>
                      </m:e>
                      <m:sub>
                        <m:r>
                          <a:rPr lang="en-US" sz="1400" i="1">
                            <a:latin typeface="Cambria Math" panose="02040503050406030204" pitchFamily="18" charset="0"/>
                            <a:ea typeface="Cambria Math" panose="02040503050406030204" pitchFamily="18" charset="0"/>
                          </a:rPr>
                          <m:t>𝐵𝐻</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𝜌</m:t>
                        </m:r>
                      </m:e>
                      <m:sub>
                        <m:r>
                          <a:rPr lang="en-US" sz="1400" i="1">
                            <a:latin typeface="Cambria Math" panose="02040503050406030204" pitchFamily="18" charset="0"/>
                            <a:ea typeface="Cambria Math" panose="02040503050406030204" pitchFamily="18" charset="0"/>
                          </a:rPr>
                          <m:t>𝐵𝐻</m:t>
                        </m:r>
                      </m:sub>
                    </m:sSub>
                  </m:oMath>
                </a14:m>
                <a:r>
                  <a:rPr lang="en-US" sz="1400" dirty="0"/>
                  <a:t> </a:t>
                </a:r>
                <a:r>
                  <a:rPr lang="en-US" sz="1400" dirty="0">
                    <a:latin typeface="Arial" panose="020B0604020202020204" pitchFamily="34" charset="0"/>
                    <a:cs typeface="Arial" panose="020B0604020202020204" pitchFamily="34" charset="0"/>
                  </a:rPr>
                  <a:t>and</a:t>
                </a:r>
                <a:r>
                  <a:rPr lang="en-US" sz="1400" dirty="0"/>
                  <a:t> </a:t>
                </a:r>
                <a14:m>
                  <m:oMath xmlns:m="http://schemas.openxmlformats.org/officeDocument/2006/math">
                    <m:r>
                      <a:rPr lang="en-US" sz="1400" i="1">
                        <a:latin typeface="Cambria Math" panose="02040503050406030204" pitchFamily="18" charset="0"/>
                        <a:ea typeface="Cambria Math" panose="02040503050406030204" pitchFamily="18" charset="0"/>
                      </a:rPr>
                      <m:t>∴</m:t>
                    </m:r>
                  </m:oMath>
                </a14:m>
                <a:r>
                  <a:rPr lang="en-US" sz="1400" dirty="0"/>
                  <a:t> </a:t>
                </a:r>
                <a:r>
                  <a:rPr lang="en-US" sz="1400" dirty="0">
                    <a:latin typeface="Arial" panose="020B0604020202020204" pitchFamily="34" charset="0"/>
                    <a:cs typeface="Arial" panose="020B0604020202020204" pitchFamily="34" charset="0"/>
                  </a:rPr>
                  <a:t>BHs, in aggregate contribute as a </a:t>
                </a:r>
                <a:r>
                  <a:rPr lang="en-US" sz="1400" b="1" dirty="0">
                    <a:latin typeface="Arial" panose="020B0604020202020204" pitchFamily="34" charset="0"/>
                    <a:cs typeface="Arial" panose="020B0604020202020204" pitchFamily="34" charset="0"/>
                  </a:rPr>
                  <a:t>DE species with w = -1</a:t>
                </a:r>
              </a:p>
              <a:p>
                <a:pPr>
                  <a:buClr>
                    <a:schemeClr val="tx1"/>
                  </a:buClr>
                </a:pPr>
                <a:endParaRPr lang="en-US" sz="1400" b="1" dirty="0">
                  <a:solidFill>
                    <a:srgbClr val="FF0000"/>
                  </a:solidFill>
                  <a:latin typeface="Arial" panose="020B0604020202020204" pitchFamily="34" charset="0"/>
                  <a:cs typeface="Arial" panose="020B0604020202020204" pitchFamily="34" charset="0"/>
                </a:endParaRPr>
              </a:p>
              <a:p>
                <a:pPr>
                  <a:buClr>
                    <a:schemeClr val="tx1"/>
                  </a:buClr>
                </a:pPr>
                <a:r>
                  <a:rPr lang="en-US" sz="1600" dirty="0">
                    <a:latin typeface="Arial" panose="020B0604020202020204" pitchFamily="34" charset="0"/>
                    <a:cs typeface="Arial" panose="020B0604020202020204" pitchFamily="34" charset="0"/>
                  </a:rPr>
                  <a:t>Farrah, Croker, Zevin, GT. et al, </a:t>
                </a:r>
                <a:r>
                  <a:rPr lang="en-US" sz="1600" i="1" dirty="0" err="1">
                    <a:latin typeface="Arial" panose="020B0604020202020204" pitchFamily="34" charset="0"/>
                    <a:cs typeface="Arial" panose="020B0604020202020204" pitchFamily="34" charset="0"/>
                  </a:rPr>
                  <a:t>ApJL</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944</a:t>
                </a:r>
                <a:r>
                  <a:rPr lang="en-US" sz="1600" dirty="0">
                    <a:latin typeface="Arial" panose="020B0604020202020204" pitchFamily="34" charset="0"/>
                    <a:cs typeface="Arial" panose="020B0604020202020204" pitchFamily="34" charset="0"/>
                  </a:rPr>
                  <a:t>, L31 (2023)</a:t>
                </a:r>
              </a:p>
              <a:p>
                <a:pPr>
                  <a:buClr>
                    <a:schemeClr val="tx1"/>
                  </a:buClr>
                </a:pPr>
                <a:r>
                  <a:rPr lang="en-US" sz="1600" dirty="0">
                    <a:latin typeface="Arial" panose="020B0604020202020204" pitchFamily="34" charset="0"/>
                    <a:cs typeface="Arial" panose="020B0604020202020204" pitchFamily="34" charset="0"/>
                  </a:rPr>
                  <a:t>From WISE, SDSS and COSMOS surveys, chose only passively evolving elliptical galaxies with measured M</a:t>
                </a:r>
                <a:r>
                  <a:rPr lang="en-US" sz="1600" baseline="-25000" dirty="0">
                    <a:latin typeface="Arial" panose="020B0604020202020204" pitchFamily="34" charset="0"/>
                    <a:cs typeface="Arial" panose="020B0604020202020204" pitchFamily="34" charset="0"/>
                  </a:rPr>
                  <a:t>SMBH </a:t>
                </a:r>
                <a:r>
                  <a:rPr lang="en-US" sz="1600" dirty="0">
                    <a:latin typeface="Arial" panose="020B0604020202020204" pitchFamily="34" charset="0"/>
                    <a:cs typeface="Arial" panose="020B0604020202020204" pitchFamily="34" charset="0"/>
                  </a:rPr>
                  <a:t>and M</a:t>
                </a:r>
                <a:r>
                  <a:rPr lang="en-US" sz="1600" baseline="-25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In this highly selected sample, no evidence for growth in M</a:t>
                </a:r>
                <a:r>
                  <a:rPr lang="en-US" sz="1600" baseline="-25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but substantial growth in M</a:t>
                </a:r>
                <a:r>
                  <a:rPr lang="en-US" sz="1600" baseline="-25000" dirty="0">
                    <a:latin typeface="Arial" panose="020B0604020202020204" pitchFamily="34" charset="0"/>
                    <a:cs typeface="Arial" panose="020B0604020202020204" pitchFamily="34" charset="0"/>
                  </a:rPr>
                  <a:t>SMBH</a:t>
                </a:r>
                <a:r>
                  <a:rPr lang="en-US" sz="1600" dirty="0">
                    <a:latin typeface="Arial" panose="020B0604020202020204" pitchFamily="34" charset="0"/>
                    <a:cs typeface="Arial" panose="020B0604020202020204" pitchFamily="34" charset="0"/>
                  </a:rPr>
                  <a:t>.  Adjust k for each galaxy to align high- and low-z samples in M</a:t>
                </a:r>
                <a:r>
                  <a:rPr lang="en-US" sz="1600" baseline="-25000" dirty="0">
                    <a:latin typeface="Arial" panose="020B0604020202020204" pitchFamily="34" charset="0"/>
                    <a:cs typeface="Arial" panose="020B0604020202020204" pitchFamily="34" charset="0"/>
                  </a:rPr>
                  <a:t>SMBH</a:t>
                </a:r>
                <a:r>
                  <a:rPr lang="en-US" sz="1600" dirty="0">
                    <a:latin typeface="Arial" panose="020B0604020202020204" pitchFamily="34" charset="0"/>
                    <a:cs typeface="Arial" panose="020B0604020202020204" pitchFamily="34" charset="0"/>
                  </a:rPr>
                  <a:t> M</a:t>
                </a:r>
                <a:r>
                  <a:rPr lang="en-US" sz="1600" baseline="-25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plane.  Exclude k = 0 at 99.98% CL (&gt;3.9 </a:t>
                </a:r>
                <a14:m>
                  <m:oMath xmlns:m="http://schemas.openxmlformats.org/officeDocument/2006/math">
                    <m:r>
                      <a:rPr lang="en-US" sz="1600" i="1" smtClean="0">
                        <a:latin typeface="Cambria Math" panose="02040503050406030204" pitchFamily="18" charset="0"/>
                        <a:ea typeface="Cambria Math" panose="02040503050406030204" pitchFamily="18" charset="0"/>
                        <a:cs typeface="Arial" panose="020B0604020202020204" pitchFamily="34" charset="0"/>
                      </a:rPr>
                      <m:t>𝜎</m:t>
                    </m:r>
                  </m:oMath>
                </a14:m>
                <a:r>
                  <a:rPr lang="en-US" sz="1600" dirty="0">
                    <a:latin typeface="Arial" panose="020B0604020202020204" pitchFamily="34" charset="0"/>
                    <a:cs typeface="Arial" panose="020B0604020202020204" pitchFamily="34" charset="0"/>
                  </a:rPr>
                  <a:t>)</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Nothing to eat but central SMBHs grow without accretion or mergers.</a:t>
                </a:r>
              </a:p>
            </p:txBody>
          </p:sp>
        </mc:Choice>
        <mc:Fallback xmlns="">
          <p:sp>
            <p:nvSpPr>
              <p:cNvPr id="4" name="TextBox 3">
                <a:extLst>
                  <a:ext uri="{FF2B5EF4-FFF2-40B4-BE49-F238E27FC236}">
                    <a16:creationId xmlns:a16="http://schemas.microsoft.com/office/drawing/2014/main" id="{3D7436EB-AA6B-B9A8-C6C7-05C00587B9D2}"/>
                  </a:ext>
                </a:extLst>
              </p:cNvPr>
              <p:cNvSpPr txBox="1">
                <a:spLocks noRot="1" noChangeAspect="1" noMove="1" noResize="1" noEditPoints="1" noAdjustHandles="1" noChangeArrowheads="1" noChangeShapeType="1" noTextEdit="1"/>
              </p:cNvSpPr>
              <p:nvPr/>
            </p:nvSpPr>
            <p:spPr>
              <a:xfrm>
                <a:off x="150981" y="653140"/>
                <a:ext cx="5667933" cy="5602624"/>
              </a:xfrm>
              <a:prstGeom prst="rect">
                <a:avLst/>
              </a:prstGeom>
              <a:blipFill>
                <a:blip r:embed="rId2"/>
                <a:stretch>
                  <a:fillRect l="-671" t="-226" r="-1119" b="-90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B760B15-5B8E-D8A2-EF5D-ED0168B721BB}"/>
              </a:ext>
            </a:extLst>
          </p:cNvPr>
          <p:cNvSpPr txBox="1"/>
          <p:nvPr/>
        </p:nvSpPr>
        <p:spPr>
          <a:xfrm>
            <a:off x="245982" y="6264974"/>
            <a:ext cx="3464153" cy="307777"/>
          </a:xfrm>
          <a:prstGeom prst="rect">
            <a:avLst/>
          </a:prstGeom>
          <a:noFill/>
        </p:spPr>
        <p:txBody>
          <a:bodyPr wrap="none" rtlCol="0">
            <a:spAutoFit/>
          </a:bodyPr>
          <a:lstStyle/>
          <a:p>
            <a:pPr>
              <a:buClr>
                <a:schemeClr val="tx1"/>
              </a:buClr>
            </a:pP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Croker and Wiener, </a:t>
            </a:r>
            <a:r>
              <a:rPr lang="en-US" sz="1400" i="1" dirty="0" err="1">
                <a:latin typeface="Arial" panose="020B0604020202020204" pitchFamily="34" charset="0"/>
                <a:cs typeface="Arial" panose="020B0604020202020204" pitchFamily="34" charset="0"/>
              </a:rPr>
              <a:t>ApJ</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882.1</a:t>
            </a:r>
            <a:r>
              <a:rPr lang="en-US" sz="1400" dirty="0">
                <a:latin typeface="Arial" panose="020B0604020202020204" pitchFamily="34" charset="0"/>
                <a:cs typeface="Arial" panose="020B0604020202020204" pitchFamily="34" charset="0"/>
              </a:rPr>
              <a:t>,19 (2019)</a:t>
            </a:r>
          </a:p>
        </p:txBody>
      </p:sp>
      <p:pic>
        <p:nvPicPr>
          <p:cNvPr id="7" name="Picture 6">
            <a:extLst>
              <a:ext uri="{FF2B5EF4-FFF2-40B4-BE49-F238E27FC236}">
                <a16:creationId xmlns:a16="http://schemas.microsoft.com/office/drawing/2014/main" id="{E56E0384-1ED2-515C-C9ED-180F5CA39C67}"/>
              </a:ext>
            </a:extLst>
          </p:cNvPr>
          <p:cNvPicPr>
            <a:picLocks noChangeAspect="1"/>
          </p:cNvPicPr>
          <p:nvPr/>
        </p:nvPicPr>
        <p:blipFill>
          <a:blip r:embed="rId3"/>
          <a:stretch>
            <a:fillRect/>
          </a:stretch>
        </p:blipFill>
        <p:spPr>
          <a:xfrm>
            <a:off x="5754169" y="643930"/>
            <a:ext cx="5956300" cy="3530600"/>
          </a:xfrm>
          <a:prstGeom prst="rect">
            <a:avLst/>
          </a:prstGeom>
        </p:spPr>
      </p:pic>
      <p:pic>
        <p:nvPicPr>
          <p:cNvPr id="9" name="Picture 8">
            <a:extLst>
              <a:ext uri="{FF2B5EF4-FFF2-40B4-BE49-F238E27FC236}">
                <a16:creationId xmlns:a16="http://schemas.microsoft.com/office/drawing/2014/main" id="{1D769F21-06DE-C549-39DE-53EBE19263DE}"/>
              </a:ext>
            </a:extLst>
          </p:cNvPr>
          <p:cNvPicPr>
            <a:picLocks noChangeAspect="1"/>
          </p:cNvPicPr>
          <p:nvPr/>
        </p:nvPicPr>
        <p:blipFill>
          <a:blip r:embed="rId4"/>
          <a:stretch>
            <a:fillRect/>
          </a:stretch>
        </p:blipFill>
        <p:spPr>
          <a:xfrm>
            <a:off x="5754169" y="643930"/>
            <a:ext cx="5956300" cy="3530600"/>
          </a:xfrm>
          <a:prstGeom prst="rect">
            <a:avLst/>
          </a:prstGeom>
        </p:spPr>
      </p:pic>
      <p:pic>
        <p:nvPicPr>
          <p:cNvPr id="11" name="Picture 10">
            <a:extLst>
              <a:ext uri="{FF2B5EF4-FFF2-40B4-BE49-F238E27FC236}">
                <a16:creationId xmlns:a16="http://schemas.microsoft.com/office/drawing/2014/main" id="{DA1D866E-23C6-701B-01D0-9B4B2EA9147E}"/>
              </a:ext>
            </a:extLst>
          </p:cNvPr>
          <p:cNvPicPr>
            <a:picLocks noChangeAspect="1"/>
          </p:cNvPicPr>
          <p:nvPr/>
        </p:nvPicPr>
        <p:blipFill>
          <a:blip r:embed="rId5"/>
          <a:stretch>
            <a:fillRect/>
          </a:stretch>
        </p:blipFill>
        <p:spPr>
          <a:xfrm>
            <a:off x="5754169" y="643930"/>
            <a:ext cx="5956300" cy="3530600"/>
          </a:xfrm>
          <a:prstGeom prst="rect">
            <a:avLst/>
          </a:prstGeom>
        </p:spPr>
      </p:pic>
      <p:pic>
        <p:nvPicPr>
          <p:cNvPr id="13" name="Picture 12">
            <a:extLst>
              <a:ext uri="{FF2B5EF4-FFF2-40B4-BE49-F238E27FC236}">
                <a16:creationId xmlns:a16="http://schemas.microsoft.com/office/drawing/2014/main" id="{EBB96333-4D27-0D3C-F59B-ED0AED9FC3BC}"/>
              </a:ext>
            </a:extLst>
          </p:cNvPr>
          <p:cNvPicPr>
            <a:picLocks noChangeAspect="1"/>
          </p:cNvPicPr>
          <p:nvPr/>
        </p:nvPicPr>
        <p:blipFill>
          <a:blip r:embed="rId6"/>
          <a:stretch>
            <a:fillRect/>
          </a:stretch>
        </p:blipFill>
        <p:spPr>
          <a:xfrm>
            <a:off x="6138058" y="4263711"/>
            <a:ext cx="5188522" cy="2457721"/>
          </a:xfrm>
          <a:prstGeom prst="rect">
            <a:avLst/>
          </a:prstGeom>
        </p:spPr>
      </p:pic>
    </p:spTree>
    <p:extLst>
      <p:ext uri="{BB962C8B-B14F-4D97-AF65-F5344CB8AC3E}">
        <p14:creationId xmlns:p14="http://schemas.microsoft.com/office/powerpoint/2010/main" val="38385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629EB5-D9B6-8995-63D9-DABC77A666BC}"/>
              </a:ext>
            </a:extLst>
          </p:cNvPr>
          <p:cNvPicPr>
            <a:picLocks noChangeAspect="1"/>
          </p:cNvPicPr>
          <p:nvPr/>
        </p:nvPicPr>
        <p:blipFill>
          <a:blip r:embed="rId2"/>
          <a:stretch>
            <a:fillRect/>
          </a:stretch>
        </p:blipFill>
        <p:spPr>
          <a:xfrm>
            <a:off x="4169465" y="2205110"/>
            <a:ext cx="7581900" cy="4229100"/>
          </a:xfrm>
          <a:prstGeom prst="rect">
            <a:avLst/>
          </a:prstGeom>
        </p:spPr>
      </p:pic>
      <p:pic>
        <p:nvPicPr>
          <p:cNvPr id="3" name="Picture 2">
            <a:extLst>
              <a:ext uri="{FF2B5EF4-FFF2-40B4-BE49-F238E27FC236}">
                <a16:creationId xmlns:a16="http://schemas.microsoft.com/office/drawing/2014/main" id="{3915D32E-81F9-055A-E98D-86B7353E976C}"/>
              </a:ext>
            </a:extLst>
          </p:cNvPr>
          <p:cNvPicPr>
            <a:picLocks noChangeAspect="1"/>
          </p:cNvPicPr>
          <p:nvPr/>
        </p:nvPicPr>
        <p:blipFill>
          <a:blip r:embed="rId3"/>
          <a:stretch>
            <a:fillRect/>
          </a:stretch>
        </p:blipFill>
        <p:spPr>
          <a:xfrm>
            <a:off x="4169465" y="2205110"/>
            <a:ext cx="7581900" cy="4229100"/>
          </a:xfrm>
          <a:prstGeom prst="rect">
            <a:avLst/>
          </a:prstGeom>
        </p:spPr>
      </p:pic>
      <p:sp>
        <p:nvSpPr>
          <p:cNvPr id="9" name="Title 1">
            <a:extLst>
              <a:ext uri="{FF2B5EF4-FFF2-40B4-BE49-F238E27FC236}">
                <a16:creationId xmlns:a16="http://schemas.microsoft.com/office/drawing/2014/main" id="{B3278D7B-E8F0-428E-0296-C9D8B093C46B}"/>
              </a:ext>
            </a:extLst>
          </p:cNvPr>
          <p:cNvSpPr txBox="1">
            <a:spLocks/>
          </p:cNvSpPr>
          <p:nvPr/>
        </p:nvSpPr>
        <p:spPr>
          <a:xfrm>
            <a:off x="502920" y="213360"/>
            <a:ext cx="11186160" cy="751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a:t>
            </a:r>
            <a:r>
              <a:rPr lang="en-US" baseline="-25000" dirty="0"/>
              <a:t>0</a:t>
            </a:r>
            <a:r>
              <a:rPr lang="en-US" dirty="0"/>
              <a:t>w</a:t>
            </a:r>
            <a:r>
              <a:rPr lang="en-US" baseline="-25000" dirty="0"/>
              <a:t>a</a:t>
            </a:r>
            <a:r>
              <a:rPr lang="en-US" dirty="0"/>
              <a:t> parameterization tracks star formation  </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8A5CCFEC-B1D5-0768-20B3-6ADD4ED707AB}"/>
                  </a:ext>
                </a:extLst>
              </p:cNvPr>
              <p:cNvSpPr txBox="1">
                <a:spLocks/>
              </p:cNvSpPr>
              <p:nvPr/>
            </p:nvSpPr>
            <p:spPr>
              <a:xfrm>
                <a:off x="250282" y="1016805"/>
                <a:ext cx="3775453" cy="526524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Croker, GT, Ahlen et al,</a:t>
                </a:r>
                <a:r>
                  <a:rPr lang="en-US" sz="2000" i="1" dirty="0"/>
                  <a:t> </a:t>
                </a:r>
                <a:r>
                  <a:rPr lang="en-US" sz="2000" dirty="0"/>
                  <a:t>JCAP 10(2024)094.</a:t>
                </a:r>
              </a:p>
              <a:p>
                <a:pPr>
                  <a:lnSpc>
                    <a:spcPct val="100000"/>
                  </a:lnSpc>
                </a:pPr>
                <a:r>
                  <a:rPr lang="en-US" sz="2000" dirty="0">
                    <a:solidFill>
                      <a:srgbClr val="000000"/>
                    </a:solidFill>
                    <a:ea typeface="ＭＳ Ｐゴシック" charset="-128"/>
                    <a:cs typeface="ＭＳ Ｐゴシック" charset="-128"/>
                  </a:rPr>
                  <a:t>All DESI Y1 </a:t>
                </a:r>
                <a:r>
                  <a:rPr lang="en-US" sz="2000" dirty="0"/>
                  <a:t>w</a:t>
                </a:r>
                <a:r>
                  <a:rPr lang="en-US" sz="2000" baseline="-25000" dirty="0"/>
                  <a:t>0</a:t>
                </a:r>
                <a:r>
                  <a:rPr lang="en-US" sz="2000" dirty="0"/>
                  <a:t>w</a:t>
                </a:r>
                <a:r>
                  <a:rPr lang="en-US" sz="2000" baseline="-25000" dirty="0"/>
                  <a:t>a </a:t>
                </a:r>
                <a:r>
                  <a:rPr lang="en-US" sz="2000" dirty="0"/>
                  <a:t>parameterizations show DE density that rises from cosmic dawn (z ~ 20) to cosmic noon (z ~1) and then thaws as z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oMath>
                </a14:m>
                <a:r>
                  <a:rPr lang="en-US" sz="2000" dirty="0"/>
                  <a:t> 0.</a:t>
                </a:r>
              </a:p>
              <a:p>
                <a:pPr>
                  <a:lnSpc>
                    <a:spcPct val="100000"/>
                  </a:lnSpc>
                </a:pPr>
                <a:r>
                  <a:rPr lang="en-US" sz="2000" dirty="0"/>
                  <a:t>Thawing is an artifact of w</a:t>
                </a:r>
                <a:r>
                  <a:rPr lang="en-US" sz="2000" baseline="-25000" dirty="0"/>
                  <a:t>0</a:t>
                </a:r>
                <a:r>
                  <a:rPr lang="en-US" sz="2000" dirty="0"/>
                  <a:t>w</a:t>
                </a:r>
                <a:r>
                  <a:rPr lang="en-US" sz="2000" baseline="-25000" dirty="0"/>
                  <a:t>a</a:t>
                </a:r>
              </a:p>
              <a:p>
                <a:pPr marL="0" indent="0">
                  <a:lnSpc>
                    <a:spcPct val="100000"/>
                  </a:lnSpc>
                  <a:buNone/>
                </a:pPr>
                <a:endParaRPr lang="en-US" sz="2000" dirty="0"/>
              </a:p>
              <a:p>
                <a:pPr>
                  <a:lnSpc>
                    <a:spcPct val="100000"/>
                  </a:lnSpc>
                </a:pPr>
                <a:r>
                  <a:rPr lang="en-US" sz="2000" dirty="0"/>
                  <a:t>Suggests that DE production is associated with star formation.</a:t>
                </a:r>
              </a:p>
              <a:p>
                <a:pPr>
                  <a:lnSpc>
                    <a:spcPct val="100000"/>
                  </a:lnSpc>
                </a:pPr>
                <a:r>
                  <a:rPr lang="en-US" sz="2000" dirty="0">
                    <a:solidFill>
                      <a:srgbClr val="000000"/>
                    </a:solidFill>
                    <a:ea typeface="ＭＳ Ｐゴシック" charset="-128"/>
                    <a:cs typeface="ＭＳ Ｐゴシック" charset="-128"/>
                  </a:rPr>
                  <a:t>Stars produce BHs </a:t>
                </a:r>
                <a14:m>
                  <m:oMath xmlns:m="http://schemas.openxmlformats.org/officeDocument/2006/math">
                    <m:r>
                      <a:rPr lang="en-US" sz="2000" i="1" dirty="0" smtClean="0">
                        <a:solidFill>
                          <a:srgbClr val="000000"/>
                        </a:solidFill>
                        <a:latin typeface="Cambria Math" panose="02040503050406030204" pitchFamily="18" charset="0"/>
                        <a:ea typeface="Cambria Math" panose="02040503050406030204" pitchFamily="18" charset="0"/>
                        <a:cs typeface="ＭＳ Ｐゴシック" charset="-128"/>
                      </a:rPr>
                      <m:t>⇒</m:t>
                    </m:r>
                  </m:oMath>
                </a14:m>
                <a:r>
                  <a:rPr lang="en-US" sz="2000" dirty="0">
                    <a:solidFill>
                      <a:srgbClr val="000000"/>
                    </a:solidFill>
                    <a:ea typeface="ＭＳ Ｐゴシック" charset="-128"/>
                    <a:cs typeface="ＭＳ Ｐゴシック" charset="-128"/>
                  </a:rPr>
                  <a:t> CCBH?</a:t>
                </a:r>
              </a:p>
              <a:p>
                <a:pPr>
                  <a:lnSpc>
                    <a:spcPct val="100000"/>
                  </a:lnSpc>
                </a:pPr>
                <a:r>
                  <a:rPr lang="en-US" sz="2000" dirty="0">
                    <a:solidFill>
                      <a:srgbClr val="000000"/>
                    </a:solidFill>
                    <a:ea typeface="ＭＳ Ｐゴシック" charset="-128"/>
                    <a:cs typeface="ＭＳ Ｐゴシック" charset="-128"/>
                  </a:rPr>
                  <a:t>DESI DR2 (Y3) </a:t>
                </a:r>
                <a:r>
                  <a:rPr lang="en-US" sz="2000" dirty="0"/>
                  <a:t>w</a:t>
                </a:r>
                <a:r>
                  <a:rPr lang="en-US" sz="2000" baseline="-25000" dirty="0"/>
                  <a:t>0</a:t>
                </a:r>
                <a:r>
                  <a:rPr lang="en-US" sz="2000" dirty="0"/>
                  <a:t>w</a:t>
                </a:r>
                <a:r>
                  <a:rPr lang="en-US" sz="2000" baseline="-25000" dirty="0"/>
                  <a:t>a </a:t>
                </a:r>
                <a:r>
                  <a:rPr lang="en-US" sz="2000" dirty="0">
                    <a:solidFill>
                      <a:srgbClr val="000000"/>
                    </a:solidFill>
                    <a:ea typeface="ＭＳ Ｐゴシック" charset="-128"/>
                    <a:cs typeface="ＭＳ Ｐゴシック" charset="-128"/>
                  </a:rPr>
                  <a:t>shows similar behavior but tighter bands. CCBH?</a:t>
                </a:r>
              </a:p>
              <a:p>
                <a:pPr marL="0" indent="0">
                  <a:lnSpc>
                    <a:spcPct val="100000"/>
                  </a:lnSpc>
                  <a:buNone/>
                </a:pPr>
                <a:endParaRPr lang="en-US" sz="2000" dirty="0">
                  <a:solidFill>
                    <a:srgbClr val="000000"/>
                  </a:solidFill>
                  <a:ea typeface="ＭＳ Ｐゴシック" charset="-128"/>
                  <a:cs typeface="ＭＳ Ｐゴシック" charset="-128"/>
                </a:endParaRPr>
              </a:p>
              <a:p>
                <a:pPr>
                  <a:lnSpc>
                    <a:spcPct val="100000"/>
                  </a:lnSpc>
                </a:pPr>
                <a:endParaRPr lang="en-US" sz="2000" dirty="0">
                  <a:solidFill>
                    <a:srgbClr val="000000"/>
                  </a:solidFill>
                  <a:ea typeface="ＭＳ Ｐゴシック" charset="-128"/>
                  <a:cs typeface="ＭＳ Ｐゴシック" charset="-128"/>
                </a:endParaRPr>
              </a:p>
            </p:txBody>
          </p:sp>
        </mc:Choice>
        <mc:Fallback xmlns="">
          <p:sp>
            <p:nvSpPr>
              <p:cNvPr id="12" name="Content Placeholder 2">
                <a:extLst>
                  <a:ext uri="{FF2B5EF4-FFF2-40B4-BE49-F238E27FC236}">
                    <a16:creationId xmlns:a16="http://schemas.microsoft.com/office/drawing/2014/main" id="{8A5CCFEC-B1D5-0768-20B3-6ADD4ED707AB}"/>
                  </a:ext>
                </a:extLst>
              </p:cNvPr>
              <p:cNvSpPr txBox="1">
                <a:spLocks noRot="1" noChangeAspect="1" noMove="1" noResize="1" noEditPoints="1" noAdjustHandles="1" noChangeArrowheads="1" noChangeShapeType="1" noTextEdit="1"/>
              </p:cNvSpPr>
              <p:nvPr/>
            </p:nvSpPr>
            <p:spPr>
              <a:xfrm>
                <a:off x="250282" y="1016805"/>
                <a:ext cx="3775453" cy="5265242"/>
              </a:xfrm>
              <a:prstGeom prst="rect">
                <a:avLst/>
              </a:prstGeom>
              <a:blipFill>
                <a:blip r:embed="rId4"/>
                <a:stretch>
                  <a:fillRect l="-1342" t="-1205" r="-2685" b="-192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3AD8F77-3B08-A768-F363-C760C4A21EA9}"/>
              </a:ext>
            </a:extLst>
          </p:cNvPr>
          <p:cNvPicPr>
            <a:picLocks noChangeAspect="1"/>
          </p:cNvPicPr>
          <p:nvPr/>
        </p:nvPicPr>
        <p:blipFill>
          <a:blip r:embed="rId5"/>
          <a:stretch>
            <a:fillRect/>
          </a:stretch>
        </p:blipFill>
        <p:spPr>
          <a:xfrm>
            <a:off x="3993066" y="2205110"/>
            <a:ext cx="8458200" cy="4229100"/>
          </a:xfrm>
          <a:prstGeom prst="rect">
            <a:avLst/>
          </a:prstGeom>
        </p:spPr>
      </p:pic>
      <p:pic>
        <p:nvPicPr>
          <p:cNvPr id="18" name="Picture 17">
            <a:extLst>
              <a:ext uri="{FF2B5EF4-FFF2-40B4-BE49-F238E27FC236}">
                <a16:creationId xmlns:a16="http://schemas.microsoft.com/office/drawing/2014/main" id="{71853B77-A777-C30E-B94E-3861E4D53572}"/>
              </a:ext>
            </a:extLst>
          </p:cNvPr>
          <p:cNvPicPr>
            <a:picLocks noChangeAspect="1"/>
          </p:cNvPicPr>
          <p:nvPr/>
        </p:nvPicPr>
        <p:blipFill>
          <a:blip r:embed="rId6"/>
          <a:stretch>
            <a:fillRect/>
          </a:stretch>
        </p:blipFill>
        <p:spPr>
          <a:xfrm>
            <a:off x="3993066" y="2205110"/>
            <a:ext cx="8458200" cy="422910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4255D0-3BCA-F267-445D-BE7A6AD4E2F2}"/>
                  </a:ext>
                </a:extLst>
              </p:cNvPr>
              <p:cNvSpPr txBox="1"/>
              <p:nvPr/>
            </p:nvSpPr>
            <p:spPr>
              <a:xfrm>
                <a:off x="629841" y="3464625"/>
                <a:ext cx="3859031" cy="512769"/>
              </a:xfrm>
              <a:prstGeom prst="rect">
                <a:avLst/>
              </a:prstGeom>
              <a:noFill/>
            </p:spPr>
            <p:txBody>
              <a:bodyPr wrap="square" lIns="0" tIns="0" rIns="0" bIns="0" rtlCol="0">
                <a:spAutoFit/>
              </a:bodyPr>
              <a:lstStyle/>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𝐷𝐸</m:t>
                        </m:r>
                      </m:sub>
                    </m:sSub>
                  </m:oMath>
                </a14:m>
                <a:r>
                  <a:rPr lang="en-US" dirty="0"/>
                  <a:t> = </a:t>
                </a:r>
                <a14:m>
                  <m:oMath xmlns:m="http://schemas.openxmlformats.org/officeDocument/2006/math">
                    <m:f>
                      <m:fPr>
                        <m:ctrlPr>
                          <a:rPr lang="en-US" i="1" smtClean="0">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3</m:t>
                            </m:r>
                            <m:r>
                              <a:rPr lang="en-US" b="0" i="1" smtClean="0">
                                <a:latin typeface="Cambria Math" panose="02040503050406030204" pitchFamily="18" charset="0"/>
                              </a:rPr>
                              <m:t>𝑎</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𝑎</m:t>
                                </m:r>
                              </m:sub>
                              <m:sup/>
                            </m:sSubSup>
                          </m:sup>
                        </m:sSup>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3(1+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𝑎</m:t>
                                </m:r>
                              </m:sub>
                            </m:sSub>
                            <m:r>
                              <a:rPr lang="en-US" b="0" i="1" smtClean="0">
                                <a:latin typeface="Cambria Math" panose="02040503050406030204" pitchFamily="18" charset="0"/>
                              </a:rPr>
                              <m:t>)</m:t>
                            </m:r>
                          </m:sup>
                        </m:sSup>
                      </m:den>
                    </m:f>
                  </m:oMath>
                </a14:m>
                <a:r>
                  <a:rPr lang="en-US" dirty="0"/>
                  <a:t>  must have “hump”</a:t>
                </a:r>
              </a:p>
            </p:txBody>
          </p:sp>
        </mc:Choice>
        <mc:Fallback xmlns="">
          <p:sp>
            <p:nvSpPr>
              <p:cNvPr id="19" name="TextBox 18">
                <a:extLst>
                  <a:ext uri="{FF2B5EF4-FFF2-40B4-BE49-F238E27FC236}">
                    <a16:creationId xmlns:a16="http://schemas.microsoft.com/office/drawing/2014/main" id="{7B4255D0-3BCA-F267-445D-BE7A6AD4E2F2}"/>
                  </a:ext>
                </a:extLst>
              </p:cNvPr>
              <p:cNvSpPr txBox="1">
                <a:spLocks noRot="1" noChangeAspect="1" noMove="1" noResize="1" noEditPoints="1" noAdjustHandles="1" noChangeArrowheads="1" noChangeShapeType="1" noTextEdit="1"/>
              </p:cNvSpPr>
              <p:nvPr/>
            </p:nvSpPr>
            <p:spPr>
              <a:xfrm>
                <a:off x="629841" y="3464625"/>
                <a:ext cx="3859031" cy="512769"/>
              </a:xfrm>
              <a:prstGeom prst="rect">
                <a:avLst/>
              </a:prstGeom>
              <a:blipFill>
                <a:blip r:embed="rId7"/>
                <a:stretch>
                  <a:fillRect l="-2295" b="-19512"/>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9CE87BE7-8852-AEE7-90BF-1577F727BB98}"/>
              </a:ext>
            </a:extLst>
          </p:cNvPr>
          <p:cNvCxnSpPr>
            <a:cxnSpLocks/>
          </p:cNvCxnSpPr>
          <p:nvPr/>
        </p:nvCxnSpPr>
        <p:spPr>
          <a:xfrm flipV="1">
            <a:off x="4025735" y="2880606"/>
            <a:ext cx="2070265" cy="765119"/>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6" name="Group 35">
            <a:extLst>
              <a:ext uri="{FF2B5EF4-FFF2-40B4-BE49-F238E27FC236}">
                <a16:creationId xmlns:a16="http://schemas.microsoft.com/office/drawing/2014/main" id="{960464BB-A458-4F38-4725-30D27E1DFDCA}"/>
              </a:ext>
            </a:extLst>
          </p:cNvPr>
          <p:cNvGrpSpPr/>
          <p:nvPr/>
        </p:nvGrpSpPr>
        <p:grpSpPr>
          <a:xfrm>
            <a:off x="4981652" y="1633352"/>
            <a:ext cx="6584914" cy="1917370"/>
            <a:chOff x="4981652" y="1633352"/>
            <a:chExt cx="6584914" cy="191737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26C4E3A-541D-673A-DC73-FF76FA3ACDF4}"/>
                    </a:ext>
                  </a:extLst>
                </p:cNvPr>
                <p:cNvSpPr txBox="1"/>
                <p:nvPr/>
              </p:nvSpPr>
              <p:spPr>
                <a:xfrm>
                  <a:off x="4981652" y="1633352"/>
                  <a:ext cx="6584914" cy="646331"/>
                </a:xfrm>
                <a:prstGeom prst="rect">
                  <a:avLst/>
                </a:prstGeom>
                <a:noFill/>
              </p:spPr>
              <p:txBody>
                <a:bodyPr wrap="square" rtlCol="0">
                  <a:spAutoFit/>
                </a:bodyPr>
                <a:lstStyle/>
                <a:p>
                  <a:r>
                    <a:rPr lang="en-US" dirty="0"/>
                    <a:t>“Plateau” behavior at low </a:t>
                  </a:r>
                  <a:r>
                    <a:rPr lang="en-US" i="1" dirty="0"/>
                    <a:t>z</a:t>
                  </a:r>
                  <a:r>
                    <a:rPr lang="en-US" dirty="0"/>
                    <a:t> is characteristic of </a:t>
                  </a:r>
                  <a14:m>
                    <m:oMath xmlns:m="http://schemas.openxmlformats.org/officeDocument/2006/math">
                      <m:r>
                        <m:rPr>
                          <m:sty m:val="p"/>
                        </m:rPr>
                        <a:rPr lang="en-US" b="0" i="0" smtClean="0">
                          <a:latin typeface="Cambria Math" panose="02040503050406030204" pitchFamily="18" charset="0"/>
                        </a:rPr>
                        <m:t>CCBH</m:t>
                      </m:r>
                      <m:r>
                        <a:rPr lang="en-US" b="0" i="0" smtClean="0">
                          <a:latin typeface="Cambria Math" panose="02040503050406030204" pitchFamily="18" charset="0"/>
                        </a:rPr>
                        <m:t> </m:t>
                      </m:r>
                      <m:r>
                        <m:rPr>
                          <m:sty m:val="p"/>
                        </m:rPr>
                        <a:rPr lang="en-US" b="0" i="0" smtClean="0">
                          <a:latin typeface="Cambria Math" panose="02040503050406030204" pitchFamily="18" charset="0"/>
                        </a:rPr>
                        <m:t>with</m:t>
                      </m:r>
                      <m:r>
                        <a:rPr lang="en-US" b="0" i="0" smtClean="0">
                          <a:latin typeface="Cambria Math" panose="02040503050406030204" pitchFamily="18" charset="0"/>
                        </a:rPr>
                        <m:t> </m:t>
                      </m:r>
                      <m:r>
                        <m:rPr>
                          <m:sty m:val="p"/>
                        </m:rPr>
                        <a:rPr lang="en-US" b="0" i="0" smtClean="0">
                          <a:latin typeface="Cambria Math" panose="02040503050406030204" pitchFamily="18" charset="0"/>
                        </a:rPr>
                        <m:t>k</m:t>
                      </m:r>
                      <m:r>
                        <a:rPr lang="en-US" b="0" i="0" smtClean="0">
                          <a:latin typeface="Cambria Math" panose="02040503050406030204" pitchFamily="18" charset="0"/>
                        </a:rPr>
                        <m:t>=3.  </m:t>
                      </m:r>
                    </m:oMath>
                  </a14:m>
                  <a:r>
                    <a:rPr lang="en-US" dirty="0"/>
                    <a:t> “Thawing” DE can be accommodated with k &lt; 3.</a:t>
                  </a:r>
                </a:p>
              </p:txBody>
            </p:sp>
          </mc:Choice>
          <mc:Fallback xmlns="">
            <p:sp>
              <p:nvSpPr>
                <p:cNvPr id="29" name="TextBox 28">
                  <a:extLst>
                    <a:ext uri="{FF2B5EF4-FFF2-40B4-BE49-F238E27FC236}">
                      <a16:creationId xmlns:a16="http://schemas.microsoft.com/office/drawing/2014/main" id="{026C4E3A-541D-673A-DC73-FF76FA3ACDF4}"/>
                    </a:ext>
                  </a:extLst>
                </p:cNvPr>
                <p:cNvSpPr txBox="1">
                  <a:spLocks noRot="1" noChangeAspect="1" noMove="1" noResize="1" noEditPoints="1" noAdjustHandles="1" noChangeArrowheads="1" noChangeShapeType="1" noTextEdit="1"/>
                </p:cNvSpPr>
                <p:nvPr/>
              </p:nvSpPr>
              <p:spPr>
                <a:xfrm>
                  <a:off x="4981652" y="1633352"/>
                  <a:ext cx="6584914" cy="646331"/>
                </a:xfrm>
                <a:prstGeom prst="rect">
                  <a:avLst/>
                </a:prstGeom>
                <a:blipFill>
                  <a:blip r:embed="rId8"/>
                  <a:stretch>
                    <a:fillRect l="-771" t="-3846" b="-13462"/>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4781F5E0-28B6-2175-EA52-3A387FD2B36D}"/>
                </a:ext>
              </a:extLst>
            </p:cNvPr>
            <p:cNvCxnSpPr>
              <a:cxnSpLocks/>
            </p:cNvCxnSpPr>
            <p:nvPr/>
          </p:nvCxnSpPr>
          <p:spPr>
            <a:xfrm>
              <a:off x="5284519" y="2279683"/>
              <a:ext cx="213756" cy="1271039"/>
            </a:xfrm>
            <a:prstGeom prst="straightConnector1">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62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8CDE45-28E2-D587-35C7-9B57154D1C5F}"/>
              </a:ext>
            </a:extLst>
          </p:cNvPr>
          <p:cNvPicPr>
            <a:picLocks noChangeAspect="1"/>
          </p:cNvPicPr>
          <p:nvPr/>
        </p:nvPicPr>
        <p:blipFill>
          <a:blip r:embed="rId2"/>
          <a:stretch>
            <a:fillRect/>
          </a:stretch>
        </p:blipFill>
        <p:spPr>
          <a:xfrm>
            <a:off x="415636" y="2614236"/>
            <a:ext cx="4602809" cy="3758625"/>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CC79FCB3-AF68-E2DC-D1EF-7F5FEA2C5866}"/>
                  </a:ext>
                </a:extLst>
              </p:cNvPr>
              <p:cNvSpPr txBox="1">
                <a:spLocks/>
              </p:cNvSpPr>
              <p:nvPr/>
            </p:nvSpPr>
            <p:spPr>
              <a:xfrm>
                <a:off x="262158" y="862428"/>
                <a:ext cx="5449873" cy="17742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For </a:t>
                </a:r>
                <a:r>
                  <a:rPr lang="en-US" sz="2000" dirty="0">
                    <a:latin typeface="Symbol" pitchFamily="2" charset="2"/>
                  </a:rPr>
                  <a:t>L</a:t>
                </a:r>
                <a:r>
                  <a:rPr lang="en-US" sz="2000" dirty="0"/>
                  <a:t>CDM (DESI DR2 BAO + CMB),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i="1" smtClean="0">
                                <a:latin typeface="Cambria Math" panose="02040503050406030204" pitchFamily="18" charset="0"/>
                                <a:ea typeface="Cambria Math" panose="02040503050406030204" pitchFamily="18" charset="0"/>
                              </a:rPr>
                              <m:t>𝜐</m:t>
                            </m:r>
                            <m:r>
                              <a:rPr lang="en-US" sz="2000" b="0" i="1" smtClean="0">
                                <a:latin typeface="Cambria Math" panose="02040503050406030204" pitchFamily="18" charset="0"/>
                                <a:ea typeface="Cambria Math" panose="02040503050406030204" pitchFamily="18" charset="0"/>
                              </a:rPr>
                              <m:t> </m:t>
                            </m:r>
                          </m:sub>
                        </m:sSub>
                      </m:e>
                    </m:nary>
                  </m:oMath>
                </a14:m>
                <a:r>
                  <a:rPr lang="en-US" sz="2000" dirty="0"/>
                  <a:t>peaks at negative values.  Disallowing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i="1" smtClean="0">
                                <a:latin typeface="Cambria Math" panose="02040503050406030204" pitchFamily="18" charset="0"/>
                                <a:ea typeface="Cambria Math" panose="02040503050406030204" pitchFamily="18" charset="0"/>
                              </a:rPr>
                              <m:t>𝜐</m:t>
                            </m:r>
                            <m:r>
                              <a:rPr lang="en-US" sz="2000" b="0" i="1" smtClean="0">
                                <a:latin typeface="Cambria Math" panose="02040503050406030204" pitchFamily="18" charset="0"/>
                                <a:ea typeface="Cambria Math" panose="02040503050406030204" pitchFamily="18" charset="0"/>
                              </a:rPr>
                              <m:t> </m:t>
                            </m:r>
                          </m:sub>
                        </m:sSub>
                      </m:e>
                    </m:nary>
                  </m:oMath>
                </a14:m>
                <a:r>
                  <a:rPr lang="en-US" sz="2000" dirty="0"/>
                  <a:t>&lt; 0 still results in pileup near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i="1" smtClean="0">
                                <a:latin typeface="Cambria Math" panose="02040503050406030204" pitchFamily="18" charset="0"/>
                                <a:ea typeface="Cambria Math" panose="02040503050406030204" pitchFamily="18" charset="0"/>
                              </a:rPr>
                              <m:t>𝜐</m:t>
                            </m:r>
                            <m:r>
                              <a:rPr lang="en-US" sz="2000" b="0" i="1" smtClean="0">
                                <a:latin typeface="Cambria Math" panose="02040503050406030204" pitchFamily="18" charset="0"/>
                                <a:ea typeface="Cambria Math" panose="02040503050406030204" pitchFamily="18" charset="0"/>
                              </a:rPr>
                              <m:t> </m:t>
                            </m:r>
                          </m:sub>
                        </m:sSub>
                      </m:e>
                    </m:nary>
                  </m:oMath>
                </a14:m>
                <a:r>
                  <a:rPr lang="en-US" sz="2000" dirty="0"/>
                  <a:t>= 0 </a:t>
                </a:r>
              </a:p>
              <a:p>
                <a:pPr>
                  <a:lnSpc>
                    <a:spcPct val="100000"/>
                  </a:lnSpc>
                </a:pPr>
                <a:r>
                  <a:rPr lang="en-US" sz="2000" dirty="0"/>
                  <a:t>w</a:t>
                </a:r>
                <a:r>
                  <a:rPr lang="en-US" sz="2000" baseline="-25000" dirty="0"/>
                  <a:t>0</a:t>
                </a:r>
                <a:r>
                  <a:rPr lang="en-US" sz="2000" dirty="0"/>
                  <a:t>w</a:t>
                </a:r>
                <a:r>
                  <a:rPr lang="en-US" sz="2000" baseline="-25000" dirty="0"/>
                  <a:t>a </a:t>
                </a:r>
                <a:r>
                  <a:rPr lang="en-US" sz="2000" dirty="0"/>
                  <a:t>relaxes the tension a bit</a:t>
                </a:r>
              </a:p>
              <a:p>
                <a:pPr>
                  <a:lnSpc>
                    <a:spcPct val="100000"/>
                  </a:lnSpc>
                </a:pPr>
                <a:r>
                  <a:rPr lang="en-US" sz="2000" dirty="0"/>
                  <a:t>In “tension” with oscillation measurements</a:t>
                </a:r>
              </a:p>
              <a:p>
                <a:pPr marL="0" indent="0">
                  <a:lnSpc>
                    <a:spcPct val="100000"/>
                  </a:lnSpc>
                  <a:buNone/>
                </a:pPr>
                <a:endParaRPr lang="en-US" sz="2000" dirty="0">
                  <a:solidFill>
                    <a:srgbClr val="000000"/>
                  </a:solidFill>
                  <a:ea typeface="ＭＳ Ｐゴシック" charset="-128"/>
                  <a:cs typeface="ＭＳ Ｐゴシック" charset="-128"/>
                </a:endParaRPr>
              </a:p>
              <a:p>
                <a:pPr>
                  <a:lnSpc>
                    <a:spcPct val="100000"/>
                  </a:lnSpc>
                </a:pPr>
                <a:endParaRPr lang="en-US" sz="2000" dirty="0">
                  <a:solidFill>
                    <a:srgbClr val="000000"/>
                  </a:solidFill>
                  <a:ea typeface="ＭＳ Ｐゴシック" charset="-128"/>
                  <a:cs typeface="ＭＳ Ｐゴシック" charset="-128"/>
                </a:endParaRPr>
              </a:p>
            </p:txBody>
          </p:sp>
        </mc:Choice>
        <mc:Fallback xmlns="">
          <p:sp>
            <p:nvSpPr>
              <p:cNvPr id="6" name="Content Placeholder 2">
                <a:extLst>
                  <a:ext uri="{FF2B5EF4-FFF2-40B4-BE49-F238E27FC236}">
                    <a16:creationId xmlns:a16="http://schemas.microsoft.com/office/drawing/2014/main" id="{CC79FCB3-AF68-E2DC-D1EF-7F5FEA2C5866}"/>
                  </a:ext>
                </a:extLst>
              </p:cNvPr>
              <p:cNvSpPr txBox="1">
                <a:spLocks noRot="1" noChangeAspect="1" noMove="1" noResize="1" noEditPoints="1" noAdjustHandles="1" noChangeArrowheads="1" noChangeShapeType="1" noTextEdit="1"/>
              </p:cNvSpPr>
              <p:nvPr/>
            </p:nvSpPr>
            <p:spPr>
              <a:xfrm>
                <a:off x="262158" y="862428"/>
                <a:ext cx="5449873" cy="1774207"/>
              </a:xfrm>
              <a:prstGeom prst="rect">
                <a:avLst/>
              </a:prstGeom>
              <a:blipFill>
                <a:blip r:embed="rId3"/>
                <a:stretch>
                  <a:fillRect l="-2558" t="-12766" b="-3546"/>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F79399FB-94DD-D70A-7EDF-2608E81EE184}"/>
              </a:ext>
            </a:extLst>
          </p:cNvPr>
          <p:cNvSpPr txBox="1">
            <a:spLocks/>
          </p:cNvSpPr>
          <p:nvPr/>
        </p:nvSpPr>
        <p:spPr>
          <a:xfrm>
            <a:off x="502920" y="213360"/>
            <a:ext cx="11186160" cy="751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CCBH Resolves Neutrino Tension </a:t>
            </a:r>
          </a:p>
        </p:txBody>
      </p:sp>
      <p:pic>
        <p:nvPicPr>
          <p:cNvPr id="8" name="Picture 7">
            <a:extLst>
              <a:ext uri="{FF2B5EF4-FFF2-40B4-BE49-F238E27FC236}">
                <a16:creationId xmlns:a16="http://schemas.microsoft.com/office/drawing/2014/main" id="{6067D249-BBB6-0BC2-4F54-54987FB5183F}"/>
              </a:ext>
            </a:extLst>
          </p:cNvPr>
          <p:cNvPicPr>
            <a:picLocks noChangeAspect="1"/>
          </p:cNvPicPr>
          <p:nvPr/>
        </p:nvPicPr>
        <p:blipFill>
          <a:blip r:embed="rId4"/>
          <a:stretch>
            <a:fillRect/>
          </a:stretch>
        </p:blipFill>
        <p:spPr>
          <a:xfrm>
            <a:off x="6208090" y="2582055"/>
            <a:ext cx="4660695" cy="3758625"/>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6D64A08A-4479-5722-306F-B6BB24196F48}"/>
                  </a:ext>
                </a:extLst>
              </p:cNvPr>
              <p:cNvSpPr txBox="1">
                <a:spLocks/>
              </p:cNvSpPr>
              <p:nvPr/>
            </p:nvSpPr>
            <p:spPr>
              <a:xfrm>
                <a:off x="5813502" y="822820"/>
                <a:ext cx="5449873" cy="177420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CCBH turns baryons to DE in BHs and relaxes “pressure” on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i="1" smtClean="0">
                                <a:latin typeface="Cambria Math" panose="02040503050406030204" pitchFamily="18" charset="0"/>
                                <a:ea typeface="Cambria Math" panose="02040503050406030204" pitchFamily="18" charset="0"/>
                              </a:rPr>
                              <m:t>𝜐</m:t>
                            </m:r>
                            <m:r>
                              <a:rPr lang="en-US" sz="2000" b="0" i="1" smtClean="0">
                                <a:latin typeface="Cambria Math" panose="02040503050406030204" pitchFamily="18" charset="0"/>
                                <a:ea typeface="Cambria Math" panose="02040503050406030204" pitchFamily="18" charset="0"/>
                              </a:rPr>
                              <m:t> </m:t>
                            </m:r>
                          </m:sub>
                        </m:sSub>
                      </m:e>
                    </m:nary>
                  </m:oMath>
                </a14:m>
                <a:r>
                  <a:rPr lang="en-US" sz="2000" dirty="0"/>
                  <a:t>producing positive peak. </a:t>
                </a:r>
              </a:p>
              <a:p>
                <a:pPr>
                  <a:lnSpc>
                    <a:spcPct val="100000"/>
                  </a:lnSpc>
                </a:pPr>
                <a:r>
                  <a:rPr lang="en-US" sz="2000" dirty="0"/>
                  <a:t>Trinca can account for the baryon “deficit” of 30% and both Trinca and Madau resolve the neutrino tension with oscillation measurements for both normal and inverted ordering.</a:t>
                </a:r>
                <a:endParaRPr lang="en-US" sz="2000" dirty="0">
                  <a:solidFill>
                    <a:srgbClr val="000000"/>
                  </a:solidFill>
                  <a:ea typeface="ＭＳ Ｐゴシック" charset="-128"/>
                  <a:cs typeface="ＭＳ Ｐゴシック" charset="-128"/>
                </a:endParaRPr>
              </a:p>
            </p:txBody>
          </p:sp>
        </mc:Choice>
        <mc:Fallback xmlns="">
          <p:sp>
            <p:nvSpPr>
              <p:cNvPr id="9" name="Content Placeholder 2">
                <a:extLst>
                  <a:ext uri="{FF2B5EF4-FFF2-40B4-BE49-F238E27FC236}">
                    <a16:creationId xmlns:a16="http://schemas.microsoft.com/office/drawing/2014/main" id="{6D64A08A-4479-5722-306F-B6BB24196F48}"/>
                  </a:ext>
                </a:extLst>
              </p:cNvPr>
              <p:cNvSpPr txBox="1">
                <a:spLocks noRot="1" noChangeAspect="1" noMove="1" noResize="1" noEditPoints="1" noAdjustHandles="1" noChangeArrowheads="1" noChangeShapeType="1" noTextEdit="1"/>
              </p:cNvSpPr>
              <p:nvPr/>
            </p:nvSpPr>
            <p:spPr>
              <a:xfrm>
                <a:off x="5813502" y="822820"/>
                <a:ext cx="5449873" cy="1774207"/>
              </a:xfrm>
              <a:prstGeom prst="rect">
                <a:avLst/>
              </a:prstGeom>
              <a:blipFill>
                <a:blip r:embed="rId5"/>
                <a:stretch>
                  <a:fillRect l="-696" t="-14184" r="-46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FA9BE43E-3840-1E12-76B1-334747F3DA3E}"/>
              </a:ext>
            </a:extLst>
          </p:cNvPr>
          <p:cNvSpPr txBox="1"/>
          <p:nvPr/>
        </p:nvSpPr>
        <p:spPr>
          <a:xfrm rot="16200000">
            <a:off x="546427" y="4523604"/>
            <a:ext cx="1438214" cy="261610"/>
          </a:xfrm>
          <a:prstGeom prst="rect">
            <a:avLst/>
          </a:prstGeom>
          <a:noFill/>
        </p:spPr>
        <p:txBody>
          <a:bodyPr wrap="none" rtlCol="0">
            <a:spAutoFit/>
          </a:bodyPr>
          <a:lstStyle/>
          <a:p>
            <a:r>
              <a:rPr lang="en-US" sz="1100" dirty="0"/>
              <a:t>Oscillation Excluded</a:t>
            </a:r>
          </a:p>
        </p:txBody>
      </p:sp>
      <p:sp>
        <p:nvSpPr>
          <p:cNvPr id="13" name="TextBox 12">
            <a:extLst>
              <a:ext uri="{FF2B5EF4-FFF2-40B4-BE49-F238E27FC236}">
                <a16:creationId xmlns:a16="http://schemas.microsoft.com/office/drawing/2014/main" id="{5A15602A-B98C-F49B-9A17-D005A8A03DD0}"/>
              </a:ext>
            </a:extLst>
          </p:cNvPr>
          <p:cNvSpPr txBox="1"/>
          <p:nvPr/>
        </p:nvSpPr>
        <p:spPr>
          <a:xfrm rot="16200000">
            <a:off x="1789221" y="4523602"/>
            <a:ext cx="914033" cy="261610"/>
          </a:xfrm>
          <a:prstGeom prst="rect">
            <a:avLst/>
          </a:prstGeom>
          <a:noFill/>
        </p:spPr>
        <p:txBody>
          <a:bodyPr wrap="none" rtlCol="0">
            <a:spAutoFit/>
          </a:bodyPr>
          <a:lstStyle/>
          <a:p>
            <a:r>
              <a:rPr lang="en-US" sz="1100" dirty="0"/>
              <a:t>IO Excluded</a:t>
            </a:r>
          </a:p>
        </p:txBody>
      </p:sp>
      <p:sp>
        <p:nvSpPr>
          <p:cNvPr id="14" name="TextBox 13">
            <a:extLst>
              <a:ext uri="{FF2B5EF4-FFF2-40B4-BE49-F238E27FC236}">
                <a16:creationId xmlns:a16="http://schemas.microsoft.com/office/drawing/2014/main" id="{BA9808B7-3A46-77EB-BE91-9FF5FC3367F9}"/>
              </a:ext>
            </a:extLst>
          </p:cNvPr>
          <p:cNvSpPr txBox="1"/>
          <p:nvPr/>
        </p:nvSpPr>
        <p:spPr>
          <a:xfrm>
            <a:off x="3466604" y="6156014"/>
            <a:ext cx="6178138" cy="369332"/>
          </a:xfrm>
          <a:prstGeom prst="rect">
            <a:avLst/>
          </a:prstGeom>
          <a:noFill/>
        </p:spPr>
        <p:txBody>
          <a:bodyPr wrap="square" rtlCol="0">
            <a:spAutoFit/>
          </a:bodyPr>
          <a:lstStyle/>
          <a:p>
            <a:r>
              <a:rPr lang="en-US" dirty="0"/>
              <a:t>DESI, S. Ahlen et al., </a:t>
            </a:r>
            <a:r>
              <a:rPr lang="en-US" dirty="0" err="1"/>
              <a:t>arXiv</a:t>
            </a:r>
            <a:r>
              <a:rPr lang="en-US" dirty="0"/>
              <a:t> 2504.20338v1 PRL, in press (2025)</a:t>
            </a:r>
          </a:p>
        </p:txBody>
      </p:sp>
    </p:spTree>
    <p:extLst>
      <p:ext uri="{BB962C8B-B14F-4D97-AF65-F5344CB8AC3E}">
        <p14:creationId xmlns:p14="http://schemas.microsoft.com/office/powerpoint/2010/main" val="3043848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260D-CAA9-8B80-0A5F-DE043C422FBD}"/>
              </a:ext>
            </a:extLst>
          </p:cNvPr>
          <p:cNvSpPr txBox="1">
            <a:spLocks/>
          </p:cNvSpPr>
          <p:nvPr/>
        </p:nvSpPr>
        <p:spPr>
          <a:xfrm>
            <a:off x="0" y="152057"/>
            <a:ext cx="11985171" cy="6911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Events to Inspire a Young Monopole Hunter</a:t>
            </a:r>
          </a:p>
        </p:txBody>
      </p:sp>
      <p:pic>
        <p:nvPicPr>
          <p:cNvPr id="4" name="Picture 2" descr="Figure 3. ">
            <a:extLst>
              <a:ext uri="{FF2B5EF4-FFF2-40B4-BE49-F238E27FC236}">
                <a16:creationId xmlns:a16="http://schemas.microsoft.com/office/drawing/2014/main" id="{BB6F383F-0B75-EFD1-430F-C7A43F653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627" y="2955682"/>
            <a:ext cx="4485911" cy="33789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7DEDAF1-5F80-F5C0-B528-95C73E55E482}"/>
              </a:ext>
            </a:extLst>
          </p:cNvPr>
          <p:cNvGrpSpPr/>
          <p:nvPr/>
        </p:nvGrpSpPr>
        <p:grpSpPr>
          <a:xfrm>
            <a:off x="8261212" y="3794387"/>
            <a:ext cx="3541736" cy="338554"/>
            <a:chOff x="5376231" y="3781405"/>
            <a:chExt cx="3541736" cy="338554"/>
          </a:xfrm>
        </p:grpSpPr>
        <p:cxnSp>
          <p:nvCxnSpPr>
            <p:cNvPr id="6" name="Straight Connector 5">
              <a:extLst>
                <a:ext uri="{FF2B5EF4-FFF2-40B4-BE49-F238E27FC236}">
                  <a16:creationId xmlns:a16="http://schemas.microsoft.com/office/drawing/2014/main" id="{FEBF39C1-18C4-A31C-637D-7863C2B3A3B4}"/>
                </a:ext>
              </a:extLst>
            </p:cNvPr>
            <p:cNvCxnSpPr>
              <a:cxnSpLocks/>
            </p:cNvCxnSpPr>
            <p:nvPr/>
          </p:nvCxnSpPr>
          <p:spPr>
            <a:xfrm>
              <a:off x="5376231" y="4087258"/>
              <a:ext cx="3541736" cy="0"/>
            </a:xfrm>
            <a:prstGeom prst="line">
              <a:avLst/>
            </a:prstGeom>
            <a:ln>
              <a:solidFill>
                <a:srgbClr val="00B050"/>
              </a:solidFill>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EDEE77FE-F5AD-A11F-E894-2E2B311DBA28}"/>
                </a:ext>
              </a:extLst>
            </p:cNvPr>
            <p:cNvSpPr txBox="1"/>
            <p:nvPr/>
          </p:nvSpPr>
          <p:spPr>
            <a:xfrm>
              <a:off x="5400200" y="3781405"/>
              <a:ext cx="2104359" cy="338554"/>
            </a:xfrm>
            <a:prstGeom prst="rect">
              <a:avLst/>
            </a:prstGeom>
            <a:noFill/>
          </p:spPr>
          <p:txBody>
            <a:bodyPr wrap="none" rtlCol="0">
              <a:spAutoFit/>
            </a:bodyPr>
            <a:lstStyle/>
            <a:p>
              <a:r>
                <a:rPr lang="en-US" sz="1600" dirty="0"/>
                <a:t>“room” sized detectors</a:t>
              </a:r>
            </a:p>
          </p:txBody>
        </p:sp>
      </p:grpSp>
      <p:grpSp>
        <p:nvGrpSpPr>
          <p:cNvPr id="8" name="Group 7">
            <a:extLst>
              <a:ext uri="{FF2B5EF4-FFF2-40B4-BE49-F238E27FC236}">
                <a16:creationId xmlns:a16="http://schemas.microsoft.com/office/drawing/2014/main" id="{19AD7F21-CB49-123C-E7A8-6822B47151AE}"/>
              </a:ext>
            </a:extLst>
          </p:cNvPr>
          <p:cNvGrpSpPr/>
          <p:nvPr/>
        </p:nvGrpSpPr>
        <p:grpSpPr>
          <a:xfrm>
            <a:off x="8261212" y="4938945"/>
            <a:ext cx="3541736" cy="338554"/>
            <a:chOff x="5376231" y="4925963"/>
            <a:chExt cx="3541736" cy="338554"/>
          </a:xfrm>
        </p:grpSpPr>
        <p:cxnSp>
          <p:nvCxnSpPr>
            <p:cNvPr id="9" name="Straight Connector 8">
              <a:extLst>
                <a:ext uri="{FF2B5EF4-FFF2-40B4-BE49-F238E27FC236}">
                  <a16:creationId xmlns:a16="http://schemas.microsoft.com/office/drawing/2014/main" id="{D47F3683-5B5A-6BA7-6FC8-FB32E6A70552}"/>
                </a:ext>
              </a:extLst>
            </p:cNvPr>
            <p:cNvCxnSpPr>
              <a:cxnSpLocks/>
            </p:cNvCxnSpPr>
            <p:nvPr/>
          </p:nvCxnSpPr>
          <p:spPr>
            <a:xfrm>
              <a:off x="5376231" y="5231816"/>
              <a:ext cx="354173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F9816111-BC88-8A50-02B9-7367CE9BE224}"/>
                </a:ext>
              </a:extLst>
            </p:cNvPr>
            <p:cNvSpPr txBox="1"/>
            <p:nvPr/>
          </p:nvSpPr>
          <p:spPr>
            <a:xfrm>
              <a:off x="5400200" y="4925963"/>
              <a:ext cx="2332433" cy="338554"/>
            </a:xfrm>
            <a:prstGeom prst="rect">
              <a:avLst/>
            </a:prstGeom>
            <a:noFill/>
          </p:spPr>
          <p:txBody>
            <a:bodyPr wrap="none" rtlCol="0">
              <a:spAutoFit/>
            </a:bodyPr>
            <a:lstStyle/>
            <a:p>
              <a:r>
                <a:rPr lang="en-US" sz="1600" dirty="0"/>
                <a:t>“building” sized detectors</a:t>
              </a:r>
            </a:p>
          </p:txBody>
        </p:sp>
      </p:grpSp>
      <p:grpSp>
        <p:nvGrpSpPr>
          <p:cNvPr id="11" name="Group 10">
            <a:extLst>
              <a:ext uri="{FF2B5EF4-FFF2-40B4-BE49-F238E27FC236}">
                <a16:creationId xmlns:a16="http://schemas.microsoft.com/office/drawing/2014/main" id="{7FC13F31-63C4-4954-37E2-2732F55F74AD}"/>
              </a:ext>
            </a:extLst>
          </p:cNvPr>
          <p:cNvGrpSpPr/>
          <p:nvPr/>
        </p:nvGrpSpPr>
        <p:grpSpPr>
          <a:xfrm>
            <a:off x="8261212" y="2692329"/>
            <a:ext cx="3541736" cy="338554"/>
            <a:chOff x="5376231" y="2635279"/>
            <a:chExt cx="3541736" cy="338554"/>
          </a:xfrm>
        </p:grpSpPr>
        <p:cxnSp>
          <p:nvCxnSpPr>
            <p:cNvPr id="12" name="Straight Connector 11">
              <a:extLst>
                <a:ext uri="{FF2B5EF4-FFF2-40B4-BE49-F238E27FC236}">
                  <a16:creationId xmlns:a16="http://schemas.microsoft.com/office/drawing/2014/main" id="{E3BD538E-0A02-0608-D1E8-14BD9948D5FE}"/>
                </a:ext>
              </a:extLst>
            </p:cNvPr>
            <p:cNvCxnSpPr>
              <a:cxnSpLocks/>
            </p:cNvCxnSpPr>
            <p:nvPr/>
          </p:nvCxnSpPr>
          <p:spPr>
            <a:xfrm>
              <a:off x="5376231" y="2941132"/>
              <a:ext cx="3541736"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CCA18568-843C-78AB-72AA-2F7E340E27B3}"/>
                </a:ext>
              </a:extLst>
            </p:cNvPr>
            <p:cNvSpPr txBox="1"/>
            <p:nvPr/>
          </p:nvSpPr>
          <p:spPr>
            <a:xfrm>
              <a:off x="5400200" y="2635279"/>
              <a:ext cx="2074029" cy="338554"/>
            </a:xfrm>
            <a:prstGeom prst="rect">
              <a:avLst/>
            </a:prstGeom>
            <a:noFill/>
          </p:spPr>
          <p:txBody>
            <a:bodyPr wrap="none" rtlCol="0">
              <a:spAutoFit/>
            </a:bodyPr>
            <a:lstStyle/>
            <a:p>
              <a:r>
                <a:rPr lang="en-US" sz="1600" dirty="0"/>
                <a:t>“hand” sized detectors</a:t>
              </a:r>
            </a:p>
          </p:txBody>
        </p:sp>
      </p:grpSp>
      <p:sp>
        <p:nvSpPr>
          <p:cNvPr id="14" name="TextBox 13">
            <a:extLst>
              <a:ext uri="{FF2B5EF4-FFF2-40B4-BE49-F238E27FC236}">
                <a16:creationId xmlns:a16="http://schemas.microsoft.com/office/drawing/2014/main" id="{4BFCE883-4418-1D65-2FDE-DE1DD1AF1F7E}"/>
              </a:ext>
            </a:extLst>
          </p:cNvPr>
          <p:cNvSpPr txBox="1"/>
          <p:nvPr/>
        </p:nvSpPr>
        <p:spPr>
          <a:xfrm>
            <a:off x="8261212" y="5512343"/>
            <a:ext cx="1863011" cy="230832"/>
          </a:xfrm>
          <a:prstGeom prst="rect">
            <a:avLst/>
          </a:prstGeom>
          <a:noFill/>
        </p:spPr>
        <p:txBody>
          <a:bodyPr wrap="none" rtlCol="0">
            <a:spAutoFit/>
          </a:bodyPr>
          <a:lstStyle/>
          <a:p>
            <a:r>
              <a:rPr lang="en-US" sz="900" dirty="0"/>
              <a:t>Figure: </a:t>
            </a:r>
            <a:r>
              <a:rPr lang="en-US" sz="900" dirty="0" err="1"/>
              <a:t>Patrizii</a:t>
            </a:r>
            <a:r>
              <a:rPr lang="en-US" sz="900" dirty="0"/>
              <a:t>, Sahnoun, Togo 2019</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046300-2B38-66E8-05B8-09E1AD2403E8}"/>
                  </a:ext>
                </a:extLst>
              </p:cNvPr>
              <p:cNvSpPr txBox="1">
                <a:spLocks/>
              </p:cNvSpPr>
              <p:nvPr/>
            </p:nvSpPr>
            <p:spPr>
              <a:xfrm>
                <a:off x="195944" y="838197"/>
                <a:ext cx="11706734" cy="55339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t>‘t Hooft </a:t>
                </a:r>
                <a:r>
                  <a:rPr lang="en-US" sz="2000" dirty="0" err="1"/>
                  <a:t>Nucl</a:t>
                </a:r>
                <a:r>
                  <a:rPr lang="en-US" sz="2000" dirty="0"/>
                  <a:t>. Phys. </a:t>
                </a:r>
                <a:r>
                  <a:rPr lang="en-US" sz="2000" b="1" dirty="0"/>
                  <a:t>B79</a:t>
                </a:r>
                <a:r>
                  <a:rPr lang="en-US" sz="2000" dirty="0"/>
                  <a:t>, 276 (1974) &amp; Polyakov JETP Lett. 20, 194 (1974) GUT Monopoles                           M</a:t>
                </a:r>
                <a:r>
                  <a:rPr lang="en-US" sz="2000" baseline="-25000" dirty="0"/>
                  <a:t>GUT</a:t>
                </a:r>
                <a14:m>
                  <m:oMath xmlns:m="http://schemas.openxmlformats.org/officeDocument/2006/math">
                    <m:r>
                      <a:rPr lang="en-US" sz="2000" b="0" i="0" dirty="0" smtClean="0">
                        <a:latin typeface="Cambria Math" panose="02040503050406030204" pitchFamily="18" charset="0"/>
                        <a:ea typeface="Cambria Math" panose="02040503050406030204" pitchFamily="18" charset="0"/>
                      </a:rPr>
                      <m:t> </m:t>
                    </m:r>
                    <m:r>
                      <a:rPr lang="en-US" sz="2000" i="1" dirty="0">
                        <a:latin typeface="Cambria Math" panose="02040503050406030204" pitchFamily="18" charset="0"/>
                        <a:ea typeface="Cambria Math" panose="02040503050406030204" pitchFamily="18" charset="0"/>
                      </a:rPr>
                      <m:t>~</m:t>
                    </m:r>
                  </m:oMath>
                </a14:m>
                <a:r>
                  <a:rPr lang="en-US" sz="2000" dirty="0"/>
                  <a:t> M</a:t>
                </a:r>
                <a:r>
                  <a:rPr lang="en-US" sz="2000" baseline="-25000" dirty="0"/>
                  <a:t>GUT</a:t>
                </a:r>
                <a:r>
                  <a:rPr lang="en-US" sz="2000" dirty="0"/>
                  <a:t>/</a:t>
                </a:r>
                <a:r>
                  <a:rPr lang="en-US" sz="2000" dirty="0" err="1">
                    <a:latin typeface="Symbol" pitchFamily="2" charset="2"/>
                  </a:rPr>
                  <a:t>a</a:t>
                </a:r>
                <a:r>
                  <a:rPr lang="en-US" sz="2000" baseline="-25000" dirty="0" err="1"/>
                  <a:t>GUT</a:t>
                </a:r>
                <a:r>
                  <a:rPr lang="en-US" sz="2000" baseline="-25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m:t>
                    </m:r>
                  </m:oMath>
                </a14:m>
                <a:r>
                  <a:rPr lang="en-US" sz="2000" dirty="0"/>
                  <a:t> 10</a:t>
                </a:r>
                <a:r>
                  <a:rPr lang="en-US" sz="2000" baseline="30000" dirty="0"/>
                  <a:t>17</a:t>
                </a:r>
                <a:r>
                  <a:rPr lang="en-US" sz="2000" dirty="0"/>
                  <a:t> GeV.  </a:t>
                </a:r>
                <a:r>
                  <a:rPr lang="en-US" sz="2000" dirty="0">
                    <a:solidFill>
                      <a:srgbClr val="FF0000"/>
                    </a:solidFill>
                  </a:rPr>
                  <a:t>GUT Monopoles are slowly moving   v </a:t>
                </a:r>
                <a14:m>
                  <m:oMath xmlns:m="http://schemas.openxmlformats.org/officeDocument/2006/math">
                    <m:r>
                      <a:rPr lang="en-US" sz="2000" i="1" dirty="0">
                        <a:solidFill>
                          <a:srgbClr val="FF0000"/>
                        </a:solidFill>
                        <a:latin typeface="Cambria Math" panose="02040503050406030204" pitchFamily="18" charset="0"/>
                        <a:ea typeface="Cambria Math" panose="02040503050406030204" pitchFamily="18" charset="0"/>
                      </a:rPr>
                      <m:t>~</m:t>
                    </m:r>
                  </m:oMath>
                </a14:m>
                <a:r>
                  <a:rPr lang="en-US" sz="2000" dirty="0">
                    <a:solidFill>
                      <a:srgbClr val="FF0000"/>
                    </a:solidFill>
                  </a:rPr>
                  <a:t> 10</a:t>
                </a:r>
                <a:r>
                  <a:rPr lang="en-US" sz="2000" baseline="30000" dirty="0">
                    <a:solidFill>
                      <a:srgbClr val="FF0000"/>
                    </a:solidFill>
                  </a:rPr>
                  <a:t>-4</a:t>
                </a:r>
                <a:r>
                  <a:rPr lang="en-US" sz="2000" dirty="0">
                    <a:solidFill>
                      <a:srgbClr val="FF0000"/>
                    </a:solidFill>
                  </a:rPr>
                  <a:t> – 10</a:t>
                </a:r>
                <a:r>
                  <a:rPr lang="en-US" sz="2000" baseline="30000" dirty="0">
                    <a:solidFill>
                      <a:srgbClr val="FF0000"/>
                    </a:solidFill>
                  </a:rPr>
                  <a:t>-3</a:t>
                </a:r>
                <a:r>
                  <a:rPr lang="en-US" sz="2000" dirty="0">
                    <a:solidFill>
                      <a:srgbClr val="FF0000"/>
                    </a:solidFill>
                  </a:rPr>
                  <a:t> c</a:t>
                </a:r>
                <a:r>
                  <a:rPr lang="en-US" sz="2000" dirty="0"/>
                  <a:t>!  </a:t>
                </a:r>
              </a:p>
              <a:p>
                <a:pPr>
                  <a:lnSpc>
                    <a:spcPct val="100000"/>
                  </a:lnSpc>
                  <a:spcBef>
                    <a:spcPts val="0"/>
                  </a:spcBef>
                </a:pPr>
                <a:r>
                  <a:rPr lang="en-US" sz="2000" dirty="0"/>
                  <a:t>Guth, Phys. Rev. </a:t>
                </a:r>
                <a:r>
                  <a:rPr lang="en-US" sz="2000" b="1" dirty="0"/>
                  <a:t>D 23</a:t>
                </a:r>
                <a:r>
                  <a:rPr lang="en-US" sz="2000" dirty="0"/>
                  <a:t>, 347 (1981).  Inflation.  The Universe is Flat </a:t>
                </a:r>
                <a14:m>
                  <m:oMath xmlns:m="http://schemas.openxmlformats.org/officeDocument/2006/math">
                    <m:r>
                      <a:rPr lang="en-US" sz="2000" i="1" dirty="0"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for a universe filled with matter,</a:t>
                </a:r>
                <a14:m>
                  <m:oMath xmlns:m="http://schemas.openxmlformats.org/officeDocument/2006/math">
                    <m:r>
                      <a:rPr lang="en-US" sz="2000">
                        <a:latin typeface="Cambria Math" panose="02040503050406030204" pitchFamily="18" charset="0"/>
                        <a:ea typeface="Cambria Math" panose="02040503050406030204" pitchFamily="18" charset="0"/>
                        <a:sym typeface="Wingdings" pitchFamily="2" charset="2"/>
                      </a:rPr>
                      <m:t>   </m:t>
                    </m:r>
                    <m:r>
                      <a:rPr lang="en-US" sz="2000" b="0" i="0" smtClean="0">
                        <a:latin typeface="Cambria Math" panose="02040503050406030204" pitchFamily="18" charset="0"/>
                        <a:ea typeface="Cambria Math" panose="02040503050406030204" pitchFamily="18" charset="0"/>
                        <a:sym typeface="Wingdings" pitchFamily="2" charset="2"/>
                      </a:rPr>
                      <m:t>  </m:t>
                    </m:r>
                    <m:r>
                      <m:rPr>
                        <m:sty m:val="p"/>
                      </m:rPr>
                      <a:rPr lang="el-GR" sz="2000" i="1">
                        <a:latin typeface="Cambria Math" panose="02040503050406030204" pitchFamily="18" charset="0"/>
                        <a:ea typeface="Cambria Math" panose="02040503050406030204" pitchFamily="18" charset="0"/>
                        <a:sym typeface="Wingdings" pitchFamily="2" charset="2"/>
                      </a:rPr>
                      <m:t>Ω</m:t>
                    </m:r>
                    <m:r>
                      <a:rPr lang="en-US" sz="2000" i="1">
                        <a:latin typeface="Cambria Math" panose="02040503050406030204" pitchFamily="18" charset="0"/>
                        <a:ea typeface="Cambria Math" panose="02040503050406030204" pitchFamily="18" charset="0"/>
                        <a:sym typeface="Wingdings" pitchFamily="2" charset="2"/>
                      </a:rPr>
                      <m:t>= </m:t>
                    </m:r>
                  </m:oMath>
                </a14:m>
                <a:r>
                  <a:rPr lang="en-US" sz="2000" dirty="0">
                    <a:sym typeface="Wingdings" pitchFamily="2" charset="2"/>
                  </a:rPr>
                  <a:t>1.  </a:t>
                </a:r>
                <a:r>
                  <a:rPr lang="en-US" sz="2000" dirty="0">
                    <a:solidFill>
                      <a:srgbClr val="FF0000"/>
                    </a:solidFill>
                    <a:sym typeface="Wingdings" pitchFamily="2" charset="2"/>
                  </a:rPr>
                  <a:t>What is closing/flattening the universe? </a:t>
                </a:r>
                <a:r>
                  <a:rPr lang="en-US" sz="2000" dirty="0">
                    <a:sym typeface="Wingdings" pitchFamily="2" charset="2"/>
                  </a:rPr>
                  <a:t>Monopoles? </a:t>
                </a:r>
                <a:endParaRPr lang="en-US" sz="2000" dirty="0">
                  <a:solidFill>
                    <a:srgbClr val="FF0000"/>
                  </a:solidFill>
                  <a:sym typeface="Wingdings" pitchFamily="2" charset="2"/>
                </a:endParaRPr>
              </a:p>
              <a:p>
                <a:pPr>
                  <a:lnSpc>
                    <a:spcPct val="100000"/>
                  </a:lnSpc>
                  <a:spcBef>
                    <a:spcPts val="0"/>
                  </a:spcBef>
                </a:pPr>
                <a:r>
                  <a:rPr lang="en-US" sz="2000" dirty="0">
                    <a:sym typeface="Wingdings" pitchFamily="2" charset="2"/>
                  </a:rPr>
                  <a:t>Would slow monopoles ionize atoms?  Had they been missed?</a:t>
                </a:r>
              </a:p>
              <a:p>
                <a:pPr>
                  <a:lnSpc>
                    <a:spcPct val="100000"/>
                  </a:lnSpc>
                  <a:spcBef>
                    <a:spcPts val="0"/>
                  </a:spcBef>
                </a:pPr>
                <a:r>
                  <a:rPr lang="en-US" sz="2000" dirty="0">
                    <a:sym typeface="Wingdings" pitchFamily="2" charset="2"/>
                  </a:rPr>
                  <a:t>Turner, Parker Bogdan</a:t>
                </a:r>
                <a:r>
                  <a:rPr lang="en-US" sz="2000" dirty="0"/>
                  <a:t>, PRD </a:t>
                </a:r>
                <a:r>
                  <a:rPr lang="en-US" sz="2000" b="1" dirty="0"/>
                  <a:t>26</a:t>
                </a:r>
                <a:r>
                  <a:rPr lang="en-US" sz="2000" dirty="0"/>
                  <a:t>, 1296 (1982). Mass dependent “Parker Bound” </a:t>
                </a:r>
              </a:p>
              <a:p>
                <a:pPr>
                  <a:lnSpc>
                    <a:spcPct val="100000"/>
                  </a:lnSpc>
                  <a:spcBef>
                    <a:spcPts val="0"/>
                  </a:spcBef>
                </a:pPr>
                <a:r>
                  <a:rPr lang="en-US" sz="2000" dirty="0">
                    <a:sym typeface="Wingdings" pitchFamily="2" charset="2"/>
                  </a:rPr>
                  <a:t>“Hand” sized Superconducting detector.                                                                                                                         Cabrera PRL </a:t>
                </a:r>
                <a:r>
                  <a:rPr lang="en-US" sz="2000" b="1" dirty="0">
                    <a:sym typeface="Wingdings" pitchFamily="2" charset="2"/>
                  </a:rPr>
                  <a:t>48</a:t>
                </a:r>
                <a:r>
                  <a:rPr lang="en-US" sz="2000" dirty="0">
                    <a:sym typeface="Wingdings" pitchFamily="2" charset="2"/>
                  </a:rPr>
                  <a:t>, 1578 (1982).  Single event seen!                                                                                                                   </a:t>
                </a:r>
                <a:r>
                  <a:rPr lang="en-US" sz="2000" dirty="0"/>
                  <a:t>F ≤ 6.1 x 10</a:t>
                </a:r>
                <a:r>
                  <a:rPr lang="en-US" sz="2000" baseline="30000" dirty="0"/>
                  <a:t>−10 </a:t>
                </a:r>
                <a:r>
                  <a:rPr lang="en-US" sz="2000" dirty="0"/>
                  <a:t>cm</a:t>
                </a:r>
                <a:r>
                  <a:rPr lang="en-US" sz="2000" baseline="30000" dirty="0"/>
                  <a:t>−2 </a:t>
                </a:r>
                <a:r>
                  <a:rPr lang="en-US" sz="2000" dirty="0"/>
                  <a:t>s</a:t>
                </a:r>
                <a:r>
                  <a:rPr lang="en-US" sz="2000" baseline="30000" dirty="0"/>
                  <a:t>−1 </a:t>
                </a:r>
                <a:r>
                  <a:rPr lang="en-US" sz="2000" dirty="0"/>
                  <a:t>sr</a:t>
                </a:r>
                <a:r>
                  <a:rPr lang="en-US" sz="2000" baseline="30000" dirty="0"/>
                  <a:t>−1</a:t>
                </a:r>
                <a:r>
                  <a:rPr lang="en-US" sz="2000" dirty="0">
                    <a:sym typeface="Wingdings" pitchFamily="2" charset="2"/>
                  </a:rPr>
                  <a:t>         </a:t>
                </a:r>
              </a:p>
              <a:p>
                <a:pPr>
                  <a:lnSpc>
                    <a:spcPct val="100000"/>
                  </a:lnSpc>
                  <a:spcBef>
                    <a:spcPts val="0"/>
                  </a:spcBef>
                </a:pPr>
                <a:r>
                  <a:rPr lang="en-US" sz="2000" dirty="0">
                    <a:sym typeface="Wingdings" pitchFamily="2" charset="2"/>
                  </a:rPr>
                  <a:t>“Room” sized “thick slab” scintillator. GT, Ahlen, Liss,                                                                                                              </a:t>
                </a:r>
                <a:r>
                  <a:rPr lang="en-US" sz="2000" dirty="0"/>
                  <a:t>PRL </a:t>
                </a:r>
                <a:r>
                  <a:rPr lang="en-US" sz="2000" b="1" dirty="0"/>
                  <a:t>52</a:t>
                </a:r>
                <a:r>
                  <a:rPr lang="en-US" sz="2000" dirty="0"/>
                  <a:t>, 90 (1984).  F ≤ 4.1 x 10</a:t>
                </a:r>
                <a:r>
                  <a:rPr lang="en-US" sz="2000" baseline="30000" dirty="0"/>
                  <a:t>−13 </a:t>
                </a:r>
                <a:r>
                  <a:rPr lang="en-US" sz="2000" dirty="0"/>
                  <a:t>cm</a:t>
                </a:r>
                <a:r>
                  <a:rPr lang="en-US" sz="2000" baseline="30000" dirty="0"/>
                  <a:t>−2 </a:t>
                </a:r>
                <a:r>
                  <a:rPr lang="en-US" sz="2000" dirty="0"/>
                  <a:t>s</a:t>
                </a:r>
                <a:r>
                  <a:rPr lang="en-US" sz="2000" baseline="30000" dirty="0"/>
                  <a:t>−1 </a:t>
                </a:r>
                <a:r>
                  <a:rPr lang="en-US" sz="2000" dirty="0"/>
                  <a:t>sr</a:t>
                </a:r>
                <a:r>
                  <a:rPr lang="en-US" sz="2000" baseline="30000" dirty="0"/>
                  <a:t>−1</a:t>
                </a:r>
                <a:r>
                  <a:rPr lang="en-US" sz="2000" dirty="0">
                    <a:sym typeface="Wingdings" pitchFamily="2" charset="2"/>
                  </a:rPr>
                  <a:t> </a:t>
                </a:r>
                <a:endParaRPr lang="en-US" sz="2000" dirty="0"/>
              </a:p>
              <a:p>
                <a:pPr>
                  <a:lnSpc>
                    <a:spcPct val="100000"/>
                  </a:lnSpc>
                  <a:spcBef>
                    <a:spcPts val="0"/>
                  </a:spcBef>
                </a:pPr>
                <a:r>
                  <a:rPr lang="en-US" sz="2000" dirty="0">
                    <a:sym typeface="Wingdings" pitchFamily="2" charset="2"/>
                  </a:rPr>
                  <a:t>“Building” sized detector to surpass Parker Bound                                                                                                MACRO proposal (1984)</a:t>
                </a:r>
              </a:p>
              <a:p>
                <a:pPr>
                  <a:lnSpc>
                    <a:spcPct val="100000"/>
                  </a:lnSpc>
                  <a:spcBef>
                    <a:spcPts val="0"/>
                  </a:spcBef>
                </a:pPr>
                <a:r>
                  <a:rPr lang="en-US" sz="2000" dirty="0">
                    <a:sym typeface="Wingdings" pitchFamily="2" charset="2"/>
                  </a:rPr>
                  <a:t>Ficenec, Ahlen, Marin, Musser, GT, </a:t>
                </a:r>
                <a:r>
                  <a:rPr lang="en-US" sz="2000" dirty="0"/>
                  <a:t>PRD </a:t>
                </a:r>
                <a:r>
                  <a:rPr lang="en-US" sz="2000" b="1" dirty="0"/>
                  <a:t>36</a:t>
                </a:r>
                <a:r>
                  <a:rPr lang="en-US" sz="2000" dirty="0"/>
                  <a:t>, 311 (1987)                                                                                                                Scintillators respond to </a:t>
                </a:r>
                <a14:m>
                  <m:oMath xmlns:m="http://schemas.openxmlformats.org/officeDocument/2006/math">
                    <m:r>
                      <m:rPr>
                        <m:sty m:val="p"/>
                      </m:rPr>
                      <a:rPr lang="el-GR" sz="2000" i="1">
                        <a:latin typeface="Cambria Math" panose="02040503050406030204" pitchFamily="18" charset="0"/>
                        <a:ea typeface="Cambria Math" panose="02040503050406030204" pitchFamily="18" charset="0"/>
                      </a:rPr>
                      <m:t>β</m:t>
                    </m:r>
                    <m:r>
                      <a:rPr lang="en-US" sz="2000" i="1">
                        <a:latin typeface="Cambria Math" panose="02040503050406030204" pitchFamily="18" charset="0"/>
                        <a:ea typeface="Cambria Math" panose="02040503050406030204" pitchFamily="18" charset="0"/>
                      </a:rPr>
                      <m:t>≳ </m:t>
                    </m:r>
                  </m:oMath>
                </a14:m>
                <a:r>
                  <a:rPr lang="en-US" sz="2000" dirty="0"/>
                  <a:t>3 x 10</a:t>
                </a:r>
                <a:r>
                  <a:rPr lang="en-US" sz="2000" baseline="30000" dirty="0"/>
                  <a:t>-4</a:t>
                </a:r>
                <a:r>
                  <a:rPr lang="en-US" sz="2000" dirty="0"/>
                  <a:t> monopoles. </a:t>
                </a:r>
              </a:p>
              <a:p>
                <a:pPr>
                  <a:lnSpc>
                    <a:spcPct val="100000"/>
                  </a:lnSpc>
                  <a:spcBef>
                    <a:spcPts val="0"/>
                  </a:spcBef>
                </a:pPr>
                <a:r>
                  <a:rPr lang="en-US" sz="2000" dirty="0">
                    <a:sym typeface="Wingdings" pitchFamily="2" charset="2"/>
                  </a:rPr>
                  <a:t>First MACRO data (1 SM) February 1989!</a:t>
                </a:r>
              </a:p>
              <a:p>
                <a:pPr>
                  <a:lnSpc>
                    <a:spcPct val="100000"/>
                  </a:lnSpc>
                  <a:spcBef>
                    <a:spcPts val="0"/>
                  </a:spcBef>
                </a:pPr>
                <a:r>
                  <a:rPr lang="en-US" sz="2000" dirty="0">
                    <a:sym typeface="Wingdings" pitchFamily="2" charset="2"/>
                  </a:rPr>
                  <a:t>Adams, </a:t>
                </a:r>
                <a:r>
                  <a:rPr lang="en-US" sz="2000" dirty="0" err="1">
                    <a:sym typeface="Wingdings" pitchFamily="2" charset="2"/>
                  </a:rPr>
                  <a:t>Fatuzzo</a:t>
                </a:r>
                <a:r>
                  <a:rPr lang="en-US" sz="2000" dirty="0">
                    <a:sym typeface="Wingdings" pitchFamily="2" charset="2"/>
                  </a:rPr>
                  <a:t>, Freese, GT, Watkins, Turner </a:t>
                </a:r>
                <a:r>
                  <a:rPr lang="en-US" sz="2000" i="1" dirty="0"/>
                  <a:t>PRL </a:t>
                </a:r>
                <a:r>
                  <a:rPr lang="en-US" sz="2000" b="1" dirty="0"/>
                  <a:t>70, </a:t>
                </a:r>
                <a:r>
                  <a:rPr lang="en-US" sz="2000" dirty="0"/>
                  <a:t>2511 (1993).</a:t>
                </a:r>
              </a:p>
              <a:p>
                <a:pPr marL="0" indent="0">
                  <a:lnSpc>
                    <a:spcPct val="100000"/>
                  </a:lnSpc>
                  <a:spcBef>
                    <a:spcPts val="0"/>
                  </a:spcBef>
                  <a:buNone/>
                </a:pPr>
                <a:r>
                  <a:rPr lang="en-US" sz="2000" dirty="0"/>
                  <a:t>    Parker Bound - </a:t>
                </a:r>
                <a:r>
                  <a:rPr lang="en-US" sz="2000" dirty="0">
                    <a:solidFill>
                      <a:srgbClr val="FF0000"/>
                    </a:solidFill>
                  </a:rPr>
                  <a:t>monopoles lighter than 10</a:t>
                </a:r>
                <a:r>
                  <a:rPr lang="en-US" sz="2000" baseline="30000" dirty="0">
                    <a:solidFill>
                      <a:srgbClr val="FF0000"/>
                    </a:solidFill>
                  </a:rPr>
                  <a:t>17</a:t>
                </a:r>
                <a:r>
                  <a:rPr lang="en-US" sz="2000" dirty="0">
                    <a:solidFill>
                      <a:srgbClr val="FF0000"/>
                    </a:solidFill>
                  </a:rPr>
                  <a:t> GeV/c</a:t>
                </a:r>
                <a:r>
                  <a:rPr lang="en-US" sz="2000" baseline="30000" dirty="0">
                    <a:solidFill>
                      <a:srgbClr val="FF0000"/>
                    </a:solidFill>
                  </a:rPr>
                  <a:t>2</a:t>
                </a:r>
                <a:r>
                  <a:rPr lang="en-US" sz="2000" dirty="0">
                    <a:solidFill>
                      <a:srgbClr val="FF0000"/>
                    </a:solidFill>
                  </a:rPr>
                  <a:t> cannot close the universe</a:t>
                </a:r>
                <a:r>
                  <a:rPr lang="en-US" sz="900" dirty="0">
                    <a:sym typeface="Wingdings" pitchFamily="2" charset="2"/>
                  </a:rPr>
                  <a:t>   </a:t>
                </a:r>
              </a:p>
              <a:p>
                <a:endParaRPr lang="en-US" sz="500" dirty="0"/>
              </a:p>
              <a:p>
                <a:endParaRPr lang="en-US" sz="500" dirty="0"/>
              </a:p>
            </p:txBody>
          </p:sp>
        </mc:Choice>
        <mc:Fallback xmlns="">
          <p:sp>
            <p:nvSpPr>
              <p:cNvPr id="3" name="Content Placeholder 2">
                <a:extLst>
                  <a:ext uri="{FF2B5EF4-FFF2-40B4-BE49-F238E27FC236}">
                    <a16:creationId xmlns:a16="http://schemas.microsoft.com/office/drawing/2014/main" id="{49046300-2B38-66E8-05B8-09E1AD2403E8}"/>
                  </a:ext>
                </a:extLst>
              </p:cNvPr>
              <p:cNvSpPr txBox="1">
                <a:spLocks noRot="1" noChangeAspect="1" noMove="1" noResize="1" noEditPoints="1" noAdjustHandles="1" noChangeArrowheads="1" noChangeShapeType="1" noTextEdit="1"/>
              </p:cNvSpPr>
              <p:nvPr/>
            </p:nvSpPr>
            <p:spPr>
              <a:xfrm>
                <a:off x="195944" y="838197"/>
                <a:ext cx="11706734" cy="5533944"/>
              </a:xfrm>
              <a:prstGeom prst="rect">
                <a:avLst/>
              </a:prstGeom>
              <a:blipFill>
                <a:blip r:embed="rId3"/>
                <a:stretch>
                  <a:fillRect l="-433" t="-458" r="-4225" b="-2746"/>
                </a:stretch>
              </a:blipFill>
            </p:spPr>
            <p:txBody>
              <a:bodyPr/>
              <a:lstStyle/>
              <a:p>
                <a:r>
                  <a:rPr lang="en-US">
                    <a:noFill/>
                  </a:rPr>
                  <a:t> </a:t>
                </a:r>
              </a:p>
            </p:txBody>
          </p:sp>
        </mc:Fallback>
      </mc:AlternateContent>
    </p:spTree>
    <p:extLst>
      <p:ext uri="{BB962C8B-B14F-4D97-AF65-F5344CB8AC3E}">
        <p14:creationId xmlns:p14="http://schemas.microsoft.com/office/powerpoint/2010/main" val="22635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16A84A3-D6A0-169B-94C0-74EDD2794EB7}"/>
              </a:ext>
            </a:extLst>
          </p:cNvPr>
          <p:cNvSpPr txBox="1">
            <a:spLocks/>
          </p:cNvSpPr>
          <p:nvPr/>
        </p:nvSpPr>
        <p:spPr>
          <a:xfrm>
            <a:off x="250282" y="1016805"/>
            <a:ext cx="6999603" cy="279691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solidFill>
                  <a:srgbClr val="000000"/>
                </a:solidFill>
                <a:latin typeface="Arial" charset="0"/>
                <a:ea typeface="ＭＳ Ｐゴシック" charset="-128"/>
                <a:cs typeface="ＭＳ Ｐゴシック" charset="-128"/>
              </a:rPr>
              <a:t>In 1998 the Supernova Cosmology Project and the High-z Supernova team used Type </a:t>
            </a:r>
            <a:r>
              <a:rPr lang="en-US" dirty="0" err="1">
                <a:solidFill>
                  <a:srgbClr val="000000"/>
                </a:solidFill>
                <a:latin typeface="Arial" charset="0"/>
                <a:ea typeface="ＭＳ Ｐゴシック" charset="-128"/>
                <a:cs typeface="ＭＳ Ｐゴシック" charset="-128"/>
              </a:rPr>
              <a:t>Ia</a:t>
            </a:r>
            <a:r>
              <a:rPr lang="en-US" dirty="0">
                <a:solidFill>
                  <a:srgbClr val="000000"/>
                </a:solidFill>
                <a:latin typeface="Arial" charset="0"/>
                <a:ea typeface="ＭＳ Ｐゴシック" charset="-128"/>
                <a:cs typeface="ＭＳ Ｐゴシック" charset="-128"/>
              </a:rPr>
              <a:t> supernovae as “standard candles” to construct a Hubble diagram out to z = 1.  Contrary to expectations, both found that the expansion of the universe is accelerating! </a:t>
            </a:r>
          </a:p>
          <a:p>
            <a:pPr>
              <a:lnSpc>
                <a:spcPct val="120000"/>
              </a:lnSpc>
            </a:pPr>
            <a:r>
              <a:rPr lang="en-US" dirty="0">
                <a:solidFill>
                  <a:srgbClr val="000000"/>
                </a:solidFill>
                <a:latin typeface="Arial" panose="020B0604020202020204" pitchFamily="34" charset="0"/>
                <a:ea typeface="ヒラギノ角ゴ ProN W3" charset="0"/>
                <a:cs typeface="Arial" panose="020B0604020202020204" pitchFamily="34" charset="0"/>
                <a:sym typeface="Gill Sans" charset="0"/>
              </a:rPr>
              <a:t>The “stuff” responsible for this acceleration was given the name “Dark Energy”</a:t>
            </a:r>
            <a:r>
              <a:rPr lang="en-US" dirty="0">
                <a:solidFill>
                  <a:srgbClr val="000000"/>
                </a:solidFill>
                <a:latin typeface="Arial" panose="020B0604020202020204" pitchFamily="34" charset="0"/>
                <a:ea typeface="ＭＳ Ｐゴシック" charset="-128"/>
                <a:cs typeface="Arial" panose="020B0604020202020204" pitchFamily="34" charset="0"/>
              </a:rPr>
              <a:t> by Michael Turner.</a:t>
            </a:r>
          </a:p>
          <a:p>
            <a:pPr>
              <a:lnSpc>
                <a:spcPct val="120000"/>
              </a:lnSpc>
            </a:pPr>
            <a:endParaRPr lang="en-US" dirty="0">
              <a:solidFill>
                <a:srgbClr val="000000"/>
              </a:solidFill>
              <a:ea typeface="ＭＳ Ｐゴシック" charset="-128"/>
              <a:cs typeface="ＭＳ Ｐゴシック" charset="-128"/>
            </a:endParaRPr>
          </a:p>
        </p:txBody>
      </p:sp>
      <p:sp>
        <p:nvSpPr>
          <p:cNvPr id="3" name="Title 1">
            <a:extLst>
              <a:ext uri="{FF2B5EF4-FFF2-40B4-BE49-F238E27FC236}">
                <a16:creationId xmlns:a16="http://schemas.microsoft.com/office/drawing/2014/main" id="{AF87C0B9-63AC-C914-A66F-154C2553E38D}"/>
              </a:ext>
            </a:extLst>
          </p:cNvPr>
          <p:cNvSpPr txBox="1">
            <a:spLocks/>
          </p:cNvSpPr>
          <p:nvPr/>
        </p:nvSpPr>
        <p:spPr>
          <a:xfrm>
            <a:off x="406400" y="152400"/>
            <a:ext cx="82296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t>A Revolution in Cosmology!</a:t>
            </a:r>
            <a:endParaRPr lang="en-US" dirty="0"/>
          </a:p>
        </p:txBody>
      </p:sp>
      <p:sp>
        <p:nvSpPr>
          <p:cNvPr id="4" name="Text Box 9">
            <a:extLst>
              <a:ext uri="{FF2B5EF4-FFF2-40B4-BE49-F238E27FC236}">
                <a16:creationId xmlns:a16="http://schemas.microsoft.com/office/drawing/2014/main" id="{F87AACB2-E03A-933A-683D-F51207668014}"/>
              </a:ext>
            </a:extLst>
          </p:cNvPr>
          <p:cNvSpPr txBox="1">
            <a:spLocks noChangeArrowheads="1"/>
          </p:cNvSpPr>
          <p:nvPr/>
        </p:nvSpPr>
        <p:spPr bwMode="auto">
          <a:xfrm>
            <a:off x="515257" y="4148452"/>
            <a:ext cx="5580743" cy="1692743"/>
          </a:xfrm>
          <a:prstGeom prst="rect">
            <a:avLst/>
          </a:prstGeom>
          <a:solidFill>
            <a:schemeClr val="bg1"/>
          </a:solidFill>
          <a:ln w="9525">
            <a:noFill/>
            <a:miter lim="800000"/>
            <a:headEnd/>
            <a:tailEnd/>
          </a:ln>
        </p:spPr>
        <p:txBody>
          <a:bodyPr wrap="square" lIns="91411" tIns="45706" rIns="91411" bIns="45706">
            <a:prstTxWarp prst="textNoShape">
              <a:avLst/>
            </a:prstTxWarp>
            <a:spAutoFit/>
          </a:bodyPr>
          <a:lstStyle/>
          <a:p>
            <a:pPr defTabSz="914400" fontAlgn="base">
              <a:spcBef>
                <a:spcPct val="50000"/>
              </a:spcBef>
              <a:spcAft>
                <a:spcPct val="0"/>
              </a:spcAft>
            </a:pPr>
            <a:r>
              <a:rPr lang="en-US" sz="2600" dirty="0">
                <a:latin typeface="Gill Sans" charset="0"/>
                <a:ea typeface="ヒラギノ角ゴ ProN W3" charset="0"/>
                <a:cs typeface="ヒラギノ角ゴ ProN W3" charset="0"/>
                <a:sym typeface="Gill Sans" charset="0"/>
              </a:rPr>
              <a:t>In 2011 Saul </a:t>
            </a:r>
            <a:r>
              <a:rPr lang="en-US" sz="2600" dirty="0" err="1">
                <a:latin typeface="Gill Sans" charset="0"/>
                <a:ea typeface="ヒラギノ角ゴ ProN W3" charset="0"/>
                <a:cs typeface="ヒラギノ角ゴ ProN W3" charset="0"/>
                <a:sym typeface="Gill Sans" charset="0"/>
              </a:rPr>
              <a:t>Perlmutter</a:t>
            </a:r>
            <a:r>
              <a:rPr lang="en-US" sz="2600" dirty="0">
                <a:latin typeface="Gill Sans" charset="0"/>
                <a:ea typeface="ヒラギノ角ゴ ProN W3" charset="0"/>
                <a:cs typeface="ヒラギノ角ゴ ProN W3" charset="0"/>
                <a:sym typeface="Gill Sans" charset="0"/>
              </a:rPr>
              <a:t>, Brian Schmidt and Adam Reiss were awarded the Nobel Prize in Physics for discovering the accelerating universe</a:t>
            </a:r>
          </a:p>
        </p:txBody>
      </p:sp>
      <p:grpSp>
        <p:nvGrpSpPr>
          <p:cNvPr id="5" name="Group 4">
            <a:extLst>
              <a:ext uri="{FF2B5EF4-FFF2-40B4-BE49-F238E27FC236}">
                <a16:creationId xmlns:a16="http://schemas.microsoft.com/office/drawing/2014/main" id="{A9697C1D-B7EC-AA9A-58BB-F470F130F9BD}"/>
              </a:ext>
            </a:extLst>
          </p:cNvPr>
          <p:cNvGrpSpPr/>
          <p:nvPr/>
        </p:nvGrpSpPr>
        <p:grpSpPr>
          <a:xfrm>
            <a:off x="7683138" y="933451"/>
            <a:ext cx="3759104" cy="5197609"/>
            <a:chOff x="5212080" y="933451"/>
            <a:chExt cx="3759104" cy="5197609"/>
          </a:xfrm>
        </p:grpSpPr>
        <p:pic>
          <p:nvPicPr>
            <p:cNvPr id="6" name="Picture 5">
              <a:extLst>
                <a:ext uri="{FF2B5EF4-FFF2-40B4-BE49-F238E27FC236}">
                  <a16:creationId xmlns:a16="http://schemas.microsoft.com/office/drawing/2014/main" id="{07921DF0-6184-9719-264A-865931166345}"/>
                </a:ext>
              </a:extLst>
            </p:cNvPr>
            <p:cNvPicPr>
              <a:picLocks noChangeAspect="1"/>
            </p:cNvPicPr>
            <p:nvPr/>
          </p:nvPicPr>
          <p:blipFill rotWithShape="1">
            <a:blip r:embed="rId2"/>
            <a:srcRect l="17267" r="15853"/>
            <a:stretch/>
          </p:blipFill>
          <p:spPr>
            <a:xfrm>
              <a:off x="5212080" y="3578360"/>
              <a:ext cx="1920240" cy="2552700"/>
            </a:xfrm>
            <a:prstGeom prst="rect">
              <a:avLst/>
            </a:prstGeom>
          </p:spPr>
        </p:pic>
        <p:pic>
          <p:nvPicPr>
            <p:cNvPr id="7" name="Picture 6">
              <a:extLst>
                <a:ext uri="{FF2B5EF4-FFF2-40B4-BE49-F238E27FC236}">
                  <a16:creationId xmlns:a16="http://schemas.microsoft.com/office/drawing/2014/main" id="{4A207225-EC84-A10B-2B40-DE750881DADB}"/>
                </a:ext>
              </a:extLst>
            </p:cNvPr>
            <p:cNvPicPr>
              <a:picLocks noChangeAspect="1"/>
            </p:cNvPicPr>
            <p:nvPr/>
          </p:nvPicPr>
          <p:blipFill rotWithShape="1">
            <a:blip r:embed="rId3"/>
            <a:srcRect l="10915" r="5983"/>
            <a:stretch/>
          </p:blipFill>
          <p:spPr>
            <a:xfrm>
              <a:off x="7223760" y="3609055"/>
              <a:ext cx="1737360" cy="2514599"/>
            </a:xfrm>
            <a:prstGeom prst="rect">
              <a:avLst/>
            </a:prstGeom>
          </p:spPr>
        </p:pic>
        <p:pic>
          <p:nvPicPr>
            <p:cNvPr id="8" name="Picture 7">
              <a:extLst>
                <a:ext uri="{FF2B5EF4-FFF2-40B4-BE49-F238E27FC236}">
                  <a16:creationId xmlns:a16="http://schemas.microsoft.com/office/drawing/2014/main" id="{599FB502-BA2E-141C-2C9B-49D8A050DB09}"/>
                </a:ext>
              </a:extLst>
            </p:cNvPr>
            <p:cNvPicPr>
              <a:picLocks noChangeAspect="1"/>
            </p:cNvPicPr>
            <p:nvPr/>
          </p:nvPicPr>
          <p:blipFill>
            <a:blip r:embed="rId4"/>
            <a:stretch>
              <a:fillRect/>
            </a:stretch>
          </p:blipFill>
          <p:spPr>
            <a:xfrm>
              <a:off x="7218584" y="933451"/>
              <a:ext cx="1752600" cy="2542504"/>
            </a:xfrm>
            <a:prstGeom prst="rect">
              <a:avLst/>
            </a:prstGeom>
          </p:spPr>
        </p:pic>
        <p:pic>
          <p:nvPicPr>
            <p:cNvPr id="9" name="Picture 8">
              <a:extLst>
                <a:ext uri="{FF2B5EF4-FFF2-40B4-BE49-F238E27FC236}">
                  <a16:creationId xmlns:a16="http://schemas.microsoft.com/office/drawing/2014/main" id="{F5E349D3-989C-61E8-BB23-1E0780F6F933}"/>
                </a:ext>
              </a:extLst>
            </p:cNvPr>
            <p:cNvPicPr>
              <a:picLocks noChangeAspect="1"/>
            </p:cNvPicPr>
            <p:nvPr/>
          </p:nvPicPr>
          <p:blipFill>
            <a:blip r:embed="rId5"/>
            <a:stretch>
              <a:fillRect/>
            </a:stretch>
          </p:blipFill>
          <p:spPr>
            <a:xfrm>
              <a:off x="6345023" y="2685591"/>
              <a:ext cx="787297" cy="774700"/>
            </a:xfrm>
            <a:prstGeom prst="rect">
              <a:avLst/>
            </a:prstGeom>
          </p:spPr>
        </p:pic>
      </p:grpSp>
    </p:spTree>
    <p:extLst>
      <p:ext uri="{BB962C8B-B14F-4D97-AF65-F5344CB8AC3E}">
        <p14:creationId xmlns:p14="http://schemas.microsoft.com/office/powerpoint/2010/main" val="39903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088A2F-D1A5-164F-BBCD-4ED1D681143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EE0376-D92B-624C-6929-8567D9921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4665"/>
            <a:ext cx="9036869" cy="5868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3" name="Rectangle 2">
            <a:extLst>
              <a:ext uri="{FF2B5EF4-FFF2-40B4-BE49-F238E27FC236}">
                <a16:creationId xmlns:a16="http://schemas.microsoft.com/office/drawing/2014/main" id="{BE25F45D-7387-3E39-8BA1-590B2F76472A}"/>
              </a:ext>
            </a:extLst>
          </p:cNvPr>
          <p:cNvSpPr>
            <a:spLocks/>
          </p:cNvSpPr>
          <p:nvPr/>
        </p:nvSpPr>
        <p:spPr bwMode="auto">
          <a:xfrm>
            <a:off x="6270172" y="6363335"/>
            <a:ext cx="147368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914400" fontAlgn="base">
              <a:spcBef>
                <a:spcPct val="0"/>
              </a:spcBef>
              <a:spcAft>
                <a:spcPct val="0"/>
              </a:spcAft>
            </a:pPr>
            <a:r>
              <a:rPr lang="en-US" sz="1700" dirty="0">
                <a:solidFill>
                  <a:srgbClr val="FFFFFF"/>
                </a:solidFill>
                <a:latin typeface="Gill Sans" charset="0"/>
                <a:ea typeface="ＭＳ Ｐゴシック" charset="0"/>
                <a:cs typeface="Gill Sans" charset="0"/>
                <a:sym typeface="Gill Sans" charset="0"/>
              </a:rPr>
              <a:t>Graphic:  WMAP</a:t>
            </a:r>
          </a:p>
        </p:txBody>
      </p:sp>
      <p:sp>
        <p:nvSpPr>
          <p:cNvPr id="5" name="Rectangle 11">
            <a:extLst>
              <a:ext uri="{FF2B5EF4-FFF2-40B4-BE49-F238E27FC236}">
                <a16:creationId xmlns:a16="http://schemas.microsoft.com/office/drawing/2014/main" id="{05DB9572-99CE-1385-1A87-0DBAD785C1D8}"/>
              </a:ext>
            </a:extLst>
          </p:cNvPr>
          <p:cNvSpPr>
            <a:spLocks noChangeArrowheads="1"/>
          </p:cNvSpPr>
          <p:nvPr/>
        </p:nvSpPr>
        <p:spPr bwMode="auto">
          <a:xfrm>
            <a:off x="9144000" y="1770009"/>
            <a:ext cx="2133600" cy="2865863"/>
          </a:xfrm>
          <a:prstGeom prst="rect">
            <a:avLst/>
          </a:prstGeom>
          <a:solidFill>
            <a:schemeClr val="tx1"/>
          </a:solidFill>
          <a:ln w="9525">
            <a:noFill/>
            <a:miter lim="800000"/>
            <a:headEnd/>
            <a:tailEnd/>
          </a:ln>
        </p:spPr>
        <p:txBody>
          <a:bodyPr lIns="86464" tIns="43235" rIns="86464" bIns="43235" anchor="ctr">
            <a:prstTxWarp prst="textNoShape">
              <a:avLst/>
            </a:prstTxWarp>
          </a:bodyPr>
          <a:lstStyle/>
          <a:p>
            <a:pPr defTabSz="914400" fontAlgn="base">
              <a:spcBef>
                <a:spcPct val="0"/>
              </a:spcBef>
              <a:spcAft>
                <a:spcPct val="0"/>
              </a:spcAft>
            </a:pPr>
            <a:endParaRPr lang="en-US" sz="1700" dirty="0">
              <a:solidFill>
                <a:srgbClr val="DBF5F9"/>
              </a:solidFill>
              <a:latin typeface="Gill Sans" charset="0"/>
              <a:ea typeface="Arial" charset="0"/>
              <a:cs typeface="Arial" charset="0"/>
              <a:sym typeface="Gill Sans" charset="0"/>
            </a:endParaRP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75 ± 2% Dark Energy</a:t>
            </a: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25 ± 3% Matter</a:t>
            </a: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0.5% Bright Stars</a:t>
            </a:r>
          </a:p>
          <a:p>
            <a:pPr defTabSz="914400" fontAlgn="base">
              <a:spcBef>
                <a:spcPct val="20000"/>
              </a:spcBef>
              <a:spcAft>
                <a:spcPct val="0"/>
              </a:spcAft>
            </a:pPr>
            <a:endParaRPr lang="en-US" sz="1600" dirty="0">
              <a:solidFill>
                <a:srgbClr val="DBF5F9"/>
              </a:solidFill>
              <a:latin typeface="Gill Sans" charset="0"/>
              <a:ea typeface="Arial" charset="0"/>
              <a:cs typeface="Arial" charset="0"/>
              <a:sym typeface="Symbol" charset="2"/>
            </a:endParaRPr>
          </a:p>
          <a:p>
            <a:pPr defTabSz="914400" fontAlgn="base">
              <a:spcBef>
                <a:spcPct val="20000"/>
              </a:spcBef>
              <a:spcAft>
                <a:spcPct val="0"/>
              </a:spcAft>
            </a:pPr>
            <a:r>
              <a:rPr lang="en-US" sz="1600" i="1" dirty="0">
                <a:solidFill>
                  <a:srgbClr val="DBF5F9"/>
                </a:solidFill>
                <a:latin typeface="Gill Sans" charset="0"/>
                <a:ea typeface="Arial" charset="0"/>
                <a:cs typeface="Arial" charset="0"/>
                <a:sym typeface="Symbol" charset="2"/>
              </a:rPr>
              <a:t>Matter (25%):</a:t>
            </a: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20% Dark Matter</a:t>
            </a: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4.4% Baryons</a:t>
            </a:r>
          </a:p>
          <a:p>
            <a:pPr defTabSz="914400" fontAlgn="base">
              <a:spcBef>
                <a:spcPct val="20000"/>
              </a:spcBef>
              <a:spcAft>
                <a:spcPct val="0"/>
              </a:spcAft>
            </a:pPr>
            <a:r>
              <a:rPr lang="en-US" sz="1600" dirty="0">
                <a:solidFill>
                  <a:srgbClr val="DBF5F9"/>
                </a:solidFill>
                <a:latin typeface="Gill Sans" charset="0"/>
                <a:ea typeface="Arial" charset="0"/>
                <a:cs typeface="Arial" charset="0"/>
                <a:sym typeface="Symbol" charset="2"/>
              </a:rPr>
              <a:t>0.3% </a:t>
            </a:r>
            <a:r>
              <a:rPr lang="en-US" sz="1600" dirty="0" err="1">
                <a:solidFill>
                  <a:srgbClr val="DBF5F9"/>
                </a:solidFill>
                <a:latin typeface="Gill Sans" charset="0"/>
                <a:ea typeface="Arial" charset="0"/>
                <a:cs typeface="Arial" charset="0"/>
                <a:sym typeface="Symbol" charset="2"/>
              </a:rPr>
              <a:t>s</a:t>
            </a:r>
            <a:endParaRPr lang="en-US" sz="1600" dirty="0">
              <a:solidFill>
                <a:srgbClr val="DBF5F9"/>
              </a:solidFill>
              <a:latin typeface="Gill Sans" charset="0"/>
              <a:ea typeface="Arial" charset="0"/>
              <a:cs typeface="Arial" charset="0"/>
              <a:sym typeface="Symbol" charset="2"/>
            </a:endParaRPr>
          </a:p>
        </p:txBody>
      </p:sp>
      <p:sp>
        <p:nvSpPr>
          <p:cNvPr id="6" name="Rectangle 11">
            <a:extLst>
              <a:ext uri="{FF2B5EF4-FFF2-40B4-BE49-F238E27FC236}">
                <a16:creationId xmlns:a16="http://schemas.microsoft.com/office/drawing/2014/main" id="{676BC276-00F1-A4D8-53CB-7B2A853FFB32}"/>
              </a:ext>
            </a:extLst>
          </p:cNvPr>
          <p:cNvSpPr>
            <a:spLocks noChangeArrowheads="1"/>
          </p:cNvSpPr>
          <p:nvPr/>
        </p:nvSpPr>
        <p:spPr bwMode="auto">
          <a:xfrm>
            <a:off x="8928408" y="4561840"/>
            <a:ext cx="2362200" cy="1604964"/>
          </a:xfrm>
          <a:prstGeom prst="rect">
            <a:avLst/>
          </a:prstGeom>
          <a:solidFill>
            <a:schemeClr val="tx1"/>
          </a:solidFill>
          <a:ln w="9525">
            <a:noFill/>
            <a:miter lim="800000"/>
            <a:headEnd/>
            <a:tailEnd/>
          </a:ln>
        </p:spPr>
        <p:txBody>
          <a:bodyPr lIns="86464" tIns="43235" rIns="86464" bIns="43235" anchor="ctr">
            <a:prstTxWarp prst="textNoShape">
              <a:avLst/>
            </a:prstTxWarp>
          </a:bodyPr>
          <a:lstStyle/>
          <a:p>
            <a:pPr algn="ctr" defTabSz="914400" fontAlgn="base">
              <a:spcBef>
                <a:spcPct val="20000"/>
              </a:spcBef>
              <a:spcAft>
                <a:spcPct val="0"/>
              </a:spcAft>
            </a:pPr>
            <a:r>
              <a:rPr lang="en-US" sz="2600" dirty="0">
                <a:solidFill>
                  <a:srgbClr val="DBF5F9"/>
                </a:solidFill>
                <a:latin typeface="Gill Sans" charset="0"/>
                <a:ea typeface="Arial" charset="0"/>
                <a:cs typeface="Arial" charset="0"/>
                <a:sym typeface="Symbol" charset="2"/>
              </a:rPr>
              <a:t>We do not understand 96% of the universe!</a:t>
            </a:r>
          </a:p>
        </p:txBody>
      </p:sp>
      <p:pic>
        <p:nvPicPr>
          <p:cNvPr id="7" name="Picture 9" descr="6a00d8341bf7f753ef00e54f2bfc228833-800wi">
            <a:extLst>
              <a:ext uri="{FF2B5EF4-FFF2-40B4-BE49-F238E27FC236}">
                <a16:creationId xmlns:a16="http://schemas.microsoft.com/office/drawing/2014/main" id="{CEAB05FD-8956-AEEA-A50E-91B43BEE6181}"/>
              </a:ext>
            </a:extLst>
          </p:cNvPr>
          <p:cNvPicPr>
            <a:picLocks noChangeAspect="1" noChangeArrowheads="1"/>
          </p:cNvPicPr>
          <p:nvPr/>
        </p:nvPicPr>
        <p:blipFill>
          <a:blip r:embed="rId3"/>
          <a:srcRect l="2222" r="2222"/>
          <a:stretch>
            <a:fillRect/>
          </a:stretch>
        </p:blipFill>
        <p:spPr bwMode="auto">
          <a:xfrm>
            <a:off x="8555851" y="921447"/>
            <a:ext cx="2971800" cy="1309120"/>
          </a:xfrm>
          <a:prstGeom prst="rect">
            <a:avLst/>
          </a:prstGeom>
          <a:noFill/>
          <a:ln w="9525">
            <a:noFill/>
            <a:miter lim="800000"/>
            <a:headEnd/>
            <a:tailEnd/>
          </a:ln>
        </p:spPr>
      </p:pic>
    </p:spTree>
    <p:extLst>
      <p:ext uri="{BB962C8B-B14F-4D97-AF65-F5344CB8AC3E}">
        <p14:creationId xmlns:p14="http://schemas.microsoft.com/office/powerpoint/2010/main" val="18903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C5B44-4469-B8ED-C271-80CA472E086E}"/>
              </a:ext>
            </a:extLst>
          </p:cNvPr>
          <p:cNvSpPr txBox="1">
            <a:spLocks/>
          </p:cNvSpPr>
          <p:nvPr/>
        </p:nvSpPr>
        <p:spPr>
          <a:xfrm>
            <a:off x="502920" y="213360"/>
            <a:ext cx="11186160" cy="751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Dark Energy Spectroscopic Instrument (DESI)</a:t>
            </a:r>
          </a:p>
        </p:txBody>
      </p:sp>
      <p:sp>
        <p:nvSpPr>
          <p:cNvPr id="3" name="Content Placeholder 2">
            <a:extLst>
              <a:ext uri="{FF2B5EF4-FFF2-40B4-BE49-F238E27FC236}">
                <a16:creationId xmlns:a16="http://schemas.microsoft.com/office/drawing/2014/main" id="{3E5CBBF0-52BF-BAF3-9F9B-64C896DEBF0C}"/>
              </a:ext>
            </a:extLst>
          </p:cNvPr>
          <p:cNvSpPr txBox="1">
            <a:spLocks/>
          </p:cNvSpPr>
          <p:nvPr/>
        </p:nvSpPr>
        <p:spPr>
          <a:xfrm>
            <a:off x="261101" y="1191759"/>
            <a:ext cx="11651499" cy="1922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2050" name="Picture 2">
            <a:extLst>
              <a:ext uri="{FF2B5EF4-FFF2-40B4-BE49-F238E27FC236}">
                <a16:creationId xmlns:a16="http://schemas.microsoft.com/office/drawing/2014/main" id="{B9E827BB-74D8-CBAE-6FA5-0E4ACB431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7" y="3276139"/>
            <a:ext cx="5696499" cy="3204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0C07A7-5519-C605-AFC6-6C6CB5E7F7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498" t="3572" r="32216"/>
          <a:stretch/>
        </p:blipFill>
        <p:spPr>
          <a:xfrm>
            <a:off x="6926522" y="772749"/>
            <a:ext cx="3857105" cy="5139214"/>
          </a:xfrm>
          <a:prstGeom prst="rect">
            <a:avLst/>
          </a:prstGeom>
        </p:spPr>
      </p:pic>
      <p:sp>
        <p:nvSpPr>
          <p:cNvPr id="5" name="Line Callout 1 (No Border) 4">
            <a:extLst>
              <a:ext uri="{FF2B5EF4-FFF2-40B4-BE49-F238E27FC236}">
                <a16:creationId xmlns:a16="http://schemas.microsoft.com/office/drawing/2014/main" id="{F11DEF1A-32A8-7433-5FBF-C11643C8469B}"/>
              </a:ext>
            </a:extLst>
          </p:cNvPr>
          <p:cNvSpPr/>
          <p:nvPr/>
        </p:nvSpPr>
        <p:spPr bwMode="auto">
          <a:xfrm>
            <a:off x="10469086" y="2195095"/>
            <a:ext cx="1557654" cy="666694"/>
          </a:xfrm>
          <a:prstGeom prst="callout1">
            <a:avLst>
              <a:gd name="adj1" fmla="val 51411"/>
              <a:gd name="adj2" fmla="val 2957"/>
              <a:gd name="adj3" fmla="val -50225"/>
              <a:gd name="adj4" fmla="val -42154"/>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400" dirty="0">
                <a:latin typeface="Arial" panose="020B0604020202020204" pitchFamily="34" charset="0"/>
                <a:cs typeface="Arial" panose="020B0604020202020204" pitchFamily="34" charset="0"/>
              </a:rPr>
              <a:t>6-lens wide-field Corrector on Hexapod</a:t>
            </a: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Line Callout 1 (No Border) 5">
            <a:extLst>
              <a:ext uri="{FF2B5EF4-FFF2-40B4-BE49-F238E27FC236}">
                <a16:creationId xmlns:a16="http://schemas.microsoft.com/office/drawing/2014/main" id="{DEB61FF4-B7DC-CDAF-BC17-9DC03C004F08}"/>
              </a:ext>
            </a:extLst>
          </p:cNvPr>
          <p:cNvSpPr/>
          <p:nvPr/>
        </p:nvSpPr>
        <p:spPr bwMode="auto">
          <a:xfrm>
            <a:off x="10885906" y="4157438"/>
            <a:ext cx="1038555" cy="612128"/>
          </a:xfrm>
          <a:prstGeom prst="callout1">
            <a:avLst>
              <a:gd name="adj1" fmla="val 44750"/>
              <a:gd name="adj2" fmla="val 1215"/>
              <a:gd name="adj3" fmla="val -82896"/>
              <a:gd name="adj4" fmla="val -105501"/>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Fiber View Camera</a:t>
            </a:r>
          </a:p>
        </p:txBody>
      </p:sp>
      <p:sp>
        <p:nvSpPr>
          <p:cNvPr id="7" name="Line Callout 1 (No Border) 6">
            <a:extLst>
              <a:ext uri="{FF2B5EF4-FFF2-40B4-BE49-F238E27FC236}">
                <a16:creationId xmlns:a16="http://schemas.microsoft.com/office/drawing/2014/main" id="{00E7F603-06F9-37FD-8B3D-D794547F6184}"/>
              </a:ext>
            </a:extLst>
          </p:cNvPr>
          <p:cNvSpPr/>
          <p:nvPr/>
        </p:nvSpPr>
        <p:spPr bwMode="auto">
          <a:xfrm>
            <a:off x="10236530" y="974526"/>
            <a:ext cx="1790210" cy="751840"/>
          </a:xfrm>
          <a:prstGeom prst="callout1">
            <a:avLst>
              <a:gd name="adj1" fmla="val 38312"/>
              <a:gd name="adj2" fmla="val -31613"/>
              <a:gd name="adj3" fmla="val 23913"/>
              <a:gd name="adj4" fmla="val 8057"/>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Arial" panose="020B0604020202020204" pitchFamily="34" charset="0"/>
                <a:cs typeface="Arial" panose="020B0604020202020204" pitchFamily="34" charset="0"/>
              </a:rPr>
              <a:t>Focal Plane Assembly w/5000 fiber positioner robots, 10 guide-focus assemblies</a:t>
            </a:r>
            <a:endPar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Line Callout 1 (No Border) 7">
            <a:extLst>
              <a:ext uri="{FF2B5EF4-FFF2-40B4-BE49-F238E27FC236}">
                <a16:creationId xmlns:a16="http://schemas.microsoft.com/office/drawing/2014/main" id="{8B106371-96BD-8132-57F3-89EC4C94B746}"/>
              </a:ext>
            </a:extLst>
          </p:cNvPr>
          <p:cNvSpPr/>
          <p:nvPr/>
        </p:nvSpPr>
        <p:spPr bwMode="auto">
          <a:xfrm>
            <a:off x="9317148" y="5034425"/>
            <a:ext cx="2874852" cy="814569"/>
          </a:xfrm>
          <a:prstGeom prst="callout1">
            <a:avLst>
              <a:gd name="adj1" fmla="val 69490"/>
              <a:gd name="adj2" fmla="val -23131"/>
              <a:gd name="adj3" fmla="val 59129"/>
              <a:gd name="adj4" fmla="val 152"/>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400" dirty="0">
                <a:latin typeface="Arial" panose="020B0604020202020204" pitchFamily="34" charset="0"/>
                <a:cs typeface="Arial" panose="020B0604020202020204" pitchFamily="34" charset="0"/>
              </a:rPr>
              <a:t>Ten thermally-controlled 3-band, 500 channel optical- NIR Spectrographs 360-980 nm</a:t>
            </a:r>
            <a:endParaRPr kumimoji="0" lang="en-US" sz="14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Line Callout 1 (No Border) 8">
            <a:extLst>
              <a:ext uri="{FF2B5EF4-FFF2-40B4-BE49-F238E27FC236}">
                <a16:creationId xmlns:a16="http://schemas.microsoft.com/office/drawing/2014/main" id="{6E189B22-B1B7-930A-3B7A-02A8B5C0133E}"/>
              </a:ext>
            </a:extLst>
          </p:cNvPr>
          <p:cNvSpPr/>
          <p:nvPr/>
        </p:nvSpPr>
        <p:spPr bwMode="auto">
          <a:xfrm>
            <a:off x="10748707" y="2942792"/>
            <a:ext cx="1312953" cy="666694"/>
          </a:xfrm>
          <a:prstGeom prst="callout1">
            <a:avLst>
              <a:gd name="adj1" fmla="val 44750"/>
              <a:gd name="adj2" fmla="val 1215"/>
              <a:gd name="adj3" fmla="val -57738"/>
              <a:gd name="adj4" fmla="val -106610"/>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49 meter, 5000 fiber run</a:t>
            </a:r>
          </a:p>
        </p:txBody>
      </p:sp>
      <p:sp>
        <p:nvSpPr>
          <p:cNvPr id="10" name="Line Callout 1 (No Border) 9">
            <a:extLst>
              <a:ext uri="{FF2B5EF4-FFF2-40B4-BE49-F238E27FC236}">
                <a16:creationId xmlns:a16="http://schemas.microsoft.com/office/drawing/2014/main" id="{0DC7129B-D51A-8DB0-B446-5648C83F429D}"/>
              </a:ext>
            </a:extLst>
          </p:cNvPr>
          <p:cNvSpPr/>
          <p:nvPr/>
        </p:nvSpPr>
        <p:spPr bwMode="auto">
          <a:xfrm>
            <a:off x="10783627" y="3501686"/>
            <a:ext cx="1312952" cy="376057"/>
          </a:xfrm>
          <a:prstGeom prst="callout1">
            <a:avLst>
              <a:gd name="adj1" fmla="val 85802"/>
              <a:gd name="adj2" fmla="val 2119"/>
              <a:gd name="adj3" fmla="val 88164"/>
              <a:gd name="adj4" fmla="val -12510"/>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Mayall</a:t>
            </a:r>
            <a:r>
              <a:rPr kumimoji="0" lang="en-US"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4 m Telescope</a:t>
            </a:r>
          </a:p>
        </p:txBody>
      </p:sp>
      <p:sp>
        <p:nvSpPr>
          <p:cNvPr id="11" name="TextBox 10">
            <a:extLst>
              <a:ext uri="{FF2B5EF4-FFF2-40B4-BE49-F238E27FC236}">
                <a16:creationId xmlns:a16="http://schemas.microsoft.com/office/drawing/2014/main" id="{2BF09956-5453-A4DE-ECBC-B7B80EB48959}"/>
              </a:ext>
            </a:extLst>
          </p:cNvPr>
          <p:cNvSpPr txBox="1"/>
          <p:nvPr/>
        </p:nvSpPr>
        <p:spPr>
          <a:xfrm>
            <a:off x="394915" y="922878"/>
            <a:ext cx="8665797" cy="2308324"/>
          </a:xfrm>
          <a:prstGeom prst="rect">
            <a:avLst/>
          </a:prstGeom>
          <a:noFill/>
        </p:spPr>
        <p:txBody>
          <a:bodyPr wrap="square" rtlCol="0">
            <a:spAutoFit/>
          </a:bodyPr>
          <a:lstStyle/>
          <a:p>
            <a:pPr indent="-182880">
              <a:buFont typeface="Arial" panose="020B0604020202020204" pitchFamily="34" charset="0"/>
              <a:buChar char="•"/>
            </a:pPr>
            <a:r>
              <a:rPr lang="en-US" dirty="0"/>
              <a:t>First DETF Stage IV experiment on the sky (more to come)</a:t>
            </a:r>
          </a:p>
          <a:p>
            <a:pPr indent="-182880">
              <a:buFont typeface="Arial" panose="020B0604020202020204" pitchFamily="34" charset="0"/>
              <a:buChar char="•"/>
            </a:pPr>
            <a:r>
              <a:rPr lang="en-US" dirty="0"/>
              <a:t>Nominal 5-year Survey (2021-2026).  35 M galaxy redshifts. Extensions, DESI-2 likely</a:t>
            </a:r>
          </a:p>
          <a:p>
            <a:pPr indent="-182880">
              <a:buFont typeface="Arial" panose="020B0604020202020204" pitchFamily="34" charset="0"/>
              <a:buChar char="•"/>
            </a:pPr>
            <a:r>
              <a:rPr lang="en-US" dirty="0"/>
              <a:t>Baryon Acoustic Oscillations (BAO) and Redshift Space Distortions (RSD)</a:t>
            </a:r>
          </a:p>
          <a:p>
            <a:pPr indent="-182880">
              <a:buFont typeface="Arial" panose="020B0604020202020204" pitchFamily="34" charset="0"/>
              <a:buChar char="•"/>
            </a:pPr>
            <a:r>
              <a:rPr lang="en-US" dirty="0"/>
              <a:t>DESI was designed to answer the question:  Is Dark Energy evolving?                                  </a:t>
            </a:r>
            <a:r>
              <a:rPr lang="en-US" dirty="0">
                <a:solidFill>
                  <a:srgbClr val="FF0000"/>
                </a:solidFill>
              </a:rPr>
              <a:t>Spoiler alert: the answer is YES!</a:t>
            </a:r>
          </a:p>
          <a:p>
            <a:pPr indent="-182880">
              <a:buFont typeface="Arial" panose="020B0604020202020204" pitchFamily="34" charset="0"/>
              <a:buChar char="•"/>
            </a:pPr>
            <a:r>
              <a:rPr lang="en-US" dirty="0"/>
              <a:t>Cosmic Cartography: DESI has made the largest 3D map of the universe to date.              (16 M galaxy redshifts).</a:t>
            </a:r>
          </a:p>
          <a:p>
            <a:pPr indent="-182880">
              <a:buFont typeface="Arial" panose="020B0604020202020204" pitchFamily="34" charset="0"/>
              <a:buChar char="•"/>
            </a:pPr>
            <a:r>
              <a:rPr lang="en-US" dirty="0"/>
              <a:t>DR2 (3 YR) papers released to </a:t>
            </a:r>
            <a:r>
              <a:rPr lang="en-US" dirty="0" err="1"/>
              <a:t>arXiv</a:t>
            </a:r>
            <a:r>
              <a:rPr lang="en-US" dirty="0"/>
              <a:t> March 2025. Fun reading!</a:t>
            </a:r>
          </a:p>
        </p:txBody>
      </p:sp>
      <p:pic>
        <p:nvPicPr>
          <p:cNvPr id="2052" name="Picture 4">
            <a:extLst>
              <a:ext uri="{FF2B5EF4-FFF2-40B4-BE49-F238E27FC236}">
                <a16:creationId xmlns:a16="http://schemas.microsoft.com/office/drawing/2014/main" id="{147C3154-9BD8-1270-80FE-393C43E3D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628" y="5848994"/>
            <a:ext cx="3857105" cy="7730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203D99-4C93-3D25-58BA-D99A3F91D6AC}"/>
              </a:ext>
            </a:extLst>
          </p:cNvPr>
          <p:cNvSpPr txBox="1"/>
          <p:nvPr/>
        </p:nvSpPr>
        <p:spPr>
          <a:xfrm>
            <a:off x="6332730" y="5906766"/>
            <a:ext cx="143295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Fiber positioner robots</a:t>
            </a:r>
          </a:p>
        </p:txBody>
      </p:sp>
      <p:pic>
        <p:nvPicPr>
          <p:cNvPr id="13" name="Picture 12">
            <a:extLst>
              <a:ext uri="{FF2B5EF4-FFF2-40B4-BE49-F238E27FC236}">
                <a16:creationId xmlns:a16="http://schemas.microsoft.com/office/drawing/2014/main" id="{8A738A08-292B-C4AA-F321-1D1BA268DD00}"/>
              </a:ext>
            </a:extLst>
          </p:cNvPr>
          <p:cNvPicPr>
            <a:picLocks noChangeAspect="1"/>
          </p:cNvPicPr>
          <p:nvPr/>
        </p:nvPicPr>
        <p:blipFill>
          <a:blip r:embed="rId5"/>
          <a:stretch>
            <a:fillRect/>
          </a:stretch>
        </p:blipFill>
        <p:spPr>
          <a:xfrm>
            <a:off x="7200244" y="6186023"/>
            <a:ext cx="245581" cy="176818"/>
          </a:xfrm>
          <a:prstGeom prst="rect">
            <a:avLst/>
          </a:prstGeom>
        </p:spPr>
      </p:pic>
      <p:sp>
        <p:nvSpPr>
          <p:cNvPr id="14" name="TextBox 13">
            <a:extLst>
              <a:ext uri="{FF2B5EF4-FFF2-40B4-BE49-F238E27FC236}">
                <a16:creationId xmlns:a16="http://schemas.microsoft.com/office/drawing/2014/main" id="{9A3012AB-9677-2E8D-8F16-1C806EF28879}"/>
              </a:ext>
            </a:extLst>
          </p:cNvPr>
          <p:cNvSpPr txBox="1"/>
          <p:nvPr/>
        </p:nvSpPr>
        <p:spPr>
          <a:xfrm>
            <a:off x="502920" y="3381331"/>
            <a:ext cx="2002774" cy="923330"/>
          </a:xfrm>
          <a:prstGeom prst="rect">
            <a:avLst/>
          </a:prstGeom>
          <a:noFill/>
        </p:spPr>
        <p:txBody>
          <a:bodyPr wrap="square" rtlCol="0">
            <a:spAutoFit/>
          </a:bodyPr>
          <a:lstStyle/>
          <a:p>
            <a:r>
              <a:rPr lang="en-US" dirty="0">
                <a:solidFill>
                  <a:schemeClr val="bg1"/>
                </a:solidFill>
              </a:rPr>
              <a:t>DESI on the Mayall Telescope at Kitt Peak, AZ</a:t>
            </a:r>
          </a:p>
        </p:txBody>
      </p:sp>
    </p:spTree>
    <p:extLst>
      <p:ext uri="{BB962C8B-B14F-4D97-AF65-F5344CB8AC3E}">
        <p14:creationId xmlns:p14="http://schemas.microsoft.com/office/powerpoint/2010/main" val="363115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2BD9-4A26-B2E9-DA95-285E6426DA7F}"/>
              </a:ext>
            </a:extLst>
          </p:cNvPr>
          <p:cNvSpPr txBox="1">
            <a:spLocks/>
          </p:cNvSpPr>
          <p:nvPr/>
        </p:nvSpPr>
        <p:spPr>
          <a:xfrm>
            <a:off x="502920" y="213360"/>
            <a:ext cx="11186160" cy="75184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DESI Fiber Positioner Robots</a:t>
            </a:r>
          </a:p>
        </p:txBody>
      </p:sp>
      <p:pic>
        <p:nvPicPr>
          <p:cNvPr id="5" name="Picture 4">
            <a:extLst>
              <a:ext uri="{FF2B5EF4-FFF2-40B4-BE49-F238E27FC236}">
                <a16:creationId xmlns:a16="http://schemas.microsoft.com/office/drawing/2014/main" id="{43B02BE4-E753-98DF-D559-757E60E2C664}"/>
              </a:ext>
            </a:extLst>
          </p:cNvPr>
          <p:cNvPicPr>
            <a:picLocks noChangeAspect="1"/>
          </p:cNvPicPr>
          <p:nvPr/>
        </p:nvPicPr>
        <p:blipFill>
          <a:blip r:embed="rId4"/>
          <a:stretch>
            <a:fillRect/>
          </a:stretch>
        </p:blipFill>
        <p:spPr>
          <a:xfrm>
            <a:off x="502921" y="1097561"/>
            <a:ext cx="4162442" cy="3118180"/>
          </a:xfrm>
          <a:prstGeom prst="rect">
            <a:avLst/>
          </a:prstGeom>
        </p:spPr>
      </p:pic>
      <p:pic>
        <p:nvPicPr>
          <p:cNvPr id="3" name="posmovie">
            <a:hlinkClick r:id="" action="ppaction://media"/>
            <a:extLst>
              <a:ext uri="{FF2B5EF4-FFF2-40B4-BE49-F238E27FC236}">
                <a16:creationId xmlns:a16="http://schemas.microsoft.com/office/drawing/2014/main" id="{6729559C-6ECA-D51F-3216-AE6EEBD59F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08218" y="1706680"/>
            <a:ext cx="8445747" cy="4750733"/>
          </a:xfrm>
          <a:prstGeom prst="rect">
            <a:avLst/>
          </a:prstGeom>
        </p:spPr>
      </p:pic>
      <p:pic>
        <p:nvPicPr>
          <p:cNvPr id="6" name="Picture 5">
            <a:extLst>
              <a:ext uri="{FF2B5EF4-FFF2-40B4-BE49-F238E27FC236}">
                <a16:creationId xmlns:a16="http://schemas.microsoft.com/office/drawing/2014/main" id="{6CCA6FDC-C1FA-9163-4D6B-C405A52E402C}"/>
              </a:ext>
            </a:extLst>
          </p:cNvPr>
          <p:cNvPicPr>
            <a:picLocks noChangeAspect="1"/>
          </p:cNvPicPr>
          <p:nvPr/>
        </p:nvPicPr>
        <p:blipFill>
          <a:blip r:embed="rId6"/>
          <a:stretch>
            <a:fillRect/>
          </a:stretch>
        </p:blipFill>
        <p:spPr>
          <a:xfrm>
            <a:off x="518660" y="4559267"/>
            <a:ext cx="2636319" cy="1898146"/>
          </a:xfrm>
          <a:prstGeom prst="rect">
            <a:avLst/>
          </a:prstGeom>
        </p:spPr>
      </p:pic>
      <p:sp>
        <p:nvSpPr>
          <p:cNvPr id="7" name="TextBox 6">
            <a:extLst>
              <a:ext uri="{FF2B5EF4-FFF2-40B4-BE49-F238E27FC236}">
                <a16:creationId xmlns:a16="http://schemas.microsoft.com/office/drawing/2014/main" id="{A153A3AA-3A3A-3BA3-8F3F-2F2230AE3377}"/>
              </a:ext>
            </a:extLst>
          </p:cNvPr>
          <p:cNvSpPr txBox="1"/>
          <p:nvPr/>
        </p:nvSpPr>
        <p:spPr>
          <a:xfrm>
            <a:off x="4742214" y="1060349"/>
            <a:ext cx="7052376" cy="646331"/>
          </a:xfrm>
          <a:prstGeom prst="rect">
            <a:avLst/>
          </a:prstGeom>
          <a:noFill/>
        </p:spPr>
        <p:txBody>
          <a:bodyPr wrap="square" rtlCol="0">
            <a:spAutoFit/>
          </a:bodyPr>
          <a:lstStyle/>
          <a:p>
            <a:r>
              <a:rPr lang="en-US" dirty="0"/>
              <a:t>5000 positioner robots, center galaxies from legacy survey on 108 </a:t>
            </a:r>
            <a:r>
              <a:rPr lang="en-US" dirty="0">
                <a:latin typeface="Symbol" pitchFamily="2" charset="2"/>
              </a:rPr>
              <a:t>m</a:t>
            </a:r>
            <a:r>
              <a:rPr lang="en-US" dirty="0"/>
              <a:t>m fiber to an accuracy of a few </a:t>
            </a:r>
            <a:r>
              <a:rPr lang="en-US" dirty="0">
                <a:latin typeface="Symbol" pitchFamily="2" charset="2"/>
              </a:rPr>
              <a:t>m</a:t>
            </a:r>
            <a:r>
              <a:rPr lang="en-US" dirty="0"/>
              <a:t>m, with new tile every ~15 minutes.</a:t>
            </a:r>
          </a:p>
        </p:txBody>
      </p:sp>
    </p:spTree>
    <p:extLst>
      <p:ext uri="{BB962C8B-B14F-4D97-AF65-F5344CB8AC3E}">
        <p14:creationId xmlns:p14="http://schemas.microsoft.com/office/powerpoint/2010/main" val="288558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4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BE3BE7B-0E18-2741-86F1-42EB8E1DADDA}"/>
              </a:ext>
            </a:extLst>
          </p:cNvPr>
          <p:cNvPicPr>
            <a:picLocks noChangeAspect="1"/>
          </p:cNvPicPr>
          <p:nvPr/>
        </p:nvPicPr>
        <p:blipFill>
          <a:blip r:embed="rId3"/>
          <a:stretch>
            <a:fillRect/>
          </a:stretch>
        </p:blipFill>
        <p:spPr>
          <a:xfrm>
            <a:off x="5341874" y="-46781"/>
            <a:ext cx="6862488" cy="6913511"/>
          </a:xfrm>
          <a:prstGeom prst="rect">
            <a:avLst/>
          </a:prstGeom>
          <a:ln>
            <a:solidFill>
              <a:schemeClr val="bg1"/>
            </a:solidFill>
          </a:ln>
        </p:spPr>
      </p:pic>
      <p:pic>
        <p:nvPicPr>
          <p:cNvPr id="85" name="Picture 84">
            <a:extLst>
              <a:ext uri="{FF2B5EF4-FFF2-40B4-BE49-F238E27FC236}">
                <a16:creationId xmlns:a16="http://schemas.microsoft.com/office/drawing/2014/main" id="{8D9A3535-2C1C-4943-B176-2875C54D221E}"/>
              </a:ext>
            </a:extLst>
          </p:cNvPr>
          <p:cNvPicPr>
            <a:picLocks noChangeAspect="1"/>
          </p:cNvPicPr>
          <p:nvPr/>
        </p:nvPicPr>
        <p:blipFill>
          <a:blip r:embed="rId4"/>
          <a:stretch>
            <a:fillRect/>
          </a:stretch>
        </p:blipFill>
        <p:spPr>
          <a:xfrm>
            <a:off x="9980447" y="1940444"/>
            <a:ext cx="1530739" cy="1003645"/>
          </a:xfrm>
          <a:prstGeom prst="rect">
            <a:avLst/>
          </a:prstGeom>
        </p:spPr>
      </p:pic>
      <p:pic>
        <p:nvPicPr>
          <p:cNvPr id="65" name="Picture 64">
            <a:extLst>
              <a:ext uri="{FF2B5EF4-FFF2-40B4-BE49-F238E27FC236}">
                <a16:creationId xmlns:a16="http://schemas.microsoft.com/office/drawing/2014/main" id="{C223E81E-4B3F-344A-931C-14564597C204}"/>
              </a:ext>
            </a:extLst>
          </p:cNvPr>
          <p:cNvPicPr>
            <a:picLocks noChangeAspect="1"/>
          </p:cNvPicPr>
          <p:nvPr/>
        </p:nvPicPr>
        <p:blipFill>
          <a:blip r:embed="rId5"/>
          <a:stretch>
            <a:fillRect/>
          </a:stretch>
        </p:blipFill>
        <p:spPr>
          <a:xfrm>
            <a:off x="-28136" y="3440095"/>
            <a:ext cx="5428932" cy="1735441"/>
          </a:xfrm>
          <a:prstGeom prst="rect">
            <a:avLst/>
          </a:prstGeom>
        </p:spPr>
      </p:pic>
      <p:pic>
        <p:nvPicPr>
          <p:cNvPr id="66" name="Picture 65">
            <a:extLst>
              <a:ext uri="{FF2B5EF4-FFF2-40B4-BE49-F238E27FC236}">
                <a16:creationId xmlns:a16="http://schemas.microsoft.com/office/drawing/2014/main" id="{6D1B82FD-8147-EC40-93E7-5ADE6DE96245}"/>
              </a:ext>
            </a:extLst>
          </p:cNvPr>
          <p:cNvPicPr>
            <a:picLocks noChangeAspect="1"/>
          </p:cNvPicPr>
          <p:nvPr/>
        </p:nvPicPr>
        <p:blipFill>
          <a:blip r:embed="rId6"/>
          <a:stretch>
            <a:fillRect/>
          </a:stretch>
        </p:blipFill>
        <p:spPr>
          <a:xfrm>
            <a:off x="-14068" y="-36470"/>
            <a:ext cx="5400796" cy="1726447"/>
          </a:xfrm>
          <a:prstGeom prst="rect">
            <a:avLst/>
          </a:prstGeom>
        </p:spPr>
      </p:pic>
      <p:pic>
        <p:nvPicPr>
          <p:cNvPr id="53" name="Picture 52">
            <a:extLst>
              <a:ext uri="{FF2B5EF4-FFF2-40B4-BE49-F238E27FC236}">
                <a16:creationId xmlns:a16="http://schemas.microsoft.com/office/drawing/2014/main" id="{D2F8425B-87F3-484A-9AA3-7CF0E6CA2C48}"/>
              </a:ext>
            </a:extLst>
          </p:cNvPr>
          <p:cNvPicPr>
            <a:picLocks noChangeAspect="1"/>
          </p:cNvPicPr>
          <p:nvPr/>
        </p:nvPicPr>
        <p:blipFill>
          <a:blip r:embed="rId7"/>
          <a:stretch>
            <a:fillRect/>
          </a:stretch>
        </p:blipFill>
        <p:spPr>
          <a:xfrm>
            <a:off x="-13010" y="5160855"/>
            <a:ext cx="5441976" cy="1733607"/>
          </a:xfrm>
          <a:prstGeom prst="rect">
            <a:avLst/>
          </a:prstGeom>
        </p:spPr>
      </p:pic>
      <p:pic>
        <p:nvPicPr>
          <p:cNvPr id="49" name="Picture 48">
            <a:extLst>
              <a:ext uri="{FF2B5EF4-FFF2-40B4-BE49-F238E27FC236}">
                <a16:creationId xmlns:a16="http://schemas.microsoft.com/office/drawing/2014/main" id="{35D2A67B-3D49-1E40-9EB8-B243D1C5B6D9}"/>
              </a:ext>
            </a:extLst>
          </p:cNvPr>
          <p:cNvPicPr>
            <a:picLocks noChangeAspect="1"/>
          </p:cNvPicPr>
          <p:nvPr/>
        </p:nvPicPr>
        <p:blipFill>
          <a:blip r:embed="rId8"/>
          <a:stretch>
            <a:fillRect/>
          </a:stretch>
        </p:blipFill>
        <p:spPr>
          <a:xfrm>
            <a:off x="-6020" y="1666936"/>
            <a:ext cx="5423541" cy="1711267"/>
          </a:xfrm>
          <a:prstGeom prst="rect">
            <a:avLst/>
          </a:prstGeom>
          <a:solidFill>
            <a:schemeClr val="accent2"/>
          </a:solidFill>
        </p:spPr>
      </p:pic>
      <p:sp>
        <p:nvSpPr>
          <p:cNvPr id="8" name="TextBox 7">
            <a:extLst>
              <a:ext uri="{FF2B5EF4-FFF2-40B4-BE49-F238E27FC236}">
                <a16:creationId xmlns:a16="http://schemas.microsoft.com/office/drawing/2014/main" id="{3884120A-E380-C548-890B-74209F9EBEBC}"/>
              </a:ext>
            </a:extLst>
          </p:cNvPr>
          <p:cNvSpPr txBox="1"/>
          <p:nvPr/>
        </p:nvSpPr>
        <p:spPr>
          <a:xfrm>
            <a:off x="2206678" y="5226395"/>
            <a:ext cx="1459630" cy="646331"/>
          </a:xfrm>
          <a:prstGeom prst="rect">
            <a:avLst/>
          </a:prstGeom>
          <a:noFill/>
        </p:spPr>
        <p:txBody>
          <a:bodyPr wrap="none" rtlCol="0">
            <a:spAutoFit/>
          </a:bodyPr>
          <a:lstStyle/>
          <a:p>
            <a:r>
              <a:rPr lang="en-US" b="1" dirty="0">
                <a:solidFill>
                  <a:srgbClr val="AAC828"/>
                </a:solidFill>
              </a:rPr>
              <a:t>Bright Galaxy</a:t>
            </a:r>
          </a:p>
          <a:p>
            <a:r>
              <a:rPr lang="en-US" b="1" dirty="0">
                <a:solidFill>
                  <a:srgbClr val="AAC828"/>
                </a:solidFill>
              </a:rPr>
              <a:t>(BGS)</a:t>
            </a:r>
          </a:p>
        </p:txBody>
      </p:sp>
      <p:sp>
        <p:nvSpPr>
          <p:cNvPr id="10" name="TextBox 9">
            <a:extLst>
              <a:ext uri="{FF2B5EF4-FFF2-40B4-BE49-F238E27FC236}">
                <a16:creationId xmlns:a16="http://schemas.microsoft.com/office/drawing/2014/main" id="{43E0E803-A9B7-234D-8D10-317676A5DDF7}"/>
              </a:ext>
            </a:extLst>
          </p:cNvPr>
          <p:cNvSpPr txBox="1"/>
          <p:nvPr/>
        </p:nvSpPr>
        <p:spPr>
          <a:xfrm>
            <a:off x="2345670" y="1773298"/>
            <a:ext cx="1524776" cy="646331"/>
          </a:xfrm>
          <a:prstGeom prst="rect">
            <a:avLst/>
          </a:prstGeom>
          <a:noFill/>
        </p:spPr>
        <p:txBody>
          <a:bodyPr wrap="none" rtlCol="0">
            <a:spAutoFit/>
          </a:bodyPr>
          <a:lstStyle/>
          <a:p>
            <a:r>
              <a:rPr lang="en-US" b="1" dirty="0">
                <a:solidFill>
                  <a:srgbClr val="0070C0"/>
                </a:solidFill>
              </a:rPr>
              <a:t>Emission</a:t>
            </a:r>
            <a:r>
              <a:rPr lang="en-US" b="1" dirty="0">
                <a:solidFill>
                  <a:srgbClr val="0064B0"/>
                </a:solidFill>
              </a:rPr>
              <a:t> Line </a:t>
            </a:r>
          </a:p>
          <a:p>
            <a:r>
              <a:rPr lang="en-US" b="1" dirty="0">
                <a:solidFill>
                  <a:srgbClr val="0064B0"/>
                </a:solidFill>
              </a:rPr>
              <a:t>Galaxy (ELG)</a:t>
            </a:r>
          </a:p>
        </p:txBody>
      </p:sp>
      <p:sp>
        <p:nvSpPr>
          <p:cNvPr id="11" name="TextBox 10">
            <a:extLst>
              <a:ext uri="{FF2B5EF4-FFF2-40B4-BE49-F238E27FC236}">
                <a16:creationId xmlns:a16="http://schemas.microsoft.com/office/drawing/2014/main" id="{AD8C2FBA-2548-2248-A8ED-D2D3CAC1F620}"/>
              </a:ext>
            </a:extLst>
          </p:cNvPr>
          <p:cNvSpPr txBox="1"/>
          <p:nvPr/>
        </p:nvSpPr>
        <p:spPr>
          <a:xfrm>
            <a:off x="4529366" y="1762492"/>
            <a:ext cx="906017" cy="369332"/>
          </a:xfrm>
          <a:prstGeom prst="rect">
            <a:avLst/>
          </a:prstGeom>
          <a:noFill/>
        </p:spPr>
        <p:txBody>
          <a:bodyPr wrap="none" rtlCol="0">
            <a:spAutoFit/>
          </a:bodyPr>
          <a:lstStyle/>
          <a:p>
            <a:r>
              <a:rPr lang="en-US" i="1" dirty="0">
                <a:solidFill>
                  <a:srgbClr val="0070C0"/>
                </a:solidFill>
              </a:rPr>
              <a:t>z</a:t>
            </a:r>
            <a:r>
              <a:rPr lang="en-US" dirty="0">
                <a:solidFill>
                  <a:srgbClr val="0070C0"/>
                </a:solidFill>
              </a:rPr>
              <a:t> = 1.14</a:t>
            </a:r>
          </a:p>
        </p:txBody>
      </p:sp>
      <p:sp>
        <p:nvSpPr>
          <p:cNvPr id="20" name="TextBox 19">
            <a:extLst>
              <a:ext uri="{FF2B5EF4-FFF2-40B4-BE49-F238E27FC236}">
                <a16:creationId xmlns:a16="http://schemas.microsoft.com/office/drawing/2014/main" id="{0FBB657C-9A22-EC46-8AAA-010F02BEFB70}"/>
              </a:ext>
            </a:extLst>
          </p:cNvPr>
          <p:cNvSpPr txBox="1"/>
          <p:nvPr/>
        </p:nvSpPr>
        <p:spPr>
          <a:xfrm>
            <a:off x="2231758" y="3449185"/>
            <a:ext cx="1582293" cy="646331"/>
          </a:xfrm>
          <a:prstGeom prst="rect">
            <a:avLst/>
          </a:prstGeom>
          <a:noFill/>
        </p:spPr>
        <p:txBody>
          <a:bodyPr wrap="none" rtlCol="0">
            <a:spAutoFit/>
          </a:bodyPr>
          <a:lstStyle/>
          <a:p>
            <a:r>
              <a:rPr lang="en-US" b="1" dirty="0">
                <a:solidFill>
                  <a:srgbClr val="FF4E00"/>
                </a:solidFill>
              </a:rPr>
              <a:t>Luminous Red </a:t>
            </a:r>
          </a:p>
          <a:p>
            <a:r>
              <a:rPr lang="en-US" b="1" dirty="0">
                <a:solidFill>
                  <a:srgbClr val="FF4E00"/>
                </a:solidFill>
              </a:rPr>
              <a:t>Galaxy (LRG)</a:t>
            </a:r>
          </a:p>
        </p:txBody>
      </p:sp>
      <p:sp>
        <p:nvSpPr>
          <p:cNvPr id="21" name="TextBox 20">
            <a:extLst>
              <a:ext uri="{FF2B5EF4-FFF2-40B4-BE49-F238E27FC236}">
                <a16:creationId xmlns:a16="http://schemas.microsoft.com/office/drawing/2014/main" id="{A596EF42-D258-8844-B125-799365CD2F47}"/>
              </a:ext>
            </a:extLst>
          </p:cNvPr>
          <p:cNvSpPr txBox="1"/>
          <p:nvPr/>
        </p:nvSpPr>
        <p:spPr>
          <a:xfrm rot="-720000">
            <a:off x="4569174" y="3127080"/>
            <a:ext cx="906017" cy="369332"/>
          </a:xfrm>
          <a:prstGeom prst="rect">
            <a:avLst/>
          </a:prstGeom>
          <a:noFill/>
        </p:spPr>
        <p:txBody>
          <a:bodyPr wrap="none" rtlCol="0">
            <a:spAutoFit/>
          </a:bodyPr>
          <a:lstStyle/>
          <a:p>
            <a:r>
              <a:rPr lang="en-US" i="1" dirty="0">
                <a:solidFill>
                  <a:srgbClr val="FF4E00"/>
                </a:solidFill>
              </a:rPr>
              <a:t>z</a:t>
            </a:r>
            <a:r>
              <a:rPr lang="en-US" dirty="0">
                <a:solidFill>
                  <a:srgbClr val="FF4E00"/>
                </a:solidFill>
              </a:rPr>
              <a:t> = 0.82</a:t>
            </a:r>
          </a:p>
        </p:txBody>
      </p:sp>
      <p:cxnSp>
        <p:nvCxnSpPr>
          <p:cNvPr id="28" name="Straight Arrow Connector 27">
            <a:extLst>
              <a:ext uri="{FF2B5EF4-FFF2-40B4-BE49-F238E27FC236}">
                <a16:creationId xmlns:a16="http://schemas.microsoft.com/office/drawing/2014/main" id="{6E2905DB-FB22-D143-AC72-B559FA4A1E85}"/>
              </a:ext>
            </a:extLst>
          </p:cNvPr>
          <p:cNvCxnSpPr>
            <a:cxnSpLocks/>
            <a:stCxn id="8" idx="3"/>
          </p:cNvCxnSpPr>
          <p:nvPr/>
        </p:nvCxnSpPr>
        <p:spPr>
          <a:xfrm flipV="1">
            <a:off x="3666308" y="3176843"/>
            <a:ext cx="4879077" cy="2372718"/>
          </a:xfrm>
          <a:prstGeom prst="straightConnector1">
            <a:avLst/>
          </a:prstGeom>
          <a:ln w="66675">
            <a:solidFill>
              <a:srgbClr val="C2E42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D89F54F-28D9-3446-96CB-EB8EB63CF0AA}"/>
              </a:ext>
            </a:extLst>
          </p:cNvPr>
          <p:cNvCxnSpPr>
            <a:cxnSpLocks/>
            <a:stCxn id="20" idx="3"/>
          </p:cNvCxnSpPr>
          <p:nvPr/>
        </p:nvCxnSpPr>
        <p:spPr>
          <a:xfrm flipV="1">
            <a:off x="3814051" y="2761939"/>
            <a:ext cx="4271715" cy="1010412"/>
          </a:xfrm>
          <a:prstGeom prst="straightConnector1">
            <a:avLst/>
          </a:prstGeom>
          <a:ln w="66675">
            <a:solidFill>
              <a:srgbClr val="FF4E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BAA3A9E-65AB-4648-8625-A33AB01ECEFD}"/>
              </a:ext>
            </a:extLst>
          </p:cNvPr>
          <p:cNvCxnSpPr>
            <a:cxnSpLocks/>
          </p:cNvCxnSpPr>
          <p:nvPr/>
        </p:nvCxnSpPr>
        <p:spPr>
          <a:xfrm>
            <a:off x="3341529" y="406705"/>
            <a:ext cx="3803854" cy="1034815"/>
          </a:xfrm>
          <a:prstGeom prst="straightConnector1">
            <a:avLst/>
          </a:prstGeom>
          <a:ln w="66675">
            <a:solidFill>
              <a:srgbClr val="4095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B4F8E10-A9C5-6344-AFE1-5D971DA4DB4D}"/>
              </a:ext>
            </a:extLst>
          </p:cNvPr>
          <p:cNvCxnSpPr>
            <a:cxnSpLocks/>
            <a:stCxn id="10" idx="3"/>
          </p:cNvCxnSpPr>
          <p:nvPr/>
        </p:nvCxnSpPr>
        <p:spPr>
          <a:xfrm>
            <a:off x="3870446" y="2096464"/>
            <a:ext cx="3481826" cy="24162"/>
          </a:xfrm>
          <a:prstGeom prst="straightConnector1">
            <a:avLst/>
          </a:prstGeom>
          <a:ln w="66675">
            <a:solidFill>
              <a:srgbClr val="0064B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AA37889-5E41-D64A-A766-2B9A98B9296D}"/>
              </a:ext>
            </a:extLst>
          </p:cNvPr>
          <p:cNvSpPr/>
          <p:nvPr/>
        </p:nvSpPr>
        <p:spPr>
          <a:xfrm>
            <a:off x="-70491" y="68151"/>
            <a:ext cx="1740861" cy="338554"/>
          </a:xfrm>
          <a:prstGeom prst="rect">
            <a:avLst/>
          </a:prstGeom>
        </p:spPr>
        <p:txBody>
          <a:bodyPr wrap="none">
            <a:spAutoFit/>
          </a:bodyPr>
          <a:lstStyle/>
          <a:p>
            <a:r>
              <a:rPr lang="en-US" sz="1600" dirty="0">
                <a:solidFill>
                  <a:schemeClr val="bg1"/>
                </a:solidFill>
              </a:rPr>
              <a:t>Legacy Survey DR9</a:t>
            </a:r>
          </a:p>
        </p:txBody>
      </p:sp>
      <p:pic>
        <p:nvPicPr>
          <p:cNvPr id="58" name="Picture 57">
            <a:extLst>
              <a:ext uri="{FF2B5EF4-FFF2-40B4-BE49-F238E27FC236}">
                <a16:creationId xmlns:a16="http://schemas.microsoft.com/office/drawing/2014/main" id="{8C83B1EE-D500-9046-93C0-940B01CB1C67}"/>
              </a:ext>
            </a:extLst>
          </p:cNvPr>
          <p:cNvPicPr>
            <a:picLocks noChangeAspect="1"/>
          </p:cNvPicPr>
          <p:nvPr/>
        </p:nvPicPr>
        <p:blipFill>
          <a:blip r:embed="rId9"/>
          <a:stretch>
            <a:fillRect/>
          </a:stretch>
        </p:blipFill>
        <p:spPr>
          <a:xfrm>
            <a:off x="9224208" y="62082"/>
            <a:ext cx="2895167" cy="1325626"/>
          </a:xfrm>
          <a:prstGeom prst="rect">
            <a:avLst/>
          </a:prstGeom>
        </p:spPr>
      </p:pic>
      <p:sp>
        <p:nvSpPr>
          <p:cNvPr id="59" name="Rectangle 58">
            <a:extLst>
              <a:ext uri="{FF2B5EF4-FFF2-40B4-BE49-F238E27FC236}">
                <a16:creationId xmlns:a16="http://schemas.microsoft.com/office/drawing/2014/main" id="{2A2D2F3A-1134-E14A-AAFB-AB5BB5DE0048}"/>
              </a:ext>
            </a:extLst>
          </p:cNvPr>
          <p:cNvSpPr/>
          <p:nvPr/>
        </p:nvSpPr>
        <p:spPr>
          <a:xfrm>
            <a:off x="9007874" y="3152286"/>
            <a:ext cx="1944122" cy="369332"/>
          </a:xfrm>
          <a:prstGeom prst="rect">
            <a:avLst/>
          </a:prstGeom>
        </p:spPr>
        <p:txBody>
          <a:bodyPr wrap="none">
            <a:spAutoFit/>
          </a:bodyPr>
          <a:lstStyle/>
          <a:p>
            <a:r>
              <a:rPr lang="en-US" dirty="0">
                <a:solidFill>
                  <a:schemeClr val="bg1"/>
                </a:solidFill>
              </a:rPr>
              <a:t>DESI tracers (+</a:t>
            </a:r>
            <a:r>
              <a:rPr lang="en-US" dirty="0" err="1">
                <a:solidFill>
                  <a:schemeClr val="bg1"/>
                </a:solidFill>
              </a:rPr>
              <a:t>Ly</a:t>
            </a:r>
            <a:r>
              <a:rPr lang="en-US" dirty="0" err="1">
                <a:solidFill>
                  <a:schemeClr val="bg1"/>
                </a:solidFill>
                <a:latin typeface="Symbol" pitchFamily="2" charset="2"/>
              </a:rPr>
              <a:t>a</a:t>
            </a:r>
            <a:r>
              <a:rPr lang="en-US" dirty="0">
                <a:solidFill>
                  <a:schemeClr val="bg1"/>
                </a:solidFill>
              </a:rPr>
              <a:t>)</a:t>
            </a:r>
          </a:p>
        </p:txBody>
      </p:sp>
      <p:sp>
        <p:nvSpPr>
          <p:cNvPr id="60" name="TextBox 59">
            <a:extLst>
              <a:ext uri="{FF2B5EF4-FFF2-40B4-BE49-F238E27FC236}">
                <a16:creationId xmlns:a16="http://schemas.microsoft.com/office/drawing/2014/main" id="{F1CB6E2D-DEED-CF49-A034-8D5B63868BD8}"/>
              </a:ext>
            </a:extLst>
          </p:cNvPr>
          <p:cNvSpPr txBox="1"/>
          <p:nvPr/>
        </p:nvSpPr>
        <p:spPr>
          <a:xfrm>
            <a:off x="2547049" y="130273"/>
            <a:ext cx="867545" cy="646331"/>
          </a:xfrm>
          <a:prstGeom prst="rect">
            <a:avLst/>
          </a:prstGeom>
          <a:noFill/>
        </p:spPr>
        <p:txBody>
          <a:bodyPr wrap="none" rtlCol="0">
            <a:spAutoFit/>
          </a:bodyPr>
          <a:lstStyle/>
          <a:p>
            <a:r>
              <a:rPr lang="en-US" b="1" dirty="0">
                <a:solidFill>
                  <a:srgbClr val="409500"/>
                </a:solidFill>
              </a:rPr>
              <a:t>Quasar</a:t>
            </a:r>
          </a:p>
          <a:p>
            <a:r>
              <a:rPr lang="en-US" b="1" dirty="0">
                <a:solidFill>
                  <a:srgbClr val="409500"/>
                </a:solidFill>
              </a:rPr>
              <a:t>(QSO)</a:t>
            </a:r>
          </a:p>
        </p:txBody>
      </p:sp>
      <p:pic>
        <p:nvPicPr>
          <p:cNvPr id="38" name="Picture 37">
            <a:extLst>
              <a:ext uri="{FF2B5EF4-FFF2-40B4-BE49-F238E27FC236}">
                <a16:creationId xmlns:a16="http://schemas.microsoft.com/office/drawing/2014/main" id="{BAFA5D33-57FB-834B-A1FE-EE00C42BA022}"/>
              </a:ext>
            </a:extLst>
          </p:cNvPr>
          <p:cNvPicPr>
            <a:picLocks noChangeAspect="1"/>
          </p:cNvPicPr>
          <p:nvPr/>
        </p:nvPicPr>
        <p:blipFill>
          <a:blip r:embed="rId10"/>
          <a:stretch>
            <a:fillRect/>
          </a:stretch>
        </p:blipFill>
        <p:spPr>
          <a:xfrm>
            <a:off x="1582874" y="148849"/>
            <a:ext cx="649690" cy="617057"/>
          </a:xfrm>
          <a:prstGeom prst="rect">
            <a:avLst/>
          </a:prstGeom>
          <a:solidFill>
            <a:schemeClr val="accent2"/>
          </a:solidFill>
          <a:ln>
            <a:solidFill>
              <a:schemeClr val="accent1"/>
            </a:solidFill>
          </a:ln>
        </p:spPr>
      </p:pic>
      <p:pic>
        <p:nvPicPr>
          <p:cNvPr id="43" name="Picture 42">
            <a:extLst>
              <a:ext uri="{FF2B5EF4-FFF2-40B4-BE49-F238E27FC236}">
                <a16:creationId xmlns:a16="http://schemas.microsoft.com/office/drawing/2014/main" id="{123FBAC6-83F6-9643-99FD-8E96266D0FC1}"/>
              </a:ext>
            </a:extLst>
          </p:cNvPr>
          <p:cNvPicPr>
            <a:picLocks noChangeAspect="1"/>
          </p:cNvPicPr>
          <p:nvPr/>
        </p:nvPicPr>
        <p:blipFill>
          <a:blip r:embed="rId11"/>
          <a:stretch>
            <a:fillRect/>
          </a:stretch>
        </p:blipFill>
        <p:spPr>
          <a:xfrm>
            <a:off x="1635780" y="3480599"/>
            <a:ext cx="616091" cy="592131"/>
          </a:xfrm>
          <a:prstGeom prst="rect">
            <a:avLst/>
          </a:prstGeom>
        </p:spPr>
      </p:pic>
      <p:pic>
        <p:nvPicPr>
          <p:cNvPr id="51" name="Picture 50">
            <a:extLst>
              <a:ext uri="{FF2B5EF4-FFF2-40B4-BE49-F238E27FC236}">
                <a16:creationId xmlns:a16="http://schemas.microsoft.com/office/drawing/2014/main" id="{D533D93D-D8E8-6345-BE0D-3C463BEEF8B6}"/>
              </a:ext>
            </a:extLst>
          </p:cNvPr>
          <p:cNvPicPr>
            <a:picLocks noChangeAspect="1"/>
          </p:cNvPicPr>
          <p:nvPr/>
        </p:nvPicPr>
        <p:blipFill>
          <a:blip r:embed="rId12"/>
          <a:stretch>
            <a:fillRect/>
          </a:stretch>
        </p:blipFill>
        <p:spPr>
          <a:xfrm>
            <a:off x="1606349" y="1791624"/>
            <a:ext cx="621462" cy="597294"/>
          </a:xfrm>
          <a:prstGeom prst="rect">
            <a:avLst/>
          </a:prstGeom>
        </p:spPr>
      </p:pic>
      <p:pic>
        <p:nvPicPr>
          <p:cNvPr id="56" name="Picture 55">
            <a:extLst>
              <a:ext uri="{FF2B5EF4-FFF2-40B4-BE49-F238E27FC236}">
                <a16:creationId xmlns:a16="http://schemas.microsoft.com/office/drawing/2014/main" id="{62A6403D-4EAD-6C4F-A2A4-1657787F44C2}"/>
              </a:ext>
            </a:extLst>
          </p:cNvPr>
          <p:cNvPicPr>
            <a:picLocks noChangeAspect="1"/>
          </p:cNvPicPr>
          <p:nvPr/>
        </p:nvPicPr>
        <p:blipFill>
          <a:blip r:embed="rId13"/>
          <a:stretch>
            <a:fillRect/>
          </a:stretch>
        </p:blipFill>
        <p:spPr>
          <a:xfrm>
            <a:off x="1499010" y="5274920"/>
            <a:ext cx="712524" cy="594860"/>
          </a:xfrm>
          <a:prstGeom prst="rect">
            <a:avLst/>
          </a:prstGeom>
        </p:spPr>
      </p:pic>
      <p:sp>
        <p:nvSpPr>
          <p:cNvPr id="71" name="TextBox 70">
            <a:extLst>
              <a:ext uri="{FF2B5EF4-FFF2-40B4-BE49-F238E27FC236}">
                <a16:creationId xmlns:a16="http://schemas.microsoft.com/office/drawing/2014/main" id="{E6FD1683-1D0F-9B4F-BACB-945550D3608B}"/>
              </a:ext>
            </a:extLst>
          </p:cNvPr>
          <p:cNvSpPr txBox="1"/>
          <p:nvPr/>
        </p:nvSpPr>
        <p:spPr>
          <a:xfrm>
            <a:off x="3373440" y="5843932"/>
            <a:ext cx="378630" cy="276999"/>
          </a:xfrm>
          <a:prstGeom prst="rect">
            <a:avLst/>
          </a:prstGeom>
          <a:noFill/>
        </p:spPr>
        <p:txBody>
          <a:bodyPr wrap="none" rtlCol="0">
            <a:spAutoFit/>
          </a:bodyPr>
          <a:lstStyle/>
          <a:p>
            <a:r>
              <a:rPr lang="en-US" sz="1200" dirty="0"/>
              <a:t>H</a:t>
            </a:r>
            <a:r>
              <a:rPr lang="en-US" sz="1200" dirty="0">
                <a:latin typeface="Symbol" pitchFamily="2" charset="2"/>
              </a:rPr>
              <a:t>a</a:t>
            </a:r>
          </a:p>
        </p:txBody>
      </p:sp>
      <p:sp>
        <p:nvSpPr>
          <p:cNvPr id="16" name="TextBox 15">
            <a:extLst>
              <a:ext uri="{FF2B5EF4-FFF2-40B4-BE49-F238E27FC236}">
                <a16:creationId xmlns:a16="http://schemas.microsoft.com/office/drawing/2014/main" id="{EC120A57-8F31-9144-B554-2A0EFF61FC40}"/>
              </a:ext>
            </a:extLst>
          </p:cNvPr>
          <p:cNvSpPr txBox="1"/>
          <p:nvPr/>
        </p:nvSpPr>
        <p:spPr>
          <a:xfrm>
            <a:off x="1522516" y="82533"/>
            <a:ext cx="789127" cy="276999"/>
          </a:xfrm>
          <a:prstGeom prst="rect">
            <a:avLst/>
          </a:prstGeom>
          <a:noFill/>
        </p:spPr>
        <p:txBody>
          <a:bodyPr wrap="none" rtlCol="0">
            <a:spAutoFit/>
          </a:bodyPr>
          <a:lstStyle/>
          <a:p>
            <a:r>
              <a:rPr lang="en-US" sz="1200" dirty="0">
                <a:solidFill>
                  <a:srgbClr val="FFFF00"/>
                </a:solidFill>
              </a:rPr>
              <a:t>DESI fiber</a:t>
            </a:r>
          </a:p>
        </p:txBody>
      </p:sp>
      <p:cxnSp>
        <p:nvCxnSpPr>
          <p:cNvPr id="34" name="Straight Arrow Connector 33">
            <a:extLst>
              <a:ext uri="{FF2B5EF4-FFF2-40B4-BE49-F238E27FC236}">
                <a16:creationId xmlns:a16="http://schemas.microsoft.com/office/drawing/2014/main" id="{53A3189C-0949-C84A-AB07-F90CC26999FE}"/>
              </a:ext>
            </a:extLst>
          </p:cNvPr>
          <p:cNvCxnSpPr>
            <a:cxnSpLocks/>
          </p:cNvCxnSpPr>
          <p:nvPr/>
        </p:nvCxnSpPr>
        <p:spPr>
          <a:xfrm rot="7800000" flipV="1">
            <a:off x="8507274" y="3001960"/>
            <a:ext cx="948437" cy="91141"/>
          </a:xfrm>
          <a:prstGeom prst="straightConnector1">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36C711-6840-214B-932A-A3EDE430088D}"/>
              </a:ext>
            </a:extLst>
          </p:cNvPr>
          <p:cNvSpPr txBox="1"/>
          <p:nvPr/>
        </p:nvSpPr>
        <p:spPr>
          <a:xfrm>
            <a:off x="9987911" y="2522569"/>
            <a:ext cx="1053494" cy="338554"/>
          </a:xfrm>
          <a:prstGeom prst="rect">
            <a:avLst/>
          </a:prstGeom>
          <a:noFill/>
        </p:spPr>
        <p:txBody>
          <a:bodyPr wrap="none" rtlCol="0">
            <a:spAutoFit/>
          </a:bodyPr>
          <a:lstStyle/>
          <a:p>
            <a:r>
              <a:rPr lang="en-US" sz="1600" i="1" dirty="0"/>
              <a:t>D</a:t>
            </a:r>
            <a:r>
              <a:rPr lang="en-US" sz="1600" baseline="-25000" dirty="0"/>
              <a:t>M</a:t>
            </a:r>
            <a:r>
              <a:rPr lang="en-US" sz="1600" dirty="0"/>
              <a:t>/</a:t>
            </a:r>
            <a:r>
              <a:rPr lang="en-US" sz="1600" i="1" dirty="0" err="1"/>
              <a:t>r</a:t>
            </a:r>
            <a:r>
              <a:rPr lang="en-US" sz="1600" baseline="-25000" dirty="0" err="1"/>
              <a:t>d</a:t>
            </a:r>
            <a:r>
              <a:rPr lang="en-US" sz="1600" dirty="0"/>
              <a:t> ~ 17</a:t>
            </a:r>
            <a:endParaRPr lang="en-US" sz="1600" baseline="-25000" dirty="0"/>
          </a:p>
        </p:txBody>
      </p:sp>
      <p:sp>
        <p:nvSpPr>
          <p:cNvPr id="75" name="Rectangle 74">
            <a:extLst>
              <a:ext uri="{FF2B5EF4-FFF2-40B4-BE49-F238E27FC236}">
                <a16:creationId xmlns:a16="http://schemas.microsoft.com/office/drawing/2014/main" id="{BC9DE448-AF9E-6348-9900-D09581CE6ED9}"/>
              </a:ext>
            </a:extLst>
          </p:cNvPr>
          <p:cNvSpPr/>
          <p:nvPr/>
        </p:nvSpPr>
        <p:spPr>
          <a:xfrm>
            <a:off x="8743058" y="2383652"/>
            <a:ext cx="989373" cy="276999"/>
          </a:xfrm>
          <a:prstGeom prst="rect">
            <a:avLst/>
          </a:prstGeom>
        </p:spPr>
        <p:txBody>
          <a:bodyPr wrap="none">
            <a:spAutoFit/>
          </a:bodyPr>
          <a:lstStyle/>
          <a:p>
            <a:r>
              <a:rPr lang="en-US" sz="1200" i="1" dirty="0">
                <a:solidFill>
                  <a:schemeClr val="bg1"/>
                </a:solidFill>
              </a:rPr>
              <a:t>D</a:t>
            </a:r>
            <a:r>
              <a:rPr lang="en-US" sz="1200" baseline="-25000" dirty="0">
                <a:solidFill>
                  <a:schemeClr val="bg1"/>
                </a:solidFill>
              </a:rPr>
              <a:t>M</a:t>
            </a:r>
            <a:r>
              <a:rPr lang="en-US" sz="1200" dirty="0">
                <a:solidFill>
                  <a:schemeClr val="bg1"/>
                </a:solidFill>
              </a:rPr>
              <a:t> ~ 2.5 </a:t>
            </a:r>
            <a:r>
              <a:rPr lang="en-US" sz="1200" dirty="0" err="1">
                <a:solidFill>
                  <a:schemeClr val="bg1"/>
                </a:solidFill>
              </a:rPr>
              <a:t>Gpc</a:t>
            </a:r>
            <a:endParaRPr lang="en-US" sz="1200" dirty="0">
              <a:solidFill>
                <a:schemeClr val="bg1"/>
              </a:solidFill>
            </a:endParaRPr>
          </a:p>
        </p:txBody>
      </p:sp>
      <p:sp>
        <p:nvSpPr>
          <p:cNvPr id="76" name="Rectangle 75">
            <a:extLst>
              <a:ext uri="{FF2B5EF4-FFF2-40B4-BE49-F238E27FC236}">
                <a16:creationId xmlns:a16="http://schemas.microsoft.com/office/drawing/2014/main" id="{243A16E7-574F-6A44-98E8-F34B176121EF}"/>
              </a:ext>
            </a:extLst>
          </p:cNvPr>
          <p:cNvSpPr/>
          <p:nvPr/>
        </p:nvSpPr>
        <p:spPr>
          <a:xfrm>
            <a:off x="6174804" y="109633"/>
            <a:ext cx="843501" cy="646331"/>
          </a:xfrm>
          <a:prstGeom prst="rect">
            <a:avLst/>
          </a:prstGeom>
        </p:spPr>
        <p:txBody>
          <a:bodyPr wrap="none">
            <a:spAutoFit/>
          </a:bodyPr>
          <a:lstStyle/>
          <a:p>
            <a:r>
              <a:rPr lang="en-US" dirty="0">
                <a:solidFill>
                  <a:schemeClr val="bg1"/>
                </a:solidFill>
              </a:rPr>
              <a:t>BAO fit</a:t>
            </a:r>
          </a:p>
          <a:p>
            <a:r>
              <a:rPr lang="en-US" dirty="0">
                <a:solidFill>
                  <a:schemeClr val="bg1"/>
                </a:solidFill>
              </a:rPr>
              <a:t>(DR2)</a:t>
            </a:r>
          </a:p>
        </p:txBody>
      </p:sp>
      <p:cxnSp>
        <p:nvCxnSpPr>
          <p:cNvPr id="79" name="Straight Arrow Connector 78">
            <a:extLst>
              <a:ext uri="{FF2B5EF4-FFF2-40B4-BE49-F238E27FC236}">
                <a16:creationId xmlns:a16="http://schemas.microsoft.com/office/drawing/2014/main" id="{04C4E512-C97A-F84B-8512-D9EECFEBDFBC}"/>
              </a:ext>
            </a:extLst>
          </p:cNvPr>
          <p:cNvCxnSpPr>
            <a:cxnSpLocks/>
          </p:cNvCxnSpPr>
          <p:nvPr/>
        </p:nvCxnSpPr>
        <p:spPr>
          <a:xfrm rot="4800000" flipV="1">
            <a:off x="7556554" y="2456427"/>
            <a:ext cx="1828706" cy="165671"/>
          </a:xfrm>
          <a:prstGeom prst="straightConnector1">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1252BF9F-A81B-AC44-905A-630BF562658B}"/>
              </a:ext>
            </a:extLst>
          </p:cNvPr>
          <p:cNvSpPr/>
          <p:nvPr/>
        </p:nvSpPr>
        <p:spPr>
          <a:xfrm>
            <a:off x="7705074" y="1380260"/>
            <a:ext cx="989373" cy="276999"/>
          </a:xfrm>
          <a:prstGeom prst="rect">
            <a:avLst/>
          </a:prstGeom>
        </p:spPr>
        <p:txBody>
          <a:bodyPr wrap="none">
            <a:spAutoFit/>
          </a:bodyPr>
          <a:lstStyle/>
          <a:p>
            <a:r>
              <a:rPr lang="en-US" sz="1200" i="1" dirty="0">
                <a:solidFill>
                  <a:schemeClr val="bg1"/>
                </a:solidFill>
              </a:rPr>
              <a:t>D</a:t>
            </a:r>
            <a:r>
              <a:rPr lang="en-US" sz="1200" baseline="-25000" dirty="0">
                <a:solidFill>
                  <a:schemeClr val="bg1"/>
                </a:solidFill>
              </a:rPr>
              <a:t>M</a:t>
            </a:r>
            <a:r>
              <a:rPr lang="en-US" sz="1200" dirty="0">
                <a:solidFill>
                  <a:schemeClr val="bg1"/>
                </a:solidFill>
              </a:rPr>
              <a:t> ~ 4.5 </a:t>
            </a:r>
            <a:r>
              <a:rPr lang="en-US" sz="1200" dirty="0" err="1">
                <a:solidFill>
                  <a:schemeClr val="bg1"/>
                </a:solidFill>
              </a:rPr>
              <a:t>Gpc</a:t>
            </a:r>
            <a:endParaRPr lang="en-US" sz="1200" dirty="0">
              <a:solidFill>
                <a:schemeClr val="bg1"/>
              </a:solidFill>
            </a:endParaRPr>
          </a:p>
        </p:txBody>
      </p:sp>
      <p:pic>
        <p:nvPicPr>
          <p:cNvPr id="87" name="Picture 86">
            <a:extLst>
              <a:ext uri="{FF2B5EF4-FFF2-40B4-BE49-F238E27FC236}">
                <a16:creationId xmlns:a16="http://schemas.microsoft.com/office/drawing/2014/main" id="{CE1454DF-E9C6-564E-81E6-EB6B4D5DDE10}"/>
              </a:ext>
            </a:extLst>
          </p:cNvPr>
          <p:cNvPicPr>
            <a:picLocks noChangeAspect="1"/>
          </p:cNvPicPr>
          <p:nvPr/>
        </p:nvPicPr>
        <p:blipFill>
          <a:blip r:embed="rId14"/>
          <a:stretch>
            <a:fillRect/>
          </a:stretch>
        </p:blipFill>
        <p:spPr>
          <a:xfrm>
            <a:off x="7077172" y="132592"/>
            <a:ext cx="1597689" cy="1023404"/>
          </a:xfrm>
          <a:prstGeom prst="rect">
            <a:avLst/>
          </a:prstGeom>
        </p:spPr>
      </p:pic>
      <p:sp>
        <p:nvSpPr>
          <p:cNvPr id="88" name="TextBox 87">
            <a:extLst>
              <a:ext uri="{FF2B5EF4-FFF2-40B4-BE49-F238E27FC236}">
                <a16:creationId xmlns:a16="http://schemas.microsoft.com/office/drawing/2014/main" id="{C6240C48-5373-C04B-BF71-95A105B05A4C}"/>
              </a:ext>
            </a:extLst>
          </p:cNvPr>
          <p:cNvSpPr txBox="1"/>
          <p:nvPr/>
        </p:nvSpPr>
        <p:spPr>
          <a:xfrm>
            <a:off x="7064333" y="699396"/>
            <a:ext cx="1053494" cy="338554"/>
          </a:xfrm>
          <a:prstGeom prst="rect">
            <a:avLst/>
          </a:prstGeom>
          <a:noFill/>
        </p:spPr>
        <p:txBody>
          <a:bodyPr wrap="none" rtlCol="0">
            <a:spAutoFit/>
          </a:bodyPr>
          <a:lstStyle/>
          <a:p>
            <a:r>
              <a:rPr lang="en-US" sz="1600" i="1" dirty="0"/>
              <a:t>D</a:t>
            </a:r>
            <a:r>
              <a:rPr lang="en-US" sz="1600" baseline="-25000" dirty="0"/>
              <a:t>M</a:t>
            </a:r>
            <a:r>
              <a:rPr lang="en-US" sz="1600" dirty="0"/>
              <a:t>/</a:t>
            </a:r>
            <a:r>
              <a:rPr lang="en-US" sz="1600" i="1" dirty="0" err="1"/>
              <a:t>r</a:t>
            </a:r>
            <a:r>
              <a:rPr lang="en-US" sz="1600" baseline="-25000" dirty="0" err="1"/>
              <a:t>d</a:t>
            </a:r>
            <a:r>
              <a:rPr lang="en-US" sz="1600" dirty="0"/>
              <a:t> ~ 30</a:t>
            </a:r>
            <a:endParaRPr lang="en-US" sz="1600" baseline="-25000" dirty="0"/>
          </a:p>
        </p:txBody>
      </p:sp>
      <p:sp>
        <p:nvSpPr>
          <p:cNvPr id="89" name="TextBox 88">
            <a:extLst>
              <a:ext uri="{FF2B5EF4-FFF2-40B4-BE49-F238E27FC236}">
                <a16:creationId xmlns:a16="http://schemas.microsoft.com/office/drawing/2014/main" id="{D4B885DA-8AA0-6D43-A620-E1DB0E519222}"/>
              </a:ext>
            </a:extLst>
          </p:cNvPr>
          <p:cNvSpPr txBox="1"/>
          <p:nvPr/>
        </p:nvSpPr>
        <p:spPr>
          <a:xfrm>
            <a:off x="2829951" y="2555601"/>
            <a:ext cx="933269" cy="461665"/>
          </a:xfrm>
          <a:prstGeom prst="rect">
            <a:avLst/>
          </a:prstGeom>
          <a:noFill/>
        </p:spPr>
        <p:txBody>
          <a:bodyPr wrap="none" rtlCol="0">
            <a:spAutoFit/>
          </a:bodyPr>
          <a:lstStyle/>
          <a:p>
            <a:r>
              <a:rPr lang="en-US" sz="1200" baseline="-25000" dirty="0"/>
              <a:t>2</a:t>
            </a:r>
            <a:r>
              <a:rPr lang="en-US" sz="1200" dirty="0"/>
              <a:t>D</a:t>
            </a:r>
            <a:r>
              <a:rPr lang="en-US" sz="1200" baseline="30000" dirty="0"/>
              <a:t>3/2</a:t>
            </a:r>
          </a:p>
          <a:p>
            <a:r>
              <a:rPr lang="en-US" sz="1200" baseline="-25000" dirty="0"/>
              <a:t>2</a:t>
            </a:r>
            <a:r>
              <a:rPr lang="en-US" sz="1200" dirty="0"/>
              <a:t>D</a:t>
            </a:r>
            <a:r>
              <a:rPr lang="en-US" sz="1200" baseline="30000" dirty="0"/>
              <a:t>5/2 </a:t>
            </a:r>
            <a:r>
              <a:rPr lang="en-US" sz="1200" dirty="0">
                <a:latin typeface="MT Extra" pitchFamily="2" charset="77"/>
                <a:sym typeface="Wingdings" pitchFamily="2" charset="2"/>
              </a:rPr>
              <a:t></a:t>
            </a:r>
            <a:r>
              <a:rPr lang="en-US" sz="1200" baseline="-25000" dirty="0"/>
              <a:t> 4</a:t>
            </a:r>
            <a:r>
              <a:rPr lang="en-US" sz="1200" dirty="0"/>
              <a:t>S</a:t>
            </a:r>
            <a:r>
              <a:rPr lang="en-US" sz="1200" baseline="30000" dirty="0"/>
              <a:t>3/2</a:t>
            </a:r>
            <a:endParaRPr lang="en-US" sz="1200" dirty="0"/>
          </a:p>
        </p:txBody>
      </p:sp>
      <p:sp>
        <p:nvSpPr>
          <p:cNvPr id="91" name="TextBox 90">
            <a:extLst>
              <a:ext uri="{FF2B5EF4-FFF2-40B4-BE49-F238E27FC236}">
                <a16:creationId xmlns:a16="http://schemas.microsoft.com/office/drawing/2014/main" id="{FCC357E9-572B-6045-BFD9-2E62AF0597A6}"/>
              </a:ext>
            </a:extLst>
          </p:cNvPr>
          <p:cNvSpPr txBox="1"/>
          <p:nvPr/>
        </p:nvSpPr>
        <p:spPr>
          <a:xfrm>
            <a:off x="1808704" y="2534698"/>
            <a:ext cx="987381" cy="276999"/>
          </a:xfrm>
          <a:prstGeom prst="rect">
            <a:avLst/>
          </a:prstGeom>
          <a:noFill/>
        </p:spPr>
        <p:txBody>
          <a:bodyPr wrap="square" rtlCol="0">
            <a:spAutoFit/>
          </a:bodyPr>
          <a:lstStyle/>
          <a:p>
            <a:r>
              <a:rPr lang="en-US" sz="1200" dirty="0">
                <a:solidFill>
                  <a:srgbClr val="0070C0"/>
                </a:solidFill>
              </a:rPr>
              <a:t>O</a:t>
            </a:r>
            <a:r>
              <a:rPr lang="en-US" sz="1200" baseline="30000" dirty="0">
                <a:solidFill>
                  <a:srgbClr val="0070C0"/>
                </a:solidFill>
                <a:latin typeface="Symbol" pitchFamily="2" charset="2"/>
              </a:rPr>
              <a:t>- </a:t>
            </a:r>
            <a:r>
              <a:rPr lang="en-US" sz="1200" dirty="0">
                <a:solidFill>
                  <a:srgbClr val="0070C0"/>
                </a:solidFill>
              </a:rPr>
              <a:t>doublet:</a:t>
            </a:r>
          </a:p>
        </p:txBody>
      </p:sp>
      <p:sp>
        <p:nvSpPr>
          <p:cNvPr id="92" name="TextBox 91">
            <a:extLst>
              <a:ext uri="{FF2B5EF4-FFF2-40B4-BE49-F238E27FC236}">
                <a16:creationId xmlns:a16="http://schemas.microsoft.com/office/drawing/2014/main" id="{EC78C68F-3FDA-4E48-8BCD-22A1F7BBDC8D}"/>
              </a:ext>
            </a:extLst>
          </p:cNvPr>
          <p:cNvSpPr txBox="1"/>
          <p:nvPr/>
        </p:nvSpPr>
        <p:spPr>
          <a:xfrm>
            <a:off x="606112" y="4561058"/>
            <a:ext cx="184731" cy="369332"/>
          </a:xfrm>
          <a:prstGeom prst="rect">
            <a:avLst/>
          </a:prstGeom>
          <a:noFill/>
        </p:spPr>
        <p:txBody>
          <a:bodyPr wrap="none" rtlCol="0">
            <a:spAutoFit/>
          </a:bodyPr>
          <a:lstStyle/>
          <a:p>
            <a:endParaRPr lang="en-US" dirty="0">
              <a:latin typeface="MT Extra" pitchFamily="2" charset="77"/>
            </a:endParaRPr>
          </a:p>
        </p:txBody>
      </p:sp>
      <p:cxnSp>
        <p:nvCxnSpPr>
          <p:cNvPr id="94" name="Straight Arrow Connector 93">
            <a:extLst>
              <a:ext uri="{FF2B5EF4-FFF2-40B4-BE49-F238E27FC236}">
                <a16:creationId xmlns:a16="http://schemas.microsoft.com/office/drawing/2014/main" id="{A31B99EF-9E36-1145-8A4A-9F5B462C2BFA}"/>
              </a:ext>
            </a:extLst>
          </p:cNvPr>
          <p:cNvCxnSpPr>
            <a:cxnSpLocks/>
          </p:cNvCxnSpPr>
          <p:nvPr/>
        </p:nvCxnSpPr>
        <p:spPr>
          <a:xfrm flipV="1">
            <a:off x="2481551" y="2761939"/>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C8B033C-8CD2-F043-A380-9984D36DB530}"/>
              </a:ext>
            </a:extLst>
          </p:cNvPr>
          <p:cNvCxnSpPr>
            <a:cxnSpLocks/>
          </p:cNvCxnSpPr>
          <p:nvPr/>
        </p:nvCxnSpPr>
        <p:spPr>
          <a:xfrm flipV="1">
            <a:off x="2628374" y="2761939"/>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FAEA7250-0321-214E-94E4-36EA0B257AD5}"/>
              </a:ext>
            </a:extLst>
          </p:cNvPr>
          <p:cNvCxnSpPr/>
          <p:nvPr/>
        </p:nvCxnSpPr>
        <p:spPr>
          <a:xfrm flipV="1">
            <a:off x="2768382" y="2761939"/>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61C6FC17-F778-1B4C-AE0B-7D34320AA7DB}"/>
              </a:ext>
            </a:extLst>
          </p:cNvPr>
          <p:cNvSpPr txBox="1"/>
          <p:nvPr/>
        </p:nvSpPr>
        <p:spPr>
          <a:xfrm>
            <a:off x="1476553" y="966274"/>
            <a:ext cx="1127241" cy="461665"/>
          </a:xfrm>
          <a:prstGeom prst="rect">
            <a:avLst/>
          </a:prstGeom>
          <a:noFill/>
        </p:spPr>
        <p:txBody>
          <a:bodyPr wrap="square" rtlCol="0">
            <a:spAutoFit/>
          </a:bodyPr>
          <a:lstStyle/>
          <a:p>
            <a:r>
              <a:rPr lang="en-US" sz="1200" baseline="-25000" dirty="0"/>
              <a:t>2</a:t>
            </a:r>
            <a:r>
              <a:rPr lang="en-US" sz="1200" dirty="0"/>
              <a:t>P</a:t>
            </a:r>
            <a:r>
              <a:rPr lang="en-US" sz="1200" baseline="30000" dirty="0"/>
              <a:t>3/2</a:t>
            </a:r>
          </a:p>
          <a:p>
            <a:r>
              <a:rPr lang="en-US" sz="1200" baseline="-25000" dirty="0"/>
              <a:t>2</a:t>
            </a:r>
            <a:r>
              <a:rPr lang="en-US" sz="1200" dirty="0"/>
              <a:t>P</a:t>
            </a:r>
            <a:r>
              <a:rPr lang="en-US" sz="1200" baseline="30000" dirty="0"/>
              <a:t>1/2 </a:t>
            </a:r>
            <a:r>
              <a:rPr lang="en-US" sz="1200" dirty="0">
                <a:latin typeface="MT Extra" pitchFamily="2" charset="77"/>
                <a:sym typeface="Wingdings" pitchFamily="2" charset="2"/>
              </a:rPr>
              <a:t></a:t>
            </a:r>
            <a:r>
              <a:rPr lang="en-US" sz="1200" baseline="-25000" dirty="0"/>
              <a:t> 2</a:t>
            </a:r>
            <a:r>
              <a:rPr lang="en-US" sz="1200" dirty="0"/>
              <a:t>S</a:t>
            </a:r>
            <a:r>
              <a:rPr lang="en-US" sz="1200" baseline="30000" dirty="0"/>
              <a:t>1/2              </a:t>
            </a:r>
            <a:endParaRPr lang="en-US" sz="1200" dirty="0"/>
          </a:p>
        </p:txBody>
      </p:sp>
      <p:sp>
        <p:nvSpPr>
          <p:cNvPr id="101" name="TextBox 100">
            <a:extLst>
              <a:ext uri="{FF2B5EF4-FFF2-40B4-BE49-F238E27FC236}">
                <a16:creationId xmlns:a16="http://schemas.microsoft.com/office/drawing/2014/main" id="{6991C7D5-6128-2E47-B1B4-0D3A4E729896}"/>
              </a:ext>
            </a:extLst>
          </p:cNvPr>
          <p:cNvSpPr txBox="1"/>
          <p:nvPr/>
        </p:nvSpPr>
        <p:spPr>
          <a:xfrm>
            <a:off x="370741" y="852620"/>
            <a:ext cx="1320553" cy="276999"/>
          </a:xfrm>
          <a:prstGeom prst="rect">
            <a:avLst/>
          </a:prstGeom>
          <a:noFill/>
        </p:spPr>
        <p:txBody>
          <a:bodyPr wrap="square" rtlCol="0">
            <a:spAutoFit/>
          </a:bodyPr>
          <a:lstStyle/>
          <a:p>
            <a:r>
              <a:rPr lang="en-US" sz="1200" dirty="0">
                <a:solidFill>
                  <a:schemeClr val="accent6"/>
                </a:solidFill>
              </a:rPr>
              <a:t>Mg</a:t>
            </a:r>
            <a:r>
              <a:rPr lang="en-US" sz="1200" baseline="30000" dirty="0">
                <a:solidFill>
                  <a:schemeClr val="accent6"/>
                </a:solidFill>
                <a:latin typeface="Symbol" pitchFamily="2" charset="2"/>
              </a:rPr>
              <a:t>- </a:t>
            </a:r>
            <a:r>
              <a:rPr lang="en-US" sz="1200" dirty="0">
                <a:solidFill>
                  <a:schemeClr val="accent6"/>
                </a:solidFill>
              </a:rPr>
              <a:t>doublet:</a:t>
            </a:r>
          </a:p>
        </p:txBody>
      </p:sp>
      <p:sp>
        <p:nvSpPr>
          <p:cNvPr id="102" name="TextBox 101">
            <a:extLst>
              <a:ext uri="{FF2B5EF4-FFF2-40B4-BE49-F238E27FC236}">
                <a16:creationId xmlns:a16="http://schemas.microsoft.com/office/drawing/2014/main" id="{E72A3BCE-25B3-C34D-A664-AD1E5B8F262C}"/>
              </a:ext>
            </a:extLst>
          </p:cNvPr>
          <p:cNvSpPr txBox="1"/>
          <p:nvPr/>
        </p:nvSpPr>
        <p:spPr>
          <a:xfrm>
            <a:off x="8427224" y="6275265"/>
            <a:ext cx="3685496" cy="307777"/>
          </a:xfrm>
          <a:prstGeom prst="rect">
            <a:avLst/>
          </a:prstGeom>
          <a:noFill/>
        </p:spPr>
        <p:txBody>
          <a:bodyPr wrap="none" rtlCol="0">
            <a:spAutoFit/>
          </a:bodyPr>
          <a:lstStyle/>
          <a:p>
            <a:r>
              <a:rPr lang="en-US" sz="1400" dirty="0">
                <a:solidFill>
                  <a:schemeClr val="bg1"/>
                </a:solidFill>
              </a:rPr>
              <a:t>Image: DESI, M. Abdul Karim et al., 2503.14745</a:t>
            </a:r>
          </a:p>
        </p:txBody>
      </p:sp>
      <p:sp>
        <p:nvSpPr>
          <p:cNvPr id="107" name="TextBox 106">
            <a:extLst>
              <a:ext uri="{FF2B5EF4-FFF2-40B4-BE49-F238E27FC236}">
                <a16:creationId xmlns:a16="http://schemas.microsoft.com/office/drawing/2014/main" id="{2425EC28-96BF-6741-B941-8F4C89948823}"/>
              </a:ext>
            </a:extLst>
          </p:cNvPr>
          <p:cNvSpPr txBox="1"/>
          <p:nvPr/>
        </p:nvSpPr>
        <p:spPr>
          <a:xfrm>
            <a:off x="3283497" y="2965849"/>
            <a:ext cx="1063112" cy="246221"/>
          </a:xfrm>
          <a:prstGeom prst="rect">
            <a:avLst/>
          </a:prstGeom>
          <a:noFill/>
        </p:spPr>
        <p:txBody>
          <a:bodyPr wrap="none" rtlCol="0">
            <a:spAutoFit/>
          </a:bodyPr>
          <a:lstStyle/>
          <a:p>
            <a:r>
              <a:rPr lang="en-US" sz="1000" dirty="0">
                <a:latin typeface="MT Extra" pitchFamily="2" charset="77"/>
              </a:rPr>
              <a:t>l</a:t>
            </a:r>
            <a:r>
              <a:rPr lang="en-US" sz="1000" dirty="0"/>
              <a:t>=0,</a:t>
            </a:r>
            <a:r>
              <a:rPr lang="en-US" sz="1000" i="1" dirty="0"/>
              <a:t> s</a:t>
            </a:r>
            <a:r>
              <a:rPr lang="en-US" sz="1000" dirty="0"/>
              <a:t>=3/2</a:t>
            </a:r>
            <a:r>
              <a:rPr lang="en-US" sz="1000" i="1" dirty="0"/>
              <a:t>, j</a:t>
            </a:r>
            <a:r>
              <a:rPr lang="en-US" sz="1000" dirty="0"/>
              <a:t>=3/2</a:t>
            </a:r>
            <a:endParaRPr lang="en-US" sz="1000" dirty="0">
              <a:latin typeface="MT Extra" pitchFamily="2" charset="77"/>
            </a:endParaRPr>
          </a:p>
        </p:txBody>
      </p:sp>
      <p:sp>
        <p:nvSpPr>
          <p:cNvPr id="109" name="TextBox 108">
            <a:extLst>
              <a:ext uri="{FF2B5EF4-FFF2-40B4-BE49-F238E27FC236}">
                <a16:creationId xmlns:a16="http://schemas.microsoft.com/office/drawing/2014/main" id="{BF74C0D9-B56F-6F4E-968D-4D90EE92EBA3}"/>
              </a:ext>
            </a:extLst>
          </p:cNvPr>
          <p:cNvSpPr txBox="1"/>
          <p:nvPr/>
        </p:nvSpPr>
        <p:spPr>
          <a:xfrm>
            <a:off x="1995167" y="1286879"/>
            <a:ext cx="1120820" cy="246221"/>
          </a:xfrm>
          <a:prstGeom prst="rect">
            <a:avLst/>
          </a:prstGeom>
          <a:noFill/>
        </p:spPr>
        <p:txBody>
          <a:bodyPr wrap="none" rtlCol="0">
            <a:spAutoFit/>
          </a:bodyPr>
          <a:lstStyle/>
          <a:p>
            <a:r>
              <a:rPr lang="en-US" sz="1000" dirty="0">
                <a:latin typeface="MT Extra" pitchFamily="2" charset="77"/>
              </a:rPr>
              <a:t>l</a:t>
            </a:r>
            <a:r>
              <a:rPr lang="en-US" sz="1000" dirty="0"/>
              <a:t>=0,</a:t>
            </a:r>
            <a:r>
              <a:rPr lang="en-US" sz="1000" i="1" dirty="0"/>
              <a:t> s</a:t>
            </a:r>
            <a:r>
              <a:rPr lang="en-US" sz="1000" dirty="0"/>
              <a:t>=1/2, </a:t>
            </a:r>
            <a:r>
              <a:rPr lang="en-US" sz="1000" i="1" dirty="0"/>
              <a:t> j </a:t>
            </a:r>
            <a:r>
              <a:rPr lang="en-US" sz="1000" dirty="0"/>
              <a:t>=1/2</a:t>
            </a:r>
            <a:endParaRPr lang="en-US" sz="1000" dirty="0">
              <a:latin typeface="MT Extra" pitchFamily="2" charset="77"/>
            </a:endParaRPr>
          </a:p>
        </p:txBody>
      </p:sp>
      <p:sp>
        <p:nvSpPr>
          <p:cNvPr id="111" name="TextBox 110">
            <a:extLst>
              <a:ext uri="{FF2B5EF4-FFF2-40B4-BE49-F238E27FC236}">
                <a16:creationId xmlns:a16="http://schemas.microsoft.com/office/drawing/2014/main" id="{2C6CD04F-965E-AF45-899A-E6A85CD18445}"/>
              </a:ext>
            </a:extLst>
          </p:cNvPr>
          <p:cNvSpPr txBox="1"/>
          <p:nvPr/>
        </p:nvSpPr>
        <p:spPr>
          <a:xfrm>
            <a:off x="2036777" y="908596"/>
            <a:ext cx="465192" cy="276999"/>
          </a:xfrm>
          <a:prstGeom prst="rect">
            <a:avLst/>
          </a:prstGeom>
          <a:noFill/>
        </p:spPr>
        <p:txBody>
          <a:bodyPr wrap="none" rtlCol="0">
            <a:spAutoFit/>
          </a:bodyPr>
          <a:lstStyle/>
          <a:p>
            <a:r>
              <a:rPr lang="en-US" sz="1200" dirty="0" err="1">
                <a:solidFill>
                  <a:schemeClr val="accent6"/>
                </a:solidFill>
              </a:rPr>
              <a:t>MgII</a:t>
            </a:r>
            <a:endParaRPr lang="en-US" sz="1200" dirty="0">
              <a:solidFill>
                <a:schemeClr val="accent6"/>
              </a:solidFill>
            </a:endParaRPr>
          </a:p>
        </p:txBody>
      </p:sp>
      <p:cxnSp>
        <p:nvCxnSpPr>
          <p:cNvPr id="113" name="Straight Arrow Connector 112">
            <a:extLst>
              <a:ext uri="{FF2B5EF4-FFF2-40B4-BE49-F238E27FC236}">
                <a16:creationId xmlns:a16="http://schemas.microsoft.com/office/drawing/2014/main" id="{87AD4A37-80B6-1E44-9457-10D7DAC42D59}"/>
              </a:ext>
            </a:extLst>
          </p:cNvPr>
          <p:cNvCxnSpPr/>
          <p:nvPr/>
        </p:nvCxnSpPr>
        <p:spPr>
          <a:xfrm flipV="1">
            <a:off x="989522" y="5899760"/>
            <a:ext cx="0" cy="375505"/>
          </a:xfrm>
          <a:prstGeom prst="straightConnector1">
            <a:avLst/>
          </a:prstGeom>
          <a:ln w="22225">
            <a:solidFill>
              <a:srgbClr val="0064B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20950B-DD64-D54B-9206-A2556C00F3B8}"/>
              </a:ext>
            </a:extLst>
          </p:cNvPr>
          <p:cNvCxnSpPr/>
          <p:nvPr/>
        </p:nvCxnSpPr>
        <p:spPr>
          <a:xfrm flipV="1">
            <a:off x="2858524" y="4096671"/>
            <a:ext cx="0" cy="375505"/>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1EDD6C54-FB93-5C4A-83E1-7F672E289B7F}"/>
              </a:ext>
            </a:extLst>
          </p:cNvPr>
          <p:cNvCxnSpPr/>
          <p:nvPr/>
        </p:nvCxnSpPr>
        <p:spPr>
          <a:xfrm flipV="1">
            <a:off x="3836431" y="2587140"/>
            <a:ext cx="0" cy="375505"/>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EDE126F1-F142-0645-A806-4FD06B32F6B0}"/>
              </a:ext>
            </a:extLst>
          </p:cNvPr>
          <p:cNvCxnSpPr/>
          <p:nvPr/>
        </p:nvCxnSpPr>
        <p:spPr>
          <a:xfrm flipV="1">
            <a:off x="4100931" y="1066015"/>
            <a:ext cx="0" cy="375505"/>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9BDC750-470A-114C-AF94-3FF00CE1A7D9}"/>
              </a:ext>
            </a:extLst>
          </p:cNvPr>
          <p:cNvCxnSpPr/>
          <p:nvPr/>
        </p:nvCxnSpPr>
        <p:spPr>
          <a:xfrm flipV="1">
            <a:off x="2439999" y="880293"/>
            <a:ext cx="0" cy="375505"/>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7BEC1FB9-254F-4B4D-9175-8ED137646A71}"/>
              </a:ext>
            </a:extLst>
          </p:cNvPr>
          <p:cNvCxnSpPr>
            <a:cxnSpLocks/>
          </p:cNvCxnSpPr>
          <p:nvPr/>
        </p:nvCxnSpPr>
        <p:spPr>
          <a:xfrm flipV="1">
            <a:off x="1119062" y="1094242"/>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B60F160-4BB6-784E-BC24-72DE0DE0460A}"/>
              </a:ext>
            </a:extLst>
          </p:cNvPr>
          <p:cNvCxnSpPr>
            <a:cxnSpLocks/>
          </p:cNvCxnSpPr>
          <p:nvPr/>
        </p:nvCxnSpPr>
        <p:spPr>
          <a:xfrm rot="10800000" flipV="1">
            <a:off x="1240637" y="1093278"/>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9F4F298A-B550-BB4A-806D-FC08470ECC45}"/>
              </a:ext>
            </a:extLst>
          </p:cNvPr>
          <p:cNvCxnSpPr/>
          <p:nvPr/>
        </p:nvCxnSpPr>
        <p:spPr>
          <a:xfrm flipV="1">
            <a:off x="1381514" y="1099829"/>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DE2228E5-4CF0-B147-8A37-F6889F0E4B63}"/>
              </a:ext>
            </a:extLst>
          </p:cNvPr>
          <p:cNvCxnSpPr>
            <a:cxnSpLocks/>
          </p:cNvCxnSpPr>
          <p:nvPr/>
        </p:nvCxnSpPr>
        <p:spPr>
          <a:xfrm flipV="1">
            <a:off x="882669" y="1104500"/>
            <a:ext cx="0" cy="274695"/>
          </a:xfrm>
          <a:prstGeom prst="straightConnector1">
            <a:avLst/>
          </a:prstGeom>
          <a:ln w="15875">
            <a:solidFill>
              <a:schemeClr val="tx1"/>
            </a:solidFill>
            <a:tailEnd type="triangle"/>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FE0F4B8-C3D1-3E4A-A775-1C12A0C3A3D7}"/>
              </a:ext>
            </a:extLst>
          </p:cNvPr>
          <p:cNvCxnSpPr>
            <a:cxnSpLocks/>
          </p:cNvCxnSpPr>
          <p:nvPr/>
        </p:nvCxnSpPr>
        <p:spPr>
          <a:xfrm rot="10800000" flipV="1">
            <a:off x="1004244" y="1103536"/>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A9C5EFBA-ADB0-F54B-AE67-7A16AFCEE69F}"/>
              </a:ext>
            </a:extLst>
          </p:cNvPr>
          <p:cNvSpPr txBox="1"/>
          <p:nvPr/>
        </p:nvSpPr>
        <p:spPr>
          <a:xfrm>
            <a:off x="243638" y="1072168"/>
            <a:ext cx="607859" cy="461665"/>
          </a:xfrm>
          <a:prstGeom prst="rect">
            <a:avLst/>
          </a:prstGeom>
          <a:noFill/>
        </p:spPr>
        <p:txBody>
          <a:bodyPr wrap="none" rtlCol="0">
            <a:spAutoFit/>
          </a:bodyPr>
          <a:lstStyle/>
          <a:p>
            <a:r>
              <a:rPr lang="en-US" sz="800" dirty="0"/>
              <a:t>5 p elec., </a:t>
            </a:r>
          </a:p>
          <a:p>
            <a:r>
              <a:rPr lang="en-US" sz="800" dirty="0">
                <a:latin typeface="MT Extra" pitchFamily="2" charset="77"/>
              </a:rPr>
              <a:t>l</a:t>
            </a:r>
            <a:r>
              <a:rPr lang="en-US" sz="800" dirty="0"/>
              <a:t> =1, </a:t>
            </a:r>
            <a:r>
              <a:rPr lang="en-US" sz="800" i="1" dirty="0"/>
              <a:t>s </a:t>
            </a:r>
            <a:r>
              <a:rPr lang="en-US" sz="800" dirty="0"/>
              <a:t>= ½</a:t>
            </a:r>
          </a:p>
          <a:p>
            <a:r>
              <a:rPr lang="en-US" sz="800" dirty="0"/>
              <a:t>J=1/2, 3/2</a:t>
            </a:r>
          </a:p>
        </p:txBody>
      </p:sp>
      <p:sp>
        <p:nvSpPr>
          <p:cNvPr id="124" name="TextBox 123">
            <a:extLst>
              <a:ext uri="{FF2B5EF4-FFF2-40B4-BE49-F238E27FC236}">
                <a16:creationId xmlns:a16="http://schemas.microsoft.com/office/drawing/2014/main" id="{E3E20D8B-126C-4E42-8B01-747EFFE5E8F5}"/>
              </a:ext>
            </a:extLst>
          </p:cNvPr>
          <p:cNvSpPr txBox="1"/>
          <p:nvPr/>
        </p:nvSpPr>
        <p:spPr>
          <a:xfrm>
            <a:off x="855470" y="2677622"/>
            <a:ext cx="745717" cy="461665"/>
          </a:xfrm>
          <a:prstGeom prst="rect">
            <a:avLst/>
          </a:prstGeom>
          <a:noFill/>
        </p:spPr>
        <p:txBody>
          <a:bodyPr wrap="none" rtlCol="0">
            <a:spAutoFit/>
          </a:bodyPr>
          <a:lstStyle/>
          <a:p>
            <a:r>
              <a:rPr lang="en-US" sz="800" dirty="0"/>
              <a:t>3 p electrons </a:t>
            </a:r>
          </a:p>
          <a:p>
            <a:r>
              <a:rPr lang="en-US" sz="800" dirty="0">
                <a:latin typeface="MT Extra" pitchFamily="2" charset="77"/>
              </a:rPr>
              <a:t>l</a:t>
            </a:r>
            <a:r>
              <a:rPr lang="en-US" sz="800" dirty="0"/>
              <a:t> =2, </a:t>
            </a:r>
            <a:r>
              <a:rPr lang="en-US" sz="800" i="1" dirty="0"/>
              <a:t>s</a:t>
            </a:r>
            <a:r>
              <a:rPr lang="en-US" sz="800" dirty="0"/>
              <a:t>=1/2,</a:t>
            </a:r>
          </a:p>
          <a:p>
            <a:r>
              <a:rPr lang="en-US" sz="800" dirty="0"/>
              <a:t>j =3/2, 5/2</a:t>
            </a:r>
          </a:p>
        </p:txBody>
      </p:sp>
      <p:sp>
        <p:nvSpPr>
          <p:cNvPr id="125" name="TextBox 124">
            <a:extLst>
              <a:ext uri="{FF2B5EF4-FFF2-40B4-BE49-F238E27FC236}">
                <a16:creationId xmlns:a16="http://schemas.microsoft.com/office/drawing/2014/main" id="{CE7A6F29-4C29-8D41-8BD7-E67A28054268}"/>
              </a:ext>
            </a:extLst>
          </p:cNvPr>
          <p:cNvSpPr txBox="1"/>
          <p:nvPr/>
        </p:nvSpPr>
        <p:spPr>
          <a:xfrm>
            <a:off x="3407239" y="2546239"/>
            <a:ext cx="457176" cy="276999"/>
          </a:xfrm>
          <a:prstGeom prst="rect">
            <a:avLst/>
          </a:prstGeom>
          <a:noFill/>
        </p:spPr>
        <p:txBody>
          <a:bodyPr wrap="none" rtlCol="0">
            <a:spAutoFit/>
          </a:bodyPr>
          <a:lstStyle/>
          <a:p>
            <a:r>
              <a:rPr lang="en-US" sz="1200" dirty="0">
                <a:solidFill>
                  <a:srgbClr val="0070C0"/>
                </a:solidFill>
              </a:rPr>
              <a:t>[OII]</a:t>
            </a:r>
          </a:p>
        </p:txBody>
      </p:sp>
      <p:sp>
        <p:nvSpPr>
          <p:cNvPr id="128" name="TextBox 127">
            <a:extLst>
              <a:ext uri="{FF2B5EF4-FFF2-40B4-BE49-F238E27FC236}">
                <a16:creationId xmlns:a16="http://schemas.microsoft.com/office/drawing/2014/main" id="{646081F2-E125-274A-828E-0E3FBA6FBCE7}"/>
              </a:ext>
            </a:extLst>
          </p:cNvPr>
          <p:cNvSpPr txBox="1"/>
          <p:nvPr/>
        </p:nvSpPr>
        <p:spPr>
          <a:xfrm>
            <a:off x="3694100" y="1155987"/>
            <a:ext cx="457176" cy="276999"/>
          </a:xfrm>
          <a:prstGeom prst="rect">
            <a:avLst/>
          </a:prstGeom>
          <a:noFill/>
        </p:spPr>
        <p:txBody>
          <a:bodyPr wrap="none" rtlCol="0">
            <a:spAutoFit/>
          </a:bodyPr>
          <a:lstStyle/>
          <a:p>
            <a:r>
              <a:rPr lang="en-US" sz="1200" dirty="0">
                <a:solidFill>
                  <a:srgbClr val="0070C0"/>
                </a:solidFill>
              </a:rPr>
              <a:t>[OII]</a:t>
            </a:r>
          </a:p>
        </p:txBody>
      </p:sp>
      <p:sp>
        <p:nvSpPr>
          <p:cNvPr id="129" name="TextBox 128">
            <a:extLst>
              <a:ext uri="{FF2B5EF4-FFF2-40B4-BE49-F238E27FC236}">
                <a16:creationId xmlns:a16="http://schemas.microsoft.com/office/drawing/2014/main" id="{E038B0DF-73DF-1447-9D7D-4EB384E9B3F8}"/>
              </a:ext>
            </a:extLst>
          </p:cNvPr>
          <p:cNvSpPr txBox="1"/>
          <p:nvPr/>
        </p:nvSpPr>
        <p:spPr>
          <a:xfrm>
            <a:off x="2450580" y="4154936"/>
            <a:ext cx="457176" cy="276999"/>
          </a:xfrm>
          <a:prstGeom prst="rect">
            <a:avLst/>
          </a:prstGeom>
          <a:noFill/>
        </p:spPr>
        <p:txBody>
          <a:bodyPr wrap="none" rtlCol="0">
            <a:spAutoFit/>
          </a:bodyPr>
          <a:lstStyle/>
          <a:p>
            <a:r>
              <a:rPr lang="en-US" sz="1200" dirty="0">
                <a:solidFill>
                  <a:srgbClr val="0070C0"/>
                </a:solidFill>
              </a:rPr>
              <a:t>[OII]</a:t>
            </a:r>
          </a:p>
        </p:txBody>
      </p:sp>
      <p:sp>
        <p:nvSpPr>
          <p:cNvPr id="130" name="TextBox 129">
            <a:extLst>
              <a:ext uri="{FF2B5EF4-FFF2-40B4-BE49-F238E27FC236}">
                <a16:creationId xmlns:a16="http://schemas.microsoft.com/office/drawing/2014/main" id="{71FD5A10-5271-E14B-9029-7ECFA73BFD8C}"/>
              </a:ext>
            </a:extLst>
          </p:cNvPr>
          <p:cNvSpPr txBox="1"/>
          <p:nvPr/>
        </p:nvSpPr>
        <p:spPr>
          <a:xfrm>
            <a:off x="516563" y="5949012"/>
            <a:ext cx="457176" cy="276999"/>
          </a:xfrm>
          <a:prstGeom prst="rect">
            <a:avLst/>
          </a:prstGeom>
          <a:noFill/>
        </p:spPr>
        <p:txBody>
          <a:bodyPr wrap="none" rtlCol="0">
            <a:spAutoFit/>
          </a:bodyPr>
          <a:lstStyle/>
          <a:p>
            <a:r>
              <a:rPr lang="en-US" sz="1200" dirty="0">
                <a:solidFill>
                  <a:srgbClr val="0070C0"/>
                </a:solidFill>
              </a:rPr>
              <a:t>[OII]</a:t>
            </a:r>
          </a:p>
        </p:txBody>
      </p:sp>
      <p:sp>
        <p:nvSpPr>
          <p:cNvPr id="134" name="TextBox 133">
            <a:extLst>
              <a:ext uri="{FF2B5EF4-FFF2-40B4-BE49-F238E27FC236}">
                <a16:creationId xmlns:a16="http://schemas.microsoft.com/office/drawing/2014/main" id="{163D313E-0346-DA4A-AA60-03C7917FB9E9}"/>
              </a:ext>
            </a:extLst>
          </p:cNvPr>
          <p:cNvSpPr txBox="1"/>
          <p:nvPr/>
        </p:nvSpPr>
        <p:spPr>
          <a:xfrm>
            <a:off x="3168693" y="6045039"/>
            <a:ext cx="556563" cy="400110"/>
          </a:xfrm>
          <a:prstGeom prst="rect">
            <a:avLst/>
          </a:prstGeom>
          <a:noFill/>
        </p:spPr>
        <p:txBody>
          <a:bodyPr wrap="none" rtlCol="0">
            <a:spAutoFit/>
          </a:bodyPr>
          <a:lstStyle/>
          <a:p>
            <a:r>
              <a:rPr lang="en-US" sz="1000" dirty="0"/>
              <a:t>Balmer</a:t>
            </a:r>
          </a:p>
          <a:p>
            <a:r>
              <a:rPr lang="en-US" sz="1000" dirty="0"/>
              <a:t>3</a:t>
            </a:r>
            <a:r>
              <a:rPr lang="en-US" sz="1000" dirty="0">
                <a:latin typeface="MT Extra" pitchFamily="2" charset="77"/>
                <a:sym typeface="Wingdings" pitchFamily="2" charset="2"/>
              </a:rPr>
              <a:t> </a:t>
            </a:r>
            <a:r>
              <a:rPr lang="en-US" sz="1000" dirty="0"/>
              <a:t> 2</a:t>
            </a:r>
          </a:p>
        </p:txBody>
      </p:sp>
      <p:sp>
        <p:nvSpPr>
          <p:cNvPr id="135" name="TextBox 134">
            <a:extLst>
              <a:ext uri="{FF2B5EF4-FFF2-40B4-BE49-F238E27FC236}">
                <a16:creationId xmlns:a16="http://schemas.microsoft.com/office/drawing/2014/main" id="{A9D6C2DF-0166-AF4A-9439-1F945C24A4AC}"/>
              </a:ext>
            </a:extLst>
          </p:cNvPr>
          <p:cNvSpPr txBox="1"/>
          <p:nvPr/>
        </p:nvSpPr>
        <p:spPr>
          <a:xfrm rot="900000">
            <a:off x="4239054" y="423291"/>
            <a:ext cx="906017" cy="369332"/>
          </a:xfrm>
          <a:prstGeom prst="rect">
            <a:avLst/>
          </a:prstGeom>
          <a:noFill/>
        </p:spPr>
        <p:txBody>
          <a:bodyPr wrap="none" rtlCol="0">
            <a:spAutoFit/>
          </a:bodyPr>
          <a:lstStyle/>
          <a:p>
            <a:r>
              <a:rPr lang="en-US" i="1" dirty="0">
                <a:solidFill>
                  <a:srgbClr val="409500"/>
                </a:solidFill>
              </a:rPr>
              <a:t>z</a:t>
            </a:r>
            <a:r>
              <a:rPr lang="en-US" dirty="0">
                <a:solidFill>
                  <a:srgbClr val="409500"/>
                </a:solidFill>
              </a:rPr>
              <a:t> = 1.24</a:t>
            </a:r>
          </a:p>
        </p:txBody>
      </p:sp>
      <p:sp>
        <p:nvSpPr>
          <p:cNvPr id="137" name="TextBox 136">
            <a:extLst>
              <a:ext uri="{FF2B5EF4-FFF2-40B4-BE49-F238E27FC236}">
                <a16:creationId xmlns:a16="http://schemas.microsoft.com/office/drawing/2014/main" id="{F0C85919-8191-FD44-AE74-B86F7DD19614}"/>
              </a:ext>
            </a:extLst>
          </p:cNvPr>
          <p:cNvSpPr txBox="1"/>
          <p:nvPr/>
        </p:nvSpPr>
        <p:spPr>
          <a:xfrm rot="-1500000">
            <a:off x="4321848" y="4587812"/>
            <a:ext cx="906017" cy="369332"/>
          </a:xfrm>
          <a:prstGeom prst="rect">
            <a:avLst/>
          </a:prstGeom>
          <a:noFill/>
        </p:spPr>
        <p:txBody>
          <a:bodyPr wrap="none" rtlCol="0">
            <a:spAutoFit/>
          </a:bodyPr>
          <a:lstStyle/>
          <a:p>
            <a:r>
              <a:rPr lang="en-US" i="1" dirty="0">
                <a:solidFill>
                  <a:srgbClr val="AAC828"/>
                </a:solidFill>
              </a:rPr>
              <a:t>z</a:t>
            </a:r>
            <a:r>
              <a:rPr lang="en-US" dirty="0">
                <a:solidFill>
                  <a:srgbClr val="AAC828"/>
                </a:solidFill>
              </a:rPr>
              <a:t> = 0.19</a:t>
            </a:r>
          </a:p>
        </p:txBody>
      </p:sp>
      <p:sp>
        <p:nvSpPr>
          <p:cNvPr id="147" name="TextBox 146">
            <a:extLst>
              <a:ext uri="{FF2B5EF4-FFF2-40B4-BE49-F238E27FC236}">
                <a16:creationId xmlns:a16="http://schemas.microsoft.com/office/drawing/2014/main" id="{405C36CA-1577-D245-97CC-1CF06FBACAC0}"/>
              </a:ext>
            </a:extLst>
          </p:cNvPr>
          <p:cNvSpPr txBox="1"/>
          <p:nvPr/>
        </p:nvSpPr>
        <p:spPr>
          <a:xfrm>
            <a:off x="5434588" y="4902104"/>
            <a:ext cx="4090928"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bg1"/>
                </a:solidFill>
              </a:rPr>
              <a:t>14M tracers</a:t>
            </a:r>
          </a:p>
          <a:p>
            <a:pPr marL="285750" indent="-285750">
              <a:buFont typeface="Arial" panose="020B0604020202020204" pitchFamily="34" charset="0"/>
              <a:buChar char="•"/>
            </a:pPr>
            <a:r>
              <a:rPr lang="en-US" sz="2400" dirty="0">
                <a:solidFill>
                  <a:schemeClr val="bg1"/>
                </a:solidFill>
              </a:rPr>
              <a:t>Medium-resolution redshift</a:t>
            </a:r>
          </a:p>
          <a:p>
            <a:pPr marL="285750" indent="-285750">
              <a:buFont typeface="Arial" panose="020B0604020202020204" pitchFamily="34" charset="0"/>
              <a:buChar char="•"/>
            </a:pPr>
            <a:r>
              <a:rPr lang="en-US" sz="2400" dirty="0">
                <a:solidFill>
                  <a:schemeClr val="bg1"/>
                </a:solidFill>
              </a:rPr>
              <a:t>Robust distance scale</a:t>
            </a:r>
          </a:p>
        </p:txBody>
      </p:sp>
      <p:sp>
        <p:nvSpPr>
          <p:cNvPr id="148" name="TextBox 147">
            <a:extLst>
              <a:ext uri="{FF2B5EF4-FFF2-40B4-BE49-F238E27FC236}">
                <a16:creationId xmlns:a16="http://schemas.microsoft.com/office/drawing/2014/main" id="{95849A8B-CDF1-7D48-BA10-5C4DD3758779}"/>
              </a:ext>
            </a:extLst>
          </p:cNvPr>
          <p:cNvSpPr txBox="1"/>
          <p:nvPr/>
        </p:nvSpPr>
        <p:spPr>
          <a:xfrm>
            <a:off x="150149" y="4644"/>
            <a:ext cx="1357488" cy="369332"/>
          </a:xfrm>
          <a:prstGeom prst="rect">
            <a:avLst/>
          </a:prstGeom>
          <a:noFill/>
        </p:spPr>
        <p:txBody>
          <a:bodyPr wrap="none" rtlCol="0">
            <a:spAutoFit/>
          </a:bodyPr>
          <a:lstStyle/>
          <a:p>
            <a:r>
              <a:rPr lang="en-US" dirty="0"/>
              <a:t>DESI Spectra</a:t>
            </a:r>
          </a:p>
        </p:txBody>
      </p:sp>
      <p:cxnSp>
        <p:nvCxnSpPr>
          <p:cNvPr id="72" name="Straight Arrow Connector 71">
            <a:extLst>
              <a:ext uri="{FF2B5EF4-FFF2-40B4-BE49-F238E27FC236}">
                <a16:creationId xmlns:a16="http://schemas.microsoft.com/office/drawing/2014/main" id="{4A2D6FE8-AFD2-AE4E-993C-6A20069531B1}"/>
              </a:ext>
            </a:extLst>
          </p:cNvPr>
          <p:cNvCxnSpPr>
            <a:cxnSpLocks/>
          </p:cNvCxnSpPr>
          <p:nvPr/>
        </p:nvCxnSpPr>
        <p:spPr>
          <a:xfrm flipV="1">
            <a:off x="1749946" y="2771106"/>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ADA26AB-15A1-204D-BDF0-2BDDF2EBF1B2}"/>
              </a:ext>
            </a:extLst>
          </p:cNvPr>
          <p:cNvCxnSpPr>
            <a:cxnSpLocks/>
          </p:cNvCxnSpPr>
          <p:nvPr/>
        </p:nvCxnSpPr>
        <p:spPr>
          <a:xfrm>
            <a:off x="1896769" y="2771106"/>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3533BE8-DA98-954B-BEF8-0CC49DFFA8D0}"/>
              </a:ext>
            </a:extLst>
          </p:cNvPr>
          <p:cNvCxnSpPr/>
          <p:nvPr/>
        </p:nvCxnSpPr>
        <p:spPr>
          <a:xfrm flipV="1">
            <a:off x="2036777" y="2771106"/>
            <a:ext cx="0" cy="27469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97BB03C-35AC-444D-A75C-118CAEF50CB1}"/>
              </a:ext>
            </a:extLst>
          </p:cNvPr>
          <p:cNvSpPr txBox="1"/>
          <p:nvPr/>
        </p:nvSpPr>
        <p:spPr>
          <a:xfrm>
            <a:off x="2062841" y="2748506"/>
            <a:ext cx="410690" cy="369332"/>
          </a:xfrm>
          <a:prstGeom prst="rect">
            <a:avLst/>
          </a:prstGeom>
          <a:noFill/>
        </p:spPr>
        <p:txBody>
          <a:bodyPr wrap="none" rtlCol="0">
            <a:spAutoFit/>
          </a:bodyPr>
          <a:lstStyle/>
          <a:p>
            <a:r>
              <a:rPr lang="en-US" dirty="0">
                <a:latin typeface="MT Extra" pitchFamily="2" charset="77"/>
                <a:sym typeface="Wingdings" pitchFamily="2" charset="2"/>
              </a:rPr>
              <a:t></a:t>
            </a:r>
            <a:endParaRPr lang="en-US" dirty="0"/>
          </a:p>
        </p:txBody>
      </p:sp>
      <p:sp>
        <p:nvSpPr>
          <p:cNvPr id="78" name="Rectangle 77">
            <a:extLst>
              <a:ext uri="{FF2B5EF4-FFF2-40B4-BE49-F238E27FC236}">
                <a16:creationId xmlns:a16="http://schemas.microsoft.com/office/drawing/2014/main" id="{C8BCA109-E4D0-8F46-914A-63439CCE0254}"/>
              </a:ext>
            </a:extLst>
          </p:cNvPr>
          <p:cNvSpPr/>
          <p:nvPr/>
        </p:nvSpPr>
        <p:spPr>
          <a:xfrm>
            <a:off x="9220009" y="2805583"/>
            <a:ext cx="803746" cy="276999"/>
          </a:xfrm>
          <a:prstGeom prst="rect">
            <a:avLst/>
          </a:prstGeom>
        </p:spPr>
        <p:txBody>
          <a:bodyPr wrap="none">
            <a:spAutoFit/>
          </a:bodyPr>
          <a:lstStyle/>
          <a:p>
            <a:r>
              <a:rPr lang="en-US" sz="1200" dirty="0">
                <a:solidFill>
                  <a:schemeClr val="bg1"/>
                </a:solidFill>
              </a:rPr>
              <a:t>BAO scale</a:t>
            </a:r>
          </a:p>
        </p:txBody>
      </p:sp>
      <p:sp>
        <p:nvSpPr>
          <p:cNvPr id="82" name="Rectangle 81">
            <a:extLst>
              <a:ext uri="{FF2B5EF4-FFF2-40B4-BE49-F238E27FC236}">
                <a16:creationId xmlns:a16="http://schemas.microsoft.com/office/drawing/2014/main" id="{22E461A9-A392-CD48-AF83-9090651629EB}"/>
              </a:ext>
            </a:extLst>
          </p:cNvPr>
          <p:cNvSpPr/>
          <p:nvPr/>
        </p:nvSpPr>
        <p:spPr>
          <a:xfrm>
            <a:off x="10008945" y="5212742"/>
            <a:ext cx="803746" cy="276999"/>
          </a:xfrm>
          <a:prstGeom prst="rect">
            <a:avLst/>
          </a:prstGeom>
        </p:spPr>
        <p:txBody>
          <a:bodyPr wrap="none">
            <a:spAutoFit/>
          </a:bodyPr>
          <a:lstStyle/>
          <a:p>
            <a:r>
              <a:rPr lang="en-US" sz="1200" dirty="0">
                <a:solidFill>
                  <a:schemeClr val="bg1"/>
                </a:solidFill>
              </a:rPr>
              <a:t>BAO scale</a:t>
            </a:r>
          </a:p>
        </p:txBody>
      </p:sp>
      <p:sp>
        <p:nvSpPr>
          <p:cNvPr id="5" name="Oval 4">
            <a:extLst>
              <a:ext uri="{FF2B5EF4-FFF2-40B4-BE49-F238E27FC236}">
                <a16:creationId xmlns:a16="http://schemas.microsoft.com/office/drawing/2014/main" id="{85D8AA8F-5EC4-234C-907E-E8273BA67C52}"/>
              </a:ext>
            </a:extLst>
          </p:cNvPr>
          <p:cNvSpPr/>
          <p:nvPr/>
        </p:nvSpPr>
        <p:spPr>
          <a:xfrm>
            <a:off x="9191797" y="2917144"/>
            <a:ext cx="64008" cy="640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3C6D74B0-18C8-D242-AD3D-9DEEC8489F89}"/>
              </a:ext>
            </a:extLst>
          </p:cNvPr>
          <p:cNvSpPr/>
          <p:nvPr/>
        </p:nvSpPr>
        <p:spPr>
          <a:xfrm>
            <a:off x="9704401" y="5178845"/>
            <a:ext cx="310896" cy="3108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73897A3-FC76-EC4A-BD7F-C084D3C38518}"/>
              </a:ext>
            </a:extLst>
          </p:cNvPr>
          <p:cNvCxnSpPr/>
          <p:nvPr/>
        </p:nvCxnSpPr>
        <p:spPr>
          <a:xfrm>
            <a:off x="8552241" y="2786433"/>
            <a:ext cx="914400" cy="914400"/>
          </a:xfrm>
          <a:prstGeom prst="line">
            <a:avLst/>
          </a:prstGeom>
          <a:ln>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62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9750830-734D-327E-D744-FA5B2F50A76C}"/>
                  </a:ext>
                </a:extLst>
              </p:cNvPr>
              <p:cNvSpPr txBox="1">
                <a:spLocks/>
              </p:cNvSpPr>
              <p:nvPr/>
            </p:nvSpPr>
            <p:spPr>
              <a:xfrm>
                <a:off x="63748" y="54277"/>
                <a:ext cx="11529659" cy="617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DESI DR2 + CMB + DESY5 w</a:t>
                </a:r>
                <a:r>
                  <a:rPr lang="en-US" sz="4000" baseline="-25000" dirty="0"/>
                  <a:t>0</a:t>
                </a:r>
                <a:r>
                  <a:rPr lang="en-US" sz="4000" dirty="0"/>
                  <a:t>w</a:t>
                </a:r>
                <a:r>
                  <a:rPr lang="en-US" sz="4000" baseline="-25000" dirty="0"/>
                  <a:t>a</a:t>
                </a:r>
                <a:r>
                  <a:rPr lang="en-US" sz="4000" dirty="0"/>
                  <a:t> Rejects </a:t>
                </a:r>
                <a14:m>
                  <m:oMath xmlns:m="http://schemas.openxmlformats.org/officeDocument/2006/math">
                    <m:r>
                      <m:rPr>
                        <m:sty m:val="p"/>
                      </m:rPr>
                      <a:rPr lang="el-GR" sz="4000" i="1" dirty="0" smtClean="0">
                        <a:latin typeface="Cambria Math" panose="02040503050406030204" pitchFamily="18" charset="0"/>
                        <a:ea typeface="Cambria Math" panose="02040503050406030204" pitchFamily="18" charset="0"/>
                      </a:rPr>
                      <m:t>Λ</m:t>
                    </m:r>
                    <m:r>
                      <m:rPr>
                        <m:nor/>
                      </m:rPr>
                      <a:rPr lang="en-US" sz="4000" dirty="0" smtClean="0"/>
                      <m:t>CDM</m:t>
                    </m:r>
                    <m:r>
                      <m:rPr>
                        <m:nor/>
                      </m:rPr>
                      <a:rPr lang="en-US" sz="4000" dirty="0" smtClean="0"/>
                      <m:t> </m:t>
                    </m:r>
                    <m:r>
                      <m:rPr>
                        <m:nor/>
                      </m:rPr>
                      <a:rPr lang="en-US" sz="4000" b="0" i="0" dirty="0" smtClean="0"/>
                      <m:t>at</m:t>
                    </m:r>
                    <m:r>
                      <m:rPr>
                        <m:nor/>
                      </m:rPr>
                      <a:rPr lang="en-US" sz="4000" b="0" i="0" dirty="0" smtClean="0"/>
                      <m:t> 4.2</m:t>
                    </m:r>
                    <m:r>
                      <m:rPr>
                        <m:sty m:val="p"/>
                      </m:rPr>
                      <a:rPr lang="el-GR" sz="4000" b="0" i="1" dirty="0" smtClean="0">
                        <a:latin typeface="Cambria Math" panose="02040503050406030204" pitchFamily="18" charset="0"/>
                        <a:ea typeface="Cambria Math" panose="02040503050406030204" pitchFamily="18" charset="0"/>
                      </a:rPr>
                      <m:t>σ</m:t>
                    </m:r>
                  </m:oMath>
                </a14:m>
                <a:endParaRPr lang="en-US" sz="4000" dirty="0"/>
              </a:p>
            </p:txBody>
          </p:sp>
        </mc:Choice>
        <mc:Fallback xmlns="">
          <p:sp>
            <p:nvSpPr>
              <p:cNvPr id="2" name="Title 1">
                <a:extLst>
                  <a:ext uri="{FF2B5EF4-FFF2-40B4-BE49-F238E27FC236}">
                    <a16:creationId xmlns:a16="http://schemas.microsoft.com/office/drawing/2014/main" id="{D9750830-734D-327E-D744-FA5B2F50A76C}"/>
                  </a:ext>
                </a:extLst>
              </p:cNvPr>
              <p:cNvSpPr txBox="1">
                <a:spLocks noRot="1" noChangeAspect="1" noMove="1" noResize="1" noEditPoints="1" noAdjustHandles="1" noChangeArrowheads="1" noChangeShapeType="1" noTextEdit="1"/>
              </p:cNvSpPr>
              <p:nvPr/>
            </p:nvSpPr>
            <p:spPr>
              <a:xfrm>
                <a:off x="63748" y="54277"/>
                <a:ext cx="11529659" cy="617516"/>
              </a:xfrm>
              <a:prstGeom prst="rect">
                <a:avLst/>
              </a:prstGeom>
              <a:blipFill>
                <a:blip r:embed="rId2"/>
                <a:stretch>
                  <a:fillRect l="-1100" t="-28571" b="-4489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1C276F4-CBC1-C411-B142-A7DECB263F43}"/>
              </a:ext>
            </a:extLst>
          </p:cNvPr>
          <p:cNvPicPr>
            <a:picLocks noChangeAspect="1"/>
          </p:cNvPicPr>
          <p:nvPr/>
        </p:nvPicPr>
        <p:blipFill>
          <a:blip r:embed="rId3"/>
          <a:stretch>
            <a:fillRect/>
          </a:stretch>
        </p:blipFill>
        <p:spPr>
          <a:xfrm>
            <a:off x="4524503" y="523528"/>
            <a:ext cx="7356297" cy="6016196"/>
          </a:xfrm>
          <a:prstGeom prst="rect">
            <a:avLst/>
          </a:prstGeom>
        </p:spPr>
      </p:pic>
      <p:sp>
        <p:nvSpPr>
          <p:cNvPr id="4" name="TextBox 3">
            <a:extLst>
              <a:ext uri="{FF2B5EF4-FFF2-40B4-BE49-F238E27FC236}">
                <a16:creationId xmlns:a16="http://schemas.microsoft.com/office/drawing/2014/main" id="{6BB0600D-2138-6C84-64DA-27120645D9EB}"/>
              </a:ext>
            </a:extLst>
          </p:cNvPr>
          <p:cNvSpPr txBox="1"/>
          <p:nvPr/>
        </p:nvSpPr>
        <p:spPr>
          <a:xfrm>
            <a:off x="7425582" y="1865782"/>
            <a:ext cx="717468" cy="366037"/>
          </a:xfrm>
          <a:prstGeom prst="rect">
            <a:avLst/>
          </a:prstGeom>
          <a:noFill/>
        </p:spPr>
        <p:txBody>
          <a:bodyPr wrap="square" rtlCol="0">
            <a:spAutoFit/>
          </a:bodyPr>
          <a:lstStyle/>
          <a:p>
            <a:r>
              <a:rPr lang="en-US" b="1" dirty="0">
                <a:solidFill>
                  <a:srgbClr val="50AF79"/>
                </a:solidFill>
              </a:rPr>
              <a:t>4.2 </a:t>
            </a:r>
            <a:r>
              <a:rPr lang="en-US" b="1" dirty="0">
                <a:solidFill>
                  <a:srgbClr val="50AF79"/>
                </a:solidFill>
                <a:latin typeface="Symbol" pitchFamily="2" charset="2"/>
              </a:rPr>
              <a:t>s</a:t>
            </a:r>
          </a:p>
        </p:txBody>
      </p:sp>
      <p:sp>
        <p:nvSpPr>
          <p:cNvPr id="5" name="TextBox 4">
            <a:extLst>
              <a:ext uri="{FF2B5EF4-FFF2-40B4-BE49-F238E27FC236}">
                <a16:creationId xmlns:a16="http://schemas.microsoft.com/office/drawing/2014/main" id="{81EF06F2-7B92-D8B8-AFD5-D8A03CC8B2EE}"/>
              </a:ext>
            </a:extLst>
          </p:cNvPr>
          <p:cNvSpPr txBox="1"/>
          <p:nvPr/>
        </p:nvSpPr>
        <p:spPr>
          <a:xfrm>
            <a:off x="7424566" y="1515751"/>
            <a:ext cx="717468" cy="366037"/>
          </a:xfrm>
          <a:prstGeom prst="rect">
            <a:avLst/>
          </a:prstGeom>
          <a:noFill/>
        </p:spPr>
        <p:txBody>
          <a:bodyPr wrap="square" rtlCol="0">
            <a:spAutoFit/>
          </a:bodyPr>
          <a:lstStyle/>
          <a:p>
            <a:r>
              <a:rPr lang="en-US" b="1" dirty="0">
                <a:solidFill>
                  <a:srgbClr val="F78138"/>
                </a:solidFill>
              </a:rPr>
              <a:t>3.8 </a:t>
            </a:r>
            <a:r>
              <a:rPr lang="en-US" b="1" dirty="0">
                <a:solidFill>
                  <a:srgbClr val="F78138"/>
                </a:solidFill>
                <a:latin typeface="Symbol" pitchFamily="2" charset="2"/>
              </a:rPr>
              <a:t>s</a:t>
            </a:r>
          </a:p>
        </p:txBody>
      </p:sp>
      <p:sp>
        <p:nvSpPr>
          <p:cNvPr id="6" name="TextBox 5">
            <a:extLst>
              <a:ext uri="{FF2B5EF4-FFF2-40B4-BE49-F238E27FC236}">
                <a16:creationId xmlns:a16="http://schemas.microsoft.com/office/drawing/2014/main" id="{3057591D-1291-F2D4-14DF-D4A053C307FC}"/>
              </a:ext>
            </a:extLst>
          </p:cNvPr>
          <p:cNvSpPr txBox="1"/>
          <p:nvPr/>
        </p:nvSpPr>
        <p:spPr>
          <a:xfrm>
            <a:off x="7425582" y="1149714"/>
            <a:ext cx="717468" cy="366037"/>
          </a:xfrm>
          <a:prstGeom prst="rect">
            <a:avLst/>
          </a:prstGeom>
          <a:noFill/>
        </p:spPr>
        <p:txBody>
          <a:bodyPr wrap="square" rtlCol="0">
            <a:spAutoFit/>
          </a:bodyPr>
          <a:lstStyle/>
          <a:p>
            <a:r>
              <a:rPr lang="en-US" b="1" dirty="0">
                <a:solidFill>
                  <a:srgbClr val="0070C0"/>
                </a:solidFill>
              </a:rPr>
              <a:t>2.8 </a:t>
            </a:r>
            <a:r>
              <a:rPr lang="en-US" b="1" dirty="0">
                <a:solidFill>
                  <a:srgbClr val="0070C0"/>
                </a:solidFill>
                <a:latin typeface="Symbol" pitchFamily="2" charset="2"/>
              </a:rPr>
              <a:t>s</a:t>
            </a:r>
          </a:p>
        </p:txBody>
      </p:sp>
      <p:sp>
        <p:nvSpPr>
          <p:cNvPr id="7" name="TextBox 6">
            <a:extLst>
              <a:ext uri="{FF2B5EF4-FFF2-40B4-BE49-F238E27FC236}">
                <a16:creationId xmlns:a16="http://schemas.microsoft.com/office/drawing/2014/main" id="{A977EAF8-11B3-30B9-372F-0AE241BE940C}"/>
              </a:ext>
            </a:extLst>
          </p:cNvPr>
          <p:cNvSpPr txBox="1"/>
          <p:nvPr/>
        </p:nvSpPr>
        <p:spPr>
          <a:xfrm rot="2290008">
            <a:off x="8725547" y="3530841"/>
            <a:ext cx="878767" cy="369332"/>
          </a:xfrm>
          <a:prstGeom prst="rect">
            <a:avLst/>
          </a:prstGeom>
          <a:noFill/>
        </p:spPr>
        <p:txBody>
          <a:bodyPr wrap="none" rtlCol="0">
            <a:spAutoFit/>
          </a:bodyPr>
          <a:lstStyle/>
          <a:p>
            <a:r>
              <a:rPr lang="en-US" dirty="0">
                <a:solidFill>
                  <a:srgbClr val="7030A0"/>
                </a:solidFill>
              </a:rPr>
              <a:t>No </a:t>
            </a:r>
            <a:r>
              <a:rPr lang="en-US" dirty="0" err="1">
                <a:solidFill>
                  <a:srgbClr val="7030A0"/>
                </a:solidFill>
              </a:rPr>
              <a:t>SNe</a:t>
            </a:r>
            <a:endParaRPr lang="en-US" dirty="0">
              <a:solidFill>
                <a:srgbClr val="7030A0"/>
              </a:solidFill>
            </a:endParaRPr>
          </a:p>
        </p:txBody>
      </p:sp>
      <p:sp>
        <p:nvSpPr>
          <p:cNvPr id="8" name="TextBox 7">
            <a:extLst>
              <a:ext uri="{FF2B5EF4-FFF2-40B4-BE49-F238E27FC236}">
                <a16:creationId xmlns:a16="http://schemas.microsoft.com/office/drawing/2014/main" id="{E8C36D7E-DF67-F294-F6EE-5A18D02EC6A4}"/>
              </a:ext>
            </a:extLst>
          </p:cNvPr>
          <p:cNvSpPr txBox="1"/>
          <p:nvPr/>
        </p:nvSpPr>
        <p:spPr>
          <a:xfrm>
            <a:off x="5903619" y="4697737"/>
            <a:ext cx="1732334" cy="584775"/>
          </a:xfrm>
          <a:prstGeom prst="rect">
            <a:avLst/>
          </a:prstGeom>
          <a:noFill/>
        </p:spPr>
        <p:txBody>
          <a:bodyPr wrap="none" rtlCol="0">
            <a:spAutoFit/>
          </a:bodyPr>
          <a:lstStyle/>
          <a:p>
            <a:r>
              <a:rPr lang="en-US" sz="3200" b="1" dirty="0"/>
              <a:t>DESI DR2</a:t>
            </a:r>
          </a:p>
        </p:txBody>
      </p:sp>
      <p:sp>
        <p:nvSpPr>
          <p:cNvPr id="9" name="TextBox 8">
            <a:extLst>
              <a:ext uri="{FF2B5EF4-FFF2-40B4-BE49-F238E27FC236}">
                <a16:creationId xmlns:a16="http://schemas.microsoft.com/office/drawing/2014/main" id="{70C2C926-6D59-B9A2-F15C-91BF06CBF4C8}"/>
              </a:ext>
            </a:extLst>
          </p:cNvPr>
          <p:cNvSpPr txBox="1"/>
          <p:nvPr/>
        </p:nvSpPr>
        <p:spPr>
          <a:xfrm>
            <a:off x="5848837" y="5210924"/>
            <a:ext cx="5364561" cy="584775"/>
          </a:xfrm>
          <a:prstGeom prst="rect">
            <a:avLst/>
          </a:prstGeom>
          <a:noFill/>
        </p:spPr>
        <p:txBody>
          <a:bodyPr wrap="square" rtlCol="0">
            <a:spAutoFit/>
          </a:bodyPr>
          <a:lstStyle/>
          <a:p>
            <a:r>
              <a:rPr lang="en-US" sz="1600" dirty="0"/>
              <a:t>DESI, M. Abdul Karim et al., </a:t>
            </a:r>
            <a:r>
              <a:rPr lang="en-US" sz="1600" dirty="0" err="1"/>
              <a:t>arXiv</a:t>
            </a:r>
            <a:r>
              <a:rPr lang="en-US" sz="1600" dirty="0"/>
              <a:t> 2503.14738v2</a:t>
            </a:r>
          </a:p>
          <a:p>
            <a:endParaRPr lang="en-US" sz="16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29361CB-E37D-61B5-CBD8-4F6003D45041}"/>
                  </a:ext>
                </a:extLst>
              </p:cNvPr>
              <p:cNvSpPr txBox="1"/>
              <p:nvPr/>
            </p:nvSpPr>
            <p:spPr>
              <a:xfrm>
                <a:off x="6288382" y="726089"/>
                <a:ext cx="2570610" cy="369332"/>
              </a:xfrm>
              <a:prstGeom prst="rect">
                <a:avLst/>
              </a:prstGeom>
              <a:noFill/>
            </p:spPr>
            <p:txBody>
              <a:bodyPr wrap="square" rtlCol="0">
                <a:spAutoFit/>
              </a:bodyPr>
              <a:lstStyle/>
              <a:p>
                <a:r>
                  <a:rPr lang="en-US" dirty="0">
                    <a:latin typeface="Symbol" pitchFamily="2" charset="2"/>
                  </a:rPr>
                  <a:t>L</a:t>
                </a:r>
                <a:r>
                  <a:rPr lang="en-US" dirty="0"/>
                  <a:t>CDM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a14:m>
                <a:r>
                  <a:rPr lang="en-US" dirty="0"/>
                  <a:t> = -1,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𝑎</m:t>
                        </m:r>
                      </m:sub>
                    </m:sSub>
                    <m:r>
                      <a:rPr lang="en-US" b="0" i="0" smtClean="0">
                        <a:latin typeface="Cambria Math" panose="02040503050406030204" pitchFamily="18" charset="0"/>
                      </a:rPr>
                      <m:t>=0)</m:t>
                    </m:r>
                  </m:oMath>
                </a14:m>
                <a:r>
                  <a:rPr lang="en-US" dirty="0"/>
                  <a:t> </a:t>
                </a:r>
              </a:p>
            </p:txBody>
          </p:sp>
        </mc:Choice>
        <mc:Fallback xmlns="">
          <p:sp>
            <p:nvSpPr>
              <p:cNvPr id="10" name="TextBox 9">
                <a:extLst>
                  <a:ext uri="{FF2B5EF4-FFF2-40B4-BE49-F238E27FC236}">
                    <a16:creationId xmlns:a16="http://schemas.microsoft.com/office/drawing/2014/main" id="{A29361CB-E37D-61B5-CBD8-4F6003D45041}"/>
                  </a:ext>
                </a:extLst>
              </p:cNvPr>
              <p:cNvSpPr txBox="1">
                <a:spLocks noRot="1" noChangeAspect="1" noMove="1" noResize="1" noEditPoints="1" noAdjustHandles="1" noChangeArrowheads="1" noChangeShapeType="1" noTextEdit="1"/>
              </p:cNvSpPr>
              <p:nvPr/>
            </p:nvSpPr>
            <p:spPr>
              <a:xfrm>
                <a:off x="6288382" y="726089"/>
                <a:ext cx="2570610" cy="369332"/>
              </a:xfrm>
              <a:prstGeom prst="rect">
                <a:avLst/>
              </a:prstGeom>
              <a:blipFill>
                <a:blip r:embed="rId4"/>
                <a:stretch>
                  <a:fillRect l="-19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B129EF0-9BC2-604E-59DF-C269D9B7F3F4}"/>
                  </a:ext>
                </a:extLst>
              </p:cNvPr>
              <p:cNvSpPr txBox="1"/>
              <p:nvPr/>
            </p:nvSpPr>
            <p:spPr>
              <a:xfrm>
                <a:off x="249380" y="681332"/>
                <a:ext cx="4932055" cy="4962769"/>
              </a:xfrm>
              <a:prstGeom prst="rect">
                <a:avLst/>
              </a:prstGeom>
              <a:noFill/>
            </p:spPr>
            <p:txBody>
              <a:bodyPr wrap="square" rtlCol="0">
                <a:spAutoFit/>
              </a:bodyPr>
              <a:lstStyle/>
              <a:p>
                <a:pPr marL="283464" indent="-182880">
                  <a:buFont typeface="Arial" panose="020B0604020202020204" pitchFamily="34" charset="0"/>
                  <a:buChar char="•"/>
                </a:pPr>
                <a:r>
                  <a:rPr lang="en-US" dirty="0"/>
                  <a:t>DESI DR2 (BAO) + Planck (CMB) + SNe</a:t>
                </a:r>
              </a:p>
              <a:p>
                <a:pPr marL="285750" indent="-182880">
                  <a:buFont typeface="Arial" panose="020B0604020202020204" pitchFamily="34" charset="0"/>
                  <a:buChar char="•"/>
                </a:pPr>
                <a:r>
                  <a:rPr lang="en-US" dirty="0"/>
                  <a:t>For DE </a:t>
                </a:r>
                <a:r>
                  <a:rPr lang="en-US" dirty="0" err="1"/>
                  <a:t>EoS</a:t>
                </a:r>
                <a:r>
                  <a:rPr lang="en-US" dirty="0"/>
                  <a:t>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oMath>
                </a14:m>
                <a:r>
                  <a:rPr lang="en-US" dirty="0"/>
                  <a:t> use w</a:t>
                </a:r>
                <a:r>
                  <a:rPr lang="en-US" baseline="-25000" dirty="0"/>
                  <a:t>0</a:t>
                </a:r>
                <a:r>
                  <a:rPr lang="en-US" dirty="0"/>
                  <a:t>w</a:t>
                </a:r>
                <a:r>
                  <a:rPr lang="en-US" baseline="-25000" dirty="0"/>
                  <a:t>a</a:t>
                </a:r>
                <a:r>
                  <a:rPr lang="en-US" dirty="0"/>
                  <a:t> parameterization</a:t>
                </a:r>
                <a:r>
                  <a:rPr lang="en-US" baseline="30000" dirty="0"/>
                  <a:t>1,2</a:t>
                </a:r>
                <a:r>
                  <a:rPr lang="en-US" dirty="0"/>
                  <a:t>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𝑎</m:t>
                        </m:r>
                      </m:sub>
                    </m:sSub>
                    <m:r>
                      <a:rPr lang="en-US" b="0" i="1" smtClean="0">
                        <a:latin typeface="Cambria Math" panose="02040503050406030204" pitchFamily="18" charset="0"/>
                      </a:rPr>
                      <m:t>(1−</m:t>
                    </m:r>
                    <m:r>
                      <a:rPr lang="en-US" b="0" i="1" smtClean="0">
                        <a:latin typeface="Cambria Math" panose="02040503050406030204" pitchFamily="18" charset="0"/>
                      </a:rPr>
                      <m:t>𝑎</m:t>
                    </m:r>
                    <m:r>
                      <a:rPr lang="en-US" b="0" i="1" smtClean="0">
                        <a:latin typeface="Cambria Math" panose="02040503050406030204" pitchFamily="18" charset="0"/>
                      </a:rPr>
                      <m:t>)</m:t>
                    </m:r>
                  </m:oMath>
                </a14:m>
                <a:endParaRPr lang="en-US" dirty="0"/>
              </a:p>
              <a:p>
                <a:pPr marL="285750" indent="-182880">
                  <a:buFont typeface="Arial" panose="020B0604020202020204" pitchFamily="34" charset="0"/>
                  <a:buChar char="•"/>
                </a:pPr>
                <a:r>
                  <a:rPr lang="en-US" dirty="0"/>
                  <a:t>Can reject </a:t>
                </a:r>
                <a14:m>
                  <m:oMath xmlns:m="http://schemas.openxmlformats.org/officeDocument/2006/math">
                    <m:r>
                      <m:rPr>
                        <m:sty m:val="p"/>
                      </m:rPr>
                      <a:rPr lang="el-GR" i="1" dirty="0">
                        <a:latin typeface="Cambria Math" panose="02040503050406030204" pitchFamily="18" charset="0"/>
                        <a:ea typeface="Cambria Math" panose="02040503050406030204" pitchFamily="18" charset="0"/>
                      </a:rPr>
                      <m:t>Λ</m:t>
                    </m:r>
                    <m:r>
                      <m:rPr>
                        <m:nor/>
                      </m:rPr>
                      <a:rPr lang="en-US" dirty="0"/>
                      <m:t>CDM</m:t>
                    </m:r>
                    <m:r>
                      <m:rPr>
                        <m:nor/>
                      </m:rPr>
                      <a:rPr lang="en-US" b="0" i="0" dirty="0" smtClean="0"/>
                      <m:t> (</m:t>
                    </m:r>
                    <m:r>
                      <m:rPr>
                        <m:nor/>
                      </m:rPr>
                      <a:rPr lang="en-US" b="0" i="0" dirty="0" smtClean="0"/>
                      <m:t>cosmological</m:t>
                    </m:r>
                    <m:r>
                      <m:rPr>
                        <m:nor/>
                      </m:rPr>
                      <a:rPr lang="en-US" b="0" i="0" dirty="0" smtClean="0"/>
                      <m:t> </m:t>
                    </m:r>
                    <m:r>
                      <m:rPr>
                        <m:nor/>
                      </m:rPr>
                      <a:rPr lang="en-US" b="0" i="0" dirty="0" smtClean="0"/>
                      <m:t>c</m:t>
                    </m:r>
                    <m:r>
                      <m:rPr>
                        <m:sty m:val="p"/>
                      </m:rPr>
                      <a:rPr lang="en-US" b="0" i="1" dirty="0" smtClean="0">
                        <a:latin typeface="Cambria Math" panose="02040503050406030204" pitchFamily="18" charset="0"/>
                      </a:rPr>
                      <m:t>o</m:t>
                    </m:r>
                    <m:r>
                      <m:rPr>
                        <m:nor/>
                      </m:rPr>
                      <a:rPr lang="en-US" b="0" i="0" dirty="0" smtClean="0"/>
                      <m:t>nstant</m:t>
                    </m:r>
                    <m:r>
                      <m:rPr>
                        <m:nor/>
                      </m:rPr>
                      <a:rPr lang="en-US" b="0" i="0" dirty="0" smtClean="0"/>
                      <m:t>) </m:t>
                    </m:r>
                    <m:r>
                      <m:rPr>
                        <m:nor/>
                      </m:rPr>
                      <a:rPr lang="en-US" dirty="0"/>
                      <m:t>at</m:t>
                    </m:r>
                    <m:r>
                      <m:rPr>
                        <m:nor/>
                      </m:rPr>
                      <a:rPr lang="en-US" dirty="0"/>
                      <m:t> 2.8</m:t>
                    </m:r>
                    <m:r>
                      <m:rPr>
                        <m:sty m:val="p"/>
                      </m:rPr>
                      <a:rPr lang="el-GR" i="1" dirty="0">
                        <a:latin typeface="Cambria Math" panose="02040503050406030204" pitchFamily="18" charset="0"/>
                        <a:ea typeface="Cambria Math" panose="02040503050406030204" pitchFamily="18" charset="0"/>
                      </a:rPr>
                      <m:t>σ</m:t>
                    </m:r>
                  </m:oMath>
                </a14:m>
                <a:r>
                  <a:rPr lang="en-US" dirty="0"/>
                  <a:t>, </a:t>
                </a:r>
                <a14:m>
                  <m:oMath xmlns:m="http://schemas.openxmlformats.org/officeDocument/2006/math">
                    <m:r>
                      <m:rPr>
                        <m:nor/>
                      </m:rPr>
                      <a:rPr lang="en-US" b="0" i="0" dirty="0" smtClean="0"/>
                      <m:t>3.8</m:t>
                    </m:r>
                    <m:r>
                      <m:rPr>
                        <m:sty m:val="p"/>
                      </m:rPr>
                      <a:rPr lang="el-GR" i="1" dirty="0">
                        <a:latin typeface="Cambria Math" panose="02040503050406030204" pitchFamily="18" charset="0"/>
                        <a:ea typeface="Cambria Math" panose="02040503050406030204" pitchFamily="18" charset="0"/>
                      </a:rPr>
                      <m:t>σ</m:t>
                    </m:r>
                  </m:oMath>
                </a14:m>
                <a:r>
                  <a:rPr lang="en-US" dirty="0"/>
                  <a:t>, </a:t>
                </a:r>
                <a14:m>
                  <m:oMath xmlns:m="http://schemas.openxmlformats.org/officeDocument/2006/math">
                    <m:r>
                      <m:rPr>
                        <m:nor/>
                      </m:rPr>
                      <a:rPr lang="en-US" dirty="0" smtClean="0"/>
                      <m:t>4.2</m:t>
                    </m:r>
                    <m:r>
                      <m:rPr>
                        <m:sty m:val="p"/>
                      </m:rPr>
                      <a:rPr lang="el-GR" i="1" dirty="0">
                        <a:latin typeface="Cambria Math" panose="02040503050406030204" pitchFamily="18" charset="0"/>
                        <a:ea typeface="Cambria Math" panose="02040503050406030204" pitchFamily="18" charset="0"/>
                      </a:rPr>
                      <m:t>σ</m:t>
                    </m:r>
                  </m:oMath>
                </a14:m>
                <a:r>
                  <a:rPr lang="en-US" dirty="0"/>
                  <a:t> depending on SNe dataset.</a:t>
                </a:r>
              </a:p>
              <a:p>
                <a:pPr marL="285750" indent="-182880">
                  <a:buFont typeface="Arial" panose="020B0604020202020204" pitchFamily="34" charset="0"/>
                  <a:buChar char="•"/>
                </a:pPr>
                <a:r>
                  <a:rPr lang="en-US" dirty="0"/>
                  <a:t>Conclusion:  </a:t>
                </a:r>
                <a:r>
                  <a:rPr lang="en-US" dirty="0">
                    <a:solidFill>
                      <a:srgbClr val="FF0000"/>
                    </a:solidFill>
                  </a:rPr>
                  <a:t>DE is evolving!</a:t>
                </a:r>
              </a:p>
              <a:p>
                <a:pPr marL="102870"/>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𝐷𝐸</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r>
                            <a:rPr lang="en-US" b="0" i="1" smtClean="0">
                              <a:latin typeface="Cambria Math" panose="02040503050406030204" pitchFamily="18" charset="0"/>
                            </a:rPr>
                            <m:t>𝑧</m:t>
                          </m:r>
                          <m:r>
                            <a:rPr lang="en-US" b="0" i="1" smtClean="0">
                              <a:latin typeface="Cambria Math" panose="02040503050406030204" pitchFamily="18" charset="0"/>
                            </a:rPr>
                            <m:t>)</m:t>
                          </m:r>
                        </m:e>
                        <m:sup>
                          <m:r>
                            <a:rPr lang="en-US" b="0" i="1" smtClean="0">
                              <a:latin typeface="Cambria Math" panose="02040503050406030204" pitchFamily="18" charset="0"/>
                            </a:rPr>
                            <m:t>3(1+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𝑎</m:t>
                              </m:r>
                            </m:sub>
                          </m:sSub>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𝑎</m:t>
                              </m:r>
                            </m:sub>
                          </m:sSub>
                          <m:r>
                            <a:rPr lang="en-US" b="0" i="1" smtClean="0">
                              <a:latin typeface="Cambria Math" panose="02040503050406030204" pitchFamily="18" charset="0"/>
                            </a:rPr>
                            <m:t>𝑧</m:t>
                          </m:r>
                          <m:r>
                            <a:rPr lang="en-US" b="0" i="1" smtClean="0">
                              <a:latin typeface="Cambria Math" panose="02040503050406030204" pitchFamily="18" charset="0"/>
                            </a:rPr>
                            <m:t>/(1+</m:t>
                          </m:r>
                          <m:r>
                            <a:rPr lang="en-US" b="0" i="1" smtClean="0">
                              <a:latin typeface="Cambria Math" panose="02040503050406030204" pitchFamily="18" charset="0"/>
                            </a:rPr>
                            <m:t>𝑧</m:t>
                          </m:r>
                          <m:r>
                            <a:rPr lang="en-US" b="0" i="1" smtClean="0">
                              <a:latin typeface="Cambria Math" panose="02040503050406030204" pitchFamily="18" charset="0"/>
                            </a:rPr>
                            <m:t>)</m:t>
                          </m:r>
                        </m:sup>
                      </m:sSup>
                    </m:oMath>
                  </m:oMathPara>
                </a14:m>
                <a:endParaRPr lang="en-US" b="0" dirty="0"/>
              </a:p>
              <a:p>
                <a:pPr marL="102870"/>
                <a:endParaRPr lang="en-US" b="0" dirty="0"/>
              </a:p>
              <a:p>
                <a:pPr marL="285750" indent="-182880">
                  <a:buFont typeface="Arial" panose="020B0604020202020204" pitchFamily="34" charset="0"/>
                  <a:buChar char="•"/>
                </a:pPr>
                <a:r>
                  <a:rPr lang="en-US" dirty="0"/>
                  <a:t>But w</a:t>
                </a:r>
                <a:r>
                  <a:rPr lang="en-US" baseline="-25000" dirty="0"/>
                  <a:t>0</a:t>
                </a:r>
                <a:r>
                  <a:rPr lang="en-US" dirty="0"/>
                  <a:t>w</a:t>
                </a:r>
                <a:r>
                  <a:rPr lang="en-US" baseline="-25000" dirty="0"/>
                  <a:t>a</a:t>
                </a:r>
                <a:r>
                  <a:rPr lang="en-US" dirty="0"/>
                  <a:t> has issues:</a:t>
                </a:r>
              </a:p>
              <a:p>
                <a:pPr marL="742950" lvl="2" indent="-182880">
                  <a:buFont typeface="Arial" panose="020B0604020202020204" pitchFamily="34" charset="0"/>
                  <a:buChar char="•"/>
                </a:pPr>
                <a:r>
                  <a:rPr lang="en-US" dirty="0"/>
                  <a:t> “phantom crossing”                                            (w </a:t>
                </a:r>
                <a14:m>
                  <m:oMath xmlns:m="http://schemas.openxmlformats.org/officeDocument/2006/math">
                    <m:r>
                      <a:rPr lang="en-US" b="0" i="1" dirty="0" smtClean="0">
                        <a:latin typeface="Cambria Math" panose="02040503050406030204" pitchFamily="18" charset="0"/>
                        <a:ea typeface="Cambria Math" panose="02040503050406030204" pitchFamily="18" charset="0"/>
                      </a:rPr>
                      <m:t>&lt;−</m:t>
                    </m:r>
                  </m:oMath>
                </a14:m>
                <a:r>
                  <a:rPr lang="en-US" dirty="0"/>
                  <a:t>1) for </a:t>
                </a:r>
                <a14:m>
                  <m:oMath xmlns:m="http://schemas.openxmlformats.org/officeDocument/2006/math">
                    <m:r>
                      <a:rPr lang="en-US" b="0" i="1" dirty="0" smtClean="0">
                        <a:latin typeface="Cambria Math" panose="02040503050406030204" pitchFamily="18" charset="0"/>
                      </a:rPr>
                      <m:t>𝑧</m:t>
                    </m:r>
                    <m:r>
                      <a:rPr lang="en-US" b="0" i="1" dirty="0" smtClean="0">
                        <a:latin typeface="Cambria Math" panose="02040503050406030204" pitchFamily="18" charset="0"/>
                        <a:ea typeface="Cambria Math" panose="02040503050406030204" pitchFamily="18" charset="0"/>
                      </a:rPr>
                      <m:t>&gt;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0</m:t>
                            </m:r>
                          </m:sub>
                        </m:sSub>
                      </m:num>
                      <m:den>
                        <m:r>
                          <a:rPr lang="en-US" b="0" i="1" dirty="0" smtClean="0">
                            <a:latin typeface="Cambria Math" panose="02040503050406030204" pitchFamily="18" charset="0"/>
                          </a:rPr>
                          <m:t>1+</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𝑎</m:t>
                            </m:r>
                          </m:sub>
                        </m:sSub>
                      </m:den>
                    </m:f>
                  </m:oMath>
                </a14:m>
                <a:r>
                  <a:rPr lang="en-US" dirty="0"/>
                  <a:t> .      Acausal!</a:t>
                </a:r>
              </a:p>
              <a:p>
                <a:pPr marL="742950" lvl="2" indent="-182880">
                  <a:buFont typeface="Arial" panose="020B0604020202020204" pitchFamily="34" charset="0"/>
                  <a:buChar char="•"/>
                </a:pPr>
                <a:r>
                  <a:rPr lang="en-US" dirty="0"/>
                  <a:t>Does not allow for asymptotic behavior in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𝐷𝐸</m:t>
                        </m:r>
                      </m:sub>
                    </m:sSub>
                  </m:oMath>
                </a14:m>
                <a:r>
                  <a:rPr lang="en-US" dirty="0"/>
                  <a:t>.</a:t>
                </a:r>
              </a:p>
              <a:p>
                <a:pPr marL="742950" lvl="2" indent="-182880">
                  <a:buFont typeface="Arial" panose="020B0604020202020204" pitchFamily="34" charset="0"/>
                  <a:buChar char="•"/>
                </a:pPr>
                <a:r>
                  <a:rPr lang="en-US" dirty="0"/>
                  <a:t>Does not model possible interconversion of DE with another species, e.g. matter (fixes phantom crossing)</a:t>
                </a:r>
              </a:p>
            </p:txBody>
          </p:sp>
        </mc:Choice>
        <mc:Fallback xmlns="">
          <p:sp>
            <p:nvSpPr>
              <p:cNvPr id="11" name="TextBox 10">
                <a:extLst>
                  <a:ext uri="{FF2B5EF4-FFF2-40B4-BE49-F238E27FC236}">
                    <a16:creationId xmlns:a16="http://schemas.microsoft.com/office/drawing/2014/main" id="{0B129EF0-9BC2-604E-59DF-C269D9B7F3F4}"/>
                  </a:ext>
                </a:extLst>
              </p:cNvPr>
              <p:cNvSpPr txBox="1">
                <a:spLocks noRot="1" noChangeAspect="1" noMove="1" noResize="1" noEditPoints="1" noAdjustHandles="1" noChangeArrowheads="1" noChangeShapeType="1" noTextEdit="1"/>
              </p:cNvSpPr>
              <p:nvPr/>
            </p:nvSpPr>
            <p:spPr>
              <a:xfrm>
                <a:off x="249380" y="681332"/>
                <a:ext cx="4932055" cy="4962769"/>
              </a:xfrm>
              <a:prstGeom prst="rect">
                <a:avLst/>
              </a:prstGeom>
              <a:blipFill>
                <a:blip r:embed="rId5"/>
                <a:stretch>
                  <a:fillRect t="-510" r="-1282" b="-1020"/>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59C58DF7-5F7B-DA93-827A-2276570D7454}"/>
              </a:ext>
            </a:extLst>
          </p:cNvPr>
          <p:cNvCxnSpPr>
            <a:cxnSpLocks/>
          </p:cNvCxnSpPr>
          <p:nvPr/>
        </p:nvCxnSpPr>
        <p:spPr>
          <a:xfrm flipH="1">
            <a:off x="5848837" y="982005"/>
            <a:ext cx="439545" cy="921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6B9C3409-A49C-795F-276B-3BB6BB4BCE92}"/>
              </a:ext>
            </a:extLst>
          </p:cNvPr>
          <p:cNvSpPr/>
          <p:nvPr/>
        </p:nvSpPr>
        <p:spPr>
          <a:xfrm>
            <a:off x="679542" y="5630247"/>
            <a:ext cx="4430643" cy="461665"/>
          </a:xfrm>
          <a:prstGeom prst="rect">
            <a:avLst/>
          </a:prstGeom>
        </p:spPr>
        <p:txBody>
          <a:bodyPr wrap="square">
            <a:spAutoFit/>
          </a:bodyPr>
          <a:lstStyle/>
          <a:p>
            <a:r>
              <a:rPr lang="en-US" sz="1200" baseline="30000" dirty="0"/>
              <a:t>1</a:t>
            </a:r>
            <a:r>
              <a:rPr lang="en-US" sz="1200" dirty="0"/>
              <a:t>M. </a:t>
            </a:r>
            <a:r>
              <a:rPr lang="en-US" sz="1200" dirty="0" err="1"/>
              <a:t>Chevallier</a:t>
            </a:r>
            <a:r>
              <a:rPr lang="en-US" sz="1200" dirty="0"/>
              <a:t> and D. </a:t>
            </a:r>
            <a:r>
              <a:rPr lang="en-US" sz="1200" dirty="0" err="1"/>
              <a:t>Polarski</a:t>
            </a:r>
            <a:r>
              <a:rPr lang="en-US" sz="1200" dirty="0"/>
              <a:t>, Int. J. Mod. Phys. D 10, 213 (2001).</a:t>
            </a:r>
          </a:p>
          <a:p>
            <a:r>
              <a:rPr lang="en-US" sz="1200" baseline="30000" dirty="0"/>
              <a:t>2</a:t>
            </a:r>
            <a:r>
              <a:rPr lang="en-US" sz="1200" dirty="0"/>
              <a:t>E. V. Linder, Phys. Rev. Lett. 90, 091301 (2003).</a:t>
            </a:r>
          </a:p>
        </p:txBody>
      </p:sp>
    </p:spTree>
    <p:extLst>
      <p:ext uri="{BB962C8B-B14F-4D97-AF65-F5344CB8AC3E}">
        <p14:creationId xmlns:p14="http://schemas.microsoft.com/office/powerpoint/2010/main" val="323232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678C-8FF3-4D6A-DA76-E217E5B4ECB7}"/>
              </a:ext>
            </a:extLst>
          </p:cNvPr>
          <p:cNvSpPr txBox="1">
            <a:spLocks/>
          </p:cNvSpPr>
          <p:nvPr/>
        </p:nvSpPr>
        <p:spPr>
          <a:xfrm>
            <a:off x="0" y="114320"/>
            <a:ext cx="11529659" cy="617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 Crazy Idea for the Origin of Dark Energy</a:t>
            </a:r>
          </a:p>
        </p:txBody>
      </p:sp>
      <p:sp>
        <p:nvSpPr>
          <p:cNvPr id="3" name="Content Placeholder 3">
            <a:extLst>
              <a:ext uri="{FF2B5EF4-FFF2-40B4-BE49-F238E27FC236}">
                <a16:creationId xmlns:a16="http://schemas.microsoft.com/office/drawing/2014/main" id="{078B7BE2-2EB9-5F28-432C-5B83615AD6A1}"/>
              </a:ext>
            </a:extLst>
          </p:cNvPr>
          <p:cNvSpPr txBox="1">
            <a:spLocks/>
          </p:cNvSpPr>
          <p:nvPr/>
        </p:nvSpPr>
        <p:spPr>
          <a:xfrm>
            <a:off x="193964" y="897097"/>
            <a:ext cx="8756072" cy="52290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Font typeface="Arial" panose="020B0604020202020204" pitchFamily="34" charset="0"/>
              <a:buNone/>
            </a:pPr>
            <a:endParaRPr lang="en-US" baseline="30000" dirty="0"/>
          </a:p>
          <a:p>
            <a:pPr marL="0" indent="0">
              <a:buClr>
                <a:schemeClr val="tx1"/>
              </a:buClr>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7B8C20DE-886C-3E31-65C4-8896B7BC2E5C}"/>
              </a:ext>
            </a:extLst>
          </p:cNvPr>
          <p:cNvSpPr txBox="1"/>
          <p:nvPr/>
        </p:nvSpPr>
        <p:spPr>
          <a:xfrm>
            <a:off x="6384147" y="1520042"/>
            <a:ext cx="1049806" cy="400110"/>
          </a:xfrm>
          <a:prstGeom prst="rect">
            <a:avLst/>
          </a:prstGeom>
          <a:noFill/>
        </p:spPr>
        <p:txBody>
          <a:bodyPr wrap="square" rtlCol="0">
            <a:spAutoFit/>
          </a:bodyPr>
          <a:lstStyle/>
          <a:p>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783DC44-E6D1-3B65-2FAA-BF4A6E1CDDA2}"/>
                  </a:ext>
                </a:extLst>
              </p:cNvPr>
              <p:cNvSpPr txBox="1"/>
              <p:nvPr/>
            </p:nvSpPr>
            <p:spPr>
              <a:xfrm>
                <a:off x="178129" y="702659"/>
                <a:ext cx="11628620" cy="5940088"/>
              </a:xfrm>
              <a:prstGeom prst="rect">
                <a:avLst/>
              </a:prstGeom>
              <a:noFill/>
            </p:spPr>
            <p:txBody>
              <a:bodyPr wrap="square" rtlCol="0">
                <a:spAutoFit/>
              </a:bodyPr>
              <a:lstStyle/>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For the last 27 years, the conventional wisdom among theorists was that DE arises from quantum fluctuations in the vacuum and that it is a property of space, a cosmological constant </a:t>
                </a:r>
                <a14:m>
                  <m:oMath xmlns:m="http://schemas.openxmlformats.org/officeDocument/2006/math">
                    <m:r>
                      <a:rPr lang="en-US" sz="2000" b="0" i="0" smtClean="0">
                        <a:latin typeface="Cambria Math" panose="02040503050406030204" pitchFamily="18" charset="0"/>
                        <a:ea typeface="Cambria Math" panose="02040503050406030204" pitchFamily="18" charset="0"/>
                        <a:cs typeface="Arial" panose="020B0604020202020204" pitchFamily="34" charset="0"/>
                      </a:rPr>
                      <m:t>(</m:t>
                    </m:r>
                    <m:r>
                      <m:rPr>
                        <m:sty m:val="p"/>
                      </m:rPr>
                      <a:rPr lang="el-GR" sz="2000" i="1" smtClean="0">
                        <a:latin typeface="Cambria Math" panose="02040503050406030204" pitchFamily="18" charset="0"/>
                        <a:ea typeface="Cambria Math" panose="02040503050406030204" pitchFamily="18" charset="0"/>
                        <a:cs typeface="Arial" panose="020B0604020202020204" pitchFamily="34" charset="0"/>
                      </a:rPr>
                      <m:t>Λ</m:t>
                    </m:r>
                  </m:oMath>
                </a14:m>
                <a:r>
                  <a:rPr lang="en-US" sz="2000" dirty="0">
                    <a:latin typeface="Arial" panose="020B0604020202020204" pitchFamily="34" charset="0"/>
                    <a:cs typeface="Arial" panose="020B0604020202020204" pitchFamily="34" charset="0"/>
                  </a:rPr>
                  <a:t>CDM).</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Problems: </a:t>
                </a:r>
                <a:r>
                  <a:rPr lang="en-US" sz="2000" dirty="0">
                    <a:solidFill>
                      <a:srgbClr val="FF0000"/>
                    </a:solidFill>
                    <a:latin typeface="Arial" panose="020B0604020202020204" pitchFamily="34" charset="0"/>
                    <a:cs typeface="Arial" panose="020B0604020202020204" pitchFamily="34" charset="0"/>
                  </a:rPr>
                  <a:t>Coincidence problem </a:t>
                </a:r>
                <a:r>
                  <a:rPr lang="en-US" sz="2000" dirty="0">
                    <a:latin typeface="Arial" panose="020B0604020202020204" pitchFamily="34" charset="0"/>
                    <a:cs typeface="Arial" panose="020B0604020202020204" pitchFamily="34" charset="0"/>
                  </a:rPr>
                  <a:t>(why now?)  </a:t>
                </a:r>
                <a:r>
                  <a:rPr lang="en-US" sz="2000" dirty="0">
                    <a:solidFill>
                      <a:srgbClr val="FF0000"/>
                    </a:solidFill>
                    <a:latin typeface="Arial" panose="020B0604020202020204" pitchFamily="34" charset="0"/>
                    <a:cs typeface="Arial" panose="020B0604020202020204" pitchFamily="34" charset="0"/>
                  </a:rPr>
                  <a:t>New Cosmological constant problem </a:t>
                </a:r>
                <a:r>
                  <a:rPr lang="en-US" sz="2000" dirty="0">
                    <a:latin typeface="Arial" panose="020B0604020202020204" pitchFamily="34" charset="0"/>
                    <a:cs typeface="Arial" panose="020B0604020202020204" pitchFamily="34" charset="0"/>
                  </a:rPr>
                  <a:t>(why </a:t>
                </a:r>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smtClean="0">
                            <a:latin typeface="Cambria Math" panose="02040503050406030204" pitchFamily="18" charset="0"/>
                            <a:ea typeface="Cambria Math" panose="02040503050406030204" pitchFamily="18" charset="0"/>
                            <a:cs typeface="Arial" panose="020B0604020202020204" pitchFamily="34" charset="0"/>
                          </a:rPr>
                          <m:t>𝜌</m:t>
                        </m:r>
                      </m:e>
                      <m:sub>
                        <m:r>
                          <a:rPr lang="en-US" sz="2000" b="0" i="1" smtClean="0">
                            <a:latin typeface="Cambria Math" panose="02040503050406030204" pitchFamily="18" charset="0"/>
                            <a:cs typeface="Arial" panose="020B0604020202020204" pitchFamily="34" charset="0"/>
                          </a:rPr>
                          <m:t>𝐷𝐸</m:t>
                        </m:r>
                      </m:sub>
                    </m:sSub>
                    <m:r>
                      <a:rPr lang="en-US" sz="20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dirty="0">
                    <a:cs typeface="Arial" panose="020B0604020202020204" pitchFamily="34" charset="0"/>
                  </a:rPr>
                  <a:t> </a:t>
                </a:r>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smtClean="0">
                            <a:latin typeface="Cambria Math" panose="02040503050406030204" pitchFamily="18" charset="0"/>
                            <a:ea typeface="Cambria Math" panose="02040503050406030204" pitchFamily="18" charset="0"/>
                            <a:cs typeface="Arial" panose="020B0604020202020204" pitchFamily="34" charset="0"/>
                          </a:rPr>
                          <m:t>𝜌</m:t>
                        </m:r>
                      </m:e>
                      <m:sub>
                        <m:r>
                          <a:rPr lang="en-US" sz="2000" b="0" i="1" smtClean="0">
                            <a:latin typeface="Cambria Math" panose="02040503050406030204" pitchFamily="18" charset="0"/>
                            <a:cs typeface="Arial" panose="020B0604020202020204" pitchFamily="34" charset="0"/>
                          </a:rPr>
                          <m:t>𝑀</m:t>
                        </m:r>
                      </m:sub>
                    </m:sSub>
                  </m:oMath>
                </a14:m>
                <a:r>
                  <a:rPr lang="en-US" sz="2000" dirty="0">
                    <a:latin typeface="Arial" panose="020B0604020202020204" pitchFamily="34" charset="0"/>
                    <a:cs typeface="Arial" panose="020B0604020202020204" pitchFamily="34" charset="0"/>
                  </a:rPr>
                  <a:t>?)</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Given these and that DESI has found that DE is evolving, is it time to explore some new ideas?</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In the very early universe, we underwent a period of exponential expansion presumably driven by some sort of vacuum energy </a:t>
                </a:r>
                <a14:m>
                  <m:oMath xmlns:m="http://schemas.openxmlformats.org/officeDocument/2006/math">
                    <m:r>
                      <a:rPr lang="en-US" sz="2000" b="0" i="0" smtClean="0">
                        <a:latin typeface="Cambria Math" panose="02040503050406030204" pitchFamily="18" charset="0"/>
                        <a:ea typeface="Cambria Math" panose="02040503050406030204" pitchFamily="18" charset="0"/>
                      </a:rPr>
                      <m:t>→</m:t>
                    </m:r>
                  </m:oMath>
                </a14:m>
                <a:r>
                  <a:rPr lang="en-US" sz="2000" dirty="0">
                    <a:latin typeface="Arial" panose="020B0604020202020204" pitchFamily="34" charset="0"/>
                    <a:cs typeface="Arial" panose="020B0604020202020204" pitchFamily="34" charset="0"/>
                  </a:rPr>
                  <a:t> Inflation</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Whatever the cause, it stopped.  </a:t>
                </a:r>
                <a:r>
                  <a:rPr lang="en-US" sz="2000" dirty="0">
                    <a:solidFill>
                      <a:srgbClr val="FF0000"/>
                    </a:solidFill>
                    <a:latin typeface="Arial" panose="020B0604020202020204" pitchFamily="34" charset="0"/>
                    <a:cs typeface="Arial" panose="020B0604020202020204" pitchFamily="34" charset="0"/>
                  </a:rPr>
                  <a:t>Inflationary vacuum energy turned into the matter of our universe</a:t>
                </a:r>
                <a:r>
                  <a:rPr lang="en-US" sz="2000" dirty="0">
                    <a:latin typeface="Arial" panose="020B0604020202020204" pitchFamily="34" charset="0"/>
                    <a:cs typeface="Arial" panose="020B0604020202020204" pitchFamily="34" charset="0"/>
                  </a:rPr>
                  <a:t>.</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Now, in the late universe, exponential accelerated expansion is happening again (Dark Energy).</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Question: </a:t>
                </a:r>
                <a:r>
                  <a:rPr lang="en-US" sz="2000" dirty="0">
                    <a:solidFill>
                      <a:srgbClr val="FF0000"/>
                    </a:solidFill>
                    <a:latin typeface="Arial" panose="020B0604020202020204" pitchFamily="34" charset="0"/>
                    <a:cs typeface="Arial" panose="020B0604020202020204" pitchFamily="34" charset="0"/>
                  </a:rPr>
                  <a:t>Where do such extreme conditions exist today?</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Answer: At the center of a collapsing black hole (BH). Like </a:t>
                </a:r>
                <a:r>
                  <a:rPr lang="en-US" sz="2000" dirty="0">
                    <a:solidFill>
                      <a:srgbClr val="FF0000"/>
                    </a:solidFill>
                    <a:latin typeface="Arial" panose="020B0604020202020204" pitchFamily="34" charset="0"/>
                    <a:cs typeface="Arial" panose="020B0604020202020204" pitchFamily="34" charset="0"/>
                  </a:rPr>
                  <a:t>little Big Bangs played in reverse</a:t>
                </a:r>
                <a:r>
                  <a:rPr lang="en-US" sz="2000" dirty="0">
                    <a:latin typeface="Arial" panose="020B0604020202020204" pitchFamily="34" charset="0"/>
                    <a:cs typeface="Arial" panose="020B0604020202020204" pitchFamily="34" charset="0"/>
                  </a:rPr>
                  <a:t>.</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Is it possible that BHs are the source of dark energy?  We forget that the naïve “paper” BH solutions (Schwarzschild, Kerr) are NOT the actual objects that inhabit our universe.  They do not match boundary conditions in the expanding Robertson-Walker universe in which we live, contain unphysical singularities, and have absolute, static horizons (incompatible with a dynamic universe).</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Non-singular BHs (with P =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𝜌</m:t>
                    </m:r>
                    <m:r>
                      <a:rPr lang="en-US" sz="20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have a long history starting with </a:t>
                </a:r>
                <a:r>
                  <a:rPr lang="en-US" sz="2000" dirty="0" err="1">
                    <a:latin typeface="Arial" panose="020B0604020202020204" pitchFamily="34" charset="0"/>
                    <a:cs typeface="Arial" panose="020B0604020202020204" pitchFamily="34" charset="0"/>
                  </a:rPr>
                  <a:t>Gliner</a:t>
                </a:r>
                <a:r>
                  <a:rPr lang="en-US" sz="2000" dirty="0">
                    <a:latin typeface="Arial" panose="020B0604020202020204" pitchFamily="34" charset="0"/>
                    <a:cs typeface="Arial" panose="020B0604020202020204" pitchFamily="34" charset="0"/>
                  </a:rPr>
                  <a:t> (1966), Sakharov, Bardeen, </a:t>
                </a:r>
                <a:r>
                  <a:rPr lang="en-US" sz="2000" dirty="0" err="1">
                    <a:latin typeface="Arial" panose="020B0604020202020204" pitchFamily="34" charset="0"/>
                    <a:cs typeface="Arial" panose="020B0604020202020204" pitchFamily="34" charset="0"/>
                  </a:rPr>
                  <a:t>Dymnikova</a:t>
                </a:r>
                <a:r>
                  <a:rPr lang="en-US" sz="2000" dirty="0">
                    <a:latin typeface="Arial" panose="020B0604020202020204" pitchFamily="34" charset="0"/>
                    <a:cs typeface="Arial" panose="020B0604020202020204" pitchFamily="34" charset="0"/>
                  </a:rPr>
                  <a:t>… The have </a:t>
                </a:r>
                <a:r>
                  <a:rPr lang="en-US" sz="2000" dirty="0">
                    <a:solidFill>
                      <a:srgbClr val="FF0000"/>
                    </a:solidFill>
                    <a:latin typeface="Arial" panose="020B0604020202020204" pitchFamily="34" charset="0"/>
                    <a:cs typeface="Arial" panose="020B0604020202020204" pitchFamily="34" charset="0"/>
                  </a:rPr>
                  <a:t>dynamical mass </a:t>
                </a:r>
                <a:r>
                  <a:rPr lang="en-US" sz="2000" dirty="0">
                    <a:latin typeface="Arial" panose="020B0604020202020204" pitchFamily="34" charset="0"/>
                    <a:cs typeface="Arial" panose="020B0604020202020204" pitchFamily="34" charset="0"/>
                  </a:rPr>
                  <a:t>and </a:t>
                </a:r>
                <a:r>
                  <a:rPr lang="en-US" sz="2000" dirty="0">
                    <a:solidFill>
                      <a:srgbClr val="FF0000"/>
                    </a:solidFill>
                    <a:latin typeface="Arial" panose="020B0604020202020204" pitchFamily="34" charset="0"/>
                    <a:cs typeface="Arial" panose="020B0604020202020204" pitchFamily="34" charset="0"/>
                  </a:rPr>
                  <a:t>radius</a:t>
                </a:r>
                <a:r>
                  <a:rPr lang="en-US" sz="2000" dirty="0">
                    <a:latin typeface="Arial" panose="020B0604020202020204" pitchFamily="34" charset="0"/>
                    <a:cs typeface="Arial" panose="020B0604020202020204" pitchFamily="34" charset="0"/>
                  </a:rPr>
                  <a:t> and </a:t>
                </a:r>
                <a:r>
                  <a:rPr lang="en-US" sz="2000" dirty="0">
                    <a:solidFill>
                      <a:srgbClr val="FF0000"/>
                    </a:solidFill>
                    <a:latin typeface="Arial" panose="020B0604020202020204" pitchFamily="34" charset="0"/>
                    <a:cs typeface="Arial" panose="020B0604020202020204" pitchFamily="34" charset="0"/>
                  </a:rPr>
                  <a:t>mimic</a:t>
                </a:r>
                <a:r>
                  <a:rPr lang="en-US" sz="2000" dirty="0">
                    <a:latin typeface="Arial" panose="020B0604020202020204" pitchFamily="34" charset="0"/>
                    <a:cs typeface="Arial" panose="020B0604020202020204" pitchFamily="34" charset="0"/>
                  </a:rPr>
                  <a:t> Schwarzschild or Kerr on the outside for </a:t>
                </a:r>
                <a:r>
                  <a:rPr lang="en-US" sz="2000" dirty="0">
                    <a:solidFill>
                      <a:srgbClr val="FF0000"/>
                    </a:solidFill>
                    <a:latin typeface="Arial" panose="020B0604020202020204" pitchFamily="34" charset="0"/>
                    <a:cs typeface="Arial" panose="020B0604020202020204" pitchFamily="34" charset="0"/>
                  </a:rPr>
                  <a:t>t </a:t>
                </a:r>
                <a14:m>
                  <m:oMath xmlns:m="http://schemas.openxmlformats.org/officeDocument/2006/math">
                    <m:r>
                      <a:rPr lang="en-US" sz="2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a:t>
                </a:r>
                <a:r>
                  <a:rPr lang="en-US" sz="2000" baseline="-25000" dirty="0" err="1">
                    <a:solidFill>
                      <a:srgbClr val="FF0000"/>
                    </a:solidFill>
                    <a:latin typeface="Arial" panose="020B0604020202020204" pitchFamily="34" charset="0"/>
                    <a:cs typeface="Arial" panose="020B0604020202020204" pitchFamily="34" charset="0"/>
                  </a:rPr>
                  <a:t>Hubble</a:t>
                </a:r>
                <a:r>
                  <a:rPr lang="en-US" sz="2000" baseline="-25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unlike Schwarzschild or Kerr, are </a:t>
                </a:r>
                <a:r>
                  <a:rPr lang="en-US" sz="2000" dirty="0">
                    <a:solidFill>
                      <a:srgbClr val="FF0000"/>
                    </a:solidFill>
                    <a:latin typeface="Arial" panose="020B0604020202020204" pitchFamily="34" charset="0"/>
                    <a:cs typeface="Arial" panose="020B0604020202020204" pitchFamily="34" charset="0"/>
                  </a:rPr>
                  <a:t>coupled</a:t>
                </a:r>
                <a:r>
                  <a:rPr lang="en-US" sz="2000" dirty="0">
                    <a:latin typeface="Arial" panose="020B0604020202020204" pitchFamily="34" charset="0"/>
                    <a:cs typeface="Arial" panose="020B0604020202020204" pitchFamily="34" charset="0"/>
                  </a:rPr>
                  <a:t> to the external cosmology.</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Could </a:t>
                </a:r>
                <a:r>
                  <a:rPr lang="en-US" sz="2000" dirty="0">
                    <a:solidFill>
                      <a:srgbClr val="FF0000"/>
                    </a:solidFill>
                    <a:latin typeface="Arial" panose="020B0604020202020204" pitchFamily="34" charset="0"/>
                    <a:cs typeface="Arial" panose="020B0604020202020204" pitchFamily="34" charset="0"/>
                  </a:rPr>
                  <a:t>Cosmologically Coupled Black Holes (CCBH) </a:t>
                </a:r>
                <a:r>
                  <a:rPr lang="en-US" sz="2000" dirty="0">
                    <a:latin typeface="Arial" panose="020B0604020202020204" pitchFamily="34" charset="0"/>
                    <a:cs typeface="Arial" panose="020B0604020202020204" pitchFamily="34" charset="0"/>
                  </a:rPr>
                  <a:t>be the origin of our late time dark energy?</a:t>
                </a:r>
              </a:p>
              <a:p>
                <a:pPr marL="285750" indent="-182880">
                  <a:buFont typeface="Arial" panose="020B0604020202020204" pitchFamily="34" charset="0"/>
                  <a:buChar char="•"/>
                </a:pPr>
                <a:r>
                  <a:rPr lang="en-US" sz="2000" dirty="0">
                    <a:latin typeface="Arial" panose="020B0604020202020204" pitchFamily="34" charset="0"/>
                    <a:cs typeface="Arial" panose="020B0604020202020204" pitchFamily="34" charset="0"/>
                  </a:rPr>
                  <a:t>Experimental signatures : BH mass growth, DE tracking star formation, evolving comoving </a:t>
                </a:r>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smtClean="0">
                            <a:latin typeface="Cambria Math" panose="02040503050406030204" pitchFamily="18" charset="0"/>
                            <a:ea typeface="Cambria Math" panose="02040503050406030204" pitchFamily="18" charset="0"/>
                            <a:cs typeface="Arial" panose="020B0604020202020204" pitchFamily="34" charset="0"/>
                          </a:rPr>
                          <m:t>𝜌</m:t>
                        </m:r>
                      </m:e>
                      <m:sub>
                        <m:r>
                          <a:rPr lang="en-US" sz="2000" b="0" i="1" smtClean="0">
                            <a:latin typeface="Cambria Math" panose="02040503050406030204" pitchFamily="18" charset="0"/>
                            <a:cs typeface="Arial" panose="020B0604020202020204" pitchFamily="34" charset="0"/>
                          </a:rPr>
                          <m:t>𝐷𝐸</m:t>
                        </m:r>
                      </m:sub>
                    </m:sSub>
                  </m:oMath>
                </a14:m>
                <a:r>
                  <a:rPr lang="en-US" sz="2000" dirty="0">
                    <a:latin typeface="Arial" panose="020B0604020202020204" pitchFamily="34" charset="0"/>
                    <a:cs typeface="Arial" panose="020B0604020202020204" pitchFamily="34" charset="0"/>
                  </a:rPr>
                  <a:t>,</a:t>
                </a:r>
                <a:r>
                  <a:rPr lang="en-US" sz="2000" dirty="0">
                    <a:cs typeface="Arial" panose="020B0604020202020204" pitchFamily="34" charset="0"/>
                  </a:rPr>
                  <a:t> </a:t>
                </a:r>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smtClean="0">
                            <a:latin typeface="Cambria Math" panose="02040503050406030204" pitchFamily="18" charset="0"/>
                            <a:ea typeface="Cambria Math" panose="02040503050406030204" pitchFamily="18" charset="0"/>
                            <a:cs typeface="Arial" panose="020B0604020202020204" pitchFamily="34" charset="0"/>
                          </a:rPr>
                          <m:t>𝜌</m:t>
                        </m:r>
                      </m:e>
                      <m:sub>
                        <m:r>
                          <a:rPr lang="en-US" sz="2000" b="0" i="1" smtClean="0">
                            <a:latin typeface="Cambria Math" panose="02040503050406030204" pitchFamily="18" charset="0"/>
                            <a:cs typeface="Arial" panose="020B0604020202020204" pitchFamily="34" charset="0"/>
                          </a:rPr>
                          <m:t>𝑀</m:t>
                        </m:r>
                      </m:sub>
                    </m:sSub>
                  </m:oMath>
                </a14:m>
                <a:r>
                  <a:rPr lang="en-US" sz="2000" dirty="0">
                    <a:latin typeface="Arial" panose="020B0604020202020204" pitchFamily="34" charset="0"/>
                    <a:cs typeface="Arial" panose="020B0604020202020204" pitchFamily="34" charset="0"/>
                  </a:rPr>
                  <a:t>.</a:t>
                </a:r>
              </a:p>
            </p:txBody>
          </p:sp>
        </mc:Choice>
        <mc:Fallback xmlns="">
          <p:sp>
            <p:nvSpPr>
              <p:cNvPr id="9" name="TextBox 8">
                <a:extLst>
                  <a:ext uri="{FF2B5EF4-FFF2-40B4-BE49-F238E27FC236}">
                    <a16:creationId xmlns:a16="http://schemas.microsoft.com/office/drawing/2014/main" id="{5783DC44-E6D1-3B65-2FAA-BF4A6E1CDDA2}"/>
                  </a:ext>
                </a:extLst>
              </p:cNvPr>
              <p:cNvSpPr txBox="1">
                <a:spLocks noRot="1" noChangeAspect="1" noMove="1" noResize="1" noEditPoints="1" noAdjustHandles="1" noChangeArrowheads="1" noChangeShapeType="1" noTextEdit="1"/>
              </p:cNvSpPr>
              <p:nvPr/>
            </p:nvSpPr>
            <p:spPr>
              <a:xfrm>
                <a:off x="178129" y="702659"/>
                <a:ext cx="11628620" cy="5940088"/>
              </a:xfrm>
              <a:prstGeom prst="rect">
                <a:avLst/>
              </a:prstGeom>
              <a:blipFill>
                <a:blip r:embed="rId2"/>
                <a:stretch>
                  <a:fillRect t="-640" r="-109" b="-853"/>
                </a:stretch>
              </a:blipFill>
            </p:spPr>
            <p:txBody>
              <a:bodyPr/>
              <a:lstStyle/>
              <a:p>
                <a:r>
                  <a:rPr lang="en-US">
                    <a:noFill/>
                  </a:rPr>
                  <a:t> </a:t>
                </a:r>
              </a:p>
            </p:txBody>
          </p:sp>
        </mc:Fallback>
      </mc:AlternateContent>
    </p:spTree>
    <p:extLst>
      <p:ext uri="{BB962C8B-B14F-4D97-AF65-F5344CB8AC3E}">
        <p14:creationId xmlns:p14="http://schemas.microsoft.com/office/powerpoint/2010/main" val="11599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4116</TotalTime>
  <Words>1887</Words>
  <Application>Microsoft Macintosh PowerPoint</Application>
  <PresentationFormat>Widescreen</PresentationFormat>
  <Paragraphs>170</Paragraphs>
  <Slides>12</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ＭＳ Ｐゴシック</vt:lpstr>
      <vt:lpstr>Aptos</vt:lpstr>
      <vt:lpstr>Aptos Display</vt:lpstr>
      <vt:lpstr>Arial</vt:lpstr>
      <vt:lpstr>Calibri</vt:lpstr>
      <vt:lpstr>Cambria Math</vt:lpstr>
      <vt:lpstr>Gill Sans</vt:lpstr>
      <vt:lpstr>MT Extra</vt:lpstr>
      <vt:lpstr>Symbol</vt:lpstr>
      <vt:lpstr>Wingdings</vt:lpstr>
      <vt:lpstr>Office Theme</vt:lpstr>
      <vt:lpstr>Flattening the Universe: a Scientific Journey from Monopoles to Dark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Tarle, Gregory</dc:creator>
  <cp:lastModifiedBy>Tarle, Gregory</cp:lastModifiedBy>
  <cp:revision>6</cp:revision>
  <dcterms:created xsi:type="dcterms:W3CDTF">2025-06-21T18:48:15Z</dcterms:created>
  <dcterms:modified xsi:type="dcterms:W3CDTF">2025-06-25T03:53:17Z</dcterms:modified>
</cp:coreProperties>
</file>