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handoutMasterIdLst>
    <p:handoutMasterId r:id="rId53"/>
  </p:handoutMasterIdLst>
  <p:sldIdLst>
    <p:sldId id="256" r:id="rId2"/>
    <p:sldId id="257" r:id="rId3"/>
    <p:sldId id="263" r:id="rId4"/>
    <p:sldId id="268" r:id="rId5"/>
    <p:sldId id="328" r:id="rId6"/>
    <p:sldId id="270" r:id="rId7"/>
    <p:sldId id="273" r:id="rId8"/>
    <p:sldId id="381" r:id="rId9"/>
    <p:sldId id="385" r:id="rId10"/>
    <p:sldId id="337" r:id="rId11"/>
    <p:sldId id="374" r:id="rId12"/>
    <p:sldId id="274" r:id="rId13"/>
    <p:sldId id="389" r:id="rId14"/>
    <p:sldId id="396" r:id="rId15"/>
    <p:sldId id="357" r:id="rId16"/>
    <p:sldId id="359" r:id="rId17"/>
    <p:sldId id="393" r:id="rId18"/>
    <p:sldId id="395" r:id="rId19"/>
    <p:sldId id="394" r:id="rId20"/>
    <p:sldId id="391" r:id="rId21"/>
    <p:sldId id="400" r:id="rId22"/>
    <p:sldId id="299" r:id="rId23"/>
    <p:sldId id="397" r:id="rId24"/>
    <p:sldId id="398" r:id="rId25"/>
    <p:sldId id="404" r:id="rId26"/>
    <p:sldId id="402" r:id="rId27"/>
    <p:sldId id="403" r:id="rId28"/>
    <p:sldId id="277" r:id="rId29"/>
    <p:sldId id="1030" r:id="rId30"/>
    <p:sldId id="259" r:id="rId31"/>
    <p:sldId id="1031" r:id="rId32"/>
    <p:sldId id="387" r:id="rId33"/>
    <p:sldId id="364" r:id="rId34"/>
    <p:sldId id="405" r:id="rId35"/>
    <p:sldId id="360" r:id="rId36"/>
    <p:sldId id="1036" r:id="rId37"/>
    <p:sldId id="1032" r:id="rId38"/>
    <p:sldId id="1033" r:id="rId39"/>
    <p:sldId id="269" r:id="rId40"/>
    <p:sldId id="266" r:id="rId41"/>
    <p:sldId id="261" r:id="rId42"/>
    <p:sldId id="1035" r:id="rId43"/>
    <p:sldId id="344" r:id="rId44"/>
    <p:sldId id="1029" r:id="rId45"/>
    <p:sldId id="368" r:id="rId46"/>
    <p:sldId id="1034" r:id="rId47"/>
    <p:sldId id="260" r:id="rId48"/>
    <p:sldId id="333" r:id="rId49"/>
    <p:sldId id="305" r:id="rId50"/>
    <p:sldId id="330" r:id="rId51"/>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609585"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121917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828754"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2438339"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3047924" algn="l" defTabSz="609585" rtl="0" eaLnBrk="1" latinLnBrk="0" hangingPunct="1">
      <a:defRPr kern="1200">
        <a:solidFill>
          <a:schemeClr val="tx1"/>
        </a:solidFill>
        <a:latin typeface="Arial" charset="0"/>
        <a:ea typeface="ＭＳ Ｐゴシック" charset="0"/>
        <a:cs typeface="ＭＳ Ｐゴシック" charset="0"/>
      </a:defRPr>
    </a:lvl6pPr>
    <a:lvl7pPr marL="3657509" algn="l" defTabSz="609585" rtl="0" eaLnBrk="1" latinLnBrk="0" hangingPunct="1">
      <a:defRPr kern="1200">
        <a:solidFill>
          <a:schemeClr val="tx1"/>
        </a:solidFill>
        <a:latin typeface="Arial" charset="0"/>
        <a:ea typeface="ＭＳ Ｐゴシック" charset="0"/>
        <a:cs typeface="ＭＳ Ｐゴシック" charset="0"/>
      </a:defRPr>
    </a:lvl7pPr>
    <a:lvl8pPr marL="4267093" algn="l" defTabSz="609585" rtl="0" eaLnBrk="1" latinLnBrk="0" hangingPunct="1">
      <a:defRPr kern="1200">
        <a:solidFill>
          <a:schemeClr val="tx1"/>
        </a:solidFill>
        <a:latin typeface="Arial" charset="0"/>
        <a:ea typeface="ＭＳ Ｐゴシック" charset="0"/>
        <a:cs typeface="ＭＳ Ｐゴシック" charset="0"/>
      </a:defRPr>
    </a:lvl8pPr>
    <a:lvl9pPr marL="4876678" algn="l" defTabSz="609585"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755" userDrawn="1">
          <p15:clr>
            <a:srgbClr val="A4A3A4"/>
          </p15:clr>
        </p15:guide>
        <p15:guide id="2" pos="40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FF"/>
    <a:srgbClr val="FF6FCF"/>
    <a:srgbClr val="FFFF00"/>
    <a:srgbClr val="0066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83" autoAdjust="0"/>
    <p:restoredTop sz="94658" autoAdjust="0"/>
  </p:normalViewPr>
  <p:slideViewPr>
    <p:cSldViewPr snapToGrid="0" showGuides="1">
      <p:cViewPr>
        <p:scale>
          <a:sx n="110" d="100"/>
          <a:sy n="110" d="100"/>
        </p:scale>
        <p:origin x="1064" y="392"/>
      </p:cViewPr>
      <p:guideLst>
        <p:guide orient="horz" pos="1755"/>
        <p:guide pos="400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smtClean="0">
                <a:cs typeface="Arial" charset="0"/>
              </a:defRPr>
            </a:lvl1pPr>
          </a:lstStyle>
          <a:p>
            <a:pPr>
              <a:defRPr/>
            </a:pPr>
            <a:endParaRPr lang="it-IT"/>
          </a:p>
        </p:txBody>
      </p:sp>
      <p:sp>
        <p:nvSpPr>
          <p:cNvPr id="1945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smtClean="0">
                <a:cs typeface="Arial" charset="0"/>
              </a:defRPr>
            </a:lvl1pPr>
          </a:lstStyle>
          <a:p>
            <a:pPr>
              <a:defRPr/>
            </a:pPr>
            <a:endParaRPr lang="it-IT"/>
          </a:p>
        </p:txBody>
      </p:sp>
      <p:sp>
        <p:nvSpPr>
          <p:cNvPr id="1946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smtClean="0">
                <a:cs typeface="Arial" charset="0"/>
              </a:defRPr>
            </a:lvl1pPr>
          </a:lstStyle>
          <a:p>
            <a:pPr>
              <a:defRPr/>
            </a:pPr>
            <a:endParaRPr lang="it-IT"/>
          </a:p>
        </p:txBody>
      </p:sp>
      <p:sp>
        <p:nvSpPr>
          <p:cNvPr id="1946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smtClean="0">
                <a:cs typeface="Arial" charset="0"/>
              </a:defRPr>
            </a:lvl1pPr>
          </a:lstStyle>
          <a:p>
            <a:pPr>
              <a:defRPr/>
            </a:pPr>
            <a:fld id="{3B6DCA1E-2859-CB44-9C1A-416B84395CC6}" type="slidenum">
              <a:rPr lang="it-IT"/>
              <a:pPr>
                <a:defRPr/>
              </a:pPr>
              <a:t>‹N›</a:t>
            </a:fld>
            <a:endParaRPr lang="it-IT"/>
          </a:p>
        </p:txBody>
      </p:sp>
    </p:spTree>
    <p:extLst>
      <p:ext uri="{BB962C8B-B14F-4D97-AF65-F5344CB8AC3E}">
        <p14:creationId xmlns:p14="http://schemas.microsoft.com/office/powerpoint/2010/main" val="42904938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smtClean="0">
                <a:cs typeface="Arial" charset="0"/>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smtClean="0">
                <a:cs typeface="Arial" charset="0"/>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a:t>Fare clic per modificare gli stili del testo dello schema</a:t>
            </a:r>
          </a:p>
          <a:p>
            <a:pPr lvl="1"/>
            <a:r>
              <a:rPr lang="en-US" noProof="0"/>
              <a:t>Secondo livello</a:t>
            </a:r>
          </a:p>
          <a:p>
            <a:pPr lvl="2"/>
            <a:r>
              <a:rPr lang="en-US" noProof="0"/>
              <a:t>Terzo livello</a:t>
            </a:r>
          </a:p>
          <a:p>
            <a:pPr lvl="3"/>
            <a:r>
              <a:rPr lang="en-US" noProof="0"/>
              <a:t>Quarto livello</a:t>
            </a:r>
          </a:p>
          <a:p>
            <a:pPr lvl="4"/>
            <a:r>
              <a:rPr lang="en-US" noProof="0"/>
              <a:t>Quinto livello</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smtClean="0">
                <a:cs typeface="Arial" charset="0"/>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smtClean="0">
                <a:cs typeface="Arial" charset="0"/>
              </a:defRPr>
            </a:lvl1pPr>
          </a:lstStyle>
          <a:p>
            <a:pPr>
              <a:defRPr/>
            </a:pPr>
            <a:fld id="{39C51DB9-B3B6-0449-965D-4C5CA5EF653E}" type="slidenum">
              <a:rPr lang="en-US"/>
              <a:pPr>
                <a:defRPr/>
              </a:pPr>
              <a:t>‹N›</a:t>
            </a:fld>
            <a:endParaRPr lang="en-US"/>
          </a:p>
        </p:txBody>
      </p:sp>
    </p:spTree>
    <p:extLst>
      <p:ext uri="{BB962C8B-B14F-4D97-AF65-F5344CB8AC3E}">
        <p14:creationId xmlns:p14="http://schemas.microsoft.com/office/powerpoint/2010/main" val="41667798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Arial" charset="0"/>
        <a:ea typeface="ＭＳ Ｐゴシック" charset="0"/>
        <a:cs typeface="Arial" charset="0"/>
      </a:defRPr>
    </a:lvl1pPr>
    <a:lvl2pPr marL="609585" algn="l" rtl="0" eaLnBrk="0" fontAlgn="base" hangingPunct="0">
      <a:spcBef>
        <a:spcPct val="30000"/>
      </a:spcBef>
      <a:spcAft>
        <a:spcPct val="0"/>
      </a:spcAft>
      <a:defRPr sz="1600" kern="1200">
        <a:solidFill>
          <a:schemeClr val="tx1"/>
        </a:solidFill>
        <a:latin typeface="Arial" charset="0"/>
        <a:ea typeface="Arial" charset="0"/>
        <a:cs typeface="Arial" charset="0"/>
      </a:defRPr>
    </a:lvl2pPr>
    <a:lvl3pPr marL="1219170" algn="l" rtl="0" eaLnBrk="0" fontAlgn="base" hangingPunct="0">
      <a:spcBef>
        <a:spcPct val="30000"/>
      </a:spcBef>
      <a:spcAft>
        <a:spcPct val="0"/>
      </a:spcAft>
      <a:defRPr sz="1600" kern="1200">
        <a:solidFill>
          <a:schemeClr val="tx1"/>
        </a:solidFill>
        <a:latin typeface="Arial" charset="0"/>
        <a:ea typeface="Arial" charset="0"/>
        <a:cs typeface="Arial" charset="0"/>
      </a:defRPr>
    </a:lvl3pPr>
    <a:lvl4pPr marL="1828754" algn="l" rtl="0" eaLnBrk="0" fontAlgn="base" hangingPunct="0">
      <a:spcBef>
        <a:spcPct val="30000"/>
      </a:spcBef>
      <a:spcAft>
        <a:spcPct val="0"/>
      </a:spcAft>
      <a:defRPr sz="1600" kern="1200">
        <a:solidFill>
          <a:schemeClr val="tx1"/>
        </a:solidFill>
        <a:latin typeface="Arial" charset="0"/>
        <a:ea typeface="Arial" charset="0"/>
        <a:cs typeface="Arial" charset="0"/>
      </a:defRPr>
    </a:lvl4pPr>
    <a:lvl5pPr marL="2438339" algn="l" rtl="0" eaLnBrk="0" fontAlgn="base" hangingPunct="0">
      <a:spcBef>
        <a:spcPct val="30000"/>
      </a:spcBef>
      <a:spcAft>
        <a:spcPct val="0"/>
      </a:spcAft>
      <a:defRPr sz="1600" kern="1200">
        <a:solidFill>
          <a:schemeClr val="tx1"/>
        </a:solidFill>
        <a:latin typeface="Arial" charset="0"/>
        <a:ea typeface="Arial" charset="0"/>
        <a:cs typeface="Arial" charset="0"/>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121A50E-FDC1-4041-B1D9-E02279655B0F}" type="slidenum">
              <a:rPr lang="en-US"/>
              <a:pPr>
                <a:defRPr/>
              </a:pPr>
              <a:t>1</a:t>
            </a:fld>
            <a:endParaRPr lang="en-US"/>
          </a:p>
        </p:txBody>
      </p:sp>
      <p:sp>
        <p:nvSpPr>
          <p:cNvPr id="4098"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4099" name="Rectangle 3"/>
          <p:cNvSpPr>
            <a:spLocks noGrp="1" noChangeArrowheads="1"/>
          </p:cNvSpPr>
          <p:nvPr>
            <p:ph type="body" idx="1"/>
          </p:nvPr>
        </p:nvSpPr>
        <p:spPr/>
        <p:txBody>
          <a:bodyPr/>
          <a:lstStyle/>
          <a:p>
            <a:pPr eaLnBrk="1" hangingPunct="1">
              <a:defRPr/>
            </a:pPr>
            <a:endParaRPr lang="it-IT"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ED8D8A5-8BF6-B043-814D-D6CDAC51728D}" type="slidenum">
              <a:rPr lang="en-US"/>
              <a:pPr>
                <a:defRPr/>
              </a:pPr>
              <a:t>12</a:t>
            </a:fld>
            <a:endParaRPr lang="en-US"/>
          </a:p>
        </p:txBody>
      </p:sp>
      <p:sp>
        <p:nvSpPr>
          <p:cNvPr id="4198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41987" name="Rectangle 3"/>
          <p:cNvSpPr>
            <a:spLocks noGrp="1" noChangeArrowheads="1"/>
          </p:cNvSpPr>
          <p:nvPr>
            <p:ph type="body" idx="1"/>
          </p:nvPr>
        </p:nvSpPr>
        <p:spPr/>
        <p:txBody>
          <a:bodyPr/>
          <a:lstStyle/>
          <a:p>
            <a:pPr eaLnBrk="1" hangingPunct="1">
              <a:defRPr/>
            </a:pPr>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pPr>
              <a:defRPr/>
            </a:pPr>
            <a:fld id="{39C51DB9-B3B6-0449-965D-4C5CA5EF653E}" type="slidenum">
              <a:rPr lang="en-US" smtClean="0"/>
              <a:pPr>
                <a:defRPr/>
              </a:pPr>
              <a:t>13</a:t>
            </a:fld>
            <a:endParaRPr lang="en-US"/>
          </a:p>
        </p:txBody>
      </p:sp>
    </p:spTree>
    <p:extLst>
      <p:ext uri="{BB962C8B-B14F-4D97-AF65-F5344CB8AC3E}">
        <p14:creationId xmlns:p14="http://schemas.microsoft.com/office/powerpoint/2010/main" val="1235192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05AB969-3867-5846-AD5E-5AD2BDABF563}" type="slidenum">
              <a:rPr lang="en-US"/>
              <a:pPr>
                <a:defRPr/>
              </a:pPr>
              <a:t>15</a:t>
            </a:fld>
            <a:endParaRPr lang="en-US"/>
          </a:p>
        </p:txBody>
      </p:sp>
      <p:sp>
        <p:nvSpPr>
          <p:cNvPr id="218114"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218115" name="Rectangle 3"/>
          <p:cNvSpPr>
            <a:spLocks noGrp="1" noChangeArrowheads="1"/>
          </p:cNvSpPr>
          <p:nvPr>
            <p:ph type="body" idx="1"/>
          </p:nvPr>
        </p:nvSpPr>
        <p:spPr/>
        <p:txBody>
          <a:bodyPr/>
          <a:lstStyle/>
          <a:p>
            <a:pPr eaLnBrk="1" hangingPunct="1">
              <a:defRPr/>
            </a:pPr>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577EB31-EC2C-1944-9045-680D17C85E1A}" type="slidenum">
              <a:rPr lang="en-US"/>
              <a:pPr>
                <a:defRPr/>
              </a:pPr>
              <a:t>16</a:t>
            </a:fld>
            <a:endParaRPr lang="en-US"/>
          </a:p>
        </p:txBody>
      </p:sp>
      <p:sp>
        <p:nvSpPr>
          <p:cNvPr id="222210"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222211" name="Rectangle 3"/>
          <p:cNvSpPr>
            <a:spLocks noGrp="1" noChangeArrowheads="1"/>
          </p:cNvSpPr>
          <p:nvPr>
            <p:ph type="body" idx="1"/>
          </p:nvPr>
        </p:nvSpPr>
        <p:spPr/>
        <p:txBody>
          <a:bodyPr/>
          <a:lstStyle/>
          <a:p>
            <a:pPr eaLnBrk="1" hangingPunct="1">
              <a:defRPr/>
            </a:pPr>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pPr>
              <a:defRPr/>
            </a:pPr>
            <a:fld id="{39C51DB9-B3B6-0449-965D-4C5CA5EF653E}" type="slidenum">
              <a:rPr lang="en-US" smtClean="0"/>
              <a:pPr>
                <a:defRPr/>
              </a:pPr>
              <a:t>20</a:t>
            </a:fld>
            <a:endParaRPr lang="en-US"/>
          </a:p>
        </p:txBody>
      </p:sp>
    </p:spTree>
    <p:extLst>
      <p:ext uri="{BB962C8B-B14F-4D97-AF65-F5344CB8AC3E}">
        <p14:creationId xmlns:p14="http://schemas.microsoft.com/office/powerpoint/2010/main" val="1912133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24C77F52-0A4D-8943-9AEB-A5F3C1DF1F89}" type="slidenum">
              <a:rPr lang="en-IT" smtClean="0"/>
              <a:t>21</a:t>
            </a:fld>
            <a:endParaRPr lang="en-IT"/>
          </a:p>
        </p:txBody>
      </p:sp>
    </p:spTree>
    <p:extLst>
      <p:ext uri="{BB962C8B-B14F-4D97-AF65-F5344CB8AC3E}">
        <p14:creationId xmlns:p14="http://schemas.microsoft.com/office/powerpoint/2010/main" val="667006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24C77F52-0A4D-8943-9AEB-A5F3C1DF1F89}" type="slidenum">
              <a:rPr lang="en-IT" smtClean="0"/>
              <a:t>22</a:t>
            </a:fld>
            <a:endParaRPr lang="en-IT"/>
          </a:p>
        </p:txBody>
      </p:sp>
    </p:spTree>
    <p:extLst>
      <p:ext uri="{BB962C8B-B14F-4D97-AF65-F5344CB8AC3E}">
        <p14:creationId xmlns:p14="http://schemas.microsoft.com/office/powerpoint/2010/main" val="4205100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As far as I know one of the best example is another Z source: GX 5-1 </a:t>
            </a:r>
          </a:p>
          <a:p>
            <a:r>
              <a:rPr lang="en-GB" dirty="0"/>
              <a:t>A huge multiwavelength observation campaign has been carried on simultaneous with IXPE for this source. However, except X-ray data, the other measurement gave only upper limits</a:t>
            </a:r>
          </a:p>
          <a:p>
            <a:r>
              <a:rPr lang="en-GB" dirty="0"/>
              <a:t>Spectra with nicer, </a:t>
            </a:r>
            <a:r>
              <a:rPr lang="en-GB" dirty="0" err="1"/>
              <a:t>ixpe</a:t>
            </a:r>
            <a:r>
              <a:rPr lang="en-GB" dirty="0"/>
              <a:t> (the wings are from IXPE) INTEGRAL </a:t>
            </a:r>
          </a:p>
          <a:p>
            <a:r>
              <a:rPr lang="en-GB" dirty="0"/>
              <a:t>IXPE matrix still not corrected.</a:t>
            </a:r>
          </a:p>
        </p:txBody>
      </p:sp>
      <p:sp>
        <p:nvSpPr>
          <p:cNvPr id="4" name="Segnaposto numero diapositiva 3"/>
          <p:cNvSpPr>
            <a:spLocks noGrp="1"/>
          </p:cNvSpPr>
          <p:nvPr>
            <p:ph type="sldNum" sz="quarter" idx="5"/>
          </p:nvPr>
        </p:nvSpPr>
        <p:spPr/>
        <p:txBody>
          <a:bodyPr/>
          <a:lstStyle/>
          <a:p>
            <a:fld id="{A605C011-B1EF-0C43-B1D7-D2FA7D05F404}" type="slidenum">
              <a:rPr lang="en-GB" smtClean="0"/>
              <a:t>28</a:t>
            </a:fld>
            <a:endParaRPr lang="en-GB"/>
          </a:p>
        </p:txBody>
      </p:sp>
    </p:spTree>
    <p:extLst>
      <p:ext uri="{BB962C8B-B14F-4D97-AF65-F5344CB8AC3E}">
        <p14:creationId xmlns:p14="http://schemas.microsoft.com/office/powerpoint/2010/main" val="1245959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It was possible to infer polarization to disk and to comptonization.</a:t>
            </a:r>
          </a:p>
          <a:p>
            <a:r>
              <a:rPr lang="en-GB" dirty="0"/>
              <a:t>This was particularly easy because </a:t>
            </a:r>
            <a:r>
              <a:rPr lang="en-GB" dirty="0" err="1"/>
              <a:t>thre</a:t>
            </a:r>
            <a:r>
              <a:rPr lang="en-GB" dirty="0"/>
              <a:t> are not detectable reflection in GX %-1. </a:t>
            </a:r>
          </a:p>
          <a:p>
            <a:r>
              <a:rPr lang="en-GB" dirty="0"/>
              <a:t>The unexpected </a:t>
            </a:r>
            <a:r>
              <a:rPr lang="en-GB" dirty="0" err="1"/>
              <a:t>sesults</a:t>
            </a:r>
            <a:r>
              <a:rPr lang="en-GB" dirty="0"/>
              <a:t> is that disk and comptonization are not perpendicular but the PA has an angle &lt; 90°.</a:t>
            </a:r>
          </a:p>
          <a:p>
            <a:r>
              <a:rPr lang="en-GB" dirty="0"/>
              <a:t>This imply a rotation of the PA.</a:t>
            </a:r>
          </a:p>
        </p:txBody>
      </p:sp>
      <p:sp>
        <p:nvSpPr>
          <p:cNvPr id="4" name="Segnaposto numero diapositiva 3"/>
          <p:cNvSpPr>
            <a:spLocks noGrp="1"/>
          </p:cNvSpPr>
          <p:nvPr>
            <p:ph type="sldNum" sz="quarter" idx="5"/>
          </p:nvPr>
        </p:nvSpPr>
        <p:spPr/>
        <p:txBody>
          <a:bodyPr/>
          <a:lstStyle/>
          <a:p>
            <a:fld id="{A605C011-B1EF-0C43-B1D7-D2FA7D05F404}" type="slidenum">
              <a:rPr lang="en-GB" smtClean="0"/>
              <a:t>29</a:t>
            </a:fld>
            <a:endParaRPr lang="en-GB"/>
          </a:p>
        </p:txBody>
      </p:sp>
    </p:spTree>
    <p:extLst>
      <p:ext uri="{BB962C8B-B14F-4D97-AF65-F5344CB8AC3E}">
        <p14:creationId xmlns:p14="http://schemas.microsoft.com/office/powerpoint/2010/main" val="40781528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First and obvious synergy: radio/X</a:t>
            </a:r>
          </a:p>
          <a:p>
            <a:r>
              <a:rPr lang="en-GB" dirty="0"/>
              <a:t>Polarization angle parallel to radio jets</a:t>
            </a:r>
          </a:p>
          <a:p>
            <a:r>
              <a:rPr lang="en-GB" dirty="0"/>
              <a:t>This is true for BH XRB as GX339-4 and </a:t>
            </a:r>
            <a:r>
              <a:rPr lang="en-GB" dirty="0" err="1"/>
              <a:t>Cyg</a:t>
            </a:r>
            <a:r>
              <a:rPr lang="en-GB" dirty="0"/>
              <a:t> x-1, for the Z source </a:t>
            </a:r>
            <a:r>
              <a:rPr lang="en-GB" dirty="0" err="1"/>
              <a:t>Cyg</a:t>
            </a:r>
            <a:r>
              <a:rPr lang="en-GB" dirty="0"/>
              <a:t> X-2 and a couple of AGN</a:t>
            </a:r>
          </a:p>
          <a:p>
            <a:r>
              <a:rPr lang="en-GB" dirty="0"/>
              <a:t>For GX 339-4 the radio ejections are observed simultaneously with </a:t>
            </a:r>
            <a:r>
              <a:rPr lang="en-GB" dirty="0" err="1"/>
              <a:t>ixpe</a:t>
            </a:r>
            <a:endParaRPr lang="en-GB" dirty="0"/>
          </a:p>
          <a:p>
            <a:r>
              <a:rPr lang="en-GB" dirty="0"/>
              <a:t>radio jets and PA having the same direction implies</a:t>
            </a:r>
          </a:p>
          <a:p>
            <a:r>
              <a:rPr lang="en-GB" dirty="0" err="1"/>
              <a:t>Iplying</a:t>
            </a:r>
            <a:r>
              <a:rPr lang="en-GB" dirty="0"/>
              <a:t> an equatorial geometry  of the system (jets </a:t>
            </a:r>
            <a:r>
              <a:rPr lang="en-GB" dirty="0" err="1"/>
              <a:t>symmentry</a:t>
            </a:r>
            <a:r>
              <a:rPr lang="en-GB" dirty="0"/>
              <a:t> axis)</a:t>
            </a:r>
          </a:p>
          <a:p>
            <a:r>
              <a:rPr lang="it-IT" dirty="0" err="1"/>
              <a:t>This</a:t>
            </a:r>
            <a:r>
              <a:rPr lang="it-IT" dirty="0"/>
              <a:t> </a:t>
            </a:r>
            <a:r>
              <a:rPr lang="it-IT" dirty="0" err="1"/>
              <a:t>might</a:t>
            </a:r>
            <a:r>
              <a:rPr lang="it-IT" dirty="0"/>
              <a:t> </a:t>
            </a:r>
            <a:r>
              <a:rPr lang="it-IT" dirty="0" err="1"/>
              <a:t>seem</a:t>
            </a:r>
            <a:r>
              <a:rPr lang="it-IT" dirty="0"/>
              <a:t> like </a:t>
            </a:r>
            <a:r>
              <a:rPr lang="it-IT" dirty="0" err="1"/>
              <a:t>established</a:t>
            </a:r>
            <a:r>
              <a:rPr lang="it-IT" dirty="0"/>
              <a:t> knowledge; </a:t>
            </a:r>
            <a:r>
              <a:rPr lang="it-IT" dirty="0" err="1"/>
              <a:t>however</a:t>
            </a:r>
            <a:r>
              <a:rPr lang="it-IT" dirty="0"/>
              <a:t>, </a:t>
            </a:r>
            <a:r>
              <a:rPr lang="it-IT" dirty="0" err="1"/>
              <a:t>it</a:t>
            </a:r>
            <a:r>
              <a:rPr lang="it-IT" dirty="0"/>
              <a:t> </a:t>
            </a:r>
            <a:r>
              <a:rPr lang="it-IT" dirty="0" err="1"/>
              <a:t>is</a:t>
            </a:r>
            <a:r>
              <a:rPr lang="it-IT" dirty="0"/>
              <a:t> </a:t>
            </a:r>
            <a:r>
              <a:rPr lang="it-IT" dirty="0" err="1"/>
              <a:t>not</a:t>
            </a:r>
            <a:r>
              <a:rPr lang="it-IT" dirty="0"/>
              <a:t> </a:t>
            </a:r>
            <a:r>
              <a:rPr lang="it-IT" dirty="0" err="1"/>
              <a:t>always</a:t>
            </a:r>
            <a:r>
              <a:rPr lang="it-IT" dirty="0"/>
              <a:t> the case:</a:t>
            </a:r>
            <a:endParaRPr lang="en-GB" dirty="0"/>
          </a:p>
        </p:txBody>
      </p:sp>
      <p:sp>
        <p:nvSpPr>
          <p:cNvPr id="4" name="Segnaposto numero diapositiva 3"/>
          <p:cNvSpPr>
            <a:spLocks noGrp="1"/>
          </p:cNvSpPr>
          <p:nvPr>
            <p:ph type="sldNum" sz="quarter" idx="5"/>
          </p:nvPr>
        </p:nvSpPr>
        <p:spPr/>
        <p:txBody>
          <a:bodyPr/>
          <a:lstStyle/>
          <a:p>
            <a:fld id="{A605C011-B1EF-0C43-B1D7-D2FA7D05F404}" type="slidenum">
              <a:rPr lang="en-GB" smtClean="0"/>
              <a:t>30</a:t>
            </a:fld>
            <a:endParaRPr lang="en-GB"/>
          </a:p>
        </p:txBody>
      </p:sp>
    </p:spTree>
    <p:extLst>
      <p:ext uri="{BB962C8B-B14F-4D97-AF65-F5344CB8AC3E}">
        <p14:creationId xmlns:p14="http://schemas.microsoft.com/office/powerpoint/2010/main" val="4213386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FB06A5B-D225-424B-A617-5F48CC9B8314}" type="slidenum">
              <a:rPr lang="en-US"/>
              <a:pPr>
                <a:defRPr/>
              </a:pPr>
              <a:t>2</a:t>
            </a:fld>
            <a:endParaRPr lang="en-US"/>
          </a:p>
        </p:txBody>
      </p:sp>
      <p:sp>
        <p:nvSpPr>
          <p:cNvPr id="614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6147" name="Rectangle 3"/>
          <p:cNvSpPr>
            <a:spLocks noGrp="1" noChangeArrowheads="1"/>
          </p:cNvSpPr>
          <p:nvPr>
            <p:ph type="body" idx="1"/>
          </p:nvPr>
        </p:nvSpPr>
        <p:spPr/>
        <p:txBody>
          <a:bodyPr/>
          <a:lstStyle/>
          <a:p>
            <a:pPr eaLnBrk="1" hangingPunct="1">
              <a:defRPr/>
            </a:pPr>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err="1"/>
              <a:t>Sco</a:t>
            </a:r>
            <a:r>
              <a:rPr lang="en-GB" dirty="0"/>
              <a:t> X-1 is another Z source </a:t>
            </a:r>
          </a:p>
          <a:p>
            <a:r>
              <a:rPr lang="en-GB" dirty="0"/>
              <a:t>In this case the jets are misaligned </a:t>
            </a:r>
          </a:p>
          <a:p>
            <a:r>
              <a:rPr lang="en-GB" dirty="0"/>
              <a:t>The angle between PA and radio jets depends on the position in the </a:t>
            </a:r>
            <a:r>
              <a:rPr lang="en-GB" dirty="0" err="1"/>
              <a:t>color-color</a:t>
            </a:r>
            <a:r>
              <a:rPr lang="en-GB" dirty="0"/>
              <a:t> diagram.</a:t>
            </a:r>
          </a:p>
          <a:p>
            <a:r>
              <a:rPr lang="en-GB" sz="1200" dirty="0"/>
              <a:t>presence of  preceding radio jets?</a:t>
            </a:r>
          </a:p>
          <a:p>
            <a:r>
              <a:rPr lang="en-GB" sz="1200" dirty="0"/>
              <a:t>It has been noticed that the IXPE observation is near the apex of the Z between NB and FB. Around the transition.</a:t>
            </a:r>
            <a:endParaRPr lang="en-GB" dirty="0"/>
          </a:p>
        </p:txBody>
      </p:sp>
      <p:sp>
        <p:nvSpPr>
          <p:cNvPr id="4" name="Segnaposto numero diapositiva 3"/>
          <p:cNvSpPr>
            <a:spLocks noGrp="1"/>
          </p:cNvSpPr>
          <p:nvPr>
            <p:ph type="sldNum" sz="quarter" idx="5"/>
          </p:nvPr>
        </p:nvSpPr>
        <p:spPr/>
        <p:txBody>
          <a:bodyPr/>
          <a:lstStyle/>
          <a:p>
            <a:fld id="{A605C011-B1EF-0C43-B1D7-D2FA7D05F404}" type="slidenum">
              <a:rPr lang="en-GB" smtClean="0"/>
              <a:t>31</a:t>
            </a:fld>
            <a:endParaRPr lang="en-GB"/>
          </a:p>
        </p:txBody>
      </p:sp>
    </p:spTree>
    <p:extLst>
      <p:ext uri="{BB962C8B-B14F-4D97-AF65-F5344CB8AC3E}">
        <p14:creationId xmlns:p14="http://schemas.microsoft.com/office/powerpoint/2010/main" val="4945480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40817C3-D990-1843-AA34-6EABDA85F4C5}" type="slidenum">
              <a:rPr lang="en-US"/>
              <a:pPr>
                <a:defRPr/>
              </a:pPr>
              <a:t>33</a:t>
            </a:fld>
            <a:endParaRPr lang="en-US"/>
          </a:p>
        </p:txBody>
      </p:sp>
      <p:sp>
        <p:nvSpPr>
          <p:cNvPr id="234498"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234499"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it-IT" dirty="0" err="1">
                <a:latin typeface="+mj-lt"/>
              </a:rPr>
              <a:t>Aql</a:t>
            </a:r>
            <a:r>
              <a:rPr lang="it-IT" dirty="0">
                <a:latin typeface="+mj-lt"/>
              </a:rPr>
              <a:t> X-1 </a:t>
            </a:r>
            <a:r>
              <a:rPr lang="it-IT" dirty="0" err="1">
                <a:latin typeface="+mj-lt"/>
              </a:rPr>
              <a:t>was</a:t>
            </a:r>
            <a:r>
              <a:rPr lang="it-IT" dirty="0">
                <a:latin typeface="+mj-lt"/>
              </a:rPr>
              <a:t> an </a:t>
            </a:r>
            <a:r>
              <a:rPr lang="it-IT" dirty="0" err="1">
                <a:latin typeface="+mj-lt"/>
              </a:rPr>
              <a:t>even</a:t>
            </a:r>
            <a:r>
              <a:rPr lang="it-IT" dirty="0">
                <a:latin typeface="+mj-lt"/>
              </a:rPr>
              <a:t> more </a:t>
            </a:r>
            <a:r>
              <a:rPr lang="it-IT" dirty="0" err="1">
                <a:latin typeface="+mj-lt"/>
              </a:rPr>
              <a:t>extreme</a:t>
            </a:r>
            <a:r>
              <a:rPr lang="it-IT" dirty="0">
                <a:latin typeface="+mj-lt"/>
              </a:rPr>
              <a:t> case </a:t>
            </a:r>
            <a:r>
              <a:rPr lang="it-IT" dirty="0" err="1">
                <a:latin typeface="+mj-lt"/>
              </a:rPr>
              <a:t>as</a:t>
            </a:r>
            <a:r>
              <a:rPr lang="it-IT" dirty="0">
                <a:latin typeface="+mj-lt"/>
              </a:rPr>
              <a:t> </a:t>
            </a:r>
            <a:r>
              <a:rPr lang="it-IT" dirty="0" err="1">
                <a:latin typeface="+mj-lt"/>
              </a:rPr>
              <a:t>it</a:t>
            </a:r>
            <a:r>
              <a:rPr lang="it-IT" dirty="0">
                <a:latin typeface="+mj-lt"/>
              </a:rPr>
              <a:t> </a:t>
            </a:r>
            <a:r>
              <a:rPr lang="it-IT" dirty="0" err="1">
                <a:latin typeface="+mj-lt"/>
              </a:rPr>
              <a:t>showed</a:t>
            </a:r>
            <a:r>
              <a:rPr lang="it-IT" dirty="0">
                <a:latin typeface="+mj-lt"/>
              </a:rPr>
              <a:t> </a:t>
            </a:r>
            <a:r>
              <a:rPr lang="it-IT" dirty="0" err="1">
                <a:latin typeface="+mj-lt"/>
              </a:rPr>
              <a:t>coherent</a:t>
            </a:r>
            <a:r>
              <a:rPr lang="it-IT" dirty="0">
                <a:latin typeface="+mj-lt"/>
              </a:rPr>
              <a:t> X-ray </a:t>
            </a:r>
            <a:r>
              <a:rPr lang="it-IT" dirty="0" err="1">
                <a:latin typeface="+mj-lt"/>
              </a:rPr>
              <a:t>pulsations</a:t>
            </a:r>
            <a:r>
              <a:rPr lang="it-IT" dirty="0">
                <a:latin typeface="+mj-lt"/>
              </a:rPr>
              <a:t> for just 120 </a:t>
            </a:r>
            <a:r>
              <a:rPr lang="it-IT" dirty="0" err="1">
                <a:latin typeface="+mj-lt"/>
              </a:rPr>
              <a:t>s</a:t>
            </a:r>
            <a:r>
              <a:rPr lang="it-IT" dirty="0">
                <a:latin typeface="+mj-lt"/>
              </a:rPr>
              <a:t> over a </a:t>
            </a:r>
            <a:r>
              <a:rPr lang="it-IT" dirty="0" err="1">
                <a:latin typeface="+mj-lt"/>
              </a:rPr>
              <a:t>couple</a:t>
            </a:r>
            <a:r>
              <a:rPr lang="it-IT" dirty="0">
                <a:latin typeface="+mj-lt"/>
              </a:rPr>
              <a:t> of </a:t>
            </a:r>
            <a:r>
              <a:rPr lang="it-IT" dirty="0" err="1">
                <a:latin typeface="+mj-lt"/>
              </a:rPr>
              <a:t>Ms</a:t>
            </a:r>
            <a:r>
              <a:rPr lang="it-IT" dirty="0">
                <a:latin typeface="+mj-lt"/>
              </a:rPr>
              <a:t> of data </a:t>
            </a:r>
            <a:r>
              <a:rPr lang="it-IT" dirty="0" err="1">
                <a:latin typeface="+mj-lt"/>
              </a:rPr>
              <a:t>collected</a:t>
            </a:r>
            <a:r>
              <a:rPr lang="it-IT" dirty="0">
                <a:latin typeface="+mj-lt"/>
              </a:rPr>
              <a:t> over the </a:t>
            </a:r>
            <a:r>
              <a:rPr lang="it-IT" dirty="0" err="1">
                <a:latin typeface="+mj-lt"/>
              </a:rPr>
              <a:t>years</a:t>
            </a:r>
            <a:r>
              <a:rPr lang="it-IT" dirty="0">
                <a:latin typeface="+mj-lt"/>
              </a:rPr>
              <a:t> [119]. In </a:t>
            </a:r>
            <a:r>
              <a:rPr lang="it-IT" dirty="0" err="1">
                <a:latin typeface="+mj-lt"/>
              </a:rPr>
              <a:t>this</a:t>
            </a:r>
            <a:r>
              <a:rPr lang="it-IT" dirty="0">
                <a:latin typeface="+mj-lt"/>
              </a:rPr>
              <a:t> case, the time scale of the </a:t>
            </a:r>
            <a:r>
              <a:rPr lang="it-IT" dirty="0" err="1">
                <a:latin typeface="+mj-lt"/>
              </a:rPr>
              <a:t>magnetic</a:t>
            </a:r>
            <a:r>
              <a:rPr lang="it-IT" dirty="0">
                <a:latin typeface="+mj-lt"/>
              </a:rPr>
              <a:t> field re-</a:t>
            </a:r>
            <a:r>
              <a:rPr lang="it-IT" dirty="0" err="1">
                <a:latin typeface="+mj-lt"/>
              </a:rPr>
              <a:t>emergence</a:t>
            </a:r>
            <a:r>
              <a:rPr lang="it-IT" dirty="0">
                <a:latin typeface="+mj-lt"/>
              </a:rPr>
              <a:t> </a:t>
            </a:r>
            <a:r>
              <a:rPr lang="it-IT" dirty="0" err="1">
                <a:latin typeface="+mj-lt"/>
              </a:rPr>
              <a:t>would</a:t>
            </a:r>
            <a:r>
              <a:rPr lang="it-IT" dirty="0">
                <a:latin typeface="+mj-lt"/>
              </a:rPr>
              <a:t> be way </a:t>
            </a:r>
            <a:r>
              <a:rPr lang="it-IT" dirty="0" err="1">
                <a:latin typeface="+mj-lt"/>
              </a:rPr>
              <a:t>faster</a:t>
            </a:r>
            <a:r>
              <a:rPr lang="it-IT" dirty="0">
                <a:latin typeface="+mj-lt"/>
              </a:rPr>
              <a:t> </a:t>
            </a:r>
            <a:r>
              <a:rPr lang="it-IT" dirty="0" err="1">
                <a:latin typeface="+mj-lt"/>
              </a:rPr>
              <a:t>than</a:t>
            </a:r>
            <a:r>
              <a:rPr lang="it-IT" dirty="0">
                <a:latin typeface="+mj-lt"/>
              </a:rPr>
              <a:t> </a:t>
            </a:r>
            <a:r>
              <a:rPr lang="it-IT" dirty="0" err="1">
                <a:latin typeface="+mj-lt"/>
              </a:rPr>
              <a:t>expected</a:t>
            </a:r>
            <a:r>
              <a:rPr lang="it-IT" dirty="0">
                <a:latin typeface="+mj-lt"/>
              </a:rPr>
              <a:t> </a:t>
            </a:r>
            <a:r>
              <a:rPr lang="it-IT" dirty="0" err="1">
                <a:latin typeface="+mj-lt"/>
              </a:rPr>
              <a:t>according</a:t>
            </a:r>
            <a:r>
              <a:rPr lang="it-IT" dirty="0">
                <a:latin typeface="+mj-lt"/>
              </a:rPr>
              <a:t> to the </a:t>
            </a:r>
            <a:r>
              <a:rPr lang="it-IT" dirty="0" err="1">
                <a:latin typeface="+mj-lt"/>
              </a:rPr>
              <a:t>magnetic</a:t>
            </a:r>
            <a:r>
              <a:rPr lang="it-IT" dirty="0">
                <a:latin typeface="+mj-lt"/>
              </a:rPr>
              <a:t> screening scenario. </a:t>
            </a:r>
            <a:r>
              <a:rPr lang="it-IT" dirty="0" err="1">
                <a:latin typeface="+mj-lt"/>
              </a:rPr>
              <a:t>Therefore</a:t>
            </a:r>
            <a:r>
              <a:rPr lang="it-IT" dirty="0">
                <a:latin typeface="+mj-lt"/>
              </a:rPr>
              <a:t>, </a:t>
            </a:r>
            <a:r>
              <a:rPr lang="it-IT" dirty="0" err="1">
                <a:latin typeface="+mj-lt"/>
              </a:rPr>
              <a:t>it</a:t>
            </a:r>
            <a:r>
              <a:rPr lang="it-IT" dirty="0">
                <a:latin typeface="+mj-lt"/>
              </a:rPr>
              <a:t> </a:t>
            </a:r>
            <a:r>
              <a:rPr lang="it-IT" dirty="0" err="1">
                <a:latin typeface="+mj-lt"/>
              </a:rPr>
              <a:t>seems</a:t>
            </a:r>
            <a:r>
              <a:rPr lang="it-IT" dirty="0">
                <a:latin typeface="+mj-lt"/>
              </a:rPr>
              <a:t> clear </a:t>
            </a:r>
            <a:r>
              <a:rPr lang="it-IT" dirty="0" err="1">
                <a:latin typeface="+mj-lt"/>
              </a:rPr>
              <a:t>that</a:t>
            </a:r>
            <a:r>
              <a:rPr lang="it-IT" dirty="0">
                <a:latin typeface="+mj-lt"/>
              </a:rPr>
              <a:t> the </a:t>
            </a:r>
            <a:r>
              <a:rPr lang="it-IT" dirty="0" err="1">
                <a:latin typeface="+mj-lt"/>
              </a:rPr>
              <a:t>problem</a:t>
            </a:r>
            <a:r>
              <a:rPr lang="it-IT" dirty="0">
                <a:latin typeface="+mj-lt"/>
              </a:rPr>
              <a:t> of </a:t>
            </a:r>
            <a:r>
              <a:rPr lang="it-IT" dirty="0" err="1">
                <a:latin typeface="+mj-lt"/>
              </a:rPr>
              <a:t>understanding</a:t>
            </a:r>
            <a:r>
              <a:rPr lang="it-IT" dirty="0">
                <a:latin typeface="+mj-lt"/>
              </a:rPr>
              <a:t> </a:t>
            </a:r>
            <a:r>
              <a:rPr lang="it-IT" dirty="0" err="1">
                <a:latin typeface="+mj-lt"/>
              </a:rPr>
              <a:t>what</a:t>
            </a:r>
            <a:r>
              <a:rPr lang="it-IT" dirty="0">
                <a:latin typeface="+mj-lt"/>
              </a:rPr>
              <a:t> </a:t>
            </a:r>
            <a:r>
              <a:rPr lang="it-IT" dirty="0" err="1">
                <a:latin typeface="+mj-lt"/>
              </a:rPr>
              <a:t>determines</a:t>
            </a:r>
            <a:r>
              <a:rPr lang="it-IT" dirty="0">
                <a:latin typeface="+mj-lt"/>
              </a:rPr>
              <a:t> the </a:t>
            </a:r>
            <a:r>
              <a:rPr lang="it-IT" dirty="0" err="1">
                <a:latin typeface="+mj-lt"/>
              </a:rPr>
              <a:t>lack</a:t>
            </a:r>
            <a:r>
              <a:rPr lang="it-IT" dirty="0">
                <a:latin typeface="+mj-lt"/>
              </a:rPr>
              <a:t> of </a:t>
            </a:r>
            <a:r>
              <a:rPr lang="it-IT" dirty="0" err="1">
                <a:latin typeface="+mj-lt"/>
              </a:rPr>
              <a:t>pulsations</a:t>
            </a:r>
            <a:r>
              <a:rPr lang="it-IT" dirty="0">
                <a:latin typeface="+mj-lt"/>
              </a:rPr>
              <a:t> from </a:t>
            </a:r>
            <a:r>
              <a:rPr lang="it-IT" dirty="0" err="1">
                <a:latin typeface="+mj-lt"/>
              </a:rPr>
              <a:t>most</a:t>
            </a:r>
            <a:r>
              <a:rPr lang="it-IT" dirty="0">
                <a:latin typeface="+mj-lt"/>
              </a:rPr>
              <a:t> </a:t>
            </a:r>
            <a:r>
              <a:rPr lang="it-IT" dirty="0" err="1">
                <a:latin typeface="+mj-lt"/>
              </a:rPr>
              <a:t>LMXBs</a:t>
            </a:r>
            <a:r>
              <a:rPr lang="it-IT" dirty="0">
                <a:latin typeface="+mj-lt"/>
              </a:rPr>
              <a:t> </a:t>
            </a:r>
            <a:r>
              <a:rPr lang="it-IT" dirty="0" err="1">
                <a:latin typeface="+mj-lt"/>
              </a:rPr>
              <a:t>remains</a:t>
            </a:r>
            <a:r>
              <a:rPr lang="it-IT" dirty="0">
                <a:latin typeface="+mj-lt"/>
              </a:rPr>
              <a:t> open</a:t>
            </a:r>
            <a:endParaRPr lang="en-GB" dirty="0">
              <a:latin typeface="+mj-lt"/>
            </a:endParaRPr>
          </a:p>
          <a:p>
            <a:pPr eaLnBrk="1" hangingPunct="1">
              <a:defRPr/>
            </a:pPr>
            <a:endParaRPr lang="it-IT"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0" i="0" dirty="0">
                <a:solidFill>
                  <a:srgbClr val="222222"/>
                </a:solidFill>
                <a:effectLst/>
                <a:latin typeface="Merriweather" pitchFamily="2" charset="77"/>
              </a:rPr>
              <a:t>The X-ray </a:t>
            </a:r>
            <a:r>
              <a:rPr lang="it-IT" b="0" i="0" dirty="0" err="1">
                <a:solidFill>
                  <a:srgbClr val="222222"/>
                </a:solidFill>
                <a:effectLst/>
                <a:latin typeface="Merriweather" pitchFamily="2" charset="77"/>
              </a:rPr>
              <a:t>spectra</a:t>
            </a:r>
            <a:r>
              <a:rPr lang="it-IT" b="0" i="0" dirty="0">
                <a:solidFill>
                  <a:srgbClr val="222222"/>
                </a:solidFill>
                <a:effectLst/>
                <a:latin typeface="Merriweather" pitchFamily="2" charset="77"/>
              </a:rPr>
              <a:t> of </a:t>
            </a:r>
            <a:r>
              <a:rPr lang="it-IT" b="0" i="0" dirty="0" err="1">
                <a:solidFill>
                  <a:srgbClr val="222222"/>
                </a:solidFill>
                <a:effectLst/>
                <a:latin typeface="Merriweather" pitchFamily="2" charset="77"/>
              </a:rPr>
              <a:t>AMSPs</a:t>
            </a:r>
            <a:r>
              <a:rPr lang="it-IT" b="0" i="0" dirty="0">
                <a:solidFill>
                  <a:srgbClr val="222222"/>
                </a:solidFill>
                <a:effectLst/>
                <a:latin typeface="Merriweather" pitchFamily="2" charset="77"/>
              </a:rPr>
              <a:t> are </a:t>
            </a:r>
            <a:r>
              <a:rPr lang="it-IT" b="0" i="0" dirty="0" err="1">
                <a:solidFill>
                  <a:srgbClr val="222222"/>
                </a:solidFill>
                <a:effectLst/>
                <a:latin typeface="Merriweather" pitchFamily="2" charset="77"/>
              </a:rPr>
              <a:t>dominated</a:t>
            </a:r>
            <a:r>
              <a:rPr lang="it-IT" b="0" i="0" dirty="0">
                <a:solidFill>
                  <a:srgbClr val="222222"/>
                </a:solidFill>
                <a:effectLst/>
                <a:latin typeface="Merriweather" pitchFamily="2" charset="77"/>
              </a:rPr>
              <a:t> by a power-</a:t>
            </a:r>
            <a:r>
              <a:rPr lang="it-IT" b="0" i="0" dirty="0" err="1">
                <a:solidFill>
                  <a:srgbClr val="222222"/>
                </a:solidFill>
                <a:effectLst/>
                <a:latin typeface="Merriweather" pitchFamily="2" charset="77"/>
              </a:rPr>
              <a:t>law</a:t>
            </a:r>
            <a:r>
              <a:rPr lang="it-IT" b="0" i="0" dirty="0">
                <a:solidFill>
                  <a:srgbClr val="222222"/>
                </a:solidFill>
                <a:effectLst/>
                <a:latin typeface="Merriweather" pitchFamily="2" charset="77"/>
              </a:rPr>
              <a:t>  with a </a:t>
            </a:r>
            <a:r>
              <a:rPr lang="it-IT" b="0" i="0" dirty="0" err="1">
                <a:solidFill>
                  <a:srgbClr val="222222"/>
                </a:solidFill>
                <a:effectLst/>
                <a:latin typeface="Merriweather" pitchFamily="2" charset="77"/>
              </a:rPr>
              <a:t>photon</a:t>
            </a:r>
            <a:r>
              <a:rPr lang="it-IT" b="0" i="0" dirty="0">
                <a:solidFill>
                  <a:srgbClr val="222222"/>
                </a:solidFill>
                <a:effectLst/>
                <a:latin typeface="Merriweather" pitchFamily="2" charset="77"/>
              </a:rPr>
              <a:t> index </a:t>
            </a:r>
            <a:r>
              <a:rPr lang="el-GR" b="0" i="1" dirty="0">
                <a:solidFill>
                  <a:srgbClr val="222222"/>
                </a:solidFill>
                <a:effectLst/>
                <a:latin typeface="Merriweather" pitchFamily="2" charset="77"/>
              </a:rPr>
              <a:t>Γ</a:t>
            </a:r>
            <a:r>
              <a:rPr lang="el-GR" b="0" i="0" dirty="0">
                <a:solidFill>
                  <a:srgbClr val="222222"/>
                </a:solidFill>
                <a:effectLst/>
                <a:latin typeface="Merriweather" pitchFamily="2" charset="77"/>
              </a:rPr>
              <a:t> ≃ 2 </a:t>
            </a:r>
            <a:r>
              <a:rPr lang="it-IT" b="0" i="0" dirty="0" err="1">
                <a:solidFill>
                  <a:srgbClr val="222222"/>
                </a:solidFill>
                <a:effectLst/>
                <a:latin typeface="Merriweather" pitchFamily="2" charset="77"/>
              </a:rPr>
              <a:t>that</a:t>
            </a:r>
            <a:r>
              <a:rPr lang="it-IT" b="0" i="0" dirty="0">
                <a:solidFill>
                  <a:srgbClr val="222222"/>
                </a:solidFill>
                <a:effectLst/>
                <a:latin typeface="Merriweather" pitchFamily="2" charset="77"/>
              </a:rPr>
              <a:t> </a:t>
            </a:r>
            <a:r>
              <a:rPr lang="it-IT" b="0" i="0" dirty="0" err="1">
                <a:solidFill>
                  <a:srgbClr val="222222"/>
                </a:solidFill>
                <a:effectLst/>
                <a:latin typeface="Merriweather" pitchFamily="2" charset="77"/>
              </a:rPr>
              <a:t>extends</a:t>
            </a:r>
            <a:r>
              <a:rPr lang="it-IT" b="0" i="0" dirty="0">
                <a:solidFill>
                  <a:srgbClr val="222222"/>
                </a:solidFill>
                <a:effectLst/>
                <a:latin typeface="Merriweather" pitchFamily="2" charset="77"/>
              </a:rPr>
              <a:t> </a:t>
            </a:r>
            <a:r>
              <a:rPr lang="it-IT" b="0" i="0" dirty="0" err="1">
                <a:solidFill>
                  <a:srgbClr val="222222"/>
                </a:solidFill>
                <a:effectLst/>
                <a:latin typeface="Merriweather" pitchFamily="2" charset="77"/>
              </a:rPr>
              <a:t>even</a:t>
            </a:r>
            <a:r>
              <a:rPr lang="it-IT" b="0" i="0" dirty="0">
                <a:solidFill>
                  <a:srgbClr val="222222"/>
                </a:solidFill>
                <a:effectLst/>
                <a:latin typeface="Merriweather" pitchFamily="2" charset="77"/>
              </a:rPr>
              <a:t> </a:t>
            </a:r>
            <a:r>
              <a:rPr lang="it-IT" b="0" i="0" dirty="0" err="1">
                <a:solidFill>
                  <a:srgbClr val="222222"/>
                </a:solidFill>
                <a:effectLst/>
                <a:latin typeface="Merriweather" pitchFamily="2" charset="77"/>
              </a:rPr>
              <a:t>beyond</a:t>
            </a:r>
            <a:r>
              <a:rPr lang="it-IT" b="0" i="0" dirty="0">
                <a:solidFill>
                  <a:srgbClr val="222222"/>
                </a:solidFill>
                <a:effectLst/>
                <a:latin typeface="Merriweather" pitchFamily="2" charset="77"/>
              </a:rPr>
              <a:t> 100 </a:t>
            </a:r>
            <a:r>
              <a:rPr lang="it-IT" b="0" i="0" dirty="0" err="1">
                <a:solidFill>
                  <a:srgbClr val="222222"/>
                </a:solidFill>
                <a:effectLst/>
                <a:latin typeface="Merriweather" pitchFamily="2" charset="77"/>
              </a:rPr>
              <a:t>keV</a:t>
            </a:r>
            <a:r>
              <a:rPr lang="it-IT" b="0" i="0" dirty="0">
                <a:solidFill>
                  <a:srgbClr val="222222"/>
                </a:solidFill>
                <a:effectLst/>
                <a:latin typeface="Merriweather" pitchFamily="2" charset="77"/>
              </a:rPr>
              <a:t> </a:t>
            </a:r>
          </a:p>
          <a:p>
            <a:endParaRPr lang="it-IT" dirty="0">
              <a:solidFill>
                <a:srgbClr val="222222"/>
              </a:solidFill>
              <a:latin typeface="Merriweather" pitchFamily="2" charset="77"/>
            </a:endParaRPr>
          </a:p>
          <a:p>
            <a:r>
              <a:rPr lang="it-IT" b="0" i="0" dirty="0">
                <a:solidFill>
                  <a:srgbClr val="222222"/>
                </a:solidFill>
                <a:effectLst/>
                <a:latin typeface="Merriweather" pitchFamily="2" charset="77"/>
              </a:rPr>
              <a:t>The </a:t>
            </a:r>
            <a:r>
              <a:rPr lang="it-IT" b="0" i="0" dirty="0" err="1">
                <a:solidFill>
                  <a:srgbClr val="222222"/>
                </a:solidFill>
                <a:effectLst/>
                <a:latin typeface="Merriweather" pitchFamily="2" charset="77"/>
              </a:rPr>
              <a:t>commonly</a:t>
            </a:r>
            <a:r>
              <a:rPr lang="it-IT" b="0" i="0" dirty="0">
                <a:solidFill>
                  <a:srgbClr val="222222"/>
                </a:solidFill>
                <a:effectLst/>
                <a:latin typeface="Merriweather" pitchFamily="2" charset="77"/>
              </a:rPr>
              <a:t> </a:t>
            </a:r>
            <a:r>
              <a:rPr lang="it-IT" b="0" i="0" dirty="0" err="1">
                <a:solidFill>
                  <a:srgbClr val="222222"/>
                </a:solidFill>
                <a:effectLst/>
                <a:latin typeface="Merriweather" pitchFamily="2" charset="77"/>
              </a:rPr>
              <a:t>accepted</a:t>
            </a:r>
            <a:r>
              <a:rPr lang="it-IT" b="0" i="0" dirty="0">
                <a:solidFill>
                  <a:srgbClr val="222222"/>
                </a:solidFill>
                <a:effectLst/>
                <a:latin typeface="Merriweather" pitchFamily="2" charset="77"/>
              </a:rPr>
              <a:t> model </a:t>
            </a:r>
            <a:r>
              <a:rPr lang="it-IT" b="0" i="0" dirty="0" err="1">
                <a:solidFill>
                  <a:srgbClr val="222222"/>
                </a:solidFill>
                <a:effectLst/>
                <a:latin typeface="Merriweather" pitchFamily="2" charset="77"/>
              </a:rPr>
              <a:t>locates</a:t>
            </a:r>
            <a:r>
              <a:rPr lang="it-IT" b="0" i="0" dirty="0">
                <a:solidFill>
                  <a:srgbClr val="222222"/>
                </a:solidFill>
                <a:effectLst/>
                <a:latin typeface="Merriweather" pitchFamily="2" charset="77"/>
              </a:rPr>
              <a:t> the </a:t>
            </a:r>
            <a:r>
              <a:rPr lang="it-IT" b="0" i="0" dirty="0" err="1">
                <a:solidFill>
                  <a:srgbClr val="222222"/>
                </a:solidFill>
                <a:effectLst/>
                <a:latin typeface="Merriweather" pitchFamily="2" charset="77"/>
              </a:rPr>
              <a:t>origin</a:t>
            </a:r>
            <a:r>
              <a:rPr lang="it-IT" b="0" i="0" dirty="0">
                <a:solidFill>
                  <a:srgbClr val="222222"/>
                </a:solidFill>
                <a:effectLst/>
                <a:latin typeface="Merriweather" pitchFamily="2" charset="77"/>
              </a:rPr>
              <a:t> of </a:t>
            </a:r>
            <a:r>
              <a:rPr lang="it-IT" b="0" i="0" dirty="0" err="1">
                <a:solidFill>
                  <a:srgbClr val="222222"/>
                </a:solidFill>
                <a:effectLst/>
                <a:latin typeface="Merriweather" pitchFamily="2" charset="77"/>
              </a:rPr>
              <a:t>these</a:t>
            </a:r>
            <a:r>
              <a:rPr lang="it-IT" b="0" i="0" dirty="0">
                <a:solidFill>
                  <a:srgbClr val="222222"/>
                </a:solidFill>
                <a:effectLst/>
                <a:latin typeface="Merriweather" pitchFamily="2" charset="77"/>
              </a:rPr>
              <a:t> hard X-ray </a:t>
            </a:r>
            <a:r>
              <a:rPr lang="it-IT" b="0" i="0" dirty="0" err="1">
                <a:solidFill>
                  <a:srgbClr val="222222"/>
                </a:solidFill>
                <a:effectLst/>
                <a:latin typeface="Merriweather" pitchFamily="2" charset="77"/>
              </a:rPr>
              <a:t>photons</a:t>
            </a:r>
            <a:r>
              <a:rPr lang="it-IT" b="0" i="0" dirty="0">
                <a:solidFill>
                  <a:srgbClr val="222222"/>
                </a:solidFill>
                <a:effectLst/>
                <a:latin typeface="Merriweather" pitchFamily="2" charset="77"/>
              </a:rPr>
              <a:t> in the </a:t>
            </a:r>
            <a:r>
              <a:rPr lang="it-IT" b="0" i="0" dirty="0" err="1">
                <a:solidFill>
                  <a:srgbClr val="222222"/>
                </a:solidFill>
                <a:effectLst/>
                <a:latin typeface="Merriweather" pitchFamily="2" charset="77"/>
              </a:rPr>
              <a:t>accretion</a:t>
            </a:r>
            <a:r>
              <a:rPr lang="it-IT" b="0" i="0" dirty="0">
                <a:solidFill>
                  <a:srgbClr val="222222"/>
                </a:solidFill>
                <a:effectLst/>
                <a:latin typeface="Merriweather" pitchFamily="2" charset="77"/>
              </a:rPr>
              <a:t> </a:t>
            </a:r>
            <a:r>
              <a:rPr lang="it-IT" b="0" i="0" dirty="0" err="1">
                <a:solidFill>
                  <a:srgbClr val="222222"/>
                </a:solidFill>
                <a:effectLst/>
                <a:latin typeface="Merriweather" pitchFamily="2" charset="77"/>
              </a:rPr>
              <a:t>columns</a:t>
            </a:r>
            <a:r>
              <a:rPr lang="it-IT" b="0" i="0" dirty="0">
                <a:solidFill>
                  <a:srgbClr val="222222"/>
                </a:solidFill>
                <a:effectLst/>
                <a:latin typeface="Merriweather" pitchFamily="2" charset="77"/>
              </a:rPr>
              <a:t> </a:t>
            </a:r>
            <a:r>
              <a:rPr lang="it-IT" b="0" i="0" dirty="0" err="1">
                <a:solidFill>
                  <a:srgbClr val="222222"/>
                </a:solidFill>
                <a:effectLst/>
                <a:latin typeface="Merriweather" pitchFamily="2" charset="77"/>
              </a:rPr>
              <a:t>that</a:t>
            </a:r>
            <a:r>
              <a:rPr lang="it-IT" b="0" i="0" dirty="0">
                <a:solidFill>
                  <a:srgbClr val="222222"/>
                </a:solidFill>
                <a:effectLst/>
                <a:latin typeface="Merriweather" pitchFamily="2" charset="77"/>
              </a:rPr>
              <a:t> </a:t>
            </a:r>
            <a:r>
              <a:rPr lang="it-IT" b="0" i="0" dirty="0" err="1">
                <a:solidFill>
                  <a:srgbClr val="222222"/>
                </a:solidFill>
                <a:effectLst/>
                <a:latin typeface="Merriweather" pitchFamily="2" charset="77"/>
              </a:rPr>
              <a:t>develop</a:t>
            </a:r>
            <a:r>
              <a:rPr lang="it-IT" b="0" i="0" dirty="0">
                <a:solidFill>
                  <a:srgbClr val="222222"/>
                </a:solidFill>
                <a:effectLst/>
                <a:latin typeface="Merriweather" pitchFamily="2" charset="77"/>
              </a:rPr>
              <a:t> </a:t>
            </a:r>
            <a:r>
              <a:rPr lang="it-IT" b="0" i="0" dirty="0" err="1">
                <a:solidFill>
                  <a:srgbClr val="222222"/>
                </a:solidFill>
                <a:effectLst/>
                <a:latin typeface="Merriweather" pitchFamily="2" charset="77"/>
              </a:rPr>
              <a:t>above</a:t>
            </a:r>
            <a:r>
              <a:rPr lang="it-IT" b="0" i="0" dirty="0">
                <a:solidFill>
                  <a:srgbClr val="222222"/>
                </a:solidFill>
                <a:effectLst/>
                <a:latin typeface="Merriweather" pitchFamily="2" charset="77"/>
              </a:rPr>
              <a:t> the NS </a:t>
            </a:r>
            <a:r>
              <a:rPr lang="it-IT" b="0" i="0" dirty="0" err="1">
                <a:solidFill>
                  <a:srgbClr val="222222"/>
                </a:solidFill>
                <a:effectLst/>
                <a:latin typeface="Merriweather" pitchFamily="2" charset="77"/>
              </a:rPr>
              <a:t>polar</a:t>
            </a:r>
            <a:r>
              <a:rPr lang="it-IT" b="0" i="0" dirty="0">
                <a:solidFill>
                  <a:srgbClr val="222222"/>
                </a:solidFill>
                <a:effectLst/>
                <a:latin typeface="Merriweather" pitchFamily="2" charset="77"/>
              </a:rPr>
              <a:t> </a:t>
            </a:r>
            <a:r>
              <a:rPr lang="it-IT" b="0" i="0" dirty="0" err="1">
                <a:solidFill>
                  <a:srgbClr val="222222"/>
                </a:solidFill>
                <a:effectLst/>
                <a:latin typeface="Merriweather" pitchFamily="2" charset="77"/>
              </a:rPr>
              <a:t>cap</a:t>
            </a:r>
            <a:r>
              <a:rPr lang="it-IT" b="0" i="0" dirty="0">
                <a:solidFill>
                  <a:srgbClr val="222222"/>
                </a:solidFill>
                <a:effectLst/>
                <a:latin typeface="Merriweather" pitchFamily="2" charset="77"/>
              </a:rPr>
              <a:t>: . </a:t>
            </a:r>
            <a:r>
              <a:rPr lang="it-IT" dirty="0">
                <a:solidFill>
                  <a:srgbClr val="222222"/>
                </a:solidFill>
                <a:latin typeface="Merriweather" pitchFamily="2" charset="77"/>
              </a:rPr>
              <a:t>t</a:t>
            </a:r>
            <a:r>
              <a:rPr lang="it-IT" b="0" i="0" dirty="0">
                <a:solidFill>
                  <a:srgbClr val="222222"/>
                </a:solidFill>
                <a:effectLst/>
                <a:latin typeface="Merriweather" pitchFamily="2" charset="77"/>
              </a:rPr>
              <a:t>he </a:t>
            </a:r>
            <a:r>
              <a:rPr lang="it-IT" b="0" i="0" dirty="0" err="1">
                <a:solidFill>
                  <a:srgbClr val="222222"/>
                </a:solidFill>
                <a:effectLst/>
                <a:latin typeface="Merriweather" pitchFamily="2" charset="77"/>
              </a:rPr>
              <a:t>freely</a:t>
            </a:r>
            <a:r>
              <a:rPr lang="it-IT" b="0" i="0" dirty="0">
                <a:solidFill>
                  <a:srgbClr val="222222"/>
                </a:solidFill>
                <a:effectLst/>
                <a:latin typeface="Merriweather" pitchFamily="2" charset="77"/>
              </a:rPr>
              <a:t> </a:t>
            </a:r>
            <a:r>
              <a:rPr lang="it-IT" b="0" i="0" dirty="0" err="1">
                <a:solidFill>
                  <a:srgbClr val="222222"/>
                </a:solidFill>
                <a:effectLst/>
                <a:latin typeface="Merriweather" pitchFamily="2" charset="77"/>
              </a:rPr>
              <a:t>falling</a:t>
            </a:r>
            <a:r>
              <a:rPr lang="it-IT" b="0" i="0" dirty="0">
                <a:solidFill>
                  <a:srgbClr val="222222"/>
                </a:solidFill>
                <a:effectLst/>
                <a:latin typeface="Merriweather" pitchFamily="2" charset="77"/>
              </a:rPr>
              <a:t> plasma </a:t>
            </a:r>
            <a:r>
              <a:rPr lang="it-IT" b="0" i="0" dirty="0" err="1">
                <a:solidFill>
                  <a:srgbClr val="222222"/>
                </a:solidFill>
                <a:effectLst/>
                <a:latin typeface="Merriweather" pitchFamily="2" charset="77"/>
              </a:rPr>
              <a:t>moving</a:t>
            </a:r>
            <a:r>
              <a:rPr lang="it-IT" b="0" i="0" dirty="0">
                <a:solidFill>
                  <a:srgbClr val="222222"/>
                </a:solidFill>
                <a:effectLst/>
                <a:latin typeface="Merriweather" pitchFamily="2" charset="77"/>
              </a:rPr>
              <a:t> </a:t>
            </a:r>
            <a:r>
              <a:rPr lang="it-IT" b="0" i="0" dirty="0" err="1">
                <a:solidFill>
                  <a:srgbClr val="222222"/>
                </a:solidFill>
                <a:effectLst/>
                <a:latin typeface="Merriweather" pitchFamily="2" charset="77"/>
              </a:rPr>
              <a:t>along</a:t>
            </a:r>
            <a:r>
              <a:rPr lang="it-IT" b="0" i="0" dirty="0">
                <a:solidFill>
                  <a:srgbClr val="222222"/>
                </a:solidFill>
                <a:effectLst/>
                <a:latin typeface="Merriweather" pitchFamily="2" charset="77"/>
              </a:rPr>
              <a:t> the </a:t>
            </a:r>
            <a:r>
              <a:rPr lang="it-IT" b="0" i="0" dirty="0" err="1">
                <a:solidFill>
                  <a:srgbClr val="222222"/>
                </a:solidFill>
                <a:effectLst/>
                <a:latin typeface="Merriweather" pitchFamily="2" charset="77"/>
              </a:rPr>
              <a:t>magnetospheric</a:t>
            </a:r>
            <a:r>
              <a:rPr lang="it-IT" b="0" i="0" dirty="0">
                <a:solidFill>
                  <a:srgbClr val="222222"/>
                </a:solidFill>
                <a:effectLst/>
                <a:latin typeface="Merriweather" pitchFamily="2" charset="77"/>
              </a:rPr>
              <a:t> field lines </a:t>
            </a:r>
            <a:r>
              <a:rPr lang="it-IT" b="0" i="0" dirty="0" err="1">
                <a:solidFill>
                  <a:srgbClr val="222222"/>
                </a:solidFill>
                <a:effectLst/>
                <a:latin typeface="Merriweather" pitchFamily="2" charset="77"/>
              </a:rPr>
              <a:t>decelerates</a:t>
            </a:r>
            <a:r>
              <a:rPr lang="it-IT" b="0" i="0" dirty="0">
                <a:solidFill>
                  <a:srgbClr val="222222"/>
                </a:solidFill>
                <a:effectLst/>
                <a:latin typeface="Merriweather" pitchFamily="2" charset="77"/>
              </a:rPr>
              <a:t> in a shock just </a:t>
            </a:r>
            <a:r>
              <a:rPr lang="it-IT" b="0" i="0" dirty="0" err="1">
                <a:solidFill>
                  <a:srgbClr val="222222"/>
                </a:solidFill>
                <a:effectLst/>
                <a:latin typeface="Merriweather" pitchFamily="2" charset="77"/>
              </a:rPr>
              <a:t>above</a:t>
            </a:r>
            <a:r>
              <a:rPr lang="it-IT" b="0" i="0" dirty="0">
                <a:solidFill>
                  <a:srgbClr val="222222"/>
                </a:solidFill>
                <a:effectLst/>
                <a:latin typeface="Merriweather" pitchFamily="2" charset="77"/>
              </a:rPr>
              <a:t> the NS </a:t>
            </a:r>
            <a:r>
              <a:rPr lang="it-IT" b="0" i="0" dirty="0" err="1">
                <a:solidFill>
                  <a:srgbClr val="222222"/>
                </a:solidFill>
                <a:effectLst/>
                <a:latin typeface="Merriweather" pitchFamily="2" charset="77"/>
              </a:rPr>
              <a:t>surface</a:t>
            </a:r>
            <a:r>
              <a:rPr lang="it-IT" b="0" i="0" dirty="0">
                <a:solidFill>
                  <a:srgbClr val="222222"/>
                </a:solidFill>
                <a:effectLst/>
                <a:latin typeface="Merriweather" pitchFamily="2" charset="77"/>
              </a:rPr>
              <a:t>.</a:t>
            </a:r>
          </a:p>
          <a:p>
            <a:endParaRPr lang="it-IT" dirty="0">
              <a:solidFill>
                <a:srgbClr val="222222"/>
              </a:solidFill>
              <a:latin typeface="Merriweather" pitchFamily="2" charset="77"/>
            </a:endParaRPr>
          </a:p>
          <a:p>
            <a:r>
              <a:rPr lang="it-IT" b="0" i="0" dirty="0">
                <a:solidFill>
                  <a:srgbClr val="222222"/>
                </a:solidFill>
                <a:effectLst/>
                <a:latin typeface="Merriweather" pitchFamily="2" charset="77"/>
              </a:rPr>
              <a:t> The </a:t>
            </a:r>
            <a:r>
              <a:rPr lang="it-IT" b="0" i="0" dirty="0" err="1">
                <a:solidFill>
                  <a:srgbClr val="222222"/>
                </a:solidFill>
                <a:effectLst/>
                <a:latin typeface="Merriweather" pitchFamily="2" charset="77"/>
              </a:rPr>
              <a:t>electrons</a:t>
            </a:r>
            <a:r>
              <a:rPr lang="it-IT" b="0" i="0" dirty="0">
                <a:solidFill>
                  <a:srgbClr val="222222"/>
                </a:solidFill>
                <a:effectLst/>
                <a:latin typeface="Merriweather" pitchFamily="2" charset="77"/>
              </a:rPr>
              <a:t> </a:t>
            </a:r>
            <a:r>
              <a:rPr lang="it-IT" b="0" i="0" dirty="0" err="1">
                <a:solidFill>
                  <a:srgbClr val="222222"/>
                </a:solidFill>
                <a:effectLst/>
                <a:latin typeface="Merriweather" pitchFamily="2" charset="77"/>
              </a:rPr>
              <a:t>energized</a:t>
            </a:r>
            <a:r>
              <a:rPr lang="it-IT" b="0" i="0" dirty="0">
                <a:solidFill>
                  <a:srgbClr val="222222"/>
                </a:solidFill>
                <a:effectLst/>
                <a:latin typeface="Merriweather" pitchFamily="2" charset="77"/>
              </a:rPr>
              <a:t> </a:t>
            </a:r>
            <a:r>
              <a:rPr lang="it-IT" b="0" i="0" dirty="0" err="1">
                <a:solidFill>
                  <a:srgbClr val="222222"/>
                </a:solidFill>
                <a:effectLst/>
                <a:latin typeface="Merriweather" pitchFamily="2" charset="77"/>
              </a:rPr>
              <a:t>at</a:t>
            </a:r>
            <a:r>
              <a:rPr lang="it-IT" b="0" i="0" dirty="0">
                <a:solidFill>
                  <a:srgbClr val="222222"/>
                </a:solidFill>
                <a:effectLst/>
                <a:latin typeface="Merriweather" pitchFamily="2" charset="77"/>
              </a:rPr>
              <a:t> the shock </a:t>
            </a:r>
            <a:r>
              <a:rPr lang="it-IT" b="0" i="0" dirty="0" err="1">
                <a:solidFill>
                  <a:srgbClr val="222222"/>
                </a:solidFill>
                <a:effectLst/>
                <a:latin typeface="Merriweather" pitchFamily="2" charset="77"/>
              </a:rPr>
              <a:t>upscatter</a:t>
            </a:r>
            <a:r>
              <a:rPr lang="it-IT" b="0" i="0" dirty="0">
                <a:solidFill>
                  <a:srgbClr val="222222"/>
                </a:solidFill>
                <a:effectLst/>
                <a:latin typeface="Merriweather" pitchFamily="2" charset="77"/>
              </a:rPr>
              <a:t> the soft </a:t>
            </a:r>
            <a:r>
              <a:rPr lang="it-IT" b="0" i="0" dirty="0" err="1">
                <a:solidFill>
                  <a:srgbClr val="222222"/>
                </a:solidFill>
                <a:effectLst/>
                <a:latin typeface="Merriweather" pitchFamily="2" charset="77"/>
              </a:rPr>
              <a:t>thermal</a:t>
            </a:r>
            <a:r>
              <a:rPr lang="it-IT" b="0" i="0" dirty="0">
                <a:solidFill>
                  <a:srgbClr val="222222"/>
                </a:solidFill>
                <a:effectLst/>
                <a:latin typeface="Merriweather" pitchFamily="2" charset="77"/>
              </a:rPr>
              <a:t> </a:t>
            </a:r>
            <a:r>
              <a:rPr lang="it-IT" b="0" i="0" dirty="0" err="1">
                <a:solidFill>
                  <a:srgbClr val="222222"/>
                </a:solidFill>
                <a:effectLst/>
                <a:latin typeface="Merriweather" pitchFamily="2" charset="77"/>
              </a:rPr>
              <a:t>photons</a:t>
            </a:r>
            <a:r>
              <a:rPr lang="it-IT" b="0" i="0" dirty="0">
                <a:solidFill>
                  <a:srgbClr val="222222"/>
                </a:solidFill>
                <a:effectLst/>
                <a:latin typeface="Merriweather" pitchFamily="2" charset="77"/>
              </a:rPr>
              <a:t> </a:t>
            </a:r>
            <a:r>
              <a:rPr lang="it-IT" b="0" i="0" dirty="0" err="1">
                <a:solidFill>
                  <a:srgbClr val="222222"/>
                </a:solidFill>
                <a:effectLst/>
                <a:latin typeface="Merriweather" pitchFamily="2" charset="77"/>
              </a:rPr>
              <a:t>emerging</a:t>
            </a:r>
            <a:r>
              <a:rPr lang="it-IT" b="0" i="0" dirty="0">
                <a:solidFill>
                  <a:srgbClr val="222222"/>
                </a:solidFill>
                <a:effectLst/>
                <a:latin typeface="Merriweather" pitchFamily="2" charset="77"/>
              </a:rPr>
              <a:t> from the </a:t>
            </a:r>
            <a:r>
              <a:rPr lang="it-IT" b="0" i="0" dirty="0" err="1">
                <a:solidFill>
                  <a:srgbClr val="222222"/>
                </a:solidFill>
                <a:effectLst/>
                <a:latin typeface="Merriweather" pitchFamily="2" charset="77"/>
              </a:rPr>
              <a:t>underlying</a:t>
            </a:r>
            <a:r>
              <a:rPr lang="it-IT" b="0" i="0" dirty="0">
                <a:solidFill>
                  <a:srgbClr val="222222"/>
                </a:solidFill>
                <a:effectLst/>
                <a:latin typeface="Merriweather" pitchFamily="2" charset="77"/>
              </a:rPr>
              <a:t> </a:t>
            </a:r>
            <a:r>
              <a:rPr lang="it-IT" b="0" i="0" dirty="0" err="1">
                <a:solidFill>
                  <a:srgbClr val="222222"/>
                </a:solidFill>
                <a:effectLst/>
                <a:latin typeface="Merriweather" pitchFamily="2" charset="77"/>
              </a:rPr>
              <a:t>surface</a:t>
            </a:r>
            <a:r>
              <a:rPr lang="it-IT" b="0" i="0" dirty="0">
                <a:solidFill>
                  <a:srgbClr val="222222"/>
                </a:solidFill>
                <a:effectLst/>
                <a:latin typeface="Merriweather" pitchFamily="2" charset="77"/>
              </a:rPr>
              <a:t> </a:t>
            </a:r>
            <a:r>
              <a:rPr lang="it-IT" b="0" i="0" dirty="0" err="1">
                <a:solidFill>
                  <a:srgbClr val="222222"/>
                </a:solidFill>
                <a:effectLst/>
                <a:latin typeface="Merriweather" pitchFamily="2" charset="77"/>
              </a:rPr>
              <a:t>yielding</a:t>
            </a:r>
            <a:r>
              <a:rPr lang="it-IT" b="0" i="0" dirty="0">
                <a:solidFill>
                  <a:srgbClr val="222222"/>
                </a:solidFill>
                <a:effectLst/>
                <a:latin typeface="Merriweather" pitchFamily="2" charset="77"/>
              </a:rPr>
              <a:t> a </a:t>
            </a:r>
            <a:r>
              <a:rPr lang="it-IT" b="0" i="0" dirty="0" err="1">
                <a:solidFill>
                  <a:srgbClr val="222222"/>
                </a:solidFill>
                <a:effectLst/>
                <a:latin typeface="Merriweather" pitchFamily="2" charset="77"/>
              </a:rPr>
              <a:t>spectrum</a:t>
            </a:r>
            <a:r>
              <a:rPr lang="it-IT" b="0" i="0" dirty="0">
                <a:solidFill>
                  <a:srgbClr val="222222"/>
                </a:solidFill>
                <a:effectLst/>
                <a:latin typeface="Merriweather" pitchFamily="2" charset="77"/>
              </a:rPr>
              <a:t> </a:t>
            </a:r>
            <a:r>
              <a:rPr lang="it-IT" b="0" i="0" dirty="0" err="1">
                <a:solidFill>
                  <a:srgbClr val="222222"/>
                </a:solidFill>
                <a:effectLst/>
                <a:latin typeface="Merriweather" pitchFamily="2" charset="77"/>
              </a:rPr>
              <a:t>extending</a:t>
            </a:r>
            <a:r>
              <a:rPr lang="it-IT" b="0" i="0" dirty="0">
                <a:solidFill>
                  <a:srgbClr val="222222"/>
                </a:solidFill>
                <a:effectLst/>
                <a:latin typeface="Merriweather" pitchFamily="2" charset="77"/>
              </a:rPr>
              <a:t> up to </a:t>
            </a:r>
            <a:r>
              <a:rPr lang="it-IT" b="0" i="0" dirty="0" err="1">
                <a:solidFill>
                  <a:srgbClr val="222222"/>
                </a:solidFill>
                <a:effectLst/>
                <a:latin typeface="Merriweather" pitchFamily="2" charset="77"/>
              </a:rPr>
              <a:t>their</a:t>
            </a:r>
            <a:r>
              <a:rPr lang="it-IT" b="0" i="0" dirty="0">
                <a:solidFill>
                  <a:srgbClr val="222222"/>
                </a:solidFill>
                <a:effectLst/>
                <a:latin typeface="Merriweather" pitchFamily="2" charset="77"/>
              </a:rPr>
              <a:t> </a:t>
            </a:r>
            <a:r>
              <a:rPr lang="it-IT" b="0" i="0" dirty="0" err="1">
                <a:solidFill>
                  <a:srgbClr val="222222"/>
                </a:solidFill>
                <a:effectLst/>
                <a:latin typeface="Merriweather" pitchFamily="2" charset="77"/>
              </a:rPr>
              <a:t>equilibrium</a:t>
            </a:r>
            <a:r>
              <a:rPr lang="it-IT" b="0" i="0" dirty="0">
                <a:solidFill>
                  <a:srgbClr val="222222"/>
                </a:solidFill>
                <a:effectLst/>
                <a:latin typeface="Merriweather" pitchFamily="2" charset="77"/>
              </a:rPr>
              <a:t> temperature. </a:t>
            </a:r>
          </a:p>
          <a:p>
            <a:endParaRPr lang="it-IT" dirty="0">
              <a:solidFill>
                <a:srgbClr val="222222"/>
              </a:solidFill>
              <a:latin typeface="Merriweather" pitchFamily="2" charset="77"/>
            </a:endParaRPr>
          </a:p>
          <a:p>
            <a:endParaRPr lang="en-GB" dirty="0"/>
          </a:p>
        </p:txBody>
      </p:sp>
      <p:sp>
        <p:nvSpPr>
          <p:cNvPr id="4" name="Segnaposto numero diapositiva 3"/>
          <p:cNvSpPr>
            <a:spLocks noGrp="1"/>
          </p:cNvSpPr>
          <p:nvPr>
            <p:ph type="sldNum" sz="quarter" idx="5"/>
          </p:nvPr>
        </p:nvSpPr>
        <p:spPr/>
        <p:txBody>
          <a:bodyPr/>
          <a:lstStyle/>
          <a:p>
            <a:pPr>
              <a:defRPr/>
            </a:pPr>
            <a:fld id="{39C51DB9-B3B6-0449-965D-4C5CA5EF653E}" type="slidenum">
              <a:rPr lang="en-US" smtClean="0"/>
              <a:pPr>
                <a:defRPr/>
              </a:pPr>
              <a:t>34</a:t>
            </a:fld>
            <a:endParaRPr lang="en-US"/>
          </a:p>
        </p:txBody>
      </p:sp>
    </p:spTree>
    <p:extLst>
      <p:ext uri="{BB962C8B-B14F-4D97-AF65-F5344CB8AC3E}">
        <p14:creationId xmlns:p14="http://schemas.microsoft.com/office/powerpoint/2010/main" val="2796202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9E136D1-7AFF-0F47-9168-A099912993DF}" type="slidenum">
              <a:rPr lang="en-US"/>
              <a:pPr>
                <a:defRPr/>
              </a:pPr>
              <a:t>35</a:t>
            </a:fld>
            <a:endParaRPr lang="en-US"/>
          </a:p>
        </p:txBody>
      </p:sp>
      <p:sp>
        <p:nvSpPr>
          <p:cNvPr id="224258"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224259" name="Rectangle 3"/>
          <p:cNvSpPr>
            <a:spLocks noGrp="1" noChangeArrowheads="1"/>
          </p:cNvSpPr>
          <p:nvPr>
            <p:ph type="body" idx="1"/>
          </p:nvPr>
        </p:nvSpPr>
        <p:spPr/>
        <p:txBody>
          <a:bodyPr/>
          <a:lstStyle/>
          <a:p>
            <a:pPr eaLnBrk="1" hangingPunct="1">
              <a:defRPr/>
            </a:pPr>
            <a:endParaRPr 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D251E15-1493-2141-A920-2E628600F758}" type="slidenum">
              <a:rPr lang="en-US"/>
              <a:pPr>
                <a:defRPr/>
              </a:pPr>
              <a:t>39</a:t>
            </a:fld>
            <a:endParaRPr lang="en-US"/>
          </a:p>
        </p:txBody>
      </p:sp>
      <p:sp>
        <p:nvSpPr>
          <p:cNvPr id="3174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p:txBody>
          <a:bodyPr/>
          <a:lstStyle/>
          <a:p>
            <a:pPr eaLnBrk="1" hangingPunct="1">
              <a:defRPr/>
            </a:pPr>
            <a:endParaRPr 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7A39229-4316-F547-94FB-A4B706962365}" type="slidenum">
              <a:rPr lang="en-US"/>
              <a:pPr>
                <a:defRPr/>
              </a:pPr>
              <a:t>40</a:t>
            </a:fld>
            <a:endParaRPr lang="en-US"/>
          </a:p>
        </p:txBody>
      </p:sp>
      <p:sp>
        <p:nvSpPr>
          <p:cNvPr id="25602"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25603" name="Rectangle 3"/>
          <p:cNvSpPr>
            <a:spLocks noGrp="1" noChangeArrowheads="1"/>
          </p:cNvSpPr>
          <p:nvPr>
            <p:ph type="body" idx="1"/>
          </p:nvPr>
        </p:nvSpPr>
        <p:spPr/>
        <p:txBody>
          <a:bodyPr/>
          <a:lstStyle/>
          <a:p>
            <a:pPr eaLnBrk="1" hangingPunct="1">
              <a:defRPr/>
            </a:pPr>
            <a:endParaRPr 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70B6D77-5D48-0B46-A79F-96C0993CE96D}" type="slidenum">
              <a:rPr lang="en-US"/>
              <a:pPr>
                <a:defRPr/>
              </a:pPr>
              <a:t>41</a:t>
            </a:fld>
            <a:endParaRPr lang="en-US"/>
          </a:p>
        </p:txBody>
      </p:sp>
      <p:sp>
        <p:nvSpPr>
          <p:cNvPr id="14338"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14339" name="Rectangle 3"/>
          <p:cNvSpPr>
            <a:spLocks noGrp="1" noChangeArrowheads="1"/>
          </p:cNvSpPr>
          <p:nvPr>
            <p:ph type="body" idx="1"/>
          </p:nvPr>
        </p:nvSpPr>
        <p:spPr/>
        <p:txBody>
          <a:bodyPr/>
          <a:lstStyle/>
          <a:p>
            <a:pPr eaLnBrk="1" hangingPunct="1">
              <a:defRPr/>
            </a:pPr>
            <a:endParaRPr 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2685B75-7E0B-C146-9D14-C59DB902D199}" type="slidenum">
              <a:rPr lang="en-US"/>
              <a:pPr>
                <a:defRPr/>
              </a:pPr>
              <a:t>43</a:t>
            </a:fld>
            <a:endParaRPr lang="en-US"/>
          </a:p>
        </p:txBody>
      </p:sp>
      <p:sp>
        <p:nvSpPr>
          <p:cNvPr id="189442"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189443" name="Rectangle 3"/>
          <p:cNvSpPr>
            <a:spLocks noGrp="1" noChangeArrowheads="1"/>
          </p:cNvSpPr>
          <p:nvPr>
            <p:ph type="body" idx="1"/>
          </p:nvPr>
        </p:nvSpPr>
        <p:spPr/>
        <p:txBody>
          <a:bodyPr/>
          <a:lstStyle/>
          <a:p>
            <a:pPr eaLnBrk="1" hangingPunct="1">
              <a:defRPr/>
            </a:pPr>
            <a:endParaRPr 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en-GB" dirty="0"/>
              <a:t>It was possible to infer polarization to disk and to comptonization.</a:t>
            </a:r>
          </a:p>
          <a:p>
            <a:r>
              <a:rPr lang="en-GB" dirty="0"/>
              <a:t>This was particularly easy because </a:t>
            </a:r>
            <a:r>
              <a:rPr lang="en-GB" dirty="0" err="1"/>
              <a:t>thre</a:t>
            </a:r>
            <a:r>
              <a:rPr lang="en-GB" dirty="0"/>
              <a:t> are not detectable reflection in GX %-1. </a:t>
            </a:r>
          </a:p>
          <a:p>
            <a:r>
              <a:rPr lang="en-GB" dirty="0"/>
              <a:t>The unexpected </a:t>
            </a:r>
            <a:r>
              <a:rPr lang="en-GB" dirty="0" err="1"/>
              <a:t>sesults</a:t>
            </a:r>
            <a:r>
              <a:rPr lang="en-GB" dirty="0"/>
              <a:t> is that disk and comptonization are not perpendicular but the PA has an angle &lt; 90°.</a:t>
            </a:r>
          </a:p>
          <a:p>
            <a:r>
              <a:rPr lang="en-GB" dirty="0"/>
              <a:t>This imply a rotation of the PA.</a:t>
            </a:r>
          </a:p>
        </p:txBody>
      </p:sp>
      <p:sp>
        <p:nvSpPr>
          <p:cNvPr id="4" name="Segnaposto numero diapositiva 3"/>
          <p:cNvSpPr>
            <a:spLocks noGrp="1"/>
          </p:cNvSpPr>
          <p:nvPr>
            <p:ph type="sldNum" sz="quarter" idx="5"/>
          </p:nvPr>
        </p:nvSpPr>
        <p:spPr/>
        <p:txBody>
          <a:bodyPr/>
          <a:lstStyle/>
          <a:p>
            <a:fld id="{A605C011-B1EF-0C43-B1D7-D2FA7D05F404}" type="slidenum">
              <a:rPr lang="en-GB" smtClean="0"/>
              <a:t>44</a:t>
            </a:fld>
            <a:endParaRPr lang="en-GB"/>
          </a:p>
        </p:txBody>
      </p:sp>
    </p:spTree>
    <p:extLst>
      <p:ext uri="{BB962C8B-B14F-4D97-AF65-F5344CB8AC3E}">
        <p14:creationId xmlns:p14="http://schemas.microsoft.com/office/powerpoint/2010/main" val="40781528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670C148-2100-9740-8818-F16240FA0B20}" type="slidenum">
              <a:rPr lang="en-US"/>
              <a:pPr>
                <a:defRPr/>
              </a:pPr>
              <a:t>45</a:t>
            </a:fld>
            <a:endParaRPr lang="en-US"/>
          </a:p>
        </p:txBody>
      </p:sp>
      <p:sp>
        <p:nvSpPr>
          <p:cNvPr id="242690"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242691" name="Rectangle 3"/>
          <p:cNvSpPr>
            <a:spLocks noGrp="1" noChangeArrowheads="1"/>
          </p:cNvSpPr>
          <p:nvPr>
            <p:ph type="body" idx="1"/>
          </p:nvPr>
        </p:nvSpPr>
        <p:spPr/>
        <p:txBody>
          <a:bodyPr/>
          <a:lstStyle/>
          <a:p>
            <a:pPr eaLnBrk="1" hangingPunct="1">
              <a:defRPr/>
            </a:pPr>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A333219-5938-A64E-A211-1F807FDF07C3}" type="slidenum">
              <a:rPr lang="en-US"/>
              <a:pPr>
                <a:defRPr/>
              </a:pPr>
              <a:t>3</a:t>
            </a:fld>
            <a:endParaRPr lang="en-US"/>
          </a:p>
        </p:txBody>
      </p:sp>
      <p:sp>
        <p:nvSpPr>
          <p:cNvPr id="18434"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18435" name="Rectangle 3"/>
          <p:cNvSpPr>
            <a:spLocks noGrp="1" noChangeArrowheads="1"/>
          </p:cNvSpPr>
          <p:nvPr>
            <p:ph type="body" idx="1"/>
          </p:nvPr>
        </p:nvSpPr>
        <p:spPr/>
        <p:txBody>
          <a:bodyPr/>
          <a:lstStyle/>
          <a:p>
            <a:pPr eaLnBrk="1" hangingPunct="1">
              <a:defRPr/>
            </a:pPr>
            <a:endParaRPr 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8DFF6A0-B663-D540-A457-244D7581AE05}" type="slidenum">
              <a:rPr lang="en-US"/>
              <a:pPr>
                <a:defRPr/>
              </a:pPr>
              <a:t>47</a:t>
            </a:fld>
            <a:endParaRPr lang="en-US"/>
          </a:p>
        </p:txBody>
      </p:sp>
      <p:sp>
        <p:nvSpPr>
          <p:cNvPr id="12290"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12291" name="Rectangle 3"/>
          <p:cNvSpPr>
            <a:spLocks noGrp="1" noChangeArrowheads="1"/>
          </p:cNvSpPr>
          <p:nvPr>
            <p:ph type="body" idx="1"/>
          </p:nvPr>
        </p:nvSpPr>
        <p:spPr/>
        <p:txBody>
          <a:bodyPr/>
          <a:lstStyle/>
          <a:p>
            <a:pPr eaLnBrk="1" hangingPunct="1">
              <a:defRPr/>
            </a:pPr>
            <a:endParaRPr 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2115B56-66A4-BA4D-8239-2BDC45160F09}" type="slidenum">
              <a:rPr lang="en-US"/>
              <a:pPr>
                <a:defRPr/>
              </a:pPr>
              <a:t>48</a:t>
            </a:fld>
            <a:endParaRPr lang="en-US"/>
          </a:p>
        </p:txBody>
      </p:sp>
      <p:sp>
        <p:nvSpPr>
          <p:cNvPr id="16486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164867" name="Rectangle 3"/>
          <p:cNvSpPr>
            <a:spLocks noGrp="1" noChangeArrowheads="1"/>
          </p:cNvSpPr>
          <p:nvPr>
            <p:ph type="body" idx="1"/>
          </p:nvPr>
        </p:nvSpPr>
        <p:spPr/>
        <p:txBody>
          <a:bodyPr/>
          <a:lstStyle/>
          <a:p>
            <a:pPr eaLnBrk="1" hangingPunct="1">
              <a:defRPr/>
            </a:pPr>
            <a:endParaRPr 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2694481-445E-B241-95FA-8F7ACF4F1233}" type="slidenum">
              <a:rPr lang="en-US"/>
              <a:pPr>
                <a:defRPr/>
              </a:pPr>
              <a:t>49</a:t>
            </a:fld>
            <a:endParaRPr lang="en-US"/>
          </a:p>
        </p:txBody>
      </p:sp>
      <p:sp>
        <p:nvSpPr>
          <p:cNvPr id="107522"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107523" name="Rectangle 3"/>
          <p:cNvSpPr>
            <a:spLocks noGrp="1" noChangeArrowheads="1"/>
          </p:cNvSpPr>
          <p:nvPr>
            <p:ph type="body" idx="1"/>
          </p:nvPr>
        </p:nvSpPr>
        <p:spPr>
          <a:xfrm>
            <a:off x="914400" y="4343400"/>
            <a:ext cx="5029200" cy="4114800"/>
          </a:xfrm>
        </p:spPr>
        <p:txBody>
          <a:bodyPr/>
          <a:lstStyle/>
          <a:p>
            <a:pPr eaLnBrk="1" hangingPunct="1">
              <a:defRPr/>
            </a:pPr>
            <a:endParaRPr 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B622E38-6F2C-364D-BDCF-477238B67745}" type="slidenum">
              <a:rPr lang="en-US"/>
              <a:pPr>
                <a:defRPr/>
              </a:pPr>
              <a:t>50</a:t>
            </a:fld>
            <a:endParaRPr lang="en-US"/>
          </a:p>
        </p:txBody>
      </p:sp>
      <p:sp>
        <p:nvSpPr>
          <p:cNvPr id="158722"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158723" name="Rectangle 3"/>
          <p:cNvSpPr>
            <a:spLocks noGrp="1" noChangeArrowheads="1"/>
          </p:cNvSpPr>
          <p:nvPr>
            <p:ph type="body" idx="1"/>
          </p:nvPr>
        </p:nvSpPr>
        <p:spPr/>
        <p:txBody>
          <a:bodyPr/>
          <a:lstStyle/>
          <a:p>
            <a:pPr eaLnBrk="1" hangingPunct="1">
              <a:defRPr/>
            </a:pPr>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406A77A-15A2-9D40-9E0C-144EAFEC1C27}" type="slidenum">
              <a:rPr lang="en-US"/>
              <a:pPr>
                <a:defRPr/>
              </a:pPr>
              <a:t>4</a:t>
            </a:fld>
            <a:endParaRPr lang="en-US"/>
          </a:p>
        </p:txBody>
      </p:sp>
      <p:sp>
        <p:nvSpPr>
          <p:cNvPr id="29698"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29699" name="Rectangle 3"/>
          <p:cNvSpPr>
            <a:spLocks noGrp="1" noChangeArrowheads="1"/>
          </p:cNvSpPr>
          <p:nvPr>
            <p:ph type="body" idx="1"/>
          </p:nvPr>
        </p:nvSpPr>
        <p:spPr/>
        <p:txBody>
          <a:bodyPr/>
          <a:lstStyle/>
          <a:p>
            <a:pPr eaLnBrk="1" hangingPunct="1">
              <a:defRPr/>
            </a:pPr>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87E9EDE-2BFE-2E44-8A33-DEFA2E6FD3E8}" type="slidenum">
              <a:rPr lang="en-US"/>
              <a:pPr>
                <a:defRPr/>
              </a:pPr>
              <a:t>5</a:t>
            </a:fld>
            <a:endParaRPr lang="en-US"/>
          </a:p>
        </p:txBody>
      </p:sp>
      <p:sp>
        <p:nvSpPr>
          <p:cNvPr id="15462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154627" name="Rectangle 3"/>
          <p:cNvSpPr>
            <a:spLocks noGrp="1" noChangeArrowheads="1"/>
          </p:cNvSpPr>
          <p:nvPr>
            <p:ph type="body" idx="1"/>
          </p:nvPr>
        </p:nvSpPr>
        <p:spPr/>
        <p:txBody>
          <a:bodyPr/>
          <a:lstStyle/>
          <a:p>
            <a:pPr eaLnBrk="1" hangingPunct="1">
              <a:defRPr/>
            </a:pPr>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7391A46-00B8-FE45-A140-D4CF937C5CAA}" type="slidenum">
              <a:rPr lang="en-US"/>
              <a:pPr>
                <a:defRPr/>
              </a:pPr>
              <a:t>6</a:t>
            </a:fld>
            <a:endParaRPr lang="en-US"/>
          </a:p>
        </p:txBody>
      </p:sp>
      <p:sp>
        <p:nvSpPr>
          <p:cNvPr id="33794"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33795" name="Rectangle 3"/>
          <p:cNvSpPr>
            <a:spLocks noGrp="1" noChangeArrowheads="1"/>
          </p:cNvSpPr>
          <p:nvPr>
            <p:ph type="body" idx="1"/>
          </p:nvPr>
        </p:nvSpPr>
        <p:spPr/>
        <p:txBody>
          <a:bodyPr/>
          <a:lstStyle/>
          <a:p>
            <a:pPr eaLnBrk="1" hangingPunct="1">
              <a:defRPr/>
            </a:pPr>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9EBBE2F-28C5-494B-BBEB-7EFFAB4AA118}" type="slidenum">
              <a:rPr lang="en-US"/>
              <a:pPr>
                <a:defRPr/>
              </a:pPr>
              <a:t>7</a:t>
            </a:fld>
            <a:endParaRPr lang="en-US"/>
          </a:p>
        </p:txBody>
      </p:sp>
      <p:sp>
        <p:nvSpPr>
          <p:cNvPr id="39938"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39939" name="Rectangle 3"/>
          <p:cNvSpPr>
            <a:spLocks noGrp="1" noChangeArrowheads="1"/>
          </p:cNvSpPr>
          <p:nvPr>
            <p:ph type="body" idx="1"/>
          </p:nvPr>
        </p:nvSpPr>
        <p:spPr/>
        <p:txBody>
          <a:bodyPr/>
          <a:lstStyle/>
          <a:p>
            <a:pPr eaLnBrk="1" hangingPunct="1">
              <a:defRPr/>
            </a:pPr>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6CD2600-7869-484A-AA4C-27202B83C99F}" type="slidenum">
              <a:rPr lang="en-US"/>
              <a:pPr>
                <a:defRPr/>
              </a:pPr>
              <a:t>10</a:t>
            </a:fld>
            <a:endParaRPr lang="en-US"/>
          </a:p>
        </p:txBody>
      </p:sp>
      <p:sp>
        <p:nvSpPr>
          <p:cNvPr id="17510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175107" name="Rectangle 3"/>
          <p:cNvSpPr>
            <a:spLocks noGrp="1" noChangeArrowheads="1"/>
          </p:cNvSpPr>
          <p:nvPr>
            <p:ph type="body" idx="1"/>
          </p:nvPr>
        </p:nvSpPr>
        <p:spPr/>
        <p:txBody>
          <a:bodyPr/>
          <a:lstStyle/>
          <a:p>
            <a:pPr eaLnBrk="1" hangingPunct="1">
              <a:defRPr/>
            </a:pPr>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pPr>
              <a:defRPr/>
            </a:pPr>
            <a:fld id="{39C51DB9-B3B6-0449-965D-4C5CA5EF653E}" type="slidenum">
              <a:rPr lang="en-US" smtClean="0"/>
              <a:pPr>
                <a:defRPr/>
              </a:pPr>
              <a:t>11</a:t>
            </a:fld>
            <a:endParaRPr lang="en-US"/>
          </a:p>
        </p:txBody>
      </p:sp>
    </p:spTree>
    <p:extLst>
      <p:ext uri="{BB962C8B-B14F-4D97-AF65-F5344CB8AC3E}">
        <p14:creationId xmlns:p14="http://schemas.microsoft.com/office/powerpoint/2010/main" val="1622609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stile</a:t>
            </a:r>
            <a:endParaRPr lang="en-GB"/>
          </a:p>
        </p:txBody>
      </p:sp>
      <p:sp>
        <p:nvSpPr>
          <p:cNvPr id="3" name="Sottotitolo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it-IT"/>
              <a:t>Fare clic per modificare lo stile del sottotitolo dello schema</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74889C-FD6D-FF4E-8AA2-9959D8BC903C}" type="slidenum">
              <a:rPr lang="en-US"/>
              <a:pPr>
                <a:defRPr/>
              </a:pPr>
              <a:t>‹N›</a:t>
            </a:fld>
            <a:endParaRPr lang="en-US"/>
          </a:p>
        </p:txBody>
      </p:sp>
    </p:spTree>
    <p:extLst>
      <p:ext uri="{BB962C8B-B14F-4D97-AF65-F5344CB8AC3E}">
        <p14:creationId xmlns:p14="http://schemas.microsoft.com/office/powerpoint/2010/main" val="2007003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GB"/>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293EF1-98FB-D74B-BE54-EF15C6B3F2B1}" type="slidenum">
              <a:rPr lang="en-US"/>
              <a:pPr>
                <a:defRPr/>
              </a:pPr>
              <a:t>‹N›</a:t>
            </a:fld>
            <a:endParaRPr lang="en-US"/>
          </a:p>
        </p:txBody>
      </p:sp>
    </p:spTree>
    <p:extLst>
      <p:ext uri="{BB962C8B-B14F-4D97-AF65-F5344CB8AC3E}">
        <p14:creationId xmlns:p14="http://schemas.microsoft.com/office/powerpoint/2010/main" val="118341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stile</a:t>
            </a:r>
            <a:endParaRPr lang="en-GB"/>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8B5520-1413-5641-9286-2095A8447BCD}" type="slidenum">
              <a:rPr lang="en-US"/>
              <a:pPr>
                <a:defRPr/>
              </a:pPr>
              <a:t>‹N›</a:t>
            </a:fld>
            <a:endParaRPr lang="en-US"/>
          </a:p>
        </p:txBody>
      </p:sp>
    </p:spTree>
    <p:extLst>
      <p:ext uri="{BB962C8B-B14F-4D97-AF65-F5344CB8AC3E}">
        <p14:creationId xmlns:p14="http://schemas.microsoft.com/office/powerpoint/2010/main" val="916673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GB"/>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D4BEEF-C902-6C4F-B1AD-84032A78C1C5}" type="slidenum">
              <a:rPr lang="en-US"/>
              <a:pPr>
                <a:defRPr/>
              </a:pPr>
              <a:t>‹N›</a:t>
            </a:fld>
            <a:endParaRPr lang="en-US"/>
          </a:p>
        </p:txBody>
      </p:sp>
    </p:spTree>
    <p:extLst>
      <p:ext uri="{BB962C8B-B14F-4D97-AF65-F5344CB8AC3E}">
        <p14:creationId xmlns:p14="http://schemas.microsoft.com/office/powerpoint/2010/main" val="1788069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stile</a:t>
            </a:r>
            <a:endParaRPr lang="en-GB"/>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it-IT"/>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7F7FEB-418D-C94C-B742-0EB3F781B027}" type="slidenum">
              <a:rPr lang="en-US"/>
              <a:pPr>
                <a:defRPr/>
              </a:pPr>
              <a:t>‹N›</a:t>
            </a:fld>
            <a:endParaRPr lang="en-US"/>
          </a:p>
        </p:txBody>
      </p:sp>
    </p:spTree>
    <p:extLst>
      <p:ext uri="{BB962C8B-B14F-4D97-AF65-F5344CB8AC3E}">
        <p14:creationId xmlns:p14="http://schemas.microsoft.com/office/powerpoint/2010/main" val="3230544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GB"/>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5B7DAA-8B1F-484C-9F37-95D937031D8B}" type="slidenum">
              <a:rPr lang="en-US"/>
              <a:pPr>
                <a:defRPr/>
              </a:pPr>
              <a:t>‹N›</a:t>
            </a:fld>
            <a:endParaRPr lang="en-US"/>
          </a:p>
        </p:txBody>
      </p:sp>
    </p:spTree>
    <p:extLst>
      <p:ext uri="{BB962C8B-B14F-4D97-AF65-F5344CB8AC3E}">
        <p14:creationId xmlns:p14="http://schemas.microsoft.com/office/powerpoint/2010/main" val="1488440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endParaRPr lang="en-GB"/>
          </a:p>
        </p:txBody>
      </p:sp>
      <p:sp>
        <p:nvSpPr>
          <p:cNvPr id="3" name="Segnaposto testo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AC7963E-928F-AE4A-A87A-8D9736215BAD}" type="slidenum">
              <a:rPr lang="en-US"/>
              <a:pPr>
                <a:defRPr/>
              </a:pPr>
              <a:t>‹N›</a:t>
            </a:fld>
            <a:endParaRPr lang="en-US"/>
          </a:p>
        </p:txBody>
      </p:sp>
    </p:spTree>
    <p:extLst>
      <p:ext uri="{BB962C8B-B14F-4D97-AF65-F5344CB8AC3E}">
        <p14:creationId xmlns:p14="http://schemas.microsoft.com/office/powerpoint/2010/main" val="3784790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6A814AA-9AC3-A544-A75F-28AF0081FCC9}" type="slidenum">
              <a:rPr lang="en-US"/>
              <a:pPr>
                <a:defRPr/>
              </a:pPr>
              <a:t>‹N›</a:t>
            </a:fld>
            <a:endParaRPr lang="en-US"/>
          </a:p>
        </p:txBody>
      </p:sp>
    </p:spTree>
    <p:extLst>
      <p:ext uri="{BB962C8B-B14F-4D97-AF65-F5344CB8AC3E}">
        <p14:creationId xmlns:p14="http://schemas.microsoft.com/office/powerpoint/2010/main" val="150308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97D2CC1-CA9E-0945-AEF0-4A10346C6F1E}" type="slidenum">
              <a:rPr lang="en-US"/>
              <a:pPr>
                <a:defRPr/>
              </a:pPr>
              <a:t>‹N›</a:t>
            </a:fld>
            <a:endParaRPr lang="en-US"/>
          </a:p>
        </p:txBody>
      </p:sp>
    </p:spTree>
    <p:extLst>
      <p:ext uri="{BB962C8B-B14F-4D97-AF65-F5344CB8AC3E}">
        <p14:creationId xmlns:p14="http://schemas.microsoft.com/office/powerpoint/2010/main" val="2485052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2" y="273049"/>
            <a:ext cx="4011084" cy="1162051"/>
          </a:xfrm>
        </p:spPr>
        <p:txBody>
          <a:bodyPr anchor="b"/>
          <a:lstStyle>
            <a:lvl1pPr algn="l">
              <a:defRPr sz="2000" b="1"/>
            </a:lvl1pPr>
          </a:lstStyle>
          <a:p>
            <a:r>
              <a:rPr lang="it-IT"/>
              <a:t>Fare clic per modificare stile</a:t>
            </a:r>
            <a:endParaRPr lang="en-GB"/>
          </a:p>
        </p:txBody>
      </p:sp>
      <p:sp>
        <p:nvSpPr>
          <p:cNvPr id="3" name="Segnaposto contenuto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0BAB01-1FB4-814D-BF61-DD30090B3674}" type="slidenum">
              <a:rPr lang="en-US"/>
              <a:pPr>
                <a:defRPr/>
              </a:pPr>
              <a:t>‹N›</a:t>
            </a:fld>
            <a:endParaRPr lang="en-US"/>
          </a:p>
        </p:txBody>
      </p:sp>
    </p:spTree>
    <p:extLst>
      <p:ext uri="{BB962C8B-B14F-4D97-AF65-F5344CB8AC3E}">
        <p14:creationId xmlns:p14="http://schemas.microsoft.com/office/powerpoint/2010/main" val="1648952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9"/>
          </a:xfrm>
        </p:spPr>
        <p:txBody>
          <a:bodyPr anchor="b"/>
          <a:lstStyle>
            <a:lvl1pPr algn="l">
              <a:defRPr sz="2000" b="1"/>
            </a:lvl1pPr>
          </a:lstStyle>
          <a:p>
            <a:r>
              <a:rPr lang="it-IT"/>
              <a:t>Fare clic per modificare stile</a:t>
            </a:r>
            <a:endParaRPr lang="en-GB"/>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GB" noProof="0"/>
          </a:p>
        </p:txBody>
      </p:sp>
      <p:sp>
        <p:nvSpPr>
          <p:cNvPr id="4" name="Segnaposto testo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2934EE-7198-CE44-AD71-3342796D8C83}" type="slidenum">
              <a:rPr lang="en-US"/>
              <a:pPr>
                <a:defRPr/>
              </a:pPr>
              <a:t>‹N›</a:t>
            </a:fld>
            <a:endParaRPr lang="en-US"/>
          </a:p>
        </p:txBody>
      </p:sp>
    </p:spTree>
    <p:extLst>
      <p:ext uri="{BB962C8B-B14F-4D97-AF65-F5344CB8AC3E}">
        <p14:creationId xmlns:p14="http://schemas.microsoft.com/office/powerpoint/2010/main" val="124599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7"/>
            <a:ext cx="109728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Fare clic per modificare lo stile del titolo</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smtClean="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smtClean="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smtClean="0">
                <a:cs typeface="Arial" charset="0"/>
              </a:defRPr>
            </a:lvl1pPr>
          </a:lstStyle>
          <a:p>
            <a:pPr>
              <a:defRPr/>
            </a:pPr>
            <a:fld id="{DDB5CEB4-AD7B-7643-BCF7-A09F35C8CE01}"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189" algn="ctr" rtl="0" fontAlgn="base">
        <a:spcBef>
          <a:spcPct val="0"/>
        </a:spcBef>
        <a:spcAft>
          <a:spcPct val="0"/>
        </a:spcAft>
        <a:defRPr sz="4400">
          <a:solidFill>
            <a:schemeClr val="tx2"/>
          </a:solidFill>
          <a:latin typeface="Arial" charset="0"/>
          <a:ea typeface="ＭＳ Ｐゴシック" charset="0"/>
          <a:cs typeface="Arial" charset="0"/>
        </a:defRPr>
      </a:lvl6pPr>
      <a:lvl7pPr marL="914377" algn="ctr" rtl="0" fontAlgn="base">
        <a:spcBef>
          <a:spcPct val="0"/>
        </a:spcBef>
        <a:spcAft>
          <a:spcPct val="0"/>
        </a:spcAft>
        <a:defRPr sz="4400">
          <a:solidFill>
            <a:schemeClr val="tx2"/>
          </a:solidFill>
          <a:latin typeface="Arial" charset="0"/>
          <a:ea typeface="ＭＳ Ｐゴシック" charset="0"/>
          <a:cs typeface="Arial" charset="0"/>
        </a:defRPr>
      </a:lvl7pPr>
      <a:lvl8pPr marL="1371566" algn="ctr" rtl="0" fontAlgn="base">
        <a:spcBef>
          <a:spcPct val="0"/>
        </a:spcBef>
        <a:spcAft>
          <a:spcPct val="0"/>
        </a:spcAft>
        <a:defRPr sz="4400">
          <a:solidFill>
            <a:schemeClr val="tx2"/>
          </a:solidFill>
          <a:latin typeface="Arial" charset="0"/>
          <a:ea typeface="ＭＳ Ｐゴシック" charset="0"/>
          <a:cs typeface="Arial" charset="0"/>
        </a:defRPr>
      </a:lvl8pPr>
      <a:lvl9pPr marL="1828754"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ea typeface="Arial" charset="0"/>
          <a:cs typeface="+mn-cs"/>
        </a:defRPr>
      </a:lvl2pPr>
      <a:lvl3pPr marL="1142971" indent="-228594" algn="l" rtl="0" eaLnBrk="0" fontAlgn="base" hangingPunct="0">
        <a:spcBef>
          <a:spcPct val="20000"/>
        </a:spcBef>
        <a:spcAft>
          <a:spcPct val="0"/>
        </a:spcAft>
        <a:buChar char="•"/>
        <a:defRPr sz="2400">
          <a:solidFill>
            <a:schemeClr val="tx1"/>
          </a:solidFill>
          <a:latin typeface="+mn-lt"/>
          <a:ea typeface="Arial" charset="0"/>
          <a:cs typeface="+mn-cs"/>
        </a:defRPr>
      </a:lvl3pPr>
      <a:lvl4pPr marL="1600160" indent="-228594" algn="l" rtl="0" eaLnBrk="0" fontAlgn="base" hangingPunct="0">
        <a:spcBef>
          <a:spcPct val="20000"/>
        </a:spcBef>
        <a:spcAft>
          <a:spcPct val="0"/>
        </a:spcAft>
        <a:buChar char="–"/>
        <a:defRPr sz="2000">
          <a:solidFill>
            <a:schemeClr val="tx1"/>
          </a:solidFill>
          <a:latin typeface="+mn-lt"/>
          <a:ea typeface="Arial" charset="0"/>
          <a:cs typeface="+mn-cs"/>
        </a:defRPr>
      </a:lvl4pPr>
      <a:lvl5pPr marL="2057349" indent="-228594" algn="l" rtl="0" eaLnBrk="0" fontAlgn="base" hangingPunct="0">
        <a:spcBef>
          <a:spcPct val="20000"/>
        </a:spcBef>
        <a:spcAft>
          <a:spcPct val="0"/>
        </a:spcAft>
        <a:buChar char="»"/>
        <a:defRPr sz="2000">
          <a:solidFill>
            <a:schemeClr val="tx1"/>
          </a:solidFill>
          <a:latin typeface="+mn-lt"/>
          <a:ea typeface="Arial" charset="0"/>
          <a:cs typeface="+mn-cs"/>
        </a:defRPr>
      </a:lvl5pPr>
      <a:lvl6pPr marL="2514537" indent="-228594" algn="l" rtl="0" fontAlgn="base">
        <a:spcBef>
          <a:spcPct val="20000"/>
        </a:spcBef>
        <a:spcAft>
          <a:spcPct val="0"/>
        </a:spcAft>
        <a:buChar char="»"/>
        <a:defRPr sz="2000">
          <a:solidFill>
            <a:schemeClr val="tx1"/>
          </a:solidFill>
          <a:latin typeface="+mn-lt"/>
          <a:ea typeface="Arial" charset="0"/>
          <a:cs typeface="+mn-cs"/>
        </a:defRPr>
      </a:lvl6pPr>
      <a:lvl7pPr marL="2971726" indent="-228594" algn="l" rtl="0" fontAlgn="base">
        <a:spcBef>
          <a:spcPct val="20000"/>
        </a:spcBef>
        <a:spcAft>
          <a:spcPct val="0"/>
        </a:spcAft>
        <a:buChar char="»"/>
        <a:defRPr sz="2000">
          <a:solidFill>
            <a:schemeClr val="tx1"/>
          </a:solidFill>
          <a:latin typeface="+mn-lt"/>
          <a:ea typeface="Arial" charset="0"/>
          <a:cs typeface="+mn-cs"/>
        </a:defRPr>
      </a:lvl7pPr>
      <a:lvl8pPr marL="3428914" indent="-228594" algn="l" rtl="0" fontAlgn="base">
        <a:spcBef>
          <a:spcPct val="20000"/>
        </a:spcBef>
        <a:spcAft>
          <a:spcPct val="0"/>
        </a:spcAft>
        <a:buChar char="»"/>
        <a:defRPr sz="2000">
          <a:solidFill>
            <a:schemeClr val="tx1"/>
          </a:solidFill>
          <a:latin typeface="+mn-lt"/>
          <a:ea typeface="Arial" charset="0"/>
          <a:cs typeface="+mn-cs"/>
        </a:defRPr>
      </a:lvl8pPr>
      <a:lvl9pPr marL="3886103" indent="-228594" algn="l" rtl="0" fontAlgn="base">
        <a:spcBef>
          <a:spcPct val="20000"/>
        </a:spcBef>
        <a:spcAft>
          <a:spcPct val="0"/>
        </a:spcAft>
        <a:buChar char="»"/>
        <a:defRPr sz="2000">
          <a:solidFill>
            <a:schemeClr val="tx1"/>
          </a:solidFill>
          <a:latin typeface="+mn-lt"/>
          <a:ea typeface="Arial" charset="0"/>
          <a:cs typeface="+mn-cs"/>
        </a:defRPr>
      </a:lvl9pPr>
    </p:bodyStyle>
    <p:otherStyle>
      <a:defPPr>
        <a:defRPr lang="it-IT"/>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7.w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ui.adsabs.harvard.edu/link_gateway/2023arXiv231112516D/arxiv:2311.12516" TargetMode="External"/><Relationship Id="rId7" Type="http://schemas.openxmlformats.org/officeDocument/2006/relationships/hyperlink" Target="https://arxiv.org/abs/2308.02645v1"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doi.org/10.1051/0004-6361/202451775" TargetMode="External"/><Relationship Id="rId5" Type="http://schemas.openxmlformats.org/officeDocument/2006/relationships/hyperlink" Target="https://doi.org/10.3390/galaxies12040043" TargetMode="External"/><Relationship Id="rId4" Type="http://schemas.openxmlformats.org/officeDocument/2006/relationships/hyperlink" Target="https://ui.adsabs.harvard.edu/link_gateway/2024A&amp;A...690A.230G/arxiv:2408.02309"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71.emf"/><Relationship Id="rId4" Type="http://schemas.openxmlformats.org/officeDocument/2006/relationships/oleObject" Target="../embeddings/oleObject1.bin"/></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0" descr="0"/>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452" y="3776517"/>
            <a:ext cx="5842000" cy="3038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2" name="Text Box 4"/>
          <p:cNvSpPr txBox="1">
            <a:spLocks noChangeArrowheads="1"/>
          </p:cNvSpPr>
          <p:nvPr/>
        </p:nvSpPr>
        <p:spPr bwMode="auto">
          <a:xfrm>
            <a:off x="4996934" y="1047668"/>
            <a:ext cx="6961517" cy="9387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it-IT" sz="5500" b="1" i="1" u="sng" dirty="0">
                <a:cs typeface="Arial" charset="0"/>
              </a:rPr>
              <a:t>NS X-ray </a:t>
            </a:r>
            <a:r>
              <a:rPr lang="it-IT" sz="5500" b="1" i="1" u="sng" dirty="0" err="1">
                <a:cs typeface="Arial" charset="0"/>
              </a:rPr>
              <a:t>Binaries</a:t>
            </a:r>
            <a:endParaRPr lang="it-IT" sz="5500" b="1" i="1" u="sng" dirty="0">
              <a:cs typeface="Arial" charset="0"/>
            </a:endParaRPr>
          </a:p>
        </p:txBody>
      </p:sp>
      <p:grpSp>
        <p:nvGrpSpPr>
          <p:cNvPr id="14" name="Gruppo 13"/>
          <p:cNvGrpSpPr/>
          <p:nvPr/>
        </p:nvGrpSpPr>
        <p:grpSpPr>
          <a:xfrm>
            <a:off x="6269156" y="3124202"/>
            <a:ext cx="3733799" cy="3733798"/>
            <a:chOff x="5181601" y="1566862"/>
            <a:chExt cx="3733799" cy="3733799"/>
          </a:xfrm>
        </p:grpSpPr>
        <p:pic>
          <p:nvPicPr>
            <p:cNvPr id="13" name="Immagine 12"/>
            <p:cNvPicPr>
              <a:picLocks noChangeAspect="1"/>
            </p:cNvPicPr>
            <p:nvPr/>
          </p:nvPicPr>
          <p:blipFill>
            <a:blip r:embed="rId4"/>
            <a:stretch>
              <a:fillRect/>
            </a:stretch>
          </p:blipFill>
          <p:spPr>
            <a:xfrm>
              <a:off x="5181601" y="1566862"/>
              <a:ext cx="3733799" cy="3733799"/>
            </a:xfrm>
            <a:prstGeom prst="rect">
              <a:avLst/>
            </a:prstGeom>
          </p:spPr>
        </p:pic>
        <p:sp>
          <p:nvSpPr>
            <p:cNvPr id="21" name="Rettangolo 20"/>
            <p:cNvSpPr/>
            <p:nvPr/>
          </p:nvSpPr>
          <p:spPr>
            <a:xfrm>
              <a:off x="8347616" y="5054440"/>
              <a:ext cx="494046" cy="215444"/>
            </a:xfrm>
            <a:prstGeom prst="rect">
              <a:avLst/>
            </a:prstGeom>
          </p:spPr>
          <p:txBody>
            <a:bodyPr wrap="none">
              <a:spAutoFit/>
            </a:bodyPr>
            <a:lstStyle/>
            <a:p>
              <a:r>
                <a:rPr lang="en-GB" sz="800" dirty="0">
                  <a:solidFill>
                    <a:schemeClr val="bg1">
                      <a:lumMod val="50000"/>
                    </a:schemeClr>
                  </a:solidFill>
                </a:rPr>
                <a:t>NASA </a:t>
              </a:r>
            </a:p>
          </p:txBody>
        </p:sp>
      </p:grpSp>
      <p:sp>
        <p:nvSpPr>
          <p:cNvPr id="2" name="CasellaDiTesto 1">
            <a:extLst>
              <a:ext uri="{FF2B5EF4-FFF2-40B4-BE49-F238E27FC236}">
                <a16:creationId xmlns:a16="http://schemas.microsoft.com/office/drawing/2014/main" id="{9FBEA522-9682-F652-3753-FB9DE706F91F}"/>
              </a:ext>
            </a:extLst>
          </p:cNvPr>
          <p:cNvSpPr txBox="1"/>
          <p:nvPr/>
        </p:nvSpPr>
        <p:spPr>
          <a:xfrm>
            <a:off x="6920961" y="2002329"/>
            <a:ext cx="3493698" cy="369332"/>
          </a:xfrm>
          <a:prstGeom prst="rect">
            <a:avLst/>
          </a:prstGeom>
          <a:noFill/>
        </p:spPr>
        <p:txBody>
          <a:bodyPr wrap="square" rtlCol="0">
            <a:spAutoFit/>
          </a:bodyPr>
          <a:lstStyle/>
          <a:p>
            <a:r>
              <a:rPr lang="en-GB" dirty="0"/>
              <a:t>Fiamma Capitanio. INAF-IAPS</a:t>
            </a:r>
          </a:p>
        </p:txBody>
      </p:sp>
      <p:pic>
        <p:nvPicPr>
          <p:cNvPr id="6" name="Immagine 5" descr="Immagine che contiene testo, schermata, Carattere, Elementi grafici&#10;&#10;Descrizione generata automaticamente">
            <a:extLst>
              <a:ext uri="{FF2B5EF4-FFF2-40B4-BE49-F238E27FC236}">
                <a16:creationId xmlns:a16="http://schemas.microsoft.com/office/drawing/2014/main" id="{7B256764-C355-8252-FD5C-9E994F24EBEA}"/>
              </a:ext>
            </a:extLst>
          </p:cNvPr>
          <p:cNvPicPr>
            <a:picLocks noChangeAspect="1"/>
          </p:cNvPicPr>
          <p:nvPr/>
        </p:nvPicPr>
        <p:blipFill>
          <a:blip r:embed="rId5"/>
          <a:srcRect l="9783" t="5925" r="6513" b="6926"/>
          <a:stretch/>
        </p:blipFill>
        <p:spPr>
          <a:xfrm>
            <a:off x="10414659" y="4946301"/>
            <a:ext cx="1543792" cy="1788809"/>
          </a:xfrm>
          <a:prstGeom prst="rect">
            <a:avLst/>
          </a:prstGeom>
        </p:spPr>
      </p:pic>
      <p:pic>
        <p:nvPicPr>
          <p:cNvPr id="7" name="Immagine 6" descr="Immagine che contiene testo, Carattere, bianco, design&#10;&#10;Descrizione generata automaticamente">
            <a:extLst>
              <a:ext uri="{FF2B5EF4-FFF2-40B4-BE49-F238E27FC236}">
                <a16:creationId xmlns:a16="http://schemas.microsoft.com/office/drawing/2014/main" id="{A0301C6F-0CED-EA29-DFDE-B44418D5158E}"/>
              </a:ext>
            </a:extLst>
          </p:cNvPr>
          <p:cNvPicPr>
            <a:picLocks noChangeAspect="1"/>
          </p:cNvPicPr>
          <p:nvPr/>
        </p:nvPicPr>
        <p:blipFill>
          <a:blip r:embed="rId6"/>
          <a:stretch>
            <a:fillRect/>
          </a:stretch>
        </p:blipFill>
        <p:spPr>
          <a:xfrm>
            <a:off x="8328448" y="30777"/>
            <a:ext cx="3848100" cy="825500"/>
          </a:xfrm>
          <a:prstGeom prst="rect">
            <a:avLst/>
          </a:prstGeom>
        </p:spPr>
      </p:pic>
      <p:pic>
        <p:nvPicPr>
          <p:cNvPr id="9" name="Immagine 8" descr="Immagine che contiene sfera, spazio, Policromia, luce&#10;&#10;Descrizione generata automaticamente">
            <a:extLst>
              <a:ext uri="{FF2B5EF4-FFF2-40B4-BE49-F238E27FC236}">
                <a16:creationId xmlns:a16="http://schemas.microsoft.com/office/drawing/2014/main" id="{84C76E5A-5485-9146-937F-E26E7E6D7A69}"/>
              </a:ext>
            </a:extLst>
          </p:cNvPr>
          <p:cNvPicPr>
            <a:picLocks noChangeAspect="1"/>
          </p:cNvPicPr>
          <p:nvPr/>
        </p:nvPicPr>
        <p:blipFill>
          <a:blip r:embed="rId7"/>
          <a:stretch>
            <a:fillRect/>
          </a:stretch>
        </p:blipFill>
        <p:spPr>
          <a:xfrm>
            <a:off x="15452" y="-4617"/>
            <a:ext cx="4495800" cy="3086100"/>
          </a:xfrm>
          <a:prstGeom prst="rect">
            <a:avLst/>
          </a:prstGeom>
        </p:spPr>
      </p:pic>
      <p:sp>
        <p:nvSpPr>
          <p:cNvPr id="10" name="CasellaDiTesto 9">
            <a:extLst>
              <a:ext uri="{FF2B5EF4-FFF2-40B4-BE49-F238E27FC236}">
                <a16:creationId xmlns:a16="http://schemas.microsoft.com/office/drawing/2014/main" id="{751DCF80-8080-E1D1-71F2-7D2FFB86C241}"/>
              </a:ext>
            </a:extLst>
          </p:cNvPr>
          <p:cNvSpPr txBox="1"/>
          <p:nvPr/>
        </p:nvSpPr>
        <p:spPr>
          <a:xfrm>
            <a:off x="3771443" y="2712151"/>
            <a:ext cx="739809" cy="215444"/>
          </a:xfrm>
          <a:prstGeom prst="rect">
            <a:avLst/>
          </a:prstGeom>
          <a:noFill/>
        </p:spPr>
        <p:txBody>
          <a:bodyPr wrap="square" rtlCol="0">
            <a:spAutoFit/>
          </a:bodyPr>
          <a:lstStyle/>
          <a:p>
            <a:r>
              <a:rPr lang="en-GB" sz="800" dirty="0">
                <a:solidFill>
                  <a:schemeClr val="bg1"/>
                </a:solidFill>
              </a:rPr>
              <a:t>Esa</a:t>
            </a:r>
          </a:p>
        </p:txBody>
      </p:sp>
      <p:sp>
        <p:nvSpPr>
          <p:cNvPr id="11" name="CasellaDiTesto 10">
            <a:extLst>
              <a:ext uri="{FF2B5EF4-FFF2-40B4-BE49-F238E27FC236}">
                <a16:creationId xmlns:a16="http://schemas.microsoft.com/office/drawing/2014/main" id="{3D0CA31A-F9C9-8798-410C-0E6EE0158E45}"/>
              </a:ext>
            </a:extLst>
          </p:cNvPr>
          <p:cNvSpPr txBox="1"/>
          <p:nvPr/>
        </p:nvSpPr>
        <p:spPr>
          <a:xfrm>
            <a:off x="5117643" y="6365778"/>
            <a:ext cx="739809" cy="215444"/>
          </a:xfrm>
          <a:prstGeom prst="rect">
            <a:avLst/>
          </a:prstGeom>
          <a:noFill/>
        </p:spPr>
        <p:txBody>
          <a:bodyPr wrap="square" rtlCol="0">
            <a:spAutoFit/>
          </a:bodyPr>
          <a:lstStyle/>
          <a:p>
            <a:r>
              <a:rPr lang="en-GB" sz="800" dirty="0">
                <a:solidFill>
                  <a:schemeClr val="bg1"/>
                </a:solidFill>
              </a:rPr>
              <a:t>Esa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7" name="Text Box 7"/>
          <p:cNvSpPr txBox="1">
            <a:spLocks noChangeArrowheads="1"/>
          </p:cNvSpPr>
          <p:nvPr/>
        </p:nvSpPr>
        <p:spPr bwMode="auto">
          <a:xfrm>
            <a:off x="1800200" y="-427511"/>
            <a:ext cx="8591597" cy="15696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lvl1pPr algn="ctr" eaLnBrk="1" hangingPunct="1">
              <a:defRPr sz="3200">
                <a:latin typeface="+mj-lt"/>
                <a:ea typeface="+mj-ea"/>
                <a:cs typeface="+mj-cs"/>
              </a:defRPr>
            </a:lvl1pPr>
            <a:lvl2pPr algn="ctr" eaLnBrk="0" hangingPunct="0">
              <a:defRPr sz="4400">
                <a:solidFill>
                  <a:schemeClr val="tx2"/>
                </a:solidFill>
                <a:cs typeface="Arial" charset="0"/>
              </a:defRPr>
            </a:lvl2pPr>
            <a:lvl3pPr algn="ctr" eaLnBrk="0" hangingPunct="0">
              <a:defRPr sz="4400">
                <a:solidFill>
                  <a:schemeClr val="tx2"/>
                </a:solidFill>
                <a:cs typeface="Arial" charset="0"/>
              </a:defRPr>
            </a:lvl3pPr>
            <a:lvl4pPr algn="ctr" eaLnBrk="0" hangingPunct="0">
              <a:defRPr sz="4400">
                <a:solidFill>
                  <a:schemeClr val="tx2"/>
                </a:solidFill>
                <a:cs typeface="Arial" charset="0"/>
              </a:defRPr>
            </a:lvl4pPr>
            <a:lvl5pPr algn="ctr" eaLnBrk="0" hangingPunct="0">
              <a:defRPr sz="4400">
                <a:solidFill>
                  <a:schemeClr val="tx2"/>
                </a:solidFill>
                <a:cs typeface="Arial" charset="0"/>
              </a:defRPr>
            </a:lvl5pPr>
            <a:lvl6pPr marL="457200" algn="ctr" fontAlgn="base">
              <a:spcBef>
                <a:spcPct val="0"/>
              </a:spcBef>
              <a:spcAft>
                <a:spcPct val="0"/>
              </a:spcAft>
              <a:defRPr sz="4400">
                <a:solidFill>
                  <a:schemeClr val="tx2"/>
                </a:solidFill>
                <a:cs typeface="Arial" charset="0"/>
              </a:defRPr>
            </a:lvl6pPr>
            <a:lvl7pPr marL="914400" algn="ctr" fontAlgn="base">
              <a:spcBef>
                <a:spcPct val="0"/>
              </a:spcBef>
              <a:spcAft>
                <a:spcPct val="0"/>
              </a:spcAft>
              <a:defRPr sz="4400">
                <a:solidFill>
                  <a:schemeClr val="tx2"/>
                </a:solidFill>
                <a:cs typeface="Arial" charset="0"/>
              </a:defRPr>
            </a:lvl7pPr>
            <a:lvl8pPr marL="1371600" algn="ctr" fontAlgn="base">
              <a:spcBef>
                <a:spcPct val="0"/>
              </a:spcBef>
              <a:spcAft>
                <a:spcPct val="0"/>
              </a:spcAft>
              <a:defRPr sz="4400">
                <a:solidFill>
                  <a:schemeClr val="tx2"/>
                </a:solidFill>
                <a:cs typeface="Arial" charset="0"/>
              </a:defRPr>
            </a:lvl8pPr>
            <a:lvl9pPr marL="1828800" algn="ctr" fontAlgn="base">
              <a:spcBef>
                <a:spcPct val="0"/>
              </a:spcBef>
              <a:spcAft>
                <a:spcPct val="0"/>
              </a:spcAft>
              <a:defRPr sz="4400">
                <a:solidFill>
                  <a:schemeClr val="tx2"/>
                </a:solidFill>
                <a:cs typeface="Arial" charset="0"/>
              </a:defRPr>
            </a:lvl9pPr>
          </a:lstStyle>
          <a:p>
            <a:r>
              <a:rPr lang="it-IT" dirty="0" err="1"/>
              <a:t>LMXBs</a:t>
            </a:r>
            <a:r>
              <a:rPr lang="it-IT" dirty="0"/>
              <a:t> can be </a:t>
            </a:r>
            <a:r>
              <a:rPr lang="it-IT" dirty="0" err="1"/>
              <a:t>persistent</a:t>
            </a:r>
            <a:r>
              <a:rPr lang="it-IT" dirty="0"/>
              <a:t> or </a:t>
            </a:r>
            <a:r>
              <a:rPr lang="it-IT" dirty="0" err="1"/>
              <a:t>transient</a:t>
            </a:r>
            <a:r>
              <a:rPr lang="it-IT" dirty="0"/>
              <a:t> sources</a:t>
            </a:r>
          </a:p>
        </p:txBody>
      </p:sp>
      <p:pic>
        <p:nvPicPr>
          <p:cNvPr id="6" name="Immagine 5" descr="Immagine che contiene testo, schermata, Carattere, linea&#10;&#10;Descrizione generata automaticamente">
            <a:extLst>
              <a:ext uri="{FF2B5EF4-FFF2-40B4-BE49-F238E27FC236}">
                <a16:creationId xmlns:a16="http://schemas.microsoft.com/office/drawing/2014/main" id="{DE49B25D-C71F-4638-A5DD-2CD111E93295}"/>
              </a:ext>
            </a:extLst>
          </p:cNvPr>
          <p:cNvPicPr>
            <a:picLocks noChangeAspect="1"/>
          </p:cNvPicPr>
          <p:nvPr/>
        </p:nvPicPr>
        <p:blipFill>
          <a:blip r:embed="rId3"/>
          <a:stretch>
            <a:fillRect/>
          </a:stretch>
        </p:blipFill>
        <p:spPr>
          <a:xfrm>
            <a:off x="4739262" y="660067"/>
            <a:ext cx="2415471" cy="3125192"/>
          </a:xfrm>
          <a:prstGeom prst="rect">
            <a:avLst/>
          </a:prstGeom>
        </p:spPr>
      </p:pic>
      <p:pic>
        <p:nvPicPr>
          <p:cNvPr id="8" name="Immagine 7" descr="Immagine che contiene testo, schermata, Carattere, linea&#10;&#10;Descrizione generata automaticamente">
            <a:extLst>
              <a:ext uri="{FF2B5EF4-FFF2-40B4-BE49-F238E27FC236}">
                <a16:creationId xmlns:a16="http://schemas.microsoft.com/office/drawing/2014/main" id="{ADBC9527-0AA6-D20D-8711-0DCD2923662B}"/>
              </a:ext>
            </a:extLst>
          </p:cNvPr>
          <p:cNvPicPr>
            <a:picLocks noChangeAspect="1"/>
          </p:cNvPicPr>
          <p:nvPr/>
        </p:nvPicPr>
        <p:blipFill>
          <a:blip r:embed="rId4"/>
          <a:stretch>
            <a:fillRect/>
          </a:stretch>
        </p:blipFill>
        <p:spPr>
          <a:xfrm>
            <a:off x="1979528" y="3689071"/>
            <a:ext cx="2415471" cy="3125191"/>
          </a:xfrm>
          <a:prstGeom prst="rect">
            <a:avLst/>
          </a:prstGeom>
        </p:spPr>
      </p:pic>
      <p:pic>
        <p:nvPicPr>
          <p:cNvPr id="10" name="Immagine 9" descr="Immagine che contiene testo, schermata, linea, Policromia&#10;&#10;Descrizione generata automaticamente">
            <a:extLst>
              <a:ext uri="{FF2B5EF4-FFF2-40B4-BE49-F238E27FC236}">
                <a16:creationId xmlns:a16="http://schemas.microsoft.com/office/drawing/2014/main" id="{72CC4F0F-D7BC-32A6-3835-AD06201EA4AC}"/>
              </a:ext>
            </a:extLst>
          </p:cNvPr>
          <p:cNvPicPr>
            <a:picLocks noChangeAspect="1"/>
          </p:cNvPicPr>
          <p:nvPr/>
        </p:nvPicPr>
        <p:blipFill>
          <a:blip r:embed="rId5"/>
          <a:stretch>
            <a:fillRect/>
          </a:stretch>
        </p:blipFill>
        <p:spPr>
          <a:xfrm>
            <a:off x="9594857" y="584537"/>
            <a:ext cx="2415471" cy="3125192"/>
          </a:xfrm>
          <a:prstGeom prst="rect">
            <a:avLst/>
          </a:prstGeom>
        </p:spPr>
      </p:pic>
      <p:pic>
        <p:nvPicPr>
          <p:cNvPr id="12" name="Immagine 11" descr="Immagine che contiene testo, schermata, linea, Diagramma&#10;&#10;Descrizione generata automaticamente">
            <a:extLst>
              <a:ext uri="{FF2B5EF4-FFF2-40B4-BE49-F238E27FC236}">
                <a16:creationId xmlns:a16="http://schemas.microsoft.com/office/drawing/2014/main" id="{D14B394B-DD57-58E9-8CF8-3851AE5CAE70}"/>
              </a:ext>
            </a:extLst>
          </p:cNvPr>
          <p:cNvPicPr>
            <a:picLocks noChangeAspect="1"/>
          </p:cNvPicPr>
          <p:nvPr/>
        </p:nvPicPr>
        <p:blipFill>
          <a:blip r:embed="rId6"/>
          <a:stretch>
            <a:fillRect/>
          </a:stretch>
        </p:blipFill>
        <p:spPr>
          <a:xfrm>
            <a:off x="6849055" y="3640247"/>
            <a:ext cx="2249217" cy="2910089"/>
          </a:xfrm>
          <a:prstGeom prst="rect">
            <a:avLst/>
          </a:prstGeom>
        </p:spPr>
      </p:pic>
      <p:sp>
        <p:nvSpPr>
          <p:cNvPr id="13" name="CasellaDiTesto 12">
            <a:extLst>
              <a:ext uri="{FF2B5EF4-FFF2-40B4-BE49-F238E27FC236}">
                <a16:creationId xmlns:a16="http://schemas.microsoft.com/office/drawing/2014/main" id="{263DF6AB-D95C-ECBC-7790-DE2014406427}"/>
              </a:ext>
            </a:extLst>
          </p:cNvPr>
          <p:cNvSpPr txBox="1"/>
          <p:nvPr/>
        </p:nvSpPr>
        <p:spPr>
          <a:xfrm>
            <a:off x="10649462" y="3596738"/>
            <a:ext cx="653143" cy="184666"/>
          </a:xfrm>
          <a:prstGeom prst="rect">
            <a:avLst/>
          </a:prstGeom>
          <a:noFill/>
        </p:spPr>
        <p:txBody>
          <a:bodyPr wrap="square" rtlCol="0">
            <a:spAutoFit/>
          </a:bodyPr>
          <a:lstStyle/>
          <a:p>
            <a:r>
              <a:rPr lang="en-GB" sz="600" dirty="0"/>
              <a:t>MJD</a:t>
            </a:r>
          </a:p>
        </p:txBody>
      </p:sp>
      <p:sp>
        <p:nvSpPr>
          <p:cNvPr id="14" name="CasellaDiTesto 13">
            <a:extLst>
              <a:ext uri="{FF2B5EF4-FFF2-40B4-BE49-F238E27FC236}">
                <a16:creationId xmlns:a16="http://schemas.microsoft.com/office/drawing/2014/main" id="{3EA762D1-51ED-37BE-2F99-CAE366DCF160}"/>
              </a:ext>
            </a:extLst>
          </p:cNvPr>
          <p:cNvSpPr txBox="1"/>
          <p:nvPr/>
        </p:nvSpPr>
        <p:spPr>
          <a:xfrm>
            <a:off x="7973663" y="6441201"/>
            <a:ext cx="653143" cy="184666"/>
          </a:xfrm>
          <a:prstGeom prst="rect">
            <a:avLst/>
          </a:prstGeom>
          <a:noFill/>
        </p:spPr>
        <p:txBody>
          <a:bodyPr wrap="square" rtlCol="0">
            <a:spAutoFit/>
          </a:bodyPr>
          <a:lstStyle/>
          <a:p>
            <a:r>
              <a:rPr lang="en-GB" sz="600" dirty="0"/>
              <a:t>MJD</a:t>
            </a:r>
          </a:p>
        </p:txBody>
      </p:sp>
      <p:sp>
        <p:nvSpPr>
          <p:cNvPr id="15" name="CasellaDiTesto 14">
            <a:extLst>
              <a:ext uri="{FF2B5EF4-FFF2-40B4-BE49-F238E27FC236}">
                <a16:creationId xmlns:a16="http://schemas.microsoft.com/office/drawing/2014/main" id="{C61AC663-1830-92FA-BCC0-9BA701BEAA47}"/>
              </a:ext>
            </a:extLst>
          </p:cNvPr>
          <p:cNvSpPr txBox="1"/>
          <p:nvPr/>
        </p:nvSpPr>
        <p:spPr>
          <a:xfrm>
            <a:off x="3004081" y="6691995"/>
            <a:ext cx="653143" cy="184666"/>
          </a:xfrm>
          <a:prstGeom prst="rect">
            <a:avLst/>
          </a:prstGeom>
          <a:noFill/>
        </p:spPr>
        <p:txBody>
          <a:bodyPr wrap="square" rtlCol="0">
            <a:spAutoFit/>
          </a:bodyPr>
          <a:lstStyle/>
          <a:p>
            <a:r>
              <a:rPr lang="en-GB" sz="600" dirty="0"/>
              <a:t>MJD</a:t>
            </a:r>
          </a:p>
        </p:txBody>
      </p:sp>
      <p:sp>
        <p:nvSpPr>
          <p:cNvPr id="16" name="CasellaDiTesto 15">
            <a:extLst>
              <a:ext uri="{FF2B5EF4-FFF2-40B4-BE49-F238E27FC236}">
                <a16:creationId xmlns:a16="http://schemas.microsoft.com/office/drawing/2014/main" id="{65E9F6D5-DA1C-EB8F-711A-1DD39F4DEA4E}"/>
              </a:ext>
            </a:extLst>
          </p:cNvPr>
          <p:cNvSpPr txBox="1"/>
          <p:nvPr/>
        </p:nvSpPr>
        <p:spPr>
          <a:xfrm>
            <a:off x="5813815" y="3653042"/>
            <a:ext cx="653143" cy="184666"/>
          </a:xfrm>
          <a:prstGeom prst="rect">
            <a:avLst/>
          </a:prstGeom>
          <a:noFill/>
        </p:spPr>
        <p:txBody>
          <a:bodyPr wrap="square" rtlCol="0">
            <a:spAutoFit/>
          </a:bodyPr>
          <a:lstStyle/>
          <a:p>
            <a:r>
              <a:rPr lang="en-GB" sz="600" dirty="0"/>
              <a:t>MJD</a:t>
            </a:r>
          </a:p>
        </p:txBody>
      </p:sp>
      <p:sp>
        <p:nvSpPr>
          <p:cNvPr id="17" name="CasellaDiTesto 16">
            <a:extLst>
              <a:ext uri="{FF2B5EF4-FFF2-40B4-BE49-F238E27FC236}">
                <a16:creationId xmlns:a16="http://schemas.microsoft.com/office/drawing/2014/main" id="{473990FE-213D-146A-EDFB-BEBBE55448CF}"/>
              </a:ext>
            </a:extLst>
          </p:cNvPr>
          <p:cNvSpPr txBox="1"/>
          <p:nvPr/>
        </p:nvSpPr>
        <p:spPr>
          <a:xfrm>
            <a:off x="-1" y="775849"/>
            <a:ext cx="4031539" cy="3416320"/>
          </a:xfrm>
          <a:prstGeom prst="rect">
            <a:avLst/>
          </a:prstGeom>
          <a:noFill/>
          <a:ln>
            <a:noFill/>
          </a:ln>
        </p:spPr>
        <p:txBody>
          <a:bodyPr wrap="square" rtlCol="0">
            <a:spAutoFit/>
          </a:bodyPr>
          <a:lstStyle/>
          <a:p>
            <a:r>
              <a:rPr lang="en-GB" dirty="0"/>
              <a:t>MAXI Riken light curves of a WM-LMXB sample showing  a wide range of behaviours:</a:t>
            </a:r>
          </a:p>
          <a:p>
            <a:pPr marL="285750" indent="-285750">
              <a:spcBef>
                <a:spcPct val="50000"/>
              </a:spcBef>
              <a:buFont typeface="Arial" panose="020B0604020202020204" pitchFamily="34" charset="0"/>
              <a:buChar char="•"/>
              <a:defRPr/>
            </a:pPr>
            <a:r>
              <a:rPr lang="en-GB" dirty="0"/>
              <a:t>strong and unpredictable variable X-ray emission, spectral variability, timing variability</a:t>
            </a:r>
          </a:p>
          <a:p>
            <a:pPr marL="285750" indent="-285750">
              <a:spcBef>
                <a:spcPct val="50000"/>
              </a:spcBef>
              <a:buFont typeface="Arial" panose="020B0604020202020204" pitchFamily="34" charset="0"/>
              <a:buChar char="•"/>
              <a:defRPr/>
            </a:pPr>
            <a:r>
              <a:rPr lang="en-GB" dirty="0"/>
              <a:t>Transient behaviour in some NS systems  </a:t>
            </a:r>
          </a:p>
          <a:p>
            <a:endParaRPr lang="en-GB" dirty="0"/>
          </a:p>
          <a:p>
            <a:endParaRPr lang="en-GB" dirty="0"/>
          </a:p>
          <a:p>
            <a:endParaRPr lang="en-GB"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209800" y="-152400"/>
            <a:ext cx="7772400" cy="1143000"/>
          </a:xfrm>
        </p:spPr>
        <p:txBody>
          <a:bodyPr/>
          <a:lstStyle/>
          <a:p>
            <a:pPr eaLnBrk="1" hangingPunct="1">
              <a:defRPr/>
            </a:pPr>
            <a:r>
              <a:rPr lang="en-GB" sz="3200" dirty="0">
                <a:solidFill>
                  <a:schemeClr val="tx1"/>
                </a:solidFill>
              </a:rPr>
              <a:t>Inclination effects</a:t>
            </a:r>
            <a:r>
              <a:rPr lang="en-GB" sz="3200" dirty="0">
                <a:solidFill>
                  <a:srgbClr val="FFFFD1"/>
                </a:solidFill>
              </a:rPr>
              <a:t>                                                                                 </a:t>
            </a:r>
            <a:endParaRPr lang="it-IT" sz="3200" dirty="0">
              <a:solidFill>
                <a:srgbClr val="FFFFD1"/>
              </a:solidFill>
            </a:endParaRPr>
          </a:p>
        </p:txBody>
      </p:sp>
      <p:sp>
        <p:nvSpPr>
          <p:cNvPr id="5" name="Rectangle 3"/>
          <p:cNvSpPr txBox="1">
            <a:spLocks noChangeArrowheads="1"/>
          </p:cNvSpPr>
          <p:nvPr/>
        </p:nvSpPr>
        <p:spPr bwMode="auto">
          <a:xfrm>
            <a:off x="55080" y="703825"/>
            <a:ext cx="11772417" cy="228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marL="0" indent="0" eaLnBrk="1" hangingPunct="1">
              <a:buNone/>
              <a:defRPr/>
            </a:pPr>
            <a:r>
              <a:rPr lang="en-GB" sz="2133" dirty="0"/>
              <a:t>Some observable characteristics in X-ray depends on the inclination of the system respect to the observer:</a:t>
            </a:r>
          </a:p>
          <a:p>
            <a:pPr marL="0" indent="0" eaLnBrk="1" hangingPunct="1">
              <a:buNone/>
              <a:defRPr/>
            </a:pPr>
            <a:endParaRPr lang="en-GB" sz="2133" dirty="0"/>
          </a:p>
          <a:p>
            <a:pPr marL="463539" lvl="1" eaLnBrk="1" hangingPunct="1">
              <a:buFont typeface="Arial" panose="020B0604020202020204" pitchFamily="34" charset="0"/>
              <a:buChar char="•"/>
              <a:defRPr/>
            </a:pPr>
            <a:r>
              <a:rPr lang="en-GB" sz="2133" dirty="0"/>
              <a:t> Eclipses (</a:t>
            </a:r>
            <a:r>
              <a:rPr lang="en-GB" sz="2133" dirty="0" err="1"/>
              <a:t>i</a:t>
            </a:r>
            <a:r>
              <a:rPr lang="en-GB" sz="2133" dirty="0"/>
              <a:t>&gt; 75°) (</a:t>
            </a:r>
            <a:r>
              <a:rPr lang="it-IT" sz="2133" dirty="0"/>
              <a:t>The </a:t>
            </a:r>
            <a:r>
              <a:rPr lang="it-IT" sz="2133" dirty="0" err="1"/>
              <a:t>companion</a:t>
            </a:r>
            <a:r>
              <a:rPr lang="it-IT" sz="2133" dirty="0"/>
              <a:t> star </a:t>
            </a:r>
            <a:r>
              <a:rPr lang="it-IT" sz="2133" dirty="0" err="1"/>
              <a:t>interposes</a:t>
            </a:r>
            <a:r>
              <a:rPr lang="it-IT" sz="2133" dirty="0"/>
              <a:t> </a:t>
            </a:r>
            <a:r>
              <a:rPr lang="it-IT" sz="2133" dirty="0" err="1"/>
              <a:t>itself</a:t>
            </a:r>
            <a:r>
              <a:rPr lang="it-IT" sz="2133" dirty="0"/>
              <a:t> </a:t>
            </a:r>
            <a:r>
              <a:rPr lang="it-IT" sz="2133" dirty="0" err="1"/>
              <a:t>between</a:t>
            </a:r>
            <a:r>
              <a:rPr lang="it-IT" sz="2133" dirty="0"/>
              <a:t> the </a:t>
            </a:r>
            <a:r>
              <a:rPr lang="it-IT" sz="2133" dirty="0" err="1"/>
              <a:t>observer</a:t>
            </a:r>
            <a:r>
              <a:rPr lang="it-IT" sz="2133" dirty="0"/>
              <a:t> and   the disk, </a:t>
            </a:r>
            <a:r>
              <a:rPr lang="it-IT" sz="2133" dirty="0" err="1"/>
              <a:t>obscuring</a:t>
            </a:r>
            <a:r>
              <a:rPr lang="it-IT" sz="2133" dirty="0"/>
              <a:t> the </a:t>
            </a:r>
            <a:r>
              <a:rPr lang="it-IT" sz="2133" dirty="0" err="1"/>
              <a:t>inner</a:t>
            </a:r>
            <a:r>
              <a:rPr lang="it-IT" sz="2133" dirty="0"/>
              <a:t> part of the disk and the compact </a:t>
            </a:r>
            <a:r>
              <a:rPr lang="it-IT" sz="2133" dirty="0" err="1"/>
              <a:t>object</a:t>
            </a:r>
            <a:r>
              <a:rPr lang="en-GB" sz="2133" dirty="0"/>
              <a:t>).</a:t>
            </a:r>
          </a:p>
          <a:p>
            <a:pPr marL="177796" lvl="1" indent="0" eaLnBrk="1" hangingPunct="1">
              <a:buNone/>
              <a:defRPr/>
            </a:pPr>
            <a:endParaRPr lang="en-GB" sz="2133" dirty="0"/>
          </a:p>
        </p:txBody>
      </p:sp>
      <p:sp>
        <p:nvSpPr>
          <p:cNvPr id="3" name="CasellaDiTesto 2">
            <a:extLst>
              <a:ext uri="{FF2B5EF4-FFF2-40B4-BE49-F238E27FC236}">
                <a16:creationId xmlns:a16="http://schemas.microsoft.com/office/drawing/2014/main" id="{B4ED04CC-8AC9-D131-CC47-E957B05514D7}"/>
              </a:ext>
            </a:extLst>
          </p:cNvPr>
          <p:cNvSpPr txBox="1"/>
          <p:nvPr/>
        </p:nvSpPr>
        <p:spPr>
          <a:xfrm>
            <a:off x="10354160" y="2277661"/>
            <a:ext cx="2692731" cy="646331"/>
          </a:xfrm>
          <a:prstGeom prst="rect">
            <a:avLst/>
          </a:prstGeom>
          <a:noFill/>
        </p:spPr>
        <p:txBody>
          <a:bodyPr wrap="square">
            <a:spAutoFit/>
          </a:bodyPr>
          <a:lstStyle/>
          <a:p>
            <a:r>
              <a:rPr lang="en-GB" b="1" i="1" dirty="0" err="1">
                <a:solidFill>
                  <a:schemeClr val="bg2"/>
                </a:solidFill>
              </a:rPr>
              <a:t>i</a:t>
            </a:r>
            <a:r>
              <a:rPr lang="en-GB" b="1" i="1" dirty="0">
                <a:solidFill>
                  <a:schemeClr val="bg2"/>
                </a:solidFill>
              </a:rPr>
              <a:t>=0°   face-on; </a:t>
            </a:r>
          </a:p>
          <a:p>
            <a:r>
              <a:rPr lang="en-GB" b="1" i="1" dirty="0" err="1">
                <a:solidFill>
                  <a:schemeClr val="bg2"/>
                </a:solidFill>
              </a:rPr>
              <a:t>i</a:t>
            </a:r>
            <a:r>
              <a:rPr lang="en-GB" b="1" i="1" dirty="0">
                <a:solidFill>
                  <a:schemeClr val="bg2"/>
                </a:solidFill>
              </a:rPr>
              <a:t>=90° edge-on</a:t>
            </a:r>
          </a:p>
        </p:txBody>
      </p:sp>
      <p:pic>
        <p:nvPicPr>
          <p:cNvPr id="16" name="Picture 14" descr="1"/>
          <p:cNvPicPr>
            <a:picLocks noChangeAspect="1" noChangeArrowheads="1"/>
          </p:cNvPicPr>
          <p:nvPr/>
        </p:nvPicPr>
        <p:blipFill>
          <a:blip r:embed="rId3">
            <a:lum bright="-24000" contrast="48000"/>
            <a:extLst>
              <a:ext uri="{28A0092B-C50C-407E-A947-70E740481C1C}">
                <a14:useLocalDpi xmlns:a14="http://schemas.microsoft.com/office/drawing/2010/main"/>
              </a:ext>
            </a:extLst>
          </a:blip>
          <a:srcRect r="4367" b="2961"/>
          <a:stretch/>
        </p:blipFill>
        <p:spPr bwMode="auto">
          <a:xfrm>
            <a:off x="6536239" y="3084177"/>
            <a:ext cx="5028209" cy="3697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Immagine 6" descr="Immagine che contiene schizzo&#10;&#10;Descrizione generata automaticamente">
            <a:extLst>
              <a:ext uri="{FF2B5EF4-FFF2-40B4-BE49-F238E27FC236}">
                <a16:creationId xmlns:a16="http://schemas.microsoft.com/office/drawing/2014/main" id="{26B353A4-FF3F-FB6B-02BC-ABD855F7DF7B}"/>
              </a:ext>
            </a:extLst>
          </p:cNvPr>
          <p:cNvPicPr>
            <a:picLocks noChangeAspect="1"/>
          </p:cNvPicPr>
          <p:nvPr/>
        </p:nvPicPr>
        <p:blipFill>
          <a:blip r:embed="rId4"/>
          <a:stretch>
            <a:fillRect/>
          </a:stretch>
        </p:blipFill>
        <p:spPr>
          <a:xfrm rot="10800000">
            <a:off x="5999156" y="4874156"/>
            <a:ext cx="537083" cy="541521"/>
          </a:xfrm>
          <a:prstGeom prst="rect">
            <a:avLst/>
          </a:prstGeom>
        </p:spPr>
      </p:pic>
      <p:pic>
        <p:nvPicPr>
          <p:cNvPr id="8" name="Immagine 7" descr="Immagine che contiene schizzo&#10;&#10;Descrizione generata automaticamente">
            <a:extLst>
              <a:ext uri="{FF2B5EF4-FFF2-40B4-BE49-F238E27FC236}">
                <a16:creationId xmlns:a16="http://schemas.microsoft.com/office/drawing/2014/main" id="{AC2DE66C-12D3-D01B-23D7-8ABCC7CD2D55}"/>
              </a:ext>
            </a:extLst>
          </p:cNvPr>
          <p:cNvPicPr>
            <a:picLocks noChangeAspect="1"/>
          </p:cNvPicPr>
          <p:nvPr/>
        </p:nvPicPr>
        <p:blipFill>
          <a:blip r:embed="rId4"/>
          <a:stretch>
            <a:fillRect/>
          </a:stretch>
        </p:blipFill>
        <p:spPr>
          <a:xfrm rot="11917609">
            <a:off x="6571484" y="3727633"/>
            <a:ext cx="496315" cy="541521"/>
          </a:xfrm>
          <a:prstGeom prst="rect">
            <a:avLst/>
          </a:prstGeom>
        </p:spPr>
      </p:pic>
      <p:pic>
        <p:nvPicPr>
          <p:cNvPr id="18" name="Immagine 17" descr="Immagine che contiene schizzo&#10;&#10;Descrizione generata automaticamente">
            <a:extLst>
              <a:ext uri="{FF2B5EF4-FFF2-40B4-BE49-F238E27FC236}">
                <a16:creationId xmlns:a16="http://schemas.microsoft.com/office/drawing/2014/main" id="{BC7229A6-73D6-55F9-BECD-4D07252D014D}"/>
              </a:ext>
            </a:extLst>
          </p:cNvPr>
          <p:cNvPicPr>
            <a:picLocks noChangeAspect="1"/>
          </p:cNvPicPr>
          <p:nvPr/>
        </p:nvPicPr>
        <p:blipFill>
          <a:blip r:embed="rId4"/>
          <a:srcRect l="9309" r="1" b="14605"/>
          <a:stretch/>
        </p:blipFill>
        <p:spPr>
          <a:xfrm rot="15490775">
            <a:off x="8456135" y="2363857"/>
            <a:ext cx="407029" cy="473940"/>
          </a:xfrm>
          <a:prstGeom prst="rect">
            <a:avLst/>
          </a:prstGeom>
        </p:spPr>
      </p:pic>
      <p:pic>
        <p:nvPicPr>
          <p:cNvPr id="19" name="Immagine 18" descr="Immagine che contiene schizzo&#10;&#10;Descrizione generata automaticamente">
            <a:extLst>
              <a:ext uri="{FF2B5EF4-FFF2-40B4-BE49-F238E27FC236}">
                <a16:creationId xmlns:a16="http://schemas.microsoft.com/office/drawing/2014/main" id="{35D6A06A-1953-8B52-FFD8-FE36F994FEC1}"/>
              </a:ext>
            </a:extLst>
          </p:cNvPr>
          <p:cNvPicPr>
            <a:picLocks noChangeAspect="1"/>
          </p:cNvPicPr>
          <p:nvPr/>
        </p:nvPicPr>
        <p:blipFill>
          <a:blip r:embed="rId4"/>
          <a:stretch>
            <a:fillRect/>
          </a:stretch>
        </p:blipFill>
        <p:spPr>
          <a:xfrm rot="13075913">
            <a:off x="7252794" y="2813417"/>
            <a:ext cx="520063" cy="541521"/>
          </a:xfrm>
          <a:prstGeom prst="rect">
            <a:avLst/>
          </a:prstGeom>
        </p:spPr>
      </p:pic>
      <p:sp>
        <p:nvSpPr>
          <p:cNvPr id="22" name="CasellaDiTesto 21">
            <a:extLst>
              <a:ext uri="{FF2B5EF4-FFF2-40B4-BE49-F238E27FC236}">
                <a16:creationId xmlns:a16="http://schemas.microsoft.com/office/drawing/2014/main" id="{39893980-3D7C-58E8-A4F8-E300E2C802A5}"/>
              </a:ext>
            </a:extLst>
          </p:cNvPr>
          <p:cNvSpPr txBox="1"/>
          <p:nvPr/>
        </p:nvSpPr>
        <p:spPr>
          <a:xfrm>
            <a:off x="0" y="2795350"/>
            <a:ext cx="5120166" cy="2718180"/>
          </a:xfrm>
          <a:prstGeom prst="rect">
            <a:avLst/>
          </a:prstGeom>
          <a:noFill/>
        </p:spPr>
        <p:txBody>
          <a:bodyPr wrap="square">
            <a:spAutoFit/>
          </a:bodyPr>
          <a:lstStyle/>
          <a:p>
            <a:pPr marL="527037" lvl="1" indent="-349242" algn="just">
              <a:buFont typeface="Arial" panose="020B0604020202020204" pitchFamily="34" charset="0"/>
              <a:buChar char="•"/>
              <a:defRPr/>
            </a:pPr>
            <a:r>
              <a:rPr lang="en-GB" sz="2133" dirty="0"/>
              <a:t> DIPS (60° &lt; </a:t>
            </a:r>
            <a:r>
              <a:rPr lang="en-GB" sz="2133" dirty="0" err="1"/>
              <a:t>i</a:t>
            </a:r>
            <a:r>
              <a:rPr lang="en-GB" sz="2133" dirty="0"/>
              <a:t> &lt; 75°): </a:t>
            </a:r>
            <a:r>
              <a:rPr lang="it-IT" sz="2133" dirty="0"/>
              <a:t>are </a:t>
            </a:r>
            <a:r>
              <a:rPr lang="it-IT" sz="2133" dirty="0" err="1"/>
              <a:t>caused</a:t>
            </a:r>
            <a:r>
              <a:rPr lang="it-IT" sz="2133" dirty="0"/>
              <a:t> by the </a:t>
            </a:r>
            <a:r>
              <a:rPr lang="it-IT" sz="2133" dirty="0" err="1"/>
              <a:t>bulge</a:t>
            </a:r>
            <a:r>
              <a:rPr lang="it-IT" sz="2133" dirty="0"/>
              <a:t> of </a:t>
            </a:r>
            <a:r>
              <a:rPr lang="it-IT" sz="2133" dirty="0" err="1"/>
              <a:t>material</a:t>
            </a:r>
            <a:r>
              <a:rPr lang="it-IT" sz="2133" dirty="0"/>
              <a:t> </a:t>
            </a:r>
            <a:r>
              <a:rPr lang="it-IT" sz="2133" dirty="0" err="1"/>
              <a:t>created</a:t>
            </a:r>
            <a:r>
              <a:rPr lang="it-IT" sz="2133" dirty="0"/>
              <a:t> </a:t>
            </a:r>
            <a:r>
              <a:rPr lang="it-IT" sz="2133" dirty="0" err="1"/>
              <a:t>at</a:t>
            </a:r>
            <a:r>
              <a:rPr lang="it-IT" sz="2133" dirty="0"/>
              <a:t> the point </a:t>
            </a:r>
            <a:r>
              <a:rPr lang="it-IT" sz="2133" dirty="0" err="1"/>
              <a:t>where</a:t>
            </a:r>
            <a:r>
              <a:rPr lang="it-IT" sz="2133" dirty="0"/>
              <a:t> the </a:t>
            </a:r>
            <a:r>
              <a:rPr lang="it-IT" sz="2133" dirty="0" err="1"/>
              <a:t>accretion</a:t>
            </a:r>
            <a:r>
              <a:rPr lang="it-IT" sz="2133" dirty="0"/>
              <a:t> stream impacts the </a:t>
            </a:r>
            <a:r>
              <a:rPr lang="it-IT" sz="2133" dirty="0" err="1"/>
              <a:t>accretion</a:t>
            </a:r>
            <a:r>
              <a:rPr lang="it-IT" sz="2133" dirty="0"/>
              <a:t> disc </a:t>
            </a:r>
            <a:r>
              <a:rPr lang="it-IT" sz="2133" dirty="0" err="1"/>
              <a:t>that</a:t>
            </a:r>
            <a:r>
              <a:rPr lang="it-IT" sz="2133" dirty="0"/>
              <a:t> </a:t>
            </a:r>
            <a:r>
              <a:rPr lang="it-IT" sz="2133" dirty="0" err="1"/>
              <a:t>passes</a:t>
            </a:r>
            <a:r>
              <a:rPr lang="it-IT" sz="2133" dirty="0"/>
              <a:t> in the line of site of the </a:t>
            </a:r>
            <a:r>
              <a:rPr lang="it-IT" sz="2133" dirty="0" err="1"/>
              <a:t>observer</a:t>
            </a:r>
            <a:r>
              <a:rPr lang="it-IT" sz="2133" dirty="0"/>
              <a:t> . </a:t>
            </a:r>
          </a:p>
          <a:p>
            <a:pPr marL="527037" lvl="1" indent="-349242" algn="just">
              <a:buFont typeface="Arial" panose="020B0604020202020204" pitchFamily="34" charset="0"/>
              <a:buChar char="•"/>
              <a:defRPr/>
            </a:pPr>
            <a:endParaRPr lang="it-IT" sz="2133" dirty="0"/>
          </a:p>
          <a:p>
            <a:pPr marL="527037" lvl="1" indent="-349242" algn="just">
              <a:buFont typeface="Arial" panose="020B0604020202020204" pitchFamily="34" charset="0"/>
              <a:buChar char="•"/>
              <a:defRPr/>
            </a:pPr>
            <a:r>
              <a:rPr lang="it-IT" sz="2133" dirty="0"/>
              <a:t>i &lt; 60°no </a:t>
            </a:r>
            <a:r>
              <a:rPr lang="it-IT" sz="2133" dirty="0" err="1"/>
              <a:t>obscuration</a:t>
            </a:r>
            <a:endParaRPr lang="en-GB" sz="2133" dirty="0"/>
          </a:p>
        </p:txBody>
      </p:sp>
      <p:sp>
        <p:nvSpPr>
          <p:cNvPr id="6" name="CasellaDiTesto 5">
            <a:extLst>
              <a:ext uri="{FF2B5EF4-FFF2-40B4-BE49-F238E27FC236}">
                <a16:creationId xmlns:a16="http://schemas.microsoft.com/office/drawing/2014/main" id="{6840CF76-FD1D-2B42-B5E0-165FF2AC1492}"/>
              </a:ext>
            </a:extLst>
          </p:cNvPr>
          <p:cNvSpPr txBox="1"/>
          <p:nvPr/>
        </p:nvSpPr>
        <p:spPr>
          <a:xfrm>
            <a:off x="9050343" y="6154175"/>
            <a:ext cx="6532122" cy="276999"/>
          </a:xfrm>
          <a:prstGeom prst="rect">
            <a:avLst/>
          </a:prstGeom>
          <a:noFill/>
        </p:spPr>
        <p:txBody>
          <a:bodyPr wrap="square">
            <a:spAutoFit/>
          </a:bodyPr>
          <a:lstStyle/>
          <a:p>
            <a:r>
              <a:rPr lang="it-IT" sz="1200" dirty="0"/>
              <a:t>Frank et al. 1987</a:t>
            </a:r>
            <a:endParaRPr lang="en-GB" sz="1200" dirty="0"/>
          </a:p>
        </p:txBody>
      </p:sp>
    </p:spTree>
    <p:extLst>
      <p:ext uri="{BB962C8B-B14F-4D97-AF65-F5344CB8AC3E}">
        <p14:creationId xmlns:p14="http://schemas.microsoft.com/office/powerpoint/2010/main" val="2856713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122111" y="623972"/>
            <a:ext cx="5656520" cy="4031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rgbClr val="00FF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just">
              <a:defRPr/>
            </a:pPr>
            <a:r>
              <a:rPr lang="en-US" sz="2133" dirty="0">
                <a:solidFill>
                  <a:srgbClr val="FF0000"/>
                </a:solidFill>
                <a:latin typeface="+mj-lt"/>
                <a:cs typeface="Times New Roman" charset="0"/>
              </a:rPr>
              <a:t>Soft state.</a:t>
            </a:r>
          </a:p>
          <a:p>
            <a:pPr marL="285744" indent="-285744" algn="just">
              <a:buFont typeface="Arial" panose="020B0604020202020204" pitchFamily="34" charset="0"/>
              <a:buChar char="•"/>
              <a:defRPr/>
            </a:pPr>
            <a:r>
              <a:rPr lang="en-US" sz="2133" dirty="0">
                <a:latin typeface="+mj-lt"/>
                <a:cs typeface="Times New Roman" charset="0"/>
              </a:rPr>
              <a:t>high luminosities generally near L</a:t>
            </a:r>
            <a:r>
              <a:rPr lang="en-US" sz="2133" baseline="-25000" dirty="0">
                <a:latin typeface="+mj-lt"/>
                <a:cs typeface="Times New Roman" charset="0"/>
              </a:rPr>
              <a:t>E</a:t>
            </a:r>
          </a:p>
          <a:p>
            <a:pPr marL="285744" indent="-285744" algn="just">
              <a:buFont typeface="Arial" panose="020B0604020202020204" pitchFamily="34" charset="0"/>
              <a:buChar char="•"/>
              <a:defRPr/>
            </a:pPr>
            <a:r>
              <a:rPr lang="en-US" sz="2133" dirty="0">
                <a:latin typeface="+mj-lt"/>
                <a:cs typeface="Times New Roman" charset="0"/>
              </a:rPr>
              <a:t>strong thermal disc</a:t>
            </a:r>
          </a:p>
          <a:p>
            <a:pPr marL="285744" indent="-285744" algn="just">
              <a:buFont typeface="Arial" panose="020B0604020202020204" pitchFamily="34" charset="0"/>
              <a:buChar char="•"/>
              <a:defRPr/>
            </a:pPr>
            <a:r>
              <a:rPr lang="en-US" sz="2133" dirty="0">
                <a:latin typeface="+mj-lt"/>
                <a:cs typeface="Times New Roman" charset="0"/>
              </a:rPr>
              <a:t>reflection components: believed to be due to X-ray illumination of the disk</a:t>
            </a:r>
          </a:p>
          <a:p>
            <a:pPr marL="285744" indent="-285744" algn="just">
              <a:buFont typeface="Arial" panose="020B0604020202020204" pitchFamily="34" charset="0"/>
              <a:buChar char="•"/>
              <a:defRPr/>
            </a:pPr>
            <a:r>
              <a:rPr lang="en-US" sz="2133" dirty="0">
                <a:latin typeface="+mj-lt"/>
                <a:cs typeface="Times New Roman" charset="0"/>
              </a:rPr>
              <a:t>Inverse Compton component: believed to be produced through thermal </a:t>
            </a:r>
            <a:r>
              <a:rPr lang="en-US" sz="2133" dirty="0" err="1">
                <a:latin typeface="+mj-lt"/>
                <a:cs typeface="Times New Roman" charset="0"/>
              </a:rPr>
              <a:t>comptonisation</a:t>
            </a:r>
            <a:r>
              <a:rPr lang="en-US" sz="2133" dirty="0">
                <a:latin typeface="+mj-lt"/>
                <a:cs typeface="Times New Roman" charset="0"/>
              </a:rPr>
              <a:t> of the star seed photons in a hot electron corona (kTe~3/4 keV ).</a:t>
            </a:r>
          </a:p>
          <a:p>
            <a:pPr marL="285744" indent="-285744" algn="just">
              <a:buFont typeface="Arial" panose="020B0604020202020204" pitchFamily="34" charset="0"/>
              <a:buChar char="•"/>
              <a:defRPr/>
            </a:pPr>
            <a:r>
              <a:rPr lang="en-US" sz="2133" dirty="0">
                <a:latin typeface="+mj-lt"/>
                <a:cs typeface="Times New Roman" charset="0"/>
              </a:rPr>
              <a:t>Sometimes in soft state hard tails are detected (scattering in hybrid or non-thermal corona?)</a:t>
            </a:r>
          </a:p>
        </p:txBody>
      </p:sp>
      <p:sp>
        <p:nvSpPr>
          <p:cNvPr id="40963" name="Text Box 3"/>
          <p:cNvSpPr txBox="1">
            <a:spLocks noChangeArrowheads="1"/>
          </p:cNvSpPr>
          <p:nvPr/>
        </p:nvSpPr>
        <p:spPr bwMode="auto">
          <a:xfrm>
            <a:off x="122111" y="5042595"/>
            <a:ext cx="11931629" cy="1733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rgbClr val="00FF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just">
              <a:defRPr/>
            </a:pPr>
            <a:r>
              <a:rPr lang="en-US" sz="2133" dirty="0">
                <a:solidFill>
                  <a:srgbClr val="FF0000"/>
                </a:solidFill>
                <a:latin typeface="+mj-lt"/>
                <a:cs typeface="Times New Roman" charset="0"/>
              </a:rPr>
              <a:t>  Hard States</a:t>
            </a:r>
            <a:endParaRPr lang="en-US" sz="2133" dirty="0">
              <a:solidFill>
                <a:srgbClr val="000099"/>
              </a:solidFill>
              <a:latin typeface="+mj-lt"/>
              <a:cs typeface="Times New Roman" charset="0"/>
            </a:endParaRPr>
          </a:p>
          <a:p>
            <a:pPr marL="285744" indent="-285744" algn="just">
              <a:buFont typeface="Arial" panose="020B0604020202020204" pitchFamily="34" charset="0"/>
              <a:buChar char="•"/>
              <a:defRPr/>
            </a:pPr>
            <a:r>
              <a:rPr lang="en-US" sz="2133" dirty="0">
                <a:latin typeface="+mj-lt"/>
                <a:cs typeface="Times New Roman" charset="0"/>
              </a:rPr>
              <a:t>luminosities lower than a few percent of Eddington  (generally)</a:t>
            </a:r>
          </a:p>
          <a:p>
            <a:pPr marL="285744" indent="-285744" algn="just">
              <a:buFont typeface="Arial" panose="020B0604020202020204" pitchFamily="34" charset="0"/>
              <a:buChar char="•"/>
              <a:defRPr/>
            </a:pPr>
            <a:r>
              <a:rPr lang="en-US" sz="2133" dirty="0">
                <a:latin typeface="+mj-lt"/>
                <a:cs typeface="Times New Roman" charset="0"/>
              </a:rPr>
              <a:t>much weaker disc blackbody and reflection features</a:t>
            </a:r>
          </a:p>
          <a:p>
            <a:pPr marL="285744" indent="-285744" algn="just">
              <a:buFont typeface="Arial" panose="020B0604020202020204" pitchFamily="34" charset="0"/>
              <a:buChar char="•"/>
              <a:defRPr/>
            </a:pPr>
            <a:r>
              <a:rPr lang="en-US" sz="2133" dirty="0">
                <a:latin typeface="+mj-lt"/>
                <a:cs typeface="Times New Roman" charset="0"/>
              </a:rPr>
              <a:t>Thermal distribution of </a:t>
            </a:r>
            <a:r>
              <a:rPr lang="en-US" sz="2133" dirty="0" err="1">
                <a:latin typeface="+mj-lt"/>
                <a:cs typeface="Times New Roman" charset="0"/>
              </a:rPr>
              <a:t>comptonising</a:t>
            </a:r>
            <a:r>
              <a:rPr lang="en-US" sz="2133" dirty="0">
                <a:latin typeface="+mj-lt"/>
                <a:cs typeface="Times New Roman" charset="0"/>
              </a:rPr>
              <a:t> electrons </a:t>
            </a:r>
            <a:r>
              <a:rPr lang="en-US" sz="2133" dirty="0" err="1">
                <a:latin typeface="+mj-lt"/>
                <a:cs typeface="Times New Roman" charset="0"/>
              </a:rPr>
              <a:t>kTe</a:t>
            </a:r>
            <a:r>
              <a:rPr lang="en-US" sz="2133" dirty="0">
                <a:latin typeface="+mj-lt"/>
                <a:cs typeface="Times New Roman" charset="0"/>
              </a:rPr>
              <a:t> ~20/30 keV. The </a:t>
            </a:r>
            <a:r>
              <a:rPr lang="en-US" sz="2133" dirty="0" err="1">
                <a:latin typeface="+mj-lt"/>
                <a:cs typeface="Times New Roman" charset="0"/>
              </a:rPr>
              <a:t>comptonised</a:t>
            </a:r>
            <a:r>
              <a:rPr lang="en-US" sz="2133" dirty="0">
                <a:latin typeface="+mj-lt"/>
                <a:cs typeface="Times New Roman" charset="0"/>
              </a:rPr>
              <a:t> photons dominate the spectrum </a:t>
            </a:r>
          </a:p>
        </p:txBody>
      </p:sp>
      <p:sp>
        <p:nvSpPr>
          <p:cNvPr id="10" name="CasellaDiTesto 9">
            <a:extLst>
              <a:ext uri="{FF2B5EF4-FFF2-40B4-BE49-F238E27FC236}">
                <a16:creationId xmlns:a16="http://schemas.microsoft.com/office/drawing/2014/main" id="{BFFFB240-7FD4-3183-F312-0DE303CBDBD0}"/>
              </a:ext>
            </a:extLst>
          </p:cNvPr>
          <p:cNvSpPr txBox="1"/>
          <p:nvPr/>
        </p:nvSpPr>
        <p:spPr>
          <a:xfrm>
            <a:off x="4000677" y="20443"/>
            <a:ext cx="4656967" cy="584775"/>
          </a:xfrm>
          <a:prstGeom prst="rect">
            <a:avLst/>
          </a:prstGeom>
          <a:noFill/>
        </p:spPr>
        <p:txBody>
          <a:bodyPr wrap="square">
            <a:spAutoFit/>
          </a:bodyPr>
          <a:lstStyle/>
          <a:p>
            <a:pPr algn="ctr">
              <a:defRPr/>
            </a:pPr>
            <a:r>
              <a:rPr lang="it-IT" sz="3200" b="1" dirty="0" err="1">
                <a:solidFill>
                  <a:schemeClr val="tx2"/>
                </a:solidFill>
                <a:latin typeface="+mj-lt"/>
                <a:cs typeface="Times New Roman" charset="0"/>
              </a:rPr>
              <a:t>Spectral</a:t>
            </a:r>
            <a:r>
              <a:rPr lang="it-IT" sz="3200" b="1" dirty="0">
                <a:solidFill>
                  <a:schemeClr val="tx2"/>
                </a:solidFill>
                <a:latin typeface="+mj-lt"/>
                <a:cs typeface="Times New Roman" charset="0"/>
              </a:rPr>
              <a:t> States</a:t>
            </a:r>
            <a:endParaRPr lang="en-US" sz="3200" b="1" dirty="0">
              <a:solidFill>
                <a:schemeClr val="tx2"/>
              </a:solidFill>
              <a:latin typeface="+mj-lt"/>
              <a:cs typeface="Times New Roman" charset="0"/>
            </a:endParaRPr>
          </a:p>
        </p:txBody>
      </p:sp>
      <p:grpSp>
        <p:nvGrpSpPr>
          <p:cNvPr id="3" name="Gruppo 2">
            <a:extLst>
              <a:ext uri="{FF2B5EF4-FFF2-40B4-BE49-F238E27FC236}">
                <a16:creationId xmlns:a16="http://schemas.microsoft.com/office/drawing/2014/main" id="{9DDE70EF-5CAF-4667-CAE6-75F04075B52A}"/>
              </a:ext>
            </a:extLst>
          </p:cNvPr>
          <p:cNvGrpSpPr/>
          <p:nvPr/>
        </p:nvGrpSpPr>
        <p:grpSpPr>
          <a:xfrm>
            <a:off x="5866175" y="1209192"/>
            <a:ext cx="6203715" cy="3477429"/>
            <a:chOff x="4196128" y="1098611"/>
            <a:chExt cx="4857524" cy="2555189"/>
          </a:xfrm>
        </p:grpSpPr>
        <p:pic>
          <p:nvPicPr>
            <p:cNvPr id="8" name="Immagine 7" descr="Immagine che contiene testo, diagramma, linea, Diagramma&#10;&#10;Descrizione generata automaticamente">
              <a:extLst>
                <a:ext uri="{FF2B5EF4-FFF2-40B4-BE49-F238E27FC236}">
                  <a16:creationId xmlns:a16="http://schemas.microsoft.com/office/drawing/2014/main" id="{914EF7D8-97DC-6BD7-661F-6ABA68CB52E5}"/>
                </a:ext>
              </a:extLst>
            </p:cNvPr>
            <p:cNvPicPr>
              <a:picLocks noChangeAspect="1"/>
            </p:cNvPicPr>
            <p:nvPr/>
          </p:nvPicPr>
          <p:blipFill>
            <a:blip r:embed="rId3"/>
            <a:srcRect r="1826"/>
            <a:stretch/>
          </p:blipFill>
          <p:spPr>
            <a:xfrm>
              <a:off x="4196128" y="1111524"/>
              <a:ext cx="4857524" cy="2542276"/>
            </a:xfrm>
            <a:prstGeom prst="rect">
              <a:avLst/>
            </a:prstGeom>
          </p:spPr>
        </p:pic>
        <p:sp>
          <p:nvSpPr>
            <p:cNvPr id="2" name="CasellaDiTesto 1">
              <a:extLst>
                <a:ext uri="{FF2B5EF4-FFF2-40B4-BE49-F238E27FC236}">
                  <a16:creationId xmlns:a16="http://schemas.microsoft.com/office/drawing/2014/main" id="{98D04FC6-F999-3A13-5E7D-DD4C085BC437}"/>
                </a:ext>
              </a:extLst>
            </p:cNvPr>
            <p:cNvSpPr txBox="1"/>
            <p:nvPr/>
          </p:nvSpPr>
          <p:spPr>
            <a:xfrm>
              <a:off x="4987038" y="1098611"/>
              <a:ext cx="3119016" cy="218567"/>
            </a:xfrm>
            <a:prstGeom prst="rect">
              <a:avLst/>
            </a:prstGeom>
            <a:noFill/>
          </p:spPr>
          <p:txBody>
            <a:bodyPr wrap="square" rtlCol="0">
              <a:spAutoFit/>
            </a:bodyPr>
            <a:lstStyle/>
            <a:p>
              <a:r>
                <a:rPr lang="en-GB" sz="1333" dirty="0"/>
                <a:t>Done &amp; </a:t>
              </a:r>
              <a:r>
                <a:rPr lang="en-GB" sz="1333" dirty="0" err="1"/>
                <a:t>Gierlinsky</a:t>
              </a:r>
              <a:r>
                <a:rPr lang="en-GB" sz="1333" dirty="0"/>
                <a:t> 2007 </a:t>
              </a:r>
              <a:r>
                <a:rPr lang="en-GB" sz="1333" dirty="0" err="1"/>
                <a:t>astroph</a:t>
              </a:r>
              <a:r>
                <a:rPr lang="en-GB" sz="1333" dirty="0"/>
                <a:t> 0708.0148</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528996-25FE-5EBD-4BDA-8980811126A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577243" y="150310"/>
            <a:ext cx="2431123" cy="1891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CasellaDiTesto 9">
            <a:extLst>
              <a:ext uri="{FF2B5EF4-FFF2-40B4-BE49-F238E27FC236}">
                <a16:creationId xmlns:a16="http://schemas.microsoft.com/office/drawing/2014/main" id="{8418ED0E-601D-D432-3E36-606D71B51393}"/>
              </a:ext>
            </a:extLst>
          </p:cNvPr>
          <p:cNvSpPr txBox="1"/>
          <p:nvPr/>
        </p:nvSpPr>
        <p:spPr>
          <a:xfrm>
            <a:off x="76519" y="777715"/>
            <a:ext cx="4555832" cy="954300"/>
          </a:xfrm>
          <a:prstGeom prst="rect">
            <a:avLst/>
          </a:prstGeom>
          <a:noFill/>
        </p:spPr>
        <p:txBody>
          <a:bodyPr wrap="square">
            <a:spAutoFit/>
          </a:bodyPr>
          <a:lstStyle>
            <a:defPPr>
              <a:defRPr lang="en-US"/>
            </a:defPPr>
            <a:lvl1pPr>
              <a:defRPr sz="1400" b="1">
                <a:effectLst>
                  <a:outerShdw blurRad="38100" dist="38100" dir="2700000" algn="tl">
                    <a:srgbClr val="DDDDDD"/>
                  </a:outerShdw>
                </a:effectLst>
                <a:latin typeface="+mn-lt"/>
                <a:cs typeface="Times New Roman" charset="0"/>
              </a:defRPr>
            </a:lvl1pPr>
          </a:lstStyle>
          <a:p>
            <a:r>
              <a:rPr lang="en-GB" sz="1867" dirty="0"/>
              <a:t>Accretion disk emission: black body emission of each single anulus of the disk.</a:t>
            </a:r>
          </a:p>
        </p:txBody>
      </p:sp>
      <p:sp>
        <p:nvSpPr>
          <p:cNvPr id="11" name="Rectangle 2">
            <a:extLst>
              <a:ext uri="{FF2B5EF4-FFF2-40B4-BE49-F238E27FC236}">
                <a16:creationId xmlns:a16="http://schemas.microsoft.com/office/drawing/2014/main" id="{BF8C4E66-8409-985F-8831-DB9A1C83AE7B}"/>
              </a:ext>
            </a:extLst>
          </p:cNvPr>
          <p:cNvSpPr txBox="1">
            <a:spLocks noChangeArrowheads="1"/>
          </p:cNvSpPr>
          <p:nvPr/>
        </p:nvSpPr>
        <p:spPr>
          <a:xfrm>
            <a:off x="36709" y="2257356"/>
            <a:ext cx="4931624" cy="1528945"/>
          </a:xfrm>
          <a:prstGeom prst="rect">
            <a:avLst/>
          </a:prstGeom>
          <a:noFill/>
        </p:spPr>
        <p:txBody>
          <a:bodyPr wrap="square">
            <a:spAutoFit/>
          </a:bodyPr>
          <a:lstStyle>
            <a:defPPr>
              <a:defRPr lang="it-IT"/>
            </a:defPPr>
            <a:lvl1pPr>
              <a:defRPr sz="3200" b="1">
                <a:effectLst>
                  <a:outerShdw blurRad="38100" dist="38100" dir="2700000" algn="tl">
                    <a:srgbClr val="DDDDDD"/>
                  </a:outerShdw>
                </a:effectLst>
                <a:latin typeface="Times New Roman" charset="0"/>
                <a:cs typeface="Times New Roman" charset="0"/>
              </a:defRPr>
            </a:lvl1pPr>
          </a:lstStyle>
          <a:p>
            <a:r>
              <a:rPr lang="en-GB" sz="1867" dirty="0">
                <a:latin typeface="+mn-lt"/>
              </a:rPr>
              <a:t>Thermal Comptonization: due to inverse Compton scattering of the seed photons (</a:t>
            </a:r>
            <a:r>
              <a:rPr lang="en-GB" sz="1867" dirty="0">
                <a:solidFill>
                  <a:srgbClr val="0000FF"/>
                </a:solidFill>
                <a:latin typeface="+mn-lt"/>
              </a:rPr>
              <a:t>inner part of the disk ? </a:t>
            </a:r>
            <a:r>
              <a:rPr lang="en-GB" sz="1867" dirty="0">
                <a:latin typeface="+mn-lt"/>
              </a:rPr>
              <a:t>or </a:t>
            </a:r>
            <a:r>
              <a:rPr lang="en-GB" sz="1867" dirty="0">
                <a:solidFill>
                  <a:srgbClr val="FF0000"/>
                </a:solidFill>
                <a:latin typeface="+mn-lt"/>
              </a:rPr>
              <a:t>NS surface ?</a:t>
            </a:r>
            <a:r>
              <a:rPr lang="en-GB" sz="1867" dirty="0">
                <a:latin typeface="+mn-lt"/>
              </a:rPr>
              <a:t>) in a hot electron corona which nature and geometry is not known </a:t>
            </a:r>
            <a:endParaRPr lang="it-IT" sz="1867" dirty="0">
              <a:latin typeface="+mn-lt"/>
            </a:endParaRPr>
          </a:p>
        </p:txBody>
      </p:sp>
      <p:pic>
        <p:nvPicPr>
          <p:cNvPr id="13" name="Picture 15" descr="compTh">
            <a:extLst>
              <a:ext uri="{FF2B5EF4-FFF2-40B4-BE49-F238E27FC236}">
                <a16:creationId xmlns:a16="http://schemas.microsoft.com/office/drawing/2014/main" id="{7122AD11-1C8D-01D8-0160-6802F697A2CF}"/>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t="5280"/>
          <a:stretch/>
        </p:blipFill>
        <p:spPr bwMode="auto">
          <a:xfrm>
            <a:off x="8368988" y="2453991"/>
            <a:ext cx="3353457" cy="183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3">
            <a:extLst>
              <a:ext uri="{FF2B5EF4-FFF2-40B4-BE49-F238E27FC236}">
                <a16:creationId xmlns:a16="http://schemas.microsoft.com/office/drawing/2014/main" id="{6354E96D-9FE2-02F5-42CD-1B3E9C9C8E04}"/>
              </a:ext>
            </a:extLst>
          </p:cNvPr>
          <p:cNvSpPr txBox="1">
            <a:spLocks noChangeArrowheads="1"/>
          </p:cNvSpPr>
          <p:nvPr/>
        </p:nvSpPr>
        <p:spPr>
          <a:xfrm>
            <a:off x="1565715" y="4015023"/>
            <a:ext cx="6018844" cy="3115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defRPr/>
            </a:pPr>
            <a:r>
              <a:rPr lang="en-GB" sz="1351" dirty="0" err="1">
                <a:solidFill>
                  <a:srgbClr val="0000FF"/>
                </a:solidFill>
              </a:rPr>
              <a:t>KT</a:t>
            </a:r>
            <a:r>
              <a:rPr lang="en-GB" sz="1351" baseline="-25000" dirty="0" err="1">
                <a:solidFill>
                  <a:srgbClr val="0000FF"/>
                </a:solidFill>
              </a:rPr>
              <a:t>e</a:t>
            </a:r>
            <a:r>
              <a:rPr lang="en-GB" sz="1351" dirty="0"/>
              <a:t> , electrons temperature, </a:t>
            </a:r>
            <a:r>
              <a:rPr lang="en-GB" sz="1351" b="1" dirty="0" err="1">
                <a:solidFill>
                  <a:srgbClr val="0000FF"/>
                </a:solidFill>
                <a:latin typeface="Times New Roman" charset="0"/>
                <a:cs typeface="Times New Roman" charset="0"/>
              </a:rPr>
              <a:t>τ</a:t>
            </a:r>
            <a:r>
              <a:rPr lang="en-GB" sz="1351" baseline="-25000" dirty="0" err="1">
                <a:solidFill>
                  <a:srgbClr val="0000FF"/>
                </a:solidFill>
              </a:rPr>
              <a:t>e</a:t>
            </a:r>
            <a:r>
              <a:rPr lang="en-GB" sz="1351" dirty="0">
                <a:solidFill>
                  <a:srgbClr val="0000FF"/>
                </a:solidFill>
              </a:rPr>
              <a:t> </a:t>
            </a:r>
            <a:r>
              <a:rPr lang="en-GB" sz="1351" dirty="0"/>
              <a:t>,  optical depth, </a:t>
            </a:r>
            <a:r>
              <a:rPr lang="en-GB" sz="1351" dirty="0" err="1">
                <a:solidFill>
                  <a:srgbClr val="0000FF"/>
                </a:solidFill>
              </a:rPr>
              <a:t>T</a:t>
            </a:r>
            <a:r>
              <a:rPr lang="en-GB" sz="1351" baseline="-25000" dirty="0" err="1">
                <a:solidFill>
                  <a:srgbClr val="0000FF"/>
                </a:solidFill>
              </a:rPr>
              <a:t>o</a:t>
            </a:r>
            <a:r>
              <a:rPr lang="en-GB" sz="1351" dirty="0" err="1">
                <a:solidFill>
                  <a:srgbClr val="0000FF"/>
                </a:solidFill>
              </a:rPr>
              <a:t>,seed</a:t>
            </a:r>
            <a:r>
              <a:rPr lang="en-GB" sz="1351" dirty="0">
                <a:solidFill>
                  <a:srgbClr val="0000FF"/>
                </a:solidFill>
              </a:rPr>
              <a:t> photon </a:t>
            </a:r>
            <a:r>
              <a:rPr lang="en-GB" sz="1351" dirty="0"/>
              <a:t>temperature </a:t>
            </a:r>
            <a:endParaRPr lang="it-IT" sz="1351" dirty="0"/>
          </a:p>
        </p:txBody>
      </p:sp>
      <p:grpSp>
        <p:nvGrpSpPr>
          <p:cNvPr id="20" name="Gruppo 19">
            <a:extLst>
              <a:ext uri="{FF2B5EF4-FFF2-40B4-BE49-F238E27FC236}">
                <a16:creationId xmlns:a16="http://schemas.microsoft.com/office/drawing/2014/main" id="{035381E1-D7CC-09B4-9B21-64763024F157}"/>
              </a:ext>
            </a:extLst>
          </p:cNvPr>
          <p:cNvGrpSpPr/>
          <p:nvPr/>
        </p:nvGrpSpPr>
        <p:grpSpPr>
          <a:xfrm>
            <a:off x="5586953" y="1282884"/>
            <a:ext cx="2464095" cy="606056"/>
            <a:chOff x="627321" y="3540642"/>
            <a:chExt cx="3285460" cy="808074"/>
          </a:xfrm>
        </p:grpSpPr>
        <p:sp>
          <p:nvSpPr>
            <p:cNvPr id="21" name="Ovale 20">
              <a:extLst>
                <a:ext uri="{FF2B5EF4-FFF2-40B4-BE49-F238E27FC236}">
                  <a16:creationId xmlns:a16="http://schemas.microsoft.com/office/drawing/2014/main" id="{A2F25FA8-788F-2EB4-0309-77E3100501BA}"/>
                </a:ext>
              </a:extLst>
            </p:cNvPr>
            <p:cNvSpPr/>
            <p:nvPr/>
          </p:nvSpPr>
          <p:spPr bwMode="auto">
            <a:xfrm>
              <a:off x="627321" y="3540642"/>
              <a:ext cx="3285460" cy="808074"/>
            </a:xfrm>
            <a:prstGeom prst="ellipse">
              <a:avLst/>
            </a:prstGeom>
            <a:solidFill>
              <a:srgbClr val="FF0000"/>
            </a:solidFill>
            <a:ln w="9525" cap="flat" cmpd="sng" algn="ctr">
              <a:solidFill>
                <a:srgbClr val="99CC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1" rIns="68580" bIns="34291" numCol="1" rtlCol="0" anchor="t" anchorCtr="0" compatLnSpc="1">
              <a:prstTxWarp prst="textNoShape">
                <a:avLst/>
              </a:prstTxWarp>
            </a:bodyPr>
            <a:lstStyle/>
            <a:p>
              <a:pPr defTabSz="685783"/>
              <a:endParaRPr lang="en-GB" sz="1351">
                <a:cs typeface="Arial" charset="0"/>
              </a:endParaRPr>
            </a:p>
          </p:txBody>
        </p:sp>
        <p:sp>
          <p:nvSpPr>
            <p:cNvPr id="22" name="Ovale 21">
              <a:extLst>
                <a:ext uri="{FF2B5EF4-FFF2-40B4-BE49-F238E27FC236}">
                  <a16:creationId xmlns:a16="http://schemas.microsoft.com/office/drawing/2014/main" id="{385439FF-AD0A-DB58-504F-C5959C65B24F}"/>
                </a:ext>
              </a:extLst>
            </p:cNvPr>
            <p:cNvSpPr/>
            <p:nvPr/>
          </p:nvSpPr>
          <p:spPr bwMode="auto">
            <a:xfrm>
              <a:off x="1259957" y="3660584"/>
              <a:ext cx="1993605" cy="553826"/>
            </a:xfrm>
            <a:prstGeom prst="ellipse">
              <a:avLst/>
            </a:prstGeom>
            <a:solidFill>
              <a:schemeClr val="accent2">
                <a:lumMod val="60000"/>
                <a:lumOff val="40000"/>
              </a:schemeClr>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1" rIns="68580" bIns="34291" numCol="1" rtlCol="0" anchor="t" anchorCtr="0" compatLnSpc="1">
              <a:prstTxWarp prst="textNoShape">
                <a:avLst/>
              </a:prstTxWarp>
            </a:bodyPr>
            <a:lstStyle/>
            <a:p>
              <a:pPr defTabSz="685783"/>
              <a:endParaRPr lang="en-GB" sz="1351">
                <a:cs typeface="Arial" charset="0"/>
              </a:endParaRPr>
            </a:p>
          </p:txBody>
        </p:sp>
        <p:sp>
          <p:nvSpPr>
            <p:cNvPr id="23" name="Ovale 22">
              <a:extLst>
                <a:ext uri="{FF2B5EF4-FFF2-40B4-BE49-F238E27FC236}">
                  <a16:creationId xmlns:a16="http://schemas.microsoft.com/office/drawing/2014/main" id="{CA7AC167-D224-74D6-5FD7-86D421F48292}"/>
                </a:ext>
              </a:extLst>
            </p:cNvPr>
            <p:cNvSpPr/>
            <p:nvPr/>
          </p:nvSpPr>
          <p:spPr bwMode="auto">
            <a:xfrm>
              <a:off x="1738423" y="3778008"/>
              <a:ext cx="1036675" cy="294261"/>
            </a:xfrm>
            <a:prstGeom prst="ellipse">
              <a:avLst/>
            </a:prstGeom>
            <a:solidFill>
              <a:srgbClr val="00B0F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1" rIns="68580" bIns="34291" numCol="1" rtlCol="0" anchor="t" anchorCtr="0" compatLnSpc="1">
              <a:prstTxWarp prst="textNoShape">
                <a:avLst/>
              </a:prstTxWarp>
            </a:bodyPr>
            <a:lstStyle/>
            <a:p>
              <a:pPr defTabSz="685783"/>
              <a:endParaRPr lang="en-GB" sz="1351" dirty="0">
                <a:cs typeface="Arial" charset="0"/>
              </a:endParaRPr>
            </a:p>
          </p:txBody>
        </p:sp>
        <p:sp>
          <p:nvSpPr>
            <p:cNvPr id="24" name="Ovale 23">
              <a:extLst>
                <a:ext uri="{FF2B5EF4-FFF2-40B4-BE49-F238E27FC236}">
                  <a16:creationId xmlns:a16="http://schemas.microsoft.com/office/drawing/2014/main" id="{3D8B7660-D4C7-CB72-445F-87ED6CCD3EF3}"/>
                </a:ext>
              </a:extLst>
            </p:cNvPr>
            <p:cNvSpPr/>
            <p:nvPr/>
          </p:nvSpPr>
          <p:spPr bwMode="auto">
            <a:xfrm>
              <a:off x="2052082" y="3820540"/>
              <a:ext cx="414669" cy="209200"/>
            </a:xfrm>
            <a:prstGeom prst="ellipse">
              <a:avLst/>
            </a:prstGeom>
            <a:solidFill>
              <a:schemeClr val="accent2"/>
            </a:solidFill>
            <a:ln w="9525" cap="flat" cmpd="sng" algn="ctr">
              <a:solidFill>
                <a:srgbClr val="99CC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1" rIns="68580" bIns="34291" numCol="1" rtlCol="0" anchor="t" anchorCtr="0" compatLnSpc="1">
              <a:prstTxWarp prst="textNoShape">
                <a:avLst/>
              </a:prstTxWarp>
            </a:bodyPr>
            <a:lstStyle/>
            <a:p>
              <a:pPr defTabSz="685783"/>
              <a:endParaRPr lang="en-GB" sz="1351">
                <a:cs typeface="Arial" charset="0"/>
              </a:endParaRPr>
            </a:p>
          </p:txBody>
        </p:sp>
        <p:sp>
          <p:nvSpPr>
            <p:cNvPr id="25" name="Ovale 24">
              <a:extLst>
                <a:ext uri="{FF2B5EF4-FFF2-40B4-BE49-F238E27FC236}">
                  <a16:creationId xmlns:a16="http://schemas.microsoft.com/office/drawing/2014/main" id="{116EEA34-E67D-0090-20D9-D36557842BD4}"/>
                </a:ext>
              </a:extLst>
            </p:cNvPr>
            <p:cNvSpPr/>
            <p:nvPr/>
          </p:nvSpPr>
          <p:spPr bwMode="auto">
            <a:xfrm>
              <a:off x="2222201" y="3880886"/>
              <a:ext cx="74428" cy="85060"/>
            </a:xfrm>
            <a:prstGeom prst="ellipse">
              <a:avLst/>
            </a:prstGeom>
            <a:solidFill>
              <a:schemeClr val="bg1"/>
            </a:solidFill>
            <a:ln w="9525" cap="flat" cmpd="sng" algn="ctr">
              <a:solidFill>
                <a:srgbClr val="99CC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1" rIns="68580" bIns="34291" numCol="1" rtlCol="0" anchor="t" anchorCtr="0" compatLnSpc="1">
              <a:prstTxWarp prst="textNoShape">
                <a:avLst/>
              </a:prstTxWarp>
            </a:bodyPr>
            <a:lstStyle/>
            <a:p>
              <a:pPr defTabSz="685783"/>
              <a:endParaRPr lang="en-GB" sz="1351">
                <a:cs typeface="Arial" charset="0"/>
              </a:endParaRPr>
            </a:p>
          </p:txBody>
        </p:sp>
      </p:grpSp>
      <p:grpSp>
        <p:nvGrpSpPr>
          <p:cNvPr id="31" name="Gruppo 30">
            <a:extLst>
              <a:ext uri="{FF2B5EF4-FFF2-40B4-BE49-F238E27FC236}">
                <a16:creationId xmlns:a16="http://schemas.microsoft.com/office/drawing/2014/main" id="{C77E2DFF-7FFE-3FD3-8AD3-DAA5EFFEE9BC}"/>
              </a:ext>
            </a:extLst>
          </p:cNvPr>
          <p:cNvGrpSpPr/>
          <p:nvPr/>
        </p:nvGrpSpPr>
        <p:grpSpPr>
          <a:xfrm>
            <a:off x="5413477" y="2614454"/>
            <a:ext cx="2535383" cy="1295495"/>
            <a:chOff x="3324815" y="1960840"/>
            <a:chExt cx="1901537" cy="971621"/>
          </a:xfrm>
        </p:grpSpPr>
        <p:grpSp>
          <p:nvGrpSpPr>
            <p:cNvPr id="4" name="Gruppo 3">
              <a:extLst>
                <a:ext uri="{FF2B5EF4-FFF2-40B4-BE49-F238E27FC236}">
                  <a16:creationId xmlns:a16="http://schemas.microsoft.com/office/drawing/2014/main" id="{89A02C64-3267-9CE5-927F-933B0BE1B7D2}"/>
                </a:ext>
              </a:extLst>
            </p:cNvPr>
            <p:cNvGrpSpPr/>
            <p:nvPr/>
          </p:nvGrpSpPr>
          <p:grpSpPr>
            <a:xfrm>
              <a:off x="3361769" y="2440301"/>
              <a:ext cx="1848072" cy="454542"/>
              <a:chOff x="627321" y="3540642"/>
              <a:chExt cx="3285460" cy="808074"/>
            </a:xfrm>
          </p:grpSpPr>
          <p:sp>
            <p:nvSpPr>
              <p:cNvPr id="5" name="Ovale 4">
                <a:extLst>
                  <a:ext uri="{FF2B5EF4-FFF2-40B4-BE49-F238E27FC236}">
                    <a16:creationId xmlns:a16="http://schemas.microsoft.com/office/drawing/2014/main" id="{3160F91E-E932-77C2-946B-5FD577F833D9}"/>
                  </a:ext>
                </a:extLst>
              </p:cNvPr>
              <p:cNvSpPr/>
              <p:nvPr/>
            </p:nvSpPr>
            <p:spPr bwMode="auto">
              <a:xfrm>
                <a:off x="627321" y="3540642"/>
                <a:ext cx="3285460" cy="808074"/>
              </a:xfrm>
              <a:prstGeom prst="ellipse">
                <a:avLst/>
              </a:prstGeom>
              <a:solidFill>
                <a:srgbClr val="FF0000"/>
              </a:solidFill>
              <a:ln w="9525" cap="flat" cmpd="sng" algn="ctr">
                <a:solidFill>
                  <a:srgbClr val="99CC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1" rIns="68580" bIns="34291" numCol="1" rtlCol="0" anchor="t" anchorCtr="0" compatLnSpc="1">
                <a:prstTxWarp prst="textNoShape">
                  <a:avLst/>
                </a:prstTxWarp>
              </a:bodyPr>
              <a:lstStyle/>
              <a:p>
                <a:pPr defTabSz="685783"/>
                <a:endParaRPr lang="en-GB" sz="1351">
                  <a:cs typeface="Arial" charset="0"/>
                </a:endParaRPr>
              </a:p>
            </p:txBody>
          </p:sp>
          <p:sp>
            <p:nvSpPr>
              <p:cNvPr id="6" name="Ovale 5">
                <a:extLst>
                  <a:ext uri="{FF2B5EF4-FFF2-40B4-BE49-F238E27FC236}">
                    <a16:creationId xmlns:a16="http://schemas.microsoft.com/office/drawing/2014/main" id="{0B2040EF-8066-8415-0869-E372BAA39107}"/>
                  </a:ext>
                </a:extLst>
              </p:cNvPr>
              <p:cNvSpPr/>
              <p:nvPr/>
            </p:nvSpPr>
            <p:spPr bwMode="auto">
              <a:xfrm>
                <a:off x="1259957" y="3660584"/>
                <a:ext cx="1993605" cy="553826"/>
              </a:xfrm>
              <a:prstGeom prst="ellipse">
                <a:avLst/>
              </a:prstGeom>
              <a:solidFill>
                <a:schemeClr val="accent2">
                  <a:lumMod val="60000"/>
                  <a:lumOff val="40000"/>
                </a:schemeClr>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1" rIns="68580" bIns="34291" numCol="1" rtlCol="0" anchor="t" anchorCtr="0" compatLnSpc="1">
                <a:prstTxWarp prst="textNoShape">
                  <a:avLst/>
                </a:prstTxWarp>
              </a:bodyPr>
              <a:lstStyle/>
              <a:p>
                <a:pPr defTabSz="685783"/>
                <a:endParaRPr lang="en-GB" sz="1351">
                  <a:cs typeface="Arial" charset="0"/>
                </a:endParaRPr>
              </a:p>
            </p:txBody>
          </p:sp>
          <p:sp>
            <p:nvSpPr>
              <p:cNvPr id="7" name="Ovale 6">
                <a:extLst>
                  <a:ext uri="{FF2B5EF4-FFF2-40B4-BE49-F238E27FC236}">
                    <a16:creationId xmlns:a16="http://schemas.microsoft.com/office/drawing/2014/main" id="{5D567787-D78B-85D2-031D-BB5031DA44BF}"/>
                  </a:ext>
                </a:extLst>
              </p:cNvPr>
              <p:cNvSpPr/>
              <p:nvPr/>
            </p:nvSpPr>
            <p:spPr bwMode="auto">
              <a:xfrm>
                <a:off x="1738423" y="3778008"/>
                <a:ext cx="1036675" cy="294261"/>
              </a:xfrm>
              <a:prstGeom prst="ellipse">
                <a:avLst/>
              </a:prstGeom>
              <a:solidFill>
                <a:srgbClr val="00B0F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1" rIns="68580" bIns="34291" numCol="1" rtlCol="0" anchor="t" anchorCtr="0" compatLnSpc="1">
                <a:prstTxWarp prst="textNoShape">
                  <a:avLst/>
                </a:prstTxWarp>
              </a:bodyPr>
              <a:lstStyle/>
              <a:p>
                <a:pPr defTabSz="685783"/>
                <a:endParaRPr lang="en-GB" sz="1351" dirty="0">
                  <a:cs typeface="Arial" charset="0"/>
                </a:endParaRPr>
              </a:p>
            </p:txBody>
          </p:sp>
          <p:sp>
            <p:nvSpPr>
              <p:cNvPr id="8" name="Ovale 7">
                <a:extLst>
                  <a:ext uri="{FF2B5EF4-FFF2-40B4-BE49-F238E27FC236}">
                    <a16:creationId xmlns:a16="http://schemas.microsoft.com/office/drawing/2014/main" id="{6B5F80F3-00CF-4669-40DB-F5AA28300B0C}"/>
                  </a:ext>
                </a:extLst>
              </p:cNvPr>
              <p:cNvSpPr/>
              <p:nvPr/>
            </p:nvSpPr>
            <p:spPr bwMode="auto">
              <a:xfrm>
                <a:off x="2052082" y="3820540"/>
                <a:ext cx="414669" cy="209200"/>
              </a:xfrm>
              <a:prstGeom prst="ellipse">
                <a:avLst/>
              </a:prstGeom>
              <a:solidFill>
                <a:schemeClr val="accent2"/>
              </a:solidFill>
              <a:ln w="9525" cap="flat" cmpd="sng" algn="ctr">
                <a:solidFill>
                  <a:srgbClr val="99CC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1" rIns="68580" bIns="34291" numCol="1" rtlCol="0" anchor="t" anchorCtr="0" compatLnSpc="1">
                <a:prstTxWarp prst="textNoShape">
                  <a:avLst/>
                </a:prstTxWarp>
              </a:bodyPr>
              <a:lstStyle/>
              <a:p>
                <a:pPr defTabSz="685783"/>
                <a:endParaRPr lang="en-GB" sz="1351">
                  <a:cs typeface="Arial" charset="0"/>
                </a:endParaRPr>
              </a:p>
            </p:txBody>
          </p:sp>
          <p:sp>
            <p:nvSpPr>
              <p:cNvPr id="9" name="Ovale 8">
                <a:extLst>
                  <a:ext uri="{FF2B5EF4-FFF2-40B4-BE49-F238E27FC236}">
                    <a16:creationId xmlns:a16="http://schemas.microsoft.com/office/drawing/2014/main" id="{8F048DF5-FFB8-E02B-AE12-75343E05DD5C}"/>
                  </a:ext>
                </a:extLst>
              </p:cNvPr>
              <p:cNvSpPr/>
              <p:nvPr/>
            </p:nvSpPr>
            <p:spPr bwMode="auto">
              <a:xfrm>
                <a:off x="2222201" y="3880886"/>
                <a:ext cx="74428" cy="85060"/>
              </a:xfrm>
              <a:prstGeom prst="ellipse">
                <a:avLst/>
              </a:prstGeom>
              <a:solidFill>
                <a:schemeClr val="bg1"/>
              </a:solidFill>
              <a:ln w="9525" cap="flat" cmpd="sng" algn="ctr">
                <a:solidFill>
                  <a:srgbClr val="99CC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1" rIns="68580" bIns="34291" numCol="1" rtlCol="0" anchor="t" anchorCtr="0" compatLnSpc="1">
                <a:prstTxWarp prst="textNoShape">
                  <a:avLst/>
                </a:prstTxWarp>
              </a:bodyPr>
              <a:lstStyle/>
              <a:p>
                <a:pPr defTabSz="685783"/>
                <a:endParaRPr lang="en-GB" sz="1351">
                  <a:cs typeface="Arial" charset="0"/>
                </a:endParaRPr>
              </a:p>
            </p:txBody>
          </p:sp>
        </p:grpSp>
        <p:sp>
          <p:nvSpPr>
            <p:cNvPr id="28" name="Ovale 27">
              <a:extLst>
                <a:ext uri="{FF2B5EF4-FFF2-40B4-BE49-F238E27FC236}">
                  <a16:creationId xmlns:a16="http://schemas.microsoft.com/office/drawing/2014/main" id="{D6220E38-B826-C800-960F-A1352F47F791}"/>
                </a:ext>
              </a:extLst>
            </p:cNvPr>
            <p:cNvSpPr/>
            <p:nvPr/>
          </p:nvSpPr>
          <p:spPr>
            <a:xfrm>
              <a:off x="3324815" y="2425904"/>
              <a:ext cx="1901537" cy="506557"/>
            </a:xfrm>
            <a:prstGeom prst="ellipse">
              <a:avLst/>
            </a:prstGeom>
            <a:solidFill>
              <a:schemeClr val="bg1">
                <a:lumMod val="75000"/>
                <a:alpha val="6273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Nuvola 13">
              <a:extLst>
                <a:ext uri="{FF2B5EF4-FFF2-40B4-BE49-F238E27FC236}">
                  <a16:creationId xmlns:a16="http://schemas.microsoft.com/office/drawing/2014/main" id="{98D0298A-5891-1B8C-C01F-2E8587054972}"/>
                </a:ext>
              </a:extLst>
            </p:cNvPr>
            <p:cNvSpPr/>
            <p:nvPr/>
          </p:nvSpPr>
          <p:spPr>
            <a:xfrm>
              <a:off x="3772839" y="2114323"/>
              <a:ext cx="1254046" cy="331970"/>
            </a:xfrm>
            <a:prstGeom prst="cloud">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CasellaDiTesto 14">
              <a:extLst>
                <a:ext uri="{FF2B5EF4-FFF2-40B4-BE49-F238E27FC236}">
                  <a16:creationId xmlns:a16="http://schemas.microsoft.com/office/drawing/2014/main" id="{CE0EEA93-34AD-9F04-E761-8C0EF57764C1}"/>
                </a:ext>
              </a:extLst>
            </p:cNvPr>
            <p:cNvSpPr txBox="1"/>
            <p:nvPr/>
          </p:nvSpPr>
          <p:spPr>
            <a:xfrm>
              <a:off x="4244677" y="2069839"/>
              <a:ext cx="485575" cy="276999"/>
            </a:xfrm>
            <a:prstGeom prst="rect">
              <a:avLst/>
            </a:prstGeom>
            <a:noFill/>
          </p:spPr>
          <p:txBody>
            <a:bodyPr wrap="square" rtlCol="0">
              <a:spAutoFit/>
            </a:bodyPr>
            <a:lstStyle/>
            <a:p>
              <a:r>
                <a:rPr lang="en-GB" dirty="0"/>
                <a:t>e</a:t>
              </a:r>
              <a:r>
                <a:rPr lang="en-GB" baseline="30000" dirty="0"/>
                <a:t>-</a:t>
              </a:r>
            </a:p>
          </p:txBody>
        </p:sp>
        <p:cxnSp>
          <p:nvCxnSpPr>
            <p:cNvPr id="18" name="Connettore 2 17">
              <a:extLst>
                <a:ext uri="{FF2B5EF4-FFF2-40B4-BE49-F238E27FC236}">
                  <a16:creationId xmlns:a16="http://schemas.microsoft.com/office/drawing/2014/main" id="{CB662CE7-0C20-74EC-994D-F9E625542F8F}"/>
                </a:ext>
              </a:extLst>
            </p:cNvPr>
            <p:cNvCxnSpPr>
              <a:cxnSpLocks/>
            </p:cNvCxnSpPr>
            <p:nvPr/>
          </p:nvCxnSpPr>
          <p:spPr>
            <a:xfrm flipV="1">
              <a:off x="4265256" y="2359997"/>
              <a:ext cx="68010" cy="300399"/>
            </a:xfrm>
            <a:prstGeom prst="straightConnector1">
              <a:avLst/>
            </a:prstGeom>
            <a:ln w="63500" cmpd="tri">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Connettore 2 25">
              <a:extLst>
                <a:ext uri="{FF2B5EF4-FFF2-40B4-BE49-F238E27FC236}">
                  <a16:creationId xmlns:a16="http://schemas.microsoft.com/office/drawing/2014/main" id="{D1FAB93A-FD01-E7AE-7149-0CFD4902FA72}"/>
                </a:ext>
              </a:extLst>
            </p:cNvPr>
            <p:cNvCxnSpPr>
              <a:cxnSpLocks/>
            </p:cNvCxnSpPr>
            <p:nvPr/>
          </p:nvCxnSpPr>
          <p:spPr>
            <a:xfrm flipV="1">
              <a:off x="4863643" y="2019437"/>
              <a:ext cx="222136" cy="133065"/>
            </a:xfrm>
            <a:prstGeom prst="straightConnector1">
              <a:avLst/>
            </a:prstGeom>
            <a:ln w="381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1" name="Connettore 2 50">
              <a:extLst>
                <a:ext uri="{FF2B5EF4-FFF2-40B4-BE49-F238E27FC236}">
                  <a16:creationId xmlns:a16="http://schemas.microsoft.com/office/drawing/2014/main" id="{E0D30054-BCF3-0874-AE44-5084ADA57CC9}"/>
                </a:ext>
              </a:extLst>
            </p:cNvPr>
            <p:cNvCxnSpPr>
              <a:cxnSpLocks/>
            </p:cNvCxnSpPr>
            <p:nvPr/>
          </p:nvCxnSpPr>
          <p:spPr>
            <a:xfrm flipH="1" flipV="1">
              <a:off x="4378958" y="1960840"/>
              <a:ext cx="26208" cy="183116"/>
            </a:xfrm>
            <a:prstGeom prst="straightConnector1">
              <a:avLst/>
            </a:prstGeom>
            <a:ln w="381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2" name="Connettore 2 51">
              <a:extLst>
                <a:ext uri="{FF2B5EF4-FFF2-40B4-BE49-F238E27FC236}">
                  <a16:creationId xmlns:a16="http://schemas.microsoft.com/office/drawing/2014/main" id="{C8E0B61A-F537-5FAF-9535-1E79EADF545C}"/>
                </a:ext>
              </a:extLst>
            </p:cNvPr>
            <p:cNvCxnSpPr>
              <a:cxnSpLocks/>
            </p:cNvCxnSpPr>
            <p:nvPr/>
          </p:nvCxnSpPr>
          <p:spPr>
            <a:xfrm flipH="1" flipV="1">
              <a:off x="3715169" y="2084308"/>
              <a:ext cx="111306" cy="128163"/>
            </a:xfrm>
            <a:prstGeom prst="straightConnector1">
              <a:avLst/>
            </a:prstGeom>
            <a:ln w="381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3" name="Connettore 2 52">
              <a:extLst>
                <a:ext uri="{FF2B5EF4-FFF2-40B4-BE49-F238E27FC236}">
                  <a16:creationId xmlns:a16="http://schemas.microsoft.com/office/drawing/2014/main" id="{F13573B0-6E50-D4D3-717E-C3F651007020}"/>
                </a:ext>
              </a:extLst>
            </p:cNvPr>
            <p:cNvCxnSpPr>
              <a:cxnSpLocks/>
            </p:cNvCxnSpPr>
            <p:nvPr/>
          </p:nvCxnSpPr>
          <p:spPr>
            <a:xfrm>
              <a:off x="4417282" y="2331097"/>
              <a:ext cx="101969" cy="214697"/>
            </a:xfrm>
            <a:prstGeom prst="straightConnector1">
              <a:avLst/>
            </a:prstGeom>
            <a:ln w="381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77" name="Gruppo 76">
            <a:extLst>
              <a:ext uri="{FF2B5EF4-FFF2-40B4-BE49-F238E27FC236}">
                <a16:creationId xmlns:a16="http://schemas.microsoft.com/office/drawing/2014/main" id="{FD0466BA-997B-BF3E-89A1-9B9447803DC9}"/>
              </a:ext>
            </a:extLst>
          </p:cNvPr>
          <p:cNvGrpSpPr/>
          <p:nvPr/>
        </p:nvGrpSpPr>
        <p:grpSpPr>
          <a:xfrm>
            <a:off x="5400470" y="4693423"/>
            <a:ext cx="2535383" cy="1149125"/>
            <a:chOff x="3542098" y="3232340"/>
            <a:chExt cx="3380508" cy="1532166"/>
          </a:xfrm>
        </p:grpSpPr>
        <p:grpSp>
          <p:nvGrpSpPr>
            <p:cNvPr id="78" name="Gruppo 77">
              <a:extLst>
                <a:ext uri="{FF2B5EF4-FFF2-40B4-BE49-F238E27FC236}">
                  <a16:creationId xmlns:a16="http://schemas.microsoft.com/office/drawing/2014/main" id="{457AA622-D7A4-563D-B9C0-0DCDAD3FB36C}"/>
                </a:ext>
              </a:extLst>
            </p:cNvPr>
            <p:cNvGrpSpPr/>
            <p:nvPr/>
          </p:nvGrpSpPr>
          <p:grpSpPr>
            <a:xfrm>
              <a:off x="3563046" y="3887157"/>
              <a:ext cx="3285459" cy="808074"/>
              <a:chOff x="627321" y="3540639"/>
              <a:chExt cx="3285460" cy="808073"/>
            </a:xfrm>
          </p:grpSpPr>
          <p:sp>
            <p:nvSpPr>
              <p:cNvPr id="84" name="Ovale 83">
                <a:extLst>
                  <a:ext uri="{FF2B5EF4-FFF2-40B4-BE49-F238E27FC236}">
                    <a16:creationId xmlns:a16="http://schemas.microsoft.com/office/drawing/2014/main" id="{4FE49106-BCE7-6AB2-6520-533DDCCC31D9}"/>
                  </a:ext>
                </a:extLst>
              </p:cNvPr>
              <p:cNvSpPr/>
              <p:nvPr/>
            </p:nvSpPr>
            <p:spPr bwMode="auto">
              <a:xfrm>
                <a:off x="627321" y="3540639"/>
                <a:ext cx="3285460" cy="808073"/>
              </a:xfrm>
              <a:prstGeom prst="ellipse">
                <a:avLst/>
              </a:prstGeom>
              <a:solidFill>
                <a:srgbClr val="FF0000"/>
              </a:solidFill>
              <a:ln w="9525" cap="flat" cmpd="sng" algn="ctr">
                <a:solidFill>
                  <a:srgbClr val="99CC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1" rIns="68580" bIns="34291" numCol="1" rtlCol="0" anchor="t" anchorCtr="0" compatLnSpc="1">
                <a:prstTxWarp prst="textNoShape">
                  <a:avLst/>
                </a:prstTxWarp>
              </a:bodyPr>
              <a:lstStyle/>
              <a:p>
                <a:pPr defTabSz="685783"/>
                <a:endParaRPr lang="en-GB" sz="1351">
                  <a:cs typeface="Arial" charset="0"/>
                </a:endParaRPr>
              </a:p>
            </p:txBody>
          </p:sp>
          <p:sp>
            <p:nvSpPr>
              <p:cNvPr id="85" name="Ovale 84">
                <a:extLst>
                  <a:ext uri="{FF2B5EF4-FFF2-40B4-BE49-F238E27FC236}">
                    <a16:creationId xmlns:a16="http://schemas.microsoft.com/office/drawing/2014/main" id="{A0B10F8C-06FF-590C-B84A-8E3ED236F73C}"/>
                  </a:ext>
                </a:extLst>
              </p:cNvPr>
              <p:cNvSpPr/>
              <p:nvPr/>
            </p:nvSpPr>
            <p:spPr bwMode="auto">
              <a:xfrm>
                <a:off x="1259957" y="3660584"/>
                <a:ext cx="1993605" cy="553826"/>
              </a:xfrm>
              <a:prstGeom prst="ellipse">
                <a:avLst/>
              </a:prstGeom>
              <a:solidFill>
                <a:schemeClr val="accent2">
                  <a:lumMod val="60000"/>
                  <a:lumOff val="40000"/>
                </a:schemeClr>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1" rIns="68580" bIns="34291" numCol="1" rtlCol="0" anchor="t" anchorCtr="0" compatLnSpc="1">
                <a:prstTxWarp prst="textNoShape">
                  <a:avLst/>
                </a:prstTxWarp>
              </a:bodyPr>
              <a:lstStyle/>
              <a:p>
                <a:pPr defTabSz="685783"/>
                <a:endParaRPr lang="en-GB" sz="1351">
                  <a:cs typeface="Arial" charset="0"/>
                </a:endParaRPr>
              </a:p>
            </p:txBody>
          </p:sp>
          <p:sp>
            <p:nvSpPr>
              <p:cNvPr id="86" name="Ovale 85">
                <a:extLst>
                  <a:ext uri="{FF2B5EF4-FFF2-40B4-BE49-F238E27FC236}">
                    <a16:creationId xmlns:a16="http://schemas.microsoft.com/office/drawing/2014/main" id="{F69BD46C-C382-64F1-AA99-8AC5A2D383F5}"/>
                  </a:ext>
                </a:extLst>
              </p:cNvPr>
              <p:cNvSpPr/>
              <p:nvPr/>
            </p:nvSpPr>
            <p:spPr bwMode="auto">
              <a:xfrm>
                <a:off x="1738423" y="3778008"/>
                <a:ext cx="1036675" cy="294261"/>
              </a:xfrm>
              <a:prstGeom prst="ellipse">
                <a:avLst/>
              </a:prstGeom>
              <a:solidFill>
                <a:srgbClr val="00B0F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1" rIns="68580" bIns="34291" numCol="1" rtlCol="0" anchor="t" anchorCtr="0" compatLnSpc="1">
                <a:prstTxWarp prst="textNoShape">
                  <a:avLst/>
                </a:prstTxWarp>
              </a:bodyPr>
              <a:lstStyle/>
              <a:p>
                <a:pPr defTabSz="685783"/>
                <a:endParaRPr lang="en-GB" sz="1351" dirty="0">
                  <a:cs typeface="Arial" charset="0"/>
                </a:endParaRPr>
              </a:p>
            </p:txBody>
          </p:sp>
          <p:sp>
            <p:nvSpPr>
              <p:cNvPr id="87" name="Ovale 86">
                <a:extLst>
                  <a:ext uri="{FF2B5EF4-FFF2-40B4-BE49-F238E27FC236}">
                    <a16:creationId xmlns:a16="http://schemas.microsoft.com/office/drawing/2014/main" id="{915C8944-CCD7-A54A-EC91-2CA9EF8BE368}"/>
                  </a:ext>
                </a:extLst>
              </p:cNvPr>
              <p:cNvSpPr/>
              <p:nvPr/>
            </p:nvSpPr>
            <p:spPr bwMode="auto">
              <a:xfrm>
                <a:off x="2052082" y="3820540"/>
                <a:ext cx="414669" cy="209200"/>
              </a:xfrm>
              <a:prstGeom prst="ellipse">
                <a:avLst/>
              </a:prstGeom>
              <a:solidFill>
                <a:schemeClr val="accent2"/>
              </a:solidFill>
              <a:ln w="9525" cap="flat" cmpd="sng" algn="ctr">
                <a:solidFill>
                  <a:srgbClr val="99CC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1" rIns="68580" bIns="34291" numCol="1" rtlCol="0" anchor="t" anchorCtr="0" compatLnSpc="1">
                <a:prstTxWarp prst="textNoShape">
                  <a:avLst/>
                </a:prstTxWarp>
              </a:bodyPr>
              <a:lstStyle/>
              <a:p>
                <a:pPr defTabSz="685783"/>
                <a:endParaRPr lang="en-GB" sz="1351">
                  <a:cs typeface="Arial" charset="0"/>
                </a:endParaRPr>
              </a:p>
            </p:txBody>
          </p:sp>
          <p:sp>
            <p:nvSpPr>
              <p:cNvPr id="88" name="Ovale 87">
                <a:extLst>
                  <a:ext uri="{FF2B5EF4-FFF2-40B4-BE49-F238E27FC236}">
                    <a16:creationId xmlns:a16="http://schemas.microsoft.com/office/drawing/2014/main" id="{434FD466-8AC3-04A7-A6B9-F08DA30C273E}"/>
                  </a:ext>
                </a:extLst>
              </p:cNvPr>
              <p:cNvSpPr/>
              <p:nvPr/>
            </p:nvSpPr>
            <p:spPr bwMode="auto">
              <a:xfrm>
                <a:off x="2222201" y="3880886"/>
                <a:ext cx="74428" cy="85060"/>
              </a:xfrm>
              <a:prstGeom prst="ellipse">
                <a:avLst/>
              </a:prstGeom>
              <a:solidFill>
                <a:schemeClr val="bg1"/>
              </a:solidFill>
              <a:ln w="9525" cap="flat" cmpd="sng" algn="ctr">
                <a:solidFill>
                  <a:srgbClr val="99CC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1" rIns="68580" bIns="34291" numCol="1" rtlCol="0" anchor="t" anchorCtr="0" compatLnSpc="1">
                <a:prstTxWarp prst="textNoShape">
                  <a:avLst/>
                </a:prstTxWarp>
              </a:bodyPr>
              <a:lstStyle/>
              <a:p>
                <a:pPr defTabSz="685783"/>
                <a:endParaRPr lang="en-GB" sz="1351">
                  <a:cs typeface="Arial" charset="0"/>
                </a:endParaRPr>
              </a:p>
            </p:txBody>
          </p:sp>
        </p:grpSp>
        <p:sp>
          <p:nvSpPr>
            <p:cNvPr id="79" name="Ovale 78">
              <a:extLst>
                <a:ext uri="{FF2B5EF4-FFF2-40B4-BE49-F238E27FC236}">
                  <a16:creationId xmlns:a16="http://schemas.microsoft.com/office/drawing/2014/main" id="{3B04F7E3-153F-BF74-13FD-69B199E1767D}"/>
                </a:ext>
              </a:extLst>
            </p:cNvPr>
            <p:cNvSpPr/>
            <p:nvPr/>
          </p:nvSpPr>
          <p:spPr>
            <a:xfrm>
              <a:off x="3542098" y="3863961"/>
              <a:ext cx="3380508" cy="900545"/>
            </a:xfrm>
            <a:prstGeom prst="ellipse">
              <a:avLst/>
            </a:prstGeom>
            <a:solidFill>
              <a:schemeClr val="bg1">
                <a:lumMod val="75000"/>
                <a:alpha val="6273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Nuvola 79">
              <a:extLst>
                <a:ext uri="{FF2B5EF4-FFF2-40B4-BE49-F238E27FC236}">
                  <a16:creationId xmlns:a16="http://schemas.microsoft.com/office/drawing/2014/main" id="{A537EB7E-2AE7-87FE-4CB8-434E8F401409}"/>
                </a:ext>
              </a:extLst>
            </p:cNvPr>
            <p:cNvSpPr/>
            <p:nvPr/>
          </p:nvSpPr>
          <p:spPr>
            <a:xfrm>
              <a:off x="4117646" y="3305965"/>
              <a:ext cx="2229414" cy="590168"/>
            </a:xfrm>
            <a:prstGeom prst="cloud">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CasellaDiTesto 80">
              <a:extLst>
                <a:ext uri="{FF2B5EF4-FFF2-40B4-BE49-F238E27FC236}">
                  <a16:creationId xmlns:a16="http://schemas.microsoft.com/office/drawing/2014/main" id="{F5DCE40E-4BA4-09E6-CAE3-89DEA30FB874}"/>
                </a:ext>
              </a:extLst>
            </p:cNvPr>
            <p:cNvSpPr txBox="1"/>
            <p:nvPr/>
          </p:nvSpPr>
          <p:spPr>
            <a:xfrm>
              <a:off x="5012694" y="3232340"/>
              <a:ext cx="863245" cy="492442"/>
            </a:xfrm>
            <a:prstGeom prst="rect">
              <a:avLst/>
            </a:prstGeom>
            <a:noFill/>
          </p:spPr>
          <p:txBody>
            <a:bodyPr wrap="square" rtlCol="0">
              <a:spAutoFit/>
            </a:bodyPr>
            <a:lstStyle/>
            <a:p>
              <a:r>
                <a:rPr lang="en-GB" dirty="0"/>
                <a:t>e</a:t>
              </a:r>
              <a:r>
                <a:rPr lang="en-GB" baseline="30000" dirty="0"/>
                <a:t>-</a:t>
              </a:r>
            </a:p>
          </p:txBody>
        </p:sp>
        <p:cxnSp>
          <p:nvCxnSpPr>
            <p:cNvPr id="82" name="Connettore 2 81">
              <a:extLst>
                <a:ext uri="{FF2B5EF4-FFF2-40B4-BE49-F238E27FC236}">
                  <a16:creationId xmlns:a16="http://schemas.microsoft.com/office/drawing/2014/main" id="{8081EC56-FFA0-7475-CD64-8A6E538AE8BA}"/>
                </a:ext>
              </a:extLst>
            </p:cNvPr>
            <p:cNvCxnSpPr>
              <a:cxnSpLocks/>
            </p:cNvCxnSpPr>
            <p:nvPr/>
          </p:nvCxnSpPr>
          <p:spPr>
            <a:xfrm flipV="1">
              <a:off x="5181532" y="3726343"/>
              <a:ext cx="110256" cy="467438"/>
            </a:xfrm>
            <a:prstGeom prst="straightConnector1">
              <a:avLst/>
            </a:prstGeom>
            <a:ln w="63500" cmpd="tri">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3" name="Connettore 2 82">
              <a:extLst>
                <a:ext uri="{FF2B5EF4-FFF2-40B4-BE49-F238E27FC236}">
                  <a16:creationId xmlns:a16="http://schemas.microsoft.com/office/drawing/2014/main" id="{22DDAD56-C27B-382B-6CF6-214B3A1B19C9}"/>
                </a:ext>
              </a:extLst>
            </p:cNvPr>
            <p:cNvCxnSpPr>
              <a:cxnSpLocks/>
            </p:cNvCxnSpPr>
            <p:nvPr/>
          </p:nvCxnSpPr>
          <p:spPr>
            <a:xfrm flipV="1">
              <a:off x="6168614" y="3355234"/>
              <a:ext cx="394908" cy="236560"/>
            </a:xfrm>
            <a:prstGeom prst="straightConnector1">
              <a:avLst/>
            </a:prstGeom>
            <a:ln w="381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grpSp>
      <p:cxnSp>
        <p:nvCxnSpPr>
          <p:cNvPr id="89" name="Connettore 2 88">
            <a:extLst>
              <a:ext uri="{FF2B5EF4-FFF2-40B4-BE49-F238E27FC236}">
                <a16:creationId xmlns:a16="http://schemas.microsoft.com/office/drawing/2014/main" id="{835BCC87-FCF2-6673-67EB-22F77A469B42}"/>
              </a:ext>
            </a:extLst>
          </p:cNvPr>
          <p:cNvCxnSpPr>
            <a:cxnSpLocks/>
          </p:cNvCxnSpPr>
          <p:nvPr/>
        </p:nvCxnSpPr>
        <p:spPr>
          <a:xfrm flipH="1" flipV="1">
            <a:off x="6911267" y="4563904"/>
            <a:ext cx="34944" cy="244155"/>
          </a:xfrm>
          <a:prstGeom prst="straightConnector1">
            <a:avLst/>
          </a:prstGeom>
          <a:ln w="381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0" name="Connettore 2 89">
            <a:extLst>
              <a:ext uri="{FF2B5EF4-FFF2-40B4-BE49-F238E27FC236}">
                <a16:creationId xmlns:a16="http://schemas.microsoft.com/office/drawing/2014/main" id="{DEE106A1-0CCD-39C4-0F3C-682BBD75325B}"/>
              </a:ext>
            </a:extLst>
          </p:cNvPr>
          <p:cNvCxnSpPr>
            <a:cxnSpLocks/>
          </p:cNvCxnSpPr>
          <p:nvPr/>
        </p:nvCxnSpPr>
        <p:spPr>
          <a:xfrm flipH="1" flipV="1">
            <a:off x="6068521" y="4675378"/>
            <a:ext cx="148408" cy="170884"/>
          </a:xfrm>
          <a:prstGeom prst="straightConnector1">
            <a:avLst/>
          </a:prstGeom>
          <a:ln w="381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1" name="Connettore 2 90">
            <a:extLst>
              <a:ext uri="{FF2B5EF4-FFF2-40B4-BE49-F238E27FC236}">
                <a16:creationId xmlns:a16="http://schemas.microsoft.com/office/drawing/2014/main" id="{446035C8-7BD2-D4A7-A305-9A7BA9F58815}"/>
              </a:ext>
            </a:extLst>
          </p:cNvPr>
          <p:cNvCxnSpPr>
            <a:cxnSpLocks/>
          </p:cNvCxnSpPr>
          <p:nvPr/>
        </p:nvCxnSpPr>
        <p:spPr>
          <a:xfrm>
            <a:off x="7121835" y="5013185"/>
            <a:ext cx="62535" cy="286263"/>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93" name="CasellaDiTesto 92">
            <a:extLst>
              <a:ext uri="{FF2B5EF4-FFF2-40B4-BE49-F238E27FC236}">
                <a16:creationId xmlns:a16="http://schemas.microsoft.com/office/drawing/2014/main" id="{60CBF1BD-D8C0-35AA-0DD3-00AD6471EAB1}"/>
              </a:ext>
            </a:extLst>
          </p:cNvPr>
          <p:cNvSpPr txBox="1"/>
          <p:nvPr/>
        </p:nvSpPr>
        <p:spPr>
          <a:xfrm>
            <a:off x="-10334" y="4481951"/>
            <a:ext cx="5034855" cy="1631216"/>
          </a:xfrm>
          <a:prstGeom prst="rect">
            <a:avLst/>
          </a:prstGeom>
          <a:noFill/>
        </p:spPr>
        <p:txBody>
          <a:bodyPr wrap="square">
            <a:spAutoFit/>
          </a:bodyPr>
          <a:lstStyle>
            <a:defPPr>
              <a:defRPr lang="en-US"/>
            </a:defPPr>
            <a:lvl1pPr>
              <a:defRPr sz="1600" b="1">
                <a:effectLst>
                  <a:outerShdw blurRad="38100" dist="38100" dir="2700000" algn="tl">
                    <a:srgbClr val="DDDDDD"/>
                  </a:outerShdw>
                </a:effectLst>
                <a:latin typeface="+mj-lt"/>
                <a:cs typeface="Times New Roman" charset="0"/>
              </a:defRPr>
            </a:lvl1pPr>
          </a:lstStyle>
          <a:p>
            <a:r>
              <a:rPr lang="en-GB" sz="2000" dirty="0"/>
              <a:t>Reflection: </a:t>
            </a:r>
            <a:r>
              <a:rPr lang="it-IT" sz="2000" dirty="0"/>
              <a:t>The </a:t>
            </a:r>
            <a:r>
              <a:rPr lang="it-IT" sz="2000" dirty="0" err="1"/>
              <a:t>Comptonized</a:t>
            </a:r>
            <a:r>
              <a:rPr lang="it-IT" sz="2000" dirty="0"/>
              <a:t> </a:t>
            </a:r>
            <a:r>
              <a:rPr lang="it-IT" sz="2000" dirty="0" err="1"/>
              <a:t>photons</a:t>
            </a:r>
            <a:r>
              <a:rPr lang="it-IT" sz="2000" dirty="0"/>
              <a:t> illuminate the disk: Compton scattering and </a:t>
            </a:r>
            <a:r>
              <a:rPr lang="it-IT" sz="2000" dirty="0" err="1"/>
              <a:t>absorption</a:t>
            </a:r>
            <a:r>
              <a:rPr lang="it-IT" sz="2000" dirty="0"/>
              <a:t> </a:t>
            </a:r>
            <a:r>
              <a:rPr lang="it-IT" sz="2000" dirty="0" err="1"/>
              <a:t>followed</a:t>
            </a:r>
            <a:r>
              <a:rPr lang="it-IT" sz="2000" dirty="0"/>
              <a:t> by </a:t>
            </a:r>
            <a:r>
              <a:rPr lang="it-IT" sz="2000" dirty="0" err="1"/>
              <a:t>fluorescent</a:t>
            </a:r>
            <a:r>
              <a:rPr lang="it-IT" sz="2000" dirty="0"/>
              <a:t> </a:t>
            </a:r>
            <a:r>
              <a:rPr lang="it-IT" sz="2000" dirty="0" err="1"/>
              <a:t>emission</a:t>
            </a:r>
            <a:r>
              <a:rPr lang="it-IT" sz="2000" dirty="0"/>
              <a:t> </a:t>
            </a:r>
            <a:r>
              <a:rPr lang="it-IT" sz="2000" dirty="0" err="1"/>
              <a:t>generates</a:t>
            </a:r>
            <a:r>
              <a:rPr lang="it-IT" sz="2000" dirty="0"/>
              <a:t> the </a:t>
            </a:r>
            <a:r>
              <a:rPr lang="it-IT" sz="2000" dirty="0" err="1"/>
              <a:t>reflection</a:t>
            </a:r>
            <a:r>
              <a:rPr lang="it-IT" sz="2000" dirty="0"/>
              <a:t> </a:t>
            </a:r>
            <a:r>
              <a:rPr lang="it-IT" sz="2000" dirty="0" err="1"/>
              <a:t>spectrum</a:t>
            </a:r>
            <a:r>
              <a:rPr lang="it-IT" sz="2000" dirty="0"/>
              <a:t> of the disk</a:t>
            </a:r>
            <a:endParaRPr lang="en-GB" sz="2000" dirty="0"/>
          </a:p>
        </p:txBody>
      </p:sp>
      <p:sp>
        <p:nvSpPr>
          <p:cNvPr id="94" name="Freccia destra 93">
            <a:extLst>
              <a:ext uri="{FF2B5EF4-FFF2-40B4-BE49-F238E27FC236}">
                <a16:creationId xmlns:a16="http://schemas.microsoft.com/office/drawing/2014/main" id="{66956CF6-EC2E-D562-4CAC-E84A74A02680}"/>
              </a:ext>
            </a:extLst>
          </p:cNvPr>
          <p:cNvSpPr/>
          <p:nvPr/>
        </p:nvSpPr>
        <p:spPr>
          <a:xfrm rot="19782940">
            <a:off x="7276177" y="5079655"/>
            <a:ext cx="612199" cy="12118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Freccia destra 94">
            <a:extLst>
              <a:ext uri="{FF2B5EF4-FFF2-40B4-BE49-F238E27FC236}">
                <a16:creationId xmlns:a16="http://schemas.microsoft.com/office/drawing/2014/main" id="{9A8F8107-16AD-699D-7067-DD772351BD98}"/>
              </a:ext>
            </a:extLst>
          </p:cNvPr>
          <p:cNvSpPr/>
          <p:nvPr/>
        </p:nvSpPr>
        <p:spPr>
          <a:xfrm rot="19782940">
            <a:off x="7390477" y="5193955"/>
            <a:ext cx="612199" cy="12118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3" name="Gruppo 112">
            <a:extLst>
              <a:ext uri="{FF2B5EF4-FFF2-40B4-BE49-F238E27FC236}">
                <a16:creationId xmlns:a16="http://schemas.microsoft.com/office/drawing/2014/main" id="{FAA84D35-A89B-3906-B75B-1EDF1C29E3FE}"/>
              </a:ext>
            </a:extLst>
          </p:cNvPr>
          <p:cNvGrpSpPr/>
          <p:nvPr/>
        </p:nvGrpSpPr>
        <p:grpSpPr>
          <a:xfrm>
            <a:off x="9313329" y="4374822"/>
            <a:ext cx="2568536" cy="1699271"/>
            <a:chOff x="8669106" y="4568384"/>
            <a:chExt cx="3424714" cy="2265693"/>
          </a:xfrm>
        </p:grpSpPr>
        <p:grpSp>
          <p:nvGrpSpPr>
            <p:cNvPr id="109" name="Gruppo 108">
              <a:extLst>
                <a:ext uri="{FF2B5EF4-FFF2-40B4-BE49-F238E27FC236}">
                  <a16:creationId xmlns:a16="http://schemas.microsoft.com/office/drawing/2014/main" id="{932ECD06-1734-CD8F-9046-565EE8D3B214}"/>
                </a:ext>
              </a:extLst>
            </p:cNvPr>
            <p:cNvGrpSpPr/>
            <p:nvPr/>
          </p:nvGrpSpPr>
          <p:grpSpPr>
            <a:xfrm>
              <a:off x="8669106" y="4568384"/>
              <a:ext cx="3424714" cy="2265693"/>
              <a:chOff x="8669106" y="4568384"/>
              <a:chExt cx="3424714" cy="2265693"/>
            </a:xfrm>
          </p:grpSpPr>
          <p:grpSp>
            <p:nvGrpSpPr>
              <p:cNvPr id="107" name="Gruppo 106">
                <a:extLst>
                  <a:ext uri="{FF2B5EF4-FFF2-40B4-BE49-F238E27FC236}">
                    <a16:creationId xmlns:a16="http://schemas.microsoft.com/office/drawing/2014/main" id="{C7ED2226-92A3-D3C2-3734-44A501635565}"/>
                  </a:ext>
                </a:extLst>
              </p:cNvPr>
              <p:cNvGrpSpPr/>
              <p:nvPr/>
            </p:nvGrpSpPr>
            <p:grpSpPr>
              <a:xfrm>
                <a:off x="8669106" y="4568384"/>
                <a:ext cx="3424714" cy="2265693"/>
                <a:chOff x="8669106" y="4568384"/>
                <a:chExt cx="3424714" cy="2265693"/>
              </a:xfrm>
            </p:grpSpPr>
            <p:grpSp>
              <p:nvGrpSpPr>
                <p:cNvPr id="104" name="Gruppo 103">
                  <a:extLst>
                    <a:ext uri="{FF2B5EF4-FFF2-40B4-BE49-F238E27FC236}">
                      <a16:creationId xmlns:a16="http://schemas.microsoft.com/office/drawing/2014/main" id="{18BB83AF-512D-5F55-899E-D0C9A6C756D9}"/>
                    </a:ext>
                  </a:extLst>
                </p:cNvPr>
                <p:cNvGrpSpPr/>
                <p:nvPr/>
              </p:nvGrpSpPr>
              <p:grpSpPr>
                <a:xfrm>
                  <a:off x="8669106" y="4568384"/>
                  <a:ext cx="3424714" cy="2265693"/>
                  <a:chOff x="8669106" y="4568384"/>
                  <a:chExt cx="3424714" cy="2265693"/>
                </a:xfrm>
              </p:grpSpPr>
              <p:pic>
                <p:nvPicPr>
                  <p:cNvPr id="101" name="Immagine 100" descr="Immagine che contiene linea, testo, diagramma, Diagramma&#10;&#10;Descrizione generata automaticamente">
                    <a:extLst>
                      <a:ext uri="{FF2B5EF4-FFF2-40B4-BE49-F238E27FC236}">
                        <a16:creationId xmlns:a16="http://schemas.microsoft.com/office/drawing/2014/main" id="{1CB9AD58-305A-BA0E-7920-509468571F10}"/>
                      </a:ext>
                    </a:extLst>
                  </p:cNvPr>
                  <p:cNvPicPr>
                    <a:picLocks noChangeAspect="1"/>
                  </p:cNvPicPr>
                  <p:nvPr/>
                </p:nvPicPr>
                <p:blipFill>
                  <a:blip r:embed="rId5"/>
                  <a:srcRect t="4954" r="4878"/>
                  <a:stretch/>
                </p:blipFill>
                <p:spPr>
                  <a:xfrm>
                    <a:off x="8669106" y="4568384"/>
                    <a:ext cx="3424714" cy="2265693"/>
                  </a:xfrm>
                  <a:prstGeom prst="rect">
                    <a:avLst/>
                  </a:prstGeom>
                  <a:ln>
                    <a:noFill/>
                  </a:ln>
                </p:spPr>
              </p:pic>
              <p:sp>
                <p:nvSpPr>
                  <p:cNvPr id="102" name="Rettangolo 101">
                    <a:extLst>
                      <a:ext uri="{FF2B5EF4-FFF2-40B4-BE49-F238E27FC236}">
                        <a16:creationId xmlns:a16="http://schemas.microsoft.com/office/drawing/2014/main" id="{A4C1A548-E9C6-BC74-5272-92F2505C2FA8}"/>
                      </a:ext>
                    </a:extLst>
                  </p:cNvPr>
                  <p:cNvSpPr/>
                  <p:nvPr/>
                </p:nvSpPr>
                <p:spPr>
                  <a:xfrm>
                    <a:off x="9029046" y="4929152"/>
                    <a:ext cx="2915610" cy="3616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3" name="Triangolo 102">
                    <a:extLst>
                      <a:ext uri="{FF2B5EF4-FFF2-40B4-BE49-F238E27FC236}">
                        <a16:creationId xmlns:a16="http://schemas.microsoft.com/office/drawing/2014/main" id="{E5706BEF-C138-F25A-B50C-8E8EEDEA63AD}"/>
                      </a:ext>
                    </a:extLst>
                  </p:cNvPr>
                  <p:cNvSpPr/>
                  <p:nvPr/>
                </p:nvSpPr>
                <p:spPr>
                  <a:xfrm rot="21366726">
                    <a:off x="9296023" y="5918171"/>
                    <a:ext cx="550940" cy="543205"/>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6" name="Trapezio 105">
                  <a:extLst>
                    <a:ext uri="{FF2B5EF4-FFF2-40B4-BE49-F238E27FC236}">
                      <a16:creationId xmlns:a16="http://schemas.microsoft.com/office/drawing/2014/main" id="{EC8AB6F9-14F8-8278-FC19-1DD3B92E13FD}"/>
                    </a:ext>
                  </a:extLst>
                </p:cNvPr>
                <p:cNvSpPr/>
                <p:nvPr/>
              </p:nvSpPr>
              <p:spPr>
                <a:xfrm rot="11245554">
                  <a:off x="8961466" y="5415473"/>
                  <a:ext cx="660036" cy="989698"/>
                </a:xfrm>
                <a:prstGeom prst="trapezoid">
                  <a:avLst>
                    <a:gd name="adj" fmla="val 3811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08" name="Rettangolo 107">
                <a:extLst>
                  <a:ext uri="{FF2B5EF4-FFF2-40B4-BE49-F238E27FC236}">
                    <a16:creationId xmlns:a16="http://schemas.microsoft.com/office/drawing/2014/main" id="{14BCE2D4-CD89-F06B-6675-97E504822D7D}"/>
                  </a:ext>
                </a:extLst>
              </p:cNvPr>
              <p:cNvSpPr/>
              <p:nvPr/>
            </p:nvSpPr>
            <p:spPr>
              <a:xfrm>
                <a:off x="9032077" y="4987418"/>
                <a:ext cx="216462" cy="9461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0" name="Rettangolo 109">
              <a:extLst>
                <a:ext uri="{FF2B5EF4-FFF2-40B4-BE49-F238E27FC236}">
                  <a16:creationId xmlns:a16="http://schemas.microsoft.com/office/drawing/2014/main" id="{45FF448E-104F-FF70-A8FE-B81AB5C251A8}"/>
                </a:ext>
              </a:extLst>
            </p:cNvPr>
            <p:cNvSpPr/>
            <p:nvPr/>
          </p:nvSpPr>
          <p:spPr>
            <a:xfrm>
              <a:off x="9020991" y="4649925"/>
              <a:ext cx="2952609" cy="1844475"/>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Rettangolo 110">
              <a:extLst>
                <a:ext uri="{FF2B5EF4-FFF2-40B4-BE49-F238E27FC236}">
                  <a16:creationId xmlns:a16="http://schemas.microsoft.com/office/drawing/2014/main" id="{3E89A492-2B71-2657-718E-35B97D79A822}"/>
                </a:ext>
              </a:extLst>
            </p:cNvPr>
            <p:cNvSpPr/>
            <p:nvPr/>
          </p:nvSpPr>
          <p:spPr>
            <a:xfrm>
              <a:off x="10116000" y="6028839"/>
              <a:ext cx="612000" cy="1249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ttangolo 111">
              <a:extLst>
                <a:ext uri="{FF2B5EF4-FFF2-40B4-BE49-F238E27FC236}">
                  <a16:creationId xmlns:a16="http://schemas.microsoft.com/office/drawing/2014/main" id="{669347D0-D4A1-6F70-36B8-6557DDDAE67B}"/>
                </a:ext>
              </a:extLst>
            </p:cNvPr>
            <p:cNvSpPr/>
            <p:nvPr/>
          </p:nvSpPr>
          <p:spPr>
            <a:xfrm flipV="1">
              <a:off x="9436801" y="6350015"/>
              <a:ext cx="612000" cy="1249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4" name="CasellaDiTesto 113">
            <a:extLst>
              <a:ext uri="{FF2B5EF4-FFF2-40B4-BE49-F238E27FC236}">
                <a16:creationId xmlns:a16="http://schemas.microsoft.com/office/drawing/2014/main" id="{4B815C21-FD0F-FDD4-17DE-1A4AE741C917}"/>
              </a:ext>
            </a:extLst>
          </p:cNvPr>
          <p:cNvSpPr txBox="1"/>
          <p:nvPr/>
        </p:nvSpPr>
        <p:spPr>
          <a:xfrm>
            <a:off x="10022889" y="5421192"/>
            <a:ext cx="961200" cy="254044"/>
          </a:xfrm>
          <a:prstGeom prst="rect">
            <a:avLst/>
          </a:prstGeom>
          <a:noFill/>
        </p:spPr>
        <p:txBody>
          <a:bodyPr wrap="square" rtlCol="0">
            <a:spAutoFit/>
          </a:bodyPr>
          <a:lstStyle/>
          <a:p>
            <a:r>
              <a:rPr lang="en-GB" sz="1051" dirty="0"/>
              <a:t>Fe line</a:t>
            </a:r>
          </a:p>
        </p:txBody>
      </p:sp>
      <p:sp>
        <p:nvSpPr>
          <p:cNvPr id="115" name="Freccia destra 114">
            <a:extLst>
              <a:ext uri="{FF2B5EF4-FFF2-40B4-BE49-F238E27FC236}">
                <a16:creationId xmlns:a16="http://schemas.microsoft.com/office/drawing/2014/main" id="{A0253A69-0836-7B13-0100-85E68A380155}"/>
              </a:ext>
            </a:extLst>
          </p:cNvPr>
          <p:cNvSpPr/>
          <p:nvPr/>
        </p:nvSpPr>
        <p:spPr>
          <a:xfrm rot="16200000">
            <a:off x="10103941" y="5284463"/>
            <a:ext cx="206019" cy="89720"/>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2" name="Connettore 1 121">
            <a:extLst>
              <a:ext uri="{FF2B5EF4-FFF2-40B4-BE49-F238E27FC236}">
                <a16:creationId xmlns:a16="http://schemas.microsoft.com/office/drawing/2014/main" id="{E6EAC7E7-5239-4911-C0A0-5DEF1484BAC2}"/>
              </a:ext>
            </a:extLst>
          </p:cNvPr>
          <p:cNvCxnSpPr>
            <a:cxnSpLocks/>
          </p:cNvCxnSpPr>
          <p:nvPr/>
        </p:nvCxnSpPr>
        <p:spPr>
          <a:xfrm>
            <a:off x="0" y="2159584"/>
            <a:ext cx="12192000"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24" name="CasellaDiTesto 123">
            <a:extLst>
              <a:ext uri="{FF2B5EF4-FFF2-40B4-BE49-F238E27FC236}">
                <a16:creationId xmlns:a16="http://schemas.microsoft.com/office/drawing/2014/main" id="{691775AF-83DB-D99C-5C80-72906372D3A4}"/>
              </a:ext>
            </a:extLst>
          </p:cNvPr>
          <p:cNvSpPr txBox="1"/>
          <p:nvPr/>
        </p:nvSpPr>
        <p:spPr>
          <a:xfrm>
            <a:off x="3759840" y="10921"/>
            <a:ext cx="5449821" cy="630942"/>
          </a:xfrm>
          <a:prstGeom prst="rect">
            <a:avLst/>
          </a:prstGeom>
          <a:noFill/>
        </p:spPr>
        <p:txBody>
          <a:bodyPr wrap="square" rtlCol="0">
            <a:spAutoFit/>
          </a:bodyPr>
          <a:lstStyle>
            <a:defPPr>
              <a:defRPr lang="en-US"/>
            </a:defPPr>
            <a:lvl1pPr>
              <a:defRPr sz="2625"/>
            </a:lvl1pPr>
          </a:lstStyle>
          <a:p>
            <a:pPr algn="ctr"/>
            <a:r>
              <a:rPr lang="en-GB" sz="3500" dirty="0"/>
              <a:t>Spectral components</a:t>
            </a:r>
          </a:p>
        </p:txBody>
      </p:sp>
      <p:sp>
        <p:nvSpPr>
          <p:cNvPr id="2" name="CasellaDiTesto 1">
            <a:extLst>
              <a:ext uri="{FF2B5EF4-FFF2-40B4-BE49-F238E27FC236}">
                <a16:creationId xmlns:a16="http://schemas.microsoft.com/office/drawing/2014/main" id="{B06A3813-55E7-B001-913E-75B1F8ADB5EE}"/>
              </a:ext>
            </a:extLst>
          </p:cNvPr>
          <p:cNvSpPr txBox="1"/>
          <p:nvPr/>
        </p:nvSpPr>
        <p:spPr>
          <a:xfrm>
            <a:off x="3391190" y="6051664"/>
            <a:ext cx="6809125" cy="748795"/>
          </a:xfrm>
          <a:prstGeom prst="rect">
            <a:avLst/>
          </a:prstGeom>
          <a:noFill/>
          <a:ln w="25400">
            <a:solidFill>
              <a:schemeClr val="tx1"/>
            </a:solidFill>
          </a:ln>
        </p:spPr>
        <p:txBody>
          <a:bodyPr wrap="square" rtlCol="0">
            <a:spAutoFit/>
          </a:bodyPr>
          <a:lstStyle/>
          <a:p>
            <a:r>
              <a:rPr lang="en-GB" sz="2133" dirty="0"/>
              <a:t>Geometry and location of the Compton electron corona is still unknown, but polarimetry can help </a:t>
            </a:r>
          </a:p>
        </p:txBody>
      </p:sp>
      <p:cxnSp>
        <p:nvCxnSpPr>
          <p:cNvPr id="29" name="Connettore 1 28">
            <a:extLst>
              <a:ext uri="{FF2B5EF4-FFF2-40B4-BE49-F238E27FC236}">
                <a16:creationId xmlns:a16="http://schemas.microsoft.com/office/drawing/2014/main" id="{174157CF-06AD-B4BD-F2D6-3A514B374851}"/>
              </a:ext>
            </a:extLst>
          </p:cNvPr>
          <p:cNvCxnSpPr>
            <a:cxnSpLocks/>
          </p:cNvCxnSpPr>
          <p:nvPr/>
        </p:nvCxnSpPr>
        <p:spPr>
          <a:xfrm>
            <a:off x="-183635" y="4305321"/>
            <a:ext cx="12192000"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442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3C61CA0-2F4D-E593-8FD3-A6860AE67C4D}"/>
              </a:ext>
            </a:extLst>
          </p:cNvPr>
          <p:cNvSpPr txBox="1"/>
          <p:nvPr/>
        </p:nvSpPr>
        <p:spPr>
          <a:xfrm>
            <a:off x="3057024" y="134398"/>
            <a:ext cx="6432699" cy="630942"/>
          </a:xfrm>
          <a:prstGeom prst="rect">
            <a:avLst/>
          </a:prstGeom>
          <a:noFill/>
        </p:spPr>
        <p:txBody>
          <a:bodyPr wrap="square" rtlCol="0">
            <a:spAutoFit/>
          </a:bodyPr>
          <a:lstStyle/>
          <a:p>
            <a:r>
              <a:rPr lang="en-GB" sz="3500" dirty="0"/>
              <a:t>Eastern and Western model</a:t>
            </a:r>
          </a:p>
        </p:txBody>
      </p:sp>
      <p:sp>
        <p:nvSpPr>
          <p:cNvPr id="4" name="CasellaDiTesto 3">
            <a:extLst>
              <a:ext uri="{FF2B5EF4-FFF2-40B4-BE49-F238E27FC236}">
                <a16:creationId xmlns:a16="http://schemas.microsoft.com/office/drawing/2014/main" id="{A342CD29-9D3C-3787-F929-9C0B497034DD}"/>
              </a:ext>
            </a:extLst>
          </p:cNvPr>
          <p:cNvSpPr txBox="1"/>
          <p:nvPr/>
        </p:nvSpPr>
        <p:spPr>
          <a:xfrm>
            <a:off x="205915" y="856357"/>
            <a:ext cx="11403493" cy="3416320"/>
          </a:xfrm>
          <a:prstGeom prst="rect">
            <a:avLst/>
          </a:prstGeom>
          <a:noFill/>
        </p:spPr>
        <p:txBody>
          <a:bodyPr wrap="square">
            <a:spAutoFit/>
          </a:bodyPr>
          <a:lstStyle/>
          <a:p>
            <a:pPr marL="342900" indent="-342900">
              <a:buFont typeface="Arial" panose="020B0604020202020204" pitchFamily="34" charset="0"/>
              <a:buChar char="•"/>
            </a:pPr>
            <a:r>
              <a:rPr lang="it-IT" dirty="0"/>
              <a:t>In the </a:t>
            </a:r>
            <a:r>
              <a:rPr lang="it-IT" b="1" dirty="0"/>
              <a:t>Eastern model</a:t>
            </a:r>
            <a:r>
              <a:rPr lang="it-IT" dirty="0"/>
              <a:t> the </a:t>
            </a:r>
            <a:r>
              <a:rPr lang="it-IT" dirty="0" err="1"/>
              <a:t>cold</a:t>
            </a:r>
            <a:r>
              <a:rPr lang="it-IT" dirty="0"/>
              <a:t> </a:t>
            </a:r>
            <a:r>
              <a:rPr lang="it-IT" dirty="0" err="1"/>
              <a:t>photon</a:t>
            </a:r>
            <a:r>
              <a:rPr lang="it-IT" dirty="0"/>
              <a:t> </a:t>
            </a:r>
            <a:r>
              <a:rPr lang="it-IT" dirty="0" err="1"/>
              <a:t>population</a:t>
            </a:r>
            <a:r>
              <a:rPr lang="it-IT" dirty="0"/>
              <a:t> </a:t>
            </a:r>
            <a:r>
              <a:rPr lang="it-IT" dirty="0" err="1"/>
              <a:t>is</a:t>
            </a:r>
            <a:r>
              <a:rPr lang="it-IT" dirty="0"/>
              <a:t> </a:t>
            </a:r>
            <a:r>
              <a:rPr lang="it-IT" dirty="0" err="1"/>
              <a:t>described</a:t>
            </a:r>
            <a:r>
              <a:rPr lang="it-IT" dirty="0"/>
              <a:t> by a </a:t>
            </a:r>
            <a:r>
              <a:rPr lang="it-IT" dirty="0" err="1"/>
              <a:t>multicolour</a:t>
            </a:r>
            <a:r>
              <a:rPr lang="it-IT" dirty="0"/>
              <a:t> disc </a:t>
            </a:r>
            <a:r>
              <a:rPr lang="it-IT" dirty="0" err="1"/>
              <a:t>blackbody</a:t>
            </a:r>
            <a:r>
              <a:rPr lang="it-IT" dirty="0"/>
              <a:t> and </a:t>
            </a:r>
            <a:r>
              <a:rPr lang="it-IT" dirty="0" err="1"/>
              <a:t>is</a:t>
            </a:r>
            <a:r>
              <a:rPr lang="it-IT" dirty="0"/>
              <a:t> </a:t>
            </a:r>
            <a:r>
              <a:rPr lang="it-IT" dirty="0" err="1"/>
              <a:t>directly</a:t>
            </a:r>
            <a:r>
              <a:rPr lang="it-IT" dirty="0"/>
              <a:t> </a:t>
            </a:r>
            <a:r>
              <a:rPr lang="it-IT" dirty="0" err="1"/>
              <a:t>observed</a:t>
            </a:r>
            <a:r>
              <a:rPr lang="it-IT" dirty="0"/>
              <a:t>, </a:t>
            </a:r>
            <a:r>
              <a:rPr lang="it-IT" dirty="0" err="1"/>
              <a:t>while</a:t>
            </a:r>
            <a:r>
              <a:rPr lang="it-IT" dirty="0"/>
              <a:t> the </a:t>
            </a:r>
            <a:r>
              <a:rPr lang="it-IT" dirty="0" err="1"/>
              <a:t>hotter</a:t>
            </a:r>
            <a:r>
              <a:rPr lang="it-IT" dirty="0"/>
              <a:t> </a:t>
            </a:r>
            <a:r>
              <a:rPr lang="it-IT" dirty="0" err="1"/>
              <a:t>neutron</a:t>
            </a:r>
            <a:r>
              <a:rPr lang="it-IT" dirty="0"/>
              <a:t> star component (</a:t>
            </a:r>
            <a:r>
              <a:rPr lang="it-IT" dirty="0" err="1"/>
              <a:t>spreading</a:t>
            </a:r>
            <a:r>
              <a:rPr lang="it-IT" dirty="0"/>
              <a:t> </a:t>
            </a:r>
            <a:r>
              <a:rPr lang="it-IT" dirty="0" err="1"/>
              <a:t>layer</a:t>
            </a:r>
            <a:r>
              <a:rPr lang="it-IT" dirty="0"/>
              <a:t>) </a:t>
            </a:r>
            <a:r>
              <a:rPr lang="it-IT" dirty="0" err="1"/>
              <a:t>is</a:t>
            </a:r>
            <a:r>
              <a:rPr lang="it-IT" dirty="0"/>
              <a:t> </a:t>
            </a:r>
            <a:r>
              <a:rPr lang="it-IT" dirty="0" err="1"/>
              <a:t>fully</a:t>
            </a:r>
            <a:r>
              <a:rPr lang="it-IT" dirty="0"/>
              <a:t> </a:t>
            </a:r>
            <a:r>
              <a:rPr lang="it-IT" dirty="0" err="1"/>
              <a:t>Comptonized</a:t>
            </a:r>
            <a:r>
              <a:rPr lang="it-IT" dirty="0"/>
              <a:t> by the hot electron plasma.</a:t>
            </a:r>
          </a:p>
          <a:p>
            <a:pPr marL="342900" indent="-342900">
              <a:buFont typeface="Arial" panose="020B0604020202020204" pitchFamily="34" charset="0"/>
              <a:buChar char="•"/>
            </a:pPr>
            <a:endParaRPr lang="it-IT" dirty="0"/>
          </a:p>
          <a:p>
            <a:pPr marL="342900" indent="-342900">
              <a:buFont typeface="Arial" panose="020B0604020202020204" pitchFamily="34" charset="0"/>
              <a:buChar char="•"/>
            </a:pPr>
            <a:r>
              <a:rPr lang="it-IT" dirty="0"/>
              <a:t>In the </a:t>
            </a:r>
            <a:r>
              <a:rPr lang="it-IT" b="1" dirty="0"/>
              <a:t>Western model</a:t>
            </a:r>
            <a:r>
              <a:rPr lang="it-IT" dirty="0"/>
              <a:t> the </a:t>
            </a:r>
            <a:r>
              <a:rPr lang="it-IT" dirty="0" err="1"/>
              <a:t>hotter</a:t>
            </a:r>
            <a:r>
              <a:rPr lang="it-IT" dirty="0"/>
              <a:t> </a:t>
            </a:r>
            <a:r>
              <a:rPr lang="it-IT" dirty="0" err="1"/>
              <a:t>neutron</a:t>
            </a:r>
            <a:r>
              <a:rPr lang="it-IT" dirty="0"/>
              <a:t> star </a:t>
            </a:r>
            <a:r>
              <a:rPr lang="it-IT" dirty="0" err="1"/>
              <a:t>emission</a:t>
            </a:r>
            <a:r>
              <a:rPr lang="it-IT" dirty="0"/>
              <a:t> </a:t>
            </a:r>
            <a:r>
              <a:rPr lang="it-IT" dirty="0" err="1"/>
              <a:t>is</a:t>
            </a:r>
            <a:r>
              <a:rPr lang="it-IT" dirty="0"/>
              <a:t> </a:t>
            </a:r>
            <a:r>
              <a:rPr lang="it-IT" dirty="0" err="1"/>
              <a:t>directly</a:t>
            </a:r>
            <a:r>
              <a:rPr lang="it-IT" dirty="0"/>
              <a:t> </a:t>
            </a:r>
            <a:r>
              <a:rPr lang="it-IT" dirty="0" err="1"/>
              <a:t>detected</a:t>
            </a:r>
            <a:r>
              <a:rPr lang="it-IT" dirty="0"/>
              <a:t> and </a:t>
            </a:r>
            <a:r>
              <a:rPr lang="it-IT" dirty="0" err="1"/>
              <a:t>modeled</a:t>
            </a:r>
            <a:r>
              <a:rPr lang="it-IT" dirty="0"/>
              <a:t> </a:t>
            </a:r>
            <a:r>
              <a:rPr lang="it-IT" dirty="0" err="1"/>
              <a:t>as</a:t>
            </a:r>
            <a:r>
              <a:rPr lang="it-IT" dirty="0"/>
              <a:t> a pure </a:t>
            </a:r>
            <a:r>
              <a:rPr lang="it-IT" dirty="0" err="1"/>
              <a:t>blackbody</a:t>
            </a:r>
            <a:r>
              <a:rPr lang="it-IT" dirty="0"/>
              <a:t>, </a:t>
            </a:r>
            <a:r>
              <a:rPr lang="it-IT" dirty="0" err="1"/>
              <a:t>while</a:t>
            </a:r>
            <a:r>
              <a:rPr lang="it-IT" dirty="0"/>
              <a:t> the </a:t>
            </a:r>
            <a:r>
              <a:rPr lang="it-IT" dirty="0" err="1"/>
              <a:t>colder</a:t>
            </a:r>
            <a:r>
              <a:rPr lang="it-IT" dirty="0"/>
              <a:t> disc </a:t>
            </a:r>
            <a:r>
              <a:rPr lang="it-IT" dirty="0" err="1"/>
              <a:t>photons</a:t>
            </a:r>
            <a:r>
              <a:rPr lang="it-IT" dirty="0"/>
              <a:t> are Compton-</a:t>
            </a:r>
            <a:r>
              <a:rPr lang="it-IT" dirty="0" err="1"/>
              <a:t>upscattered</a:t>
            </a:r>
            <a:r>
              <a:rPr lang="it-IT" dirty="0"/>
              <a:t> by the electron corona.</a:t>
            </a:r>
          </a:p>
          <a:p>
            <a:pPr marL="342900" indent="-342900">
              <a:buFont typeface="Arial" panose="020B0604020202020204" pitchFamily="34" charset="0"/>
              <a:buChar char="•"/>
            </a:pPr>
            <a:endParaRPr lang="it-IT" dirty="0"/>
          </a:p>
          <a:p>
            <a:pPr marL="342900" indent="-342900">
              <a:buFont typeface="Arial" panose="020B0604020202020204" pitchFamily="34" charset="0"/>
              <a:buChar char="•"/>
            </a:pPr>
            <a:r>
              <a:rPr lang="it-IT" dirty="0" err="1"/>
              <a:t>Although</a:t>
            </a:r>
            <a:r>
              <a:rPr lang="it-IT" dirty="0"/>
              <a:t> </a:t>
            </a:r>
            <a:r>
              <a:rPr lang="it-IT" dirty="0" err="1"/>
              <a:t>these</a:t>
            </a:r>
            <a:r>
              <a:rPr lang="it-IT" dirty="0"/>
              <a:t> </a:t>
            </a:r>
            <a:r>
              <a:rPr lang="it-IT" dirty="0" err="1"/>
              <a:t>two</a:t>
            </a:r>
            <a:r>
              <a:rPr lang="it-IT" dirty="0"/>
              <a:t> models </a:t>
            </a:r>
            <a:r>
              <a:rPr lang="it-IT" dirty="0" err="1"/>
              <a:t>were</a:t>
            </a:r>
            <a:r>
              <a:rPr lang="it-IT" dirty="0"/>
              <a:t> </a:t>
            </a:r>
            <a:r>
              <a:rPr lang="it-IT" dirty="0" err="1"/>
              <a:t>proposed</a:t>
            </a:r>
            <a:r>
              <a:rPr lang="it-IT" dirty="0"/>
              <a:t> more </a:t>
            </a:r>
            <a:r>
              <a:rPr lang="it-IT" dirty="0" err="1"/>
              <a:t>than</a:t>
            </a:r>
            <a:r>
              <a:rPr lang="it-IT" dirty="0"/>
              <a:t> 30 </a:t>
            </a:r>
            <a:r>
              <a:rPr lang="it-IT" dirty="0" err="1"/>
              <a:t>years</a:t>
            </a:r>
            <a:r>
              <a:rPr lang="it-IT" dirty="0"/>
              <a:t> ago, </a:t>
            </a:r>
            <a:r>
              <a:rPr lang="it-IT" dirty="0" err="1"/>
              <a:t>it</a:t>
            </a:r>
            <a:r>
              <a:rPr lang="it-IT" dirty="0"/>
              <a:t> </a:t>
            </a:r>
            <a:r>
              <a:rPr lang="it-IT" dirty="0" err="1"/>
              <a:t>is</a:t>
            </a:r>
            <a:r>
              <a:rPr lang="it-IT" dirty="0"/>
              <a:t> </a:t>
            </a:r>
            <a:r>
              <a:rPr lang="it-IT" dirty="0" err="1"/>
              <a:t>still</a:t>
            </a:r>
            <a:r>
              <a:rPr lang="it-IT" dirty="0"/>
              <a:t> </a:t>
            </a:r>
            <a:r>
              <a:rPr lang="it-IT" dirty="0" err="1"/>
              <a:t>debated</a:t>
            </a:r>
            <a:r>
              <a:rPr lang="it-IT" dirty="0"/>
              <a:t> </a:t>
            </a:r>
            <a:r>
              <a:rPr lang="it-IT" dirty="0" err="1"/>
              <a:t>which</a:t>
            </a:r>
            <a:r>
              <a:rPr lang="it-IT" dirty="0"/>
              <a:t> one </a:t>
            </a:r>
            <a:r>
              <a:rPr lang="it-IT" dirty="0" err="1"/>
              <a:t>is</a:t>
            </a:r>
            <a:r>
              <a:rPr lang="it-IT" dirty="0"/>
              <a:t> </a:t>
            </a:r>
            <a:r>
              <a:rPr lang="it-IT" dirty="0" err="1"/>
              <a:t>correct</a:t>
            </a:r>
            <a:r>
              <a:rPr lang="it-IT" dirty="0"/>
              <a:t>, </a:t>
            </a:r>
            <a:r>
              <a:rPr lang="it-IT" dirty="0" err="1"/>
              <a:t>as</a:t>
            </a:r>
            <a:r>
              <a:rPr lang="it-IT" dirty="0"/>
              <a:t> </a:t>
            </a:r>
            <a:r>
              <a:rPr lang="it-IT" dirty="0" err="1"/>
              <a:t>they</a:t>
            </a:r>
            <a:r>
              <a:rPr lang="it-IT" dirty="0"/>
              <a:t> are </a:t>
            </a:r>
            <a:r>
              <a:rPr lang="it-IT" dirty="0" err="1"/>
              <a:t>largely</a:t>
            </a:r>
            <a:r>
              <a:rPr lang="it-IT" dirty="0"/>
              <a:t> degenerate in </a:t>
            </a:r>
            <a:r>
              <a:rPr lang="it-IT" dirty="0" err="1"/>
              <a:t>their</a:t>
            </a:r>
            <a:r>
              <a:rPr lang="it-IT" dirty="0"/>
              <a:t> </a:t>
            </a:r>
            <a:r>
              <a:rPr lang="it-IT" dirty="0" err="1"/>
              <a:t>spectral</a:t>
            </a:r>
            <a:r>
              <a:rPr lang="it-IT" dirty="0"/>
              <a:t> signatures. </a:t>
            </a:r>
          </a:p>
          <a:p>
            <a:pPr marL="342900" indent="-342900">
              <a:buFont typeface="Arial" panose="020B0604020202020204" pitchFamily="34" charset="0"/>
              <a:buChar char="•"/>
            </a:pPr>
            <a:endParaRPr lang="it-IT" dirty="0"/>
          </a:p>
          <a:p>
            <a:pPr marL="342900" indent="-342900">
              <a:buFont typeface="Arial" panose="020B0604020202020204" pitchFamily="34" charset="0"/>
              <a:buChar char="•"/>
            </a:pPr>
            <a:r>
              <a:rPr lang="it-IT" dirty="0" err="1"/>
              <a:t>However</a:t>
            </a:r>
            <a:r>
              <a:rPr lang="it-IT" dirty="0"/>
              <a:t>, studies of timing </a:t>
            </a:r>
            <a:r>
              <a:rPr lang="it-IT" dirty="0" err="1"/>
              <a:t>properties</a:t>
            </a:r>
            <a:r>
              <a:rPr lang="it-IT" dirty="0"/>
              <a:t> support an Eastern-like scenario for the </a:t>
            </a:r>
            <a:r>
              <a:rPr lang="it-IT" dirty="0" err="1"/>
              <a:t>accretion</a:t>
            </a:r>
            <a:r>
              <a:rPr lang="it-IT" dirty="0"/>
              <a:t> </a:t>
            </a:r>
            <a:r>
              <a:rPr lang="it-IT" dirty="0" err="1"/>
              <a:t>geometry</a:t>
            </a:r>
            <a:r>
              <a:rPr lang="it-IT" dirty="0"/>
              <a:t> in NS-</a:t>
            </a:r>
            <a:r>
              <a:rPr lang="it-IT" dirty="0" err="1"/>
              <a:t>LMXBs</a:t>
            </a:r>
            <a:endParaRPr lang="it-IT" dirty="0"/>
          </a:p>
        </p:txBody>
      </p:sp>
      <p:grpSp>
        <p:nvGrpSpPr>
          <p:cNvPr id="40" name="Gruppo 39">
            <a:extLst>
              <a:ext uri="{FF2B5EF4-FFF2-40B4-BE49-F238E27FC236}">
                <a16:creationId xmlns:a16="http://schemas.microsoft.com/office/drawing/2014/main" id="{CCAA04F5-3A3C-10CE-4AAA-EF532E8C6605}"/>
              </a:ext>
            </a:extLst>
          </p:cNvPr>
          <p:cNvGrpSpPr/>
          <p:nvPr/>
        </p:nvGrpSpPr>
        <p:grpSpPr>
          <a:xfrm>
            <a:off x="4787011" y="4897710"/>
            <a:ext cx="3488887" cy="1569871"/>
            <a:chOff x="3542098" y="3232340"/>
            <a:chExt cx="3380508" cy="1532166"/>
          </a:xfrm>
        </p:grpSpPr>
        <p:grpSp>
          <p:nvGrpSpPr>
            <p:cNvPr id="41" name="Gruppo 40">
              <a:extLst>
                <a:ext uri="{FF2B5EF4-FFF2-40B4-BE49-F238E27FC236}">
                  <a16:creationId xmlns:a16="http://schemas.microsoft.com/office/drawing/2014/main" id="{FCB1379E-1F44-A377-C8AA-65D2DDA5BDEA}"/>
                </a:ext>
              </a:extLst>
            </p:cNvPr>
            <p:cNvGrpSpPr/>
            <p:nvPr/>
          </p:nvGrpSpPr>
          <p:grpSpPr>
            <a:xfrm>
              <a:off x="3563046" y="3887157"/>
              <a:ext cx="3285459" cy="808074"/>
              <a:chOff x="627321" y="3540639"/>
              <a:chExt cx="3285460" cy="808073"/>
            </a:xfrm>
          </p:grpSpPr>
          <p:sp>
            <p:nvSpPr>
              <p:cNvPr id="47" name="Ovale 46">
                <a:extLst>
                  <a:ext uri="{FF2B5EF4-FFF2-40B4-BE49-F238E27FC236}">
                    <a16:creationId xmlns:a16="http://schemas.microsoft.com/office/drawing/2014/main" id="{94D1F2CB-B8E2-B7BB-3FDD-55DC6DC73699}"/>
                  </a:ext>
                </a:extLst>
              </p:cNvPr>
              <p:cNvSpPr/>
              <p:nvPr/>
            </p:nvSpPr>
            <p:spPr bwMode="auto">
              <a:xfrm>
                <a:off x="627321" y="3540639"/>
                <a:ext cx="3285460" cy="808073"/>
              </a:xfrm>
              <a:prstGeom prst="ellipse">
                <a:avLst/>
              </a:prstGeom>
              <a:solidFill>
                <a:srgbClr val="FF0000"/>
              </a:solidFill>
              <a:ln w="9525" cap="flat" cmpd="sng" algn="ctr">
                <a:solidFill>
                  <a:srgbClr val="99CC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1" rIns="68580" bIns="34291" numCol="1" rtlCol="0" anchor="t" anchorCtr="0" compatLnSpc="1">
                <a:prstTxWarp prst="textNoShape">
                  <a:avLst/>
                </a:prstTxWarp>
              </a:bodyPr>
              <a:lstStyle/>
              <a:p>
                <a:pPr defTabSz="685783"/>
                <a:endParaRPr lang="en-GB" sz="1351">
                  <a:cs typeface="Arial" charset="0"/>
                </a:endParaRPr>
              </a:p>
            </p:txBody>
          </p:sp>
          <p:sp>
            <p:nvSpPr>
              <p:cNvPr id="48" name="Ovale 47">
                <a:extLst>
                  <a:ext uri="{FF2B5EF4-FFF2-40B4-BE49-F238E27FC236}">
                    <a16:creationId xmlns:a16="http://schemas.microsoft.com/office/drawing/2014/main" id="{1ECD5B28-329F-EE40-A1F1-DAA3D9F735A6}"/>
                  </a:ext>
                </a:extLst>
              </p:cNvPr>
              <p:cNvSpPr/>
              <p:nvPr/>
            </p:nvSpPr>
            <p:spPr bwMode="auto">
              <a:xfrm>
                <a:off x="1259957" y="3660584"/>
                <a:ext cx="1993605" cy="553826"/>
              </a:xfrm>
              <a:prstGeom prst="ellipse">
                <a:avLst/>
              </a:prstGeom>
              <a:solidFill>
                <a:schemeClr val="accent2">
                  <a:lumMod val="60000"/>
                  <a:lumOff val="40000"/>
                </a:schemeClr>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1" rIns="68580" bIns="34291" numCol="1" rtlCol="0" anchor="t" anchorCtr="0" compatLnSpc="1">
                <a:prstTxWarp prst="textNoShape">
                  <a:avLst/>
                </a:prstTxWarp>
              </a:bodyPr>
              <a:lstStyle/>
              <a:p>
                <a:pPr defTabSz="685783"/>
                <a:endParaRPr lang="en-GB" sz="1351">
                  <a:cs typeface="Arial" charset="0"/>
                </a:endParaRPr>
              </a:p>
            </p:txBody>
          </p:sp>
          <p:sp>
            <p:nvSpPr>
              <p:cNvPr id="49" name="Ovale 48">
                <a:extLst>
                  <a:ext uri="{FF2B5EF4-FFF2-40B4-BE49-F238E27FC236}">
                    <a16:creationId xmlns:a16="http://schemas.microsoft.com/office/drawing/2014/main" id="{776A7661-6DF5-D446-1B01-22AC31E0D627}"/>
                  </a:ext>
                </a:extLst>
              </p:cNvPr>
              <p:cNvSpPr/>
              <p:nvPr/>
            </p:nvSpPr>
            <p:spPr bwMode="auto">
              <a:xfrm>
                <a:off x="1738423" y="3778008"/>
                <a:ext cx="1036675" cy="294261"/>
              </a:xfrm>
              <a:prstGeom prst="ellipse">
                <a:avLst/>
              </a:prstGeom>
              <a:solidFill>
                <a:srgbClr val="00B0F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1" rIns="68580" bIns="34291" numCol="1" rtlCol="0" anchor="t" anchorCtr="0" compatLnSpc="1">
                <a:prstTxWarp prst="textNoShape">
                  <a:avLst/>
                </a:prstTxWarp>
              </a:bodyPr>
              <a:lstStyle/>
              <a:p>
                <a:pPr defTabSz="685783"/>
                <a:endParaRPr lang="en-GB" sz="1351" dirty="0">
                  <a:cs typeface="Arial" charset="0"/>
                </a:endParaRPr>
              </a:p>
            </p:txBody>
          </p:sp>
          <p:sp>
            <p:nvSpPr>
              <p:cNvPr id="50" name="Ovale 49">
                <a:extLst>
                  <a:ext uri="{FF2B5EF4-FFF2-40B4-BE49-F238E27FC236}">
                    <a16:creationId xmlns:a16="http://schemas.microsoft.com/office/drawing/2014/main" id="{D931F598-96D1-820B-542C-B157B3662EE3}"/>
                  </a:ext>
                </a:extLst>
              </p:cNvPr>
              <p:cNvSpPr/>
              <p:nvPr/>
            </p:nvSpPr>
            <p:spPr bwMode="auto">
              <a:xfrm>
                <a:off x="2052082" y="3820540"/>
                <a:ext cx="414669" cy="209200"/>
              </a:xfrm>
              <a:prstGeom prst="ellipse">
                <a:avLst/>
              </a:prstGeom>
              <a:solidFill>
                <a:schemeClr val="accent2"/>
              </a:solidFill>
              <a:ln w="9525" cap="flat" cmpd="sng" algn="ctr">
                <a:solidFill>
                  <a:srgbClr val="99CC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1" rIns="68580" bIns="34291" numCol="1" rtlCol="0" anchor="t" anchorCtr="0" compatLnSpc="1">
                <a:prstTxWarp prst="textNoShape">
                  <a:avLst/>
                </a:prstTxWarp>
              </a:bodyPr>
              <a:lstStyle/>
              <a:p>
                <a:pPr defTabSz="685783"/>
                <a:endParaRPr lang="en-GB" sz="1351">
                  <a:cs typeface="Arial" charset="0"/>
                </a:endParaRPr>
              </a:p>
            </p:txBody>
          </p:sp>
          <p:sp>
            <p:nvSpPr>
              <p:cNvPr id="51" name="Ovale 50">
                <a:extLst>
                  <a:ext uri="{FF2B5EF4-FFF2-40B4-BE49-F238E27FC236}">
                    <a16:creationId xmlns:a16="http://schemas.microsoft.com/office/drawing/2014/main" id="{8FC523C6-069D-08A0-B13B-C4C17FCD7605}"/>
                  </a:ext>
                </a:extLst>
              </p:cNvPr>
              <p:cNvSpPr/>
              <p:nvPr/>
            </p:nvSpPr>
            <p:spPr bwMode="auto">
              <a:xfrm>
                <a:off x="2222201" y="3880886"/>
                <a:ext cx="74428" cy="85060"/>
              </a:xfrm>
              <a:prstGeom prst="ellipse">
                <a:avLst/>
              </a:prstGeom>
              <a:solidFill>
                <a:schemeClr val="bg1"/>
              </a:solidFill>
              <a:ln w="9525" cap="flat" cmpd="sng" algn="ctr">
                <a:solidFill>
                  <a:srgbClr val="99CC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1" rIns="68580" bIns="34291" numCol="1" rtlCol="0" anchor="t" anchorCtr="0" compatLnSpc="1">
                <a:prstTxWarp prst="textNoShape">
                  <a:avLst/>
                </a:prstTxWarp>
              </a:bodyPr>
              <a:lstStyle/>
              <a:p>
                <a:pPr defTabSz="685783"/>
                <a:endParaRPr lang="en-GB" sz="1351">
                  <a:cs typeface="Arial" charset="0"/>
                </a:endParaRPr>
              </a:p>
            </p:txBody>
          </p:sp>
        </p:grpSp>
        <p:sp>
          <p:nvSpPr>
            <p:cNvPr id="42" name="Ovale 41">
              <a:extLst>
                <a:ext uri="{FF2B5EF4-FFF2-40B4-BE49-F238E27FC236}">
                  <a16:creationId xmlns:a16="http://schemas.microsoft.com/office/drawing/2014/main" id="{0340D277-7565-8AEC-1256-7CE49BC505B5}"/>
                </a:ext>
              </a:extLst>
            </p:cNvPr>
            <p:cNvSpPr/>
            <p:nvPr/>
          </p:nvSpPr>
          <p:spPr>
            <a:xfrm>
              <a:off x="3542098" y="3863961"/>
              <a:ext cx="3380508" cy="900545"/>
            </a:xfrm>
            <a:prstGeom prst="ellipse">
              <a:avLst/>
            </a:prstGeom>
            <a:solidFill>
              <a:schemeClr val="bg1">
                <a:lumMod val="75000"/>
                <a:alpha val="6273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Nuvola 42">
              <a:extLst>
                <a:ext uri="{FF2B5EF4-FFF2-40B4-BE49-F238E27FC236}">
                  <a16:creationId xmlns:a16="http://schemas.microsoft.com/office/drawing/2014/main" id="{56705287-98C6-0BF8-88ED-8122ED3630AA}"/>
                </a:ext>
              </a:extLst>
            </p:cNvPr>
            <p:cNvSpPr/>
            <p:nvPr/>
          </p:nvSpPr>
          <p:spPr>
            <a:xfrm>
              <a:off x="4117646" y="3305965"/>
              <a:ext cx="2229414" cy="590168"/>
            </a:xfrm>
            <a:prstGeom prst="cloud">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CasellaDiTesto 43">
              <a:extLst>
                <a:ext uri="{FF2B5EF4-FFF2-40B4-BE49-F238E27FC236}">
                  <a16:creationId xmlns:a16="http://schemas.microsoft.com/office/drawing/2014/main" id="{D5C307D5-17F0-9CEE-6EF4-DB0270A53733}"/>
                </a:ext>
              </a:extLst>
            </p:cNvPr>
            <p:cNvSpPr txBox="1"/>
            <p:nvPr/>
          </p:nvSpPr>
          <p:spPr>
            <a:xfrm>
              <a:off x="5012694" y="3232340"/>
              <a:ext cx="863245" cy="492442"/>
            </a:xfrm>
            <a:prstGeom prst="rect">
              <a:avLst/>
            </a:prstGeom>
            <a:noFill/>
          </p:spPr>
          <p:txBody>
            <a:bodyPr wrap="square" rtlCol="0">
              <a:spAutoFit/>
            </a:bodyPr>
            <a:lstStyle/>
            <a:p>
              <a:r>
                <a:rPr lang="en-GB" dirty="0"/>
                <a:t>e</a:t>
              </a:r>
              <a:r>
                <a:rPr lang="en-GB" baseline="30000" dirty="0"/>
                <a:t>-</a:t>
              </a:r>
            </a:p>
          </p:txBody>
        </p:sp>
        <p:cxnSp>
          <p:nvCxnSpPr>
            <p:cNvPr id="45" name="Connettore 2 44">
              <a:extLst>
                <a:ext uri="{FF2B5EF4-FFF2-40B4-BE49-F238E27FC236}">
                  <a16:creationId xmlns:a16="http://schemas.microsoft.com/office/drawing/2014/main" id="{0F875C03-C66C-39D7-E6B5-68DBAD245630}"/>
                </a:ext>
              </a:extLst>
            </p:cNvPr>
            <p:cNvCxnSpPr>
              <a:cxnSpLocks/>
            </p:cNvCxnSpPr>
            <p:nvPr/>
          </p:nvCxnSpPr>
          <p:spPr>
            <a:xfrm flipV="1">
              <a:off x="5181532" y="3726343"/>
              <a:ext cx="110256" cy="467438"/>
            </a:xfrm>
            <a:prstGeom prst="straightConnector1">
              <a:avLst/>
            </a:prstGeom>
            <a:ln w="63500" cmpd="tri">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6" name="Connettore 2 45">
              <a:extLst>
                <a:ext uri="{FF2B5EF4-FFF2-40B4-BE49-F238E27FC236}">
                  <a16:creationId xmlns:a16="http://schemas.microsoft.com/office/drawing/2014/main" id="{D1EF15E3-A9BD-BB3E-D1A2-5ACD72723922}"/>
                </a:ext>
              </a:extLst>
            </p:cNvPr>
            <p:cNvCxnSpPr>
              <a:cxnSpLocks/>
            </p:cNvCxnSpPr>
            <p:nvPr/>
          </p:nvCxnSpPr>
          <p:spPr>
            <a:xfrm flipV="1">
              <a:off x="6168614" y="3355234"/>
              <a:ext cx="394908" cy="236560"/>
            </a:xfrm>
            <a:prstGeom prst="straightConnector1">
              <a:avLst/>
            </a:prstGeom>
            <a:ln w="381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grpSp>
      <p:cxnSp>
        <p:nvCxnSpPr>
          <p:cNvPr id="52" name="Connettore 2 51">
            <a:extLst>
              <a:ext uri="{FF2B5EF4-FFF2-40B4-BE49-F238E27FC236}">
                <a16:creationId xmlns:a16="http://schemas.microsoft.com/office/drawing/2014/main" id="{03B1EF36-E24B-18DB-0A2A-A08EF362775E}"/>
              </a:ext>
            </a:extLst>
          </p:cNvPr>
          <p:cNvCxnSpPr>
            <a:cxnSpLocks/>
          </p:cNvCxnSpPr>
          <p:nvPr/>
        </p:nvCxnSpPr>
        <p:spPr>
          <a:xfrm flipH="1" flipV="1">
            <a:off x="6304754" y="4892779"/>
            <a:ext cx="34944" cy="244155"/>
          </a:xfrm>
          <a:prstGeom prst="straightConnector1">
            <a:avLst/>
          </a:prstGeom>
          <a:ln w="381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3" name="Connettore 2 52">
            <a:extLst>
              <a:ext uri="{FF2B5EF4-FFF2-40B4-BE49-F238E27FC236}">
                <a16:creationId xmlns:a16="http://schemas.microsoft.com/office/drawing/2014/main" id="{FE4F599C-D0C3-6900-BDF9-B79C0791C5B7}"/>
              </a:ext>
            </a:extLst>
          </p:cNvPr>
          <p:cNvCxnSpPr>
            <a:cxnSpLocks/>
          </p:cNvCxnSpPr>
          <p:nvPr/>
        </p:nvCxnSpPr>
        <p:spPr>
          <a:xfrm flipH="1">
            <a:off x="5294196" y="5357536"/>
            <a:ext cx="423875" cy="78398"/>
          </a:xfrm>
          <a:prstGeom prst="straightConnector1">
            <a:avLst/>
          </a:prstGeom>
          <a:ln w="381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4" name="Connettore 2 53">
            <a:extLst>
              <a:ext uri="{FF2B5EF4-FFF2-40B4-BE49-F238E27FC236}">
                <a16:creationId xmlns:a16="http://schemas.microsoft.com/office/drawing/2014/main" id="{06D5AA73-73DE-BF79-45C0-D3B09ED19E0D}"/>
              </a:ext>
            </a:extLst>
          </p:cNvPr>
          <p:cNvCxnSpPr>
            <a:cxnSpLocks/>
          </p:cNvCxnSpPr>
          <p:nvPr/>
        </p:nvCxnSpPr>
        <p:spPr>
          <a:xfrm>
            <a:off x="6647135" y="5443997"/>
            <a:ext cx="62535" cy="286263"/>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5" name="Freccia destra 54">
            <a:extLst>
              <a:ext uri="{FF2B5EF4-FFF2-40B4-BE49-F238E27FC236}">
                <a16:creationId xmlns:a16="http://schemas.microsoft.com/office/drawing/2014/main" id="{FE4F9A54-A7A5-05A9-8B74-6ECC7CAD32B2}"/>
              </a:ext>
            </a:extLst>
          </p:cNvPr>
          <p:cNvSpPr/>
          <p:nvPr/>
        </p:nvSpPr>
        <p:spPr>
          <a:xfrm rot="19782940">
            <a:off x="6635821" y="5605293"/>
            <a:ext cx="842434" cy="16555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Freccia destra 55">
            <a:extLst>
              <a:ext uri="{FF2B5EF4-FFF2-40B4-BE49-F238E27FC236}">
                <a16:creationId xmlns:a16="http://schemas.microsoft.com/office/drawing/2014/main" id="{37C0D248-E73E-19BA-4957-7DB9FC475895}"/>
              </a:ext>
            </a:extLst>
          </p:cNvPr>
          <p:cNvSpPr/>
          <p:nvPr/>
        </p:nvSpPr>
        <p:spPr>
          <a:xfrm rot="19782940">
            <a:off x="6750121" y="5719593"/>
            <a:ext cx="842434" cy="16555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34158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5" name="Text Box 7"/>
          <p:cNvSpPr txBox="1">
            <a:spLocks noChangeArrowheads="1"/>
          </p:cNvSpPr>
          <p:nvPr/>
        </p:nvSpPr>
        <p:spPr bwMode="auto">
          <a:xfrm>
            <a:off x="3251576" y="15557"/>
            <a:ext cx="5370513" cy="369332"/>
          </a:xfrm>
          <a:prstGeom prst="rect">
            <a:avLst/>
          </a:prstGeom>
          <a:noFill/>
          <a:ln>
            <a:noFill/>
          </a:ln>
          <a:effectLst/>
          <a:extLst>
            <a:ext uri="{909E8E84-426E-40dd-AFC4-6F175D3DCCD1}">
              <a14:hiddenFill xmlns:a14="http://schemas.microsoft.com/office/drawing/2010/main" xmlns="">
                <a:solidFill>
                  <a:srgbClr val="CCFFFF">
                    <a:alpha val="23000"/>
                  </a:srgbClr>
                </a:solidFill>
              </a14:hiddenFill>
            </a:ext>
            <a:ext uri="{91240B29-F687-4f45-9708-019B960494DF}">
              <a14:hiddenLine xmlns:a14="http://schemas.microsoft.com/office/drawing/2010/main" xmlns="" w="9525">
                <a:solidFill>
                  <a:srgbClr val="99CCFF"/>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it-IT" b="1" dirty="0">
                <a:effectLst>
                  <a:outerShdw blurRad="38100" dist="38100" dir="2700000" algn="tl">
                    <a:srgbClr val="DDDDDD"/>
                  </a:outerShdw>
                </a:effectLst>
                <a:cs typeface="Arial" charset="0"/>
              </a:rPr>
              <a:t>Color-Color </a:t>
            </a:r>
            <a:r>
              <a:rPr lang="it-IT" b="1" dirty="0" err="1">
                <a:effectLst>
                  <a:outerShdw blurRad="38100" dist="38100" dir="2700000" algn="tl">
                    <a:srgbClr val="DDDDDD"/>
                  </a:outerShdw>
                </a:effectLst>
                <a:cs typeface="Arial" charset="0"/>
              </a:rPr>
              <a:t>Diagram</a:t>
            </a:r>
            <a:endParaRPr lang="it-IT" b="1" dirty="0">
              <a:effectLst>
                <a:outerShdw blurRad="38100" dist="38100" dir="2700000" algn="tl">
                  <a:srgbClr val="DDDDDD"/>
                </a:outerShdw>
              </a:effectLst>
              <a:cs typeface="Arial" charset="0"/>
            </a:endParaRPr>
          </a:p>
        </p:txBody>
      </p:sp>
      <p:pic>
        <p:nvPicPr>
          <p:cNvPr id="149506" name="Picture 8"/>
          <p:cNvPicPr>
            <a:picLocks noChangeAspect="1" noChangeArrowheads="1"/>
          </p:cNvPicPr>
          <p:nvPr/>
        </p:nvPicPr>
        <p:blipFill>
          <a:blip r:embed="rId3">
            <a:extLst>
              <a:ext uri="{28A0092B-C50C-407E-A947-70E740481C1C}">
                <a14:useLocalDpi xmlns:a14="http://schemas.microsoft.com/office/drawing/2010/main"/>
              </a:ext>
            </a:extLst>
          </a:blip>
          <a:srcRect l="7202" t="19935" r="10820"/>
          <a:stretch/>
        </p:blipFill>
        <p:spPr bwMode="auto">
          <a:xfrm>
            <a:off x="3251576" y="2373277"/>
            <a:ext cx="5688419" cy="41613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asellaDiTesto 2">
            <a:extLst>
              <a:ext uri="{FF2B5EF4-FFF2-40B4-BE49-F238E27FC236}">
                <a16:creationId xmlns:a16="http://schemas.microsoft.com/office/drawing/2014/main" id="{E4A71954-5AC6-78D1-778D-820DADE2FAEB}"/>
              </a:ext>
            </a:extLst>
          </p:cNvPr>
          <p:cNvSpPr txBox="1"/>
          <p:nvPr/>
        </p:nvSpPr>
        <p:spPr>
          <a:xfrm>
            <a:off x="163398" y="640419"/>
            <a:ext cx="11676668" cy="1477328"/>
          </a:xfrm>
          <a:prstGeom prst="rect">
            <a:avLst/>
          </a:prstGeom>
          <a:solidFill>
            <a:schemeClr val="bg1"/>
          </a:solidFill>
        </p:spPr>
        <p:txBody>
          <a:bodyPr wrap="square">
            <a:spAutoFit/>
          </a:bodyPr>
          <a:lstStyle/>
          <a:p>
            <a:pPr algn="just"/>
            <a:r>
              <a:rPr lang="it-IT" dirty="0">
                <a:latin typeface="+mj-lt"/>
              </a:rPr>
              <a:t>A </a:t>
            </a:r>
            <a:r>
              <a:rPr lang="it-IT" dirty="0" err="1">
                <a:latin typeface="+mj-lt"/>
              </a:rPr>
              <a:t>convenient</a:t>
            </a:r>
            <a:r>
              <a:rPr lang="it-IT" dirty="0">
                <a:latin typeface="+mj-lt"/>
              </a:rPr>
              <a:t> way to study </a:t>
            </a:r>
            <a:r>
              <a:rPr lang="it-IT" dirty="0" err="1">
                <a:latin typeface="+mj-lt"/>
              </a:rPr>
              <a:t>how</a:t>
            </a:r>
            <a:r>
              <a:rPr lang="it-IT" dirty="0">
                <a:latin typeface="+mj-lt"/>
              </a:rPr>
              <a:t> the X-ray </a:t>
            </a:r>
            <a:r>
              <a:rPr lang="it-IT" dirty="0" err="1">
                <a:latin typeface="+mj-lt"/>
              </a:rPr>
              <a:t>spectrum</a:t>
            </a:r>
            <a:r>
              <a:rPr lang="it-IT" dirty="0">
                <a:latin typeface="+mj-lt"/>
              </a:rPr>
              <a:t> of a LMXB </a:t>
            </a:r>
            <a:r>
              <a:rPr lang="it-IT" dirty="0" err="1">
                <a:latin typeface="+mj-lt"/>
              </a:rPr>
              <a:t>changes</a:t>
            </a:r>
            <a:r>
              <a:rPr lang="it-IT" dirty="0">
                <a:latin typeface="+mj-lt"/>
              </a:rPr>
              <a:t> with time and </a:t>
            </a:r>
            <a:r>
              <a:rPr lang="it-IT" dirty="0" err="1">
                <a:latin typeface="+mj-lt"/>
              </a:rPr>
              <a:t>how</a:t>
            </a:r>
            <a:r>
              <a:rPr lang="it-IT" dirty="0">
                <a:latin typeface="+mj-lt"/>
              </a:rPr>
              <a:t> </a:t>
            </a:r>
            <a:r>
              <a:rPr lang="it-IT" dirty="0" err="1">
                <a:latin typeface="+mj-lt"/>
              </a:rPr>
              <a:t>it</a:t>
            </a:r>
            <a:r>
              <a:rPr lang="it-IT" dirty="0">
                <a:latin typeface="+mj-lt"/>
              </a:rPr>
              <a:t> </a:t>
            </a:r>
            <a:r>
              <a:rPr lang="it-IT" dirty="0" err="1">
                <a:latin typeface="+mj-lt"/>
              </a:rPr>
              <a:t>is</a:t>
            </a:r>
            <a:r>
              <a:rPr lang="it-IT" dirty="0">
                <a:latin typeface="+mj-lt"/>
              </a:rPr>
              <a:t> </a:t>
            </a:r>
            <a:r>
              <a:rPr lang="it-IT" dirty="0" err="1">
                <a:latin typeface="+mj-lt"/>
              </a:rPr>
              <a:t>correlated</a:t>
            </a:r>
            <a:r>
              <a:rPr lang="it-IT" dirty="0">
                <a:latin typeface="+mj-lt"/>
              </a:rPr>
              <a:t> with </a:t>
            </a:r>
            <a:r>
              <a:rPr lang="it-IT" dirty="0" err="1">
                <a:latin typeface="+mj-lt"/>
              </a:rPr>
              <a:t>changes</a:t>
            </a:r>
            <a:r>
              <a:rPr lang="it-IT" dirty="0">
                <a:latin typeface="+mj-lt"/>
              </a:rPr>
              <a:t> in timing features </a:t>
            </a:r>
            <a:r>
              <a:rPr lang="it-IT" dirty="0" err="1">
                <a:latin typeface="+mj-lt"/>
              </a:rPr>
              <a:t>is</a:t>
            </a:r>
            <a:r>
              <a:rPr lang="it-IT" dirty="0">
                <a:latin typeface="+mj-lt"/>
              </a:rPr>
              <a:t> to compute a color-color </a:t>
            </a:r>
            <a:r>
              <a:rPr lang="it-IT" dirty="0" err="1">
                <a:latin typeface="+mj-lt"/>
              </a:rPr>
              <a:t>diagram</a:t>
            </a:r>
            <a:r>
              <a:rPr lang="it-IT" dirty="0">
                <a:latin typeface="+mj-lt"/>
              </a:rPr>
              <a:t> (CCD). The energy range </a:t>
            </a:r>
            <a:r>
              <a:rPr lang="it-IT" dirty="0" err="1">
                <a:latin typeface="+mj-lt"/>
              </a:rPr>
              <a:t>is</a:t>
            </a:r>
            <a:r>
              <a:rPr lang="it-IT" dirty="0">
                <a:latin typeface="+mj-lt"/>
              </a:rPr>
              <a:t> </a:t>
            </a:r>
            <a:r>
              <a:rPr lang="it-IT" dirty="0" err="1">
                <a:latin typeface="+mj-lt"/>
              </a:rPr>
              <a:t>divided</a:t>
            </a:r>
            <a:r>
              <a:rPr lang="it-IT" dirty="0">
                <a:latin typeface="+mj-lt"/>
              </a:rPr>
              <a:t> </a:t>
            </a:r>
            <a:r>
              <a:rPr lang="it-IT" dirty="0" err="1">
                <a:latin typeface="+mj-lt"/>
              </a:rPr>
              <a:t>into</a:t>
            </a:r>
            <a:r>
              <a:rPr lang="it-IT" dirty="0">
                <a:latin typeface="+mj-lt"/>
              </a:rPr>
              <a:t> 4 </a:t>
            </a:r>
            <a:r>
              <a:rPr lang="it-IT" dirty="0" err="1">
                <a:latin typeface="+mj-lt"/>
              </a:rPr>
              <a:t>contiguous</a:t>
            </a:r>
            <a:r>
              <a:rPr lang="it-IT" dirty="0">
                <a:latin typeface="+mj-lt"/>
              </a:rPr>
              <a:t> energy </a:t>
            </a:r>
            <a:r>
              <a:rPr lang="it-IT" dirty="0" err="1">
                <a:latin typeface="+mj-lt"/>
              </a:rPr>
              <a:t>bands</a:t>
            </a:r>
            <a:r>
              <a:rPr lang="it-IT" dirty="0">
                <a:latin typeface="+mj-lt"/>
              </a:rPr>
              <a:t>: </a:t>
            </a:r>
            <a:r>
              <a:rPr lang="it-IT" dirty="0" err="1">
                <a:latin typeface="+mj-lt"/>
              </a:rPr>
              <a:t>two</a:t>
            </a:r>
            <a:r>
              <a:rPr lang="it-IT" dirty="0">
                <a:latin typeface="+mj-lt"/>
              </a:rPr>
              <a:t> soft </a:t>
            </a:r>
            <a:r>
              <a:rPr lang="it-IT" dirty="0" err="1">
                <a:latin typeface="+mj-lt"/>
              </a:rPr>
              <a:t>bands</a:t>
            </a:r>
            <a:r>
              <a:rPr lang="it-IT" dirty="0">
                <a:latin typeface="+mj-lt"/>
              </a:rPr>
              <a:t> (</a:t>
            </a:r>
            <a:r>
              <a:rPr lang="it-IT" b="1" dirty="0">
                <a:solidFill>
                  <a:srgbClr val="FF00FF"/>
                </a:solidFill>
                <a:latin typeface="+mj-lt"/>
              </a:rPr>
              <a:t>A</a:t>
            </a:r>
            <a:r>
              <a:rPr lang="it-IT" dirty="0">
                <a:latin typeface="+mj-lt"/>
              </a:rPr>
              <a:t> and </a:t>
            </a:r>
            <a:r>
              <a:rPr lang="it-IT" b="1" dirty="0">
                <a:solidFill>
                  <a:srgbClr val="FF0000"/>
                </a:solidFill>
                <a:latin typeface="+mj-lt"/>
              </a:rPr>
              <a:t>B</a:t>
            </a:r>
            <a:r>
              <a:rPr lang="it-IT" dirty="0">
                <a:latin typeface="+mj-lt"/>
              </a:rPr>
              <a:t>) and </a:t>
            </a:r>
            <a:r>
              <a:rPr lang="it-IT" dirty="0" err="1">
                <a:latin typeface="+mj-lt"/>
              </a:rPr>
              <a:t>two</a:t>
            </a:r>
            <a:r>
              <a:rPr lang="it-IT" dirty="0">
                <a:latin typeface="+mj-lt"/>
              </a:rPr>
              <a:t> hard </a:t>
            </a:r>
            <a:r>
              <a:rPr lang="it-IT" dirty="0" err="1">
                <a:latin typeface="+mj-lt"/>
              </a:rPr>
              <a:t>bands</a:t>
            </a:r>
            <a:r>
              <a:rPr lang="it-IT" dirty="0">
                <a:latin typeface="+mj-lt"/>
              </a:rPr>
              <a:t> (</a:t>
            </a:r>
            <a:r>
              <a:rPr lang="it-IT" b="1" dirty="0">
                <a:solidFill>
                  <a:srgbClr val="0000FF"/>
                </a:solidFill>
                <a:latin typeface="+mj-lt"/>
              </a:rPr>
              <a:t>C</a:t>
            </a:r>
            <a:r>
              <a:rPr lang="it-IT" dirty="0">
                <a:solidFill>
                  <a:srgbClr val="0000FF"/>
                </a:solidFill>
                <a:latin typeface="+mj-lt"/>
              </a:rPr>
              <a:t> </a:t>
            </a:r>
            <a:r>
              <a:rPr lang="it-IT" dirty="0">
                <a:latin typeface="+mj-lt"/>
              </a:rPr>
              <a:t>and </a:t>
            </a:r>
            <a:r>
              <a:rPr lang="it-IT" b="1" dirty="0">
                <a:solidFill>
                  <a:srgbClr val="7030A0"/>
                </a:solidFill>
                <a:latin typeface="+mj-lt"/>
              </a:rPr>
              <a:t>D</a:t>
            </a:r>
            <a:r>
              <a:rPr lang="it-IT" b="1" dirty="0">
                <a:latin typeface="+mj-lt"/>
              </a:rPr>
              <a:t>)</a:t>
            </a:r>
            <a:r>
              <a:rPr lang="it-IT" dirty="0">
                <a:latin typeface="+mj-lt"/>
              </a:rPr>
              <a:t>. The plot </a:t>
            </a:r>
            <a:r>
              <a:rPr lang="it-IT" dirty="0" err="1">
                <a:latin typeface="+mj-lt"/>
              </a:rPr>
              <a:t>results</a:t>
            </a:r>
            <a:r>
              <a:rPr lang="it-IT" dirty="0">
                <a:latin typeface="+mj-lt"/>
              </a:rPr>
              <a:t> </a:t>
            </a:r>
            <a:r>
              <a:rPr lang="it-IT" dirty="0" err="1">
                <a:latin typeface="+mj-lt"/>
              </a:rPr>
              <a:t>as</a:t>
            </a:r>
            <a:r>
              <a:rPr lang="it-IT" dirty="0">
                <a:latin typeface="+mj-lt"/>
              </a:rPr>
              <a:t>: </a:t>
            </a:r>
          </a:p>
          <a:p>
            <a:pPr algn="just"/>
            <a:endParaRPr lang="it-IT" dirty="0">
              <a:latin typeface="+mj-lt"/>
            </a:endParaRPr>
          </a:p>
          <a:p>
            <a:pPr algn="ctr"/>
            <a:r>
              <a:rPr lang="it-IT" b="1" dirty="0">
                <a:solidFill>
                  <a:srgbClr val="FF0000"/>
                </a:solidFill>
                <a:effectLst>
                  <a:outerShdw blurRad="38100" dist="38100" dir="2700000" algn="tl">
                    <a:srgbClr val="DDDDDD"/>
                  </a:outerShdw>
                </a:effectLst>
                <a:latin typeface="+mj-lt"/>
                <a:cs typeface="Arial" charset="0"/>
              </a:rPr>
              <a:t>hard(2)-hard(1) vs Soft(2)-Soft(1).</a:t>
            </a:r>
            <a:endParaRPr lang="it-IT" dirty="0">
              <a:latin typeface="+mj-l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96" name="Rectangle 12"/>
          <p:cNvSpPr>
            <a:spLocks noChangeArrowheads="1"/>
          </p:cNvSpPr>
          <p:nvPr/>
        </p:nvSpPr>
        <p:spPr bwMode="auto">
          <a:xfrm>
            <a:off x="1482652" y="5053459"/>
            <a:ext cx="8737600" cy="1683831"/>
          </a:xfrm>
          <a:prstGeom prst="rect">
            <a:avLst/>
          </a:prstGeom>
          <a:solidFill>
            <a:srgbClr val="99CCFF"/>
          </a:solidFill>
          <a:ln w="9525">
            <a:solidFill>
              <a:srgbClr val="99CC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GB">
              <a:cs typeface="Arial" charset="0"/>
            </a:endParaRPr>
          </a:p>
        </p:txBody>
      </p:sp>
      <p:sp>
        <p:nvSpPr>
          <p:cNvPr id="221189" name="Text Box 5"/>
          <p:cNvSpPr txBox="1">
            <a:spLocks noChangeArrowheads="1"/>
          </p:cNvSpPr>
          <p:nvPr/>
        </p:nvSpPr>
        <p:spPr bwMode="auto">
          <a:xfrm>
            <a:off x="6850066" y="5069204"/>
            <a:ext cx="5122863" cy="1292662"/>
          </a:xfrm>
          <a:prstGeom prst="rect">
            <a:avLst/>
          </a:prstGeom>
          <a:noFill/>
          <a:ln>
            <a:noFill/>
          </a:ln>
          <a:effectLst/>
          <a:extLst>
            <a:ext uri="{909E8E84-426E-40dd-AFC4-6F175D3DCCD1}">
              <a14:hiddenFill xmlns:a14="http://schemas.microsoft.com/office/drawing/2010/main" xmlns="">
                <a:solidFill>
                  <a:srgbClr val="CCFFFF">
                    <a:alpha val="23000"/>
                  </a:srgbClr>
                </a:solidFill>
              </a14:hiddenFill>
            </a:ext>
            <a:ext uri="{91240B29-F687-4f45-9708-019B960494DF}">
              <a14:hiddenLine xmlns:a14="http://schemas.microsoft.com/office/drawing/2010/main" xmlns="" w="9525">
                <a:solidFill>
                  <a:srgbClr val="99CCFF"/>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b="1" dirty="0">
                <a:solidFill>
                  <a:schemeClr val="accent2"/>
                </a:solidFill>
                <a:effectLst>
                  <a:outerShdw blurRad="38100" dist="38100" dir="2700000" algn="tl">
                    <a:srgbClr val="DDDDDD"/>
                  </a:outerShdw>
                </a:effectLst>
                <a:cs typeface="Arial" charset="0"/>
              </a:rPr>
              <a:t>Zeta sources </a:t>
            </a:r>
            <a:endParaRPr lang="it-IT" dirty="0">
              <a:cs typeface="Arial" charset="0"/>
              <a:sym typeface="Wingdings" charset="0"/>
            </a:endParaRPr>
          </a:p>
          <a:p>
            <a:pPr>
              <a:defRPr/>
            </a:pPr>
            <a:r>
              <a:rPr lang="it-IT" sz="2000" dirty="0">
                <a:solidFill>
                  <a:schemeClr val="accent2"/>
                </a:solidFill>
                <a:cs typeface="Arial" charset="0"/>
                <a:sym typeface="Wingdings" charset="0"/>
              </a:rPr>
              <a:t>More </a:t>
            </a:r>
            <a:r>
              <a:rPr lang="it-IT" sz="2000" dirty="0" err="1">
                <a:solidFill>
                  <a:schemeClr val="accent2"/>
                </a:solidFill>
                <a:cs typeface="Arial" charset="0"/>
                <a:sym typeface="Wingdings" charset="0"/>
              </a:rPr>
              <a:t>luminous</a:t>
            </a:r>
            <a:endParaRPr lang="it-IT" sz="2000" dirty="0">
              <a:solidFill>
                <a:schemeClr val="accent2"/>
              </a:solidFill>
              <a:cs typeface="Arial" charset="0"/>
              <a:sym typeface="Wingdings" charset="0"/>
            </a:endParaRPr>
          </a:p>
          <a:p>
            <a:pPr>
              <a:defRPr/>
            </a:pPr>
            <a:r>
              <a:rPr lang="it-IT" sz="2000" dirty="0">
                <a:solidFill>
                  <a:schemeClr val="accent2"/>
                </a:solidFill>
                <a:cs typeface="Arial" charset="0"/>
                <a:sym typeface="Wingdings" charset="0"/>
              </a:rPr>
              <a:t>No </a:t>
            </a:r>
            <a:r>
              <a:rPr lang="it-IT" sz="2000" dirty="0" err="1">
                <a:solidFill>
                  <a:schemeClr val="accent2"/>
                </a:solidFill>
                <a:cs typeface="Arial" charset="0"/>
                <a:sym typeface="Wingdings" charset="0"/>
              </a:rPr>
              <a:t>transitions</a:t>
            </a:r>
            <a:r>
              <a:rPr lang="it-IT" sz="2000" dirty="0">
                <a:solidFill>
                  <a:schemeClr val="accent2"/>
                </a:solidFill>
                <a:cs typeface="Arial" charset="0"/>
                <a:sym typeface="Wingdings" charset="0"/>
              </a:rPr>
              <a:t> </a:t>
            </a:r>
          </a:p>
          <a:p>
            <a:pPr>
              <a:defRPr/>
            </a:pPr>
            <a:r>
              <a:rPr lang="it-IT" sz="2000" dirty="0" err="1">
                <a:solidFill>
                  <a:schemeClr val="accent2"/>
                </a:solidFill>
                <a:cs typeface="Arial" charset="0"/>
                <a:sym typeface="Wingdings" charset="0"/>
              </a:rPr>
              <a:t>Smaller</a:t>
            </a:r>
            <a:r>
              <a:rPr lang="it-IT" sz="2000" dirty="0">
                <a:solidFill>
                  <a:schemeClr val="accent2"/>
                </a:solidFill>
                <a:cs typeface="Arial" charset="0"/>
                <a:sym typeface="Wingdings" charset="0"/>
              </a:rPr>
              <a:t> </a:t>
            </a:r>
            <a:r>
              <a:rPr lang="it-IT" sz="2000" dirty="0" err="1">
                <a:solidFill>
                  <a:schemeClr val="accent2"/>
                </a:solidFill>
                <a:cs typeface="Arial" charset="0"/>
                <a:sym typeface="Wingdings" charset="0"/>
              </a:rPr>
              <a:t>variations</a:t>
            </a:r>
            <a:endParaRPr lang="it-IT" sz="2000" dirty="0">
              <a:solidFill>
                <a:schemeClr val="accent2"/>
              </a:solidFill>
              <a:cs typeface="Arial" charset="0"/>
              <a:sym typeface="Wingdings" charset="0"/>
            </a:endParaRPr>
          </a:p>
        </p:txBody>
      </p:sp>
      <p:pic>
        <p:nvPicPr>
          <p:cNvPr id="221192" name="Picture 8"/>
          <p:cNvPicPr>
            <a:picLocks noChangeAspect="1" noChangeArrowheads="1"/>
          </p:cNvPicPr>
          <p:nvPr/>
        </p:nvPicPr>
        <p:blipFill>
          <a:blip r:embed="rId3">
            <a:extLst>
              <a:ext uri="{28A0092B-C50C-407E-A947-70E740481C1C}">
                <a14:useLocalDpi xmlns:a14="http://schemas.microsoft.com/office/drawing/2010/main"/>
              </a:ext>
            </a:extLst>
          </a:blip>
          <a:srcRect l="1824" t="1995" r="1232" b="1356"/>
          <a:stretch/>
        </p:blipFill>
        <p:spPr bwMode="auto">
          <a:xfrm>
            <a:off x="2821174" y="104589"/>
            <a:ext cx="6060559" cy="3350905"/>
          </a:xfrm>
          <a:prstGeom prst="rect">
            <a:avLst/>
          </a:prstGeom>
          <a:blipFill dpi="0" rotWithShape="0">
            <a:blip/>
            <a:srcRect/>
            <a:stretch>
              <a:fillRect/>
            </a:stretch>
          </a:blip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21193" name="Rectangle 9"/>
          <p:cNvSpPr>
            <a:spLocks noChangeArrowheads="1"/>
          </p:cNvSpPr>
          <p:nvPr/>
        </p:nvSpPr>
        <p:spPr bwMode="auto">
          <a:xfrm>
            <a:off x="1889126" y="5224869"/>
            <a:ext cx="3452812" cy="157823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lstStyle/>
          <a:p>
            <a:pPr marL="341305" indent="-341305" defTabSz="457189">
              <a:lnSpc>
                <a:spcPct val="80000"/>
              </a:lnSpc>
              <a:spcBef>
                <a:spcPts val="600"/>
              </a:spcBef>
              <a:buClr>
                <a:srgbClr val="FFFFCC"/>
              </a:buClr>
              <a:buSzPct val="75000"/>
              <a:tabLst>
                <a:tab pos="341305" algn="l"/>
                <a:tab pos="1255682" algn="l"/>
                <a:tab pos="2170059" algn="l"/>
                <a:tab pos="3084436" algn="l"/>
                <a:tab pos="3998813" algn="l"/>
                <a:tab pos="4913191" algn="l"/>
                <a:tab pos="5827568" algn="l"/>
                <a:tab pos="6741945" algn="l"/>
                <a:tab pos="7656322" algn="l"/>
                <a:tab pos="8570699" algn="l"/>
                <a:tab pos="9485076" algn="l"/>
                <a:tab pos="10399453" algn="l"/>
              </a:tabLst>
              <a:defRPr/>
            </a:pPr>
            <a:r>
              <a:rPr lang="en-GB" b="1" dirty="0">
                <a:solidFill>
                  <a:schemeClr val="accent2"/>
                </a:solidFill>
                <a:effectLst>
                  <a:outerShdw blurRad="38100" dist="38100" dir="2700000" algn="tl">
                    <a:srgbClr val="DDDDDD"/>
                  </a:outerShdw>
                </a:effectLst>
                <a:cs typeface="Arial" charset="0"/>
              </a:rPr>
              <a:t>Atoll sources</a:t>
            </a:r>
          </a:p>
          <a:p>
            <a:pPr marL="341305" indent="-341305" defTabSz="457189">
              <a:lnSpc>
                <a:spcPct val="80000"/>
              </a:lnSpc>
              <a:spcBef>
                <a:spcPts val="600"/>
              </a:spcBef>
              <a:buClr>
                <a:srgbClr val="FFFFCC"/>
              </a:buClr>
              <a:buSzPct val="75000"/>
              <a:tabLst>
                <a:tab pos="341305" algn="l"/>
                <a:tab pos="1255682" algn="l"/>
                <a:tab pos="2170059" algn="l"/>
                <a:tab pos="3084436" algn="l"/>
                <a:tab pos="3998813" algn="l"/>
                <a:tab pos="4913191" algn="l"/>
                <a:tab pos="5827568" algn="l"/>
                <a:tab pos="6741945" algn="l"/>
                <a:tab pos="7656322" algn="l"/>
                <a:tab pos="8570699" algn="l"/>
                <a:tab pos="9485076" algn="l"/>
                <a:tab pos="10399453" algn="l"/>
              </a:tabLst>
              <a:defRPr/>
            </a:pPr>
            <a:r>
              <a:rPr lang="en-GB" sz="2000" dirty="0">
                <a:solidFill>
                  <a:schemeClr val="accent2"/>
                </a:solidFill>
                <a:cs typeface="Arial" charset="0"/>
              </a:rPr>
              <a:t>Less luminous</a:t>
            </a:r>
          </a:p>
          <a:p>
            <a:pPr marL="341305" indent="-341305" defTabSz="457189">
              <a:lnSpc>
                <a:spcPct val="80000"/>
              </a:lnSpc>
              <a:spcBef>
                <a:spcPts val="600"/>
              </a:spcBef>
              <a:buClr>
                <a:srgbClr val="FFFFCC"/>
              </a:buClr>
              <a:buSzPct val="75000"/>
              <a:tabLst>
                <a:tab pos="341305" algn="l"/>
                <a:tab pos="1255682" algn="l"/>
                <a:tab pos="2170059" algn="l"/>
                <a:tab pos="3084436" algn="l"/>
                <a:tab pos="3998813" algn="l"/>
                <a:tab pos="4913191" algn="l"/>
                <a:tab pos="5827568" algn="l"/>
                <a:tab pos="6741945" algn="l"/>
                <a:tab pos="7656322" algn="l"/>
                <a:tab pos="8570699" algn="l"/>
                <a:tab pos="9485076" algn="l"/>
                <a:tab pos="10399453" algn="l"/>
              </a:tabLst>
              <a:defRPr/>
            </a:pPr>
            <a:r>
              <a:rPr lang="en-GB" sz="2000" dirty="0">
                <a:solidFill>
                  <a:schemeClr val="accent2"/>
                </a:solidFill>
                <a:cs typeface="Arial" charset="0"/>
              </a:rPr>
              <a:t>Hard/soft spectral transitions</a:t>
            </a:r>
          </a:p>
          <a:p>
            <a:pPr marL="341305" indent="-341305" defTabSz="457189">
              <a:lnSpc>
                <a:spcPct val="80000"/>
              </a:lnSpc>
              <a:spcBef>
                <a:spcPts val="600"/>
              </a:spcBef>
              <a:buClr>
                <a:srgbClr val="FFFFCC"/>
              </a:buClr>
              <a:buSzPct val="75000"/>
              <a:tabLst>
                <a:tab pos="341305" algn="l"/>
                <a:tab pos="1255682" algn="l"/>
                <a:tab pos="2170059" algn="l"/>
                <a:tab pos="3084436" algn="l"/>
                <a:tab pos="3998813" algn="l"/>
                <a:tab pos="4913191" algn="l"/>
                <a:tab pos="5827568" algn="l"/>
                <a:tab pos="6741945" algn="l"/>
                <a:tab pos="7656322" algn="l"/>
                <a:tab pos="8570699" algn="l"/>
                <a:tab pos="9485076" algn="l"/>
                <a:tab pos="10399453" algn="l"/>
              </a:tabLst>
              <a:defRPr/>
            </a:pPr>
            <a:endParaRPr lang="en-GB" sz="2000" u="sng" dirty="0">
              <a:solidFill>
                <a:schemeClr val="accent2"/>
              </a:solidFill>
              <a:cs typeface="Arial" charset="0"/>
            </a:endParaRPr>
          </a:p>
        </p:txBody>
      </p:sp>
      <p:sp>
        <p:nvSpPr>
          <p:cNvPr id="221194" name="Text Box 10"/>
          <p:cNvSpPr txBox="1">
            <a:spLocks noChangeArrowheads="1"/>
          </p:cNvSpPr>
          <p:nvPr/>
        </p:nvSpPr>
        <p:spPr bwMode="auto">
          <a:xfrm>
            <a:off x="0" y="3426643"/>
            <a:ext cx="12192000" cy="1405256"/>
          </a:xfrm>
          <a:prstGeom prst="rect">
            <a:avLst/>
          </a:prstGeom>
          <a:noFill/>
          <a:ln>
            <a:noFill/>
          </a:ln>
          <a:effectLst/>
          <a:extLst>
            <a:ext uri="{909E8E84-426E-40dd-AFC4-6F175D3DCCD1}">
              <a14:hiddenFill xmlns:a14="http://schemas.microsoft.com/office/drawing/2010/main" xmlns="">
                <a:solidFill>
                  <a:srgbClr val="CCFFFF">
                    <a:alpha val="23000"/>
                  </a:srgbClr>
                </a:solidFill>
              </a14:hiddenFill>
            </a:ext>
            <a:ext uri="{91240B29-F687-4f45-9708-019B960494DF}">
              <a14:hiddenLine xmlns:a14="http://schemas.microsoft.com/office/drawing/2010/main" xmlns="" w="9525">
                <a:solidFill>
                  <a:srgbClr val="99CCFF"/>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just">
              <a:spcBef>
                <a:spcPct val="50000"/>
              </a:spcBef>
              <a:defRPr/>
            </a:pPr>
            <a:r>
              <a:rPr lang="en-GB" sz="2133" dirty="0">
                <a:solidFill>
                  <a:schemeClr val="accent2"/>
                </a:solidFill>
                <a:cs typeface="Arial" charset="0"/>
              </a:rPr>
              <a:t>They are typically classified into two main categories: Atoll sources and Z sources based on different track in the </a:t>
            </a:r>
            <a:r>
              <a:rPr lang="en-GB" sz="2133" dirty="0" err="1">
                <a:solidFill>
                  <a:schemeClr val="accent2"/>
                </a:solidFill>
                <a:cs typeface="Arial" charset="0"/>
              </a:rPr>
              <a:t>color-color</a:t>
            </a:r>
            <a:r>
              <a:rPr lang="en-GB" sz="2133" dirty="0">
                <a:solidFill>
                  <a:schemeClr val="accent2"/>
                </a:solidFill>
                <a:cs typeface="Arial" charset="0"/>
              </a:rPr>
              <a:t> diagram (CCD), which reflects different spectral changes. There are some sources able to show both behaviours such as XTE 1701-XX – Atoll and Z sources are two different accretion regimes of the same object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A453992E-B7E0-21EE-A486-7A3554421905}"/>
              </a:ext>
            </a:extLst>
          </p:cNvPr>
          <p:cNvSpPr txBox="1">
            <a:spLocks noChangeArrowheads="1"/>
          </p:cNvSpPr>
          <p:nvPr/>
        </p:nvSpPr>
        <p:spPr bwMode="auto">
          <a:xfrm>
            <a:off x="5572420" y="185581"/>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spcAft>
                <a:spcPts val="600"/>
              </a:spcAft>
              <a:defRPr/>
            </a:pPr>
            <a:r>
              <a:rPr lang="en-US" kern="0" dirty="0">
                <a:effectLst>
                  <a:outerShdw blurRad="38100" dist="38100" dir="2700000" algn="tl">
                    <a:srgbClr val="DDDDDD"/>
                  </a:outerShdw>
                </a:effectLst>
              </a:rPr>
              <a:t>X-ray Burst </a:t>
            </a:r>
          </a:p>
        </p:txBody>
      </p:sp>
      <p:sp>
        <p:nvSpPr>
          <p:cNvPr id="7" name="CasellaDiTesto 6">
            <a:extLst>
              <a:ext uri="{FF2B5EF4-FFF2-40B4-BE49-F238E27FC236}">
                <a16:creationId xmlns:a16="http://schemas.microsoft.com/office/drawing/2014/main" id="{25DC4376-0876-0CB2-193C-371B52359489}"/>
              </a:ext>
            </a:extLst>
          </p:cNvPr>
          <p:cNvSpPr txBox="1"/>
          <p:nvPr/>
        </p:nvSpPr>
        <p:spPr bwMode="auto">
          <a:xfrm>
            <a:off x="61568" y="185581"/>
            <a:ext cx="6742535"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Autofit/>
          </a:bodyPr>
          <a:lstStyle/>
          <a:p>
            <a:pPr marL="342891" indent="-342891" algn="just" eaLnBrk="0" hangingPunct="0">
              <a:lnSpc>
                <a:spcPct val="90000"/>
              </a:lnSpc>
              <a:spcBef>
                <a:spcPct val="20000"/>
              </a:spcBef>
              <a:buChar char="•"/>
            </a:pPr>
            <a:r>
              <a:rPr lang="en-US" sz="1867" dirty="0">
                <a:latin typeface="+mn-lt"/>
                <a:cs typeface="+mn-cs"/>
              </a:rPr>
              <a:t>In light curves of WM-LMXB, type I X-ray bursts are often detected. </a:t>
            </a:r>
          </a:p>
          <a:p>
            <a:pPr marL="342891" indent="-342891" algn="just" eaLnBrk="0" hangingPunct="0">
              <a:lnSpc>
                <a:spcPct val="90000"/>
              </a:lnSpc>
              <a:spcBef>
                <a:spcPct val="20000"/>
              </a:spcBef>
              <a:buChar char="•"/>
            </a:pPr>
            <a:endParaRPr lang="en-US" sz="1867" dirty="0">
              <a:latin typeface="+mn-lt"/>
              <a:cs typeface="+mn-cs"/>
            </a:endParaRPr>
          </a:p>
          <a:p>
            <a:pPr marL="342891" indent="-342891" algn="just" eaLnBrk="0" hangingPunct="0">
              <a:lnSpc>
                <a:spcPct val="90000"/>
              </a:lnSpc>
              <a:spcBef>
                <a:spcPct val="20000"/>
              </a:spcBef>
              <a:buFontTx/>
              <a:buChar char="•"/>
            </a:pPr>
            <a:r>
              <a:rPr lang="it-IT" sz="1867" dirty="0" err="1">
                <a:latin typeface="+mn-lt"/>
                <a:cs typeface="+mn-cs"/>
              </a:rPr>
              <a:t>They</a:t>
            </a:r>
            <a:r>
              <a:rPr lang="it-IT" sz="1867" dirty="0">
                <a:latin typeface="+mn-lt"/>
                <a:cs typeface="+mn-cs"/>
              </a:rPr>
              <a:t> </a:t>
            </a:r>
            <a:r>
              <a:rPr lang="it-IT" sz="1867" dirty="0" err="1">
                <a:latin typeface="+mn-lt"/>
                <a:cs typeface="+mn-cs"/>
              </a:rPr>
              <a:t>appear</a:t>
            </a:r>
            <a:r>
              <a:rPr lang="it-IT" sz="1867" dirty="0">
                <a:latin typeface="+mn-lt"/>
                <a:cs typeface="+mn-cs"/>
              </a:rPr>
              <a:t> in </a:t>
            </a:r>
            <a:r>
              <a:rPr lang="it-IT" sz="1867" dirty="0" err="1">
                <a:latin typeface="+mn-lt"/>
                <a:cs typeface="+mn-cs"/>
              </a:rPr>
              <a:t>all</a:t>
            </a:r>
            <a:r>
              <a:rPr lang="it-IT" sz="1867" dirty="0">
                <a:latin typeface="+mn-lt"/>
                <a:cs typeface="+mn-cs"/>
              </a:rPr>
              <a:t> classes of NS </a:t>
            </a:r>
            <a:r>
              <a:rPr lang="it-IT" sz="1867" dirty="0" err="1">
                <a:latin typeface="+mn-lt"/>
                <a:cs typeface="+mn-cs"/>
              </a:rPr>
              <a:t>LMXBs</a:t>
            </a:r>
            <a:r>
              <a:rPr lang="it-IT" sz="1867" dirty="0">
                <a:latin typeface="+mn-lt"/>
                <a:cs typeface="+mn-cs"/>
              </a:rPr>
              <a:t>: </a:t>
            </a:r>
            <a:r>
              <a:rPr lang="it-IT" sz="1867" dirty="0" err="1">
                <a:latin typeface="+mn-lt"/>
                <a:cs typeface="+mn-cs"/>
              </a:rPr>
              <a:t>Atolls</a:t>
            </a:r>
            <a:r>
              <a:rPr lang="it-IT" sz="1867" dirty="0">
                <a:latin typeface="+mn-lt"/>
                <a:cs typeface="+mn-cs"/>
              </a:rPr>
              <a:t> and </a:t>
            </a:r>
            <a:r>
              <a:rPr lang="it-IT" sz="1867" dirty="0" err="1">
                <a:latin typeface="+mn-lt"/>
                <a:cs typeface="+mn-cs"/>
              </a:rPr>
              <a:t>Z</a:t>
            </a:r>
            <a:r>
              <a:rPr lang="it-IT" sz="1867" dirty="0">
                <a:latin typeface="+mn-lt"/>
                <a:cs typeface="+mn-cs"/>
              </a:rPr>
              <a:t> sources, with or </a:t>
            </a:r>
            <a:r>
              <a:rPr lang="it-IT" sz="1867" dirty="0" err="1">
                <a:latin typeface="+mn-lt"/>
                <a:cs typeface="+mn-cs"/>
              </a:rPr>
              <a:t>without</a:t>
            </a:r>
            <a:r>
              <a:rPr lang="it-IT" sz="1867" dirty="0">
                <a:latin typeface="+mn-lt"/>
                <a:cs typeface="+mn-cs"/>
              </a:rPr>
              <a:t> </a:t>
            </a:r>
            <a:r>
              <a:rPr lang="it-IT" sz="1867" dirty="0" err="1">
                <a:latin typeface="+mn-lt"/>
                <a:cs typeface="+mn-cs"/>
              </a:rPr>
              <a:t>pulsations</a:t>
            </a:r>
            <a:r>
              <a:rPr lang="it-IT" sz="1867" dirty="0">
                <a:latin typeface="+mn-lt"/>
                <a:cs typeface="+mn-cs"/>
              </a:rPr>
              <a:t> and in </a:t>
            </a:r>
            <a:r>
              <a:rPr lang="it-IT" sz="1867" dirty="0" err="1">
                <a:latin typeface="+mn-lt"/>
                <a:cs typeface="+mn-cs"/>
              </a:rPr>
              <a:t>all</a:t>
            </a:r>
            <a:r>
              <a:rPr lang="it-IT" sz="1867" dirty="0">
                <a:latin typeface="+mn-lt"/>
                <a:cs typeface="+mn-cs"/>
              </a:rPr>
              <a:t> </a:t>
            </a:r>
            <a:r>
              <a:rPr lang="it-IT" sz="1867" dirty="0" err="1">
                <a:latin typeface="+mn-lt"/>
                <a:cs typeface="+mn-cs"/>
              </a:rPr>
              <a:t>spectral</a:t>
            </a:r>
            <a:r>
              <a:rPr lang="it-IT" sz="1867" dirty="0">
                <a:latin typeface="+mn-lt"/>
                <a:cs typeface="+mn-cs"/>
              </a:rPr>
              <a:t> </a:t>
            </a:r>
            <a:r>
              <a:rPr lang="it-IT" sz="1867" dirty="0" err="1">
                <a:latin typeface="+mn-lt"/>
                <a:cs typeface="+mn-cs"/>
              </a:rPr>
              <a:t>states</a:t>
            </a:r>
            <a:r>
              <a:rPr lang="it-IT" sz="1867" dirty="0">
                <a:latin typeface="+mn-lt"/>
                <a:cs typeface="+mn-cs"/>
              </a:rPr>
              <a:t>.</a:t>
            </a:r>
          </a:p>
          <a:p>
            <a:pPr algn="just" eaLnBrk="0" hangingPunct="0">
              <a:lnSpc>
                <a:spcPct val="90000"/>
              </a:lnSpc>
              <a:spcBef>
                <a:spcPct val="20000"/>
              </a:spcBef>
            </a:pPr>
            <a:endParaRPr lang="en-US" sz="1867" dirty="0">
              <a:latin typeface="+mn-lt"/>
              <a:cs typeface="+mn-cs"/>
            </a:endParaRPr>
          </a:p>
          <a:p>
            <a:pPr marL="342891" indent="-342891" algn="just" eaLnBrk="0" hangingPunct="0">
              <a:lnSpc>
                <a:spcPct val="90000"/>
              </a:lnSpc>
              <a:spcBef>
                <a:spcPct val="20000"/>
              </a:spcBef>
              <a:buChar char="•"/>
            </a:pPr>
            <a:r>
              <a:rPr lang="en-US" sz="1867" dirty="0">
                <a:latin typeface="+mn-lt"/>
                <a:cs typeface="+mn-cs"/>
              </a:rPr>
              <a:t>They are sudden increase of luminosity with a duration ranging from a few seconds to several hundreds of seconds, and even up to a few tens of hours for the so-called super bursts. </a:t>
            </a:r>
          </a:p>
          <a:p>
            <a:pPr marL="342891" indent="-342891" algn="just" eaLnBrk="0" hangingPunct="0">
              <a:lnSpc>
                <a:spcPct val="90000"/>
              </a:lnSpc>
              <a:spcBef>
                <a:spcPct val="20000"/>
              </a:spcBef>
              <a:buChar char="•"/>
            </a:pPr>
            <a:endParaRPr lang="en-US" sz="1867" dirty="0">
              <a:latin typeface="+mn-lt"/>
              <a:cs typeface="+mn-cs"/>
            </a:endParaRPr>
          </a:p>
          <a:p>
            <a:pPr marL="342891" indent="-342891" algn="just" eaLnBrk="0" hangingPunct="0">
              <a:lnSpc>
                <a:spcPct val="90000"/>
              </a:lnSpc>
              <a:spcBef>
                <a:spcPct val="20000"/>
              </a:spcBef>
              <a:buChar char="•"/>
            </a:pPr>
            <a:r>
              <a:rPr lang="en-US" sz="1867" dirty="0">
                <a:latin typeface="+mn-lt"/>
                <a:cs typeface="+mn-cs"/>
              </a:rPr>
              <a:t>Type I XRB are thermonuclear flashes occurring at the surface of the NS. </a:t>
            </a:r>
          </a:p>
          <a:p>
            <a:pPr marL="342891" indent="-342891" algn="just" eaLnBrk="0" hangingPunct="0">
              <a:lnSpc>
                <a:spcPct val="90000"/>
              </a:lnSpc>
              <a:spcBef>
                <a:spcPct val="20000"/>
              </a:spcBef>
              <a:buChar char="•"/>
            </a:pPr>
            <a:r>
              <a:rPr lang="en-US" sz="1867" dirty="0">
                <a:latin typeface="+mn-lt"/>
                <a:cs typeface="+mn-cs"/>
              </a:rPr>
              <a:t>The observation of a Type I burst from an LMXB securely identifies it as a NS system</a:t>
            </a:r>
          </a:p>
          <a:p>
            <a:pPr algn="just" eaLnBrk="0" hangingPunct="0">
              <a:lnSpc>
                <a:spcPct val="90000"/>
              </a:lnSpc>
              <a:spcBef>
                <a:spcPct val="20000"/>
              </a:spcBef>
            </a:pPr>
            <a:endParaRPr lang="en-US" sz="1867" dirty="0">
              <a:latin typeface="+mn-lt"/>
              <a:cs typeface="+mn-cs"/>
            </a:endParaRPr>
          </a:p>
          <a:p>
            <a:pPr marL="342891" indent="-342891" algn="just" eaLnBrk="0" hangingPunct="0">
              <a:lnSpc>
                <a:spcPct val="90000"/>
              </a:lnSpc>
              <a:spcBef>
                <a:spcPct val="20000"/>
              </a:spcBef>
              <a:buChar char="•"/>
            </a:pPr>
            <a:r>
              <a:rPr lang="en-US" sz="1867" dirty="0">
                <a:latin typeface="+mn-lt"/>
                <a:cs typeface="+mn-cs"/>
              </a:rPr>
              <a:t> Type I XRB are  explosions result from the unstable burning of the accreted matter. It can fuse in different processes depending on its composition (H/He).</a:t>
            </a:r>
          </a:p>
          <a:p>
            <a:pPr marL="342891" indent="-342891" algn="just" eaLnBrk="0" hangingPunct="0">
              <a:lnSpc>
                <a:spcPct val="90000"/>
              </a:lnSpc>
              <a:spcBef>
                <a:spcPct val="20000"/>
              </a:spcBef>
              <a:buChar char="•"/>
            </a:pPr>
            <a:endParaRPr lang="en-US" sz="1867" dirty="0">
              <a:latin typeface="+mn-lt"/>
              <a:cs typeface="+mn-cs"/>
            </a:endParaRPr>
          </a:p>
          <a:p>
            <a:pPr marL="342891" indent="-342891" algn="just" eaLnBrk="0" hangingPunct="0">
              <a:lnSpc>
                <a:spcPct val="90000"/>
              </a:lnSpc>
              <a:spcBef>
                <a:spcPct val="20000"/>
              </a:spcBef>
              <a:buFontTx/>
              <a:buChar char="•"/>
            </a:pPr>
            <a:r>
              <a:rPr lang="en-US" sz="1867" dirty="0">
                <a:latin typeface="+mj-lt"/>
                <a:cs typeface="+mn-cs"/>
              </a:rPr>
              <a:t>There are also another type of  X-ray bursts, type II. They are very rare and due to accretion instabilities</a:t>
            </a:r>
          </a:p>
          <a:p>
            <a:pPr marL="342891" indent="-342891" algn="just" eaLnBrk="0" hangingPunct="0">
              <a:lnSpc>
                <a:spcPct val="90000"/>
              </a:lnSpc>
              <a:spcBef>
                <a:spcPct val="20000"/>
              </a:spcBef>
              <a:buChar char="•"/>
            </a:pPr>
            <a:endParaRPr lang="en-US" sz="1867" dirty="0">
              <a:latin typeface="+mn-lt"/>
              <a:cs typeface="+mn-cs"/>
            </a:endParaRPr>
          </a:p>
        </p:txBody>
      </p:sp>
      <p:pic>
        <p:nvPicPr>
          <p:cNvPr id="9" name="Picture 4" descr="haberl4">
            <a:extLst>
              <a:ext uri="{FF2B5EF4-FFF2-40B4-BE49-F238E27FC236}">
                <a16:creationId xmlns:a16="http://schemas.microsoft.com/office/drawing/2014/main" id="{7FD8DF73-2344-291F-FCF4-15516E90FD39}"/>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6804103" y="1615592"/>
            <a:ext cx="4934444" cy="36268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CasellaDiTesto 9">
            <a:extLst>
              <a:ext uri="{FF2B5EF4-FFF2-40B4-BE49-F238E27FC236}">
                <a16:creationId xmlns:a16="http://schemas.microsoft.com/office/drawing/2014/main" id="{B3BBC6DE-1A48-B74C-3628-4FAA8D6DC9AE}"/>
              </a:ext>
            </a:extLst>
          </p:cNvPr>
          <p:cNvSpPr txBox="1"/>
          <p:nvPr/>
        </p:nvSpPr>
        <p:spPr>
          <a:xfrm>
            <a:off x="8973299" y="6503142"/>
            <a:ext cx="3218701" cy="338554"/>
          </a:xfrm>
          <a:prstGeom prst="rect">
            <a:avLst/>
          </a:prstGeom>
          <a:noFill/>
        </p:spPr>
        <p:txBody>
          <a:bodyPr wrap="square" rtlCol="0">
            <a:spAutoFit/>
          </a:bodyPr>
          <a:lstStyle/>
          <a:p>
            <a:r>
              <a:rPr lang="en-GB" sz="1600" dirty="0"/>
              <a:t>Di Salvo, </a:t>
            </a:r>
            <a:r>
              <a:rPr lang="en-GB" sz="1600" dirty="0" err="1"/>
              <a:t>Papitto</a:t>
            </a:r>
            <a:r>
              <a:rPr lang="en-GB" sz="1600" dirty="0"/>
              <a:t> et al 2023</a:t>
            </a:r>
          </a:p>
        </p:txBody>
      </p:sp>
    </p:spTree>
    <p:extLst>
      <p:ext uri="{BB962C8B-B14F-4D97-AF65-F5344CB8AC3E}">
        <p14:creationId xmlns:p14="http://schemas.microsoft.com/office/powerpoint/2010/main" val="3590981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3C058FE-7F2A-84F0-9CA2-435122F32995}"/>
              </a:ext>
            </a:extLst>
          </p:cNvPr>
          <p:cNvSpPr txBox="1"/>
          <p:nvPr/>
        </p:nvSpPr>
        <p:spPr>
          <a:xfrm>
            <a:off x="-25155" y="113304"/>
            <a:ext cx="6498228" cy="6413422"/>
          </a:xfrm>
          <a:prstGeom prst="rect">
            <a:avLst/>
          </a:prstGeom>
          <a:noFill/>
        </p:spPr>
        <p:txBody>
          <a:bodyPr wrap="square">
            <a:spAutoFit/>
          </a:bodyPr>
          <a:lstStyle/>
          <a:p>
            <a:pPr algn="just"/>
            <a:endParaRPr lang="it-IT" sz="1867" dirty="0">
              <a:latin typeface="+mj-lt"/>
            </a:endParaRPr>
          </a:p>
          <a:p>
            <a:pPr marL="285744" indent="-285744" algn="just">
              <a:buFont typeface="Arial" panose="020B0604020202020204" pitchFamily="34" charset="0"/>
              <a:buChar char="•"/>
            </a:pPr>
            <a:r>
              <a:rPr lang="it-IT" sz="1867" dirty="0" err="1">
                <a:latin typeface="+mj-lt"/>
              </a:rPr>
              <a:t>Type</a:t>
            </a:r>
            <a:r>
              <a:rPr lang="it-IT" sz="1867" dirty="0">
                <a:latin typeface="+mj-lt"/>
              </a:rPr>
              <a:t> I XRB </a:t>
            </a:r>
            <a:r>
              <a:rPr lang="it-IT" sz="1867" dirty="0" err="1">
                <a:latin typeface="+mj-lt"/>
              </a:rPr>
              <a:t>physical</a:t>
            </a:r>
            <a:r>
              <a:rPr lang="it-IT" sz="1867" dirty="0">
                <a:latin typeface="+mj-lt"/>
              </a:rPr>
              <a:t> </a:t>
            </a:r>
            <a:r>
              <a:rPr lang="it-IT" sz="1867" dirty="0" err="1">
                <a:latin typeface="+mj-lt"/>
              </a:rPr>
              <a:t>properties</a:t>
            </a:r>
            <a:r>
              <a:rPr lang="it-IT" sz="1867" dirty="0">
                <a:latin typeface="+mj-lt"/>
              </a:rPr>
              <a:t>, </a:t>
            </a:r>
            <a:r>
              <a:rPr lang="it-IT" sz="1867" dirty="0" err="1">
                <a:latin typeface="+mj-lt"/>
              </a:rPr>
              <a:t>such</a:t>
            </a:r>
            <a:r>
              <a:rPr lang="it-IT" sz="1867" dirty="0">
                <a:latin typeface="+mj-lt"/>
              </a:rPr>
              <a:t> </a:t>
            </a:r>
            <a:r>
              <a:rPr lang="it-IT" sz="1867" dirty="0" err="1">
                <a:latin typeface="+mj-lt"/>
              </a:rPr>
              <a:t>as</a:t>
            </a:r>
            <a:r>
              <a:rPr lang="it-IT" sz="1867" dirty="0">
                <a:latin typeface="+mj-lt"/>
              </a:rPr>
              <a:t> duration, </a:t>
            </a:r>
            <a:r>
              <a:rPr lang="it-IT" sz="1867" dirty="0" err="1">
                <a:latin typeface="+mj-lt"/>
              </a:rPr>
              <a:t>intensity</a:t>
            </a:r>
            <a:r>
              <a:rPr lang="it-IT" sz="1867" dirty="0">
                <a:latin typeface="+mj-lt"/>
              </a:rPr>
              <a:t>, </a:t>
            </a:r>
            <a:r>
              <a:rPr lang="it-IT" sz="1867" dirty="0" err="1">
                <a:latin typeface="+mj-lt"/>
              </a:rPr>
              <a:t>recurrence</a:t>
            </a:r>
            <a:r>
              <a:rPr lang="it-IT" sz="1867" dirty="0">
                <a:latin typeface="+mj-lt"/>
              </a:rPr>
              <a:t> time and </a:t>
            </a:r>
            <a:r>
              <a:rPr lang="it-IT" sz="1867" dirty="0" err="1">
                <a:latin typeface="+mj-lt"/>
              </a:rPr>
              <a:t>spectral</a:t>
            </a:r>
            <a:r>
              <a:rPr lang="it-IT" sz="1867" dirty="0">
                <a:latin typeface="+mj-lt"/>
              </a:rPr>
              <a:t> energy </a:t>
            </a:r>
            <a:r>
              <a:rPr lang="it-IT" sz="1867" dirty="0" err="1">
                <a:latin typeface="+mj-lt"/>
              </a:rPr>
              <a:t>distribution</a:t>
            </a:r>
            <a:r>
              <a:rPr lang="it-IT" sz="1867" dirty="0">
                <a:latin typeface="+mj-lt"/>
              </a:rPr>
              <a:t>, are far from </a:t>
            </a:r>
            <a:r>
              <a:rPr lang="it-IT" sz="1867" dirty="0" err="1">
                <a:latin typeface="+mj-lt"/>
              </a:rPr>
              <a:t>being</a:t>
            </a:r>
            <a:r>
              <a:rPr lang="it-IT" sz="1867" dirty="0">
                <a:latin typeface="+mj-lt"/>
              </a:rPr>
              <a:t> </a:t>
            </a:r>
            <a:r>
              <a:rPr lang="it-IT" sz="1867" dirty="0" err="1">
                <a:latin typeface="+mj-lt"/>
              </a:rPr>
              <a:t>homogeneous</a:t>
            </a:r>
            <a:r>
              <a:rPr lang="it-IT" sz="1867" dirty="0">
                <a:latin typeface="+mj-lt"/>
              </a:rPr>
              <a:t>, </a:t>
            </a:r>
            <a:r>
              <a:rPr lang="it-IT" sz="1867" dirty="0" err="1">
                <a:latin typeface="+mj-lt"/>
              </a:rPr>
              <a:t>as</a:t>
            </a:r>
            <a:r>
              <a:rPr lang="it-IT" sz="1867" dirty="0">
                <a:latin typeface="+mj-lt"/>
              </a:rPr>
              <a:t> </a:t>
            </a:r>
            <a:r>
              <a:rPr lang="it-IT" sz="1867" dirty="0" err="1">
                <a:latin typeface="+mj-lt"/>
              </a:rPr>
              <a:t>they</a:t>
            </a:r>
            <a:r>
              <a:rPr lang="it-IT" sz="1867" dirty="0">
                <a:latin typeface="+mj-lt"/>
              </a:rPr>
              <a:t> are </a:t>
            </a:r>
            <a:r>
              <a:rPr lang="it-IT" sz="1867" dirty="0" err="1">
                <a:latin typeface="+mj-lt"/>
              </a:rPr>
              <a:t>influenced</a:t>
            </a:r>
            <a:r>
              <a:rPr lang="it-IT" sz="1867" dirty="0">
                <a:latin typeface="+mj-lt"/>
              </a:rPr>
              <a:t> by, e.g., the </a:t>
            </a:r>
            <a:r>
              <a:rPr lang="it-IT" sz="1867" dirty="0" err="1">
                <a:latin typeface="+mj-lt"/>
              </a:rPr>
              <a:t>chemical</a:t>
            </a:r>
            <a:r>
              <a:rPr lang="it-IT" sz="1867" dirty="0">
                <a:latin typeface="+mj-lt"/>
              </a:rPr>
              <a:t> </a:t>
            </a:r>
            <a:r>
              <a:rPr lang="it-IT" sz="1867" dirty="0" err="1">
                <a:latin typeface="+mj-lt"/>
              </a:rPr>
              <a:t>composition</a:t>
            </a:r>
            <a:r>
              <a:rPr lang="it-IT" sz="1867" dirty="0">
                <a:latin typeface="+mj-lt"/>
              </a:rPr>
              <a:t> of the disk,  mass-</a:t>
            </a:r>
            <a:r>
              <a:rPr lang="it-IT" sz="1867" dirty="0" err="1">
                <a:latin typeface="+mj-lt"/>
              </a:rPr>
              <a:t>accretion</a:t>
            </a:r>
            <a:r>
              <a:rPr lang="it-IT" sz="1867" dirty="0">
                <a:latin typeface="+mj-lt"/>
              </a:rPr>
              <a:t> rate</a:t>
            </a:r>
          </a:p>
          <a:p>
            <a:pPr marL="285744" indent="-285744" algn="just">
              <a:buFont typeface="Arial" panose="020B0604020202020204" pitchFamily="34" charset="0"/>
              <a:buChar char="•"/>
            </a:pPr>
            <a:endParaRPr lang="it-IT" sz="1867" dirty="0">
              <a:latin typeface="+mj-lt"/>
            </a:endParaRPr>
          </a:p>
          <a:p>
            <a:pPr marL="285744" indent="-285744" algn="just">
              <a:buFont typeface="Arial" panose="020B0604020202020204" pitchFamily="34" charset="0"/>
              <a:buChar char="•"/>
            </a:pPr>
            <a:r>
              <a:rPr lang="it-IT" sz="1867" dirty="0" err="1">
                <a:latin typeface="+mj-lt"/>
              </a:rPr>
              <a:t>Studying</a:t>
            </a:r>
            <a:r>
              <a:rPr lang="it-IT" sz="1867" dirty="0">
                <a:latin typeface="+mj-lt"/>
              </a:rPr>
              <a:t> the X-ray </a:t>
            </a:r>
            <a:r>
              <a:rPr lang="it-IT" sz="1867" dirty="0" err="1">
                <a:latin typeface="+mj-lt"/>
              </a:rPr>
              <a:t>emission</a:t>
            </a:r>
            <a:r>
              <a:rPr lang="it-IT" sz="1867" dirty="0">
                <a:latin typeface="+mj-lt"/>
              </a:rPr>
              <a:t> from X-ray </a:t>
            </a:r>
            <a:r>
              <a:rPr lang="it-IT" sz="1867" dirty="0" err="1">
                <a:latin typeface="+mj-lt"/>
              </a:rPr>
              <a:t>buirsts</a:t>
            </a:r>
            <a:r>
              <a:rPr lang="it-IT" sz="1867" dirty="0">
                <a:latin typeface="+mj-lt"/>
              </a:rPr>
              <a:t> can </a:t>
            </a:r>
            <a:r>
              <a:rPr lang="it-IT" sz="1867" dirty="0" err="1">
                <a:latin typeface="+mj-lt"/>
              </a:rPr>
              <a:t>provided</a:t>
            </a:r>
            <a:r>
              <a:rPr lang="it-IT" sz="1867" dirty="0">
                <a:latin typeface="+mj-lt"/>
              </a:rPr>
              <a:t> information on:</a:t>
            </a:r>
          </a:p>
          <a:p>
            <a:pPr marL="952485" lvl="1" indent="-342900" algn="just">
              <a:buFont typeface="Courier New" panose="02070309020205020404" pitchFamily="49" charset="0"/>
              <a:buChar char="o"/>
            </a:pPr>
            <a:r>
              <a:rPr lang="it-IT" sz="1867" dirty="0">
                <a:latin typeface="+mj-lt"/>
              </a:rPr>
              <a:t>mass, </a:t>
            </a:r>
          </a:p>
          <a:p>
            <a:pPr marL="952485" lvl="1" indent="-342900" algn="just">
              <a:buFont typeface="Courier New" panose="02070309020205020404" pitchFamily="49" charset="0"/>
              <a:buChar char="o"/>
            </a:pPr>
            <a:r>
              <a:rPr lang="it-IT" sz="1867" dirty="0" err="1">
                <a:latin typeface="+mj-lt"/>
              </a:rPr>
              <a:t>radius</a:t>
            </a:r>
            <a:r>
              <a:rPr lang="it-IT" sz="1867" dirty="0">
                <a:latin typeface="+mj-lt"/>
              </a:rPr>
              <a:t>, </a:t>
            </a:r>
          </a:p>
          <a:p>
            <a:pPr marL="952485" lvl="1" indent="-342900" algn="just">
              <a:buFont typeface="Courier New" panose="02070309020205020404" pitchFamily="49" charset="0"/>
              <a:buChar char="o"/>
            </a:pPr>
            <a:r>
              <a:rPr lang="it-IT" sz="1867" dirty="0">
                <a:latin typeface="+mj-lt"/>
              </a:rPr>
              <a:t>spin </a:t>
            </a:r>
            <a:r>
              <a:rPr lang="it-IT" sz="1867" dirty="0" err="1">
                <a:latin typeface="+mj-lt"/>
              </a:rPr>
              <a:t>period</a:t>
            </a:r>
            <a:r>
              <a:rPr lang="it-IT" sz="1867" dirty="0">
                <a:latin typeface="+mj-lt"/>
              </a:rPr>
              <a:t> o</a:t>
            </a:r>
          </a:p>
          <a:p>
            <a:pPr marL="952485" lvl="1" indent="-342900" algn="just">
              <a:buFont typeface="Courier New" panose="02070309020205020404" pitchFamily="49" charset="0"/>
              <a:buChar char="o"/>
            </a:pPr>
            <a:r>
              <a:rPr lang="it-IT" sz="1867" dirty="0" err="1">
                <a:latin typeface="+mj-lt"/>
              </a:rPr>
              <a:t>constraints</a:t>
            </a:r>
            <a:r>
              <a:rPr lang="it-IT" sz="1867" dirty="0">
                <a:latin typeface="+mj-lt"/>
              </a:rPr>
              <a:t> on the </a:t>
            </a:r>
            <a:r>
              <a:rPr lang="it-IT" sz="1867" dirty="0" err="1">
                <a:latin typeface="+mj-lt"/>
              </a:rPr>
              <a:t>distance</a:t>
            </a:r>
            <a:endParaRPr lang="en-US" sz="1867" dirty="0">
              <a:latin typeface="+mj-lt"/>
              <a:cs typeface="+mn-cs"/>
            </a:endParaRPr>
          </a:p>
          <a:p>
            <a:pPr algn="just"/>
            <a:endParaRPr lang="en-US" sz="1867" dirty="0">
              <a:latin typeface="+mj-lt"/>
              <a:cs typeface="+mn-cs"/>
            </a:endParaRPr>
          </a:p>
          <a:p>
            <a:pPr algn="just"/>
            <a:endParaRPr lang="en-US" sz="1867" dirty="0">
              <a:latin typeface="+mj-lt"/>
              <a:cs typeface="+mn-cs"/>
            </a:endParaRPr>
          </a:p>
          <a:p>
            <a:pPr algn="just"/>
            <a:endParaRPr lang="en-US" sz="1867" dirty="0">
              <a:latin typeface="+mj-lt"/>
              <a:cs typeface="+mn-cs"/>
            </a:endParaRPr>
          </a:p>
          <a:p>
            <a:pPr marL="285744" indent="-285744" algn="just">
              <a:buFont typeface="Arial" panose="020B0604020202020204" pitchFamily="34" charset="0"/>
              <a:buChar char="•"/>
            </a:pPr>
            <a:r>
              <a:rPr lang="en-US" sz="1867" dirty="0">
                <a:latin typeface="+mj-lt"/>
                <a:cs typeface="+mn-cs"/>
              </a:rPr>
              <a:t>Their spectrum is well modeled by a black-body, arising from the hot photosphere of the NS during thermonuclear reactions and decaying during its subsequent cool down.</a:t>
            </a:r>
          </a:p>
          <a:p>
            <a:pPr marL="285744" indent="-285744" algn="just">
              <a:buFont typeface="Arial" panose="020B0604020202020204" pitchFamily="34" charset="0"/>
              <a:buChar char="•"/>
            </a:pPr>
            <a:endParaRPr lang="en-US" sz="1867" dirty="0">
              <a:latin typeface="+mj-lt"/>
              <a:cs typeface="+mn-cs"/>
            </a:endParaRPr>
          </a:p>
          <a:p>
            <a:pPr algn="just"/>
            <a:endParaRPr lang="en-US" sz="1867" dirty="0">
              <a:latin typeface="+mj-lt"/>
              <a:cs typeface="+mn-cs"/>
            </a:endParaRPr>
          </a:p>
          <a:p>
            <a:pPr algn="just"/>
            <a:endParaRPr lang="en-GB" sz="1867" dirty="0">
              <a:latin typeface="+mj-lt"/>
            </a:endParaRPr>
          </a:p>
        </p:txBody>
      </p:sp>
      <p:pic>
        <p:nvPicPr>
          <p:cNvPr id="7" name="Immagine 6">
            <a:extLst>
              <a:ext uri="{FF2B5EF4-FFF2-40B4-BE49-F238E27FC236}">
                <a16:creationId xmlns:a16="http://schemas.microsoft.com/office/drawing/2014/main" id="{F6506E63-213D-4DDA-F2AF-8D891F999561}"/>
              </a:ext>
            </a:extLst>
          </p:cNvPr>
          <p:cNvPicPr>
            <a:picLocks noChangeAspect="1"/>
          </p:cNvPicPr>
          <p:nvPr/>
        </p:nvPicPr>
        <p:blipFill>
          <a:blip r:embed="rId2"/>
          <a:stretch>
            <a:fillRect/>
          </a:stretch>
        </p:blipFill>
        <p:spPr>
          <a:xfrm>
            <a:off x="7176941" y="1225255"/>
            <a:ext cx="4426231" cy="5334471"/>
          </a:xfrm>
          <a:prstGeom prst="rect">
            <a:avLst/>
          </a:prstGeom>
        </p:spPr>
      </p:pic>
      <p:sp>
        <p:nvSpPr>
          <p:cNvPr id="9" name="CasellaDiTesto 8">
            <a:extLst>
              <a:ext uri="{FF2B5EF4-FFF2-40B4-BE49-F238E27FC236}">
                <a16:creationId xmlns:a16="http://schemas.microsoft.com/office/drawing/2014/main" id="{99D860F7-C148-5ABF-6C6D-40F59D6D4A47}"/>
              </a:ext>
            </a:extLst>
          </p:cNvPr>
          <p:cNvSpPr txBox="1"/>
          <p:nvPr/>
        </p:nvSpPr>
        <p:spPr>
          <a:xfrm>
            <a:off x="7912943" y="1477328"/>
            <a:ext cx="4582632" cy="215444"/>
          </a:xfrm>
          <a:prstGeom prst="rect">
            <a:avLst/>
          </a:prstGeom>
          <a:noFill/>
        </p:spPr>
        <p:txBody>
          <a:bodyPr wrap="square">
            <a:spAutoFit/>
          </a:bodyPr>
          <a:lstStyle/>
          <a:p>
            <a:r>
              <a:rPr lang="it-IT" sz="800" dirty="0" err="1"/>
              <a:t>Barriére</a:t>
            </a:r>
            <a:r>
              <a:rPr lang="it-IT" sz="800" dirty="0"/>
              <a:t> et al 2014</a:t>
            </a:r>
            <a:endParaRPr lang="en-GB" sz="800" dirty="0"/>
          </a:p>
        </p:txBody>
      </p:sp>
      <p:sp>
        <p:nvSpPr>
          <p:cNvPr id="10" name="CasellaDiTesto 9">
            <a:extLst>
              <a:ext uri="{FF2B5EF4-FFF2-40B4-BE49-F238E27FC236}">
                <a16:creationId xmlns:a16="http://schemas.microsoft.com/office/drawing/2014/main" id="{53B83DC3-C639-79C2-82D7-2DADEC7D047E}"/>
              </a:ext>
            </a:extLst>
          </p:cNvPr>
          <p:cNvSpPr txBox="1"/>
          <p:nvPr/>
        </p:nvSpPr>
        <p:spPr>
          <a:xfrm>
            <a:off x="5867920" y="0"/>
            <a:ext cx="7105280" cy="1477328"/>
          </a:xfrm>
          <a:prstGeom prst="rect">
            <a:avLst/>
          </a:prstGeom>
          <a:noFill/>
          <a:ln>
            <a:noFill/>
          </a:ln>
          <a:effectLst/>
        </p:spPr>
        <p:txBody>
          <a:bodyPr vert="horz" wrap="square" lIns="91440" tIns="45720" rIns="91440" bIns="45720" numCol="1" anchor="ctr" anchorCtr="0" compatLnSpc="1">
            <a:prstTxWarp prst="textNoShape">
              <a:avLst/>
            </a:prstTxWarp>
            <a:normAutofit/>
          </a:bodyPr>
          <a:lstStyle>
            <a:defPPr>
              <a:defRPr lang="en-US"/>
            </a:defPPr>
            <a:lvl1pPr algn="ctr" eaLnBrk="0" hangingPunct="0">
              <a:spcAft>
                <a:spcPts val="450"/>
              </a:spcAft>
              <a:defRPr sz="3300" kern="0">
                <a:solidFill>
                  <a:schemeClr val="tx2"/>
                </a:solidFill>
                <a:effectLst>
                  <a:outerShdw blurRad="38100" dist="38100" dir="2700000" algn="tl">
                    <a:srgbClr val="DDDDDD"/>
                  </a:outerShdw>
                </a:effectLst>
                <a:latin typeface="+mj-lt"/>
                <a:ea typeface="+mj-ea"/>
                <a:cs typeface="+mj-cs"/>
              </a:defRPr>
            </a:lvl1pPr>
            <a:lvl2pPr algn="ctr" eaLnBrk="0" hangingPunct="0">
              <a:defRPr sz="4400">
                <a:solidFill>
                  <a:schemeClr val="tx2"/>
                </a:solidFill>
                <a:cs typeface="Arial" charset="0"/>
              </a:defRPr>
            </a:lvl2pPr>
            <a:lvl3pPr algn="ctr" eaLnBrk="0" hangingPunct="0">
              <a:defRPr sz="4400">
                <a:solidFill>
                  <a:schemeClr val="tx2"/>
                </a:solidFill>
                <a:cs typeface="Arial" charset="0"/>
              </a:defRPr>
            </a:lvl3pPr>
            <a:lvl4pPr algn="ctr" eaLnBrk="0" hangingPunct="0">
              <a:defRPr sz="4400">
                <a:solidFill>
                  <a:schemeClr val="tx2"/>
                </a:solidFill>
                <a:cs typeface="Arial" charset="0"/>
              </a:defRPr>
            </a:lvl4pPr>
            <a:lvl5pPr algn="ctr" eaLnBrk="0" hangingPunct="0">
              <a:defRPr sz="4400">
                <a:solidFill>
                  <a:schemeClr val="tx2"/>
                </a:solidFill>
                <a:cs typeface="Arial" charset="0"/>
              </a:defRPr>
            </a:lvl5pPr>
            <a:lvl6pPr marL="457200" algn="ctr" fontAlgn="base">
              <a:spcBef>
                <a:spcPct val="0"/>
              </a:spcBef>
              <a:spcAft>
                <a:spcPct val="0"/>
              </a:spcAft>
              <a:defRPr sz="4400">
                <a:solidFill>
                  <a:schemeClr val="tx2"/>
                </a:solidFill>
                <a:cs typeface="Arial" charset="0"/>
              </a:defRPr>
            </a:lvl6pPr>
            <a:lvl7pPr marL="914400" algn="ctr" fontAlgn="base">
              <a:spcBef>
                <a:spcPct val="0"/>
              </a:spcBef>
              <a:spcAft>
                <a:spcPct val="0"/>
              </a:spcAft>
              <a:defRPr sz="4400">
                <a:solidFill>
                  <a:schemeClr val="tx2"/>
                </a:solidFill>
                <a:cs typeface="Arial" charset="0"/>
              </a:defRPr>
            </a:lvl7pPr>
            <a:lvl8pPr marL="1371600" algn="ctr" fontAlgn="base">
              <a:spcBef>
                <a:spcPct val="0"/>
              </a:spcBef>
              <a:spcAft>
                <a:spcPct val="0"/>
              </a:spcAft>
              <a:defRPr sz="4400">
                <a:solidFill>
                  <a:schemeClr val="tx2"/>
                </a:solidFill>
                <a:cs typeface="Arial" charset="0"/>
              </a:defRPr>
            </a:lvl8pPr>
            <a:lvl9pPr marL="1828800" algn="ctr" fontAlgn="base">
              <a:spcBef>
                <a:spcPct val="0"/>
              </a:spcBef>
              <a:spcAft>
                <a:spcPct val="0"/>
              </a:spcAft>
              <a:defRPr sz="4400">
                <a:solidFill>
                  <a:schemeClr val="tx2"/>
                </a:solidFill>
                <a:cs typeface="Arial" charset="0"/>
              </a:defRPr>
            </a:lvl9pPr>
          </a:lstStyle>
          <a:p>
            <a:r>
              <a:rPr lang="en-GB" sz="4267" dirty="0"/>
              <a:t>Spectra of the bursts</a:t>
            </a:r>
          </a:p>
        </p:txBody>
      </p:sp>
      <p:sp>
        <p:nvSpPr>
          <p:cNvPr id="11" name="CasellaDiTesto 10">
            <a:extLst>
              <a:ext uri="{FF2B5EF4-FFF2-40B4-BE49-F238E27FC236}">
                <a16:creationId xmlns:a16="http://schemas.microsoft.com/office/drawing/2014/main" id="{58732EBF-B084-9293-EBD5-D4090EE79BFD}"/>
              </a:ext>
            </a:extLst>
          </p:cNvPr>
          <p:cNvSpPr txBox="1"/>
          <p:nvPr/>
        </p:nvSpPr>
        <p:spPr>
          <a:xfrm>
            <a:off x="118930" y="6406142"/>
            <a:ext cx="3218701" cy="292388"/>
          </a:xfrm>
          <a:prstGeom prst="rect">
            <a:avLst/>
          </a:prstGeom>
          <a:noFill/>
        </p:spPr>
        <p:txBody>
          <a:bodyPr wrap="square" rtlCol="0">
            <a:spAutoFit/>
          </a:bodyPr>
          <a:lstStyle/>
          <a:p>
            <a:r>
              <a:rPr lang="en-GB" sz="1300" dirty="0"/>
              <a:t>Di Salvo, </a:t>
            </a:r>
            <a:r>
              <a:rPr lang="en-GB" sz="1300" dirty="0" err="1"/>
              <a:t>Papitto</a:t>
            </a:r>
            <a:r>
              <a:rPr lang="en-GB" sz="1300" dirty="0"/>
              <a:t> et al 2023</a:t>
            </a:r>
          </a:p>
        </p:txBody>
      </p:sp>
    </p:spTree>
    <p:extLst>
      <p:ext uri="{BB962C8B-B14F-4D97-AF65-F5344CB8AC3E}">
        <p14:creationId xmlns:p14="http://schemas.microsoft.com/office/powerpoint/2010/main" val="2675144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0E720345-0CB9-E921-A58C-227D55DC21F3}"/>
              </a:ext>
            </a:extLst>
          </p:cNvPr>
          <p:cNvSpPr txBox="1"/>
          <p:nvPr/>
        </p:nvSpPr>
        <p:spPr>
          <a:xfrm>
            <a:off x="189906" y="905232"/>
            <a:ext cx="4567289" cy="5015797"/>
          </a:xfrm>
          <a:prstGeom prst="rect">
            <a:avLst/>
          </a:prstGeom>
          <a:noFill/>
        </p:spPr>
        <p:txBody>
          <a:bodyPr wrap="square">
            <a:spAutoFit/>
          </a:bodyPr>
          <a:lstStyle/>
          <a:p>
            <a:r>
              <a:rPr lang="en-GB" sz="2133" b="1" dirty="0"/>
              <a:t>The classification into Z and Atoll </a:t>
            </a:r>
            <a:r>
              <a:rPr lang="en-GB" sz="2133" dirty="0"/>
              <a:t>sources and the </a:t>
            </a:r>
            <a:r>
              <a:rPr lang="en-GB" sz="2133" b="1" dirty="0"/>
              <a:t>state transitions </a:t>
            </a:r>
            <a:r>
              <a:rPr lang="en-GB" sz="2133" dirty="0"/>
              <a:t>of the sources lack physical explanations  (as in the case of BHLMXB). </a:t>
            </a:r>
          </a:p>
          <a:p>
            <a:endParaRPr lang="en-GB" sz="2133" dirty="0"/>
          </a:p>
          <a:p>
            <a:r>
              <a:rPr lang="en-GB" sz="2133" b="1" dirty="0"/>
              <a:t>The geometry of the region between the NS surface </a:t>
            </a:r>
            <a:r>
              <a:rPr lang="en-GB" sz="2133" dirty="0"/>
              <a:t>and the inner parts of the accretion disk is also not known. </a:t>
            </a:r>
          </a:p>
          <a:p>
            <a:endParaRPr lang="en-GB" sz="2133" dirty="0"/>
          </a:p>
          <a:p>
            <a:r>
              <a:rPr lang="en-GB" sz="2133" b="1" dirty="0"/>
              <a:t>Polarimetry is a powerful tool to examine the geometry of the surroundings of compact objects. </a:t>
            </a:r>
          </a:p>
          <a:p>
            <a:endParaRPr lang="en-GB" sz="2133" dirty="0"/>
          </a:p>
        </p:txBody>
      </p:sp>
      <p:sp>
        <p:nvSpPr>
          <p:cNvPr id="5" name="CasellaDiTesto 4">
            <a:extLst>
              <a:ext uri="{FF2B5EF4-FFF2-40B4-BE49-F238E27FC236}">
                <a16:creationId xmlns:a16="http://schemas.microsoft.com/office/drawing/2014/main" id="{52387BE2-3A89-E751-C7C9-E66D45D9C157}"/>
              </a:ext>
            </a:extLst>
          </p:cNvPr>
          <p:cNvSpPr txBox="1"/>
          <p:nvPr/>
        </p:nvSpPr>
        <p:spPr>
          <a:xfrm>
            <a:off x="6532676" y="337954"/>
            <a:ext cx="4375557" cy="779700"/>
          </a:xfrm>
          <a:prstGeom prst="rect">
            <a:avLst/>
          </a:prstGeom>
          <a:noFill/>
          <a:ln>
            <a:noFill/>
          </a:ln>
          <a:effectLst/>
        </p:spPr>
        <p:txBody>
          <a:bodyPr vert="horz" wrap="square" lIns="91440" tIns="45720" rIns="91440" bIns="45720" numCol="1" anchor="ctr" anchorCtr="0" compatLnSpc="1">
            <a:prstTxWarp prst="textNoShape">
              <a:avLst/>
            </a:prstTxWarp>
            <a:normAutofit/>
          </a:bodyPr>
          <a:lstStyle>
            <a:defPPr>
              <a:defRPr lang="en-US"/>
            </a:defPPr>
            <a:lvl1pPr algn="ctr" eaLnBrk="0" hangingPunct="0">
              <a:spcAft>
                <a:spcPts val="450"/>
              </a:spcAft>
              <a:defRPr sz="3200" kern="0">
                <a:solidFill>
                  <a:schemeClr val="tx2"/>
                </a:solidFill>
                <a:effectLst>
                  <a:outerShdw blurRad="38100" dist="38100" dir="2700000" algn="tl">
                    <a:srgbClr val="DDDDDD"/>
                  </a:outerShdw>
                </a:effectLst>
                <a:latin typeface="+mj-lt"/>
                <a:ea typeface="+mj-ea"/>
                <a:cs typeface="+mj-cs"/>
              </a:defRPr>
            </a:lvl1pPr>
            <a:lvl2pPr algn="ctr" eaLnBrk="0" hangingPunct="0">
              <a:defRPr sz="4400">
                <a:solidFill>
                  <a:schemeClr val="tx2"/>
                </a:solidFill>
                <a:cs typeface="Arial" charset="0"/>
              </a:defRPr>
            </a:lvl2pPr>
            <a:lvl3pPr algn="ctr" eaLnBrk="0" hangingPunct="0">
              <a:defRPr sz="4400">
                <a:solidFill>
                  <a:schemeClr val="tx2"/>
                </a:solidFill>
                <a:cs typeface="Arial" charset="0"/>
              </a:defRPr>
            </a:lvl3pPr>
            <a:lvl4pPr algn="ctr" eaLnBrk="0" hangingPunct="0">
              <a:defRPr sz="4400">
                <a:solidFill>
                  <a:schemeClr val="tx2"/>
                </a:solidFill>
                <a:cs typeface="Arial" charset="0"/>
              </a:defRPr>
            </a:lvl4pPr>
            <a:lvl5pPr algn="ctr" eaLnBrk="0" hangingPunct="0">
              <a:defRPr sz="4400">
                <a:solidFill>
                  <a:schemeClr val="tx2"/>
                </a:solidFill>
                <a:cs typeface="Arial" charset="0"/>
              </a:defRPr>
            </a:lvl5pPr>
            <a:lvl6pPr marL="457200" algn="ctr" fontAlgn="base">
              <a:spcBef>
                <a:spcPct val="0"/>
              </a:spcBef>
              <a:spcAft>
                <a:spcPct val="0"/>
              </a:spcAft>
              <a:defRPr sz="4400">
                <a:solidFill>
                  <a:schemeClr val="tx2"/>
                </a:solidFill>
                <a:cs typeface="Arial" charset="0"/>
              </a:defRPr>
            </a:lvl6pPr>
            <a:lvl7pPr marL="914400" algn="ctr" fontAlgn="base">
              <a:spcBef>
                <a:spcPct val="0"/>
              </a:spcBef>
              <a:spcAft>
                <a:spcPct val="0"/>
              </a:spcAft>
              <a:defRPr sz="4400">
                <a:solidFill>
                  <a:schemeClr val="tx2"/>
                </a:solidFill>
                <a:cs typeface="Arial" charset="0"/>
              </a:defRPr>
            </a:lvl7pPr>
            <a:lvl8pPr marL="1371600" algn="ctr" fontAlgn="base">
              <a:spcBef>
                <a:spcPct val="0"/>
              </a:spcBef>
              <a:spcAft>
                <a:spcPct val="0"/>
              </a:spcAft>
              <a:defRPr sz="4400">
                <a:solidFill>
                  <a:schemeClr val="tx2"/>
                </a:solidFill>
                <a:cs typeface="Arial" charset="0"/>
              </a:defRPr>
            </a:lvl8pPr>
            <a:lvl9pPr marL="1828800" algn="ctr" fontAlgn="base">
              <a:spcBef>
                <a:spcPct val="0"/>
              </a:spcBef>
              <a:spcAft>
                <a:spcPct val="0"/>
              </a:spcAft>
              <a:defRPr sz="4400">
                <a:solidFill>
                  <a:schemeClr val="tx2"/>
                </a:solidFill>
                <a:cs typeface="Arial" charset="0"/>
              </a:defRPr>
            </a:lvl9pPr>
          </a:lstStyle>
          <a:p>
            <a:r>
              <a:rPr lang="en-GB" sz="4267" dirty="0"/>
              <a:t>Open questions  </a:t>
            </a:r>
          </a:p>
        </p:txBody>
      </p:sp>
      <p:pic>
        <p:nvPicPr>
          <p:cNvPr id="9" name="Immagine 8" descr="Immagine che contiene testo, schermata, cerchio, diagramma&#10;&#10;Descrizione generata automaticamente">
            <a:extLst>
              <a:ext uri="{FF2B5EF4-FFF2-40B4-BE49-F238E27FC236}">
                <a16:creationId xmlns:a16="http://schemas.microsoft.com/office/drawing/2014/main" id="{B3FA2F6F-2E40-A56C-D8A4-CF125306CC2C}"/>
              </a:ext>
            </a:extLst>
          </p:cNvPr>
          <p:cNvPicPr>
            <a:picLocks noChangeAspect="1"/>
          </p:cNvPicPr>
          <p:nvPr/>
        </p:nvPicPr>
        <p:blipFill>
          <a:blip r:embed="rId2"/>
          <a:stretch>
            <a:fillRect/>
          </a:stretch>
        </p:blipFill>
        <p:spPr>
          <a:xfrm>
            <a:off x="8141871" y="1819608"/>
            <a:ext cx="3271789" cy="3218785"/>
          </a:xfrm>
          <a:prstGeom prst="rect">
            <a:avLst/>
          </a:prstGeom>
        </p:spPr>
      </p:pic>
      <p:pic>
        <p:nvPicPr>
          <p:cNvPr id="10" name="Immagine 9" descr="Immagine che contiene diagramma, linea, testo, Diagramma&#10;&#10;Descrizione generata automaticamente">
            <a:extLst>
              <a:ext uri="{FF2B5EF4-FFF2-40B4-BE49-F238E27FC236}">
                <a16:creationId xmlns:a16="http://schemas.microsoft.com/office/drawing/2014/main" id="{060F966D-C782-7524-1BB6-F1AA5DB8C400}"/>
              </a:ext>
            </a:extLst>
          </p:cNvPr>
          <p:cNvPicPr>
            <a:picLocks noChangeAspect="1"/>
          </p:cNvPicPr>
          <p:nvPr/>
        </p:nvPicPr>
        <p:blipFill>
          <a:blip r:embed="rId3"/>
          <a:stretch>
            <a:fillRect/>
          </a:stretch>
        </p:blipFill>
        <p:spPr>
          <a:xfrm>
            <a:off x="4951072" y="1625546"/>
            <a:ext cx="2675467" cy="4114800"/>
          </a:xfrm>
          <a:prstGeom prst="rect">
            <a:avLst/>
          </a:prstGeom>
        </p:spPr>
      </p:pic>
    </p:spTree>
    <p:extLst>
      <p:ext uri="{BB962C8B-B14F-4D97-AF65-F5344CB8AC3E}">
        <p14:creationId xmlns:p14="http://schemas.microsoft.com/office/powerpoint/2010/main" val="4273391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2019300" y="77789"/>
            <a:ext cx="8153400"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4400" dirty="0">
                <a:solidFill>
                  <a:srgbClr val="FF0066"/>
                </a:solidFill>
                <a:latin typeface="+mn-lt"/>
                <a:cs typeface="Arial" charset="0"/>
              </a:rPr>
              <a:t>               </a:t>
            </a:r>
            <a:r>
              <a:rPr lang="en-GB" sz="4400" dirty="0">
                <a:latin typeface="+mn-lt"/>
                <a:cs typeface="Arial" charset="0"/>
              </a:rPr>
              <a:t>X-ray Binaries</a:t>
            </a:r>
            <a:endParaRPr lang="en-GB" sz="2000" dirty="0">
              <a:latin typeface="+mn-lt"/>
              <a:cs typeface="Arial" charset="0"/>
            </a:endParaRPr>
          </a:p>
        </p:txBody>
      </p:sp>
      <p:sp>
        <p:nvSpPr>
          <p:cNvPr id="5123" name="Rectangle 3"/>
          <p:cNvSpPr>
            <a:spLocks noChangeArrowheads="1"/>
          </p:cNvSpPr>
          <p:nvPr/>
        </p:nvSpPr>
        <p:spPr bwMode="auto">
          <a:xfrm>
            <a:off x="813881" y="1085327"/>
            <a:ext cx="10564237"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342891" indent="-342891">
              <a:buFont typeface="Arial" panose="020B0604020202020204" pitchFamily="34" charset="0"/>
              <a:buChar char="•"/>
              <a:defRPr/>
            </a:pPr>
            <a:r>
              <a:rPr lang="en-GB" sz="2000" dirty="0">
                <a:latin typeface="+mn-lt"/>
                <a:cs typeface="Arial" charset="0"/>
              </a:rPr>
              <a:t>Binary systems of stars where one of the components is a collapsed star (neutron star or black hole). They are strong X-ray emitting objects (L</a:t>
            </a:r>
            <a:r>
              <a:rPr lang="en-GB" sz="2000" baseline="-25000" dirty="0">
                <a:latin typeface="+mn-lt"/>
                <a:cs typeface="Arial" charset="0"/>
              </a:rPr>
              <a:t>X</a:t>
            </a:r>
            <a:r>
              <a:rPr lang="en-GB" sz="2000" dirty="0">
                <a:latin typeface="+mn-lt"/>
                <a:cs typeface="Times New Roman" charset="0"/>
              </a:rPr>
              <a:t>~10</a:t>
            </a:r>
            <a:r>
              <a:rPr lang="en-GB" sz="2000" baseline="30000" dirty="0">
                <a:latin typeface="+mn-lt"/>
                <a:cs typeface="Times New Roman" charset="0"/>
              </a:rPr>
              <a:t>37</a:t>
            </a:r>
            <a:r>
              <a:rPr lang="en-GB" sz="2000" dirty="0">
                <a:latin typeface="+mn-lt"/>
                <a:cs typeface="Times New Roman" charset="0"/>
              </a:rPr>
              <a:t> -10</a:t>
            </a:r>
            <a:r>
              <a:rPr lang="en-GB" sz="2000" baseline="30000" dirty="0">
                <a:latin typeface="+mn-lt"/>
                <a:cs typeface="Times New Roman" charset="0"/>
              </a:rPr>
              <a:t>39 </a:t>
            </a:r>
            <a:r>
              <a:rPr lang="en-GB" sz="2000" dirty="0">
                <a:latin typeface="+mn-lt"/>
                <a:cs typeface="Times New Roman" charset="0"/>
              </a:rPr>
              <a:t>erg s</a:t>
            </a:r>
            <a:r>
              <a:rPr lang="en-GB" sz="2000" baseline="30000" dirty="0">
                <a:latin typeface="+mn-lt"/>
                <a:cs typeface="Times New Roman" charset="0"/>
              </a:rPr>
              <a:t>-1</a:t>
            </a:r>
            <a:r>
              <a:rPr lang="en-GB" sz="2000" dirty="0">
                <a:latin typeface="+mn-lt"/>
                <a:cs typeface="Arial" charset="0"/>
              </a:rPr>
              <a:t>) due to mass accretion onto the compact object</a:t>
            </a:r>
          </a:p>
        </p:txBody>
      </p:sp>
      <p:sp>
        <p:nvSpPr>
          <p:cNvPr id="5124" name="Rectangle 4"/>
          <p:cNvSpPr>
            <a:spLocks noChangeArrowheads="1"/>
          </p:cNvSpPr>
          <p:nvPr/>
        </p:nvSpPr>
        <p:spPr bwMode="auto">
          <a:xfrm>
            <a:off x="274689" y="2381774"/>
            <a:ext cx="5944066" cy="4495800"/>
          </a:xfrm>
          <a:prstGeom prst="rect">
            <a:avLst/>
          </a:prstGeom>
          <a:solidFill>
            <a:srgbClr val="33CC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457189" indent="-457189">
              <a:spcBef>
                <a:spcPct val="20000"/>
              </a:spcBef>
              <a:buFontTx/>
              <a:buChar char="•"/>
              <a:defRPr/>
            </a:pPr>
            <a:r>
              <a:rPr lang="en-GB" u="sng" dirty="0">
                <a:latin typeface="+mn-lt"/>
                <a:cs typeface="Arial" charset="0"/>
              </a:rPr>
              <a:t>High mass X-ray binaries</a:t>
            </a:r>
            <a:endParaRPr lang="en-GB" dirty="0">
              <a:latin typeface="+mn-lt"/>
              <a:cs typeface="Arial" charset="0"/>
            </a:endParaRPr>
          </a:p>
          <a:p>
            <a:pPr marL="914377" lvl="1" indent="-457189">
              <a:spcBef>
                <a:spcPct val="20000"/>
              </a:spcBef>
              <a:buFontTx/>
              <a:buChar char="–"/>
              <a:defRPr/>
            </a:pPr>
            <a:r>
              <a:rPr lang="en-GB" sz="2000" dirty="0">
                <a:latin typeface="+mn-lt"/>
                <a:cs typeface="Arial" charset="0"/>
              </a:rPr>
              <a:t>Companion star: </a:t>
            </a:r>
          </a:p>
          <a:p>
            <a:pPr marL="1142971" lvl="2" indent="-228594">
              <a:spcBef>
                <a:spcPct val="20000"/>
              </a:spcBef>
              <a:buFontTx/>
              <a:buChar char="•"/>
              <a:defRPr/>
            </a:pPr>
            <a:r>
              <a:rPr lang="en-GB" sz="2000" dirty="0">
                <a:latin typeface="+mn-lt"/>
                <a:cs typeface="Arial" charset="0"/>
              </a:rPr>
              <a:t>Young object (&lt;10</a:t>
            </a:r>
            <a:r>
              <a:rPr lang="en-GB" sz="2000" baseline="30000" dirty="0">
                <a:latin typeface="+mn-lt"/>
                <a:cs typeface="Arial" charset="0"/>
              </a:rPr>
              <a:t>7</a:t>
            </a:r>
            <a:r>
              <a:rPr lang="en-GB" sz="2000" dirty="0">
                <a:latin typeface="+mn-lt"/>
                <a:cs typeface="Arial" charset="0"/>
              </a:rPr>
              <a:t> yr), pop I</a:t>
            </a:r>
          </a:p>
          <a:p>
            <a:pPr marL="1142971" lvl="2" indent="-228594">
              <a:spcBef>
                <a:spcPct val="20000"/>
              </a:spcBef>
              <a:buFontTx/>
              <a:buChar char="•"/>
              <a:defRPr/>
            </a:pPr>
            <a:r>
              <a:rPr lang="en-GB" sz="2000" dirty="0">
                <a:latin typeface="+mn-lt"/>
                <a:cs typeface="Arial" charset="0"/>
              </a:rPr>
              <a:t>Spectral type O, B</a:t>
            </a:r>
          </a:p>
          <a:p>
            <a:pPr marL="1142971" lvl="2" indent="-228594">
              <a:spcBef>
                <a:spcPct val="20000"/>
              </a:spcBef>
              <a:buFontTx/>
              <a:buChar char="•"/>
              <a:defRPr/>
            </a:pPr>
            <a:r>
              <a:rPr lang="en-GB" sz="2000" dirty="0">
                <a:latin typeface="+mn-lt"/>
                <a:cs typeface="Arial" charset="0"/>
              </a:rPr>
              <a:t>Mass &gt;5 Solar mass</a:t>
            </a:r>
          </a:p>
          <a:p>
            <a:pPr marL="914377" lvl="1" indent="-457189">
              <a:spcBef>
                <a:spcPct val="20000"/>
              </a:spcBef>
              <a:buFontTx/>
              <a:buChar char="–"/>
              <a:defRPr/>
            </a:pPr>
            <a:r>
              <a:rPr lang="en-GB" sz="2000" dirty="0">
                <a:latin typeface="+mn-lt"/>
                <a:cs typeface="Arial" charset="0"/>
              </a:rPr>
              <a:t>L</a:t>
            </a:r>
            <a:r>
              <a:rPr lang="en-GB" sz="2000" baseline="-25000" dirty="0">
                <a:latin typeface="+mn-lt"/>
                <a:cs typeface="Arial" charset="0"/>
              </a:rPr>
              <a:t>x</a:t>
            </a:r>
            <a:r>
              <a:rPr lang="en-GB" sz="2000" dirty="0">
                <a:latin typeface="+mn-lt"/>
                <a:cs typeface="Times New Roman" charset="0"/>
              </a:rPr>
              <a:t>/</a:t>
            </a:r>
            <a:r>
              <a:rPr lang="en-GB" sz="2000" dirty="0">
                <a:latin typeface="+mn-lt"/>
                <a:cs typeface="Arial" charset="0"/>
              </a:rPr>
              <a:t>L</a:t>
            </a:r>
            <a:r>
              <a:rPr lang="en-GB" sz="2000" baseline="-25000" dirty="0">
                <a:latin typeface="+mn-lt"/>
                <a:cs typeface="Arial" charset="0"/>
              </a:rPr>
              <a:t>ott</a:t>
            </a:r>
            <a:r>
              <a:rPr lang="en-GB" sz="2000" dirty="0">
                <a:latin typeface="+mn-lt"/>
                <a:cs typeface="Times New Roman" charset="0"/>
              </a:rPr>
              <a:t>~0.001-100</a:t>
            </a:r>
          </a:p>
          <a:p>
            <a:pPr marL="914377" lvl="1" indent="-457189">
              <a:spcBef>
                <a:spcPct val="20000"/>
              </a:spcBef>
              <a:buFontTx/>
              <a:buChar char="–"/>
              <a:defRPr/>
            </a:pPr>
            <a:r>
              <a:rPr lang="en-GB" sz="2000" dirty="0">
                <a:latin typeface="+mn-lt"/>
                <a:cs typeface="Times New Roman" charset="0"/>
              </a:rPr>
              <a:t>Orbital period: 1-100 d</a:t>
            </a:r>
          </a:p>
          <a:p>
            <a:pPr marL="914377" lvl="1" indent="-457189">
              <a:spcBef>
                <a:spcPct val="20000"/>
              </a:spcBef>
              <a:buFontTx/>
              <a:buChar char="–"/>
              <a:defRPr/>
            </a:pPr>
            <a:r>
              <a:rPr lang="en-GB" sz="2000" dirty="0">
                <a:latin typeface="+mn-lt"/>
                <a:cs typeface="Times New Roman" charset="0"/>
              </a:rPr>
              <a:t>X-ray pulsations</a:t>
            </a:r>
          </a:p>
          <a:p>
            <a:pPr marL="914377" lvl="1" indent="-457189">
              <a:spcBef>
                <a:spcPct val="20000"/>
              </a:spcBef>
              <a:buFontTx/>
              <a:buChar char="–"/>
              <a:defRPr/>
            </a:pPr>
            <a:r>
              <a:rPr lang="en-GB" sz="2000" dirty="0">
                <a:latin typeface="+mn-lt"/>
                <a:cs typeface="Arial" charset="0"/>
              </a:rPr>
              <a:t>Accretion via stellar wind</a:t>
            </a:r>
          </a:p>
          <a:p>
            <a:pPr marL="914377" lvl="1" indent="-457189">
              <a:spcBef>
                <a:spcPct val="20000"/>
              </a:spcBef>
              <a:buFontTx/>
              <a:buChar char="–"/>
              <a:defRPr/>
            </a:pPr>
            <a:r>
              <a:rPr lang="en-GB" sz="2000" dirty="0">
                <a:latin typeface="Times New Roman" charset="0"/>
                <a:cs typeface="Arial" charset="0"/>
              </a:rPr>
              <a:t>both accretion regimes can occur in HMXB because  it depends on the mass ratio (e.g. </a:t>
            </a:r>
            <a:r>
              <a:rPr lang="en-GB" sz="2000" dirty="0" err="1">
                <a:latin typeface="Times New Roman" charset="0"/>
                <a:cs typeface="Arial" charset="0"/>
              </a:rPr>
              <a:t>Cyg</a:t>
            </a:r>
            <a:r>
              <a:rPr lang="en-GB" sz="2000" dirty="0">
                <a:latin typeface="Times New Roman" charset="0"/>
                <a:cs typeface="Arial" charset="0"/>
              </a:rPr>
              <a:t> X-1</a:t>
            </a:r>
            <a:endParaRPr lang="en-GB" sz="2000" dirty="0">
              <a:latin typeface="+mn-lt"/>
              <a:cs typeface="Arial" charset="0"/>
            </a:endParaRPr>
          </a:p>
          <a:p>
            <a:pPr marL="914377" lvl="1" indent="-457189">
              <a:spcBef>
                <a:spcPct val="20000"/>
              </a:spcBef>
              <a:buFontTx/>
              <a:buChar char="–"/>
              <a:defRPr/>
            </a:pPr>
            <a:endParaRPr lang="en-GB" sz="2000" dirty="0">
              <a:latin typeface="+mn-lt"/>
              <a:cs typeface="Arial" charset="0"/>
            </a:endParaRPr>
          </a:p>
        </p:txBody>
      </p:sp>
      <p:sp>
        <p:nvSpPr>
          <p:cNvPr id="5125" name="Rectangle 5"/>
          <p:cNvSpPr>
            <a:spLocks noChangeArrowheads="1"/>
          </p:cNvSpPr>
          <p:nvPr/>
        </p:nvSpPr>
        <p:spPr bwMode="auto">
          <a:xfrm>
            <a:off x="6774687" y="2381774"/>
            <a:ext cx="5142624" cy="4495800"/>
          </a:xfrm>
          <a:prstGeom prst="rect">
            <a:avLst/>
          </a:prstGeom>
          <a:solidFill>
            <a:srgbClr val="33CC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891" indent="-342891">
              <a:spcBef>
                <a:spcPct val="20000"/>
              </a:spcBef>
              <a:buFontTx/>
              <a:buChar char="•"/>
              <a:defRPr/>
            </a:pPr>
            <a:r>
              <a:rPr lang="en-GB" u="sng" dirty="0">
                <a:latin typeface="+mn-lt"/>
                <a:cs typeface="Arial" charset="0"/>
              </a:rPr>
              <a:t>Low Mass X-ray binaries</a:t>
            </a:r>
            <a:endParaRPr lang="en-GB" dirty="0">
              <a:latin typeface="+mn-lt"/>
              <a:cs typeface="Arial" charset="0"/>
            </a:endParaRPr>
          </a:p>
          <a:p>
            <a:pPr marL="742932" lvl="1" indent="-285744">
              <a:spcBef>
                <a:spcPct val="20000"/>
              </a:spcBef>
              <a:buFontTx/>
              <a:buChar char="–"/>
              <a:defRPr/>
            </a:pPr>
            <a:r>
              <a:rPr lang="en-GB" sz="2000" dirty="0">
                <a:latin typeface="+mn-lt"/>
                <a:cs typeface="Arial" charset="0"/>
              </a:rPr>
              <a:t>Companion star:</a:t>
            </a:r>
          </a:p>
          <a:p>
            <a:pPr marL="1142971" lvl="2" indent="-228594">
              <a:spcBef>
                <a:spcPct val="20000"/>
              </a:spcBef>
              <a:buFontTx/>
              <a:buChar char="•"/>
              <a:defRPr/>
            </a:pPr>
            <a:r>
              <a:rPr lang="en-GB" sz="2000" dirty="0">
                <a:latin typeface="+mn-lt"/>
                <a:cs typeface="Arial" charset="0"/>
              </a:rPr>
              <a:t>Old object (K, M), pop II</a:t>
            </a:r>
          </a:p>
          <a:p>
            <a:pPr marL="1142971" lvl="2" indent="-228594">
              <a:spcBef>
                <a:spcPct val="20000"/>
              </a:spcBef>
              <a:buFontTx/>
              <a:buChar char="•"/>
              <a:defRPr/>
            </a:pPr>
            <a:r>
              <a:rPr lang="en-GB" sz="2000" dirty="0">
                <a:latin typeface="+mn-lt"/>
                <a:cs typeface="Arial" charset="0"/>
              </a:rPr>
              <a:t>Mass </a:t>
            </a:r>
            <a:r>
              <a:rPr lang="en-GB" sz="2000" dirty="0">
                <a:latin typeface="+mn-lt"/>
                <a:cs typeface="Times New Roman" charset="0"/>
              </a:rPr>
              <a:t>&lt; </a:t>
            </a:r>
            <a:r>
              <a:rPr lang="en-GB" sz="2000" dirty="0">
                <a:latin typeface="+mn-lt"/>
                <a:cs typeface="Arial" charset="0"/>
              </a:rPr>
              <a:t>2 Solar mass</a:t>
            </a:r>
          </a:p>
          <a:p>
            <a:pPr marL="742932" lvl="1" indent="-285744">
              <a:spcBef>
                <a:spcPct val="20000"/>
              </a:spcBef>
              <a:buFontTx/>
              <a:buChar char="–"/>
              <a:defRPr/>
            </a:pPr>
            <a:r>
              <a:rPr lang="en-GB" sz="2000" dirty="0">
                <a:latin typeface="+mn-lt"/>
                <a:cs typeface="Arial" charset="0"/>
              </a:rPr>
              <a:t>L</a:t>
            </a:r>
            <a:r>
              <a:rPr lang="en-GB" sz="2000" baseline="-25000" dirty="0">
                <a:latin typeface="+mn-lt"/>
                <a:cs typeface="Arial" charset="0"/>
              </a:rPr>
              <a:t>x</a:t>
            </a:r>
            <a:r>
              <a:rPr lang="en-GB" sz="2000" dirty="0">
                <a:latin typeface="+mn-lt"/>
                <a:cs typeface="Times New Roman" charset="0"/>
              </a:rPr>
              <a:t>/</a:t>
            </a:r>
            <a:r>
              <a:rPr lang="en-GB" sz="2000" dirty="0">
                <a:latin typeface="+mn-lt"/>
                <a:cs typeface="Arial" charset="0"/>
              </a:rPr>
              <a:t>L</a:t>
            </a:r>
            <a:r>
              <a:rPr lang="en-GB" sz="2000" baseline="-25000" dirty="0">
                <a:latin typeface="+mn-lt"/>
                <a:cs typeface="Arial" charset="0"/>
              </a:rPr>
              <a:t>ott</a:t>
            </a:r>
            <a:r>
              <a:rPr lang="en-GB" sz="2000" dirty="0">
                <a:latin typeface="+mn-lt"/>
                <a:cs typeface="Times New Roman" charset="0"/>
              </a:rPr>
              <a:t>~100-1000</a:t>
            </a:r>
          </a:p>
          <a:p>
            <a:pPr marL="742932" lvl="1" indent="-285744">
              <a:spcBef>
                <a:spcPct val="20000"/>
              </a:spcBef>
              <a:buFontTx/>
              <a:buChar char="–"/>
              <a:defRPr/>
            </a:pPr>
            <a:r>
              <a:rPr lang="en-GB" sz="2000" dirty="0">
                <a:latin typeface="+mn-lt"/>
                <a:cs typeface="Times New Roman" charset="0"/>
              </a:rPr>
              <a:t>Period: 10 min-10 d</a:t>
            </a:r>
          </a:p>
          <a:p>
            <a:pPr marL="742932" lvl="1" indent="-285744">
              <a:spcBef>
                <a:spcPct val="20000"/>
              </a:spcBef>
              <a:buFontTx/>
              <a:buChar char="–"/>
              <a:defRPr/>
            </a:pPr>
            <a:r>
              <a:rPr lang="en-GB" sz="2000" dirty="0">
                <a:latin typeface="+mn-lt"/>
                <a:cs typeface="Times New Roman" charset="0"/>
              </a:rPr>
              <a:t>rare X-ray pulsations</a:t>
            </a:r>
          </a:p>
          <a:p>
            <a:pPr marL="742932" lvl="1" indent="-285744">
              <a:spcBef>
                <a:spcPct val="20000"/>
              </a:spcBef>
              <a:buFontTx/>
              <a:buChar char="–"/>
              <a:defRPr/>
            </a:pPr>
            <a:r>
              <a:rPr lang="en-GB" sz="2000" dirty="0">
                <a:latin typeface="+mn-lt"/>
                <a:cs typeface="Arial" charset="0"/>
              </a:rPr>
              <a:t>Accretion via Roche lobe overflow.</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EAB25E-ED86-42D5-F91B-42168EA3BB6C}"/>
              </a:ext>
            </a:extLst>
          </p:cNvPr>
          <p:cNvSpPr>
            <a:spLocks noGrp="1"/>
          </p:cNvSpPr>
          <p:nvPr>
            <p:ph type="title"/>
          </p:nvPr>
        </p:nvSpPr>
        <p:spPr/>
        <p:txBody>
          <a:bodyPr/>
          <a:lstStyle/>
          <a:p>
            <a:r>
              <a:rPr lang="en-GB" dirty="0"/>
              <a:t>POLARIZATION</a:t>
            </a:r>
          </a:p>
        </p:txBody>
      </p:sp>
      <p:sp>
        <p:nvSpPr>
          <p:cNvPr id="3" name="Segnaposto contenuto 2">
            <a:extLst>
              <a:ext uri="{FF2B5EF4-FFF2-40B4-BE49-F238E27FC236}">
                <a16:creationId xmlns:a16="http://schemas.microsoft.com/office/drawing/2014/main" id="{3BCBB6AE-C90F-9345-07B1-A63E8C96C83B}"/>
              </a:ext>
            </a:extLst>
          </p:cNvPr>
          <p:cNvSpPr>
            <a:spLocks noGrp="1"/>
          </p:cNvSpPr>
          <p:nvPr>
            <p:ph idx="1"/>
          </p:nvPr>
        </p:nvSpPr>
        <p:spPr>
          <a:xfrm>
            <a:off x="345648" y="1417637"/>
            <a:ext cx="11695523" cy="4525963"/>
          </a:xfrm>
        </p:spPr>
        <p:txBody>
          <a:bodyPr/>
          <a:lstStyle/>
          <a:p>
            <a:r>
              <a:rPr lang="it-IT" sz="2133" dirty="0"/>
              <a:t>X-ray </a:t>
            </a:r>
            <a:r>
              <a:rPr lang="it-IT" sz="2133" dirty="0" err="1"/>
              <a:t>spectroscopy</a:t>
            </a:r>
            <a:r>
              <a:rPr lang="it-IT" sz="2133" dirty="0"/>
              <a:t> and timing techniques </a:t>
            </a:r>
            <a:r>
              <a:rPr lang="it-IT" sz="2133" dirty="0" err="1"/>
              <a:t>allow</a:t>
            </a:r>
            <a:r>
              <a:rPr lang="it-IT" sz="2133" dirty="0"/>
              <a:t> </a:t>
            </a:r>
            <a:r>
              <a:rPr lang="it-IT" sz="2133" dirty="0" err="1"/>
              <a:t>us</a:t>
            </a:r>
            <a:r>
              <a:rPr lang="it-IT" sz="2133" dirty="0"/>
              <a:t> to study the </a:t>
            </a:r>
            <a:r>
              <a:rPr lang="it-IT" sz="2133" dirty="0" err="1"/>
              <a:t>physical</a:t>
            </a:r>
            <a:r>
              <a:rPr lang="it-IT" sz="2133" dirty="0"/>
              <a:t> </a:t>
            </a:r>
            <a:r>
              <a:rPr lang="it-IT" sz="2133" dirty="0" err="1"/>
              <a:t>properties</a:t>
            </a:r>
            <a:r>
              <a:rPr lang="it-IT" sz="2133" dirty="0"/>
              <a:t> of NS-</a:t>
            </a:r>
            <a:r>
              <a:rPr lang="it-IT" sz="2133" dirty="0" err="1"/>
              <a:t>LMXBs</a:t>
            </a:r>
            <a:r>
              <a:rPr lang="it-IT" sz="2133" dirty="0"/>
              <a:t> in </a:t>
            </a:r>
            <a:r>
              <a:rPr lang="it-IT" sz="2133" dirty="0" err="1"/>
              <a:t>depth</a:t>
            </a:r>
            <a:r>
              <a:rPr lang="it-IT" sz="2133" dirty="0"/>
              <a:t>, </a:t>
            </a:r>
            <a:r>
              <a:rPr lang="it-IT" sz="2133" dirty="0" err="1"/>
              <a:t>while</a:t>
            </a:r>
            <a:r>
              <a:rPr lang="it-IT" sz="2133" dirty="0"/>
              <a:t> </a:t>
            </a:r>
            <a:r>
              <a:rPr lang="it-IT" sz="2133" dirty="0" err="1"/>
              <a:t>geometry</a:t>
            </a:r>
            <a:r>
              <a:rPr lang="it-IT" sz="2133" dirty="0"/>
              <a:t> </a:t>
            </a:r>
            <a:r>
              <a:rPr lang="it-IT" sz="2133" dirty="0" err="1"/>
              <a:t>remains</a:t>
            </a:r>
            <a:r>
              <a:rPr lang="it-IT" sz="2133" dirty="0"/>
              <a:t> elusive. </a:t>
            </a:r>
          </a:p>
          <a:p>
            <a:endParaRPr lang="it-IT" sz="2133" dirty="0"/>
          </a:p>
          <a:p>
            <a:r>
              <a:rPr lang="it-IT" sz="2133" dirty="0"/>
              <a:t>X-ray </a:t>
            </a:r>
            <a:r>
              <a:rPr lang="it-IT" sz="2133" dirty="0" err="1"/>
              <a:t>polarimetry</a:t>
            </a:r>
            <a:r>
              <a:rPr lang="it-IT" sz="2133" dirty="0"/>
              <a:t> </a:t>
            </a:r>
            <a:r>
              <a:rPr lang="it-IT" sz="2133" b="1" dirty="0" err="1"/>
              <a:t>adds</a:t>
            </a:r>
            <a:r>
              <a:rPr lang="it-IT" sz="2133" b="1" dirty="0"/>
              <a:t> </a:t>
            </a:r>
            <a:r>
              <a:rPr lang="it-IT" sz="2133" b="1" dirty="0" err="1"/>
              <a:t>two</a:t>
            </a:r>
            <a:r>
              <a:rPr lang="it-IT" sz="2133" b="1" dirty="0"/>
              <a:t> more </a:t>
            </a:r>
            <a:r>
              <a:rPr lang="it-IT" sz="2133" b="1" dirty="0" err="1"/>
              <a:t>observables</a:t>
            </a:r>
            <a:r>
              <a:rPr lang="it-IT" sz="2133" dirty="0"/>
              <a:t>: </a:t>
            </a:r>
          </a:p>
          <a:p>
            <a:pPr lvl="1"/>
            <a:r>
              <a:rPr lang="it-IT" sz="2133" dirty="0"/>
              <a:t>the </a:t>
            </a:r>
            <a:r>
              <a:rPr lang="it-IT" sz="2133" dirty="0" err="1"/>
              <a:t>polarization</a:t>
            </a:r>
            <a:r>
              <a:rPr lang="it-IT" sz="2133" dirty="0"/>
              <a:t> degree (PD) </a:t>
            </a:r>
          </a:p>
          <a:p>
            <a:pPr lvl="1"/>
            <a:r>
              <a:rPr lang="it-IT" sz="2133" dirty="0"/>
              <a:t>The </a:t>
            </a:r>
            <a:r>
              <a:rPr lang="it-IT" sz="2133" dirty="0" err="1"/>
              <a:t>polarization</a:t>
            </a:r>
            <a:r>
              <a:rPr lang="it-IT" sz="2133" dirty="0"/>
              <a:t> angle (PA), </a:t>
            </a:r>
          </a:p>
          <a:p>
            <a:pPr lvl="1"/>
            <a:endParaRPr lang="it-IT" sz="2133" dirty="0"/>
          </a:p>
          <a:p>
            <a:r>
              <a:rPr lang="it-IT" sz="2133" dirty="0"/>
              <a:t>PA and PD </a:t>
            </a:r>
            <a:r>
              <a:rPr lang="it-IT" sz="2133" dirty="0" err="1"/>
              <a:t>depend</a:t>
            </a:r>
            <a:r>
              <a:rPr lang="it-IT" sz="2133" dirty="0"/>
              <a:t> on the </a:t>
            </a:r>
            <a:r>
              <a:rPr lang="it-IT" sz="2133" dirty="0" err="1"/>
              <a:t>geometry</a:t>
            </a:r>
            <a:r>
              <a:rPr lang="it-IT" sz="2133" dirty="0"/>
              <a:t> of the </a:t>
            </a:r>
            <a:r>
              <a:rPr lang="it-IT" sz="2133" dirty="0" err="1"/>
              <a:t>accretion</a:t>
            </a:r>
            <a:r>
              <a:rPr lang="it-IT" sz="2133" dirty="0"/>
              <a:t> flow. </a:t>
            </a:r>
          </a:p>
          <a:p>
            <a:endParaRPr lang="it-IT" sz="2133" dirty="0"/>
          </a:p>
          <a:p>
            <a:r>
              <a:rPr lang="it-IT" sz="2133" dirty="0"/>
              <a:t>X-ray </a:t>
            </a:r>
            <a:r>
              <a:rPr lang="it-IT" sz="2133" dirty="0" err="1"/>
              <a:t>polarization</a:t>
            </a:r>
            <a:r>
              <a:rPr lang="it-IT" sz="2133" dirty="0"/>
              <a:t> </a:t>
            </a:r>
            <a:r>
              <a:rPr lang="it-IT" sz="2133" dirty="0" err="1"/>
              <a:t>measurements</a:t>
            </a:r>
            <a:r>
              <a:rPr lang="it-IT" sz="2133" dirty="0"/>
              <a:t> can </a:t>
            </a:r>
            <a:r>
              <a:rPr lang="it-IT" sz="2133" dirty="0" err="1"/>
              <a:t>distinguish</a:t>
            </a:r>
            <a:r>
              <a:rPr lang="it-IT" sz="2133" dirty="0"/>
              <a:t> </a:t>
            </a:r>
            <a:r>
              <a:rPr lang="it-IT" sz="2133" dirty="0" err="1"/>
              <a:t>between</a:t>
            </a:r>
            <a:r>
              <a:rPr lang="it-IT" sz="2133" dirty="0"/>
              <a:t> </a:t>
            </a:r>
            <a:r>
              <a:rPr lang="it-IT" sz="2133" dirty="0" err="1"/>
              <a:t>radially</a:t>
            </a:r>
            <a:r>
              <a:rPr lang="it-IT" sz="2133" dirty="0"/>
              <a:t> </a:t>
            </a:r>
            <a:r>
              <a:rPr lang="it-IT" sz="2133" dirty="0" err="1"/>
              <a:t>extended</a:t>
            </a:r>
            <a:r>
              <a:rPr lang="it-IT" sz="2133" dirty="0"/>
              <a:t> </a:t>
            </a:r>
            <a:r>
              <a:rPr lang="it-IT" sz="2133" dirty="0" err="1"/>
              <a:t>regions</a:t>
            </a:r>
            <a:r>
              <a:rPr lang="it-IT" sz="2133" dirty="0"/>
              <a:t> </a:t>
            </a:r>
            <a:r>
              <a:rPr lang="it-IT" sz="2133" dirty="0" err="1"/>
              <a:t>such</a:t>
            </a:r>
            <a:r>
              <a:rPr lang="it-IT" sz="2133" dirty="0"/>
              <a:t> </a:t>
            </a:r>
            <a:r>
              <a:rPr lang="it-IT" sz="2133" dirty="0" err="1"/>
              <a:t>as</a:t>
            </a:r>
            <a:r>
              <a:rPr lang="it-IT" sz="2133" dirty="0"/>
              <a:t> the </a:t>
            </a:r>
            <a:r>
              <a:rPr lang="it-IT" sz="2133" dirty="0" err="1"/>
              <a:t>accretion</a:t>
            </a:r>
            <a:r>
              <a:rPr lang="it-IT" sz="2133" dirty="0"/>
              <a:t> disk, and </a:t>
            </a:r>
            <a:r>
              <a:rPr lang="it-IT" sz="2133" dirty="0" err="1"/>
              <a:t>vertically</a:t>
            </a:r>
            <a:r>
              <a:rPr lang="it-IT" sz="2133" dirty="0"/>
              <a:t> or </a:t>
            </a:r>
            <a:r>
              <a:rPr lang="it-IT" sz="2133" dirty="0" err="1"/>
              <a:t>spherically</a:t>
            </a:r>
            <a:r>
              <a:rPr lang="it-IT" sz="2133" dirty="0"/>
              <a:t> </a:t>
            </a:r>
            <a:r>
              <a:rPr lang="it-IT" sz="2133" dirty="0" err="1"/>
              <a:t>extended</a:t>
            </a:r>
            <a:r>
              <a:rPr lang="it-IT" sz="2133" dirty="0"/>
              <a:t> </a:t>
            </a:r>
            <a:r>
              <a:rPr lang="it-IT" sz="2133" dirty="0" err="1"/>
              <a:t>structures</a:t>
            </a:r>
            <a:r>
              <a:rPr lang="it-IT" sz="2133" dirty="0"/>
              <a:t> </a:t>
            </a:r>
            <a:r>
              <a:rPr lang="it-IT" sz="2133" dirty="0" err="1"/>
              <a:t>such</a:t>
            </a:r>
            <a:r>
              <a:rPr lang="it-IT" sz="2133" dirty="0"/>
              <a:t> </a:t>
            </a:r>
            <a:r>
              <a:rPr lang="it-IT" sz="2133" dirty="0" err="1"/>
              <a:t>as</a:t>
            </a:r>
            <a:r>
              <a:rPr lang="it-IT" sz="2133" dirty="0"/>
              <a:t> the BL or SL. </a:t>
            </a:r>
          </a:p>
          <a:p>
            <a:endParaRPr lang="it-IT" sz="2133" dirty="0"/>
          </a:p>
          <a:p>
            <a:r>
              <a:rPr lang="it-IT" sz="2133" dirty="0" err="1"/>
              <a:t>Radiation</a:t>
            </a:r>
            <a:r>
              <a:rPr lang="it-IT" sz="2133" dirty="0"/>
              <a:t> </a:t>
            </a:r>
            <a:r>
              <a:rPr lang="it-IT" sz="2133" dirty="0" err="1"/>
              <a:t>reflected</a:t>
            </a:r>
            <a:r>
              <a:rPr lang="it-IT" sz="2133" dirty="0"/>
              <a:t> off the disk </a:t>
            </a:r>
            <a:r>
              <a:rPr lang="it-IT" sz="2133" dirty="0" err="1"/>
              <a:t>is</a:t>
            </a:r>
            <a:r>
              <a:rPr lang="it-IT" sz="2133" dirty="0"/>
              <a:t> </a:t>
            </a:r>
            <a:r>
              <a:rPr lang="it-IT" sz="2133" dirty="0" err="1"/>
              <a:t>also</a:t>
            </a:r>
            <a:r>
              <a:rPr lang="it-IT" sz="2133" dirty="0"/>
              <a:t> </a:t>
            </a:r>
            <a:r>
              <a:rPr lang="it-IT" sz="2133" dirty="0" err="1"/>
              <a:t>expected</a:t>
            </a:r>
            <a:r>
              <a:rPr lang="it-IT" sz="2133" dirty="0"/>
              <a:t> to be </a:t>
            </a:r>
            <a:r>
              <a:rPr lang="it-IT" sz="2133" dirty="0" err="1"/>
              <a:t>significantly</a:t>
            </a:r>
            <a:r>
              <a:rPr lang="it-IT" sz="2133" dirty="0"/>
              <a:t> </a:t>
            </a:r>
            <a:r>
              <a:rPr lang="it-IT" sz="2133" dirty="0" err="1"/>
              <a:t>polarized</a:t>
            </a:r>
            <a:endParaRPr lang="en-GB" sz="2133" dirty="0"/>
          </a:p>
        </p:txBody>
      </p:sp>
    </p:spTree>
    <p:extLst>
      <p:ext uri="{BB962C8B-B14F-4D97-AF65-F5344CB8AC3E}">
        <p14:creationId xmlns:p14="http://schemas.microsoft.com/office/powerpoint/2010/main" val="227029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690D68F-F995-3A47-9D7F-0E86C4937B7B}"/>
              </a:ext>
            </a:extLst>
          </p:cNvPr>
          <p:cNvSpPr txBox="1"/>
          <p:nvPr/>
        </p:nvSpPr>
        <p:spPr>
          <a:xfrm>
            <a:off x="4045732" y="0"/>
            <a:ext cx="4570445" cy="669542"/>
          </a:xfrm>
          <a:prstGeom prst="rect">
            <a:avLst/>
          </a:prstGeom>
          <a:noFill/>
        </p:spPr>
        <p:txBody>
          <a:bodyPr wrap="square" rtlCol="0">
            <a:spAutoFit/>
          </a:bodyPr>
          <a:lstStyle>
            <a:defPPr>
              <a:defRPr lang="en-US"/>
            </a:defPPr>
            <a:lvl1pPr algn="ctr">
              <a:defRPr sz="5000"/>
            </a:lvl1pPr>
          </a:lstStyle>
          <a:p>
            <a:r>
              <a:rPr lang="en-US" sz="3751" dirty="0"/>
              <a:t>Monk Simulations:</a:t>
            </a:r>
          </a:p>
        </p:txBody>
      </p:sp>
      <p:sp>
        <p:nvSpPr>
          <p:cNvPr id="12" name="TextBox 11">
            <a:extLst>
              <a:ext uri="{FF2B5EF4-FFF2-40B4-BE49-F238E27FC236}">
                <a16:creationId xmlns:a16="http://schemas.microsoft.com/office/drawing/2014/main" id="{AEC6A79D-3E47-684F-B955-3842F836F817}"/>
              </a:ext>
            </a:extLst>
          </p:cNvPr>
          <p:cNvSpPr txBox="1"/>
          <p:nvPr/>
        </p:nvSpPr>
        <p:spPr>
          <a:xfrm>
            <a:off x="48814" y="1560266"/>
            <a:ext cx="12055201" cy="1015663"/>
          </a:xfrm>
          <a:prstGeom prst="rect">
            <a:avLst/>
          </a:prstGeom>
          <a:noFill/>
        </p:spPr>
        <p:txBody>
          <a:bodyPr wrap="square">
            <a:spAutoFit/>
          </a:bodyPr>
          <a:lstStyle/>
          <a:p>
            <a:pPr marL="380990" indent="-380990" algn="just">
              <a:buFont typeface="Arial" panose="020B0604020202020204" pitchFamily="34" charset="0"/>
              <a:buChar char="•"/>
            </a:pPr>
            <a:r>
              <a:rPr lang="en-GB" sz="2000" dirty="0">
                <a:latin typeface="+mj-lt"/>
              </a:rPr>
              <a:t>Different coronal geometries and different viewing angles result in significantly different X-ray polarization properties, which can therefore be used to constrain the geometry of the systems: Different geometry simulated</a:t>
            </a:r>
          </a:p>
        </p:txBody>
      </p:sp>
      <p:grpSp>
        <p:nvGrpSpPr>
          <p:cNvPr id="22" name="Group 21">
            <a:extLst>
              <a:ext uri="{FF2B5EF4-FFF2-40B4-BE49-F238E27FC236}">
                <a16:creationId xmlns:a16="http://schemas.microsoft.com/office/drawing/2014/main" id="{E9B7A8C2-F18F-0345-BE90-44F1BD9B6D85}"/>
              </a:ext>
            </a:extLst>
          </p:cNvPr>
          <p:cNvGrpSpPr/>
          <p:nvPr/>
        </p:nvGrpSpPr>
        <p:grpSpPr>
          <a:xfrm>
            <a:off x="1367188" y="2589146"/>
            <a:ext cx="9555253" cy="1523752"/>
            <a:chOff x="1111956" y="2575646"/>
            <a:chExt cx="9593055" cy="1612900"/>
          </a:xfrm>
        </p:grpSpPr>
        <p:pic>
          <p:nvPicPr>
            <p:cNvPr id="13" name="Picture 12" descr="Diagram&#10;&#10;Description automatically generated">
              <a:extLst>
                <a:ext uri="{FF2B5EF4-FFF2-40B4-BE49-F238E27FC236}">
                  <a16:creationId xmlns:a16="http://schemas.microsoft.com/office/drawing/2014/main" id="{E1A08994-6E3B-854C-811D-90F25DD61374}"/>
                </a:ext>
              </a:extLst>
            </p:cNvPr>
            <p:cNvPicPr>
              <a:picLocks noChangeAspect="1"/>
            </p:cNvPicPr>
            <p:nvPr/>
          </p:nvPicPr>
          <p:blipFill>
            <a:blip r:embed="rId3"/>
            <a:stretch>
              <a:fillRect/>
            </a:stretch>
          </p:blipFill>
          <p:spPr>
            <a:xfrm>
              <a:off x="7479211" y="2575646"/>
              <a:ext cx="3225800" cy="1612900"/>
            </a:xfrm>
            <a:prstGeom prst="rect">
              <a:avLst/>
            </a:prstGeom>
          </p:spPr>
        </p:pic>
        <p:pic>
          <p:nvPicPr>
            <p:cNvPr id="14" name="Picture 13" descr="Chart, bubble chart&#10;&#10;Description automatically generated">
              <a:extLst>
                <a:ext uri="{FF2B5EF4-FFF2-40B4-BE49-F238E27FC236}">
                  <a16:creationId xmlns:a16="http://schemas.microsoft.com/office/drawing/2014/main" id="{2241BA03-FFDA-9046-92FE-3C0D750EB782}"/>
                </a:ext>
              </a:extLst>
            </p:cNvPr>
            <p:cNvPicPr>
              <a:picLocks noChangeAspect="1"/>
            </p:cNvPicPr>
            <p:nvPr/>
          </p:nvPicPr>
          <p:blipFill>
            <a:blip r:embed="rId4"/>
            <a:stretch>
              <a:fillRect/>
            </a:stretch>
          </p:blipFill>
          <p:spPr>
            <a:xfrm>
              <a:off x="4337756" y="2575646"/>
              <a:ext cx="3225800" cy="1612900"/>
            </a:xfrm>
            <a:prstGeom prst="rect">
              <a:avLst/>
            </a:prstGeom>
          </p:spPr>
        </p:pic>
        <p:pic>
          <p:nvPicPr>
            <p:cNvPr id="15" name="Picture 14" descr="Diagram&#10;&#10;Description automatically generated with medium confidence">
              <a:extLst>
                <a:ext uri="{FF2B5EF4-FFF2-40B4-BE49-F238E27FC236}">
                  <a16:creationId xmlns:a16="http://schemas.microsoft.com/office/drawing/2014/main" id="{111D1FE3-D609-2E46-9801-85251CEB3900}"/>
                </a:ext>
              </a:extLst>
            </p:cNvPr>
            <p:cNvPicPr>
              <a:picLocks noChangeAspect="1"/>
            </p:cNvPicPr>
            <p:nvPr/>
          </p:nvPicPr>
          <p:blipFill>
            <a:blip r:embed="rId5"/>
            <a:stretch>
              <a:fillRect/>
            </a:stretch>
          </p:blipFill>
          <p:spPr>
            <a:xfrm>
              <a:off x="1111956" y="2575646"/>
              <a:ext cx="3225800" cy="1612900"/>
            </a:xfrm>
            <a:prstGeom prst="rect">
              <a:avLst/>
            </a:prstGeom>
          </p:spPr>
        </p:pic>
        <p:sp>
          <p:nvSpPr>
            <p:cNvPr id="8" name="TextBox 7">
              <a:extLst>
                <a:ext uri="{FF2B5EF4-FFF2-40B4-BE49-F238E27FC236}">
                  <a16:creationId xmlns:a16="http://schemas.microsoft.com/office/drawing/2014/main" id="{6992B9A3-21C4-E547-B42B-5DB9280D161C}"/>
                </a:ext>
              </a:extLst>
            </p:cNvPr>
            <p:cNvSpPr txBox="1"/>
            <p:nvPr/>
          </p:nvSpPr>
          <p:spPr>
            <a:xfrm>
              <a:off x="1196301" y="3721250"/>
              <a:ext cx="2948283" cy="390940"/>
            </a:xfrm>
            <a:prstGeom prst="rect">
              <a:avLst/>
            </a:prstGeom>
            <a:noFill/>
          </p:spPr>
          <p:txBody>
            <a:bodyPr wrap="square" rtlCol="0">
              <a:spAutoFit/>
            </a:bodyPr>
            <a:lstStyle/>
            <a:p>
              <a:r>
                <a:rPr lang="en-GB" dirty="0">
                  <a:solidFill>
                    <a:srgbClr val="FFC000"/>
                  </a:solidFill>
                </a:rPr>
                <a:t>S</a:t>
              </a:r>
              <a:r>
                <a:rPr lang="en-IT" dirty="0">
                  <a:solidFill>
                    <a:srgbClr val="FFC000"/>
                  </a:solidFill>
                </a:rPr>
                <a:t>preding layer like</a:t>
              </a:r>
            </a:p>
          </p:txBody>
        </p:sp>
        <p:sp>
          <p:nvSpPr>
            <p:cNvPr id="16" name="TextBox 15">
              <a:extLst>
                <a:ext uri="{FF2B5EF4-FFF2-40B4-BE49-F238E27FC236}">
                  <a16:creationId xmlns:a16="http://schemas.microsoft.com/office/drawing/2014/main" id="{0A19EDAB-9DA7-474A-9C65-4F6B74C3BCEA}"/>
                </a:ext>
              </a:extLst>
            </p:cNvPr>
            <p:cNvSpPr txBox="1"/>
            <p:nvPr/>
          </p:nvSpPr>
          <p:spPr>
            <a:xfrm>
              <a:off x="4969645" y="3721558"/>
              <a:ext cx="2061172" cy="390940"/>
            </a:xfrm>
            <a:prstGeom prst="rect">
              <a:avLst/>
            </a:prstGeom>
            <a:noFill/>
          </p:spPr>
          <p:txBody>
            <a:bodyPr wrap="square" rtlCol="0">
              <a:spAutoFit/>
            </a:bodyPr>
            <a:lstStyle/>
            <a:p>
              <a:r>
                <a:rPr lang="en-IT" dirty="0">
                  <a:solidFill>
                    <a:schemeClr val="accent4">
                      <a:lumMod val="75000"/>
                    </a:schemeClr>
                  </a:solidFill>
                </a:rPr>
                <a:t>Torous-like</a:t>
              </a:r>
            </a:p>
          </p:txBody>
        </p:sp>
        <p:sp>
          <p:nvSpPr>
            <p:cNvPr id="17" name="TextBox 16">
              <a:extLst>
                <a:ext uri="{FF2B5EF4-FFF2-40B4-BE49-F238E27FC236}">
                  <a16:creationId xmlns:a16="http://schemas.microsoft.com/office/drawing/2014/main" id="{09C19FBB-4F2C-9342-9B1F-6781B0E2F2E8}"/>
                </a:ext>
              </a:extLst>
            </p:cNvPr>
            <p:cNvSpPr txBox="1"/>
            <p:nvPr/>
          </p:nvSpPr>
          <p:spPr>
            <a:xfrm>
              <a:off x="8167093" y="3692897"/>
              <a:ext cx="2503486" cy="390940"/>
            </a:xfrm>
            <a:prstGeom prst="rect">
              <a:avLst/>
            </a:prstGeom>
            <a:noFill/>
          </p:spPr>
          <p:txBody>
            <a:bodyPr wrap="square" rtlCol="0">
              <a:spAutoFit/>
            </a:bodyPr>
            <a:lstStyle/>
            <a:p>
              <a:r>
                <a:rPr lang="en-IT" dirty="0">
                  <a:solidFill>
                    <a:srgbClr val="92D050"/>
                  </a:solidFill>
                </a:rPr>
                <a:t>Wedge-like 1</a:t>
              </a:r>
            </a:p>
          </p:txBody>
        </p:sp>
      </p:grpSp>
      <p:grpSp>
        <p:nvGrpSpPr>
          <p:cNvPr id="21" name="Group 20">
            <a:extLst>
              <a:ext uri="{FF2B5EF4-FFF2-40B4-BE49-F238E27FC236}">
                <a16:creationId xmlns:a16="http://schemas.microsoft.com/office/drawing/2014/main" id="{16C89089-A2BF-8F4C-B854-9F609F0211DB}"/>
              </a:ext>
            </a:extLst>
          </p:cNvPr>
          <p:cNvGrpSpPr/>
          <p:nvPr/>
        </p:nvGrpSpPr>
        <p:grpSpPr>
          <a:xfrm>
            <a:off x="1430034" y="4232236"/>
            <a:ext cx="9659860" cy="1402793"/>
            <a:chOff x="738828" y="4684908"/>
            <a:chExt cx="9906000" cy="1502198"/>
          </a:xfrm>
        </p:grpSpPr>
        <p:pic>
          <p:nvPicPr>
            <p:cNvPr id="9" name="Picture 8" descr="A picture containing antenna&#10;&#10;Description automatically generated">
              <a:extLst>
                <a:ext uri="{FF2B5EF4-FFF2-40B4-BE49-F238E27FC236}">
                  <a16:creationId xmlns:a16="http://schemas.microsoft.com/office/drawing/2014/main" id="{F4A64CE8-4C37-6443-96FC-3FED6BF2A4B4}"/>
                </a:ext>
              </a:extLst>
            </p:cNvPr>
            <p:cNvPicPr>
              <a:picLocks noChangeAspect="1"/>
            </p:cNvPicPr>
            <p:nvPr/>
          </p:nvPicPr>
          <p:blipFill rotWithShape="1">
            <a:blip r:embed="rId6"/>
            <a:srcRect t="10913" b="12962"/>
            <a:stretch/>
          </p:blipFill>
          <p:spPr>
            <a:xfrm>
              <a:off x="738828" y="4684908"/>
              <a:ext cx="9906000" cy="1440493"/>
            </a:xfrm>
            <a:prstGeom prst="rect">
              <a:avLst/>
            </a:prstGeom>
            <a:solidFill>
              <a:schemeClr val="accent2"/>
            </a:solidFill>
          </p:spPr>
        </p:pic>
        <p:sp>
          <p:nvSpPr>
            <p:cNvPr id="18" name="TextBox 17">
              <a:extLst>
                <a:ext uri="{FF2B5EF4-FFF2-40B4-BE49-F238E27FC236}">
                  <a16:creationId xmlns:a16="http://schemas.microsoft.com/office/drawing/2014/main" id="{B854C2B7-AEBB-1D42-8120-D6D751FB349C}"/>
                </a:ext>
              </a:extLst>
            </p:cNvPr>
            <p:cNvSpPr txBox="1"/>
            <p:nvPr/>
          </p:nvSpPr>
          <p:spPr>
            <a:xfrm>
              <a:off x="7945664" y="5707929"/>
              <a:ext cx="2282060" cy="395504"/>
            </a:xfrm>
            <a:prstGeom prst="rect">
              <a:avLst/>
            </a:prstGeom>
            <a:noFill/>
          </p:spPr>
          <p:txBody>
            <a:bodyPr wrap="square" rtlCol="0">
              <a:spAutoFit/>
            </a:bodyPr>
            <a:lstStyle/>
            <a:p>
              <a:r>
                <a:rPr lang="en-IT" dirty="0">
                  <a:solidFill>
                    <a:srgbClr val="00B050"/>
                  </a:solidFill>
                </a:rPr>
                <a:t>Wedge-like 2</a:t>
              </a:r>
            </a:p>
          </p:txBody>
        </p:sp>
        <p:sp>
          <p:nvSpPr>
            <p:cNvPr id="19" name="TextBox 18">
              <a:extLst>
                <a:ext uri="{FF2B5EF4-FFF2-40B4-BE49-F238E27FC236}">
                  <a16:creationId xmlns:a16="http://schemas.microsoft.com/office/drawing/2014/main" id="{49D22199-A649-6644-878D-0ACFEB62E933}"/>
                </a:ext>
              </a:extLst>
            </p:cNvPr>
            <p:cNvSpPr txBox="1"/>
            <p:nvPr/>
          </p:nvSpPr>
          <p:spPr>
            <a:xfrm>
              <a:off x="4337756" y="5707929"/>
              <a:ext cx="1349300" cy="395504"/>
            </a:xfrm>
            <a:prstGeom prst="rect">
              <a:avLst/>
            </a:prstGeom>
            <a:noFill/>
          </p:spPr>
          <p:txBody>
            <a:bodyPr wrap="square" rtlCol="0">
              <a:spAutoFit/>
            </a:bodyPr>
            <a:lstStyle/>
            <a:p>
              <a:r>
                <a:rPr lang="en-IT" dirty="0">
                  <a:solidFill>
                    <a:schemeClr val="bg1">
                      <a:lumMod val="50000"/>
                      <a:lumOff val="50000"/>
                    </a:schemeClr>
                  </a:solidFill>
                </a:rPr>
                <a:t>Shell-like</a:t>
              </a:r>
            </a:p>
          </p:txBody>
        </p:sp>
        <p:sp>
          <p:nvSpPr>
            <p:cNvPr id="20" name="TextBox 19">
              <a:extLst>
                <a:ext uri="{FF2B5EF4-FFF2-40B4-BE49-F238E27FC236}">
                  <a16:creationId xmlns:a16="http://schemas.microsoft.com/office/drawing/2014/main" id="{BCCBB181-21A2-6247-916A-8621B70D2416}"/>
                </a:ext>
              </a:extLst>
            </p:cNvPr>
            <p:cNvSpPr txBox="1"/>
            <p:nvPr/>
          </p:nvSpPr>
          <p:spPr>
            <a:xfrm>
              <a:off x="1544856" y="5791602"/>
              <a:ext cx="1663596" cy="395504"/>
            </a:xfrm>
            <a:prstGeom prst="rect">
              <a:avLst/>
            </a:prstGeom>
            <a:noFill/>
          </p:spPr>
          <p:txBody>
            <a:bodyPr wrap="square" rtlCol="0">
              <a:spAutoFit/>
            </a:bodyPr>
            <a:lstStyle/>
            <a:p>
              <a:r>
                <a:rPr lang="en-GB" dirty="0">
                  <a:solidFill>
                    <a:srgbClr val="FF0000"/>
                  </a:solidFill>
                </a:rPr>
                <a:t>S</a:t>
              </a:r>
              <a:r>
                <a:rPr lang="en-IT" dirty="0">
                  <a:solidFill>
                    <a:srgbClr val="FF0000"/>
                  </a:solidFill>
                </a:rPr>
                <a:t>lab-like</a:t>
              </a:r>
            </a:p>
          </p:txBody>
        </p:sp>
      </p:grpSp>
      <p:sp>
        <p:nvSpPr>
          <p:cNvPr id="23" name="TextBox 22">
            <a:extLst>
              <a:ext uri="{FF2B5EF4-FFF2-40B4-BE49-F238E27FC236}">
                <a16:creationId xmlns:a16="http://schemas.microsoft.com/office/drawing/2014/main" id="{C9F2C06C-2212-6544-BB37-3134FA653BD9}"/>
              </a:ext>
            </a:extLst>
          </p:cNvPr>
          <p:cNvSpPr txBox="1"/>
          <p:nvPr/>
        </p:nvSpPr>
        <p:spPr>
          <a:xfrm>
            <a:off x="60243" y="741028"/>
            <a:ext cx="12043772" cy="707886"/>
          </a:xfrm>
          <a:prstGeom prst="rect">
            <a:avLst/>
          </a:prstGeom>
          <a:noFill/>
        </p:spPr>
        <p:txBody>
          <a:bodyPr wrap="square">
            <a:spAutoFit/>
          </a:bodyPr>
          <a:lstStyle/>
          <a:p>
            <a:pPr marL="380990" indent="-380990" algn="just">
              <a:spcAft>
                <a:spcPts val="451"/>
              </a:spcAft>
              <a:buFont typeface="Arial" panose="020B0604020202020204" pitchFamily="34" charset="0"/>
              <a:buChar char="•"/>
            </a:pPr>
            <a:r>
              <a:rPr lang="en-GB" sz="2000" dirty="0">
                <a:latin typeface="+mj-lt"/>
              </a:rPr>
              <a:t>Simulations adapting the fully relativistic Monte Carlo code MONK were published before the launch of IXPE  to compute the X-ray polarized radiation coming from weakly magnetized NS-LMXBs</a:t>
            </a:r>
          </a:p>
        </p:txBody>
      </p:sp>
      <p:sp>
        <p:nvSpPr>
          <p:cNvPr id="5" name="TextBox 18">
            <a:extLst>
              <a:ext uri="{FF2B5EF4-FFF2-40B4-BE49-F238E27FC236}">
                <a16:creationId xmlns:a16="http://schemas.microsoft.com/office/drawing/2014/main" id="{76F1CFA1-4031-5579-4A99-9F2365C08E4C}"/>
              </a:ext>
            </a:extLst>
          </p:cNvPr>
          <p:cNvSpPr txBox="1"/>
          <p:nvPr/>
        </p:nvSpPr>
        <p:spPr>
          <a:xfrm>
            <a:off x="5377573" y="5499699"/>
            <a:ext cx="1622260" cy="369332"/>
          </a:xfrm>
          <a:prstGeom prst="rect">
            <a:avLst/>
          </a:prstGeom>
          <a:noFill/>
        </p:spPr>
        <p:txBody>
          <a:bodyPr wrap="square" rtlCol="0">
            <a:spAutoFit/>
          </a:bodyPr>
          <a:lstStyle/>
          <a:p>
            <a:r>
              <a:rPr lang="en-IT" dirty="0"/>
              <a:t>Shell-like</a:t>
            </a:r>
          </a:p>
        </p:txBody>
      </p:sp>
      <p:sp>
        <p:nvSpPr>
          <p:cNvPr id="24" name="CasellaDiTesto 23">
            <a:extLst>
              <a:ext uri="{FF2B5EF4-FFF2-40B4-BE49-F238E27FC236}">
                <a16:creationId xmlns:a16="http://schemas.microsoft.com/office/drawing/2014/main" id="{F903AC31-DF21-41B9-82EE-357CE6E21892}"/>
              </a:ext>
            </a:extLst>
          </p:cNvPr>
          <p:cNvSpPr txBox="1"/>
          <p:nvPr/>
        </p:nvSpPr>
        <p:spPr>
          <a:xfrm>
            <a:off x="48815" y="6338987"/>
            <a:ext cx="6096000" cy="461665"/>
          </a:xfrm>
          <a:prstGeom prst="rect">
            <a:avLst/>
          </a:prstGeom>
          <a:noFill/>
        </p:spPr>
        <p:txBody>
          <a:bodyPr wrap="square">
            <a:spAutoFit/>
          </a:bodyPr>
          <a:lstStyle/>
          <a:p>
            <a:r>
              <a:rPr lang="en-GB" sz="2400" dirty="0" err="1">
                <a:latin typeface="+mj-lt"/>
              </a:rPr>
              <a:t>Gnarini</a:t>
            </a:r>
            <a:r>
              <a:rPr lang="en-GB" sz="2400" dirty="0">
                <a:latin typeface="+mj-lt"/>
              </a:rPr>
              <a:t> et al 2022 ; Zhang et al. 2019</a:t>
            </a:r>
            <a:endParaRPr lang="en-GB" dirty="0"/>
          </a:p>
        </p:txBody>
      </p:sp>
    </p:spTree>
    <p:extLst>
      <p:ext uri="{BB962C8B-B14F-4D97-AF65-F5344CB8AC3E}">
        <p14:creationId xmlns:p14="http://schemas.microsoft.com/office/powerpoint/2010/main" val="1211863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98688AD1-D867-DD43-91F9-179F83C592ED}"/>
              </a:ext>
            </a:extLst>
          </p:cNvPr>
          <p:cNvSpPr txBox="1"/>
          <p:nvPr/>
        </p:nvSpPr>
        <p:spPr>
          <a:xfrm>
            <a:off x="2053454" y="1"/>
            <a:ext cx="8079231" cy="1223540"/>
          </a:xfrm>
          <a:prstGeom prst="rect">
            <a:avLst/>
          </a:prstGeom>
          <a:noFill/>
        </p:spPr>
        <p:txBody>
          <a:bodyPr wrap="square">
            <a:spAutoFit/>
          </a:bodyPr>
          <a:lstStyle/>
          <a:p>
            <a:pPr algn="ctr">
              <a:spcBef>
                <a:spcPts val="0"/>
              </a:spcBef>
              <a:spcAft>
                <a:spcPts val="0"/>
              </a:spcAft>
            </a:pPr>
            <a:r>
              <a:rPr lang="en-GB" sz="3751" dirty="0"/>
              <a:t>Different Inclinations &amp; Geometries </a:t>
            </a:r>
          </a:p>
          <a:p>
            <a:br>
              <a:rPr lang="en-GB" dirty="0"/>
            </a:br>
            <a:endParaRPr lang="en-IT" dirty="0"/>
          </a:p>
        </p:txBody>
      </p:sp>
      <p:sp>
        <p:nvSpPr>
          <p:cNvPr id="19" name="TextBox 18">
            <a:extLst>
              <a:ext uri="{FF2B5EF4-FFF2-40B4-BE49-F238E27FC236}">
                <a16:creationId xmlns:a16="http://schemas.microsoft.com/office/drawing/2014/main" id="{4CF7D1E5-A248-DA4D-A616-B96A1E0CE1A2}"/>
              </a:ext>
            </a:extLst>
          </p:cNvPr>
          <p:cNvSpPr txBox="1"/>
          <p:nvPr/>
        </p:nvSpPr>
        <p:spPr>
          <a:xfrm>
            <a:off x="2053453" y="697751"/>
            <a:ext cx="7762992" cy="508088"/>
          </a:xfrm>
          <a:prstGeom prst="rect">
            <a:avLst/>
          </a:prstGeom>
          <a:noFill/>
        </p:spPr>
        <p:txBody>
          <a:bodyPr wrap="square">
            <a:spAutoFit/>
          </a:bodyPr>
          <a:lstStyle/>
          <a:p>
            <a:pPr algn="just"/>
            <a:r>
              <a:rPr lang="en-GB" sz="1351" dirty="0">
                <a:latin typeface="Arial" panose="020B0604020202020204" pitchFamily="34" charset="0"/>
              </a:rPr>
              <a:t>some Monk simulations of polarization degree and angle in function of the viewing angle for a standard WM-LMXB or in function of energy</a:t>
            </a:r>
            <a:endParaRPr lang="en-IT" dirty="0"/>
          </a:p>
        </p:txBody>
      </p:sp>
      <p:pic>
        <p:nvPicPr>
          <p:cNvPr id="3" name="Picture 2" descr="Chart, line chart&#10;&#10;Description automatically generated">
            <a:extLst>
              <a:ext uri="{FF2B5EF4-FFF2-40B4-BE49-F238E27FC236}">
                <a16:creationId xmlns:a16="http://schemas.microsoft.com/office/drawing/2014/main" id="{1A51A21F-877F-AA41-985C-A5FAD0FB60F6}"/>
              </a:ext>
            </a:extLst>
          </p:cNvPr>
          <p:cNvPicPr>
            <a:picLocks noChangeAspect="1"/>
          </p:cNvPicPr>
          <p:nvPr/>
        </p:nvPicPr>
        <p:blipFill>
          <a:blip r:embed="rId3"/>
          <a:stretch>
            <a:fillRect/>
          </a:stretch>
        </p:blipFill>
        <p:spPr>
          <a:xfrm>
            <a:off x="7174650" y="1082132"/>
            <a:ext cx="4536649" cy="2833165"/>
          </a:xfrm>
          <a:prstGeom prst="rect">
            <a:avLst/>
          </a:prstGeom>
        </p:spPr>
      </p:pic>
      <p:pic>
        <p:nvPicPr>
          <p:cNvPr id="8" name="Picture 7" descr="Chart, line chart&#10;&#10;Description automatically generated">
            <a:extLst>
              <a:ext uri="{FF2B5EF4-FFF2-40B4-BE49-F238E27FC236}">
                <a16:creationId xmlns:a16="http://schemas.microsoft.com/office/drawing/2014/main" id="{8EB7508E-9EE2-604D-BA56-F6FE7DD27477}"/>
              </a:ext>
            </a:extLst>
          </p:cNvPr>
          <p:cNvPicPr>
            <a:picLocks noChangeAspect="1"/>
          </p:cNvPicPr>
          <p:nvPr/>
        </p:nvPicPr>
        <p:blipFill>
          <a:blip r:embed="rId4"/>
          <a:stretch>
            <a:fillRect/>
          </a:stretch>
        </p:blipFill>
        <p:spPr>
          <a:xfrm>
            <a:off x="3824743" y="3915298"/>
            <a:ext cx="4536651" cy="2944375"/>
          </a:xfrm>
          <a:prstGeom prst="rect">
            <a:avLst/>
          </a:prstGeom>
        </p:spPr>
      </p:pic>
      <p:pic>
        <p:nvPicPr>
          <p:cNvPr id="12" name="Picture 11" descr="Chart, line chart&#10;&#10;Description automatically generated">
            <a:extLst>
              <a:ext uri="{FF2B5EF4-FFF2-40B4-BE49-F238E27FC236}">
                <a16:creationId xmlns:a16="http://schemas.microsoft.com/office/drawing/2014/main" id="{1B20737D-9C30-6247-8072-EE859706497B}"/>
              </a:ext>
            </a:extLst>
          </p:cNvPr>
          <p:cNvPicPr>
            <a:picLocks noChangeAspect="1"/>
          </p:cNvPicPr>
          <p:nvPr/>
        </p:nvPicPr>
        <p:blipFill>
          <a:blip r:embed="rId5"/>
          <a:stretch>
            <a:fillRect/>
          </a:stretch>
        </p:blipFill>
        <p:spPr>
          <a:xfrm>
            <a:off x="474838" y="1319593"/>
            <a:ext cx="4265959" cy="2689411"/>
          </a:xfrm>
          <a:prstGeom prst="rect">
            <a:avLst/>
          </a:prstGeom>
        </p:spPr>
      </p:pic>
    </p:spTree>
    <p:extLst>
      <p:ext uri="{BB962C8B-B14F-4D97-AF65-F5344CB8AC3E}">
        <p14:creationId xmlns:p14="http://schemas.microsoft.com/office/powerpoint/2010/main" val="855934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EFB89A-07D8-390A-73E6-CD5D6C5D97DA}"/>
              </a:ext>
            </a:extLst>
          </p:cNvPr>
          <p:cNvSpPr>
            <a:spLocks noGrp="1"/>
          </p:cNvSpPr>
          <p:nvPr>
            <p:ph type="title"/>
          </p:nvPr>
        </p:nvSpPr>
        <p:spPr/>
        <p:txBody>
          <a:bodyPr wrap="square" anchor="ctr">
            <a:normAutofit/>
          </a:bodyPr>
          <a:lstStyle/>
          <a:p>
            <a:r>
              <a:rPr lang="en-GB" dirty="0"/>
              <a:t>Atoll sources</a:t>
            </a:r>
          </a:p>
        </p:txBody>
      </p:sp>
      <p:sp>
        <p:nvSpPr>
          <p:cNvPr id="3" name="Segnaposto contenuto 2">
            <a:extLst>
              <a:ext uri="{FF2B5EF4-FFF2-40B4-BE49-F238E27FC236}">
                <a16:creationId xmlns:a16="http://schemas.microsoft.com/office/drawing/2014/main" id="{D9290D47-C1A6-9F8A-AD04-389D8F06E277}"/>
              </a:ext>
            </a:extLst>
          </p:cNvPr>
          <p:cNvSpPr>
            <a:spLocks noGrp="1"/>
          </p:cNvSpPr>
          <p:nvPr>
            <p:ph sz="half" idx="1"/>
          </p:nvPr>
        </p:nvSpPr>
        <p:spPr>
          <a:xfrm>
            <a:off x="242832" y="1279380"/>
            <a:ext cx="4973333" cy="4525963"/>
          </a:xfrm>
        </p:spPr>
        <p:txBody>
          <a:bodyPr wrap="square" anchor="t">
            <a:normAutofit/>
          </a:bodyPr>
          <a:lstStyle/>
          <a:p>
            <a:pPr>
              <a:lnSpc>
                <a:spcPct val="90000"/>
              </a:lnSpc>
            </a:pPr>
            <a:endParaRPr lang="en-GB" sz="1800" dirty="0"/>
          </a:p>
          <a:p>
            <a:pPr>
              <a:lnSpc>
                <a:spcPct val="90000"/>
              </a:lnSpc>
            </a:pPr>
            <a:endParaRPr lang="en-GB" sz="1800" dirty="0"/>
          </a:p>
          <a:p>
            <a:pPr>
              <a:lnSpc>
                <a:spcPct val="90000"/>
              </a:lnSpc>
            </a:pPr>
            <a:r>
              <a:rPr lang="en-GB" sz="1800" dirty="0"/>
              <a:t>Results on Atoll sources have been reported only in soft state (banana state)</a:t>
            </a:r>
          </a:p>
          <a:p>
            <a:pPr>
              <a:lnSpc>
                <a:spcPct val="90000"/>
              </a:lnSpc>
            </a:pPr>
            <a:endParaRPr lang="en-GB" sz="1800" dirty="0"/>
          </a:p>
          <a:p>
            <a:pPr>
              <a:lnSpc>
                <a:spcPct val="90000"/>
              </a:lnSpc>
            </a:pPr>
            <a:r>
              <a:rPr lang="en-GB" sz="1800" dirty="0"/>
              <a:t>The first observation on an Atoll source in hard state was performed some months ago but the results have not been published yet</a:t>
            </a:r>
          </a:p>
          <a:p>
            <a:pPr>
              <a:lnSpc>
                <a:spcPct val="90000"/>
              </a:lnSpc>
            </a:pPr>
            <a:endParaRPr lang="en-GB" sz="1800" dirty="0"/>
          </a:p>
          <a:p>
            <a:pPr>
              <a:lnSpc>
                <a:spcPct val="90000"/>
              </a:lnSpc>
            </a:pPr>
            <a:r>
              <a:rPr lang="en-GB" sz="1800" dirty="0"/>
              <a:t>In Soft state the polarization is quite low and strongly dependent on the inclination of the source as expected from theory </a:t>
            </a:r>
          </a:p>
          <a:p>
            <a:pPr>
              <a:lnSpc>
                <a:spcPct val="90000"/>
              </a:lnSpc>
            </a:pPr>
            <a:endParaRPr lang="en-GB" sz="1800" dirty="0"/>
          </a:p>
        </p:txBody>
      </p:sp>
      <p:pic>
        <p:nvPicPr>
          <p:cNvPr id="5" name="Immagine 4" descr="Immagine che contiene testo, Carattere, schermata, linea&#10;&#10;Descrizione generata automaticamente">
            <a:extLst>
              <a:ext uri="{FF2B5EF4-FFF2-40B4-BE49-F238E27FC236}">
                <a16:creationId xmlns:a16="http://schemas.microsoft.com/office/drawing/2014/main" id="{756FE36B-61EF-6DA3-6F98-3C1BD1522A4B}"/>
              </a:ext>
            </a:extLst>
          </p:cNvPr>
          <p:cNvPicPr>
            <a:picLocks noChangeAspect="1"/>
          </p:cNvPicPr>
          <p:nvPr/>
        </p:nvPicPr>
        <p:blipFill>
          <a:blip r:embed="rId2"/>
          <a:stretch>
            <a:fillRect/>
          </a:stretch>
        </p:blipFill>
        <p:spPr>
          <a:xfrm>
            <a:off x="6172200" y="1765207"/>
            <a:ext cx="4038600" cy="4195948"/>
          </a:xfrm>
          <a:prstGeom prst="rect">
            <a:avLst/>
          </a:prstGeom>
          <a:noFill/>
        </p:spPr>
      </p:pic>
    </p:spTree>
    <p:extLst>
      <p:ext uri="{BB962C8B-B14F-4D97-AF65-F5344CB8AC3E}">
        <p14:creationId xmlns:p14="http://schemas.microsoft.com/office/powerpoint/2010/main" val="251861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E7FD58-6A31-301E-2459-92AA409E30E3}"/>
              </a:ext>
            </a:extLst>
          </p:cNvPr>
          <p:cNvSpPr>
            <a:spLocks noGrp="1"/>
          </p:cNvSpPr>
          <p:nvPr>
            <p:ph type="title"/>
          </p:nvPr>
        </p:nvSpPr>
        <p:spPr/>
        <p:txBody>
          <a:bodyPr/>
          <a:lstStyle/>
          <a:p>
            <a:r>
              <a:rPr lang="it-IT" dirty="0"/>
              <a:t>IXPE </a:t>
            </a:r>
            <a:r>
              <a:rPr lang="it-IT" dirty="0" err="1"/>
              <a:t>Results</a:t>
            </a:r>
            <a:r>
              <a:rPr lang="it-IT" dirty="0"/>
              <a:t> on the </a:t>
            </a:r>
            <a:r>
              <a:rPr lang="it-IT" dirty="0" err="1"/>
              <a:t>Polarization</a:t>
            </a:r>
            <a:r>
              <a:rPr lang="it-IT" dirty="0"/>
              <a:t> of </a:t>
            </a:r>
            <a:r>
              <a:rPr lang="it-IT" dirty="0" err="1"/>
              <a:t>Atoll</a:t>
            </a:r>
            <a:r>
              <a:rPr lang="it-IT" dirty="0"/>
              <a:t> Sources</a:t>
            </a:r>
            <a:endParaRPr lang="en-GB" dirty="0"/>
          </a:p>
        </p:txBody>
      </p:sp>
      <p:graphicFrame>
        <p:nvGraphicFramePr>
          <p:cNvPr id="4" name="Segnaposto contenuto 3">
            <a:extLst>
              <a:ext uri="{FF2B5EF4-FFF2-40B4-BE49-F238E27FC236}">
                <a16:creationId xmlns:a16="http://schemas.microsoft.com/office/drawing/2014/main" id="{F504C28D-6C21-E662-1AA7-22A8382EA600}"/>
              </a:ext>
            </a:extLst>
          </p:cNvPr>
          <p:cNvGraphicFramePr>
            <a:graphicFrameLocks noGrp="1"/>
          </p:cNvGraphicFramePr>
          <p:nvPr>
            <p:ph idx="1"/>
            <p:extLst>
              <p:ext uri="{D42A27DB-BD31-4B8C-83A1-F6EECF244321}">
                <p14:modId xmlns:p14="http://schemas.microsoft.com/office/powerpoint/2010/main" val="3618040690"/>
              </p:ext>
            </p:extLst>
          </p:nvPr>
        </p:nvGraphicFramePr>
        <p:xfrm>
          <a:off x="1943494" y="2216084"/>
          <a:ext cx="8488836" cy="4244419"/>
        </p:xfrm>
        <a:graphic>
          <a:graphicData uri="http://schemas.openxmlformats.org/drawingml/2006/table">
            <a:tbl>
              <a:tblPr firstRow="1" bandRow="1">
                <a:tableStyleId>{5C22544A-7EE6-4342-B048-85BDC9FD1C3A}</a:tableStyleId>
              </a:tblPr>
              <a:tblGrid>
                <a:gridCol w="1918648">
                  <a:extLst>
                    <a:ext uri="{9D8B030D-6E8A-4147-A177-3AD203B41FA5}">
                      <a16:colId xmlns:a16="http://schemas.microsoft.com/office/drawing/2014/main" val="2583339694"/>
                    </a:ext>
                  </a:extLst>
                </a:gridCol>
                <a:gridCol w="1731456">
                  <a:extLst>
                    <a:ext uri="{9D8B030D-6E8A-4147-A177-3AD203B41FA5}">
                      <a16:colId xmlns:a16="http://schemas.microsoft.com/office/drawing/2014/main" val="2467179056"/>
                    </a:ext>
                  </a:extLst>
                </a:gridCol>
                <a:gridCol w="1649103">
                  <a:extLst>
                    <a:ext uri="{9D8B030D-6E8A-4147-A177-3AD203B41FA5}">
                      <a16:colId xmlns:a16="http://schemas.microsoft.com/office/drawing/2014/main" val="985087149"/>
                    </a:ext>
                  </a:extLst>
                </a:gridCol>
                <a:gridCol w="1763280">
                  <a:extLst>
                    <a:ext uri="{9D8B030D-6E8A-4147-A177-3AD203B41FA5}">
                      <a16:colId xmlns:a16="http://schemas.microsoft.com/office/drawing/2014/main" val="2697871894"/>
                    </a:ext>
                  </a:extLst>
                </a:gridCol>
                <a:gridCol w="1426349">
                  <a:extLst>
                    <a:ext uri="{9D8B030D-6E8A-4147-A177-3AD203B41FA5}">
                      <a16:colId xmlns:a16="http://schemas.microsoft.com/office/drawing/2014/main" val="1444257711"/>
                    </a:ext>
                  </a:extLst>
                </a:gridCol>
              </a:tblGrid>
              <a:tr h="600971">
                <a:tc>
                  <a:txBody>
                    <a:bodyPr/>
                    <a:lstStyle/>
                    <a:p>
                      <a:pPr algn="ctr"/>
                      <a:r>
                        <a:rPr lang="en-GB" sz="1600" dirty="0">
                          <a:solidFill>
                            <a:schemeClr val="tx1"/>
                          </a:solidFill>
                        </a:rPr>
                        <a:t>source</a:t>
                      </a:r>
                    </a:p>
                  </a:txBody>
                  <a:tcPr/>
                </a:tc>
                <a:tc>
                  <a:txBody>
                    <a:bodyPr/>
                    <a:lstStyle/>
                    <a:p>
                      <a:pPr algn="ctr"/>
                      <a:r>
                        <a:rPr lang="en-GB" sz="1600" dirty="0">
                          <a:solidFill>
                            <a:schemeClr val="tx1"/>
                          </a:solidFill>
                        </a:rPr>
                        <a:t>PD </a:t>
                      </a:r>
                    </a:p>
                    <a:p>
                      <a:pPr algn="ctr"/>
                      <a:r>
                        <a:rPr lang="en-GB" sz="1600" dirty="0">
                          <a:solidFill>
                            <a:schemeClr val="tx1"/>
                          </a:solidFill>
                        </a:rPr>
                        <a:t>(2-8 keV)</a:t>
                      </a:r>
                    </a:p>
                  </a:txBody>
                  <a:tcPr/>
                </a:tc>
                <a:tc>
                  <a:txBody>
                    <a:bodyPr/>
                    <a:lstStyle/>
                    <a:p>
                      <a:pPr algn="ctr"/>
                      <a:r>
                        <a:rPr lang="en-GB" sz="1600" dirty="0">
                          <a:solidFill>
                            <a:schemeClr val="tx1"/>
                          </a:solidFill>
                        </a:rPr>
                        <a:t>PA</a:t>
                      </a:r>
                    </a:p>
                    <a:p>
                      <a:pPr algn="ctr"/>
                      <a:r>
                        <a:rPr lang="en-GB" sz="1600" dirty="0">
                          <a:solidFill>
                            <a:schemeClr val="tx1"/>
                          </a:solidFill>
                        </a:rPr>
                        <a:t>(2-8 keV)</a:t>
                      </a:r>
                    </a:p>
                  </a:txBody>
                  <a:tcPr/>
                </a:tc>
                <a:tc>
                  <a:txBody>
                    <a:bodyPr/>
                    <a:lstStyle/>
                    <a:p>
                      <a:pPr algn="ctr"/>
                      <a:r>
                        <a:rPr lang="en-GB" sz="1600" dirty="0">
                          <a:solidFill>
                            <a:schemeClr val="tx1"/>
                          </a:solidFill>
                        </a:rPr>
                        <a:t>Max PD</a:t>
                      </a:r>
                    </a:p>
                    <a:p>
                      <a:pPr algn="ctr"/>
                      <a:r>
                        <a:rPr lang="en-GB" sz="1600" dirty="0">
                          <a:solidFill>
                            <a:schemeClr val="tx1"/>
                          </a:solidFill>
                        </a:rPr>
                        <a:t>(band)</a:t>
                      </a:r>
                    </a:p>
                  </a:txBody>
                  <a:tcPr/>
                </a:tc>
                <a:tc>
                  <a:txBody>
                    <a:bodyPr/>
                    <a:lstStyle/>
                    <a:p>
                      <a:pPr algn="ctr"/>
                      <a:r>
                        <a:rPr lang="en-GB" sz="1600" dirty="0">
                          <a:solidFill>
                            <a:schemeClr val="tx1"/>
                          </a:solidFill>
                        </a:rPr>
                        <a:t>Inclination</a:t>
                      </a:r>
                    </a:p>
                    <a:p>
                      <a:pPr algn="ctr"/>
                      <a:r>
                        <a:rPr lang="en-GB" sz="1600" dirty="0">
                          <a:solidFill>
                            <a:schemeClr val="tx1"/>
                          </a:solidFill>
                        </a:rPr>
                        <a:t>(°)</a:t>
                      </a:r>
                    </a:p>
                  </a:txBody>
                  <a:tcPr/>
                </a:tc>
                <a:extLst>
                  <a:ext uri="{0D108BD9-81ED-4DB2-BD59-A6C34878D82A}">
                    <a16:rowId xmlns:a16="http://schemas.microsoft.com/office/drawing/2014/main" val="3247711597"/>
                  </a:ext>
                </a:extLst>
              </a:tr>
              <a:tr h="368107">
                <a:tc>
                  <a:txBody>
                    <a:bodyPr/>
                    <a:lstStyle/>
                    <a:p>
                      <a:pPr algn="ctr"/>
                      <a:r>
                        <a:rPr lang="en-GB" sz="1600" dirty="0"/>
                        <a:t>Ser X–1 </a:t>
                      </a:r>
                    </a:p>
                  </a:txBody>
                  <a:tcPr/>
                </a:tc>
                <a:tc>
                  <a:txBody>
                    <a:bodyPr/>
                    <a:lstStyle/>
                    <a:p>
                      <a:pPr algn="ctr"/>
                      <a:r>
                        <a:rPr lang="en-GB" sz="1600" dirty="0"/>
                        <a:t>&lt; 2%</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dirty="0"/>
                        <a:t>Unconstrained</a:t>
                      </a:r>
                    </a:p>
                  </a:txBody>
                  <a:tcPr/>
                </a:tc>
                <a:tc>
                  <a:txBody>
                    <a:bodyPr/>
                    <a:lstStyle/>
                    <a:p>
                      <a:pPr algn="ctr"/>
                      <a:r>
                        <a:rPr lang="en-GB" sz="1600" dirty="0"/>
                        <a:t>-</a:t>
                      </a:r>
                    </a:p>
                  </a:txBody>
                  <a:tcPr/>
                </a:tc>
                <a:tc>
                  <a:txBody>
                    <a:bodyPr/>
                    <a:lstStyle/>
                    <a:p>
                      <a:pPr algn="ctr"/>
                      <a:r>
                        <a:rPr lang="it-IT" sz="1600" dirty="0"/>
                        <a:t>25.1</a:t>
                      </a:r>
                      <a:r>
                        <a:rPr lang="it-IT" sz="1600" baseline="30000" dirty="0"/>
                        <a:t>+1.3 </a:t>
                      </a:r>
                      <a:r>
                        <a:rPr lang="it-IT" sz="1600" baseline="-25000" dirty="0"/>
                        <a:t>−1.5</a:t>
                      </a:r>
                      <a:endParaRPr lang="en-GB" sz="1600" baseline="-25000" dirty="0"/>
                    </a:p>
                  </a:txBody>
                  <a:tcPr/>
                </a:tc>
                <a:extLst>
                  <a:ext uri="{0D108BD9-81ED-4DB2-BD59-A6C34878D82A}">
                    <a16:rowId xmlns:a16="http://schemas.microsoft.com/office/drawing/2014/main" val="3467699846"/>
                  </a:ext>
                </a:extLst>
              </a:tr>
              <a:tr h="368107">
                <a:tc>
                  <a:txBody>
                    <a:bodyPr/>
                    <a:lstStyle/>
                    <a:p>
                      <a:pPr algn="ctr"/>
                      <a:r>
                        <a:rPr lang="it-IT" sz="1600" dirty="0"/>
                        <a:t>GS 1826−238</a:t>
                      </a:r>
                      <a:endParaRPr lang="en-GB" sz="1600" dirty="0"/>
                    </a:p>
                  </a:txBody>
                  <a:tcPr/>
                </a:tc>
                <a:tc>
                  <a:txBody>
                    <a:bodyPr/>
                    <a:lstStyle/>
                    <a:p>
                      <a:pPr algn="ctr"/>
                      <a:r>
                        <a:rPr lang="it-IT" sz="1600" dirty="0"/>
                        <a:t>&lt; 1.3%</a:t>
                      </a:r>
                      <a:endParaRPr lang="en-GB" sz="1600" dirty="0"/>
                    </a:p>
                  </a:txBody>
                  <a:tcPr/>
                </a:tc>
                <a:tc>
                  <a:txBody>
                    <a:bodyPr/>
                    <a:lstStyle/>
                    <a:p>
                      <a:pPr algn="ctr"/>
                      <a:r>
                        <a:rPr lang="en-GB" sz="1600" dirty="0"/>
                        <a:t>Unconstrained</a:t>
                      </a:r>
                    </a:p>
                  </a:txBody>
                  <a:tcPr/>
                </a:tc>
                <a:tc>
                  <a:txBody>
                    <a:bodyPr/>
                    <a:lstStyle/>
                    <a:p>
                      <a:pPr algn="ctr"/>
                      <a:r>
                        <a:rPr lang="en-GB" sz="1600" dirty="0"/>
                        <a:t>-</a:t>
                      </a:r>
                    </a:p>
                  </a:txBody>
                  <a:tcPr/>
                </a:tc>
                <a:tc>
                  <a:txBody>
                    <a:bodyPr/>
                    <a:lstStyle/>
                    <a:p>
                      <a:pPr algn="ctr"/>
                      <a:r>
                        <a:rPr lang="en-GB" sz="1600" dirty="0"/>
                        <a:t> &lt; 60°</a:t>
                      </a:r>
                    </a:p>
                  </a:txBody>
                  <a:tcPr/>
                </a:tc>
                <a:extLst>
                  <a:ext uri="{0D108BD9-81ED-4DB2-BD59-A6C34878D82A}">
                    <a16:rowId xmlns:a16="http://schemas.microsoft.com/office/drawing/2014/main" val="3113352470"/>
                  </a:ext>
                </a:extLst>
              </a:tr>
              <a:tr h="600971">
                <a:tc>
                  <a:txBody>
                    <a:bodyPr/>
                    <a:lstStyle/>
                    <a:p>
                      <a:pPr algn="ctr"/>
                      <a:r>
                        <a:rPr lang="it-IT" sz="1600" dirty="0"/>
                        <a:t>GX 9+9</a:t>
                      </a:r>
                      <a:endParaRPr lang="en-GB" sz="1600" dirty="0"/>
                    </a:p>
                  </a:txBody>
                  <a:tcPr/>
                </a:tc>
                <a:tc>
                  <a:txBody>
                    <a:bodyPr/>
                    <a:lstStyle/>
                    <a:p>
                      <a:pPr algn="ctr"/>
                      <a:r>
                        <a:rPr lang="it-IT" sz="1600" dirty="0"/>
                        <a:t>1.4% ± 0.3%</a:t>
                      </a:r>
                      <a:endParaRPr lang="en-GB" sz="1600" dirty="0"/>
                    </a:p>
                  </a:txBody>
                  <a:tcPr/>
                </a:tc>
                <a:tc>
                  <a:txBody>
                    <a:bodyPr/>
                    <a:lstStyle/>
                    <a:p>
                      <a:pPr algn="ctr"/>
                      <a:r>
                        <a:rPr lang="it-IT" sz="1600" dirty="0"/>
                        <a:t>68 ± 6</a:t>
                      </a:r>
                      <a:endParaRPr lang="en-GB" sz="160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1600" dirty="0"/>
                        <a:t>2.2% ± 0.5%</a:t>
                      </a:r>
                    </a:p>
                    <a:p>
                      <a:pPr marL="0" marR="0" lvl="0" indent="0" algn="ctr" defTabSz="457200" rtl="0" eaLnBrk="1" fontAlgn="auto" latinLnBrk="0" hangingPunct="1">
                        <a:lnSpc>
                          <a:spcPct val="100000"/>
                        </a:lnSpc>
                        <a:spcBef>
                          <a:spcPts val="0"/>
                        </a:spcBef>
                        <a:spcAft>
                          <a:spcPts val="0"/>
                        </a:spcAft>
                        <a:buClrTx/>
                        <a:buSzTx/>
                        <a:buFontTx/>
                        <a:buNone/>
                        <a:tabLst/>
                        <a:defRPr/>
                      </a:pPr>
                      <a:r>
                        <a:rPr lang="it-IT" sz="1600" dirty="0"/>
                        <a:t>(4–8 </a:t>
                      </a:r>
                      <a:r>
                        <a:rPr lang="it-IT" sz="1600" dirty="0" err="1"/>
                        <a:t>keV</a:t>
                      </a:r>
                      <a:r>
                        <a:rPr lang="it-IT" sz="1600" dirty="0"/>
                        <a:t>)</a:t>
                      </a:r>
                      <a:endParaRPr lang="en-GB" sz="1600" dirty="0"/>
                    </a:p>
                  </a:txBody>
                  <a:tcPr/>
                </a:tc>
                <a:tc>
                  <a:txBody>
                    <a:bodyPr/>
                    <a:lstStyle/>
                    <a:p>
                      <a:pPr algn="ctr"/>
                      <a:r>
                        <a:rPr lang="it-IT" sz="1600" dirty="0"/>
                        <a:t>28 ± 8</a:t>
                      </a:r>
                      <a:endParaRPr lang="en-GB" sz="1600" dirty="0"/>
                    </a:p>
                  </a:txBody>
                  <a:tcPr/>
                </a:tc>
                <a:extLst>
                  <a:ext uri="{0D108BD9-81ED-4DB2-BD59-A6C34878D82A}">
                    <a16:rowId xmlns:a16="http://schemas.microsoft.com/office/drawing/2014/main" val="2535851903"/>
                  </a:ext>
                </a:extLst>
              </a:tr>
              <a:tr h="600971">
                <a:tc>
                  <a:txBody>
                    <a:bodyPr/>
                    <a:lstStyle/>
                    <a:p>
                      <a:pPr algn="ctr"/>
                      <a:r>
                        <a:rPr lang="it-IT" sz="1600" dirty="0"/>
                        <a:t>4U 1820−303</a:t>
                      </a:r>
                      <a:endParaRPr lang="en-GB" sz="1600" dirty="0"/>
                    </a:p>
                  </a:txBody>
                  <a:tcPr/>
                </a:tc>
                <a:tc>
                  <a:txBody>
                    <a:bodyPr/>
                    <a:lstStyle/>
                    <a:p>
                      <a:pPr algn="ctr"/>
                      <a:r>
                        <a:rPr lang="it-IT" sz="1600" dirty="0"/>
                        <a:t>&lt; 1.3%</a:t>
                      </a:r>
                      <a:endParaRPr lang="en-GB" sz="1600" dirty="0"/>
                    </a:p>
                  </a:txBody>
                  <a:tcPr/>
                </a:tc>
                <a:tc>
                  <a:txBody>
                    <a:bodyPr/>
                    <a:lstStyle/>
                    <a:p>
                      <a:pPr algn="ctr"/>
                      <a:r>
                        <a:rPr lang="en-GB" sz="1600" dirty="0"/>
                        <a:t>Unconstrained</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1600" dirty="0"/>
                        <a:t>10.3% ± 2.4% </a:t>
                      </a:r>
                    </a:p>
                    <a:p>
                      <a:pPr marL="0" marR="0" lvl="0" indent="0" algn="ctr" defTabSz="457200" rtl="0" eaLnBrk="1" fontAlgn="auto" latinLnBrk="0" hangingPunct="1">
                        <a:lnSpc>
                          <a:spcPct val="100000"/>
                        </a:lnSpc>
                        <a:spcBef>
                          <a:spcPts val="0"/>
                        </a:spcBef>
                        <a:spcAft>
                          <a:spcPts val="0"/>
                        </a:spcAft>
                        <a:buClrTx/>
                        <a:buSzTx/>
                        <a:buFontTx/>
                        <a:buNone/>
                        <a:tabLst/>
                        <a:defRPr/>
                      </a:pPr>
                      <a:r>
                        <a:rPr lang="it-IT" sz="1600" dirty="0"/>
                        <a:t>(7–8 </a:t>
                      </a:r>
                      <a:r>
                        <a:rPr lang="it-IT" sz="1600" dirty="0" err="1"/>
                        <a:t>keV</a:t>
                      </a:r>
                      <a:r>
                        <a:rPr lang="it-IT" sz="1600" dirty="0"/>
                        <a:t>) </a:t>
                      </a:r>
                      <a:endParaRPr lang="en-GB" sz="1600" dirty="0"/>
                    </a:p>
                  </a:txBody>
                  <a:tcPr/>
                </a:tc>
                <a:tc>
                  <a:txBody>
                    <a:bodyPr/>
                    <a:lstStyle/>
                    <a:p>
                      <a:pPr algn="ctr"/>
                      <a:r>
                        <a:rPr lang="it-IT" sz="1600" dirty="0"/>
                        <a:t>31</a:t>
                      </a:r>
                      <a:r>
                        <a:rPr lang="it-IT" sz="1600" baseline="30000" dirty="0"/>
                        <a:t>+9</a:t>
                      </a:r>
                      <a:r>
                        <a:rPr lang="it-IT" sz="1600" dirty="0"/>
                        <a:t> </a:t>
                      </a:r>
                      <a:r>
                        <a:rPr lang="it-IT" sz="1600" baseline="-25000" dirty="0"/>
                        <a:t>−5</a:t>
                      </a:r>
                      <a:endParaRPr lang="en-GB" sz="1600" baseline="-25000" dirty="0"/>
                    </a:p>
                  </a:txBody>
                  <a:tcPr/>
                </a:tc>
                <a:extLst>
                  <a:ext uri="{0D108BD9-81ED-4DB2-BD59-A6C34878D82A}">
                    <a16:rowId xmlns:a16="http://schemas.microsoft.com/office/drawing/2014/main" val="975912764"/>
                  </a:ext>
                </a:extLst>
              </a:tr>
              <a:tr h="368107">
                <a:tc>
                  <a:txBody>
                    <a:bodyPr/>
                    <a:lstStyle/>
                    <a:p>
                      <a:pPr algn="ctr"/>
                      <a:r>
                        <a:rPr lang="en-GB" sz="1600" dirty="0"/>
                        <a:t>GX 9+1</a:t>
                      </a:r>
                    </a:p>
                  </a:txBody>
                  <a:tcPr/>
                </a:tc>
                <a:tc>
                  <a:txBody>
                    <a:bodyPr/>
                    <a:lstStyle/>
                    <a:p>
                      <a:pPr algn="ctr"/>
                      <a:r>
                        <a:rPr lang="en-GB" sz="1600" dirty="0"/>
                        <a:t>&lt; 1.9%</a:t>
                      </a:r>
                    </a:p>
                  </a:txBody>
                  <a:tcPr/>
                </a:tc>
                <a:tc>
                  <a:txBody>
                    <a:bodyPr/>
                    <a:lstStyle/>
                    <a:p>
                      <a:pPr algn="ctr"/>
                      <a:r>
                        <a:rPr lang="en-GB" sz="1600" dirty="0"/>
                        <a:t>Unconstrained</a:t>
                      </a:r>
                    </a:p>
                  </a:txBody>
                  <a:tcPr/>
                </a:tc>
                <a:tc>
                  <a:txBody>
                    <a:bodyPr/>
                    <a:lstStyle/>
                    <a:p>
                      <a:pPr algn="ctr"/>
                      <a:r>
                        <a:rPr lang="en-GB" sz="1600" dirty="0"/>
                        <a:t>-</a:t>
                      </a:r>
                    </a:p>
                  </a:txBody>
                  <a:tcPr/>
                </a:tc>
                <a:tc>
                  <a:txBody>
                    <a:bodyPr/>
                    <a:lstStyle/>
                    <a:p>
                      <a:pPr algn="ctr"/>
                      <a:r>
                        <a:rPr lang="en-GB" sz="1600" dirty="0"/>
                        <a:t>34±12</a:t>
                      </a:r>
                    </a:p>
                  </a:txBody>
                  <a:tcPr/>
                </a:tc>
                <a:extLst>
                  <a:ext uri="{0D108BD9-81ED-4DB2-BD59-A6C34878D82A}">
                    <a16:rowId xmlns:a16="http://schemas.microsoft.com/office/drawing/2014/main" val="2677304395"/>
                  </a:ext>
                </a:extLst>
              </a:tr>
              <a:tr h="368107">
                <a:tc>
                  <a:txBody>
                    <a:bodyPr/>
                    <a:lstStyle/>
                    <a:p>
                      <a:pPr algn="ctr"/>
                      <a:r>
                        <a:rPr lang="en-GB" sz="1600" dirty="0"/>
                        <a:t>4U 1735−44</a:t>
                      </a:r>
                    </a:p>
                  </a:txBody>
                  <a:tcPr/>
                </a:tc>
                <a:tc>
                  <a:txBody>
                    <a:bodyPr/>
                    <a:lstStyle/>
                    <a:p>
                      <a:pPr algn="ctr"/>
                      <a:r>
                        <a:rPr lang="en-GB" sz="1600" dirty="0"/>
                        <a:t>&lt; 2.4%</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dirty="0"/>
                        <a:t>Unconstrained</a:t>
                      </a:r>
                    </a:p>
                  </a:txBody>
                  <a:tcPr/>
                </a:tc>
                <a:tc>
                  <a:txBody>
                    <a:bodyPr/>
                    <a:lstStyle/>
                    <a:p>
                      <a:pPr algn="ctr"/>
                      <a:r>
                        <a:rPr lang="en-GB" sz="1600" dirty="0"/>
                        <a:t>-</a:t>
                      </a:r>
                    </a:p>
                  </a:txBody>
                  <a:tcPr/>
                </a:tc>
                <a:tc>
                  <a:txBody>
                    <a:bodyPr/>
                    <a:lstStyle/>
                    <a:p>
                      <a:pPr algn="ctr"/>
                      <a:r>
                        <a:rPr lang="en-GB" sz="1600" dirty="0"/>
                        <a:t>35 ± 1</a:t>
                      </a:r>
                    </a:p>
                  </a:txBody>
                  <a:tcPr/>
                </a:tc>
                <a:extLst>
                  <a:ext uri="{0D108BD9-81ED-4DB2-BD59-A6C34878D82A}">
                    <a16:rowId xmlns:a16="http://schemas.microsoft.com/office/drawing/2014/main" val="805554734"/>
                  </a:ext>
                </a:extLst>
              </a:tr>
              <a:tr h="368107">
                <a:tc>
                  <a:txBody>
                    <a:bodyPr/>
                    <a:lstStyle/>
                    <a:p>
                      <a:pPr algn="ctr"/>
                      <a:r>
                        <a:rPr lang="en-GB" sz="1600" dirty="0"/>
                        <a:t>GX 3+1</a:t>
                      </a:r>
                    </a:p>
                  </a:txBody>
                  <a:tcPr/>
                </a:tc>
                <a:tc>
                  <a:txBody>
                    <a:bodyPr/>
                    <a:lstStyle/>
                    <a:p>
                      <a:pPr algn="ctr"/>
                      <a:r>
                        <a:rPr lang="en-GB" sz="1600" dirty="0"/>
                        <a:t>&lt; 1.3%</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dirty="0"/>
                        <a:t>Unconstrained</a:t>
                      </a:r>
                    </a:p>
                  </a:txBody>
                  <a:tcPr/>
                </a:tc>
                <a:tc>
                  <a:txBody>
                    <a:bodyPr/>
                    <a:lstStyle/>
                    <a:p>
                      <a:pPr algn="ctr"/>
                      <a:r>
                        <a:rPr lang="en-GB" sz="1600" dirty="0"/>
                        <a:t>-</a:t>
                      </a:r>
                    </a:p>
                  </a:txBody>
                  <a:tcPr/>
                </a:tc>
                <a:tc>
                  <a:txBody>
                    <a:bodyPr/>
                    <a:lstStyle/>
                    <a:p>
                      <a:pPr algn="ctr"/>
                      <a:r>
                        <a:rPr lang="it-IT" sz="1600" dirty="0"/>
                        <a:t>36.1</a:t>
                      </a:r>
                      <a:r>
                        <a:rPr lang="it-IT" sz="1600" baseline="30000" dirty="0"/>
                        <a:t>+1.1 </a:t>
                      </a:r>
                      <a:r>
                        <a:rPr lang="it-IT" sz="1600" baseline="-25000" dirty="0"/>
                        <a:t>−1.9</a:t>
                      </a:r>
                      <a:endParaRPr lang="en-GB" sz="1600" baseline="-25000" dirty="0"/>
                    </a:p>
                  </a:txBody>
                  <a:tcPr/>
                </a:tc>
                <a:extLst>
                  <a:ext uri="{0D108BD9-81ED-4DB2-BD59-A6C34878D82A}">
                    <a16:rowId xmlns:a16="http://schemas.microsoft.com/office/drawing/2014/main" val="3212270875"/>
                  </a:ext>
                </a:extLst>
              </a:tr>
              <a:tr h="600971">
                <a:tc>
                  <a:txBody>
                    <a:bodyPr/>
                    <a:lstStyle/>
                    <a:p>
                      <a:pPr algn="ctr"/>
                      <a:r>
                        <a:rPr lang="it-IT" sz="1600" dirty="0"/>
                        <a:t>4U 1624−49</a:t>
                      </a:r>
                      <a:endParaRPr lang="en-GB" sz="1600" dirty="0"/>
                    </a:p>
                  </a:txBody>
                  <a:tcPr/>
                </a:tc>
                <a:tc>
                  <a:txBody>
                    <a:bodyPr/>
                    <a:lstStyle/>
                    <a:p>
                      <a:pPr algn="ctr"/>
                      <a:r>
                        <a:rPr lang="it-IT" sz="1600" dirty="0"/>
                        <a:t>3.1% ± 0.7% </a:t>
                      </a:r>
                      <a:endParaRPr lang="en-GB" sz="1600" dirty="0"/>
                    </a:p>
                  </a:txBody>
                  <a:tcPr/>
                </a:tc>
                <a:tc>
                  <a:txBody>
                    <a:bodyPr/>
                    <a:lstStyle/>
                    <a:p>
                      <a:pPr algn="ctr"/>
                      <a:r>
                        <a:rPr lang="it-IT" sz="1600" dirty="0"/>
                        <a:t>81°± 6°</a:t>
                      </a:r>
                      <a:endParaRPr lang="en-GB" sz="1600" dirty="0"/>
                    </a:p>
                  </a:txBody>
                  <a:tcPr/>
                </a:tc>
                <a:tc>
                  <a:txBody>
                    <a:bodyPr/>
                    <a:lstStyle/>
                    <a:p>
                      <a:pPr algn="ctr"/>
                      <a:r>
                        <a:rPr lang="it-IT" sz="1600" dirty="0"/>
                        <a:t>6% ± 2% </a:t>
                      </a:r>
                    </a:p>
                    <a:p>
                      <a:pPr algn="ctr"/>
                      <a:r>
                        <a:rPr lang="it-IT" sz="1600" dirty="0"/>
                        <a:t>(6–8 </a:t>
                      </a:r>
                      <a:r>
                        <a:rPr lang="it-IT" sz="1600" dirty="0" err="1"/>
                        <a:t>keV</a:t>
                      </a:r>
                      <a:r>
                        <a:rPr lang="it-IT" sz="1600" dirty="0"/>
                        <a:t>)</a:t>
                      </a:r>
                      <a:endParaRPr lang="en-GB" sz="1600" dirty="0"/>
                    </a:p>
                  </a:txBody>
                  <a:tcPr/>
                </a:tc>
                <a:tc>
                  <a:txBody>
                    <a:bodyPr/>
                    <a:lstStyle/>
                    <a:p>
                      <a:pPr algn="ctr"/>
                      <a:r>
                        <a:rPr lang="it-IT" sz="1600" dirty="0"/>
                        <a:t>62</a:t>
                      </a:r>
                      <a:r>
                        <a:rPr lang="it-IT" sz="1600" baseline="30000" dirty="0"/>
                        <a:t>+12</a:t>
                      </a:r>
                      <a:r>
                        <a:rPr lang="it-IT" sz="1600" dirty="0"/>
                        <a:t> </a:t>
                      </a:r>
                      <a:r>
                        <a:rPr lang="it-IT" sz="1600" baseline="-25000" dirty="0"/>
                        <a:t>−9</a:t>
                      </a:r>
                      <a:endParaRPr lang="en-GB" sz="1600" baseline="-25000" dirty="0"/>
                    </a:p>
                  </a:txBody>
                  <a:tcPr/>
                </a:tc>
                <a:extLst>
                  <a:ext uri="{0D108BD9-81ED-4DB2-BD59-A6C34878D82A}">
                    <a16:rowId xmlns:a16="http://schemas.microsoft.com/office/drawing/2014/main" val="2661880593"/>
                  </a:ext>
                </a:extLst>
              </a:tr>
            </a:tbl>
          </a:graphicData>
        </a:graphic>
      </p:graphicFrame>
    </p:spTree>
    <p:extLst>
      <p:ext uri="{BB962C8B-B14F-4D97-AF65-F5344CB8AC3E}">
        <p14:creationId xmlns:p14="http://schemas.microsoft.com/office/powerpoint/2010/main" val="32161676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230747-0590-0695-9CBF-1A0814999E19}"/>
              </a:ext>
            </a:extLst>
          </p:cNvPr>
          <p:cNvSpPr>
            <a:spLocks noGrp="1"/>
          </p:cNvSpPr>
          <p:nvPr>
            <p:ph type="title"/>
          </p:nvPr>
        </p:nvSpPr>
        <p:spPr>
          <a:xfrm>
            <a:off x="4379981" y="275379"/>
            <a:ext cx="4065545" cy="550759"/>
          </a:xfrm>
        </p:spPr>
        <p:txBody>
          <a:bodyPr wrap="square" anchor="ctr">
            <a:normAutofit fontScale="90000"/>
          </a:bodyPr>
          <a:lstStyle/>
          <a:p>
            <a:pPr>
              <a:lnSpc>
                <a:spcPct val="90000"/>
              </a:lnSpc>
            </a:pPr>
            <a:r>
              <a:rPr lang="en-US" sz="3700" b="1" dirty="0"/>
              <a:t>4U 1624-49</a:t>
            </a:r>
            <a:br>
              <a:rPr lang="en-US" sz="3700" b="1" dirty="0"/>
            </a:br>
            <a:endParaRPr lang="en-GB" sz="3700" dirty="0"/>
          </a:p>
        </p:txBody>
      </p:sp>
      <p:sp>
        <p:nvSpPr>
          <p:cNvPr id="3" name="Segnaposto contenuto 2">
            <a:extLst>
              <a:ext uri="{FF2B5EF4-FFF2-40B4-BE49-F238E27FC236}">
                <a16:creationId xmlns:a16="http://schemas.microsoft.com/office/drawing/2014/main" id="{C3FD6A09-77F7-C6D0-E499-F29C9B85D010}"/>
              </a:ext>
            </a:extLst>
          </p:cNvPr>
          <p:cNvSpPr>
            <a:spLocks noGrp="1"/>
          </p:cNvSpPr>
          <p:nvPr>
            <p:ph sz="half" idx="2"/>
          </p:nvPr>
        </p:nvSpPr>
        <p:spPr>
          <a:xfrm>
            <a:off x="59248" y="550759"/>
            <a:ext cx="11672059" cy="1538327"/>
          </a:xfrm>
        </p:spPr>
        <p:txBody>
          <a:bodyPr wrap="square" anchor="t">
            <a:normAutofit lnSpcReduction="10000"/>
          </a:bodyPr>
          <a:lstStyle/>
          <a:p>
            <a:pPr marL="0" indent="0">
              <a:lnSpc>
                <a:spcPct val="90000"/>
              </a:lnSpc>
              <a:buNone/>
            </a:pPr>
            <a:endParaRPr lang="it-IT" sz="1700" dirty="0"/>
          </a:p>
          <a:p>
            <a:pPr>
              <a:lnSpc>
                <a:spcPct val="90000"/>
              </a:lnSpc>
            </a:pPr>
            <a:r>
              <a:rPr lang="it-IT" sz="1700" dirty="0"/>
              <a:t>Western model with a black body </a:t>
            </a:r>
            <a:r>
              <a:rPr lang="it-IT" sz="1700" dirty="0" err="1"/>
              <a:t>representing</a:t>
            </a:r>
            <a:r>
              <a:rPr lang="it-IT" sz="1700" dirty="0"/>
              <a:t> the star and </a:t>
            </a:r>
            <a:r>
              <a:rPr lang="it-IT" sz="1700" dirty="0" err="1"/>
              <a:t>comptonization</a:t>
            </a:r>
            <a:r>
              <a:rPr lang="it-IT" sz="1700" dirty="0"/>
              <a:t> from a hot corona </a:t>
            </a:r>
            <a:r>
              <a:rPr lang="it-IT" sz="1700" dirty="0" err="1"/>
              <a:t>extended</a:t>
            </a:r>
            <a:r>
              <a:rPr lang="it-IT" sz="1700" dirty="0"/>
              <a:t> </a:t>
            </a:r>
            <a:r>
              <a:rPr lang="it-IT" sz="1700" dirty="0" err="1"/>
              <a:t>above</a:t>
            </a:r>
            <a:r>
              <a:rPr lang="it-IT" sz="1700" dirty="0"/>
              <a:t> the disk -&gt;</a:t>
            </a:r>
            <a:r>
              <a:rPr lang="it-IT" sz="1700" dirty="0" err="1"/>
              <a:t>slab</a:t>
            </a:r>
            <a:r>
              <a:rPr lang="it-IT" sz="1700" dirty="0"/>
              <a:t>;</a:t>
            </a:r>
          </a:p>
          <a:p>
            <a:pPr>
              <a:lnSpc>
                <a:spcPct val="90000"/>
              </a:lnSpc>
            </a:pPr>
            <a:endParaRPr lang="it-IT" sz="1700" dirty="0"/>
          </a:p>
          <a:p>
            <a:pPr>
              <a:lnSpc>
                <a:spcPct val="90000"/>
              </a:lnSpc>
            </a:pPr>
            <a:r>
              <a:rPr lang="it-IT" sz="1700" dirty="0"/>
              <a:t> Eastern model with soft component </a:t>
            </a:r>
            <a:r>
              <a:rPr lang="it-IT" sz="1700" dirty="0" err="1"/>
              <a:t>attributed</a:t>
            </a:r>
            <a:r>
              <a:rPr lang="it-IT" sz="1700" dirty="0"/>
              <a:t> to the </a:t>
            </a:r>
            <a:r>
              <a:rPr lang="it-IT" sz="1700" dirty="0" err="1"/>
              <a:t>accretion</a:t>
            </a:r>
            <a:r>
              <a:rPr lang="it-IT" sz="1700" dirty="0"/>
              <a:t> </a:t>
            </a:r>
            <a:r>
              <a:rPr lang="it-IT" sz="1700" dirty="0" err="1"/>
              <a:t>multicolour</a:t>
            </a:r>
            <a:r>
              <a:rPr lang="it-IT" sz="1700" dirty="0"/>
              <a:t> disc, </a:t>
            </a:r>
            <a:r>
              <a:rPr lang="it-IT" sz="1700" dirty="0" err="1"/>
              <a:t>while</a:t>
            </a:r>
            <a:r>
              <a:rPr lang="it-IT" sz="1700" dirty="0"/>
              <a:t> </a:t>
            </a:r>
            <a:r>
              <a:rPr lang="it-IT" sz="1700" dirty="0" err="1"/>
              <a:t>Comptonization</a:t>
            </a:r>
            <a:r>
              <a:rPr lang="it-IT" sz="1700" dirty="0"/>
              <a:t> </a:t>
            </a:r>
            <a:r>
              <a:rPr lang="it-IT" sz="1700" dirty="0" err="1"/>
              <a:t>originates</a:t>
            </a:r>
            <a:r>
              <a:rPr lang="it-IT" sz="1700" dirty="0"/>
              <a:t> in a hot plasma in the </a:t>
            </a:r>
            <a:r>
              <a:rPr lang="it-IT" sz="1700" dirty="0" err="1"/>
              <a:t>region</a:t>
            </a:r>
            <a:r>
              <a:rPr lang="it-IT" sz="1700" dirty="0"/>
              <a:t> of the </a:t>
            </a:r>
            <a:r>
              <a:rPr lang="it-IT" sz="1700" dirty="0" err="1"/>
              <a:t>boundary</a:t>
            </a:r>
            <a:r>
              <a:rPr lang="it-IT" sz="1700" dirty="0"/>
              <a:t> or </a:t>
            </a:r>
            <a:r>
              <a:rPr lang="it-IT" sz="1700" dirty="0" err="1"/>
              <a:t>spreading</a:t>
            </a:r>
            <a:r>
              <a:rPr lang="it-IT" sz="1700" dirty="0"/>
              <a:t> </a:t>
            </a:r>
            <a:r>
              <a:rPr lang="it-IT" sz="1700" dirty="0" err="1"/>
              <a:t>layer</a:t>
            </a:r>
            <a:r>
              <a:rPr lang="it-IT" sz="1700" dirty="0"/>
              <a:t> (BL/SL) close to the NS</a:t>
            </a:r>
          </a:p>
          <a:p>
            <a:pPr>
              <a:lnSpc>
                <a:spcPct val="90000"/>
              </a:lnSpc>
            </a:pPr>
            <a:endParaRPr lang="en-GB" sz="1700" dirty="0"/>
          </a:p>
        </p:txBody>
      </p:sp>
      <p:pic>
        <p:nvPicPr>
          <p:cNvPr id="4" name="Immagine 3" descr="Immagine che contiene testo, schermata, Diagramma, linea&#10;&#10;Descrizione generata automaticamente">
            <a:extLst>
              <a:ext uri="{FF2B5EF4-FFF2-40B4-BE49-F238E27FC236}">
                <a16:creationId xmlns:a16="http://schemas.microsoft.com/office/drawing/2014/main" id="{C7A35A81-EBED-06F7-4F9C-6EE8BD3F5E6A}"/>
              </a:ext>
            </a:extLst>
          </p:cNvPr>
          <p:cNvPicPr>
            <a:picLocks noChangeAspect="1"/>
          </p:cNvPicPr>
          <p:nvPr/>
        </p:nvPicPr>
        <p:blipFill>
          <a:blip r:embed="rId2"/>
          <a:srcRect l="6772" t="8257" r="3899" b="1302"/>
          <a:stretch/>
        </p:blipFill>
        <p:spPr>
          <a:xfrm>
            <a:off x="327784" y="2663393"/>
            <a:ext cx="6084968" cy="4143080"/>
          </a:xfrm>
          <a:prstGeom prst="rect">
            <a:avLst/>
          </a:prstGeom>
          <a:noFill/>
        </p:spPr>
      </p:pic>
      <p:pic>
        <p:nvPicPr>
          <p:cNvPr id="6" name="Immagine 5" descr="Immagine che contiene testo, schermata, linea, Diagramma&#10;&#10;Descrizione generata automaticamente">
            <a:extLst>
              <a:ext uri="{FF2B5EF4-FFF2-40B4-BE49-F238E27FC236}">
                <a16:creationId xmlns:a16="http://schemas.microsoft.com/office/drawing/2014/main" id="{DA22BE4F-8245-9FCA-0508-D57774392542}"/>
              </a:ext>
            </a:extLst>
          </p:cNvPr>
          <p:cNvPicPr>
            <a:picLocks noChangeAspect="1"/>
          </p:cNvPicPr>
          <p:nvPr/>
        </p:nvPicPr>
        <p:blipFill>
          <a:blip r:embed="rId3"/>
          <a:stretch>
            <a:fillRect/>
          </a:stretch>
        </p:blipFill>
        <p:spPr>
          <a:xfrm>
            <a:off x="7096494" y="3413503"/>
            <a:ext cx="2553420" cy="2576847"/>
          </a:xfrm>
          <a:prstGeom prst="rect">
            <a:avLst/>
          </a:prstGeom>
        </p:spPr>
      </p:pic>
      <p:sp>
        <p:nvSpPr>
          <p:cNvPr id="8" name="CasellaDiTesto 7">
            <a:extLst>
              <a:ext uri="{FF2B5EF4-FFF2-40B4-BE49-F238E27FC236}">
                <a16:creationId xmlns:a16="http://schemas.microsoft.com/office/drawing/2014/main" id="{5E2EE52D-43A7-0277-0526-659D800D03D2}"/>
              </a:ext>
            </a:extLst>
          </p:cNvPr>
          <p:cNvSpPr txBox="1"/>
          <p:nvPr/>
        </p:nvSpPr>
        <p:spPr>
          <a:xfrm>
            <a:off x="10059019" y="6411676"/>
            <a:ext cx="4572000" cy="369332"/>
          </a:xfrm>
          <a:prstGeom prst="rect">
            <a:avLst/>
          </a:prstGeom>
          <a:noFill/>
        </p:spPr>
        <p:txBody>
          <a:bodyPr wrap="square">
            <a:spAutoFit/>
          </a:bodyPr>
          <a:lstStyle/>
          <a:p>
            <a:r>
              <a:rPr lang="it-IT" dirty="0" err="1">
                <a:effectLst/>
                <a:latin typeface="Calibri" panose="020F0502020204030204" pitchFamily="34" charset="0"/>
              </a:rPr>
              <a:t>Gnarini</a:t>
            </a:r>
            <a:r>
              <a:rPr lang="it-IT" dirty="0">
                <a:effectLst/>
                <a:latin typeface="Calibri" panose="020F0502020204030204" pitchFamily="34" charset="0"/>
              </a:rPr>
              <a:t> et al. 2024</a:t>
            </a:r>
          </a:p>
        </p:txBody>
      </p:sp>
      <p:pic>
        <p:nvPicPr>
          <p:cNvPr id="10" name="Immagine 9" descr="Immagine che contiene testo, schermata, Diagramma, linea&#10;&#10;Descrizione generata automaticamente">
            <a:extLst>
              <a:ext uri="{FF2B5EF4-FFF2-40B4-BE49-F238E27FC236}">
                <a16:creationId xmlns:a16="http://schemas.microsoft.com/office/drawing/2014/main" id="{2F9DDAB4-E079-4940-F364-893B54BFEDEC}"/>
              </a:ext>
            </a:extLst>
          </p:cNvPr>
          <p:cNvPicPr>
            <a:picLocks noChangeAspect="1"/>
          </p:cNvPicPr>
          <p:nvPr/>
        </p:nvPicPr>
        <p:blipFill>
          <a:blip r:embed="rId2"/>
          <a:srcRect t="1751" b="91743"/>
          <a:stretch/>
        </p:blipFill>
        <p:spPr>
          <a:xfrm>
            <a:off x="584140" y="2364466"/>
            <a:ext cx="5745485" cy="251513"/>
          </a:xfrm>
          <a:prstGeom prst="rect">
            <a:avLst/>
          </a:prstGeom>
        </p:spPr>
      </p:pic>
      <p:sp>
        <p:nvSpPr>
          <p:cNvPr id="13" name="CasellaDiTesto 12">
            <a:extLst>
              <a:ext uri="{FF2B5EF4-FFF2-40B4-BE49-F238E27FC236}">
                <a16:creationId xmlns:a16="http://schemas.microsoft.com/office/drawing/2014/main" id="{976C4801-B5E5-4BAB-FAA9-48C98604D90D}"/>
              </a:ext>
            </a:extLst>
          </p:cNvPr>
          <p:cNvSpPr txBox="1"/>
          <p:nvPr/>
        </p:nvSpPr>
        <p:spPr>
          <a:xfrm>
            <a:off x="9649914" y="3657601"/>
            <a:ext cx="2329905" cy="1837426"/>
          </a:xfrm>
          <a:prstGeom prst="rect">
            <a:avLst/>
          </a:prstGeom>
          <a:noFill/>
        </p:spPr>
        <p:txBody>
          <a:bodyPr wrap="square">
            <a:spAutoFit/>
          </a:bodyPr>
          <a:lstStyle/>
          <a:p>
            <a:pPr>
              <a:lnSpc>
                <a:spcPct val="90000"/>
              </a:lnSpc>
            </a:pPr>
            <a:r>
              <a:rPr lang="it-IT" dirty="0" err="1"/>
              <a:t>Dividing</a:t>
            </a:r>
            <a:r>
              <a:rPr lang="it-IT" dirty="0"/>
              <a:t> the light curve </a:t>
            </a:r>
            <a:r>
              <a:rPr lang="it-IT" dirty="0" err="1"/>
              <a:t>during</a:t>
            </a:r>
            <a:r>
              <a:rPr lang="it-IT" dirty="0"/>
              <a:t> </a:t>
            </a:r>
            <a:r>
              <a:rPr lang="it-IT" dirty="0" err="1"/>
              <a:t>dips</a:t>
            </a:r>
            <a:r>
              <a:rPr lang="it-IT" dirty="0"/>
              <a:t> and non-</a:t>
            </a:r>
            <a:r>
              <a:rPr lang="it-IT" dirty="0" err="1"/>
              <a:t>dips</a:t>
            </a:r>
            <a:r>
              <a:rPr lang="it-IT" dirty="0"/>
              <a:t>: in </a:t>
            </a:r>
            <a:r>
              <a:rPr lang="it-IT" dirty="0" err="1"/>
              <a:t>dips</a:t>
            </a:r>
            <a:r>
              <a:rPr lang="it-IT" dirty="0"/>
              <a:t> PD&lt;3.3% and no </a:t>
            </a:r>
            <a:r>
              <a:rPr lang="it-IT" dirty="0" err="1"/>
              <a:t>rotation</a:t>
            </a:r>
            <a:r>
              <a:rPr lang="it-IT" dirty="0"/>
              <a:t> of PA and </a:t>
            </a:r>
            <a:r>
              <a:rPr lang="it-IT" dirty="0" err="1"/>
              <a:t>significant</a:t>
            </a:r>
            <a:r>
              <a:rPr lang="it-IT" dirty="0"/>
              <a:t> </a:t>
            </a:r>
            <a:r>
              <a:rPr lang="it-IT" dirty="0" err="1"/>
              <a:t>variation</a:t>
            </a:r>
            <a:r>
              <a:rPr lang="it-IT" dirty="0"/>
              <a:t> of PD. </a:t>
            </a:r>
          </a:p>
        </p:txBody>
      </p:sp>
    </p:spTree>
    <p:extLst>
      <p:ext uri="{BB962C8B-B14F-4D97-AF65-F5344CB8AC3E}">
        <p14:creationId xmlns:p14="http://schemas.microsoft.com/office/powerpoint/2010/main" val="3249005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descr="Immagine che contiene testo, schermata, linea, diagramma&#10;&#10;Descrizione generata automaticamente">
            <a:extLst>
              <a:ext uri="{FF2B5EF4-FFF2-40B4-BE49-F238E27FC236}">
                <a16:creationId xmlns:a16="http://schemas.microsoft.com/office/drawing/2014/main" id="{2C1B2C89-FA57-7088-E1C7-76E294BBC226}"/>
              </a:ext>
            </a:extLst>
          </p:cNvPr>
          <p:cNvPicPr>
            <a:picLocks noChangeAspect="1"/>
          </p:cNvPicPr>
          <p:nvPr/>
        </p:nvPicPr>
        <p:blipFill>
          <a:blip r:embed="rId2"/>
          <a:stretch>
            <a:fillRect/>
          </a:stretch>
        </p:blipFill>
        <p:spPr>
          <a:xfrm>
            <a:off x="609600" y="1578546"/>
            <a:ext cx="4975325" cy="4204148"/>
          </a:xfrm>
          <a:prstGeom prst="rect">
            <a:avLst/>
          </a:prstGeom>
          <a:noFill/>
        </p:spPr>
      </p:pic>
      <p:sp>
        <p:nvSpPr>
          <p:cNvPr id="5" name="CasellaDiTesto 4">
            <a:extLst>
              <a:ext uri="{FF2B5EF4-FFF2-40B4-BE49-F238E27FC236}">
                <a16:creationId xmlns:a16="http://schemas.microsoft.com/office/drawing/2014/main" id="{58557704-5ED0-5790-8C0E-28293CC11F3A}"/>
              </a:ext>
            </a:extLst>
          </p:cNvPr>
          <p:cNvSpPr txBox="1"/>
          <p:nvPr/>
        </p:nvSpPr>
        <p:spPr bwMode="auto">
          <a:xfrm>
            <a:off x="6416748" y="1417639"/>
            <a:ext cx="5450997"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p>
            <a:pPr eaLnBrk="0" hangingPunct="0">
              <a:lnSpc>
                <a:spcPct val="90000"/>
              </a:lnSpc>
              <a:spcBef>
                <a:spcPct val="20000"/>
              </a:spcBef>
            </a:pPr>
            <a:r>
              <a:rPr lang="en-US" sz="2000" dirty="0">
                <a:latin typeface="+mn-lt"/>
                <a:cs typeface="+mn-cs"/>
              </a:rPr>
              <a:t>• 4U 1624–49 is the most polarized Atoll source observed by IXPE with: PD=2.7% ± 0.9% (2–8 keV)</a:t>
            </a:r>
          </a:p>
          <a:p>
            <a:pPr marL="342891" indent="-342891" eaLnBrk="0" hangingPunct="0">
              <a:lnSpc>
                <a:spcPct val="90000"/>
              </a:lnSpc>
              <a:spcBef>
                <a:spcPct val="20000"/>
              </a:spcBef>
              <a:buChar char="•"/>
            </a:pPr>
            <a:endParaRPr lang="en-US" sz="2000" dirty="0">
              <a:latin typeface="+mn-lt"/>
              <a:cs typeface="+mn-cs"/>
            </a:endParaRPr>
          </a:p>
          <a:p>
            <a:pPr eaLnBrk="0" hangingPunct="0">
              <a:lnSpc>
                <a:spcPct val="90000"/>
              </a:lnSpc>
              <a:spcBef>
                <a:spcPct val="20000"/>
              </a:spcBef>
            </a:pPr>
            <a:r>
              <a:rPr lang="en-US" sz="2000" dirty="0">
                <a:latin typeface="+mn-lt"/>
                <a:cs typeface="+mn-cs"/>
              </a:rPr>
              <a:t>• The </a:t>
            </a:r>
            <a:r>
              <a:rPr lang="en-US" sz="2000" dirty="0" err="1">
                <a:latin typeface="+mn-lt"/>
                <a:cs typeface="+mn-cs"/>
              </a:rPr>
              <a:t>spectro</a:t>
            </a:r>
            <a:r>
              <a:rPr lang="en-US" sz="2000" dirty="0">
                <a:latin typeface="+mn-lt"/>
                <a:cs typeface="+mn-cs"/>
              </a:rPr>
              <a:t>-polarimetry can distinguish the scenario respect to simple X-ray spectroscopy: Eastern like scenario with reflection in good agreement with MONK simulations (Zhang et al 2019; </a:t>
            </a:r>
            <a:r>
              <a:rPr lang="en-US" sz="2000" dirty="0" err="1">
                <a:latin typeface="+mn-lt"/>
                <a:cs typeface="+mn-cs"/>
              </a:rPr>
              <a:t>Gnarini</a:t>
            </a:r>
            <a:r>
              <a:rPr lang="en-US" sz="2000" dirty="0">
                <a:latin typeface="+mn-lt"/>
                <a:cs typeface="+mn-cs"/>
              </a:rPr>
              <a:t> et al. 2022)</a:t>
            </a:r>
          </a:p>
        </p:txBody>
      </p:sp>
      <p:sp>
        <p:nvSpPr>
          <p:cNvPr id="11" name="Titolo 1">
            <a:extLst>
              <a:ext uri="{FF2B5EF4-FFF2-40B4-BE49-F238E27FC236}">
                <a16:creationId xmlns:a16="http://schemas.microsoft.com/office/drawing/2014/main" id="{CBB2025F-ABF4-18B6-01C0-403F3DA90949}"/>
              </a:ext>
            </a:extLst>
          </p:cNvPr>
          <p:cNvSpPr>
            <a:spLocks noGrp="1"/>
          </p:cNvSpPr>
          <p:nvPr>
            <p:ph type="title"/>
          </p:nvPr>
        </p:nvSpPr>
        <p:spPr/>
        <p:txBody>
          <a:bodyPr wrap="square" anchor="ctr">
            <a:normAutofit/>
          </a:bodyPr>
          <a:lstStyle/>
          <a:p>
            <a:pPr>
              <a:lnSpc>
                <a:spcPct val="90000"/>
              </a:lnSpc>
            </a:pPr>
            <a:r>
              <a:rPr lang="en-US" sz="3700" b="1" dirty="0"/>
              <a:t>4U 1624-49</a:t>
            </a:r>
            <a:br>
              <a:rPr lang="en-US" sz="3700" b="1" dirty="0"/>
            </a:br>
            <a:endParaRPr lang="en-GB" sz="3700" dirty="0"/>
          </a:p>
        </p:txBody>
      </p:sp>
      <p:sp>
        <p:nvSpPr>
          <p:cNvPr id="12" name="CasellaDiTesto 11">
            <a:extLst>
              <a:ext uri="{FF2B5EF4-FFF2-40B4-BE49-F238E27FC236}">
                <a16:creationId xmlns:a16="http://schemas.microsoft.com/office/drawing/2014/main" id="{BBE45EA0-898E-BA58-971B-FA209419EFFE}"/>
              </a:ext>
            </a:extLst>
          </p:cNvPr>
          <p:cNvSpPr txBox="1"/>
          <p:nvPr/>
        </p:nvSpPr>
        <p:spPr>
          <a:xfrm>
            <a:off x="114169" y="6488668"/>
            <a:ext cx="4572000" cy="369332"/>
          </a:xfrm>
          <a:prstGeom prst="rect">
            <a:avLst/>
          </a:prstGeom>
          <a:noFill/>
        </p:spPr>
        <p:txBody>
          <a:bodyPr wrap="square">
            <a:spAutoFit/>
          </a:bodyPr>
          <a:lstStyle/>
          <a:p>
            <a:r>
              <a:rPr lang="it-IT" dirty="0" err="1">
                <a:effectLst/>
                <a:latin typeface="Calibri" panose="020F0502020204030204" pitchFamily="34" charset="0"/>
              </a:rPr>
              <a:t>Gnarini</a:t>
            </a:r>
            <a:r>
              <a:rPr lang="it-IT" dirty="0">
                <a:effectLst/>
                <a:latin typeface="Calibri" panose="020F0502020204030204" pitchFamily="34" charset="0"/>
              </a:rPr>
              <a:t> et al. 2024</a:t>
            </a:r>
          </a:p>
        </p:txBody>
      </p:sp>
    </p:spTree>
    <p:extLst>
      <p:ext uri="{BB962C8B-B14F-4D97-AF65-F5344CB8AC3E}">
        <p14:creationId xmlns:p14="http://schemas.microsoft.com/office/powerpoint/2010/main" val="19321300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5F23E05C-FCBB-CBDD-F388-A126DFF47276}"/>
              </a:ext>
            </a:extLst>
          </p:cNvPr>
          <p:cNvSpPr txBox="1"/>
          <p:nvPr/>
        </p:nvSpPr>
        <p:spPr>
          <a:xfrm>
            <a:off x="63040" y="769587"/>
            <a:ext cx="11977992" cy="2965555"/>
          </a:xfrm>
          <a:prstGeom prst="rect">
            <a:avLst/>
          </a:prstGeom>
          <a:noFill/>
        </p:spPr>
        <p:txBody>
          <a:bodyPr wrap="square">
            <a:spAutoFit/>
          </a:bodyPr>
          <a:lstStyle/>
          <a:p>
            <a:pPr algn="just"/>
            <a:endParaRPr lang="it-IT" sz="1867" dirty="0"/>
          </a:p>
          <a:p>
            <a:pPr marL="285744" indent="-285744" algn="just">
              <a:buFont typeface="Arial" panose="020B0604020202020204" pitchFamily="34" charset="0"/>
              <a:buChar char="•"/>
            </a:pPr>
            <a:r>
              <a:rPr lang="it-IT" sz="1867" dirty="0"/>
              <a:t>IXPE </a:t>
            </a:r>
            <a:r>
              <a:rPr lang="it-IT" sz="1867" dirty="0" err="1"/>
              <a:t>observations</a:t>
            </a:r>
            <a:r>
              <a:rPr lang="it-IT" sz="1867" dirty="0"/>
              <a:t> </a:t>
            </a:r>
            <a:r>
              <a:rPr lang="it-IT" sz="1867" dirty="0" err="1"/>
              <a:t>enabled</a:t>
            </a:r>
            <a:r>
              <a:rPr lang="it-IT" sz="1867" dirty="0"/>
              <a:t> </a:t>
            </a:r>
            <a:r>
              <a:rPr lang="it-IT" sz="1867" dirty="0" err="1"/>
              <a:t>polarization</a:t>
            </a:r>
            <a:r>
              <a:rPr lang="it-IT" sz="1867" dirty="0"/>
              <a:t> </a:t>
            </a:r>
            <a:r>
              <a:rPr lang="it-IT" sz="1867" dirty="0" err="1"/>
              <a:t>measurements</a:t>
            </a:r>
            <a:r>
              <a:rPr lang="it-IT" sz="1867" dirty="0"/>
              <a:t> </a:t>
            </a:r>
            <a:r>
              <a:rPr lang="it-IT" sz="1867" dirty="0" err="1"/>
              <a:t>along</a:t>
            </a:r>
            <a:r>
              <a:rPr lang="it-IT" sz="1867" dirty="0"/>
              <a:t> the </a:t>
            </a:r>
            <a:r>
              <a:rPr lang="it-IT" sz="1867" dirty="0" err="1"/>
              <a:t>whole</a:t>
            </a:r>
            <a:r>
              <a:rPr lang="it-IT" sz="1867" dirty="0"/>
              <a:t> </a:t>
            </a:r>
            <a:r>
              <a:rPr lang="it-IT" sz="1867" dirty="0" err="1"/>
              <a:t>Z</a:t>
            </a:r>
            <a:r>
              <a:rPr lang="it-IT" sz="1867" dirty="0"/>
              <a:t> track. The </a:t>
            </a:r>
            <a:r>
              <a:rPr lang="it-IT" sz="1867" dirty="0" err="1"/>
              <a:t>Horizontal</a:t>
            </a:r>
            <a:r>
              <a:rPr lang="it-IT" sz="1867" dirty="0"/>
              <a:t> </a:t>
            </a:r>
            <a:r>
              <a:rPr lang="it-IT" sz="1867" dirty="0" err="1"/>
              <a:t>Branch</a:t>
            </a:r>
            <a:r>
              <a:rPr lang="it-IT" sz="1867" dirty="0"/>
              <a:t> </a:t>
            </a:r>
            <a:r>
              <a:rPr lang="it-IT" sz="1867" dirty="0" err="1"/>
              <a:t>is</a:t>
            </a:r>
            <a:r>
              <a:rPr lang="it-IT" sz="1867" dirty="0"/>
              <a:t> the </a:t>
            </a:r>
            <a:r>
              <a:rPr lang="it-IT" sz="1867" dirty="0" err="1"/>
              <a:t>hardest</a:t>
            </a:r>
            <a:r>
              <a:rPr lang="it-IT" sz="1867" dirty="0"/>
              <a:t> </a:t>
            </a:r>
            <a:r>
              <a:rPr lang="it-IT" sz="1867" dirty="0" err="1"/>
              <a:t>spectral</a:t>
            </a:r>
            <a:r>
              <a:rPr lang="it-IT" sz="1867" dirty="0"/>
              <a:t> state, </a:t>
            </a:r>
            <a:r>
              <a:rPr lang="it-IT" sz="1867" dirty="0" err="1"/>
              <a:t>while</a:t>
            </a:r>
            <a:r>
              <a:rPr lang="it-IT" sz="1867" dirty="0"/>
              <a:t> </a:t>
            </a:r>
            <a:r>
              <a:rPr lang="it-IT" sz="1867" dirty="0" err="1"/>
              <a:t>flaring</a:t>
            </a:r>
            <a:r>
              <a:rPr lang="it-IT" sz="1867" dirty="0"/>
              <a:t> </a:t>
            </a:r>
            <a:r>
              <a:rPr lang="it-IT" sz="1867" dirty="0" err="1"/>
              <a:t>branch</a:t>
            </a:r>
            <a:r>
              <a:rPr lang="it-IT" sz="1867" dirty="0"/>
              <a:t>  </a:t>
            </a:r>
            <a:r>
              <a:rPr lang="it-IT" sz="1867" dirty="0" err="1"/>
              <a:t>is</a:t>
            </a:r>
            <a:r>
              <a:rPr lang="it-IT" sz="1867" dirty="0"/>
              <a:t> the </a:t>
            </a:r>
            <a:r>
              <a:rPr lang="it-IT" sz="1867" dirty="0" err="1"/>
              <a:t>softest</a:t>
            </a:r>
            <a:r>
              <a:rPr lang="it-IT" sz="1867" dirty="0"/>
              <a:t>. </a:t>
            </a:r>
          </a:p>
          <a:p>
            <a:pPr marL="285744" indent="-285744" algn="just">
              <a:buFont typeface="Arial" panose="020B0604020202020204" pitchFamily="34" charset="0"/>
              <a:buChar char="•"/>
            </a:pPr>
            <a:endParaRPr lang="it-IT" sz="1867" dirty="0"/>
          </a:p>
          <a:p>
            <a:pPr marL="285744" indent="-285744" algn="just">
              <a:buFont typeface="Arial" panose="020B0604020202020204" pitchFamily="34" charset="0"/>
              <a:buChar char="•"/>
            </a:pPr>
            <a:r>
              <a:rPr lang="it-IT" sz="1867" dirty="0"/>
              <a:t>IXPE </a:t>
            </a:r>
            <a:r>
              <a:rPr lang="it-IT" sz="1867" dirty="0" err="1"/>
              <a:t>revealed</a:t>
            </a:r>
            <a:r>
              <a:rPr lang="it-IT" sz="1867" dirty="0"/>
              <a:t> </a:t>
            </a:r>
            <a:r>
              <a:rPr lang="it-IT" sz="1867" dirty="0" err="1"/>
              <a:t>that</a:t>
            </a:r>
            <a:r>
              <a:rPr lang="it-IT" sz="1867" dirty="0"/>
              <a:t> the </a:t>
            </a:r>
            <a:r>
              <a:rPr lang="it-IT" sz="1867" dirty="0" err="1"/>
              <a:t>polarization</a:t>
            </a:r>
            <a:r>
              <a:rPr lang="it-IT" sz="1867" dirty="0"/>
              <a:t> </a:t>
            </a:r>
            <a:r>
              <a:rPr lang="it-IT" sz="1867" dirty="0" err="1"/>
              <a:t>is</a:t>
            </a:r>
            <a:r>
              <a:rPr lang="it-IT" sz="1867" dirty="0"/>
              <a:t> </a:t>
            </a:r>
            <a:r>
              <a:rPr lang="it-IT" sz="1867" dirty="0" err="1"/>
              <a:t>correlated</a:t>
            </a:r>
            <a:r>
              <a:rPr lang="it-IT" sz="1867" dirty="0"/>
              <a:t> with the position </a:t>
            </a:r>
            <a:r>
              <a:rPr lang="it-IT" sz="1867" dirty="0" err="1"/>
              <a:t>along</a:t>
            </a:r>
            <a:r>
              <a:rPr lang="it-IT" sz="1867" dirty="0"/>
              <a:t> the </a:t>
            </a:r>
            <a:r>
              <a:rPr lang="it-IT" sz="1867" dirty="0" err="1"/>
              <a:t>Z</a:t>
            </a:r>
            <a:r>
              <a:rPr lang="it-IT" sz="1867" dirty="0"/>
              <a:t> track: PD </a:t>
            </a:r>
            <a:r>
              <a:rPr lang="it-IT" sz="1867" dirty="0" err="1"/>
              <a:t>is</a:t>
            </a:r>
            <a:r>
              <a:rPr lang="it-IT" sz="1867" dirty="0"/>
              <a:t> high (up to 4–5%) for HB, and low (1–2%) for NB and FB</a:t>
            </a:r>
          </a:p>
          <a:p>
            <a:pPr marL="285744" indent="-285744" algn="just">
              <a:buFont typeface="Arial" panose="020B0604020202020204" pitchFamily="34" charset="0"/>
              <a:buChar char="•"/>
            </a:pPr>
            <a:endParaRPr lang="it-IT" sz="1867" dirty="0"/>
          </a:p>
          <a:p>
            <a:pPr marL="285744" indent="-285744" algn="just">
              <a:buFont typeface="Arial" panose="020B0604020202020204" pitchFamily="34" charset="0"/>
              <a:buChar char="•"/>
            </a:pPr>
            <a:r>
              <a:rPr lang="it-IT" sz="1867" dirty="0" err="1"/>
              <a:t>This</a:t>
            </a:r>
            <a:r>
              <a:rPr lang="it-IT" sz="1867" dirty="0"/>
              <a:t> </a:t>
            </a:r>
            <a:r>
              <a:rPr lang="it-IT" sz="1867" dirty="0" err="1"/>
              <a:t>correlation</a:t>
            </a:r>
            <a:r>
              <a:rPr lang="it-IT" sz="1867" dirty="0"/>
              <a:t> </a:t>
            </a:r>
            <a:r>
              <a:rPr lang="it-IT" sz="1867" dirty="0" err="1"/>
              <a:t>was</a:t>
            </a:r>
            <a:r>
              <a:rPr lang="it-IT" sz="1867" dirty="0"/>
              <a:t> first </a:t>
            </a:r>
            <a:r>
              <a:rPr lang="it-IT" sz="1867" dirty="0" err="1"/>
              <a:t>observed</a:t>
            </a:r>
            <a:r>
              <a:rPr lang="it-IT" sz="1867" dirty="0"/>
              <a:t> in XTE J1701−462, a </a:t>
            </a:r>
            <a:r>
              <a:rPr lang="it-IT" sz="1867" dirty="0" err="1"/>
              <a:t>transient</a:t>
            </a:r>
            <a:r>
              <a:rPr lang="it-IT" sz="1867" dirty="0"/>
              <a:t> NS-LMXB  </a:t>
            </a:r>
            <a:r>
              <a:rPr lang="it-IT" sz="1867" dirty="0" err="1"/>
              <a:t>observed</a:t>
            </a:r>
            <a:r>
              <a:rPr lang="it-IT" sz="1867" dirty="0"/>
              <a:t> by IXPE </a:t>
            </a:r>
            <a:r>
              <a:rPr lang="it-IT" sz="1867" dirty="0" err="1"/>
              <a:t>twice</a:t>
            </a:r>
            <a:r>
              <a:rPr lang="it-IT" sz="1867" dirty="0"/>
              <a:t> in 2022.  </a:t>
            </a:r>
            <a:r>
              <a:rPr lang="it-IT" sz="1867" dirty="0" err="1"/>
              <a:t>During</a:t>
            </a:r>
            <a:r>
              <a:rPr lang="it-IT" sz="1867" dirty="0"/>
              <a:t> the first </a:t>
            </a:r>
            <a:r>
              <a:rPr lang="it-IT" sz="1867" dirty="0" err="1"/>
              <a:t>pointing</a:t>
            </a:r>
            <a:r>
              <a:rPr lang="it-IT" sz="1867" dirty="0"/>
              <a:t>, the source </a:t>
            </a:r>
            <a:r>
              <a:rPr lang="it-IT" sz="1867" dirty="0" err="1"/>
              <a:t>was</a:t>
            </a:r>
            <a:r>
              <a:rPr lang="it-IT" sz="1867" dirty="0"/>
              <a:t> in HB and </a:t>
            </a:r>
            <a:r>
              <a:rPr lang="it-IT" sz="1867" dirty="0" err="1"/>
              <a:t>exhibited</a:t>
            </a:r>
            <a:r>
              <a:rPr lang="it-IT" sz="1867" dirty="0"/>
              <a:t> a 2-8 </a:t>
            </a:r>
            <a:r>
              <a:rPr lang="it-IT" sz="1867" dirty="0" err="1"/>
              <a:t>keV</a:t>
            </a:r>
            <a:r>
              <a:rPr lang="it-IT" sz="1867" dirty="0"/>
              <a:t> PD of 4.6%. </a:t>
            </a:r>
            <a:r>
              <a:rPr lang="it-IT" sz="1867" dirty="0" err="1"/>
              <a:t>Ten</a:t>
            </a:r>
            <a:r>
              <a:rPr lang="it-IT" sz="1867" dirty="0"/>
              <a:t> days </a:t>
            </a:r>
            <a:r>
              <a:rPr lang="it-IT" sz="1867" dirty="0" err="1"/>
              <a:t>later</a:t>
            </a:r>
            <a:r>
              <a:rPr lang="it-IT" sz="1867" dirty="0"/>
              <a:t>, the source </a:t>
            </a:r>
            <a:r>
              <a:rPr lang="it-IT" sz="1867" dirty="0" err="1"/>
              <a:t>was</a:t>
            </a:r>
            <a:r>
              <a:rPr lang="it-IT" sz="1867" dirty="0"/>
              <a:t> </a:t>
            </a:r>
            <a:r>
              <a:rPr lang="it-IT" sz="1867" dirty="0" err="1"/>
              <a:t>observed</a:t>
            </a:r>
            <a:r>
              <a:rPr lang="it-IT" sz="1867" dirty="0"/>
              <a:t> in NB and the 2-8 </a:t>
            </a:r>
            <a:r>
              <a:rPr lang="it-IT" sz="1867" dirty="0" err="1"/>
              <a:t>keV</a:t>
            </a:r>
            <a:r>
              <a:rPr lang="it-IT" sz="1867" dirty="0"/>
              <a:t> </a:t>
            </a:r>
            <a:r>
              <a:rPr lang="it-IT" sz="1867" dirty="0" err="1"/>
              <a:t>dropped</a:t>
            </a:r>
            <a:r>
              <a:rPr lang="it-IT" sz="1867" dirty="0"/>
              <a:t> to &lt; 1.5%</a:t>
            </a:r>
            <a:endParaRPr lang="en-GB" sz="1867" dirty="0"/>
          </a:p>
        </p:txBody>
      </p:sp>
      <p:sp>
        <p:nvSpPr>
          <p:cNvPr id="7" name="CasellaDiTesto 6">
            <a:extLst>
              <a:ext uri="{FF2B5EF4-FFF2-40B4-BE49-F238E27FC236}">
                <a16:creationId xmlns:a16="http://schemas.microsoft.com/office/drawing/2014/main" id="{85688C09-B83D-A181-B3CA-48F46D53D546}"/>
              </a:ext>
            </a:extLst>
          </p:cNvPr>
          <p:cNvSpPr txBox="1"/>
          <p:nvPr/>
        </p:nvSpPr>
        <p:spPr>
          <a:xfrm>
            <a:off x="63041" y="6457784"/>
            <a:ext cx="6032959" cy="379656"/>
          </a:xfrm>
          <a:prstGeom prst="rect">
            <a:avLst/>
          </a:prstGeom>
          <a:noFill/>
        </p:spPr>
        <p:txBody>
          <a:bodyPr wrap="square" rtlCol="0">
            <a:spAutoFit/>
          </a:bodyPr>
          <a:lstStyle/>
          <a:p>
            <a:r>
              <a:rPr lang="en-GB" sz="1867" dirty="0"/>
              <a:t>Cocchi et al 2022; </a:t>
            </a:r>
          </a:p>
        </p:txBody>
      </p:sp>
      <p:sp>
        <p:nvSpPr>
          <p:cNvPr id="8" name="Titolo 1">
            <a:extLst>
              <a:ext uri="{FF2B5EF4-FFF2-40B4-BE49-F238E27FC236}">
                <a16:creationId xmlns:a16="http://schemas.microsoft.com/office/drawing/2014/main" id="{10DEA604-9C36-7168-C470-015640126E57}"/>
              </a:ext>
            </a:extLst>
          </p:cNvPr>
          <p:cNvSpPr txBox="1">
            <a:spLocks/>
          </p:cNvSpPr>
          <p:nvPr/>
        </p:nvSpPr>
        <p:spPr>
          <a:xfrm>
            <a:off x="1981200" y="0"/>
            <a:ext cx="8229600" cy="1143000"/>
          </a:xfrm>
          <a:prstGeom prst="rect">
            <a:avLst/>
          </a:prstGeom>
        </p:spPr>
        <p:txBody>
          <a:bodyPr wrap="square" anchor="ctr">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r>
              <a:rPr lang="en-GB" kern="0" dirty="0"/>
              <a:t>Z sources</a:t>
            </a:r>
          </a:p>
        </p:txBody>
      </p:sp>
      <p:pic>
        <p:nvPicPr>
          <p:cNvPr id="10" name="Immagine 9" descr="Immagine che contiene testo, diagramma, schermata, numero&#10;&#10;Descrizione generata automaticamente">
            <a:extLst>
              <a:ext uri="{FF2B5EF4-FFF2-40B4-BE49-F238E27FC236}">
                <a16:creationId xmlns:a16="http://schemas.microsoft.com/office/drawing/2014/main" id="{6C760257-AEE7-29C8-1083-CE47CC95B907}"/>
              </a:ext>
            </a:extLst>
          </p:cNvPr>
          <p:cNvPicPr>
            <a:picLocks noChangeAspect="1"/>
          </p:cNvPicPr>
          <p:nvPr/>
        </p:nvPicPr>
        <p:blipFill>
          <a:blip r:embed="rId2"/>
          <a:stretch>
            <a:fillRect/>
          </a:stretch>
        </p:blipFill>
        <p:spPr>
          <a:xfrm>
            <a:off x="1947868" y="3827072"/>
            <a:ext cx="4369040" cy="2568921"/>
          </a:xfrm>
          <a:prstGeom prst="rect">
            <a:avLst/>
          </a:prstGeom>
        </p:spPr>
      </p:pic>
      <p:pic>
        <p:nvPicPr>
          <p:cNvPr id="11" name="Picture 5" descr="Chart&#10;&#10;Description automatically generated">
            <a:extLst>
              <a:ext uri="{FF2B5EF4-FFF2-40B4-BE49-F238E27FC236}">
                <a16:creationId xmlns:a16="http://schemas.microsoft.com/office/drawing/2014/main" id="{35C62C4B-620C-CAD9-3F42-EA62DBED0DD0}"/>
              </a:ext>
            </a:extLst>
          </p:cNvPr>
          <p:cNvPicPr>
            <a:picLocks noChangeAspect="1"/>
          </p:cNvPicPr>
          <p:nvPr/>
        </p:nvPicPr>
        <p:blipFill>
          <a:blip r:embed="rId3"/>
          <a:srcRect l="6724" r="5832" b="17872"/>
          <a:stretch/>
        </p:blipFill>
        <p:spPr>
          <a:xfrm>
            <a:off x="7912302" y="3750825"/>
            <a:ext cx="3086909" cy="2848791"/>
          </a:xfrm>
          <a:prstGeom prst="rect">
            <a:avLst/>
          </a:prstGeom>
        </p:spPr>
      </p:pic>
    </p:spTree>
    <p:extLst>
      <p:ext uri="{BB962C8B-B14F-4D97-AF65-F5344CB8AC3E}">
        <p14:creationId xmlns:p14="http://schemas.microsoft.com/office/powerpoint/2010/main" val="1434029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0985F-14F0-225D-5301-7DF119585267}"/>
            </a:ext>
          </a:extLst>
        </p:cNvPr>
        <p:cNvGrpSpPr/>
        <p:nvPr/>
      </p:nvGrpSpPr>
      <p:grpSpPr>
        <a:xfrm>
          <a:off x="0" y="0"/>
          <a:ext cx="0" cy="0"/>
          <a:chOff x="0" y="0"/>
          <a:chExt cx="0" cy="0"/>
        </a:xfrm>
      </p:grpSpPr>
      <p:sp>
        <p:nvSpPr>
          <p:cNvPr id="22" name="CasellaDiTesto 21">
            <a:extLst>
              <a:ext uri="{FF2B5EF4-FFF2-40B4-BE49-F238E27FC236}">
                <a16:creationId xmlns:a16="http://schemas.microsoft.com/office/drawing/2014/main" id="{2AC34D01-6C0E-C63C-A330-191FA1AF8C4F}"/>
              </a:ext>
            </a:extLst>
          </p:cNvPr>
          <p:cNvSpPr txBox="1"/>
          <p:nvPr/>
        </p:nvSpPr>
        <p:spPr>
          <a:xfrm>
            <a:off x="7128668" y="5888195"/>
            <a:ext cx="1175104" cy="230832"/>
          </a:xfrm>
          <a:prstGeom prst="rect">
            <a:avLst/>
          </a:prstGeom>
          <a:noFill/>
        </p:spPr>
        <p:txBody>
          <a:bodyPr wrap="square" rtlCol="0">
            <a:spAutoFit/>
          </a:bodyPr>
          <a:lstStyle/>
          <a:p>
            <a:r>
              <a:rPr lang="en-GB" sz="900" dirty="0">
                <a:solidFill>
                  <a:schemeClr val="bg1"/>
                </a:solidFill>
              </a:rPr>
              <a:t>Farinelli et al. 2023</a:t>
            </a:r>
          </a:p>
        </p:txBody>
      </p:sp>
      <p:sp>
        <p:nvSpPr>
          <p:cNvPr id="2" name="CasellaDiTesto 1">
            <a:extLst>
              <a:ext uri="{FF2B5EF4-FFF2-40B4-BE49-F238E27FC236}">
                <a16:creationId xmlns:a16="http://schemas.microsoft.com/office/drawing/2014/main" id="{BE6ECCCD-F8E6-10DA-C9C9-DB3D68506B26}"/>
              </a:ext>
            </a:extLst>
          </p:cNvPr>
          <p:cNvSpPr txBox="1"/>
          <p:nvPr/>
        </p:nvSpPr>
        <p:spPr>
          <a:xfrm>
            <a:off x="-170861" y="193489"/>
            <a:ext cx="4467595" cy="553998"/>
          </a:xfrm>
          <a:prstGeom prst="rect">
            <a:avLst/>
          </a:prstGeom>
          <a:noFill/>
          <a:ln>
            <a:noFill/>
          </a:ln>
          <a:effectLst/>
        </p:spPr>
        <p:txBody>
          <a:bodyPr vert="horz" wrap="square" lIns="91440" tIns="45720" rIns="91440" bIns="45720" numCol="1" anchor="ctr" anchorCtr="0" compatLnSpc="1">
            <a:prstTxWarp prst="textNoShape">
              <a:avLst/>
            </a:prstTxWarp>
            <a:normAutofit/>
          </a:bodyPr>
          <a:lstStyle>
            <a:lvl1pPr algn="ctr" eaLnBrk="0" hangingPunct="0">
              <a:lnSpc>
                <a:spcPct val="90000"/>
              </a:lnSpc>
              <a:defRPr sz="3700" b="1">
                <a:solidFill>
                  <a:schemeClr val="tx2"/>
                </a:solidFill>
                <a:latin typeface="+mj-lt"/>
                <a:ea typeface="+mj-ea"/>
                <a:cs typeface="+mj-cs"/>
              </a:defRPr>
            </a:lvl1pPr>
            <a:lvl2pPr algn="ctr" eaLnBrk="0" hangingPunct="0">
              <a:defRPr sz="4400">
                <a:solidFill>
                  <a:schemeClr val="tx2"/>
                </a:solidFill>
                <a:cs typeface="Arial" charset="0"/>
              </a:defRPr>
            </a:lvl2pPr>
            <a:lvl3pPr algn="ctr" eaLnBrk="0" hangingPunct="0">
              <a:defRPr sz="4400">
                <a:solidFill>
                  <a:schemeClr val="tx2"/>
                </a:solidFill>
                <a:cs typeface="Arial" charset="0"/>
              </a:defRPr>
            </a:lvl3pPr>
            <a:lvl4pPr algn="ctr" eaLnBrk="0" hangingPunct="0">
              <a:defRPr sz="4400">
                <a:solidFill>
                  <a:schemeClr val="tx2"/>
                </a:solidFill>
                <a:cs typeface="Arial" charset="0"/>
              </a:defRPr>
            </a:lvl4pPr>
            <a:lvl5pPr algn="ctr" eaLnBrk="0" hangingPunct="0">
              <a:defRPr sz="4400">
                <a:solidFill>
                  <a:schemeClr val="tx2"/>
                </a:solidFill>
                <a:cs typeface="Arial" charset="0"/>
              </a:defRPr>
            </a:lvl5pPr>
            <a:lvl6pPr marL="457189" algn="ctr" fontAlgn="base">
              <a:spcBef>
                <a:spcPct val="0"/>
              </a:spcBef>
              <a:spcAft>
                <a:spcPct val="0"/>
              </a:spcAft>
              <a:defRPr sz="4400">
                <a:solidFill>
                  <a:schemeClr val="tx2"/>
                </a:solidFill>
                <a:cs typeface="Arial" charset="0"/>
              </a:defRPr>
            </a:lvl6pPr>
            <a:lvl7pPr marL="914377" algn="ctr" fontAlgn="base">
              <a:spcBef>
                <a:spcPct val="0"/>
              </a:spcBef>
              <a:spcAft>
                <a:spcPct val="0"/>
              </a:spcAft>
              <a:defRPr sz="4400">
                <a:solidFill>
                  <a:schemeClr val="tx2"/>
                </a:solidFill>
                <a:cs typeface="Arial" charset="0"/>
              </a:defRPr>
            </a:lvl7pPr>
            <a:lvl8pPr marL="1371566" algn="ctr" fontAlgn="base">
              <a:spcBef>
                <a:spcPct val="0"/>
              </a:spcBef>
              <a:spcAft>
                <a:spcPct val="0"/>
              </a:spcAft>
              <a:defRPr sz="4400">
                <a:solidFill>
                  <a:schemeClr val="tx2"/>
                </a:solidFill>
                <a:cs typeface="Arial" charset="0"/>
              </a:defRPr>
            </a:lvl8pPr>
            <a:lvl9pPr marL="1828754" algn="ctr" fontAlgn="base">
              <a:spcBef>
                <a:spcPct val="0"/>
              </a:spcBef>
              <a:spcAft>
                <a:spcPct val="0"/>
              </a:spcAft>
              <a:defRPr sz="4400">
                <a:solidFill>
                  <a:schemeClr val="tx2"/>
                </a:solidFill>
                <a:cs typeface="Arial" charset="0"/>
              </a:defRPr>
            </a:lvl9pPr>
          </a:lstStyle>
          <a:p>
            <a:r>
              <a:rPr lang="en-GB" dirty="0"/>
              <a:t>GX 5-1</a:t>
            </a:r>
          </a:p>
        </p:txBody>
      </p:sp>
      <p:sp>
        <p:nvSpPr>
          <p:cNvPr id="9" name="CasellaDiTesto 8">
            <a:extLst>
              <a:ext uri="{FF2B5EF4-FFF2-40B4-BE49-F238E27FC236}">
                <a16:creationId xmlns:a16="http://schemas.microsoft.com/office/drawing/2014/main" id="{117E61BD-B150-132B-3379-B9BA99A1C3E3}"/>
              </a:ext>
            </a:extLst>
          </p:cNvPr>
          <p:cNvSpPr txBox="1"/>
          <p:nvPr/>
        </p:nvSpPr>
        <p:spPr>
          <a:xfrm>
            <a:off x="394813" y="6544730"/>
            <a:ext cx="2230581" cy="338554"/>
          </a:xfrm>
          <a:prstGeom prst="rect">
            <a:avLst/>
          </a:prstGeom>
          <a:noFill/>
        </p:spPr>
        <p:txBody>
          <a:bodyPr wrap="square" rtlCol="0">
            <a:spAutoFit/>
          </a:bodyPr>
          <a:lstStyle/>
          <a:p>
            <a:r>
              <a:rPr lang="en-GB" sz="1600" dirty="0" err="1"/>
              <a:t>Fabiani</a:t>
            </a:r>
            <a:r>
              <a:rPr lang="en-GB" sz="1600" dirty="0"/>
              <a:t> et al 2023</a:t>
            </a:r>
          </a:p>
        </p:txBody>
      </p:sp>
      <p:pic>
        <p:nvPicPr>
          <p:cNvPr id="20" name="Immagine 19" descr="Immagine che contiene linea, Diagramma, diagramma&#10;&#10;Descrizione generata automaticamente">
            <a:extLst>
              <a:ext uri="{FF2B5EF4-FFF2-40B4-BE49-F238E27FC236}">
                <a16:creationId xmlns:a16="http://schemas.microsoft.com/office/drawing/2014/main" id="{D2EE17FA-6D59-E1B6-C39F-D7FAAC0E1C90}"/>
              </a:ext>
            </a:extLst>
          </p:cNvPr>
          <p:cNvPicPr>
            <a:picLocks noChangeAspect="1"/>
          </p:cNvPicPr>
          <p:nvPr/>
        </p:nvPicPr>
        <p:blipFill>
          <a:blip r:embed="rId3"/>
          <a:srcRect r="3078"/>
          <a:stretch/>
        </p:blipFill>
        <p:spPr>
          <a:xfrm>
            <a:off x="3490602" y="3442050"/>
            <a:ext cx="8615543" cy="2930073"/>
          </a:xfrm>
          <a:prstGeom prst="rect">
            <a:avLst/>
          </a:prstGeom>
          <a:ln w="73025">
            <a:solidFill>
              <a:srgbClr val="92D050"/>
            </a:solidFill>
          </a:ln>
        </p:spPr>
      </p:pic>
      <p:sp>
        <p:nvSpPr>
          <p:cNvPr id="21" name="CasellaDiTesto 20">
            <a:extLst>
              <a:ext uri="{FF2B5EF4-FFF2-40B4-BE49-F238E27FC236}">
                <a16:creationId xmlns:a16="http://schemas.microsoft.com/office/drawing/2014/main" id="{D5801558-94AC-1E26-C4A6-668E20FCA42E}"/>
              </a:ext>
            </a:extLst>
          </p:cNvPr>
          <p:cNvSpPr txBox="1"/>
          <p:nvPr/>
        </p:nvSpPr>
        <p:spPr>
          <a:xfrm>
            <a:off x="4184143" y="4904951"/>
            <a:ext cx="785611" cy="646331"/>
          </a:xfrm>
          <a:prstGeom prst="rect">
            <a:avLst/>
          </a:prstGeom>
          <a:noFill/>
        </p:spPr>
        <p:txBody>
          <a:bodyPr wrap="square" rtlCol="0">
            <a:spAutoFit/>
          </a:bodyPr>
          <a:lstStyle/>
          <a:p>
            <a:r>
              <a:rPr lang="en-GB" dirty="0" err="1"/>
              <a:t>Obs</a:t>
            </a:r>
            <a:r>
              <a:rPr lang="en-GB" dirty="0"/>
              <a:t> 1</a:t>
            </a:r>
          </a:p>
        </p:txBody>
      </p:sp>
      <p:sp>
        <p:nvSpPr>
          <p:cNvPr id="25" name="CasellaDiTesto 24">
            <a:extLst>
              <a:ext uri="{FF2B5EF4-FFF2-40B4-BE49-F238E27FC236}">
                <a16:creationId xmlns:a16="http://schemas.microsoft.com/office/drawing/2014/main" id="{83EE8B66-6B26-8274-CCEA-F8386C3D8AF7}"/>
              </a:ext>
            </a:extLst>
          </p:cNvPr>
          <p:cNvSpPr txBox="1"/>
          <p:nvPr/>
        </p:nvSpPr>
        <p:spPr>
          <a:xfrm>
            <a:off x="8471201" y="4921237"/>
            <a:ext cx="785611" cy="646331"/>
          </a:xfrm>
          <a:prstGeom prst="rect">
            <a:avLst/>
          </a:prstGeom>
          <a:noFill/>
        </p:spPr>
        <p:txBody>
          <a:bodyPr wrap="square" rtlCol="0">
            <a:spAutoFit/>
          </a:bodyPr>
          <a:lstStyle/>
          <a:p>
            <a:r>
              <a:rPr lang="en-GB" dirty="0" err="1"/>
              <a:t>Obs</a:t>
            </a:r>
            <a:r>
              <a:rPr lang="en-GB" dirty="0"/>
              <a:t> 2</a:t>
            </a:r>
          </a:p>
        </p:txBody>
      </p:sp>
      <p:sp>
        <p:nvSpPr>
          <p:cNvPr id="33" name="CasellaDiTesto 32">
            <a:extLst>
              <a:ext uri="{FF2B5EF4-FFF2-40B4-BE49-F238E27FC236}">
                <a16:creationId xmlns:a16="http://schemas.microsoft.com/office/drawing/2014/main" id="{45274DE1-407F-65CA-3C02-9B4EADF07279}"/>
              </a:ext>
            </a:extLst>
          </p:cNvPr>
          <p:cNvSpPr txBox="1"/>
          <p:nvPr/>
        </p:nvSpPr>
        <p:spPr>
          <a:xfrm>
            <a:off x="62948" y="1841272"/>
            <a:ext cx="3618963" cy="1754326"/>
          </a:xfrm>
          <a:prstGeom prst="rect">
            <a:avLst/>
          </a:prstGeom>
          <a:noFill/>
        </p:spPr>
        <p:txBody>
          <a:bodyPr wrap="square" rtlCol="0">
            <a:spAutoFit/>
          </a:bodyPr>
          <a:lstStyle/>
          <a:p>
            <a:pPr marL="285744" indent="-285744">
              <a:buFont typeface="Arial" panose="020B0604020202020204" pitchFamily="34" charset="0"/>
              <a:buChar char="•"/>
            </a:pPr>
            <a:r>
              <a:rPr lang="en-GB" dirty="0"/>
              <a:t>X-ray: Nicer, </a:t>
            </a:r>
            <a:r>
              <a:rPr lang="en-GB" dirty="0" err="1"/>
              <a:t>Nustar</a:t>
            </a:r>
            <a:r>
              <a:rPr lang="en-GB" dirty="0"/>
              <a:t>, INTEGRAL,</a:t>
            </a:r>
          </a:p>
          <a:p>
            <a:pPr marL="285744" indent="-285744">
              <a:buFont typeface="Arial" panose="020B0604020202020204" pitchFamily="34" charset="0"/>
              <a:buChar char="•"/>
            </a:pPr>
            <a:r>
              <a:rPr lang="en-GB" dirty="0"/>
              <a:t> </a:t>
            </a:r>
            <a:r>
              <a:rPr lang="it-IT" dirty="0"/>
              <a:t>optical (REM and LCO), U.L., </a:t>
            </a:r>
          </a:p>
          <a:p>
            <a:pPr marL="285744" indent="-285744">
              <a:buFont typeface="Arial" panose="020B0604020202020204" pitchFamily="34" charset="0"/>
              <a:buChar char="•"/>
            </a:pPr>
            <a:r>
              <a:rPr lang="it-IT" dirty="0" err="1"/>
              <a:t>near-infrared</a:t>
            </a:r>
            <a:r>
              <a:rPr lang="it-IT" dirty="0"/>
              <a:t> (REM), U.L.</a:t>
            </a:r>
          </a:p>
          <a:p>
            <a:pPr marL="285744" indent="-285744">
              <a:buFont typeface="Arial" panose="020B0604020202020204" pitchFamily="34" charset="0"/>
              <a:buChar char="•"/>
            </a:pPr>
            <a:r>
              <a:rPr lang="it-IT" dirty="0" err="1"/>
              <a:t>mid-infrared</a:t>
            </a:r>
            <a:r>
              <a:rPr lang="it-IT" dirty="0"/>
              <a:t> (VLT VISIR), U. L.</a:t>
            </a:r>
          </a:p>
          <a:p>
            <a:pPr marL="285744" indent="-285744">
              <a:buFont typeface="Arial" panose="020B0604020202020204" pitchFamily="34" charset="0"/>
              <a:buChar char="•"/>
            </a:pPr>
            <a:r>
              <a:rPr lang="it-IT" dirty="0"/>
              <a:t>radio (ATCA). U. L.</a:t>
            </a:r>
            <a:endParaRPr lang="en-GB" dirty="0"/>
          </a:p>
        </p:txBody>
      </p:sp>
      <p:sp>
        <p:nvSpPr>
          <p:cNvPr id="35" name="CasellaDiTesto 34">
            <a:extLst>
              <a:ext uri="{FF2B5EF4-FFF2-40B4-BE49-F238E27FC236}">
                <a16:creationId xmlns:a16="http://schemas.microsoft.com/office/drawing/2014/main" id="{4A4D7E67-2D3E-0BBD-65B8-E1E15A9DE505}"/>
              </a:ext>
            </a:extLst>
          </p:cNvPr>
          <p:cNvSpPr txBox="1"/>
          <p:nvPr/>
        </p:nvSpPr>
        <p:spPr>
          <a:xfrm>
            <a:off x="6335278" y="42594"/>
            <a:ext cx="3404743" cy="923330"/>
          </a:xfrm>
          <a:prstGeom prst="rect">
            <a:avLst/>
          </a:prstGeom>
          <a:solidFill>
            <a:schemeClr val="bg1"/>
          </a:solidFill>
        </p:spPr>
        <p:txBody>
          <a:bodyPr wrap="square">
            <a:spAutoFit/>
          </a:bodyPr>
          <a:lstStyle/>
          <a:p>
            <a:pPr marL="285744" indent="-285744">
              <a:buFont typeface="Arial" panose="020B0604020202020204" pitchFamily="34" charset="0"/>
              <a:buChar char="•"/>
            </a:pPr>
            <a:r>
              <a:rPr lang="en-GB" dirty="0" err="1"/>
              <a:t>Obs</a:t>
            </a:r>
            <a:r>
              <a:rPr lang="en-GB" dirty="0"/>
              <a:t> 1: </a:t>
            </a:r>
            <a:r>
              <a:rPr lang="it-IT" dirty="0" err="1"/>
              <a:t>horizontal</a:t>
            </a:r>
            <a:r>
              <a:rPr lang="it-IT" dirty="0"/>
              <a:t> </a:t>
            </a:r>
            <a:r>
              <a:rPr lang="it-IT" dirty="0" err="1"/>
              <a:t>branch</a:t>
            </a:r>
            <a:r>
              <a:rPr lang="it-IT" dirty="0"/>
              <a:t>; </a:t>
            </a:r>
          </a:p>
          <a:p>
            <a:pPr marL="285744" indent="-285744">
              <a:buFont typeface="Arial" panose="020B0604020202020204" pitchFamily="34" charset="0"/>
              <a:buChar char="•"/>
            </a:pPr>
            <a:r>
              <a:rPr lang="it-IT" dirty="0" err="1">
                <a:solidFill>
                  <a:schemeClr val="accent5"/>
                </a:solidFill>
              </a:rPr>
              <a:t>Obs</a:t>
            </a:r>
            <a:r>
              <a:rPr lang="it-IT" dirty="0">
                <a:solidFill>
                  <a:schemeClr val="accent5"/>
                </a:solidFill>
              </a:rPr>
              <a:t> 2:  </a:t>
            </a:r>
            <a:r>
              <a:rPr lang="it-IT" dirty="0" err="1">
                <a:solidFill>
                  <a:schemeClr val="accent5"/>
                </a:solidFill>
              </a:rPr>
              <a:t>normal-</a:t>
            </a:r>
            <a:r>
              <a:rPr lang="it-IT" dirty="0" err="1">
                <a:solidFill>
                  <a:srgbClr val="FF0000"/>
                </a:solidFill>
              </a:rPr>
              <a:t>flaring</a:t>
            </a:r>
            <a:r>
              <a:rPr lang="it-IT" dirty="0">
                <a:solidFill>
                  <a:schemeClr val="accent5"/>
                </a:solidFill>
              </a:rPr>
              <a:t> </a:t>
            </a:r>
            <a:r>
              <a:rPr lang="it-IT" dirty="0" err="1">
                <a:solidFill>
                  <a:schemeClr val="accent5"/>
                </a:solidFill>
              </a:rPr>
              <a:t>branch</a:t>
            </a:r>
            <a:endParaRPr lang="it-IT" dirty="0">
              <a:solidFill>
                <a:schemeClr val="accent5"/>
              </a:solidFill>
            </a:endParaRPr>
          </a:p>
        </p:txBody>
      </p:sp>
      <p:pic>
        <p:nvPicPr>
          <p:cNvPr id="37" name="Immagine 36" descr="Immagine che contiene testo, schermata, diagramma, linea&#10;&#10;Descrizione generata automaticamente">
            <a:extLst>
              <a:ext uri="{FF2B5EF4-FFF2-40B4-BE49-F238E27FC236}">
                <a16:creationId xmlns:a16="http://schemas.microsoft.com/office/drawing/2014/main" id="{D8A1F718-AC5A-4B11-DB5B-4B8AF51629C8}"/>
              </a:ext>
            </a:extLst>
          </p:cNvPr>
          <p:cNvPicPr>
            <a:picLocks noChangeAspect="1"/>
          </p:cNvPicPr>
          <p:nvPr/>
        </p:nvPicPr>
        <p:blipFill>
          <a:blip r:embed="rId4"/>
          <a:stretch>
            <a:fillRect/>
          </a:stretch>
        </p:blipFill>
        <p:spPr>
          <a:xfrm>
            <a:off x="7038925" y="799415"/>
            <a:ext cx="4690908" cy="2464311"/>
          </a:xfrm>
          <a:prstGeom prst="rect">
            <a:avLst/>
          </a:prstGeom>
        </p:spPr>
      </p:pic>
      <p:sp>
        <p:nvSpPr>
          <p:cNvPr id="40" name="CasellaDiTesto 39">
            <a:extLst>
              <a:ext uri="{FF2B5EF4-FFF2-40B4-BE49-F238E27FC236}">
                <a16:creationId xmlns:a16="http://schemas.microsoft.com/office/drawing/2014/main" id="{B7EC1F7A-F032-45E2-58EB-C921C0CD829B}"/>
              </a:ext>
            </a:extLst>
          </p:cNvPr>
          <p:cNvSpPr txBox="1"/>
          <p:nvPr/>
        </p:nvSpPr>
        <p:spPr>
          <a:xfrm>
            <a:off x="7377644" y="878183"/>
            <a:ext cx="785611" cy="369332"/>
          </a:xfrm>
          <a:prstGeom prst="rect">
            <a:avLst/>
          </a:prstGeom>
          <a:noFill/>
        </p:spPr>
        <p:txBody>
          <a:bodyPr wrap="square" rtlCol="0">
            <a:spAutoFit/>
          </a:bodyPr>
          <a:lstStyle/>
          <a:p>
            <a:r>
              <a:rPr lang="en-GB" dirty="0"/>
              <a:t>CCD</a:t>
            </a:r>
          </a:p>
        </p:txBody>
      </p:sp>
      <p:sp>
        <p:nvSpPr>
          <p:cNvPr id="41" name="CasellaDiTesto 40">
            <a:extLst>
              <a:ext uri="{FF2B5EF4-FFF2-40B4-BE49-F238E27FC236}">
                <a16:creationId xmlns:a16="http://schemas.microsoft.com/office/drawing/2014/main" id="{88356021-8BBA-A9F7-2114-DF8948D807F7}"/>
              </a:ext>
            </a:extLst>
          </p:cNvPr>
          <p:cNvSpPr txBox="1"/>
          <p:nvPr/>
        </p:nvSpPr>
        <p:spPr>
          <a:xfrm>
            <a:off x="9553737" y="912667"/>
            <a:ext cx="785611" cy="369332"/>
          </a:xfrm>
          <a:prstGeom prst="rect">
            <a:avLst/>
          </a:prstGeom>
          <a:noFill/>
        </p:spPr>
        <p:txBody>
          <a:bodyPr wrap="square" rtlCol="0">
            <a:spAutoFit/>
          </a:bodyPr>
          <a:lstStyle/>
          <a:p>
            <a:r>
              <a:rPr lang="en-GB" dirty="0"/>
              <a:t>HID</a:t>
            </a:r>
          </a:p>
        </p:txBody>
      </p:sp>
      <p:sp>
        <p:nvSpPr>
          <p:cNvPr id="44" name="CasellaDiTesto 43">
            <a:extLst>
              <a:ext uri="{FF2B5EF4-FFF2-40B4-BE49-F238E27FC236}">
                <a16:creationId xmlns:a16="http://schemas.microsoft.com/office/drawing/2014/main" id="{E2489872-832F-29D8-DF91-7C4ACC3C5A68}"/>
              </a:ext>
            </a:extLst>
          </p:cNvPr>
          <p:cNvSpPr txBox="1"/>
          <p:nvPr/>
        </p:nvSpPr>
        <p:spPr>
          <a:xfrm>
            <a:off x="272930" y="954675"/>
            <a:ext cx="6010143" cy="369332"/>
          </a:xfrm>
          <a:prstGeom prst="rect">
            <a:avLst/>
          </a:prstGeom>
          <a:noFill/>
        </p:spPr>
        <p:txBody>
          <a:bodyPr wrap="square">
            <a:spAutoFit/>
          </a:bodyPr>
          <a:lstStyle/>
          <a:p>
            <a:r>
              <a:rPr lang="en-GB" dirty="0"/>
              <a:t>Huge observation campaign simultaneous with IXPE: </a:t>
            </a:r>
          </a:p>
        </p:txBody>
      </p:sp>
      <p:sp>
        <p:nvSpPr>
          <p:cNvPr id="45" name="CasellaDiTesto 44">
            <a:extLst>
              <a:ext uri="{FF2B5EF4-FFF2-40B4-BE49-F238E27FC236}">
                <a16:creationId xmlns:a16="http://schemas.microsoft.com/office/drawing/2014/main" id="{3EFF7A6C-F8DF-9D7B-9CBE-3387292E606E}"/>
              </a:ext>
            </a:extLst>
          </p:cNvPr>
          <p:cNvSpPr txBox="1"/>
          <p:nvPr/>
        </p:nvSpPr>
        <p:spPr>
          <a:xfrm>
            <a:off x="150254" y="5585663"/>
            <a:ext cx="3159127" cy="923330"/>
          </a:xfrm>
          <a:prstGeom prst="rect">
            <a:avLst/>
          </a:prstGeom>
          <a:noFill/>
          <a:ln w="63500">
            <a:solidFill>
              <a:srgbClr val="92D050"/>
            </a:solidFill>
          </a:ln>
        </p:spPr>
        <p:txBody>
          <a:bodyPr wrap="square" rtlCol="0">
            <a:spAutoFit/>
          </a:bodyPr>
          <a:lstStyle/>
          <a:p>
            <a:r>
              <a:rPr lang="en-GB" dirty="0"/>
              <a:t>Nicer, </a:t>
            </a:r>
            <a:r>
              <a:rPr lang="en-GB" dirty="0" err="1"/>
              <a:t>Nustar</a:t>
            </a:r>
            <a:r>
              <a:rPr lang="en-GB" dirty="0"/>
              <a:t>, IXPE, INTEGRAL spectra of  </a:t>
            </a:r>
            <a:r>
              <a:rPr lang="en-GB" dirty="0" err="1"/>
              <a:t>obs</a:t>
            </a:r>
            <a:r>
              <a:rPr lang="en-GB" dirty="0"/>
              <a:t> 1 and 2</a:t>
            </a:r>
          </a:p>
        </p:txBody>
      </p:sp>
      <p:cxnSp>
        <p:nvCxnSpPr>
          <p:cNvPr id="47" name="Connettore 4 46">
            <a:extLst>
              <a:ext uri="{FF2B5EF4-FFF2-40B4-BE49-F238E27FC236}">
                <a16:creationId xmlns:a16="http://schemas.microsoft.com/office/drawing/2014/main" id="{187389DB-1713-FEDF-C9A4-C56EB687862E}"/>
              </a:ext>
            </a:extLst>
          </p:cNvPr>
          <p:cNvCxnSpPr>
            <a:cxnSpLocks/>
          </p:cNvCxnSpPr>
          <p:nvPr/>
        </p:nvCxnSpPr>
        <p:spPr>
          <a:xfrm flipV="1">
            <a:off x="2625394" y="5087767"/>
            <a:ext cx="619591" cy="473075"/>
          </a:xfrm>
          <a:prstGeom prst="bentConnector3">
            <a:avLst/>
          </a:prstGeom>
          <a:ln w="41275">
            <a:solidFill>
              <a:srgbClr val="92D050"/>
            </a:solidFill>
            <a:headEnd w="lg" len="lg"/>
            <a:tailEnd type="triangle"/>
          </a:ln>
        </p:spPr>
        <p:style>
          <a:lnRef idx="2">
            <a:schemeClr val="accent1"/>
          </a:lnRef>
          <a:fillRef idx="0">
            <a:schemeClr val="accent1"/>
          </a:fillRef>
          <a:effectRef idx="1">
            <a:schemeClr val="accent1"/>
          </a:effectRef>
          <a:fontRef idx="minor">
            <a:schemeClr val="tx1"/>
          </a:fontRef>
        </p:style>
      </p:cxnSp>
      <p:sp>
        <p:nvSpPr>
          <p:cNvPr id="51" name="CasellaDiTesto 50">
            <a:extLst>
              <a:ext uri="{FF2B5EF4-FFF2-40B4-BE49-F238E27FC236}">
                <a16:creationId xmlns:a16="http://schemas.microsoft.com/office/drawing/2014/main" id="{79939579-BE42-5183-9644-A57CCB711A16}"/>
              </a:ext>
            </a:extLst>
          </p:cNvPr>
          <p:cNvSpPr txBox="1"/>
          <p:nvPr/>
        </p:nvSpPr>
        <p:spPr>
          <a:xfrm>
            <a:off x="5669325" y="1724746"/>
            <a:ext cx="898137" cy="184666"/>
          </a:xfrm>
          <a:prstGeom prst="rect">
            <a:avLst/>
          </a:prstGeom>
          <a:noFill/>
        </p:spPr>
        <p:txBody>
          <a:bodyPr wrap="square" rtlCol="0">
            <a:spAutoFit/>
          </a:bodyPr>
          <a:lstStyle/>
          <a:p>
            <a:r>
              <a:rPr lang="en-GB" sz="600" dirty="0" err="1"/>
              <a:t>disney</a:t>
            </a:r>
            <a:endParaRPr lang="en-GB" sz="600" dirty="0"/>
          </a:p>
        </p:txBody>
      </p:sp>
      <p:pic>
        <p:nvPicPr>
          <p:cNvPr id="52" name="Immagine 51">
            <a:extLst>
              <a:ext uri="{FF2B5EF4-FFF2-40B4-BE49-F238E27FC236}">
                <a16:creationId xmlns:a16="http://schemas.microsoft.com/office/drawing/2014/main" id="{808D066B-AD02-48AD-C173-E93EBB9376F8}"/>
              </a:ext>
            </a:extLst>
          </p:cNvPr>
          <p:cNvPicPr>
            <a:picLocks noChangeAspect="1"/>
          </p:cNvPicPr>
          <p:nvPr/>
        </p:nvPicPr>
        <p:blipFill>
          <a:blip r:embed="rId5"/>
          <a:stretch>
            <a:fillRect/>
          </a:stretch>
        </p:blipFill>
        <p:spPr>
          <a:xfrm>
            <a:off x="4268519" y="3088444"/>
            <a:ext cx="2308239" cy="254051"/>
          </a:xfrm>
          <a:prstGeom prst="rect">
            <a:avLst/>
          </a:prstGeom>
        </p:spPr>
      </p:pic>
    </p:spTree>
    <p:extLst>
      <p:ext uri="{BB962C8B-B14F-4D97-AF65-F5344CB8AC3E}">
        <p14:creationId xmlns:p14="http://schemas.microsoft.com/office/powerpoint/2010/main" val="16929227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FE826-C823-F6CE-A7B9-F9A2D1CFA0BF}"/>
            </a:ext>
          </a:extLst>
        </p:cNvPr>
        <p:cNvGrpSpPr/>
        <p:nvPr/>
      </p:nvGrpSpPr>
      <p:grpSpPr>
        <a:xfrm>
          <a:off x="0" y="0"/>
          <a:ext cx="0" cy="0"/>
          <a:chOff x="0" y="0"/>
          <a:chExt cx="0" cy="0"/>
        </a:xfrm>
      </p:grpSpPr>
      <p:sp>
        <p:nvSpPr>
          <p:cNvPr id="22" name="CasellaDiTesto 21">
            <a:extLst>
              <a:ext uri="{FF2B5EF4-FFF2-40B4-BE49-F238E27FC236}">
                <a16:creationId xmlns:a16="http://schemas.microsoft.com/office/drawing/2014/main" id="{D6007CBE-FDC2-8E1D-D712-6971316EF7B0}"/>
              </a:ext>
            </a:extLst>
          </p:cNvPr>
          <p:cNvSpPr txBox="1"/>
          <p:nvPr/>
        </p:nvSpPr>
        <p:spPr>
          <a:xfrm>
            <a:off x="6573689" y="5964072"/>
            <a:ext cx="1175104" cy="237706"/>
          </a:xfrm>
          <a:prstGeom prst="rect">
            <a:avLst/>
          </a:prstGeom>
          <a:noFill/>
        </p:spPr>
        <p:txBody>
          <a:bodyPr wrap="square" rtlCol="0">
            <a:spAutoFit/>
          </a:bodyPr>
          <a:lstStyle/>
          <a:p>
            <a:r>
              <a:rPr lang="en-GB" sz="900" dirty="0">
                <a:solidFill>
                  <a:schemeClr val="bg1"/>
                </a:solidFill>
              </a:rPr>
              <a:t>Farinelli et al. 2023</a:t>
            </a:r>
          </a:p>
        </p:txBody>
      </p:sp>
      <p:sp>
        <p:nvSpPr>
          <p:cNvPr id="9" name="CasellaDiTesto 8">
            <a:extLst>
              <a:ext uri="{FF2B5EF4-FFF2-40B4-BE49-F238E27FC236}">
                <a16:creationId xmlns:a16="http://schemas.microsoft.com/office/drawing/2014/main" id="{5194FDBF-061D-3E1F-7AED-F19C7BF763E4}"/>
              </a:ext>
            </a:extLst>
          </p:cNvPr>
          <p:cNvSpPr txBox="1"/>
          <p:nvPr/>
        </p:nvSpPr>
        <p:spPr>
          <a:xfrm>
            <a:off x="82762" y="6406156"/>
            <a:ext cx="2230581" cy="369332"/>
          </a:xfrm>
          <a:prstGeom prst="rect">
            <a:avLst/>
          </a:prstGeom>
          <a:noFill/>
        </p:spPr>
        <p:txBody>
          <a:bodyPr wrap="square" rtlCol="0">
            <a:spAutoFit/>
          </a:bodyPr>
          <a:lstStyle/>
          <a:p>
            <a:r>
              <a:rPr lang="en-GB" dirty="0" err="1"/>
              <a:t>Fabiani</a:t>
            </a:r>
            <a:r>
              <a:rPr lang="en-GB" dirty="0"/>
              <a:t> et al 2023</a:t>
            </a:r>
          </a:p>
        </p:txBody>
      </p:sp>
      <p:grpSp>
        <p:nvGrpSpPr>
          <p:cNvPr id="7" name="Gruppo 6">
            <a:extLst>
              <a:ext uri="{FF2B5EF4-FFF2-40B4-BE49-F238E27FC236}">
                <a16:creationId xmlns:a16="http://schemas.microsoft.com/office/drawing/2014/main" id="{8A323F9D-4B1E-1095-3D91-4C5C3B8D95DF}"/>
              </a:ext>
            </a:extLst>
          </p:cNvPr>
          <p:cNvGrpSpPr/>
          <p:nvPr/>
        </p:nvGrpSpPr>
        <p:grpSpPr>
          <a:xfrm>
            <a:off x="7718158" y="67140"/>
            <a:ext cx="4470660" cy="4264578"/>
            <a:chOff x="7633809" y="69617"/>
            <a:chExt cx="4470660" cy="4264578"/>
          </a:xfrm>
        </p:grpSpPr>
        <p:pic>
          <p:nvPicPr>
            <p:cNvPr id="8" name="Immagine 7" descr="Immagine che contiene testo, diagramma, cerchio, schermata&#10;&#10;Descrizione generata automaticamente">
              <a:extLst>
                <a:ext uri="{FF2B5EF4-FFF2-40B4-BE49-F238E27FC236}">
                  <a16:creationId xmlns:a16="http://schemas.microsoft.com/office/drawing/2014/main" id="{7071202F-55E0-A972-0791-45862B37C4EE}"/>
                </a:ext>
              </a:extLst>
            </p:cNvPr>
            <p:cNvPicPr>
              <a:picLocks noChangeAspect="1"/>
            </p:cNvPicPr>
            <p:nvPr/>
          </p:nvPicPr>
          <p:blipFill>
            <a:blip r:embed="rId3"/>
            <a:srcRect l="3345" t="1898" b="29606"/>
            <a:stretch/>
          </p:blipFill>
          <p:spPr>
            <a:xfrm>
              <a:off x="7633809" y="69617"/>
              <a:ext cx="4470660" cy="4264578"/>
            </a:xfrm>
            <a:prstGeom prst="rect">
              <a:avLst/>
            </a:prstGeom>
          </p:spPr>
        </p:pic>
        <p:sp>
          <p:nvSpPr>
            <p:cNvPr id="23" name="CasellaDiTesto 22">
              <a:extLst>
                <a:ext uri="{FF2B5EF4-FFF2-40B4-BE49-F238E27FC236}">
                  <a16:creationId xmlns:a16="http://schemas.microsoft.com/office/drawing/2014/main" id="{1D86F97F-1679-0221-E545-85770CBC0B99}"/>
                </a:ext>
              </a:extLst>
            </p:cNvPr>
            <p:cNvSpPr txBox="1"/>
            <p:nvPr/>
          </p:nvSpPr>
          <p:spPr>
            <a:xfrm>
              <a:off x="9967918" y="1876349"/>
              <a:ext cx="1042295" cy="376562"/>
            </a:xfrm>
            <a:prstGeom prst="rect">
              <a:avLst/>
            </a:prstGeom>
            <a:noFill/>
          </p:spPr>
          <p:txBody>
            <a:bodyPr wrap="square" rtlCol="0">
              <a:spAutoFit/>
            </a:bodyPr>
            <a:lstStyle/>
            <a:p>
              <a:r>
                <a:rPr lang="en-GB" dirty="0" err="1"/>
                <a:t>Obs</a:t>
              </a:r>
              <a:r>
                <a:rPr lang="en-GB" dirty="0"/>
                <a:t> 1</a:t>
              </a:r>
            </a:p>
          </p:txBody>
        </p:sp>
        <p:sp>
          <p:nvSpPr>
            <p:cNvPr id="29" name="CasellaDiTesto 28">
              <a:extLst>
                <a:ext uri="{FF2B5EF4-FFF2-40B4-BE49-F238E27FC236}">
                  <a16:creationId xmlns:a16="http://schemas.microsoft.com/office/drawing/2014/main" id="{032A3284-895D-EB33-0E69-6CCC20A7514E}"/>
                </a:ext>
              </a:extLst>
            </p:cNvPr>
            <p:cNvSpPr txBox="1"/>
            <p:nvPr/>
          </p:nvSpPr>
          <p:spPr>
            <a:xfrm>
              <a:off x="10098038" y="3728773"/>
              <a:ext cx="974778" cy="376562"/>
            </a:xfrm>
            <a:prstGeom prst="rect">
              <a:avLst/>
            </a:prstGeom>
            <a:noFill/>
          </p:spPr>
          <p:txBody>
            <a:bodyPr wrap="square" rtlCol="0">
              <a:spAutoFit/>
            </a:bodyPr>
            <a:lstStyle/>
            <a:p>
              <a:r>
                <a:rPr lang="en-GB" dirty="0" err="1"/>
                <a:t>Obs</a:t>
              </a:r>
              <a:r>
                <a:rPr lang="en-GB" dirty="0"/>
                <a:t> 2</a:t>
              </a:r>
            </a:p>
          </p:txBody>
        </p:sp>
      </p:grpSp>
      <p:sp>
        <p:nvSpPr>
          <p:cNvPr id="33" name="CasellaDiTesto 32">
            <a:extLst>
              <a:ext uri="{FF2B5EF4-FFF2-40B4-BE49-F238E27FC236}">
                <a16:creationId xmlns:a16="http://schemas.microsoft.com/office/drawing/2014/main" id="{2FF75B03-969C-4A09-AC3A-CABC30AB324D}"/>
              </a:ext>
            </a:extLst>
          </p:cNvPr>
          <p:cNvSpPr txBox="1"/>
          <p:nvPr/>
        </p:nvSpPr>
        <p:spPr>
          <a:xfrm>
            <a:off x="267836" y="1409967"/>
            <a:ext cx="6801703" cy="1200329"/>
          </a:xfrm>
          <a:prstGeom prst="rect">
            <a:avLst/>
          </a:prstGeom>
          <a:noFill/>
        </p:spPr>
        <p:txBody>
          <a:bodyPr wrap="square" rtlCol="0">
            <a:spAutoFit/>
          </a:bodyPr>
          <a:lstStyle/>
          <a:p>
            <a:pPr marL="285750" indent="-285750">
              <a:buFont typeface="Arial" panose="020B0604020202020204" pitchFamily="34" charset="0"/>
              <a:buChar char="•"/>
            </a:pPr>
            <a:r>
              <a:rPr lang="it-IT" dirty="0"/>
              <a:t>Disk and </a:t>
            </a:r>
            <a:r>
              <a:rPr lang="it-IT" dirty="0" err="1"/>
              <a:t>comptonization</a:t>
            </a:r>
            <a:r>
              <a:rPr lang="it-IT" dirty="0"/>
              <a:t> are </a:t>
            </a:r>
            <a:r>
              <a:rPr lang="it-IT" dirty="0" err="1"/>
              <a:t>not</a:t>
            </a:r>
            <a:r>
              <a:rPr lang="it-IT" dirty="0"/>
              <a:t> </a:t>
            </a:r>
            <a:r>
              <a:rPr lang="it-IT" dirty="0" err="1"/>
              <a:t>perpendicular</a:t>
            </a:r>
            <a:r>
              <a:rPr lang="it-IT" dirty="0"/>
              <a:t> to </a:t>
            </a:r>
            <a:r>
              <a:rPr lang="it-IT" dirty="0" err="1"/>
              <a:t>each</a:t>
            </a:r>
            <a:r>
              <a:rPr lang="it-IT" dirty="0"/>
              <a:t> </a:t>
            </a:r>
            <a:r>
              <a:rPr lang="it-IT" dirty="0" err="1"/>
              <a:t>other</a:t>
            </a:r>
            <a:endParaRPr lang="it-IT" dirty="0"/>
          </a:p>
          <a:p>
            <a:pPr marL="285750" indent="-285750">
              <a:buFont typeface="Arial" panose="020B0604020202020204" pitchFamily="34" charset="0"/>
              <a:buChar char="•"/>
            </a:pPr>
            <a:r>
              <a:rPr lang="it-IT" dirty="0" err="1"/>
              <a:t>Polarization</a:t>
            </a:r>
            <a:r>
              <a:rPr lang="it-IT" dirty="0"/>
              <a:t> </a:t>
            </a:r>
            <a:r>
              <a:rPr lang="it-IT" dirty="0" err="1"/>
              <a:t>depends</a:t>
            </a:r>
            <a:r>
              <a:rPr lang="it-IT" dirty="0"/>
              <a:t> on the position of the source in the CCD/HID </a:t>
            </a:r>
            <a:r>
              <a:rPr lang="it-IT" dirty="0" err="1"/>
              <a:t>diagram</a:t>
            </a:r>
            <a:endParaRPr lang="en-GB" dirty="0"/>
          </a:p>
          <a:p>
            <a:pPr marL="285750" indent="-285750">
              <a:buFont typeface="Arial" panose="020B0604020202020204" pitchFamily="34" charset="0"/>
              <a:buChar char="•"/>
            </a:pPr>
            <a:endParaRPr lang="en-GB" dirty="0"/>
          </a:p>
        </p:txBody>
      </p:sp>
      <p:pic>
        <p:nvPicPr>
          <p:cNvPr id="5" name="Immagine 4" descr="Immagine che contiene testo, diagramma, linea, schermata&#10;&#10;Descrizione generata automaticamente">
            <a:extLst>
              <a:ext uri="{FF2B5EF4-FFF2-40B4-BE49-F238E27FC236}">
                <a16:creationId xmlns:a16="http://schemas.microsoft.com/office/drawing/2014/main" id="{6662F2E4-0A53-B504-3107-18FE8BA04EED}"/>
              </a:ext>
            </a:extLst>
          </p:cNvPr>
          <p:cNvPicPr>
            <a:picLocks noChangeAspect="1"/>
          </p:cNvPicPr>
          <p:nvPr/>
        </p:nvPicPr>
        <p:blipFill>
          <a:blip r:embed="rId4"/>
          <a:stretch>
            <a:fillRect/>
          </a:stretch>
        </p:blipFill>
        <p:spPr>
          <a:xfrm>
            <a:off x="8298565" y="4839003"/>
            <a:ext cx="3126465" cy="1951613"/>
          </a:xfrm>
          <a:prstGeom prst="rect">
            <a:avLst/>
          </a:prstGeom>
        </p:spPr>
      </p:pic>
      <p:pic>
        <p:nvPicPr>
          <p:cNvPr id="6" name="Immagine 5" descr="Immagine che contiene testo, diagramma, linea, Diagramma&#10;&#10;Descrizione generata automaticamente">
            <a:extLst>
              <a:ext uri="{FF2B5EF4-FFF2-40B4-BE49-F238E27FC236}">
                <a16:creationId xmlns:a16="http://schemas.microsoft.com/office/drawing/2014/main" id="{5A14F9E3-D65C-D4BC-352F-37E764FED05F}"/>
              </a:ext>
            </a:extLst>
          </p:cNvPr>
          <p:cNvPicPr>
            <a:picLocks noChangeAspect="1"/>
          </p:cNvPicPr>
          <p:nvPr/>
        </p:nvPicPr>
        <p:blipFill>
          <a:blip r:embed="rId5"/>
          <a:srcRect l="5821" t="4681" r="-16" b="2326"/>
          <a:stretch/>
        </p:blipFill>
        <p:spPr>
          <a:xfrm>
            <a:off x="977055" y="3429000"/>
            <a:ext cx="5024400" cy="2858216"/>
          </a:xfrm>
          <a:prstGeom prst="round2DiagRect">
            <a:avLst>
              <a:gd name="adj1" fmla="val 37624"/>
              <a:gd name="adj2" fmla="val 5653"/>
            </a:avLst>
          </a:prstGeom>
        </p:spPr>
      </p:pic>
      <p:pic>
        <p:nvPicPr>
          <p:cNvPr id="26" name="Immagine 25" descr="Immagine che contiene testo, Carattere, schermata, ricevuta&#10;&#10;Descrizione generata automaticamente">
            <a:extLst>
              <a:ext uri="{FF2B5EF4-FFF2-40B4-BE49-F238E27FC236}">
                <a16:creationId xmlns:a16="http://schemas.microsoft.com/office/drawing/2014/main" id="{4DCA6855-B5A0-C4F8-3C8F-B99996B54B14}"/>
              </a:ext>
            </a:extLst>
          </p:cNvPr>
          <p:cNvPicPr>
            <a:picLocks noChangeAspect="1"/>
          </p:cNvPicPr>
          <p:nvPr/>
        </p:nvPicPr>
        <p:blipFill>
          <a:blip r:embed="rId6"/>
          <a:srcRect t="80640"/>
          <a:stretch/>
        </p:blipFill>
        <p:spPr>
          <a:xfrm>
            <a:off x="6846440" y="4469950"/>
            <a:ext cx="5527266" cy="261838"/>
          </a:xfrm>
          <a:prstGeom prst="rect">
            <a:avLst/>
          </a:prstGeom>
        </p:spPr>
      </p:pic>
      <p:pic>
        <p:nvPicPr>
          <p:cNvPr id="27" name="Immagine 26" descr="Immagine che contiene testo, Carattere, schermata, ricevuta&#10;&#10;Descrizione generata automaticamente">
            <a:extLst>
              <a:ext uri="{FF2B5EF4-FFF2-40B4-BE49-F238E27FC236}">
                <a16:creationId xmlns:a16="http://schemas.microsoft.com/office/drawing/2014/main" id="{1F559B48-922F-0A74-068E-02C3EBF1CCD4}"/>
              </a:ext>
            </a:extLst>
          </p:cNvPr>
          <p:cNvPicPr>
            <a:picLocks noChangeAspect="1"/>
          </p:cNvPicPr>
          <p:nvPr/>
        </p:nvPicPr>
        <p:blipFill>
          <a:blip r:embed="rId6"/>
          <a:srcRect t="4244" b="79798"/>
          <a:stretch/>
        </p:blipFill>
        <p:spPr>
          <a:xfrm>
            <a:off x="459859" y="2833284"/>
            <a:ext cx="6113830" cy="214452"/>
          </a:xfrm>
          <a:prstGeom prst="rect">
            <a:avLst/>
          </a:prstGeom>
        </p:spPr>
      </p:pic>
      <p:sp>
        <p:nvSpPr>
          <p:cNvPr id="32" name="CasellaDiTesto 31">
            <a:extLst>
              <a:ext uri="{FF2B5EF4-FFF2-40B4-BE49-F238E27FC236}">
                <a16:creationId xmlns:a16="http://schemas.microsoft.com/office/drawing/2014/main" id="{8BB02ED1-23B2-AF53-BB83-9CE85D1FCA88}"/>
              </a:ext>
            </a:extLst>
          </p:cNvPr>
          <p:cNvSpPr txBox="1"/>
          <p:nvPr/>
        </p:nvSpPr>
        <p:spPr>
          <a:xfrm>
            <a:off x="267836" y="242130"/>
            <a:ext cx="4467594" cy="604781"/>
          </a:xfrm>
          <a:prstGeom prst="rect">
            <a:avLst/>
          </a:prstGeom>
          <a:noFill/>
          <a:ln>
            <a:noFill/>
          </a:ln>
          <a:effectLst/>
        </p:spPr>
        <p:txBody>
          <a:bodyPr vert="horz" wrap="square" lIns="91440" tIns="45720" rIns="91440" bIns="45720" numCol="1" anchor="ctr" anchorCtr="0" compatLnSpc="1">
            <a:prstTxWarp prst="textNoShape">
              <a:avLst/>
            </a:prstTxWarp>
            <a:normAutofit/>
          </a:bodyPr>
          <a:lstStyle>
            <a:defPPr>
              <a:defRPr lang="en-US"/>
            </a:defPPr>
            <a:lvl1pPr algn="ctr" eaLnBrk="0" hangingPunct="0">
              <a:lnSpc>
                <a:spcPct val="90000"/>
              </a:lnSpc>
              <a:defRPr sz="3700" b="1">
                <a:solidFill>
                  <a:schemeClr val="tx2"/>
                </a:solidFill>
                <a:latin typeface="+mj-lt"/>
                <a:ea typeface="+mj-ea"/>
                <a:cs typeface="+mj-cs"/>
              </a:defRPr>
            </a:lvl1pPr>
            <a:lvl2pPr algn="ctr" eaLnBrk="0" hangingPunct="0">
              <a:defRPr sz="4400">
                <a:solidFill>
                  <a:schemeClr val="tx2"/>
                </a:solidFill>
                <a:cs typeface="Arial" charset="0"/>
              </a:defRPr>
            </a:lvl2pPr>
            <a:lvl3pPr algn="ctr" eaLnBrk="0" hangingPunct="0">
              <a:defRPr sz="4400">
                <a:solidFill>
                  <a:schemeClr val="tx2"/>
                </a:solidFill>
                <a:cs typeface="Arial" charset="0"/>
              </a:defRPr>
            </a:lvl3pPr>
            <a:lvl4pPr algn="ctr" eaLnBrk="0" hangingPunct="0">
              <a:defRPr sz="4400">
                <a:solidFill>
                  <a:schemeClr val="tx2"/>
                </a:solidFill>
                <a:cs typeface="Arial" charset="0"/>
              </a:defRPr>
            </a:lvl4pPr>
            <a:lvl5pPr algn="ctr" eaLnBrk="0" hangingPunct="0">
              <a:defRPr sz="4400">
                <a:solidFill>
                  <a:schemeClr val="tx2"/>
                </a:solidFill>
                <a:cs typeface="Arial" charset="0"/>
              </a:defRPr>
            </a:lvl5pPr>
            <a:lvl6pPr marL="457189" algn="ctr" fontAlgn="base">
              <a:spcBef>
                <a:spcPct val="0"/>
              </a:spcBef>
              <a:spcAft>
                <a:spcPct val="0"/>
              </a:spcAft>
              <a:defRPr sz="4400">
                <a:solidFill>
                  <a:schemeClr val="tx2"/>
                </a:solidFill>
                <a:cs typeface="Arial" charset="0"/>
              </a:defRPr>
            </a:lvl6pPr>
            <a:lvl7pPr marL="914377" algn="ctr" fontAlgn="base">
              <a:spcBef>
                <a:spcPct val="0"/>
              </a:spcBef>
              <a:spcAft>
                <a:spcPct val="0"/>
              </a:spcAft>
              <a:defRPr sz="4400">
                <a:solidFill>
                  <a:schemeClr val="tx2"/>
                </a:solidFill>
                <a:cs typeface="Arial" charset="0"/>
              </a:defRPr>
            </a:lvl7pPr>
            <a:lvl8pPr marL="1371566" algn="ctr" fontAlgn="base">
              <a:spcBef>
                <a:spcPct val="0"/>
              </a:spcBef>
              <a:spcAft>
                <a:spcPct val="0"/>
              </a:spcAft>
              <a:defRPr sz="4400">
                <a:solidFill>
                  <a:schemeClr val="tx2"/>
                </a:solidFill>
                <a:cs typeface="Arial" charset="0"/>
              </a:defRPr>
            </a:lvl8pPr>
            <a:lvl9pPr marL="1828754" algn="ctr" fontAlgn="base">
              <a:spcBef>
                <a:spcPct val="0"/>
              </a:spcBef>
              <a:spcAft>
                <a:spcPct val="0"/>
              </a:spcAft>
              <a:defRPr sz="4400">
                <a:solidFill>
                  <a:schemeClr val="tx2"/>
                </a:solidFill>
                <a:cs typeface="Arial" charset="0"/>
              </a:defRPr>
            </a:lvl9pPr>
          </a:lstStyle>
          <a:p>
            <a:r>
              <a:rPr lang="en-GB" dirty="0"/>
              <a:t>GX 5-1</a:t>
            </a:r>
          </a:p>
        </p:txBody>
      </p:sp>
    </p:spTree>
    <p:extLst>
      <p:ext uri="{BB962C8B-B14F-4D97-AF65-F5344CB8AC3E}">
        <p14:creationId xmlns:p14="http://schemas.microsoft.com/office/powerpoint/2010/main" val="1037277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4" descr="binaryXmod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5642" y="1226001"/>
            <a:ext cx="9140715" cy="3805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3" name="Rectangle 5"/>
          <p:cNvSpPr>
            <a:spLocks noChangeArrowheads="1"/>
          </p:cNvSpPr>
          <p:nvPr/>
        </p:nvSpPr>
        <p:spPr bwMode="auto">
          <a:xfrm>
            <a:off x="322187" y="5488392"/>
            <a:ext cx="11790609"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342891" indent="-342891">
              <a:buFont typeface="Arial" panose="020B0604020202020204" pitchFamily="34" charset="0"/>
              <a:buChar char="•"/>
              <a:defRPr/>
            </a:pPr>
            <a:r>
              <a:rPr lang="it-IT" b="1" dirty="0"/>
              <a:t>The </a:t>
            </a:r>
            <a:r>
              <a:rPr lang="it-IT" b="1" dirty="0" err="1"/>
              <a:t>evolution</a:t>
            </a:r>
            <a:r>
              <a:rPr lang="it-IT" b="1" dirty="0"/>
              <a:t> of X-ray </a:t>
            </a:r>
            <a:r>
              <a:rPr lang="it-IT" b="1" dirty="0" err="1"/>
              <a:t>binaries</a:t>
            </a:r>
            <a:r>
              <a:rPr lang="it-IT" b="1" dirty="0"/>
              <a:t> </a:t>
            </a:r>
            <a:r>
              <a:rPr lang="it-IT" b="1" dirty="0" err="1"/>
              <a:t>is</a:t>
            </a:r>
            <a:r>
              <a:rPr lang="it-IT" b="1" dirty="0"/>
              <a:t> </a:t>
            </a:r>
            <a:r>
              <a:rPr lang="it-IT" b="1" dirty="0" err="1"/>
              <a:t>still</a:t>
            </a:r>
            <a:r>
              <a:rPr lang="it-IT" b="1" dirty="0"/>
              <a:t> </a:t>
            </a:r>
            <a:r>
              <a:rPr lang="it-IT" b="1" dirty="0" err="1"/>
              <a:t>uncertain</a:t>
            </a:r>
            <a:r>
              <a:rPr lang="it-IT" b="1" dirty="0"/>
              <a:t>.</a:t>
            </a:r>
            <a:br>
              <a:rPr lang="it-IT" dirty="0"/>
            </a:br>
            <a:r>
              <a:rPr lang="it-IT" dirty="0" err="1"/>
              <a:t>LMXBs</a:t>
            </a:r>
            <a:r>
              <a:rPr lang="it-IT" dirty="0"/>
              <a:t> are </a:t>
            </a:r>
            <a:r>
              <a:rPr lang="it-IT" dirty="0" err="1"/>
              <a:t>considered</a:t>
            </a:r>
            <a:r>
              <a:rPr lang="it-IT" dirty="0"/>
              <a:t> </a:t>
            </a:r>
            <a:r>
              <a:rPr lang="it-IT" dirty="0" err="1"/>
              <a:t>old</a:t>
            </a:r>
            <a:r>
              <a:rPr lang="it-IT" dirty="0"/>
              <a:t> systems, and </a:t>
            </a:r>
            <a:r>
              <a:rPr lang="it-IT" dirty="0" err="1"/>
              <a:t>it</a:t>
            </a:r>
            <a:r>
              <a:rPr lang="it-IT" dirty="0"/>
              <a:t> </a:t>
            </a:r>
            <a:r>
              <a:rPr lang="it-IT" dirty="0" err="1"/>
              <a:t>is</a:t>
            </a:r>
            <a:r>
              <a:rPr lang="it-IT" dirty="0"/>
              <a:t> </a:t>
            </a:r>
            <a:r>
              <a:rPr lang="it-IT" dirty="0" err="1"/>
              <a:t>possible</a:t>
            </a:r>
            <a:r>
              <a:rPr lang="it-IT" dirty="0"/>
              <a:t> </a:t>
            </a:r>
            <a:r>
              <a:rPr lang="it-IT" dirty="0" err="1"/>
              <a:t>that</a:t>
            </a:r>
            <a:r>
              <a:rPr lang="it-IT" dirty="0"/>
              <a:t> </a:t>
            </a:r>
            <a:r>
              <a:rPr lang="it-IT" dirty="0" err="1"/>
              <a:t>they</a:t>
            </a:r>
            <a:r>
              <a:rPr lang="it-IT" dirty="0"/>
              <a:t> </a:t>
            </a:r>
            <a:r>
              <a:rPr lang="it-IT" dirty="0" err="1"/>
              <a:t>were</a:t>
            </a:r>
            <a:r>
              <a:rPr lang="it-IT" dirty="0"/>
              <a:t> </a:t>
            </a:r>
            <a:r>
              <a:rPr lang="it-IT" dirty="0" err="1"/>
              <a:t>originally</a:t>
            </a:r>
            <a:r>
              <a:rPr lang="it-IT" dirty="0"/>
              <a:t> </a:t>
            </a:r>
            <a:r>
              <a:rPr lang="it-IT" dirty="0" err="1"/>
              <a:t>HMXBs</a:t>
            </a:r>
            <a:r>
              <a:rPr lang="it-IT" dirty="0"/>
              <a:t> </a:t>
            </a:r>
            <a:r>
              <a:rPr lang="it-IT" dirty="0" err="1"/>
              <a:t>that</a:t>
            </a:r>
            <a:r>
              <a:rPr lang="it-IT" dirty="0"/>
              <a:t> </a:t>
            </a:r>
            <a:r>
              <a:rPr lang="it-IT" dirty="0" err="1"/>
              <a:t>lost</a:t>
            </a:r>
            <a:r>
              <a:rPr lang="it-IT" dirty="0"/>
              <a:t> </a:t>
            </a:r>
            <a:r>
              <a:rPr lang="it-IT" dirty="0" err="1"/>
              <a:t>most</a:t>
            </a:r>
            <a:r>
              <a:rPr lang="it-IT" dirty="0"/>
              <a:t> of </a:t>
            </a:r>
            <a:r>
              <a:rPr lang="it-IT" dirty="0" err="1"/>
              <a:t>their</a:t>
            </a:r>
            <a:r>
              <a:rPr lang="it-IT" dirty="0"/>
              <a:t> mass </a:t>
            </a:r>
            <a:r>
              <a:rPr lang="it-IT" dirty="0" err="1"/>
              <a:t>through</a:t>
            </a:r>
            <a:r>
              <a:rPr lang="it-IT" dirty="0"/>
              <a:t> </a:t>
            </a:r>
            <a:r>
              <a:rPr lang="it-IT" dirty="0" err="1"/>
              <a:t>accretion</a:t>
            </a:r>
            <a:r>
              <a:rPr lang="it-IT" dirty="0"/>
              <a:t>.</a:t>
            </a:r>
            <a:endParaRPr lang="en-GB" dirty="0">
              <a:latin typeface="Times New Roman" charset="0"/>
              <a:cs typeface="Arial" charset="0"/>
            </a:endParaRPr>
          </a:p>
          <a:p>
            <a:pPr marL="342891" indent="-342891">
              <a:buFont typeface="Arial" panose="020B0604020202020204" pitchFamily="34" charset="0"/>
              <a:buChar char="•"/>
              <a:defRPr/>
            </a:pPr>
            <a:endParaRPr lang="en-GB" dirty="0">
              <a:latin typeface="Times New Roman" charset="0"/>
              <a:cs typeface="Arial" charset="0"/>
            </a:endParaRPr>
          </a:p>
        </p:txBody>
      </p:sp>
      <p:sp>
        <p:nvSpPr>
          <p:cNvPr id="2" name="CasellaDiTesto 1">
            <a:extLst>
              <a:ext uri="{FF2B5EF4-FFF2-40B4-BE49-F238E27FC236}">
                <a16:creationId xmlns:a16="http://schemas.microsoft.com/office/drawing/2014/main" id="{57DFEF3C-6263-3216-1EAA-29258E4C2BE2}"/>
              </a:ext>
            </a:extLst>
          </p:cNvPr>
          <p:cNvSpPr txBox="1"/>
          <p:nvPr/>
        </p:nvSpPr>
        <p:spPr>
          <a:xfrm>
            <a:off x="2534095" y="1"/>
            <a:ext cx="7385483" cy="769441"/>
          </a:xfrm>
          <a:prstGeom prst="rect">
            <a:avLst/>
          </a:prstGeom>
          <a:noFill/>
        </p:spPr>
        <p:txBody>
          <a:bodyPr wrap="none" rtlCol="0">
            <a:spAutoFit/>
          </a:bodyPr>
          <a:lstStyle/>
          <a:p>
            <a:r>
              <a:rPr lang="en-GB" sz="4400" dirty="0">
                <a:latin typeface="Times New Roman" charset="0"/>
                <a:cs typeface="Arial" charset="0"/>
              </a:rPr>
              <a:t>Two different accretion regimes</a:t>
            </a:r>
          </a:p>
        </p:txBody>
      </p:sp>
      <p:sp>
        <p:nvSpPr>
          <p:cNvPr id="5" name="CasellaDiTesto 4">
            <a:extLst>
              <a:ext uri="{FF2B5EF4-FFF2-40B4-BE49-F238E27FC236}">
                <a16:creationId xmlns:a16="http://schemas.microsoft.com/office/drawing/2014/main" id="{F96A34D5-0EED-5FBF-DE72-D9535601236E}"/>
              </a:ext>
            </a:extLst>
          </p:cNvPr>
          <p:cNvSpPr txBox="1"/>
          <p:nvPr/>
        </p:nvSpPr>
        <p:spPr>
          <a:xfrm>
            <a:off x="1525642" y="4711745"/>
            <a:ext cx="6099242" cy="276999"/>
          </a:xfrm>
          <a:prstGeom prst="rect">
            <a:avLst/>
          </a:prstGeom>
          <a:noFill/>
        </p:spPr>
        <p:txBody>
          <a:bodyPr wrap="square">
            <a:spAutoFit/>
          </a:bodyPr>
          <a:lstStyle/>
          <a:p>
            <a:r>
              <a:rPr lang="it-IT" sz="1200" dirty="0" err="1"/>
              <a:t>Tauris</a:t>
            </a:r>
            <a:r>
              <a:rPr lang="it-IT" sz="1200" dirty="0"/>
              <a:t>, van </a:t>
            </a:r>
            <a:r>
              <a:rPr lang="it-IT" sz="1200" dirty="0" err="1"/>
              <a:t>den</a:t>
            </a:r>
            <a:r>
              <a:rPr lang="it-IT" sz="1200" dirty="0"/>
              <a:t> </a:t>
            </a:r>
            <a:r>
              <a:rPr lang="it-IT" sz="1200" dirty="0" err="1"/>
              <a:t>Heuvel</a:t>
            </a:r>
            <a:r>
              <a:rPr lang="it-IT" sz="1200" dirty="0"/>
              <a:t> et al. 2006</a:t>
            </a:r>
            <a:endParaRPr lang="en-GB" sz="12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F2E4E7-3DE9-B9D4-51A2-1AC4D3F1CF78}"/>
              </a:ext>
            </a:extLst>
          </p:cNvPr>
          <p:cNvSpPr>
            <a:spLocks noGrp="1"/>
          </p:cNvSpPr>
          <p:nvPr>
            <p:ph type="title"/>
          </p:nvPr>
        </p:nvSpPr>
        <p:spPr>
          <a:xfrm>
            <a:off x="0" y="15498"/>
            <a:ext cx="4640324" cy="1035781"/>
          </a:xfrm>
        </p:spPr>
        <p:txBody>
          <a:bodyPr anchor="ctr">
            <a:normAutofit/>
          </a:bodyPr>
          <a:lstStyle/>
          <a:p>
            <a:r>
              <a:rPr lang="en-GB" sz="3600" dirty="0" err="1"/>
              <a:t>Cyg</a:t>
            </a:r>
            <a:r>
              <a:rPr lang="en-GB" sz="3600" dirty="0"/>
              <a:t> X-2 </a:t>
            </a:r>
          </a:p>
        </p:txBody>
      </p:sp>
      <p:sp>
        <p:nvSpPr>
          <p:cNvPr id="3" name="Segnaposto contenuto 2">
            <a:extLst>
              <a:ext uri="{FF2B5EF4-FFF2-40B4-BE49-F238E27FC236}">
                <a16:creationId xmlns:a16="http://schemas.microsoft.com/office/drawing/2014/main" id="{C10BD32D-C611-FEA1-C1A5-2A6FE7FBD0D0}"/>
              </a:ext>
            </a:extLst>
          </p:cNvPr>
          <p:cNvSpPr>
            <a:spLocks noGrp="1"/>
          </p:cNvSpPr>
          <p:nvPr>
            <p:ph idx="1"/>
          </p:nvPr>
        </p:nvSpPr>
        <p:spPr>
          <a:xfrm>
            <a:off x="0" y="3429000"/>
            <a:ext cx="4339525" cy="993818"/>
          </a:xfrm>
        </p:spPr>
        <p:txBody>
          <a:bodyPr anchor="ctr">
            <a:noAutofit/>
          </a:bodyPr>
          <a:lstStyle/>
          <a:p>
            <a:pPr algn="just"/>
            <a:r>
              <a:rPr lang="en-GB" sz="1800" dirty="0" err="1"/>
              <a:t>Cyg</a:t>
            </a:r>
            <a:r>
              <a:rPr lang="en-GB" sz="1800" dirty="0"/>
              <a:t> X-2 </a:t>
            </a:r>
            <a:r>
              <a:rPr lang="en-GB" sz="1800" dirty="0" err="1"/>
              <a:t>ws</a:t>
            </a:r>
            <a:r>
              <a:rPr lang="en-GB" sz="1800" dirty="0"/>
              <a:t> </a:t>
            </a:r>
            <a:r>
              <a:rPr lang="en-GB" sz="1800" dirty="0" err="1"/>
              <a:t>obserbed</a:t>
            </a:r>
            <a:r>
              <a:rPr lang="en-GB" sz="1800" dirty="0"/>
              <a:t> only in HB </a:t>
            </a:r>
          </a:p>
          <a:p>
            <a:pPr algn="just"/>
            <a:endParaRPr lang="en-GB" sz="1800" dirty="0"/>
          </a:p>
          <a:p>
            <a:pPr algn="just"/>
            <a:r>
              <a:rPr lang="en-GB" sz="1800" dirty="0"/>
              <a:t>The synergy with radio band that provided important results on the geometry of the accretion flow .</a:t>
            </a:r>
          </a:p>
          <a:p>
            <a:pPr algn="just"/>
            <a:endParaRPr lang="en-GB" sz="1800" dirty="0"/>
          </a:p>
          <a:p>
            <a:pPr algn="just"/>
            <a:r>
              <a:rPr lang="en-GB" sz="1800" dirty="0"/>
              <a:t>A common characteristic in  AGNs and BH LMXBs is that Optical and X-ray polarization angles are generally both parallel to relativistic radio jets</a:t>
            </a:r>
          </a:p>
          <a:p>
            <a:pPr algn="just"/>
            <a:r>
              <a:rPr lang="en-GB" sz="1800" dirty="0"/>
              <a:t>This  indicates an equatorial geometry of the X-ray corona</a:t>
            </a:r>
          </a:p>
          <a:p>
            <a:pPr algn="just"/>
            <a:r>
              <a:rPr lang="en-GB" sz="1800" dirty="0"/>
              <a:t>The PA of </a:t>
            </a:r>
            <a:r>
              <a:rPr lang="en-GB" sz="1800" dirty="0" err="1"/>
              <a:t>Cyg</a:t>
            </a:r>
            <a:r>
              <a:rPr lang="en-GB" sz="1800" dirty="0"/>
              <a:t> X-2 results </a:t>
            </a:r>
            <a:r>
              <a:rPr lang="en-GB" sz="1800" dirty="0" err="1"/>
              <a:t>alligned</a:t>
            </a:r>
            <a:r>
              <a:rPr lang="en-GB" sz="1800" dirty="0"/>
              <a:t> with </a:t>
            </a:r>
            <a:r>
              <a:rPr lang="en-GB" sz="1800" dirty="0" err="1"/>
              <a:t>archivial</a:t>
            </a:r>
            <a:r>
              <a:rPr lang="en-GB" sz="1800" dirty="0"/>
              <a:t> </a:t>
            </a:r>
            <a:r>
              <a:rPr lang="en-GB" sz="1800" dirty="0" err="1"/>
              <a:t>riadio</a:t>
            </a:r>
            <a:r>
              <a:rPr lang="en-GB" sz="1800" dirty="0"/>
              <a:t> jets</a:t>
            </a:r>
          </a:p>
          <a:p>
            <a:pPr algn="just"/>
            <a:endParaRPr lang="en-GB" sz="1800" dirty="0"/>
          </a:p>
        </p:txBody>
      </p:sp>
      <p:sp>
        <p:nvSpPr>
          <p:cNvPr id="9" name="CasellaDiTesto 8">
            <a:extLst>
              <a:ext uri="{FF2B5EF4-FFF2-40B4-BE49-F238E27FC236}">
                <a16:creationId xmlns:a16="http://schemas.microsoft.com/office/drawing/2014/main" id="{39676D03-3DD6-EE6A-665B-CAE4384496A6}"/>
              </a:ext>
            </a:extLst>
          </p:cNvPr>
          <p:cNvSpPr txBox="1"/>
          <p:nvPr/>
        </p:nvSpPr>
        <p:spPr>
          <a:xfrm>
            <a:off x="10684748" y="3647178"/>
            <a:ext cx="1371600" cy="338554"/>
          </a:xfrm>
          <a:prstGeom prst="rect">
            <a:avLst/>
          </a:prstGeom>
          <a:noFill/>
        </p:spPr>
        <p:txBody>
          <a:bodyPr wrap="square" rtlCol="0">
            <a:spAutoFit/>
          </a:bodyPr>
          <a:lstStyle/>
          <a:p>
            <a:r>
              <a:rPr lang="en-GB" sz="1600" dirty="0">
                <a:solidFill>
                  <a:schemeClr val="bg1"/>
                </a:solidFill>
              </a:rPr>
              <a:t>GX 339-4</a:t>
            </a:r>
          </a:p>
        </p:txBody>
      </p:sp>
      <p:pic>
        <p:nvPicPr>
          <p:cNvPr id="16" name="Immagine 15" descr="Immagine che contiene testo, diagramma, cerchio, schermata&#10;&#10;Descrizione generata automaticamente">
            <a:extLst>
              <a:ext uri="{FF2B5EF4-FFF2-40B4-BE49-F238E27FC236}">
                <a16:creationId xmlns:a16="http://schemas.microsoft.com/office/drawing/2014/main" id="{024574C9-C379-8C87-43C3-44A9C44E8F3D}"/>
              </a:ext>
            </a:extLst>
          </p:cNvPr>
          <p:cNvPicPr>
            <a:picLocks noChangeAspect="1"/>
          </p:cNvPicPr>
          <p:nvPr/>
        </p:nvPicPr>
        <p:blipFill>
          <a:blip r:embed="rId3">
            <a:alphaModFix/>
          </a:blip>
          <a:srcRect l="7980" r="7493"/>
          <a:stretch/>
        </p:blipFill>
        <p:spPr>
          <a:xfrm>
            <a:off x="7852477" y="3297655"/>
            <a:ext cx="4312536" cy="3114027"/>
          </a:xfrm>
          <a:prstGeom prst="rect">
            <a:avLst/>
          </a:prstGeom>
          <a:noFill/>
        </p:spPr>
      </p:pic>
      <p:sp>
        <p:nvSpPr>
          <p:cNvPr id="29" name="CasellaDiTesto 28">
            <a:extLst>
              <a:ext uri="{FF2B5EF4-FFF2-40B4-BE49-F238E27FC236}">
                <a16:creationId xmlns:a16="http://schemas.microsoft.com/office/drawing/2014/main" id="{DDECA5E2-ADE0-D3B6-D16A-DB33EE64C911}"/>
              </a:ext>
            </a:extLst>
          </p:cNvPr>
          <p:cNvSpPr txBox="1"/>
          <p:nvPr/>
        </p:nvSpPr>
        <p:spPr>
          <a:xfrm>
            <a:off x="5519558" y="5263425"/>
            <a:ext cx="1156703" cy="215444"/>
          </a:xfrm>
          <a:prstGeom prst="rect">
            <a:avLst/>
          </a:prstGeom>
          <a:noFill/>
        </p:spPr>
        <p:txBody>
          <a:bodyPr wrap="square">
            <a:spAutoFit/>
          </a:bodyPr>
          <a:lstStyle/>
          <a:p>
            <a:r>
              <a:rPr lang="it-IT" sz="800" dirty="0">
                <a:solidFill>
                  <a:schemeClr val="bg1"/>
                </a:solidFill>
              </a:rPr>
              <a:t>Spencer </a:t>
            </a:r>
            <a:r>
              <a:rPr lang="it-IT" sz="800" dirty="0" err="1">
                <a:solidFill>
                  <a:schemeClr val="bg1"/>
                </a:solidFill>
              </a:rPr>
              <a:t>R</a:t>
            </a:r>
            <a:r>
              <a:rPr lang="it-IT" sz="800" dirty="0">
                <a:solidFill>
                  <a:schemeClr val="bg1"/>
                </a:solidFill>
              </a:rPr>
              <a:t>. et al 2013</a:t>
            </a:r>
            <a:endParaRPr lang="en-GB" sz="800" dirty="0">
              <a:solidFill>
                <a:schemeClr val="bg1"/>
              </a:solidFill>
            </a:endParaRPr>
          </a:p>
        </p:txBody>
      </p:sp>
      <p:pic>
        <p:nvPicPr>
          <p:cNvPr id="4" name="Picture 2">
            <a:extLst>
              <a:ext uri="{FF2B5EF4-FFF2-40B4-BE49-F238E27FC236}">
                <a16:creationId xmlns:a16="http://schemas.microsoft.com/office/drawing/2014/main" id="{A87CEF2D-8152-3C3B-71DE-5FD8A04BC0B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803506" y="503704"/>
            <a:ext cx="6800897" cy="2312303"/>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209;p10">
            <a:extLst>
              <a:ext uri="{FF2B5EF4-FFF2-40B4-BE49-F238E27FC236}">
                <a16:creationId xmlns:a16="http://schemas.microsoft.com/office/drawing/2014/main" id="{EB24D4D6-C50A-A805-447C-9AD232EBD194}"/>
              </a:ext>
            </a:extLst>
          </p:cNvPr>
          <p:cNvPicPr preferRelativeResize="0"/>
          <p:nvPr/>
        </p:nvPicPr>
        <p:blipFill rotWithShape="1">
          <a:blip r:embed="rId5">
            <a:alphaModFix/>
          </a:blip>
          <a:srcRect/>
          <a:stretch/>
        </p:blipFill>
        <p:spPr>
          <a:xfrm>
            <a:off x="4544257" y="3631813"/>
            <a:ext cx="3103487" cy="2779869"/>
          </a:xfrm>
          <a:prstGeom prst="rect">
            <a:avLst/>
          </a:prstGeom>
          <a:noFill/>
          <a:ln>
            <a:noFill/>
          </a:ln>
        </p:spPr>
      </p:pic>
      <p:sp>
        <p:nvSpPr>
          <p:cNvPr id="18" name="CasellaDiTesto 17">
            <a:extLst>
              <a:ext uri="{FF2B5EF4-FFF2-40B4-BE49-F238E27FC236}">
                <a16:creationId xmlns:a16="http://schemas.microsoft.com/office/drawing/2014/main" id="{3ED82D74-CD70-7349-AF1D-6C7B4096478D}"/>
              </a:ext>
            </a:extLst>
          </p:cNvPr>
          <p:cNvSpPr txBox="1"/>
          <p:nvPr/>
        </p:nvSpPr>
        <p:spPr>
          <a:xfrm>
            <a:off x="8470166" y="15498"/>
            <a:ext cx="3586182" cy="307777"/>
          </a:xfrm>
          <a:prstGeom prst="rect">
            <a:avLst/>
          </a:prstGeom>
          <a:noFill/>
        </p:spPr>
        <p:txBody>
          <a:bodyPr wrap="square" rtlCol="0">
            <a:spAutoFit/>
          </a:bodyPr>
          <a:lstStyle/>
          <a:p>
            <a:r>
              <a:rPr lang="en-GB" sz="1400" dirty="0"/>
              <a:t>Farinelli et al. 2022. (plot by A </a:t>
            </a:r>
            <a:r>
              <a:rPr lang="en-GB" sz="1400" dirty="0" err="1"/>
              <a:t>Gnarini</a:t>
            </a:r>
            <a:r>
              <a:rPr lang="en-GB" sz="1400" dirty="0"/>
              <a:t>)</a:t>
            </a:r>
          </a:p>
        </p:txBody>
      </p:sp>
    </p:spTree>
    <p:extLst>
      <p:ext uri="{BB962C8B-B14F-4D97-AF65-F5344CB8AC3E}">
        <p14:creationId xmlns:p14="http://schemas.microsoft.com/office/powerpoint/2010/main" val="12650790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26299-FC78-A20C-EFF8-3D0F43C081B9}"/>
            </a:ext>
          </a:extLst>
        </p:cNvPr>
        <p:cNvGrpSpPr/>
        <p:nvPr/>
      </p:nvGrpSpPr>
      <p:grpSpPr>
        <a:xfrm>
          <a:off x="0" y="0"/>
          <a:ext cx="0" cy="0"/>
          <a:chOff x="0" y="0"/>
          <a:chExt cx="0" cy="0"/>
        </a:xfrm>
      </p:grpSpPr>
      <p:sp>
        <p:nvSpPr>
          <p:cNvPr id="22" name="CasellaDiTesto 21">
            <a:extLst>
              <a:ext uri="{FF2B5EF4-FFF2-40B4-BE49-F238E27FC236}">
                <a16:creationId xmlns:a16="http://schemas.microsoft.com/office/drawing/2014/main" id="{FC55D9D8-4221-D2FA-7C1E-15254309DD8C}"/>
              </a:ext>
            </a:extLst>
          </p:cNvPr>
          <p:cNvSpPr txBox="1"/>
          <p:nvPr/>
        </p:nvSpPr>
        <p:spPr>
          <a:xfrm>
            <a:off x="6573689" y="5964072"/>
            <a:ext cx="1175104" cy="237706"/>
          </a:xfrm>
          <a:prstGeom prst="rect">
            <a:avLst/>
          </a:prstGeom>
          <a:noFill/>
        </p:spPr>
        <p:txBody>
          <a:bodyPr wrap="square" rtlCol="0">
            <a:spAutoFit/>
          </a:bodyPr>
          <a:lstStyle/>
          <a:p>
            <a:r>
              <a:rPr lang="en-GB" sz="900" dirty="0">
                <a:solidFill>
                  <a:schemeClr val="bg1"/>
                </a:solidFill>
              </a:rPr>
              <a:t>Farinelli et al. 2023</a:t>
            </a:r>
          </a:p>
        </p:txBody>
      </p:sp>
      <p:sp>
        <p:nvSpPr>
          <p:cNvPr id="8" name="CasellaDiTesto 7">
            <a:extLst>
              <a:ext uri="{FF2B5EF4-FFF2-40B4-BE49-F238E27FC236}">
                <a16:creationId xmlns:a16="http://schemas.microsoft.com/office/drawing/2014/main" id="{C30C4829-1C4D-7818-426A-A845C7C9B7C4}"/>
              </a:ext>
            </a:extLst>
          </p:cNvPr>
          <p:cNvSpPr txBox="1"/>
          <p:nvPr/>
        </p:nvSpPr>
        <p:spPr>
          <a:xfrm>
            <a:off x="641801" y="656150"/>
            <a:ext cx="5675731" cy="1591333"/>
          </a:xfrm>
          <a:prstGeom prst="rect">
            <a:avLst/>
          </a:prstGeom>
        </p:spPr>
        <p:txBody>
          <a:bodyPr vert="horz" lIns="91440" tIns="45720" rIns="91440" bIns="45720" rtlCol="0" anchor="ctr">
            <a:normAutofit fontScale="97500"/>
          </a:bodyPr>
          <a:lstStyle>
            <a:lvl1pPr>
              <a:lnSpc>
                <a:spcPct val="90000"/>
              </a:lnSpc>
              <a:spcBef>
                <a:spcPct val="0"/>
              </a:spcBef>
              <a:buNone/>
              <a:defRPr sz="3600">
                <a:latin typeface="+mj-lt"/>
                <a:ea typeface="+mj-ea"/>
                <a:cs typeface="+mj-cs"/>
              </a:defRPr>
            </a:lvl1pPr>
          </a:lstStyle>
          <a:p>
            <a:r>
              <a:rPr lang="en-GB" dirty="0"/>
              <a:t>However, PA is not aligned with the jets in the case of </a:t>
            </a:r>
            <a:r>
              <a:rPr lang="en-GB" dirty="0" err="1"/>
              <a:t>Sco</a:t>
            </a:r>
            <a:r>
              <a:rPr lang="en-GB" dirty="0"/>
              <a:t> X-1</a:t>
            </a:r>
          </a:p>
        </p:txBody>
      </p:sp>
      <p:pic>
        <p:nvPicPr>
          <p:cNvPr id="3" name="Immagine 2" descr="Immagine che contiene diagramma, testo, cerchio, linea&#10;&#10;Descrizione generata automaticamente">
            <a:extLst>
              <a:ext uri="{FF2B5EF4-FFF2-40B4-BE49-F238E27FC236}">
                <a16:creationId xmlns:a16="http://schemas.microsoft.com/office/drawing/2014/main" id="{59170808-3FF3-C823-A0D6-05FB8A6A434E}"/>
              </a:ext>
            </a:extLst>
          </p:cNvPr>
          <p:cNvPicPr>
            <a:picLocks noChangeAspect="1"/>
          </p:cNvPicPr>
          <p:nvPr/>
        </p:nvPicPr>
        <p:blipFill>
          <a:blip r:embed="rId3"/>
          <a:stretch>
            <a:fillRect/>
          </a:stretch>
        </p:blipFill>
        <p:spPr>
          <a:xfrm>
            <a:off x="6675088" y="290157"/>
            <a:ext cx="5438082" cy="3818228"/>
          </a:xfrm>
          <a:prstGeom prst="rect">
            <a:avLst/>
          </a:prstGeom>
        </p:spPr>
      </p:pic>
      <p:sp>
        <p:nvSpPr>
          <p:cNvPr id="5" name="CasellaDiTesto 4">
            <a:extLst>
              <a:ext uri="{FF2B5EF4-FFF2-40B4-BE49-F238E27FC236}">
                <a16:creationId xmlns:a16="http://schemas.microsoft.com/office/drawing/2014/main" id="{F5EFB9ED-5B32-B010-DDA6-90C7CCAF8401}"/>
              </a:ext>
            </a:extLst>
          </p:cNvPr>
          <p:cNvSpPr txBox="1"/>
          <p:nvPr/>
        </p:nvSpPr>
        <p:spPr>
          <a:xfrm>
            <a:off x="327264" y="2666231"/>
            <a:ext cx="6128005" cy="2558329"/>
          </a:xfrm>
          <a:prstGeom prst="rect">
            <a:avLst/>
          </a:prstGeom>
          <a:noFill/>
        </p:spPr>
        <p:txBody>
          <a:bodyPr wrap="square">
            <a:spAutoFit/>
          </a:bodyPr>
          <a:lstStyle/>
          <a:p>
            <a:pPr marL="342900" indent="-342900" algn="just">
              <a:buFont typeface="Arial" panose="020B0604020202020204" pitchFamily="34" charset="0"/>
              <a:buChar char="•"/>
            </a:pPr>
            <a:r>
              <a:rPr lang="en-GB" sz="2000" dirty="0" err="1"/>
              <a:t>Sco</a:t>
            </a:r>
            <a:r>
              <a:rPr lang="en-GB" sz="2000" dirty="0"/>
              <a:t> X-1 shows PA misaligned with respect to the radio jet in both Flaring and Normal branch. </a:t>
            </a:r>
          </a:p>
          <a:p>
            <a:pPr marL="342900" indent="-342900" algn="just">
              <a:buFont typeface="Arial" panose="020B0604020202020204" pitchFamily="34" charset="0"/>
              <a:buChar char="•"/>
            </a:pPr>
            <a:r>
              <a:rPr lang="en-GB" sz="2000" dirty="0"/>
              <a:t>The misalignment is by ≈ 50</a:t>
            </a:r>
            <a:r>
              <a:rPr lang="en-GB" sz="2000" baseline="30000" dirty="0"/>
              <a:t>◦</a:t>
            </a:r>
            <a:r>
              <a:rPr lang="en-GB" sz="2000" dirty="0"/>
              <a:t> in NB and ≈ 35</a:t>
            </a:r>
            <a:r>
              <a:rPr lang="en-GB" sz="2000" baseline="30000" dirty="0"/>
              <a:t>◦</a:t>
            </a:r>
            <a:r>
              <a:rPr lang="en-GB" sz="2000" dirty="0"/>
              <a:t> in FB</a:t>
            </a:r>
          </a:p>
          <a:p>
            <a:pPr marL="342900" indent="-342900" algn="just">
              <a:buFont typeface="Arial" panose="020B0604020202020204" pitchFamily="34" charset="0"/>
              <a:buChar char="•"/>
            </a:pPr>
            <a:r>
              <a:rPr lang="en-GB" sz="2000" dirty="0"/>
              <a:t>The observations were performed near the apex of the Z. </a:t>
            </a:r>
          </a:p>
          <a:p>
            <a:pPr marL="342900" indent="-342900" algn="just">
              <a:buFont typeface="Arial" panose="020B0604020202020204" pitchFamily="34" charset="0"/>
              <a:buChar char="•"/>
            </a:pPr>
            <a:r>
              <a:rPr lang="en-GB" sz="2000" dirty="0"/>
              <a:t>The misalignment could probably suggest the presence of  preceding radio jets.</a:t>
            </a:r>
          </a:p>
        </p:txBody>
      </p:sp>
      <p:sp>
        <p:nvSpPr>
          <p:cNvPr id="6" name="CasellaDiTesto 5">
            <a:extLst>
              <a:ext uri="{FF2B5EF4-FFF2-40B4-BE49-F238E27FC236}">
                <a16:creationId xmlns:a16="http://schemas.microsoft.com/office/drawing/2014/main" id="{B3EDEA8D-2E61-796A-67C1-078FD6E9D3E5}"/>
              </a:ext>
            </a:extLst>
          </p:cNvPr>
          <p:cNvSpPr txBox="1"/>
          <p:nvPr/>
        </p:nvSpPr>
        <p:spPr>
          <a:xfrm>
            <a:off x="212260" y="6094985"/>
            <a:ext cx="2484445" cy="369332"/>
          </a:xfrm>
          <a:prstGeom prst="rect">
            <a:avLst/>
          </a:prstGeom>
          <a:noFill/>
        </p:spPr>
        <p:txBody>
          <a:bodyPr wrap="square" rtlCol="0">
            <a:spAutoFit/>
          </a:bodyPr>
          <a:lstStyle/>
          <a:p>
            <a:r>
              <a:rPr lang="en-GB" dirty="0"/>
              <a:t>Plots by A. </a:t>
            </a:r>
            <a:r>
              <a:rPr lang="en-GB" dirty="0" err="1"/>
              <a:t>Gnarini</a:t>
            </a:r>
            <a:endParaRPr lang="en-GB" dirty="0"/>
          </a:p>
        </p:txBody>
      </p:sp>
      <p:pic>
        <p:nvPicPr>
          <p:cNvPr id="9" name="Immagine 8" descr="Immagine che contiene testo, schermata, diagramma, linea&#10;&#10;Descrizione generata automaticamente">
            <a:extLst>
              <a:ext uri="{FF2B5EF4-FFF2-40B4-BE49-F238E27FC236}">
                <a16:creationId xmlns:a16="http://schemas.microsoft.com/office/drawing/2014/main" id="{11EFF809-C8E7-F422-C127-D2BEC6AB76CE}"/>
              </a:ext>
            </a:extLst>
          </p:cNvPr>
          <p:cNvPicPr>
            <a:picLocks noChangeAspect="1"/>
          </p:cNvPicPr>
          <p:nvPr/>
        </p:nvPicPr>
        <p:blipFill>
          <a:blip r:embed="rId4"/>
          <a:stretch>
            <a:fillRect/>
          </a:stretch>
        </p:blipFill>
        <p:spPr>
          <a:xfrm>
            <a:off x="8560069" y="3827067"/>
            <a:ext cx="2900407" cy="2418323"/>
          </a:xfrm>
          <a:prstGeom prst="rect">
            <a:avLst/>
          </a:prstGeom>
        </p:spPr>
      </p:pic>
      <p:sp>
        <p:nvSpPr>
          <p:cNvPr id="11" name="CasellaDiTesto 10">
            <a:extLst>
              <a:ext uri="{FF2B5EF4-FFF2-40B4-BE49-F238E27FC236}">
                <a16:creationId xmlns:a16="http://schemas.microsoft.com/office/drawing/2014/main" id="{1ADF0AF9-A63E-32B8-506E-55727FB2F72D}"/>
              </a:ext>
            </a:extLst>
          </p:cNvPr>
          <p:cNvSpPr txBox="1"/>
          <p:nvPr/>
        </p:nvSpPr>
        <p:spPr>
          <a:xfrm>
            <a:off x="9812670" y="0"/>
            <a:ext cx="3565127" cy="338554"/>
          </a:xfrm>
          <a:prstGeom prst="rect">
            <a:avLst/>
          </a:prstGeom>
          <a:noFill/>
        </p:spPr>
        <p:txBody>
          <a:bodyPr wrap="square" rtlCol="0">
            <a:spAutoFit/>
          </a:bodyPr>
          <a:lstStyle/>
          <a:p>
            <a:r>
              <a:rPr lang="en-GB" sz="1600" dirty="0"/>
              <a:t>La Monaca et al. 2024</a:t>
            </a:r>
          </a:p>
        </p:txBody>
      </p:sp>
      <p:sp>
        <p:nvSpPr>
          <p:cNvPr id="18" name="CasellaDiTesto 17">
            <a:extLst>
              <a:ext uri="{FF2B5EF4-FFF2-40B4-BE49-F238E27FC236}">
                <a16:creationId xmlns:a16="http://schemas.microsoft.com/office/drawing/2014/main" id="{09DFE3F1-DEBB-E409-B15A-6798EC567E17}"/>
              </a:ext>
            </a:extLst>
          </p:cNvPr>
          <p:cNvSpPr txBox="1"/>
          <p:nvPr/>
        </p:nvSpPr>
        <p:spPr>
          <a:xfrm>
            <a:off x="7582641" y="5084554"/>
            <a:ext cx="898137" cy="184666"/>
          </a:xfrm>
          <a:prstGeom prst="rect">
            <a:avLst/>
          </a:prstGeom>
          <a:noFill/>
        </p:spPr>
        <p:txBody>
          <a:bodyPr wrap="square" rtlCol="0">
            <a:spAutoFit/>
          </a:bodyPr>
          <a:lstStyle/>
          <a:p>
            <a:r>
              <a:rPr lang="en-GB" sz="600" dirty="0" err="1"/>
              <a:t>disney</a:t>
            </a:r>
            <a:endParaRPr lang="en-GB" sz="600" dirty="0"/>
          </a:p>
        </p:txBody>
      </p:sp>
    </p:spTree>
    <p:extLst>
      <p:ext uri="{BB962C8B-B14F-4D97-AF65-F5344CB8AC3E}">
        <p14:creationId xmlns:p14="http://schemas.microsoft.com/office/powerpoint/2010/main" val="42039166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EB2A62-B002-5969-C891-DA3D5CA9A761}"/>
              </a:ext>
            </a:extLst>
          </p:cNvPr>
          <p:cNvSpPr>
            <a:spLocks noGrp="1"/>
          </p:cNvSpPr>
          <p:nvPr>
            <p:ph type="title"/>
          </p:nvPr>
        </p:nvSpPr>
        <p:spPr>
          <a:xfrm>
            <a:off x="98498" y="33632"/>
            <a:ext cx="7485056" cy="1143000"/>
          </a:xfrm>
        </p:spPr>
        <p:txBody>
          <a:bodyPr/>
          <a:lstStyle/>
          <a:p>
            <a:r>
              <a:rPr lang="en-GB" dirty="0"/>
              <a:t>Accreting millisecond pulsars</a:t>
            </a:r>
          </a:p>
        </p:txBody>
      </p:sp>
      <p:sp>
        <p:nvSpPr>
          <p:cNvPr id="3" name="Segnaposto contenuto 2">
            <a:extLst>
              <a:ext uri="{FF2B5EF4-FFF2-40B4-BE49-F238E27FC236}">
                <a16:creationId xmlns:a16="http://schemas.microsoft.com/office/drawing/2014/main" id="{34D962D9-5A19-9917-726B-9BBA019D3279}"/>
              </a:ext>
            </a:extLst>
          </p:cNvPr>
          <p:cNvSpPr>
            <a:spLocks noGrp="1"/>
          </p:cNvSpPr>
          <p:nvPr>
            <p:ph idx="1"/>
          </p:nvPr>
        </p:nvSpPr>
        <p:spPr>
          <a:xfrm>
            <a:off x="98499" y="984536"/>
            <a:ext cx="7485055" cy="4812682"/>
          </a:xfrm>
        </p:spPr>
        <p:txBody>
          <a:bodyPr/>
          <a:lstStyle/>
          <a:p>
            <a:r>
              <a:rPr lang="it-IT" sz="1800" dirty="0" err="1"/>
              <a:t>AMSPs</a:t>
            </a:r>
            <a:r>
              <a:rPr lang="it-IT" sz="1800" dirty="0"/>
              <a:t> are X-ray </a:t>
            </a:r>
            <a:r>
              <a:rPr lang="it-IT" sz="1800" dirty="0" err="1"/>
              <a:t>transients</a:t>
            </a:r>
            <a:r>
              <a:rPr lang="it-IT" sz="1800" dirty="0"/>
              <a:t> with </a:t>
            </a:r>
            <a:r>
              <a:rPr lang="it-IT" sz="1800" dirty="0" err="1"/>
              <a:t>outbursts</a:t>
            </a:r>
            <a:r>
              <a:rPr lang="it-IT" sz="1800" dirty="0"/>
              <a:t> </a:t>
            </a:r>
            <a:r>
              <a:rPr lang="it-IT" sz="1800" dirty="0" err="1"/>
              <a:t>typically</a:t>
            </a:r>
            <a:r>
              <a:rPr lang="it-IT" sz="1800" dirty="0"/>
              <a:t> lasting from </a:t>
            </a:r>
            <a:r>
              <a:rPr lang="it-IT" sz="1800" dirty="0" err="1"/>
              <a:t>few</a:t>
            </a:r>
            <a:r>
              <a:rPr lang="it-IT" sz="1800" dirty="0"/>
              <a:t> weeks to </a:t>
            </a:r>
            <a:r>
              <a:rPr lang="it-IT" sz="1800" dirty="0" err="1"/>
              <a:t>several</a:t>
            </a:r>
            <a:r>
              <a:rPr lang="it-IT" sz="1800" dirty="0"/>
              <a:t> </a:t>
            </a:r>
            <a:r>
              <a:rPr lang="it-IT" sz="1800" dirty="0" err="1"/>
              <a:t>years</a:t>
            </a:r>
            <a:r>
              <a:rPr lang="it-IT" sz="1800" dirty="0"/>
              <a:t>. </a:t>
            </a:r>
          </a:p>
          <a:p>
            <a:endParaRPr lang="it-IT" sz="1800" dirty="0"/>
          </a:p>
          <a:p>
            <a:r>
              <a:rPr lang="it-IT" sz="1800" dirty="0" err="1"/>
              <a:t>Their</a:t>
            </a:r>
            <a:r>
              <a:rPr lang="it-IT" sz="1800" dirty="0"/>
              <a:t> </a:t>
            </a:r>
            <a:r>
              <a:rPr lang="it-IT" sz="1800" dirty="0" err="1"/>
              <a:t>outburst</a:t>
            </a:r>
            <a:r>
              <a:rPr lang="it-IT" sz="1800" dirty="0"/>
              <a:t> </a:t>
            </a:r>
            <a:r>
              <a:rPr lang="it-IT" sz="1800" dirty="0" err="1"/>
              <a:t>typically</a:t>
            </a:r>
            <a:r>
              <a:rPr lang="it-IT" sz="1800" dirty="0"/>
              <a:t> </a:t>
            </a:r>
            <a:r>
              <a:rPr lang="it-IT" sz="1800" dirty="0" err="1"/>
              <a:t>reachs</a:t>
            </a:r>
            <a:r>
              <a:rPr lang="it-IT" sz="1800" dirty="0"/>
              <a:t> no more </a:t>
            </a:r>
            <a:r>
              <a:rPr lang="it-IT" sz="1800" dirty="0" err="1"/>
              <a:t>than</a:t>
            </a:r>
            <a:r>
              <a:rPr lang="it-IT" sz="1800" dirty="0"/>
              <a:t> 10% of the Eddington rate.</a:t>
            </a:r>
          </a:p>
          <a:p>
            <a:endParaRPr lang="it-IT" sz="1800" dirty="0"/>
          </a:p>
          <a:p>
            <a:r>
              <a:rPr lang="it-IT" sz="1800" dirty="0"/>
              <a:t>The </a:t>
            </a:r>
            <a:r>
              <a:rPr lang="it-IT" sz="1800" dirty="0" err="1"/>
              <a:t>observed</a:t>
            </a:r>
            <a:r>
              <a:rPr lang="it-IT" sz="1800" dirty="0"/>
              <a:t> X-ray </a:t>
            </a:r>
            <a:r>
              <a:rPr lang="it-IT" sz="1800" dirty="0" err="1"/>
              <a:t>pulsations</a:t>
            </a:r>
            <a:r>
              <a:rPr lang="it-IT" sz="1800" dirty="0"/>
              <a:t> </a:t>
            </a:r>
            <a:r>
              <a:rPr lang="it-IT" sz="1800" dirty="0" err="1"/>
              <a:t>result</a:t>
            </a:r>
            <a:r>
              <a:rPr lang="it-IT" sz="1800" dirty="0"/>
              <a:t> from the </a:t>
            </a:r>
            <a:r>
              <a:rPr lang="it-IT" sz="1800" dirty="0" err="1"/>
              <a:t>inflowing</a:t>
            </a:r>
            <a:r>
              <a:rPr lang="it-IT" sz="1800" dirty="0"/>
              <a:t> plasma </a:t>
            </a:r>
            <a:r>
              <a:rPr lang="it-IT" sz="1800" dirty="0" err="1"/>
              <a:t>being</a:t>
            </a:r>
            <a:r>
              <a:rPr lang="it-IT" sz="1800" dirty="0"/>
              <a:t> </a:t>
            </a:r>
            <a:r>
              <a:rPr lang="it-IT" sz="1800" dirty="0" err="1"/>
              <a:t>channeled</a:t>
            </a:r>
            <a:r>
              <a:rPr lang="it-IT" sz="1800" dirty="0"/>
              <a:t> to hot spots </a:t>
            </a:r>
            <a:r>
              <a:rPr lang="it-IT" sz="1800" dirty="0" err="1"/>
              <a:t>near</a:t>
            </a:r>
            <a:r>
              <a:rPr lang="it-IT" sz="1800" dirty="0"/>
              <a:t> the </a:t>
            </a:r>
            <a:r>
              <a:rPr lang="it-IT" sz="1800" dirty="0" err="1"/>
              <a:t>magnetic</a:t>
            </a:r>
            <a:r>
              <a:rPr lang="it-IT" sz="1800" dirty="0"/>
              <a:t> </a:t>
            </a:r>
            <a:r>
              <a:rPr lang="it-IT" sz="1800" dirty="0" err="1"/>
              <a:t>poles</a:t>
            </a:r>
            <a:r>
              <a:rPr lang="it-IT" sz="1800" dirty="0"/>
              <a:t> of </a:t>
            </a:r>
            <a:r>
              <a:rPr lang="it-IT" sz="1800" dirty="0" err="1"/>
              <a:t>AMSPs</a:t>
            </a:r>
            <a:r>
              <a:rPr lang="it-IT" sz="1800" dirty="0"/>
              <a:t>.</a:t>
            </a:r>
          </a:p>
          <a:p>
            <a:endParaRPr lang="it-IT" sz="1800" dirty="0"/>
          </a:p>
          <a:p>
            <a:r>
              <a:rPr lang="it-IT" sz="1800" dirty="0" err="1"/>
              <a:t>When</a:t>
            </a:r>
            <a:r>
              <a:rPr lang="it-IT" sz="1800" dirty="0"/>
              <a:t> the </a:t>
            </a:r>
            <a:r>
              <a:rPr lang="it-IT" sz="1800" dirty="0" err="1"/>
              <a:t>magnetic</a:t>
            </a:r>
            <a:r>
              <a:rPr lang="it-IT" sz="1800" dirty="0"/>
              <a:t> stress </a:t>
            </a:r>
            <a:r>
              <a:rPr lang="it-IT" sz="1800" dirty="0" err="1"/>
              <a:t>overcomes</a:t>
            </a:r>
            <a:r>
              <a:rPr lang="it-IT" sz="1800" dirty="0"/>
              <a:t> the </a:t>
            </a:r>
            <a:r>
              <a:rPr lang="it-IT" sz="1800" dirty="0" err="1"/>
              <a:t>viscous</a:t>
            </a:r>
            <a:r>
              <a:rPr lang="it-IT" sz="1800" dirty="0"/>
              <a:t> stress in the disk, the plasma starts to follow the </a:t>
            </a:r>
            <a:r>
              <a:rPr lang="it-IT" sz="1800" dirty="0" err="1"/>
              <a:t>magnetic</a:t>
            </a:r>
            <a:r>
              <a:rPr lang="it-IT" sz="1800" dirty="0"/>
              <a:t> field lines and </a:t>
            </a:r>
            <a:r>
              <a:rPr lang="it-IT" sz="1800" dirty="0" err="1"/>
              <a:t>fall</a:t>
            </a:r>
            <a:r>
              <a:rPr lang="it-IT" sz="1800" dirty="0"/>
              <a:t> </a:t>
            </a:r>
            <a:r>
              <a:rPr lang="it-IT" sz="1800" dirty="0" err="1"/>
              <a:t>towards</a:t>
            </a:r>
            <a:r>
              <a:rPr lang="it-IT" sz="1800" dirty="0"/>
              <a:t> the NS </a:t>
            </a:r>
            <a:r>
              <a:rPr lang="it-IT" sz="1800" dirty="0" err="1"/>
              <a:t>surface</a:t>
            </a:r>
            <a:r>
              <a:rPr lang="it-IT" sz="1800" dirty="0"/>
              <a:t>.</a:t>
            </a:r>
          </a:p>
          <a:p>
            <a:endParaRPr lang="it-IT" sz="1800" dirty="0"/>
          </a:p>
          <a:p>
            <a:r>
              <a:rPr lang="it-IT" sz="1800" dirty="0" err="1"/>
              <a:t>Conseguntly</a:t>
            </a:r>
            <a:r>
              <a:rPr lang="it-IT" sz="1800" dirty="0"/>
              <a:t>, the </a:t>
            </a:r>
            <a:r>
              <a:rPr lang="it-IT" sz="1800" dirty="0" err="1"/>
              <a:t>rotating</a:t>
            </a:r>
            <a:r>
              <a:rPr lang="it-IT" sz="1800" dirty="0"/>
              <a:t> </a:t>
            </a:r>
            <a:r>
              <a:rPr lang="it-IT" sz="1800" dirty="0" err="1"/>
              <a:t>magnetosphere</a:t>
            </a:r>
            <a:r>
              <a:rPr lang="it-IT" sz="1800" dirty="0"/>
              <a:t> of the NS </a:t>
            </a:r>
            <a:r>
              <a:rPr lang="it-IT" sz="1800" dirty="0" err="1"/>
              <a:t>has</a:t>
            </a:r>
            <a:r>
              <a:rPr lang="it-IT" sz="1800" dirty="0"/>
              <a:t> to </a:t>
            </a:r>
            <a:r>
              <a:rPr lang="it-IT" sz="1800" dirty="0" err="1"/>
              <a:t>truncate</a:t>
            </a:r>
            <a:r>
              <a:rPr lang="it-IT" sz="1800" dirty="0"/>
              <a:t> the disk flow </a:t>
            </a:r>
            <a:r>
              <a:rPr lang="it-IT" sz="1800" dirty="0" err="1"/>
              <a:t>before</a:t>
            </a:r>
            <a:r>
              <a:rPr lang="it-IT" sz="1800" dirty="0"/>
              <a:t> the </a:t>
            </a:r>
            <a:r>
              <a:rPr lang="it-IT" sz="1800" dirty="0" err="1"/>
              <a:t>matter</a:t>
            </a:r>
            <a:r>
              <a:rPr lang="it-IT" sz="1800" dirty="0"/>
              <a:t> </a:t>
            </a:r>
            <a:r>
              <a:rPr lang="it-IT" sz="1800" dirty="0" err="1"/>
              <a:t>reaches</a:t>
            </a:r>
            <a:r>
              <a:rPr lang="it-IT" sz="1800" dirty="0"/>
              <a:t> the NS </a:t>
            </a:r>
            <a:r>
              <a:rPr lang="it-IT" sz="1800" dirty="0" err="1"/>
              <a:t>surface</a:t>
            </a:r>
            <a:r>
              <a:rPr lang="it-IT" sz="1800" dirty="0"/>
              <a:t> </a:t>
            </a:r>
          </a:p>
          <a:p>
            <a:endParaRPr lang="it-IT" sz="1800" dirty="0"/>
          </a:p>
          <a:p>
            <a:r>
              <a:rPr lang="it-IT" sz="1800" dirty="0"/>
              <a:t>The size of the disk </a:t>
            </a:r>
            <a:r>
              <a:rPr lang="it-IT" sz="1800" dirty="0" err="1"/>
              <a:t>truncation</a:t>
            </a:r>
            <a:r>
              <a:rPr lang="it-IT" sz="1800" dirty="0"/>
              <a:t> </a:t>
            </a:r>
            <a:r>
              <a:rPr lang="it-IT" sz="1800" dirty="0" err="1"/>
              <a:t>radius</a:t>
            </a:r>
            <a:r>
              <a:rPr lang="it-IT" sz="1800" dirty="0"/>
              <a:t> </a:t>
            </a:r>
            <a:r>
              <a:rPr lang="it-IT" sz="1800" dirty="0" err="1"/>
              <a:t>depends</a:t>
            </a:r>
            <a:r>
              <a:rPr lang="it-IT" sz="1800" dirty="0"/>
              <a:t> on the </a:t>
            </a:r>
            <a:r>
              <a:rPr lang="it-IT" sz="1800" dirty="0" err="1"/>
              <a:t>physics</a:t>
            </a:r>
            <a:r>
              <a:rPr lang="it-IT" sz="1800" dirty="0"/>
              <a:t> of the disk/field interaction and </a:t>
            </a:r>
            <a:r>
              <a:rPr lang="it-IT" sz="1800" dirty="0" err="1"/>
              <a:t>is</a:t>
            </a:r>
            <a:r>
              <a:rPr lang="it-IT" sz="1800" dirty="0"/>
              <a:t> </a:t>
            </a:r>
            <a:r>
              <a:rPr lang="it-IT" sz="1800" dirty="0" err="1"/>
              <a:t>still</a:t>
            </a:r>
            <a:r>
              <a:rPr lang="it-IT" sz="1800" dirty="0"/>
              <a:t> a </a:t>
            </a:r>
            <a:r>
              <a:rPr lang="it-IT" sz="1800" dirty="0" err="1"/>
              <a:t>matter</a:t>
            </a:r>
            <a:r>
              <a:rPr lang="it-IT" sz="1800" dirty="0"/>
              <a:t> of </a:t>
            </a:r>
            <a:r>
              <a:rPr lang="it-IT" sz="1800" dirty="0" err="1"/>
              <a:t>debate</a:t>
            </a:r>
            <a:r>
              <a:rPr lang="it-IT" sz="1800" dirty="0"/>
              <a:t>.</a:t>
            </a:r>
          </a:p>
          <a:p>
            <a:pPr marL="0" indent="0">
              <a:buNone/>
            </a:pPr>
            <a:endParaRPr lang="en-GB" sz="1800" dirty="0"/>
          </a:p>
        </p:txBody>
      </p:sp>
      <p:sp>
        <p:nvSpPr>
          <p:cNvPr id="5" name="Text Box 7">
            <a:extLst>
              <a:ext uri="{FF2B5EF4-FFF2-40B4-BE49-F238E27FC236}">
                <a16:creationId xmlns:a16="http://schemas.microsoft.com/office/drawing/2014/main" id="{BC568ECD-2566-B86F-4760-4DC8D6473288}"/>
              </a:ext>
            </a:extLst>
          </p:cNvPr>
          <p:cNvSpPr txBox="1">
            <a:spLocks noChangeArrowheads="1"/>
          </p:cNvSpPr>
          <p:nvPr/>
        </p:nvSpPr>
        <p:spPr bwMode="auto">
          <a:xfrm>
            <a:off x="7784708" y="4690638"/>
            <a:ext cx="4179983" cy="1754326"/>
          </a:xfrm>
          <a:prstGeom prst="rect">
            <a:avLst/>
          </a:prstGeom>
          <a:noFill/>
          <a:ln>
            <a:noFill/>
          </a:ln>
          <a:effectLst/>
          <a:extLst>
            <a:ext uri="{909E8E84-426E-40dd-AFC4-6F175D3DCCD1}">
              <a14:hiddenFill xmlns:a14="http://schemas.microsoft.com/office/drawing/2010/main" xmlns="">
                <a:solidFill>
                  <a:srgbClr val="CCFFFF">
                    <a:alpha val="23000"/>
                  </a:srgbClr>
                </a:solidFill>
              </a14:hiddenFill>
            </a:ext>
            <a:ext uri="{91240B29-F687-4f45-9708-019B960494DF}">
              <a14:hiddenLine xmlns:a14="http://schemas.microsoft.com/office/drawing/2010/main" xmlns="" w="9525">
                <a:solidFill>
                  <a:srgbClr val="99CCFF"/>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just">
              <a:spcBef>
                <a:spcPct val="50000"/>
              </a:spcBef>
              <a:defRPr/>
            </a:pPr>
            <a:r>
              <a:rPr lang="it-IT" dirty="0" err="1"/>
              <a:t>Recycled</a:t>
            </a:r>
            <a:r>
              <a:rPr lang="it-IT" dirty="0"/>
              <a:t> </a:t>
            </a:r>
            <a:r>
              <a:rPr lang="it-IT" dirty="0" err="1"/>
              <a:t>pulsars</a:t>
            </a:r>
            <a:r>
              <a:rPr lang="it-IT" dirty="0"/>
              <a:t>: the </a:t>
            </a:r>
            <a:r>
              <a:rPr lang="it-IT" dirty="0" err="1"/>
              <a:t>matter</a:t>
            </a:r>
            <a:r>
              <a:rPr lang="it-IT" dirty="0"/>
              <a:t> </a:t>
            </a:r>
            <a:r>
              <a:rPr lang="it-IT" dirty="0" err="1"/>
              <a:t>falling</a:t>
            </a:r>
            <a:r>
              <a:rPr lang="it-IT" dirty="0"/>
              <a:t> </a:t>
            </a:r>
            <a:r>
              <a:rPr lang="it-IT" dirty="0" err="1"/>
              <a:t>onto</a:t>
            </a:r>
            <a:r>
              <a:rPr lang="it-IT" dirty="0"/>
              <a:t> the compact </a:t>
            </a:r>
            <a:r>
              <a:rPr lang="it-IT" dirty="0" err="1"/>
              <a:t>object</a:t>
            </a:r>
            <a:r>
              <a:rPr lang="it-IT" dirty="0"/>
              <a:t> transfers </a:t>
            </a:r>
            <a:r>
              <a:rPr lang="it-IT" dirty="0" err="1"/>
              <a:t>angular</a:t>
            </a:r>
            <a:r>
              <a:rPr lang="it-IT" dirty="0"/>
              <a:t> </a:t>
            </a:r>
            <a:r>
              <a:rPr lang="it-IT" dirty="0" err="1"/>
              <a:t>momentum</a:t>
            </a:r>
            <a:r>
              <a:rPr lang="it-IT" dirty="0"/>
              <a:t>, </a:t>
            </a:r>
            <a:r>
              <a:rPr lang="it-IT" dirty="0" err="1"/>
              <a:t>causing</a:t>
            </a:r>
            <a:r>
              <a:rPr lang="it-IT" dirty="0"/>
              <a:t> the pulsar </a:t>
            </a:r>
            <a:r>
              <a:rPr lang="it-IT" dirty="0" err="1"/>
              <a:t>period</a:t>
            </a:r>
            <a:r>
              <a:rPr lang="it-IT" dirty="0"/>
              <a:t> to </a:t>
            </a:r>
            <a:r>
              <a:rPr lang="it-IT" dirty="0" err="1"/>
              <a:t>increase</a:t>
            </a:r>
            <a:r>
              <a:rPr lang="it-IT" dirty="0"/>
              <a:t>. </a:t>
            </a:r>
            <a:r>
              <a:rPr lang="it-IT" dirty="0" err="1"/>
              <a:t>Conversely</a:t>
            </a:r>
            <a:r>
              <a:rPr lang="it-IT" dirty="0"/>
              <a:t>, </a:t>
            </a:r>
            <a:r>
              <a:rPr lang="it-IT" dirty="0" err="1"/>
              <a:t>isolated</a:t>
            </a:r>
            <a:r>
              <a:rPr lang="it-IT" dirty="0"/>
              <a:t> </a:t>
            </a:r>
            <a:r>
              <a:rPr lang="it-IT" dirty="0" err="1"/>
              <a:t>pulsars</a:t>
            </a:r>
            <a:r>
              <a:rPr lang="it-IT" dirty="0"/>
              <a:t> </a:t>
            </a:r>
            <a:r>
              <a:rPr lang="it-IT" dirty="0" err="1"/>
              <a:t>lose</a:t>
            </a:r>
            <a:r>
              <a:rPr lang="it-IT" dirty="0"/>
              <a:t> </a:t>
            </a:r>
            <a:r>
              <a:rPr lang="it-IT" dirty="0" err="1"/>
              <a:t>angular</a:t>
            </a:r>
            <a:r>
              <a:rPr lang="it-IT" dirty="0"/>
              <a:t> </a:t>
            </a:r>
            <a:r>
              <a:rPr lang="it-IT" dirty="0" err="1"/>
              <a:t>momentum</a:t>
            </a:r>
            <a:r>
              <a:rPr lang="it-IT" dirty="0"/>
              <a:t>, and </a:t>
            </a:r>
            <a:r>
              <a:rPr lang="it-IT" dirty="0" err="1"/>
              <a:t>their</a:t>
            </a:r>
            <a:r>
              <a:rPr lang="it-IT" dirty="0"/>
              <a:t> </a:t>
            </a:r>
            <a:r>
              <a:rPr lang="it-IT" dirty="0" err="1"/>
              <a:t>period</a:t>
            </a:r>
            <a:r>
              <a:rPr lang="it-IT" dirty="0"/>
              <a:t> </a:t>
            </a:r>
            <a:r>
              <a:rPr lang="it-IT" dirty="0" err="1"/>
              <a:t>decreases</a:t>
            </a:r>
            <a:r>
              <a:rPr lang="it-IT" dirty="0"/>
              <a:t> over time.</a:t>
            </a:r>
            <a:endParaRPr lang="it-IT" b="1" dirty="0">
              <a:solidFill>
                <a:schemeClr val="accent2"/>
              </a:solidFill>
              <a:cs typeface="Arial" charset="0"/>
            </a:endParaRPr>
          </a:p>
        </p:txBody>
      </p:sp>
      <p:grpSp>
        <p:nvGrpSpPr>
          <p:cNvPr id="6" name="Group 15">
            <a:extLst>
              <a:ext uri="{FF2B5EF4-FFF2-40B4-BE49-F238E27FC236}">
                <a16:creationId xmlns:a16="http://schemas.microsoft.com/office/drawing/2014/main" id="{BD7F1477-972C-0047-24D9-9C698E0B96BB}"/>
              </a:ext>
            </a:extLst>
          </p:cNvPr>
          <p:cNvGrpSpPr>
            <a:grpSpLocks/>
          </p:cNvGrpSpPr>
          <p:nvPr/>
        </p:nvGrpSpPr>
        <p:grpSpPr bwMode="auto">
          <a:xfrm>
            <a:off x="7583554" y="1290199"/>
            <a:ext cx="4628723" cy="3250452"/>
            <a:chOff x="1359" y="474"/>
            <a:chExt cx="3288" cy="2478"/>
          </a:xfrm>
        </p:grpSpPr>
        <p:grpSp>
          <p:nvGrpSpPr>
            <p:cNvPr id="7" name="Group 13">
              <a:extLst>
                <a:ext uri="{FF2B5EF4-FFF2-40B4-BE49-F238E27FC236}">
                  <a16:creationId xmlns:a16="http://schemas.microsoft.com/office/drawing/2014/main" id="{F97043EF-9B8D-DE4A-572B-5AD959929559}"/>
                </a:ext>
              </a:extLst>
            </p:cNvPr>
            <p:cNvGrpSpPr>
              <a:grpSpLocks/>
            </p:cNvGrpSpPr>
            <p:nvPr/>
          </p:nvGrpSpPr>
          <p:grpSpPr bwMode="auto">
            <a:xfrm>
              <a:off x="1359" y="474"/>
              <a:ext cx="3288" cy="2478"/>
              <a:chOff x="1359" y="474"/>
              <a:chExt cx="3288" cy="2478"/>
            </a:xfrm>
          </p:grpSpPr>
          <p:pic>
            <p:nvPicPr>
              <p:cNvPr id="9" name="Picture 11" descr="pulsar_graph">
                <a:extLst>
                  <a:ext uri="{FF2B5EF4-FFF2-40B4-BE49-F238E27FC236}">
                    <a16:creationId xmlns:a16="http://schemas.microsoft.com/office/drawing/2014/main" id="{42331BD9-A339-F915-2C9B-B4FBED4447A8}"/>
                  </a:ext>
                </a:extLst>
              </p:cNvPr>
              <p:cNvPicPr>
                <a:picLocks noChangeAspect="1" noChangeArrowheads="1"/>
              </p:cNvPicPr>
              <p:nvPr/>
            </p:nvPicPr>
            <p:blipFill>
              <a:blip r:embed="rId2">
                <a:extLst>
                  <a:ext uri="{28A0092B-C50C-407E-A947-70E740481C1C}">
                    <a14:useLocalDpi xmlns:a14="http://schemas.microsoft.com/office/drawing/2010/main"/>
                  </a:ext>
                </a:extLst>
              </a:blip>
              <a:srcRect r="8677"/>
              <a:stretch/>
            </p:blipFill>
            <p:spPr bwMode="auto">
              <a:xfrm>
                <a:off x="1359" y="474"/>
                <a:ext cx="3288" cy="2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12">
                <a:extLst>
                  <a:ext uri="{FF2B5EF4-FFF2-40B4-BE49-F238E27FC236}">
                    <a16:creationId xmlns:a16="http://schemas.microsoft.com/office/drawing/2014/main" id="{398A653A-52D2-61CA-1137-9F2D2355D306}"/>
                  </a:ext>
                </a:extLst>
              </p:cNvPr>
              <p:cNvSpPr>
                <a:spLocks noChangeArrowheads="1"/>
              </p:cNvSpPr>
              <p:nvPr/>
            </p:nvSpPr>
            <p:spPr bwMode="auto">
              <a:xfrm>
                <a:off x="3639" y="2341"/>
                <a:ext cx="302" cy="365"/>
              </a:xfrm>
              <a:prstGeom prst="rect">
                <a:avLst/>
              </a:prstGeom>
              <a:solidFill>
                <a:schemeClr val="bg1"/>
              </a:solidFill>
              <a:ln>
                <a:noFill/>
              </a:ln>
              <a:effectLst/>
              <a:extLst>
                <a:ext uri="{91240B29-F687-4f45-9708-019B960494DF}">
                  <a14:hiddenLine xmlns:a14="http://schemas.microsoft.com/office/drawing/2010/main" xmlns="" w="9525">
                    <a:solidFill>
                      <a:srgbClr val="99CCFF"/>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GB">
                  <a:cs typeface="Arial" charset="0"/>
                </a:endParaRPr>
              </a:p>
            </p:txBody>
          </p:sp>
        </p:grpSp>
        <p:sp>
          <p:nvSpPr>
            <p:cNvPr id="8" name="Rectangle 14">
              <a:extLst>
                <a:ext uri="{FF2B5EF4-FFF2-40B4-BE49-F238E27FC236}">
                  <a16:creationId xmlns:a16="http://schemas.microsoft.com/office/drawing/2014/main" id="{BD21F14F-1ADB-E810-B454-14F021F95709}"/>
                </a:ext>
              </a:extLst>
            </p:cNvPr>
            <p:cNvSpPr>
              <a:spLocks noChangeArrowheads="1"/>
            </p:cNvSpPr>
            <p:nvPr/>
          </p:nvSpPr>
          <p:spPr bwMode="auto">
            <a:xfrm>
              <a:off x="3456" y="2578"/>
              <a:ext cx="192" cy="137"/>
            </a:xfrm>
            <a:prstGeom prst="rect">
              <a:avLst/>
            </a:prstGeom>
            <a:solidFill>
              <a:schemeClr val="bg1"/>
            </a:solidFill>
            <a:ln>
              <a:noFill/>
            </a:ln>
            <a:effectLst/>
            <a:extLst>
              <a:ext uri="{91240B29-F687-4f45-9708-019B960494DF}">
                <a14:hiddenLine xmlns:a14="http://schemas.microsoft.com/office/drawing/2010/main" xmlns="" w="9525">
                  <a:solidFill>
                    <a:srgbClr val="99CCFF"/>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GB">
                <a:cs typeface="Arial" charset="0"/>
              </a:endParaRPr>
            </a:p>
          </p:txBody>
        </p:sp>
      </p:grpSp>
      <p:sp>
        <p:nvSpPr>
          <p:cNvPr id="11" name="CasellaDiTesto 10">
            <a:extLst>
              <a:ext uri="{FF2B5EF4-FFF2-40B4-BE49-F238E27FC236}">
                <a16:creationId xmlns:a16="http://schemas.microsoft.com/office/drawing/2014/main" id="{944588D0-B246-DB7F-C7B6-DD69270A9CBB}"/>
              </a:ext>
            </a:extLst>
          </p:cNvPr>
          <p:cNvSpPr txBox="1"/>
          <p:nvPr/>
        </p:nvSpPr>
        <p:spPr>
          <a:xfrm>
            <a:off x="8973299" y="63099"/>
            <a:ext cx="3218701" cy="338554"/>
          </a:xfrm>
          <a:prstGeom prst="rect">
            <a:avLst/>
          </a:prstGeom>
          <a:noFill/>
        </p:spPr>
        <p:txBody>
          <a:bodyPr wrap="square" rtlCol="0">
            <a:spAutoFit/>
          </a:bodyPr>
          <a:lstStyle/>
          <a:p>
            <a:r>
              <a:rPr lang="en-GB" sz="1600" dirty="0"/>
              <a:t>Di Salvo, </a:t>
            </a:r>
            <a:r>
              <a:rPr lang="en-GB" sz="1600" dirty="0" err="1"/>
              <a:t>Papitto</a:t>
            </a:r>
            <a:r>
              <a:rPr lang="en-GB" sz="1600" dirty="0"/>
              <a:t> et al 2023</a:t>
            </a:r>
          </a:p>
        </p:txBody>
      </p:sp>
    </p:spTree>
    <p:extLst>
      <p:ext uri="{BB962C8B-B14F-4D97-AF65-F5344CB8AC3E}">
        <p14:creationId xmlns:p14="http://schemas.microsoft.com/office/powerpoint/2010/main" val="17942146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6CEE9F5-A407-60BD-41E3-1D5C27D2AF05}"/>
              </a:ext>
            </a:extLst>
          </p:cNvPr>
          <p:cNvSpPr txBox="1"/>
          <p:nvPr/>
        </p:nvSpPr>
        <p:spPr>
          <a:xfrm>
            <a:off x="139483" y="210055"/>
            <a:ext cx="6587113" cy="5632311"/>
          </a:xfrm>
          <a:prstGeom prst="rect">
            <a:avLst/>
          </a:prstGeom>
          <a:noFill/>
        </p:spPr>
        <p:txBody>
          <a:bodyPr wrap="square">
            <a:spAutoFit/>
          </a:bodyPr>
          <a:lstStyle/>
          <a:p>
            <a:r>
              <a:rPr lang="it-IT" i="0" dirty="0">
                <a:solidFill>
                  <a:srgbClr val="222222"/>
                </a:solidFill>
                <a:effectLst/>
                <a:latin typeface="+mj-lt"/>
              </a:rPr>
              <a:t>The </a:t>
            </a:r>
            <a:r>
              <a:rPr lang="it-IT" i="0" dirty="0" err="1">
                <a:solidFill>
                  <a:srgbClr val="222222"/>
                </a:solidFill>
                <a:effectLst/>
                <a:latin typeface="+mj-lt"/>
              </a:rPr>
              <a:t>population</a:t>
            </a:r>
            <a:r>
              <a:rPr lang="it-IT" i="0" dirty="0">
                <a:solidFill>
                  <a:srgbClr val="222222"/>
                </a:solidFill>
                <a:effectLst/>
                <a:latin typeface="+mj-lt"/>
              </a:rPr>
              <a:t> of </a:t>
            </a:r>
            <a:r>
              <a:rPr lang="it-IT" i="0" dirty="0" err="1">
                <a:solidFill>
                  <a:srgbClr val="222222"/>
                </a:solidFill>
                <a:effectLst/>
                <a:latin typeface="+mj-lt"/>
              </a:rPr>
              <a:t>AMSPs</a:t>
            </a:r>
            <a:r>
              <a:rPr lang="it-IT" i="0" dirty="0">
                <a:solidFill>
                  <a:srgbClr val="222222"/>
                </a:solidFill>
                <a:effectLst/>
                <a:latin typeface="+mj-lt"/>
              </a:rPr>
              <a:t> </a:t>
            </a:r>
            <a:r>
              <a:rPr lang="it-IT" i="0" dirty="0" err="1">
                <a:solidFill>
                  <a:srgbClr val="222222"/>
                </a:solidFill>
                <a:effectLst/>
                <a:latin typeface="+mj-lt"/>
              </a:rPr>
              <a:t>is</a:t>
            </a:r>
            <a:r>
              <a:rPr lang="it-IT" i="0" dirty="0">
                <a:solidFill>
                  <a:srgbClr val="222222"/>
                </a:solidFill>
                <a:effectLst/>
                <a:latin typeface="+mj-lt"/>
              </a:rPr>
              <a:t> a small </a:t>
            </a:r>
            <a:r>
              <a:rPr lang="it-IT" i="0" dirty="0" err="1">
                <a:solidFill>
                  <a:srgbClr val="222222"/>
                </a:solidFill>
                <a:effectLst/>
                <a:latin typeface="+mj-lt"/>
              </a:rPr>
              <a:t>fraction</a:t>
            </a:r>
            <a:r>
              <a:rPr lang="it-IT" i="0" dirty="0">
                <a:solidFill>
                  <a:srgbClr val="222222"/>
                </a:solidFill>
                <a:effectLst/>
                <a:latin typeface="+mj-lt"/>
              </a:rPr>
              <a:t> of the ∼200 </a:t>
            </a:r>
            <a:r>
              <a:rPr lang="it-IT" i="0" dirty="0" err="1">
                <a:solidFill>
                  <a:srgbClr val="222222"/>
                </a:solidFill>
                <a:effectLst/>
                <a:latin typeface="+mj-lt"/>
              </a:rPr>
              <a:t>LMXBs</a:t>
            </a:r>
            <a:r>
              <a:rPr lang="it-IT" i="0" dirty="0">
                <a:solidFill>
                  <a:srgbClr val="222222"/>
                </a:solidFill>
                <a:effectLst/>
                <a:latin typeface="+mj-lt"/>
              </a:rPr>
              <a:t> </a:t>
            </a:r>
            <a:r>
              <a:rPr lang="it-IT" i="0" dirty="0" err="1">
                <a:solidFill>
                  <a:srgbClr val="222222"/>
                </a:solidFill>
                <a:effectLst/>
                <a:latin typeface="+mj-lt"/>
              </a:rPr>
              <a:t>currently</a:t>
            </a:r>
            <a:r>
              <a:rPr lang="it-IT" i="0" dirty="0">
                <a:solidFill>
                  <a:srgbClr val="222222"/>
                </a:solidFill>
                <a:effectLst/>
                <a:latin typeface="+mj-lt"/>
              </a:rPr>
              <a:t> </a:t>
            </a:r>
            <a:r>
              <a:rPr lang="it-IT" i="0" dirty="0" err="1">
                <a:solidFill>
                  <a:srgbClr val="222222"/>
                </a:solidFill>
                <a:effectLst/>
                <a:latin typeface="+mj-lt"/>
              </a:rPr>
              <a:t>known</a:t>
            </a:r>
            <a:r>
              <a:rPr lang="it-IT" i="0" dirty="0">
                <a:solidFill>
                  <a:srgbClr val="222222"/>
                </a:solidFill>
                <a:effectLst/>
                <a:latin typeface="+mj-lt"/>
              </a:rPr>
              <a:t>. </a:t>
            </a:r>
            <a:r>
              <a:rPr lang="it-IT" i="0" dirty="0" err="1">
                <a:solidFill>
                  <a:srgbClr val="222222"/>
                </a:solidFill>
                <a:effectLst/>
                <a:latin typeface="+mj-lt"/>
              </a:rPr>
              <a:t>What</a:t>
            </a:r>
            <a:r>
              <a:rPr lang="it-IT" i="0" dirty="0">
                <a:solidFill>
                  <a:srgbClr val="222222"/>
                </a:solidFill>
                <a:effectLst/>
                <a:latin typeface="+mj-lt"/>
              </a:rPr>
              <a:t> </a:t>
            </a:r>
            <a:r>
              <a:rPr lang="it-IT" i="0" dirty="0" err="1">
                <a:solidFill>
                  <a:srgbClr val="222222"/>
                </a:solidFill>
                <a:effectLst/>
                <a:latin typeface="+mj-lt"/>
              </a:rPr>
              <a:t>causes</a:t>
            </a:r>
            <a:r>
              <a:rPr lang="it-IT" i="0" dirty="0">
                <a:solidFill>
                  <a:srgbClr val="222222"/>
                </a:solidFill>
                <a:effectLst/>
                <a:latin typeface="+mj-lt"/>
              </a:rPr>
              <a:t> </a:t>
            </a:r>
            <a:r>
              <a:rPr lang="it-IT" i="0" dirty="0" err="1">
                <a:solidFill>
                  <a:srgbClr val="222222"/>
                </a:solidFill>
                <a:effectLst/>
                <a:latin typeface="+mj-lt"/>
              </a:rPr>
              <a:t>such</a:t>
            </a:r>
            <a:r>
              <a:rPr lang="it-IT" i="0" dirty="0">
                <a:solidFill>
                  <a:srgbClr val="222222"/>
                </a:solidFill>
                <a:effectLst/>
                <a:latin typeface="+mj-lt"/>
              </a:rPr>
              <a:t> a </a:t>
            </a:r>
            <a:r>
              <a:rPr lang="it-IT" i="0" dirty="0" err="1">
                <a:solidFill>
                  <a:srgbClr val="222222"/>
                </a:solidFill>
                <a:effectLst/>
                <a:latin typeface="+mj-lt"/>
              </a:rPr>
              <a:t>rarity</a:t>
            </a:r>
            <a:r>
              <a:rPr lang="it-IT" i="0" dirty="0">
                <a:solidFill>
                  <a:srgbClr val="222222"/>
                </a:solidFill>
                <a:effectLst/>
                <a:latin typeface="+mj-lt"/>
              </a:rPr>
              <a:t> </a:t>
            </a:r>
            <a:r>
              <a:rPr lang="it-IT" i="0" dirty="0" err="1">
                <a:solidFill>
                  <a:srgbClr val="222222"/>
                </a:solidFill>
                <a:effectLst/>
                <a:latin typeface="+mj-lt"/>
              </a:rPr>
              <a:t>is</a:t>
            </a:r>
            <a:r>
              <a:rPr lang="it-IT" i="0" dirty="0">
                <a:solidFill>
                  <a:srgbClr val="222222"/>
                </a:solidFill>
                <a:effectLst/>
                <a:latin typeface="+mj-lt"/>
              </a:rPr>
              <a:t> </a:t>
            </a:r>
            <a:r>
              <a:rPr lang="it-IT" i="0" dirty="0" err="1">
                <a:solidFill>
                  <a:srgbClr val="222222"/>
                </a:solidFill>
                <a:effectLst/>
                <a:latin typeface="+mj-lt"/>
              </a:rPr>
              <a:t>still</a:t>
            </a:r>
            <a:r>
              <a:rPr lang="it-IT" i="0" dirty="0">
                <a:solidFill>
                  <a:srgbClr val="222222"/>
                </a:solidFill>
                <a:effectLst/>
                <a:latin typeface="+mj-lt"/>
              </a:rPr>
              <a:t> an open </a:t>
            </a:r>
            <a:r>
              <a:rPr lang="it-IT" i="0" dirty="0" err="1">
                <a:solidFill>
                  <a:srgbClr val="222222"/>
                </a:solidFill>
                <a:effectLst/>
                <a:latin typeface="+mj-lt"/>
              </a:rPr>
              <a:t>question</a:t>
            </a:r>
            <a:endParaRPr lang="it-IT" dirty="0">
              <a:latin typeface="+mj-lt"/>
            </a:endParaRPr>
          </a:p>
          <a:p>
            <a:endParaRPr lang="it-IT" dirty="0">
              <a:latin typeface="+mj-lt"/>
            </a:endParaRPr>
          </a:p>
          <a:p>
            <a:br>
              <a:rPr lang="it-IT" dirty="0">
                <a:latin typeface="+mj-lt"/>
              </a:rPr>
            </a:br>
            <a:r>
              <a:rPr lang="it-IT" dirty="0" err="1">
                <a:latin typeface="+mj-lt"/>
              </a:rPr>
              <a:t>They</a:t>
            </a:r>
            <a:r>
              <a:rPr lang="it-IT" dirty="0">
                <a:latin typeface="+mj-lt"/>
              </a:rPr>
              <a:t> are </a:t>
            </a:r>
            <a:r>
              <a:rPr lang="it-IT" dirty="0" err="1">
                <a:latin typeface="+mj-lt"/>
              </a:rPr>
              <a:t>characterized</a:t>
            </a:r>
            <a:r>
              <a:rPr lang="it-IT" dirty="0">
                <a:latin typeface="+mj-lt"/>
              </a:rPr>
              <a:t> by </a:t>
            </a:r>
            <a:r>
              <a:rPr lang="it-IT" dirty="0" err="1">
                <a:latin typeface="+mj-lt"/>
              </a:rPr>
              <a:t>orbital</a:t>
            </a:r>
            <a:r>
              <a:rPr lang="it-IT" dirty="0">
                <a:latin typeface="+mj-lt"/>
              </a:rPr>
              <a:t> </a:t>
            </a:r>
            <a:r>
              <a:rPr lang="it-IT" dirty="0" err="1">
                <a:latin typeface="+mj-lt"/>
              </a:rPr>
              <a:t>periods</a:t>
            </a:r>
            <a:r>
              <a:rPr lang="it-IT" dirty="0">
                <a:latin typeface="+mj-lt"/>
              </a:rPr>
              <a:t> of just a </a:t>
            </a:r>
            <a:r>
              <a:rPr lang="it-IT" dirty="0" err="1">
                <a:latin typeface="+mj-lt"/>
              </a:rPr>
              <a:t>few</a:t>
            </a:r>
            <a:r>
              <a:rPr lang="it-IT" dirty="0">
                <a:latin typeface="+mj-lt"/>
              </a:rPr>
              <a:t> minutes and pulsar spin </a:t>
            </a:r>
            <a:r>
              <a:rPr lang="it-IT" dirty="0" err="1">
                <a:latin typeface="+mj-lt"/>
              </a:rPr>
              <a:t>periods</a:t>
            </a:r>
            <a:r>
              <a:rPr lang="it-IT" dirty="0">
                <a:latin typeface="+mj-lt"/>
              </a:rPr>
              <a:t> of a </a:t>
            </a:r>
            <a:r>
              <a:rPr lang="it-IT" dirty="0" err="1">
                <a:latin typeface="+mj-lt"/>
              </a:rPr>
              <a:t>few</a:t>
            </a:r>
            <a:r>
              <a:rPr lang="it-IT" dirty="0">
                <a:latin typeface="+mj-lt"/>
              </a:rPr>
              <a:t> </a:t>
            </a:r>
            <a:r>
              <a:rPr lang="it-IT" dirty="0" err="1">
                <a:latin typeface="+mj-lt"/>
              </a:rPr>
              <a:t>milliseconds</a:t>
            </a:r>
            <a:r>
              <a:rPr lang="it-IT" dirty="0">
                <a:latin typeface="+mj-lt"/>
              </a:rPr>
              <a:t>.</a:t>
            </a:r>
          </a:p>
          <a:p>
            <a:br>
              <a:rPr lang="it-IT" dirty="0">
                <a:latin typeface="+mj-lt"/>
              </a:rPr>
            </a:br>
            <a:r>
              <a:rPr lang="it-IT" dirty="0">
                <a:latin typeface="+mj-lt"/>
              </a:rPr>
              <a:t>Are </a:t>
            </a:r>
            <a:r>
              <a:rPr lang="it-IT" dirty="0" err="1">
                <a:latin typeface="+mj-lt"/>
              </a:rPr>
              <a:t>they</a:t>
            </a:r>
            <a:r>
              <a:rPr lang="it-IT" dirty="0">
                <a:latin typeface="+mj-lt"/>
              </a:rPr>
              <a:t> </a:t>
            </a:r>
            <a:r>
              <a:rPr lang="it-IT" dirty="0" err="1">
                <a:latin typeface="+mj-lt"/>
              </a:rPr>
              <a:t>extremely</a:t>
            </a:r>
            <a:r>
              <a:rPr lang="it-IT" dirty="0">
                <a:latin typeface="+mj-lt"/>
              </a:rPr>
              <a:t> </a:t>
            </a:r>
            <a:r>
              <a:rPr lang="it-IT" dirty="0" err="1">
                <a:latin typeface="+mj-lt"/>
              </a:rPr>
              <a:t>old</a:t>
            </a:r>
            <a:r>
              <a:rPr lang="it-IT" dirty="0">
                <a:latin typeface="+mj-lt"/>
              </a:rPr>
              <a:t> systems. </a:t>
            </a:r>
            <a:r>
              <a:rPr lang="it-IT" dirty="0" err="1">
                <a:latin typeface="+mj-lt"/>
              </a:rPr>
              <a:t>Possibly</a:t>
            </a:r>
            <a:r>
              <a:rPr lang="it-IT" dirty="0">
                <a:latin typeface="+mj-lt"/>
              </a:rPr>
              <a:t>, </a:t>
            </a:r>
            <a:r>
              <a:rPr lang="it-IT" dirty="0" err="1">
                <a:latin typeface="+mj-lt"/>
              </a:rPr>
              <a:t>as</a:t>
            </a:r>
            <a:r>
              <a:rPr lang="it-IT" dirty="0">
                <a:latin typeface="+mj-lt"/>
              </a:rPr>
              <a:t> </a:t>
            </a:r>
            <a:r>
              <a:rPr lang="it-IT" dirty="0" err="1">
                <a:latin typeface="+mj-lt"/>
              </a:rPr>
              <a:t>they</a:t>
            </a:r>
            <a:r>
              <a:rPr lang="it-IT" dirty="0">
                <a:latin typeface="+mj-lt"/>
              </a:rPr>
              <a:t> </a:t>
            </a:r>
            <a:r>
              <a:rPr lang="it-IT" dirty="0" err="1">
                <a:latin typeface="+mj-lt"/>
              </a:rPr>
              <a:t>host</a:t>
            </a:r>
            <a:r>
              <a:rPr lang="it-IT" dirty="0">
                <a:latin typeface="+mj-lt"/>
              </a:rPr>
              <a:t> a </a:t>
            </a:r>
            <a:r>
              <a:rPr lang="it-IT" dirty="0" err="1">
                <a:latin typeface="+mj-lt"/>
              </a:rPr>
              <a:t>recycled</a:t>
            </a:r>
            <a:r>
              <a:rPr lang="it-IT" dirty="0">
                <a:latin typeface="+mj-lt"/>
              </a:rPr>
              <a:t> pulsar and a </a:t>
            </a:r>
            <a:r>
              <a:rPr lang="it-IT" dirty="0" err="1">
                <a:latin typeface="+mj-lt"/>
              </a:rPr>
              <a:t>companion</a:t>
            </a:r>
            <a:r>
              <a:rPr lang="it-IT" dirty="0">
                <a:latin typeface="+mj-lt"/>
              </a:rPr>
              <a:t> </a:t>
            </a:r>
            <a:r>
              <a:rPr lang="it-IT" dirty="0" err="1">
                <a:latin typeface="+mj-lt"/>
              </a:rPr>
              <a:t>that</a:t>
            </a:r>
            <a:r>
              <a:rPr lang="it-IT" dirty="0">
                <a:latin typeface="+mj-lt"/>
              </a:rPr>
              <a:t> </a:t>
            </a:r>
            <a:r>
              <a:rPr lang="it-IT" dirty="0" err="1">
                <a:latin typeface="+mj-lt"/>
              </a:rPr>
              <a:t>has</a:t>
            </a:r>
            <a:r>
              <a:rPr lang="it-IT" dirty="0">
                <a:latin typeface="+mj-lt"/>
              </a:rPr>
              <a:t> </a:t>
            </a:r>
            <a:r>
              <a:rPr lang="it-IT" dirty="0" err="1">
                <a:latin typeface="+mj-lt"/>
              </a:rPr>
              <a:t>transferred</a:t>
            </a:r>
            <a:r>
              <a:rPr lang="it-IT" dirty="0">
                <a:latin typeface="+mj-lt"/>
              </a:rPr>
              <a:t> a large </a:t>
            </a:r>
            <a:r>
              <a:rPr lang="it-IT" dirty="0" err="1">
                <a:latin typeface="+mj-lt"/>
              </a:rPr>
              <a:t>amount</a:t>
            </a:r>
            <a:r>
              <a:rPr lang="it-IT" dirty="0">
                <a:latin typeface="+mj-lt"/>
              </a:rPr>
              <a:t> of mass. </a:t>
            </a:r>
          </a:p>
          <a:p>
            <a:endParaRPr lang="it-IT" dirty="0">
              <a:latin typeface="+mj-lt"/>
            </a:endParaRPr>
          </a:p>
          <a:p>
            <a:r>
              <a:rPr lang="it-IT" dirty="0" err="1">
                <a:latin typeface="+mj-lt"/>
              </a:rPr>
              <a:t>Many</a:t>
            </a:r>
            <a:r>
              <a:rPr lang="it-IT" dirty="0">
                <a:latin typeface="+mj-lt"/>
              </a:rPr>
              <a:t> </a:t>
            </a:r>
            <a:r>
              <a:rPr lang="it-IT" dirty="0" err="1">
                <a:latin typeface="+mj-lt"/>
              </a:rPr>
              <a:t>accreting</a:t>
            </a:r>
            <a:r>
              <a:rPr lang="it-IT" dirty="0">
                <a:latin typeface="+mj-lt"/>
              </a:rPr>
              <a:t> </a:t>
            </a:r>
            <a:r>
              <a:rPr lang="it-IT" dirty="0" err="1">
                <a:latin typeface="+mj-lt"/>
              </a:rPr>
              <a:t>millisecond</a:t>
            </a:r>
            <a:r>
              <a:rPr lang="it-IT" dirty="0">
                <a:latin typeface="+mj-lt"/>
              </a:rPr>
              <a:t> </a:t>
            </a:r>
            <a:r>
              <a:rPr lang="it-IT" dirty="0" err="1">
                <a:latin typeface="+mj-lt"/>
              </a:rPr>
              <a:t>pulsars</a:t>
            </a:r>
            <a:r>
              <a:rPr lang="it-IT" dirty="0">
                <a:latin typeface="+mj-lt"/>
              </a:rPr>
              <a:t> are </a:t>
            </a:r>
            <a:r>
              <a:rPr lang="it-IT" dirty="0" err="1">
                <a:latin typeface="+mj-lt"/>
              </a:rPr>
              <a:t>found</a:t>
            </a:r>
            <a:r>
              <a:rPr lang="it-IT" dirty="0">
                <a:latin typeface="+mj-lt"/>
              </a:rPr>
              <a:t> in ultra-compact </a:t>
            </a:r>
            <a:r>
              <a:rPr lang="it-IT" dirty="0" err="1">
                <a:latin typeface="+mj-lt"/>
              </a:rPr>
              <a:t>LMXBs</a:t>
            </a:r>
            <a:endParaRPr lang="it-IT" dirty="0">
              <a:latin typeface="+mj-lt"/>
            </a:endParaRPr>
          </a:p>
          <a:p>
            <a:endParaRPr lang="it-IT" dirty="0">
              <a:latin typeface="+mj-lt"/>
            </a:endParaRPr>
          </a:p>
          <a:p>
            <a:r>
              <a:rPr lang="it-IT" dirty="0" err="1">
                <a:latin typeface="+mj-lt"/>
              </a:rPr>
              <a:t>Remarkably</a:t>
            </a:r>
            <a:r>
              <a:rPr lang="it-IT" dirty="0">
                <a:latin typeface="+mj-lt"/>
              </a:rPr>
              <a:t>, a </a:t>
            </a:r>
            <a:r>
              <a:rPr lang="it-IT" dirty="0" err="1">
                <a:latin typeface="+mj-lt"/>
              </a:rPr>
              <a:t>few</a:t>
            </a:r>
            <a:r>
              <a:rPr lang="it-IT" dirty="0">
                <a:latin typeface="+mj-lt"/>
              </a:rPr>
              <a:t> </a:t>
            </a:r>
            <a:r>
              <a:rPr lang="it-IT" dirty="0" err="1">
                <a:latin typeface="+mj-lt"/>
              </a:rPr>
              <a:t>AMSPs</a:t>
            </a:r>
            <a:r>
              <a:rPr lang="it-IT" dirty="0">
                <a:latin typeface="+mj-lt"/>
              </a:rPr>
              <a:t> </a:t>
            </a:r>
            <a:r>
              <a:rPr lang="it-IT" dirty="0" err="1">
                <a:latin typeface="+mj-lt"/>
              </a:rPr>
              <a:t>showed</a:t>
            </a:r>
            <a:r>
              <a:rPr lang="it-IT" dirty="0">
                <a:latin typeface="+mj-lt"/>
              </a:rPr>
              <a:t> </a:t>
            </a:r>
            <a:r>
              <a:rPr lang="it-IT" dirty="0" err="1">
                <a:latin typeface="+mj-lt"/>
              </a:rPr>
              <a:t>pulsations</a:t>
            </a:r>
            <a:r>
              <a:rPr lang="it-IT" dirty="0">
                <a:latin typeface="+mj-lt"/>
              </a:rPr>
              <a:t> </a:t>
            </a:r>
            <a:r>
              <a:rPr lang="it-IT" dirty="0" err="1">
                <a:latin typeface="+mj-lt"/>
              </a:rPr>
              <a:t>only</a:t>
            </a:r>
            <a:r>
              <a:rPr lang="it-IT" dirty="0">
                <a:latin typeface="+mj-lt"/>
              </a:rPr>
              <a:t> </a:t>
            </a:r>
            <a:r>
              <a:rPr lang="it-IT" dirty="0" err="1">
                <a:latin typeface="+mj-lt"/>
              </a:rPr>
              <a:t>intermittently</a:t>
            </a:r>
            <a:r>
              <a:rPr lang="it-IT" dirty="0">
                <a:latin typeface="+mj-lt"/>
              </a:rPr>
              <a:t>.</a:t>
            </a:r>
          </a:p>
          <a:p>
            <a:endParaRPr lang="it-IT" dirty="0">
              <a:latin typeface="+mj-lt"/>
            </a:endParaRPr>
          </a:p>
          <a:p>
            <a:r>
              <a:rPr lang="en-GB" dirty="0"/>
              <a:t>The reason why some LMXBs do not host  recycled pulsars is not known</a:t>
            </a:r>
          </a:p>
        </p:txBody>
      </p:sp>
      <p:pic>
        <p:nvPicPr>
          <p:cNvPr id="5" name="Immagine 4" descr="Immagine che contiene testo, schermata, Carattere, menu&#10;&#10;Descrizione generata automaticamente">
            <a:extLst>
              <a:ext uri="{FF2B5EF4-FFF2-40B4-BE49-F238E27FC236}">
                <a16:creationId xmlns:a16="http://schemas.microsoft.com/office/drawing/2014/main" id="{6101A606-3BD4-392C-3CBF-EC9FFE9DD6B2}"/>
              </a:ext>
            </a:extLst>
          </p:cNvPr>
          <p:cNvPicPr>
            <a:picLocks noChangeAspect="1"/>
          </p:cNvPicPr>
          <p:nvPr/>
        </p:nvPicPr>
        <p:blipFill>
          <a:blip r:embed="rId3"/>
          <a:srcRect l="16119" r="3323"/>
          <a:stretch/>
        </p:blipFill>
        <p:spPr>
          <a:xfrm>
            <a:off x="6726596" y="510765"/>
            <a:ext cx="5207098" cy="5384833"/>
          </a:xfrm>
          <a:prstGeom prst="rect">
            <a:avLst/>
          </a:prstGeom>
        </p:spPr>
      </p:pic>
      <p:sp>
        <p:nvSpPr>
          <p:cNvPr id="7" name="CasellaDiTesto 6">
            <a:extLst>
              <a:ext uri="{FF2B5EF4-FFF2-40B4-BE49-F238E27FC236}">
                <a16:creationId xmlns:a16="http://schemas.microsoft.com/office/drawing/2014/main" id="{A396FB7E-310B-E6F1-20E7-A2823F80703A}"/>
              </a:ext>
            </a:extLst>
          </p:cNvPr>
          <p:cNvSpPr txBox="1"/>
          <p:nvPr/>
        </p:nvSpPr>
        <p:spPr>
          <a:xfrm>
            <a:off x="9330145" y="40778"/>
            <a:ext cx="3218701" cy="338554"/>
          </a:xfrm>
          <a:prstGeom prst="rect">
            <a:avLst/>
          </a:prstGeom>
          <a:noFill/>
        </p:spPr>
        <p:txBody>
          <a:bodyPr wrap="square" rtlCol="0">
            <a:spAutoFit/>
          </a:bodyPr>
          <a:lstStyle/>
          <a:p>
            <a:r>
              <a:rPr lang="en-GB" sz="1600" dirty="0"/>
              <a:t>Di Salvo, </a:t>
            </a:r>
            <a:r>
              <a:rPr lang="en-GB" sz="1600" dirty="0" err="1"/>
              <a:t>Papitto</a:t>
            </a:r>
            <a:r>
              <a:rPr lang="en-GB" sz="1600" dirty="0"/>
              <a:t> et al 2023</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id="{3363085B-210F-479B-A143-3655B75325CC}"/>
              </a:ext>
            </a:extLst>
          </p:cNvPr>
          <p:cNvSpPr txBox="1"/>
          <p:nvPr/>
        </p:nvSpPr>
        <p:spPr>
          <a:xfrm>
            <a:off x="294468" y="811313"/>
            <a:ext cx="7408190" cy="5078313"/>
          </a:xfrm>
          <a:prstGeom prst="rect">
            <a:avLst/>
          </a:prstGeom>
          <a:noFill/>
        </p:spPr>
        <p:txBody>
          <a:bodyPr wrap="square">
            <a:spAutoFit/>
          </a:bodyPr>
          <a:lstStyle/>
          <a:p>
            <a:r>
              <a:rPr lang="en-GB" b="0" i="0" dirty="0">
                <a:solidFill>
                  <a:srgbClr val="222222"/>
                </a:solidFill>
                <a:effectLst/>
                <a:latin typeface="+mj-lt"/>
              </a:rPr>
              <a:t>The model for the hard component is a thermal Comptonization in electrons plasma </a:t>
            </a:r>
            <a:r>
              <a:rPr lang="en-GB" dirty="0">
                <a:solidFill>
                  <a:srgbClr val="222222"/>
                </a:solidFill>
                <a:latin typeface="+mj-lt"/>
              </a:rPr>
              <a:t>thought to be in the accretion column</a:t>
            </a:r>
            <a:r>
              <a:rPr lang="en-GB" b="0" i="0" dirty="0">
                <a:solidFill>
                  <a:srgbClr val="222222"/>
                </a:solidFill>
                <a:effectLst/>
                <a:latin typeface="+mj-lt"/>
              </a:rPr>
              <a:t> (slab geometry </a:t>
            </a:r>
            <a:r>
              <a:rPr lang="en-GB" b="0" i="1" dirty="0" err="1">
                <a:solidFill>
                  <a:srgbClr val="222222"/>
                </a:solidFill>
                <a:effectLst/>
                <a:latin typeface="+mj-lt"/>
              </a:rPr>
              <a:t>τ</a:t>
            </a:r>
            <a:r>
              <a:rPr lang="en-GB" b="0" i="0" dirty="0">
                <a:solidFill>
                  <a:srgbClr val="222222"/>
                </a:solidFill>
                <a:effectLst/>
                <a:latin typeface="+mj-lt"/>
              </a:rPr>
              <a:t> ≈ 1 − 3; </a:t>
            </a:r>
            <a:r>
              <a:rPr lang="en-GB" b="0" i="1" dirty="0" err="1">
                <a:solidFill>
                  <a:srgbClr val="222222"/>
                </a:solidFill>
                <a:effectLst/>
                <a:latin typeface="+mj-lt"/>
              </a:rPr>
              <a:t>kT</a:t>
            </a:r>
            <a:r>
              <a:rPr lang="en-GB" b="0" i="1" baseline="-25000" dirty="0" err="1">
                <a:solidFill>
                  <a:srgbClr val="222222"/>
                </a:solidFill>
                <a:effectLst/>
                <a:latin typeface="+mj-lt"/>
              </a:rPr>
              <a:t>e</a:t>
            </a:r>
            <a:r>
              <a:rPr lang="en-GB" b="0" i="0" dirty="0">
                <a:solidFill>
                  <a:srgbClr val="222222"/>
                </a:solidFill>
                <a:effectLst/>
                <a:latin typeface="+mj-lt"/>
              </a:rPr>
              <a:t> ≃ 25 − 50 keV), </a:t>
            </a:r>
          </a:p>
          <a:p>
            <a:r>
              <a:rPr lang="en-GB" dirty="0">
                <a:solidFill>
                  <a:srgbClr val="222222"/>
                </a:solidFill>
                <a:latin typeface="+mj-lt"/>
              </a:rPr>
              <a:t>The plasma </a:t>
            </a:r>
            <a:r>
              <a:rPr lang="en-GB" b="0" i="0" dirty="0" err="1">
                <a:solidFill>
                  <a:srgbClr val="222222"/>
                </a:solidFill>
                <a:effectLst/>
                <a:latin typeface="+mj-lt"/>
              </a:rPr>
              <a:t>upscatters</a:t>
            </a:r>
            <a:r>
              <a:rPr lang="en-GB" b="0" i="0" dirty="0">
                <a:solidFill>
                  <a:srgbClr val="222222"/>
                </a:solidFill>
                <a:effectLst/>
                <a:latin typeface="+mj-lt"/>
              </a:rPr>
              <a:t> a seed blackbody spectrum with temperature </a:t>
            </a:r>
            <a:r>
              <a:rPr lang="en-GB" b="0" i="1" dirty="0" err="1">
                <a:solidFill>
                  <a:srgbClr val="222222"/>
                </a:solidFill>
                <a:effectLst/>
                <a:latin typeface="+mj-lt"/>
              </a:rPr>
              <a:t>kT</a:t>
            </a:r>
            <a:r>
              <a:rPr lang="en-GB" b="0" i="1" baseline="-25000" dirty="0" err="1">
                <a:solidFill>
                  <a:srgbClr val="222222"/>
                </a:solidFill>
                <a:effectLst/>
                <a:latin typeface="+mj-lt"/>
              </a:rPr>
              <a:t>bb</a:t>
            </a:r>
            <a:r>
              <a:rPr lang="en-GB" b="0" i="0" dirty="0">
                <a:solidFill>
                  <a:srgbClr val="222222"/>
                </a:solidFill>
                <a:effectLst/>
                <a:latin typeface="+mj-lt"/>
              </a:rPr>
              <a:t> ≃ 0.3 − 1.0 keV emitted by a surface with a size compatible with </a:t>
            </a:r>
            <a:r>
              <a:rPr lang="en-GB" dirty="0">
                <a:solidFill>
                  <a:srgbClr val="222222"/>
                </a:solidFill>
                <a:latin typeface="+mj-lt"/>
              </a:rPr>
              <a:t>a</a:t>
            </a:r>
            <a:r>
              <a:rPr lang="en-GB" b="0" i="0" dirty="0">
                <a:solidFill>
                  <a:srgbClr val="222222"/>
                </a:solidFill>
                <a:effectLst/>
                <a:latin typeface="+mj-lt"/>
              </a:rPr>
              <a:t> hot spot.</a:t>
            </a:r>
          </a:p>
          <a:p>
            <a:endParaRPr lang="en-GB" dirty="0">
              <a:solidFill>
                <a:srgbClr val="222222"/>
              </a:solidFill>
              <a:latin typeface="+mj-lt"/>
            </a:endParaRPr>
          </a:p>
          <a:p>
            <a:r>
              <a:rPr lang="en-GB" b="0" i="0" dirty="0">
                <a:solidFill>
                  <a:srgbClr val="222222"/>
                </a:solidFill>
                <a:effectLst/>
                <a:latin typeface="+mj-lt"/>
              </a:rPr>
              <a:t>There are also one or two thermal components</a:t>
            </a:r>
            <a:r>
              <a:rPr lang="en-GB" dirty="0">
                <a:solidFill>
                  <a:srgbClr val="222222"/>
                </a:solidFill>
                <a:latin typeface="+mj-lt"/>
              </a:rPr>
              <a:t>: </a:t>
            </a:r>
          </a:p>
          <a:p>
            <a:pPr marL="285750" indent="-285750">
              <a:buFont typeface="Arial" panose="020B0604020202020204" pitchFamily="34" charset="0"/>
              <a:buChar char="•"/>
            </a:pPr>
            <a:r>
              <a:rPr lang="en-GB" dirty="0">
                <a:solidFill>
                  <a:srgbClr val="222222"/>
                </a:solidFill>
                <a:latin typeface="+mj-lt"/>
              </a:rPr>
              <a:t>t</a:t>
            </a:r>
            <a:r>
              <a:rPr lang="en-GB" b="0" i="0" dirty="0">
                <a:solidFill>
                  <a:srgbClr val="222222"/>
                </a:solidFill>
                <a:effectLst/>
                <a:latin typeface="+mj-lt"/>
              </a:rPr>
              <a:t>he colder one is compatible with the inner rings of the truncated accretion disk. </a:t>
            </a:r>
          </a:p>
          <a:p>
            <a:pPr marL="285750" indent="-285750">
              <a:buFont typeface="Arial" panose="020B0604020202020204" pitchFamily="34" charset="0"/>
              <a:buChar char="•"/>
            </a:pPr>
            <a:r>
              <a:rPr lang="en-GB" dirty="0">
                <a:solidFill>
                  <a:srgbClr val="222222"/>
                </a:solidFill>
                <a:latin typeface="+mj-lt"/>
              </a:rPr>
              <a:t>t</a:t>
            </a:r>
            <a:r>
              <a:rPr lang="en-GB" b="0" i="0" dirty="0">
                <a:solidFill>
                  <a:srgbClr val="222222"/>
                </a:solidFill>
                <a:effectLst/>
                <a:latin typeface="+mj-lt"/>
              </a:rPr>
              <a:t>he hotter from the fraction of the NS surface that feeds the accretion columns with soft photons. </a:t>
            </a:r>
          </a:p>
          <a:p>
            <a:endParaRPr lang="en-GB" dirty="0">
              <a:solidFill>
                <a:srgbClr val="222222"/>
              </a:solidFill>
              <a:latin typeface="+mj-lt"/>
            </a:endParaRPr>
          </a:p>
          <a:p>
            <a:r>
              <a:rPr lang="en-GB" b="0" i="0" dirty="0">
                <a:solidFill>
                  <a:srgbClr val="222222"/>
                </a:solidFill>
                <a:effectLst/>
                <a:latin typeface="+mj-lt"/>
              </a:rPr>
              <a:t>Broad emission lines emerged at the energies of the Iron K-</a:t>
            </a:r>
            <a:r>
              <a:rPr lang="en-GB" b="0" i="1" dirty="0">
                <a:solidFill>
                  <a:srgbClr val="222222"/>
                </a:solidFill>
                <a:effectLst/>
                <a:latin typeface="+mj-lt"/>
              </a:rPr>
              <a:t>α</a:t>
            </a:r>
            <a:r>
              <a:rPr lang="en-GB" b="0" i="0" dirty="0">
                <a:solidFill>
                  <a:srgbClr val="222222"/>
                </a:solidFill>
                <a:effectLst/>
                <a:latin typeface="+mj-lt"/>
              </a:rPr>
              <a:t> transition and sometimes also of ionized species of </a:t>
            </a:r>
            <a:r>
              <a:rPr lang="en-GB" b="0" i="0" dirty="0" err="1">
                <a:solidFill>
                  <a:srgbClr val="222222"/>
                </a:solidFill>
                <a:effectLst/>
                <a:latin typeface="+mj-lt"/>
              </a:rPr>
              <a:t>Sulfur</a:t>
            </a:r>
            <a:r>
              <a:rPr lang="en-GB" b="0" i="0" dirty="0">
                <a:solidFill>
                  <a:srgbClr val="222222"/>
                </a:solidFill>
                <a:effectLst/>
                <a:latin typeface="+mj-lt"/>
              </a:rPr>
              <a:t>, Argon, and Calcium at lower energies.</a:t>
            </a:r>
          </a:p>
          <a:p>
            <a:endParaRPr lang="en-GB" dirty="0">
              <a:solidFill>
                <a:srgbClr val="222222"/>
              </a:solidFill>
              <a:latin typeface="+mj-lt"/>
            </a:endParaRPr>
          </a:p>
          <a:p>
            <a:r>
              <a:rPr lang="en-GB" b="0" i="0" dirty="0">
                <a:solidFill>
                  <a:srgbClr val="222222"/>
                </a:solidFill>
                <a:effectLst/>
                <a:latin typeface="+mj-lt"/>
              </a:rPr>
              <a:t>A disk reflection component is also present in the spectra</a:t>
            </a:r>
          </a:p>
        </p:txBody>
      </p:sp>
      <p:pic>
        <p:nvPicPr>
          <p:cNvPr id="11" name="Immagine 10">
            <a:extLst>
              <a:ext uri="{FF2B5EF4-FFF2-40B4-BE49-F238E27FC236}">
                <a16:creationId xmlns:a16="http://schemas.microsoft.com/office/drawing/2014/main" id="{CF976A3C-58FB-4AC0-D89B-06FF0AC60E4A}"/>
              </a:ext>
            </a:extLst>
          </p:cNvPr>
          <p:cNvPicPr>
            <a:picLocks noChangeAspect="1"/>
          </p:cNvPicPr>
          <p:nvPr/>
        </p:nvPicPr>
        <p:blipFill>
          <a:blip r:embed="rId3"/>
          <a:srcRect l="50216"/>
          <a:stretch/>
        </p:blipFill>
        <p:spPr>
          <a:xfrm>
            <a:off x="8028122" y="720913"/>
            <a:ext cx="3869410" cy="3044743"/>
          </a:xfrm>
          <a:prstGeom prst="rect">
            <a:avLst/>
          </a:prstGeom>
        </p:spPr>
      </p:pic>
      <p:sp>
        <p:nvSpPr>
          <p:cNvPr id="12" name="CasellaDiTesto 11">
            <a:extLst>
              <a:ext uri="{FF2B5EF4-FFF2-40B4-BE49-F238E27FC236}">
                <a16:creationId xmlns:a16="http://schemas.microsoft.com/office/drawing/2014/main" id="{5EB1A32E-E022-E368-1CED-19B182F14517}"/>
              </a:ext>
            </a:extLst>
          </p:cNvPr>
          <p:cNvSpPr txBox="1"/>
          <p:nvPr/>
        </p:nvSpPr>
        <p:spPr>
          <a:xfrm>
            <a:off x="3084163" y="-149316"/>
            <a:ext cx="5470901" cy="1089529"/>
          </a:xfrm>
          <a:prstGeom prst="rect">
            <a:avLst/>
          </a:prstGeom>
        </p:spPr>
        <p:txBody>
          <a:bodyPr vert="horz" lIns="91440" tIns="45720" rIns="91440" bIns="45720" rtlCol="0" anchor="ctr">
            <a:normAutofit fontScale="97500"/>
          </a:bodyPr>
          <a:lstStyle>
            <a:defPPr>
              <a:defRPr lang="en-US"/>
            </a:defPPr>
            <a:lvl1pPr>
              <a:lnSpc>
                <a:spcPct val="90000"/>
              </a:lnSpc>
              <a:buNone/>
              <a:defRPr sz="3600">
                <a:latin typeface="+mj-lt"/>
                <a:ea typeface="+mj-ea"/>
                <a:cs typeface="+mj-cs"/>
              </a:defRPr>
            </a:lvl1pPr>
          </a:lstStyle>
          <a:p>
            <a:r>
              <a:rPr lang="en-GB" dirty="0"/>
              <a:t>X-ray spectra of AMSPs</a:t>
            </a:r>
          </a:p>
        </p:txBody>
      </p:sp>
      <p:pic>
        <p:nvPicPr>
          <p:cNvPr id="13" name="Immagine 12">
            <a:extLst>
              <a:ext uri="{FF2B5EF4-FFF2-40B4-BE49-F238E27FC236}">
                <a16:creationId xmlns:a16="http://schemas.microsoft.com/office/drawing/2014/main" id="{E55F4A91-5024-7992-F38F-E85E0123D15B}"/>
              </a:ext>
            </a:extLst>
          </p:cNvPr>
          <p:cNvPicPr>
            <a:picLocks noChangeAspect="1"/>
          </p:cNvPicPr>
          <p:nvPr/>
        </p:nvPicPr>
        <p:blipFill>
          <a:blip r:embed="rId3"/>
          <a:srcRect r="50216"/>
          <a:stretch/>
        </p:blipFill>
        <p:spPr>
          <a:xfrm>
            <a:off x="8123695" y="3750158"/>
            <a:ext cx="3869410" cy="3044743"/>
          </a:xfrm>
          <a:prstGeom prst="rect">
            <a:avLst/>
          </a:prstGeom>
        </p:spPr>
      </p:pic>
      <p:sp>
        <p:nvSpPr>
          <p:cNvPr id="14" name="CasellaDiTesto 13">
            <a:extLst>
              <a:ext uri="{FF2B5EF4-FFF2-40B4-BE49-F238E27FC236}">
                <a16:creationId xmlns:a16="http://schemas.microsoft.com/office/drawing/2014/main" id="{58108D5E-1136-B49B-D331-6ECB73D51803}"/>
              </a:ext>
            </a:extLst>
          </p:cNvPr>
          <p:cNvSpPr txBox="1"/>
          <p:nvPr/>
        </p:nvSpPr>
        <p:spPr>
          <a:xfrm>
            <a:off x="8973299" y="63099"/>
            <a:ext cx="3218701" cy="338554"/>
          </a:xfrm>
          <a:prstGeom prst="rect">
            <a:avLst/>
          </a:prstGeom>
          <a:noFill/>
        </p:spPr>
        <p:txBody>
          <a:bodyPr wrap="square" rtlCol="0">
            <a:spAutoFit/>
          </a:bodyPr>
          <a:lstStyle/>
          <a:p>
            <a:r>
              <a:rPr lang="en-GB" sz="1600" dirty="0"/>
              <a:t>Di Salvo, </a:t>
            </a:r>
            <a:r>
              <a:rPr lang="en-GB" sz="1600" dirty="0" err="1"/>
              <a:t>Papitto</a:t>
            </a:r>
            <a:r>
              <a:rPr lang="en-GB" sz="1600" dirty="0"/>
              <a:t> et al 2023</a:t>
            </a:r>
          </a:p>
        </p:txBody>
      </p:sp>
    </p:spTree>
    <p:extLst>
      <p:ext uri="{BB962C8B-B14F-4D97-AF65-F5344CB8AC3E}">
        <p14:creationId xmlns:p14="http://schemas.microsoft.com/office/powerpoint/2010/main" val="4157889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CE197205-1AE2-BD15-E54D-CC215F4A4298}"/>
              </a:ext>
            </a:extLst>
          </p:cNvPr>
          <p:cNvSpPr txBox="1"/>
          <p:nvPr/>
        </p:nvSpPr>
        <p:spPr>
          <a:xfrm>
            <a:off x="59531" y="162193"/>
            <a:ext cx="5396389" cy="6463308"/>
          </a:xfrm>
          <a:prstGeom prst="rect">
            <a:avLst/>
          </a:prstGeom>
          <a:noFill/>
        </p:spPr>
        <p:txBody>
          <a:bodyPr wrap="square">
            <a:spAutoFit/>
          </a:bodyPr>
          <a:lstStyle/>
          <a:p>
            <a:r>
              <a:rPr lang="it-IT" dirty="0"/>
              <a:t>The model of X-ray </a:t>
            </a:r>
            <a:r>
              <a:rPr lang="it-IT" dirty="0" err="1"/>
              <a:t>pulse</a:t>
            </a:r>
            <a:r>
              <a:rPr lang="it-IT" dirty="0"/>
              <a:t> </a:t>
            </a:r>
            <a:r>
              <a:rPr lang="it-IT" dirty="0" err="1"/>
              <a:t>profiles</a:t>
            </a:r>
            <a:r>
              <a:rPr lang="it-IT" dirty="0"/>
              <a:t> of </a:t>
            </a:r>
            <a:r>
              <a:rPr lang="it-IT" dirty="0" err="1"/>
              <a:t>MSPs</a:t>
            </a:r>
            <a:r>
              <a:rPr lang="it-IT" dirty="0"/>
              <a:t> </a:t>
            </a:r>
            <a:r>
              <a:rPr lang="it-IT" dirty="0" err="1"/>
              <a:t>is</a:t>
            </a:r>
            <a:r>
              <a:rPr lang="it-IT" dirty="0"/>
              <a:t> one of the </a:t>
            </a:r>
            <a:r>
              <a:rPr lang="it-IT" dirty="0" err="1"/>
              <a:t>most</a:t>
            </a:r>
            <a:r>
              <a:rPr lang="it-IT" dirty="0"/>
              <a:t> </a:t>
            </a:r>
            <a:r>
              <a:rPr lang="it-IT" dirty="0" err="1"/>
              <a:t>powerful</a:t>
            </a:r>
            <a:r>
              <a:rPr lang="it-IT" dirty="0"/>
              <a:t> techniques to </a:t>
            </a:r>
            <a:r>
              <a:rPr lang="it-IT" dirty="0" err="1"/>
              <a:t>obtain</a:t>
            </a:r>
            <a:r>
              <a:rPr lang="it-IT" dirty="0"/>
              <a:t> </a:t>
            </a:r>
            <a:r>
              <a:rPr lang="it-IT" dirty="0" err="1"/>
              <a:t>informations</a:t>
            </a:r>
            <a:r>
              <a:rPr lang="it-IT" dirty="0"/>
              <a:t> on M and </a:t>
            </a:r>
            <a:r>
              <a:rPr lang="it-IT" dirty="0" err="1"/>
              <a:t>Req</a:t>
            </a:r>
            <a:r>
              <a:rPr lang="it-IT" dirty="0"/>
              <a:t> . </a:t>
            </a:r>
          </a:p>
          <a:p>
            <a:endParaRPr lang="it-IT" dirty="0"/>
          </a:p>
          <a:p>
            <a:r>
              <a:rPr lang="it-IT" dirty="0"/>
              <a:t>The </a:t>
            </a:r>
            <a:r>
              <a:rPr lang="it-IT" dirty="0" err="1"/>
              <a:t>shape</a:t>
            </a:r>
            <a:r>
              <a:rPr lang="it-IT" dirty="0"/>
              <a:t> of the </a:t>
            </a:r>
            <a:r>
              <a:rPr lang="it-IT" dirty="0" err="1"/>
              <a:t>pulse</a:t>
            </a:r>
            <a:r>
              <a:rPr lang="it-IT" dirty="0"/>
              <a:t>   </a:t>
            </a:r>
            <a:r>
              <a:rPr lang="it-IT" dirty="0" err="1"/>
              <a:t>depends</a:t>
            </a:r>
            <a:r>
              <a:rPr lang="it-IT" dirty="0"/>
              <a:t> on </a:t>
            </a:r>
            <a:r>
              <a:rPr lang="it-IT" dirty="0" err="1"/>
              <a:t>several</a:t>
            </a:r>
            <a:r>
              <a:rPr lang="it-IT" dirty="0"/>
              <a:t> </a:t>
            </a:r>
            <a:r>
              <a:rPr lang="it-IT" dirty="0" err="1"/>
              <a:t>geometrical</a:t>
            </a:r>
            <a:r>
              <a:rPr lang="it-IT" dirty="0"/>
              <a:t> and </a:t>
            </a:r>
            <a:r>
              <a:rPr lang="it-IT" dirty="0" err="1"/>
              <a:t>physiscal</a:t>
            </a:r>
            <a:r>
              <a:rPr lang="it-IT" dirty="0"/>
              <a:t> </a:t>
            </a:r>
            <a:r>
              <a:rPr lang="it-IT" dirty="0" err="1"/>
              <a:t>parameters</a:t>
            </a:r>
            <a:r>
              <a:rPr lang="it-IT" dirty="0"/>
              <a:t>: </a:t>
            </a:r>
          </a:p>
          <a:p>
            <a:r>
              <a:rPr lang="it-IT" dirty="0"/>
              <a:t> </a:t>
            </a:r>
            <a:r>
              <a:rPr lang="it-IT" dirty="0" err="1"/>
              <a:t>inclination</a:t>
            </a:r>
            <a:r>
              <a:rPr lang="it-IT" dirty="0"/>
              <a:t> i, the spot </a:t>
            </a:r>
            <a:r>
              <a:rPr lang="it-IT" dirty="0" err="1"/>
              <a:t>colatitude</a:t>
            </a:r>
            <a:r>
              <a:rPr lang="it-IT" dirty="0"/>
              <a:t> </a:t>
            </a:r>
            <a:r>
              <a:rPr lang="el-GR" dirty="0"/>
              <a:t>θ, </a:t>
            </a:r>
            <a:r>
              <a:rPr lang="it-IT" dirty="0"/>
              <a:t>and </a:t>
            </a:r>
            <a:r>
              <a:rPr lang="it-IT" dirty="0" err="1"/>
              <a:t>its</a:t>
            </a:r>
            <a:r>
              <a:rPr lang="it-IT" dirty="0"/>
              <a:t> </a:t>
            </a:r>
            <a:r>
              <a:rPr lang="it-IT" dirty="0" err="1"/>
              <a:t>angular</a:t>
            </a:r>
            <a:r>
              <a:rPr lang="it-IT" dirty="0"/>
              <a:t> size </a:t>
            </a:r>
            <a:r>
              <a:rPr lang="el-GR" dirty="0"/>
              <a:t>ρ</a:t>
            </a:r>
            <a:r>
              <a:rPr lang="it-IT" dirty="0"/>
              <a:t>,  the </a:t>
            </a:r>
            <a:r>
              <a:rPr lang="it-IT" dirty="0" err="1"/>
              <a:t>angular</a:t>
            </a:r>
            <a:r>
              <a:rPr lang="it-IT" dirty="0"/>
              <a:t> pattern of the </a:t>
            </a:r>
            <a:r>
              <a:rPr lang="it-IT" dirty="0" err="1"/>
              <a:t>emitted</a:t>
            </a:r>
            <a:r>
              <a:rPr lang="it-IT" dirty="0"/>
              <a:t> </a:t>
            </a:r>
            <a:r>
              <a:rPr lang="it-IT" dirty="0" err="1"/>
              <a:t>radiation</a:t>
            </a:r>
            <a:r>
              <a:rPr lang="it-IT" dirty="0"/>
              <a:t>, Gamma and </a:t>
            </a:r>
            <a:r>
              <a:rPr lang="it-IT" dirty="0" err="1"/>
              <a:t>equivalent</a:t>
            </a:r>
            <a:r>
              <a:rPr lang="it-IT" dirty="0"/>
              <a:t> </a:t>
            </a:r>
            <a:r>
              <a:rPr lang="it-IT" dirty="0" err="1"/>
              <a:t>radius</a:t>
            </a:r>
            <a:r>
              <a:rPr lang="it-IT" dirty="0"/>
              <a:t>.</a:t>
            </a:r>
          </a:p>
          <a:p>
            <a:endParaRPr lang="it-IT" dirty="0"/>
          </a:p>
          <a:p>
            <a:r>
              <a:rPr lang="it-IT" dirty="0" err="1"/>
              <a:t>However</a:t>
            </a:r>
            <a:r>
              <a:rPr lang="it-IT" dirty="0"/>
              <a:t>, </a:t>
            </a:r>
            <a:r>
              <a:rPr lang="it-IT" dirty="0" err="1"/>
              <a:t>all</a:t>
            </a:r>
            <a:r>
              <a:rPr lang="it-IT" dirty="0"/>
              <a:t> </a:t>
            </a:r>
            <a:r>
              <a:rPr lang="it-IT" dirty="0" err="1"/>
              <a:t>these</a:t>
            </a:r>
            <a:r>
              <a:rPr lang="it-IT" dirty="0"/>
              <a:t> </a:t>
            </a:r>
            <a:r>
              <a:rPr lang="it-IT" dirty="0" err="1"/>
              <a:t>paramenters</a:t>
            </a:r>
            <a:r>
              <a:rPr lang="it-IT" dirty="0"/>
              <a:t> are degenerate with X-ray </a:t>
            </a:r>
            <a:r>
              <a:rPr lang="it-IT" dirty="0" err="1"/>
              <a:t>spectral</a:t>
            </a:r>
            <a:r>
              <a:rPr lang="it-IT" dirty="0"/>
              <a:t>-timing data or in a case of a </a:t>
            </a:r>
            <a:r>
              <a:rPr lang="it-IT" dirty="0" err="1"/>
              <a:t>bright</a:t>
            </a:r>
            <a:r>
              <a:rPr lang="it-IT" dirty="0"/>
              <a:t> </a:t>
            </a:r>
            <a:r>
              <a:rPr lang="it-IT" dirty="0" err="1"/>
              <a:t>AMSPs</a:t>
            </a:r>
            <a:r>
              <a:rPr lang="it-IT" dirty="0"/>
              <a:t> can be </a:t>
            </a:r>
            <a:r>
              <a:rPr lang="it-IT" dirty="0" err="1"/>
              <a:t>achieved</a:t>
            </a:r>
            <a:r>
              <a:rPr lang="it-IT" dirty="0"/>
              <a:t> </a:t>
            </a:r>
            <a:r>
              <a:rPr lang="it-IT" dirty="0" err="1"/>
              <a:t>but</a:t>
            </a:r>
            <a:r>
              <a:rPr lang="it-IT" dirty="0"/>
              <a:t>  a </a:t>
            </a:r>
            <a:r>
              <a:rPr lang="it-IT" dirty="0" err="1"/>
              <a:t>very</a:t>
            </a:r>
            <a:r>
              <a:rPr lang="it-IT" dirty="0"/>
              <a:t> large </a:t>
            </a:r>
            <a:r>
              <a:rPr lang="it-IT" dirty="0" err="1"/>
              <a:t>number</a:t>
            </a:r>
            <a:r>
              <a:rPr lang="it-IT" dirty="0"/>
              <a:t> of </a:t>
            </a:r>
            <a:r>
              <a:rPr lang="it-IT" dirty="0" err="1"/>
              <a:t>counts</a:t>
            </a:r>
            <a:r>
              <a:rPr lang="it-IT" dirty="0"/>
              <a:t> are </a:t>
            </a:r>
            <a:r>
              <a:rPr lang="it-IT" dirty="0" err="1"/>
              <a:t>needed</a:t>
            </a:r>
            <a:r>
              <a:rPr lang="it-IT" dirty="0"/>
              <a:t> to break the </a:t>
            </a:r>
            <a:r>
              <a:rPr lang="it-IT" dirty="0" err="1"/>
              <a:t>degeneracy</a:t>
            </a:r>
            <a:r>
              <a:rPr lang="it-IT" dirty="0"/>
              <a:t>. </a:t>
            </a:r>
          </a:p>
          <a:p>
            <a:endParaRPr lang="it-IT" dirty="0"/>
          </a:p>
          <a:p>
            <a:r>
              <a:rPr lang="it-IT" dirty="0"/>
              <a:t>X-ray </a:t>
            </a:r>
            <a:r>
              <a:rPr lang="it-IT" dirty="0" err="1"/>
              <a:t>polarimetry</a:t>
            </a:r>
            <a:r>
              <a:rPr lang="it-IT" dirty="0"/>
              <a:t> </a:t>
            </a:r>
            <a:r>
              <a:rPr lang="it-IT" dirty="0" err="1"/>
              <a:t>might</a:t>
            </a:r>
            <a:r>
              <a:rPr lang="it-IT" dirty="0"/>
              <a:t> </a:t>
            </a:r>
            <a:r>
              <a:rPr lang="it-IT" dirty="0" err="1"/>
              <a:t>provide</a:t>
            </a:r>
            <a:r>
              <a:rPr lang="it-IT" dirty="0"/>
              <a:t> key information on the </a:t>
            </a:r>
            <a:r>
              <a:rPr lang="it-IT" dirty="0" err="1"/>
              <a:t>geometrical</a:t>
            </a:r>
            <a:r>
              <a:rPr lang="it-IT" dirty="0"/>
              <a:t> </a:t>
            </a:r>
            <a:r>
              <a:rPr lang="it-IT" dirty="0" err="1"/>
              <a:t>parameters</a:t>
            </a:r>
            <a:r>
              <a:rPr lang="it-IT" dirty="0"/>
              <a:t> of the spots.</a:t>
            </a:r>
          </a:p>
          <a:p>
            <a:endParaRPr lang="it-IT" dirty="0"/>
          </a:p>
          <a:p>
            <a:r>
              <a:rPr lang="it-IT" dirty="0"/>
              <a:t> </a:t>
            </a:r>
            <a:r>
              <a:rPr lang="it-IT" dirty="0" err="1"/>
              <a:t>Rotating</a:t>
            </a:r>
            <a:r>
              <a:rPr lang="it-IT" dirty="0"/>
              <a:t> </a:t>
            </a:r>
            <a:r>
              <a:rPr lang="it-IT" dirty="0" err="1"/>
              <a:t>vector</a:t>
            </a:r>
            <a:r>
              <a:rPr lang="it-IT" dirty="0"/>
              <a:t> model (RVM) </a:t>
            </a:r>
            <a:r>
              <a:rPr lang="it-IT" dirty="0" err="1"/>
              <a:t>is</a:t>
            </a:r>
            <a:r>
              <a:rPr lang="it-IT" dirty="0"/>
              <a:t> </a:t>
            </a:r>
            <a:r>
              <a:rPr lang="it-IT" dirty="0" err="1"/>
              <a:t>used</a:t>
            </a:r>
            <a:r>
              <a:rPr lang="it-IT" dirty="0"/>
              <a:t> for </a:t>
            </a:r>
            <a:r>
              <a:rPr lang="it-IT" dirty="0" err="1"/>
              <a:t>modeling</a:t>
            </a:r>
            <a:r>
              <a:rPr lang="it-IT" dirty="0"/>
              <a:t> the X-ray </a:t>
            </a:r>
            <a:r>
              <a:rPr lang="it-IT" dirty="0" err="1"/>
              <a:t>polarization</a:t>
            </a:r>
            <a:r>
              <a:rPr lang="it-IT" dirty="0"/>
              <a:t> of </a:t>
            </a:r>
            <a:r>
              <a:rPr lang="it-IT" dirty="0" err="1"/>
              <a:t>XRPs</a:t>
            </a:r>
            <a:r>
              <a:rPr lang="it-IT" dirty="0"/>
              <a:t> </a:t>
            </a:r>
            <a:r>
              <a:rPr lang="it-IT" dirty="0" err="1"/>
              <a:t>as</a:t>
            </a:r>
            <a:r>
              <a:rPr lang="it-IT" dirty="0"/>
              <a:t> </a:t>
            </a:r>
            <a:r>
              <a:rPr lang="it-IT" dirty="0" err="1"/>
              <a:t>introduced</a:t>
            </a:r>
            <a:r>
              <a:rPr lang="it-IT" dirty="0"/>
              <a:t> by </a:t>
            </a:r>
            <a:r>
              <a:rPr lang="it-IT" dirty="0" err="1"/>
              <a:t>R</a:t>
            </a:r>
            <a:r>
              <a:rPr lang="it-IT" dirty="0"/>
              <a:t>. </a:t>
            </a:r>
            <a:r>
              <a:rPr lang="it-IT" dirty="0" err="1"/>
              <a:t>Tavena</a:t>
            </a:r>
            <a:r>
              <a:rPr lang="it-IT" dirty="0"/>
              <a:t> for the </a:t>
            </a:r>
            <a:r>
              <a:rPr lang="it-IT" dirty="0" err="1"/>
              <a:t>magnetar</a:t>
            </a:r>
            <a:endParaRPr lang="it-IT" dirty="0"/>
          </a:p>
          <a:p>
            <a:endParaRPr lang="it-IT" dirty="0"/>
          </a:p>
        </p:txBody>
      </p:sp>
      <p:pic>
        <p:nvPicPr>
          <p:cNvPr id="5" name="Immagine 4" descr="Immagine che contiene linea, diagramma, Diagramma, Carattere&#10;&#10;Descrizione generata automaticamente">
            <a:extLst>
              <a:ext uri="{FF2B5EF4-FFF2-40B4-BE49-F238E27FC236}">
                <a16:creationId xmlns:a16="http://schemas.microsoft.com/office/drawing/2014/main" id="{8316878F-69C2-A6C9-AFF3-BDF19F7978AF}"/>
              </a:ext>
            </a:extLst>
          </p:cNvPr>
          <p:cNvPicPr>
            <a:picLocks noChangeAspect="1"/>
          </p:cNvPicPr>
          <p:nvPr/>
        </p:nvPicPr>
        <p:blipFill>
          <a:blip r:embed="rId3"/>
          <a:stretch>
            <a:fillRect/>
          </a:stretch>
        </p:blipFill>
        <p:spPr>
          <a:xfrm>
            <a:off x="6379210" y="726440"/>
            <a:ext cx="4889500" cy="4826000"/>
          </a:xfrm>
          <a:prstGeom prst="rect">
            <a:avLst/>
          </a:prstGeom>
        </p:spPr>
      </p:pic>
      <p:sp>
        <p:nvSpPr>
          <p:cNvPr id="7" name="CasellaDiTesto 6">
            <a:extLst>
              <a:ext uri="{FF2B5EF4-FFF2-40B4-BE49-F238E27FC236}">
                <a16:creationId xmlns:a16="http://schemas.microsoft.com/office/drawing/2014/main" id="{4F6B2076-E228-9E5A-D565-2A1863E302D5}"/>
              </a:ext>
            </a:extLst>
          </p:cNvPr>
          <p:cNvSpPr txBox="1"/>
          <p:nvPr/>
        </p:nvSpPr>
        <p:spPr>
          <a:xfrm>
            <a:off x="5775960" y="5789256"/>
            <a:ext cx="6096000" cy="923330"/>
          </a:xfrm>
          <a:prstGeom prst="rect">
            <a:avLst/>
          </a:prstGeom>
          <a:noFill/>
        </p:spPr>
        <p:txBody>
          <a:bodyPr wrap="square">
            <a:spAutoFit/>
          </a:bodyPr>
          <a:lstStyle/>
          <a:p>
            <a:r>
              <a:rPr lang="it-IT" dirty="0" err="1"/>
              <a:t>Rotating</a:t>
            </a:r>
            <a:r>
              <a:rPr lang="it-IT" dirty="0"/>
              <a:t> </a:t>
            </a:r>
            <a:r>
              <a:rPr lang="it-IT" dirty="0" err="1"/>
              <a:t>Vector</a:t>
            </a:r>
            <a:r>
              <a:rPr lang="it-IT" dirty="0"/>
              <a:t> Model (RVM) </a:t>
            </a:r>
            <a:r>
              <a:rPr lang="en-GB" dirty="0"/>
              <a:t>describes PA in Pulsars taking into account  geometrical ad viewing effects</a:t>
            </a:r>
            <a:endParaRPr lang="it-IT" dirty="0"/>
          </a:p>
          <a:p>
            <a:r>
              <a:rPr lang="it-IT" dirty="0"/>
              <a:t> </a:t>
            </a:r>
            <a:endParaRPr lang="en-GB"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035DBCD-AA24-5924-6D63-9139D09B5250}"/>
              </a:ext>
            </a:extLst>
          </p:cNvPr>
          <p:cNvSpPr txBox="1"/>
          <p:nvPr/>
        </p:nvSpPr>
        <p:spPr>
          <a:xfrm>
            <a:off x="609600" y="474345"/>
            <a:ext cx="6705600" cy="5078313"/>
          </a:xfrm>
          <a:prstGeom prst="rect">
            <a:avLst/>
          </a:prstGeom>
          <a:noFill/>
        </p:spPr>
        <p:txBody>
          <a:bodyPr wrap="square">
            <a:spAutoFit/>
          </a:bodyPr>
          <a:lstStyle/>
          <a:p>
            <a:r>
              <a:rPr lang="it-IT" dirty="0"/>
              <a:t>Soft </a:t>
            </a:r>
            <a:r>
              <a:rPr lang="it-IT" dirty="0" err="1"/>
              <a:t>photons</a:t>
            </a:r>
            <a:r>
              <a:rPr lang="it-IT" dirty="0"/>
              <a:t> from the NS </a:t>
            </a:r>
            <a:r>
              <a:rPr lang="it-IT" dirty="0" err="1"/>
              <a:t>surface</a:t>
            </a:r>
            <a:r>
              <a:rPr lang="it-IT" dirty="0"/>
              <a:t> are Compton </a:t>
            </a:r>
            <a:r>
              <a:rPr lang="it-IT" dirty="0" err="1"/>
              <a:t>upscattered</a:t>
            </a:r>
            <a:r>
              <a:rPr lang="it-IT" dirty="0"/>
              <a:t> by hot </a:t>
            </a:r>
            <a:r>
              <a:rPr lang="it-IT" dirty="0" err="1"/>
              <a:t>electrons</a:t>
            </a:r>
            <a:r>
              <a:rPr lang="it-IT" dirty="0"/>
              <a:t> in the </a:t>
            </a:r>
            <a:r>
              <a:rPr lang="it-IT" dirty="0" err="1"/>
              <a:t>accretion</a:t>
            </a:r>
            <a:r>
              <a:rPr lang="it-IT" dirty="0"/>
              <a:t> shock </a:t>
            </a:r>
            <a:r>
              <a:rPr lang="it-IT" dirty="0" err="1"/>
              <a:t>achieving</a:t>
            </a:r>
            <a:r>
              <a:rPr lang="it-IT" dirty="0"/>
              <a:t> a </a:t>
            </a:r>
            <a:r>
              <a:rPr lang="it-IT" dirty="0" err="1"/>
              <a:t>polarization</a:t>
            </a:r>
            <a:r>
              <a:rPr lang="it-IT" dirty="0"/>
              <a:t> degree (PD) from a </a:t>
            </a:r>
            <a:r>
              <a:rPr lang="it-IT" dirty="0" err="1"/>
              <a:t>few</a:t>
            </a:r>
            <a:r>
              <a:rPr lang="it-IT" dirty="0"/>
              <a:t> </a:t>
            </a:r>
            <a:r>
              <a:rPr lang="it-IT" dirty="0" err="1"/>
              <a:t>percent</a:t>
            </a:r>
            <a:r>
              <a:rPr lang="it-IT" dirty="0"/>
              <a:t> up to 10– 20%. </a:t>
            </a:r>
          </a:p>
          <a:p>
            <a:endParaRPr lang="it-IT" dirty="0"/>
          </a:p>
          <a:p>
            <a:r>
              <a:rPr lang="it-IT" dirty="0"/>
              <a:t>For the </a:t>
            </a:r>
            <a:r>
              <a:rPr lang="it-IT" dirty="0" err="1"/>
              <a:t>magnetic</a:t>
            </a:r>
            <a:r>
              <a:rPr lang="it-IT" dirty="0"/>
              <a:t> field </a:t>
            </a:r>
            <a:r>
              <a:rPr lang="it-IT" dirty="0" err="1"/>
              <a:t>strength</a:t>
            </a:r>
            <a:r>
              <a:rPr lang="it-IT" dirty="0"/>
              <a:t> of </a:t>
            </a:r>
            <a:r>
              <a:rPr lang="it-IT" dirty="0" err="1"/>
              <a:t>AMSPs</a:t>
            </a:r>
            <a:r>
              <a:rPr lang="it-IT" dirty="0"/>
              <a:t> (10</a:t>
            </a:r>
            <a:r>
              <a:rPr lang="it-IT" baseline="30000" dirty="0"/>
              <a:t>8</a:t>
            </a:r>
            <a:r>
              <a:rPr lang="it-IT" dirty="0"/>
              <a:t>−10</a:t>
            </a:r>
            <a:r>
              <a:rPr lang="it-IT" baseline="30000" dirty="0"/>
              <a:t>9 </a:t>
            </a:r>
            <a:r>
              <a:rPr lang="it-IT" dirty="0"/>
              <a:t>G), the </a:t>
            </a:r>
            <a:r>
              <a:rPr lang="it-IT" dirty="0" err="1"/>
              <a:t>typical</a:t>
            </a:r>
            <a:r>
              <a:rPr lang="it-IT" dirty="0"/>
              <a:t> energy of X-ray </a:t>
            </a:r>
            <a:r>
              <a:rPr lang="it-IT" dirty="0" err="1"/>
              <a:t>photons</a:t>
            </a:r>
            <a:r>
              <a:rPr lang="it-IT" dirty="0"/>
              <a:t> </a:t>
            </a:r>
            <a:r>
              <a:rPr lang="it-IT" dirty="0" err="1"/>
              <a:t>is</a:t>
            </a:r>
            <a:r>
              <a:rPr lang="it-IT" dirty="0"/>
              <a:t> </a:t>
            </a:r>
            <a:r>
              <a:rPr lang="it-IT" dirty="0" err="1"/>
              <a:t>higher</a:t>
            </a:r>
            <a:r>
              <a:rPr lang="it-IT" dirty="0"/>
              <a:t> by </a:t>
            </a:r>
            <a:r>
              <a:rPr lang="it-IT" dirty="0" err="1"/>
              <a:t>several</a:t>
            </a:r>
            <a:r>
              <a:rPr lang="it-IT" dirty="0"/>
              <a:t> </a:t>
            </a:r>
            <a:r>
              <a:rPr lang="it-IT" dirty="0" err="1"/>
              <a:t>orders</a:t>
            </a:r>
            <a:r>
              <a:rPr lang="it-IT" dirty="0"/>
              <a:t> of </a:t>
            </a:r>
            <a:r>
              <a:rPr lang="it-IT" dirty="0" err="1"/>
              <a:t>magnitude</a:t>
            </a:r>
            <a:r>
              <a:rPr lang="it-IT" dirty="0"/>
              <a:t> </a:t>
            </a:r>
            <a:r>
              <a:rPr lang="it-IT" dirty="0" err="1"/>
              <a:t>than</a:t>
            </a:r>
            <a:r>
              <a:rPr lang="it-IT" dirty="0"/>
              <a:t> the </a:t>
            </a:r>
            <a:r>
              <a:rPr lang="it-IT" dirty="0" err="1"/>
              <a:t>fundamental</a:t>
            </a:r>
            <a:r>
              <a:rPr lang="it-IT" dirty="0"/>
              <a:t> </a:t>
            </a:r>
            <a:r>
              <a:rPr lang="it-IT" dirty="0" err="1"/>
              <a:t>cyclotron</a:t>
            </a:r>
            <a:r>
              <a:rPr lang="it-IT" dirty="0"/>
              <a:t> energy ('1−10 eV), and scattering </a:t>
            </a:r>
            <a:r>
              <a:rPr lang="it-IT" dirty="0" err="1"/>
              <a:t>is</a:t>
            </a:r>
            <a:r>
              <a:rPr lang="it-IT" dirty="0"/>
              <a:t> </a:t>
            </a:r>
            <a:r>
              <a:rPr lang="it-IT" dirty="0" err="1"/>
              <a:t>not</a:t>
            </a:r>
            <a:r>
              <a:rPr lang="it-IT" dirty="0"/>
              <a:t> </a:t>
            </a:r>
            <a:r>
              <a:rPr lang="it-IT" dirty="0" err="1"/>
              <a:t>affected</a:t>
            </a:r>
            <a:r>
              <a:rPr lang="it-IT" dirty="0"/>
              <a:t> by the </a:t>
            </a:r>
            <a:r>
              <a:rPr lang="it-IT" dirty="0" err="1"/>
              <a:t>magnetic</a:t>
            </a:r>
            <a:r>
              <a:rPr lang="it-IT" dirty="0"/>
              <a:t> field. </a:t>
            </a:r>
          </a:p>
          <a:p>
            <a:endParaRPr lang="it-IT" dirty="0"/>
          </a:p>
          <a:p>
            <a:r>
              <a:rPr lang="it-IT" dirty="0" err="1"/>
              <a:t>As</a:t>
            </a:r>
            <a:r>
              <a:rPr lang="it-IT" dirty="0"/>
              <a:t> a </a:t>
            </a:r>
            <a:r>
              <a:rPr lang="it-IT" dirty="0" err="1"/>
              <a:t>result</a:t>
            </a:r>
            <a:r>
              <a:rPr lang="it-IT" dirty="0"/>
              <a:t> of </a:t>
            </a:r>
            <a:r>
              <a:rPr lang="it-IT" dirty="0" err="1"/>
              <a:t>azimuthal</a:t>
            </a:r>
            <a:r>
              <a:rPr lang="it-IT" dirty="0"/>
              <a:t> </a:t>
            </a:r>
            <a:r>
              <a:rPr lang="it-IT" dirty="0" err="1"/>
              <a:t>symmetry</a:t>
            </a:r>
            <a:r>
              <a:rPr lang="it-IT" dirty="0"/>
              <a:t>, the </a:t>
            </a:r>
            <a:r>
              <a:rPr lang="it-IT" dirty="0" err="1"/>
              <a:t>polarization</a:t>
            </a:r>
            <a:r>
              <a:rPr lang="it-IT" dirty="0"/>
              <a:t> </a:t>
            </a:r>
            <a:r>
              <a:rPr lang="it-IT" dirty="0" err="1"/>
              <a:t>vector</a:t>
            </a:r>
            <a:r>
              <a:rPr lang="it-IT" dirty="0"/>
              <a:t> of the X-rays </a:t>
            </a:r>
            <a:r>
              <a:rPr lang="it-IT" dirty="0" err="1"/>
              <a:t>emitted</a:t>
            </a:r>
            <a:r>
              <a:rPr lang="it-IT" dirty="0"/>
              <a:t> from the </a:t>
            </a:r>
            <a:r>
              <a:rPr lang="it-IT" dirty="0" err="1"/>
              <a:t>accretion</a:t>
            </a:r>
            <a:r>
              <a:rPr lang="it-IT" dirty="0"/>
              <a:t> shock </a:t>
            </a:r>
            <a:r>
              <a:rPr lang="it-IT" dirty="0" err="1"/>
              <a:t>is</a:t>
            </a:r>
            <a:r>
              <a:rPr lang="it-IT" dirty="0"/>
              <a:t> </a:t>
            </a:r>
            <a:r>
              <a:rPr lang="it-IT" dirty="0" err="1"/>
              <a:t>expected</a:t>
            </a:r>
            <a:r>
              <a:rPr lang="it-IT" dirty="0"/>
              <a:t> to </a:t>
            </a:r>
            <a:r>
              <a:rPr lang="it-IT" dirty="0" err="1"/>
              <a:t>lie</a:t>
            </a:r>
            <a:r>
              <a:rPr lang="it-IT" dirty="0"/>
              <a:t> </a:t>
            </a:r>
            <a:r>
              <a:rPr lang="it-IT" dirty="0" err="1"/>
              <a:t>either</a:t>
            </a:r>
            <a:r>
              <a:rPr lang="it-IT" dirty="0"/>
              <a:t> in the </a:t>
            </a:r>
            <a:r>
              <a:rPr lang="it-IT" dirty="0" err="1"/>
              <a:t>meridional</a:t>
            </a:r>
            <a:r>
              <a:rPr lang="it-IT" dirty="0"/>
              <a:t> </a:t>
            </a:r>
            <a:r>
              <a:rPr lang="it-IT" dirty="0" err="1"/>
              <a:t>plane</a:t>
            </a:r>
            <a:r>
              <a:rPr lang="it-IT" dirty="0"/>
              <a:t>, </a:t>
            </a:r>
            <a:r>
              <a:rPr lang="it-IT" dirty="0" err="1"/>
              <a:t>which</a:t>
            </a:r>
            <a:r>
              <a:rPr lang="it-IT" dirty="0"/>
              <a:t> </a:t>
            </a:r>
            <a:r>
              <a:rPr lang="it-IT" dirty="0" err="1"/>
              <a:t>is</a:t>
            </a:r>
            <a:r>
              <a:rPr lang="it-IT" dirty="0"/>
              <a:t> </a:t>
            </a:r>
            <a:r>
              <a:rPr lang="it-IT" dirty="0" err="1"/>
              <a:t>formed</a:t>
            </a:r>
            <a:r>
              <a:rPr lang="it-IT" dirty="0"/>
              <a:t> by the </a:t>
            </a:r>
            <a:r>
              <a:rPr lang="it-IT" dirty="0" err="1"/>
              <a:t>photon</a:t>
            </a:r>
            <a:r>
              <a:rPr lang="it-IT" dirty="0"/>
              <a:t> </a:t>
            </a:r>
            <a:r>
              <a:rPr lang="it-IT" dirty="0" err="1"/>
              <a:t>momentum</a:t>
            </a:r>
            <a:r>
              <a:rPr lang="it-IT" dirty="0"/>
              <a:t> and the </a:t>
            </a:r>
            <a:r>
              <a:rPr lang="it-IT" dirty="0" err="1"/>
              <a:t>normal</a:t>
            </a:r>
            <a:r>
              <a:rPr lang="it-IT" dirty="0"/>
              <a:t> to the </a:t>
            </a:r>
            <a:r>
              <a:rPr lang="it-IT" dirty="0" err="1"/>
              <a:t>surface</a:t>
            </a:r>
            <a:r>
              <a:rPr lang="it-IT" dirty="0"/>
              <a:t>, or </a:t>
            </a:r>
            <a:r>
              <a:rPr lang="it-IT" dirty="0" err="1"/>
              <a:t>perpendicular</a:t>
            </a:r>
            <a:r>
              <a:rPr lang="it-IT" dirty="0"/>
              <a:t> to </a:t>
            </a:r>
            <a:r>
              <a:rPr lang="it-IT" dirty="0" err="1"/>
              <a:t>it</a:t>
            </a:r>
            <a:r>
              <a:rPr lang="it-IT" dirty="0"/>
              <a:t> </a:t>
            </a:r>
            <a:r>
              <a:rPr lang="it-IT" dirty="0" err="1"/>
              <a:t>As</a:t>
            </a:r>
            <a:r>
              <a:rPr lang="it-IT" dirty="0"/>
              <a:t> the NS </a:t>
            </a:r>
            <a:r>
              <a:rPr lang="it-IT" dirty="0" err="1"/>
              <a:t>rotates</a:t>
            </a:r>
            <a:r>
              <a:rPr lang="it-IT" dirty="0"/>
              <a:t>, the </a:t>
            </a:r>
            <a:r>
              <a:rPr lang="it-IT" dirty="0" err="1"/>
              <a:t>polarization</a:t>
            </a:r>
            <a:r>
              <a:rPr lang="it-IT" dirty="0"/>
              <a:t> angle (PA) </a:t>
            </a:r>
            <a:r>
              <a:rPr lang="it-IT" dirty="0" err="1"/>
              <a:t>should</a:t>
            </a:r>
            <a:r>
              <a:rPr lang="it-IT" dirty="0"/>
              <a:t> </a:t>
            </a:r>
            <a:r>
              <a:rPr lang="it-IT" dirty="0" err="1"/>
              <a:t>thus</a:t>
            </a:r>
            <a:r>
              <a:rPr lang="it-IT" dirty="0"/>
              <a:t> swing </a:t>
            </a:r>
            <a:r>
              <a:rPr lang="it-IT" dirty="0" err="1"/>
              <a:t>as</a:t>
            </a:r>
            <a:r>
              <a:rPr lang="it-IT" dirty="0"/>
              <a:t> a </a:t>
            </a:r>
            <a:r>
              <a:rPr lang="it-IT" dirty="0" err="1"/>
              <a:t>function</a:t>
            </a:r>
            <a:r>
              <a:rPr lang="it-IT" dirty="0"/>
              <a:t> of the pulsar spin </a:t>
            </a:r>
            <a:r>
              <a:rPr lang="it-IT" dirty="0" err="1"/>
              <a:t>phase</a:t>
            </a:r>
            <a:r>
              <a:rPr lang="it-IT" dirty="0"/>
              <a:t> in </a:t>
            </a:r>
            <a:r>
              <a:rPr lang="it-IT" dirty="0" err="1"/>
              <a:t>accordance</a:t>
            </a:r>
            <a:r>
              <a:rPr lang="it-IT" dirty="0"/>
              <a:t> with the </a:t>
            </a:r>
            <a:r>
              <a:rPr lang="it-IT" dirty="0" err="1"/>
              <a:t>rotating-vector</a:t>
            </a:r>
            <a:r>
              <a:rPr lang="it-IT" dirty="0"/>
              <a:t> model. In </a:t>
            </a:r>
            <a:r>
              <a:rPr lang="it-IT" dirty="0" err="1"/>
              <a:t>AMSPs</a:t>
            </a:r>
            <a:r>
              <a:rPr lang="it-IT" dirty="0"/>
              <a:t>, the </a:t>
            </a:r>
            <a:r>
              <a:rPr lang="it-IT" dirty="0" err="1"/>
              <a:t>relativistic</a:t>
            </a:r>
            <a:r>
              <a:rPr lang="it-IT" dirty="0"/>
              <a:t> </a:t>
            </a:r>
            <a:r>
              <a:rPr lang="it-IT" dirty="0" err="1"/>
              <a:t>motion</a:t>
            </a:r>
            <a:r>
              <a:rPr lang="it-IT" dirty="0"/>
              <a:t> of the </a:t>
            </a:r>
            <a:r>
              <a:rPr lang="it-IT" dirty="0" err="1"/>
              <a:t>emission</a:t>
            </a:r>
            <a:r>
              <a:rPr lang="it-IT" dirty="0"/>
              <a:t> </a:t>
            </a:r>
            <a:r>
              <a:rPr lang="it-IT" dirty="0" err="1"/>
              <a:t>regions</a:t>
            </a:r>
            <a:r>
              <a:rPr lang="it-IT" dirty="0"/>
              <a:t> </a:t>
            </a:r>
            <a:r>
              <a:rPr lang="it-IT" dirty="0" err="1"/>
              <a:t>causes</a:t>
            </a:r>
            <a:r>
              <a:rPr lang="it-IT" dirty="0"/>
              <a:t> an </a:t>
            </a:r>
            <a:r>
              <a:rPr lang="it-IT" dirty="0" err="1"/>
              <a:t>additional</a:t>
            </a:r>
            <a:r>
              <a:rPr lang="it-IT" dirty="0"/>
              <a:t> </a:t>
            </a:r>
            <a:r>
              <a:rPr lang="it-IT" dirty="0" err="1"/>
              <a:t>rotation</a:t>
            </a:r>
            <a:r>
              <a:rPr lang="it-IT" dirty="0"/>
              <a:t> of the </a:t>
            </a:r>
            <a:r>
              <a:rPr lang="it-IT" dirty="0" err="1"/>
              <a:t>polarization</a:t>
            </a:r>
            <a:r>
              <a:rPr lang="it-IT" dirty="0"/>
              <a:t> </a:t>
            </a:r>
            <a:r>
              <a:rPr lang="it-IT" dirty="0" err="1"/>
              <a:t>plane</a:t>
            </a:r>
            <a:r>
              <a:rPr lang="it-IT" dirty="0"/>
              <a:t> (</a:t>
            </a:r>
            <a:r>
              <a:rPr lang="it-IT" dirty="0" err="1"/>
              <a:t>Poutanen</a:t>
            </a:r>
            <a:r>
              <a:rPr lang="it-IT" dirty="0"/>
              <a:t> 2020); </a:t>
            </a:r>
            <a:endParaRPr lang="en-GB" dirty="0"/>
          </a:p>
        </p:txBody>
      </p:sp>
    </p:spTree>
    <p:extLst>
      <p:ext uri="{BB962C8B-B14F-4D97-AF65-F5344CB8AC3E}">
        <p14:creationId xmlns:p14="http://schemas.microsoft.com/office/powerpoint/2010/main" val="1964192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300A85D5-1FD9-0114-AC1C-C1145049AD48}"/>
              </a:ext>
            </a:extLst>
          </p:cNvPr>
          <p:cNvSpPr txBox="1"/>
          <p:nvPr/>
        </p:nvSpPr>
        <p:spPr bwMode="auto">
          <a:xfrm>
            <a:off x="3866234" y="-29449"/>
            <a:ext cx="4011084" cy="6050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normAutofit/>
          </a:bodyPr>
          <a:lstStyle/>
          <a:p>
            <a:pPr eaLnBrk="0" hangingPunct="0">
              <a:spcAft>
                <a:spcPts val="600"/>
              </a:spcAft>
            </a:pPr>
            <a:r>
              <a:rPr lang="en-US" sz="2000" b="1" dirty="0">
                <a:solidFill>
                  <a:schemeClr val="tx2"/>
                </a:solidFill>
                <a:latin typeface="+mj-lt"/>
                <a:ea typeface="+mj-ea"/>
                <a:cs typeface="+mj-cs"/>
              </a:rPr>
              <a:t>SRGA J144459.2–604207</a:t>
            </a:r>
          </a:p>
        </p:txBody>
      </p:sp>
      <p:pic>
        <p:nvPicPr>
          <p:cNvPr id="10" name="Immagine 9" descr="Immagine che contiene testo, schermata, linea, Parallelo&#10;&#10;Descrizione generata automaticamente">
            <a:extLst>
              <a:ext uri="{FF2B5EF4-FFF2-40B4-BE49-F238E27FC236}">
                <a16:creationId xmlns:a16="http://schemas.microsoft.com/office/drawing/2014/main" id="{31C650A8-2A42-94E8-2370-177872290E58}"/>
              </a:ext>
            </a:extLst>
          </p:cNvPr>
          <p:cNvPicPr>
            <a:picLocks noChangeAspect="1"/>
          </p:cNvPicPr>
          <p:nvPr/>
        </p:nvPicPr>
        <p:blipFill>
          <a:blip r:embed="rId2"/>
          <a:stretch>
            <a:fillRect/>
          </a:stretch>
        </p:blipFill>
        <p:spPr>
          <a:xfrm>
            <a:off x="7746124" y="273053"/>
            <a:ext cx="3303783" cy="3362630"/>
          </a:xfrm>
          <a:prstGeom prst="rect">
            <a:avLst/>
          </a:prstGeom>
          <a:noFill/>
        </p:spPr>
      </p:pic>
      <p:sp>
        <p:nvSpPr>
          <p:cNvPr id="12" name="CasellaDiTesto 11">
            <a:extLst>
              <a:ext uri="{FF2B5EF4-FFF2-40B4-BE49-F238E27FC236}">
                <a16:creationId xmlns:a16="http://schemas.microsoft.com/office/drawing/2014/main" id="{A9558E1B-63B2-1B43-BB48-0FCC0A4A297F}"/>
              </a:ext>
            </a:extLst>
          </p:cNvPr>
          <p:cNvSpPr txBox="1"/>
          <p:nvPr/>
        </p:nvSpPr>
        <p:spPr bwMode="auto">
          <a:xfrm>
            <a:off x="286870" y="731835"/>
            <a:ext cx="6921649" cy="58791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p>
            <a:pPr eaLnBrk="0" hangingPunct="0">
              <a:spcBef>
                <a:spcPct val="20000"/>
              </a:spcBef>
            </a:pPr>
            <a:endParaRPr lang="it-IT" sz="1400" dirty="0">
              <a:latin typeface="+mn-lt"/>
              <a:ea typeface="+mn-ea"/>
              <a:cs typeface="+mn-cs"/>
            </a:endParaRPr>
          </a:p>
          <a:p>
            <a:pPr eaLnBrk="0" hangingPunct="0">
              <a:spcBef>
                <a:spcPct val="20000"/>
              </a:spcBef>
            </a:pPr>
            <a:r>
              <a:rPr lang="it-IT" sz="1700" dirty="0">
                <a:latin typeface="+mn-lt"/>
                <a:ea typeface="+mn-ea"/>
                <a:cs typeface="+mn-cs"/>
              </a:rPr>
              <a:t>The </a:t>
            </a:r>
            <a:r>
              <a:rPr lang="it-IT" sz="1700" dirty="0" err="1">
                <a:latin typeface="+mn-lt"/>
                <a:ea typeface="+mn-ea"/>
                <a:cs typeface="+mn-cs"/>
              </a:rPr>
              <a:t>only</a:t>
            </a:r>
            <a:r>
              <a:rPr lang="it-IT" sz="1700" dirty="0">
                <a:latin typeface="+mn-lt"/>
                <a:ea typeface="+mn-ea"/>
                <a:cs typeface="+mn-cs"/>
              </a:rPr>
              <a:t> AMSP </a:t>
            </a:r>
            <a:r>
              <a:rPr lang="it-IT" sz="1700" dirty="0" err="1">
                <a:latin typeface="+mn-lt"/>
                <a:ea typeface="+mn-ea"/>
                <a:cs typeface="+mn-cs"/>
              </a:rPr>
              <a:t>observed</a:t>
            </a:r>
            <a:r>
              <a:rPr lang="it-IT" sz="1700" dirty="0">
                <a:latin typeface="+mn-lt"/>
                <a:ea typeface="+mn-ea"/>
                <a:cs typeface="+mn-cs"/>
              </a:rPr>
              <a:t> by IXPE </a:t>
            </a:r>
            <a:r>
              <a:rPr lang="it-IT" sz="1700" dirty="0" err="1">
                <a:latin typeface="+mn-lt"/>
                <a:ea typeface="+mn-ea"/>
                <a:cs typeface="+mn-cs"/>
              </a:rPr>
              <a:t>till</a:t>
            </a:r>
            <a:r>
              <a:rPr lang="it-IT" sz="1700" dirty="0">
                <a:latin typeface="+mn-lt"/>
                <a:ea typeface="+mn-ea"/>
                <a:cs typeface="+mn-cs"/>
              </a:rPr>
              <a:t> </a:t>
            </a:r>
            <a:r>
              <a:rPr lang="it-IT" sz="1700" dirty="0" err="1">
                <a:latin typeface="+mn-lt"/>
                <a:ea typeface="+mn-ea"/>
                <a:cs typeface="+mn-cs"/>
              </a:rPr>
              <a:t>now</a:t>
            </a:r>
            <a:endParaRPr lang="it-IT" sz="1700" dirty="0">
              <a:latin typeface="+mn-lt"/>
              <a:ea typeface="+mn-ea"/>
              <a:cs typeface="+mn-cs"/>
            </a:endParaRPr>
          </a:p>
          <a:p>
            <a:pPr eaLnBrk="0" hangingPunct="0">
              <a:spcBef>
                <a:spcPct val="20000"/>
              </a:spcBef>
            </a:pPr>
            <a:endParaRPr lang="it-IT" sz="1700" dirty="0"/>
          </a:p>
          <a:p>
            <a:pPr eaLnBrk="0" hangingPunct="0">
              <a:spcBef>
                <a:spcPct val="20000"/>
              </a:spcBef>
            </a:pPr>
            <a:r>
              <a:rPr lang="it-IT" sz="1700" dirty="0" err="1"/>
              <a:t>tbabs</a:t>
            </a:r>
            <a:r>
              <a:rPr lang="it-IT" sz="1700" dirty="0"/>
              <a:t>* </a:t>
            </a:r>
            <a:r>
              <a:rPr lang="it-IT" sz="1700" dirty="0" err="1"/>
              <a:t>polconst</a:t>
            </a:r>
            <a:r>
              <a:rPr lang="it-IT" sz="1700" dirty="0"/>
              <a:t>*(</a:t>
            </a:r>
            <a:r>
              <a:rPr lang="it-IT" sz="1700" dirty="0" err="1"/>
              <a:t>bbodyrad+nthcomp</a:t>
            </a:r>
            <a:r>
              <a:rPr lang="it-IT" sz="1700" dirty="0"/>
              <a:t>), </a:t>
            </a:r>
          </a:p>
          <a:p>
            <a:pPr eaLnBrk="0" hangingPunct="0">
              <a:spcBef>
                <a:spcPct val="20000"/>
              </a:spcBef>
            </a:pPr>
            <a:r>
              <a:rPr lang="it-IT" sz="1700" dirty="0"/>
              <a:t>PD = 2.6% ± 0.5% and PA = 59◦ ± 6 ◦ (90%c.l.)</a:t>
            </a:r>
          </a:p>
          <a:p>
            <a:pPr eaLnBrk="0" hangingPunct="0">
              <a:spcBef>
                <a:spcPct val="20000"/>
              </a:spcBef>
            </a:pPr>
            <a:endParaRPr lang="it-IT" sz="1700" dirty="0"/>
          </a:p>
          <a:p>
            <a:pPr eaLnBrk="0" hangingPunct="0">
              <a:spcBef>
                <a:spcPct val="20000"/>
              </a:spcBef>
            </a:pPr>
            <a:r>
              <a:rPr lang="it-IT" sz="1700" dirty="0" err="1"/>
              <a:t>Consideting</a:t>
            </a:r>
            <a:r>
              <a:rPr lang="it-IT" sz="1700" dirty="0"/>
              <a:t> the 3-6 </a:t>
            </a:r>
            <a:r>
              <a:rPr lang="it-IT" sz="1700" dirty="0" err="1"/>
              <a:t>keV</a:t>
            </a:r>
            <a:r>
              <a:rPr lang="it-IT" sz="1700" dirty="0"/>
              <a:t> : PD= 4.0% ± 0.5% (90%c.l.)</a:t>
            </a:r>
          </a:p>
          <a:p>
            <a:pPr eaLnBrk="0" hangingPunct="0">
              <a:spcBef>
                <a:spcPct val="20000"/>
              </a:spcBef>
            </a:pPr>
            <a:endParaRPr lang="it-IT" sz="1700" dirty="0"/>
          </a:p>
          <a:p>
            <a:pPr eaLnBrk="0" hangingPunct="0">
              <a:spcBef>
                <a:spcPct val="20000"/>
              </a:spcBef>
            </a:pPr>
            <a:r>
              <a:rPr lang="it-IT" sz="1700" dirty="0" err="1"/>
              <a:t>Spectral</a:t>
            </a:r>
            <a:r>
              <a:rPr lang="it-IT" sz="1700" dirty="0"/>
              <a:t> </a:t>
            </a:r>
            <a:r>
              <a:rPr lang="it-IT" sz="1700" dirty="0" err="1"/>
              <a:t>parameters</a:t>
            </a:r>
            <a:r>
              <a:rPr lang="it-IT" sz="1700" dirty="0"/>
              <a:t> </a:t>
            </a:r>
            <a:r>
              <a:rPr lang="it-IT" sz="1700" dirty="0" err="1"/>
              <a:t>consistent</a:t>
            </a:r>
            <a:r>
              <a:rPr lang="it-IT" sz="1700" dirty="0"/>
              <a:t> with </a:t>
            </a:r>
            <a:r>
              <a:rPr lang="it-IT" sz="1700" dirty="0" err="1"/>
              <a:t>previous</a:t>
            </a:r>
            <a:r>
              <a:rPr lang="it-IT" sz="1700" dirty="0"/>
              <a:t> </a:t>
            </a:r>
            <a:r>
              <a:rPr lang="it-IT" sz="1700" dirty="0" err="1"/>
              <a:t>results</a:t>
            </a:r>
            <a:r>
              <a:rPr lang="it-IT" sz="1700" dirty="0"/>
              <a:t>: hot electron plasma (</a:t>
            </a:r>
            <a:r>
              <a:rPr lang="it-IT" sz="1700" dirty="0" err="1"/>
              <a:t>kTe</a:t>
            </a:r>
            <a:r>
              <a:rPr lang="it-IT" sz="1700" dirty="0"/>
              <a:t> ∼ 20−60 </a:t>
            </a:r>
            <a:r>
              <a:rPr lang="it-IT" sz="1700" dirty="0" err="1"/>
              <a:t>keV</a:t>
            </a:r>
            <a:r>
              <a:rPr lang="it-IT" sz="1700" dirty="0"/>
              <a:t>) in </a:t>
            </a:r>
            <a:r>
              <a:rPr lang="it-IT" sz="1700" dirty="0" err="1"/>
              <a:t>slab</a:t>
            </a:r>
            <a:r>
              <a:rPr lang="it-IT" sz="1700" dirty="0"/>
              <a:t> </a:t>
            </a:r>
            <a:r>
              <a:rPr lang="it-IT" sz="1700" dirty="0" err="1"/>
              <a:t>geometry</a:t>
            </a:r>
            <a:r>
              <a:rPr lang="it-IT" sz="1700" dirty="0"/>
              <a:t> of moderate optical </a:t>
            </a:r>
            <a:r>
              <a:rPr lang="it-IT" sz="1700" dirty="0" err="1"/>
              <a:t>depth</a:t>
            </a:r>
            <a:r>
              <a:rPr lang="it-IT" sz="1700" dirty="0"/>
              <a:t> (</a:t>
            </a:r>
            <a:r>
              <a:rPr lang="el-GR" sz="1700" dirty="0"/>
              <a:t>τ ≈ 1−2) </a:t>
            </a:r>
            <a:r>
              <a:rPr lang="it-IT" sz="1700" dirty="0" err="1"/>
              <a:t>located</a:t>
            </a:r>
            <a:r>
              <a:rPr lang="it-IT" sz="1700" dirty="0"/>
              <a:t> </a:t>
            </a:r>
            <a:r>
              <a:rPr lang="it-IT" sz="1700" dirty="0" err="1"/>
              <a:t>above</a:t>
            </a:r>
            <a:r>
              <a:rPr lang="it-IT" sz="1700" dirty="0"/>
              <a:t> hot spots (</a:t>
            </a:r>
            <a:r>
              <a:rPr lang="it-IT" sz="1700" dirty="0" err="1"/>
              <a:t>kTbb</a:t>
            </a:r>
            <a:r>
              <a:rPr lang="it-IT" sz="1700" dirty="0"/>
              <a:t> ∼ 1 </a:t>
            </a:r>
            <a:r>
              <a:rPr lang="it-IT" sz="1700" dirty="0" err="1"/>
              <a:t>keV</a:t>
            </a:r>
            <a:r>
              <a:rPr lang="it-IT" sz="1700" dirty="0"/>
              <a:t>) on the NS </a:t>
            </a:r>
          </a:p>
          <a:p>
            <a:pPr eaLnBrk="0" hangingPunct="0">
              <a:spcBef>
                <a:spcPct val="20000"/>
              </a:spcBef>
            </a:pPr>
            <a:r>
              <a:rPr lang="it-IT" sz="1700" dirty="0">
                <a:latin typeface="+mn-lt"/>
                <a:ea typeface="+mn-ea"/>
                <a:cs typeface="+mn-cs"/>
              </a:rPr>
              <a:t>No </a:t>
            </a:r>
            <a:r>
              <a:rPr lang="it-IT" sz="1700" dirty="0" err="1">
                <a:latin typeface="+mn-lt"/>
                <a:ea typeface="+mn-ea"/>
                <a:cs typeface="+mn-cs"/>
              </a:rPr>
              <a:t>variation</a:t>
            </a:r>
            <a:r>
              <a:rPr lang="it-IT" sz="1700" dirty="0">
                <a:latin typeface="+mn-lt"/>
                <a:ea typeface="+mn-ea"/>
                <a:cs typeface="+mn-cs"/>
              </a:rPr>
              <a:t> of </a:t>
            </a:r>
            <a:r>
              <a:rPr lang="it-IT" sz="1700" dirty="0" err="1">
                <a:latin typeface="+mn-lt"/>
                <a:ea typeface="+mn-ea"/>
                <a:cs typeface="+mn-cs"/>
              </a:rPr>
              <a:t>polarization</a:t>
            </a:r>
            <a:r>
              <a:rPr lang="it-IT" sz="1700" dirty="0">
                <a:latin typeface="+mn-lt"/>
                <a:ea typeface="+mn-ea"/>
                <a:cs typeface="+mn-cs"/>
              </a:rPr>
              <a:t> with time</a:t>
            </a:r>
          </a:p>
          <a:p>
            <a:pPr eaLnBrk="0" hangingPunct="0">
              <a:spcBef>
                <a:spcPct val="20000"/>
              </a:spcBef>
            </a:pPr>
            <a:r>
              <a:rPr lang="it-IT" sz="1700" dirty="0">
                <a:latin typeface="+mn-lt"/>
                <a:ea typeface="+mn-ea"/>
                <a:cs typeface="+mn-cs"/>
              </a:rPr>
              <a:t>52  bursts </a:t>
            </a:r>
            <a:r>
              <a:rPr lang="it-IT" sz="1700" dirty="0" err="1">
                <a:latin typeface="+mn-lt"/>
                <a:ea typeface="+mn-ea"/>
                <a:cs typeface="+mn-cs"/>
              </a:rPr>
              <a:t>detected</a:t>
            </a:r>
            <a:r>
              <a:rPr lang="it-IT" sz="1700" dirty="0">
                <a:latin typeface="+mn-lt"/>
                <a:ea typeface="+mn-ea"/>
                <a:cs typeface="+mn-cs"/>
              </a:rPr>
              <a:t> (upper </a:t>
            </a:r>
            <a:r>
              <a:rPr lang="it-IT" sz="1700" dirty="0" err="1">
                <a:latin typeface="+mn-lt"/>
                <a:ea typeface="+mn-ea"/>
                <a:cs typeface="+mn-cs"/>
              </a:rPr>
              <a:t>limit</a:t>
            </a:r>
            <a:r>
              <a:rPr lang="it-IT" sz="1700" dirty="0">
                <a:latin typeface="+mn-lt"/>
                <a:ea typeface="+mn-ea"/>
                <a:cs typeface="+mn-cs"/>
              </a:rPr>
              <a:t> on PD &lt; 8.5%, 90%cl)</a:t>
            </a:r>
          </a:p>
          <a:p>
            <a:pPr eaLnBrk="0" hangingPunct="0">
              <a:spcBef>
                <a:spcPct val="20000"/>
              </a:spcBef>
            </a:pPr>
            <a:endParaRPr lang="it-IT" sz="1700" dirty="0">
              <a:latin typeface="+mn-lt"/>
              <a:ea typeface="+mn-ea"/>
              <a:cs typeface="+mn-cs"/>
            </a:endParaRPr>
          </a:p>
          <a:p>
            <a:pPr eaLnBrk="0" hangingPunct="0">
              <a:spcBef>
                <a:spcPct val="20000"/>
              </a:spcBef>
            </a:pPr>
            <a:r>
              <a:rPr lang="it-IT" sz="1700" dirty="0" err="1"/>
              <a:t>tbabs</a:t>
            </a:r>
            <a:r>
              <a:rPr lang="it-IT" sz="1700" dirty="0"/>
              <a:t>*(</a:t>
            </a:r>
            <a:r>
              <a:rPr lang="it-IT" sz="1700" b="1" dirty="0" err="1"/>
              <a:t>polconst</a:t>
            </a:r>
            <a:r>
              <a:rPr lang="it-IT" sz="1700" dirty="0"/>
              <a:t> *</a:t>
            </a:r>
            <a:r>
              <a:rPr lang="it-IT" sz="1700" dirty="0" err="1"/>
              <a:t>bbodyrad</a:t>
            </a:r>
            <a:r>
              <a:rPr lang="it-IT" sz="1700" dirty="0"/>
              <a:t>+ </a:t>
            </a:r>
            <a:r>
              <a:rPr lang="it-IT" sz="1700" b="1" dirty="0" err="1"/>
              <a:t>polconst</a:t>
            </a:r>
            <a:r>
              <a:rPr lang="it-IT" sz="1700" dirty="0"/>
              <a:t> *</a:t>
            </a:r>
            <a:r>
              <a:rPr lang="it-IT" sz="1700" dirty="0" err="1"/>
              <a:t>nthcomp</a:t>
            </a:r>
            <a:r>
              <a:rPr lang="it-IT" sz="1700" dirty="0"/>
              <a:t>)</a:t>
            </a:r>
            <a:endParaRPr lang="it-IT" sz="1700" dirty="0">
              <a:latin typeface="+mn-lt"/>
              <a:ea typeface="+mn-ea"/>
              <a:cs typeface="+mn-cs"/>
            </a:endParaRPr>
          </a:p>
          <a:p>
            <a:pPr eaLnBrk="0" hangingPunct="0">
              <a:spcBef>
                <a:spcPct val="20000"/>
              </a:spcBef>
            </a:pPr>
            <a:r>
              <a:rPr lang="it-IT" sz="1700" dirty="0" err="1"/>
              <a:t>bbodyrad:PD</a:t>
            </a:r>
            <a:r>
              <a:rPr lang="it-IT" sz="1700" dirty="0"/>
              <a:t> = 8% ± 5% </a:t>
            </a:r>
            <a:r>
              <a:rPr lang="it-IT" sz="1700" dirty="0" err="1"/>
              <a:t>at</a:t>
            </a:r>
            <a:r>
              <a:rPr lang="it-IT" sz="1700" dirty="0"/>
              <a:t> PA = −43◦ ± 19◦ </a:t>
            </a:r>
          </a:p>
          <a:p>
            <a:pPr eaLnBrk="0" hangingPunct="0">
              <a:spcBef>
                <a:spcPct val="20000"/>
              </a:spcBef>
            </a:pPr>
            <a:r>
              <a:rPr lang="it-IT" sz="1700" dirty="0" err="1"/>
              <a:t>nthcomp</a:t>
            </a:r>
            <a:r>
              <a:rPr lang="it-IT" sz="1700" dirty="0"/>
              <a:t> PD = 4.6% ± 1.1% and PA = 55◦ ± 7 ◦ .</a:t>
            </a:r>
          </a:p>
          <a:p>
            <a:pPr eaLnBrk="0" hangingPunct="0">
              <a:spcBef>
                <a:spcPct val="20000"/>
              </a:spcBef>
            </a:pPr>
            <a:r>
              <a:rPr lang="it-IT" sz="1700" dirty="0">
                <a:latin typeface="+mn-lt"/>
                <a:ea typeface="+mn-ea"/>
                <a:cs typeface="+mn-cs"/>
              </a:rPr>
              <a:t>The </a:t>
            </a:r>
            <a:r>
              <a:rPr lang="it-IT" sz="1700" dirty="0" err="1">
                <a:latin typeface="+mn-lt"/>
                <a:ea typeface="+mn-ea"/>
                <a:cs typeface="+mn-cs"/>
              </a:rPr>
              <a:t>polarization</a:t>
            </a:r>
            <a:r>
              <a:rPr lang="it-IT" sz="1700" dirty="0">
                <a:latin typeface="+mn-lt"/>
                <a:ea typeface="+mn-ea"/>
                <a:cs typeface="+mn-cs"/>
              </a:rPr>
              <a:t> </a:t>
            </a:r>
            <a:r>
              <a:rPr lang="it-IT" sz="1700" dirty="0" err="1">
                <a:latin typeface="+mn-lt"/>
                <a:ea typeface="+mn-ea"/>
                <a:cs typeface="+mn-cs"/>
              </a:rPr>
              <a:t>arrives</a:t>
            </a:r>
            <a:r>
              <a:rPr lang="it-IT" sz="1700" dirty="0">
                <a:latin typeface="+mn-lt"/>
                <a:ea typeface="+mn-ea"/>
                <a:cs typeface="+mn-cs"/>
              </a:rPr>
              <a:t> from the </a:t>
            </a:r>
            <a:r>
              <a:rPr lang="it-IT" sz="1700" dirty="0" err="1">
                <a:latin typeface="+mn-lt"/>
                <a:ea typeface="+mn-ea"/>
                <a:cs typeface="+mn-cs"/>
              </a:rPr>
              <a:t>comptonised</a:t>
            </a:r>
            <a:r>
              <a:rPr lang="it-IT" sz="1700" dirty="0">
                <a:latin typeface="+mn-lt"/>
                <a:ea typeface="+mn-ea"/>
                <a:cs typeface="+mn-cs"/>
              </a:rPr>
              <a:t> component </a:t>
            </a:r>
            <a:r>
              <a:rPr lang="it-IT" sz="1700" dirty="0" err="1">
                <a:latin typeface="+mn-lt"/>
                <a:ea typeface="+mn-ea"/>
                <a:cs typeface="+mn-cs"/>
              </a:rPr>
              <a:t>that</a:t>
            </a:r>
            <a:r>
              <a:rPr lang="it-IT" sz="1700" dirty="0">
                <a:latin typeface="+mn-lt"/>
                <a:ea typeface="+mn-ea"/>
                <a:cs typeface="+mn-cs"/>
              </a:rPr>
              <a:t> </a:t>
            </a:r>
            <a:r>
              <a:rPr lang="it-IT" sz="1700" dirty="0" err="1">
                <a:latin typeface="+mn-lt"/>
                <a:ea typeface="+mn-ea"/>
                <a:cs typeface="+mn-cs"/>
              </a:rPr>
              <a:t>domitate</a:t>
            </a:r>
            <a:r>
              <a:rPr lang="it-IT" sz="1700" dirty="0">
                <a:latin typeface="+mn-lt"/>
                <a:ea typeface="+mn-ea"/>
                <a:cs typeface="+mn-cs"/>
              </a:rPr>
              <a:t> the </a:t>
            </a:r>
            <a:r>
              <a:rPr lang="it-IT" sz="1700" dirty="0" err="1">
                <a:latin typeface="+mn-lt"/>
                <a:ea typeface="+mn-ea"/>
                <a:cs typeface="+mn-cs"/>
              </a:rPr>
              <a:t>emission</a:t>
            </a:r>
            <a:r>
              <a:rPr lang="it-IT" sz="1700" dirty="0">
                <a:latin typeface="+mn-lt"/>
                <a:ea typeface="+mn-ea"/>
                <a:cs typeface="+mn-cs"/>
              </a:rPr>
              <a:t> </a:t>
            </a:r>
            <a:r>
              <a:rPr lang="it-IT" sz="1700" dirty="0" err="1">
                <a:latin typeface="+mn-lt"/>
                <a:ea typeface="+mn-ea"/>
                <a:cs typeface="+mn-cs"/>
              </a:rPr>
              <a:t>between</a:t>
            </a:r>
            <a:r>
              <a:rPr lang="it-IT" sz="1700" dirty="0">
                <a:latin typeface="+mn-lt"/>
                <a:ea typeface="+mn-ea"/>
                <a:cs typeface="+mn-cs"/>
              </a:rPr>
              <a:t> 3-6 </a:t>
            </a:r>
            <a:r>
              <a:rPr lang="it-IT" sz="1700" dirty="0" err="1">
                <a:latin typeface="+mn-lt"/>
                <a:ea typeface="+mn-ea"/>
                <a:cs typeface="+mn-cs"/>
              </a:rPr>
              <a:t>keV</a:t>
            </a:r>
            <a:r>
              <a:rPr lang="it-IT" sz="1700" dirty="0">
                <a:latin typeface="+mn-lt"/>
                <a:ea typeface="+mn-ea"/>
                <a:cs typeface="+mn-cs"/>
              </a:rPr>
              <a:t>.</a:t>
            </a:r>
          </a:p>
          <a:p>
            <a:pPr eaLnBrk="0" hangingPunct="0">
              <a:spcBef>
                <a:spcPct val="20000"/>
              </a:spcBef>
            </a:pPr>
            <a:endParaRPr lang="it-IT" sz="1700" dirty="0">
              <a:latin typeface="+mn-lt"/>
              <a:ea typeface="+mn-ea"/>
              <a:cs typeface="+mn-cs"/>
            </a:endParaRPr>
          </a:p>
          <a:p>
            <a:pPr eaLnBrk="0" hangingPunct="0">
              <a:spcBef>
                <a:spcPct val="20000"/>
              </a:spcBef>
            </a:pPr>
            <a:endParaRPr lang="it-IT" sz="1700" dirty="0">
              <a:latin typeface="+mn-lt"/>
              <a:ea typeface="+mn-ea"/>
              <a:cs typeface="+mn-cs"/>
            </a:endParaRPr>
          </a:p>
          <a:p>
            <a:pPr eaLnBrk="0" hangingPunct="0">
              <a:spcBef>
                <a:spcPct val="20000"/>
              </a:spcBef>
            </a:pPr>
            <a:endParaRPr lang="it-IT" sz="1400" dirty="0">
              <a:latin typeface="+mn-lt"/>
              <a:ea typeface="+mn-ea"/>
              <a:cs typeface="+mn-cs"/>
            </a:endParaRPr>
          </a:p>
        </p:txBody>
      </p:sp>
      <p:pic>
        <p:nvPicPr>
          <p:cNvPr id="14" name="Immagine 13" descr="Immagine che contiene testo, schermata, diagramma, linea&#10;&#10;Descrizione generata automaticamente">
            <a:extLst>
              <a:ext uri="{FF2B5EF4-FFF2-40B4-BE49-F238E27FC236}">
                <a16:creationId xmlns:a16="http://schemas.microsoft.com/office/drawing/2014/main" id="{3783C397-F553-B424-24BF-6E817A67572A}"/>
              </a:ext>
            </a:extLst>
          </p:cNvPr>
          <p:cNvPicPr>
            <a:picLocks noChangeAspect="1"/>
          </p:cNvPicPr>
          <p:nvPr/>
        </p:nvPicPr>
        <p:blipFill>
          <a:blip r:embed="rId3"/>
          <a:stretch>
            <a:fillRect/>
          </a:stretch>
        </p:blipFill>
        <p:spPr>
          <a:xfrm>
            <a:off x="7553353" y="3635683"/>
            <a:ext cx="4160808" cy="3068144"/>
          </a:xfrm>
          <a:prstGeom prst="rect">
            <a:avLst/>
          </a:prstGeom>
        </p:spPr>
      </p:pic>
      <p:sp>
        <p:nvSpPr>
          <p:cNvPr id="15" name="CasellaDiTesto 14">
            <a:extLst>
              <a:ext uri="{FF2B5EF4-FFF2-40B4-BE49-F238E27FC236}">
                <a16:creationId xmlns:a16="http://schemas.microsoft.com/office/drawing/2014/main" id="{E19DCD6E-5BFC-2154-3DC8-6699586A727D}"/>
              </a:ext>
            </a:extLst>
          </p:cNvPr>
          <p:cNvSpPr txBox="1"/>
          <p:nvPr/>
        </p:nvSpPr>
        <p:spPr>
          <a:xfrm>
            <a:off x="9790678" y="0"/>
            <a:ext cx="2140085" cy="276999"/>
          </a:xfrm>
          <a:prstGeom prst="rect">
            <a:avLst/>
          </a:prstGeom>
          <a:noFill/>
        </p:spPr>
        <p:txBody>
          <a:bodyPr wrap="square" rtlCol="0">
            <a:spAutoFit/>
          </a:bodyPr>
          <a:lstStyle/>
          <a:p>
            <a:r>
              <a:rPr lang="en-GB" sz="1200" dirty="0" err="1"/>
              <a:t>Papitto</a:t>
            </a:r>
            <a:r>
              <a:rPr lang="en-GB" sz="1200" dirty="0"/>
              <a:t> et al 2025</a:t>
            </a:r>
          </a:p>
        </p:txBody>
      </p:sp>
    </p:spTree>
    <p:extLst>
      <p:ext uri="{BB962C8B-B14F-4D97-AF65-F5344CB8AC3E}">
        <p14:creationId xmlns:p14="http://schemas.microsoft.com/office/powerpoint/2010/main" val="26878561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BF4B13B-40E7-96CB-E009-9BC4963D68E2}"/>
              </a:ext>
            </a:extLst>
          </p:cNvPr>
          <p:cNvSpPr txBox="1"/>
          <p:nvPr/>
        </p:nvSpPr>
        <p:spPr>
          <a:xfrm>
            <a:off x="305707" y="212183"/>
            <a:ext cx="5115379" cy="6574107"/>
          </a:xfrm>
          <a:prstGeom prst="rect">
            <a:avLst/>
          </a:prstGeom>
          <a:noFill/>
        </p:spPr>
        <p:txBody>
          <a:bodyPr wrap="square">
            <a:spAutoFit/>
          </a:bodyPr>
          <a:lstStyle/>
          <a:p>
            <a:pPr eaLnBrk="0" hangingPunct="0">
              <a:spcBef>
                <a:spcPct val="20000"/>
              </a:spcBef>
            </a:pPr>
            <a:r>
              <a:rPr lang="it-IT" sz="1800" dirty="0"/>
              <a:t>The </a:t>
            </a:r>
            <a:r>
              <a:rPr lang="it-IT" sz="1800" dirty="0" err="1"/>
              <a:t>pulse</a:t>
            </a:r>
            <a:r>
              <a:rPr lang="it-IT" sz="1800" dirty="0"/>
              <a:t> </a:t>
            </a:r>
            <a:r>
              <a:rPr lang="it-IT" sz="1800" dirty="0" err="1"/>
              <a:t>phase</a:t>
            </a:r>
            <a:r>
              <a:rPr lang="it-IT" sz="1800" dirty="0"/>
              <a:t> of SRGA J1444 </a:t>
            </a:r>
            <a:r>
              <a:rPr lang="it-IT" sz="1800" dirty="0" err="1"/>
              <a:t>is</a:t>
            </a:r>
            <a:r>
              <a:rPr lang="it-IT" sz="1800" dirty="0"/>
              <a:t> </a:t>
            </a:r>
            <a:r>
              <a:rPr lang="it-IT" sz="1800" dirty="0" err="1"/>
              <a:t>rather</a:t>
            </a:r>
            <a:r>
              <a:rPr lang="it-IT" sz="1800" dirty="0"/>
              <a:t> </a:t>
            </a:r>
            <a:r>
              <a:rPr lang="it-IT" sz="1800" dirty="0" err="1"/>
              <a:t>stable</a:t>
            </a:r>
            <a:r>
              <a:rPr lang="it-IT" sz="1800" dirty="0"/>
              <a:t> </a:t>
            </a:r>
            <a:r>
              <a:rPr lang="it-IT" sz="1800" dirty="0" err="1"/>
              <a:t>throughout</a:t>
            </a:r>
            <a:r>
              <a:rPr lang="it-IT" sz="1800" dirty="0"/>
              <a:t> the with an upper </a:t>
            </a:r>
            <a:r>
              <a:rPr lang="it-IT" sz="1800" dirty="0" err="1"/>
              <a:t>limit</a:t>
            </a:r>
            <a:r>
              <a:rPr lang="it-IT" sz="1800" dirty="0"/>
              <a:t> on the spin-frequency derivative of ˙</a:t>
            </a:r>
            <a:r>
              <a:rPr lang="el-GR" sz="1800" dirty="0"/>
              <a:t>ν &lt; 1.2 × 10−13 </a:t>
            </a:r>
            <a:r>
              <a:rPr lang="it-IT" sz="1800" dirty="0"/>
              <a:t>Hz s−1 </a:t>
            </a:r>
          </a:p>
          <a:p>
            <a:pPr eaLnBrk="0" hangingPunct="0">
              <a:spcBef>
                <a:spcPct val="20000"/>
              </a:spcBef>
            </a:pPr>
            <a:endParaRPr lang="it-IT" dirty="0"/>
          </a:p>
          <a:p>
            <a:pPr eaLnBrk="0" hangingPunct="0">
              <a:spcBef>
                <a:spcPct val="20000"/>
              </a:spcBef>
            </a:pPr>
            <a:r>
              <a:rPr lang="it-IT" dirty="0"/>
              <a:t>The </a:t>
            </a:r>
            <a:r>
              <a:rPr lang="it-IT" dirty="0" err="1"/>
              <a:t>observed</a:t>
            </a:r>
            <a:r>
              <a:rPr lang="it-IT" dirty="0"/>
              <a:t> </a:t>
            </a:r>
            <a:r>
              <a:rPr lang="it-IT" dirty="0" err="1"/>
              <a:t>phase-resolved</a:t>
            </a:r>
            <a:r>
              <a:rPr lang="it-IT" dirty="0"/>
              <a:t> Stokes </a:t>
            </a:r>
            <a:r>
              <a:rPr lang="it-IT" dirty="0" err="1"/>
              <a:t>parameters</a:t>
            </a:r>
            <a:r>
              <a:rPr lang="it-IT" dirty="0"/>
              <a:t> are </a:t>
            </a:r>
            <a:r>
              <a:rPr lang="it-IT" dirty="0" err="1"/>
              <a:t>compatible</a:t>
            </a:r>
            <a:r>
              <a:rPr lang="it-IT" dirty="0"/>
              <a:t> with a </a:t>
            </a:r>
            <a:r>
              <a:rPr lang="it-IT" dirty="0" err="1"/>
              <a:t>constant</a:t>
            </a:r>
            <a:r>
              <a:rPr lang="it-IT" dirty="0"/>
              <a:t> </a:t>
            </a:r>
            <a:r>
              <a:rPr lang="it-IT" dirty="0" err="1"/>
              <a:t>function</a:t>
            </a:r>
            <a:r>
              <a:rPr lang="it-IT" dirty="0"/>
              <a:t> (</a:t>
            </a:r>
            <a:r>
              <a:rPr lang="it-IT" dirty="0" err="1"/>
              <a:t>before</a:t>
            </a:r>
            <a:r>
              <a:rPr lang="it-IT" dirty="0"/>
              <a:t> and after the </a:t>
            </a:r>
            <a:r>
              <a:rPr lang="it-IT" dirty="0" err="1"/>
              <a:t>increasing</a:t>
            </a:r>
            <a:r>
              <a:rPr lang="it-IT" dirty="0"/>
              <a:t> of </a:t>
            </a:r>
            <a:r>
              <a:rPr lang="it-IT" dirty="0" err="1"/>
              <a:t>pulse</a:t>
            </a:r>
            <a:r>
              <a:rPr lang="it-IT" dirty="0"/>
              <a:t> </a:t>
            </a:r>
            <a:r>
              <a:rPr lang="it-IT" dirty="0" err="1"/>
              <a:t>fraction</a:t>
            </a:r>
            <a:r>
              <a:rPr lang="it-IT" dirty="0"/>
              <a:t>). </a:t>
            </a:r>
          </a:p>
          <a:p>
            <a:pPr eaLnBrk="0" hangingPunct="0">
              <a:spcBef>
                <a:spcPct val="20000"/>
              </a:spcBef>
            </a:pPr>
            <a:endParaRPr lang="it-IT" dirty="0"/>
          </a:p>
          <a:p>
            <a:pPr eaLnBrk="0" hangingPunct="0">
              <a:spcBef>
                <a:spcPct val="20000"/>
              </a:spcBef>
            </a:pPr>
            <a:r>
              <a:rPr lang="it-IT" dirty="0"/>
              <a:t>A </a:t>
            </a:r>
            <a:r>
              <a:rPr lang="it-IT" dirty="0" err="1"/>
              <a:t>simple</a:t>
            </a:r>
            <a:r>
              <a:rPr lang="it-IT" dirty="0"/>
              <a:t> </a:t>
            </a:r>
            <a:r>
              <a:rPr lang="it-IT" dirty="0" err="1"/>
              <a:t>approximate</a:t>
            </a:r>
            <a:r>
              <a:rPr lang="it-IT" dirty="0"/>
              <a:t> model of the Stokes </a:t>
            </a:r>
            <a:r>
              <a:rPr lang="it-IT" dirty="0" err="1"/>
              <a:t>vector</a:t>
            </a:r>
            <a:r>
              <a:rPr lang="it-IT" dirty="0"/>
              <a:t> </a:t>
            </a:r>
            <a:r>
              <a:rPr lang="it-IT" dirty="0" err="1"/>
              <a:t>expected</a:t>
            </a:r>
            <a:r>
              <a:rPr lang="it-IT" dirty="0"/>
              <a:t> from the sum of </a:t>
            </a:r>
            <a:r>
              <a:rPr lang="it-IT" dirty="0" err="1"/>
              <a:t>two</a:t>
            </a:r>
            <a:r>
              <a:rPr lang="it-IT" dirty="0"/>
              <a:t> </a:t>
            </a:r>
            <a:r>
              <a:rPr lang="it-IT" dirty="0" err="1"/>
              <a:t>almost</a:t>
            </a:r>
            <a:r>
              <a:rPr lang="it-IT" dirty="0"/>
              <a:t> </a:t>
            </a:r>
            <a:r>
              <a:rPr lang="it-IT" dirty="0" err="1"/>
              <a:t>antipodal</a:t>
            </a:r>
            <a:r>
              <a:rPr lang="it-IT" dirty="0"/>
              <a:t> spots on the NS </a:t>
            </a:r>
            <a:r>
              <a:rPr lang="it-IT" dirty="0" err="1"/>
              <a:t>surface</a:t>
            </a:r>
            <a:r>
              <a:rPr lang="it-IT" dirty="0"/>
              <a:t> </a:t>
            </a:r>
            <a:r>
              <a:rPr lang="it-IT" dirty="0" err="1"/>
              <a:t>reproduced</a:t>
            </a:r>
            <a:r>
              <a:rPr lang="it-IT" dirty="0"/>
              <a:t> the </a:t>
            </a:r>
            <a:r>
              <a:rPr lang="it-IT" dirty="0" err="1"/>
              <a:t>observed</a:t>
            </a:r>
            <a:r>
              <a:rPr lang="it-IT" dirty="0"/>
              <a:t> </a:t>
            </a:r>
            <a:r>
              <a:rPr lang="it-IT" dirty="0" err="1"/>
              <a:t>values</a:t>
            </a:r>
            <a:r>
              <a:rPr lang="it-IT" dirty="0"/>
              <a:t> for a </a:t>
            </a:r>
            <a:r>
              <a:rPr lang="it-IT" dirty="0" err="1"/>
              <a:t>binary</a:t>
            </a:r>
            <a:r>
              <a:rPr lang="it-IT" dirty="0"/>
              <a:t> </a:t>
            </a:r>
            <a:r>
              <a:rPr lang="it-IT" dirty="0" err="1"/>
              <a:t>inclination</a:t>
            </a:r>
            <a:r>
              <a:rPr lang="it-IT" dirty="0"/>
              <a:t> of i = (74.1 </a:t>
            </a:r>
            <a:r>
              <a:rPr lang="it-IT" baseline="30000" dirty="0"/>
              <a:t>+5.8 </a:t>
            </a:r>
            <a:r>
              <a:rPr lang="it-IT" baseline="-25000" dirty="0"/>
              <a:t>−6.3 </a:t>
            </a:r>
            <a:r>
              <a:rPr lang="it-IT" dirty="0"/>
              <a:t>) ◦ and </a:t>
            </a:r>
            <a:r>
              <a:rPr lang="it-IT" dirty="0" err="1"/>
              <a:t>relatively</a:t>
            </a:r>
            <a:r>
              <a:rPr lang="it-IT" dirty="0"/>
              <a:t> low </a:t>
            </a:r>
            <a:r>
              <a:rPr lang="it-IT" dirty="0" err="1"/>
              <a:t>magnetic</a:t>
            </a:r>
            <a:r>
              <a:rPr lang="it-IT" dirty="0"/>
              <a:t> </a:t>
            </a:r>
            <a:r>
              <a:rPr lang="it-IT" dirty="0" err="1"/>
              <a:t>inclination</a:t>
            </a:r>
            <a:r>
              <a:rPr lang="it-IT" dirty="0"/>
              <a:t> of the spots </a:t>
            </a:r>
            <a:r>
              <a:rPr lang="el-GR" dirty="0"/>
              <a:t>θ</a:t>
            </a:r>
            <a:r>
              <a:rPr lang="el-GR" baseline="-25000" dirty="0"/>
              <a:t>1</a:t>
            </a:r>
            <a:r>
              <a:rPr lang="el-GR" dirty="0"/>
              <a:t> = (11.8 </a:t>
            </a:r>
            <a:r>
              <a:rPr lang="el-GR" baseline="30000" dirty="0"/>
              <a:t>+2.5 </a:t>
            </a:r>
            <a:r>
              <a:rPr lang="el-GR" baseline="-25000" dirty="0"/>
              <a:t>−3.5 </a:t>
            </a:r>
            <a:r>
              <a:rPr lang="el-GR" dirty="0"/>
              <a:t>) ◦ , θ</a:t>
            </a:r>
            <a:r>
              <a:rPr lang="el-GR" baseline="-25000" dirty="0"/>
              <a:t>2 </a:t>
            </a:r>
            <a:r>
              <a:rPr lang="el-GR" dirty="0"/>
              <a:t>= (172.6 </a:t>
            </a:r>
            <a:r>
              <a:rPr lang="el-GR" baseline="30000" dirty="0"/>
              <a:t>+2.0 </a:t>
            </a:r>
            <a:r>
              <a:rPr lang="el-GR" dirty="0"/>
              <a:t>−1.0 ) </a:t>
            </a:r>
            <a:r>
              <a:rPr lang="el-GR" baseline="30000" dirty="0"/>
              <a:t>◦ </a:t>
            </a:r>
            <a:r>
              <a:rPr lang="el-GR" dirty="0"/>
              <a:t> </a:t>
            </a:r>
            <a:r>
              <a:rPr lang="it-IT" dirty="0"/>
              <a:t>. </a:t>
            </a:r>
          </a:p>
          <a:p>
            <a:pPr eaLnBrk="0" hangingPunct="0">
              <a:spcBef>
                <a:spcPct val="20000"/>
              </a:spcBef>
            </a:pPr>
            <a:endParaRPr lang="it-IT" dirty="0"/>
          </a:p>
          <a:p>
            <a:pPr eaLnBrk="0" hangingPunct="0">
              <a:spcBef>
                <a:spcPct val="20000"/>
              </a:spcBef>
            </a:pPr>
            <a:r>
              <a:rPr lang="it-IT" dirty="0"/>
              <a:t>The </a:t>
            </a:r>
            <a:r>
              <a:rPr lang="it-IT" dirty="0" err="1"/>
              <a:t>little</a:t>
            </a:r>
            <a:r>
              <a:rPr lang="it-IT" dirty="0"/>
              <a:t> </a:t>
            </a:r>
            <a:r>
              <a:rPr lang="it-IT" dirty="0" err="1"/>
              <a:t>phase-resolved</a:t>
            </a:r>
            <a:r>
              <a:rPr lang="it-IT" dirty="0"/>
              <a:t> </a:t>
            </a:r>
            <a:r>
              <a:rPr lang="it-IT" dirty="0" err="1"/>
              <a:t>variability</a:t>
            </a:r>
            <a:r>
              <a:rPr lang="it-IT" dirty="0"/>
              <a:t> </a:t>
            </a:r>
            <a:r>
              <a:rPr lang="it-IT" dirty="0" err="1"/>
              <a:t>shown</a:t>
            </a:r>
            <a:r>
              <a:rPr lang="it-IT" dirty="0"/>
              <a:t> by the Stokes </a:t>
            </a:r>
            <a:r>
              <a:rPr lang="it-IT" dirty="0" err="1"/>
              <a:t>parameters</a:t>
            </a:r>
            <a:r>
              <a:rPr lang="it-IT" dirty="0"/>
              <a:t>, </a:t>
            </a:r>
            <a:r>
              <a:rPr lang="it-IT" dirty="0" err="1"/>
              <a:t>does</a:t>
            </a:r>
            <a:r>
              <a:rPr lang="it-IT" dirty="0"/>
              <a:t> </a:t>
            </a:r>
            <a:r>
              <a:rPr lang="it-IT" dirty="0" err="1"/>
              <a:t>not</a:t>
            </a:r>
            <a:r>
              <a:rPr lang="it-IT" dirty="0"/>
              <a:t> </a:t>
            </a:r>
            <a:r>
              <a:rPr lang="it-IT" dirty="0" err="1"/>
              <a:t>permit</a:t>
            </a:r>
            <a:r>
              <a:rPr lang="it-IT" dirty="0"/>
              <a:t> to </a:t>
            </a:r>
            <a:r>
              <a:rPr lang="it-IT" dirty="0" err="1"/>
              <a:t>obtain</a:t>
            </a:r>
            <a:r>
              <a:rPr lang="it-IT" dirty="0"/>
              <a:t> </a:t>
            </a:r>
            <a:r>
              <a:rPr lang="it-IT" dirty="0" err="1"/>
              <a:t>constraints</a:t>
            </a:r>
            <a:r>
              <a:rPr lang="it-IT" dirty="0"/>
              <a:t> on the NS mass and </a:t>
            </a:r>
            <a:r>
              <a:rPr lang="it-IT" dirty="0" err="1"/>
              <a:t>radius</a:t>
            </a:r>
            <a:r>
              <a:rPr lang="it-IT" dirty="0"/>
              <a:t> </a:t>
            </a:r>
            <a:r>
              <a:rPr lang="it-IT" dirty="0" err="1"/>
              <a:t>based</a:t>
            </a:r>
            <a:r>
              <a:rPr lang="it-IT" dirty="0"/>
              <a:t> a </a:t>
            </a:r>
            <a:r>
              <a:rPr lang="it-IT" dirty="0" err="1"/>
              <a:t>simple</a:t>
            </a:r>
            <a:r>
              <a:rPr lang="it-IT" dirty="0"/>
              <a:t> </a:t>
            </a:r>
            <a:r>
              <a:rPr lang="it-IT" dirty="0" err="1"/>
              <a:t>modeling</a:t>
            </a:r>
            <a:endParaRPr lang="it-IT" dirty="0"/>
          </a:p>
          <a:p>
            <a:pPr eaLnBrk="0" hangingPunct="0">
              <a:spcBef>
                <a:spcPct val="20000"/>
              </a:spcBef>
            </a:pPr>
            <a:endParaRPr lang="it-IT" sz="1800" dirty="0"/>
          </a:p>
        </p:txBody>
      </p:sp>
      <p:pic>
        <p:nvPicPr>
          <p:cNvPr id="7" name="Immagine 6" descr="Immagine che contiene testo, schermata, Carattere, linea&#10;&#10;Descrizione generata automaticamente">
            <a:extLst>
              <a:ext uri="{FF2B5EF4-FFF2-40B4-BE49-F238E27FC236}">
                <a16:creationId xmlns:a16="http://schemas.microsoft.com/office/drawing/2014/main" id="{7626CF8E-3EA4-FEE8-43AE-31137E0FFBA5}"/>
              </a:ext>
            </a:extLst>
          </p:cNvPr>
          <p:cNvPicPr>
            <a:picLocks noChangeAspect="1"/>
          </p:cNvPicPr>
          <p:nvPr/>
        </p:nvPicPr>
        <p:blipFill>
          <a:blip r:embed="rId2"/>
          <a:stretch>
            <a:fillRect/>
          </a:stretch>
        </p:blipFill>
        <p:spPr>
          <a:xfrm>
            <a:off x="9147275" y="4836888"/>
            <a:ext cx="2241896" cy="1650544"/>
          </a:xfrm>
          <a:prstGeom prst="rect">
            <a:avLst/>
          </a:prstGeom>
        </p:spPr>
      </p:pic>
      <p:pic>
        <p:nvPicPr>
          <p:cNvPr id="9" name="Immagine 8" descr="Immagine che contiene testo, linea, diagramma, Diagramma&#10;&#10;Descrizione generata automaticamente">
            <a:extLst>
              <a:ext uri="{FF2B5EF4-FFF2-40B4-BE49-F238E27FC236}">
                <a16:creationId xmlns:a16="http://schemas.microsoft.com/office/drawing/2014/main" id="{276D7576-2BA1-375A-91DA-3AD2FC6DEAB4}"/>
              </a:ext>
            </a:extLst>
          </p:cNvPr>
          <p:cNvPicPr>
            <a:picLocks noChangeAspect="1"/>
          </p:cNvPicPr>
          <p:nvPr/>
        </p:nvPicPr>
        <p:blipFill>
          <a:blip r:embed="rId3"/>
          <a:stretch>
            <a:fillRect/>
          </a:stretch>
        </p:blipFill>
        <p:spPr>
          <a:xfrm>
            <a:off x="9827274" y="272087"/>
            <a:ext cx="2241897" cy="2735471"/>
          </a:xfrm>
          <a:prstGeom prst="rect">
            <a:avLst/>
          </a:prstGeom>
        </p:spPr>
      </p:pic>
      <p:pic>
        <p:nvPicPr>
          <p:cNvPr id="13" name="Immagine 12" descr="Immagine che contiene testo, diagramma, cerchio, linea&#10;&#10;Descrizione generata automaticamente">
            <a:extLst>
              <a:ext uri="{FF2B5EF4-FFF2-40B4-BE49-F238E27FC236}">
                <a16:creationId xmlns:a16="http://schemas.microsoft.com/office/drawing/2014/main" id="{01543A26-E019-48B7-88BF-FAFCFA1A8348}"/>
              </a:ext>
            </a:extLst>
          </p:cNvPr>
          <p:cNvPicPr>
            <a:picLocks noChangeAspect="1"/>
          </p:cNvPicPr>
          <p:nvPr/>
        </p:nvPicPr>
        <p:blipFill>
          <a:blip r:embed="rId4"/>
          <a:stretch>
            <a:fillRect/>
          </a:stretch>
        </p:blipFill>
        <p:spPr>
          <a:xfrm>
            <a:off x="6024517" y="109525"/>
            <a:ext cx="3199326" cy="2867116"/>
          </a:xfrm>
          <a:prstGeom prst="rect">
            <a:avLst/>
          </a:prstGeom>
        </p:spPr>
      </p:pic>
      <p:pic>
        <p:nvPicPr>
          <p:cNvPr id="15" name="Immagine 14" descr="Immagine che contiene testo, schermata, Carattere, numero&#10;&#10;Descrizione generata automaticamente">
            <a:extLst>
              <a:ext uri="{FF2B5EF4-FFF2-40B4-BE49-F238E27FC236}">
                <a16:creationId xmlns:a16="http://schemas.microsoft.com/office/drawing/2014/main" id="{83E89FDB-12E3-0583-4B8B-263507FE03FE}"/>
              </a:ext>
            </a:extLst>
          </p:cNvPr>
          <p:cNvPicPr>
            <a:picLocks noChangeAspect="1"/>
          </p:cNvPicPr>
          <p:nvPr/>
        </p:nvPicPr>
        <p:blipFill>
          <a:blip r:embed="rId5"/>
          <a:stretch>
            <a:fillRect/>
          </a:stretch>
        </p:blipFill>
        <p:spPr>
          <a:xfrm>
            <a:off x="5401177" y="2982200"/>
            <a:ext cx="5364168" cy="1798320"/>
          </a:xfrm>
          <a:prstGeom prst="rect">
            <a:avLst/>
          </a:prstGeom>
        </p:spPr>
      </p:pic>
      <p:sp>
        <p:nvSpPr>
          <p:cNvPr id="21" name="CasellaDiTesto 20">
            <a:extLst>
              <a:ext uri="{FF2B5EF4-FFF2-40B4-BE49-F238E27FC236}">
                <a16:creationId xmlns:a16="http://schemas.microsoft.com/office/drawing/2014/main" id="{A50685DC-6483-5952-3474-CE8739A1A58B}"/>
              </a:ext>
            </a:extLst>
          </p:cNvPr>
          <p:cNvSpPr txBox="1"/>
          <p:nvPr/>
        </p:nvSpPr>
        <p:spPr>
          <a:xfrm>
            <a:off x="9706504" y="96766"/>
            <a:ext cx="3365335" cy="230832"/>
          </a:xfrm>
          <a:prstGeom prst="rect">
            <a:avLst/>
          </a:prstGeom>
          <a:noFill/>
        </p:spPr>
        <p:txBody>
          <a:bodyPr wrap="square">
            <a:spAutoFit/>
          </a:bodyPr>
          <a:lstStyle/>
          <a:p>
            <a:r>
              <a:rPr lang="it-IT" sz="900" dirty="0" err="1"/>
              <a:t>Phase-resolved</a:t>
            </a:r>
            <a:r>
              <a:rPr lang="it-IT" sz="900" dirty="0"/>
              <a:t> </a:t>
            </a:r>
            <a:r>
              <a:rPr lang="it-IT" sz="900" dirty="0" err="1"/>
              <a:t>spectropolarimetric</a:t>
            </a:r>
            <a:r>
              <a:rPr lang="it-IT" sz="900" dirty="0"/>
              <a:t> </a:t>
            </a:r>
            <a:r>
              <a:rPr lang="it-IT" sz="900" dirty="0" err="1"/>
              <a:t>analysis</a:t>
            </a:r>
            <a:r>
              <a:rPr lang="it-IT" sz="900" dirty="0"/>
              <a:t> </a:t>
            </a:r>
            <a:endParaRPr lang="en-GB" sz="900" dirty="0"/>
          </a:p>
        </p:txBody>
      </p:sp>
      <p:sp>
        <p:nvSpPr>
          <p:cNvPr id="22" name="CasellaDiTesto 21">
            <a:extLst>
              <a:ext uri="{FF2B5EF4-FFF2-40B4-BE49-F238E27FC236}">
                <a16:creationId xmlns:a16="http://schemas.microsoft.com/office/drawing/2014/main" id="{CA6CD6CE-B31B-1289-47A1-B2B116474CDD}"/>
              </a:ext>
            </a:extLst>
          </p:cNvPr>
          <p:cNvSpPr txBox="1"/>
          <p:nvPr/>
        </p:nvSpPr>
        <p:spPr>
          <a:xfrm>
            <a:off x="6298449" y="6190978"/>
            <a:ext cx="2140085" cy="276999"/>
          </a:xfrm>
          <a:prstGeom prst="rect">
            <a:avLst/>
          </a:prstGeom>
          <a:noFill/>
        </p:spPr>
        <p:txBody>
          <a:bodyPr wrap="square" rtlCol="0">
            <a:spAutoFit/>
          </a:bodyPr>
          <a:lstStyle/>
          <a:p>
            <a:r>
              <a:rPr lang="en-GB" sz="1200" dirty="0" err="1"/>
              <a:t>Papitto</a:t>
            </a:r>
            <a:r>
              <a:rPr lang="en-GB" sz="1200" dirty="0"/>
              <a:t> et al 2025</a:t>
            </a:r>
          </a:p>
        </p:txBody>
      </p:sp>
    </p:spTree>
    <p:extLst>
      <p:ext uri="{BB962C8B-B14F-4D97-AF65-F5344CB8AC3E}">
        <p14:creationId xmlns:p14="http://schemas.microsoft.com/office/powerpoint/2010/main" val="10568174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Text Box 4"/>
          <p:cNvSpPr txBox="1">
            <a:spLocks noChangeArrowheads="1"/>
          </p:cNvSpPr>
          <p:nvPr/>
        </p:nvSpPr>
        <p:spPr bwMode="auto">
          <a:xfrm>
            <a:off x="1847056" y="271057"/>
            <a:ext cx="8497888"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it-IT" sz="4000" dirty="0">
                <a:cs typeface="Arial" charset="0"/>
              </a:rPr>
              <a:t>High Mass X-ray </a:t>
            </a:r>
            <a:r>
              <a:rPr lang="it-IT" sz="4000" dirty="0" err="1">
                <a:cs typeface="Arial" charset="0"/>
              </a:rPr>
              <a:t>Binaries</a:t>
            </a:r>
            <a:endParaRPr lang="it-IT" sz="4000" dirty="0">
              <a:cs typeface="Arial" charset="0"/>
            </a:endParaRPr>
          </a:p>
        </p:txBody>
      </p:sp>
      <p:pic>
        <p:nvPicPr>
          <p:cNvPr id="12" name="Immagine 11" descr="Immagine che contiene Universo, spazio, Spazio esterno, Oggetto astronomico&#10;&#10;Descrizione generata automaticamente">
            <a:extLst>
              <a:ext uri="{FF2B5EF4-FFF2-40B4-BE49-F238E27FC236}">
                <a16:creationId xmlns:a16="http://schemas.microsoft.com/office/drawing/2014/main" id="{2DED23D5-9308-410E-296E-4F2A1D56351A}"/>
              </a:ext>
            </a:extLst>
          </p:cNvPr>
          <p:cNvPicPr>
            <a:picLocks noChangeAspect="1"/>
          </p:cNvPicPr>
          <p:nvPr/>
        </p:nvPicPr>
        <p:blipFill>
          <a:blip r:embed="rId3"/>
          <a:stretch>
            <a:fillRect/>
          </a:stretch>
        </p:blipFill>
        <p:spPr>
          <a:xfrm>
            <a:off x="5045143" y="2279650"/>
            <a:ext cx="3327400" cy="2298700"/>
          </a:xfrm>
          <a:prstGeom prst="rect">
            <a:avLst/>
          </a:prstGeom>
        </p:spPr>
      </p:pic>
      <p:pic>
        <p:nvPicPr>
          <p:cNvPr id="14" name="Immagine 13" descr="Immagine che contiene occhi, Policromia, vortice, dipinto&#10;&#10;Descrizione generata automaticamente">
            <a:extLst>
              <a:ext uri="{FF2B5EF4-FFF2-40B4-BE49-F238E27FC236}">
                <a16:creationId xmlns:a16="http://schemas.microsoft.com/office/drawing/2014/main" id="{BC3D00EF-FA57-DC9C-FD54-979CAEF245E5}"/>
              </a:ext>
            </a:extLst>
          </p:cNvPr>
          <p:cNvPicPr>
            <a:picLocks noChangeAspect="1"/>
          </p:cNvPicPr>
          <p:nvPr/>
        </p:nvPicPr>
        <p:blipFill>
          <a:blip r:embed="rId4"/>
          <a:stretch>
            <a:fillRect/>
          </a:stretch>
        </p:blipFill>
        <p:spPr>
          <a:xfrm>
            <a:off x="892107" y="2470150"/>
            <a:ext cx="3695700" cy="2108200"/>
          </a:xfrm>
          <a:prstGeom prst="rect">
            <a:avLst/>
          </a:prstGeom>
        </p:spPr>
      </p:pic>
      <p:sp>
        <p:nvSpPr>
          <p:cNvPr id="15" name="CasellaDiTesto 14">
            <a:extLst>
              <a:ext uri="{FF2B5EF4-FFF2-40B4-BE49-F238E27FC236}">
                <a16:creationId xmlns:a16="http://schemas.microsoft.com/office/drawing/2014/main" id="{D8BC2759-C415-D1FD-6FAF-1C4B05742355}"/>
              </a:ext>
            </a:extLst>
          </p:cNvPr>
          <p:cNvSpPr txBox="1"/>
          <p:nvPr/>
        </p:nvSpPr>
        <p:spPr>
          <a:xfrm>
            <a:off x="1051560" y="5212080"/>
            <a:ext cx="6537960" cy="646331"/>
          </a:xfrm>
          <a:prstGeom prst="rect">
            <a:avLst/>
          </a:prstGeom>
          <a:noFill/>
        </p:spPr>
        <p:txBody>
          <a:bodyPr wrap="square" rtlCol="0">
            <a:spAutoFit/>
          </a:bodyPr>
          <a:lstStyle/>
          <a:p>
            <a:r>
              <a:rPr lang="en-GB" dirty="0"/>
              <a:t>The Polarimetry properties in HMXB and AMSP are focused on the timing of the pulsar respect to the spectral parameters.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5" name="Group 4"/>
          <p:cNvGrpSpPr>
            <a:grpSpLocks/>
          </p:cNvGrpSpPr>
          <p:nvPr/>
        </p:nvGrpSpPr>
        <p:grpSpPr bwMode="auto">
          <a:xfrm>
            <a:off x="2042809" y="2174344"/>
            <a:ext cx="7622807" cy="3806015"/>
            <a:chOff x="530" y="1829"/>
            <a:chExt cx="4663" cy="2319"/>
          </a:xfrm>
        </p:grpSpPr>
        <p:pic>
          <p:nvPicPr>
            <p:cNvPr id="1639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0" y="1829"/>
              <a:ext cx="4663" cy="2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8" name="Text Box 6"/>
            <p:cNvSpPr txBox="1">
              <a:spLocks noChangeArrowheads="1"/>
            </p:cNvSpPr>
            <p:nvPr/>
          </p:nvSpPr>
          <p:spPr bwMode="auto">
            <a:xfrm>
              <a:off x="4014" y="3929"/>
              <a:ext cx="1134" cy="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rgbClr val="00FF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600" dirty="0">
                  <a:latin typeface="Times New Roman" charset="0"/>
                  <a:cs typeface="Times New Roman" charset="0"/>
                </a:rPr>
                <a:t>Grimm et al 2002</a:t>
              </a:r>
            </a:p>
          </p:txBody>
        </p:sp>
      </p:grpSp>
      <p:sp>
        <p:nvSpPr>
          <p:cNvPr id="28679" name="Oval 7"/>
          <p:cNvSpPr>
            <a:spLocks noChangeArrowheads="1"/>
          </p:cNvSpPr>
          <p:nvPr/>
        </p:nvSpPr>
        <p:spPr bwMode="auto">
          <a:xfrm>
            <a:off x="2711450" y="6453188"/>
            <a:ext cx="71439" cy="76200"/>
          </a:xfrm>
          <a:prstGeom prst="ellipse">
            <a:avLst/>
          </a:prstGeom>
          <a:solidFill>
            <a:schemeClr val="bg1"/>
          </a:solidFill>
          <a:ln w="222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GB">
              <a:cs typeface="Arial" charset="0"/>
            </a:endParaRPr>
          </a:p>
        </p:txBody>
      </p:sp>
      <p:sp>
        <p:nvSpPr>
          <p:cNvPr id="28680" name="Text Box 8"/>
          <p:cNvSpPr txBox="1">
            <a:spLocks noChangeArrowheads="1"/>
          </p:cNvSpPr>
          <p:nvPr/>
        </p:nvSpPr>
        <p:spPr bwMode="auto">
          <a:xfrm>
            <a:off x="2711449" y="6245067"/>
            <a:ext cx="1224728"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it-IT" dirty="0">
                <a:cs typeface="Arial" charset="0"/>
              </a:rPr>
              <a:t>LMXB</a:t>
            </a:r>
          </a:p>
        </p:txBody>
      </p:sp>
      <p:sp>
        <p:nvSpPr>
          <p:cNvPr id="28681" name="Oval 9"/>
          <p:cNvSpPr>
            <a:spLocks noChangeArrowheads="1"/>
          </p:cNvSpPr>
          <p:nvPr/>
        </p:nvSpPr>
        <p:spPr bwMode="auto">
          <a:xfrm>
            <a:off x="4224339" y="6453188"/>
            <a:ext cx="71437" cy="76200"/>
          </a:xfrm>
          <a:prstGeom prst="ellipse">
            <a:avLst/>
          </a:prstGeom>
          <a:solidFill>
            <a:schemeClr val="tx2"/>
          </a:solidFill>
          <a:ln w="222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GB">
              <a:cs typeface="Arial" charset="0"/>
            </a:endParaRPr>
          </a:p>
        </p:txBody>
      </p:sp>
      <p:sp>
        <p:nvSpPr>
          <p:cNvPr id="28682" name="Text Box 10"/>
          <p:cNvSpPr txBox="1">
            <a:spLocks noChangeArrowheads="1"/>
          </p:cNvSpPr>
          <p:nvPr/>
        </p:nvSpPr>
        <p:spPr bwMode="auto">
          <a:xfrm>
            <a:off x="4325583" y="6245067"/>
            <a:ext cx="20013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it-IT" dirty="0">
                <a:cs typeface="Arial" charset="0"/>
              </a:rPr>
              <a:t>HMXB</a:t>
            </a:r>
          </a:p>
        </p:txBody>
      </p:sp>
      <p:sp>
        <p:nvSpPr>
          <p:cNvPr id="28683" name="Text Box 11"/>
          <p:cNvSpPr txBox="1">
            <a:spLocks noChangeArrowheads="1"/>
          </p:cNvSpPr>
          <p:nvPr/>
        </p:nvSpPr>
        <p:spPr bwMode="auto">
          <a:xfrm>
            <a:off x="493683" y="877641"/>
            <a:ext cx="11204633" cy="923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defPPr>
              <a:defRPr lang="en-US"/>
            </a:defPPr>
            <a:lvl1pPr marL="342900" indent="-342900">
              <a:buFont typeface="Arial" panose="020B0604020202020204" pitchFamily="34" charset="0"/>
              <a:buChar char="•"/>
              <a:defRPr>
                <a:latin typeface="Times New Roman" charset="0"/>
                <a:cs typeface="Arial" charset="0"/>
              </a:defRPr>
            </a:lvl1pPr>
          </a:lstStyle>
          <a:p>
            <a:pPr marL="0" indent="0">
              <a:buNone/>
            </a:pPr>
            <a:r>
              <a:rPr lang="it-IT" dirty="0"/>
              <a:t> </a:t>
            </a:r>
            <a:r>
              <a:rPr lang="it-IT" dirty="0" err="1">
                <a:latin typeface="+mj-lt"/>
              </a:rPr>
              <a:t>Different</a:t>
            </a:r>
            <a:r>
              <a:rPr lang="it-IT" dirty="0">
                <a:latin typeface="+mj-lt"/>
              </a:rPr>
              <a:t> </a:t>
            </a:r>
            <a:r>
              <a:rPr lang="it-IT" dirty="0" err="1">
                <a:latin typeface="+mj-lt"/>
              </a:rPr>
              <a:t>spatial</a:t>
            </a:r>
            <a:r>
              <a:rPr lang="it-IT" dirty="0">
                <a:latin typeface="+mj-lt"/>
              </a:rPr>
              <a:t> </a:t>
            </a:r>
            <a:r>
              <a:rPr lang="it-IT" dirty="0" err="1">
                <a:latin typeface="+mj-lt"/>
              </a:rPr>
              <a:t>distribution</a:t>
            </a:r>
            <a:r>
              <a:rPr lang="it-IT" dirty="0">
                <a:latin typeface="+mj-lt"/>
              </a:rPr>
              <a:t> in the </a:t>
            </a:r>
            <a:r>
              <a:rPr lang="it-IT" dirty="0" err="1">
                <a:latin typeface="+mj-lt"/>
              </a:rPr>
              <a:t>galaxy</a:t>
            </a:r>
            <a:r>
              <a:rPr lang="it-IT" dirty="0">
                <a:latin typeface="+mj-lt"/>
              </a:rPr>
              <a:t> </a:t>
            </a:r>
            <a:r>
              <a:rPr lang="it-IT" dirty="0" err="1">
                <a:latin typeface="+mj-lt"/>
                <a:sym typeface="Wingdings" charset="0"/>
              </a:rPr>
              <a:t>because</a:t>
            </a:r>
            <a:r>
              <a:rPr lang="it-IT" dirty="0">
                <a:latin typeface="+mj-lt"/>
                <a:sym typeface="Wingdings" charset="0"/>
              </a:rPr>
              <a:t> of  the </a:t>
            </a:r>
            <a:r>
              <a:rPr lang="it-IT" dirty="0" err="1">
                <a:latin typeface="+mj-lt"/>
                <a:sym typeface="Wingdings" charset="0"/>
              </a:rPr>
              <a:t>different</a:t>
            </a:r>
            <a:r>
              <a:rPr lang="it-IT" dirty="0">
                <a:latin typeface="+mj-lt"/>
                <a:sym typeface="Wingdings" charset="0"/>
              </a:rPr>
              <a:t> age  of the systems</a:t>
            </a:r>
          </a:p>
          <a:p>
            <a:r>
              <a:rPr lang="it-IT" dirty="0">
                <a:latin typeface="+mj-lt"/>
                <a:sym typeface="Wingdings" charset="0"/>
              </a:rPr>
              <a:t>HMXB  </a:t>
            </a:r>
            <a:r>
              <a:rPr lang="it-IT" dirty="0" err="1">
                <a:latin typeface="+mj-lt"/>
                <a:sym typeface="Wingdings" charset="0"/>
              </a:rPr>
              <a:t>Spiral</a:t>
            </a:r>
            <a:r>
              <a:rPr lang="it-IT" dirty="0">
                <a:latin typeface="+mj-lt"/>
                <a:sym typeface="Wingdings" charset="0"/>
              </a:rPr>
              <a:t> Arms</a:t>
            </a:r>
          </a:p>
          <a:p>
            <a:r>
              <a:rPr lang="it-IT" dirty="0">
                <a:latin typeface="+mj-lt"/>
                <a:sym typeface="Wingdings" charset="0"/>
              </a:rPr>
              <a:t>LMXB  </a:t>
            </a:r>
            <a:r>
              <a:rPr lang="it-IT" dirty="0" err="1">
                <a:latin typeface="+mj-lt"/>
                <a:sym typeface="Wingdings" charset="0"/>
              </a:rPr>
              <a:t>Galactic</a:t>
            </a:r>
            <a:r>
              <a:rPr lang="it-IT" dirty="0">
                <a:latin typeface="+mj-lt"/>
                <a:sym typeface="Wingdings" charset="0"/>
              </a:rPr>
              <a:t> </a:t>
            </a:r>
            <a:r>
              <a:rPr lang="it-IT" dirty="0" err="1">
                <a:latin typeface="+mj-lt"/>
                <a:sym typeface="Wingdings" charset="0"/>
              </a:rPr>
              <a:t>Bulge</a:t>
            </a:r>
            <a:endParaRPr lang="it-IT" dirty="0">
              <a:latin typeface="+mj-lt"/>
            </a:endParaRPr>
          </a:p>
        </p:txBody>
      </p:sp>
      <p:sp>
        <p:nvSpPr>
          <p:cNvPr id="3" name="CasellaDiTesto 2">
            <a:extLst>
              <a:ext uri="{FF2B5EF4-FFF2-40B4-BE49-F238E27FC236}">
                <a16:creationId xmlns:a16="http://schemas.microsoft.com/office/drawing/2014/main" id="{F508435D-B955-F74D-F59C-D4346590EF09}"/>
              </a:ext>
            </a:extLst>
          </p:cNvPr>
          <p:cNvSpPr txBox="1"/>
          <p:nvPr/>
        </p:nvSpPr>
        <p:spPr>
          <a:xfrm>
            <a:off x="4007616" y="-27566"/>
            <a:ext cx="4762842" cy="769441"/>
          </a:xfrm>
          <a:prstGeom prst="rect">
            <a:avLst/>
          </a:prstGeom>
          <a:noFill/>
        </p:spPr>
        <p:txBody>
          <a:bodyPr wrap="none" rtlCol="0">
            <a:spAutoFit/>
          </a:bodyPr>
          <a:lstStyle>
            <a:defPPr>
              <a:defRPr lang="en-US"/>
            </a:defPPr>
            <a:lvl1pPr>
              <a:defRPr sz="4400">
                <a:latin typeface="Times New Roman" charset="0"/>
                <a:cs typeface="Arial" charset="0"/>
              </a:defRPr>
            </a:lvl1pPr>
          </a:lstStyle>
          <a:p>
            <a:r>
              <a:rPr lang="it-IT" dirty="0" err="1"/>
              <a:t>Spatial</a:t>
            </a:r>
            <a:r>
              <a:rPr lang="it-IT" dirty="0"/>
              <a:t> Distribution </a:t>
            </a:r>
            <a:endParaRPr lang="en-GB"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77EC72C5-45AA-8E77-C120-52F26D5CEA84}"/>
              </a:ext>
            </a:extLst>
          </p:cNvPr>
          <p:cNvSpPr txBox="1"/>
          <p:nvPr/>
        </p:nvSpPr>
        <p:spPr>
          <a:xfrm>
            <a:off x="196173" y="1078655"/>
            <a:ext cx="7081759" cy="5355312"/>
          </a:xfrm>
          <a:prstGeom prst="rect">
            <a:avLst/>
          </a:prstGeom>
          <a:noFill/>
        </p:spPr>
        <p:txBody>
          <a:bodyPr wrap="square" rtlCol="0">
            <a:spAutoFit/>
          </a:bodyPr>
          <a:lstStyle/>
          <a:p>
            <a:pPr marL="285744" indent="-285744">
              <a:buFont typeface="Arial" panose="020B0604020202020204" pitchFamily="34" charset="0"/>
              <a:buChar char="•"/>
              <a:defRPr/>
            </a:pPr>
            <a:r>
              <a:rPr lang="en-GB" dirty="0">
                <a:latin typeface="+mj-lt"/>
                <a:cs typeface="Times New Roman" panose="02020603050405020304" pitchFamily="18" charset="0"/>
              </a:rPr>
              <a:t>The companion stars in HMXBs can have masses reaching several tens of solar masses. </a:t>
            </a:r>
          </a:p>
          <a:p>
            <a:pPr marL="285744" indent="-285744">
              <a:buFont typeface="Arial" panose="020B0604020202020204" pitchFamily="34" charset="0"/>
              <a:buChar char="•"/>
              <a:defRPr/>
            </a:pPr>
            <a:endParaRPr lang="en-GB" dirty="0">
              <a:latin typeface="+mj-lt"/>
              <a:cs typeface="Times New Roman" panose="02020603050405020304" pitchFamily="18" charset="0"/>
            </a:endParaRPr>
          </a:p>
          <a:p>
            <a:pPr marL="285744" indent="-285744">
              <a:buFont typeface="Arial" panose="020B0604020202020204" pitchFamily="34" charset="0"/>
              <a:buChar char="•"/>
              <a:defRPr/>
            </a:pPr>
            <a:r>
              <a:rPr lang="en-GB" dirty="0">
                <a:latin typeface="+mj-lt"/>
                <a:cs typeface="Times New Roman" panose="02020603050405020304" pitchFamily="18" charset="0"/>
              </a:rPr>
              <a:t>As a result, these stars release a strong stellar wind. </a:t>
            </a:r>
          </a:p>
          <a:p>
            <a:pPr marL="285744" indent="-285744">
              <a:buFont typeface="Arial" panose="020B0604020202020204" pitchFamily="34" charset="0"/>
              <a:buChar char="•"/>
              <a:defRPr/>
            </a:pPr>
            <a:endParaRPr lang="en-GB" dirty="0">
              <a:latin typeface="+mj-lt"/>
              <a:cs typeface="Times New Roman" panose="02020603050405020304" pitchFamily="18" charset="0"/>
            </a:endParaRPr>
          </a:p>
          <a:p>
            <a:pPr marL="285744" indent="-285744">
              <a:buFont typeface="Arial" panose="020B0604020202020204" pitchFamily="34" charset="0"/>
              <a:buChar char="•"/>
              <a:defRPr/>
            </a:pPr>
            <a:r>
              <a:rPr lang="en-GB" dirty="0">
                <a:latin typeface="+mj-lt"/>
                <a:cs typeface="Times New Roman" panose="02020603050405020304" pitchFamily="18" charset="0"/>
              </a:rPr>
              <a:t>Part of this wind falls onto the compact object (Bondi-Hoyle accretion) and forms a generally small and often transient disk. </a:t>
            </a:r>
          </a:p>
          <a:p>
            <a:pPr marL="285744" indent="-285744">
              <a:buFont typeface="Arial" panose="020B0604020202020204" pitchFamily="34" charset="0"/>
              <a:buChar char="•"/>
              <a:defRPr/>
            </a:pPr>
            <a:r>
              <a:rPr lang="it-IT" dirty="0">
                <a:latin typeface="+mj-lt"/>
                <a:cs typeface="Times New Roman" panose="02020603050405020304" pitchFamily="18" charset="0"/>
              </a:rPr>
              <a:t>The compact </a:t>
            </a:r>
            <a:r>
              <a:rPr lang="it-IT" dirty="0" err="1">
                <a:latin typeface="+mj-lt"/>
                <a:cs typeface="Times New Roman" panose="02020603050405020304" pitchFamily="18" charset="0"/>
              </a:rPr>
              <a:t>object</a:t>
            </a:r>
            <a:r>
              <a:rPr lang="it-IT" dirty="0">
                <a:latin typeface="+mj-lt"/>
                <a:cs typeface="Times New Roman" panose="02020603050405020304" pitchFamily="18" charset="0"/>
              </a:rPr>
              <a:t> </a:t>
            </a:r>
            <a:r>
              <a:rPr lang="it-IT" dirty="0" err="1">
                <a:latin typeface="+mj-lt"/>
                <a:cs typeface="Times New Roman" panose="02020603050405020304" pitchFamily="18" charset="0"/>
              </a:rPr>
              <a:t>is</a:t>
            </a:r>
            <a:r>
              <a:rPr lang="it-IT" dirty="0">
                <a:latin typeface="+mj-lt"/>
                <a:cs typeface="Times New Roman" panose="02020603050405020304" pitchFamily="18" charset="0"/>
              </a:rPr>
              <a:t> </a:t>
            </a:r>
            <a:r>
              <a:rPr lang="it-IT" dirty="0" err="1">
                <a:latin typeface="+mj-lt"/>
                <a:cs typeface="Times New Roman" panose="02020603050405020304" pitchFamily="18" charset="0"/>
              </a:rPr>
              <a:t>often</a:t>
            </a:r>
            <a:r>
              <a:rPr lang="it-IT" dirty="0">
                <a:latin typeface="+mj-lt"/>
                <a:cs typeface="Times New Roman" panose="02020603050405020304" pitchFamily="18" charset="0"/>
              </a:rPr>
              <a:t> a pulsar.</a:t>
            </a:r>
          </a:p>
          <a:p>
            <a:pPr marL="285744" indent="-285744">
              <a:buFont typeface="Arial" panose="020B0604020202020204" pitchFamily="34" charset="0"/>
              <a:buChar char="•"/>
              <a:defRPr/>
            </a:pPr>
            <a:endParaRPr lang="en-GB" dirty="0">
              <a:latin typeface="+mj-lt"/>
              <a:cs typeface="Times New Roman" panose="02020603050405020304" pitchFamily="18" charset="0"/>
            </a:endParaRPr>
          </a:p>
          <a:p>
            <a:pPr marL="285744" indent="-285744">
              <a:buFont typeface="Arial" panose="020B0604020202020204" pitchFamily="34" charset="0"/>
              <a:buChar char="•"/>
              <a:defRPr/>
            </a:pPr>
            <a:r>
              <a:rPr lang="en-GB" dirty="0">
                <a:latin typeface="+mj-lt"/>
                <a:cs typeface="Times New Roman" panose="02020603050405020304" pitchFamily="18" charset="0"/>
              </a:rPr>
              <a:t>In case of pulsar as compact object, the disk is truncated far away or may not form at all, and accretion can occur along the poles and at the contact point with the surface, a "hot spot" is created, emitting in X-rays.</a:t>
            </a:r>
          </a:p>
          <a:p>
            <a:pPr marL="285744" indent="-285744">
              <a:buFont typeface="Arial" panose="020B0604020202020204" pitchFamily="34" charset="0"/>
              <a:buChar char="•"/>
              <a:defRPr/>
            </a:pPr>
            <a:endParaRPr lang="en-GB" dirty="0">
              <a:latin typeface="+mj-lt"/>
              <a:cs typeface="Times New Roman" panose="02020603050405020304" pitchFamily="18" charset="0"/>
            </a:endParaRPr>
          </a:p>
          <a:p>
            <a:pPr marL="285744" indent="-285744">
              <a:buFont typeface="Arial" panose="020B0604020202020204" pitchFamily="34" charset="0"/>
              <a:buChar char="•"/>
              <a:defRPr/>
            </a:pPr>
            <a:r>
              <a:rPr lang="it-IT" dirty="0" err="1">
                <a:latin typeface="+mj-lt"/>
                <a:cs typeface="Times New Roman" panose="02020603050405020304" pitchFamily="18" charset="0"/>
              </a:rPr>
              <a:t>HMXBs</a:t>
            </a:r>
            <a:r>
              <a:rPr lang="it-IT" dirty="0">
                <a:latin typeface="+mj-lt"/>
                <a:cs typeface="Times New Roman" panose="02020603050405020304" pitchFamily="18" charset="0"/>
              </a:rPr>
              <a:t> </a:t>
            </a:r>
            <a:r>
              <a:rPr lang="it-IT" dirty="0" err="1">
                <a:latin typeface="+mj-lt"/>
                <a:cs typeface="Times New Roman" panose="02020603050405020304" pitchFamily="18" charset="0"/>
              </a:rPr>
              <a:t>exhibit</a:t>
            </a:r>
            <a:r>
              <a:rPr lang="it-IT" dirty="0">
                <a:latin typeface="+mj-lt"/>
                <a:cs typeface="Times New Roman" panose="02020603050405020304" pitchFamily="18" charset="0"/>
              </a:rPr>
              <a:t> </a:t>
            </a:r>
            <a:r>
              <a:rPr lang="it-IT" dirty="0" err="1">
                <a:latin typeface="+mj-lt"/>
                <a:cs typeface="Times New Roman" panose="02020603050405020304" pitchFamily="18" charset="0"/>
              </a:rPr>
              <a:t>rather</a:t>
            </a:r>
            <a:r>
              <a:rPr lang="it-IT" dirty="0">
                <a:latin typeface="+mj-lt"/>
                <a:cs typeface="Times New Roman" panose="02020603050405020304" pitchFamily="18" charset="0"/>
              </a:rPr>
              <a:t> hard </a:t>
            </a:r>
            <a:r>
              <a:rPr lang="it-IT" dirty="0" err="1">
                <a:latin typeface="+mj-lt"/>
                <a:cs typeface="Times New Roman" panose="02020603050405020304" pitchFamily="18" charset="0"/>
              </a:rPr>
              <a:t>spectra</a:t>
            </a:r>
            <a:r>
              <a:rPr lang="it-IT" dirty="0">
                <a:latin typeface="+mj-lt"/>
                <a:cs typeface="Times New Roman" panose="02020603050405020304" pitchFamily="18" charset="0"/>
              </a:rPr>
              <a:t>, V </a:t>
            </a:r>
            <a:r>
              <a:rPr lang="it-IT" dirty="0" err="1">
                <a:latin typeface="+mj-lt"/>
                <a:cs typeface="Times New Roman" panose="02020603050405020304" pitchFamily="18" charset="0"/>
              </a:rPr>
              <a:t>reaching</a:t>
            </a:r>
            <a:r>
              <a:rPr lang="it-IT" dirty="0">
                <a:latin typeface="+mj-lt"/>
                <a:cs typeface="Times New Roman" panose="02020603050405020304" pitchFamily="18" charset="0"/>
              </a:rPr>
              <a:t> energies of 100–200 </a:t>
            </a:r>
            <a:r>
              <a:rPr lang="it-IT" dirty="0" err="1">
                <a:latin typeface="+mj-lt"/>
                <a:cs typeface="Times New Roman" panose="02020603050405020304" pitchFamily="18" charset="0"/>
              </a:rPr>
              <a:t>keV</a:t>
            </a:r>
            <a:r>
              <a:rPr lang="it-IT" dirty="0">
                <a:latin typeface="+mj-lt"/>
                <a:cs typeface="Times New Roman" panose="02020603050405020304" pitchFamily="18" charset="0"/>
              </a:rPr>
              <a:t>. </a:t>
            </a:r>
          </a:p>
          <a:p>
            <a:pPr marL="285744" indent="-285744">
              <a:buFont typeface="Arial" panose="020B0604020202020204" pitchFamily="34" charset="0"/>
              <a:buChar char="•"/>
              <a:defRPr/>
            </a:pPr>
            <a:endParaRPr lang="it-IT" dirty="0">
              <a:latin typeface="+mj-lt"/>
              <a:cs typeface="Times New Roman" panose="02020603050405020304" pitchFamily="18" charset="0"/>
            </a:endParaRPr>
          </a:p>
          <a:p>
            <a:pPr marL="285744" indent="-285744">
              <a:buFont typeface="Arial" panose="020B0604020202020204" pitchFamily="34" charset="0"/>
              <a:buChar char="•"/>
              <a:defRPr/>
            </a:pPr>
            <a:r>
              <a:rPr lang="it-IT" dirty="0">
                <a:latin typeface="+mj-lt"/>
                <a:cs typeface="Times New Roman" panose="02020603050405020304" pitchFamily="18" charset="0"/>
              </a:rPr>
              <a:t>The </a:t>
            </a:r>
            <a:r>
              <a:rPr lang="it-IT" dirty="0" err="1">
                <a:latin typeface="+mj-lt"/>
                <a:cs typeface="Times New Roman" panose="02020603050405020304" pitchFamily="18" charset="0"/>
              </a:rPr>
              <a:t>spectra</a:t>
            </a:r>
            <a:r>
              <a:rPr lang="it-IT" dirty="0">
                <a:latin typeface="+mj-lt"/>
                <a:cs typeface="Times New Roman" panose="02020603050405020304" pitchFamily="18" charset="0"/>
              </a:rPr>
              <a:t> are </a:t>
            </a:r>
            <a:r>
              <a:rPr lang="it-IT" dirty="0" err="1">
                <a:latin typeface="+mj-lt"/>
                <a:cs typeface="Times New Roman" panose="02020603050405020304" pitchFamily="18" charset="0"/>
              </a:rPr>
              <a:t>composed</a:t>
            </a:r>
            <a:r>
              <a:rPr lang="it-IT" dirty="0">
                <a:latin typeface="+mj-lt"/>
                <a:cs typeface="Times New Roman" panose="02020603050405020304" pitchFamily="18" charset="0"/>
              </a:rPr>
              <a:t>, </a:t>
            </a:r>
            <a:r>
              <a:rPr lang="it-IT" dirty="0" err="1">
                <a:latin typeface="+mj-lt"/>
                <a:cs typeface="Times New Roman" panose="02020603050405020304" pitchFamily="18" charset="0"/>
              </a:rPr>
              <a:t>above</a:t>
            </a:r>
            <a:r>
              <a:rPr lang="it-IT" dirty="0">
                <a:latin typeface="+mj-lt"/>
                <a:cs typeface="Times New Roman" panose="02020603050405020304" pitchFamily="18" charset="0"/>
              </a:rPr>
              <a:t> 2 </a:t>
            </a:r>
            <a:r>
              <a:rPr lang="it-IT" dirty="0" err="1">
                <a:latin typeface="+mj-lt"/>
                <a:cs typeface="Times New Roman" panose="02020603050405020304" pitchFamily="18" charset="0"/>
              </a:rPr>
              <a:t>keV</a:t>
            </a:r>
            <a:r>
              <a:rPr lang="it-IT" dirty="0">
                <a:latin typeface="+mj-lt"/>
                <a:cs typeface="Times New Roman" panose="02020603050405020304" pitchFamily="18" charset="0"/>
              </a:rPr>
              <a:t>, by the </a:t>
            </a:r>
            <a:r>
              <a:rPr lang="it-IT" dirty="0" err="1">
                <a:latin typeface="+mj-lt"/>
                <a:cs typeface="Times New Roman" panose="02020603050405020304" pitchFamily="18" charset="0"/>
              </a:rPr>
              <a:t>comptonising</a:t>
            </a:r>
            <a:r>
              <a:rPr lang="it-IT" dirty="0">
                <a:latin typeface="+mj-lt"/>
                <a:cs typeface="Times New Roman" panose="02020603050405020304" pitchFamily="18" charset="0"/>
              </a:rPr>
              <a:t> </a:t>
            </a:r>
            <a:r>
              <a:rPr lang="it-IT" dirty="0" err="1">
                <a:latin typeface="+mj-lt"/>
                <a:cs typeface="Times New Roman" panose="02020603050405020304" pitchFamily="18" charset="0"/>
              </a:rPr>
              <a:t>emission</a:t>
            </a:r>
            <a:r>
              <a:rPr lang="it-IT" dirty="0">
                <a:latin typeface="+mj-lt"/>
                <a:cs typeface="Times New Roman" panose="02020603050405020304" pitchFamily="18" charset="0"/>
              </a:rPr>
              <a:t> of </a:t>
            </a:r>
            <a:r>
              <a:rPr lang="it-IT" dirty="0" err="1">
                <a:latin typeface="+mj-lt"/>
                <a:cs typeface="Times New Roman" panose="02020603050405020304" pitchFamily="18" charset="0"/>
              </a:rPr>
              <a:t>several</a:t>
            </a:r>
            <a:r>
              <a:rPr lang="it-IT" dirty="0">
                <a:latin typeface="+mj-lt"/>
                <a:cs typeface="Times New Roman" panose="02020603050405020304" pitchFamily="18" charset="0"/>
              </a:rPr>
              <a:t> </a:t>
            </a:r>
            <a:r>
              <a:rPr lang="it-IT" dirty="0" err="1">
                <a:latin typeface="+mj-lt"/>
                <a:cs typeface="Times New Roman" panose="02020603050405020304" pitchFamily="18" charset="0"/>
              </a:rPr>
              <a:t>components</a:t>
            </a:r>
            <a:r>
              <a:rPr lang="it-IT" dirty="0">
                <a:latin typeface="+mj-lt"/>
                <a:cs typeface="Times New Roman" panose="02020603050405020304" pitchFamily="18" charset="0"/>
              </a:rPr>
              <a:t> </a:t>
            </a:r>
            <a:r>
              <a:rPr lang="it-IT" dirty="0" err="1">
                <a:latin typeface="+mj-lt"/>
                <a:cs typeface="Times New Roman" panose="02020603050405020304" pitchFamily="18" charset="0"/>
              </a:rPr>
              <a:t>connected</a:t>
            </a:r>
            <a:r>
              <a:rPr lang="it-IT" dirty="0">
                <a:latin typeface="+mj-lt"/>
                <a:cs typeface="Times New Roman" panose="02020603050405020304" pitchFamily="18" charset="0"/>
              </a:rPr>
              <a:t> to the wind </a:t>
            </a:r>
            <a:r>
              <a:rPr lang="it-IT" dirty="0" err="1">
                <a:latin typeface="+mj-lt"/>
                <a:cs typeface="Times New Roman" panose="02020603050405020304" pitchFamily="18" charset="0"/>
              </a:rPr>
              <a:t>accretion</a:t>
            </a:r>
            <a:r>
              <a:rPr lang="it-IT" dirty="0">
                <a:latin typeface="+mj-lt"/>
                <a:cs typeface="Times New Roman" panose="02020603050405020304" pitchFamily="18" charset="0"/>
              </a:rPr>
              <a:t>.</a:t>
            </a:r>
            <a:endParaRPr lang="en-GB" dirty="0">
              <a:latin typeface="+mj-lt"/>
              <a:cs typeface="Times New Roman" panose="02020603050405020304" pitchFamily="18" charset="0"/>
            </a:endParaRPr>
          </a:p>
        </p:txBody>
      </p:sp>
      <p:pic>
        <p:nvPicPr>
          <p:cNvPr id="5" name="Immagine 4">
            <a:extLst>
              <a:ext uri="{FF2B5EF4-FFF2-40B4-BE49-F238E27FC236}">
                <a16:creationId xmlns:a16="http://schemas.microsoft.com/office/drawing/2014/main" id="{86EB93C3-064E-47C7-FC7A-FCA471ACFE25}"/>
              </a:ext>
            </a:extLst>
          </p:cNvPr>
          <p:cNvPicPr>
            <a:picLocks noChangeAspect="1"/>
          </p:cNvPicPr>
          <p:nvPr/>
        </p:nvPicPr>
        <p:blipFill>
          <a:blip r:embed="rId3"/>
          <a:srcRect l="20292" r="14267" b="30721"/>
          <a:stretch/>
        </p:blipFill>
        <p:spPr>
          <a:xfrm>
            <a:off x="7484787" y="1131476"/>
            <a:ext cx="4511040" cy="3436808"/>
          </a:xfrm>
          <a:prstGeom prst="rect">
            <a:avLst/>
          </a:prstGeom>
        </p:spPr>
      </p:pic>
      <p:sp>
        <p:nvSpPr>
          <p:cNvPr id="6" name="CasellaDiTesto 5">
            <a:extLst>
              <a:ext uri="{FF2B5EF4-FFF2-40B4-BE49-F238E27FC236}">
                <a16:creationId xmlns:a16="http://schemas.microsoft.com/office/drawing/2014/main" id="{37918DB9-92F0-5E7B-35EC-7D57D9C95D18}"/>
              </a:ext>
            </a:extLst>
          </p:cNvPr>
          <p:cNvSpPr txBox="1"/>
          <p:nvPr/>
        </p:nvSpPr>
        <p:spPr>
          <a:xfrm>
            <a:off x="9170245" y="2649825"/>
            <a:ext cx="933269" cy="200055"/>
          </a:xfrm>
          <a:prstGeom prst="rect">
            <a:avLst/>
          </a:prstGeom>
          <a:noFill/>
        </p:spPr>
        <p:txBody>
          <a:bodyPr wrap="none" rtlCol="0">
            <a:spAutoFit/>
          </a:bodyPr>
          <a:lstStyle/>
          <a:p>
            <a:r>
              <a:rPr lang="en-GB" sz="700" dirty="0"/>
              <a:t>Comptonization of </a:t>
            </a:r>
          </a:p>
        </p:txBody>
      </p:sp>
      <p:sp>
        <p:nvSpPr>
          <p:cNvPr id="7" name="CasellaDiTesto 6">
            <a:extLst>
              <a:ext uri="{FF2B5EF4-FFF2-40B4-BE49-F238E27FC236}">
                <a16:creationId xmlns:a16="http://schemas.microsoft.com/office/drawing/2014/main" id="{CE6A4B8B-FEDC-BDDC-4F0C-02A6203F8D7D}"/>
              </a:ext>
            </a:extLst>
          </p:cNvPr>
          <p:cNvSpPr txBox="1"/>
          <p:nvPr/>
        </p:nvSpPr>
        <p:spPr>
          <a:xfrm>
            <a:off x="9372600" y="2301240"/>
            <a:ext cx="933269" cy="200055"/>
          </a:xfrm>
          <a:prstGeom prst="rect">
            <a:avLst/>
          </a:prstGeom>
          <a:noFill/>
        </p:spPr>
        <p:txBody>
          <a:bodyPr wrap="none" rtlCol="0">
            <a:spAutoFit/>
          </a:bodyPr>
          <a:lstStyle/>
          <a:p>
            <a:r>
              <a:rPr lang="en-GB" sz="700" dirty="0"/>
              <a:t>Comptonization of </a:t>
            </a:r>
          </a:p>
        </p:txBody>
      </p:sp>
      <p:sp>
        <p:nvSpPr>
          <p:cNvPr id="8" name="CasellaDiTesto 7">
            <a:extLst>
              <a:ext uri="{FF2B5EF4-FFF2-40B4-BE49-F238E27FC236}">
                <a16:creationId xmlns:a16="http://schemas.microsoft.com/office/drawing/2014/main" id="{14D31B8D-4867-F5DF-351F-D2995B4BC165}"/>
              </a:ext>
            </a:extLst>
          </p:cNvPr>
          <p:cNvSpPr txBox="1"/>
          <p:nvPr/>
        </p:nvSpPr>
        <p:spPr>
          <a:xfrm>
            <a:off x="9170246" y="1783080"/>
            <a:ext cx="933269" cy="200055"/>
          </a:xfrm>
          <a:prstGeom prst="rect">
            <a:avLst/>
          </a:prstGeom>
          <a:noFill/>
        </p:spPr>
        <p:txBody>
          <a:bodyPr wrap="none" rtlCol="0">
            <a:spAutoFit/>
          </a:bodyPr>
          <a:lstStyle/>
          <a:p>
            <a:r>
              <a:rPr lang="en-GB" sz="700" dirty="0"/>
              <a:t>Comptonization of </a:t>
            </a:r>
          </a:p>
        </p:txBody>
      </p:sp>
      <p:sp>
        <p:nvSpPr>
          <p:cNvPr id="10" name="CasellaDiTesto 9">
            <a:extLst>
              <a:ext uri="{FF2B5EF4-FFF2-40B4-BE49-F238E27FC236}">
                <a16:creationId xmlns:a16="http://schemas.microsoft.com/office/drawing/2014/main" id="{7E230E14-F8B6-6613-3787-097F5F69EDAD}"/>
              </a:ext>
            </a:extLst>
          </p:cNvPr>
          <p:cNvSpPr txBox="1"/>
          <p:nvPr/>
        </p:nvSpPr>
        <p:spPr>
          <a:xfrm>
            <a:off x="8372944" y="1300860"/>
            <a:ext cx="6099242" cy="276999"/>
          </a:xfrm>
          <a:prstGeom prst="rect">
            <a:avLst/>
          </a:prstGeom>
          <a:noFill/>
        </p:spPr>
        <p:txBody>
          <a:bodyPr wrap="square">
            <a:spAutoFit/>
          </a:bodyPr>
          <a:lstStyle/>
          <a:p>
            <a:r>
              <a:rPr lang="it-IT" sz="1200" dirty="0"/>
              <a:t>Fornasini et al 2023</a:t>
            </a:r>
            <a:endParaRPr lang="en-GB" sz="1200" dirty="0"/>
          </a:p>
        </p:txBody>
      </p:sp>
      <p:sp>
        <p:nvSpPr>
          <p:cNvPr id="11" name="CasellaDiTesto 10">
            <a:extLst>
              <a:ext uri="{FF2B5EF4-FFF2-40B4-BE49-F238E27FC236}">
                <a16:creationId xmlns:a16="http://schemas.microsoft.com/office/drawing/2014/main" id="{3C83BB3E-EBBE-DC10-58F0-8387CC21A8F0}"/>
              </a:ext>
            </a:extLst>
          </p:cNvPr>
          <p:cNvSpPr txBox="1"/>
          <p:nvPr/>
        </p:nvSpPr>
        <p:spPr>
          <a:xfrm>
            <a:off x="792480" y="335280"/>
            <a:ext cx="4799994" cy="553998"/>
          </a:xfrm>
          <a:prstGeom prst="rect">
            <a:avLst/>
          </a:prstGeom>
          <a:noFill/>
        </p:spPr>
        <p:txBody>
          <a:bodyPr wrap="square" rtlCol="0">
            <a:spAutoFit/>
          </a:bodyPr>
          <a:lstStyle/>
          <a:p>
            <a:r>
              <a:rPr lang="en-GB" sz="3000" dirty="0"/>
              <a:t>Spectra of HMXBs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p:cNvSpPr>
            <a:spLocks noChangeArrowheads="1"/>
          </p:cNvSpPr>
          <p:nvPr/>
        </p:nvSpPr>
        <p:spPr bwMode="auto">
          <a:xfrm>
            <a:off x="175846" y="201614"/>
            <a:ext cx="11764108" cy="2831544"/>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defRPr/>
            </a:pPr>
            <a:endParaRPr lang="it-IT" dirty="0">
              <a:cs typeface="Arial" charset="0"/>
            </a:endParaRPr>
          </a:p>
          <a:p>
            <a:pPr lvl="1">
              <a:defRPr/>
            </a:pPr>
            <a:r>
              <a:rPr lang="it-IT" sz="2000" dirty="0"/>
              <a:t>The compact </a:t>
            </a:r>
            <a:r>
              <a:rPr lang="it-IT" sz="2000" dirty="0" err="1"/>
              <a:t>object</a:t>
            </a:r>
            <a:r>
              <a:rPr lang="it-IT" sz="2000" dirty="0"/>
              <a:t> </a:t>
            </a:r>
            <a:r>
              <a:rPr lang="it-IT" sz="2000" dirty="0" err="1"/>
              <a:t>orbits</a:t>
            </a:r>
            <a:r>
              <a:rPr lang="it-IT" sz="2000" dirty="0"/>
              <a:t> </a:t>
            </a:r>
            <a:r>
              <a:rPr lang="it-IT" sz="2000" dirty="0" err="1"/>
              <a:t>within</a:t>
            </a:r>
            <a:r>
              <a:rPr lang="it-IT" sz="2000" dirty="0"/>
              <a:t> the </a:t>
            </a:r>
            <a:r>
              <a:rPr lang="it-IT" sz="2000" dirty="0" err="1"/>
              <a:t>supersonic</a:t>
            </a:r>
            <a:r>
              <a:rPr lang="it-IT" sz="2000" dirty="0"/>
              <a:t> wind of the </a:t>
            </a:r>
            <a:r>
              <a:rPr lang="it-IT" sz="2000" dirty="0" err="1"/>
              <a:t>companion</a:t>
            </a:r>
            <a:r>
              <a:rPr lang="it-IT" sz="2000" dirty="0"/>
              <a:t> star, </a:t>
            </a:r>
            <a:r>
              <a:rPr lang="it-IT" sz="2000" dirty="0" err="1"/>
              <a:t>which</a:t>
            </a:r>
            <a:r>
              <a:rPr lang="it-IT" sz="2000" dirty="0"/>
              <a:t> </a:t>
            </a:r>
            <a:r>
              <a:rPr lang="it-IT" sz="2000" dirty="0" err="1"/>
              <a:t>is</a:t>
            </a:r>
            <a:r>
              <a:rPr lang="it-IT" sz="2000" dirty="0"/>
              <a:t> a </a:t>
            </a:r>
            <a:r>
              <a:rPr lang="it-IT" sz="2000" dirty="0" err="1"/>
              <a:t>young</a:t>
            </a:r>
            <a:r>
              <a:rPr lang="it-IT" sz="2000" dirty="0"/>
              <a:t> </a:t>
            </a:r>
            <a:r>
              <a:rPr lang="it-IT" sz="2000" dirty="0" err="1"/>
              <a:t>supergiant</a:t>
            </a:r>
            <a:r>
              <a:rPr lang="it-IT" sz="2000" dirty="0"/>
              <a:t> (NS spin </a:t>
            </a:r>
            <a:r>
              <a:rPr lang="it-IT" sz="2000" dirty="0" err="1"/>
              <a:t>period</a:t>
            </a:r>
            <a:r>
              <a:rPr lang="it-IT" sz="2000" dirty="0"/>
              <a:t> </a:t>
            </a:r>
            <a:r>
              <a:rPr lang="it-IT" sz="2000" dirty="0" err="1"/>
              <a:t>about</a:t>
            </a:r>
            <a:r>
              <a:rPr lang="it-IT" sz="2000" dirty="0"/>
              <a:t> 100 </a:t>
            </a:r>
            <a:r>
              <a:rPr lang="it-IT" sz="2000" dirty="0" err="1"/>
              <a:t>s</a:t>
            </a:r>
            <a:r>
              <a:rPr lang="it-IT" sz="2000" dirty="0"/>
              <a:t>).</a:t>
            </a:r>
            <a:br>
              <a:rPr lang="it-IT" sz="2000" dirty="0"/>
            </a:br>
            <a:r>
              <a:rPr lang="it-IT" sz="2000" dirty="0"/>
              <a:t>X-ray </a:t>
            </a:r>
            <a:r>
              <a:rPr lang="it-IT" sz="2000" dirty="0" err="1"/>
              <a:t>luminosity</a:t>
            </a:r>
            <a:r>
              <a:rPr lang="it-IT" sz="2000" dirty="0"/>
              <a:t> </a:t>
            </a:r>
            <a:r>
              <a:rPr lang="it-IT" sz="2000" dirty="0" err="1"/>
              <a:t>is</a:t>
            </a:r>
            <a:r>
              <a:rPr lang="it-IT" sz="2000" dirty="0"/>
              <a:t> </a:t>
            </a:r>
            <a:r>
              <a:rPr lang="it-IT" sz="2000" dirty="0" err="1"/>
              <a:t>produced</a:t>
            </a:r>
            <a:r>
              <a:rPr lang="it-IT" sz="2000" dirty="0"/>
              <a:t> by wind </a:t>
            </a:r>
            <a:r>
              <a:rPr lang="it-IT" sz="2000" dirty="0" err="1"/>
              <a:t>accretion</a:t>
            </a:r>
            <a:r>
              <a:rPr lang="it-IT" sz="2000" dirty="0"/>
              <a:t>, </a:t>
            </a:r>
            <a:r>
              <a:rPr lang="it-IT" sz="2000" dirty="0" err="1"/>
              <a:t>although</a:t>
            </a:r>
            <a:r>
              <a:rPr lang="it-IT" sz="2000" dirty="0"/>
              <a:t> Roche-</a:t>
            </a:r>
            <a:r>
              <a:rPr lang="it-IT" sz="2000" dirty="0" err="1"/>
              <a:t>lobe</a:t>
            </a:r>
            <a:r>
              <a:rPr lang="it-IT" sz="2000" dirty="0"/>
              <a:t> overflow </a:t>
            </a:r>
            <a:r>
              <a:rPr lang="it-IT" sz="2000" dirty="0" err="1"/>
              <a:t>may</a:t>
            </a:r>
            <a:r>
              <a:rPr lang="it-IT" sz="2000" dirty="0"/>
              <a:t> </a:t>
            </a:r>
            <a:r>
              <a:rPr lang="it-IT" sz="2000" dirty="0" err="1"/>
              <a:t>also</a:t>
            </a:r>
            <a:r>
              <a:rPr lang="it-IT" sz="2000" dirty="0"/>
              <a:t> </a:t>
            </a:r>
            <a:r>
              <a:rPr lang="it-IT" sz="2000" dirty="0" err="1"/>
              <a:t>occur</a:t>
            </a:r>
            <a:r>
              <a:rPr lang="it-IT" sz="2000" dirty="0"/>
              <a:t>.</a:t>
            </a:r>
            <a:br>
              <a:rPr lang="it-IT" sz="2000" dirty="0"/>
            </a:br>
            <a:r>
              <a:rPr lang="it-IT" sz="2000" dirty="0"/>
              <a:t>In the case of pure wind </a:t>
            </a:r>
            <a:r>
              <a:rPr lang="it-IT" sz="2000" dirty="0" err="1"/>
              <a:t>accretion</a:t>
            </a:r>
            <a:r>
              <a:rPr lang="it-IT" sz="2000" dirty="0"/>
              <a:t>, the </a:t>
            </a:r>
            <a:r>
              <a:rPr lang="it-IT" sz="2000" dirty="0" err="1"/>
              <a:t>luminosity</a:t>
            </a:r>
            <a:r>
              <a:rPr lang="it-IT" sz="2000" dirty="0"/>
              <a:t> </a:t>
            </a:r>
            <a:r>
              <a:rPr lang="it-IT" sz="2000" dirty="0" err="1"/>
              <a:t>is</a:t>
            </a:r>
            <a:r>
              <a:rPr lang="it-IT" sz="2000" dirty="0"/>
              <a:t> </a:t>
            </a:r>
            <a:r>
              <a:rPr lang="it-IT" sz="2000" dirty="0" err="1"/>
              <a:t>persistent</a:t>
            </a:r>
            <a:r>
              <a:rPr lang="it-IT" sz="2000" dirty="0"/>
              <a:t> and </a:t>
            </a:r>
            <a:r>
              <a:rPr lang="it-IT" sz="2000" dirty="0" err="1"/>
              <a:t>typically</a:t>
            </a:r>
            <a:r>
              <a:rPr lang="it-IT" sz="2000" dirty="0"/>
              <a:t> </a:t>
            </a:r>
            <a:r>
              <a:rPr lang="it-IT" sz="2000" dirty="0" err="1"/>
              <a:t>around</a:t>
            </a:r>
            <a:r>
              <a:rPr lang="it-IT" sz="2000" dirty="0"/>
              <a:t> 10³⁵–10³⁶ erg s⁻¹.</a:t>
            </a:r>
            <a:br>
              <a:rPr lang="it-IT" sz="2000" dirty="0"/>
            </a:br>
            <a:r>
              <a:rPr lang="it-IT" sz="2000" dirty="0" err="1"/>
              <a:t>However</a:t>
            </a:r>
            <a:r>
              <a:rPr lang="it-IT" sz="2000" dirty="0"/>
              <a:t>, </a:t>
            </a:r>
            <a:r>
              <a:rPr lang="it-IT" sz="2000" dirty="0" err="1"/>
              <a:t>if</a:t>
            </a:r>
            <a:r>
              <a:rPr lang="it-IT" sz="2000" dirty="0"/>
              <a:t> an </a:t>
            </a:r>
            <a:r>
              <a:rPr lang="it-IT" sz="2000" dirty="0" err="1"/>
              <a:t>accretion</a:t>
            </a:r>
            <a:r>
              <a:rPr lang="it-IT" sz="2000" dirty="0"/>
              <a:t> disk </a:t>
            </a:r>
            <a:r>
              <a:rPr lang="it-IT" sz="2000" dirty="0" err="1"/>
              <a:t>also</a:t>
            </a:r>
            <a:r>
              <a:rPr lang="it-IT" sz="2000" dirty="0"/>
              <a:t> </a:t>
            </a:r>
            <a:r>
              <a:rPr lang="it-IT" sz="2000" dirty="0" err="1"/>
              <a:t>forms</a:t>
            </a:r>
            <a:r>
              <a:rPr lang="it-IT" sz="2000" dirty="0"/>
              <a:t>, the </a:t>
            </a:r>
            <a:r>
              <a:rPr lang="it-IT" sz="2000" dirty="0" err="1"/>
              <a:t>luminosity</a:t>
            </a:r>
            <a:r>
              <a:rPr lang="it-IT" sz="2000" dirty="0"/>
              <a:t> </a:t>
            </a:r>
            <a:r>
              <a:rPr lang="it-IT" sz="2000" dirty="0" err="1"/>
              <a:t>increases</a:t>
            </a:r>
            <a:r>
              <a:rPr lang="it-IT" sz="2000" dirty="0"/>
              <a:t> and </a:t>
            </a:r>
            <a:r>
              <a:rPr lang="it-IT" sz="2000" dirty="0" err="1"/>
              <a:t>approaches</a:t>
            </a:r>
            <a:r>
              <a:rPr lang="it-IT" sz="2000" dirty="0"/>
              <a:t> the Eddington </a:t>
            </a:r>
            <a:r>
              <a:rPr lang="it-IT" sz="2000" dirty="0" err="1"/>
              <a:t>limit</a:t>
            </a:r>
            <a:r>
              <a:rPr lang="it-IT" sz="2000" dirty="0"/>
              <a:t> (~10³⁸ erg s⁻¹).</a:t>
            </a:r>
            <a:br>
              <a:rPr lang="it-IT" sz="2000" dirty="0"/>
            </a:br>
            <a:r>
              <a:rPr lang="it-IT" sz="2000" dirty="0"/>
              <a:t>Objects of </a:t>
            </a:r>
            <a:r>
              <a:rPr lang="it-IT" sz="2000" dirty="0" err="1"/>
              <a:t>this</a:t>
            </a:r>
            <a:r>
              <a:rPr lang="it-IT" sz="2000" dirty="0"/>
              <a:t> </a:t>
            </a:r>
            <a:r>
              <a:rPr lang="it-IT" sz="2000" dirty="0" err="1"/>
              <a:t>type</a:t>
            </a:r>
            <a:r>
              <a:rPr lang="it-IT" sz="2000" dirty="0"/>
              <a:t> are </a:t>
            </a:r>
            <a:r>
              <a:rPr lang="it-IT" sz="2000" dirty="0" err="1"/>
              <a:t>generally</a:t>
            </a:r>
            <a:r>
              <a:rPr lang="it-IT" sz="2000" dirty="0"/>
              <a:t> </a:t>
            </a:r>
            <a:r>
              <a:rPr lang="it-IT" sz="2000" b="1" dirty="0" err="1"/>
              <a:t>persistent</a:t>
            </a:r>
            <a:r>
              <a:rPr lang="it-IT" sz="2000" b="1" dirty="0"/>
              <a:t> X-ray </a:t>
            </a:r>
            <a:r>
              <a:rPr lang="it-IT" sz="2000" b="1" dirty="0" err="1"/>
              <a:t>emitters</a:t>
            </a:r>
            <a:r>
              <a:rPr lang="it-IT" sz="2000" dirty="0"/>
              <a:t>.</a:t>
            </a:r>
            <a:endParaRPr lang="it-IT" sz="2000" dirty="0">
              <a:solidFill>
                <a:srgbClr val="FF0000"/>
              </a:solidFill>
              <a:cs typeface="Arial" charset="0"/>
            </a:endParaRPr>
          </a:p>
        </p:txBody>
      </p:sp>
      <p:pic>
        <p:nvPicPr>
          <p:cNvPr id="59394" name="Picture 11" descr="m33x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190723" y="3429000"/>
            <a:ext cx="3368672" cy="3087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24" name="Picture 1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32605" y="3429000"/>
            <a:ext cx="3732212" cy="3116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3E86A764-D6BE-49AB-4605-99252B0D1E82}"/>
              </a:ext>
            </a:extLst>
          </p:cNvPr>
          <p:cNvSpPr txBox="1"/>
          <p:nvPr/>
        </p:nvSpPr>
        <p:spPr>
          <a:xfrm>
            <a:off x="375248" y="1086777"/>
            <a:ext cx="10519913" cy="646331"/>
          </a:xfrm>
          <a:prstGeom prst="rect">
            <a:avLst/>
          </a:prstGeom>
          <a:noFill/>
        </p:spPr>
        <p:txBody>
          <a:bodyPr wrap="square">
            <a:spAutoFit/>
          </a:bodyPr>
          <a:lstStyle/>
          <a:p>
            <a:r>
              <a:rPr lang="it-IT" dirty="0" err="1"/>
              <a:t>All</a:t>
            </a:r>
            <a:r>
              <a:rPr lang="it-IT" dirty="0"/>
              <a:t> </a:t>
            </a:r>
            <a:r>
              <a:rPr lang="it-IT" dirty="0" err="1"/>
              <a:t>existing</a:t>
            </a:r>
            <a:r>
              <a:rPr lang="it-IT" dirty="0"/>
              <a:t> </a:t>
            </a:r>
            <a:r>
              <a:rPr lang="it-IT" dirty="0" err="1"/>
              <a:t>theoretical</a:t>
            </a:r>
            <a:r>
              <a:rPr lang="it-IT" dirty="0"/>
              <a:t> models of </a:t>
            </a:r>
            <a:r>
              <a:rPr lang="it-IT" dirty="0" err="1"/>
              <a:t>emission</a:t>
            </a:r>
            <a:r>
              <a:rPr lang="it-IT" dirty="0"/>
              <a:t> from </a:t>
            </a:r>
            <a:r>
              <a:rPr lang="it-IT" dirty="0" err="1"/>
              <a:t>accreting</a:t>
            </a:r>
            <a:r>
              <a:rPr lang="it-IT" dirty="0"/>
              <a:t> </a:t>
            </a:r>
            <a:r>
              <a:rPr lang="it-IT" dirty="0" err="1"/>
              <a:t>XRPs</a:t>
            </a:r>
            <a:r>
              <a:rPr lang="it-IT" dirty="0"/>
              <a:t> </a:t>
            </a:r>
            <a:r>
              <a:rPr lang="it-IT" dirty="0" err="1"/>
              <a:t>predict</a:t>
            </a:r>
            <a:r>
              <a:rPr lang="it-IT" dirty="0"/>
              <a:t> </a:t>
            </a:r>
            <a:r>
              <a:rPr lang="it-IT" dirty="0" err="1"/>
              <a:t>very</a:t>
            </a:r>
            <a:r>
              <a:rPr lang="it-IT" dirty="0"/>
              <a:t> high PD, up to 80%, making </a:t>
            </a:r>
            <a:r>
              <a:rPr lang="it-IT" dirty="0" err="1"/>
              <a:t>them</a:t>
            </a:r>
            <a:r>
              <a:rPr lang="it-IT" dirty="0"/>
              <a:t> the </a:t>
            </a:r>
            <a:r>
              <a:rPr lang="it-IT" dirty="0" err="1"/>
              <a:t>most</a:t>
            </a:r>
            <a:r>
              <a:rPr lang="it-IT" dirty="0"/>
              <a:t> </a:t>
            </a:r>
            <a:r>
              <a:rPr lang="it-IT" dirty="0" err="1"/>
              <a:t>promising</a:t>
            </a:r>
            <a:r>
              <a:rPr lang="it-IT" dirty="0"/>
              <a:t> targets for X-ray </a:t>
            </a:r>
            <a:r>
              <a:rPr lang="it-IT" dirty="0" err="1"/>
              <a:t>polarimeters</a:t>
            </a:r>
            <a:r>
              <a:rPr lang="it-IT" dirty="0"/>
              <a:t>. </a:t>
            </a:r>
            <a:endParaRPr lang="en-GB" dirty="0"/>
          </a:p>
        </p:txBody>
      </p:sp>
      <p:sp>
        <p:nvSpPr>
          <p:cNvPr id="5" name="CasellaDiTesto 4">
            <a:extLst>
              <a:ext uri="{FF2B5EF4-FFF2-40B4-BE49-F238E27FC236}">
                <a16:creationId xmlns:a16="http://schemas.microsoft.com/office/drawing/2014/main" id="{04AD49BF-ADBF-8E04-1E7C-F099701DB838}"/>
              </a:ext>
            </a:extLst>
          </p:cNvPr>
          <p:cNvSpPr txBox="1"/>
          <p:nvPr/>
        </p:nvSpPr>
        <p:spPr>
          <a:xfrm>
            <a:off x="375248" y="2022526"/>
            <a:ext cx="10632057" cy="1477328"/>
          </a:xfrm>
          <a:prstGeom prst="rect">
            <a:avLst/>
          </a:prstGeom>
          <a:noFill/>
        </p:spPr>
        <p:txBody>
          <a:bodyPr wrap="square">
            <a:spAutoFit/>
          </a:bodyPr>
          <a:lstStyle/>
          <a:p>
            <a:r>
              <a:rPr lang="it-IT" dirty="0"/>
              <a:t>IXPE </a:t>
            </a:r>
            <a:r>
              <a:rPr lang="it-IT" dirty="0" err="1"/>
              <a:t>have</a:t>
            </a:r>
            <a:r>
              <a:rPr lang="it-IT" dirty="0"/>
              <a:t> </a:t>
            </a:r>
            <a:r>
              <a:rPr lang="it-IT" dirty="0" err="1"/>
              <a:t>demonstrated</a:t>
            </a:r>
            <a:r>
              <a:rPr lang="it-IT" dirty="0"/>
              <a:t> an </a:t>
            </a:r>
            <a:r>
              <a:rPr lang="it-IT" dirty="0" err="1"/>
              <a:t>inconsistency</a:t>
            </a:r>
            <a:r>
              <a:rPr lang="it-IT" dirty="0"/>
              <a:t> </a:t>
            </a:r>
            <a:r>
              <a:rPr lang="it-IT" dirty="0" err="1"/>
              <a:t>between</a:t>
            </a:r>
            <a:r>
              <a:rPr lang="it-IT" dirty="0"/>
              <a:t> </a:t>
            </a:r>
            <a:r>
              <a:rPr lang="it-IT" dirty="0" err="1"/>
              <a:t>expectations</a:t>
            </a:r>
            <a:r>
              <a:rPr lang="it-IT" dirty="0"/>
              <a:t> and reality. </a:t>
            </a:r>
          </a:p>
          <a:p>
            <a:endParaRPr lang="it-IT" dirty="0"/>
          </a:p>
          <a:p>
            <a:r>
              <a:rPr lang="it-IT" dirty="0"/>
              <a:t>In </a:t>
            </a:r>
            <a:r>
              <a:rPr lang="it-IT" dirty="0" err="1"/>
              <a:t>fact</a:t>
            </a:r>
            <a:r>
              <a:rPr lang="it-IT" dirty="0"/>
              <a:t>, the PD of the </a:t>
            </a:r>
            <a:r>
              <a:rPr lang="it-IT" dirty="0" err="1"/>
              <a:t>observed</a:t>
            </a:r>
            <a:r>
              <a:rPr lang="it-IT" dirty="0"/>
              <a:t> </a:t>
            </a:r>
            <a:r>
              <a:rPr lang="it-IT" dirty="0" err="1"/>
              <a:t>XRPs</a:t>
            </a:r>
            <a:r>
              <a:rPr lang="it-IT" dirty="0"/>
              <a:t>  </a:t>
            </a:r>
            <a:r>
              <a:rPr lang="it-IT" dirty="0" err="1"/>
              <a:t>has</a:t>
            </a:r>
            <a:r>
              <a:rPr lang="it-IT" dirty="0"/>
              <a:t> a </a:t>
            </a:r>
            <a:r>
              <a:rPr lang="it-IT" dirty="0" err="1"/>
              <a:t>typical</a:t>
            </a:r>
            <a:r>
              <a:rPr lang="it-IT" dirty="0"/>
              <a:t> </a:t>
            </a:r>
            <a:r>
              <a:rPr lang="it-IT" dirty="0" err="1"/>
              <a:t>values</a:t>
            </a:r>
            <a:r>
              <a:rPr lang="it-IT" dirty="0"/>
              <a:t> </a:t>
            </a:r>
            <a:r>
              <a:rPr lang="it-IT" dirty="0" err="1"/>
              <a:t>varying</a:t>
            </a:r>
            <a:r>
              <a:rPr lang="it-IT" dirty="0"/>
              <a:t> </a:t>
            </a:r>
            <a:r>
              <a:rPr lang="it-IT" dirty="0" err="1"/>
              <a:t>between</a:t>
            </a:r>
            <a:r>
              <a:rPr lang="it-IT" dirty="0"/>
              <a:t> 5 and 15% or </a:t>
            </a:r>
            <a:r>
              <a:rPr lang="it-IT" dirty="0" err="1"/>
              <a:t>even</a:t>
            </a:r>
            <a:r>
              <a:rPr lang="it-IT" dirty="0"/>
              <a:t> </a:t>
            </a:r>
            <a:r>
              <a:rPr lang="it-IT" dirty="0" err="1"/>
              <a:t>below</a:t>
            </a:r>
            <a:r>
              <a:rPr lang="it-IT" dirty="0"/>
              <a:t>.</a:t>
            </a:r>
          </a:p>
          <a:p>
            <a:endParaRPr lang="it-IT" dirty="0"/>
          </a:p>
          <a:p>
            <a:r>
              <a:rPr lang="it-IT" dirty="0" err="1"/>
              <a:t>However</a:t>
            </a:r>
            <a:r>
              <a:rPr lang="it-IT" dirty="0"/>
              <a:t>, </a:t>
            </a:r>
            <a:r>
              <a:rPr lang="it-IT" dirty="0" err="1"/>
              <a:t>both</a:t>
            </a:r>
            <a:r>
              <a:rPr lang="it-IT" dirty="0"/>
              <a:t> PD and PA </a:t>
            </a:r>
            <a:r>
              <a:rPr lang="it-IT" dirty="0" err="1"/>
              <a:t>showed</a:t>
            </a:r>
            <a:r>
              <a:rPr lang="it-IT" dirty="0"/>
              <a:t> </a:t>
            </a:r>
            <a:r>
              <a:rPr lang="it-IT" dirty="0" err="1"/>
              <a:t>significant</a:t>
            </a:r>
            <a:r>
              <a:rPr lang="it-IT" dirty="0"/>
              <a:t> </a:t>
            </a:r>
            <a:r>
              <a:rPr lang="it-IT" dirty="0" err="1"/>
              <a:t>variability</a:t>
            </a:r>
            <a:r>
              <a:rPr lang="it-IT" dirty="0"/>
              <a:t> over the </a:t>
            </a:r>
            <a:r>
              <a:rPr lang="it-IT" dirty="0" err="1"/>
              <a:t>pulse</a:t>
            </a:r>
            <a:r>
              <a:rPr lang="it-IT" dirty="0"/>
              <a:t> </a:t>
            </a:r>
            <a:r>
              <a:rPr lang="it-IT" dirty="0" err="1"/>
              <a:t>phase</a:t>
            </a:r>
            <a:endParaRPr lang="en-GB" dirty="0"/>
          </a:p>
        </p:txBody>
      </p:sp>
      <p:sp>
        <p:nvSpPr>
          <p:cNvPr id="7" name="CasellaDiTesto 6">
            <a:extLst>
              <a:ext uri="{FF2B5EF4-FFF2-40B4-BE49-F238E27FC236}">
                <a16:creationId xmlns:a16="http://schemas.microsoft.com/office/drawing/2014/main" id="{2B857032-4D7D-8F65-DA28-0422F1B3A61A}"/>
              </a:ext>
            </a:extLst>
          </p:cNvPr>
          <p:cNvSpPr txBox="1"/>
          <p:nvPr/>
        </p:nvSpPr>
        <p:spPr>
          <a:xfrm>
            <a:off x="375248" y="3718679"/>
            <a:ext cx="10873596" cy="2862322"/>
          </a:xfrm>
          <a:prstGeom prst="rect">
            <a:avLst/>
          </a:prstGeom>
          <a:noFill/>
        </p:spPr>
        <p:txBody>
          <a:bodyPr wrap="square">
            <a:spAutoFit/>
          </a:bodyPr>
          <a:lstStyle/>
          <a:p>
            <a:r>
              <a:rPr lang="it-IT" dirty="0"/>
              <a:t>In </a:t>
            </a:r>
            <a:r>
              <a:rPr lang="it-IT" dirty="0" err="1"/>
              <a:t>particular</a:t>
            </a:r>
            <a:r>
              <a:rPr lang="it-IT" dirty="0"/>
              <a:t>, the PA shows </a:t>
            </a:r>
            <a:r>
              <a:rPr lang="it-IT" dirty="0" err="1"/>
              <a:t>very</a:t>
            </a:r>
            <a:r>
              <a:rPr lang="it-IT" dirty="0"/>
              <a:t> </a:t>
            </a:r>
            <a:r>
              <a:rPr lang="it-IT" dirty="0" err="1"/>
              <a:t>smooth</a:t>
            </a:r>
            <a:r>
              <a:rPr lang="it-IT" dirty="0"/>
              <a:t> and </a:t>
            </a:r>
            <a:r>
              <a:rPr lang="it-IT" dirty="0" err="1"/>
              <a:t>simple</a:t>
            </a:r>
            <a:r>
              <a:rPr lang="it-IT" dirty="0"/>
              <a:t> </a:t>
            </a:r>
            <a:r>
              <a:rPr lang="it-IT" dirty="0" err="1"/>
              <a:t>variations</a:t>
            </a:r>
            <a:r>
              <a:rPr lang="it-IT" dirty="0"/>
              <a:t> over the </a:t>
            </a:r>
            <a:r>
              <a:rPr lang="it-IT" dirty="0" err="1"/>
              <a:t>pulse</a:t>
            </a:r>
            <a:r>
              <a:rPr lang="it-IT" dirty="0"/>
              <a:t> </a:t>
            </a:r>
            <a:r>
              <a:rPr lang="it-IT" dirty="0" err="1"/>
              <a:t>phase</a:t>
            </a:r>
            <a:r>
              <a:rPr lang="it-IT" dirty="0"/>
              <a:t>. </a:t>
            </a:r>
          </a:p>
          <a:p>
            <a:endParaRPr lang="it-IT" dirty="0"/>
          </a:p>
          <a:p>
            <a:r>
              <a:rPr lang="it-IT" dirty="0" err="1"/>
              <a:t>It</a:t>
            </a:r>
            <a:r>
              <a:rPr lang="it-IT" dirty="0"/>
              <a:t> </a:t>
            </a:r>
            <a:r>
              <a:rPr lang="it-IT" dirty="0" err="1"/>
              <a:t>is</a:t>
            </a:r>
            <a:r>
              <a:rPr lang="it-IT" dirty="0"/>
              <a:t> </a:t>
            </a:r>
            <a:r>
              <a:rPr lang="it-IT" dirty="0" err="1"/>
              <a:t>possible</a:t>
            </a:r>
            <a:r>
              <a:rPr lang="it-IT" dirty="0"/>
              <a:t>  to </a:t>
            </a:r>
            <a:r>
              <a:rPr lang="it-IT" dirty="0" err="1"/>
              <a:t>apply</a:t>
            </a:r>
            <a:r>
              <a:rPr lang="it-IT" dirty="0"/>
              <a:t> the </a:t>
            </a:r>
            <a:r>
              <a:rPr lang="en-GB" dirty="0"/>
              <a:t>Rotation vector model </a:t>
            </a:r>
            <a:r>
              <a:rPr lang="it-IT" dirty="0"/>
              <a:t> (RVM, </a:t>
            </a:r>
            <a:r>
              <a:rPr lang="it-IT" dirty="0" err="1"/>
              <a:t>see</a:t>
            </a:r>
            <a:r>
              <a:rPr lang="it-IT" dirty="0"/>
              <a:t> Roberto Taverna talk) to </a:t>
            </a:r>
            <a:r>
              <a:rPr lang="it-IT" dirty="0" err="1"/>
              <a:t>independently</a:t>
            </a:r>
            <a:r>
              <a:rPr lang="it-IT" dirty="0"/>
              <a:t> determine the </a:t>
            </a:r>
            <a:r>
              <a:rPr lang="it-IT" dirty="0" err="1"/>
              <a:t>geometrical</a:t>
            </a:r>
            <a:r>
              <a:rPr lang="it-IT" dirty="0"/>
              <a:t> </a:t>
            </a:r>
            <a:r>
              <a:rPr lang="it-IT" dirty="0" err="1"/>
              <a:t>configuration</a:t>
            </a:r>
            <a:r>
              <a:rPr lang="it-IT" dirty="0"/>
              <a:t> of </a:t>
            </a:r>
            <a:r>
              <a:rPr lang="it-IT" dirty="0" err="1"/>
              <a:t>XRPs</a:t>
            </a:r>
            <a:r>
              <a:rPr lang="it-IT" dirty="0"/>
              <a:t>.</a:t>
            </a:r>
          </a:p>
          <a:p>
            <a:endParaRPr lang="it-IT" dirty="0"/>
          </a:p>
          <a:p>
            <a:r>
              <a:rPr lang="en-GB" dirty="0"/>
              <a:t>The RVM  describes PA in Pulsars taking into account  geometrical ad viewing effects</a:t>
            </a:r>
            <a:endParaRPr lang="it-IT" dirty="0"/>
          </a:p>
          <a:p>
            <a:endParaRPr lang="it-IT" dirty="0"/>
          </a:p>
          <a:p>
            <a:r>
              <a:rPr lang="it-IT" dirty="0"/>
              <a:t>With RVM </a:t>
            </a:r>
            <a:r>
              <a:rPr lang="it-IT" dirty="0" err="1"/>
              <a:t>It</a:t>
            </a:r>
            <a:r>
              <a:rPr lang="it-IT" dirty="0"/>
              <a:t> </a:t>
            </a:r>
            <a:r>
              <a:rPr lang="it-IT" dirty="0" err="1"/>
              <a:t>is</a:t>
            </a:r>
            <a:r>
              <a:rPr lang="it-IT" dirty="0"/>
              <a:t> </a:t>
            </a:r>
            <a:r>
              <a:rPr lang="it-IT" dirty="0" err="1"/>
              <a:t>possible</a:t>
            </a:r>
            <a:r>
              <a:rPr lang="it-IT" dirty="0"/>
              <a:t> to  break the </a:t>
            </a:r>
            <a:r>
              <a:rPr lang="it-IT" dirty="0" err="1"/>
              <a:t>degeneracy</a:t>
            </a:r>
            <a:r>
              <a:rPr lang="it-IT" dirty="0"/>
              <a:t> </a:t>
            </a:r>
            <a:r>
              <a:rPr lang="it-IT" dirty="0" err="1"/>
              <a:t>between</a:t>
            </a:r>
            <a:r>
              <a:rPr lang="it-IT" dirty="0"/>
              <a:t> the </a:t>
            </a:r>
            <a:r>
              <a:rPr lang="it-IT" dirty="0" err="1"/>
              <a:t>geometry</a:t>
            </a:r>
            <a:r>
              <a:rPr lang="it-IT" dirty="0"/>
              <a:t> of the pulsar and the </a:t>
            </a:r>
            <a:r>
              <a:rPr lang="it-IT" dirty="0" err="1"/>
              <a:t>physics</a:t>
            </a:r>
            <a:r>
              <a:rPr lang="it-IT" dirty="0"/>
              <a:t> of </a:t>
            </a:r>
            <a:r>
              <a:rPr lang="it-IT" dirty="0" err="1"/>
              <a:t>its</a:t>
            </a:r>
            <a:r>
              <a:rPr lang="it-IT" dirty="0"/>
              <a:t> </a:t>
            </a:r>
            <a:r>
              <a:rPr lang="it-IT" dirty="0" err="1"/>
              <a:t>emission</a:t>
            </a:r>
            <a:r>
              <a:rPr lang="it-IT" dirty="0"/>
              <a:t>. </a:t>
            </a:r>
          </a:p>
          <a:p>
            <a:endParaRPr lang="it-IT" dirty="0"/>
          </a:p>
        </p:txBody>
      </p:sp>
      <p:sp>
        <p:nvSpPr>
          <p:cNvPr id="8" name="CasellaDiTesto 7">
            <a:extLst>
              <a:ext uri="{FF2B5EF4-FFF2-40B4-BE49-F238E27FC236}">
                <a16:creationId xmlns:a16="http://schemas.microsoft.com/office/drawing/2014/main" id="{9796FBE4-26B9-C6FE-C109-8C5259166386}"/>
              </a:ext>
            </a:extLst>
          </p:cNvPr>
          <p:cNvSpPr txBox="1"/>
          <p:nvPr/>
        </p:nvSpPr>
        <p:spPr>
          <a:xfrm>
            <a:off x="822960" y="321013"/>
            <a:ext cx="10302240" cy="553998"/>
          </a:xfrm>
          <a:prstGeom prst="rect">
            <a:avLst/>
          </a:prstGeom>
          <a:noFill/>
        </p:spPr>
        <p:txBody>
          <a:bodyPr wrap="square" rtlCol="0">
            <a:spAutoFit/>
          </a:bodyPr>
          <a:lstStyle/>
          <a:p>
            <a:r>
              <a:rPr lang="en-GB" sz="3000" b="1" dirty="0"/>
              <a:t>Polarization in HMXB</a:t>
            </a:r>
          </a:p>
        </p:txBody>
      </p:sp>
    </p:spTree>
    <p:extLst>
      <p:ext uri="{BB962C8B-B14F-4D97-AF65-F5344CB8AC3E}">
        <p14:creationId xmlns:p14="http://schemas.microsoft.com/office/powerpoint/2010/main" val="6455666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8FA4C63-6FAF-3EC1-9071-90BDF1D5B269}"/>
              </a:ext>
            </a:extLst>
          </p:cNvPr>
          <p:cNvSpPr>
            <a:spLocks noGrp="1"/>
          </p:cNvSpPr>
          <p:nvPr>
            <p:ph type="title"/>
          </p:nvPr>
        </p:nvSpPr>
        <p:spPr>
          <a:xfrm>
            <a:off x="432645" y="-10298"/>
            <a:ext cx="4575655" cy="1162051"/>
          </a:xfrm>
        </p:spPr>
        <p:txBody>
          <a:bodyPr/>
          <a:lstStyle/>
          <a:p>
            <a:r>
              <a:rPr lang="it-IT" sz="2000" dirty="0" err="1">
                <a:latin typeface="+mn-lt"/>
                <a:ea typeface="+mn-ea"/>
                <a:cs typeface="+mn-cs"/>
              </a:rPr>
              <a:t>Polarization</a:t>
            </a:r>
            <a:r>
              <a:rPr lang="it-IT" sz="2000" dirty="0">
                <a:latin typeface="+mn-lt"/>
                <a:ea typeface="+mn-ea"/>
                <a:cs typeface="+mn-cs"/>
              </a:rPr>
              <a:t> </a:t>
            </a:r>
            <a:r>
              <a:rPr lang="it-IT" sz="2000" dirty="0" err="1">
                <a:latin typeface="+mn-lt"/>
                <a:ea typeface="+mn-ea"/>
                <a:cs typeface="+mn-cs"/>
              </a:rPr>
              <a:t>properties</a:t>
            </a:r>
            <a:r>
              <a:rPr lang="it-IT" sz="2000" dirty="0">
                <a:latin typeface="+mn-lt"/>
                <a:ea typeface="+mn-ea"/>
                <a:cs typeface="+mn-cs"/>
              </a:rPr>
              <a:t> of </a:t>
            </a:r>
            <a:r>
              <a:rPr lang="it-IT" sz="2000" dirty="0" err="1">
                <a:latin typeface="+mn-lt"/>
                <a:ea typeface="+mn-ea"/>
                <a:cs typeface="+mn-cs"/>
              </a:rPr>
              <a:t>HMXBs</a:t>
            </a:r>
            <a:r>
              <a:rPr lang="it-IT" sz="2000" dirty="0">
                <a:latin typeface="+mn-lt"/>
                <a:ea typeface="+mn-ea"/>
                <a:cs typeface="+mn-cs"/>
              </a:rPr>
              <a:t> </a:t>
            </a:r>
            <a:br>
              <a:rPr lang="it-IT" sz="2000" dirty="0">
                <a:latin typeface="+mn-lt"/>
                <a:ea typeface="+mn-ea"/>
                <a:cs typeface="+mn-cs"/>
              </a:rPr>
            </a:br>
            <a:endParaRPr lang="en-US" dirty="0"/>
          </a:p>
        </p:txBody>
      </p:sp>
      <p:pic>
        <p:nvPicPr>
          <p:cNvPr id="5" name="Immagine 4" descr="Immagine che contiene testo, ricevuta, numero, schermata&#10;&#10;Descrizione generata automaticamente">
            <a:extLst>
              <a:ext uri="{FF2B5EF4-FFF2-40B4-BE49-F238E27FC236}">
                <a16:creationId xmlns:a16="http://schemas.microsoft.com/office/drawing/2014/main" id="{64B71299-0BB0-AE54-F64F-B40DA152E2AC}"/>
              </a:ext>
            </a:extLst>
          </p:cNvPr>
          <p:cNvPicPr>
            <a:picLocks noChangeAspect="1"/>
          </p:cNvPicPr>
          <p:nvPr/>
        </p:nvPicPr>
        <p:blipFill>
          <a:blip r:embed="rId3"/>
          <a:stretch>
            <a:fillRect/>
          </a:stretch>
        </p:blipFill>
        <p:spPr>
          <a:xfrm>
            <a:off x="5377452" y="273049"/>
            <a:ext cx="6381903" cy="3430271"/>
          </a:xfrm>
          <a:prstGeom prst="rect">
            <a:avLst/>
          </a:prstGeom>
          <a:noFill/>
        </p:spPr>
      </p:pic>
      <p:sp>
        <p:nvSpPr>
          <p:cNvPr id="3" name="CasellaDiTesto 2">
            <a:extLst>
              <a:ext uri="{FF2B5EF4-FFF2-40B4-BE49-F238E27FC236}">
                <a16:creationId xmlns:a16="http://schemas.microsoft.com/office/drawing/2014/main" id="{905DBC6A-016C-0262-7537-6B5E53BF2144}"/>
              </a:ext>
            </a:extLst>
          </p:cNvPr>
          <p:cNvSpPr txBox="1"/>
          <p:nvPr/>
        </p:nvSpPr>
        <p:spPr bwMode="auto">
          <a:xfrm>
            <a:off x="154304" y="1063817"/>
            <a:ext cx="5223148" cy="48493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Autofit/>
          </a:bodyPr>
          <a:lstStyle/>
          <a:p>
            <a:pPr eaLnBrk="0" hangingPunct="0">
              <a:spcBef>
                <a:spcPct val="20000"/>
              </a:spcBef>
            </a:pPr>
            <a:endParaRPr lang="it-IT" dirty="0">
              <a:latin typeface="+mn-lt"/>
              <a:ea typeface="+mn-ea"/>
              <a:cs typeface="+mn-cs"/>
            </a:endParaRPr>
          </a:p>
          <a:p>
            <a:pPr eaLnBrk="0" hangingPunct="0">
              <a:spcBef>
                <a:spcPct val="20000"/>
              </a:spcBef>
            </a:pPr>
            <a:r>
              <a:rPr lang="it-IT" dirty="0" err="1"/>
              <a:t>Examples</a:t>
            </a:r>
            <a:r>
              <a:rPr lang="it-IT" dirty="0"/>
              <a:t> of the </a:t>
            </a:r>
            <a:r>
              <a:rPr lang="it-IT" dirty="0" err="1"/>
              <a:t>phase-resolved</a:t>
            </a:r>
            <a:r>
              <a:rPr lang="it-IT" dirty="0"/>
              <a:t> </a:t>
            </a:r>
            <a:r>
              <a:rPr lang="it-IT" dirty="0" err="1"/>
              <a:t>spectropolarimetric</a:t>
            </a:r>
            <a:r>
              <a:rPr lang="it-IT" dirty="0"/>
              <a:t> </a:t>
            </a:r>
            <a:r>
              <a:rPr lang="it-IT" dirty="0" err="1"/>
              <a:t>analysis</a:t>
            </a:r>
            <a:r>
              <a:rPr lang="it-IT" dirty="0"/>
              <a:t> for </a:t>
            </a:r>
            <a:r>
              <a:rPr lang="it-IT" dirty="0" err="1"/>
              <a:t>two</a:t>
            </a:r>
            <a:r>
              <a:rPr lang="it-IT" dirty="0"/>
              <a:t> </a:t>
            </a:r>
            <a:r>
              <a:rPr lang="it-IT" dirty="0" err="1"/>
              <a:t>XRPs</a:t>
            </a:r>
            <a:r>
              <a:rPr lang="it-IT" dirty="0"/>
              <a:t>: Cen X-3 (</a:t>
            </a:r>
            <a:r>
              <a:rPr lang="it-IT" dirty="0" err="1"/>
              <a:t>left</a:t>
            </a:r>
            <a:r>
              <a:rPr lang="it-IT" dirty="0"/>
              <a:t>) and X </a:t>
            </a:r>
            <a:r>
              <a:rPr lang="it-IT" dirty="0" err="1"/>
              <a:t>Persei</a:t>
            </a:r>
            <a:r>
              <a:rPr lang="it-IT" dirty="0"/>
              <a:t> </a:t>
            </a:r>
          </a:p>
          <a:p>
            <a:pPr eaLnBrk="0" hangingPunct="0">
              <a:spcBef>
                <a:spcPct val="20000"/>
              </a:spcBef>
            </a:pPr>
            <a:endParaRPr lang="it-IT" dirty="0">
              <a:latin typeface="+mn-lt"/>
              <a:ea typeface="+mn-ea"/>
              <a:cs typeface="+mn-cs"/>
            </a:endParaRPr>
          </a:p>
          <a:p>
            <a:pPr eaLnBrk="0" hangingPunct="0">
              <a:spcBef>
                <a:spcPct val="20000"/>
              </a:spcBef>
            </a:pPr>
            <a:r>
              <a:rPr lang="it-IT" dirty="0"/>
              <a:t>Thanks to </a:t>
            </a:r>
            <a:r>
              <a:rPr lang="it-IT" dirty="0" err="1"/>
              <a:t>this</a:t>
            </a:r>
            <a:r>
              <a:rPr lang="it-IT" dirty="0"/>
              <a:t>, </a:t>
            </a:r>
            <a:r>
              <a:rPr lang="it-IT" dirty="0" err="1"/>
              <a:t>it</a:t>
            </a:r>
            <a:r>
              <a:rPr lang="it-IT" dirty="0"/>
              <a:t> </a:t>
            </a:r>
            <a:r>
              <a:rPr lang="it-IT" dirty="0" err="1"/>
              <a:t>was</a:t>
            </a:r>
            <a:r>
              <a:rPr lang="it-IT" dirty="0"/>
              <a:t> </a:t>
            </a:r>
            <a:r>
              <a:rPr lang="it-IT" dirty="0" err="1"/>
              <a:t>possible</a:t>
            </a:r>
            <a:r>
              <a:rPr lang="it-IT" dirty="0"/>
              <a:t> to </a:t>
            </a:r>
            <a:r>
              <a:rPr lang="it-IT" dirty="0" err="1"/>
              <a:t>confirm</a:t>
            </a:r>
            <a:r>
              <a:rPr lang="it-IT" dirty="0"/>
              <a:t> the free </a:t>
            </a:r>
            <a:r>
              <a:rPr lang="it-IT" dirty="0" err="1"/>
              <a:t>precession</a:t>
            </a:r>
            <a:r>
              <a:rPr lang="it-IT" dirty="0"/>
              <a:t> of the NS in </a:t>
            </a:r>
            <a:r>
              <a:rPr lang="it-IT" dirty="0" err="1"/>
              <a:t>Her</a:t>
            </a:r>
            <a:r>
              <a:rPr lang="it-IT" dirty="0"/>
              <a:t> X-1 and </a:t>
            </a:r>
            <a:r>
              <a:rPr lang="it-IT" dirty="0" err="1"/>
              <a:t>discover</a:t>
            </a:r>
            <a:r>
              <a:rPr lang="it-IT" dirty="0"/>
              <a:t> </a:t>
            </a:r>
            <a:r>
              <a:rPr lang="it-IT" dirty="0" err="1"/>
              <a:t>unpulsed</a:t>
            </a:r>
            <a:r>
              <a:rPr lang="it-IT" dirty="0"/>
              <a:t> </a:t>
            </a:r>
            <a:r>
              <a:rPr lang="it-IT" dirty="0" err="1"/>
              <a:t>but</a:t>
            </a:r>
            <a:r>
              <a:rPr lang="it-IT" dirty="0"/>
              <a:t> </a:t>
            </a:r>
            <a:r>
              <a:rPr lang="it-IT" dirty="0" err="1"/>
              <a:t>strongly</a:t>
            </a:r>
            <a:r>
              <a:rPr lang="it-IT" dirty="0"/>
              <a:t> </a:t>
            </a:r>
            <a:r>
              <a:rPr lang="it-IT" dirty="0" err="1"/>
              <a:t>polarized</a:t>
            </a:r>
            <a:r>
              <a:rPr lang="it-IT" dirty="0"/>
              <a:t> </a:t>
            </a:r>
            <a:r>
              <a:rPr lang="it-IT" dirty="0" err="1"/>
              <a:t>emissions</a:t>
            </a:r>
            <a:r>
              <a:rPr lang="it-IT" dirty="0"/>
              <a:t> from the </a:t>
            </a:r>
            <a:r>
              <a:rPr lang="it-IT" dirty="0" err="1"/>
              <a:t>bright</a:t>
            </a:r>
            <a:r>
              <a:rPr lang="it-IT" dirty="0"/>
              <a:t> </a:t>
            </a:r>
            <a:r>
              <a:rPr lang="it-IT" dirty="0" err="1"/>
              <a:t>transients</a:t>
            </a:r>
            <a:r>
              <a:rPr lang="it-IT" dirty="0"/>
              <a:t> LS V +44 17 and Swift J0243.6+6124.</a:t>
            </a:r>
            <a:endParaRPr lang="en-GB" dirty="0"/>
          </a:p>
          <a:p>
            <a:pPr eaLnBrk="0" hangingPunct="0">
              <a:spcBef>
                <a:spcPct val="20000"/>
              </a:spcBef>
            </a:pPr>
            <a:endParaRPr lang="it-IT" dirty="0">
              <a:latin typeface="+mn-lt"/>
              <a:ea typeface="+mn-ea"/>
              <a:cs typeface="+mn-cs"/>
            </a:endParaRPr>
          </a:p>
        </p:txBody>
      </p:sp>
      <p:sp>
        <p:nvSpPr>
          <p:cNvPr id="7" name="CasellaDiTesto 6">
            <a:extLst>
              <a:ext uri="{FF2B5EF4-FFF2-40B4-BE49-F238E27FC236}">
                <a16:creationId xmlns:a16="http://schemas.microsoft.com/office/drawing/2014/main" id="{3324D98C-CA7E-A422-8668-5C7731FD6FF6}"/>
              </a:ext>
            </a:extLst>
          </p:cNvPr>
          <p:cNvSpPr txBox="1"/>
          <p:nvPr/>
        </p:nvSpPr>
        <p:spPr>
          <a:xfrm>
            <a:off x="5471160" y="201396"/>
            <a:ext cx="6096000" cy="369332"/>
          </a:xfrm>
          <a:prstGeom prst="rect">
            <a:avLst/>
          </a:prstGeom>
          <a:solidFill>
            <a:schemeClr val="bg1"/>
          </a:solidFill>
        </p:spPr>
        <p:txBody>
          <a:bodyPr wrap="square">
            <a:spAutoFit/>
          </a:bodyPr>
          <a:lstStyle/>
          <a:p>
            <a:r>
              <a:rPr lang="it-IT" dirty="0"/>
              <a:t> </a:t>
            </a:r>
            <a:r>
              <a:rPr lang="it-IT" dirty="0" err="1"/>
              <a:t>Rotating</a:t>
            </a:r>
            <a:r>
              <a:rPr lang="it-IT" dirty="0"/>
              <a:t> </a:t>
            </a:r>
            <a:r>
              <a:rPr lang="it-IT" dirty="0" err="1"/>
              <a:t>Vector</a:t>
            </a:r>
            <a:r>
              <a:rPr lang="it-IT" dirty="0"/>
              <a:t> Model </a:t>
            </a:r>
            <a:r>
              <a:rPr lang="it-IT" dirty="0" err="1"/>
              <a:t>parameters</a:t>
            </a:r>
            <a:r>
              <a:rPr lang="it-IT" dirty="0"/>
              <a:t> </a:t>
            </a:r>
            <a:r>
              <a:rPr lang="it-IT" dirty="0" err="1"/>
              <a:t>observed</a:t>
            </a:r>
            <a:r>
              <a:rPr lang="it-IT" dirty="0"/>
              <a:t> by IXPE</a:t>
            </a:r>
            <a:endParaRPr lang="en-GB" dirty="0"/>
          </a:p>
        </p:txBody>
      </p:sp>
      <p:pic>
        <p:nvPicPr>
          <p:cNvPr id="9" name="Immagine 8" descr="Immagine che contiene diagramma, testo, linea, Diagramma&#10;&#10;Descrizione generata automaticamente">
            <a:extLst>
              <a:ext uri="{FF2B5EF4-FFF2-40B4-BE49-F238E27FC236}">
                <a16:creationId xmlns:a16="http://schemas.microsoft.com/office/drawing/2014/main" id="{A9BA95A7-1FCD-5D64-6F47-9A09F386506C}"/>
              </a:ext>
            </a:extLst>
          </p:cNvPr>
          <p:cNvPicPr>
            <a:picLocks noChangeAspect="1"/>
          </p:cNvPicPr>
          <p:nvPr/>
        </p:nvPicPr>
        <p:blipFill>
          <a:blip r:embed="rId4"/>
          <a:srcRect l="7647"/>
          <a:stretch/>
        </p:blipFill>
        <p:spPr>
          <a:xfrm>
            <a:off x="7605732" y="3905251"/>
            <a:ext cx="4586268" cy="2679700"/>
          </a:xfrm>
          <a:prstGeom prst="rect">
            <a:avLst/>
          </a:prstGeom>
        </p:spPr>
      </p:pic>
      <p:sp>
        <p:nvSpPr>
          <p:cNvPr id="13" name="CasellaDiTesto 12">
            <a:extLst>
              <a:ext uri="{FF2B5EF4-FFF2-40B4-BE49-F238E27FC236}">
                <a16:creationId xmlns:a16="http://schemas.microsoft.com/office/drawing/2014/main" id="{1049AE5B-38C3-D702-D146-6726BD6F893A}"/>
              </a:ext>
            </a:extLst>
          </p:cNvPr>
          <p:cNvSpPr txBox="1"/>
          <p:nvPr/>
        </p:nvSpPr>
        <p:spPr>
          <a:xfrm>
            <a:off x="5720382" y="4090939"/>
            <a:ext cx="1646892" cy="2308324"/>
          </a:xfrm>
          <a:prstGeom prst="rect">
            <a:avLst/>
          </a:prstGeom>
          <a:noFill/>
        </p:spPr>
        <p:txBody>
          <a:bodyPr wrap="square">
            <a:spAutoFit/>
          </a:bodyPr>
          <a:lstStyle/>
          <a:p>
            <a:pPr algn="just" eaLnBrk="0" hangingPunct="0">
              <a:spcBef>
                <a:spcPct val="20000"/>
              </a:spcBef>
            </a:pPr>
            <a:r>
              <a:rPr lang="it-IT" dirty="0" err="1"/>
              <a:t>P</a:t>
            </a:r>
            <a:r>
              <a:rPr lang="it-IT" sz="1800" dirty="0" err="1"/>
              <a:t>hase-resolved</a:t>
            </a:r>
            <a:r>
              <a:rPr lang="it-IT" sz="1800" dirty="0"/>
              <a:t> </a:t>
            </a:r>
            <a:r>
              <a:rPr lang="it-IT" sz="1800" dirty="0" err="1"/>
              <a:t>spectropolarimetric</a:t>
            </a:r>
            <a:r>
              <a:rPr lang="it-IT" sz="1800" dirty="0"/>
              <a:t> </a:t>
            </a:r>
            <a:r>
              <a:rPr lang="it-IT" sz="1800" dirty="0" err="1"/>
              <a:t>analysis</a:t>
            </a:r>
            <a:r>
              <a:rPr lang="it-IT" sz="1800" dirty="0"/>
              <a:t> for </a:t>
            </a:r>
            <a:r>
              <a:rPr lang="it-IT" sz="1800" dirty="0" err="1"/>
              <a:t>two</a:t>
            </a:r>
            <a:r>
              <a:rPr lang="it-IT" sz="1800" dirty="0"/>
              <a:t> </a:t>
            </a:r>
            <a:r>
              <a:rPr lang="it-IT" sz="1800" dirty="0" err="1"/>
              <a:t>XRPs</a:t>
            </a:r>
            <a:r>
              <a:rPr lang="it-IT" sz="1800" dirty="0"/>
              <a:t>: Cen X-3 (</a:t>
            </a:r>
            <a:r>
              <a:rPr lang="it-IT" sz="1800" dirty="0" err="1"/>
              <a:t>left</a:t>
            </a:r>
            <a:r>
              <a:rPr lang="it-IT" sz="1800" dirty="0"/>
              <a:t>) and X </a:t>
            </a:r>
            <a:r>
              <a:rPr lang="it-IT" sz="1800" dirty="0" err="1"/>
              <a:t>Persei</a:t>
            </a:r>
            <a:r>
              <a:rPr lang="it-IT" sz="1800" dirty="0"/>
              <a:t> </a:t>
            </a:r>
            <a:endParaRPr lang="it-IT" sz="1800" dirty="0">
              <a:latin typeface="+mn-lt"/>
              <a:ea typeface="+mn-ea"/>
              <a:cs typeface="+mn-cs"/>
            </a:endParaRPr>
          </a:p>
        </p:txBody>
      </p:sp>
      <p:sp>
        <p:nvSpPr>
          <p:cNvPr id="15" name="CasellaDiTesto 14">
            <a:extLst>
              <a:ext uri="{FF2B5EF4-FFF2-40B4-BE49-F238E27FC236}">
                <a16:creationId xmlns:a16="http://schemas.microsoft.com/office/drawing/2014/main" id="{8D065191-4AC3-D0AE-93FC-D70A09E243CE}"/>
              </a:ext>
            </a:extLst>
          </p:cNvPr>
          <p:cNvSpPr txBox="1"/>
          <p:nvPr/>
        </p:nvSpPr>
        <p:spPr>
          <a:xfrm>
            <a:off x="92413" y="6553507"/>
            <a:ext cx="6099242" cy="276999"/>
          </a:xfrm>
          <a:prstGeom prst="rect">
            <a:avLst/>
          </a:prstGeom>
          <a:noFill/>
        </p:spPr>
        <p:txBody>
          <a:bodyPr wrap="square">
            <a:spAutoFit/>
          </a:bodyPr>
          <a:lstStyle/>
          <a:p>
            <a:r>
              <a:rPr lang="it-IT" sz="1200" dirty="0" err="1"/>
              <a:t>Poutanen</a:t>
            </a:r>
            <a:r>
              <a:rPr lang="it-IT" sz="1200" dirty="0"/>
              <a:t> et al 2024</a:t>
            </a:r>
            <a:endParaRPr lang="en-GB" sz="12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FE826-C823-F6CE-A7B9-F9A2D1CFA0BF}"/>
            </a:ext>
          </a:extLst>
        </p:cNvPr>
        <p:cNvGrpSpPr/>
        <p:nvPr/>
      </p:nvGrpSpPr>
      <p:grpSpPr>
        <a:xfrm>
          <a:off x="0" y="0"/>
          <a:ext cx="0" cy="0"/>
          <a:chOff x="0" y="0"/>
          <a:chExt cx="0" cy="0"/>
        </a:xfrm>
      </p:grpSpPr>
      <p:pic>
        <p:nvPicPr>
          <p:cNvPr id="3" name="Immagine 2" descr="Immagine che contiene testo, calligrafia&#10;&#10;Descrizione generata automaticamente">
            <a:extLst>
              <a:ext uri="{FF2B5EF4-FFF2-40B4-BE49-F238E27FC236}">
                <a16:creationId xmlns:a16="http://schemas.microsoft.com/office/drawing/2014/main" id="{259DB250-3AC8-00FF-D44B-1728D0D84C55}"/>
              </a:ext>
            </a:extLst>
          </p:cNvPr>
          <p:cNvPicPr>
            <a:picLocks noChangeAspect="1"/>
          </p:cNvPicPr>
          <p:nvPr/>
        </p:nvPicPr>
        <p:blipFill>
          <a:blip r:embed="rId3"/>
          <a:stretch>
            <a:fillRect/>
          </a:stretch>
        </p:blipFill>
        <p:spPr>
          <a:xfrm>
            <a:off x="2018838" y="914400"/>
            <a:ext cx="7772400" cy="5440679"/>
          </a:xfrm>
          <a:prstGeom prst="rect">
            <a:avLst/>
          </a:prstGeom>
        </p:spPr>
      </p:pic>
      <p:sp>
        <p:nvSpPr>
          <p:cNvPr id="4" name="CasellaDiTesto 3">
            <a:extLst>
              <a:ext uri="{FF2B5EF4-FFF2-40B4-BE49-F238E27FC236}">
                <a16:creationId xmlns:a16="http://schemas.microsoft.com/office/drawing/2014/main" id="{BFD56DDE-0B50-59D5-EEFF-726360441278}"/>
              </a:ext>
            </a:extLst>
          </p:cNvPr>
          <p:cNvSpPr txBox="1"/>
          <p:nvPr/>
        </p:nvSpPr>
        <p:spPr>
          <a:xfrm>
            <a:off x="7461116" y="359923"/>
            <a:ext cx="2712046" cy="369332"/>
          </a:xfrm>
          <a:prstGeom prst="rect">
            <a:avLst/>
          </a:prstGeom>
          <a:noFill/>
        </p:spPr>
        <p:txBody>
          <a:bodyPr wrap="square" rtlCol="0">
            <a:spAutoFit/>
          </a:bodyPr>
          <a:lstStyle/>
          <a:p>
            <a:r>
              <a:rPr lang="en-GB" dirty="0"/>
              <a:t>Poster from A. </a:t>
            </a:r>
            <a:r>
              <a:rPr lang="en-GB" dirty="0" err="1"/>
              <a:t>Salganik</a:t>
            </a:r>
            <a:endParaRPr lang="en-GB" dirty="0"/>
          </a:p>
        </p:txBody>
      </p:sp>
    </p:spTree>
    <p:extLst>
      <p:ext uri="{BB962C8B-B14F-4D97-AF65-F5344CB8AC3E}">
        <p14:creationId xmlns:p14="http://schemas.microsoft.com/office/powerpoint/2010/main" val="3077350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a:xfrm>
            <a:off x="1981200" y="491808"/>
            <a:ext cx="8229600" cy="1143000"/>
          </a:xfrm>
        </p:spPr>
        <p:txBody>
          <a:bodyPr/>
          <a:lstStyle/>
          <a:p>
            <a:pPr eaLnBrk="1" hangingPunct="1">
              <a:defRPr/>
            </a:pPr>
            <a:r>
              <a:rPr lang="it-IT" dirty="0" err="1"/>
              <a:t>Essential</a:t>
            </a:r>
            <a:r>
              <a:rPr lang="it-IT" dirty="0"/>
              <a:t> </a:t>
            </a:r>
            <a:r>
              <a:rPr lang="it-IT" dirty="0" err="1"/>
              <a:t>Biliography</a:t>
            </a:r>
            <a:endParaRPr lang="it-IT" dirty="0"/>
          </a:p>
        </p:txBody>
      </p:sp>
      <p:sp>
        <p:nvSpPr>
          <p:cNvPr id="2" name="CasellaDiTesto 1">
            <a:extLst>
              <a:ext uri="{FF2B5EF4-FFF2-40B4-BE49-F238E27FC236}">
                <a16:creationId xmlns:a16="http://schemas.microsoft.com/office/drawing/2014/main" id="{7FC19A1E-A9E6-0F88-48CD-89EE6C2BBEB5}"/>
              </a:ext>
            </a:extLst>
          </p:cNvPr>
          <p:cNvSpPr txBox="1"/>
          <p:nvPr/>
        </p:nvSpPr>
        <p:spPr>
          <a:xfrm>
            <a:off x="243840" y="1981200"/>
            <a:ext cx="11811000" cy="4247317"/>
          </a:xfrm>
          <a:prstGeom prst="rect">
            <a:avLst/>
          </a:prstGeom>
          <a:noFill/>
        </p:spPr>
        <p:txBody>
          <a:bodyPr wrap="square" rtlCol="0">
            <a:spAutoFit/>
          </a:bodyPr>
          <a:lstStyle/>
          <a:p>
            <a:endParaRPr lang="it-IT" b="1" dirty="0"/>
          </a:p>
          <a:p>
            <a:pPr marL="285750" indent="-285750">
              <a:buFont typeface="Arial" panose="020B0604020202020204" pitchFamily="34" charset="0"/>
              <a:buChar char="•"/>
            </a:pPr>
            <a:r>
              <a:rPr lang="it-IT" b="1" dirty="0"/>
              <a:t>Di Salvo </a:t>
            </a:r>
            <a:r>
              <a:rPr lang="it-IT" b="1" dirty="0" err="1"/>
              <a:t>at</a:t>
            </a:r>
            <a:r>
              <a:rPr lang="it-IT" b="1" dirty="0"/>
              <a:t> al. 2023 </a:t>
            </a:r>
            <a:r>
              <a:rPr lang="it-IT" b="1" i="0" dirty="0" err="1">
                <a:effectLst/>
                <a:latin typeface="Helvetica Neue" panose="02000503000000020004" pitchFamily="2" charset="0"/>
              </a:rPr>
              <a:t>Handbook</a:t>
            </a:r>
            <a:r>
              <a:rPr lang="it-IT" b="1" i="0" dirty="0">
                <a:effectLst/>
                <a:latin typeface="Helvetica Neue" panose="02000503000000020004" pitchFamily="2" charset="0"/>
              </a:rPr>
              <a:t> of X-ray and Gamma-ray </a:t>
            </a:r>
            <a:r>
              <a:rPr lang="it-IT" b="1" i="0" dirty="0" err="1">
                <a:effectLst/>
                <a:latin typeface="Helvetica Neue" panose="02000503000000020004" pitchFamily="2" charset="0"/>
              </a:rPr>
              <a:t>Astrophysics</a:t>
            </a:r>
            <a:r>
              <a:rPr lang="it-IT" b="1" i="0" dirty="0">
                <a:effectLst/>
                <a:latin typeface="Helvetica Neue" panose="02000503000000020004" pitchFamily="2" charset="0"/>
              </a:rPr>
              <a:t> (</a:t>
            </a:r>
            <a:r>
              <a:rPr lang="it-IT" b="1" i="0" dirty="0" err="1">
                <a:effectLst/>
                <a:latin typeface="Helvetica Neue" panose="02000503000000020004" pitchFamily="2" charset="0"/>
              </a:rPr>
              <a:t>Section</a:t>
            </a:r>
            <a:r>
              <a:rPr lang="it-IT" b="1" i="0" dirty="0">
                <a:effectLst/>
                <a:latin typeface="Helvetica Neue" panose="02000503000000020004" pitchFamily="2" charset="0"/>
              </a:rPr>
              <a:t> </a:t>
            </a:r>
            <a:r>
              <a:rPr lang="it-IT" b="1" i="0" dirty="0" err="1">
                <a:effectLst/>
                <a:latin typeface="Helvetica Neue" panose="02000503000000020004" pitchFamily="2" charset="0"/>
              </a:rPr>
              <a:t>Eds</a:t>
            </a:r>
            <a:r>
              <a:rPr lang="it-IT" b="1" i="0" dirty="0">
                <a:effectLst/>
                <a:latin typeface="Helvetica Neue" panose="02000503000000020004" pitchFamily="2" charset="0"/>
              </a:rPr>
              <a:t>. V. </a:t>
            </a:r>
            <a:r>
              <a:rPr lang="it-IT" b="1" i="0" dirty="0" err="1">
                <a:effectLst/>
                <a:latin typeface="Helvetica Neue" panose="02000503000000020004" pitchFamily="2" charset="0"/>
              </a:rPr>
              <a:t>Doroshenko</a:t>
            </a:r>
            <a:r>
              <a:rPr lang="it-IT" b="1" i="0" dirty="0">
                <a:effectLst/>
                <a:latin typeface="Helvetica Neue" panose="02000503000000020004" pitchFamily="2" charset="0"/>
              </a:rPr>
              <a:t>, A. Santangelo; </a:t>
            </a:r>
            <a:r>
              <a:rPr lang="it-IT" b="1" i="0" dirty="0" err="1">
                <a:effectLst/>
                <a:latin typeface="Helvetica Neue" panose="02000503000000020004" pitchFamily="2" charset="0"/>
              </a:rPr>
              <a:t>Eds</a:t>
            </a:r>
            <a:r>
              <a:rPr lang="it-IT" b="1" i="0" dirty="0">
                <a:effectLst/>
                <a:latin typeface="Helvetica Neue" panose="02000503000000020004" pitchFamily="2" charset="0"/>
              </a:rPr>
              <a:t>. C. Bambi and A. Santangelo, Springer Singapore, 2023).  </a:t>
            </a:r>
            <a:r>
              <a:rPr lang="it-IT" b="1" u="sng" dirty="0">
                <a:effectLst/>
                <a:hlinkClick r:id="rId3">
                  <a:extLst>
                    <a:ext uri="{A12FA001-AC4F-418D-AE19-62706E023703}">
                      <ahyp:hlinkClr xmlns:ahyp="http://schemas.microsoft.com/office/drawing/2018/hyperlinkcolor" val="tx"/>
                    </a:ext>
                  </a:extLst>
                </a:hlinkClick>
              </a:rPr>
              <a:t>arXiv:2311.1251</a:t>
            </a:r>
            <a:endParaRPr lang="it-IT" b="1" u="sng" dirty="0">
              <a:effectLst/>
            </a:endParaRPr>
          </a:p>
          <a:p>
            <a:pPr marL="285750" indent="-285750">
              <a:buFont typeface="Arial" panose="020B0604020202020204" pitchFamily="34" charset="0"/>
              <a:buChar char="•"/>
            </a:pPr>
            <a:endParaRPr lang="it-IT" b="1" u="sng" dirty="0">
              <a:effectLst/>
            </a:endParaRPr>
          </a:p>
          <a:p>
            <a:pPr marL="285750" indent="-285750">
              <a:buFont typeface="Arial" panose="020B0604020202020204" pitchFamily="34" charset="0"/>
              <a:buChar char="•"/>
            </a:pPr>
            <a:r>
              <a:rPr lang="it-IT" b="1" dirty="0" err="1"/>
              <a:t>Gnarini</a:t>
            </a:r>
            <a:r>
              <a:rPr lang="it-IT" b="1" dirty="0"/>
              <a:t> et al </a:t>
            </a:r>
            <a:r>
              <a:rPr lang="it-IT" b="1" i="0" u="sng" dirty="0">
                <a:effectLst/>
                <a:latin typeface="Helvetica Neue" panose="02000503000000020004" pitchFamily="2" charset="0"/>
              </a:rPr>
              <a:t>2024A&amp;A...690A.230 </a:t>
            </a:r>
            <a:r>
              <a:rPr lang="it-IT" b="0" i="0" dirty="0">
                <a:solidFill>
                  <a:srgbClr val="5D5D5D"/>
                </a:solidFill>
                <a:effectLst/>
                <a:latin typeface="Helvetica Neue" panose="02000503000000020004" pitchFamily="2" charset="0"/>
              </a:rPr>
              <a:t> </a:t>
            </a:r>
            <a:r>
              <a:rPr lang="it-IT" u="none" strike="noStrike" dirty="0">
                <a:solidFill>
                  <a:srgbClr val="4073DD"/>
                </a:solidFill>
                <a:effectLst/>
                <a:hlinkClick r:id="rId4"/>
              </a:rPr>
              <a:t>arXiv:2408.02309</a:t>
            </a:r>
            <a:r>
              <a:rPr lang="it-IT" dirty="0">
                <a:effectLst/>
              </a:rPr>
              <a:t> </a:t>
            </a:r>
          </a:p>
          <a:p>
            <a:pPr marL="285750" indent="-285750">
              <a:buFont typeface="Arial" panose="020B0604020202020204" pitchFamily="34" charset="0"/>
              <a:buChar char="•"/>
            </a:pPr>
            <a:endParaRPr lang="it-IT" b="1" i="0" u="sng" dirty="0">
              <a:effectLst/>
              <a:latin typeface="Helvetica Neue" panose="02000503000000020004" pitchFamily="2" charset="0"/>
            </a:endParaRPr>
          </a:p>
          <a:p>
            <a:pPr marL="285750" indent="-285750">
              <a:buFont typeface="Arial" panose="020B0604020202020204" pitchFamily="34" charset="0"/>
              <a:buChar char="•"/>
            </a:pPr>
            <a:r>
              <a:rPr lang="it-IT" b="1" dirty="0"/>
              <a:t>Ursini et al. </a:t>
            </a:r>
            <a:r>
              <a:rPr lang="it-IT" b="1" dirty="0" err="1"/>
              <a:t>Galaxies</a:t>
            </a:r>
            <a:r>
              <a:rPr lang="it-IT" b="1" dirty="0"/>
              <a:t> 2024, 12, 43. </a:t>
            </a:r>
            <a:r>
              <a:rPr lang="it-IT" b="1" dirty="0">
                <a:hlinkClick r:id="rId5">
                  <a:extLst>
                    <a:ext uri="{A12FA001-AC4F-418D-AE19-62706E023703}">
                      <ahyp:hlinkClr xmlns:ahyp="http://schemas.microsoft.com/office/drawing/2018/hyperlinkcolor" val="tx"/>
                    </a:ext>
                  </a:extLst>
                </a:hlinkClick>
              </a:rPr>
              <a:t>https://doi.org/10.3390/galaxies12040043</a:t>
            </a:r>
            <a:r>
              <a:rPr lang="it-IT" b="1" dirty="0"/>
              <a:t> and </a:t>
            </a:r>
            <a:r>
              <a:rPr lang="it-IT" b="1" dirty="0" err="1"/>
              <a:t>references</a:t>
            </a:r>
            <a:r>
              <a:rPr lang="it-IT" b="1" dirty="0"/>
              <a:t> </a:t>
            </a:r>
            <a:r>
              <a:rPr lang="it-IT" b="1" dirty="0" err="1"/>
              <a:t>there</a:t>
            </a:r>
            <a:r>
              <a:rPr lang="it-IT" b="1" dirty="0"/>
              <a:t> in</a:t>
            </a:r>
          </a:p>
          <a:p>
            <a:pPr marL="285750" indent="-285750">
              <a:buFont typeface="Arial" panose="020B0604020202020204" pitchFamily="34" charset="0"/>
              <a:buChar char="•"/>
            </a:pPr>
            <a:endParaRPr lang="it-IT" b="1" dirty="0"/>
          </a:p>
          <a:p>
            <a:pPr marL="285750" indent="-285750">
              <a:buFont typeface="Arial" panose="020B0604020202020204" pitchFamily="34" charset="0"/>
              <a:buChar char="•"/>
            </a:pPr>
            <a:r>
              <a:rPr lang="it-IT" b="1" dirty="0" err="1"/>
              <a:t>Papitto</a:t>
            </a:r>
            <a:r>
              <a:rPr lang="it-IT" b="1" dirty="0"/>
              <a:t> et al 2025 A&amp;A, 694, A37  </a:t>
            </a:r>
            <a:r>
              <a:rPr lang="it-IT" b="1" dirty="0">
                <a:hlinkClick r:id="rId6"/>
              </a:rPr>
              <a:t>https://doi.org/10.1051/0004-6361/202451775</a:t>
            </a:r>
            <a:endParaRPr lang="it-IT" b="1" dirty="0"/>
          </a:p>
          <a:p>
            <a:pPr marL="285750" indent="-285750">
              <a:buFont typeface="Arial" panose="020B0604020202020204" pitchFamily="34" charset="0"/>
              <a:buChar char="•"/>
            </a:pPr>
            <a:endParaRPr lang="it-IT" b="1" dirty="0"/>
          </a:p>
          <a:p>
            <a:pPr marL="285750" indent="-285750">
              <a:buFont typeface="Arial" panose="020B0604020202020204" pitchFamily="34" charset="0"/>
              <a:buChar char="•"/>
            </a:pPr>
            <a:r>
              <a:rPr lang="it-IT" b="1" dirty="0"/>
              <a:t>Juri </a:t>
            </a:r>
            <a:r>
              <a:rPr lang="it-IT" b="1" dirty="0" err="1"/>
              <a:t>Poutanen</a:t>
            </a:r>
            <a:r>
              <a:rPr lang="it-IT" b="1" dirty="0"/>
              <a:t>  et al. 2024 </a:t>
            </a:r>
            <a:r>
              <a:rPr lang="it-IT" b="1" i="0" dirty="0" err="1">
                <a:effectLst/>
                <a:latin typeface="Helvetica Neue" panose="02000503000000020004" pitchFamily="2" charset="0"/>
              </a:rPr>
              <a:t>Galaxies</a:t>
            </a:r>
            <a:r>
              <a:rPr lang="it-IT" b="1" i="0" dirty="0">
                <a:effectLst/>
                <a:latin typeface="Helvetica Neue" panose="02000503000000020004" pitchFamily="2" charset="0"/>
              </a:rPr>
              <a:t>, Volume 12, </a:t>
            </a:r>
            <a:r>
              <a:rPr lang="it-IT" b="1" i="0" dirty="0" err="1">
                <a:effectLst/>
                <a:latin typeface="Helvetica Neue" panose="02000503000000020004" pitchFamily="2" charset="0"/>
              </a:rPr>
              <a:t>Issue</a:t>
            </a:r>
            <a:r>
              <a:rPr lang="it-IT" b="1" i="0" dirty="0">
                <a:effectLst/>
                <a:latin typeface="Helvetica Neue" panose="02000503000000020004" pitchFamily="2" charset="0"/>
              </a:rPr>
              <a:t> 4 and </a:t>
            </a:r>
            <a:r>
              <a:rPr lang="it-IT" b="1" i="0" dirty="0" err="1">
                <a:effectLst/>
                <a:latin typeface="Helvetica Neue" panose="02000503000000020004" pitchFamily="2" charset="0"/>
              </a:rPr>
              <a:t>references</a:t>
            </a:r>
            <a:r>
              <a:rPr lang="it-IT" b="1" i="0" dirty="0">
                <a:effectLst/>
                <a:latin typeface="Helvetica Neue" panose="02000503000000020004" pitchFamily="2" charset="0"/>
              </a:rPr>
              <a:t> </a:t>
            </a:r>
            <a:r>
              <a:rPr lang="it-IT" b="1" i="0" dirty="0" err="1">
                <a:effectLst/>
                <a:latin typeface="Helvetica Neue" panose="02000503000000020004" pitchFamily="2" charset="0"/>
              </a:rPr>
              <a:t>there</a:t>
            </a:r>
            <a:r>
              <a:rPr lang="it-IT" b="1" i="0" dirty="0">
                <a:effectLst/>
                <a:latin typeface="Helvetica Neue" panose="02000503000000020004" pitchFamily="2" charset="0"/>
              </a:rPr>
              <a:t> in</a:t>
            </a:r>
          </a:p>
          <a:p>
            <a:pPr marL="285750" indent="-285750">
              <a:buFont typeface="Arial" panose="020B0604020202020204" pitchFamily="34" charset="0"/>
              <a:buChar char="•"/>
            </a:pPr>
            <a:endParaRPr lang="it-IT" b="1" i="0" dirty="0">
              <a:effectLst/>
              <a:latin typeface="Helvetica Neue" panose="02000503000000020004" pitchFamily="2" charset="0"/>
            </a:endParaRPr>
          </a:p>
          <a:p>
            <a:pPr marL="285750" indent="-285750">
              <a:buFont typeface="Arial" panose="020B0604020202020204" pitchFamily="34" charset="0"/>
              <a:buChar char="•"/>
            </a:pPr>
            <a:r>
              <a:rPr lang="it-IT" b="1" dirty="0">
                <a:latin typeface="Helvetica Neue" panose="02000503000000020004" pitchFamily="2" charset="0"/>
              </a:rPr>
              <a:t>Fornasini et al 2023 </a:t>
            </a:r>
            <a:r>
              <a:rPr lang="it-IT" b="1" i="0" dirty="0" err="1">
                <a:effectLst/>
                <a:latin typeface="Helvetica Neue" panose="02000503000000020004" pitchFamily="2" charset="0"/>
              </a:rPr>
              <a:t>Handbook</a:t>
            </a:r>
            <a:r>
              <a:rPr lang="it-IT" b="1" i="0" dirty="0">
                <a:effectLst/>
                <a:latin typeface="Helvetica Neue" panose="02000503000000020004" pitchFamily="2" charset="0"/>
              </a:rPr>
              <a:t> of X-ray and Gamma-ray </a:t>
            </a:r>
            <a:r>
              <a:rPr lang="it-IT" b="1" i="0" dirty="0" err="1">
                <a:effectLst/>
                <a:latin typeface="Helvetica Neue" panose="02000503000000020004" pitchFamily="2" charset="0"/>
              </a:rPr>
              <a:t>Astrophysics</a:t>
            </a:r>
            <a:r>
              <a:rPr lang="it-IT" b="1" i="0" dirty="0">
                <a:effectLst/>
                <a:latin typeface="Helvetica Neue" panose="02000503000000020004" pitchFamily="2" charset="0"/>
              </a:rPr>
              <a:t> (</a:t>
            </a:r>
            <a:r>
              <a:rPr lang="it-IT" b="1" i="0" dirty="0" err="1">
                <a:effectLst/>
                <a:latin typeface="Helvetica Neue" panose="02000503000000020004" pitchFamily="2" charset="0"/>
              </a:rPr>
              <a:t>Section</a:t>
            </a:r>
            <a:r>
              <a:rPr lang="it-IT" b="1" i="0" dirty="0">
                <a:effectLst/>
                <a:latin typeface="Helvetica Neue" panose="02000503000000020004" pitchFamily="2" charset="0"/>
              </a:rPr>
              <a:t> </a:t>
            </a:r>
            <a:r>
              <a:rPr lang="it-IT" b="1" i="0" dirty="0" err="1">
                <a:effectLst/>
                <a:latin typeface="Helvetica Neue" panose="02000503000000020004" pitchFamily="2" charset="0"/>
              </a:rPr>
              <a:t>Eds</a:t>
            </a:r>
            <a:r>
              <a:rPr lang="it-IT" b="1" i="0" dirty="0">
                <a:effectLst/>
                <a:latin typeface="Helvetica Neue" panose="02000503000000020004" pitchFamily="2" charset="0"/>
              </a:rPr>
              <a:t>. V. </a:t>
            </a:r>
            <a:r>
              <a:rPr lang="it-IT" b="1" i="0" dirty="0" err="1">
                <a:effectLst/>
                <a:latin typeface="Helvetica Neue" panose="02000503000000020004" pitchFamily="2" charset="0"/>
              </a:rPr>
              <a:t>Doroshenko</a:t>
            </a:r>
            <a:r>
              <a:rPr lang="it-IT" b="1" i="0" dirty="0">
                <a:effectLst/>
                <a:latin typeface="Helvetica Neue" panose="02000503000000020004" pitchFamily="2" charset="0"/>
              </a:rPr>
              <a:t>, A.</a:t>
            </a:r>
          </a:p>
          <a:p>
            <a:pPr marL="285750" indent="-285750">
              <a:buFont typeface="Arial" panose="020B0604020202020204" pitchFamily="34" charset="0"/>
              <a:buChar char="•"/>
            </a:pPr>
            <a:endParaRPr lang="it-IT" b="1" i="0" dirty="0">
              <a:effectLst/>
              <a:latin typeface="Helvetica Neue" panose="02000503000000020004" pitchFamily="2" charset="0"/>
            </a:endParaRPr>
          </a:p>
          <a:p>
            <a:pPr marL="285750" indent="-285750">
              <a:buFont typeface="Arial" panose="020B0604020202020204" pitchFamily="34" charset="0"/>
              <a:buChar char="•"/>
            </a:pPr>
            <a:r>
              <a:rPr lang="it-IT" b="1" i="0" dirty="0">
                <a:effectLst/>
                <a:latin typeface="Helvetica Neue" panose="02000503000000020004" pitchFamily="2" charset="0"/>
              </a:rPr>
              <a:t> Santangelo; </a:t>
            </a:r>
            <a:r>
              <a:rPr lang="it-IT" b="1" i="0" dirty="0" err="1">
                <a:effectLst/>
                <a:latin typeface="Helvetica Neue" panose="02000503000000020004" pitchFamily="2" charset="0"/>
              </a:rPr>
              <a:t>Eds</a:t>
            </a:r>
            <a:r>
              <a:rPr lang="it-IT" b="1" i="0" dirty="0">
                <a:effectLst/>
                <a:latin typeface="Helvetica Neue" panose="02000503000000020004" pitchFamily="2" charset="0"/>
              </a:rPr>
              <a:t>. C. Bambi and A. Santangelo, Springer Singapore, 2023). </a:t>
            </a:r>
            <a:r>
              <a:rPr lang="it-IT" b="1" i="0" dirty="0">
                <a:effectLst/>
                <a:latin typeface="Lucida Grande" panose="020B0600040502020204" pitchFamily="34" charset="0"/>
              </a:rPr>
              <a:t> </a:t>
            </a:r>
            <a:r>
              <a:rPr lang="it-IT" b="1" i="0" u="none" strike="noStrike" dirty="0">
                <a:effectLst/>
                <a:latin typeface="Lucida Grande" panose="020B0600040502020204" pitchFamily="34" charset="0"/>
                <a:hlinkClick r:id="rId7">
                  <a:extLst>
                    <a:ext uri="{A12FA001-AC4F-418D-AE19-62706E023703}">
                      <ahyp:hlinkClr xmlns:ahyp="http://schemas.microsoft.com/office/drawing/2018/hyperlinkcolor" val="tx"/>
                    </a:ext>
                  </a:extLst>
                </a:hlinkClick>
              </a:rPr>
              <a:t>arXiv:2308.02645v1</a:t>
            </a:r>
            <a:r>
              <a:rPr lang="it-IT" b="1" i="0" dirty="0">
                <a:effectLst/>
                <a:latin typeface="Lucida Grande" panose="020B0600040502020204" pitchFamily="34" charset="0"/>
              </a:rPr>
              <a:t> </a:t>
            </a:r>
            <a:endParaRPr lang="en-GB" b="1"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id="{5AB1CE39-E32B-DB4F-A4AF-3C8A23D0B191}"/>
              </a:ext>
            </a:extLst>
          </p:cNvPr>
          <p:cNvSpPr txBox="1"/>
          <p:nvPr/>
        </p:nvSpPr>
        <p:spPr>
          <a:xfrm>
            <a:off x="2476500" y="2834640"/>
            <a:ext cx="7239000" cy="861774"/>
          </a:xfrm>
          <a:prstGeom prst="rect">
            <a:avLst/>
          </a:prstGeom>
          <a:noFill/>
        </p:spPr>
        <p:txBody>
          <a:bodyPr wrap="square" rtlCol="0">
            <a:spAutoFit/>
          </a:bodyPr>
          <a:lstStyle/>
          <a:p>
            <a:pPr algn="ctr"/>
            <a:r>
              <a:rPr lang="en-GB" sz="5000" dirty="0"/>
              <a:t>Thank you </a:t>
            </a:r>
          </a:p>
        </p:txBody>
      </p:sp>
    </p:spTree>
    <p:extLst>
      <p:ext uri="{BB962C8B-B14F-4D97-AF65-F5344CB8AC3E}">
        <p14:creationId xmlns:p14="http://schemas.microsoft.com/office/powerpoint/2010/main" val="28394125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71" name="Rectangle 7"/>
          <p:cNvSpPr>
            <a:spLocks noChangeArrowheads="1"/>
          </p:cNvSpPr>
          <p:nvPr/>
        </p:nvSpPr>
        <p:spPr bwMode="auto">
          <a:xfrm>
            <a:off x="203856" y="934223"/>
            <a:ext cx="11784285" cy="2862322"/>
          </a:xfrm>
          <a:prstGeom prst="rect">
            <a:avLst/>
          </a:prstGeom>
          <a:solidFill>
            <a:schemeClr val="bg1"/>
          </a:solidFill>
          <a:ln>
            <a:noFill/>
          </a:ln>
          <a:effectLst/>
        </p:spPr>
        <p:txBody>
          <a:bodyPr wrap="square">
            <a:spAutoFit/>
          </a:bodyPr>
          <a:lstStyle/>
          <a:p>
            <a:pPr algn="just"/>
            <a:r>
              <a:rPr lang="it-IT" dirty="0"/>
              <a:t>Be </a:t>
            </a:r>
            <a:r>
              <a:rPr lang="it-IT" dirty="0" err="1"/>
              <a:t>HMXBs</a:t>
            </a:r>
            <a:r>
              <a:rPr lang="it-IT" dirty="0"/>
              <a:t> </a:t>
            </a:r>
            <a:r>
              <a:rPr lang="it-IT" dirty="0" err="1"/>
              <a:t>hosts</a:t>
            </a:r>
            <a:r>
              <a:rPr lang="it-IT" dirty="0"/>
              <a:t> </a:t>
            </a:r>
            <a:r>
              <a:rPr lang="it-IT" dirty="0" err="1"/>
              <a:t>as</a:t>
            </a:r>
            <a:r>
              <a:rPr lang="it-IT" dirty="0"/>
              <a:t>  </a:t>
            </a:r>
            <a:r>
              <a:rPr lang="it-IT" dirty="0" err="1"/>
              <a:t>companion</a:t>
            </a:r>
            <a:r>
              <a:rPr lang="it-IT" dirty="0"/>
              <a:t> star a Be star with a </a:t>
            </a:r>
            <a:r>
              <a:rPr lang="it-IT" dirty="0" err="1"/>
              <a:t>circumstellar</a:t>
            </a:r>
            <a:r>
              <a:rPr lang="it-IT" dirty="0"/>
              <a:t> disk. One of </a:t>
            </a:r>
            <a:r>
              <a:rPr lang="it-IT" dirty="0" err="1"/>
              <a:t>their</a:t>
            </a:r>
            <a:r>
              <a:rPr lang="it-IT" dirty="0"/>
              <a:t> </a:t>
            </a:r>
            <a:r>
              <a:rPr lang="it-IT" dirty="0" err="1"/>
              <a:t>defining</a:t>
            </a:r>
            <a:r>
              <a:rPr lang="it-IT" dirty="0"/>
              <a:t> </a:t>
            </a:r>
            <a:r>
              <a:rPr lang="it-IT" dirty="0" err="1"/>
              <a:t>characteristics</a:t>
            </a:r>
            <a:r>
              <a:rPr lang="it-IT" dirty="0"/>
              <a:t> </a:t>
            </a:r>
            <a:r>
              <a:rPr lang="it-IT" dirty="0" err="1"/>
              <a:t>is</a:t>
            </a:r>
            <a:r>
              <a:rPr lang="it-IT" dirty="0"/>
              <a:t> </a:t>
            </a:r>
            <a:r>
              <a:rPr lang="it-IT" dirty="0" err="1"/>
              <a:t>that</a:t>
            </a:r>
            <a:r>
              <a:rPr lang="it-IT" dirty="0"/>
              <a:t> </a:t>
            </a:r>
            <a:r>
              <a:rPr lang="it-IT" dirty="0" err="1"/>
              <a:t>they</a:t>
            </a:r>
            <a:r>
              <a:rPr lang="it-IT" dirty="0"/>
              <a:t> </a:t>
            </a:r>
            <a:r>
              <a:rPr lang="it-IT" dirty="0" err="1"/>
              <a:t>exclusively</a:t>
            </a:r>
            <a:r>
              <a:rPr lang="it-IT" dirty="0"/>
              <a:t> </a:t>
            </a:r>
            <a:r>
              <a:rPr lang="it-IT" dirty="0" err="1"/>
              <a:t>contain</a:t>
            </a:r>
            <a:r>
              <a:rPr lang="it-IT" dirty="0"/>
              <a:t> </a:t>
            </a:r>
            <a:r>
              <a:rPr lang="it-IT" dirty="0" err="1"/>
              <a:t>neutron</a:t>
            </a:r>
            <a:r>
              <a:rPr lang="it-IT" dirty="0"/>
              <a:t> stars.. Or </a:t>
            </a:r>
            <a:r>
              <a:rPr lang="it-IT" dirty="0" err="1"/>
              <a:t>at</a:t>
            </a:r>
            <a:r>
              <a:rPr lang="it-IT" dirty="0"/>
              <a:t> </a:t>
            </a:r>
            <a:r>
              <a:rPr lang="it-IT" dirty="0" err="1"/>
              <a:t>least</a:t>
            </a:r>
            <a:r>
              <a:rPr lang="it-IT" dirty="0"/>
              <a:t>, the sources </a:t>
            </a:r>
            <a:r>
              <a:rPr lang="it-IT" dirty="0" err="1"/>
              <a:t>that</a:t>
            </a:r>
            <a:r>
              <a:rPr lang="it-IT" dirty="0"/>
              <a:t> are </a:t>
            </a:r>
            <a:r>
              <a:rPr lang="it-IT" dirty="0" err="1"/>
              <a:t>thought</a:t>
            </a:r>
            <a:r>
              <a:rPr lang="it-IT" dirty="0"/>
              <a:t> to be </a:t>
            </a:r>
            <a:r>
              <a:rPr lang="it-IT" dirty="0" err="1"/>
              <a:t>composed</a:t>
            </a:r>
            <a:r>
              <a:rPr lang="it-IT" dirty="0"/>
              <a:t> of a Be star and a black hole show </a:t>
            </a:r>
            <a:r>
              <a:rPr lang="it-IT" dirty="0" err="1"/>
              <a:t>completely</a:t>
            </a:r>
            <a:r>
              <a:rPr lang="it-IT" dirty="0"/>
              <a:t> </a:t>
            </a:r>
            <a:r>
              <a:rPr lang="it-IT" dirty="0" err="1"/>
              <a:t>different</a:t>
            </a:r>
            <a:r>
              <a:rPr lang="it-IT" dirty="0"/>
              <a:t> </a:t>
            </a:r>
            <a:r>
              <a:rPr lang="it-IT" dirty="0" err="1"/>
              <a:t>observational</a:t>
            </a:r>
            <a:r>
              <a:rPr lang="it-IT" dirty="0"/>
              <a:t> features (the </a:t>
            </a:r>
            <a:r>
              <a:rPr lang="it-IT" dirty="0" err="1"/>
              <a:t>reason</a:t>
            </a:r>
            <a:r>
              <a:rPr lang="it-IT" dirty="0"/>
              <a:t> </a:t>
            </a:r>
            <a:r>
              <a:rPr lang="it-IT" dirty="0" err="1"/>
              <a:t>is</a:t>
            </a:r>
            <a:r>
              <a:rPr lang="it-IT" dirty="0"/>
              <a:t> </a:t>
            </a:r>
            <a:r>
              <a:rPr lang="it-IT" dirty="0" err="1"/>
              <a:t>still</a:t>
            </a:r>
            <a:r>
              <a:rPr lang="it-IT" dirty="0"/>
              <a:t> </a:t>
            </a:r>
            <a:r>
              <a:rPr lang="it-IT" dirty="0" err="1"/>
              <a:t>unclear</a:t>
            </a:r>
            <a:r>
              <a:rPr lang="it-IT" dirty="0"/>
              <a:t>; </a:t>
            </a:r>
            <a:r>
              <a:rPr lang="it-IT" dirty="0" err="1"/>
              <a:t>see</a:t>
            </a:r>
            <a:r>
              <a:rPr lang="it-IT" dirty="0"/>
              <a:t> Zhang, Li &amp; Wang 2004; </a:t>
            </a:r>
            <a:r>
              <a:rPr lang="it-IT" dirty="0" err="1"/>
              <a:t>Munar-Adrover</a:t>
            </a:r>
            <a:r>
              <a:rPr lang="it-IT" dirty="0"/>
              <a:t> et al. 2014).</a:t>
            </a:r>
          </a:p>
          <a:p>
            <a:pPr algn="just"/>
            <a:endParaRPr lang="it-IT" dirty="0"/>
          </a:p>
          <a:p>
            <a:pPr algn="just"/>
            <a:r>
              <a:rPr lang="it-IT" dirty="0"/>
              <a:t>The </a:t>
            </a:r>
            <a:r>
              <a:rPr lang="it-IT" dirty="0" err="1"/>
              <a:t>neutron</a:t>
            </a:r>
            <a:r>
              <a:rPr lang="it-IT" dirty="0"/>
              <a:t> star </a:t>
            </a:r>
            <a:r>
              <a:rPr lang="it-IT" dirty="0" err="1"/>
              <a:t>is</a:t>
            </a:r>
            <a:r>
              <a:rPr lang="it-IT" dirty="0"/>
              <a:t> in an </a:t>
            </a:r>
            <a:r>
              <a:rPr lang="it-IT" dirty="0" err="1"/>
              <a:t>eccentric</a:t>
            </a:r>
            <a:r>
              <a:rPr lang="it-IT" dirty="0"/>
              <a:t> </a:t>
            </a:r>
            <a:r>
              <a:rPr lang="it-IT" dirty="0" err="1"/>
              <a:t>orbit</a:t>
            </a:r>
            <a:r>
              <a:rPr lang="it-IT" dirty="0"/>
              <a:t>. </a:t>
            </a:r>
            <a:r>
              <a:rPr lang="it-IT" dirty="0" err="1"/>
              <a:t>When</a:t>
            </a:r>
            <a:r>
              <a:rPr lang="it-IT" dirty="0"/>
              <a:t> </a:t>
            </a:r>
            <a:r>
              <a:rPr lang="it-IT" dirty="0" err="1"/>
              <a:t>it</a:t>
            </a:r>
            <a:r>
              <a:rPr lang="it-IT" dirty="0"/>
              <a:t> </a:t>
            </a:r>
            <a:r>
              <a:rPr lang="it-IT" dirty="0" err="1"/>
              <a:t>passes</a:t>
            </a:r>
            <a:r>
              <a:rPr lang="it-IT" dirty="0"/>
              <a:t> </a:t>
            </a:r>
            <a:r>
              <a:rPr lang="it-IT" dirty="0" err="1"/>
              <a:t>through</a:t>
            </a:r>
            <a:r>
              <a:rPr lang="it-IT" dirty="0"/>
              <a:t> the </a:t>
            </a:r>
            <a:r>
              <a:rPr lang="it-IT" dirty="0" err="1"/>
              <a:t>circumstellar</a:t>
            </a:r>
            <a:r>
              <a:rPr lang="it-IT" dirty="0"/>
              <a:t> disk of the </a:t>
            </a:r>
            <a:r>
              <a:rPr lang="it-IT" dirty="0" err="1"/>
              <a:t>companion</a:t>
            </a:r>
            <a:r>
              <a:rPr lang="it-IT" dirty="0"/>
              <a:t>, </a:t>
            </a:r>
            <a:r>
              <a:rPr lang="it-IT" dirty="0" err="1"/>
              <a:t>it</a:t>
            </a:r>
            <a:r>
              <a:rPr lang="it-IT" dirty="0"/>
              <a:t> </a:t>
            </a:r>
            <a:r>
              <a:rPr lang="it-IT" dirty="0" err="1"/>
              <a:t>accretes</a:t>
            </a:r>
            <a:r>
              <a:rPr lang="it-IT" dirty="0"/>
              <a:t> </a:t>
            </a:r>
            <a:r>
              <a:rPr lang="it-IT" dirty="0" err="1"/>
              <a:t>matter</a:t>
            </a:r>
            <a:r>
              <a:rPr lang="it-IT" dirty="0"/>
              <a:t> by </a:t>
            </a:r>
            <a:r>
              <a:rPr lang="it-IT" dirty="0" err="1"/>
              <a:t>interacting</a:t>
            </a:r>
            <a:r>
              <a:rPr lang="it-IT" dirty="0"/>
              <a:t> with the medium (wind </a:t>
            </a:r>
            <a:r>
              <a:rPr lang="it-IT" dirty="0" err="1"/>
              <a:t>accretion</a:t>
            </a:r>
            <a:r>
              <a:rPr lang="it-IT" dirty="0"/>
              <a:t>).</a:t>
            </a:r>
          </a:p>
          <a:p>
            <a:pPr algn="just"/>
            <a:br>
              <a:rPr lang="it-IT" dirty="0"/>
            </a:br>
            <a:r>
              <a:rPr lang="it-IT" dirty="0"/>
              <a:t>X-ray </a:t>
            </a:r>
            <a:r>
              <a:rPr lang="it-IT" dirty="0" err="1"/>
              <a:t>emission</a:t>
            </a:r>
            <a:r>
              <a:rPr lang="it-IT" dirty="0"/>
              <a:t> </a:t>
            </a:r>
            <a:r>
              <a:rPr lang="it-IT" dirty="0" err="1"/>
              <a:t>occurs</a:t>
            </a:r>
            <a:r>
              <a:rPr lang="it-IT" dirty="0"/>
              <a:t> </a:t>
            </a:r>
            <a:r>
              <a:rPr lang="it-IT" dirty="0" err="1"/>
              <a:t>only</a:t>
            </a:r>
            <a:r>
              <a:rPr lang="it-IT" dirty="0"/>
              <a:t> </a:t>
            </a:r>
            <a:r>
              <a:rPr lang="it-IT" dirty="0" err="1"/>
              <a:t>when</a:t>
            </a:r>
            <a:r>
              <a:rPr lang="it-IT" dirty="0"/>
              <a:t> </a:t>
            </a:r>
            <a:r>
              <a:rPr lang="it-IT" dirty="0" err="1"/>
              <a:t>passing</a:t>
            </a:r>
            <a:r>
              <a:rPr lang="it-IT" dirty="0"/>
              <a:t> </a:t>
            </a:r>
            <a:r>
              <a:rPr lang="it-IT" dirty="0" err="1"/>
              <a:t>through</a:t>
            </a:r>
            <a:r>
              <a:rPr lang="it-IT" dirty="0"/>
              <a:t> the disk. The </a:t>
            </a:r>
            <a:r>
              <a:rPr lang="it-IT" dirty="0" err="1"/>
              <a:t>emission</a:t>
            </a:r>
            <a:r>
              <a:rPr lang="it-IT" dirty="0"/>
              <a:t> </a:t>
            </a:r>
            <a:r>
              <a:rPr lang="it-IT" dirty="0" err="1"/>
              <a:t>is</a:t>
            </a:r>
            <a:r>
              <a:rPr lang="it-IT" dirty="0"/>
              <a:t> </a:t>
            </a:r>
            <a:r>
              <a:rPr lang="it-IT" dirty="0" err="1"/>
              <a:t>transient</a:t>
            </a:r>
            <a:r>
              <a:rPr lang="it-IT" dirty="0"/>
              <a:t> and </a:t>
            </a:r>
            <a:r>
              <a:rPr lang="it-IT" dirty="0" err="1"/>
              <a:t>recurrent</a:t>
            </a:r>
            <a:r>
              <a:rPr lang="it-IT" dirty="0"/>
              <a:t>, with an </a:t>
            </a:r>
            <a:r>
              <a:rPr lang="it-IT" dirty="0" err="1"/>
              <a:t>outburst</a:t>
            </a:r>
            <a:r>
              <a:rPr lang="it-IT" dirty="0"/>
              <a:t> </a:t>
            </a:r>
            <a:r>
              <a:rPr lang="it-IT" dirty="0" err="1"/>
              <a:t>period</a:t>
            </a:r>
            <a:r>
              <a:rPr lang="it-IT" dirty="0"/>
              <a:t> </a:t>
            </a:r>
            <a:r>
              <a:rPr lang="it-IT" dirty="0" err="1"/>
              <a:t>equal</a:t>
            </a:r>
            <a:r>
              <a:rPr lang="it-IT" dirty="0"/>
              <a:t> to the </a:t>
            </a:r>
            <a:r>
              <a:rPr lang="it-IT" dirty="0" err="1"/>
              <a:t>orbital</a:t>
            </a:r>
            <a:r>
              <a:rPr lang="it-IT" dirty="0"/>
              <a:t> </a:t>
            </a:r>
            <a:r>
              <a:rPr lang="it-IT" dirty="0" err="1"/>
              <a:t>period</a:t>
            </a:r>
            <a:r>
              <a:rPr lang="it-IT" dirty="0"/>
              <a:t>.</a:t>
            </a:r>
          </a:p>
        </p:txBody>
      </p:sp>
      <p:pic>
        <p:nvPicPr>
          <p:cNvPr id="55298" name="Picture 10" descr="0"/>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95999" y="3796545"/>
            <a:ext cx="5603603" cy="2914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5299" name="Object 11"/>
          <p:cNvGraphicFramePr>
            <a:graphicFrameLocks noChangeAspect="1"/>
          </p:cNvGraphicFramePr>
          <p:nvPr>
            <p:extLst>
              <p:ext uri="{D42A27DB-BD31-4B8C-83A1-F6EECF244321}">
                <p14:modId xmlns:p14="http://schemas.microsoft.com/office/powerpoint/2010/main" val="3369909328"/>
              </p:ext>
            </p:extLst>
          </p:nvPr>
        </p:nvGraphicFramePr>
        <p:xfrm>
          <a:off x="492398" y="4248228"/>
          <a:ext cx="4991437" cy="2359027"/>
        </p:xfrm>
        <a:graphic>
          <a:graphicData uri="http://schemas.openxmlformats.org/presentationml/2006/ole">
            <mc:AlternateContent xmlns:mc="http://schemas.openxmlformats.org/markup-compatibility/2006">
              <mc:Choice xmlns:v="urn:schemas-microsoft-com:vml" Requires="v">
                <p:oleObj name="Acrobat Document" r:id="rId4" imgW="6489700" imgH="4864100" progId="AcroExch.Document.7">
                  <p:embed/>
                </p:oleObj>
              </mc:Choice>
              <mc:Fallback>
                <p:oleObj name="Acrobat Document" r:id="rId4" imgW="6489700" imgH="4864100" progId="AcroExch.Document.7">
                  <p:embed/>
                  <p:pic>
                    <p:nvPicPr>
                      <p:cNvPr id="0" name="Object 11"/>
                      <p:cNvPicPr>
                        <a:picLocks noChangeAspect="1" noChangeArrowheads="1"/>
                      </p:cNvPicPr>
                      <p:nvPr/>
                    </p:nvPicPr>
                    <p:blipFill>
                      <a:blip r:embed="rId5">
                        <a:extLst>
                          <a:ext uri="{28A0092B-C50C-407E-A947-70E740481C1C}">
                            <a14:useLocalDpi xmlns:a14="http://schemas.microsoft.com/office/drawing/2010/main" val="0"/>
                          </a:ext>
                        </a:extLst>
                      </a:blip>
                      <a:srcRect l="52176" t="72900" r="4814"/>
                      <a:stretch>
                        <a:fillRect/>
                      </a:stretch>
                    </p:blipFill>
                    <p:spPr bwMode="auto">
                      <a:xfrm>
                        <a:off x="492398" y="4248228"/>
                        <a:ext cx="4991437" cy="23590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 name="CasellaDiTesto 1">
            <a:extLst>
              <a:ext uri="{FF2B5EF4-FFF2-40B4-BE49-F238E27FC236}">
                <a16:creationId xmlns:a16="http://schemas.microsoft.com/office/drawing/2014/main" id="{34B47FE9-0144-3F06-1A70-A58B12A865C3}"/>
              </a:ext>
            </a:extLst>
          </p:cNvPr>
          <p:cNvSpPr txBox="1"/>
          <p:nvPr/>
        </p:nvSpPr>
        <p:spPr>
          <a:xfrm>
            <a:off x="3900487" y="7857"/>
            <a:ext cx="4786313" cy="707886"/>
          </a:xfrm>
          <a:prstGeom prst="rect">
            <a:avLst/>
          </a:prstGeom>
          <a:noFill/>
        </p:spPr>
        <p:txBody>
          <a:bodyPr wrap="square" rtlCol="0">
            <a:spAutoFit/>
          </a:bodyPr>
          <a:lstStyle/>
          <a:p>
            <a:r>
              <a:rPr lang="en-GB" sz="4000" b="1" dirty="0"/>
              <a:t>Be X-ray binaries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7585"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47080" y="286309"/>
            <a:ext cx="8097839" cy="5962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681" name="Picture 2" descr="absorbed_ris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76800" y="685801"/>
            <a:ext cx="5791200" cy="3105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82" name="Picture 3" descr="absorbed_ris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76800" y="3600450"/>
            <a:ext cx="5791200" cy="3257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500" name="Text Box 4"/>
          <p:cNvSpPr txBox="1">
            <a:spLocks noChangeArrowheads="1"/>
          </p:cNvSpPr>
          <p:nvPr/>
        </p:nvSpPr>
        <p:spPr bwMode="auto">
          <a:xfrm>
            <a:off x="4251326" y="-3176"/>
            <a:ext cx="3674404"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b="1" u="sng">
                <a:solidFill>
                  <a:schemeClr val="accent2"/>
                </a:solidFill>
                <a:latin typeface="Comic Sans MS" charset="0"/>
                <a:cs typeface="Arial" charset="0"/>
              </a:rPr>
              <a:t>Intrinsic absorption</a:t>
            </a:r>
            <a:endParaRPr lang="ru-RU" sz="2800" b="1" u="sng">
              <a:solidFill>
                <a:schemeClr val="accent2"/>
              </a:solidFill>
              <a:latin typeface="Comic Sans MS" charset="0"/>
              <a:cs typeface="Arial" charset="0"/>
            </a:endParaRPr>
          </a:p>
        </p:txBody>
      </p:sp>
      <p:sp>
        <p:nvSpPr>
          <p:cNvPr id="106501" name="Text Box 5"/>
          <p:cNvSpPr txBox="1">
            <a:spLocks noChangeArrowheads="1"/>
          </p:cNvSpPr>
          <p:nvPr/>
        </p:nvSpPr>
        <p:spPr bwMode="auto">
          <a:xfrm>
            <a:off x="1752601" y="1371600"/>
            <a:ext cx="2366353" cy="1477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b="1">
                <a:solidFill>
                  <a:srgbClr val="990000"/>
                </a:solidFill>
                <a:latin typeface="Comic Sans MS" charset="0"/>
                <a:cs typeface="Arial" charset="0"/>
              </a:rPr>
              <a:t>19 of 23 sources</a:t>
            </a:r>
          </a:p>
          <a:p>
            <a:pPr>
              <a:defRPr/>
            </a:pPr>
            <a:r>
              <a:rPr lang="en-US" b="1">
                <a:solidFill>
                  <a:srgbClr val="990000"/>
                </a:solidFill>
                <a:latin typeface="Comic Sans MS" charset="0"/>
                <a:cs typeface="Arial" charset="0"/>
              </a:rPr>
              <a:t>have a significant</a:t>
            </a:r>
          </a:p>
          <a:p>
            <a:pPr>
              <a:defRPr/>
            </a:pPr>
            <a:r>
              <a:rPr lang="en-US" b="1">
                <a:solidFill>
                  <a:srgbClr val="990000"/>
                </a:solidFill>
                <a:latin typeface="Comic Sans MS" charset="0"/>
                <a:cs typeface="Arial" charset="0"/>
              </a:rPr>
              <a:t>(&gt;</a:t>
            </a:r>
            <a:r>
              <a:rPr lang="en-US" b="1">
                <a:solidFill>
                  <a:schemeClr val="accent1"/>
                </a:solidFill>
                <a:latin typeface="Comic Sans MS" charset="0"/>
                <a:cs typeface="Arial" charset="0"/>
              </a:rPr>
              <a:t>5x10</a:t>
            </a:r>
            <a:r>
              <a:rPr lang="en-US" b="1" baseline="30000">
                <a:solidFill>
                  <a:schemeClr val="accent1"/>
                </a:solidFill>
                <a:latin typeface="Comic Sans MS" charset="0"/>
                <a:cs typeface="Arial" charset="0"/>
              </a:rPr>
              <a:t>22</a:t>
            </a:r>
            <a:r>
              <a:rPr lang="en-US" b="1">
                <a:solidFill>
                  <a:schemeClr val="accent1"/>
                </a:solidFill>
                <a:latin typeface="Comic Sans MS" charset="0"/>
                <a:cs typeface="Arial" charset="0"/>
              </a:rPr>
              <a:t> cm</a:t>
            </a:r>
            <a:r>
              <a:rPr lang="en-US" b="1" baseline="30000">
                <a:solidFill>
                  <a:schemeClr val="accent1"/>
                </a:solidFill>
                <a:latin typeface="Comic Sans MS" charset="0"/>
                <a:cs typeface="Arial" charset="0"/>
              </a:rPr>
              <a:t>-2</a:t>
            </a:r>
            <a:r>
              <a:rPr lang="en-US" b="1">
                <a:solidFill>
                  <a:srgbClr val="990000"/>
                </a:solidFill>
                <a:latin typeface="Comic Sans MS" charset="0"/>
                <a:cs typeface="Arial" charset="0"/>
              </a:rPr>
              <a:t>) </a:t>
            </a:r>
          </a:p>
          <a:p>
            <a:pPr>
              <a:defRPr/>
            </a:pPr>
            <a:r>
              <a:rPr lang="en-US" b="1">
                <a:solidFill>
                  <a:srgbClr val="990000"/>
                </a:solidFill>
                <a:latin typeface="Comic Sans MS" charset="0"/>
                <a:cs typeface="Arial" charset="0"/>
              </a:rPr>
              <a:t>intrinsic absorption</a:t>
            </a:r>
          </a:p>
          <a:p>
            <a:pPr>
              <a:defRPr/>
            </a:pPr>
            <a:r>
              <a:rPr lang="en-US" b="1">
                <a:solidFill>
                  <a:srgbClr val="990000"/>
                </a:solidFill>
                <a:latin typeface="Comic Sans MS" charset="0"/>
                <a:cs typeface="Arial" charset="0"/>
              </a:rPr>
              <a:t> </a:t>
            </a:r>
            <a:endParaRPr lang="ru-RU" b="1">
              <a:solidFill>
                <a:srgbClr val="990000"/>
              </a:solidFill>
              <a:latin typeface="Comic Sans MS" charset="0"/>
              <a:cs typeface="Arial"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63751" y="692151"/>
            <a:ext cx="8208963"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12" name="Text Box 12"/>
          <p:cNvSpPr txBox="1">
            <a:spLocks noChangeArrowheads="1"/>
          </p:cNvSpPr>
          <p:nvPr/>
        </p:nvSpPr>
        <p:spPr bwMode="auto">
          <a:xfrm>
            <a:off x="4132411" y="114550"/>
            <a:ext cx="4653838" cy="769441"/>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rtlCol="0">
            <a:spAutoFit/>
          </a:bodyPr>
          <a:lstStyle>
            <a:defPPr>
              <a:defRPr lang="en-US"/>
            </a:defPPr>
            <a:lvl1pPr>
              <a:defRPr sz="4400">
                <a:latin typeface="Times New Roman" charset="0"/>
                <a:cs typeface="Arial" charset="0"/>
              </a:defRPr>
            </a:lvl1pPr>
          </a:lstStyle>
          <a:p>
            <a:r>
              <a:rPr lang="it-IT"/>
              <a:t>Luminosity Fuction</a:t>
            </a:r>
          </a:p>
        </p:txBody>
      </p:sp>
      <p:sp>
        <p:nvSpPr>
          <p:cNvPr id="153613" name="Text Box 13"/>
          <p:cNvSpPr txBox="1">
            <a:spLocks noChangeArrowheads="1"/>
          </p:cNvSpPr>
          <p:nvPr/>
        </p:nvSpPr>
        <p:spPr bwMode="auto">
          <a:xfrm>
            <a:off x="3763964" y="4943477"/>
            <a:ext cx="4784725"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it-IT" b="1" u="sng">
                <a:effectLst>
                  <a:outerShdw blurRad="38100" dist="38100" dir="2700000" algn="tl">
                    <a:srgbClr val="DDDDDD"/>
                  </a:outerShdw>
                </a:effectLst>
                <a:cs typeface="Arial" charset="0"/>
              </a:rPr>
              <a:t>INTEGRATED Luminosity:</a:t>
            </a:r>
          </a:p>
          <a:p>
            <a:pPr algn="ctr">
              <a:spcBef>
                <a:spcPct val="50000"/>
              </a:spcBef>
              <a:defRPr/>
            </a:pPr>
            <a:r>
              <a:rPr lang="it-IT">
                <a:cs typeface="Arial" charset="0"/>
              </a:rPr>
              <a:t> </a:t>
            </a:r>
            <a:r>
              <a:rPr lang="it-IT" b="1" u="sng">
                <a:effectLst>
                  <a:outerShdw blurRad="38100" dist="38100" dir="2700000" algn="tl">
                    <a:srgbClr val="DDDDDD"/>
                  </a:outerShdw>
                </a:effectLst>
                <a:cs typeface="Arial" charset="0"/>
              </a:rPr>
              <a:t>HMXB= 2*10</a:t>
            </a:r>
            <a:r>
              <a:rPr lang="it-IT" b="1" u="sng" baseline="30000">
                <a:effectLst>
                  <a:outerShdw blurRad="38100" dist="38100" dir="2700000" algn="tl">
                    <a:srgbClr val="DDDDDD"/>
                  </a:outerShdw>
                </a:effectLst>
                <a:cs typeface="Arial" charset="0"/>
              </a:rPr>
              <a:t>38</a:t>
            </a:r>
            <a:r>
              <a:rPr lang="it-IT" b="1" u="sng">
                <a:effectLst>
                  <a:outerShdw blurRad="38100" dist="38100" dir="2700000" algn="tl">
                    <a:srgbClr val="DDDDDD"/>
                  </a:outerShdw>
                </a:effectLst>
                <a:cs typeface="Arial" charset="0"/>
              </a:rPr>
              <a:t> erg/s </a:t>
            </a:r>
          </a:p>
          <a:p>
            <a:pPr algn="ctr">
              <a:spcBef>
                <a:spcPct val="50000"/>
              </a:spcBef>
              <a:defRPr/>
            </a:pPr>
            <a:r>
              <a:rPr lang="it-IT">
                <a:cs typeface="Arial" charset="0"/>
              </a:rPr>
              <a:t> </a:t>
            </a:r>
            <a:r>
              <a:rPr lang="it-IT" b="1" u="sng">
                <a:effectLst>
                  <a:outerShdw blurRad="38100" dist="38100" dir="2700000" algn="tl">
                    <a:srgbClr val="DDDDDD"/>
                  </a:outerShdw>
                </a:effectLst>
                <a:cs typeface="Arial" charset="0"/>
              </a:rPr>
              <a:t>LMXB= 10</a:t>
            </a:r>
            <a:r>
              <a:rPr lang="it-IT" b="1" u="sng" baseline="30000">
                <a:effectLst>
                  <a:outerShdw blurRad="38100" dist="38100" dir="2700000" algn="tl">
                    <a:srgbClr val="DDDDDD"/>
                  </a:outerShdw>
                </a:effectLst>
                <a:cs typeface="Arial" charset="0"/>
              </a:rPr>
              <a:t>39</a:t>
            </a:r>
            <a:r>
              <a:rPr lang="it-IT" b="1" u="sng">
                <a:effectLst>
                  <a:outerShdw blurRad="38100" dist="38100" dir="2700000" algn="tl">
                    <a:srgbClr val="DDDDDD"/>
                  </a:outerShdw>
                </a:effectLst>
                <a:cs typeface="Arial" charset="0"/>
              </a:rPr>
              <a:t> ergs/s</a:t>
            </a:r>
          </a:p>
        </p:txBody>
      </p:sp>
      <p:sp>
        <p:nvSpPr>
          <p:cNvPr id="2" name="Text Box 6">
            <a:extLst>
              <a:ext uri="{FF2B5EF4-FFF2-40B4-BE49-F238E27FC236}">
                <a16:creationId xmlns:a16="http://schemas.microsoft.com/office/drawing/2014/main" id="{BB4983E3-994F-5CDB-4E4B-F0EA882FE3AC}"/>
              </a:ext>
            </a:extLst>
          </p:cNvPr>
          <p:cNvSpPr txBox="1">
            <a:spLocks noChangeArrowheads="1"/>
          </p:cNvSpPr>
          <p:nvPr/>
        </p:nvSpPr>
        <p:spPr bwMode="auto">
          <a:xfrm>
            <a:off x="6932450" y="3949536"/>
            <a:ext cx="1853799" cy="3495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rgbClr val="00FF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600" dirty="0">
                <a:latin typeface="Times New Roman" charset="0"/>
                <a:cs typeface="Times New Roman" charset="0"/>
              </a:rPr>
              <a:t>Grimm et al 2002</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3489" name="Group 6"/>
          <p:cNvGrpSpPr>
            <a:grpSpLocks/>
          </p:cNvGrpSpPr>
          <p:nvPr/>
        </p:nvGrpSpPr>
        <p:grpSpPr bwMode="auto">
          <a:xfrm>
            <a:off x="1660526" y="214314"/>
            <a:ext cx="8950325" cy="6516687"/>
            <a:chOff x="86" y="135"/>
            <a:chExt cx="5638" cy="4105"/>
          </a:xfrm>
        </p:grpSpPr>
        <p:pic>
          <p:nvPicPr>
            <p:cNvPr id="63490"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l="3432" t="3792" r="2997" b="4433"/>
            <a:stretch>
              <a:fillRect/>
            </a:stretch>
          </p:blipFill>
          <p:spPr bwMode="auto">
            <a:xfrm>
              <a:off x="86" y="135"/>
              <a:ext cx="5620" cy="4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7701" name="Rectangle 5"/>
            <p:cNvSpPr>
              <a:spLocks noChangeArrowheads="1"/>
            </p:cNvSpPr>
            <p:nvPr/>
          </p:nvSpPr>
          <p:spPr bwMode="auto">
            <a:xfrm>
              <a:off x="5337" y="135"/>
              <a:ext cx="387" cy="243"/>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xmlns="" w="9525">
                  <a:solidFill>
                    <a:srgbClr val="99CCFF"/>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GB">
                <a:cs typeface="Arial" charset="0"/>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 Box 4"/>
          <p:cNvSpPr txBox="1">
            <a:spLocks noChangeArrowheads="1"/>
          </p:cNvSpPr>
          <p:nvPr/>
        </p:nvSpPr>
        <p:spPr bwMode="auto">
          <a:xfrm>
            <a:off x="1847850" y="1557339"/>
            <a:ext cx="8351839" cy="17543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it-IT" sz="5400">
                <a:cs typeface="Arial" charset="0"/>
              </a:rPr>
              <a:t>LOW MASS X-RAY BINARIES</a:t>
            </a:r>
          </a:p>
        </p:txBody>
      </p:sp>
      <p:pic>
        <p:nvPicPr>
          <p:cNvPr id="4" name="Immagine 3" descr="Immagine che contiene testo, diagramma, cerchio&#10;&#10;Descrizione generata automaticamente">
            <a:extLst>
              <a:ext uri="{FF2B5EF4-FFF2-40B4-BE49-F238E27FC236}">
                <a16:creationId xmlns:a16="http://schemas.microsoft.com/office/drawing/2014/main" id="{B745C14A-08A6-B1BE-3C41-7CC962A2D65B}"/>
              </a:ext>
            </a:extLst>
          </p:cNvPr>
          <p:cNvPicPr>
            <a:picLocks noChangeAspect="1"/>
          </p:cNvPicPr>
          <p:nvPr/>
        </p:nvPicPr>
        <p:blipFill>
          <a:blip r:embed="rId3"/>
          <a:srcRect l="301" t="11613" r="73876" b="41891"/>
          <a:stretch/>
        </p:blipFill>
        <p:spPr>
          <a:xfrm>
            <a:off x="3794762" y="3429000"/>
            <a:ext cx="4458013" cy="305326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descr="xray-binary-disen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533401"/>
            <a:ext cx="7696200" cy="5772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5" name="Line 3"/>
          <p:cNvSpPr>
            <a:spLocks noChangeShapeType="1"/>
          </p:cNvSpPr>
          <p:nvPr/>
        </p:nvSpPr>
        <p:spPr bwMode="auto">
          <a:xfrm>
            <a:off x="2640013" y="2492377"/>
            <a:ext cx="941387" cy="860425"/>
          </a:xfrm>
          <a:prstGeom prst="line">
            <a:avLst/>
          </a:prstGeom>
          <a:noFill/>
          <a:ln w="38100">
            <a:solidFill>
              <a:srgbClr val="FC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GB">
              <a:cs typeface="Arial" charset="0"/>
            </a:endParaRPr>
          </a:p>
        </p:txBody>
      </p:sp>
      <p:sp>
        <p:nvSpPr>
          <p:cNvPr id="38916" name="Line 4"/>
          <p:cNvSpPr>
            <a:spLocks noChangeShapeType="1"/>
          </p:cNvSpPr>
          <p:nvPr/>
        </p:nvSpPr>
        <p:spPr bwMode="auto">
          <a:xfrm flipH="1">
            <a:off x="5591175" y="1700214"/>
            <a:ext cx="433388" cy="822325"/>
          </a:xfrm>
          <a:prstGeom prst="line">
            <a:avLst/>
          </a:prstGeom>
          <a:noFill/>
          <a:ln w="38100">
            <a:solidFill>
              <a:srgbClr val="FC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GB">
              <a:cs typeface="Arial" charset="0"/>
            </a:endParaRPr>
          </a:p>
        </p:txBody>
      </p:sp>
      <p:sp>
        <p:nvSpPr>
          <p:cNvPr id="38917" name="Line 5"/>
          <p:cNvSpPr>
            <a:spLocks noChangeShapeType="1"/>
          </p:cNvSpPr>
          <p:nvPr/>
        </p:nvSpPr>
        <p:spPr bwMode="auto">
          <a:xfrm>
            <a:off x="4303713" y="1620288"/>
            <a:ext cx="990600" cy="533400"/>
          </a:xfrm>
          <a:prstGeom prst="line">
            <a:avLst/>
          </a:prstGeom>
          <a:noFill/>
          <a:ln w="38100">
            <a:solidFill>
              <a:srgbClr val="FC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GB">
              <a:cs typeface="Arial" charset="0"/>
            </a:endParaRPr>
          </a:p>
        </p:txBody>
      </p:sp>
      <p:sp>
        <p:nvSpPr>
          <p:cNvPr id="38918" name="Text Box 6"/>
          <p:cNvSpPr txBox="1">
            <a:spLocks noChangeArrowheads="1"/>
          </p:cNvSpPr>
          <p:nvPr/>
        </p:nvSpPr>
        <p:spPr bwMode="auto">
          <a:xfrm>
            <a:off x="3176588" y="1402851"/>
            <a:ext cx="1447800" cy="369332"/>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it-IT" dirty="0">
                <a:solidFill>
                  <a:srgbClr val="FC0000"/>
                </a:solidFill>
                <a:latin typeface="Times New Roman" charset="0"/>
                <a:cs typeface="Times New Roman" charset="0"/>
              </a:rPr>
              <a:t>JETS</a:t>
            </a:r>
            <a:endParaRPr lang="en-GB" dirty="0">
              <a:solidFill>
                <a:srgbClr val="FC0000"/>
              </a:solidFill>
              <a:latin typeface="Times New Roman" charset="0"/>
              <a:cs typeface="Times New Roman" charset="0"/>
            </a:endParaRPr>
          </a:p>
        </p:txBody>
      </p:sp>
      <p:sp>
        <p:nvSpPr>
          <p:cNvPr id="38919" name="Text Box 7"/>
          <p:cNvSpPr txBox="1">
            <a:spLocks noChangeArrowheads="1"/>
          </p:cNvSpPr>
          <p:nvPr/>
        </p:nvSpPr>
        <p:spPr bwMode="auto">
          <a:xfrm>
            <a:off x="2342357" y="2014144"/>
            <a:ext cx="914400" cy="400110"/>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it-IT" sz="2000" dirty="0">
                <a:solidFill>
                  <a:srgbClr val="FC0000"/>
                </a:solidFill>
                <a:latin typeface="Times New Roman" charset="0"/>
                <a:cs typeface="Times New Roman" charset="0"/>
              </a:rPr>
              <a:t>Disc</a:t>
            </a:r>
            <a:endParaRPr lang="en-GB" sz="2000" dirty="0">
              <a:solidFill>
                <a:srgbClr val="FC0000"/>
              </a:solidFill>
              <a:latin typeface="Times New Roman" charset="0"/>
              <a:cs typeface="Times New Roman" charset="0"/>
            </a:endParaRPr>
          </a:p>
        </p:txBody>
      </p:sp>
      <p:sp>
        <p:nvSpPr>
          <p:cNvPr id="38920" name="Text Box 8"/>
          <p:cNvSpPr txBox="1">
            <a:spLocks noChangeArrowheads="1"/>
          </p:cNvSpPr>
          <p:nvPr/>
        </p:nvSpPr>
        <p:spPr bwMode="auto">
          <a:xfrm>
            <a:off x="5664201" y="1277939"/>
            <a:ext cx="1706563" cy="369332"/>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it-IT" dirty="0">
                <a:solidFill>
                  <a:srgbClr val="FC0000"/>
                </a:solidFill>
                <a:latin typeface="Times New Roman" charset="0"/>
                <a:cs typeface="Times New Roman" charset="0"/>
              </a:rPr>
              <a:t>Corona ?</a:t>
            </a:r>
            <a:endParaRPr lang="en-GB" dirty="0">
              <a:solidFill>
                <a:srgbClr val="FC0000"/>
              </a:solidFill>
              <a:latin typeface="Times New Roman" charset="0"/>
              <a:cs typeface="Times New Roman" charset="0"/>
            </a:endParaRPr>
          </a:p>
        </p:txBody>
      </p:sp>
      <p:sp>
        <p:nvSpPr>
          <p:cNvPr id="38922" name="Text Box 10"/>
          <p:cNvSpPr txBox="1">
            <a:spLocks noChangeArrowheads="1"/>
          </p:cNvSpPr>
          <p:nvPr/>
        </p:nvSpPr>
        <p:spPr bwMode="auto">
          <a:xfrm>
            <a:off x="7608888" y="1844677"/>
            <a:ext cx="2087563" cy="923330"/>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it-IT" dirty="0">
                <a:solidFill>
                  <a:srgbClr val="FC0000"/>
                </a:solidFill>
                <a:latin typeface="Times New Roman" charset="0"/>
                <a:cs typeface="Times New Roman" charset="0"/>
              </a:rPr>
              <a:t>Low mass </a:t>
            </a:r>
            <a:r>
              <a:rPr lang="it-IT" dirty="0" err="1">
                <a:solidFill>
                  <a:srgbClr val="FC0000"/>
                </a:solidFill>
                <a:latin typeface="Times New Roman" charset="0"/>
                <a:cs typeface="Times New Roman" charset="0"/>
              </a:rPr>
              <a:t>main</a:t>
            </a:r>
            <a:r>
              <a:rPr lang="it-IT" dirty="0">
                <a:solidFill>
                  <a:srgbClr val="FC0000"/>
                </a:solidFill>
                <a:latin typeface="Times New Roman" charset="0"/>
                <a:cs typeface="Times New Roman" charset="0"/>
              </a:rPr>
              <a:t> </a:t>
            </a:r>
            <a:r>
              <a:rPr lang="it-IT" dirty="0" err="1">
                <a:solidFill>
                  <a:srgbClr val="FC0000"/>
                </a:solidFill>
                <a:latin typeface="Times New Roman" charset="0"/>
                <a:cs typeface="Times New Roman" charset="0"/>
              </a:rPr>
              <a:t>sequence</a:t>
            </a:r>
            <a:r>
              <a:rPr lang="it-IT" dirty="0">
                <a:solidFill>
                  <a:srgbClr val="FC0000"/>
                </a:solidFill>
                <a:latin typeface="Times New Roman" charset="0"/>
                <a:cs typeface="Times New Roman" charset="0"/>
              </a:rPr>
              <a:t> star (M</a:t>
            </a:r>
            <a:r>
              <a:rPr lang="en-US" dirty="0">
                <a:solidFill>
                  <a:srgbClr val="FC0000"/>
                </a:solidFill>
                <a:latin typeface="Times New Roman" charset="0"/>
                <a:cs typeface="Times New Roman" charset="0"/>
              </a:rPr>
              <a:t>~</a:t>
            </a:r>
            <a:r>
              <a:rPr lang="it-IT" dirty="0" err="1">
                <a:solidFill>
                  <a:srgbClr val="FC0000"/>
                </a:solidFill>
                <a:latin typeface="Times New Roman" charset="0"/>
                <a:cs typeface="Times New Roman" charset="0"/>
              </a:rPr>
              <a:t>M</a:t>
            </a:r>
            <a:r>
              <a:rPr lang="it-IT" baseline="-25000" dirty="0" err="1">
                <a:solidFill>
                  <a:srgbClr val="FC0000"/>
                </a:solidFill>
                <a:latin typeface="Times New Roman" charset="0"/>
                <a:cs typeface="Times New Roman" charset="0"/>
              </a:rPr>
              <a:t>sun</a:t>
            </a:r>
            <a:r>
              <a:rPr lang="it-IT" dirty="0">
                <a:solidFill>
                  <a:srgbClr val="FC0000"/>
                </a:solidFill>
                <a:latin typeface="Times New Roman" charset="0"/>
                <a:cs typeface="Times New Roman" charset="0"/>
              </a:rPr>
              <a:t>)</a:t>
            </a:r>
            <a:endParaRPr lang="en-GB" dirty="0">
              <a:solidFill>
                <a:srgbClr val="FC0000"/>
              </a:solidFill>
              <a:latin typeface="Times New Roman" charset="0"/>
              <a:cs typeface="Times New Roman" charset="0"/>
            </a:endParaRPr>
          </a:p>
        </p:txBody>
      </p:sp>
      <p:sp>
        <p:nvSpPr>
          <p:cNvPr id="38923" name="Line 11"/>
          <p:cNvSpPr>
            <a:spLocks noChangeShapeType="1"/>
          </p:cNvSpPr>
          <p:nvPr/>
        </p:nvSpPr>
        <p:spPr bwMode="auto">
          <a:xfrm>
            <a:off x="8688389" y="2852737"/>
            <a:ext cx="144463" cy="360363"/>
          </a:xfrm>
          <a:prstGeom prst="line">
            <a:avLst/>
          </a:prstGeom>
          <a:noFill/>
          <a:ln w="38100">
            <a:solidFill>
              <a:srgbClr val="FC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GB">
              <a:cs typeface="Arial" charset="0"/>
            </a:endParaRPr>
          </a:p>
        </p:txBody>
      </p:sp>
      <p:sp>
        <p:nvSpPr>
          <p:cNvPr id="3" name="Text Box 8">
            <a:extLst>
              <a:ext uri="{FF2B5EF4-FFF2-40B4-BE49-F238E27FC236}">
                <a16:creationId xmlns:a16="http://schemas.microsoft.com/office/drawing/2014/main" id="{96A64096-BA92-06F0-1204-41680C82DCA1}"/>
              </a:ext>
            </a:extLst>
          </p:cNvPr>
          <p:cNvSpPr txBox="1">
            <a:spLocks noChangeArrowheads="1"/>
          </p:cNvSpPr>
          <p:nvPr/>
        </p:nvSpPr>
        <p:spPr bwMode="auto">
          <a:xfrm>
            <a:off x="5762390" y="2592411"/>
            <a:ext cx="1706563" cy="369332"/>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it-IT" dirty="0">
                <a:solidFill>
                  <a:srgbClr val="FC0000"/>
                </a:solidFill>
                <a:latin typeface="Times New Roman" charset="0"/>
                <a:cs typeface="Times New Roman" charset="0"/>
              </a:rPr>
              <a:t>Compact Object</a:t>
            </a:r>
            <a:endParaRPr lang="en-GB" dirty="0">
              <a:solidFill>
                <a:srgbClr val="FC0000"/>
              </a:solidFill>
              <a:latin typeface="Times New Roman" charset="0"/>
              <a:cs typeface="Times New Roman" charset="0"/>
            </a:endParaRPr>
          </a:p>
        </p:txBody>
      </p:sp>
      <p:sp>
        <p:nvSpPr>
          <p:cNvPr id="4" name="Line 4">
            <a:extLst>
              <a:ext uri="{FF2B5EF4-FFF2-40B4-BE49-F238E27FC236}">
                <a16:creationId xmlns:a16="http://schemas.microsoft.com/office/drawing/2014/main" id="{8C50197E-ED94-532C-CEAF-B89B2EAB31BC}"/>
              </a:ext>
            </a:extLst>
          </p:cNvPr>
          <p:cNvSpPr>
            <a:spLocks noChangeShapeType="1"/>
          </p:cNvSpPr>
          <p:nvPr/>
        </p:nvSpPr>
        <p:spPr bwMode="auto">
          <a:xfrm flipH="1">
            <a:off x="5123728" y="3054572"/>
            <a:ext cx="1309085" cy="449517"/>
          </a:xfrm>
          <a:prstGeom prst="line">
            <a:avLst/>
          </a:prstGeom>
          <a:noFill/>
          <a:ln w="38100">
            <a:solidFill>
              <a:srgbClr val="FC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GB">
              <a:cs typeface="Arial"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87A4B197-87C9-87BD-E1D9-F26406E3793F}"/>
              </a:ext>
            </a:extLst>
          </p:cNvPr>
          <p:cNvSpPr txBox="1"/>
          <p:nvPr/>
        </p:nvSpPr>
        <p:spPr>
          <a:xfrm>
            <a:off x="0" y="261257"/>
            <a:ext cx="6270171" cy="6000489"/>
          </a:xfrm>
          <a:prstGeom prst="rect">
            <a:avLst/>
          </a:prstGeom>
          <a:noFill/>
        </p:spPr>
        <p:txBody>
          <a:bodyPr wrap="square">
            <a:spAutoFit/>
          </a:bodyPr>
          <a:lstStyle/>
          <a:p>
            <a:pPr marL="285744" indent="-285744" algn="just">
              <a:buFont typeface="Arial" panose="020B0604020202020204" pitchFamily="34" charset="0"/>
              <a:buChar char="•"/>
            </a:pPr>
            <a:r>
              <a:rPr lang="en-GB" sz="2133" dirty="0"/>
              <a:t>In a LMXB the compact object interacts, through its gravitational field, with low mass donor star ((less than 1 M</a:t>
            </a:r>
            <a:r>
              <a:rPr lang="en-GB" sz="2133" baseline="-25000" dirty="0"/>
              <a:t>⊙</a:t>
            </a:r>
            <a:r>
              <a:rPr lang="en-GB" sz="2133" dirty="0"/>
              <a:t> )</a:t>
            </a:r>
          </a:p>
          <a:p>
            <a:pPr algn="just"/>
            <a:endParaRPr lang="en-GB" sz="2133" dirty="0"/>
          </a:p>
          <a:p>
            <a:pPr marL="285744" indent="-285744" algn="just">
              <a:buFont typeface="Arial" panose="020B0604020202020204" pitchFamily="34" charset="0"/>
              <a:buChar char="•"/>
            </a:pPr>
            <a:r>
              <a:rPr lang="en-GB" sz="2133" dirty="0"/>
              <a:t>The lifetime is long enough to dissipate most of the NS magnetic field, resulting in fields of the order of 10</a:t>
            </a:r>
            <a:r>
              <a:rPr lang="en-GB" sz="2133" baseline="30000" dirty="0"/>
              <a:t>8−10 </a:t>
            </a:r>
            <a:r>
              <a:rPr lang="en-GB" sz="2133" dirty="0"/>
              <a:t>Gauss.</a:t>
            </a:r>
          </a:p>
          <a:p>
            <a:pPr marL="285744" indent="-285744" algn="just">
              <a:buFont typeface="Arial" panose="020B0604020202020204" pitchFamily="34" charset="0"/>
              <a:buChar char="•"/>
            </a:pPr>
            <a:endParaRPr lang="en-GB" sz="2133" dirty="0"/>
          </a:p>
          <a:p>
            <a:pPr marL="285744" indent="-285744" algn="just">
              <a:buFont typeface="Arial" panose="020B0604020202020204" pitchFamily="34" charset="0"/>
              <a:buChar char="•"/>
            </a:pPr>
            <a:r>
              <a:rPr lang="en-GB" sz="2133" dirty="0"/>
              <a:t>The donor star fills its Roche lobe and hence transfers mass to the compact object through the inner </a:t>
            </a:r>
            <a:r>
              <a:rPr lang="en-GB" sz="2133" dirty="0" err="1"/>
              <a:t>Lagrangian</a:t>
            </a:r>
            <a:r>
              <a:rPr lang="en-GB" sz="2133" dirty="0"/>
              <a:t> point forming an accretion disk also emits radiation produced via viscous dissipation due to gravitational potential energy release</a:t>
            </a:r>
          </a:p>
          <a:p>
            <a:pPr marL="285744" indent="-285744" algn="just">
              <a:buFont typeface="Arial" panose="020B0604020202020204" pitchFamily="34" charset="0"/>
              <a:buChar char="•"/>
            </a:pPr>
            <a:endParaRPr lang="en-GB" sz="2133" dirty="0"/>
          </a:p>
          <a:p>
            <a:pPr marL="285744" indent="-285744" algn="just">
              <a:buFont typeface="Arial" panose="020B0604020202020204" pitchFamily="34" charset="0"/>
              <a:buChar char="•"/>
            </a:pPr>
            <a:r>
              <a:rPr lang="en-GB" sz="2133" dirty="0"/>
              <a:t>  They emit almost all of their radiation in X-rays, so they are among the brightest objects in the X-ray sky</a:t>
            </a:r>
          </a:p>
        </p:txBody>
      </p:sp>
      <p:pic>
        <p:nvPicPr>
          <p:cNvPr id="7" name="Picture 2" descr="xray-binary-diseno">
            <a:extLst>
              <a:ext uri="{FF2B5EF4-FFF2-40B4-BE49-F238E27FC236}">
                <a16:creationId xmlns:a16="http://schemas.microsoft.com/office/drawing/2014/main" id="{1814601F-AC3D-FEF6-6752-C525D705012C}"/>
              </a:ext>
            </a:extLst>
          </p:cNvPr>
          <p:cNvPicPr>
            <a:picLocks noChangeAspect="1" noChangeArrowheads="1"/>
          </p:cNvPicPr>
          <p:nvPr/>
        </p:nvPicPr>
        <p:blipFill>
          <a:blip r:embed="rId2">
            <a:extLst>
              <a:ext uri="{28A0092B-C50C-407E-A947-70E740481C1C}">
                <a14:useLocalDpi xmlns:a14="http://schemas.microsoft.com/office/drawing/2010/main"/>
              </a:ext>
            </a:extLst>
          </a:blip>
          <a:srcRect l="7969" t="-1" b="265"/>
          <a:stretch/>
        </p:blipFill>
        <p:spPr bwMode="auto">
          <a:xfrm>
            <a:off x="6467342" y="1138334"/>
            <a:ext cx="5418458" cy="44040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85660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D9A4996D-46E1-4CC2-5C07-4CF46F3F1D1C}"/>
              </a:ext>
            </a:extLst>
          </p:cNvPr>
          <p:cNvSpPr txBox="1"/>
          <p:nvPr/>
        </p:nvSpPr>
        <p:spPr>
          <a:xfrm>
            <a:off x="0" y="44893"/>
            <a:ext cx="11964692" cy="2718180"/>
          </a:xfrm>
          <a:prstGeom prst="rect">
            <a:avLst/>
          </a:prstGeom>
          <a:noFill/>
        </p:spPr>
        <p:txBody>
          <a:bodyPr wrap="square">
            <a:spAutoFit/>
          </a:bodyPr>
          <a:lstStyle/>
          <a:p>
            <a:pPr algn="just"/>
            <a:endParaRPr lang="en-GB" sz="2133" dirty="0"/>
          </a:p>
          <a:p>
            <a:pPr marL="285744" indent="-285744" algn="just">
              <a:buFont typeface="Arial" panose="020B0604020202020204" pitchFamily="34" charset="0"/>
              <a:buChar char="•"/>
            </a:pPr>
            <a:r>
              <a:rPr lang="en-GB" sz="2133" dirty="0"/>
              <a:t>The luminosity of these systems (ranging from few 10</a:t>
            </a:r>
            <a:r>
              <a:rPr lang="en-GB" sz="2133" baseline="30000" dirty="0"/>
              <a:t>31</a:t>
            </a:r>
            <a:r>
              <a:rPr lang="en-GB" sz="2133" dirty="0"/>
              <a:t> erg/s up to few times the Eddington limit ~10</a:t>
            </a:r>
            <a:r>
              <a:rPr lang="en-GB" sz="2133" baseline="30000" dirty="0"/>
              <a:t>38/39</a:t>
            </a:r>
            <a:r>
              <a:rPr lang="en-GB" sz="2133" dirty="0"/>
              <a:t> ergs/s) depends on different parameters: </a:t>
            </a:r>
            <a:r>
              <a:rPr lang="en-GB" sz="2133" b="1" dirty="0"/>
              <a:t>the mass, the accretion rate and the system’s geometry</a:t>
            </a:r>
          </a:p>
          <a:p>
            <a:pPr marL="285744" indent="-285744" algn="just">
              <a:buFont typeface="Arial" panose="020B0604020202020204" pitchFamily="34" charset="0"/>
              <a:buChar char="•"/>
            </a:pPr>
            <a:endParaRPr lang="en-GB" sz="2133" b="1" dirty="0"/>
          </a:p>
          <a:p>
            <a:pPr marL="285744" indent="-285744" algn="just">
              <a:buFont typeface="Arial" panose="020B0604020202020204" pitchFamily="34" charset="0"/>
              <a:buChar char="•"/>
            </a:pPr>
            <a:r>
              <a:rPr lang="en-GB" sz="2133" dirty="0"/>
              <a:t>Although the </a:t>
            </a:r>
            <a:r>
              <a:rPr lang="en-GB" sz="2133" b="1" dirty="0"/>
              <a:t>geometry of the innermost part of the system is still unclear</a:t>
            </a:r>
            <a:r>
              <a:rPr lang="en-GB" sz="2133" dirty="0"/>
              <a:t>, the low magnetic field of NSs should allow the accretion disk to approach the NS surface </a:t>
            </a:r>
          </a:p>
          <a:p>
            <a:pPr marL="285744" indent="-285744" algn="just">
              <a:buFont typeface="Arial" panose="020B0604020202020204" pitchFamily="34" charset="0"/>
              <a:buChar char="•"/>
            </a:pPr>
            <a:endParaRPr lang="en-GB" sz="2133" b="1" dirty="0"/>
          </a:p>
        </p:txBody>
      </p:sp>
      <p:pic>
        <p:nvPicPr>
          <p:cNvPr id="11" name="Immagine 10" descr="Immagine che contiene cartone animato, creatività&#10;&#10;Descrizione generata automaticamente">
            <a:extLst>
              <a:ext uri="{FF2B5EF4-FFF2-40B4-BE49-F238E27FC236}">
                <a16:creationId xmlns:a16="http://schemas.microsoft.com/office/drawing/2014/main" id="{1150F41C-6500-5EBB-8776-878B75C4339D}"/>
              </a:ext>
            </a:extLst>
          </p:cNvPr>
          <p:cNvPicPr>
            <a:picLocks noChangeAspect="1"/>
          </p:cNvPicPr>
          <p:nvPr/>
        </p:nvPicPr>
        <p:blipFill>
          <a:blip r:embed="rId2"/>
          <a:srcRect r="1736"/>
          <a:stretch/>
        </p:blipFill>
        <p:spPr>
          <a:xfrm rot="487661">
            <a:off x="7427151" y="3069261"/>
            <a:ext cx="4557521" cy="3182208"/>
          </a:xfrm>
          <a:prstGeom prst="rect">
            <a:avLst/>
          </a:prstGeom>
        </p:spPr>
      </p:pic>
      <p:sp>
        <p:nvSpPr>
          <p:cNvPr id="13" name="CasellaDiTesto 12">
            <a:extLst>
              <a:ext uri="{FF2B5EF4-FFF2-40B4-BE49-F238E27FC236}">
                <a16:creationId xmlns:a16="http://schemas.microsoft.com/office/drawing/2014/main" id="{1DDBDBEC-8194-D496-2CB0-E9CD2BD04393}"/>
              </a:ext>
            </a:extLst>
          </p:cNvPr>
          <p:cNvSpPr txBox="1"/>
          <p:nvPr/>
        </p:nvSpPr>
        <p:spPr>
          <a:xfrm>
            <a:off x="0" y="2763073"/>
            <a:ext cx="6848669" cy="2718180"/>
          </a:xfrm>
          <a:prstGeom prst="rect">
            <a:avLst/>
          </a:prstGeom>
          <a:noFill/>
        </p:spPr>
        <p:txBody>
          <a:bodyPr wrap="square">
            <a:spAutoFit/>
          </a:bodyPr>
          <a:lstStyle/>
          <a:p>
            <a:pPr marL="285744" indent="-285744" algn="just">
              <a:buFont typeface="Arial" panose="020B0604020202020204" pitchFamily="34" charset="0"/>
              <a:buChar char="•"/>
            </a:pPr>
            <a:r>
              <a:rPr lang="en-GB" sz="2133" dirty="0"/>
              <a:t>The region connecting the inner edge of the disk to the NS, where velocity of disk matter approaches the velocity at the NS surface, is called </a:t>
            </a:r>
            <a:r>
              <a:rPr lang="en-GB" sz="2133" b="1" dirty="0"/>
              <a:t>boundary layer </a:t>
            </a:r>
          </a:p>
          <a:p>
            <a:pPr marL="285744" indent="-285744" algn="just">
              <a:buFont typeface="Arial" panose="020B0604020202020204" pitchFamily="34" charset="0"/>
              <a:buChar char="•"/>
            </a:pPr>
            <a:endParaRPr lang="en-GB" sz="2133" b="1" dirty="0"/>
          </a:p>
          <a:p>
            <a:pPr marL="285744" indent="-285744" algn="just">
              <a:buFont typeface="Arial" panose="020B0604020202020204" pitchFamily="34" charset="0"/>
              <a:buChar char="•"/>
            </a:pPr>
            <a:r>
              <a:rPr lang="en-GB" sz="2133" dirty="0"/>
              <a:t>than the matter spreads forming a </a:t>
            </a:r>
            <a:r>
              <a:rPr lang="it-IT" sz="2133" dirty="0" err="1">
                <a:solidFill>
                  <a:srgbClr val="111111"/>
                </a:solidFill>
                <a:latin typeface="Roboto" panose="02000000000000000000" pitchFamily="2" charset="0"/>
              </a:rPr>
              <a:t>belt</a:t>
            </a:r>
            <a:r>
              <a:rPr lang="it-IT" sz="2133" dirty="0">
                <a:solidFill>
                  <a:srgbClr val="111111"/>
                </a:solidFill>
                <a:latin typeface="Roboto" panose="02000000000000000000" pitchFamily="2" charset="0"/>
              </a:rPr>
              <a:t>-like </a:t>
            </a:r>
            <a:r>
              <a:rPr lang="it-IT" sz="2133" b="1" dirty="0" err="1">
                <a:solidFill>
                  <a:srgbClr val="111111"/>
                </a:solidFill>
                <a:latin typeface="Roboto" panose="02000000000000000000" pitchFamily="2" charset="0"/>
              </a:rPr>
              <a:t>spreading</a:t>
            </a:r>
            <a:r>
              <a:rPr lang="it-IT" sz="2133" b="1" dirty="0">
                <a:solidFill>
                  <a:srgbClr val="111111"/>
                </a:solidFill>
                <a:latin typeface="Roboto" panose="02000000000000000000" pitchFamily="2" charset="0"/>
              </a:rPr>
              <a:t> </a:t>
            </a:r>
            <a:r>
              <a:rPr lang="it-IT" sz="2133" b="1" dirty="0" err="1">
                <a:solidFill>
                  <a:srgbClr val="111111"/>
                </a:solidFill>
                <a:latin typeface="Roboto" panose="02000000000000000000" pitchFamily="2" charset="0"/>
              </a:rPr>
              <a:t>layer</a:t>
            </a:r>
            <a:r>
              <a:rPr lang="it-IT" sz="2133" dirty="0">
                <a:solidFill>
                  <a:srgbClr val="111111"/>
                </a:solidFill>
                <a:latin typeface="Roboto" panose="02000000000000000000" pitchFamily="2" charset="0"/>
              </a:rPr>
              <a:t> </a:t>
            </a:r>
            <a:r>
              <a:rPr lang="it-IT" sz="2133" dirty="0" err="1">
                <a:solidFill>
                  <a:srgbClr val="111111"/>
                </a:solidFill>
                <a:latin typeface="Roboto" panose="02000000000000000000" pitchFamily="2" charset="0"/>
              </a:rPr>
              <a:t>onto</a:t>
            </a:r>
            <a:r>
              <a:rPr lang="it-IT" sz="2133" dirty="0">
                <a:solidFill>
                  <a:srgbClr val="111111"/>
                </a:solidFill>
                <a:latin typeface="Roboto" panose="02000000000000000000" pitchFamily="2" charset="0"/>
              </a:rPr>
              <a:t> the NS </a:t>
            </a:r>
            <a:r>
              <a:rPr lang="it-IT" sz="2133" dirty="0" err="1">
                <a:solidFill>
                  <a:srgbClr val="111111"/>
                </a:solidFill>
                <a:latin typeface="Roboto" panose="02000000000000000000" pitchFamily="2" charset="0"/>
              </a:rPr>
              <a:t>surface</a:t>
            </a:r>
            <a:r>
              <a:rPr lang="it-IT" sz="2133" dirty="0">
                <a:solidFill>
                  <a:srgbClr val="111111"/>
                </a:solidFill>
                <a:latin typeface="Roboto" panose="02000000000000000000" pitchFamily="2" charset="0"/>
              </a:rPr>
              <a:t> </a:t>
            </a:r>
          </a:p>
          <a:p>
            <a:pPr marL="285744" indent="-285744" algn="just">
              <a:buFont typeface="Arial" panose="020B0604020202020204" pitchFamily="34" charset="0"/>
              <a:buChar char="•"/>
            </a:pPr>
            <a:r>
              <a:rPr lang="it-IT" sz="2133" dirty="0" err="1">
                <a:solidFill>
                  <a:srgbClr val="111111"/>
                </a:solidFill>
                <a:latin typeface="Roboto" panose="02000000000000000000" pitchFamily="2" charset="0"/>
              </a:rPr>
              <a:t>Boundary</a:t>
            </a:r>
            <a:r>
              <a:rPr lang="it-IT" sz="2133" dirty="0">
                <a:solidFill>
                  <a:srgbClr val="111111"/>
                </a:solidFill>
                <a:latin typeface="Roboto" panose="02000000000000000000" pitchFamily="2" charset="0"/>
              </a:rPr>
              <a:t>/</a:t>
            </a:r>
            <a:r>
              <a:rPr lang="en-GB" sz="2133" dirty="0">
                <a:solidFill>
                  <a:srgbClr val="111111"/>
                </a:solidFill>
                <a:latin typeface="Roboto" panose="02000000000000000000" pitchFamily="2" charset="0"/>
              </a:rPr>
              <a:t>Spreading</a:t>
            </a:r>
            <a:r>
              <a:rPr lang="en-GB" sz="2133" dirty="0"/>
              <a:t> layer is an important source of radiation as well. </a:t>
            </a:r>
          </a:p>
        </p:txBody>
      </p:sp>
    </p:spTree>
    <p:extLst>
      <p:ext uri="{BB962C8B-B14F-4D97-AF65-F5344CB8AC3E}">
        <p14:creationId xmlns:p14="http://schemas.microsoft.com/office/powerpoint/2010/main" val="2406991462"/>
      </p:ext>
    </p:extLst>
  </p:cSld>
  <p:clrMapOvr>
    <a:masterClrMapping/>
  </p:clrMapOvr>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CFFFF">
            <a:alpha val="23000"/>
          </a:srgbClr>
        </a:solidFill>
        <a:ln w="9525" cap="flat" cmpd="sng" algn="ctr">
          <a:solidFill>
            <a:srgbClr val="99CC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rgbClr val="CCFFFF">
            <a:alpha val="23000"/>
          </a:srgbClr>
        </a:solidFill>
        <a:ln w="9525" cap="flat" cmpd="sng" algn="ctr">
          <a:solidFill>
            <a:srgbClr val="99CC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cs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37730</TotalTime>
  <Words>5019</Words>
  <Application>Microsoft Macintosh PowerPoint</Application>
  <PresentationFormat>Widescreen</PresentationFormat>
  <Paragraphs>525</Paragraphs>
  <Slides>50</Slides>
  <Notes>33</Notes>
  <HiddenSlides>5</HiddenSlides>
  <MMClips>0</MMClips>
  <ScaleCrop>false</ScaleCrop>
  <HeadingPairs>
    <vt:vector size="8" baseType="variant">
      <vt:variant>
        <vt:lpstr>Caratteri utilizzati</vt:lpstr>
      </vt:variant>
      <vt:variant>
        <vt:i4>9</vt:i4>
      </vt:variant>
      <vt:variant>
        <vt:lpstr>Tema</vt:lpstr>
      </vt:variant>
      <vt:variant>
        <vt:i4>1</vt:i4>
      </vt:variant>
      <vt:variant>
        <vt:lpstr>Server OLE incorporati</vt:lpstr>
      </vt:variant>
      <vt:variant>
        <vt:i4>1</vt:i4>
      </vt:variant>
      <vt:variant>
        <vt:lpstr>Titoli diapositive</vt:lpstr>
      </vt:variant>
      <vt:variant>
        <vt:i4>50</vt:i4>
      </vt:variant>
    </vt:vector>
  </HeadingPairs>
  <TitlesOfParts>
    <vt:vector size="61" baseType="lpstr">
      <vt:lpstr>Arial</vt:lpstr>
      <vt:lpstr>Calibri</vt:lpstr>
      <vt:lpstr>Comic Sans MS</vt:lpstr>
      <vt:lpstr>Courier New</vt:lpstr>
      <vt:lpstr>Helvetica Neue</vt:lpstr>
      <vt:lpstr>Lucida Grande</vt:lpstr>
      <vt:lpstr>Merriweather</vt:lpstr>
      <vt:lpstr>Roboto</vt:lpstr>
      <vt:lpstr>Times New Roman</vt:lpstr>
      <vt:lpstr>Struttura predefinita</vt:lpstr>
      <vt:lpstr>Acrobat Document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Inclination effects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POLARIZATION</vt:lpstr>
      <vt:lpstr>Presentazione standard di PowerPoint</vt:lpstr>
      <vt:lpstr>Presentazione standard di PowerPoint</vt:lpstr>
      <vt:lpstr>Atoll sources</vt:lpstr>
      <vt:lpstr>IXPE Results on the Polarization of Atoll Sources</vt:lpstr>
      <vt:lpstr>4U 1624-49 </vt:lpstr>
      <vt:lpstr>4U 1624-49 </vt:lpstr>
      <vt:lpstr>Presentazione standard di PowerPoint</vt:lpstr>
      <vt:lpstr>Presentazione standard di PowerPoint</vt:lpstr>
      <vt:lpstr>Presentazione standard di PowerPoint</vt:lpstr>
      <vt:lpstr>Cyg X-2 </vt:lpstr>
      <vt:lpstr>Presentazione standard di PowerPoint</vt:lpstr>
      <vt:lpstr>Accreting millisecond pulsars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Polarization properties of HMXBs  </vt:lpstr>
      <vt:lpstr>Presentazione standard di PowerPoint</vt:lpstr>
      <vt:lpstr>Essential Biliography</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Fiamma</dc:creator>
  <cp:lastModifiedBy>Fiamma Capitanio</cp:lastModifiedBy>
  <cp:revision>153</cp:revision>
  <dcterms:created xsi:type="dcterms:W3CDTF">2010-11-09T11:39:47Z</dcterms:created>
  <dcterms:modified xsi:type="dcterms:W3CDTF">2025-04-11T08:17:16Z</dcterms:modified>
</cp:coreProperties>
</file>