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31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310" r:id="rId18"/>
    <p:sldId id="272" r:id="rId19"/>
    <p:sldId id="314" r:id="rId20"/>
    <p:sldId id="313" r:id="rId21"/>
    <p:sldId id="273" r:id="rId22"/>
    <p:sldId id="274" r:id="rId23"/>
    <p:sldId id="275" r:id="rId24"/>
    <p:sldId id="276" r:id="rId25"/>
    <p:sldId id="300" r:id="rId26"/>
    <p:sldId id="301" r:id="rId27"/>
    <p:sldId id="305" r:id="rId28"/>
    <p:sldId id="306" r:id="rId29"/>
    <p:sldId id="282" r:id="rId30"/>
    <p:sldId id="283" r:id="rId31"/>
    <p:sldId id="302" r:id="rId32"/>
    <p:sldId id="303" r:id="rId33"/>
    <p:sldId id="304" r:id="rId34"/>
    <p:sldId id="307" r:id="rId35"/>
    <p:sldId id="308" r:id="rId36"/>
    <p:sldId id="287" r:id="rId37"/>
    <p:sldId id="288" r:id="rId38"/>
    <p:sldId id="289" r:id="rId39"/>
    <p:sldId id="290" r:id="rId40"/>
    <p:sldId id="291" r:id="rId41"/>
    <p:sldId id="296"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D4FF"/>
    <a:srgbClr val="66CCFF"/>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varScale="1">
        <p:scale>
          <a:sx n="68" d="100"/>
          <a:sy n="68" d="100"/>
        </p:scale>
        <p:origin x="765" y="31"/>
      </p:cViewPr>
      <p:guideLst>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a:spLocks noGrp="1" noRot="1" noChangeAspect="1"/>
          </p:cNvSpPr>
          <p:nvPr>
            <p:ph type="sldImg" idx="2"/>
          </p:nvPr>
        </p:nvSpPr>
        <p:spPr bwMode="auto">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1pPr>
            <a:lvl2pPr marL="914400" marR="0" lvl="1"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2pPr>
            <a:lvl3pPr marL="1371600" marR="0" lvl="2"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3pPr>
            <a:lvl4pPr marL="1828800" marR="0" lvl="3"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4pPr>
            <a:lvl5pPr marL="2286000" marR="0" lvl="4"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5pPr>
            <a:lvl6pPr marL="2743200" marR="0" lvl="5"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6pPr>
            <a:lvl7pPr marL="3200400" marR="0" lvl="6"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7pPr>
            <a:lvl8pPr marL="3657600" marR="0" lvl="7"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8pPr>
            <a:lvl9pPr marL="4114800" marR="0" lvl="8"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28" name="Google Shape;128;p3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3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23" name="Google Shape;223;g34c7ff703bc_0_1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4c7ff703bc_0_15: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31" name="Google Shape;231;g34a5b882d7f_1_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34a5b882d7f_1_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41" name="Google Shape;241;g34926e8d56c_0_158: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34926e8d56c_0_15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3" name="Google Shape;253;g34c7ff703bc_0_28: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4c7ff703bc_0_2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69" name="Google Shape;269;g34926e8d56c_0_176: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34926e8d56c_0_176: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60" name="Google Shape;260;g34926e8d56c_0_17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34926e8d56c_0_170: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3" name="Google Shape;253;g34c7ff703bc_0_28: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4c7ff703bc_0_2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extLst>
      <p:ext uri="{BB962C8B-B14F-4D97-AF65-F5344CB8AC3E}">
        <p14:creationId xmlns:p14="http://schemas.microsoft.com/office/powerpoint/2010/main" val="2434982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85" name="Google Shape;285;g34c7ff703bc_0_5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34c7ff703bc_0_50: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3" name="Google Shape;253;g34c7ff703bc_0_28: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4c7ff703bc_0_2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dirty="0"/>
          </a:p>
        </p:txBody>
      </p:sp>
    </p:spTree>
    <p:extLst>
      <p:ext uri="{BB962C8B-B14F-4D97-AF65-F5344CB8AC3E}">
        <p14:creationId xmlns:p14="http://schemas.microsoft.com/office/powerpoint/2010/main" val="3341725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23" name="Google Shape;223;g34c7ff703bc_0_1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4c7ff703bc_0_15: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extLst>
      <p:ext uri="{BB962C8B-B14F-4D97-AF65-F5344CB8AC3E}">
        <p14:creationId xmlns:p14="http://schemas.microsoft.com/office/powerpoint/2010/main" val="34686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41" name="Google Shape;141;g34926e8d56c_0_116: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34926e8d56c_0_116: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06" name="Google Shape;306;g34c7ff703bc_0_6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34c7ff703bc_0_6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29" name="Google Shape;329;g34c7ff703bc_0_56: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34c7ff703bc_0_56: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40" name="Google Shape;340;g34c7ff703bc_0_1248: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41" name="Google Shape;341;g34c7ff703bc_0_1248: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48" name="Google Shape;348;g34c7ff703bc_0_12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4c7ff703bc_0_1235:notes"/>
          <p:cNvSpPr txBox="1">
            <a:spLocks noGrp="1"/>
          </p:cNvSpPr>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50" name="Google Shape;350;g34c7ff703bc_0_1235:notes"/>
          <p:cNvSpPr txBox="1">
            <a:spLocks noGrp="1"/>
          </p:cNvSpPr>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it"/>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62" name="Google Shape;362;g34c7ff703bc_0_1255: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63" name="Google Shape;363;g34c7ff703bc_0_125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257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62" name="Google Shape;362;g34c7ff703bc_0_1255: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63" name="Google Shape;363;g34c7ff703bc_0_125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597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62" name="Google Shape;362;g34c7ff703bc_0_1255: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63" name="Google Shape;363;g34c7ff703bc_0_125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799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62" name="Google Shape;362;g34c7ff703bc_0_1255: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63" name="Google Shape;363;g34c7ff703bc_0_125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3905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02" name="Google Shape;402;g34c7ff703bc_0_1261:notes"/>
          <p:cNvSpPr txBox="1">
            <a:spLocks noGrp="1"/>
          </p:cNvSpPr>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Clr>
                <a:schemeClr val="dk1"/>
              </a:buClr>
              <a:buSzPts val="1200"/>
              <a:buFont typeface="Calibri"/>
              <a:buNone/>
              <a:defRPr/>
            </a:pPr>
            <a:endParaRPr/>
          </a:p>
        </p:txBody>
      </p:sp>
      <p:sp>
        <p:nvSpPr>
          <p:cNvPr id="403" name="Google Shape;403;g34c7ff703bc_0_1261: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16" name="Google Shape;416;g34c7ff703bc_0_1274: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417" name="Google Shape;417;g34c7ff703bc_0_127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49" name="Google Shape;149;g34926e8d56c_0_12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34926e8d56c_0_12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16" name="Google Shape;416;g34c7ff703bc_0_1274: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417" name="Google Shape;417;g34c7ff703bc_0_127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3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57" name="Google Shape;457;g34c7ff703bc_0_1285:notes"/>
          <p:cNvSpPr txBox="1">
            <a:spLocks noGrp="1"/>
          </p:cNvSpPr>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Clr>
                <a:schemeClr val="dk1"/>
              </a:buClr>
              <a:buSzPts val="1200"/>
              <a:buFont typeface="Calibri"/>
              <a:buNone/>
              <a:defRPr/>
            </a:pPr>
            <a:endParaRPr/>
          </a:p>
        </p:txBody>
      </p:sp>
      <p:sp>
        <p:nvSpPr>
          <p:cNvPr id="458" name="Google Shape;458;g34c7ff703bc_0_128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83" name="Google Shape;483;g34c7ff703bc_0_1310: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484" name="Google Shape;484;g34c7ff703bc_0_1310: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02" name="Google Shape;502;g34c7ff703bc_0_1328: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503" name="Google Shape;503;g34c7ff703bc_0_1328: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11" name="Google Shape;511;g34c7ff703bc_0_1335: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512" name="Google Shape;512;g34c7ff703bc_0_133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19" name="Google Shape;519;g34c7ff703bc_0_1342:notes"/>
          <p:cNvSpPr txBox="1">
            <a:spLocks noGrp="1"/>
          </p:cNvSpPr>
          <p:nvPr>
            <p:ph type="body" idx="1"/>
          </p:nvPr>
        </p:nvSpPr>
        <p:spPr bwMode="auto">
          <a:xfrm>
            <a:off x="685800" y="4400550"/>
            <a:ext cx="5486400" cy="3600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520" name="Google Shape;520;g34c7ff703bc_0_134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53" name="Google Shape;553;g34926e8d56c_0_18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34926e8d56c_0_18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61" name="Google Shape;561;g34c7ff703bc_0_1554: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34c7ff703bc_0_1554: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58" name="Google Shape;158;g34926e8d56c_0_128: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34926e8d56c_0_12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67" name="Google Shape;167;g34926e8d56c_0_134: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4926e8d56c_0_134: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81" name="Google Shape;181;g34926e8d56c_0_14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34926e8d56c_0_140: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3" name="Google Shape;193;g34926e8d56c_0_146: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34926e8d56c_0_146: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03" name="Google Shape;203;g34926e8d56c_0_152: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34926e8d56c_0_152: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13" name="Google Shape;213;g34c7ff703bc_0_186: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34c7ff703bc_0_186: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_AND_BODY">
    <p:spTree>
      <p:nvGrpSpPr>
        <p:cNvPr id="1" name=""/>
        <p:cNvGrpSpPr/>
        <p:nvPr/>
      </p:nvGrpSpPr>
      <p:grpSpPr bwMode="auto">
        <a:xfrm>
          <a:off x="0" y="0"/>
          <a:ext cx="0" cy="0"/>
          <a:chOff x="0" y="0"/>
          <a:chExt cx="0" cy="0"/>
        </a:xfrm>
      </p:grpSpPr>
      <p:sp>
        <p:nvSpPr>
          <p:cNvPr id="15" name="Google Shape;15;p64"/>
          <p:cNvSpPr/>
          <p:nvPr/>
        </p:nvSpPr>
        <p:spPr bwMode="auto">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6" name="Google Shape;16;p64"/>
          <p:cNvSpPr txBox="1">
            <a:spLocks noGrp="1"/>
          </p:cNvSpPr>
          <p:nvPr>
            <p:ph type="title"/>
          </p:nvPr>
        </p:nvSpPr>
        <p:spPr bwMode="auto">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a:defRPr/>
            </a:pPr>
            <a:endParaRPr/>
          </a:p>
        </p:txBody>
      </p:sp>
      <p:sp>
        <p:nvSpPr>
          <p:cNvPr id="17" name="Google Shape;17;p64"/>
          <p:cNvSpPr txBox="1">
            <a:spLocks noGrp="1"/>
          </p:cNvSpPr>
          <p:nvPr>
            <p:ph type="body" idx="1"/>
          </p:nvPr>
        </p:nvSpPr>
        <p:spPr bwMode="auto">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4999"/>
              </a:lnSpc>
              <a:spcBef>
                <a:spcPts val="0"/>
              </a:spcBef>
              <a:spcAft>
                <a:spcPts val="0"/>
              </a:spcAft>
              <a:buSzPts val="1800"/>
              <a:buChar char="●"/>
              <a:defRPr/>
            </a:lvl1pPr>
            <a:lvl2pPr marL="914400" lvl="1" indent="-317500" algn="l">
              <a:lnSpc>
                <a:spcPct val="114999"/>
              </a:lnSpc>
              <a:spcBef>
                <a:spcPts val="0"/>
              </a:spcBef>
              <a:spcAft>
                <a:spcPts val="0"/>
              </a:spcAft>
              <a:buSzPts val="1400"/>
              <a:buChar char="○"/>
              <a:defRPr/>
            </a:lvl2pPr>
            <a:lvl3pPr marL="1371600" lvl="2" indent="-317500" algn="l">
              <a:lnSpc>
                <a:spcPct val="114999"/>
              </a:lnSpc>
              <a:spcBef>
                <a:spcPts val="0"/>
              </a:spcBef>
              <a:spcAft>
                <a:spcPts val="0"/>
              </a:spcAft>
              <a:buSzPts val="1400"/>
              <a:buChar char="■"/>
              <a:defRPr/>
            </a:lvl3pPr>
            <a:lvl4pPr marL="1828800" lvl="3" indent="-317500" algn="l">
              <a:lnSpc>
                <a:spcPct val="114999"/>
              </a:lnSpc>
              <a:spcBef>
                <a:spcPts val="0"/>
              </a:spcBef>
              <a:spcAft>
                <a:spcPts val="0"/>
              </a:spcAft>
              <a:buSzPts val="1400"/>
              <a:buChar char="●"/>
              <a:defRPr/>
            </a:lvl4pPr>
            <a:lvl5pPr marL="2286000" lvl="4" indent="-317500" algn="l">
              <a:lnSpc>
                <a:spcPct val="114999"/>
              </a:lnSpc>
              <a:spcBef>
                <a:spcPts val="0"/>
              </a:spcBef>
              <a:spcAft>
                <a:spcPts val="0"/>
              </a:spcAft>
              <a:buSzPts val="1400"/>
              <a:buChar char="○"/>
              <a:defRPr/>
            </a:lvl5pPr>
            <a:lvl6pPr marL="2743200" lvl="5" indent="-317500" algn="l">
              <a:lnSpc>
                <a:spcPct val="114999"/>
              </a:lnSpc>
              <a:spcBef>
                <a:spcPts val="0"/>
              </a:spcBef>
              <a:spcAft>
                <a:spcPts val="0"/>
              </a:spcAft>
              <a:buSzPts val="1400"/>
              <a:buChar char="■"/>
              <a:defRPr/>
            </a:lvl6pPr>
            <a:lvl7pPr marL="3200400" lvl="6" indent="-317500" algn="l">
              <a:lnSpc>
                <a:spcPct val="114999"/>
              </a:lnSpc>
              <a:spcBef>
                <a:spcPts val="0"/>
              </a:spcBef>
              <a:spcAft>
                <a:spcPts val="0"/>
              </a:spcAft>
              <a:buSzPts val="1400"/>
              <a:buChar char="●"/>
              <a:defRPr/>
            </a:lvl7pPr>
            <a:lvl8pPr marL="3657600" lvl="7" indent="-317500" algn="l">
              <a:lnSpc>
                <a:spcPct val="114999"/>
              </a:lnSpc>
              <a:spcBef>
                <a:spcPts val="0"/>
              </a:spcBef>
              <a:spcAft>
                <a:spcPts val="0"/>
              </a:spcAft>
              <a:buSzPts val="1400"/>
              <a:buChar char="○"/>
              <a:defRPr/>
            </a:lvl8pPr>
            <a:lvl9pPr marL="4114800" lvl="8" indent="-317500" algn="l">
              <a:lnSpc>
                <a:spcPct val="114999"/>
              </a:lnSpc>
              <a:spcBef>
                <a:spcPts val="0"/>
              </a:spcBef>
              <a:spcAft>
                <a:spcPts val="0"/>
              </a:spcAft>
              <a:buSzPts val="1400"/>
              <a:buChar char="■"/>
              <a:defRPr/>
            </a:lvl9pPr>
          </a:lstStyle>
          <a:p>
            <a:pPr>
              <a:defRPr/>
            </a:pPr>
            <a:endParaRPr/>
          </a:p>
        </p:txBody>
      </p:sp>
      <p:sp>
        <p:nvSpPr>
          <p:cNvPr id="18" name="Google Shape;18;p64"/>
          <p:cNvSpPr txBox="1">
            <a:spLocks noGrp="1"/>
          </p:cNvSpPr>
          <p:nvPr>
            <p:ph type="sldNum" idx="12"/>
          </p:nvPr>
        </p:nvSpPr>
        <p:spPr bwMode="auto">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it"/>
              <a:t>‹N›</a:t>
            </a:fld>
            <a:endParaRPr/>
          </a:p>
        </p:txBody>
      </p:sp>
      <p:cxnSp>
        <p:nvCxnSpPr>
          <p:cNvPr id="88844273" name="Google Shape;131;p32"/>
          <p:cNvCxnSpPr/>
          <p:nvPr/>
        </p:nvCxnSpPr>
        <p:spPr bwMode="auto">
          <a:xfrm rot="10799990" flipH="1">
            <a:off x="83949" y="564799"/>
            <a:ext cx="8959199" cy="22799"/>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itolo e contenuto" userDrawn="1">
  <p:cSld name="1_Titolo e contenuto">
    <p:spTree>
      <p:nvGrpSpPr>
        <p:cNvPr id="1" name=""/>
        <p:cNvGrpSpPr/>
        <p:nvPr/>
      </p:nvGrpSpPr>
      <p:grpSpPr bwMode="auto">
        <a:xfrm>
          <a:off x="0" y="0"/>
          <a:ext cx="0" cy="0"/>
          <a:chOff x="0" y="0"/>
          <a:chExt cx="0" cy="0"/>
        </a:xfrm>
      </p:grpSpPr>
      <p:sp>
        <p:nvSpPr>
          <p:cNvPr id="2007711151" name="Google Shape;49;p72"/>
          <p:cNvSpPr/>
          <p:nvPr/>
        </p:nvSpPr>
        <p:spPr bwMode="auto">
          <a:xfrm>
            <a:off x="0" y="5045699"/>
            <a:ext cx="9144000" cy="97799"/>
          </a:xfrm>
          <a:prstGeom prst="rect">
            <a:avLst/>
          </a:prstGeom>
          <a:solidFill>
            <a:schemeClr val="lt2"/>
          </a:solidFill>
          <a:ln>
            <a:noFill/>
          </a:ln>
        </p:spPr>
        <p:txBody>
          <a:bodyPr spcFirstLastPara="1" wrap="square" lIns="91424" tIns="91424" rIns="91424" bIns="91424"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56" name="Google Shape;56;g34c7ff703bc_0_150"/>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dk1"/>
              </a:buClr>
              <a:buSzPts val="1100"/>
              <a:buFont typeface="Calibri"/>
              <a:buNone/>
              <a:defRPr sz="3000" b="1"/>
            </a:lvl1pPr>
            <a:lvl2pPr lvl="1" algn="l">
              <a:lnSpc>
                <a:spcPct val="90000"/>
              </a:lnSpc>
              <a:spcBef>
                <a:spcPts val="0"/>
              </a:spcBef>
              <a:spcAft>
                <a:spcPts val="0"/>
              </a:spcAft>
              <a:buClr>
                <a:schemeClr val="dk1"/>
              </a:buClr>
              <a:buSzPts val="1100"/>
              <a:buFont typeface="Calibri"/>
              <a:buNone/>
              <a:defRPr/>
            </a:lvl2pPr>
            <a:lvl3pPr lvl="2" algn="l">
              <a:lnSpc>
                <a:spcPct val="90000"/>
              </a:lnSpc>
              <a:spcBef>
                <a:spcPts val="0"/>
              </a:spcBef>
              <a:spcAft>
                <a:spcPts val="0"/>
              </a:spcAft>
              <a:buClr>
                <a:schemeClr val="dk1"/>
              </a:buClr>
              <a:buSzPts val="1100"/>
              <a:buFont typeface="Calibri"/>
              <a:buNone/>
              <a:defRPr/>
            </a:lvl3pPr>
            <a:lvl4pPr lvl="3" algn="l">
              <a:lnSpc>
                <a:spcPct val="90000"/>
              </a:lnSpc>
              <a:spcBef>
                <a:spcPts val="0"/>
              </a:spcBef>
              <a:spcAft>
                <a:spcPts val="0"/>
              </a:spcAft>
              <a:buClr>
                <a:schemeClr val="dk1"/>
              </a:buClr>
              <a:buSzPts val="1100"/>
              <a:buFont typeface="Calibri"/>
              <a:buNone/>
              <a:defRPr/>
            </a:lvl4pPr>
            <a:lvl5pPr lvl="4" algn="l">
              <a:lnSpc>
                <a:spcPct val="90000"/>
              </a:lnSpc>
              <a:spcBef>
                <a:spcPts val="0"/>
              </a:spcBef>
              <a:spcAft>
                <a:spcPts val="0"/>
              </a:spcAft>
              <a:buClr>
                <a:schemeClr val="dk1"/>
              </a:buClr>
              <a:buSzPts val="1100"/>
              <a:buFont typeface="Calibri"/>
              <a:buNone/>
              <a:defRPr/>
            </a:lvl5pPr>
            <a:lvl6pPr lvl="5" algn="l">
              <a:lnSpc>
                <a:spcPct val="90000"/>
              </a:lnSpc>
              <a:spcBef>
                <a:spcPts val="0"/>
              </a:spcBef>
              <a:spcAft>
                <a:spcPts val="0"/>
              </a:spcAft>
              <a:buClr>
                <a:schemeClr val="dk1"/>
              </a:buClr>
              <a:buSzPts val="1100"/>
              <a:buFont typeface="Calibri"/>
              <a:buNone/>
              <a:defRPr/>
            </a:lvl6pPr>
            <a:lvl7pPr lvl="6" algn="l">
              <a:lnSpc>
                <a:spcPct val="90000"/>
              </a:lnSpc>
              <a:spcBef>
                <a:spcPts val="0"/>
              </a:spcBef>
              <a:spcAft>
                <a:spcPts val="0"/>
              </a:spcAft>
              <a:buClr>
                <a:schemeClr val="dk1"/>
              </a:buClr>
              <a:buSzPts val="1100"/>
              <a:buFont typeface="Calibri"/>
              <a:buNone/>
              <a:defRPr/>
            </a:lvl7pPr>
            <a:lvl8pPr lvl="7" algn="l">
              <a:lnSpc>
                <a:spcPct val="90000"/>
              </a:lnSpc>
              <a:spcBef>
                <a:spcPts val="0"/>
              </a:spcBef>
              <a:spcAft>
                <a:spcPts val="0"/>
              </a:spcAft>
              <a:buClr>
                <a:schemeClr val="dk1"/>
              </a:buClr>
              <a:buSzPts val="1100"/>
              <a:buFont typeface="Calibri"/>
              <a:buNone/>
              <a:defRPr/>
            </a:lvl8pPr>
            <a:lvl9pPr lvl="8" algn="l">
              <a:lnSpc>
                <a:spcPct val="90000"/>
              </a:lnSpc>
              <a:spcBef>
                <a:spcPts val="0"/>
              </a:spcBef>
              <a:spcAft>
                <a:spcPts val="0"/>
              </a:spcAft>
              <a:buClr>
                <a:schemeClr val="dk1"/>
              </a:buClr>
              <a:buSzPts val="1100"/>
              <a:buFont typeface="Calibri"/>
              <a:buNone/>
              <a:defRPr/>
            </a:lvl9pPr>
          </a:lstStyle>
          <a:p>
            <a:pPr>
              <a:defRPr/>
            </a:pPr>
            <a:endParaRPr/>
          </a:p>
        </p:txBody>
      </p:sp>
      <p:sp>
        <p:nvSpPr>
          <p:cNvPr id="57" name="Google Shape;57;g34c7ff703bc_0_150"/>
          <p:cNvSpPr txBox="1">
            <a:spLocks noGrp="1"/>
          </p:cNvSpPr>
          <p:nvPr>
            <p:ph type="body" idx="1"/>
          </p:nvPr>
        </p:nvSpPr>
        <p:spPr bwMode="auto">
          <a:xfrm>
            <a:off x="335365" y="1080309"/>
            <a:ext cx="8376600" cy="3552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pPr>
              <a:defRPr/>
            </a:pPr>
            <a:endParaRPr/>
          </a:p>
        </p:txBody>
      </p:sp>
      <p:grpSp>
        <p:nvGrpSpPr>
          <p:cNvPr id="59" name="Google Shape;59;g34c7ff703bc_0_150"/>
          <p:cNvGrpSpPr/>
          <p:nvPr/>
        </p:nvGrpSpPr>
        <p:grpSpPr bwMode="auto">
          <a:xfrm>
            <a:off x="0" y="149143"/>
            <a:ext cx="1576382" cy="678067"/>
            <a:chOff x="-2803" y="211002"/>
            <a:chExt cx="2253262" cy="1019190"/>
          </a:xfrm>
        </p:grpSpPr>
        <p:pic>
          <p:nvPicPr>
            <p:cNvPr id="60" name="Google Shape;60;g34c7ff703bc_0_150"/>
            <p:cNvPicPr/>
            <p:nvPr/>
          </p:nvPicPr>
          <p:blipFill>
            <a:blip r:embed="rId2">
              <a:alphaModFix/>
            </a:blip>
            <a:srcRect/>
            <a:stretch/>
          </p:blipFill>
          <p:spPr bwMode="auto">
            <a:xfrm>
              <a:off x="-2803" y="211002"/>
              <a:ext cx="595946" cy="417119"/>
            </a:xfrm>
            <a:prstGeom prst="rect">
              <a:avLst/>
            </a:prstGeom>
            <a:noFill/>
            <a:ln>
              <a:noFill/>
            </a:ln>
          </p:spPr>
        </p:pic>
        <p:pic>
          <p:nvPicPr>
            <p:cNvPr id="62" name="Google Shape;62;g34c7ff703bc_0_150"/>
            <p:cNvPicPr/>
            <p:nvPr/>
          </p:nvPicPr>
          <p:blipFill>
            <a:blip r:embed="rId3">
              <a:alphaModFix/>
            </a:blip>
            <a:srcRect l="21354" r="20393"/>
            <a:stretch/>
          </p:blipFill>
          <p:spPr bwMode="auto">
            <a:xfrm>
              <a:off x="54181" y="750527"/>
              <a:ext cx="527463" cy="473870"/>
            </a:xfrm>
            <a:prstGeom prst="rect">
              <a:avLst/>
            </a:prstGeom>
            <a:noFill/>
            <a:ln>
              <a:noFill/>
            </a:ln>
          </p:spPr>
        </p:pic>
        <p:pic>
          <p:nvPicPr>
            <p:cNvPr id="63" name="Google Shape;63;g34c7ff703bc_0_150"/>
            <p:cNvPicPr/>
            <p:nvPr/>
          </p:nvPicPr>
          <p:blipFill>
            <a:blip r:embed="rId4">
              <a:alphaModFix/>
            </a:blip>
            <a:srcRect/>
            <a:stretch/>
          </p:blipFill>
          <p:spPr bwMode="auto">
            <a:xfrm>
              <a:off x="670564" y="702728"/>
              <a:ext cx="527463" cy="527464"/>
            </a:xfrm>
            <a:prstGeom prst="rect">
              <a:avLst/>
            </a:prstGeom>
            <a:noFill/>
            <a:ln>
              <a:noFill/>
            </a:ln>
          </p:spPr>
        </p:pic>
        <p:pic>
          <p:nvPicPr>
            <p:cNvPr id="64" name="Google Shape;64;g34c7ff703bc_0_150"/>
            <p:cNvPicPr/>
            <p:nvPr/>
          </p:nvPicPr>
          <p:blipFill>
            <a:blip r:embed="rId5">
              <a:alphaModFix/>
            </a:blip>
            <a:srcRect/>
            <a:stretch/>
          </p:blipFill>
          <p:spPr bwMode="auto">
            <a:xfrm>
              <a:off x="1442952" y="256931"/>
              <a:ext cx="807507" cy="325261"/>
            </a:xfrm>
            <a:prstGeom prst="rect">
              <a:avLst/>
            </a:prstGeom>
            <a:noFill/>
            <a:ln>
              <a:noFill/>
            </a:ln>
          </p:spPr>
        </p:pic>
      </p:grpSp>
      <p:pic>
        <p:nvPicPr>
          <p:cNvPr id="66" name="Google Shape;66;g34c7ff703bc_0_150"/>
          <p:cNvPicPr/>
          <p:nvPr/>
        </p:nvPicPr>
        <p:blipFill>
          <a:blip r:embed="rId6">
            <a:alphaModFix/>
          </a:blip>
          <a:srcRect l="18838" t="13592" r="18304" b="42632"/>
          <a:stretch/>
        </p:blipFill>
        <p:spPr bwMode="auto">
          <a:xfrm>
            <a:off x="380458" y="142070"/>
            <a:ext cx="630987" cy="291633"/>
          </a:xfrm>
          <a:prstGeom prst="rect">
            <a:avLst/>
          </a:prstGeom>
          <a:noFill/>
          <a:ln>
            <a:noFill/>
          </a:ln>
        </p:spPr>
      </p:pic>
      <p:pic>
        <p:nvPicPr>
          <p:cNvPr id="67" name="Google Shape;67;g34c7ff703bc_0_150"/>
          <p:cNvPicPr/>
          <p:nvPr/>
        </p:nvPicPr>
        <p:blipFill>
          <a:blip r:embed="rId7">
            <a:alphaModFix/>
          </a:blip>
          <a:srcRect/>
          <a:stretch/>
        </p:blipFill>
        <p:spPr bwMode="auto">
          <a:xfrm>
            <a:off x="8255692" y="94514"/>
            <a:ext cx="838244" cy="696298"/>
          </a:xfrm>
          <a:prstGeom prst="rect">
            <a:avLst/>
          </a:prstGeom>
          <a:noFill/>
          <a:ln>
            <a:noFill/>
          </a:ln>
        </p:spPr>
      </p:pic>
      <p:cxnSp>
        <p:nvCxnSpPr>
          <p:cNvPr id="432112405" name="Google Shape;131;p32"/>
          <p:cNvCxnSpPr/>
          <p:nvPr/>
        </p:nvCxnSpPr>
        <p:spPr bwMode="auto">
          <a:xfrm rot="10799990" flipH="1">
            <a:off x="83949" y="844947"/>
            <a:ext cx="8959199" cy="22799"/>
          </a:xfrm>
          <a:prstGeom prst="straightConnector1">
            <a:avLst/>
          </a:prstGeom>
          <a:noFill/>
          <a:ln w="9525" cap="flat" cmpd="sng">
            <a:solidFill>
              <a:schemeClr val="dk2"/>
            </a:solidFill>
            <a:prstDash val="solid"/>
            <a:round/>
            <a:headEnd type="none" w="sm" len="sm"/>
            <a:tailEnd type="none" w="sm" len="sm"/>
          </a:ln>
        </p:spPr>
      </p:cxnSp>
      <p:sp>
        <p:nvSpPr>
          <p:cNvPr id="14" name="Google Shape;18;p64"/>
          <p:cNvSpPr txBox="1">
            <a:spLocks noGrp="1"/>
          </p:cNvSpPr>
          <p:nvPr>
            <p:ph type="sldNum" idx="12"/>
          </p:nvPr>
        </p:nvSpPr>
        <p:spPr bwMode="auto">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it"/>
              <a:t>‹N›</a:t>
            </a:fld>
            <a:endParaRPr/>
          </a:p>
        </p:txBody>
      </p:sp>
      <p:pic>
        <p:nvPicPr>
          <p:cNvPr id="15" name="Immagine 14"/>
          <p:cNvPicPr>
            <a:picLocks noChangeAspect="1"/>
          </p:cNvPicPr>
          <p:nvPr userDrawn="1"/>
        </p:nvPicPr>
        <p:blipFill>
          <a:blip r:embed="rId8"/>
          <a:stretch/>
        </p:blipFill>
        <p:spPr bwMode="auto">
          <a:xfrm>
            <a:off x="859911" y="549878"/>
            <a:ext cx="704302" cy="14191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Diapositiva titolo">
    <p:bg>
      <p:bgPr>
        <a:gradFill flip="none" rotWithShape="1">
          <a:gsLst>
            <a:gs pos="100000">
              <a:schemeClr val="tx1"/>
            </a:gs>
            <a:gs pos="85000">
              <a:schemeClr val="tx1"/>
            </a:gs>
          </a:gsLst>
          <a:lin ang="0" scaled="1"/>
          <a:tileRect/>
        </a:gradFill>
        <a:effectLst/>
      </p:bgPr>
    </p:bg>
    <p:spTree>
      <p:nvGrpSpPr>
        <p:cNvPr id="1" name=""/>
        <p:cNvGrpSpPr/>
        <p:nvPr/>
      </p:nvGrpSpPr>
      <p:grpSpPr>
        <a:xfrm>
          <a:off x="0" y="0"/>
          <a:ext cx="0" cy="0"/>
          <a:chOff x="0" y="0"/>
          <a:chExt cx="0" cy="0"/>
        </a:xfrm>
      </p:grpSpPr>
      <p:sp>
        <p:nvSpPr>
          <p:cNvPr id="2" name="Rettangolo 1"/>
          <p:cNvSpPr/>
          <p:nvPr userDrawn="1"/>
        </p:nvSpPr>
        <p:spPr>
          <a:xfrm>
            <a:off x="5220073" y="0"/>
            <a:ext cx="3923928" cy="5092030"/>
          </a:xfrm>
          <a:prstGeom prst="rect">
            <a:avLst/>
          </a:prstGeom>
          <a:solidFill>
            <a:srgbClr val="0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5"/>
          <p:cNvPicPr>
            <a:picLocks noChangeAspect="1"/>
          </p:cNvPicPr>
          <p:nvPr userDrawn="1"/>
        </p:nvPicPr>
        <p:blipFill rotWithShape="1">
          <a:blip r:embed="rId2">
            <a:extLst>
              <a:ext uri="{28A0092B-C50C-407E-A947-70E740481C1C}">
                <a14:useLocalDpi xmlns:a14="http://schemas.microsoft.com/office/drawing/2010/main" val="0"/>
              </a:ext>
            </a:extLst>
          </a:blip>
          <a:srcRect r="9622"/>
          <a:stretch/>
        </p:blipFill>
        <p:spPr>
          <a:xfrm>
            <a:off x="0" y="0"/>
            <a:ext cx="5261610" cy="5143500"/>
          </a:xfrm>
          <a:prstGeom prst="rect">
            <a:avLst/>
          </a:prstGeom>
          <a:scene3d>
            <a:camera prst="orthographicFront">
              <a:rot lat="0" lon="10800000" rev="0"/>
            </a:camera>
            <a:lightRig rig="threePt" dir="t"/>
          </a:scene3d>
        </p:spPr>
      </p:pic>
      <p:cxnSp>
        <p:nvCxnSpPr>
          <p:cNvPr id="10" name="Connettore diritto 9"/>
          <p:cNvCxnSpPr/>
          <p:nvPr userDrawn="1"/>
        </p:nvCxnSpPr>
        <p:spPr>
          <a:xfrm>
            <a:off x="3775669" y="2713055"/>
            <a:ext cx="5124659" cy="15073"/>
          </a:xfrm>
          <a:prstGeom prst="line">
            <a:avLst/>
          </a:prstGeom>
          <a:ln w="41275" cmpd="thickThi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olo 19"/>
          <p:cNvSpPr>
            <a:spLocks noGrp="1"/>
          </p:cNvSpPr>
          <p:nvPr userDrawn="1">
            <p:ph type="title"/>
          </p:nvPr>
        </p:nvSpPr>
        <p:spPr>
          <a:xfrm>
            <a:off x="3775668" y="281380"/>
            <a:ext cx="5124660" cy="2336159"/>
          </a:xfrm>
        </p:spPr>
        <p:txBody>
          <a:bodyPr/>
          <a:lstStyle>
            <a:lvl1pPr algn="ctr">
              <a:defRPr b="1">
                <a:solidFill>
                  <a:schemeClr val="bg1"/>
                </a:solidFill>
              </a:defRPr>
            </a:lvl1pPr>
          </a:lstStyle>
          <a:p>
            <a:r>
              <a:rPr lang="it-IT" dirty="0" smtClean="0"/>
              <a:t>Fare clic per modificare lo stile del titolo</a:t>
            </a:r>
            <a:endParaRPr lang="en-GB" dirty="0"/>
          </a:p>
        </p:txBody>
      </p:sp>
      <p:sp>
        <p:nvSpPr>
          <p:cNvPr id="25" name="Segnaposto piè di pagina 4"/>
          <p:cNvSpPr txBox="1">
            <a:spLocks/>
          </p:cNvSpPr>
          <p:nvPr userDrawn="1"/>
        </p:nvSpPr>
        <p:spPr>
          <a:xfrm>
            <a:off x="2957085" y="4903204"/>
            <a:ext cx="6006401" cy="273844"/>
          </a:xfrm>
          <a:prstGeom prst="rect">
            <a:avLst/>
          </a:prstGeom>
        </p:spPr>
        <p:txBody>
          <a:bodyPr vert="horz" lIns="68580" tIns="34290" rIns="68580" bIns="34290" rtlCol="0" anchor="ctr"/>
          <a:lstStyle>
            <a:defPPr>
              <a:defRPr lang="en-GB"/>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lvl="0" indent="0" algn="l">
              <a:lnSpc>
                <a:spcPct val="114999"/>
              </a:lnSpc>
              <a:spcBef>
                <a:spcPts val="2400"/>
              </a:spcBef>
              <a:spcAft>
                <a:spcPts val="0"/>
              </a:spcAft>
              <a:buNone/>
              <a:defRPr/>
            </a:pPr>
            <a:r>
              <a:rPr lang="en-GB" sz="800" dirty="0" smtClean="0">
                <a:solidFill>
                  <a:schemeClr val="lt1"/>
                </a:solidFill>
              </a:rPr>
              <a:t>Frontiers in X-ray Polarimetry (</a:t>
            </a:r>
            <a:r>
              <a:rPr lang="en-GB" sz="800" dirty="0" err="1" smtClean="0">
                <a:solidFill>
                  <a:schemeClr val="lt1"/>
                </a:solidFill>
              </a:rPr>
              <a:t>FiXP</a:t>
            </a:r>
            <a:r>
              <a:rPr lang="en-GB" sz="800" dirty="0" smtClean="0">
                <a:solidFill>
                  <a:schemeClr val="lt1"/>
                </a:solidFill>
              </a:rPr>
              <a:t>) Academy - 11 April 2025 - GSSI - L’Aquila</a:t>
            </a:r>
          </a:p>
          <a:p>
            <a:pPr marL="0" marR="0" lvl="0" indent="0" algn="l">
              <a:lnSpc>
                <a:spcPct val="100000"/>
              </a:lnSpc>
              <a:spcBef>
                <a:spcPts val="600"/>
              </a:spcBef>
              <a:spcAft>
                <a:spcPts val="0"/>
              </a:spcAft>
              <a:buClr>
                <a:srgbClr val="000000"/>
              </a:buClr>
              <a:buSzPts val="1100"/>
              <a:buFont typeface="Arial"/>
              <a:buNone/>
              <a:defRPr/>
            </a:pPr>
            <a:r>
              <a:rPr lang="en-GB" sz="800" b="0" i="0" u="none" strike="noStrike" cap="none" dirty="0" smtClean="0">
                <a:solidFill>
                  <a:schemeClr val="lt1"/>
                </a:solidFill>
                <a:latin typeface="Proxima Nova"/>
                <a:ea typeface="Proxima Nova"/>
                <a:cs typeface="Proxima Nova"/>
              </a:rPr>
              <a:t> </a:t>
            </a:r>
            <a:endParaRPr lang="en-GB" sz="800" b="0" i="0" u="none" strike="noStrike" cap="none" dirty="0">
              <a:solidFill>
                <a:schemeClr val="lt1"/>
              </a:solidFill>
              <a:latin typeface="Proxima Nova"/>
              <a:ea typeface="Proxima Nova"/>
              <a:cs typeface="Proxima Nova"/>
            </a:endParaRPr>
          </a:p>
        </p:txBody>
      </p:sp>
    </p:spTree>
    <p:extLst>
      <p:ext uri="{BB962C8B-B14F-4D97-AF65-F5344CB8AC3E}">
        <p14:creationId xmlns:p14="http://schemas.microsoft.com/office/powerpoint/2010/main" val="23029598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
        <p:cNvGrpSpPr/>
        <p:nvPr/>
      </p:nvGrpSpPr>
      <p:grpSpPr bwMode="auto">
        <a:xfrm>
          <a:off x="0" y="0"/>
          <a:ext cx="0" cy="0"/>
          <a:chOff x="0" y="0"/>
          <a:chExt cx="0" cy="0"/>
        </a:xfrm>
      </p:grpSpPr>
      <p:sp>
        <p:nvSpPr>
          <p:cNvPr id="6" name="Google Shape;6;p62"/>
          <p:cNvSpPr txBox="1">
            <a:spLocks noGrp="1"/>
          </p:cNvSpPr>
          <p:nvPr>
            <p:ph type="title"/>
          </p:nvPr>
        </p:nvSpPr>
        <p:spPr bwMode="auto">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1pPr>
            <a:lvl2pPr marR="0" lvl="1"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2pPr>
            <a:lvl3pPr marR="0" lvl="2"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3pPr>
            <a:lvl4pPr marR="0" lvl="3"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4pPr>
            <a:lvl5pPr marR="0" lvl="4"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5pPr>
            <a:lvl6pPr marR="0" lvl="5"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6pPr>
            <a:lvl7pPr marR="0" lvl="6"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7pPr>
            <a:lvl8pPr marR="0" lvl="7"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8pPr>
            <a:lvl9pPr marR="0" lvl="8" algn="l">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defRPr>
            </a:lvl9pPr>
          </a:lstStyle>
          <a:p>
            <a:pPr>
              <a:defRPr/>
            </a:pPr>
            <a:endParaRPr/>
          </a:p>
        </p:txBody>
      </p:sp>
      <p:sp>
        <p:nvSpPr>
          <p:cNvPr id="7" name="Google Shape;7;p62"/>
          <p:cNvSpPr txBox="1">
            <a:spLocks noGrp="1"/>
          </p:cNvSpPr>
          <p:nvPr>
            <p:ph type="body" idx="1"/>
          </p:nvPr>
        </p:nvSpPr>
        <p:spPr bwMode="auto">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4999"/>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defRPr>
            </a:lvl1pPr>
            <a:lvl2pPr marL="914400" marR="0" lvl="1"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2pPr>
            <a:lvl3pPr marL="1371600" marR="0" lvl="2"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3pPr>
            <a:lvl4pPr marL="1828800" marR="0" lvl="3"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4pPr>
            <a:lvl5pPr marL="2286000" marR="0" lvl="4"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5pPr>
            <a:lvl6pPr marL="2743200" marR="0" lvl="5"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6pPr>
            <a:lvl7pPr marL="3200400" marR="0" lvl="6"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7pPr>
            <a:lvl8pPr marL="3657600" marR="0" lvl="7"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8pPr>
            <a:lvl9pPr marL="4114800" marR="0" lvl="8"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9pPr>
          </a:lstStyle>
          <a:p>
            <a:pPr>
              <a:defRPr/>
            </a:pPr>
            <a:endParaRPr/>
          </a:p>
        </p:txBody>
      </p:sp>
      <p:sp>
        <p:nvSpPr>
          <p:cNvPr id="8" name="Google Shape;8;p62"/>
          <p:cNvSpPr txBox="1">
            <a:spLocks noGrp="1"/>
          </p:cNvSpPr>
          <p:nvPr>
            <p:ph type="sldNum" idx="12"/>
          </p:nvPr>
        </p:nvSpPr>
        <p:spPr bwMode="auto">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roxima Nova"/>
                <a:ea typeface="Proxima Nova"/>
                <a:cs typeface="Proxima Nova"/>
              </a:defRPr>
            </a:lvl9pPr>
          </a:lstStyle>
          <a:p>
            <a:pPr marL="0" lvl="0" indent="0" algn="r">
              <a:spcBef>
                <a:spcPts val="0"/>
              </a:spcBef>
              <a:spcAft>
                <a:spcPts val="0"/>
              </a:spcAft>
              <a:buNone/>
              <a:defRPr/>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chandra.harvard.edu/edu/formal/icecore/The_Historical_Sunspot_Record.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57.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0.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2.png"/><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9.xml"/><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handra.harvard.edu/edu/formal/icecore/The_Historical_Sunspot_Record.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doi.org/10.12942/lrsp-2007-2" TargetMode="External"/><Relationship Id="rId4" Type="http://schemas.openxmlformats.org/officeDocument/2006/relationships/hyperlink" Target="https://doi.org/10.12942/lrsp-2005-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775668" y="281380"/>
            <a:ext cx="5124660" cy="2336159"/>
          </a:xfrm>
        </p:spPr>
        <p:txBody>
          <a:bodyPr/>
          <a:lstStyle/>
          <a:p>
            <a:r>
              <a:rPr lang="it" dirty="0"/>
              <a:t>X-ray polarimetry of solar flares: from </a:t>
            </a:r>
            <a:r>
              <a:rPr lang="it" dirty="0" smtClean="0"/>
              <a:t>Heliophysics </a:t>
            </a:r>
            <a:r>
              <a:rPr lang="it" dirty="0"/>
              <a:t>to </a:t>
            </a:r>
            <a:r>
              <a:rPr lang="it" dirty="0" smtClean="0"/>
              <a:t>Space </a:t>
            </a:r>
            <a:r>
              <a:rPr lang="it" dirty="0"/>
              <a:t>Weather</a:t>
            </a:r>
            <a:endParaRPr lang="en-GB" dirty="0"/>
          </a:p>
        </p:txBody>
      </p:sp>
      <p:sp>
        <p:nvSpPr>
          <p:cNvPr id="7" name="Titolo 2"/>
          <p:cNvSpPr txBox="1">
            <a:spLocks/>
          </p:cNvSpPr>
          <p:nvPr/>
        </p:nvSpPr>
        <p:spPr bwMode="auto">
          <a:xfrm>
            <a:off x="3775668" y="2758751"/>
            <a:ext cx="5124660" cy="12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lnSpc>
                <a:spcPct val="90000"/>
              </a:lnSpc>
              <a:spcBef>
                <a:spcPct val="0"/>
              </a:spcBef>
              <a:spcAft>
                <a:spcPct val="0"/>
              </a:spcAft>
              <a:defRPr sz="44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it-IT" sz="1650" dirty="0"/>
              <a:t>Sergio </a:t>
            </a:r>
            <a:r>
              <a:rPr lang="it-IT" sz="1650" dirty="0" smtClean="0"/>
              <a:t>Fabiani</a:t>
            </a:r>
          </a:p>
          <a:p>
            <a:endParaRPr lang="it-IT" sz="1650" dirty="0"/>
          </a:p>
          <a:p>
            <a:r>
              <a:rPr lang="it-IT" sz="1650" dirty="0" smtClean="0"/>
              <a:t> </a:t>
            </a:r>
            <a:endParaRPr lang="it-IT" sz="1650" dirty="0"/>
          </a:p>
        </p:txBody>
      </p:sp>
      <p:pic>
        <p:nvPicPr>
          <p:cNvPr id="4" name="Google Shape;125;p1" title="IAPS_marchio_full_white.png"/>
          <p:cNvPicPr/>
          <p:nvPr/>
        </p:nvPicPr>
        <p:blipFill>
          <a:blip r:embed="rId2">
            <a:alphaModFix/>
          </a:blip>
          <a:srcRect/>
          <a:stretch/>
        </p:blipFill>
        <p:spPr bwMode="auto">
          <a:xfrm>
            <a:off x="5368898" y="3401506"/>
            <a:ext cx="1938200" cy="1283924"/>
          </a:xfrm>
          <a:prstGeom prst="rect">
            <a:avLst/>
          </a:prstGeom>
          <a:noFill/>
          <a:ln>
            <a:noFill/>
          </a:ln>
        </p:spPr>
      </p:pic>
    </p:spTree>
    <p:extLst>
      <p:ext uri="{BB962C8B-B14F-4D97-AF65-F5344CB8AC3E}">
        <p14:creationId xmlns:p14="http://schemas.microsoft.com/office/powerpoint/2010/main" val="864152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16" name="Google Shape;216;g34c7ff703bc_0_186"/>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17" name="Google Shape;217;g34c7ff703bc_0_186"/>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The solar flares light curve and structure</a:t>
            </a:r>
            <a:endParaRPr sz="2300" b="1"/>
          </a:p>
        </p:txBody>
      </p:sp>
      <p:pic>
        <p:nvPicPr>
          <p:cNvPr id="218" name="Google Shape;218;g34c7ff703bc_0_186"/>
          <p:cNvPicPr/>
          <p:nvPr/>
        </p:nvPicPr>
        <p:blipFill>
          <a:blip r:embed="rId3">
            <a:alphaModFix/>
          </a:blip>
          <a:srcRect l="1273"/>
          <a:stretch/>
        </p:blipFill>
        <p:spPr bwMode="auto">
          <a:xfrm>
            <a:off x="3657283" y="701650"/>
            <a:ext cx="4803149" cy="4257001"/>
          </a:xfrm>
          <a:prstGeom prst="rect">
            <a:avLst/>
          </a:prstGeom>
          <a:noFill/>
          <a:ln>
            <a:noFill/>
          </a:ln>
        </p:spPr>
      </p:pic>
      <p:sp>
        <p:nvSpPr>
          <p:cNvPr id="219" name="Google Shape;219;g34c7ff703bc_0_186"/>
          <p:cNvSpPr txBox="1"/>
          <p:nvPr/>
        </p:nvSpPr>
        <p:spPr bwMode="auto">
          <a:xfrm>
            <a:off x="3058999" y="771550"/>
            <a:ext cx="1315200" cy="338700"/>
          </a:xfrm>
          <a:prstGeom prst="rect">
            <a:avLst/>
          </a:prstGeom>
          <a:noFill/>
          <a:ln>
            <a:noFill/>
          </a:ln>
        </p:spPr>
        <p:txBody>
          <a:bodyPr spcFirstLastPara="1" wrap="square" lIns="91425" tIns="91425" rIns="91425" bIns="91425" anchor="t" anchorCtr="0">
            <a:spAutoFit/>
          </a:bodyPr>
          <a:lstStyle/>
          <a:p>
            <a:pPr marL="0" lvl="0" indent="0" algn="l">
              <a:lnSpc>
                <a:spcPct val="114999"/>
              </a:lnSpc>
              <a:spcBef>
                <a:spcPts val="2400"/>
              </a:spcBef>
              <a:spcAft>
                <a:spcPts val="600"/>
              </a:spcAft>
              <a:buNone/>
              <a:defRPr/>
            </a:pPr>
            <a:r>
              <a:rPr lang="it" sz="1000" dirty="0">
                <a:latin typeface="Proxima Nova"/>
                <a:ea typeface="Proxima Nova"/>
                <a:cs typeface="Proxima Nova"/>
              </a:rPr>
              <a:t>Krucker et al. 2008</a:t>
            </a:r>
            <a:endParaRPr dirty="0">
              <a:latin typeface="Proxima Nova"/>
              <a:ea typeface="Proxima Nova"/>
              <a:cs typeface="Proxima Nova"/>
            </a:endParaRPr>
          </a:p>
        </p:txBody>
      </p:sp>
      <p:pic>
        <p:nvPicPr>
          <p:cNvPr id="220" name="Google Shape;220;g34c7ff703bc_0_186"/>
          <p:cNvPicPr/>
          <p:nvPr/>
        </p:nvPicPr>
        <p:blipFill>
          <a:blip r:embed="rId4">
            <a:alphaModFix/>
          </a:blip>
          <a:stretch/>
        </p:blipFill>
        <p:spPr bwMode="auto">
          <a:xfrm>
            <a:off x="249625" y="636750"/>
            <a:ext cx="2122521" cy="4321901"/>
          </a:xfrm>
          <a:prstGeom prst="rect">
            <a:avLst/>
          </a:prstGeom>
          <a:noFill/>
          <a:ln>
            <a:noFill/>
          </a:ln>
        </p:spPr>
      </p:pic>
      <p:sp>
        <p:nvSpPr>
          <p:cNvPr id="221" name="Google Shape;221;g34c7ff703bc_0_186"/>
          <p:cNvSpPr txBox="1"/>
          <p:nvPr/>
        </p:nvSpPr>
        <p:spPr bwMode="auto">
          <a:xfrm>
            <a:off x="2372149" y="3450550"/>
            <a:ext cx="1373700" cy="1262099"/>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1000">
                <a:latin typeface="Proxima Nova"/>
                <a:ea typeface="Proxima Nova"/>
                <a:cs typeface="Proxima Nova"/>
              </a:rPr>
              <a:t>Llight curves for the impulsive phase of the 2003 November 3 X3.9 flare.</a:t>
            </a:r>
            <a:endParaRPr sz="1000">
              <a:latin typeface="Proxima Nova"/>
              <a:ea typeface="Proxima Nova"/>
              <a:cs typeface="Proxima Nova"/>
            </a:endParaRPr>
          </a:p>
          <a:p>
            <a:pPr marL="0" lvl="0" indent="0" algn="l">
              <a:spcBef>
                <a:spcPts val="0"/>
              </a:spcBef>
              <a:spcAft>
                <a:spcPts val="0"/>
              </a:spcAft>
              <a:buNone/>
              <a:defRPr/>
            </a:pPr>
            <a:r>
              <a:rPr lang="it" sz="1000">
                <a:latin typeface="Proxima Nova"/>
                <a:ea typeface="Proxima Nova"/>
                <a:cs typeface="Proxima Nova"/>
              </a:rPr>
              <a:t>(Veronig et al.,</a:t>
            </a:r>
            <a:endParaRPr sz="1000">
              <a:latin typeface="Proxima Nova"/>
              <a:ea typeface="Proxima Nova"/>
              <a:cs typeface="Proxima Nova"/>
            </a:endParaRPr>
          </a:p>
          <a:p>
            <a:pPr marL="0" lvl="0" indent="0" algn="l">
              <a:spcBef>
                <a:spcPts val="0"/>
              </a:spcBef>
              <a:spcAft>
                <a:spcPts val="0"/>
              </a:spcAft>
              <a:buNone/>
              <a:defRPr/>
            </a:pPr>
            <a:r>
              <a:rPr lang="it" sz="1000">
                <a:latin typeface="Proxima Nova"/>
                <a:ea typeface="Proxima Nova"/>
                <a:cs typeface="Proxima Nova"/>
              </a:rPr>
              <a:t>2006)</a:t>
            </a:r>
            <a:endParaRPr sz="1000">
              <a:latin typeface="Proxima Nova"/>
              <a:ea typeface="Proxima Nova"/>
              <a:cs typeface="Proxima Nova"/>
            </a:endParaRPr>
          </a:p>
          <a:p>
            <a:pPr marL="0" lvl="0" indent="0" algn="l">
              <a:spcBef>
                <a:spcPts val="0"/>
              </a:spcBef>
              <a:spcAft>
                <a:spcPts val="0"/>
              </a:spcAft>
              <a:buNone/>
              <a:defRPr/>
            </a:pPr>
            <a:endParaRPr sz="1000"/>
          </a:p>
        </p:txBody>
      </p:sp>
      <p:pic>
        <p:nvPicPr>
          <p:cNvPr id="3" name="Immagine 2"/>
          <p:cNvPicPr>
            <a:picLocks noChangeAspect="1"/>
          </p:cNvPicPr>
          <p:nvPr/>
        </p:nvPicPr>
        <p:blipFill>
          <a:blip r:embed="rId5"/>
          <a:stretch>
            <a:fillRect/>
          </a:stretch>
        </p:blipFill>
        <p:spPr>
          <a:xfrm>
            <a:off x="7235826" y="771550"/>
            <a:ext cx="1872678" cy="2136372"/>
          </a:xfrm>
          <a:prstGeom prst="rect">
            <a:avLst/>
          </a:prstGeom>
        </p:spPr>
      </p:pic>
      <p:sp>
        <p:nvSpPr>
          <p:cNvPr id="4" name="Segnaposto numero diapositiva 3"/>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10</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26" name="Google Shape;226;g34c7ff703bc_0_15"/>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27" name="Google Shape;227;g34c7ff703bc_0_15"/>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A rather complex kinematics</a:t>
            </a:r>
            <a:endParaRPr sz="2300" b="1"/>
          </a:p>
        </p:txBody>
      </p:sp>
      <p:sp>
        <p:nvSpPr>
          <p:cNvPr id="228" name="Google Shape;228;g34c7ff703bc_0_15"/>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457200" lvl="0" indent="-336550" algn="l">
              <a:spcBef>
                <a:spcPts val="0"/>
              </a:spcBef>
              <a:spcAft>
                <a:spcPts val="0"/>
              </a:spcAft>
              <a:buClr>
                <a:schemeClr val="dk1"/>
              </a:buClr>
              <a:buSzPts val="1700"/>
              <a:buFont typeface="Proxima Nova"/>
              <a:buChar char="●"/>
              <a:defRPr/>
            </a:pPr>
            <a:r>
              <a:rPr lang="it" sz="1700" dirty="0">
                <a:solidFill>
                  <a:schemeClr val="dk1"/>
                </a:solidFill>
                <a:latin typeface="Proxima Nova"/>
                <a:ea typeface="Proxima Nova"/>
                <a:cs typeface="Proxima Nova"/>
              </a:rPr>
              <a:t>The distribution function of high energy </a:t>
            </a:r>
            <a:r>
              <a:rPr lang="it" sz="1700" dirty="0">
                <a:solidFill>
                  <a:srgbClr val="00B0F0"/>
                </a:solidFill>
                <a:latin typeface="Proxima Nova"/>
                <a:ea typeface="Proxima Nova"/>
                <a:cs typeface="Proxima Nova"/>
              </a:rPr>
              <a:t>electrons</a:t>
            </a:r>
            <a:r>
              <a:rPr lang="it" sz="1700" dirty="0">
                <a:solidFill>
                  <a:schemeClr val="dk1"/>
                </a:solidFill>
                <a:latin typeface="Proxima Nova"/>
                <a:ea typeface="Proxima Nova"/>
                <a:cs typeface="Proxima Nova"/>
              </a:rPr>
              <a:t> in precipitation injected into a cold hydrogen plasma confined in a converging magnetic field structure is described by the </a:t>
            </a:r>
            <a:r>
              <a:rPr lang="it" sz="1700" dirty="0">
                <a:solidFill>
                  <a:srgbClr val="00B0F0"/>
                </a:solidFill>
                <a:latin typeface="Proxima Nova"/>
                <a:ea typeface="Proxima Nova"/>
                <a:cs typeface="Proxima Nova"/>
              </a:rPr>
              <a:t>Fokker-Planck equation </a:t>
            </a:r>
            <a:r>
              <a:rPr lang="it" sz="1700" dirty="0">
                <a:solidFill>
                  <a:schemeClr val="dk1"/>
                </a:solidFill>
                <a:latin typeface="Proxima Nova"/>
                <a:ea typeface="Proxima Nova"/>
                <a:cs typeface="Proxima Nova"/>
              </a:rPr>
              <a:t>(Landau 1937; Siversky &amp; Zharkova 2009)</a:t>
            </a:r>
            <a:endParaRPr sz="1700" dirty="0">
              <a:solidFill>
                <a:schemeClr val="dk1"/>
              </a:solidFill>
              <a:latin typeface="Proxima Nova"/>
              <a:ea typeface="Proxima Nova"/>
              <a:cs typeface="Proxima Nova"/>
            </a:endParaRPr>
          </a:p>
          <a:p>
            <a:pPr marL="457200" lvl="0" indent="0" algn="l">
              <a:spcBef>
                <a:spcPts val="0"/>
              </a:spcBef>
              <a:spcAft>
                <a:spcPts val="0"/>
              </a:spcAft>
              <a:buNone/>
              <a:defRPr/>
            </a:pPr>
            <a:endParaRPr sz="1700" dirty="0">
              <a:solidFill>
                <a:schemeClr val="dk1"/>
              </a:solidFill>
              <a:latin typeface="Proxima Nova"/>
              <a:ea typeface="Proxima Nova"/>
              <a:cs typeface="Proxima Nova"/>
            </a:endParaRPr>
          </a:p>
          <a:p>
            <a:pPr marL="457200" lvl="0" indent="-336550" algn="l">
              <a:spcBef>
                <a:spcPts val="0"/>
              </a:spcBef>
              <a:spcAft>
                <a:spcPts val="0"/>
              </a:spcAft>
              <a:buClr>
                <a:schemeClr val="dk1"/>
              </a:buClr>
              <a:buSzPts val="1700"/>
              <a:buFont typeface="Proxima Nova"/>
              <a:buChar char="●"/>
              <a:defRPr/>
            </a:pPr>
            <a:r>
              <a:rPr lang="it" sz="1700" dirty="0">
                <a:solidFill>
                  <a:schemeClr val="dk1"/>
                </a:solidFill>
                <a:latin typeface="Proxima Nova"/>
                <a:ea typeface="Proxima Nova"/>
                <a:cs typeface="Proxima Nova"/>
              </a:rPr>
              <a:t>Zharkova 2010 highlight that </a:t>
            </a:r>
            <a:r>
              <a:rPr lang="it" sz="1700" dirty="0">
                <a:solidFill>
                  <a:srgbClr val="00B0F0"/>
                </a:solidFill>
                <a:latin typeface="Proxima Nova"/>
                <a:ea typeface="Proxima Nova"/>
                <a:cs typeface="Proxima Nova"/>
              </a:rPr>
              <a:t>precipitating electron beam has a high density </a:t>
            </a:r>
            <a:r>
              <a:rPr lang="it" sz="1700" dirty="0">
                <a:solidFill>
                  <a:schemeClr val="dk1"/>
                </a:solidFill>
                <a:latin typeface="Proxima Nova"/>
                <a:ea typeface="Proxima Nova"/>
                <a:cs typeface="Proxima Nova"/>
              </a:rPr>
              <a:t>and brings a large electric field that generate </a:t>
            </a:r>
            <a:r>
              <a:rPr lang="it" sz="1700" dirty="0">
                <a:solidFill>
                  <a:srgbClr val="00B0F0"/>
                </a:solidFill>
                <a:latin typeface="Proxima Nova"/>
                <a:ea typeface="Proxima Nova"/>
                <a:cs typeface="Proxima Nova"/>
              </a:rPr>
              <a:t>return currents of the ambient plasma </a:t>
            </a:r>
            <a:r>
              <a:rPr lang="it" sz="1700" dirty="0">
                <a:solidFill>
                  <a:schemeClr val="dk1"/>
                </a:solidFill>
                <a:latin typeface="Proxima Nova"/>
                <a:ea typeface="Proxima Nova"/>
                <a:cs typeface="Proxima Nova"/>
              </a:rPr>
              <a:t>(Knight &amp; Sturrock 1977; van den Oord 1990) and precipitating electrons itself returning to the source in the corona (Emslie 1980; Zharkova et al. 1995). </a:t>
            </a:r>
            <a:endParaRPr sz="1700" dirty="0">
              <a:solidFill>
                <a:schemeClr val="dk1"/>
              </a:solidFill>
              <a:latin typeface="Proxima Nova"/>
              <a:ea typeface="Proxima Nova"/>
              <a:cs typeface="Proxima Nova"/>
            </a:endParaRPr>
          </a:p>
          <a:p>
            <a:pPr marL="914400" lvl="1" indent="-336550" algn="l">
              <a:spcBef>
                <a:spcPts val="0"/>
              </a:spcBef>
              <a:spcAft>
                <a:spcPts val="0"/>
              </a:spcAft>
              <a:buClr>
                <a:schemeClr val="dk1"/>
              </a:buClr>
              <a:buSzPts val="1700"/>
              <a:buFont typeface="Proxima Nova"/>
              <a:buChar char="○"/>
              <a:defRPr/>
            </a:pPr>
            <a:r>
              <a:rPr lang="it" sz="1700" dirty="0">
                <a:solidFill>
                  <a:srgbClr val="00B0F0"/>
                </a:solidFill>
                <a:latin typeface="Proxima Nova"/>
                <a:ea typeface="Proxima Nova"/>
                <a:cs typeface="Proxima Nova"/>
              </a:rPr>
              <a:t>they increases the pitch-angle anisotropy </a:t>
            </a:r>
            <a:r>
              <a:rPr lang="it" sz="1700" dirty="0">
                <a:solidFill>
                  <a:schemeClr val="dk1"/>
                </a:solidFill>
                <a:latin typeface="Proxima Nova"/>
                <a:ea typeface="Proxima Nova"/>
                <a:cs typeface="Proxima Nova"/>
              </a:rPr>
              <a:t>of precipitating beam electrons Diakonov &amp; Somov (1988); McClements (1992); Zharkova &amp; Gordovskyy (2005) and Siversky &amp; Zharkova (2009)</a:t>
            </a:r>
            <a:endParaRPr sz="1700" dirty="0">
              <a:solidFill>
                <a:schemeClr val="dk1"/>
              </a:solidFill>
              <a:latin typeface="Proxima Nova"/>
              <a:ea typeface="Proxima Nova"/>
              <a:cs typeface="Proxima Nova"/>
            </a:endParaRPr>
          </a:p>
          <a:p>
            <a:pPr marL="914400" lvl="0" indent="0" algn="l">
              <a:spcBef>
                <a:spcPts val="0"/>
              </a:spcBef>
              <a:spcAft>
                <a:spcPts val="0"/>
              </a:spcAft>
              <a:buNone/>
              <a:defRPr/>
            </a:pPr>
            <a:endParaRPr sz="1700" dirty="0">
              <a:solidFill>
                <a:schemeClr val="dk1"/>
              </a:solidFill>
              <a:latin typeface="Proxima Nova"/>
              <a:ea typeface="Proxima Nova"/>
              <a:cs typeface="Proxima Nova"/>
            </a:endParaRPr>
          </a:p>
          <a:p>
            <a:pPr marL="457200" lvl="0" indent="-336550" algn="l">
              <a:spcBef>
                <a:spcPts val="0"/>
              </a:spcBef>
              <a:spcAft>
                <a:spcPts val="0"/>
              </a:spcAft>
              <a:buClr>
                <a:schemeClr val="dk1"/>
              </a:buClr>
              <a:buSzPts val="1700"/>
              <a:buFont typeface="Proxima Nova"/>
              <a:buChar char="●"/>
              <a:defRPr/>
            </a:pPr>
            <a:r>
              <a:rPr lang="it" sz="1800" dirty="0">
                <a:solidFill>
                  <a:schemeClr val="dk1"/>
                </a:solidFill>
                <a:latin typeface="Proxima Nova"/>
                <a:ea typeface="Proxima Nova"/>
                <a:cs typeface="Proxima Nova"/>
              </a:rPr>
              <a:t>The angular distribution of the emission is given by the </a:t>
            </a:r>
            <a:r>
              <a:rPr lang="it" sz="1800" dirty="0">
                <a:solidFill>
                  <a:srgbClr val="00B0F0"/>
                </a:solidFill>
                <a:latin typeface="Proxima Nova"/>
                <a:ea typeface="Proxima Nova"/>
                <a:cs typeface="Proxima Nova"/>
              </a:rPr>
              <a:t>directivity parameter </a:t>
            </a:r>
            <a:r>
              <a:rPr lang="it" sz="1800" dirty="0">
                <a:solidFill>
                  <a:schemeClr val="dk1"/>
                </a:solidFill>
                <a:latin typeface="Proxima Nova"/>
                <a:ea typeface="Proxima Nova"/>
                <a:cs typeface="Proxima Nova"/>
              </a:rPr>
              <a:t>(Brown 1972; Leach &amp; Petrosian 1983)</a:t>
            </a:r>
            <a:endParaRPr sz="1700" dirty="0">
              <a:solidFill>
                <a:schemeClr val="dk1"/>
              </a:solidFill>
              <a:latin typeface="Proxima Nova"/>
              <a:ea typeface="Proxima Nova"/>
              <a:cs typeface="Proxima Nova"/>
            </a:endParaRPr>
          </a:p>
        </p:txBody>
      </p:sp>
      <p:pic>
        <p:nvPicPr>
          <p:cNvPr id="229" name="Google Shape;229;g34c7ff703bc_0_15"/>
          <p:cNvPicPr/>
          <p:nvPr/>
        </p:nvPicPr>
        <p:blipFill>
          <a:blip r:embed="rId3">
            <a:alphaModFix/>
          </a:blip>
          <a:stretch/>
        </p:blipFill>
        <p:spPr bwMode="auto">
          <a:xfrm>
            <a:off x="4774600" y="4383275"/>
            <a:ext cx="1013050" cy="673100"/>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11</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34" name="Google Shape;234;g34a5b882d7f_1_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35" name="Google Shape;235;g34a5b882d7f_1_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The solar flare</a:t>
            </a:r>
            <a:endParaRPr sz="2300" b="1"/>
          </a:p>
        </p:txBody>
      </p:sp>
      <p:sp>
        <p:nvSpPr>
          <p:cNvPr id="236" name="Google Shape;236;g34a5b882d7f_1_2"/>
          <p:cNvSpPr txBox="1"/>
          <p:nvPr/>
        </p:nvSpPr>
        <p:spPr bwMode="auto">
          <a:xfrm>
            <a:off x="295500" y="510500"/>
            <a:ext cx="8354100" cy="511200"/>
          </a:xfrm>
          <a:prstGeom prst="rect">
            <a:avLst/>
          </a:prstGeom>
          <a:noFill/>
          <a:ln>
            <a:noFill/>
          </a:ln>
        </p:spPr>
        <p:txBody>
          <a:bodyPr spcFirstLastPara="1" wrap="square" lIns="91425" tIns="91425" rIns="91425" bIns="91425" anchor="t" anchorCtr="0">
            <a:noAutofit/>
          </a:bodyPr>
          <a:lstStyle/>
          <a:p>
            <a:pPr marL="457200" lvl="0"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MW is related to gyro-synchrotron </a:t>
            </a:r>
            <a:r>
              <a:rPr lang="it" sz="1800" dirty="0">
                <a:solidFill>
                  <a:schemeClr val="dk1"/>
                </a:solidFill>
                <a:latin typeface="Proxima Nova"/>
                <a:ea typeface="Proxima Nova"/>
                <a:cs typeface="Proxima Nova"/>
              </a:rPr>
              <a:t>emission of high-energy electrons from few tens keV (Kundu et al. 2001a,b) up to several MeV (Bastian 1999; Kundu et al. 2004)</a:t>
            </a: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HXR</a:t>
            </a:r>
            <a:r>
              <a:rPr lang="it" sz="1800" dirty="0">
                <a:solidFill>
                  <a:schemeClr val="dk1"/>
                </a:solidFill>
                <a:latin typeface="Proxima Nova"/>
                <a:ea typeface="Proxima Nova"/>
                <a:cs typeface="Proxima Nova"/>
              </a:rPr>
              <a:t> is produced by </a:t>
            </a:r>
            <a:r>
              <a:rPr lang="it" sz="1800" dirty="0">
                <a:solidFill>
                  <a:srgbClr val="00B0F0"/>
                </a:solidFill>
                <a:latin typeface="Proxima Nova"/>
                <a:ea typeface="Proxima Nova"/>
                <a:cs typeface="Proxima Nova"/>
              </a:rPr>
              <a:t>electrons from 10 to 300 keV</a:t>
            </a:r>
            <a:r>
              <a:rPr lang="it" sz="1800" dirty="0">
                <a:solidFill>
                  <a:schemeClr val="dk1"/>
                </a:solidFill>
                <a:latin typeface="Proxima Nova"/>
                <a:ea typeface="Proxima Nova"/>
                <a:cs typeface="Proxima Nova"/>
              </a:rPr>
              <a:t>(Lin et al. 2003; Holman et al. 2003), </a:t>
            </a:r>
            <a:r>
              <a:rPr lang="it" sz="1800" dirty="0">
                <a:solidFill>
                  <a:srgbClr val="00B0F0"/>
                </a:solidFill>
                <a:latin typeface="Proxima Nova"/>
                <a:ea typeface="Proxima Nova"/>
                <a:cs typeface="Proxima Nova"/>
              </a:rPr>
              <a:t>rarely few hundred MeV </a:t>
            </a:r>
            <a:r>
              <a:rPr lang="it" sz="1800" dirty="0">
                <a:solidFill>
                  <a:schemeClr val="dk1"/>
                </a:solidFill>
                <a:latin typeface="Proxima Nova"/>
                <a:ea typeface="Proxima Nova"/>
                <a:cs typeface="Proxima Nova"/>
              </a:rPr>
              <a:t>(Kuznetsov et al. 2006</a:t>
            </a:r>
            <a:r>
              <a:rPr lang="it" sz="1800" dirty="0" smtClean="0">
                <a:solidFill>
                  <a:schemeClr val="dk1"/>
                </a:solidFill>
                <a:latin typeface="Proxima Nova"/>
                <a:ea typeface="Proxima Nova"/>
                <a:cs typeface="Proxima Nova"/>
              </a:rPr>
              <a:t>).</a:t>
            </a:r>
            <a:endParaRPr lang="it" sz="1800" dirty="0">
              <a:solidFill>
                <a:schemeClr val="dk1"/>
              </a:solidFill>
              <a:latin typeface="Proxima Nova"/>
              <a:ea typeface="Proxima Nova"/>
              <a:cs typeface="Proxima Nova"/>
            </a:endParaRPr>
          </a:p>
          <a:p>
            <a:pPr marL="457200" lvl="2" indent="-342900">
              <a:buClr>
                <a:schemeClr val="dk1"/>
              </a:buClr>
              <a:buSzPts val="1800"/>
              <a:buFont typeface="Proxima Nova"/>
              <a:buChar char="●"/>
              <a:defRPr/>
            </a:pPr>
            <a:r>
              <a:rPr lang="it" sz="1800" b="1" u="sng" dirty="0" smtClean="0">
                <a:solidFill>
                  <a:srgbClr val="00B0F0"/>
                </a:solidFill>
                <a:latin typeface="Proxima Nova"/>
                <a:ea typeface="Proxima Nova"/>
                <a:cs typeface="Proxima Nova"/>
              </a:rPr>
              <a:t>Bremsstrahlung</a:t>
            </a:r>
            <a:r>
              <a:rPr lang="it" sz="1800" u="sng" dirty="0" smtClean="0">
                <a:solidFill>
                  <a:srgbClr val="00B0F0"/>
                </a:solidFill>
                <a:latin typeface="Proxima Nova"/>
                <a:ea typeface="Proxima Nova"/>
                <a:cs typeface="Proxima Nova"/>
              </a:rPr>
              <a:t> </a:t>
            </a:r>
            <a:r>
              <a:rPr lang="it" sz="1800" u="sng" dirty="0">
                <a:solidFill>
                  <a:srgbClr val="00B0F0"/>
                </a:solidFill>
                <a:latin typeface="Proxima Nova"/>
                <a:ea typeface="Proxima Nova"/>
                <a:cs typeface="Proxima Nova"/>
              </a:rPr>
              <a:t>is the most effective process to produce X-rays</a:t>
            </a:r>
            <a:endParaRPr sz="1800" u="sng" dirty="0">
              <a:solidFill>
                <a:srgbClr val="00B0F0"/>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p:txBody>
      </p:sp>
      <p:pic>
        <p:nvPicPr>
          <p:cNvPr id="237" name="Google Shape;237;g34a5b882d7f_1_2"/>
          <p:cNvPicPr/>
          <p:nvPr/>
        </p:nvPicPr>
        <p:blipFill>
          <a:blip r:embed="rId3">
            <a:alphaModFix/>
          </a:blip>
          <a:srcRect/>
          <a:stretch/>
        </p:blipFill>
        <p:spPr bwMode="auto">
          <a:xfrm>
            <a:off x="501125" y="2249848"/>
            <a:ext cx="3076074" cy="2704326"/>
          </a:xfrm>
          <a:prstGeom prst="rect">
            <a:avLst/>
          </a:prstGeom>
          <a:noFill/>
          <a:ln>
            <a:noFill/>
          </a:ln>
        </p:spPr>
      </p:pic>
      <p:sp>
        <p:nvSpPr>
          <p:cNvPr id="238" name="Google Shape;238;g34a5b882d7f_1_2"/>
          <p:cNvSpPr/>
          <p:nvPr/>
        </p:nvSpPr>
        <p:spPr bwMode="auto">
          <a:xfrm>
            <a:off x="3480849" y="4695740"/>
            <a:ext cx="1629000" cy="307800"/>
          </a:xfrm>
          <a:prstGeom prst="rect">
            <a:avLst/>
          </a:prstGeom>
          <a:noFill/>
          <a:ln>
            <a:noFill/>
          </a:ln>
        </p:spPr>
        <p:txBody>
          <a:bodyPr spcFirstLastPara="1" wrap="square" lIns="91425" tIns="45700" rIns="91425" bIns="45700" anchor="t" anchorCtr="0">
            <a:noAutofit/>
          </a:bodyPr>
          <a:lstStyle/>
          <a:p>
            <a:pPr marL="0" marR="0" lvl="0" indent="0" algn="l">
              <a:spcBef>
                <a:spcPts val="0"/>
              </a:spcBef>
              <a:spcAft>
                <a:spcPts val="0"/>
              </a:spcAft>
              <a:buClr>
                <a:srgbClr val="2E75B5"/>
              </a:buClr>
              <a:buSzPts val="1400"/>
              <a:buFont typeface="Calibri"/>
              <a:buNone/>
              <a:defRPr/>
            </a:pPr>
            <a:r>
              <a:rPr lang="it" sz="1400" b="0" i="0" u="none" strike="noStrike" cap="none">
                <a:solidFill>
                  <a:srgbClr val="2E75B5"/>
                </a:solidFill>
                <a:latin typeface="Calibri"/>
                <a:ea typeface="Calibri"/>
                <a:cs typeface="Calibri"/>
              </a:rPr>
              <a:t>Aschwanden (2005)</a:t>
            </a:r>
            <a:endParaRPr sz="1400" b="0" i="0" u="none" strike="noStrike" cap="none">
              <a:solidFill>
                <a:srgbClr val="2E75B5"/>
              </a:solidFill>
              <a:latin typeface="Calibri"/>
              <a:ea typeface="Calibri"/>
              <a:cs typeface="Calibri"/>
            </a:endParaRPr>
          </a:p>
        </p:txBody>
      </p:sp>
      <p:pic>
        <p:nvPicPr>
          <p:cNvPr id="239" name="Google Shape;239;g34a5b882d7f_1_2"/>
          <p:cNvPicPr/>
          <p:nvPr/>
        </p:nvPicPr>
        <p:blipFill>
          <a:blip r:embed="rId4">
            <a:alphaModFix/>
          </a:blip>
          <a:srcRect l="2543" t="6230" b="6141"/>
          <a:stretch/>
        </p:blipFill>
        <p:spPr bwMode="auto">
          <a:xfrm>
            <a:off x="5288086" y="2264692"/>
            <a:ext cx="3672480" cy="2674622"/>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12</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44" name="Google Shape;244;g34926e8d56c_0_158"/>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45" name="Google Shape;245;g34926e8d56c_0_158"/>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Polarization and Bremsstrahlung</a:t>
            </a:r>
            <a:endParaRPr sz="2300" b="1"/>
          </a:p>
        </p:txBody>
      </p:sp>
      <p:sp>
        <p:nvSpPr>
          <p:cNvPr id="246" name="Google Shape;246;g34926e8d56c_0_158"/>
          <p:cNvSpPr txBox="1"/>
          <p:nvPr/>
        </p:nvSpPr>
        <p:spPr bwMode="auto">
          <a:xfrm>
            <a:off x="295500" y="662899"/>
            <a:ext cx="5356620" cy="1918001"/>
          </a:xfrm>
          <a:prstGeom prst="rect">
            <a:avLst/>
          </a:prstGeom>
          <a:noFill/>
          <a:ln>
            <a:noFill/>
          </a:ln>
        </p:spPr>
        <p:txBody>
          <a:bodyPr spcFirstLastPara="1" wrap="square" lIns="91425" tIns="91425" rIns="91425" bIns="91425" anchor="t" anchorCtr="0">
            <a:noAutofit/>
          </a:bodyPr>
          <a:lstStyle/>
          <a:p>
            <a:pPr marL="457200" lvl="0"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Bremsstrahlung</a:t>
            </a:r>
            <a:r>
              <a:rPr lang="it" sz="1800" dirty="0">
                <a:solidFill>
                  <a:schemeClr val="dk1"/>
                </a:solidFill>
                <a:latin typeface="Proxima Nova"/>
                <a:ea typeface="Proxima Nova"/>
                <a:cs typeface="Proxima Nova"/>
              </a:rPr>
              <a:t> emission is </a:t>
            </a:r>
            <a:r>
              <a:rPr lang="it" sz="1800" dirty="0">
                <a:solidFill>
                  <a:srgbClr val="00B0F0"/>
                </a:solidFill>
                <a:latin typeface="Proxima Nova"/>
                <a:ea typeface="Proxima Nova"/>
                <a:cs typeface="Proxima Nova"/>
              </a:rPr>
              <a:t>polarized</a:t>
            </a:r>
            <a:r>
              <a:rPr lang="it" sz="1800" dirty="0">
                <a:solidFill>
                  <a:schemeClr val="dk1"/>
                </a:solidFill>
                <a:latin typeface="Proxima Nova"/>
                <a:ea typeface="Proxima Nova"/>
                <a:cs typeface="Proxima Nova"/>
              </a:rPr>
              <a:t> wrt the radiation plane: </a:t>
            </a:r>
            <a:endParaRPr lang="it" sz="1800" dirty="0" smtClean="0">
              <a:solidFill>
                <a:schemeClr val="dk1"/>
              </a:solidFill>
              <a:latin typeface="Proxima Nova"/>
              <a:ea typeface="Proxima Nova"/>
              <a:cs typeface="Proxima Nova"/>
            </a:endParaRPr>
          </a:p>
          <a:p>
            <a:pPr marL="114300" lvl="0" algn="l">
              <a:spcBef>
                <a:spcPts val="0"/>
              </a:spcBef>
              <a:spcAft>
                <a:spcPts val="0"/>
              </a:spcAft>
              <a:buClr>
                <a:schemeClr val="dk1"/>
              </a:buClr>
              <a:buSzPts val="1800"/>
              <a:defRPr/>
            </a:pPr>
            <a:endParaRPr sz="1800" dirty="0">
              <a:solidFill>
                <a:schemeClr val="dk1"/>
              </a:solidFill>
              <a:latin typeface="Proxima Nova"/>
              <a:ea typeface="Proxima Nova"/>
              <a:cs typeface="Proxima Nova"/>
            </a:endParaRPr>
          </a:p>
          <a:p>
            <a:pPr marL="914400" lvl="1"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low energy photons </a:t>
            </a:r>
            <a:r>
              <a:rPr lang="it" sz="1800" dirty="0">
                <a:solidFill>
                  <a:schemeClr val="dk1"/>
                </a:solidFill>
                <a:latin typeface="Proxima Nova"/>
                <a:ea typeface="Proxima Nova"/>
                <a:cs typeface="Proxima Nova"/>
              </a:rPr>
              <a:t>polarization is </a:t>
            </a:r>
            <a:r>
              <a:rPr lang="it" sz="1800" dirty="0">
                <a:solidFill>
                  <a:srgbClr val="00B0F0"/>
                </a:solidFill>
                <a:latin typeface="Proxima Nova"/>
                <a:ea typeface="Proxima Nova"/>
                <a:cs typeface="Proxima Nova"/>
              </a:rPr>
              <a:t>orthogonal</a:t>
            </a:r>
            <a:r>
              <a:rPr lang="it" sz="1800" dirty="0">
                <a:solidFill>
                  <a:schemeClr val="dk1"/>
                </a:solidFill>
                <a:latin typeface="Proxima Nova"/>
                <a:ea typeface="Proxima Nova"/>
                <a:cs typeface="Proxima Nova"/>
              </a:rPr>
              <a:t> to the radiation </a:t>
            </a:r>
            <a:r>
              <a:rPr lang="it" sz="1800" dirty="0" smtClean="0">
                <a:solidFill>
                  <a:schemeClr val="dk1"/>
                </a:solidFill>
                <a:latin typeface="Proxima Nova"/>
                <a:ea typeface="Proxima Nova"/>
                <a:cs typeface="Proxima Nova"/>
              </a:rPr>
              <a:t>plane</a:t>
            </a:r>
          </a:p>
          <a:p>
            <a:pPr marL="571500" lvl="1" algn="l">
              <a:spcBef>
                <a:spcPts val="0"/>
              </a:spcBef>
              <a:spcAft>
                <a:spcPts val="0"/>
              </a:spcAft>
              <a:buClr>
                <a:schemeClr val="dk1"/>
              </a:buClr>
              <a:buSzPts val="1800"/>
              <a:defRPr/>
            </a:pPr>
            <a:endParaRPr sz="1800" dirty="0">
              <a:solidFill>
                <a:schemeClr val="dk1"/>
              </a:solidFill>
              <a:latin typeface="Proxima Nova"/>
              <a:ea typeface="Proxima Nova"/>
              <a:cs typeface="Proxima Nova"/>
            </a:endParaRPr>
          </a:p>
          <a:p>
            <a:pPr marL="914400" lvl="1"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high energy photons </a:t>
            </a:r>
            <a:r>
              <a:rPr lang="it" sz="1800" dirty="0">
                <a:solidFill>
                  <a:schemeClr val="dk1"/>
                </a:solidFill>
                <a:latin typeface="Proxima Nova"/>
                <a:ea typeface="Proxima Nova"/>
                <a:cs typeface="Proxima Nova"/>
              </a:rPr>
              <a:t>polarization is </a:t>
            </a:r>
            <a:r>
              <a:rPr lang="it" sz="1800" dirty="0">
                <a:solidFill>
                  <a:srgbClr val="00B0F0"/>
                </a:solidFill>
                <a:latin typeface="Proxima Nova"/>
                <a:ea typeface="Proxima Nova"/>
                <a:cs typeface="Proxima Nova"/>
              </a:rPr>
              <a:t>parallel</a:t>
            </a:r>
            <a:r>
              <a:rPr lang="it" sz="1800" dirty="0">
                <a:solidFill>
                  <a:schemeClr val="dk1"/>
                </a:solidFill>
                <a:latin typeface="Proxima Nova"/>
                <a:ea typeface="Proxima Nova"/>
                <a:cs typeface="Proxima Nova"/>
              </a:rPr>
              <a:t> to the radiation pane</a:t>
            </a: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457200" lvl="0" indent="0" algn="l">
              <a:spcBef>
                <a:spcPts val="0"/>
              </a:spcBef>
              <a:spcAft>
                <a:spcPts val="0"/>
              </a:spcAft>
              <a:buNone/>
              <a:defRPr/>
            </a:pPr>
            <a:endParaRPr sz="1700" dirty="0">
              <a:solidFill>
                <a:schemeClr val="dk1"/>
              </a:solidFill>
              <a:latin typeface="Proxima Nova"/>
              <a:ea typeface="Proxima Nova"/>
              <a:cs typeface="Proxima Nova"/>
            </a:endParaRPr>
          </a:p>
        </p:txBody>
      </p:sp>
      <p:pic>
        <p:nvPicPr>
          <p:cNvPr id="247" name="Google Shape;247;g34926e8d56c_0_158"/>
          <p:cNvPicPr/>
          <p:nvPr/>
        </p:nvPicPr>
        <p:blipFill>
          <a:blip r:embed="rId3">
            <a:alphaModFix/>
          </a:blip>
          <a:stretch/>
        </p:blipFill>
        <p:spPr bwMode="auto">
          <a:xfrm>
            <a:off x="5945260" y="662900"/>
            <a:ext cx="3097890" cy="4324324"/>
          </a:xfrm>
          <a:prstGeom prst="rect">
            <a:avLst/>
          </a:prstGeom>
          <a:noFill/>
          <a:ln>
            <a:noFill/>
          </a:ln>
        </p:spPr>
      </p:pic>
      <p:sp>
        <p:nvSpPr>
          <p:cNvPr id="248" name="Google Shape;248;g34926e8d56c_0_158"/>
          <p:cNvSpPr txBox="1"/>
          <p:nvPr/>
        </p:nvSpPr>
        <p:spPr bwMode="auto">
          <a:xfrm>
            <a:off x="6536900" y="750250"/>
            <a:ext cx="1762200" cy="7389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900"/>
              <a:t>Gluckstern &amp; Hull, 1953</a:t>
            </a:r>
            <a:endParaRPr sz="900"/>
          </a:p>
          <a:p>
            <a:pPr marL="0" lvl="0" indent="0" algn="l">
              <a:spcBef>
                <a:spcPts val="0"/>
              </a:spcBef>
              <a:spcAft>
                <a:spcPts val="0"/>
              </a:spcAft>
              <a:buNone/>
              <a:defRPr/>
            </a:pPr>
            <a:r>
              <a:rPr lang="it" sz="900"/>
              <a:t>Z=13</a:t>
            </a:r>
            <a:endParaRPr sz="900"/>
          </a:p>
          <a:p>
            <a:pPr marL="0" lvl="0" indent="0" algn="l">
              <a:spcBef>
                <a:spcPts val="0"/>
              </a:spcBef>
              <a:spcAft>
                <a:spcPts val="0"/>
              </a:spcAft>
              <a:buNone/>
              <a:defRPr/>
            </a:pPr>
            <a:r>
              <a:rPr lang="it" sz="900"/>
              <a:t>Electron beam energy 0.1 MeV</a:t>
            </a:r>
            <a:endParaRPr sz="900"/>
          </a:p>
          <a:p>
            <a:pPr marL="0" lvl="0" indent="0" algn="l">
              <a:spcBef>
                <a:spcPts val="0"/>
              </a:spcBef>
              <a:spcAft>
                <a:spcPts val="0"/>
              </a:spcAft>
              <a:buNone/>
              <a:defRPr/>
            </a:pPr>
            <a:endParaRPr sz="900"/>
          </a:p>
        </p:txBody>
      </p:sp>
      <p:pic>
        <p:nvPicPr>
          <p:cNvPr id="249" name="Google Shape;249;g34926e8d56c_0_158"/>
          <p:cNvPicPr/>
          <p:nvPr/>
        </p:nvPicPr>
        <p:blipFill>
          <a:blip r:embed="rId4">
            <a:alphaModFix/>
          </a:blip>
          <a:stretch/>
        </p:blipFill>
        <p:spPr bwMode="auto">
          <a:xfrm>
            <a:off x="0" y="3397958"/>
            <a:ext cx="6001550" cy="1046000"/>
          </a:xfrm>
          <a:prstGeom prst="rect">
            <a:avLst/>
          </a:prstGeom>
          <a:noFill/>
          <a:ln>
            <a:noFill/>
          </a:ln>
        </p:spPr>
      </p:pic>
      <p:sp>
        <p:nvSpPr>
          <p:cNvPr id="250" name="Google Shape;250;g34926e8d56c_0_158"/>
          <p:cNvSpPr txBox="1"/>
          <p:nvPr/>
        </p:nvSpPr>
        <p:spPr bwMode="auto">
          <a:xfrm>
            <a:off x="3283800" y="3567983"/>
            <a:ext cx="1013100" cy="173400"/>
          </a:xfrm>
          <a:prstGeom prst="rect">
            <a:avLst/>
          </a:prstGeom>
          <a:solidFill>
            <a:schemeClr val="lt1"/>
          </a:solid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it" sz="1000">
                <a:solidFill>
                  <a:schemeClr val="dk1"/>
                </a:solidFill>
                <a:latin typeface="Proxima Nova"/>
                <a:ea typeface="Proxima Nova"/>
                <a:cs typeface="Proxima Nova"/>
              </a:rPr>
              <a:t>radiat</a:t>
            </a:r>
            <a:r>
              <a:rPr lang="it" sz="800">
                <a:solidFill>
                  <a:schemeClr val="dk1"/>
                </a:solidFill>
                <a:latin typeface="Proxima Nova"/>
                <a:ea typeface="Proxima Nova"/>
                <a:cs typeface="Proxima Nova"/>
              </a:rPr>
              <a:t>i</a:t>
            </a:r>
            <a:r>
              <a:rPr lang="it" sz="1000">
                <a:solidFill>
                  <a:schemeClr val="dk1"/>
                </a:solidFill>
                <a:latin typeface="Proxima Nova"/>
                <a:ea typeface="Proxima Nova"/>
                <a:cs typeface="Proxima Nova"/>
              </a:rPr>
              <a:t>on plane</a:t>
            </a:r>
            <a:endParaRPr sz="1000">
              <a:solidFill>
                <a:schemeClr val="dk1"/>
              </a:solidFill>
              <a:latin typeface="Proxima Nova"/>
              <a:ea typeface="Proxima Nova"/>
              <a:cs typeface="Proxima Nova"/>
            </a:endParaRPr>
          </a:p>
        </p:txBody>
      </p:sp>
      <p:sp>
        <p:nvSpPr>
          <p:cNvPr id="251" name="Google Shape;251;g34926e8d56c_0_158"/>
          <p:cNvSpPr txBox="1"/>
          <p:nvPr/>
        </p:nvSpPr>
        <p:spPr bwMode="auto">
          <a:xfrm>
            <a:off x="373425" y="3567983"/>
            <a:ext cx="1013100" cy="173400"/>
          </a:xfrm>
          <a:prstGeom prst="rect">
            <a:avLst/>
          </a:prstGeom>
          <a:solidFill>
            <a:schemeClr val="lt1"/>
          </a:solid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it" sz="1000">
                <a:solidFill>
                  <a:schemeClr val="dk1"/>
                </a:solidFill>
                <a:latin typeface="Proxima Nova"/>
                <a:ea typeface="Proxima Nova"/>
                <a:cs typeface="Proxima Nova"/>
              </a:rPr>
              <a:t>radiat</a:t>
            </a:r>
            <a:r>
              <a:rPr lang="it" sz="800">
                <a:solidFill>
                  <a:schemeClr val="dk1"/>
                </a:solidFill>
                <a:latin typeface="Proxima Nova"/>
                <a:ea typeface="Proxima Nova"/>
                <a:cs typeface="Proxima Nova"/>
              </a:rPr>
              <a:t>i</a:t>
            </a:r>
            <a:r>
              <a:rPr lang="it" sz="1000">
                <a:solidFill>
                  <a:schemeClr val="dk1"/>
                </a:solidFill>
                <a:latin typeface="Proxima Nova"/>
                <a:ea typeface="Proxima Nova"/>
                <a:cs typeface="Proxima Nova"/>
              </a:rPr>
              <a:t>on plane</a:t>
            </a:r>
            <a:endParaRPr sz="1000">
              <a:solidFill>
                <a:schemeClr val="dk1"/>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13</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56" name="Google Shape;256;g34c7ff703bc_0_28"/>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57" name="Google Shape;257;g34c7ff703bc_0_28"/>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Polarization and Bremsstrahlung</a:t>
            </a:r>
            <a:endParaRPr sz="2300" b="1"/>
          </a:p>
        </p:txBody>
      </p:sp>
      <p:sp>
        <p:nvSpPr>
          <p:cNvPr id="258" name="Google Shape;258;g34c7ff703bc_0_28"/>
          <p:cNvSpPr txBox="1"/>
          <p:nvPr/>
        </p:nvSpPr>
        <p:spPr bwMode="auto">
          <a:xfrm>
            <a:off x="402659" y="662975"/>
            <a:ext cx="8603400" cy="4393842"/>
          </a:xfrm>
          <a:prstGeom prst="rect">
            <a:avLst/>
          </a:prstGeom>
          <a:noFill/>
          <a:ln>
            <a:noFill/>
          </a:ln>
        </p:spPr>
        <p:txBody>
          <a:bodyPr spcFirstLastPara="1" wrap="square" lIns="91425" tIns="91425" rIns="91425" bIns="91425" anchor="t" anchorCtr="0">
            <a:noAutofit/>
          </a:bodyPr>
          <a:lstStyle/>
          <a:p>
            <a:pPr marL="457200" lvl="0"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Solar flares models</a:t>
            </a:r>
            <a:r>
              <a:rPr lang="it" sz="1800" dirty="0">
                <a:solidFill>
                  <a:schemeClr val="dk1"/>
                </a:solidFill>
                <a:latin typeface="Proxima Nova"/>
                <a:ea typeface="Proxima Nova"/>
                <a:cs typeface="Proxima Nova"/>
              </a:rPr>
              <a:t> assuming an </a:t>
            </a:r>
            <a:r>
              <a:rPr lang="it" sz="1800" dirty="0">
                <a:solidFill>
                  <a:srgbClr val="00B0F0"/>
                </a:solidFill>
                <a:latin typeface="Proxima Nova"/>
                <a:ea typeface="Proxima Nova"/>
                <a:cs typeface="Proxima Nova"/>
              </a:rPr>
              <a:t>anisotropic distributions </a:t>
            </a:r>
            <a:r>
              <a:rPr lang="it" sz="1800" dirty="0">
                <a:solidFill>
                  <a:schemeClr val="dk1"/>
                </a:solidFill>
                <a:latin typeface="Proxima Nova"/>
                <a:ea typeface="Proxima Nova"/>
                <a:cs typeface="Proxima Nova"/>
              </a:rPr>
              <a:t>of accelerated </a:t>
            </a:r>
            <a:r>
              <a:rPr lang="it" sz="1800" dirty="0">
                <a:solidFill>
                  <a:srgbClr val="00B0F0"/>
                </a:solidFill>
                <a:latin typeface="Proxima Nova"/>
                <a:ea typeface="Proxima Nova"/>
                <a:cs typeface="Proxima Nova"/>
              </a:rPr>
              <a:t>electrons</a:t>
            </a:r>
            <a:r>
              <a:rPr lang="it" sz="1800" dirty="0">
                <a:solidFill>
                  <a:schemeClr val="dk1"/>
                </a:solidFill>
                <a:latin typeface="Proxima Nova"/>
                <a:ea typeface="Proxima Nova"/>
                <a:cs typeface="Proxima Nova"/>
              </a:rPr>
              <a:t> in an ordered magnetic field </a:t>
            </a:r>
            <a:r>
              <a:rPr lang="it" sz="1800" b="1" u="sng" dirty="0">
                <a:solidFill>
                  <a:srgbClr val="00B0F0"/>
                </a:solidFill>
                <a:latin typeface="Proxima Nova"/>
                <a:ea typeface="Proxima Nova"/>
                <a:cs typeface="Proxima Nova"/>
              </a:rPr>
              <a:t>predict HXR non-thermal Bremsstrahlung highly polarized</a:t>
            </a:r>
            <a:r>
              <a:rPr lang="it" sz="1800" dirty="0">
                <a:solidFill>
                  <a:schemeClr val="dk1"/>
                </a:solidFill>
                <a:latin typeface="Proxima Nova"/>
                <a:ea typeface="Proxima Nova"/>
                <a:cs typeface="Proxima Nova"/>
              </a:rPr>
              <a:t> (Brown et al., 1974; Langer &amp; Petrosian, 1977; Emslie &amp; Vlahos, 1980; Leach &amp; Petrosian, 1983; Zharkova et al., 1995; Charikov et al., 1996) with a polarization degree </a:t>
            </a:r>
            <a:r>
              <a:rPr lang="it" sz="1800" dirty="0">
                <a:solidFill>
                  <a:srgbClr val="00B0F0"/>
                </a:solidFill>
                <a:latin typeface="Proxima Nova"/>
                <a:ea typeface="Proxima Nova"/>
                <a:cs typeface="Proxima Nova"/>
              </a:rPr>
              <a:t>as high as 40% at 20 keV </a:t>
            </a:r>
            <a:r>
              <a:rPr lang="it" sz="1800" dirty="0">
                <a:solidFill>
                  <a:schemeClr val="dk1"/>
                </a:solidFill>
                <a:latin typeface="Proxima Nova"/>
                <a:ea typeface="Proxima Nova"/>
                <a:cs typeface="Proxima Nova"/>
              </a:rPr>
              <a:t>(Zharkova et al., 2010)</a:t>
            </a: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457200" lvl="0" indent="-342900">
              <a:buClr>
                <a:schemeClr val="dk1"/>
              </a:buClr>
              <a:buSzPts val="1800"/>
              <a:buFont typeface="Proxima Nova"/>
              <a:buChar char="●"/>
              <a:defRPr/>
            </a:pPr>
            <a:r>
              <a:rPr lang="it" sz="1800" dirty="0" smtClean="0">
                <a:solidFill>
                  <a:srgbClr val="00B0F0"/>
                </a:solidFill>
                <a:latin typeface="Proxima Nova"/>
                <a:ea typeface="Proxima Nova"/>
                <a:cs typeface="Proxima Nova"/>
              </a:rPr>
              <a:t>Models </a:t>
            </a:r>
            <a:r>
              <a:rPr lang="it" sz="1800" dirty="0">
                <a:solidFill>
                  <a:srgbClr val="00B0F0"/>
                </a:solidFill>
                <a:latin typeface="Proxima Nova"/>
                <a:ea typeface="Proxima Nova"/>
                <a:cs typeface="Proxima Nova"/>
              </a:rPr>
              <a:t>of X-ray thermal emission </a:t>
            </a:r>
            <a:r>
              <a:rPr lang="it" sz="1800" dirty="0" smtClean="0">
                <a:solidFill>
                  <a:schemeClr val="dk1"/>
                </a:solidFill>
                <a:latin typeface="Proxima Nova"/>
                <a:ea typeface="Proxima Nova"/>
                <a:cs typeface="Proxima Nova"/>
              </a:rPr>
              <a:t>are expected </a:t>
            </a:r>
            <a:r>
              <a:rPr lang="it" sz="1800" dirty="0">
                <a:solidFill>
                  <a:schemeClr val="dk1"/>
                </a:solidFill>
                <a:latin typeface="Proxima Nova"/>
                <a:ea typeface="Proxima Nova"/>
                <a:cs typeface="Proxima Nova"/>
              </a:rPr>
              <a:t>to be </a:t>
            </a:r>
            <a:r>
              <a:rPr lang="it" sz="1800" dirty="0">
                <a:solidFill>
                  <a:srgbClr val="00B0F0"/>
                </a:solidFill>
                <a:latin typeface="Proxima Nova"/>
                <a:ea typeface="Proxima Nova"/>
                <a:cs typeface="Proxima Nova"/>
              </a:rPr>
              <a:t>polarized at a </a:t>
            </a:r>
            <a:r>
              <a:rPr lang="it" sz="1800" dirty="0" smtClean="0">
                <a:solidFill>
                  <a:srgbClr val="00B0F0"/>
                </a:solidFill>
                <a:latin typeface="Proxima Nova"/>
                <a:ea typeface="Proxima Nova"/>
                <a:cs typeface="Proxima Nova"/>
              </a:rPr>
              <a:t>low </a:t>
            </a:r>
            <a:r>
              <a:rPr lang="it" sz="1800" dirty="0">
                <a:solidFill>
                  <a:srgbClr val="00B0F0"/>
                </a:solidFill>
                <a:latin typeface="Proxima Nova"/>
                <a:ea typeface="Proxima Nova"/>
                <a:cs typeface="Proxima Nova"/>
              </a:rPr>
              <a:t>level </a:t>
            </a:r>
            <a:r>
              <a:rPr lang="it" sz="1800" dirty="0">
                <a:solidFill>
                  <a:schemeClr val="dk1"/>
                </a:solidFill>
                <a:latin typeface="Proxima Nova"/>
                <a:ea typeface="Proxima Nova"/>
                <a:cs typeface="Proxima Nova"/>
              </a:rPr>
              <a:t>(Emslie &amp; </a:t>
            </a:r>
            <a:r>
              <a:rPr lang="it" sz="1800" dirty="0" smtClean="0">
                <a:solidFill>
                  <a:schemeClr val="dk1"/>
                </a:solidFill>
                <a:latin typeface="Proxima Nova"/>
                <a:ea typeface="Proxima Nova"/>
                <a:cs typeface="Proxima Nova"/>
              </a:rPr>
              <a:t>Brown, 1980)</a:t>
            </a:r>
            <a:endParaRPr sz="1800" dirty="0">
              <a:solidFill>
                <a:schemeClr val="dk1"/>
              </a:solidFill>
              <a:latin typeface="Proxima Nova"/>
              <a:ea typeface="Proxima Nova"/>
              <a:cs typeface="Proxima Nova"/>
            </a:endParaRPr>
          </a:p>
          <a:p>
            <a:pPr marL="914400" lvl="1" indent="-342900" algn="l">
              <a:spcBef>
                <a:spcPts val="0"/>
              </a:spcBef>
              <a:spcAft>
                <a:spcPts val="0"/>
              </a:spcAft>
              <a:buClr>
                <a:schemeClr val="dk1"/>
              </a:buClr>
              <a:buSzPts val="1800"/>
              <a:buFont typeface="Proxima Nova"/>
              <a:buChar char="○"/>
              <a:defRPr/>
            </a:pPr>
            <a:r>
              <a:rPr lang="en-GB" sz="1800" dirty="0">
                <a:solidFill>
                  <a:schemeClr val="dk1"/>
                </a:solidFill>
                <a:latin typeface="Proxima Nova"/>
                <a:ea typeface="Proxima Nova"/>
                <a:cs typeface="Proxima Nova"/>
              </a:rPr>
              <a:t>m</a:t>
            </a:r>
            <a:r>
              <a:rPr lang="it" sz="1800" dirty="0" smtClean="0">
                <a:solidFill>
                  <a:schemeClr val="dk1"/>
                </a:solidFill>
                <a:latin typeface="Proxima Nova"/>
                <a:ea typeface="Proxima Nova"/>
                <a:cs typeface="Proxima Nova"/>
              </a:rPr>
              <a:t>arginal polarization from </a:t>
            </a:r>
            <a:r>
              <a:rPr lang="it" sz="1800" dirty="0" smtClean="0">
                <a:solidFill>
                  <a:srgbClr val="00B0F0"/>
                </a:solidFill>
                <a:latin typeface="Proxima Nova"/>
                <a:ea typeface="Proxima Nova"/>
                <a:cs typeface="Proxima Nova"/>
              </a:rPr>
              <a:t>anisotropies </a:t>
            </a:r>
            <a:r>
              <a:rPr lang="it" sz="1800" dirty="0">
                <a:solidFill>
                  <a:srgbClr val="00B0F0"/>
                </a:solidFill>
                <a:latin typeface="Proxima Nova"/>
                <a:ea typeface="Proxima Nova"/>
                <a:cs typeface="Proxima Nova"/>
              </a:rPr>
              <a:t>of the Maxwellian distribution of velocities</a:t>
            </a:r>
            <a:r>
              <a:rPr lang="it" sz="1800" dirty="0">
                <a:solidFill>
                  <a:schemeClr val="dk1"/>
                </a:solidFill>
                <a:latin typeface="Proxima Nova"/>
                <a:ea typeface="Proxima Nova"/>
                <a:cs typeface="Proxima Nova"/>
              </a:rPr>
              <a:t> due to heat transfer in the plasma confined by magnetic field</a:t>
            </a:r>
            <a:endParaRPr sz="1800" dirty="0">
              <a:solidFill>
                <a:schemeClr val="dk1"/>
              </a:solidFill>
              <a:latin typeface="Proxima Nova"/>
              <a:ea typeface="Proxima Nova"/>
              <a:cs typeface="Proxima Nova"/>
            </a:endParaRPr>
          </a:p>
          <a:p>
            <a:pPr marL="914400" lvl="0" indent="0" algn="l">
              <a:spcBef>
                <a:spcPts val="0"/>
              </a:spcBef>
              <a:spcAft>
                <a:spcPts val="0"/>
              </a:spcAft>
              <a:buNone/>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r>
              <a:rPr lang="it" sz="1800" dirty="0">
                <a:solidFill>
                  <a:schemeClr val="dk1"/>
                </a:solidFill>
                <a:latin typeface="Proxima Nova"/>
                <a:ea typeface="Proxima Nova"/>
                <a:cs typeface="Proxima Nova"/>
              </a:rPr>
              <a:t>The </a:t>
            </a:r>
            <a:r>
              <a:rPr lang="it" sz="1800" dirty="0">
                <a:solidFill>
                  <a:srgbClr val="00B0F0"/>
                </a:solidFill>
                <a:latin typeface="Proxima Nova"/>
                <a:ea typeface="Proxima Nova"/>
                <a:cs typeface="Proxima Nova"/>
              </a:rPr>
              <a:t>albedo</a:t>
            </a:r>
            <a:r>
              <a:rPr lang="it" sz="1800" dirty="0">
                <a:solidFill>
                  <a:schemeClr val="dk1"/>
                </a:solidFill>
                <a:latin typeface="Proxima Nova"/>
                <a:ea typeface="Proxima Nova"/>
                <a:cs typeface="Proxima Nova"/>
              </a:rPr>
              <a:t> due to backscattering of radiation on lower layers of solar</a:t>
            </a:r>
            <a:endParaRPr sz="1800" dirty="0">
              <a:solidFill>
                <a:schemeClr val="dk1"/>
              </a:solidFill>
              <a:latin typeface="Proxima Nova"/>
              <a:ea typeface="Proxima Nova"/>
              <a:cs typeface="Proxima Nova"/>
            </a:endParaRPr>
          </a:p>
          <a:p>
            <a:pPr marL="0" lvl="0" indent="0" algn="l">
              <a:spcBef>
                <a:spcPts val="0"/>
              </a:spcBef>
              <a:spcAft>
                <a:spcPts val="0"/>
              </a:spcAft>
              <a:buNone/>
              <a:defRPr/>
            </a:pPr>
            <a:r>
              <a:rPr lang="it" sz="1800" dirty="0">
                <a:solidFill>
                  <a:schemeClr val="dk1"/>
                </a:solidFill>
                <a:latin typeface="Proxima Nova"/>
                <a:ea typeface="Proxima Nova"/>
                <a:cs typeface="Proxima Nova"/>
              </a:rPr>
              <a:t>atmosphere </a:t>
            </a:r>
            <a:r>
              <a:rPr lang="it" sz="1800" dirty="0">
                <a:solidFill>
                  <a:srgbClr val="00B0F0"/>
                </a:solidFill>
                <a:latin typeface="Proxima Nova"/>
                <a:ea typeface="Proxima Nova"/>
                <a:cs typeface="Proxima Nova"/>
              </a:rPr>
              <a:t>can modify polarization </a:t>
            </a:r>
            <a:r>
              <a:rPr lang="it" sz="1800" dirty="0">
                <a:solidFill>
                  <a:schemeClr val="dk1"/>
                </a:solidFill>
                <a:latin typeface="Proxima Nova"/>
                <a:ea typeface="Proxima Nova"/>
                <a:cs typeface="Proxima Nova"/>
              </a:rPr>
              <a:t>properties (Langer &amp; Petrosian, 1977; Bai</a:t>
            </a:r>
            <a:endParaRPr sz="1800" dirty="0">
              <a:solidFill>
                <a:schemeClr val="dk1"/>
              </a:solidFill>
              <a:latin typeface="Proxima Nova"/>
              <a:ea typeface="Proxima Nova"/>
              <a:cs typeface="Proxima Nova"/>
            </a:endParaRPr>
          </a:p>
          <a:p>
            <a:pPr marL="0" lvl="0" indent="0" algn="l">
              <a:spcBef>
                <a:spcPts val="0"/>
              </a:spcBef>
              <a:spcAft>
                <a:spcPts val="0"/>
              </a:spcAft>
              <a:buNone/>
              <a:defRPr/>
            </a:pPr>
            <a:r>
              <a:rPr lang="it" sz="1800" dirty="0">
                <a:solidFill>
                  <a:schemeClr val="dk1"/>
                </a:solidFill>
                <a:latin typeface="Proxima Nova"/>
                <a:ea typeface="Proxima Nova"/>
                <a:cs typeface="Proxima Nova"/>
              </a:rPr>
              <a:t>&amp; Ramaty, 1978; Jeffrey &amp; Kontar, 2011).</a:t>
            </a: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a:p>
            <a:pPr marL="0" lvl="0" indent="0" algn="l">
              <a:spcBef>
                <a:spcPts val="0"/>
              </a:spcBef>
              <a:spcAft>
                <a:spcPts val="0"/>
              </a:spcAft>
              <a:buNone/>
              <a:defRPr/>
            </a:pPr>
            <a:endParaRPr sz="1800" dirty="0">
              <a:solidFill>
                <a:schemeClr val="dk1"/>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14</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72" name="Google Shape;272;g34926e8d56c_0_176"/>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73" name="Google Shape;273;g34926e8d56c_0_176"/>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90000"/>
              </a:lnSpc>
              <a:spcBef>
                <a:spcPts val="0"/>
              </a:spcBef>
              <a:spcAft>
                <a:spcPts val="0"/>
              </a:spcAft>
              <a:buClr>
                <a:srgbClr val="000000"/>
              </a:buClr>
              <a:buSzPct val="60344"/>
              <a:buFont typeface="Calibri"/>
              <a:buNone/>
              <a:defRPr/>
            </a:pPr>
            <a:r>
              <a:rPr lang="it" sz="2300" b="1"/>
              <a:t>Non-thermal vs thermal electrons: still a debate…</a:t>
            </a:r>
            <a:endParaRPr sz="2300" b="1"/>
          </a:p>
        </p:txBody>
      </p:sp>
      <p:sp>
        <p:nvSpPr>
          <p:cNvPr id="274" name="Google Shape;274;g34926e8d56c_0_176"/>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pic>
        <p:nvPicPr>
          <p:cNvPr id="275" name="Google Shape;275;g34926e8d56c_0_176"/>
          <p:cNvPicPr/>
          <p:nvPr/>
        </p:nvPicPr>
        <p:blipFill>
          <a:blip r:embed="rId3">
            <a:alphaModFix/>
          </a:blip>
          <a:srcRect/>
          <a:stretch/>
        </p:blipFill>
        <p:spPr bwMode="auto">
          <a:xfrm>
            <a:off x="193908" y="971531"/>
            <a:ext cx="4078548" cy="2041975"/>
          </a:xfrm>
          <a:prstGeom prst="rect">
            <a:avLst/>
          </a:prstGeom>
          <a:noFill/>
          <a:ln>
            <a:noFill/>
          </a:ln>
        </p:spPr>
      </p:pic>
      <p:sp>
        <p:nvSpPr>
          <p:cNvPr id="276" name="Google Shape;276;g34926e8d56c_0_176"/>
          <p:cNvSpPr txBox="1"/>
          <p:nvPr/>
        </p:nvSpPr>
        <p:spPr bwMode="auto">
          <a:xfrm>
            <a:off x="1906350" y="625663"/>
            <a:ext cx="2366100" cy="307800"/>
          </a:xfrm>
          <a:prstGeom prst="rect">
            <a:avLst/>
          </a:prstGeom>
          <a:solidFill>
            <a:srgbClr val="FF0000">
              <a:alpha val="9800"/>
            </a:srgbClr>
          </a:solidFill>
          <a:ln>
            <a:noFill/>
          </a:ln>
        </p:spPr>
        <p:txBody>
          <a:bodyPr spcFirstLastPara="1" wrap="square" lIns="91425" tIns="45700" rIns="91425" bIns="45700" anchor="t" anchorCtr="0">
            <a:spAutoFit/>
          </a:bodyPr>
          <a:lstStyle/>
          <a:p>
            <a:pPr marL="0" marR="0" lvl="0" indent="0" algn="l">
              <a:spcBef>
                <a:spcPts val="0"/>
              </a:spcBef>
              <a:spcAft>
                <a:spcPts val="0"/>
              </a:spcAft>
              <a:buNone/>
              <a:defRPr/>
            </a:pPr>
            <a:r>
              <a:rPr lang="it" b="1" i="0" u="none" strike="noStrike" cap="none">
                <a:solidFill>
                  <a:srgbClr val="000000"/>
                </a:solidFill>
                <a:latin typeface="Calibri"/>
                <a:ea typeface="Calibri"/>
                <a:cs typeface="Calibri"/>
              </a:rPr>
              <a:t>~100% non-thernal electrons</a:t>
            </a:r>
            <a:endParaRPr b="1">
              <a:solidFill>
                <a:srgbClr val="000000"/>
              </a:solidFill>
              <a:latin typeface="Calibri"/>
              <a:ea typeface="Calibri"/>
              <a:cs typeface="Calibri"/>
            </a:endParaRPr>
          </a:p>
        </p:txBody>
      </p:sp>
      <p:sp>
        <p:nvSpPr>
          <p:cNvPr id="277" name="Google Shape;277;g34926e8d56c_0_176"/>
          <p:cNvSpPr txBox="1"/>
          <p:nvPr/>
        </p:nvSpPr>
        <p:spPr bwMode="auto">
          <a:xfrm>
            <a:off x="193900" y="3154350"/>
            <a:ext cx="4380900" cy="905100"/>
          </a:xfrm>
          <a:prstGeom prst="rect">
            <a:avLst/>
          </a:prstGeom>
          <a:noFill/>
          <a:ln>
            <a:noFill/>
          </a:ln>
        </p:spPr>
        <p:txBody>
          <a:bodyPr spcFirstLastPara="1" wrap="square" lIns="91425" tIns="91425" rIns="91425" bIns="91425" anchor="t" anchorCtr="0">
            <a:spAutoFit/>
          </a:bodyPr>
          <a:lstStyle/>
          <a:p>
            <a:pPr marL="0" lvl="0" indent="0" algn="l">
              <a:lnSpc>
                <a:spcPct val="90000"/>
              </a:lnSpc>
              <a:spcBef>
                <a:spcPts val="1000"/>
              </a:spcBef>
              <a:spcAft>
                <a:spcPts val="0"/>
              </a:spcAft>
              <a:buNone/>
              <a:defRPr/>
            </a:pPr>
            <a:r>
              <a:rPr lang="it" sz="1300">
                <a:latin typeface="Calibri"/>
                <a:ea typeface="Calibri"/>
                <a:cs typeface="Calibri"/>
              </a:rPr>
              <a:t>&lt;&lt; …</a:t>
            </a:r>
            <a:r>
              <a:rPr lang="it" sz="1300" u="sng">
                <a:solidFill>
                  <a:srgbClr val="FF0000"/>
                </a:solidFill>
                <a:latin typeface="Calibri"/>
                <a:ea typeface="Calibri"/>
                <a:cs typeface="Calibri"/>
              </a:rPr>
              <a:t>volume filled with only </a:t>
            </a:r>
            <a:r>
              <a:rPr lang="it" sz="1300">
                <a:latin typeface="Calibri"/>
                <a:ea typeface="Calibri"/>
                <a:cs typeface="Calibri"/>
              </a:rPr>
              <a:t>(or almost only) </a:t>
            </a:r>
            <a:r>
              <a:rPr lang="it" sz="1300" u="sng">
                <a:solidFill>
                  <a:srgbClr val="FF0000"/>
                </a:solidFill>
                <a:latin typeface="Calibri"/>
                <a:ea typeface="Calibri"/>
                <a:cs typeface="Calibri"/>
              </a:rPr>
              <a:t>non-thermal electrons </a:t>
            </a:r>
            <a:r>
              <a:rPr lang="it" sz="1300">
                <a:latin typeface="Calibri"/>
                <a:ea typeface="Calibri"/>
                <a:cs typeface="Calibri"/>
              </a:rPr>
              <a:t>while being depleted of the thermal plasma, implying that all electrons have experienced a prominent acceleration there.&gt;&gt;</a:t>
            </a:r>
            <a:endParaRPr sz="1300">
              <a:latin typeface="Calibri"/>
              <a:ea typeface="Calibri"/>
              <a:cs typeface="Calibri"/>
            </a:endParaRPr>
          </a:p>
        </p:txBody>
      </p:sp>
      <p:pic>
        <p:nvPicPr>
          <p:cNvPr id="278" name="Google Shape;278;g34926e8d56c_0_176"/>
          <p:cNvPicPr/>
          <p:nvPr/>
        </p:nvPicPr>
        <p:blipFill>
          <a:blip r:embed="rId4">
            <a:alphaModFix/>
          </a:blip>
          <a:srcRect/>
          <a:stretch/>
        </p:blipFill>
        <p:spPr bwMode="auto">
          <a:xfrm>
            <a:off x="4502052" y="998683"/>
            <a:ext cx="4541092" cy="2045648"/>
          </a:xfrm>
          <a:prstGeom prst="rect">
            <a:avLst/>
          </a:prstGeom>
          <a:noFill/>
          <a:ln>
            <a:noFill/>
          </a:ln>
        </p:spPr>
      </p:pic>
      <p:sp>
        <p:nvSpPr>
          <p:cNvPr id="279" name="Google Shape;279;g34926e8d56c_0_176"/>
          <p:cNvSpPr txBox="1"/>
          <p:nvPr/>
        </p:nvSpPr>
        <p:spPr bwMode="auto">
          <a:xfrm>
            <a:off x="4574700" y="3150600"/>
            <a:ext cx="4209900" cy="13479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ts val="1000"/>
              </a:spcBef>
              <a:spcAft>
                <a:spcPts val="0"/>
              </a:spcAft>
              <a:buNone/>
              <a:defRPr/>
            </a:pPr>
            <a:r>
              <a:rPr lang="it" b="0" i="0" u="none" strike="noStrike" cap="none">
                <a:solidFill>
                  <a:srgbClr val="000000"/>
                </a:solidFill>
                <a:latin typeface="Calibri"/>
                <a:ea typeface="Calibri"/>
                <a:cs typeface="Calibri"/>
              </a:rPr>
              <a:t>&lt;&lt;…Our results strongly indicate that the </a:t>
            </a:r>
            <a:r>
              <a:rPr lang="it" b="0" i="0" u="sng" strike="noStrike" cap="none">
                <a:solidFill>
                  <a:srgbClr val="FF0000"/>
                </a:solidFill>
                <a:latin typeface="Calibri"/>
                <a:ea typeface="Calibri"/>
                <a:cs typeface="Calibri"/>
              </a:rPr>
              <a:t>fraction of accelerated electrons</a:t>
            </a:r>
            <a:r>
              <a:rPr lang="it" b="0" i="0" u="none" strike="noStrike" cap="none">
                <a:solidFill>
                  <a:srgbClr val="000000"/>
                </a:solidFill>
                <a:latin typeface="Calibri"/>
                <a:ea typeface="Calibri"/>
                <a:cs typeface="Calibri"/>
              </a:rPr>
              <a:t> in the coronal region at any given time is </a:t>
            </a:r>
            <a:r>
              <a:rPr lang="it" b="0" i="0" u="sng" strike="noStrike" cap="none">
                <a:solidFill>
                  <a:srgbClr val="FF0000"/>
                </a:solidFill>
                <a:latin typeface="Calibri"/>
                <a:ea typeface="Calibri"/>
                <a:cs typeface="Calibri"/>
              </a:rPr>
              <a:t>relatively small</a:t>
            </a:r>
            <a:r>
              <a:rPr lang="it" b="0" i="0" u="none" strike="noStrike" cap="none">
                <a:solidFill>
                  <a:srgbClr val="000000"/>
                </a:solidFill>
                <a:latin typeface="Calibri"/>
                <a:ea typeface="Calibri"/>
                <a:cs typeface="Calibri"/>
              </a:rPr>
              <a:t>…&gt;&gt;&gt;</a:t>
            </a:r>
            <a:endParaRPr b="0" i="0" u="none" strike="noStrike" cap="none">
              <a:solidFill>
                <a:srgbClr val="000000"/>
              </a:solidFill>
              <a:latin typeface="Calibri"/>
              <a:ea typeface="Calibri"/>
              <a:cs typeface="Calibri"/>
            </a:endParaRPr>
          </a:p>
        </p:txBody>
      </p:sp>
      <p:sp>
        <p:nvSpPr>
          <p:cNvPr id="280" name="Google Shape;280;g34926e8d56c_0_176"/>
          <p:cNvSpPr txBox="1"/>
          <p:nvPr/>
        </p:nvSpPr>
        <p:spPr bwMode="auto">
          <a:xfrm>
            <a:off x="5971160" y="608488"/>
            <a:ext cx="3072000" cy="307800"/>
          </a:xfrm>
          <a:prstGeom prst="rect">
            <a:avLst/>
          </a:prstGeom>
          <a:solidFill>
            <a:srgbClr val="FF0000">
              <a:alpha val="9800"/>
            </a:srgbClr>
          </a:solidFill>
          <a:ln>
            <a:noFill/>
          </a:ln>
        </p:spPr>
        <p:txBody>
          <a:bodyPr spcFirstLastPara="1" wrap="square" lIns="91425" tIns="45700" rIns="91425" bIns="45700" anchor="t" anchorCtr="0">
            <a:spAutoFit/>
          </a:bodyPr>
          <a:lstStyle/>
          <a:p>
            <a:pPr marL="0" marR="0" lvl="0" indent="0" algn="l">
              <a:spcBef>
                <a:spcPts val="0"/>
              </a:spcBef>
              <a:spcAft>
                <a:spcPts val="0"/>
              </a:spcAft>
              <a:buNone/>
              <a:defRPr/>
            </a:pPr>
            <a:r>
              <a:rPr lang="it" b="1">
                <a:solidFill>
                  <a:srgbClr val="000000"/>
                </a:solidFill>
                <a:latin typeface="Calibri"/>
                <a:ea typeface="Calibri"/>
                <a:cs typeface="Calibri"/>
              </a:rPr>
              <a:t>~1% non-thernal electrons</a:t>
            </a:r>
            <a:endParaRPr b="1">
              <a:solidFill>
                <a:srgbClr val="000000"/>
              </a:solidFill>
              <a:latin typeface="Calibri"/>
              <a:ea typeface="Calibri"/>
              <a:cs typeface="Calibri"/>
            </a:endParaRPr>
          </a:p>
        </p:txBody>
      </p:sp>
      <p:sp>
        <p:nvSpPr>
          <p:cNvPr id="281" name="Google Shape;281;g34926e8d56c_0_176"/>
          <p:cNvSpPr txBox="1"/>
          <p:nvPr/>
        </p:nvSpPr>
        <p:spPr bwMode="auto">
          <a:xfrm>
            <a:off x="165274" y="4360375"/>
            <a:ext cx="8877900" cy="461700"/>
          </a:xfrm>
          <a:prstGeom prst="rect">
            <a:avLst/>
          </a:prstGeom>
          <a:solidFill>
            <a:srgbClr val="FF0000">
              <a:alpha val="98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342900" marR="0" lvl="0" indent="-292100" algn="l">
              <a:spcBef>
                <a:spcPts val="0"/>
              </a:spcBef>
              <a:spcAft>
                <a:spcPts val="0"/>
              </a:spcAft>
              <a:buClr>
                <a:srgbClr val="000000"/>
              </a:buClr>
              <a:buSzPts val="1200"/>
              <a:buFont typeface="Arial"/>
              <a:buChar char="•"/>
              <a:defRPr/>
            </a:pPr>
            <a:r>
              <a:rPr lang="it" sz="1200" b="0" i="0" u="none" strike="noStrike" cap="none">
                <a:solidFill>
                  <a:srgbClr val="000000"/>
                </a:solidFill>
                <a:latin typeface="Calibri"/>
                <a:ea typeface="Calibri"/>
                <a:cs typeface="Calibri"/>
              </a:rPr>
              <a:t>The larger the fraction of </a:t>
            </a:r>
            <a:r>
              <a:rPr lang="it" sz="1200" b="1" i="0" u="none" strike="noStrike" cap="none">
                <a:solidFill>
                  <a:srgbClr val="000000"/>
                </a:solidFill>
                <a:latin typeface="Calibri"/>
                <a:ea typeface="Calibri"/>
                <a:cs typeface="Calibri"/>
              </a:rPr>
              <a:t>accelerated non-thermal electrons</a:t>
            </a:r>
            <a:r>
              <a:rPr lang="it" sz="1200" b="0" i="0" u="none" strike="noStrike" cap="none">
                <a:solidFill>
                  <a:srgbClr val="000000"/>
                </a:solidFill>
                <a:latin typeface="Calibri"/>
                <a:ea typeface="Calibri"/>
                <a:cs typeface="Calibri"/>
              </a:rPr>
              <a:t>, the </a:t>
            </a:r>
            <a:r>
              <a:rPr lang="it" sz="1200" b="1" i="0" u="none" strike="noStrike" cap="none">
                <a:solidFill>
                  <a:srgbClr val="000000"/>
                </a:solidFill>
                <a:latin typeface="Calibri"/>
                <a:ea typeface="Calibri"/>
                <a:cs typeface="Calibri"/>
              </a:rPr>
              <a:t>higher the expected polarization degree</a:t>
            </a:r>
            <a:endParaRPr sz="1200" b="1" i="0" u="none" strike="noStrike" cap="none">
              <a:solidFill>
                <a:srgbClr val="000000"/>
              </a:solidFill>
              <a:latin typeface="Calibri"/>
              <a:ea typeface="Calibri"/>
              <a:cs typeface="Calibri"/>
            </a:endParaRPr>
          </a:p>
          <a:p>
            <a:pPr marL="342900" marR="0" lvl="0" indent="-292100" algn="l">
              <a:spcBef>
                <a:spcPts val="0"/>
              </a:spcBef>
              <a:spcAft>
                <a:spcPts val="0"/>
              </a:spcAft>
              <a:buClr>
                <a:srgbClr val="000000"/>
              </a:buClr>
              <a:buSzPts val="1200"/>
              <a:buFont typeface="Arial"/>
              <a:buChar char="•"/>
              <a:defRPr/>
            </a:pPr>
            <a:r>
              <a:rPr lang="it" sz="1200" b="1">
                <a:latin typeface="Calibri"/>
                <a:ea typeface="Calibri"/>
                <a:cs typeface="Calibri"/>
              </a:rPr>
              <a:t>Polarimetry</a:t>
            </a:r>
            <a:r>
              <a:rPr lang="it" sz="1200" b="0" i="0" u="none" strike="noStrike" cap="none">
                <a:solidFill>
                  <a:srgbClr val="000000"/>
                </a:solidFill>
                <a:latin typeface="Calibri"/>
                <a:ea typeface="Calibri"/>
                <a:cs typeface="Calibri"/>
              </a:rPr>
              <a:t> will allow to </a:t>
            </a:r>
            <a:r>
              <a:rPr lang="it" sz="1200" b="1" i="0" u="none" strike="noStrike" cap="none">
                <a:solidFill>
                  <a:srgbClr val="000000"/>
                </a:solidFill>
                <a:latin typeface="Calibri"/>
                <a:ea typeface="Calibri"/>
                <a:cs typeface="Calibri"/>
              </a:rPr>
              <a:t>correlate</a:t>
            </a:r>
            <a:r>
              <a:rPr lang="it" sz="1200" b="0" i="0" u="none" strike="noStrike" cap="none">
                <a:solidFill>
                  <a:srgbClr val="000000"/>
                </a:solidFill>
                <a:latin typeface="Calibri"/>
                <a:ea typeface="Calibri"/>
                <a:cs typeface="Calibri"/>
              </a:rPr>
              <a:t> the </a:t>
            </a:r>
            <a:r>
              <a:rPr lang="it" sz="1200" b="1" i="0" u="none" strike="noStrike" cap="none">
                <a:solidFill>
                  <a:srgbClr val="000000"/>
                </a:solidFill>
                <a:latin typeface="Calibri"/>
                <a:ea typeface="Calibri"/>
                <a:cs typeface="Calibri"/>
              </a:rPr>
              <a:t>fraction of accelerated electrons </a:t>
            </a:r>
            <a:r>
              <a:rPr lang="it" sz="1200" b="0" i="0" u="none" strike="noStrike" cap="none">
                <a:solidFill>
                  <a:srgbClr val="000000"/>
                </a:solidFill>
                <a:latin typeface="Calibri"/>
                <a:ea typeface="Calibri"/>
                <a:cs typeface="Calibri"/>
              </a:rPr>
              <a:t>with </a:t>
            </a:r>
            <a:r>
              <a:rPr lang="it" sz="1200" b="1" i="0" u="none" strike="noStrike" cap="none">
                <a:solidFill>
                  <a:srgbClr val="000000"/>
                </a:solidFill>
                <a:latin typeface="Calibri"/>
                <a:ea typeface="Calibri"/>
                <a:cs typeface="Calibri"/>
              </a:rPr>
              <a:t>polarization degree in the Hard X-rays </a:t>
            </a:r>
            <a:endParaRPr sz="1200" b="1" i="0" u="none" strike="noStrike" cap="none">
              <a:solidFill>
                <a:srgbClr val="000000"/>
              </a:solidFill>
              <a:latin typeface="Calibri"/>
              <a:ea typeface="Calibri"/>
              <a:cs typeface="Calibri"/>
            </a:endParaRPr>
          </a:p>
        </p:txBody>
      </p:sp>
      <p:sp>
        <p:nvSpPr>
          <p:cNvPr id="282" name="Google Shape;282;g34926e8d56c_0_176"/>
          <p:cNvSpPr/>
          <p:nvPr/>
        </p:nvSpPr>
        <p:spPr bwMode="auto">
          <a:xfrm>
            <a:off x="165274" y="916300"/>
            <a:ext cx="4280700" cy="3361800"/>
          </a:xfrm>
          <a:prstGeom prst="rect">
            <a:avLst/>
          </a:prstGeom>
          <a:solidFill>
            <a:srgbClr val="45FE32">
              <a:alpha val="9800"/>
            </a:srgbClr>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b="0" i="0" u="none" strike="noStrike" cap="none">
              <a:solidFill>
                <a:srgbClr val="FFFFFF"/>
              </a:solidFill>
              <a:latin typeface="Calibri"/>
              <a:ea typeface="Calibri"/>
              <a:cs typeface="Calibri"/>
            </a:endParaRPr>
          </a:p>
        </p:txBody>
      </p:sp>
      <p:sp>
        <p:nvSpPr>
          <p:cNvPr id="283" name="Google Shape;283;g34926e8d56c_0_176"/>
          <p:cNvSpPr/>
          <p:nvPr/>
        </p:nvSpPr>
        <p:spPr bwMode="auto">
          <a:xfrm>
            <a:off x="4445875" y="916300"/>
            <a:ext cx="4597200" cy="3361800"/>
          </a:xfrm>
          <a:prstGeom prst="rect">
            <a:avLst/>
          </a:prstGeom>
          <a:solidFill>
            <a:srgbClr val="00B0F0">
              <a:alpha val="9800"/>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defRPr/>
            </a:pPr>
            <a:endParaRPr sz="1800" b="0" i="0" u="none" strike="noStrike" cap="none">
              <a:solidFill>
                <a:srgbClr val="FFFFFF"/>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15</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63" name="Google Shape;263;g34926e8d56c_0_170"/>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64" name="Google Shape;264;g34926e8d56c_0_170"/>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dirty="0"/>
              <a:t>In </a:t>
            </a:r>
            <a:r>
              <a:rPr lang="it" sz="2300" b="1" dirty="0" smtClean="0"/>
              <a:t>summary… </a:t>
            </a:r>
            <a:r>
              <a:rPr lang="it" sz="2300" b="1" dirty="0"/>
              <a:t>the energy spectrum of SF and its components</a:t>
            </a:r>
            <a:endParaRPr sz="2300" b="1" dirty="0"/>
          </a:p>
        </p:txBody>
      </p:sp>
      <p:sp>
        <p:nvSpPr>
          <p:cNvPr id="265" name="Google Shape;265;g34926e8d56c_0_170"/>
          <p:cNvSpPr txBox="1"/>
          <p:nvPr/>
        </p:nvSpPr>
        <p:spPr bwMode="auto">
          <a:xfrm>
            <a:off x="-68450" y="967700"/>
            <a:ext cx="4809899" cy="511200"/>
          </a:xfrm>
          <a:prstGeom prst="rect">
            <a:avLst/>
          </a:prstGeom>
          <a:noFill/>
          <a:ln>
            <a:noFill/>
          </a:ln>
        </p:spPr>
        <p:txBody>
          <a:bodyPr spcFirstLastPara="1" wrap="square" lIns="91425" tIns="91425" rIns="91425" bIns="91425" anchor="t" anchorCtr="0">
            <a:noAutofit/>
          </a:bodyPr>
          <a:lstStyle/>
          <a:p>
            <a:pPr marL="457200" lvl="0" indent="-355600" algn="l">
              <a:lnSpc>
                <a:spcPct val="90000"/>
              </a:lnSpc>
              <a:spcBef>
                <a:spcPts val="0"/>
              </a:spcBef>
              <a:spcAft>
                <a:spcPts val="0"/>
              </a:spcAft>
              <a:buSzPts val="2000"/>
              <a:buFont typeface="Calibri"/>
              <a:buChar char="•"/>
              <a:defRPr/>
            </a:pPr>
            <a:r>
              <a:rPr lang="it" sz="1800" dirty="0">
                <a:solidFill>
                  <a:schemeClr val="dk1"/>
                </a:solidFill>
                <a:latin typeface="Proxima Nova"/>
                <a:ea typeface="Proxima Nova"/>
                <a:cs typeface="Proxima Nova"/>
              </a:rPr>
              <a:t>SFs energy spectrum in the X-rays </a:t>
            </a:r>
            <a:r>
              <a:rPr lang="it" sz="1800" dirty="0" smtClean="0">
                <a:solidFill>
                  <a:schemeClr val="dk1"/>
                </a:solidFill>
                <a:latin typeface="Proxima Nova"/>
                <a:ea typeface="Proxima Nova"/>
                <a:cs typeface="Proxima Nova"/>
              </a:rPr>
              <a:t>comprises:</a:t>
            </a:r>
            <a:endParaRPr sz="1800" dirty="0">
              <a:solidFill>
                <a:schemeClr val="dk1"/>
              </a:solidFill>
              <a:latin typeface="Proxima Nova"/>
              <a:ea typeface="Proxima Nova"/>
              <a:cs typeface="Proxima Nova"/>
            </a:endParaRPr>
          </a:p>
          <a:p>
            <a:pPr marL="457200" lvl="0" indent="0" algn="l">
              <a:lnSpc>
                <a:spcPct val="90000"/>
              </a:lnSpc>
              <a:spcBef>
                <a:spcPts val="0"/>
              </a:spcBef>
              <a:spcAft>
                <a:spcPts val="0"/>
              </a:spcAft>
              <a:buNone/>
              <a:defRPr/>
            </a:pPr>
            <a:endParaRPr sz="1800" dirty="0">
              <a:solidFill>
                <a:schemeClr val="dk1"/>
              </a:solidFill>
              <a:latin typeface="Proxima Nova"/>
              <a:ea typeface="Proxima Nova"/>
              <a:cs typeface="Proxima Nova"/>
            </a:endParaRPr>
          </a:p>
          <a:p>
            <a:pPr marL="914400" lvl="1" indent="-355600" algn="l">
              <a:lnSpc>
                <a:spcPct val="90000"/>
              </a:lnSpc>
              <a:spcBef>
                <a:spcPts val="0"/>
              </a:spcBef>
              <a:spcAft>
                <a:spcPts val="0"/>
              </a:spcAft>
              <a:buSzPts val="2000"/>
              <a:buFont typeface="Calibri"/>
              <a:buChar char="o"/>
              <a:defRPr/>
            </a:pPr>
            <a:r>
              <a:rPr lang="it" sz="1800" b="1" dirty="0">
                <a:solidFill>
                  <a:srgbClr val="00B0F0"/>
                </a:solidFill>
                <a:latin typeface="Proxima Nova"/>
                <a:ea typeface="Proxima Nova"/>
                <a:cs typeface="Proxima Nova"/>
              </a:rPr>
              <a:t>thermal Bremsstrahlung</a:t>
            </a:r>
            <a:r>
              <a:rPr lang="it" sz="1800" dirty="0">
                <a:solidFill>
                  <a:srgbClr val="00B0F0"/>
                </a:solidFill>
                <a:latin typeface="Proxima Nova"/>
                <a:ea typeface="Proxima Nova"/>
                <a:cs typeface="Proxima Nova"/>
              </a:rPr>
              <a:t> </a:t>
            </a:r>
            <a:r>
              <a:rPr lang="it" sz="1800" dirty="0">
                <a:solidFill>
                  <a:schemeClr val="dk1"/>
                </a:solidFill>
                <a:latin typeface="Proxima Nova"/>
                <a:ea typeface="Proxima Nova"/>
                <a:cs typeface="Proxima Nova"/>
              </a:rPr>
              <a:t>(due to plasma heating, expected weakly polarized  by Emslie &amp; Brown 1980) + emission lines &lt; 10 keV </a:t>
            </a:r>
            <a:endParaRPr sz="1800" dirty="0">
              <a:solidFill>
                <a:schemeClr val="dk1"/>
              </a:solidFill>
              <a:latin typeface="Proxima Nova"/>
              <a:ea typeface="Proxima Nova"/>
              <a:cs typeface="Proxima Nova"/>
            </a:endParaRPr>
          </a:p>
          <a:p>
            <a:pPr marL="914400" lvl="0" indent="0" algn="l">
              <a:lnSpc>
                <a:spcPct val="90000"/>
              </a:lnSpc>
              <a:spcBef>
                <a:spcPts val="0"/>
              </a:spcBef>
              <a:spcAft>
                <a:spcPts val="0"/>
              </a:spcAft>
              <a:buNone/>
              <a:defRPr/>
            </a:pPr>
            <a:endParaRPr sz="1800" dirty="0">
              <a:solidFill>
                <a:schemeClr val="dk1"/>
              </a:solidFill>
              <a:latin typeface="Proxima Nova"/>
              <a:ea typeface="Proxima Nova"/>
              <a:cs typeface="Proxima Nova"/>
            </a:endParaRPr>
          </a:p>
          <a:p>
            <a:pPr marL="914400" lvl="1" indent="-355600" algn="l">
              <a:lnSpc>
                <a:spcPct val="90000"/>
              </a:lnSpc>
              <a:spcBef>
                <a:spcPts val="0"/>
              </a:spcBef>
              <a:spcAft>
                <a:spcPts val="0"/>
              </a:spcAft>
              <a:buSzPts val="2000"/>
              <a:buFont typeface="Calibri"/>
              <a:buChar char="o"/>
              <a:defRPr/>
            </a:pPr>
            <a:r>
              <a:rPr lang="it" sz="1800" b="1" dirty="0">
                <a:solidFill>
                  <a:srgbClr val="00B0F0"/>
                </a:solidFill>
                <a:latin typeface="Proxima Nova"/>
                <a:ea typeface="Proxima Nova"/>
                <a:cs typeface="Proxima Nova"/>
              </a:rPr>
              <a:t>non-thermal Bremsstrahlung</a:t>
            </a:r>
            <a:r>
              <a:rPr lang="it" sz="1800" dirty="0">
                <a:solidFill>
                  <a:srgbClr val="00B0F0"/>
                </a:solidFill>
                <a:latin typeface="Proxima Nova"/>
                <a:ea typeface="Proxima Nova"/>
                <a:cs typeface="Proxima Nova"/>
              </a:rPr>
              <a:t> </a:t>
            </a:r>
            <a:r>
              <a:rPr lang="it" sz="1800" dirty="0">
                <a:solidFill>
                  <a:schemeClr val="dk1"/>
                </a:solidFill>
                <a:latin typeface="Proxima Nova"/>
                <a:ea typeface="Proxima Nova"/>
                <a:cs typeface="Proxima Nova"/>
              </a:rPr>
              <a:t>(at the loop top and footprints, due to particle acceleration along magnetic field lines) expected highly polarized [Zharkova+ (2010)] &gt;10-20 keV</a:t>
            </a:r>
            <a:endParaRPr sz="1800" dirty="0">
              <a:solidFill>
                <a:schemeClr val="dk1"/>
              </a:solidFill>
              <a:latin typeface="Proxima Nova"/>
              <a:ea typeface="Proxima Nova"/>
              <a:cs typeface="Proxima Nova"/>
            </a:endParaRPr>
          </a:p>
        </p:txBody>
      </p:sp>
      <p:pic>
        <p:nvPicPr>
          <p:cNvPr id="266" name="Google Shape;266;g34926e8d56c_0_170"/>
          <p:cNvPicPr/>
          <p:nvPr/>
        </p:nvPicPr>
        <p:blipFill>
          <a:blip r:embed="rId3">
            <a:alphaModFix/>
          </a:blip>
          <a:stretch/>
        </p:blipFill>
        <p:spPr bwMode="auto">
          <a:xfrm>
            <a:off x="4894000" y="986175"/>
            <a:ext cx="4188051" cy="3267649"/>
          </a:xfrm>
          <a:prstGeom prst="rect">
            <a:avLst/>
          </a:prstGeom>
          <a:noFill/>
          <a:ln>
            <a:noFill/>
          </a:ln>
        </p:spPr>
      </p:pic>
      <p:sp>
        <p:nvSpPr>
          <p:cNvPr id="267" name="Google Shape;267;g34926e8d56c_0_170"/>
          <p:cNvSpPr txBox="1"/>
          <p:nvPr/>
        </p:nvSpPr>
        <p:spPr bwMode="auto">
          <a:xfrm>
            <a:off x="5789104" y="952506"/>
            <a:ext cx="1519200" cy="323100"/>
          </a:xfrm>
          <a:prstGeom prst="rect">
            <a:avLst/>
          </a:prstGeom>
          <a:noFill/>
          <a:ln>
            <a:noFill/>
          </a:ln>
        </p:spPr>
        <p:txBody>
          <a:bodyPr spcFirstLastPara="1" wrap="square" lIns="91425" tIns="91425" rIns="91425" bIns="91425" anchor="t" anchorCtr="0">
            <a:spAutoFit/>
          </a:bodyPr>
          <a:lstStyle/>
          <a:p>
            <a:pPr marL="0" lvl="0" indent="0" algn="l">
              <a:lnSpc>
                <a:spcPct val="114999"/>
              </a:lnSpc>
              <a:spcBef>
                <a:spcPts val="2400"/>
              </a:spcBef>
              <a:spcAft>
                <a:spcPts val="600"/>
              </a:spcAft>
              <a:buNone/>
              <a:defRPr/>
            </a:pPr>
            <a:r>
              <a:rPr lang="it" sz="800" dirty="0"/>
              <a:t>McTiernan</a:t>
            </a:r>
            <a:r>
              <a:rPr lang="it" sz="900" dirty="0"/>
              <a:t> et al. 2016</a:t>
            </a:r>
            <a:endParaRPr sz="900" dirty="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16</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56" name="Google Shape;256;g34c7ff703bc_0_28"/>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57" name="Google Shape;257;g34c7ff703bc_0_28"/>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dirty="0" smtClean="0"/>
              <a:t>What so far?</a:t>
            </a:r>
            <a:endParaRPr sz="2300" b="1" dirty="0"/>
          </a:p>
        </p:txBody>
      </p:sp>
      <p:sp>
        <p:nvSpPr>
          <p:cNvPr id="5" name="Segnaposto contenuto 2"/>
          <p:cNvSpPr txBox="1">
            <a:spLocks/>
          </p:cNvSpPr>
          <p:nvPr/>
        </p:nvSpPr>
        <p:spPr bwMode="auto">
          <a:xfrm>
            <a:off x="101872" y="603513"/>
            <a:ext cx="4038080" cy="3552413"/>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42900" algn="l">
              <a:lnSpc>
                <a:spcPct val="114999"/>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defRPr>
            </a:lvl1pPr>
            <a:lvl2pPr marL="914400" marR="0" lvl="1"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2pPr>
            <a:lvl3pPr marL="1371600" marR="0" lvl="2"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3pPr>
            <a:lvl4pPr marL="1828800" marR="0" lvl="3"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4pPr>
            <a:lvl5pPr marL="2286000" marR="0" lvl="4"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5pPr>
            <a:lvl6pPr marL="2743200" marR="0" lvl="5"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6pPr>
            <a:lvl7pPr marL="3200400" marR="0" lvl="6"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7pPr>
            <a:lvl8pPr marL="3657600" marR="0" lvl="7"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8pPr>
            <a:lvl9pPr marL="4114800" marR="0" lvl="8" indent="-317500" algn="l">
              <a:lnSpc>
                <a:spcPct val="114999"/>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defRPr>
            </a:lvl9pPr>
          </a:lstStyle>
          <a:p>
            <a:pPr>
              <a:lnSpc>
                <a:spcPct val="100000"/>
              </a:lnSpc>
              <a:buClr>
                <a:schemeClr val="dk1"/>
              </a:buClr>
              <a:defRPr/>
            </a:pPr>
            <a:r>
              <a:rPr lang="en-GB" sz="1600" dirty="0">
                <a:solidFill>
                  <a:schemeClr val="dk1"/>
                </a:solidFill>
              </a:rPr>
              <a:t>Theoretical models predict high linear polarization in the X-rays, depending on the particle beaming and magnetic field properties [Zharkova et al. 2010 (A&amp;A), Jeffrey et al. 2020 (A&amp;A)]</a:t>
            </a:r>
          </a:p>
          <a:p>
            <a:pPr>
              <a:lnSpc>
                <a:spcPct val="100000"/>
              </a:lnSpc>
              <a:buClr>
                <a:schemeClr val="dk1"/>
              </a:buClr>
              <a:defRPr/>
            </a:pPr>
            <a:endParaRPr lang="en-GB" sz="1600" dirty="0">
              <a:solidFill>
                <a:schemeClr val="dk1"/>
              </a:solidFill>
            </a:endParaRPr>
          </a:p>
          <a:p>
            <a:pPr>
              <a:lnSpc>
                <a:spcPct val="100000"/>
              </a:lnSpc>
              <a:buClr>
                <a:schemeClr val="dk1"/>
              </a:buClr>
              <a:defRPr/>
            </a:pPr>
            <a:r>
              <a:rPr lang="en-GB" sz="1600" dirty="0">
                <a:solidFill>
                  <a:schemeClr val="dk1"/>
                </a:solidFill>
              </a:rPr>
              <a:t>Until now few measurements with low significance, no constrains on models</a:t>
            </a:r>
          </a:p>
          <a:p>
            <a:endParaRPr lang="en-GB" dirty="0"/>
          </a:p>
          <a:p>
            <a:pPr>
              <a:lnSpc>
                <a:spcPct val="100000"/>
              </a:lnSpc>
              <a:buClr>
                <a:schemeClr val="dk1"/>
              </a:buClr>
              <a:defRPr/>
            </a:pPr>
            <a:r>
              <a:rPr lang="en-GB" sz="1600" dirty="0">
                <a:solidFill>
                  <a:schemeClr val="dk1"/>
                </a:solidFill>
              </a:rPr>
              <a:t>Data: </a:t>
            </a:r>
          </a:p>
          <a:p>
            <a:pPr lvl="1"/>
            <a:r>
              <a:rPr lang="en-GB" u="sng" dirty="0" smtClean="0"/>
              <a:t>20 </a:t>
            </a:r>
            <a:r>
              <a:rPr lang="en-GB" u="sng" dirty="0" err="1" smtClean="0"/>
              <a:t>keV</a:t>
            </a:r>
            <a:r>
              <a:rPr lang="en-GB" u="sng" dirty="0" smtClean="0"/>
              <a:t> plots</a:t>
            </a:r>
            <a:r>
              <a:rPr lang="en-GB" dirty="0" smtClean="0"/>
              <a:t>: diamonds - </a:t>
            </a:r>
            <a:r>
              <a:rPr lang="en-GB" sz="1200" dirty="0" err="1" smtClean="0">
                <a:solidFill>
                  <a:schemeClr val="accent1">
                    <a:lumMod val="75000"/>
                  </a:schemeClr>
                </a:solidFill>
                <a:latin typeface="Calibri" panose="020F0502020204030204" pitchFamily="34" charset="0"/>
              </a:rPr>
              <a:t>Tindo</a:t>
            </a:r>
            <a:r>
              <a:rPr lang="en-GB" sz="1200" dirty="0" smtClean="0">
                <a:solidFill>
                  <a:schemeClr val="accent1">
                    <a:lumMod val="75000"/>
                  </a:schemeClr>
                </a:solidFill>
                <a:latin typeface="Calibri" panose="020F0502020204030204" pitchFamily="34" charset="0"/>
              </a:rPr>
              <a:t> et al. (1970, 1972a,b) </a:t>
            </a:r>
            <a:r>
              <a:rPr lang="en-GB" dirty="0" smtClean="0"/>
              <a:t>at 15 </a:t>
            </a:r>
            <a:r>
              <a:rPr lang="en-GB" dirty="0" err="1" smtClean="0"/>
              <a:t>keV</a:t>
            </a:r>
            <a:r>
              <a:rPr lang="en-GB" dirty="0" smtClean="0"/>
              <a:t>, triangles - </a:t>
            </a:r>
            <a:r>
              <a:rPr lang="en-GB" sz="1200" dirty="0" err="1" smtClean="0">
                <a:solidFill>
                  <a:schemeClr val="accent1">
                    <a:lumMod val="75000"/>
                  </a:schemeClr>
                </a:solidFill>
                <a:latin typeface="Calibri" panose="020F0502020204030204" pitchFamily="34" charset="0"/>
              </a:rPr>
              <a:t>Tramiel</a:t>
            </a:r>
            <a:r>
              <a:rPr lang="en-GB" sz="1200" dirty="0" smtClean="0">
                <a:solidFill>
                  <a:schemeClr val="accent1">
                    <a:lumMod val="75000"/>
                  </a:schemeClr>
                </a:solidFill>
                <a:latin typeface="Calibri" panose="020F0502020204030204" pitchFamily="34" charset="0"/>
              </a:rPr>
              <a:t> et al. (1984) </a:t>
            </a:r>
            <a:r>
              <a:rPr lang="en-GB" dirty="0" smtClean="0"/>
              <a:t>at 16-21 </a:t>
            </a:r>
            <a:r>
              <a:rPr lang="en-GB" dirty="0" err="1" smtClean="0"/>
              <a:t>keV</a:t>
            </a:r>
            <a:r>
              <a:rPr lang="en-GB" dirty="0" smtClean="0"/>
              <a:t>, </a:t>
            </a:r>
          </a:p>
          <a:p>
            <a:pPr lvl="1"/>
            <a:r>
              <a:rPr lang="en-GB" u="sng" dirty="0" smtClean="0"/>
              <a:t>200 </a:t>
            </a:r>
            <a:r>
              <a:rPr lang="en-GB" u="sng" dirty="0" err="1" smtClean="0"/>
              <a:t>keV</a:t>
            </a:r>
            <a:r>
              <a:rPr lang="en-GB" u="sng" dirty="0" smtClean="0"/>
              <a:t> plots</a:t>
            </a:r>
            <a:r>
              <a:rPr lang="en-GB" dirty="0" smtClean="0"/>
              <a:t>: squares – </a:t>
            </a:r>
            <a:r>
              <a:rPr lang="en-GB" sz="1200" dirty="0" smtClean="0">
                <a:solidFill>
                  <a:schemeClr val="accent1">
                    <a:lumMod val="75000"/>
                  </a:schemeClr>
                </a:solidFill>
                <a:latin typeface="Calibri" panose="020F0502020204030204" pitchFamily="34" charset="0"/>
              </a:rPr>
              <a:t>Suarez-Garcia et al. (2006) </a:t>
            </a:r>
            <a:r>
              <a:rPr lang="en-GB" dirty="0" smtClean="0"/>
              <a:t>at 100−350 </a:t>
            </a:r>
            <a:r>
              <a:rPr lang="en-GB" dirty="0" err="1" smtClean="0"/>
              <a:t>keV</a:t>
            </a:r>
            <a:r>
              <a:rPr lang="en-GB" dirty="0" smtClean="0"/>
              <a:t>, and asterisks - </a:t>
            </a:r>
            <a:r>
              <a:rPr lang="en-GB" sz="1200" dirty="0" smtClean="0">
                <a:solidFill>
                  <a:schemeClr val="accent1">
                    <a:lumMod val="75000"/>
                  </a:schemeClr>
                </a:solidFill>
                <a:latin typeface="Calibri" panose="020F0502020204030204" pitchFamily="34" charset="0"/>
              </a:rPr>
              <a:t>Boggs et al. (2006) </a:t>
            </a:r>
            <a:r>
              <a:rPr lang="en-GB" dirty="0" smtClean="0"/>
              <a:t>at 200−400 </a:t>
            </a:r>
            <a:r>
              <a:rPr lang="en-GB" dirty="0" err="1" smtClean="0"/>
              <a:t>keV</a:t>
            </a:r>
            <a:r>
              <a:rPr lang="en-GB" dirty="0" smtClean="0"/>
              <a:t>.</a:t>
            </a:r>
          </a:p>
          <a:p>
            <a:endParaRPr lang="en-GB" sz="2400" dirty="0"/>
          </a:p>
        </p:txBody>
      </p:sp>
      <p:pic>
        <p:nvPicPr>
          <p:cNvPr id="6" name="Immagine 5"/>
          <p:cNvPicPr>
            <a:picLocks noChangeAspect="1"/>
          </p:cNvPicPr>
          <p:nvPr/>
        </p:nvPicPr>
        <p:blipFill>
          <a:blip r:embed="rId3"/>
          <a:stretch>
            <a:fillRect/>
          </a:stretch>
        </p:blipFill>
        <p:spPr>
          <a:xfrm>
            <a:off x="4139875" y="3132032"/>
            <a:ext cx="4394870" cy="1821298"/>
          </a:xfrm>
          <a:prstGeom prst="rect">
            <a:avLst/>
          </a:prstGeom>
        </p:spPr>
      </p:pic>
      <p:sp>
        <p:nvSpPr>
          <p:cNvPr id="7" name="Rettangolo 6"/>
          <p:cNvSpPr/>
          <p:nvPr/>
        </p:nvSpPr>
        <p:spPr>
          <a:xfrm>
            <a:off x="6196196" y="657087"/>
            <a:ext cx="739305" cy="253916"/>
          </a:xfrm>
          <a:prstGeom prst="rect">
            <a:avLst/>
          </a:prstGeom>
          <a:solidFill>
            <a:srgbClr val="FF3300">
              <a:alpha val="25098"/>
            </a:srgbClr>
          </a:solidFill>
          <a:ln>
            <a:solidFill>
              <a:schemeClr val="tx1"/>
            </a:solidFill>
          </a:ln>
        </p:spPr>
        <p:txBody>
          <a:bodyPr wrap="none">
            <a:spAutoFit/>
          </a:bodyPr>
          <a:lstStyle/>
          <a:p>
            <a:r>
              <a:rPr lang="en-GB" sz="1050" dirty="0"/>
              <a:t>Pol. Deg.</a:t>
            </a:r>
          </a:p>
        </p:txBody>
      </p:sp>
      <p:sp>
        <p:nvSpPr>
          <p:cNvPr id="8" name="Rettangolo 7"/>
          <p:cNvSpPr/>
          <p:nvPr/>
        </p:nvSpPr>
        <p:spPr>
          <a:xfrm>
            <a:off x="6094754" y="2908799"/>
            <a:ext cx="769763" cy="253916"/>
          </a:xfrm>
          <a:prstGeom prst="rect">
            <a:avLst/>
          </a:prstGeom>
          <a:solidFill>
            <a:srgbClr val="FF3300">
              <a:alpha val="25098"/>
            </a:srgbClr>
          </a:solidFill>
          <a:ln>
            <a:solidFill>
              <a:schemeClr val="tx1"/>
            </a:solidFill>
          </a:ln>
        </p:spPr>
        <p:txBody>
          <a:bodyPr wrap="none">
            <a:spAutoFit/>
          </a:bodyPr>
          <a:lstStyle/>
          <a:p>
            <a:r>
              <a:rPr lang="en-GB" sz="1050"/>
              <a:t>Directivity</a:t>
            </a:r>
          </a:p>
        </p:txBody>
      </p:sp>
      <p:sp>
        <p:nvSpPr>
          <p:cNvPr id="9" name="CasellaDiTesto 8"/>
          <p:cNvSpPr txBox="1"/>
          <p:nvPr/>
        </p:nvSpPr>
        <p:spPr>
          <a:xfrm>
            <a:off x="7386598" y="792013"/>
            <a:ext cx="2037806" cy="253916"/>
          </a:xfrm>
          <a:prstGeom prst="rect">
            <a:avLst/>
          </a:prstGeom>
          <a:noFill/>
        </p:spPr>
        <p:txBody>
          <a:bodyPr wrap="square" rtlCol="0">
            <a:spAutoFit/>
          </a:bodyPr>
          <a:lstStyle/>
          <a:p>
            <a:r>
              <a:rPr lang="en-GB" sz="1050">
                <a:solidFill>
                  <a:schemeClr val="accent1">
                    <a:lumMod val="75000"/>
                  </a:schemeClr>
                </a:solidFill>
              </a:rPr>
              <a:t>Zharkova et al. 2010 (A&amp;A)</a:t>
            </a:r>
          </a:p>
        </p:txBody>
      </p:sp>
      <p:pic>
        <p:nvPicPr>
          <p:cNvPr id="10" name="Immagine 9"/>
          <p:cNvPicPr>
            <a:picLocks noChangeAspect="1"/>
          </p:cNvPicPr>
          <p:nvPr/>
        </p:nvPicPr>
        <p:blipFill>
          <a:blip r:embed="rId4"/>
          <a:stretch>
            <a:fillRect/>
          </a:stretch>
        </p:blipFill>
        <p:spPr>
          <a:xfrm>
            <a:off x="4139952" y="997863"/>
            <a:ext cx="4496235" cy="1861919"/>
          </a:xfrm>
          <a:prstGeom prst="rect">
            <a:avLst/>
          </a:prstGeom>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17</a:t>
            </a:fld>
            <a:endParaRPr lang="en-GB"/>
          </a:p>
        </p:txBody>
      </p:sp>
    </p:spTree>
    <p:extLst>
      <p:ext uri="{BB962C8B-B14F-4D97-AF65-F5344CB8AC3E}">
        <p14:creationId xmlns:p14="http://schemas.microsoft.com/office/powerpoint/2010/main" val="1426202322"/>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88" name="Google Shape;288;g34c7ff703bc_0_50"/>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89" name="Google Shape;289;g34c7ff703bc_0_50"/>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90000"/>
              </a:lnSpc>
              <a:spcBef>
                <a:spcPts val="0"/>
              </a:spcBef>
              <a:spcAft>
                <a:spcPts val="0"/>
              </a:spcAft>
              <a:buClr>
                <a:schemeClr val="dk1"/>
              </a:buClr>
              <a:buSzPct val="36666"/>
              <a:buFont typeface="Calibri"/>
              <a:buNone/>
              <a:defRPr/>
            </a:pPr>
            <a:r>
              <a:rPr lang="it" sz="3000" b="1"/>
              <a:t>Solar Flares - CME link</a:t>
            </a:r>
            <a:endParaRPr sz="2300" b="1"/>
          </a:p>
        </p:txBody>
      </p:sp>
      <p:sp>
        <p:nvSpPr>
          <p:cNvPr id="290" name="Google Shape;290;g34c7ff703bc_0_50"/>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pic>
        <p:nvPicPr>
          <p:cNvPr id="291" name="Google Shape;291;g34c7ff703bc_0_50"/>
          <p:cNvPicPr/>
          <p:nvPr/>
        </p:nvPicPr>
        <p:blipFill>
          <a:blip r:embed="rId3">
            <a:alphaModFix/>
          </a:blip>
          <a:srcRect/>
          <a:stretch/>
        </p:blipFill>
        <p:spPr bwMode="auto">
          <a:xfrm>
            <a:off x="158984" y="1930529"/>
            <a:ext cx="2856562" cy="2900005"/>
          </a:xfrm>
          <a:prstGeom prst="rect">
            <a:avLst/>
          </a:prstGeom>
          <a:noFill/>
          <a:ln>
            <a:noFill/>
          </a:ln>
        </p:spPr>
      </p:pic>
      <p:sp>
        <p:nvSpPr>
          <p:cNvPr id="292" name="Google Shape;292;g34c7ff703bc_0_50"/>
          <p:cNvSpPr txBox="1">
            <a:spLocks noGrp="1"/>
          </p:cNvSpPr>
          <p:nvPr>
            <p:ph type="body" idx="1"/>
          </p:nvPr>
        </p:nvSpPr>
        <p:spPr bwMode="auto">
          <a:xfrm>
            <a:off x="260016" y="868444"/>
            <a:ext cx="8548500" cy="1038900"/>
          </a:xfrm>
          <a:prstGeom prst="rect">
            <a:avLst/>
          </a:prstGeom>
          <a:noFill/>
          <a:ln>
            <a:noFill/>
          </a:ln>
        </p:spPr>
        <p:txBody>
          <a:bodyPr spcFirstLastPara="1" wrap="square" lIns="68575" tIns="34275" rIns="68575" bIns="34275" anchor="t" anchorCtr="0">
            <a:noAutofit/>
          </a:bodyPr>
          <a:lstStyle/>
          <a:p>
            <a:pPr marL="177800" lvl="0" indent="-171450" algn="l">
              <a:lnSpc>
                <a:spcPct val="90000"/>
              </a:lnSpc>
              <a:spcBef>
                <a:spcPts val="0"/>
              </a:spcBef>
              <a:spcAft>
                <a:spcPts val="0"/>
              </a:spcAft>
              <a:buClr>
                <a:schemeClr val="dk1"/>
              </a:buClr>
              <a:buSzPts val="1700"/>
              <a:buChar char="•"/>
              <a:defRPr/>
            </a:pPr>
            <a:r>
              <a:rPr lang="it" sz="1700">
                <a:solidFill>
                  <a:schemeClr val="dk1"/>
                </a:solidFill>
              </a:rPr>
              <a:t>Most powerful eruptions associated to powerful flares</a:t>
            </a:r>
            <a:endParaRPr sz="1700">
              <a:solidFill>
                <a:schemeClr val="dk1"/>
              </a:solidFill>
            </a:endParaRPr>
          </a:p>
          <a:p>
            <a:pPr marL="177800" lvl="0" indent="-171450" algn="l">
              <a:lnSpc>
                <a:spcPct val="90000"/>
              </a:lnSpc>
              <a:spcBef>
                <a:spcPts val="800"/>
              </a:spcBef>
              <a:spcAft>
                <a:spcPts val="0"/>
              </a:spcAft>
              <a:buClr>
                <a:schemeClr val="dk1"/>
              </a:buClr>
              <a:buSzPts val="1700"/>
              <a:buChar char="•"/>
              <a:defRPr/>
            </a:pPr>
            <a:r>
              <a:rPr lang="it" sz="1700">
                <a:solidFill>
                  <a:schemeClr val="dk1"/>
                </a:solidFill>
              </a:rPr>
              <a:t>HXRs are related to CME acceleration</a:t>
            </a:r>
            <a:endParaRPr sz="1700">
              <a:solidFill>
                <a:schemeClr val="dk1"/>
              </a:solidFill>
            </a:endParaRPr>
          </a:p>
          <a:p>
            <a:pPr marL="177800" lvl="0" indent="-171450" algn="l">
              <a:lnSpc>
                <a:spcPct val="90000"/>
              </a:lnSpc>
              <a:spcBef>
                <a:spcPts val="800"/>
              </a:spcBef>
              <a:spcAft>
                <a:spcPts val="0"/>
              </a:spcAft>
              <a:buClr>
                <a:schemeClr val="dk1"/>
              </a:buClr>
              <a:buSzPts val="1700"/>
              <a:buChar char="•"/>
              <a:defRPr/>
            </a:pPr>
            <a:r>
              <a:rPr lang="it" sz="1700">
                <a:solidFill>
                  <a:schemeClr val="dk1"/>
                </a:solidFill>
              </a:rPr>
              <a:t>SXRs are related to CME velocity</a:t>
            </a:r>
            <a:endParaRPr sz="1700">
              <a:solidFill>
                <a:schemeClr val="dk1"/>
              </a:solidFill>
            </a:endParaRPr>
          </a:p>
        </p:txBody>
      </p:sp>
      <p:grpSp>
        <p:nvGrpSpPr>
          <p:cNvPr id="293" name="Google Shape;293;g34c7ff703bc_0_50"/>
          <p:cNvGrpSpPr/>
          <p:nvPr/>
        </p:nvGrpSpPr>
        <p:grpSpPr bwMode="auto">
          <a:xfrm>
            <a:off x="3167157" y="1859435"/>
            <a:ext cx="3978637" cy="2957036"/>
            <a:chOff x="7003555" y="1331145"/>
            <a:chExt cx="4947322" cy="3747827"/>
          </a:xfrm>
        </p:grpSpPr>
        <p:grpSp>
          <p:nvGrpSpPr>
            <p:cNvPr id="294" name="Google Shape;294;g34c7ff703bc_0_50"/>
            <p:cNvGrpSpPr/>
            <p:nvPr/>
          </p:nvGrpSpPr>
          <p:grpSpPr bwMode="auto">
            <a:xfrm>
              <a:off x="7003555" y="1331145"/>
              <a:ext cx="4947322" cy="3747827"/>
              <a:chOff x="6852696" y="1399034"/>
              <a:chExt cx="4730658" cy="3500025"/>
            </a:xfrm>
          </p:grpSpPr>
          <p:pic>
            <p:nvPicPr>
              <p:cNvPr id="295" name="Google Shape;295;g34c7ff703bc_0_50"/>
              <p:cNvPicPr/>
              <p:nvPr/>
            </p:nvPicPr>
            <p:blipFill>
              <a:blip r:embed="rId4">
                <a:alphaModFix/>
              </a:blip>
              <a:srcRect/>
              <a:stretch/>
            </p:blipFill>
            <p:spPr bwMode="auto">
              <a:xfrm>
                <a:off x="6852696" y="1399034"/>
                <a:ext cx="4730658" cy="3500025"/>
              </a:xfrm>
              <a:prstGeom prst="rect">
                <a:avLst/>
              </a:prstGeom>
              <a:noFill/>
              <a:ln>
                <a:noFill/>
              </a:ln>
            </p:spPr>
          </p:pic>
          <p:sp>
            <p:nvSpPr>
              <p:cNvPr id="296" name="Google Shape;296;g34c7ff703bc_0_50"/>
              <p:cNvSpPr txBox="1"/>
              <p:nvPr/>
            </p:nvSpPr>
            <p:spPr bwMode="auto">
              <a:xfrm>
                <a:off x="7048719" y="3375443"/>
                <a:ext cx="658500" cy="33689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chemeClr val="accent6"/>
                  </a:buClr>
                  <a:buSzPts val="1400"/>
                  <a:buFont typeface="Calibri"/>
                  <a:buNone/>
                  <a:defRPr/>
                </a:pPr>
                <a:r>
                  <a:rPr lang="it" sz="1400" b="0" i="0" u="none" strike="noStrike" cap="none">
                    <a:solidFill>
                      <a:schemeClr val="accent6"/>
                    </a:solidFill>
                    <a:latin typeface="Calibri"/>
                    <a:ea typeface="Calibri"/>
                    <a:cs typeface="Calibri"/>
                  </a:rPr>
                  <a:t>HXRs</a:t>
                </a:r>
                <a:endParaRPr sz="1400" b="0" i="0" u="none" strike="noStrike" cap="none">
                  <a:solidFill>
                    <a:schemeClr val="accent6"/>
                  </a:solidFill>
                  <a:latin typeface="Calibri"/>
                  <a:ea typeface="Calibri"/>
                  <a:cs typeface="Calibri"/>
                </a:endParaRPr>
              </a:p>
            </p:txBody>
          </p:sp>
          <p:sp>
            <p:nvSpPr>
              <p:cNvPr id="297" name="Google Shape;297;g34c7ff703bc_0_50"/>
              <p:cNvSpPr txBox="1"/>
              <p:nvPr/>
            </p:nvSpPr>
            <p:spPr bwMode="auto">
              <a:xfrm>
                <a:off x="8737312" y="2779715"/>
                <a:ext cx="658500" cy="33689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D68D28"/>
                  </a:buClr>
                  <a:buSzPts val="1400"/>
                  <a:buFont typeface="Calibri"/>
                  <a:buNone/>
                  <a:defRPr/>
                </a:pPr>
                <a:r>
                  <a:rPr lang="it" sz="1400" b="0" i="0" u="none" strike="noStrike" cap="none">
                    <a:solidFill>
                      <a:srgbClr val="D68D28"/>
                    </a:solidFill>
                    <a:latin typeface="Calibri"/>
                    <a:ea typeface="Calibri"/>
                    <a:cs typeface="Calibri"/>
                  </a:rPr>
                  <a:t>SXRs</a:t>
                </a:r>
                <a:endParaRPr sz="1400" b="0" i="0" u="none" strike="noStrike" cap="none">
                  <a:solidFill>
                    <a:srgbClr val="D68D28"/>
                  </a:solidFill>
                  <a:latin typeface="Calibri"/>
                  <a:ea typeface="Calibri"/>
                  <a:cs typeface="Calibri"/>
                </a:endParaRPr>
              </a:p>
            </p:txBody>
          </p:sp>
          <p:sp>
            <p:nvSpPr>
              <p:cNvPr id="298" name="Google Shape;298;g34c7ff703bc_0_50"/>
              <p:cNvSpPr txBox="1"/>
              <p:nvPr/>
            </p:nvSpPr>
            <p:spPr bwMode="auto">
              <a:xfrm>
                <a:off x="8476926" y="2409194"/>
                <a:ext cx="1482300" cy="33689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2E75B5"/>
                  </a:buClr>
                  <a:buSzPts val="1400"/>
                  <a:buFont typeface="Calibri"/>
                  <a:buNone/>
                  <a:defRPr/>
                </a:pPr>
                <a:r>
                  <a:rPr lang="it" sz="1400" b="0" i="0" u="none" strike="noStrike" cap="none">
                    <a:solidFill>
                      <a:srgbClr val="2E75B5"/>
                    </a:solidFill>
                    <a:latin typeface="Calibri"/>
                    <a:ea typeface="Calibri"/>
                    <a:cs typeface="Calibri"/>
                  </a:rPr>
                  <a:t>CME velocity</a:t>
                </a:r>
                <a:endParaRPr sz="1400" b="0" i="0" u="none" strike="noStrike" cap="none">
                  <a:solidFill>
                    <a:srgbClr val="2E75B5"/>
                  </a:solidFill>
                  <a:latin typeface="Calibri"/>
                  <a:ea typeface="Calibri"/>
                  <a:cs typeface="Calibri"/>
                </a:endParaRPr>
              </a:p>
            </p:txBody>
          </p:sp>
          <p:sp>
            <p:nvSpPr>
              <p:cNvPr id="299" name="Google Shape;299;g34c7ff703bc_0_50"/>
              <p:cNvSpPr txBox="1"/>
              <p:nvPr/>
            </p:nvSpPr>
            <p:spPr bwMode="auto">
              <a:xfrm>
                <a:off x="7114731" y="2132195"/>
                <a:ext cx="798900" cy="592200"/>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FF0000"/>
                  </a:buClr>
                  <a:buSzPts val="1400"/>
                  <a:buFont typeface="Calibri"/>
                  <a:buNone/>
                  <a:defRPr/>
                </a:pPr>
                <a:r>
                  <a:rPr lang="it" sz="1400" b="0" i="0" u="none" strike="noStrike" cap="none">
                    <a:solidFill>
                      <a:srgbClr val="FF0000"/>
                    </a:solidFill>
                    <a:latin typeface="Calibri"/>
                    <a:ea typeface="Calibri"/>
                    <a:cs typeface="Calibri"/>
                  </a:rPr>
                  <a:t>CME accel.</a:t>
                </a:r>
                <a:endParaRPr sz="1400" b="0" i="0" u="none" strike="noStrike" cap="none">
                  <a:solidFill>
                    <a:srgbClr val="FF0000"/>
                  </a:solidFill>
                  <a:latin typeface="Calibri"/>
                  <a:ea typeface="Calibri"/>
                  <a:cs typeface="Calibri"/>
                </a:endParaRPr>
              </a:p>
            </p:txBody>
          </p:sp>
        </p:grpSp>
        <p:sp>
          <p:nvSpPr>
            <p:cNvPr id="300" name="Google Shape;300;g34c7ff703bc_0_50"/>
            <p:cNvSpPr txBox="1"/>
            <p:nvPr/>
          </p:nvSpPr>
          <p:spPr bwMode="auto">
            <a:xfrm>
              <a:off x="9091575" y="4571644"/>
              <a:ext cx="2795700" cy="302400"/>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Temmer (2016), Astron. Nachr.</a:t>
              </a:r>
              <a:endParaRPr sz="1100" b="0" i="0" u="none" strike="noStrike" cap="none">
                <a:solidFill>
                  <a:srgbClr val="2E75B5"/>
                </a:solidFill>
                <a:latin typeface="Calibri"/>
                <a:ea typeface="Calibri"/>
                <a:cs typeface="Calibri"/>
              </a:endParaRPr>
            </a:p>
          </p:txBody>
        </p:sp>
      </p:grpSp>
      <p:sp>
        <p:nvSpPr>
          <p:cNvPr id="301" name="Google Shape;301;g34c7ff703bc_0_50"/>
          <p:cNvSpPr txBox="1"/>
          <p:nvPr/>
        </p:nvSpPr>
        <p:spPr bwMode="auto">
          <a:xfrm>
            <a:off x="6148536" y="845168"/>
            <a:ext cx="2883600" cy="931200"/>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t" anchorCtr="0">
            <a:spAutoFit/>
          </a:bodyPr>
          <a:lstStyle/>
          <a:p>
            <a:pPr marL="0" marR="0" lvl="0" indent="0" algn="l">
              <a:spcBef>
                <a:spcPts val="0"/>
              </a:spcBef>
              <a:spcAft>
                <a:spcPts val="0"/>
              </a:spcAft>
              <a:buClr>
                <a:schemeClr val="accent1"/>
              </a:buClr>
              <a:buSzPts val="1400"/>
              <a:buFont typeface="Calibri"/>
              <a:buNone/>
              <a:defRPr/>
            </a:pPr>
            <a:r>
              <a:rPr lang="it" sz="1400" b="1" i="0" u="none" strike="noStrike" cap="none">
                <a:solidFill>
                  <a:schemeClr val="accent1"/>
                </a:solidFill>
                <a:latin typeface="Proxima Nova"/>
                <a:ea typeface="Proxima Nova"/>
                <a:cs typeface="Proxima Nova"/>
              </a:rPr>
              <a:t>HXR polarimetry </a:t>
            </a:r>
            <a:r>
              <a:rPr lang="it" sz="1400" i="0" u="none" strike="noStrike" cap="none">
                <a:solidFill>
                  <a:schemeClr val="dk1"/>
                </a:solidFill>
                <a:latin typeface="Proxima Nova"/>
                <a:ea typeface="Proxima Nova"/>
                <a:cs typeface="Proxima Nova"/>
              </a:rPr>
              <a:t>could improve the knowledge of the </a:t>
            </a:r>
            <a:r>
              <a:rPr lang="it" sz="1400" b="1" i="0" u="none" strike="noStrike" cap="none">
                <a:solidFill>
                  <a:srgbClr val="FF0000"/>
                </a:solidFill>
                <a:latin typeface="Proxima Nova"/>
                <a:ea typeface="Proxima Nova"/>
                <a:cs typeface="Proxima Nova"/>
              </a:rPr>
              <a:t>initial conditions </a:t>
            </a:r>
            <a:r>
              <a:rPr lang="it" sz="1400" i="0" u="none" strike="noStrike" cap="none">
                <a:solidFill>
                  <a:schemeClr val="dk1"/>
                </a:solidFill>
                <a:latin typeface="Proxima Nova"/>
                <a:ea typeface="Proxima Nova"/>
                <a:cs typeface="Proxima Nova"/>
              </a:rPr>
              <a:t>of the eruption of most powerful CME</a:t>
            </a:r>
            <a:endParaRPr sz="1400" i="0" u="none" strike="noStrike" cap="none">
              <a:solidFill>
                <a:schemeClr val="dk1"/>
              </a:solidFill>
              <a:latin typeface="Proxima Nova"/>
              <a:ea typeface="Proxima Nova"/>
              <a:cs typeface="Proxima Nova"/>
            </a:endParaRPr>
          </a:p>
        </p:txBody>
      </p:sp>
      <p:cxnSp>
        <p:nvCxnSpPr>
          <p:cNvPr id="302" name="Google Shape;302;g34c7ff703bc_0_50"/>
          <p:cNvCxnSpPr/>
          <p:nvPr/>
        </p:nvCxnSpPr>
        <p:spPr bwMode="auto">
          <a:xfrm>
            <a:off x="5779606" y="1211437"/>
            <a:ext cx="319200" cy="0"/>
          </a:xfrm>
          <a:prstGeom prst="straightConnector1">
            <a:avLst/>
          </a:prstGeom>
          <a:noFill/>
          <a:ln w="28575" cap="flat" cmpd="sng">
            <a:solidFill>
              <a:srgbClr val="FF0000"/>
            </a:solidFill>
            <a:prstDash val="solid"/>
            <a:miter lim="800000"/>
            <a:headEnd type="none" w="sm" len="sm"/>
            <a:tailEnd type="triangle" w="med" len="med"/>
          </a:ln>
        </p:spPr>
      </p:cxnSp>
      <p:sp>
        <p:nvSpPr>
          <p:cNvPr id="303" name="Google Shape;303;g34c7ff703bc_0_50"/>
          <p:cNvSpPr/>
          <p:nvPr/>
        </p:nvSpPr>
        <p:spPr bwMode="auto">
          <a:xfrm>
            <a:off x="260025" y="845175"/>
            <a:ext cx="5362200" cy="692700"/>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a:spcBef>
                <a:spcPts val="0"/>
              </a:spcBef>
              <a:spcAft>
                <a:spcPts val="0"/>
              </a:spcAft>
              <a:buClr>
                <a:schemeClr val="dk1"/>
              </a:buClr>
              <a:buSzPts val="1400"/>
              <a:buFont typeface="Calibri"/>
              <a:buNone/>
              <a:defRPr/>
            </a:pPr>
            <a:endParaRPr sz="1400" b="0" i="0" u="none" strike="noStrike" cap="none">
              <a:solidFill>
                <a:schemeClr val="lt1"/>
              </a:solidFill>
              <a:latin typeface="Calibri"/>
              <a:ea typeface="Calibri"/>
              <a:cs typeface="Calibri"/>
            </a:endParaRPr>
          </a:p>
        </p:txBody>
      </p:sp>
      <p:sp>
        <p:nvSpPr>
          <p:cNvPr id="304" name="Google Shape;304;g34c7ff703bc_0_50"/>
          <p:cNvSpPr txBox="1"/>
          <p:nvPr/>
        </p:nvSpPr>
        <p:spPr bwMode="auto">
          <a:xfrm>
            <a:off x="7094205" y="1774688"/>
            <a:ext cx="2130000" cy="3624900"/>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chemeClr val="dk1"/>
              </a:buClr>
              <a:buSzPts val="1100"/>
              <a:buFont typeface="Calibri"/>
              <a:buNone/>
              <a:defRPr/>
            </a:pPr>
            <a:r>
              <a:rPr lang="it" sz="1100" b="0" i="0" u="none" strike="noStrike" cap="none">
                <a:solidFill>
                  <a:schemeClr val="dk1"/>
                </a:solidFill>
                <a:latin typeface="Calibri"/>
                <a:ea typeface="Calibri"/>
                <a:cs typeface="Calibri"/>
              </a:rPr>
              <a:t>See also:</a:t>
            </a:r>
            <a:endParaRPr sz="1400" b="0" i="0" u="none" strike="noStrike" cap="none">
              <a:solidFill>
                <a:schemeClr val="dk1"/>
              </a:solidFill>
              <a:latin typeface="Calibri"/>
              <a:ea typeface="Calibri"/>
              <a:cs typeface="Calibri"/>
            </a:endParaRPr>
          </a:p>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Zhang et al. (2001, 2004), ApJ;</a:t>
            </a:r>
            <a:endParaRPr sz="1400" b="0" i="0" u="none" strike="noStrike" cap="none">
              <a:solidFill>
                <a:schemeClr val="dk1"/>
              </a:solidFill>
              <a:latin typeface="Calibri"/>
              <a:ea typeface="Calibri"/>
              <a:cs typeface="Calibri"/>
            </a:endParaRPr>
          </a:p>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Chen &amp; Krall (2003), JGR;</a:t>
            </a:r>
            <a:endParaRPr sz="1400" b="0" i="0" u="none" strike="noStrike" cap="none">
              <a:solidFill>
                <a:schemeClr val="dk1"/>
              </a:solidFill>
              <a:latin typeface="Calibri"/>
              <a:ea typeface="Calibri"/>
              <a:cs typeface="Calibri"/>
            </a:endParaRPr>
          </a:p>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Maričić (2007), Sol. Phys.</a:t>
            </a:r>
            <a:endParaRPr sz="1400" b="0" i="0" u="none" strike="noStrike" cap="none">
              <a:solidFill>
                <a:schemeClr val="dk1"/>
              </a:solidFill>
              <a:latin typeface="Calibri"/>
              <a:ea typeface="Calibri"/>
              <a:cs typeface="Calibri"/>
            </a:endParaRPr>
          </a:p>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Temmer et al. (2008), ApJ Lett.;</a:t>
            </a:r>
            <a:endParaRPr sz="1400" b="0" i="0" u="none" strike="noStrike" cap="none">
              <a:solidFill>
                <a:schemeClr val="dk1"/>
              </a:solidFill>
              <a:latin typeface="Calibri"/>
              <a:ea typeface="Calibri"/>
              <a:cs typeface="Calibri"/>
            </a:endParaRPr>
          </a:p>
          <a:p>
            <a:pPr marL="0" marR="0" lvl="0" indent="0" algn="l">
              <a:spcBef>
                <a:spcPts val="0"/>
              </a:spcBef>
              <a:spcAft>
                <a:spcPts val="0"/>
              </a:spcAft>
              <a:buClr>
                <a:srgbClr val="2E75B5"/>
              </a:buClr>
              <a:buSzPts val="1100"/>
              <a:buFont typeface="Calibri"/>
              <a:buNone/>
              <a:defRPr/>
            </a:pPr>
            <a:r>
              <a:rPr lang="it" sz="1100" b="0" i="0" u="none" strike="noStrike" cap="none">
                <a:solidFill>
                  <a:srgbClr val="2E75B5"/>
                </a:solidFill>
                <a:latin typeface="Calibri"/>
                <a:ea typeface="Calibri"/>
                <a:cs typeface="Calibri"/>
              </a:rPr>
              <a:t>Temmer et al. (2010), ApJ.</a:t>
            </a:r>
            <a:endParaRPr sz="1100"/>
          </a:p>
          <a:p>
            <a:pPr marL="0" marR="0" lvl="0" indent="0" algn="l">
              <a:spcBef>
                <a:spcPts val="0"/>
              </a:spcBef>
              <a:spcAft>
                <a:spcPts val="0"/>
              </a:spcAft>
              <a:buNone/>
              <a:defRPr/>
            </a:pPr>
            <a:r>
              <a:rPr lang="it" sz="1100" b="0" i="0" u="none" strike="noStrike" cap="none">
                <a:solidFill>
                  <a:srgbClr val="2E75B5"/>
                </a:solidFill>
                <a:latin typeface="Calibri"/>
                <a:ea typeface="Calibri"/>
                <a:cs typeface="Calibri"/>
              </a:rPr>
              <a:t>Berkebile-Stoiser et al., 2012</a:t>
            </a: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None/>
              <a:defRPr/>
            </a:pPr>
            <a:r>
              <a:rPr lang="it" sz="1100" b="1" i="0" u="none" strike="noStrike" cap="none">
                <a:solidFill>
                  <a:srgbClr val="5B9BD5"/>
                </a:solidFill>
                <a:latin typeface="Calibri"/>
                <a:ea typeface="Calibri"/>
                <a:cs typeface="Calibri"/>
              </a:rPr>
              <a:t>The rapid CME development in the lower corona during the acceleration phase strongly correlates with the associated flare activity.</a:t>
            </a:r>
            <a:endParaRPr sz="1100" b="1" i="0" u="none" strike="noStrike" cap="none">
              <a:solidFill>
                <a:srgbClr val="5B9BD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a:p>
            <a:pPr marL="0" marR="0" lvl="0" indent="0" algn="l">
              <a:spcBef>
                <a:spcPts val="0"/>
              </a:spcBef>
              <a:spcAft>
                <a:spcPts val="0"/>
              </a:spcAft>
              <a:buClr>
                <a:schemeClr val="dk1"/>
              </a:buClr>
              <a:buSzPts val="1100"/>
              <a:buFont typeface="Calibri"/>
              <a:buNone/>
              <a:defRPr/>
            </a:pPr>
            <a:endParaRPr sz="1100" b="0" i="0" u="none" strike="noStrike" cap="none">
              <a:solidFill>
                <a:srgbClr val="2E75B5"/>
              </a:solidFill>
              <a:latin typeface="Calibri"/>
              <a:ea typeface="Calibri"/>
              <a:cs typeface="Calibri"/>
            </a:endParaRPr>
          </a:p>
        </p:txBody>
      </p:sp>
      <p:sp>
        <p:nvSpPr>
          <p:cNvPr id="3" name="Segnaposto numero diapositiva 2"/>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18</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56" name="Google Shape;256;g34c7ff703bc_0_28"/>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57" name="Google Shape;257;g34c7ff703bc_0_28"/>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ct val="42672"/>
              <a:buNone/>
              <a:defRPr/>
            </a:pPr>
            <a:r>
              <a:rPr lang="it" sz="1700" b="1" dirty="0" smtClean="0"/>
              <a:t>Do you remember what happened in May 2024 ? Merging of 2 CMEs @ the Earth</a:t>
            </a:r>
            <a:endParaRPr sz="1700" b="1" dirty="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19</a:t>
            </a:fld>
            <a:endParaRPr lang="en-GB"/>
          </a:p>
        </p:txBody>
      </p:sp>
      <p:pic>
        <p:nvPicPr>
          <p:cNvPr id="5" name="Immagine 4"/>
          <p:cNvPicPr>
            <a:picLocks noChangeAspect="1"/>
          </p:cNvPicPr>
          <p:nvPr/>
        </p:nvPicPr>
        <p:blipFill rotWithShape="1">
          <a:blip r:embed="rId3"/>
          <a:srcRect r="48671" b="48465"/>
          <a:stretch/>
        </p:blipFill>
        <p:spPr>
          <a:xfrm>
            <a:off x="107505" y="627534"/>
            <a:ext cx="2878701" cy="1800200"/>
          </a:xfrm>
          <a:prstGeom prst="rect">
            <a:avLst/>
          </a:prstGeom>
        </p:spPr>
      </p:pic>
      <p:pic>
        <p:nvPicPr>
          <p:cNvPr id="6" name="Immagine 5"/>
          <p:cNvPicPr>
            <a:picLocks noChangeAspect="1"/>
          </p:cNvPicPr>
          <p:nvPr/>
        </p:nvPicPr>
        <p:blipFill rotWithShape="1">
          <a:blip r:embed="rId4"/>
          <a:srcRect r="48774"/>
          <a:stretch/>
        </p:blipFill>
        <p:spPr>
          <a:xfrm>
            <a:off x="3215940" y="627534"/>
            <a:ext cx="2796220" cy="1800200"/>
          </a:xfrm>
          <a:prstGeom prst="rect">
            <a:avLst/>
          </a:prstGeom>
        </p:spPr>
      </p:pic>
      <p:pic>
        <p:nvPicPr>
          <p:cNvPr id="7" name="Immagine 6"/>
          <p:cNvPicPr>
            <a:picLocks noChangeAspect="1"/>
          </p:cNvPicPr>
          <p:nvPr/>
        </p:nvPicPr>
        <p:blipFill rotWithShape="1">
          <a:blip r:embed="rId5"/>
          <a:srcRect r="48695"/>
          <a:stretch/>
        </p:blipFill>
        <p:spPr>
          <a:xfrm>
            <a:off x="6243038" y="627534"/>
            <a:ext cx="2800514" cy="1800200"/>
          </a:xfrm>
          <a:prstGeom prst="rect">
            <a:avLst/>
          </a:prstGeom>
        </p:spPr>
      </p:pic>
      <p:pic>
        <p:nvPicPr>
          <p:cNvPr id="8" name="Immagine 7"/>
          <p:cNvPicPr>
            <a:picLocks noChangeAspect="1"/>
          </p:cNvPicPr>
          <p:nvPr/>
        </p:nvPicPr>
        <p:blipFill rotWithShape="1">
          <a:blip r:embed="rId6"/>
          <a:srcRect t="18495"/>
          <a:stretch/>
        </p:blipFill>
        <p:spPr>
          <a:xfrm>
            <a:off x="2051720" y="2511947"/>
            <a:ext cx="1584176" cy="2439301"/>
          </a:xfrm>
          <a:prstGeom prst="rect">
            <a:avLst/>
          </a:prstGeom>
        </p:spPr>
      </p:pic>
      <p:pic>
        <p:nvPicPr>
          <p:cNvPr id="9" name="Immagine 8"/>
          <p:cNvPicPr>
            <a:picLocks noChangeAspect="1"/>
          </p:cNvPicPr>
          <p:nvPr/>
        </p:nvPicPr>
        <p:blipFill>
          <a:blip r:embed="rId7"/>
          <a:stretch>
            <a:fillRect/>
          </a:stretch>
        </p:blipFill>
        <p:spPr>
          <a:xfrm>
            <a:off x="147610" y="2571750"/>
            <a:ext cx="1600754" cy="2379499"/>
          </a:xfrm>
          <a:prstGeom prst="rect">
            <a:avLst/>
          </a:prstGeom>
        </p:spPr>
      </p:pic>
      <p:pic>
        <p:nvPicPr>
          <p:cNvPr id="10" name="Immagine 9"/>
          <p:cNvPicPr>
            <a:picLocks noChangeAspect="1"/>
          </p:cNvPicPr>
          <p:nvPr/>
        </p:nvPicPr>
        <p:blipFill>
          <a:blip r:embed="rId8"/>
          <a:stretch>
            <a:fillRect/>
          </a:stretch>
        </p:blipFill>
        <p:spPr>
          <a:xfrm>
            <a:off x="5631491" y="2467667"/>
            <a:ext cx="3477013" cy="2483581"/>
          </a:xfrm>
          <a:prstGeom prst="rect">
            <a:avLst/>
          </a:prstGeom>
        </p:spPr>
      </p:pic>
      <p:sp>
        <p:nvSpPr>
          <p:cNvPr id="11" name="CasellaDiTesto 10"/>
          <p:cNvSpPr txBox="1"/>
          <p:nvPr/>
        </p:nvSpPr>
        <p:spPr>
          <a:xfrm>
            <a:off x="1691680" y="1555621"/>
            <a:ext cx="720080" cy="230832"/>
          </a:xfrm>
          <a:prstGeom prst="rect">
            <a:avLst/>
          </a:prstGeom>
          <a:noFill/>
        </p:spPr>
        <p:txBody>
          <a:bodyPr wrap="square" rtlCol="0">
            <a:spAutoFit/>
          </a:bodyPr>
          <a:lstStyle/>
          <a:p>
            <a:r>
              <a:rPr lang="en-GB" sz="900" dirty="0" smtClean="0">
                <a:solidFill>
                  <a:schemeClr val="bg1"/>
                </a:solidFill>
              </a:rPr>
              <a:t>Earth</a:t>
            </a:r>
            <a:endParaRPr lang="en-GB" sz="900" dirty="0">
              <a:solidFill>
                <a:schemeClr val="bg1"/>
              </a:solidFill>
            </a:endParaRPr>
          </a:p>
        </p:txBody>
      </p:sp>
      <p:sp>
        <p:nvSpPr>
          <p:cNvPr id="15" name="CasellaDiTesto 14"/>
          <p:cNvSpPr txBox="1"/>
          <p:nvPr/>
        </p:nvSpPr>
        <p:spPr bwMode="auto">
          <a:xfrm>
            <a:off x="1539197" y="1347614"/>
            <a:ext cx="720080" cy="230832"/>
          </a:xfrm>
          <a:prstGeom prst="rect">
            <a:avLst/>
          </a:prstGeom>
          <a:noFill/>
        </p:spPr>
        <p:txBody>
          <a:bodyPr wrap="square" rtlCol="0">
            <a:spAutoFit/>
          </a:bodyPr>
          <a:lstStyle/>
          <a:p>
            <a:r>
              <a:rPr lang="en-GB" sz="900" dirty="0" smtClean="0">
                <a:solidFill>
                  <a:schemeClr val="bg1"/>
                </a:solidFill>
              </a:rPr>
              <a:t>Stereo-A</a:t>
            </a:r>
            <a:endParaRPr lang="en-GB" sz="900" dirty="0">
              <a:solidFill>
                <a:schemeClr val="bg1"/>
              </a:solidFill>
            </a:endParaRPr>
          </a:p>
        </p:txBody>
      </p:sp>
      <p:sp>
        <p:nvSpPr>
          <p:cNvPr id="16" name="CasellaDiTesto 15"/>
          <p:cNvSpPr txBox="1"/>
          <p:nvPr/>
        </p:nvSpPr>
        <p:spPr bwMode="auto">
          <a:xfrm>
            <a:off x="1546855" y="1780074"/>
            <a:ext cx="720080" cy="230832"/>
          </a:xfrm>
          <a:prstGeom prst="rect">
            <a:avLst/>
          </a:prstGeom>
          <a:noFill/>
        </p:spPr>
        <p:txBody>
          <a:bodyPr wrap="square" rtlCol="0">
            <a:spAutoFit/>
          </a:bodyPr>
          <a:lstStyle/>
          <a:p>
            <a:r>
              <a:rPr lang="en-GB" sz="900" dirty="0" smtClean="0">
                <a:solidFill>
                  <a:schemeClr val="bg1"/>
                </a:solidFill>
              </a:rPr>
              <a:t>Stereo-B</a:t>
            </a:r>
            <a:endParaRPr lang="en-GB" sz="900" dirty="0">
              <a:solidFill>
                <a:schemeClr val="bg1"/>
              </a:solidFill>
            </a:endParaRPr>
          </a:p>
        </p:txBody>
      </p:sp>
      <p:sp>
        <p:nvSpPr>
          <p:cNvPr id="17" name="CasellaDiTesto 16"/>
          <p:cNvSpPr txBox="1"/>
          <p:nvPr/>
        </p:nvSpPr>
        <p:spPr bwMode="auto">
          <a:xfrm>
            <a:off x="1067335" y="1707654"/>
            <a:ext cx="480329" cy="230832"/>
          </a:xfrm>
          <a:prstGeom prst="rect">
            <a:avLst/>
          </a:prstGeom>
          <a:noFill/>
        </p:spPr>
        <p:txBody>
          <a:bodyPr wrap="square" rtlCol="0">
            <a:spAutoFit/>
          </a:bodyPr>
          <a:lstStyle/>
          <a:p>
            <a:r>
              <a:rPr lang="en-GB" sz="900" dirty="0" smtClean="0">
                <a:solidFill>
                  <a:schemeClr val="bg1"/>
                </a:solidFill>
              </a:rPr>
              <a:t>Sun</a:t>
            </a:r>
            <a:endParaRPr lang="en-GB" sz="900" dirty="0">
              <a:solidFill>
                <a:schemeClr val="bg1"/>
              </a:solidFill>
            </a:endParaRPr>
          </a:p>
        </p:txBody>
      </p:sp>
    </p:spTree>
    <p:extLst>
      <p:ext uri="{BB962C8B-B14F-4D97-AF65-F5344CB8AC3E}">
        <p14:creationId xmlns:p14="http://schemas.microsoft.com/office/powerpoint/2010/main" val="4284573326"/>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31" name="Google Shape;131;p3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32" name="Google Shape;132;p3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Solar activity… a long lasting story in the human history…</a:t>
            </a:r>
            <a:endParaRPr sz="2300" b="1"/>
          </a:p>
        </p:txBody>
      </p:sp>
      <p:sp>
        <p:nvSpPr>
          <p:cNvPr id="133" name="Google Shape;133;p32"/>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sp>
        <p:nvSpPr>
          <p:cNvPr id="134" name="Google Shape;134;p32"/>
          <p:cNvSpPr txBox="1"/>
          <p:nvPr/>
        </p:nvSpPr>
        <p:spPr bwMode="auto">
          <a:xfrm>
            <a:off x="39575" y="4803998"/>
            <a:ext cx="7185000" cy="3297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it" sz="1100" dirty="0">
                <a:solidFill>
                  <a:schemeClr val="dk1"/>
                </a:solidFill>
                <a:latin typeface="Proxima Nova"/>
                <a:ea typeface="Proxima Nova"/>
                <a:cs typeface="Proxima Nova"/>
              </a:rPr>
              <a:t>See </a:t>
            </a:r>
            <a:r>
              <a:rPr lang="it" sz="1100" u="sng" dirty="0">
                <a:solidFill>
                  <a:schemeClr val="hlink"/>
                </a:solidFill>
                <a:latin typeface="Proxima Nova"/>
                <a:ea typeface="Proxima Nova"/>
                <a:cs typeface="Proxima Nova"/>
                <a:hlinkClick r:id="rId3" tooltip="https://chandra.harvard.edu/edu/formal/icecore/The_Historical_Sunspot_Record.pdf"/>
              </a:rPr>
              <a:t>https://chandra.harvard.edu/edu/formal/icecore/The_Historical_Sunspot_Record.pdf</a:t>
            </a:r>
            <a:r>
              <a:rPr lang="it" sz="1100" dirty="0">
                <a:solidFill>
                  <a:schemeClr val="dk1"/>
                </a:solidFill>
                <a:latin typeface="Proxima Nova"/>
                <a:ea typeface="Proxima Nova"/>
                <a:cs typeface="Proxima Nova"/>
              </a:rPr>
              <a:t> for details</a:t>
            </a:r>
            <a:endParaRPr sz="1100" dirty="0">
              <a:solidFill>
                <a:schemeClr val="dk1"/>
              </a:solidFill>
              <a:latin typeface="Proxima Nova"/>
              <a:ea typeface="Proxima Nova"/>
              <a:cs typeface="Proxima Nova"/>
            </a:endParaRPr>
          </a:p>
        </p:txBody>
      </p:sp>
      <p:sp>
        <p:nvSpPr>
          <p:cNvPr id="135" name="Google Shape;135;p32"/>
          <p:cNvSpPr txBox="1"/>
          <p:nvPr/>
        </p:nvSpPr>
        <p:spPr bwMode="auto">
          <a:xfrm>
            <a:off x="39575" y="564800"/>
            <a:ext cx="6642736" cy="4260000"/>
          </a:xfrm>
          <a:prstGeom prst="rect">
            <a:avLst/>
          </a:prstGeom>
          <a:noFill/>
          <a:ln>
            <a:noFill/>
          </a:ln>
        </p:spPr>
        <p:txBody>
          <a:bodyPr spcFirstLastPara="1" wrap="square" lIns="91425" tIns="91425" rIns="91425" bIns="91425" anchor="t" anchorCtr="0">
            <a:noAutofit/>
          </a:bodyPr>
          <a:lstStyle/>
          <a:p>
            <a:pPr marL="457200" lvl="0" indent="-323850" algn="l">
              <a:spcBef>
                <a:spcPts val="0"/>
              </a:spcBef>
              <a:spcAft>
                <a:spcPts val="0"/>
              </a:spcAft>
              <a:buSzPts val="1500"/>
              <a:buFont typeface="Proxima Nova"/>
              <a:buChar char="●"/>
              <a:defRPr/>
            </a:pPr>
            <a:r>
              <a:rPr lang="it" dirty="0">
                <a:latin typeface="Proxima Nova"/>
                <a:ea typeface="Proxima Nova"/>
                <a:cs typeface="Proxima Nova"/>
              </a:rPr>
              <a:t>Chinese and Korean astronomers recorded solar activity (sunspots) at least since 800 B.C., but no illustrations</a:t>
            </a:r>
            <a:endParaRPr dirty="0">
              <a:latin typeface="Proxima Nova"/>
              <a:ea typeface="Proxima Nova"/>
              <a:cs typeface="Proxima Nova"/>
            </a:endParaRPr>
          </a:p>
          <a:p>
            <a:pPr marL="457200" lvl="0" indent="0" algn="l">
              <a:spcBef>
                <a:spcPts val="0"/>
              </a:spcBef>
              <a:spcAft>
                <a:spcPts val="0"/>
              </a:spcAft>
              <a:buNone/>
              <a:defRPr/>
            </a:pPr>
            <a:endParaRPr dirty="0">
              <a:latin typeface="Proxima Nova"/>
              <a:ea typeface="Proxima Nova"/>
              <a:cs typeface="Proxima Nova"/>
            </a:endParaRPr>
          </a:p>
          <a:p>
            <a:pPr marL="457200" lvl="0" indent="-323850" algn="l">
              <a:spcBef>
                <a:spcPts val="0"/>
              </a:spcBef>
              <a:spcAft>
                <a:spcPts val="0"/>
              </a:spcAft>
              <a:buSzPts val="1500"/>
              <a:buFont typeface="Proxima Nova"/>
              <a:buChar char="●"/>
              <a:defRPr/>
            </a:pPr>
            <a:r>
              <a:rPr lang="it" dirty="0">
                <a:latin typeface="Proxima Nova"/>
                <a:ea typeface="Proxima Nova"/>
                <a:cs typeface="Proxima Nova"/>
              </a:rPr>
              <a:t>On December 8th 1128 A.C. John of Worcester’s chronicle recorded the appearance of two sunspots visible by eyes:</a:t>
            </a:r>
            <a:endParaRPr dirty="0">
              <a:latin typeface="Proxima Nova"/>
              <a:ea typeface="Proxima Nova"/>
              <a:cs typeface="Proxima Nova"/>
            </a:endParaRPr>
          </a:p>
          <a:p>
            <a:pPr marL="457200" lvl="0" indent="0" algn="l">
              <a:spcBef>
                <a:spcPts val="0"/>
              </a:spcBef>
              <a:spcAft>
                <a:spcPts val="0"/>
              </a:spcAft>
              <a:buNone/>
              <a:defRPr/>
            </a:pPr>
            <a:r>
              <a:rPr lang="it" i="1" dirty="0">
                <a:latin typeface="Proxima Nova"/>
                <a:ea typeface="Proxima Nova"/>
                <a:cs typeface="Proxima Nova"/>
              </a:rPr>
              <a:t>“In the third year of Lothar, emperor of the </a:t>
            </a:r>
            <a:r>
              <a:rPr lang="it" i="1" dirty="0" smtClean="0">
                <a:latin typeface="Proxima Nova"/>
                <a:ea typeface="Proxima Nova"/>
                <a:cs typeface="Proxima Nova"/>
              </a:rPr>
              <a:t>Romans </a:t>
            </a:r>
            <a:r>
              <a:rPr lang="it" dirty="0" smtClean="0">
                <a:latin typeface="Proxima Nova"/>
                <a:ea typeface="Proxima Nova"/>
                <a:cs typeface="Proxima Nova"/>
              </a:rPr>
              <a:t>[Holy Roman Empire]</a:t>
            </a:r>
            <a:r>
              <a:rPr lang="it" i="1" dirty="0" smtClean="0">
                <a:latin typeface="Proxima Nova"/>
                <a:ea typeface="Proxima Nova"/>
                <a:cs typeface="Proxima Nova"/>
              </a:rPr>
              <a:t>, </a:t>
            </a:r>
            <a:r>
              <a:rPr lang="it" i="1" dirty="0">
                <a:latin typeface="Proxima Nova"/>
                <a:ea typeface="Proxima Nova"/>
                <a:cs typeface="Proxima Nova"/>
              </a:rPr>
              <a:t>in the twenty-eighth </a:t>
            </a:r>
            <a:r>
              <a:rPr lang="it" i="1" dirty="0" smtClean="0">
                <a:latin typeface="Proxima Nova"/>
                <a:ea typeface="Proxima Nova"/>
                <a:cs typeface="Proxima Nova"/>
              </a:rPr>
              <a:t>year of </a:t>
            </a:r>
            <a:r>
              <a:rPr lang="it" i="1" dirty="0">
                <a:latin typeface="Proxima Nova"/>
                <a:ea typeface="Proxima Nova"/>
                <a:cs typeface="Proxima Nova"/>
              </a:rPr>
              <a:t>King Henry of the English…on Saturday, 8 December, there appeared from </a:t>
            </a:r>
            <a:r>
              <a:rPr lang="it" i="1" dirty="0" smtClean="0">
                <a:latin typeface="Proxima Nova"/>
                <a:ea typeface="Proxima Nova"/>
                <a:cs typeface="Proxima Nova"/>
              </a:rPr>
              <a:t>the morning </a:t>
            </a:r>
            <a:r>
              <a:rPr lang="it" i="1" dirty="0">
                <a:latin typeface="Proxima Nova"/>
                <a:ea typeface="Proxima Nova"/>
                <a:cs typeface="Proxima Nova"/>
              </a:rPr>
              <a:t>right up to the evening two black spheres against the sun.”</a:t>
            </a:r>
            <a:endParaRPr i="1" dirty="0">
              <a:latin typeface="Proxima Nova"/>
              <a:ea typeface="Proxima Nova"/>
              <a:cs typeface="Proxima Nova"/>
            </a:endParaRPr>
          </a:p>
          <a:p>
            <a:pPr marL="0" lvl="0" indent="0" algn="l">
              <a:spcBef>
                <a:spcPts val="0"/>
              </a:spcBef>
              <a:spcAft>
                <a:spcPts val="0"/>
              </a:spcAft>
              <a:buNone/>
              <a:defRPr/>
            </a:pPr>
            <a:endParaRPr dirty="0">
              <a:latin typeface="Proxima Nova"/>
              <a:ea typeface="Proxima Nova"/>
              <a:cs typeface="Proxima Nova"/>
            </a:endParaRPr>
          </a:p>
          <a:p>
            <a:pPr marL="457200" lvl="0" indent="-323850" algn="l">
              <a:spcBef>
                <a:spcPts val="0"/>
              </a:spcBef>
              <a:spcAft>
                <a:spcPts val="0"/>
              </a:spcAft>
              <a:buSzPts val="1500"/>
              <a:buFont typeface="Proxima Nova"/>
              <a:buChar char="●"/>
              <a:defRPr/>
            </a:pPr>
            <a:r>
              <a:rPr lang="it" dirty="0">
                <a:latin typeface="Proxima Nova"/>
                <a:ea typeface="Proxima Nova"/>
                <a:cs typeface="Proxima Nova"/>
              </a:rPr>
              <a:t>On December 13th (5 days later) astronomers in Songdo (Korea) witnessed </a:t>
            </a:r>
            <a:r>
              <a:rPr lang="it" i="1" dirty="0">
                <a:latin typeface="Proxima Nova"/>
                <a:ea typeface="Proxima Nova"/>
                <a:cs typeface="Proxima Nova"/>
              </a:rPr>
              <a:t>a red vapour that “soared and filled the sky” from the northwest to the southwest.</a:t>
            </a:r>
            <a:r>
              <a:rPr lang="it" dirty="0">
                <a:latin typeface="Proxima Nova"/>
                <a:ea typeface="Proxima Nova"/>
                <a:cs typeface="Proxima Nova"/>
              </a:rPr>
              <a:t> Northern Lights (Aurora Borealis) at relatively low latitude</a:t>
            </a:r>
            <a:endParaRPr dirty="0">
              <a:latin typeface="Proxima Nova"/>
              <a:ea typeface="Proxima Nova"/>
              <a:cs typeface="Proxima Nova"/>
            </a:endParaRPr>
          </a:p>
          <a:p>
            <a:pPr marL="457200" lvl="0" indent="0" algn="l">
              <a:spcBef>
                <a:spcPts val="0"/>
              </a:spcBef>
              <a:spcAft>
                <a:spcPts val="0"/>
              </a:spcAft>
              <a:buNone/>
              <a:defRPr/>
            </a:pPr>
            <a:endParaRPr dirty="0">
              <a:latin typeface="Proxima Nova"/>
              <a:ea typeface="Proxima Nova"/>
              <a:cs typeface="Proxima Nova"/>
            </a:endParaRPr>
          </a:p>
          <a:p>
            <a:pPr marL="457200" lvl="0" indent="-323850" algn="l">
              <a:spcBef>
                <a:spcPts val="0"/>
              </a:spcBef>
              <a:spcAft>
                <a:spcPts val="0"/>
              </a:spcAft>
              <a:buSzPts val="1500"/>
              <a:buFont typeface="Proxima Nova"/>
              <a:buChar char="●"/>
              <a:defRPr/>
            </a:pPr>
            <a:r>
              <a:rPr lang="it" dirty="0">
                <a:latin typeface="Proxima Nova"/>
                <a:ea typeface="Proxima Nova"/>
                <a:cs typeface="Proxima Nova"/>
              </a:rPr>
              <a:t>Moreover, Chinese astronomers reported that “there was a </a:t>
            </a:r>
            <a:r>
              <a:rPr lang="it" dirty="0" smtClean="0">
                <a:latin typeface="Proxima Nova"/>
                <a:ea typeface="Proxima Nova"/>
                <a:cs typeface="Proxima Nova"/>
              </a:rPr>
              <a:t>black </a:t>
            </a:r>
            <a:r>
              <a:rPr lang="it" dirty="0">
                <a:latin typeface="Proxima Nova"/>
                <a:ea typeface="Proxima Nova"/>
                <a:cs typeface="Proxima Nova"/>
              </a:rPr>
              <a:t>spot </a:t>
            </a:r>
            <a:r>
              <a:rPr lang="it" dirty="0" smtClean="0">
                <a:latin typeface="Proxima Nova"/>
                <a:ea typeface="Proxima Nova"/>
                <a:cs typeface="Proxima Nova"/>
              </a:rPr>
              <a:t>on </a:t>
            </a:r>
            <a:r>
              <a:rPr lang="it" dirty="0">
                <a:latin typeface="Proxima Nova"/>
                <a:ea typeface="Proxima Nova"/>
                <a:cs typeface="Proxima Nova"/>
              </a:rPr>
              <a:t>the Sun” on March 22</a:t>
            </a:r>
            <a:r>
              <a:rPr lang="it" baseline="30000" dirty="0">
                <a:latin typeface="Proxima Nova"/>
                <a:ea typeface="Proxima Nova"/>
                <a:cs typeface="Proxima Nova"/>
              </a:rPr>
              <a:t>nd</a:t>
            </a:r>
            <a:r>
              <a:rPr lang="it" dirty="0">
                <a:latin typeface="Proxima Nova"/>
                <a:ea typeface="Proxima Nova"/>
                <a:cs typeface="Proxima Nova"/>
              </a:rPr>
              <a:t> 1129, which “died away” on April </a:t>
            </a:r>
            <a:r>
              <a:rPr lang="it" dirty="0" smtClean="0">
                <a:latin typeface="Proxima Nova"/>
                <a:ea typeface="Proxima Nova"/>
                <a:cs typeface="Proxima Nova"/>
              </a:rPr>
              <a:t>14</a:t>
            </a:r>
            <a:r>
              <a:rPr lang="it" baseline="30000" dirty="0" smtClean="0">
                <a:latin typeface="Proxima Nova"/>
                <a:ea typeface="Proxima Nova"/>
                <a:cs typeface="Proxima Nova"/>
              </a:rPr>
              <a:t>th</a:t>
            </a:r>
            <a:r>
              <a:rPr lang="it" dirty="0" smtClean="0">
                <a:latin typeface="Proxima Nova"/>
                <a:ea typeface="Proxima Nova"/>
                <a:cs typeface="Proxima Nova"/>
              </a:rPr>
              <a:t>. </a:t>
            </a:r>
            <a:r>
              <a:rPr lang="it" dirty="0">
                <a:latin typeface="Proxima Nova"/>
                <a:ea typeface="Proxima Nova"/>
                <a:cs typeface="Proxima Nova"/>
              </a:rPr>
              <a:t>Probably one of the sunspots observed by Worcester 104 days earlier, on the other side of the world</a:t>
            </a:r>
            <a:endParaRPr dirty="0">
              <a:latin typeface="Proxima Nova"/>
              <a:ea typeface="Proxima Nova"/>
              <a:cs typeface="Proxima Nova"/>
            </a:endParaRPr>
          </a:p>
          <a:p>
            <a:pPr marL="0" lvl="0" indent="0" algn="l">
              <a:spcBef>
                <a:spcPts val="0"/>
              </a:spcBef>
              <a:spcAft>
                <a:spcPts val="0"/>
              </a:spcAft>
              <a:buNone/>
              <a:defRPr/>
            </a:pPr>
            <a:r>
              <a:rPr lang="it" sz="1500" b="1" dirty="0">
                <a:latin typeface="Proxima Nova"/>
                <a:ea typeface="Proxima Nova"/>
                <a:cs typeface="Proxima Nova"/>
              </a:rPr>
              <a:t>It was the first Space Weather event witnessed in the human history</a:t>
            </a:r>
            <a:endParaRPr sz="1500" b="1" dirty="0">
              <a:latin typeface="Proxima Nova"/>
              <a:ea typeface="Proxima Nova"/>
              <a:cs typeface="Proxima Nova"/>
            </a:endParaRPr>
          </a:p>
          <a:p>
            <a:pPr marL="0" lvl="0" indent="0" algn="l">
              <a:spcBef>
                <a:spcPts val="0"/>
              </a:spcBef>
              <a:spcAft>
                <a:spcPts val="0"/>
              </a:spcAft>
              <a:buNone/>
              <a:defRPr/>
            </a:pPr>
            <a:r>
              <a:rPr lang="it" sz="1100" dirty="0" smtClean="0">
                <a:latin typeface="Proxima Nova"/>
                <a:ea typeface="Proxima Nova"/>
                <a:cs typeface="Proxima Nova"/>
              </a:rPr>
              <a:t>See </a:t>
            </a:r>
            <a:r>
              <a:rPr lang="it" sz="1100" dirty="0">
                <a:latin typeface="Proxima Nova"/>
                <a:ea typeface="Proxima Nova"/>
                <a:cs typeface="Proxima Nova"/>
              </a:rPr>
              <a:t>Claeck et al. </a:t>
            </a:r>
            <a:r>
              <a:rPr lang="it" sz="1100" dirty="0" smtClean="0">
                <a:latin typeface="Proxima Nova"/>
                <a:ea typeface="Proxima Nova"/>
                <a:cs typeface="Proxima Nova"/>
              </a:rPr>
              <a:t>1978 and </a:t>
            </a:r>
            <a:r>
              <a:rPr lang="it" sz="1100" dirty="0">
                <a:latin typeface="Proxima Nova"/>
                <a:ea typeface="Proxima Nova"/>
                <a:cs typeface="Proxima Nova"/>
              </a:rPr>
              <a:t>Wittmann et al. 1987</a:t>
            </a:r>
            <a:endParaRPr sz="1100" dirty="0">
              <a:latin typeface="Proxima Nova"/>
              <a:ea typeface="Proxima Nova"/>
              <a:cs typeface="Proxima Nova"/>
            </a:endParaRPr>
          </a:p>
        </p:txBody>
      </p:sp>
      <p:pic>
        <p:nvPicPr>
          <p:cNvPr id="136" name="Google Shape;136;p32"/>
          <p:cNvPicPr/>
          <p:nvPr/>
        </p:nvPicPr>
        <p:blipFill>
          <a:blip r:embed="rId4">
            <a:alphaModFix/>
          </a:blip>
          <a:stretch/>
        </p:blipFill>
        <p:spPr bwMode="auto">
          <a:xfrm>
            <a:off x="6687349" y="1008950"/>
            <a:ext cx="2315501" cy="1457300"/>
          </a:xfrm>
          <a:prstGeom prst="rect">
            <a:avLst/>
          </a:prstGeom>
          <a:noFill/>
          <a:ln>
            <a:noFill/>
          </a:ln>
        </p:spPr>
      </p:pic>
      <p:pic>
        <p:nvPicPr>
          <p:cNvPr id="137" name="Google Shape;137;p32"/>
          <p:cNvPicPr/>
          <p:nvPr/>
        </p:nvPicPr>
        <p:blipFill>
          <a:blip r:embed="rId5">
            <a:alphaModFix/>
          </a:blip>
          <a:stretch/>
        </p:blipFill>
        <p:spPr bwMode="auto">
          <a:xfrm>
            <a:off x="7492775" y="2755650"/>
            <a:ext cx="1156824" cy="1984875"/>
          </a:xfrm>
          <a:prstGeom prst="rect">
            <a:avLst/>
          </a:prstGeom>
          <a:noFill/>
          <a:ln>
            <a:noFill/>
          </a:ln>
        </p:spPr>
      </p:pic>
      <p:sp>
        <p:nvSpPr>
          <p:cNvPr id="138" name="Google Shape;138;p32"/>
          <p:cNvSpPr txBox="1"/>
          <p:nvPr/>
        </p:nvSpPr>
        <p:spPr bwMode="auto">
          <a:xfrm>
            <a:off x="7148531" y="2352475"/>
            <a:ext cx="1388099" cy="3387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1000">
                <a:latin typeface="Proxima Nova"/>
                <a:ea typeface="Proxima Nova"/>
                <a:cs typeface="Proxima Nova"/>
              </a:rPr>
              <a:t>Worcester’s chronicle</a:t>
            </a:r>
            <a:endParaRPr sz="700"/>
          </a:p>
        </p:txBody>
      </p:sp>
      <p:sp>
        <p:nvSpPr>
          <p:cNvPr id="139" name="Google Shape;139;p32"/>
          <p:cNvSpPr txBox="1"/>
          <p:nvPr/>
        </p:nvSpPr>
        <p:spPr bwMode="auto">
          <a:xfrm>
            <a:off x="7251099" y="4604775"/>
            <a:ext cx="1664400" cy="3387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1000">
                <a:latin typeface="Proxima Nova"/>
                <a:ea typeface="Proxima Nova"/>
                <a:cs typeface="Proxima Nova"/>
              </a:rPr>
              <a:t>Korean auroral description</a:t>
            </a:r>
            <a:endParaRPr sz="70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26" name="Google Shape;226;g34c7ff703bc_0_15"/>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27" name="Google Shape;227;g34c7ff703bc_0_15"/>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dirty="0" smtClean="0"/>
              <a:t>Which kind of polarimeters?</a:t>
            </a:r>
            <a:endParaRPr sz="2300" b="1" dirty="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20</a:t>
            </a:fld>
            <a:endParaRPr lang="en-GB"/>
          </a:p>
        </p:txBody>
      </p:sp>
      <p:sp>
        <p:nvSpPr>
          <p:cNvPr id="7" name="Google Shape;374;g34c7ff703bc_0_1393"/>
          <p:cNvSpPr txBox="1"/>
          <p:nvPr/>
        </p:nvSpPr>
        <p:spPr bwMode="auto">
          <a:xfrm>
            <a:off x="307490" y="1066609"/>
            <a:ext cx="3484412" cy="511200"/>
          </a:xfrm>
          <a:prstGeom prst="rect">
            <a:avLst/>
          </a:prstGeom>
          <a:noFill/>
          <a:ln>
            <a:noFill/>
          </a:ln>
        </p:spPr>
        <p:txBody>
          <a:bodyPr spcFirstLastPara="1" wrap="square" lIns="91425" tIns="91425" rIns="91425" bIns="91425" anchor="t" anchorCtr="0">
            <a:noAutofit/>
          </a:bodyPr>
          <a:lstStyle/>
          <a:p>
            <a:pPr lvl="0">
              <a:buSzPts val="1800"/>
              <a:defRPr/>
            </a:pPr>
            <a:r>
              <a:rPr lang="en-GB" sz="1800" dirty="0" smtClean="0">
                <a:solidFill>
                  <a:schemeClr val="dk1"/>
                </a:solidFill>
                <a:latin typeface="Proxima Nova"/>
                <a:ea typeface="Proxima Nova"/>
                <a:cs typeface="Proxima Nova"/>
              </a:rPr>
              <a:t>Quality </a:t>
            </a:r>
            <a:r>
              <a:rPr lang="en-GB" sz="1800" dirty="0">
                <a:solidFill>
                  <a:schemeClr val="dk1"/>
                </a:solidFill>
                <a:latin typeface="Proxima Nova"/>
                <a:ea typeface="Proxima Nova"/>
                <a:cs typeface="Proxima Nova"/>
              </a:rPr>
              <a:t>factor </a:t>
            </a:r>
          </a:p>
          <a:p>
            <a:pPr lvl="0">
              <a:buSzPts val="1800"/>
              <a:defRPr/>
            </a:pPr>
            <a:endParaRPr lang="en-GB" sz="1800" dirty="0" smtClean="0">
              <a:solidFill>
                <a:schemeClr val="dk1"/>
              </a:solidFill>
              <a:latin typeface="Proxima Nova"/>
              <a:ea typeface="Proxima Nova"/>
              <a:cs typeface="Proxima Nova"/>
            </a:endParaRPr>
          </a:p>
          <a:p>
            <a:pPr lvl="0">
              <a:buSzPts val="1800"/>
              <a:defRPr/>
            </a:pPr>
            <a:endParaRPr lang="en-GB" sz="1800" dirty="0" smtClean="0">
              <a:solidFill>
                <a:schemeClr val="dk1"/>
              </a:solidFill>
              <a:latin typeface="Proxima Nova"/>
              <a:ea typeface="Proxima Nova"/>
              <a:cs typeface="Proxima Nova"/>
            </a:endParaRPr>
          </a:p>
          <a:p>
            <a:pPr lvl="0">
              <a:buSzPts val="1800"/>
              <a:defRPr/>
            </a:pPr>
            <a:endParaRPr lang="en-GB" sz="1800" dirty="0">
              <a:solidFill>
                <a:schemeClr val="dk1"/>
              </a:solidFill>
              <a:latin typeface="Proxima Nova"/>
              <a:ea typeface="Proxima Nova"/>
              <a:cs typeface="Proxima Nova"/>
            </a:endParaRPr>
          </a:p>
          <a:p>
            <a:pPr lvl="0">
              <a:buSzPts val="1800"/>
              <a:defRPr/>
            </a:pPr>
            <a:r>
              <a:rPr lang="en-GB" sz="1800" dirty="0" smtClean="0">
                <a:solidFill>
                  <a:schemeClr val="dk1"/>
                </a:solidFill>
                <a:latin typeface="Proxima Nova"/>
                <a:ea typeface="Proxima Nova"/>
                <a:cs typeface="Proxima Nova"/>
              </a:rPr>
              <a:t>Of a dual-phase Compton </a:t>
            </a:r>
            <a:r>
              <a:rPr lang="en-GB" sz="1800" dirty="0" err="1" smtClean="0">
                <a:solidFill>
                  <a:schemeClr val="dk1"/>
                </a:solidFill>
                <a:latin typeface="Proxima Nova"/>
                <a:ea typeface="Proxima Nova"/>
                <a:cs typeface="Proxima Nova"/>
              </a:rPr>
              <a:t>polarimeter</a:t>
            </a:r>
            <a:r>
              <a:rPr lang="en-GB" sz="1800" dirty="0" smtClean="0">
                <a:solidFill>
                  <a:schemeClr val="dk1"/>
                </a:solidFill>
                <a:latin typeface="Proxima Nova"/>
                <a:ea typeface="Proxima Nova"/>
                <a:cs typeface="Proxima Nova"/>
              </a:rPr>
              <a:t> compared with photoelectric </a:t>
            </a:r>
            <a:r>
              <a:rPr lang="en-GB" sz="1800" dirty="0" err="1" smtClean="0">
                <a:solidFill>
                  <a:schemeClr val="dk1"/>
                </a:solidFill>
                <a:latin typeface="Proxima Nova"/>
                <a:ea typeface="Proxima Nova"/>
                <a:cs typeface="Proxima Nova"/>
              </a:rPr>
              <a:t>polarimeters</a:t>
            </a:r>
            <a:r>
              <a:rPr lang="en-GB" sz="1800" dirty="0" smtClean="0">
                <a:solidFill>
                  <a:schemeClr val="dk1"/>
                </a:solidFill>
                <a:latin typeface="Proxima Nova"/>
                <a:ea typeface="Proxima Nova"/>
                <a:cs typeface="Proxima Nova"/>
              </a:rPr>
              <a:t> filled with low-Z (He-DME / DME) gas mixtures and high-Z (</a:t>
            </a:r>
            <a:r>
              <a:rPr lang="en-GB" sz="1800" dirty="0" err="1" smtClean="0">
                <a:solidFill>
                  <a:schemeClr val="dk1"/>
                </a:solidFill>
                <a:latin typeface="Proxima Nova"/>
                <a:ea typeface="Proxima Nova"/>
                <a:cs typeface="Proxima Nova"/>
              </a:rPr>
              <a:t>Ar</a:t>
            </a:r>
            <a:r>
              <a:rPr lang="en-GB" sz="1800" dirty="0" smtClean="0">
                <a:solidFill>
                  <a:schemeClr val="dk1"/>
                </a:solidFill>
                <a:latin typeface="Proxima Nova"/>
                <a:ea typeface="Proxima Nova"/>
                <a:cs typeface="Proxima Nova"/>
              </a:rPr>
              <a:t> based)</a:t>
            </a:r>
            <a:endParaRPr lang="en-GB" sz="1800" dirty="0">
              <a:solidFill>
                <a:schemeClr val="dk1"/>
              </a:solidFill>
              <a:latin typeface="Proxima Nova"/>
              <a:ea typeface="Proxima Nova"/>
              <a:cs typeface="Proxima Nova"/>
            </a:endParaRPr>
          </a:p>
        </p:txBody>
      </p:sp>
      <p:pic>
        <p:nvPicPr>
          <p:cNvPr id="8" name="Immagine 7"/>
          <p:cNvPicPr>
            <a:picLocks noChangeAspect="1"/>
          </p:cNvPicPr>
          <p:nvPr/>
        </p:nvPicPr>
        <p:blipFill>
          <a:blip r:embed="rId3"/>
          <a:stretch>
            <a:fillRect/>
          </a:stretch>
        </p:blipFill>
        <p:spPr bwMode="auto">
          <a:xfrm>
            <a:off x="3851920" y="918500"/>
            <a:ext cx="5038880" cy="3592535"/>
          </a:xfrm>
          <a:prstGeom prst="rect">
            <a:avLst/>
          </a:prstGeom>
        </p:spPr>
      </p:pic>
      <p:pic>
        <p:nvPicPr>
          <p:cNvPr id="9" name="Immagine 8"/>
          <p:cNvPicPr>
            <a:picLocks noChangeAspect="1"/>
          </p:cNvPicPr>
          <p:nvPr/>
        </p:nvPicPr>
        <p:blipFill>
          <a:blip r:embed="rId4"/>
          <a:stretch>
            <a:fillRect/>
          </a:stretch>
        </p:blipFill>
        <p:spPr bwMode="auto">
          <a:xfrm>
            <a:off x="307490" y="1557739"/>
            <a:ext cx="1412741" cy="605460"/>
          </a:xfrm>
          <a:prstGeom prst="rect">
            <a:avLst/>
          </a:prstGeom>
        </p:spPr>
      </p:pic>
    </p:spTree>
    <p:extLst>
      <p:ext uri="{BB962C8B-B14F-4D97-AF65-F5344CB8AC3E}">
        <p14:creationId xmlns:p14="http://schemas.microsoft.com/office/powerpoint/2010/main" val="2029312476"/>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9" name="Google Shape;309;g34c7ff703bc_0_62"/>
          <p:cNvSpPr txBox="1"/>
          <p:nvPr/>
        </p:nvSpPr>
        <p:spPr bwMode="auto">
          <a:xfrm>
            <a:off x="1762300" y="662975"/>
            <a:ext cx="7393200" cy="4302300"/>
          </a:xfrm>
          <a:prstGeom prst="rect">
            <a:avLst/>
          </a:prstGeom>
          <a:noFill/>
          <a:ln>
            <a:noFill/>
          </a:ln>
        </p:spPr>
        <p:txBody>
          <a:bodyPr spcFirstLastPara="1" wrap="square" lIns="91425" tIns="91425" rIns="91425" bIns="91425" anchor="t" anchorCtr="0">
            <a:noAutofit/>
          </a:bodyPr>
          <a:lstStyle/>
          <a:p>
            <a:pPr marL="457200" lvl="0" indent="-317500" algn="just">
              <a:spcBef>
                <a:spcPts val="0"/>
              </a:spcBef>
              <a:spcAft>
                <a:spcPts val="0"/>
              </a:spcAft>
              <a:buClr>
                <a:schemeClr val="dk1"/>
              </a:buClr>
              <a:buSzPts val="1400"/>
              <a:buFont typeface="Proxima Nova"/>
              <a:buChar char="●"/>
              <a:defRPr/>
            </a:pPr>
            <a:r>
              <a:rPr lang="it" sz="1600" u="sng" dirty="0">
                <a:solidFill>
                  <a:srgbClr val="000000"/>
                </a:solidFill>
                <a:latin typeface="Calibri"/>
                <a:ea typeface="Calibri"/>
                <a:cs typeface="Calibri"/>
              </a:rPr>
              <a:t>Current status</a:t>
            </a:r>
            <a:endParaRPr sz="1600" u="sng" dirty="0">
              <a:solidFill>
                <a:srgbClr val="000000"/>
              </a:solidFill>
              <a:latin typeface="Calibri"/>
              <a:ea typeface="Calibri"/>
              <a:cs typeface="Calibri"/>
            </a:endParaRPr>
          </a:p>
          <a:p>
            <a:pPr marL="457200" lvl="0" indent="0" algn="just">
              <a:spcBef>
                <a:spcPts val="0"/>
              </a:spcBef>
              <a:spcAft>
                <a:spcPts val="0"/>
              </a:spcAft>
              <a:buNone/>
              <a:defRPr/>
            </a:pPr>
            <a:endParaRPr sz="1600" u="sng" dirty="0">
              <a:latin typeface="Calibri"/>
              <a:ea typeface="Calibri"/>
              <a:cs typeface="Calibri"/>
            </a:endParaRPr>
          </a:p>
          <a:p>
            <a:pPr marL="914400" lvl="1" indent="-317500" algn="just">
              <a:spcBef>
                <a:spcPts val="0"/>
              </a:spcBef>
              <a:spcAft>
                <a:spcPts val="0"/>
              </a:spcAft>
              <a:buClr>
                <a:srgbClr val="616161"/>
              </a:buClr>
              <a:buSzPts val="1400"/>
              <a:buFont typeface="Proxima Nova"/>
              <a:buChar char="○"/>
              <a:defRPr/>
            </a:pPr>
            <a:r>
              <a:rPr lang="it" sz="1600" dirty="0">
                <a:solidFill>
                  <a:srgbClr val="000000"/>
                </a:solidFill>
                <a:latin typeface="Calibri"/>
                <a:ea typeface="Calibri"/>
                <a:cs typeface="Calibri"/>
              </a:rPr>
              <a:t>X-ray polarimeter exploiting the </a:t>
            </a:r>
            <a:r>
              <a:rPr lang="it" sz="1600" b="1" dirty="0">
                <a:solidFill>
                  <a:srgbClr val="5B9BD5"/>
                </a:solidFill>
                <a:latin typeface="Calibri"/>
                <a:ea typeface="Calibri"/>
                <a:cs typeface="Calibri"/>
              </a:rPr>
              <a:t>photoelectric effect</a:t>
            </a:r>
            <a:r>
              <a:rPr lang="it" sz="1600" dirty="0">
                <a:solidFill>
                  <a:srgbClr val="616161"/>
                </a:solidFill>
                <a:latin typeface="Calibri"/>
                <a:ea typeface="Calibri"/>
                <a:cs typeface="Calibri"/>
              </a:rPr>
              <a:t> </a:t>
            </a:r>
            <a:r>
              <a:rPr lang="it" sz="1600" dirty="0">
                <a:solidFill>
                  <a:srgbClr val="000000"/>
                </a:solidFill>
                <a:latin typeface="Calibri"/>
                <a:ea typeface="Calibri"/>
                <a:cs typeface="Calibri"/>
              </a:rPr>
              <a:t>in a</a:t>
            </a:r>
            <a:r>
              <a:rPr lang="it" sz="1600" dirty="0">
                <a:solidFill>
                  <a:srgbClr val="616161"/>
                </a:solidFill>
                <a:latin typeface="Calibri"/>
                <a:ea typeface="Calibri"/>
                <a:cs typeface="Calibri"/>
              </a:rPr>
              <a:t> </a:t>
            </a:r>
            <a:r>
              <a:rPr lang="it" sz="1600" b="1" dirty="0">
                <a:solidFill>
                  <a:srgbClr val="5B9BD5"/>
                </a:solidFill>
                <a:latin typeface="Calibri"/>
                <a:ea typeface="Calibri"/>
                <a:cs typeface="Calibri"/>
              </a:rPr>
              <a:t>gas mixture </a:t>
            </a:r>
            <a:r>
              <a:rPr lang="it" sz="1600" dirty="0">
                <a:solidFill>
                  <a:srgbClr val="000000"/>
                </a:solidFill>
                <a:latin typeface="Calibri"/>
                <a:ea typeface="Calibri"/>
                <a:cs typeface="Calibri"/>
              </a:rPr>
              <a:t>effective in the </a:t>
            </a:r>
            <a:r>
              <a:rPr lang="it" sz="1600" b="1" dirty="0">
                <a:solidFill>
                  <a:srgbClr val="5B9BD5"/>
                </a:solidFill>
                <a:latin typeface="Calibri"/>
                <a:ea typeface="Calibri"/>
                <a:cs typeface="Calibri"/>
              </a:rPr>
              <a:t>2-8 kev </a:t>
            </a:r>
            <a:r>
              <a:rPr lang="it" sz="1600" dirty="0">
                <a:solidFill>
                  <a:srgbClr val="000000"/>
                </a:solidFill>
                <a:latin typeface="Calibri"/>
                <a:ea typeface="Calibri"/>
                <a:cs typeface="Calibri"/>
              </a:rPr>
              <a:t>(Ratheesh et al. 2024, SPIE) for the after IXPE</a:t>
            </a:r>
            <a:endParaRPr sz="1600" dirty="0">
              <a:solidFill>
                <a:srgbClr val="000000"/>
              </a:solidFill>
              <a:latin typeface="Calibri"/>
              <a:ea typeface="Calibri"/>
              <a:cs typeface="Calibri"/>
            </a:endParaRPr>
          </a:p>
          <a:p>
            <a:pPr marL="914400" lvl="1" indent="-317500" algn="just">
              <a:spcBef>
                <a:spcPts val="0"/>
              </a:spcBef>
              <a:spcAft>
                <a:spcPts val="0"/>
              </a:spcAft>
              <a:buClr>
                <a:srgbClr val="616161"/>
              </a:buClr>
              <a:buSzPts val="1400"/>
              <a:buFont typeface="Proxima Nova"/>
              <a:buChar char="○"/>
              <a:defRPr/>
            </a:pPr>
            <a:r>
              <a:rPr lang="it" sz="1600" dirty="0">
                <a:solidFill>
                  <a:srgbClr val="000000"/>
                </a:solidFill>
                <a:latin typeface="Calibri"/>
                <a:ea typeface="Calibri"/>
                <a:cs typeface="Calibri"/>
              </a:rPr>
              <a:t>Funding PRIN MIUR </a:t>
            </a:r>
            <a:r>
              <a:rPr lang="it" sz="1600" dirty="0" smtClean="0">
                <a:solidFill>
                  <a:srgbClr val="000000"/>
                </a:solidFill>
                <a:latin typeface="Calibri"/>
                <a:ea typeface="Calibri"/>
                <a:cs typeface="Calibri"/>
              </a:rPr>
              <a:t>2020 </a:t>
            </a:r>
            <a:r>
              <a:rPr lang="it" sz="1600" dirty="0">
                <a:solidFill>
                  <a:srgbClr val="000000"/>
                </a:solidFill>
                <a:latin typeface="Calibri"/>
                <a:ea typeface="Calibri"/>
                <a:cs typeface="Calibri"/>
              </a:rPr>
              <a:t>“HypeX: High Yield Polarimetry Experiment in X-rays” coordinated by da Elisabetta Baracchini (GSSI) and Paolo Soffitta (INAF)</a:t>
            </a:r>
            <a:endParaRPr sz="1600" dirty="0">
              <a:solidFill>
                <a:srgbClr val="000000"/>
              </a:solidFill>
              <a:latin typeface="Calibri"/>
              <a:ea typeface="Calibri"/>
              <a:cs typeface="Calibri"/>
            </a:endParaRPr>
          </a:p>
          <a:p>
            <a:pPr marL="914400" lvl="1" indent="-317500" algn="just">
              <a:spcBef>
                <a:spcPts val="0"/>
              </a:spcBef>
              <a:spcAft>
                <a:spcPts val="0"/>
              </a:spcAft>
              <a:buClr>
                <a:srgbClr val="616161"/>
              </a:buClr>
              <a:buSzPts val="1400"/>
              <a:buFont typeface="Proxima Nova"/>
              <a:buChar char="○"/>
              <a:defRPr/>
            </a:pPr>
            <a:r>
              <a:rPr lang="it" sz="1600" dirty="0">
                <a:solidFill>
                  <a:srgbClr val="000000"/>
                </a:solidFill>
                <a:latin typeface="Calibri"/>
                <a:ea typeface="Calibri"/>
                <a:cs typeface="Calibri"/>
              </a:rPr>
              <a:t>Readout</a:t>
            </a:r>
            <a:r>
              <a:rPr lang="it" sz="1600" dirty="0">
                <a:solidFill>
                  <a:srgbClr val="616161"/>
                </a:solidFill>
                <a:latin typeface="Calibri"/>
                <a:ea typeface="Calibri"/>
                <a:cs typeface="Calibri"/>
              </a:rPr>
              <a:t> </a:t>
            </a:r>
            <a:r>
              <a:rPr lang="it" sz="1600" b="1" dirty="0">
                <a:solidFill>
                  <a:srgbClr val="5B9BD5"/>
                </a:solidFill>
                <a:latin typeface="Calibri"/>
                <a:ea typeface="Calibri"/>
                <a:cs typeface="Calibri"/>
              </a:rPr>
              <a:t>ASIC TimePix3</a:t>
            </a:r>
            <a:r>
              <a:rPr lang="it" sz="1600" dirty="0">
                <a:solidFill>
                  <a:srgbClr val="616161"/>
                </a:solidFill>
                <a:latin typeface="Calibri"/>
                <a:ea typeface="Calibri"/>
                <a:cs typeface="Calibri"/>
              </a:rPr>
              <a:t> </a:t>
            </a:r>
            <a:r>
              <a:rPr lang="it" sz="1600" dirty="0">
                <a:solidFill>
                  <a:srgbClr val="000000"/>
                </a:solidFill>
                <a:latin typeface="Calibri"/>
                <a:ea typeface="Calibri"/>
                <a:cs typeface="Calibri"/>
              </a:rPr>
              <a:t>(next TimePix4) in collaboration with the University of Bonn [Bilevych et al. 2020, Ligtenberg et al. 2021]</a:t>
            </a:r>
            <a:endParaRPr sz="1600" dirty="0">
              <a:solidFill>
                <a:srgbClr val="000000"/>
              </a:solidFill>
              <a:latin typeface="Calibri"/>
              <a:ea typeface="Calibri"/>
              <a:cs typeface="Calibri"/>
            </a:endParaRPr>
          </a:p>
          <a:p>
            <a:pPr marL="1371600" lvl="2" indent="-292100" algn="just">
              <a:spcBef>
                <a:spcPts val="0"/>
              </a:spcBef>
              <a:spcAft>
                <a:spcPts val="0"/>
              </a:spcAft>
              <a:buClr>
                <a:srgbClr val="616161"/>
              </a:buClr>
              <a:buSzPts val="1000"/>
              <a:buFont typeface="Proxima Nova"/>
              <a:buChar char="■"/>
              <a:defRPr/>
            </a:pPr>
            <a:r>
              <a:rPr lang="it" sz="1600" b="1" dirty="0">
                <a:solidFill>
                  <a:srgbClr val="5B9BD5"/>
                </a:solidFill>
                <a:latin typeface="Calibri"/>
                <a:ea typeface="Calibri"/>
                <a:cs typeface="Calibri"/>
              </a:rPr>
              <a:t>Dead time 10% at 10</a:t>
            </a:r>
            <a:r>
              <a:rPr lang="it" sz="1600" b="1" baseline="30000" dirty="0">
                <a:solidFill>
                  <a:srgbClr val="5B9BD5"/>
                </a:solidFill>
                <a:latin typeface="Calibri"/>
                <a:ea typeface="Calibri"/>
                <a:cs typeface="Calibri"/>
              </a:rPr>
              <a:t>6</a:t>
            </a:r>
            <a:r>
              <a:rPr lang="it" sz="1600" b="1" dirty="0">
                <a:solidFill>
                  <a:srgbClr val="5B9BD5"/>
                </a:solidFill>
                <a:latin typeface="Calibri"/>
                <a:ea typeface="Calibri"/>
                <a:cs typeface="Calibri"/>
              </a:rPr>
              <a:t> cts/s</a:t>
            </a:r>
            <a:endParaRPr sz="1600" b="1" dirty="0">
              <a:solidFill>
                <a:srgbClr val="5B9BD5"/>
              </a:solidFill>
              <a:latin typeface="Calibri"/>
              <a:ea typeface="Calibri"/>
              <a:cs typeface="Calibri"/>
            </a:endParaRPr>
          </a:p>
          <a:p>
            <a:pPr marL="1371600" lvl="2" indent="-285750" algn="just">
              <a:spcBef>
                <a:spcPts val="0"/>
              </a:spcBef>
              <a:spcAft>
                <a:spcPts val="0"/>
              </a:spcAft>
              <a:buClr>
                <a:srgbClr val="616161"/>
              </a:buClr>
              <a:buSzPts val="900"/>
              <a:buFont typeface="Proxima Nova"/>
              <a:buChar char="■"/>
              <a:defRPr/>
            </a:pPr>
            <a:r>
              <a:rPr lang="it" sz="1600" b="1" dirty="0">
                <a:solidFill>
                  <a:srgbClr val="5B9BD5"/>
                </a:solidFill>
                <a:latin typeface="Calibri"/>
                <a:ea typeface="Calibri"/>
                <a:cs typeface="Calibri"/>
              </a:rPr>
              <a:t>3-D track imaging promises to increase the sensitivity</a:t>
            </a:r>
            <a:endParaRPr sz="1600" b="1" dirty="0">
              <a:solidFill>
                <a:srgbClr val="5B9BD5"/>
              </a:solidFill>
              <a:latin typeface="Calibri"/>
              <a:ea typeface="Calibri"/>
              <a:cs typeface="Calibri"/>
            </a:endParaRPr>
          </a:p>
          <a:p>
            <a:pPr marL="0" lvl="0" indent="0" algn="just">
              <a:spcBef>
                <a:spcPts val="0"/>
              </a:spcBef>
              <a:spcAft>
                <a:spcPts val="0"/>
              </a:spcAft>
              <a:buNone/>
              <a:defRPr/>
            </a:pPr>
            <a:endParaRPr sz="1600" b="1" dirty="0">
              <a:solidFill>
                <a:srgbClr val="5B9BD5"/>
              </a:solidFill>
              <a:latin typeface="Calibri"/>
              <a:ea typeface="Calibri"/>
              <a:cs typeface="Calibri"/>
            </a:endParaRPr>
          </a:p>
          <a:p>
            <a:pPr marL="0" lvl="0" indent="0" algn="just">
              <a:spcBef>
                <a:spcPts val="0"/>
              </a:spcBef>
              <a:spcAft>
                <a:spcPts val="0"/>
              </a:spcAft>
              <a:buNone/>
              <a:defRPr/>
            </a:pPr>
            <a:endParaRPr sz="1600" b="1" dirty="0">
              <a:solidFill>
                <a:srgbClr val="5B9BD5"/>
              </a:solidFill>
              <a:latin typeface="Calibri"/>
              <a:ea typeface="Calibri"/>
              <a:cs typeface="Calibri"/>
            </a:endParaRPr>
          </a:p>
          <a:p>
            <a:pPr marL="457200" lvl="0" indent="-317500" algn="just">
              <a:spcBef>
                <a:spcPts val="0"/>
              </a:spcBef>
              <a:spcAft>
                <a:spcPts val="0"/>
              </a:spcAft>
              <a:buClr>
                <a:schemeClr val="dk1"/>
              </a:buClr>
              <a:buSzPts val="1400"/>
              <a:buFont typeface="Proxima Nova"/>
              <a:buChar char="●"/>
              <a:defRPr/>
            </a:pPr>
            <a:r>
              <a:rPr lang="it" sz="1600" u="sng" dirty="0">
                <a:latin typeface="Calibri"/>
                <a:ea typeface="Calibri"/>
                <a:cs typeface="Calibri"/>
              </a:rPr>
              <a:t>Next Steps…</a:t>
            </a:r>
            <a:endParaRPr sz="1600" u="sng" dirty="0">
              <a:solidFill>
                <a:srgbClr val="000000"/>
              </a:solidFill>
              <a:latin typeface="Calibri"/>
              <a:ea typeface="Calibri"/>
              <a:cs typeface="Calibri"/>
            </a:endParaRPr>
          </a:p>
          <a:p>
            <a:pPr marL="914400" lvl="1" indent="-292100" algn="just">
              <a:spcBef>
                <a:spcPts val="0"/>
              </a:spcBef>
              <a:spcAft>
                <a:spcPts val="0"/>
              </a:spcAft>
              <a:buClr>
                <a:srgbClr val="616161"/>
              </a:buClr>
              <a:buSzPts val="1000"/>
              <a:buFont typeface="Proxima Nova"/>
              <a:buChar char="○"/>
              <a:defRPr/>
            </a:pPr>
            <a:r>
              <a:rPr lang="it" sz="1600" dirty="0">
                <a:solidFill>
                  <a:srgbClr val="000000"/>
                </a:solidFill>
                <a:latin typeface="Calibri"/>
                <a:ea typeface="Calibri"/>
                <a:cs typeface="Calibri"/>
              </a:rPr>
              <a:t>allow the development of an </a:t>
            </a:r>
            <a:r>
              <a:rPr lang="it" sz="1600" b="1" dirty="0">
                <a:solidFill>
                  <a:srgbClr val="5B9BD5"/>
                </a:solidFill>
                <a:latin typeface="Calibri"/>
                <a:ea typeface="Calibri"/>
                <a:cs typeface="Calibri"/>
              </a:rPr>
              <a:t>hard X-ray polarimeter</a:t>
            </a:r>
            <a:r>
              <a:rPr lang="it" sz="1600" dirty="0">
                <a:solidFill>
                  <a:srgbClr val="616161"/>
                </a:solidFill>
                <a:latin typeface="Calibri"/>
                <a:ea typeface="Calibri"/>
                <a:cs typeface="Calibri"/>
              </a:rPr>
              <a:t> </a:t>
            </a:r>
            <a:r>
              <a:rPr lang="it" sz="1600" dirty="0">
                <a:solidFill>
                  <a:srgbClr val="000000"/>
                </a:solidFill>
                <a:latin typeface="Calibri"/>
                <a:ea typeface="Calibri"/>
                <a:cs typeface="Calibri"/>
              </a:rPr>
              <a:t>(</a:t>
            </a:r>
            <a:r>
              <a:rPr lang="it" sz="1600" b="1" dirty="0">
                <a:solidFill>
                  <a:srgbClr val="5B9BD5"/>
                </a:solidFill>
                <a:latin typeface="Calibri"/>
                <a:ea typeface="Calibri"/>
                <a:cs typeface="Calibri"/>
              </a:rPr>
              <a:t>Ar based Gas mixture</a:t>
            </a:r>
            <a:r>
              <a:rPr lang="it" sz="1600" dirty="0">
                <a:solidFill>
                  <a:srgbClr val="000000"/>
                </a:solidFill>
                <a:latin typeface="Calibri"/>
                <a:ea typeface="Calibri"/>
                <a:cs typeface="Calibri"/>
              </a:rPr>
              <a:t>, 3 bar, 3 cm of absorption gap, effective &gt; 6 keV) for </a:t>
            </a:r>
            <a:r>
              <a:rPr lang="it" sz="1600" b="1" dirty="0">
                <a:solidFill>
                  <a:srgbClr val="5B9BD5"/>
                </a:solidFill>
                <a:latin typeface="Calibri"/>
                <a:ea typeface="Calibri"/>
                <a:cs typeface="Calibri"/>
              </a:rPr>
              <a:t>Space Weather</a:t>
            </a:r>
            <a:r>
              <a:rPr lang="it" sz="1600" dirty="0">
                <a:solidFill>
                  <a:srgbClr val="616161"/>
                </a:solidFill>
                <a:latin typeface="Calibri"/>
                <a:ea typeface="Calibri"/>
                <a:cs typeface="Calibri"/>
              </a:rPr>
              <a:t> </a:t>
            </a:r>
            <a:r>
              <a:rPr lang="it" sz="1600" dirty="0">
                <a:solidFill>
                  <a:srgbClr val="000000"/>
                </a:solidFill>
                <a:latin typeface="Calibri"/>
                <a:ea typeface="Calibri"/>
                <a:cs typeface="Calibri"/>
              </a:rPr>
              <a:t>and Heliophysics. </a:t>
            </a:r>
            <a:endParaRPr sz="1600" dirty="0">
              <a:solidFill>
                <a:srgbClr val="000000"/>
              </a:solidFill>
              <a:latin typeface="Calibri"/>
              <a:ea typeface="Calibri"/>
              <a:cs typeface="Calibri"/>
            </a:endParaRPr>
          </a:p>
          <a:p>
            <a:pPr marL="457200" lvl="0" indent="0" algn="just">
              <a:lnSpc>
                <a:spcPct val="114999"/>
              </a:lnSpc>
              <a:spcBef>
                <a:spcPts val="0"/>
              </a:spcBef>
              <a:spcAft>
                <a:spcPts val="0"/>
              </a:spcAft>
              <a:buNone/>
              <a:defRPr/>
            </a:pPr>
            <a:endParaRPr sz="1600" dirty="0">
              <a:solidFill>
                <a:srgbClr val="616161"/>
              </a:solidFill>
              <a:latin typeface="Calibri"/>
              <a:ea typeface="Calibri"/>
              <a:cs typeface="Calibri"/>
            </a:endParaRPr>
          </a:p>
        </p:txBody>
      </p:sp>
      <p:cxnSp>
        <p:nvCxnSpPr>
          <p:cNvPr id="310" name="Google Shape;310;g34c7ff703bc_0_6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311" name="Google Shape;311;g34c7ff703bc_0_6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Imaging spectro polarimetry with a photoelectric polarimeter</a:t>
            </a:r>
            <a:endParaRPr sz="2300" b="1"/>
          </a:p>
        </p:txBody>
      </p:sp>
      <p:pic>
        <p:nvPicPr>
          <p:cNvPr id="312" name="Google Shape;312;g34c7ff703bc_0_62"/>
          <p:cNvPicPr/>
          <p:nvPr/>
        </p:nvPicPr>
        <p:blipFill>
          <a:blip r:embed="rId3">
            <a:alphaModFix/>
          </a:blip>
          <a:srcRect t="9372" r="6147" b="34407"/>
          <a:stretch/>
        </p:blipFill>
        <p:spPr bwMode="auto">
          <a:xfrm>
            <a:off x="77400" y="662975"/>
            <a:ext cx="1793449" cy="895409"/>
          </a:xfrm>
          <a:prstGeom prst="rect">
            <a:avLst/>
          </a:prstGeom>
          <a:noFill/>
          <a:ln>
            <a:noFill/>
          </a:ln>
        </p:spPr>
      </p:pic>
      <p:pic>
        <p:nvPicPr>
          <p:cNvPr id="313" name="Google Shape;313;g34c7ff703bc_0_62"/>
          <p:cNvPicPr/>
          <p:nvPr/>
        </p:nvPicPr>
        <p:blipFill>
          <a:blip r:embed="rId4">
            <a:alphaModFix/>
          </a:blip>
          <a:srcRect/>
          <a:stretch/>
        </p:blipFill>
        <p:spPr bwMode="auto">
          <a:xfrm>
            <a:off x="77400" y="1606896"/>
            <a:ext cx="1793447" cy="1400358"/>
          </a:xfrm>
          <a:prstGeom prst="rect">
            <a:avLst/>
          </a:prstGeom>
          <a:noFill/>
          <a:ln>
            <a:noFill/>
          </a:ln>
        </p:spPr>
      </p:pic>
      <p:pic>
        <p:nvPicPr>
          <p:cNvPr id="314" name="Google Shape;314;g34c7ff703bc_0_62"/>
          <p:cNvPicPr/>
          <p:nvPr/>
        </p:nvPicPr>
        <p:blipFill>
          <a:blip r:embed="rId5">
            <a:alphaModFix/>
          </a:blip>
          <a:srcRect/>
          <a:stretch/>
        </p:blipFill>
        <p:spPr bwMode="auto">
          <a:xfrm>
            <a:off x="77401" y="3055759"/>
            <a:ext cx="1793449" cy="1909516"/>
          </a:xfrm>
          <a:prstGeom prst="rect">
            <a:avLst/>
          </a:prstGeom>
          <a:noFill/>
          <a:ln>
            <a:noFill/>
          </a:ln>
        </p:spPr>
      </p:pic>
      <p:grpSp>
        <p:nvGrpSpPr>
          <p:cNvPr id="315" name="Google Shape;315;g34c7ff703bc_0_62"/>
          <p:cNvGrpSpPr/>
          <p:nvPr/>
        </p:nvGrpSpPr>
        <p:grpSpPr bwMode="auto">
          <a:xfrm>
            <a:off x="3534449" y="3391425"/>
            <a:ext cx="2984025" cy="985200"/>
            <a:chOff x="3534449" y="3391425"/>
            <a:chExt cx="2984025" cy="985200"/>
          </a:xfrm>
        </p:grpSpPr>
        <p:pic>
          <p:nvPicPr>
            <p:cNvPr id="316" name="Google Shape;316;g34c7ff703bc_0_62"/>
            <p:cNvPicPr/>
            <p:nvPr/>
          </p:nvPicPr>
          <p:blipFill>
            <a:blip r:embed="rId6">
              <a:alphaModFix/>
            </a:blip>
            <a:stretch/>
          </p:blipFill>
          <p:spPr bwMode="auto">
            <a:xfrm>
              <a:off x="3534449" y="3532775"/>
              <a:ext cx="630600" cy="700650"/>
            </a:xfrm>
            <a:prstGeom prst="rect">
              <a:avLst/>
            </a:prstGeom>
            <a:noFill/>
            <a:ln>
              <a:noFill/>
            </a:ln>
          </p:spPr>
        </p:pic>
        <p:pic>
          <p:nvPicPr>
            <p:cNvPr id="317" name="Google Shape;317;g34c7ff703bc_0_62"/>
            <p:cNvPicPr/>
            <p:nvPr/>
          </p:nvPicPr>
          <p:blipFill>
            <a:blip r:embed="rId7">
              <a:alphaModFix/>
            </a:blip>
            <a:stretch/>
          </p:blipFill>
          <p:spPr bwMode="auto">
            <a:xfrm>
              <a:off x="4317440" y="3626925"/>
              <a:ext cx="514925" cy="450750"/>
            </a:xfrm>
            <a:prstGeom prst="rect">
              <a:avLst/>
            </a:prstGeom>
            <a:noFill/>
            <a:ln>
              <a:noFill/>
            </a:ln>
          </p:spPr>
        </p:pic>
        <p:pic>
          <p:nvPicPr>
            <p:cNvPr id="318" name="Google Shape;318;g34c7ff703bc_0_62"/>
            <p:cNvPicPr/>
            <p:nvPr/>
          </p:nvPicPr>
          <p:blipFill>
            <a:blip r:embed="rId8">
              <a:alphaModFix/>
            </a:blip>
            <a:stretch/>
          </p:blipFill>
          <p:spPr bwMode="auto">
            <a:xfrm>
              <a:off x="4636175" y="3391425"/>
              <a:ext cx="1882300" cy="985200"/>
            </a:xfrm>
            <a:prstGeom prst="rect">
              <a:avLst/>
            </a:prstGeom>
            <a:noFill/>
            <a:ln>
              <a:noFill/>
            </a:ln>
          </p:spPr>
        </p:pic>
      </p:grpSp>
      <p:pic>
        <p:nvPicPr>
          <p:cNvPr id="327" name="Google Shape;327;g34c7ff703bc_0_62" title="inaf-vettoriale-bianco-trasp.png"/>
          <p:cNvPicPr/>
          <p:nvPr/>
        </p:nvPicPr>
        <p:blipFill>
          <a:blip r:embed="rId9">
            <a:alphaModFix/>
          </a:blip>
          <a:stretch/>
        </p:blipFill>
        <p:spPr bwMode="auto">
          <a:xfrm>
            <a:off x="7727024" y="605643"/>
            <a:ext cx="1114950" cy="584232"/>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21</a:t>
            </a:fld>
            <a:endParaRPr lang="en-GB"/>
          </a:p>
        </p:txBody>
      </p:sp>
      <p:grpSp>
        <p:nvGrpSpPr>
          <p:cNvPr id="8" name="Gruppo 7"/>
          <p:cNvGrpSpPr/>
          <p:nvPr/>
        </p:nvGrpSpPr>
        <p:grpSpPr>
          <a:xfrm>
            <a:off x="3607530" y="411510"/>
            <a:ext cx="5326737" cy="985200"/>
            <a:chOff x="3607530" y="411510"/>
            <a:chExt cx="5326737" cy="985200"/>
          </a:xfrm>
        </p:grpSpPr>
        <p:pic>
          <p:nvPicPr>
            <p:cNvPr id="3" name="Immagine 2"/>
            <p:cNvPicPr>
              <a:picLocks noChangeAspect="1"/>
            </p:cNvPicPr>
            <p:nvPr/>
          </p:nvPicPr>
          <p:blipFill>
            <a:blip r:embed="rId10"/>
            <a:stretch>
              <a:fillRect/>
            </a:stretch>
          </p:blipFill>
          <p:spPr>
            <a:xfrm>
              <a:off x="3607530" y="714372"/>
              <a:ext cx="783563" cy="366774"/>
            </a:xfrm>
            <a:prstGeom prst="rect">
              <a:avLst/>
            </a:prstGeom>
          </p:spPr>
        </p:pic>
        <p:pic>
          <p:nvPicPr>
            <p:cNvPr id="4" name="Immagine 3"/>
            <p:cNvPicPr>
              <a:picLocks noChangeAspect="1"/>
            </p:cNvPicPr>
            <p:nvPr/>
          </p:nvPicPr>
          <p:blipFill>
            <a:blip r:embed="rId11"/>
            <a:stretch>
              <a:fillRect/>
            </a:stretch>
          </p:blipFill>
          <p:spPr>
            <a:xfrm>
              <a:off x="4435470" y="742181"/>
              <a:ext cx="1000626" cy="354339"/>
            </a:xfrm>
            <a:prstGeom prst="rect">
              <a:avLst/>
            </a:prstGeom>
          </p:spPr>
        </p:pic>
        <p:pic>
          <p:nvPicPr>
            <p:cNvPr id="24" name="Google Shape;318;g34c7ff703bc_0_62"/>
            <p:cNvPicPr/>
            <p:nvPr/>
          </p:nvPicPr>
          <p:blipFill>
            <a:blip r:embed="rId8">
              <a:alphaModFix/>
            </a:blip>
            <a:stretch/>
          </p:blipFill>
          <p:spPr bwMode="auto">
            <a:xfrm>
              <a:off x="5247578" y="411510"/>
              <a:ext cx="1882300" cy="985200"/>
            </a:xfrm>
            <a:prstGeom prst="rect">
              <a:avLst/>
            </a:prstGeom>
            <a:noFill/>
            <a:ln>
              <a:noFill/>
            </a:ln>
          </p:spPr>
        </p:pic>
        <p:pic>
          <p:nvPicPr>
            <p:cNvPr id="5" name="Immagine 4"/>
            <p:cNvPicPr>
              <a:picLocks noChangeAspect="1"/>
            </p:cNvPicPr>
            <p:nvPr/>
          </p:nvPicPr>
          <p:blipFill>
            <a:blip r:embed="rId12"/>
            <a:stretch>
              <a:fillRect/>
            </a:stretch>
          </p:blipFill>
          <p:spPr>
            <a:xfrm>
              <a:off x="6902786" y="699542"/>
              <a:ext cx="436417" cy="446767"/>
            </a:xfrm>
            <a:prstGeom prst="rect">
              <a:avLst/>
            </a:prstGeom>
          </p:spPr>
        </p:pic>
        <p:pic>
          <p:nvPicPr>
            <p:cNvPr id="6" name="Immagine 5"/>
            <p:cNvPicPr>
              <a:picLocks noChangeAspect="1"/>
            </p:cNvPicPr>
            <p:nvPr/>
          </p:nvPicPr>
          <p:blipFill>
            <a:blip r:embed="rId13"/>
            <a:stretch>
              <a:fillRect/>
            </a:stretch>
          </p:blipFill>
          <p:spPr>
            <a:xfrm>
              <a:off x="7941078" y="618482"/>
              <a:ext cx="550798" cy="451826"/>
            </a:xfrm>
            <a:prstGeom prst="rect">
              <a:avLst/>
            </a:prstGeom>
          </p:spPr>
        </p:pic>
        <p:pic>
          <p:nvPicPr>
            <p:cNvPr id="7" name="Immagine 6"/>
            <p:cNvPicPr>
              <a:picLocks noChangeAspect="1"/>
            </p:cNvPicPr>
            <p:nvPr/>
          </p:nvPicPr>
          <p:blipFill>
            <a:blip r:embed="rId14"/>
            <a:stretch>
              <a:fillRect/>
            </a:stretch>
          </p:blipFill>
          <p:spPr>
            <a:xfrm>
              <a:off x="7444866" y="1096520"/>
              <a:ext cx="1489401" cy="129183"/>
            </a:xfrm>
            <a:prstGeom prst="rect">
              <a:avLst/>
            </a:prstGeom>
          </p:spPr>
        </p:pic>
      </p:gr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332" name="Google Shape;332;g34c7ff703bc_0_56"/>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333" name="Google Shape;333;g34c7ff703bc_0_56"/>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spcBef>
                <a:spcPts val="0"/>
              </a:spcBef>
              <a:spcAft>
                <a:spcPts val="0"/>
              </a:spcAft>
              <a:buSzPct val="42672"/>
              <a:buNone/>
              <a:defRPr/>
            </a:pPr>
            <a:r>
              <a:rPr lang="it" sz="2300" b="1"/>
              <a:t>Imaging spectro polarimetry with a photoelectric polarimeter</a:t>
            </a:r>
            <a:endParaRPr sz="2300" b="1"/>
          </a:p>
        </p:txBody>
      </p:sp>
      <p:sp>
        <p:nvSpPr>
          <p:cNvPr id="334" name="Google Shape;334;g34c7ff703bc_0_56"/>
          <p:cNvSpPr txBox="1"/>
          <p:nvPr/>
        </p:nvSpPr>
        <p:spPr bwMode="auto">
          <a:xfrm>
            <a:off x="-73152" y="1219614"/>
            <a:ext cx="5077200" cy="3600976"/>
          </a:xfrm>
          <a:prstGeom prst="rect">
            <a:avLst/>
          </a:prstGeom>
          <a:noFill/>
          <a:ln>
            <a:noFill/>
          </a:ln>
        </p:spPr>
        <p:txBody>
          <a:bodyPr spcFirstLastPara="1" wrap="square" lIns="68575" tIns="68575" rIns="68575" bIns="68575" anchor="t" anchorCtr="0">
            <a:spAutoFit/>
          </a:bodyPr>
          <a:lstStyle/>
          <a:p>
            <a:pPr marL="342900" marR="0" lvl="0" indent="-241300" algn="just">
              <a:lnSpc>
                <a:spcPct val="100000"/>
              </a:lnSpc>
              <a:spcBef>
                <a:spcPts val="0"/>
              </a:spcBef>
              <a:spcAft>
                <a:spcPts val="0"/>
              </a:spcAft>
              <a:buClr>
                <a:schemeClr val="dk1"/>
              </a:buClr>
              <a:buSzPts val="1200"/>
              <a:buFont typeface="Arial"/>
              <a:buChar char="●"/>
              <a:defRPr/>
            </a:pPr>
            <a:r>
              <a:rPr lang="it" sz="1500" b="0" i="0" u="none" strike="noStrike" cap="none" dirty="0">
                <a:solidFill>
                  <a:schemeClr val="dk1"/>
                </a:solidFill>
                <a:latin typeface="Calibri"/>
                <a:ea typeface="Calibri"/>
                <a:cs typeface="Calibri"/>
              </a:rPr>
              <a:t>A</a:t>
            </a:r>
            <a:r>
              <a:rPr lang="it" sz="1500" b="0" i="0" u="none" strike="noStrike" cap="none" dirty="0">
                <a:solidFill>
                  <a:schemeClr val="dk2"/>
                </a:solidFill>
                <a:latin typeface="Calibri"/>
                <a:ea typeface="Calibri"/>
                <a:cs typeface="Calibri"/>
              </a:rPr>
              <a:t> </a:t>
            </a:r>
            <a:r>
              <a:rPr lang="it" sz="1500" b="1" i="0" u="none" strike="noStrike" cap="none" dirty="0">
                <a:solidFill>
                  <a:srgbClr val="5B9BD5"/>
                </a:solidFill>
                <a:latin typeface="Calibri"/>
                <a:ea typeface="Calibri"/>
                <a:cs typeface="Calibri"/>
              </a:rPr>
              <a:t>possible </a:t>
            </a:r>
            <a:r>
              <a:rPr lang="it" sz="1500" b="1" dirty="0">
                <a:solidFill>
                  <a:srgbClr val="5B9BD5"/>
                </a:solidFill>
                <a:latin typeface="Calibri"/>
                <a:ea typeface="Calibri"/>
                <a:cs typeface="Calibri"/>
              </a:rPr>
              <a:t>configuration</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for a full </a:t>
            </a:r>
            <a:r>
              <a:rPr lang="it" sz="1500" b="1" i="0" u="none" strike="noStrike" cap="none" dirty="0">
                <a:solidFill>
                  <a:srgbClr val="5B9BD5"/>
                </a:solidFill>
                <a:latin typeface="Calibri"/>
                <a:ea typeface="Calibri"/>
                <a:cs typeface="Calibri"/>
              </a:rPr>
              <a:t>solar disc monitoring for Space Weather</a:t>
            </a:r>
            <a:endParaRPr sz="1500" b="0" i="0" u="none" strike="noStrike" cap="none" dirty="0">
              <a:solidFill>
                <a:schemeClr val="dk2"/>
              </a:solidFill>
              <a:latin typeface="Calibri"/>
              <a:ea typeface="Calibri"/>
              <a:cs typeface="Calibri"/>
            </a:endParaRPr>
          </a:p>
          <a:p>
            <a:pPr marL="342900" marR="0" lvl="0" indent="-241300" algn="just">
              <a:lnSpc>
                <a:spcPct val="100000"/>
              </a:lnSpc>
              <a:spcBef>
                <a:spcPts val="900"/>
              </a:spcBef>
              <a:spcAft>
                <a:spcPts val="0"/>
              </a:spcAft>
              <a:buClr>
                <a:schemeClr val="dk1"/>
              </a:buClr>
              <a:buSzPts val="1200"/>
              <a:buFont typeface="Arial"/>
              <a:buChar char="●"/>
              <a:defRPr/>
            </a:pPr>
            <a:r>
              <a:rPr lang="it" sz="1500" b="0" i="0" u="none" strike="noStrike" cap="none" dirty="0">
                <a:solidFill>
                  <a:schemeClr val="dk1"/>
                </a:solidFill>
                <a:latin typeface="Calibri"/>
                <a:ea typeface="Calibri"/>
                <a:cs typeface="Calibri"/>
              </a:rPr>
              <a:t>The</a:t>
            </a:r>
            <a:r>
              <a:rPr lang="it" sz="1500" b="0" i="0" u="none" strike="noStrike" cap="none" dirty="0">
                <a:solidFill>
                  <a:schemeClr val="dk2"/>
                </a:solidFill>
                <a:latin typeface="Calibri"/>
                <a:ea typeface="Calibri"/>
                <a:cs typeface="Calibri"/>
              </a:rPr>
              <a:t> </a:t>
            </a:r>
            <a:r>
              <a:rPr lang="it" sz="1500" b="1" i="0" u="none" strike="noStrike" cap="none" dirty="0">
                <a:solidFill>
                  <a:srgbClr val="5B9BD5"/>
                </a:solidFill>
                <a:latin typeface="Calibri"/>
                <a:ea typeface="Calibri"/>
                <a:cs typeface="Calibri"/>
              </a:rPr>
              <a:t>gas polarimeter</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if coupled with a </a:t>
            </a:r>
            <a:r>
              <a:rPr lang="it" sz="1500" b="1" dirty="0">
                <a:solidFill>
                  <a:srgbClr val="5B9BD5"/>
                </a:solidFill>
                <a:latin typeface="Calibri"/>
                <a:ea typeface="Calibri"/>
                <a:cs typeface="Calibri"/>
              </a:rPr>
              <a:t>multilayer</a:t>
            </a:r>
            <a:r>
              <a:rPr lang="it" sz="1500" b="0" i="0" u="none" strike="noStrike" cap="none" dirty="0" smtClean="0">
                <a:solidFill>
                  <a:schemeClr val="dk1"/>
                </a:solidFill>
                <a:latin typeface="Calibri"/>
                <a:ea typeface="Calibri"/>
                <a:cs typeface="Calibri"/>
              </a:rPr>
              <a:t> </a:t>
            </a:r>
            <a:r>
              <a:rPr lang="it" sz="1500" b="1" i="0" u="none" strike="noStrike" cap="none" dirty="0" smtClean="0">
                <a:solidFill>
                  <a:srgbClr val="5B9BD5"/>
                </a:solidFill>
                <a:latin typeface="Calibri"/>
                <a:ea typeface="Calibri"/>
                <a:cs typeface="Calibri"/>
              </a:rPr>
              <a:t>Lobster </a:t>
            </a:r>
            <a:r>
              <a:rPr lang="it" sz="1500" b="1" i="0" u="none" strike="noStrike" cap="none" dirty="0">
                <a:solidFill>
                  <a:srgbClr val="5B9BD5"/>
                </a:solidFill>
                <a:latin typeface="Calibri"/>
                <a:ea typeface="Calibri"/>
                <a:cs typeface="Calibri"/>
              </a:rPr>
              <a:t>eye optics</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module 5 m focal length with few tens of cm</a:t>
            </a:r>
            <a:r>
              <a:rPr lang="it" sz="1500" b="0" i="0" u="none" strike="noStrike" cap="none" baseline="30000" dirty="0">
                <a:solidFill>
                  <a:schemeClr val="dk1"/>
                </a:solidFill>
                <a:latin typeface="Calibri"/>
                <a:ea typeface="Calibri"/>
                <a:cs typeface="Calibri"/>
              </a:rPr>
              <a:t>2 </a:t>
            </a:r>
            <a:r>
              <a:rPr lang="it" sz="1500" b="0" i="0" u="none" strike="noStrike" cap="none" dirty="0">
                <a:solidFill>
                  <a:schemeClr val="dk1"/>
                </a:solidFill>
                <a:latin typeface="Calibri"/>
                <a:ea typeface="Calibri"/>
                <a:cs typeface="Calibri"/>
              </a:rPr>
              <a:t>of effective area is able to measure the polarization down to a </a:t>
            </a:r>
            <a:r>
              <a:rPr lang="it" sz="1500" b="1" i="0" u="none" strike="noStrike" cap="none" dirty="0">
                <a:solidFill>
                  <a:srgbClr val="5B9BD5"/>
                </a:solidFill>
                <a:latin typeface="Calibri"/>
                <a:ea typeface="Calibri"/>
                <a:cs typeface="Calibri"/>
              </a:rPr>
              <a:t>mid-M class solar flare</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at few % level</a:t>
            </a:r>
            <a:r>
              <a:rPr lang="it" sz="1500" b="0" i="0" u="none" strike="noStrike" cap="none" dirty="0">
                <a:solidFill>
                  <a:schemeClr val="dk2"/>
                </a:solidFill>
                <a:latin typeface="Calibri"/>
                <a:ea typeface="Calibri"/>
                <a:cs typeface="Calibri"/>
              </a:rPr>
              <a:t> (</a:t>
            </a:r>
            <a:r>
              <a:rPr lang="it" sz="1500" b="1" i="0" u="none" strike="noStrike" cap="none" dirty="0">
                <a:solidFill>
                  <a:srgbClr val="5B9BD5"/>
                </a:solidFill>
                <a:latin typeface="Calibri"/>
                <a:ea typeface="Calibri"/>
                <a:cs typeface="Calibri"/>
              </a:rPr>
              <a:t>Fabiani et al. 2024a, SPIE</a:t>
            </a:r>
            <a:r>
              <a:rPr lang="it" sz="1500" b="0" i="0" u="none" strike="noStrike" cap="none" dirty="0">
                <a:solidFill>
                  <a:schemeClr val="dk2"/>
                </a:solidFill>
                <a:latin typeface="Calibri"/>
                <a:ea typeface="Calibri"/>
                <a:cs typeface="Calibri"/>
              </a:rPr>
              <a:t>).</a:t>
            </a:r>
            <a:endParaRPr sz="1500" b="0" i="0" u="none" strike="noStrike" cap="none" dirty="0">
              <a:solidFill>
                <a:schemeClr val="dk2"/>
              </a:solidFill>
              <a:latin typeface="Calibri"/>
              <a:ea typeface="Calibri"/>
              <a:cs typeface="Calibri"/>
            </a:endParaRPr>
          </a:p>
          <a:p>
            <a:pPr marL="342900" marR="0" lvl="0" indent="-241300" algn="just">
              <a:lnSpc>
                <a:spcPct val="100000"/>
              </a:lnSpc>
              <a:spcBef>
                <a:spcPts val="900"/>
              </a:spcBef>
              <a:spcAft>
                <a:spcPts val="0"/>
              </a:spcAft>
              <a:buClr>
                <a:schemeClr val="dk1"/>
              </a:buClr>
              <a:buSzPts val="1200"/>
              <a:buFont typeface="Arial"/>
              <a:buChar char="●"/>
              <a:defRPr/>
            </a:pPr>
            <a:r>
              <a:rPr lang="it" sz="1500" b="0" i="0" u="none" strike="noStrike" cap="none" dirty="0">
                <a:solidFill>
                  <a:schemeClr val="dk1"/>
                </a:solidFill>
                <a:latin typeface="Calibri"/>
                <a:ea typeface="Calibri"/>
                <a:cs typeface="Calibri"/>
              </a:rPr>
              <a:t>Gas cell</a:t>
            </a:r>
            <a:r>
              <a:rPr lang="it" sz="1500" b="1" i="0" u="none" strike="noStrike" cap="none" dirty="0">
                <a:solidFill>
                  <a:schemeClr val="dk1"/>
                </a:solidFill>
                <a:latin typeface="Calibri"/>
                <a:ea typeface="Calibri"/>
                <a:cs typeface="Calibri"/>
              </a:rPr>
              <a:t> </a:t>
            </a:r>
            <a:r>
              <a:rPr lang="it" sz="1500" b="1" i="0" u="none" strike="noStrike" cap="none" dirty="0">
                <a:solidFill>
                  <a:srgbClr val="5B9BD5"/>
                </a:solidFill>
                <a:latin typeface="Calibri"/>
                <a:ea typeface="Calibri"/>
                <a:cs typeface="Calibri"/>
              </a:rPr>
              <a:t>3 cm thick</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filled with an </a:t>
            </a:r>
            <a:r>
              <a:rPr lang="it" sz="1500" b="1" i="0" u="none" strike="noStrike" cap="none" dirty="0">
                <a:solidFill>
                  <a:srgbClr val="5B9BD5"/>
                </a:solidFill>
                <a:latin typeface="Calibri"/>
                <a:ea typeface="Calibri"/>
                <a:cs typeface="Calibri"/>
              </a:rPr>
              <a:t>Ar/DME (60%/40%)</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gas mixture at </a:t>
            </a:r>
            <a:r>
              <a:rPr lang="it" sz="1500" b="1" i="0" u="none" strike="noStrike" cap="none" dirty="0">
                <a:solidFill>
                  <a:srgbClr val="5B9BD5"/>
                </a:solidFill>
                <a:latin typeface="Calibri"/>
                <a:ea typeface="Calibri"/>
                <a:cs typeface="Calibri"/>
              </a:rPr>
              <a:t>3 bar</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of pressure is suited to perform polarimetry in the</a:t>
            </a:r>
            <a:r>
              <a:rPr lang="it" sz="1500" b="0" i="0" u="none" strike="noStrike" cap="none" dirty="0">
                <a:solidFill>
                  <a:schemeClr val="dk2"/>
                </a:solidFill>
                <a:latin typeface="Calibri"/>
                <a:ea typeface="Calibri"/>
                <a:cs typeface="Calibri"/>
              </a:rPr>
              <a:t> </a:t>
            </a:r>
            <a:r>
              <a:rPr lang="it" sz="1500" b="1" i="0" u="none" strike="noStrike" cap="none" dirty="0">
                <a:solidFill>
                  <a:srgbClr val="5B9BD5"/>
                </a:solidFill>
                <a:latin typeface="Calibri"/>
                <a:ea typeface="Calibri"/>
                <a:cs typeface="Calibri"/>
              </a:rPr>
              <a:t>10-35 keV</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energy band</a:t>
            </a:r>
            <a:endParaRPr sz="1500" b="0" i="0" u="none" strike="noStrike" cap="none" dirty="0">
              <a:solidFill>
                <a:schemeClr val="dk1"/>
              </a:solidFill>
              <a:latin typeface="Calibri"/>
              <a:ea typeface="Calibri"/>
              <a:cs typeface="Calibri"/>
            </a:endParaRPr>
          </a:p>
          <a:p>
            <a:pPr marL="342900" marR="0" lvl="0" indent="-241300" algn="just">
              <a:lnSpc>
                <a:spcPct val="100000"/>
              </a:lnSpc>
              <a:spcBef>
                <a:spcPts val="900"/>
              </a:spcBef>
              <a:spcAft>
                <a:spcPts val="900"/>
              </a:spcAft>
              <a:buClr>
                <a:schemeClr val="dk1"/>
              </a:buClr>
              <a:buSzPts val="1200"/>
              <a:buFont typeface="Arial"/>
              <a:buChar char="●"/>
              <a:defRPr/>
            </a:pPr>
            <a:r>
              <a:rPr lang="it" sz="1500" b="0" i="0" u="none" strike="noStrike" cap="none" dirty="0">
                <a:solidFill>
                  <a:schemeClr val="dk1"/>
                </a:solidFill>
                <a:latin typeface="Calibri"/>
                <a:ea typeface="Calibri"/>
                <a:cs typeface="Calibri"/>
              </a:rPr>
              <a:t>Coupling to the optics module allows to do a</a:t>
            </a:r>
            <a:r>
              <a:rPr lang="it" sz="1500" b="0" i="0" u="none" strike="noStrike" cap="none" dirty="0">
                <a:solidFill>
                  <a:schemeClr val="dk2"/>
                </a:solidFill>
                <a:latin typeface="Calibri"/>
                <a:ea typeface="Calibri"/>
                <a:cs typeface="Calibri"/>
              </a:rPr>
              <a:t> </a:t>
            </a:r>
            <a:r>
              <a:rPr lang="it" sz="1500" b="1" i="0" u="none" strike="noStrike" cap="none" dirty="0">
                <a:solidFill>
                  <a:srgbClr val="5B9BD5"/>
                </a:solidFill>
                <a:latin typeface="Calibri"/>
                <a:ea typeface="Calibri"/>
                <a:cs typeface="Calibri"/>
              </a:rPr>
              <a:t>polarization map</a:t>
            </a:r>
            <a:r>
              <a:rPr lang="it" sz="1500" b="0" i="0" u="none" strike="noStrike" cap="none" dirty="0">
                <a:solidFill>
                  <a:schemeClr val="dk2"/>
                </a:solidFill>
                <a:latin typeface="Calibri"/>
                <a:ea typeface="Calibri"/>
                <a:cs typeface="Calibri"/>
              </a:rPr>
              <a:t> </a:t>
            </a:r>
            <a:r>
              <a:rPr lang="it" sz="1500" b="0" i="0" u="none" strike="noStrike" cap="none" dirty="0">
                <a:solidFill>
                  <a:schemeClr val="dk1"/>
                </a:solidFill>
                <a:latin typeface="Calibri"/>
                <a:ea typeface="Calibri"/>
                <a:cs typeface="Calibri"/>
              </a:rPr>
              <a:t>of the solar flare (disentangling the 2 footprints) thanks to  F.O.V is 0.5° and HEW 20-27 arcsec.</a:t>
            </a:r>
            <a:endParaRPr sz="1500" b="0" i="0" u="none" strike="noStrike" cap="none" dirty="0">
              <a:solidFill>
                <a:schemeClr val="dk1"/>
              </a:solidFill>
              <a:latin typeface="Calibri"/>
              <a:ea typeface="Calibri"/>
              <a:cs typeface="Calibri"/>
            </a:endParaRPr>
          </a:p>
        </p:txBody>
      </p:sp>
      <p:pic>
        <p:nvPicPr>
          <p:cNvPr id="335" name="Google Shape;335;g34c7ff703bc_0_56"/>
          <p:cNvPicPr/>
          <p:nvPr/>
        </p:nvPicPr>
        <p:blipFill>
          <a:blip r:embed="rId3">
            <a:alphaModFix/>
          </a:blip>
          <a:srcRect/>
          <a:stretch/>
        </p:blipFill>
        <p:spPr bwMode="auto">
          <a:xfrm>
            <a:off x="7095622" y="634534"/>
            <a:ext cx="1914750" cy="1865208"/>
          </a:xfrm>
          <a:prstGeom prst="rect">
            <a:avLst/>
          </a:prstGeom>
          <a:noFill/>
          <a:ln>
            <a:noFill/>
          </a:ln>
        </p:spPr>
      </p:pic>
      <p:pic>
        <p:nvPicPr>
          <p:cNvPr id="337" name="Google Shape;337;g34c7ff703bc_0_56"/>
          <p:cNvPicPr/>
          <p:nvPr/>
        </p:nvPicPr>
        <p:blipFill>
          <a:blip r:embed="rId4">
            <a:alphaModFix/>
          </a:blip>
          <a:srcRect/>
          <a:stretch/>
        </p:blipFill>
        <p:spPr bwMode="auto">
          <a:xfrm>
            <a:off x="5165888" y="1246414"/>
            <a:ext cx="1929729" cy="1239487"/>
          </a:xfrm>
          <a:prstGeom prst="rect">
            <a:avLst/>
          </a:prstGeom>
          <a:noFill/>
          <a:ln>
            <a:noFill/>
          </a:ln>
        </p:spPr>
      </p:pic>
      <p:pic>
        <p:nvPicPr>
          <p:cNvPr id="338" name="Google Shape;338;g34c7ff703bc_0_56" title="inaf-vettoriale-bianco-trasp.png"/>
          <p:cNvPicPr/>
          <p:nvPr/>
        </p:nvPicPr>
        <p:blipFill>
          <a:blip r:embed="rId5">
            <a:alphaModFix/>
          </a:blip>
          <a:stretch/>
        </p:blipFill>
        <p:spPr bwMode="auto">
          <a:xfrm>
            <a:off x="4128500" y="4502106"/>
            <a:ext cx="1114950" cy="584232"/>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22</a:t>
            </a:fld>
            <a:endParaRPr lang="en-GB"/>
          </a:p>
        </p:txBody>
      </p:sp>
      <p:pic>
        <p:nvPicPr>
          <p:cNvPr id="336" name="Google Shape;336;g34c7ff703bc_0_56"/>
          <p:cNvPicPr/>
          <p:nvPr/>
        </p:nvPicPr>
        <p:blipFill>
          <a:blip r:embed="rId6">
            <a:alphaModFix/>
          </a:blip>
          <a:srcRect/>
          <a:stretch/>
        </p:blipFill>
        <p:spPr bwMode="auto">
          <a:xfrm>
            <a:off x="4932040" y="2652900"/>
            <a:ext cx="4155509" cy="2328475"/>
          </a:xfrm>
          <a:prstGeom prst="rect">
            <a:avLst/>
          </a:prstGeom>
          <a:noFill/>
          <a:ln>
            <a:noFill/>
          </a:ln>
        </p:spPr>
      </p:pic>
      <p:grpSp>
        <p:nvGrpSpPr>
          <p:cNvPr id="10" name="Gruppo 9"/>
          <p:cNvGrpSpPr/>
          <p:nvPr/>
        </p:nvGrpSpPr>
        <p:grpSpPr>
          <a:xfrm>
            <a:off x="179513" y="489425"/>
            <a:ext cx="3948988" cy="730189"/>
            <a:chOff x="3607530" y="411510"/>
            <a:chExt cx="5326737" cy="985200"/>
          </a:xfrm>
        </p:grpSpPr>
        <p:pic>
          <p:nvPicPr>
            <p:cNvPr id="11" name="Immagine 10"/>
            <p:cNvPicPr>
              <a:picLocks noChangeAspect="1"/>
            </p:cNvPicPr>
            <p:nvPr/>
          </p:nvPicPr>
          <p:blipFill>
            <a:blip r:embed="rId7"/>
            <a:stretch>
              <a:fillRect/>
            </a:stretch>
          </p:blipFill>
          <p:spPr>
            <a:xfrm>
              <a:off x="3607530" y="714372"/>
              <a:ext cx="783563" cy="366774"/>
            </a:xfrm>
            <a:prstGeom prst="rect">
              <a:avLst/>
            </a:prstGeom>
          </p:spPr>
        </p:pic>
        <p:pic>
          <p:nvPicPr>
            <p:cNvPr id="12" name="Immagine 11"/>
            <p:cNvPicPr>
              <a:picLocks noChangeAspect="1"/>
            </p:cNvPicPr>
            <p:nvPr/>
          </p:nvPicPr>
          <p:blipFill>
            <a:blip r:embed="rId8"/>
            <a:stretch>
              <a:fillRect/>
            </a:stretch>
          </p:blipFill>
          <p:spPr>
            <a:xfrm>
              <a:off x="4435470" y="742181"/>
              <a:ext cx="1000626" cy="354339"/>
            </a:xfrm>
            <a:prstGeom prst="rect">
              <a:avLst/>
            </a:prstGeom>
          </p:spPr>
        </p:pic>
        <p:pic>
          <p:nvPicPr>
            <p:cNvPr id="13" name="Google Shape;318;g34c7ff703bc_0_62"/>
            <p:cNvPicPr/>
            <p:nvPr/>
          </p:nvPicPr>
          <p:blipFill>
            <a:blip r:embed="rId9">
              <a:alphaModFix/>
            </a:blip>
            <a:stretch/>
          </p:blipFill>
          <p:spPr bwMode="auto">
            <a:xfrm>
              <a:off x="5247578" y="411510"/>
              <a:ext cx="1882300" cy="985200"/>
            </a:xfrm>
            <a:prstGeom prst="rect">
              <a:avLst/>
            </a:prstGeom>
            <a:noFill/>
            <a:ln>
              <a:noFill/>
            </a:ln>
          </p:spPr>
        </p:pic>
        <p:pic>
          <p:nvPicPr>
            <p:cNvPr id="14" name="Immagine 13"/>
            <p:cNvPicPr>
              <a:picLocks noChangeAspect="1"/>
            </p:cNvPicPr>
            <p:nvPr/>
          </p:nvPicPr>
          <p:blipFill>
            <a:blip r:embed="rId10"/>
            <a:stretch>
              <a:fillRect/>
            </a:stretch>
          </p:blipFill>
          <p:spPr>
            <a:xfrm>
              <a:off x="6902786" y="699542"/>
              <a:ext cx="436417" cy="446767"/>
            </a:xfrm>
            <a:prstGeom prst="rect">
              <a:avLst/>
            </a:prstGeom>
          </p:spPr>
        </p:pic>
        <p:pic>
          <p:nvPicPr>
            <p:cNvPr id="15" name="Immagine 14"/>
            <p:cNvPicPr>
              <a:picLocks noChangeAspect="1"/>
            </p:cNvPicPr>
            <p:nvPr/>
          </p:nvPicPr>
          <p:blipFill>
            <a:blip r:embed="rId11"/>
            <a:stretch>
              <a:fillRect/>
            </a:stretch>
          </p:blipFill>
          <p:spPr>
            <a:xfrm>
              <a:off x="7941078" y="618482"/>
              <a:ext cx="550798" cy="451826"/>
            </a:xfrm>
            <a:prstGeom prst="rect">
              <a:avLst/>
            </a:prstGeom>
          </p:spPr>
        </p:pic>
        <p:pic>
          <p:nvPicPr>
            <p:cNvPr id="16" name="Immagine 15"/>
            <p:cNvPicPr>
              <a:picLocks noChangeAspect="1"/>
            </p:cNvPicPr>
            <p:nvPr/>
          </p:nvPicPr>
          <p:blipFill>
            <a:blip r:embed="rId12"/>
            <a:stretch>
              <a:fillRect/>
            </a:stretch>
          </p:blipFill>
          <p:spPr>
            <a:xfrm>
              <a:off x="7444866" y="1096520"/>
              <a:ext cx="1489401" cy="129183"/>
            </a:xfrm>
            <a:prstGeom prst="rect">
              <a:avLst/>
            </a:prstGeom>
          </p:spPr>
        </p:pic>
      </p:gr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43" name="Google Shape;343;g34c7ff703bc_0_1248"/>
          <p:cNvSpPr txBox="1">
            <a:spLocks noGrp="1"/>
          </p:cNvSpPr>
          <p:nvPr>
            <p:ph type="title"/>
          </p:nvPr>
        </p:nvSpPr>
        <p:spPr bwMode="auto">
          <a:xfrm>
            <a:off x="1590152" y="56947"/>
            <a:ext cx="65352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a:t>The CUbesat Solar Polarimeter</a:t>
            </a:r>
            <a:endParaRPr/>
          </a:p>
        </p:txBody>
      </p:sp>
      <p:sp>
        <p:nvSpPr>
          <p:cNvPr id="344" name="Google Shape;344;g34c7ff703bc_0_1248"/>
          <p:cNvSpPr txBox="1">
            <a:spLocks noGrp="1"/>
          </p:cNvSpPr>
          <p:nvPr>
            <p:ph type="body" idx="1"/>
          </p:nvPr>
        </p:nvSpPr>
        <p:spPr bwMode="auto">
          <a:xfrm>
            <a:off x="119469" y="1414793"/>
            <a:ext cx="3075900" cy="2920800"/>
          </a:xfrm>
          <a:prstGeom prst="rect">
            <a:avLst/>
          </a:prstGeom>
          <a:noFill/>
          <a:ln>
            <a:noFill/>
          </a:ln>
        </p:spPr>
        <p:txBody>
          <a:bodyPr spcFirstLastPara="1" wrap="square" lIns="68575" tIns="34275" rIns="68575" bIns="34275" anchor="t" anchorCtr="0">
            <a:noAutofit/>
          </a:bodyPr>
          <a:lstStyle/>
          <a:p>
            <a:pPr marL="177800" lvl="0" indent="-184150" algn="l">
              <a:lnSpc>
                <a:spcPct val="90000"/>
              </a:lnSpc>
              <a:spcBef>
                <a:spcPts val="0"/>
              </a:spcBef>
              <a:spcAft>
                <a:spcPts val="0"/>
              </a:spcAft>
              <a:buClr>
                <a:schemeClr val="dk1"/>
              </a:buClr>
              <a:buSzPts val="2100"/>
              <a:buChar char="•"/>
              <a:defRPr/>
            </a:pPr>
            <a:r>
              <a:rPr lang="it" sz="1700"/>
              <a:t>The </a:t>
            </a:r>
            <a:r>
              <a:rPr lang="it" sz="1700" b="1">
                <a:solidFill>
                  <a:srgbClr val="5B9BD5"/>
                </a:solidFill>
              </a:rPr>
              <a:t>Italian Space Agency (ASI) </a:t>
            </a:r>
            <a:r>
              <a:rPr lang="it" sz="1700"/>
              <a:t>started a new national program named </a:t>
            </a:r>
            <a:r>
              <a:rPr lang="it" sz="1700" b="1">
                <a:solidFill>
                  <a:schemeClr val="accent1"/>
                </a:solidFill>
              </a:rPr>
              <a:t>Alcor</a:t>
            </a:r>
            <a:r>
              <a:rPr lang="it" sz="1700"/>
              <a:t> for funding the development of CubeSat technologies and missions</a:t>
            </a:r>
            <a:endParaRPr sz="1700"/>
          </a:p>
          <a:p>
            <a:pPr marL="177800" lvl="0" indent="-184150" algn="l">
              <a:lnSpc>
                <a:spcPct val="90000"/>
              </a:lnSpc>
              <a:spcBef>
                <a:spcPts val="800"/>
              </a:spcBef>
              <a:spcAft>
                <a:spcPts val="0"/>
              </a:spcAft>
              <a:buClr>
                <a:schemeClr val="dk1"/>
              </a:buClr>
              <a:buSzPts val="2100"/>
              <a:buChar char="•"/>
              <a:defRPr/>
            </a:pPr>
            <a:r>
              <a:rPr lang="it" sz="1700" b="1">
                <a:solidFill>
                  <a:srgbClr val="5B9BD5"/>
                </a:solidFill>
              </a:rPr>
              <a:t>CUSP (Fabiani et al. 2024b, SPIE)</a:t>
            </a:r>
            <a:r>
              <a:rPr lang="it" sz="1700"/>
              <a:t> is one of the 20 selected missions among 49 proposals</a:t>
            </a:r>
            <a:endParaRPr sz="1700"/>
          </a:p>
          <a:p>
            <a:pPr marL="520700" lvl="1" indent="-171450" algn="l">
              <a:lnSpc>
                <a:spcPct val="90000"/>
              </a:lnSpc>
              <a:spcBef>
                <a:spcPts val="400"/>
              </a:spcBef>
              <a:spcAft>
                <a:spcPts val="0"/>
              </a:spcAft>
              <a:buClr>
                <a:schemeClr val="dk1"/>
              </a:buClr>
              <a:buSzPts val="1700"/>
              <a:buChar char="•"/>
              <a:defRPr/>
            </a:pPr>
            <a:r>
              <a:rPr lang="it" sz="1400"/>
              <a:t>22 participants from Research Institutes and Universities and 78 companies, mainly Small and medium-sized ones</a:t>
            </a:r>
            <a:endParaRPr/>
          </a:p>
        </p:txBody>
      </p:sp>
      <p:pic>
        <p:nvPicPr>
          <p:cNvPr id="345" name="Google Shape;345;g34c7ff703bc_0_1248"/>
          <p:cNvPicPr/>
          <p:nvPr/>
        </p:nvPicPr>
        <p:blipFill>
          <a:blip r:embed="rId3">
            <a:alphaModFix/>
          </a:blip>
          <a:srcRect/>
          <a:stretch/>
        </p:blipFill>
        <p:spPr bwMode="auto">
          <a:xfrm>
            <a:off x="3195544" y="1225606"/>
            <a:ext cx="5865062" cy="3299098"/>
          </a:xfrm>
          <a:prstGeom prst="rect">
            <a:avLst/>
          </a:prstGeom>
          <a:noFill/>
          <a:ln>
            <a:noFill/>
          </a:ln>
        </p:spPr>
      </p:pic>
      <p:sp>
        <p:nvSpPr>
          <p:cNvPr id="346" name="Google Shape;346;g34c7ff703bc_0_1248"/>
          <p:cNvSpPr/>
          <p:nvPr/>
        </p:nvSpPr>
        <p:spPr bwMode="auto">
          <a:xfrm>
            <a:off x="3942371" y="1352004"/>
            <a:ext cx="956400" cy="873900"/>
          </a:xfrm>
          <a:prstGeom prst="ellipse">
            <a:avLst/>
          </a:prstGeom>
          <a:noFill/>
          <a:ln w="381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a:spcBef>
                <a:spcPts val="0"/>
              </a:spcBef>
              <a:spcAft>
                <a:spcPts val="0"/>
              </a:spcAft>
              <a:buNone/>
              <a:defRPr/>
            </a:pPr>
            <a:endParaRPr sz="1400" b="0" i="0" u="none" strike="noStrike" cap="none">
              <a:solidFill>
                <a:schemeClr val="lt1"/>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23</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2" name="Google Shape;352;g34c7ff703bc_0_1235"/>
          <p:cNvSpPr txBox="1">
            <a:spLocks noGrp="1"/>
          </p:cNvSpPr>
          <p:nvPr>
            <p:ph type="title"/>
          </p:nvPr>
        </p:nvSpPr>
        <p:spPr bwMode="auto">
          <a:xfrm>
            <a:off x="1591056" y="57668"/>
            <a:ext cx="6681600" cy="844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b="1"/>
              <a:t>CUSP Team</a:t>
            </a:r>
            <a:endParaRPr b="1"/>
          </a:p>
        </p:txBody>
      </p:sp>
      <p:sp>
        <p:nvSpPr>
          <p:cNvPr id="353" name="Google Shape;353;g34c7ff703bc_0_1235"/>
          <p:cNvSpPr txBox="1">
            <a:spLocks noGrp="1"/>
          </p:cNvSpPr>
          <p:nvPr>
            <p:ph type="body" idx="1"/>
          </p:nvPr>
        </p:nvSpPr>
        <p:spPr bwMode="auto">
          <a:xfrm>
            <a:off x="1410998" y="933570"/>
            <a:ext cx="4549500" cy="3552600"/>
          </a:xfrm>
          <a:prstGeom prst="rect">
            <a:avLst/>
          </a:prstGeom>
          <a:noFill/>
          <a:ln>
            <a:noFill/>
          </a:ln>
        </p:spPr>
        <p:txBody>
          <a:bodyPr spcFirstLastPara="1" wrap="square" lIns="68575" tIns="34275" rIns="68575" bIns="34275" anchor="t" anchorCtr="0">
            <a:noAutofit/>
          </a:bodyPr>
          <a:lstStyle/>
          <a:p>
            <a:pPr marL="177800" lvl="0" indent="-177800" algn="l">
              <a:lnSpc>
                <a:spcPct val="90000"/>
              </a:lnSpc>
              <a:spcBef>
                <a:spcPts val="0"/>
              </a:spcBef>
              <a:spcAft>
                <a:spcPts val="0"/>
              </a:spcAft>
              <a:buClr>
                <a:schemeClr val="dk1"/>
              </a:buClr>
              <a:buSzPts val="1800"/>
              <a:buChar char="•"/>
              <a:defRPr/>
            </a:pPr>
            <a:r>
              <a:rPr lang="it" sz="1600" dirty="0">
                <a:solidFill>
                  <a:schemeClr val="tx1"/>
                </a:solidFill>
              </a:rPr>
              <a:t>INAF</a:t>
            </a:r>
            <a:endParaRPr sz="1200" dirty="0">
              <a:solidFill>
                <a:schemeClr val="tx1"/>
              </a:solidFill>
            </a:endParaRPr>
          </a:p>
          <a:p>
            <a:pPr marL="520700" lvl="1" indent="-177800" algn="l">
              <a:lnSpc>
                <a:spcPct val="90000"/>
              </a:lnSpc>
              <a:spcBef>
                <a:spcPts val="400"/>
              </a:spcBef>
              <a:spcAft>
                <a:spcPts val="0"/>
              </a:spcAft>
              <a:buClr>
                <a:schemeClr val="dk1"/>
              </a:buClr>
              <a:buSzPts val="1400"/>
              <a:buFont typeface="Courier New"/>
              <a:buChar char="o"/>
              <a:defRPr/>
            </a:pPr>
            <a:r>
              <a:rPr lang="it" sz="1200" dirty="0">
                <a:solidFill>
                  <a:schemeClr val="tx1"/>
                </a:solidFill>
              </a:rPr>
              <a:t>IAPS (Prime, PI and Payload)</a:t>
            </a:r>
            <a:endParaRPr sz="1200" dirty="0">
              <a:solidFill>
                <a:schemeClr val="tx1"/>
              </a:solidFill>
            </a:endParaRPr>
          </a:p>
          <a:p>
            <a:pPr marL="520700" lvl="1" indent="-177800" algn="l">
              <a:lnSpc>
                <a:spcPct val="90000"/>
              </a:lnSpc>
              <a:spcBef>
                <a:spcPts val="400"/>
              </a:spcBef>
              <a:spcAft>
                <a:spcPts val="0"/>
              </a:spcAft>
              <a:buClr>
                <a:schemeClr val="dk1"/>
              </a:buClr>
              <a:buSzPts val="1400"/>
              <a:buFont typeface="Courier New"/>
              <a:buChar char="o"/>
              <a:defRPr/>
            </a:pPr>
            <a:r>
              <a:rPr lang="it" sz="1200" dirty="0">
                <a:solidFill>
                  <a:schemeClr val="tx1"/>
                </a:solidFill>
              </a:rPr>
              <a:t>OAS-Bologna (Detector Simulation)</a:t>
            </a:r>
            <a:endParaRPr sz="1200" dirty="0">
              <a:solidFill>
                <a:schemeClr val="tx1"/>
              </a:solidFill>
            </a:endParaRPr>
          </a:p>
          <a:p>
            <a:pPr marL="520700" lvl="1" indent="-177800" algn="l">
              <a:lnSpc>
                <a:spcPct val="90000"/>
              </a:lnSpc>
              <a:spcBef>
                <a:spcPts val="400"/>
              </a:spcBef>
              <a:spcAft>
                <a:spcPts val="0"/>
              </a:spcAft>
              <a:buClr>
                <a:schemeClr val="dk1"/>
              </a:buClr>
              <a:buSzPts val="1400"/>
              <a:buFont typeface="Courier New"/>
              <a:buChar char="o"/>
              <a:defRPr/>
            </a:pPr>
            <a:r>
              <a:rPr lang="it" sz="1200" dirty="0">
                <a:solidFill>
                  <a:schemeClr val="tx1"/>
                </a:solidFill>
              </a:rPr>
              <a:t>OAR (Lab-SW support)</a:t>
            </a:r>
            <a:endParaRPr sz="1200" dirty="0">
              <a:solidFill>
                <a:schemeClr val="tx1"/>
              </a:solidFill>
            </a:endParaRPr>
          </a:p>
          <a:p>
            <a:pPr marL="520700" lvl="1" indent="-177800">
              <a:buFont typeface="Courier New"/>
              <a:buChar char="o"/>
              <a:defRPr/>
            </a:pPr>
            <a:r>
              <a:rPr lang="it" sz="1200" dirty="0">
                <a:solidFill>
                  <a:schemeClr val="tx1"/>
                </a:solidFill>
              </a:rPr>
              <a:t>OACT (Science expertise)</a:t>
            </a:r>
            <a:endParaRPr sz="1200" dirty="0">
              <a:solidFill>
                <a:schemeClr val="tx1"/>
              </a:solidFill>
            </a:endParaRPr>
          </a:p>
          <a:p>
            <a:pPr marL="342900" lvl="1" indent="0" algn="l">
              <a:lnSpc>
                <a:spcPct val="90000"/>
              </a:lnSpc>
              <a:spcBef>
                <a:spcPts val="400"/>
              </a:spcBef>
              <a:spcAft>
                <a:spcPts val="0"/>
              </a:spcAft>
              <a:buClr>
                <a:schemeClr val="dk1"/>
              </a:buClr>
              <a:buSzPts val="1400"/>
              <a:buNone/>
              <a:defRPr/>
            </a:pPr>
            <a:endParaRPr sz="12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600" dirty="0">
                <a:solidFill>
                  <a:schemeClr val="tx1"/>
                </a:solidFill>
              </a:rPr>
              <a:t>IMT s.r.l. (Platform)</a:t>
            </a:r>
            <a:endParaRPr sz="1600" dirty="0">
              <a:solidFill>
                <a:schemeClr val="tx1"/>
              </a:solidFill>
            </a:endParaRPr>
          </a:p>
          <a:p>
            <a:pPr marL="177800" lvl="0" indent="-76200" algn="l">
              <a:lnSpc>
                <a:spcPct val="90000"/>
              </a:lnSpc>
              <a:spcBef>
                <a:spcPts val="800"/>
              </a:spcBef>
              <a:spcAft>
                <a:spcPts val="0"/>
              </a:spcAft>
              <a:buClr>
                <a:schemeClr val="dk1"/>
              </a:buClr>
              <a:buSzPts val="1500"/>
              <a:buNone/>
              <a:defRPr/>
            </a:pPr>
            <a:endParaRPr sz="14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600" dirty="0" smtClean="0">
                <a:solidFill>
                  <a:schemeClr val="tx1"/>
                </a:solidFill>
              </a:rPr>
              <a:t>Deda </a:t>
            </a:r>
            <a:r>
              <a:rPr lang="it" sz="1600" dirty="0">
                <a:solidFill>
                  <a:schemeClr val="tx1"/>
                </a:solidFill>
              </a:rPr>
              <a:t>Connect s.r.l. (Payload Electronics)</a:t>
            </a:r>
            <a:endParaRPr sz="1600" dirty="0">
              <a:solidFill>
                <a:schemeClr val="tx1"/>
              </a:solidFill>
            </a:endParaRPr>
          </a:p>
          <a:p>
            <a:pPr marL="177800" lvl="0" indent="-76200" algn="l">
              <a:lnSpc>
                <a:spcPct val="90000"/>
              </a:lnSpc>
              <a:spcBef>
                <a:spcPts val="800"/>
              </a:spcBef>
              <a:spcAft>
                <a:spcPts val="0"/>
              </a:spcAft>
              <a:buClr>
                <a:schemeClr val="dk1"/>
              </a:buClr>
              <a:buSzPts val="1500"/>
              <a:buNone/>
              <a:defRPr/>
            </a:pPr>
            <a:endParaRPr sz="14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600" dirty="0">
                <a:solidFill>
                  <a:schemeClr val="tx1"/>
                </a:solidFill>
              </a:rPr>
              <a:t>Università di Bologna – CIRI AERO (Mission Analysis)</a:t>
            </a:r>
            <a:endParaRPr sz="1600" dirty="0">
              <a:solidFill>
                <a:schemeClr val="tx1"/>
              </a:solidFill>
            </a:endParaRPr>
          </a:p>
          <a:p>
            <a:pPr marL="177800" lvl="0" indent="-76200" algn="l">
              <a:lnSpc>
                <a:spcPct val="90000"/>
              </a:lnSpc>
              <a:spcBef>
                <a:spcPts val="800"/>
              </a:spcBef>
              <a:spcAft>
                <a:spcPts val="0"/>
              </a:spcAft>
              <a:buClr>
                <a:schemeClr val="dk1"/>
              </a:buClr>
              <a:buSzPts val="1500"/>
              <a:buNone/>
              <a:defRPr/>
            </a:pPr>
            <a:endParaRPr sz="14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600" dirty="0">
                <a:solidFill>
                  <a:schemeClr val="tx1"/>
                </a:solidFill>
              </a:rPr>
              <a:t>Università della Tuscia (Ground Segment)</a:t>
            </a:r>
            <a:endParaRPr sz="1600" dirty="0">
              <a:solidFill>
                <a:schemeClr val="tx1"/>
              </a:solidFill>
            </a:endParaRPr>
          </a:p>
        </p:txBody>
      </p:sp>
      <p:pic>
        <p:nvPicPr>
          <p:cNvPr id="355" name="Google Shape;355;g34c7ff703bc_0_1235"/>
          <p:cNvPicPr/>
          <p:nvPr/>
        </p:nvPicPr>
        <p:blipFill>
          <a:blip r:embed="rId3">
            <a:alphaModFix/>
          </a:blip>
          <a:srcRect l="22071" r="21335"/>
          <a:stretch/>
        </p:blipFill>
        <p:spPr bwMode="auto">
          <a:xfrm>
            <a:off x="670440" y="3556521"/>
            <a:ext cx="517974" cy="478975"/>
          </a:xfrm>
          <a:prstGeom prst="rect">
            <a:avLst/>
          </a:prstGeom>
          <a:noFill/>
          <a:ln>
            <a:noFill/>
          </a:ln>
        </p:spPr>
      </p:pic>
      <p:pic>
        <p:nvPicPr>
          <p:cNvPr id="356" name="Google Shape;356;g34c7ff703bc_0_1235"/>
          <p:cNvPicPr/>
          <p:nvPr/>
        </p:nvPicPr>
        <p:blipFill>
          <a:blip r:embed="rId4">
            <a:alphaModFix/>
          </a:blip>
          <a:srcRect/>
          <a:stretch/>
        </p:blipFill>
        <p:spPr bwMode="auto">
          <a:xfrm>
            <a:off x="661036" y="4281324"/>
            <a:ext cx="536784" cy="536784"/>
          </a:xfrm>
          <a:prstGeom prst="rect">
            <a:avLst/>
          </a:prstGeom>
          <a:noFill/>
          <a:ln>
            <a:noFill/>
          </a:ln>
        </p:spPr>
      </p:pic>
      <p:pic>
        <p:nvPicPr>
          <p:cNvPr id="357" name="Google Shape;357;g34c7ff703bc_0_1235"/>
          <p:cNvPicPr/>
          <p:nvPr/>
        </p:nvPicPr>
        <p:blipFill>
          <a:blip r:embed="rId5">
            <a:alphaModFix/>
          </a:blip>
          <a:srcRect/>
          <a:stretch/>
        </p:blipFill>
        <p:spPr bwMode="auto">
          <a:xfrm>
            <a:off x="386037" y="2269184"/>
            <a:ext cx="1005945" cy="403523"/>
          </a:xfrm>
          <a:prstGeom prst="rect">
            <a:avLst/>
          </a:prstGeom>
          <a:noFill/>
          <a:ln>
            <a:noFill/>
          </a:ln>
        </p:spPr>
      </p:pic>
      <p:pic>
        <p:nvPicPr>
          <p:cNvPr id="358" name="Google Shape;358;g34c7ff703bc_0_1235"/>
          <p:cNvPicPr/>
          <p:nvPr/>
        </p:nvPicPr>
        <p:blipFill>
          <a:blip r:embed="rId6">
            <a:alphaModFix/>
          </a:blip>
          <a:srcRect l="18838" t="13592" r="18304" b="42632"/>
          <a:stretch/>
        </p:blipFill>
        <p:spPr bwMode="auto">
          <a:xfrm>
            <a:off x="187149" y="933570"/>
            <a:ext cx="1308779" cy="604898"/>
          </a:xfrm>
          <a:prstGeom prst="rect">
            <a:avLst/>
          </a:prstGeom>
          <a:noFill/>
          <a:ln>
            <a:noFill/>
          </a:ln>
        </p:spPr>
      </p:pic>
      <p:pic>
        <p:nvPicPr>
          <p:cNvPr id="359" name="Google Shape;359;g34c7ff703bc_0_1235"/>
          <p:cNvPicPr/>
          <p:nvPr/>
        </p:nvPicPr>
        <p:blipFill>
          <a:blip r:embed="rId7">
            <a:alphaModFix/>
          </a:blip>
          <a:srcRect/>
          <a:stretch/>
        </p:blipFill>
        <p:spPr bwMode="auto">
          <a:xfrm>
            <a:off x="5823428" y="2540154"/>
            <a:ext cx="737889" cy="491129"/>
          </a:xfrm>
          <a:prstGeom prst="rect">
            <a:avLst/>
          </a:prstGeom>
          <a:noFill/>
          <a:ln>
            <a:noFill/>
          </a:ln>
        </p:spPr>
      </p:pic>
      <p:sp>
        <p:nvSpPr>
          <p:cNvPr id="360" name="Google Shape;360;g34c7ff703bc_0_1235"/>
          <p:cNvSpPr/>
          <p:nvPr/>
        </p:nvSpPr>
        <p:spPr bwMode="auto">
          <a:xfrm>
            <a:off x="6639924" y="2570104"/>
            <a:ext cx="2381100" cy="346200"/>
          </a:xfrm>
          <a:prstGeom prst="rect">
            <a:avLst/>
          </a:prstGeom>
          <a:noFill/>
          <a:ln>
            <a:noFill/>
          </a:ln>
        </p:spPr>
        <p:txBody>
          <a:bodyPr spcFirstLastPara="1" wrap="square" lIns="68575" tIns="34275" rIns="68575" bIns="34275" anchor="t" anchorCtr="0">
            <a:noAutofit/>
          </a:bodyPr>
          <a:lstStyle/>
          <a:p>
            <a:pPr marL="215899" marR="0" lvl="0" indent="-215899" algn="l">
              <a:spcBef>
                <a:spcPts val="0"/>
              </a:spcBef>
              <a:spcAft>
                <a:spcPts val="0"/>
              </a:spcAft>
              <a:buClr>
                <a:schemeClr val="dk1"/>
              </a:buClr>
              <a:buSzPts val="1800"/>
              <a:buFont typeface="Arial"/>
              <a:buChar char="•"/>
              <a:defRPr/>
            </a:pPr>
            <a:r>
              <a:rPr lang="it" sz="1800" b="0" i="0" u="none" strike="noStrike" cap="none">
                <a:solidFill>
                  <a:schemeClr val="dk1"/>
                </a:solidFill>
                <a:latin typeface="Calibri"/>
                <a:ea typeface="Calibri"/>
                <a:cs typeface="Calibri"/>
              </a:rPr>
              <a:t>ASI (Project Control)</a:t>
            </a:r>
            <a:endParaRPr sz="110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24</a:t>
            </a:fld>
            <a:endParaRPr lang="en-GB"/>
          </a:p>
        </p:txBody>
      </p:sp>
      <p:pic>
        <p:nvPicPr>
          <p:cNvPr id="12" name="Immagine 11"/>
          <p:cNvPicPr>
            <a:picLocks noChangeAspect="1"/>
          </p:cNvPicPr>
          <p:nvPr/>
        </p:nvPicPr>
        <p:blipFill>
          <a:blip r:embed="rId8"/>
          <a:stretch/>
        </p:blipFill>
        <p:spPr bwMode="auto">
          <a:xfrm>
            <a:off x="248732" y="2985635"/>
            <a:ext cx="1162266" cy="234187"/>
          </a:xfrm>
          <a:prstGeom prst="rect">
            <a:avLst/>
          </a:prstGeom>
        </p:spPr>
      </p:pic>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5" name="Google Shape;365;g34c7ff703bc_0_1255"/>
          <p:cNvSpPr txBox="1">
            <a:spLocks noGrp="1"/>
          </p:cNvSpPr>
          <p:nvPr>
            <p:ph type="title"/>
          </p:nvPr>
        </p:nvSpPr>
        <p:spPr bwMode="auto">
          <a:xfrm>
            <a:off x="1671638" y="56947"/>
            <a:ext cx="6488399" cy="769200"/>
          </a:xfrm>
          <a:prstGeom prst="rect">
            <a:avLst/>
          </a:prstGeom>
          <a:noFill/>
          <a:ln>
            <a:noFill/>
          </a:ln>
        </p:spPr>
        <p:txBody>
          <a:bodyPr spcFirstLastPara="1" wrap="square" lIns="68575" tIns="34275" rIns="68575" bIns="34275" anchor="ctr" anchorCtr="0">
            <a:noAutofit/>
          </a:bodyPr>
          <a:lstStyle/>
          <a:p>
            <a:pPr lvl="0">
              <a:defRPr/>
            </a:pPr>
            <a:r>
              <a:rPr lang="it" sz="2000" dirty="0"/>
              <a:t>Let’s built our Compton polarimeter for the Sun in a CubeSat !</a:t>
            </a:r>
            <a:endParaRPr sz="2000" dirty="0"/>
          </a:p>
        </p:txBody>
      </p:sp>
      <p:sp>
        <p:nvSpPr>
          <p:cNvPr id="9" name="Google Shape;374;g34c7ff703bc_0_1393"/>
          <p:cNvSpPr txBox="1"/>
          <p:nvPr/>
        </p:nvSpPr>
        <p:spPr bwMode="auto">
          <a:xfrm>
            <a:off x="295500" y="1268462"/>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Some requirements:</a:t>
            </a:r>
            <a:endParaRPr sz="1800" b="0" i="0" u="none" strike="noStrike" cap="none" dirty="0">
              <a:solidFill>
                <a:schemeClr val="tx1"/>
              </a:solidFill>
              <a:latin typeface="Proxima Nova"/>
              <a:ea typeface="Proxima Nova"/>
              <a:cs typeface="Proxima Nova"/>
            </a:endParaRPr>
          </a:p>
          <a:p>
            <a:pPr marL="914400" marR="0" lvl="1"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measure the linear polarization above 20 keV</a:t>
            </a:r>
            <a:endParaRPr sz="1800" b="0" i="0" u="none" strike="noStrike" cap="none" dirty="0">
              <a:solidFill>
                <a:schemeClr val="tx1"/>
              </a:solidFill>
              <a:latin typeface="Proxima Nova"/>
              <a:ea typeface="Proxima Nova"/>
              <a:cs typeface="Proxima Nova"/>
            </a:endParaRPr>
          </a:p>
          <a:p>
            <a:pPr marL="914400" marR="0" lvl="1"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good background rejection capability (we will fly very likely in polar orbits because cubesats typically do not choose their orbit, they just take a ride ! Polar orbits are requested for commercial use.)</a:t>
            </a:r>
            <a:endParaRPr sz="1800" b="0" i="0" u="none" strike="noStrike" cap="none" dirty="0">
              <a:solidFill>
                <a:schemeClr val="tx1"/>
              </a:solidFill>
              <a:latin typeface="Proxima Nova"/>
              <a:ea typeface="Proxima Nova"/>
              <a:cs typeface="Proxima Nova"/>
            </a:endParaRPr>
          </a:p>
          <a:p>
            <a:pPr marL="914400" marR="0" lvl="1"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Minimum detectable polarization of few % for mid M-class and X class flares</a:t>
            </a:r>
            <a:endParaRPr sz="1800" b="0" i="0" u="none" strike="noStrike" cap="none" dirty="0">
              <a:solidFill>
                <a:schemeClr val="tx1"/>
              </a:solidFill>
              <a:latin typeface="Proxima Nova"/>
              <a:ea typeface="Proxima Nova"/>
              <a:cs typeface="Proxima Nova"/>
            </a:endParaRPr>
          </a:p>
          <a:p>
            <a:pPr marL="914400" marR="0" lvl="1"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Proved radiation hardness to operate for 2-3 years in space</a:t>
            </a:r>
            <a:endParaRPr sz="1800" b="0" i="0" u="none" strike="noStrike" cap="none" dirty="0">
              <a:solidFill>
                <a:schemeClr val="tx1"/>
              </a:solidFill>
              <a:latin typeface="Proxima Nova"/>
              <a:ea typeface="Proxima Nova"/>
              <a:cs typeface="Proxima Nova"/>
            </a:endParaRPr>
          </a:p>
          <a:p>
            <a:pPr marL="914400" marR="0" lvl="1"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tx1"/>
                </a:solidFill>
                <a:latin typeface="Proxima Nova"/>
                <a:ea typeface="Proxima Nova"/>
                <a:cs typeface="Proxima Nova"/>
              </a:rPr>
              <a:t>Fast implementation of the mission, no time for R&amp;D of sensor technology</a:t>
            </a:r>
            <a:endParaRPr sz="18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a:solidFill>
                <a:schemeClr val="dk1"/>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25</a:t>
            </a:fld>
            <a:endParaRPr lang="en-GB"/>
          </a:p>
        </p:txBody>
      </p:sp>
    </p:spTree>
    <p:extLst>
      <p:ext uri="{BB962C8B-B14F-4D97-AF65-F5344CB8AC3E}">
        <p14:creationId xmlns:p14="http://schemas.microsoft.com/office/powerpoint/2010/main" val="3780182458"/>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5" name="Google Shape;365;g34c7ff703bc_0_1255"/>
          <p:cNvSpPr txBox="1">
            <a:spLocks noGrp="1"/>
          </p:cNvSpPr>
          <p:nvPr>
            <p:ph type="title"/>
          </p:nvPr>
        </p:nvSpPr>
        <p:spPr bwMode="auto">
          <a:xfrm>
            <a:off x="1671638" y="56947"/>
            <a:ext cx="6488399" cy="769200"/>
          </a:xfrm>
          <a:prstGeom prst="rect">
            <a:avLst/>
          </a:prstGeom>
          <a:noFill/>
          <a:ln>
            <a:noFill/>
          </a:ln>
        </p:spPr>
        <p:txBody>
          <a:bodyPr spcFirstLastPara="1" wrap="square" lIns="68575" tIns="34275" rIns="68575" bIns="34275" anchor="ctr" anchorCtr="0">
            <a:noAutofit/>
          </a:bodyPr>
          <a:lstStyle/>
          <a:p>
            <a:pPr lvl="0">
              <a:defRPr/>
            </a:pPr>
            <a:r>
              <a:rPr lang="it" sz="2000" dirty="0"/>
              <a:t>Scintillators</a:t>
            </a:r>
            <a:endParaRPr sz="2000" dirty="0"/>
          </a:p>
        </p:txBody>
      </p:sp>
      <p:sp>
        <p:nvSpPr>
          <p:cNvPr id="4" name="Google Shape;381;g34c7ff703bc_0_1502"/>
          <p:cNvSpPr txBox="1"/>
          <p:nvPr/>
        </p:nvSpPr>
        <p:spPr bwMode="auto">
          <a:xfrm>
            <a:off x="279550" y="1179515"/>
            <a:ext cx="4177200" cy="35781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r>
              <a:rPr lang="it" sz="1800" b="1" i="0" u="none" strike="noStrike" cap="none" dirty="0" smtClean="0">
                <a:solidFill>
                  <a:schemeClr val="dk1"/>
                </a:solidFill>
                <a:latin typeface="Proxima Nova"/>
                <a:ea typeface="Proxima Nova"/>
                <a:cs typeface="Proxima Nova"/>
              </a:rPr>
              <a:t>INORGANIC</a:t>
            </a:r>
            <a:r>
              <a:rPr lang="it" sz="1800" b="0" i="0" u="none" strike="noStrike" cap="none" dirty="0" smtClean="0">
                <a:solidFill>
                  <a:schemeClr val="dk1"/>
                </a:solidFill>
                <a:latin typeface="Proxima Nova"/>
                <a:ea typeface="Proxima Nova"/>
                <a:cs typeface="Proxima Nova"/>
              </a:rPr>
              <a:t> (crystalline structure)</a:t>
            </a:r>
            <a:endParaRPr sz="1800" b="0" i="0" u="none" strike="noStrike" cap="none" dirty="0" smtClean="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smtClean="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smtClean="0">
                <a:solidFill>
                  <a:schemeClr val="dk1"/>
                </a:solidFill>
                <a:latin typeface="Proxima Nova"/>
                <a:ea typeface="Proxima Nova"/>
                <a:cs typeface="Proxima Nova"/>
              </a:rPr>
              <a:t>Up </a:t>
            </a:r>
            <a:r>
              <a:rPr lang="it" sz="1800" b="0" i="0" u="none" strike="noStrike" cap="none" dirty="0">
                <a:solidFill>
                  <a:schemeClr val="dk1"/>
                </a:solidFill>
                <a:latin typeface="Proxima Nova"/>
                <a:ea typeface="Proxima Nova"/>
                <a:cs typeface="Proxima Nova"/>
              </a:rPr>
              <a:t>to </a:t>
            </a:r>
            <a:r>
              <a:rPr lang="it" sz="1800" b="0" i="0" u="none" strike="noStrike" cap="none" dirty="0" smtClean="0">
                <a:solidFill>
                  <a:schemeClr val="dk1"/>
                </a:solidFill>
                <a:latin typeface="Proxima Nova"/>
                <a:ea typeface="Proxima Nova"/>
                <a:cs typeface="Proxima Nova"/>
              </a:rPr>
              <a:t>100k </a:t>
            </a:r>
            <a:r>
              <a:rPr lang="it" sz="1800" b="0" i="0" u="none" strike="noStrike" cap="none" dirty="0">
                <a:solidFill>
                  <a:schemeClr val="dk1"/>
                </a:solidFill>
                <a:latin typeface="Proxima Nova"/>
                <a:ea typeface="Proxima Nova"/>
                <a:cs typeface="Proxima Nova"/>
              </a:rPr>
              <a:t>photons per MeV</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High Z</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Large variety of Z and ρ</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Undoped and doped</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ns to μs decay times</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calorimeters</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E.m. calorimetry (e, γ)</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Fairly Rad. Hard (100 kGy/year)</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scintillation related to the crystallin structure</a:t>
            </a:r>
            <a:endParaRPr sz="1800" b="0" i="0" u="none" strike="noStrike" cap="none" dirty="0">
              <a:solidFill>
                <a:schemeClr val="dk1"/>
              </a:solidFill>
              <a:latin typeface="Proxima Nova"/>
              <a:ea typeface="Proxima Nova"/>
              <a:cs typeface="Proxima Nova"/>
            </a:endParaRPr>
          </a:p>
        </p:txBody>
      </p:sp>
      <p:sp>
        <p:nvSpPr>
          <p:cNvPr id="5" name="Google Shape;382;g34c7ff703bc_0_1502"/>
          <p:cNvSpPr txBox="1"/>
          <p:nvPr/>
        </p:nvSpPr>
        <p:spPr bwMode="auto">
          <a:xfrm>
            <a:off x="4840000" y="1131590"/>
            <a:ext cx="4203000" cy="36660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r>
              <a:rPr lang="it" sz="1800" b="1" i="0" u="none" strike="noStrike" cap="none" dirty="0">
                <a:solidFill>
                  <a:schemeClr val="dk1"/>
                </a:solidFill>
                <a:latin typeface="Proxima Nova"/>
                <a:ea typeface="Proxima Nova"/>
                <a:cs typeface="Proxima Nova"/>
              </a:rPr>
              <a:t>ORGANIC</a:t>
            </a:r>
            <a:r>
              <a:rPr lang="it" sz="1800" b="0" i="0" u="none" strike="noStrike" cap="none" dirty="0">
                <a:solidFill>
                  <a:schemeClr val="dk1"/>
                </a:solidFill>
                <a:latin typeface="Proxima Nova"/>
                <a:ea typeface="Proxima Nova"/>
                <a:cs typeface="Proxima Nova"/>
              </a:rPr>
              <a:t> (plastics or liquid solutions)</a:t>
            </a:r>
            <a:endParaRPr sz="18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Up to 10k photons per MeV</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Low Z</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ρ~1 gr/cm</a:t>
            </a:r>
            <a:r>
              <a:rPr lang="it" sz="1800" b="0" i="0" u="none" strike="noStrike" cap="none" baseline="30000" dirty="0">
                <a:solidFill>
                  <a:schemeClr val="dk1"/>
                </a:solidFill>
                <a:latin typeface="Proxima Nova"/>
                <a:ea typeface="Proxima Nova"/>
                <a:cs typeface="Proxima Nova"/>
              </a:rPr>
              <a:t>3</a:t>
            </a:r>
            <a:endParaRPr sz="1800" b="0" i="0" u="none" strike="noStrike" cap="none" baseline="30000"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Doped, large choice of emission wavelength</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ns decay times</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Tracking, TOF, trigger, veto counters,</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Medium Rad. Hard (10 kGy/year)</a:t>
            </a:r>
            <a:endParaRPr sz="18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800" b="0" i="0" u="none" strike="noStrike" cap="none" dirty="0">
                <a:solidFill>
                  <a:schemeClr val="dk1"/>
                </a:solidFill>
                <a:latin typeface="Proxima Nova"/>
                <a:ea typeface="Proxima Nova"/>
                <a:cs typeface="Proxima Nova"/>
              </a:rPr>
              <a:t>scintillation related to the molecular structure</a:t>
            </a:r>
            <a:endParaRPr sz="1800" b="0" i="0" u="none" strike="noStrike" cap="none" dirty="0">
              <a:solidFill>
                <a:schemeClr val="dk1"/>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26</a:t>
            </a:fld>
            <a:endParaRPr lang="en-GB"/>
          </a:p>
        </p:txBody>
      </p:sp>
    </p:spTree>
    <p:extLst>
      <p:ext uri="{BB962C8B-B14F-4D97-AF65-F5344CB8AC3E}">
        <p14:creationId xmlns:p14="http://schemas.microsoft.com/office/powerpoint/2010/main" val="1999060277"/>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5" name="Google Shape;365;g34c7ff703bc_0_1255"/>
          <p:cNvSpPr txBox="1">
            <a:spLocks noGrp="1"/>
          </p:cNvSpPr>
          <p:nvPr>
            <p:ph type="title"/>
          </p:nvPr>
        </p:nvSpPr>
        <p:spPr bwMode="auto">
          <a:xfrm>
            <a:off x="1671638" y="56947"/>
            <a:ext cx="6488399" cy="769200"/>
          </a:xfrm>
          <a:prstGeom prst="rect">
            <a:avLst/>
          </a:prstGeom>
          <a:noFill/>
          <a:ln>
            <a:noFill/>
          </a:ln>
        </p:spPr>
        <p:txBody>
          <a:bodyPr spcFirstLastPara="1" wrap="square" lIns="68575" tIns="34275" rIns="68575" bIns="34275" anchor="ctr" anchorCtr="0">
            <a:noAutofit/>
          </a:bodyPr>
          <a:lstStyle/>
          <a:p>
            <a:pPr lvl="0">
              <a:defRPr/>
            </a:pPr>
            <a:r>
              <a:rPr lang="it" sz="2000" dirty="0" smtClean="0"/>
              <a:t>The scattering phase</a:t>
            </a:r>
            <a:endParaRPr sz="2000" dirty="0"/>
          </a:p>
        </p:txBody>
      </p:sp>
      <p:sp>
        <p:nvSpPr>
          <p:cNvPr id="6" name="Google Shape;389;g34c7ff703bc_0_1399"/>
          <p:cNvSpPr txBox="1"/>
          <p:nvPr/>
        </p:nvSpPr>
        <p:spPr bwMode="auto">
          <a:xfrm>
            <a:off x="295500" y="980430"/>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200" b="0" i="0" u="none" strike="noStrike" cap="none" dirty="0">
                <a:solidFill>
                  <a:schemeClr val="dk1"/>
                </a:solidFill>
                <a:latin typeface="Proxima Nova"/>
                <a:ea typeface="Proxima Nova"/>
                <a:cs typeface="Proxima Nova"/>
              </a:rPr>
              <a:t>Plastic (organic) scintillators are efficient for Compton interaction starting from 20 keV (Compton cross section equals photoelectric)</a:t>
            </a:r>
            <a:endParaRPr sz="12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200" b="0" i="0" u="none" strike="noStrike" cap="none" dirty="0">
                <a:solidFill>
                  <a:schemeClr val="dk1"/>
                </a:solidFill>
                <a:latin typeface="Proxima Nova"/>
                <a:ea typeface="Proxima Nova"/>
                <a:cs typeface="Proxima Nova"/>
              </a:rPr>
              <a:t>Compton energy deposit for 20 keV incoming photon is </a:t>
            </a:r>
            <a:r>
              <a:rPr lang="it" sz="1200" b="0" i="0" u="none" strike="noStrike" cap="none" dirty="0" smtClean="0">
                <a:solidFill>
                  <a:schemeClr val="dk1"/>
                </a:solidFill>
                <a:latin typeface="Proxima Nova"/>
                <a:ea typeface="Proxima Nova"/>
                <a:cs typeface="Proxima Nova"/>
              </a:rPr>
              <a:t>700 eV at 90° scattering angle</a:t>
            </a:r>
          </a:p>
          <a:p>
            <a:pPr marL="457200" marR="0" lvl="0" indent="-342900" algn="l">
              <a:lnSpc>
                <a:spcPct val="100000"/>
              </a:lnSpc>
              <a:spcBef>
                <a:spcPts val="0"/>
              </a:spcBef>
              <a:spcAft>
                <a:spcPts val="0"/>
              </a:spcAft>
              <a:buClr>
                <a:schemeClr val="dk1"/>
              </a:buClr>
              <a:buSzPts val="1800"/>
              <a:buFont typeface="Proxima Nova"/>
              <a:buChar char="●"/>
              <a:defRPr/>
            </a:pPr>
            <a:r>
              <a:rPr lang="it" sz="1200" dirty="0" smtClean="0">
                <a:solidFill>
                  <a:schemeClr val="dk1"/>
                </a:solidFill>
                <a:latin typeface="Proxima Nova"/>
                <a:ea typeface="Proxima Nova"/>
                <a:cs typeface="Proxima Nova"/>
              </a:rPr>
              <a:t>Higher modulation around 90° scattering angle in this energy range</a:t>
            </a:r>
            <a:endParaRPr sz="1200" b="0" i="0" u="none" strike="noStrike" cap="none" dirty="0">
              <a:solidFill>
                <a:schemeClr val="dk1"/>
              </a:solidFill>
              <a:latin typeface="Proxima Nova"/>
              <a:ea typeface="Proxima Nova"/>
              <a:cs typeface="Proxima Nova"/>
            </a:endParaRPr>
          </a:p>
        </p:txBody>
      </p:sp>
      <p:pic>
        <p:nvPicPr>
          <p:cNvPr id="7" name="Google Shape;390;g34c7ff703bc_0_1399"/>
          <p:cNvPicPr/>
          <p:nvPr/>
        </p:nvPicPr>
        <p:blipFill>
          <a:blip r:embed="rId3">
            <a:alphaModFix/>
          </a:blip>
          <a:srcRect/>
          <a:stretch/>
        </p:blipFill>
        <p:spPr bwMode="auto">
          <a:xfrm>
            <a:off x="311700" y="2154363"/>
            <a:ext cx="4533374" cy="2611025"/>
          </a:xfrm>
          <a:prstGeom prst="rect">
            <a:avLst/>
          </a:prstGeom>
          <a:noFill/>
          <a:ln>
            <a:noFill/>
          </a:ln>
        </p:spPr>
      </p:pic>
      <p:sp>
        <p:nvSpPr>
          <p:cNvPr id="8" name="Google Shape;391;g34c7ff703bc_0_1399"/>
          <p:cNvSpPr txBox="1"/>
          <p:nvPr/>
        </p:nvSpPr>
        <p:spPr bwMode="auto">
          <a:xfrm>
            <a:off x="2987824" y="4570988"/>
            <a:ext cx="2226600" cy="3888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it" sz="1200" dirty="0">
                <a:solidFill>
                  <a:schemeClr val="dk1"/>
                </a:solidFill>
                <a:latin typeface="Proxima Nova"/>
                <a:ea typeface="Proxima Nova"/>
                <a:cs typeface="Proxima Nova"/>
              </a:rPr>
              <a:t>Del Monte et al. 2023</a:t>
            </a:r>
            <a:endParaRPr sz="1200" dirty="0">
              <a:solidFill>
                <a:schemeClr val="dk1"/>
              </a:solidFill>
              <a:latin typeface="Proxima Nova"/>
              <a:ea typeface="Proxima Nova"/>
              <a:cs typeface="Proxima Nova"/>
            </a:endParaRPr>
          </a:p>
          <a:p>
            <a:pPr marL="0" lvl="0" indent="0" algn="l">
              <a:spcBef>
                <a:spcPts val="0"/>
              </a:spcBef>
              <a:spcAft>
                <a:spcPts val="0"/>
              </a:spcAft>
              <a:buNone/>
              <a:defRPr/>
            </a:pPr>
            <a:r>
              <a:rPr lang="it" sz="1200" dirty="0">
                <a:solidFill>
                  <a:schemeClr val="dk1"/>
                </a:solidFill>
                <a:latin typeface="Proxima Nova"/>
                <a:ea typeface="Proxima Nova"/>
                <a:cs typeface="Proxima Nova"/>
              </a:rPr>
              <a:t>Fabiani et al. 2013</a:t>
            </a:r>
            <a:endParaRPr sz="1200" dirty="0">
              <a:solidFill>
                <a:schemeClr val="dk1"/>
              </a:solidFill>
              <a:latin typeface="Proxima Nova"/>
              <a:ea typeface="Proxima Nova"/>
              <a:cs typeface="Proxima Nova"/>
            </a:endParaRPr>
          </a:p>
        </p:txBody>
      </p:sp>
      <p:cxnSp>
        <p:nvCxnSpPr>
          <p:cNvPr id="9" name="Connettore diritto 8"/>
          <p:cNvCxnSpPr/>
          <p:nvPr/>
        </p:nvCxnSpPr>
        <p:spPr bwMode="auto">
          <a:xfrm flipH="1" flipV="1">
            <a:off x="2380061" y="2212190"/>
            <a:ext cx="960" cy="2358798"/>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bwMode="auto">
          <a:xfrm>
            <a:off x="1475656" y="3532152"/>
            <a:ext cx="722059" cy="247354"/>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p:nvPicPr>
        <p:blipFill>
          <a:blip r:embed="rId4"/>
          <a:stretch>
            <a:fillRect/>
          </a:stretch>
        </p:blipFill>
        <p:spPr bwMode="auto">
          <a:xfrm>
            <a:off x="4967693" y="2292128"/>
            <a:ext cx="4033184" cy="2503729"/>
          </a:xfrm>
          <a:prstGeom prst="rect">
            <a:avLst/>
          </a:prstGeom>
        </p:spPr>
      </p:pic>
      <p:sp>
        <p:nvSpPr>
          <p:cNvPr id="12" name="CasellaDiTesto 11"/>
          <p:cNvSpPr txBox="1"/>
          <p:nvPr/>
        </p:nvSpPr>
        <p:spPr bwMode="auto">
          <a:xfrm>
            <a:off x="6725296" y="4830420"/>
            <a:ext cx="2418704" cy="261610"/>
          </a:xfrm>
          <a:prstGeom prst="rect">
            <a:avLst/>
          </a:prstGeom>
          <a:noFill/>
        </p:spPr>
        <p:txBody>
          <a:bodyPr wrap="square" rtlCol="0">
            <a:spAutoFit/>
          </a:bodyPr>
          <a:lstStyle/>
          <a:p>
            <a:r>
              <a:rPr lang="it-IT" sz="1050" dirty="0" smtClean="0">
                <a:solidFill>
                  <a:schemeClr val="tx1"/>
                </a:solidFill>
              </a:rPr>
              <a:t>Fabiani &amp; </a:t>
            </a:r>
            <a:r>
              <a:rPr lang="it-IT" sz="1050" dirty="0" err="1" smtClean="0">
                <a:solidFill>
                  <a:schemeClr val="tx1"/>
                </a:solidFill>
              </a:rPr>
              <a:t>Muleri</a:t>
            </a:r>
            <a:r>
              <a:rPr lang="it-IT" sz="1050" dirty="0" smtClean="0">
                <a:solidFill>
                  <a:schemeClr val="tx1"/>
                </a:solidFill>
              </a:rPr>
              <a:t>, 2014</a:t>
            </a:r>
            <a:endParaRPr lang="en-GB" sz="1050" dirty="0">
              <a:solidFill>
                <a:schemeClr val="tx1"/>
              </a:solidFill>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27</a:t>
            </a:fld>
            <a:endParaRPr lang="en-GB"/>
          </a:p>
        </p:txBody>
      </p:sp>
    </p:spTree>
    <p:extLst>
      <p:ext uri="{BB962C8B-B14F-4D97-AF65-F5344CB8AC3E}">
        <p14:creationId xmlns:p14="http://schemas.microsoft.com/office/powerpoint/2010/main" val="1404086965"/>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5" name="Google Shape;365;g34c7ff703bc_0_1255"/>
          <p:cNvSpPr txBox="1">
            <a:spLocks noGrp="1"/>
          </p:cNvSpPr>
          <p:nvPr>
            <p:ph type="title"/>
          </p:nvPr>
        </p:nvSpPr>
        <p:spPr bwMode="auto">
          <a:xfrm>
            <a:off x="1671638" y="56947"/>
            <a:ext cx="6488399" cy="769200"/>
          </a:xfrm>
          <a:prstGeom prst="rect">
            <a:avLst/>
          </a:prstGeom>
          <a:noFill/>
          <a:ln>
            <a:noFill/>
          </a:ln>
        </p:spPr>
        <p:txBody>
          <a:bodyPr spcFirstLastPara="1" wrap="square" lIns="68575" tIns="34275" rIns="68575" bIns="34275" anchor="ctr" anchorCtr="0">
            <a:noAutofit/>
          </a:bodyPr>
          <a:lstStyle/>
          <a:p>
            <a:pPr lvl="0">
              <a:defRPr/>
            </a:pPr>
            <a:r>
              <a:rPr lang="it" sz="2000" dirty="0" smtClean="0"/>
              <a:t>The absorption phase</a:t>
            </a:r>
            <a:endParaRPr sz="2000" dirty="0"/>
          </a:p>
        </p:txBody>
      </p:sp>
      <p:sp>
        <p:nvSpPr>
          <p:cNvPr id="9" name="Google Shape;398;g34c7ff703bc_0_1406"/>
          <p:cNvSpPr txBox="1"/>
          <p:nvPr/>
        </p:nvSpPr>
        <p:spPr bwMode="auto">
          <a:xfrm>
            <a:off x="295500" y="915566"/>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Inorganic (Crystal) scintillator such as GAGG(Ce) - gadolinium aluminum gallium garnet (Gd₃Al₂Ga₃O₁₂), Ce doped is suitable to detecting scattered photons via photoelectric </a:t>
            </a:r>
            <a:r>
              <a:rPr lang="it" sz="1600" b="0" i="0" u="none" strike="noStrike" cap="none" dirty="0" smtClean="0">
                <a:solidFill>
                  <a:schemeClr val="dk1"/>
                </a:solidFill>
                <a:latin typeface="Proxima Nova"/>
                <a:ea typeface="Proxima Nova"/>
                <a:cs typeface="Proxima Nova"/>
              </a:rPr>
              <a:t>effect</a:t>
            </a:r>
            <a:endParaRPr sz="1600" b="0" i="0" u="none" strike="noStrike" cap="none" dirty="0">
              <a:solidFill>
                <a:schemeClr val="dk1"/>
              </a:solidFill>
              <a:latin typeface="Proxima Nova"/>
              <a:ea typeface="Proxima Nova"/>
              <a:cs typeface="Proxima Nova"/>
            </a:endParaRPr>
          </a:p>
        </p:txBody>
      </p:sp>
      <p:pic>
        <p:nvPicPr>
          <p:cNvPr id="10" name="Google Shape;399;g34c7ff703bc_0_1406"/>
          <p:cNvPicPr/>
          <p:nvPr/>
        </p:nvPicPr>
        <p:blipFill>
          <a:blip r:embed="rId3">
            <a:alphaModFix/>
          </a:blip>
          <a:srcRect/>
          <a:stretch/>
        </p:blipFill>
        <p:spPr bwMode="auto">
          <a:xfrm>
            <a:off x="2048925" y="2036625"/>
            <a:ext cx="5090799" cy="2930501"/>
          </a:xfrm>
          <a:prstGeom prst="rect">
            <a:avLst/>
          </a:prstGeom>
          <a:noFill/>
          <a:ln>
            <a:noFill/>
          </a:ln>
        </p:spPr>
      </p:pic>
      <p:sp>
        <p:nvSpPr>
          <p:cNvPr id="11" name="Google Shape;400;g34c7ff703bc_0_1406"/>
          <p:cNvSpPr txBox="1"/>
          <p:nvPr/>
        </p:nvSpPr>
        <p:spPr bwMode="auto">
          <a:xfrm>
            <a:off x="7067275" y="4498500"/>
            <a:ext cx="2226600" cy="3888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it">
                <a:solidFill>
                  <a:schemeClr val="dk1"/>
                </a:solidFill>
                <a:latin typeface="Proxima Nova"/>
                <a:ea typeface="Proxima Nova"/>
                <a:cs typeface="Proxima Nova"/>
              </a:rPr>
              <a:t>Del Monte et al. 2023</a:t>
            </a:r>
            <a:endParaRPr>
              <a:solidFill>
                <a:schemeClr val="dk1"/>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28</a:t>
            </a:fld>
            <a:endParaRPr lang="en-GB"/>
          </a:p>
        </p:txBody>
      </p:sp>
    </p:spTree>
    <p:extLst>
      <p:ext uri="{BB962C8B-B14F-4D97-AF65-F5344CB8AC3E}">
        <p14:creationId xmlns:p14="http://schemas.microsoft.com/office/powerpoint/2010/main" val="3788006344"/>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5" name="Google Shape;405;g34c7ff703bc_0_1261"/>
          <p:cNvPicPr/>
          <p:nvPr/>
        </p:nvPicPr>
        <p:blipFill>
          <a:blip r:embed="rId3">
            <a:alphaModFix/>
          </a:blip>
          <a:srcRect/>
          <a:stretch/>
        </p:blipFill>
        <p:spPr bwMode="auto">
          <a:xfrm>
            <a:off x="5051984" y="977346"/>
            <a:ext cx="4092015" cy="2792246"/>
          </a:xfrm>
          <a:prstGeom prst="rect">
            <a:avLst/>
          </a:prstGeom>
          <a:noFill/>
          <a:ln>
            <a:noFill/>
          </a:ln>
        </p:spPr>
      </p:pic>
      <p:sp>
        <p:nvSpPr>
          <p:cNvPr id="406" name="Google Shape;406;g34c7ff703bc_0_1261"/>
          <p:cNvSpPr txBox="1">
            <a:spLocks noGrp="1"/>
          </p:cNvSpPr>
          <p:nvPr>
            <p:ph type="body" idx="1"/>
          </p:nvPr>
        </p:nvSpPr>
        <p:spPr bwMode="auto">
          <a:xfrm>
            <a:off x="-1" y="986027"/>
            <a:ext cx="5196300" cy="3742200"/>
          </a:xfrm>
          <a:prstGeom prst="rect">
            <a:avLst/>
          </a:prstGeom>
          <a:noFill/>
          <a:ln>
            <a:noFill/>
          </a:ln>
        </p:spPr>
        <p:txBody>
          <a:bodyPr spcFirstLastPara="1" wrap="square" lIns="68575" tIns="34275" rIns="68575" bIns="34275" anchor="t" anchorCtr="0">
            <a:noAutofit/>
          </a:bodyPr>
          <a:lstStyle/>
          <a:p>
            <a:pPr marL="177800" lvl="0" indent="-177800" algn="l">
              <a:lnSpc>
                <a:spcPct val="90000"/>
              </a:lnSpc>
              <a:spcBef>
                <a:spcPts val="0"/>
              </a:spcBef>
              <a:spcAft>
                <a:spcPts val="0"/>
              </a:spcAft>
              <a:buClr>
                <a:schemeClr val="dk1"/>
              </a:buClr>
              <a:buSzPts val="1800"/>
              <a:buChar char="•"/>
              <a:defRPr/>
            </a:pPr>
            <a:r>
              <a:rPr lang="it" sz="1400" b="1" dirty="0">
                <a:solidFill>
                  <a:srgbClr val="5B9BD5"/>
                </a:solidFill>
              </a:rPr>
              <a:t>Constellation</a:t>
            </a:r>
            <a:r>
              <a:rPr lang="it" sz="1400" dirty="0">
                <a:solidFill>
                  <a:schemeClr val="tx1"/>
                </a:solidFill>
              </a:rPr>
              <a:t> of </a:t>
            </a:r>
            <a:r>
              <a:rPr lang="it" sz="1400" b="1" dirty="0">
                <a:solidFill>
                  <a:schemeClr val="tx1"/>
                </a:solidFill>
              </a:rPr>
              <a:t>two </a:t>
            </a:r>
            <a:r>
              <a:rPr lang="it" sz="1400" b="1" dirty="0" smtClean="0">
                <a:solidFill>
                  <a:schemeClr val="tx1"/>
                </a:solidFill>
              </a:rPr>
              <a:t>6U </a:t>
            </a:r>
            <a:r>
              <a:rPr lang="it" sz="1400" b="1" dirty="0">
                <a:solidFill>
                  <a:schemeClr val="tx1"/>
                </a:solidFill>
              </a:rPr>
              <a:t>CubeSats </a:t>
            </a:r>
            <a:r>
              <a:rPr lang="it" sz="1400" dirty="0">
                <a:solidFill>
                  <a:schemeClr val="tx1"/>
                </a:solidFill>
              </a:rPr>
              <a:t>orbiting the Earth on SSO orbit (~470 km) to observe the Sun </a:t>
            </a:r>
            <a:endParaRPr sz="16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400" dirty="0">
                <a:solidFill>
                  <a:schemeClr val="tx1"/>
                </a:solidFill>
              </a:rPr>
              <a:t>Monitoring of the Sun with a time fraction &gt;68% during the 3 years nominal life-time</a:t>
            </a:r>
            <a:endParaRPr sz="16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400" dirty="0">
                <a:solidFill>
                  <a:schemeClr val="tx1"/>
                </a:solidFill>
              </a:rPr>
              <a:t>X-ray polarimetry of Solar Flares in the 25-100 keV energy band</a:t>
            </a:r>
            <a:endParaRPr sz="1600" dirty="0"/>
          </a:p>
          <a:p>
            <a:pPr marL="177800" lvl="0" indent="-177800" algn="l">
              <a:lnSpc>
                <a:spcPct val="90000"/>
              </a:lnSpc>
              <a:spcBef>
                <a:spcPts val="800"/>
              </a:spcBef>
              <a:spcAft>
                <a:spcPts val="0"/>
              </a:spcAft>
              <a:buClr>
                <a:schemeClr val="dk1"/>
              </a:buClr>
              <a:buSzPts val="1800"/>
              <a:buChar char="•"/>
              <a:defRPr/>
            </a:pPr>
            <a:r>
              <a:rPr lang="it" sz="1400" dirty="0">
                <a:solidFill>
                  <a:schemeClr val="tx1"/>
                </a:solidFill>
              </a:rPr>
              <a:t>Each satellite hosts a </a:t>
            </a:r>
            <a:r>
              <a:rPr lang="it" sz="1400" b="1" dirty="0">
                <a:solidFill>
                  <a:schemeClr val="tx1"/>
                </a:solidFill>
              </a:rPr>
              <a:t>dual-phase Compton scattering polarimeter </a:t>
            </a:r>
            <a:r>
              <a:rPr lang="it" sz="1400" dirty="0">
                <a:solidFill>
                  <a:schemeClr val="tx1"/>
                </a:solidFill>
              </a:rPr>
              <a:t>that exploits </a:t>
            </a:r>
            <a:r>
              <a:rPr lang="it" sz="1400" b="1" dirty="0">
                <a:solidFill>
                  <a:schemeClr val="tx1"/>
                </a:solidFill>
              </a:rPr>
              <a:t>coincidence measurements </a:t>
            </a:r>
            <a:r>
              <a:rPr lang="it" sz="1400" dirty="0">
                <a:solidFill>
                  <a:schemeClr val="tx1"/>
                </a:solidFill>
              </a:rPr>
              <a:t>between plastic (scatterer) and inorganic (absorber) scintillator rods </a:t>
            </a:r>
            <a:endParaRPr sz="1600" dirty="0">
              <a:solidFill>
                <a:schemeClr val="tx1"/>
              </a:solidFill>
            </a:endParaRPr>
          </a:p>
          <a:p>
            <a:pPr marL="177800" lvl="0" indent="-177800" algn="l">
              <a:lnSpc>
                <a:spcPct val="90000"/>
              </a:lnSpc>
              <a:spcBef>
                <a:spcPts val="800"/>
              </a:spcBef>
              <a:spcAft>
                <a:spcPts val="0"/>
              </a:spcAft>
              <a:buClr>
                <a:schemeClr val="dk1"/>
              </a:buClr>
              <a:buSzPts val="1800"/>
              <a:buChar char="•"/>
              <a:defRPr/>
            </a:pPr>
            <a:r>
              <a:rPr lang="it" sz="1400" b="1" dirty="0">
                <a:solidFill>
                  <a:schemeClr val="tx1"/>
                </a:solidFill>
              </a:rPr>
              <a:t>1 RPM rotation of the spacecraft </a:t>
            </a:r>
            <a:r>
              <a:rPr lang="it" sz="1400" dirty="0">
                <a:solidFill>
                  <a:schemeClr val="tx1"/>
                </a:solidFill>
              </a:rPr>
              <a:t>around the polarimeter symmetry axis pointing the Sun allows to reduce the systematic effect known as spurious polarization</a:t>
            </a:r>
            <a:endParaRPr sz="1400" dirty="0"/>
          </a:p>
          <a:p>
            <a:pPr marL="177800" lvl="0" indent="-76200" algn="l">
              <a:lnSpc>
                <a:spcPct val="90000"/>
              </a:lnSpc>
              <a:spcBef>
                <a:spcPts val="800"/>
              </a:spcBef>
              <a:spcAft>
                <a:spcPts val="0"/>
              </a:spcAft>
              <a:buClr>
                <a:schemeClr val="dk1"/>
              </a:buClr>
              <a:buSzPts val="1500"/>
              <a:buNone/>
              <a:defRPr/>
            </a:pPr>
            <a:endParaRPr sz="1400" dirty="0"/>
          </a:p>
        </p:txBody>
      </p:sp>
      <p:grpSp>
        <p:nvGrpSpPr>
          <p:cNvPr id="407" name="Google Shape;407;g34c7ff703bc_0_1261"/>
          <p:cNvGrpSpPr/>
          <p:nvPr/>
        </p:nvGrpSpPr>
        <p:grpSpPr bwMode="auto">
          <a:xfrm>
            <a:off x="4682546" y="3508358"/>
            <a:ext cx="1924849" cy="1471185"/>
            <a:chOff x="1018776" y="2308481"/>
            <a:chExt cx="3961410" cy="2935911"/>
          </a:xfrm>
        </p:grpSpPr>
        <p:pic>
          <p:nvPicPr>
            <p:cNvPr id="408" name="Google Shape;408;g34c7ff703bc_0_1261"/>
            <p:cNvPicPr/>
            <p:nvPr/>
          </p:nvPicPr>
          <p:blipFill>
            <a:blip r:embed="rId4">
              <a:alphaModFix/>
            </a:blip>
            <a:srcRect/>
            <a:stretch/>
          </p:blipFill>
          <p:spPr bwMode="auto">
            <a:xfrm>
              <a:off x="1486874" y="2647271"/>
              <a:ext cx="3493312" cy="2597121"/>
            </a:xfrm>
            <a:prstGeom prst="rect">
              <a:avLst/>
            </a:prstGeom>
            <a:noFill/>
            <a:ln>
              <a:noFill/>
            </a:ln>
          </p:spPr>
        </p:pic>
        <p:sp>
          <p:nvSpPr>
            <p:cNvPr id="409" name="Google Shape;409;g34c7ff703bc_0_1261"/>
            <p:cNvSpPr/>
            <p:nvPr/>
          </p:nvSpPr>
          <p:spPr bwMode="auto">
            <a:xfrm rot="-2812655">
              <a:off x="1387706" y="2374963"/>
              <a:ext cx="679824" cy="1148036"/>
            </a:xfrm>
            <a:prstGeom prst="curvedLeftArrow">
              <a:avLst>
                <a:gd name="adj1" fmla="val 22788"/>
                <a:gd name="adj2" fmla="val 96753"/>
                <a:gd name="adj3" fmla="val 34740"/>
              </a:avLst>
            </a:prstGeom>
            <a:solidFill>
              <a:srgbClr val="FF0000"/>
            </a:solid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a:spcBef>
                  <a:spcPts val="0"/>
                </a:spcBef>
                <a:spcAft>
                  <a:spcPts val="0"/>
                </a:spcAft>
                <a:buClr>
                  <a:schemeClr val="dk1"/>
                </a:buClr>
                <a:buSzPts val="1400"/>
                <a:buFont typeface="Calibri"/>
                <a:buNone/>
                <a:defRPr/>
              </a:pPr>
              <a:endParaRPr sz="1400">
                <a:solidFill>
                  <a:schemeClr val="dk1"/>
                </a:solidFill>
                <a:latin typeface="Calibri"/>
                <a:ea typeface="Calibri"/>
                <a:cs typeface="Calibri"/>
              </a:endParaRPr>
            </a:p>
          </p:txBody>
        </p:sp>
        <p:cxnSp>
          <p:nvCxnSpPr>
            <p:cNvPr id="410" name="Google Shape;410;g34c7ff703bc_0_1261"/>
            <p:cNvCxnSpPr/>
            <p:nvPr/>
          </p:nvCxnSpPr>
          <p:spPr bwMode="auto">
            <a:xfrm rot="10800000">
              <a:off x="1018776" y="2445146"/>
              <a:ext cx="2022599" cy="1401300"/>
            </a:xfrm>
            <a:prstGeom prst="straightConnector1">
              <a:avLst/>
            </a:prstGeom>
            <a:noFill/>
            <a:ln w="28575" cap="flat" cmpd="sng">
              <a:solidFill>
                <a:srgbClr val="FF0000"/>
              </a:solidFill>
              <a:prstDash val="solid"/>
              <a:miter lim="800000"/>
              <a:headEnd type="none" w="sm" len="sm"/>
              <a:tailEnd type="triangle" w="med" len="med"/>
            </a:ln>
          </p:spPr>
        </p:cxnSp>
      </p:grpSp>
      <p:sp>
        <p:nvSpPr>
          <p:cNvPr id="411" name="Google Shape;411;g34c7ff703bc_0_1261"/>
          <p:cNvSpPr txBox="1">
            <a:spLocks noGrp="1"/>
          </p:cNvSpPr>
          <p:nvPr>
            <p:ph type="title"/>
          </p:nvPr>
        </p:nvSpPr>
        <p:spPr bwMode="auto">
          <a:xfrm>
            <a:off x="1590152" y="56947"/>
            <a:ext cx="65091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Clr>
                <a:schemeClr val="dk1"/>
              </a:buClr>
              <a:buSzPts val="1100"/>
              <a:buFont typeface="Calibri"/>
              <a:buNone/>
              <a:defRPr/>
            </a:pPr>
            <a:r>
              <a:rPr lang="it"/>
              <a:t>The payload</a:t>
            </a:r>
            <a:endParaRPr/>
          </a:p>
        </p:txBody>
      </p:sp>
      <p:pic>
        <p:nvPicPr>
          <p:cNvPr id="412" name="Google Shape;412;g34c7ff703bc_0_1261"/>
          <p:cNvPicPr/>
          <p:nvPr/>
        </p:nvPicPr>
        <p:blipFill>
          <a:blip r:embed="rId5">
            <a:alphaModFix/>
          </a:blip>
          <a:srcRect/>
          <a:stretch/>
        </p:blipFill>
        <p:spPr bwMode="auto">
          <a:xfrm>
            <a:off x="8255692" y="94514"/>
            <a:ext cx="838244" cy="696298"/>
          </a:xfrm>
          <a:prstGeom prst="rect">
            <a:avLst/>
          </a:prstGeom>
          <a:noFill/>
          <a:ln>
            <a:noFill/>
          </a:ln>
        </p:spPr>
      </p:pic>
      <p:pic>
        <p:nvPicPr>
          <p:cNvPr id="413" name="Google Shape;413;g34c7ff703bc_0_1261"/>
          <p:cNvPicPr/>
          <p:nvPr/>
        </p:nvPicPr>
        <p:blipFill>
          <a:blip r:embed="rId6">
            <a:alphaModFix/>
          </a:blip>
          <a:srcRect/>
          <a:stretch/>
        </p:blipFill>
        <p:spPr bwMode="auto">
          <a:xfrm>
            <a:off x="236709" y="3927849"/>
            <a:ext cx="1969025" cy="1051693"/>
          </a:xfrm>
          <a:prstGeom prst="rect">
            <a:avLst/>
          </a:prstGeom>
          <a:noFill/>
          <a:ln>
            <a:noFill/>
          </a:ln>
        </p:spPr>
      </p:pic>
      <p:sp>
        <p:nvSpPr>
          <p:cNvPr id="414" name="Google Shape;414;g34c7ff703bc_0_1261"/>
          <p:cNvSpPr txBox="1"/>
          <p:nvPr/>
        </p:nvSpPr>
        <p:spPr bwMode="auto">
          <a:xfrm>
            <a:off x="7758457" y="986026"/>
            <a:ext cx="1295759" cy="495629"/>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400">
                <a:solidFill>
                  <a:schemeClr val="dk1"/>
                </a:solidFill>
                <a:latin typeface="Calibri"/>
                <a:ea typeface="Calibri"/>
                <a:cs typeface="Calibri"/>
              </a:rPr>
              <a:t>End of Phase A payload design</a:t>
            </a:r>
            <a:endParaRPr sz="1400">
              <a:solidFill>
                <a:schemeClr val="dk1"/>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29</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44" name="Google Shape;144;g34926e8d56c_0_116"/>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45" name="Google Shape;145;g34926e8d56c_0_116"/>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Here comes the Sun…</a:t>
            </a:r>
            <a:endParaRPr sz="2300" b="1"/>
          </a:p>
        </p:txBody>
      </p:sp>
      <p:sp>
        <p:nvSpPr>
          <p:cNvPr id="146" name="Google Shape;146;g34926e8d56c_0_116"/>
          <p:cNvSpPr txBox="1"/>
          <p:nvPr/>
        </p:nvSpPr>
        <p:spPr bwMode="auto">
          <a:xfrm>
            <a:off x="-9300" y="662900"/>
            <a:ext cx="5138100" cy="4157400"/>
          </a:xfrm>
          <a:prstGeom prst="rect">
            <a:avLst/>
          </a:prstGeom>
          <a:noFill/>
          <a:ln>
            <a:noFill/>
          </a:ln>
        </p:spPr>
        <p:txBody>
          <a:bodyPr spcFirstLastPara="1" wrap="square" lIns="91425" tIns="91425" rIns="91425" bIns="91425" anchor="t" anchorCtr="0">
            <a:noAutofit/>
          </a:bodyPr>
          <a:lstStyle/>
          <a:p>
            <a:pPr marL="457200" marR="0" lvl="0" indent="-317500" algn="l">
              <a:lnSpc>
                <a:spcPct val="150000"/>
              </a:lnSpc>
              <a:spcBef>
                <a:spcPts val="0"/>
              </a:spcBef>
              <a:spcAft>
                <a:spcPts val="0"/>
              </a:spcAft>
              <a:buClr>
                <a:schemeClr val="dk1"/>
              </a:buClr>
              <a:buSzPts val="1400"/>
              <a:buFont typeface="Proxima Nova"/>
              <a:buChar char="●"/>
              <a:defRPr/>
            </a:pPr>
            <a:r>
              <a:rPr lang="it" dirty="0">
                <a:solidFill>
                  <a:schemeClr val="dk1"/>
                </a:solidFill>
                <a:latin typeface="Proxima Nova"/>
                <a:ea typeface="Proxima Nova"/>
                <a:cs typeface="Proxima Nova"/>
              </a:rPr>
              <a:t>Main sequence G2V star</a:t>
            </a:r>
            <a:endParaRPr dirty="0">
              <a:solidFill>
                <a:schemeClr val="dk1"/>
              </a:solidFill>
              <a:latin typeface="Proxima Nova"/>
              <a:ea typeface="Proxima Nova"/>
              <a:cs typeface="Proxima Nova"/>
            </a:endParaRPr>
          </a:p>
          <a:p>
            <a:pPr marL="457200" marR="0" lvl="0" indent="-317500" algn="l">
              <a:lnSpc>
                <a:spcPct val="150000"/>
              </a:lnSpc>
              <a:spcBef>
                <a:spcPts val="0"/>
              </a:spcBef>
              <a:spcAft>
                <a:spcPts val="0"/>
              </a:spcAft>
              <a:buClr>
                <a:schemeClr val="dk1"/>
              </a:buClr>
              <a:buSzPts val="1400"/>
              <a:buFont typeface="Proxima Nova"/>
              <a:buChar char="●"/>
              <a:defRPr/>
            </a:pPr>
            <a:r>
              <a:rPr lang="it" dirty="0">
                <a:solidFill>
                  <a:schemeClr val="dk1"/>
                </a:solidFill>
                <a:latin typeface="Proxima Nova"/>
                <a:ea typeface="Proxima Nova"/>
                <a:cs typeface="Proxima Nova"/>
              </a:rPr>
              <a:t>Distant about 150x10</a:t>
            </a:r>
            <a:r>
              <a:rPr lang="it" baseline="30000" dirty="0">
                <a:solidFill>
                  <a:schemeClr val="dk1"/>
                </a:solidFill>
                <a:latin typeface="Proxima Nova"/>
                <a:ea typeface="Proxima Nova"/>
                <a:cs typeface="Proxima Nova"/>
              </a:rPr>
              <a:t>6</a:t>
            </a:r>
            <a:r>
              <a:rPr lang="it" dirty="0">
                <a:solidFill>
                  <a:schemeClr val="dk1"/>
                </a:solidFill>
                <a:latin typeface="Proxima Nova"/>
                <a:ea typeface="Proxima Nova"/>
                <a:cs typeface="Proxima Nova"/>
              </a:rPr>
              <a:t> km (1 AU) from us</a:t>
            </a:r>
            <a:endParaRPr dirty="0">
              <a:solidFill>
                <a:schemeClr val="dk1"/>
              </a:solidFill>
              <a:latin typeface="Proxima Nova"/>
              <a:ea typeface="Proxima Nova"/>
              <a:cs typeface="Proxima Nova"/>
            </a:endParaRPr>
          </a:p>
          <a:p>
            <a:pPr marL="457200" marR="0" lvl="0" indent="-317500" algn="l">
              <a:lnSpc>
                <a:spcPct val="150000"/>
              </a:lnSpc>
              <a:spcBef>
                <a:spcPts val="0"/>
              </a:spcBef>
              <a:spcAft>
                <a:spcPts val="0"/>
              </a:spcAft>
              <a:buClr>
                <a:schemeClr val="dk1"/>
              </a:buClr>
              <a:buSzPts val="1400"/>
              <a:buFont typeface="Proxima Nova"/>
              <a:buChar char="●"/>
              <a:defRPr/>
            </a:pPr>
            <a:r>
              <a:rPr lang="it" dirty="0">
                <a:solidFill>
                  <a:schemeClr val="dk1"/>
                </a:solidFill>
                <a:latin typeface="Proxima Nova"/>
                <a:ea typeface="Proxima Nova"/>
                <a:cs typeface="Proxima Nova"/>
              </a:rPr>
              <a:t>Diameter 1.4x10</a:t>
            </a:r>
            <a:r>
              <a:rPr lang="it" baseline="30000" dirty="0">
                <a:solidFill>
                  <a:schemeClr val="dk1"/>
                </a:solidFill>
                <a:latin typeface="Proxima Nova"/>
                <a:ea typeface="Proxima Nova"/>
                <a:cs typeface="Proxima Nova"/>
              </a:rPr>
              <a:t>6</a:t>
            </a:r>
            <a:r>
              <a:rPr lang="it" dirty="0">
                <a:solidFill>
                  <a:schemeClr val="dk1"/>
                </a:solidFill>
                <a:latin typeface="Proxima Nova"/>
                <a:ea typeface="Proxima Nova"/>
                <a:cs typeface="Proxima Nova"/>
              </a:rPr>
              <a:t> km</a:t>
            </a:r>
            <a:endParaRPr dirty="0">
              <a:solidFill>
                <a:schemeClr val="dk1"/>
              </a:solidFill>
              <a:latin typeface="Proxima Nova"/>
              <a:ea typeface="Proxima Nova"/>
              <a:cs typeface="Proxima Nova"/>
            </a:endParaRPr>
          </a:p>
          <a:p>
            <a:pPr marL="457200" marR="0" lvl="0" indent="-317500" algn="l">
              <a:lnSpc>
                <a:spcPct val="150000"/>
              </a:lnSpc>
              <a:spcBef>
                <a:spcPts val="0"/>
              </a:spcBef>
              <a:spcAft>
                <a:spcPts val="0"/>
              </a:spcAft>
              <a:buClr>
                <a:schemeClr val="dk1"/>
              </a:buClr>
              <a:buSzPts val="1400"/>
              <a:buFont typeface="Proxima Nova"/>
              <a:buChar char="●"/>
              <a:defRPr/>
            </a:pPr>
            <a:r>
              <a:rPr lang="it" dirty="0">
                <a:solidFill>
                  <a:schemeClr val="dk1"/>
                </a:solidFill>
                <a:latin typeface="Proxima Nova"/>
                <a:ea typeface="Proxima Nova"/>
                <a:cs typeface="Proxima Nova"/>
              </a:rPr>
              <a:t>Rotation periods:</a:t>
            </a:r>
            <a:endParaRPr dirty="0">
              <a:solidFill>
                <a:schemeClr val="dk1"/>
              </a:solidFill>
              <a:latin typeface="Proxima Nova"/>
              <a:ea typeface="Proxima Nova"/>
              <a:cs typeface="Proxima Nova"/>
            </a:endParaRPr>
          </a:p>
          <a:p>
            <a:pPr marL="914400" marR="0" lvl="1" indent="-317500" algn="l">
              <a:lnSpc>
                <a:spcPct val="150000"/>
              </a:lnSpc>
              <a:spcBef>
                <a:spcPts val="0"/>
              </a:spcBef>
              <a:spcAft>
                <a:spcPts val="0"/>
              </a:spcAft>
              <a:buClr>
                <a:schemeClr val="dk1"/>
              </a:buClr>
              <a:buSzPts val="1400"/>
              <a:buFont typeface="Proxima Nova"/>
              <a:buChar char="○"/>
              <a:defRPr/>
            </a:pPr>
            <a:r>
              <a:rPr lang="it" b="1" dirty="0">
                <a:solidFill>
                  <a:srgbClr val="00B0F0"/>
                </a:solidFill>
                <a:latin typeface="Proxima Nova"/>
                <a:ea typeface="Proxima Nova"/>
                <a:cs typeface="Proxima Nova"/>
              </a:rPr>
              <a:t>36 days at the poles</a:t>
            </a:r>
            <a:endParaRPr b="1" dirty="0">
              <a:solidFill>
                <a:srgbClr val="00B0F0"/>
              </a:solidFill>
              <a:latin typeface="Proxima Nova"/>
              <a:ea typeface="Proxima Nova"/>
              <a:cs typeface="Proxima Nova"/>
            </a:endParaRPr>
          </a:p>
          <a:p>
            <a:pPr marL="914400" marR="0" lvl="1" indent="-317500" algn="l">
              <a:lnSpc>
                <a:spcPct val="150000"/>
              </a:lnSpc>
              <a:spcBef>
                <a:spcPts val="0"/>
              </a:spcBef>
              <a:spcAft>
                <a:spcPts val="0"/>
              </a:spcAft>
              <a:buClr>
                <a:schemeClr val="dk1"/>
              </a:buClr>
              <a:buSzPts val="1400"/>
              <a:buFont typeface="Proxima Nova"/>
              <a:buChar char="○"/>
              <a:defRPr/>
            </a:pPr>
            <a:r>
              <a:rPr lang="it" b="1" dirty="0">
                <a:solidFill>
                  <a:srgbClr val="00B0F0"/>
                </a:solidFill>
                <a:latin typeface="Proxima Nova"/>
                <a:ea typeface="Proxima Nova"/>
                <a:cs typeface="Proxima Nova"/>
              </a:rPr>
              <a:t>25 days at the equator</a:t>
            </a:r>
            <a:endParaRPr b="1" dirty="0">
              <a:solidFill>
                <a:srgbClr val="00B0F0"/>
              </a:solidFill>
              <a:latin typeface="Proxima Nova"/>
              <a:ea typeface="Proxima Nova"/>
              <a:cs typeface="Proxima Nova"/>
            </a:endParaRPr>
          </a:p>
          <a:p>
            <a:pPr marL="0" marR="0" lvl="0" indent="0" algn="l">
              <a:lnSpc>
                <a:spcPct val="150000"/>
              </a:lnSpc>
              <a:spcBef>
                <a:spcPts val="0"/>
              </a:spcBef>
              <a:spcAft>
                <a:spcPts val="0"/>
              </a:spcAft>
              <a:buNone/>
              <a:defRPr/>
            </a:pPr>
            <a:endParaRPr dirty="0">
              <a:solidFill>
                <a:schemeClr val="dk1"/>
              </a:solidFill>
              <a:latin typeface="Proxima Nova"/>
              <a:ea typeface="Proxima Nova"/>
              <a:cs typeface="Proxima Nova"/>
            </a:endParaRPr>
          </a:p>
        </p:txBody>
      </p:sp>
      <p:pic>
        <p:nvPicPr>
          <p:cNvPr id="147" name="Google Shape;147;g34926e8d56c_0_116"/>
          <p:cNvPicPr/>
          <p:nvPr/>
        </p:nvPicPr>
        <p:blipFill>
          <a:blip r:embed="rId3">
            <a:alphaModFix/>
          </a:blip>
          <a:stretch/>
        </p:blipFill>
        <p:spPr bwMode="auto">
          <a:xfrm>
            <a:off x="3869368" y="0"/>
            <a:ext cx="5274632" cy="5143499"/>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a:t>
            </a:fld>
            <a:endParaRPr lang="en-GB"/>
          </a:p>
        </p:txBody>
      </p:sp>
      <p:pic>
        <p:nvPicPr>
          <p:cNvPr id="4" name="Immagine 3"/>
          <p:cNvPicPr>
            <a:picLocks noChangeAspect="1"/>
          </p:cNvPicPr>
          <p:nvPr/>
        </p:nvPicPr>
        <p:blipFill>
          <a:blip r:embed="rId4"/>
          <a:stretch>
            <a:fillRect/>
          </a:stretch>
        </p:blipFill>
        <p:spPr>
          <a:xfrm>
            <a:off x="395536" y="2643758"/>
            <a:ext cx="3024335" cy="2268978"/>
          </a:xfrm>
          <a:prstGeom prst="rect">
            <a:avLst/>
          </a:prstGeom>
        </p:spPr>
      </p:pic>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19" name="Google Shape;419;g34c7ff703bc_0_1274"/>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a:t>Compton polarimeter working principle</a:t>
            </a:r>
            <a:endParaRPr/>
          </a:p>
        </p:txBody>
      </p:sp>
      <p:pic>
        <p:nvPicPr>
          <p:cNvPr id="421" name="Google Shape;421;g34c7ff703bc_0_1274"/>
          <p:cNvPicPr/>
          <p:nvPr/>
        </p:nvPicPr>
        <p:blipFill>
          <a:blip r:embed="rId5">
            <a:alphaModFix/>
          </a:blip>
          <a:srcRect/>
          <a:stretch/>
        </p:blipFill>
        <p:spPr bwMode="auto">
          <a:xfrm>
            <a:off x="842843" y="915650"/>
            <a:ext cx="2147821" cy="2688110"/>
          </a:xfrm>
          <a:prstGeom prst="rect">
            <a:avLst/>
          </a:prstGeom>
          <a:noFill/>
          <a:ln>
            <a:noFill/>
          </a:ln>
        </p:spPr>
      </p:pic>
      <p:pic>
        <p:nvPicPr>
          <p:cNvPr id="422" name="Google Shape;422;g34c7ff703bc_0_1274"/>
          <p:cNvPicPr/>
          <p:nvPr/>
        </p:nvPicPr>
        <p:blipFill>
          <a:blip r:embed="rId6">
            <a:alphaModFix/>
          </a:blip>
          <a:srcRect/>
          <a:stretch/>
        </p:blipFill>
        <p:spPr bwMode="auto">
          <a:xfrm>
            <a:off x="-17930" y="3693164"/>
            <a:ext cx="2047875" cy="1199856"/>
          </a:xfrm>
          <a:prstGeom prst="rect">
            <a:avLst/>
          </a:prstGeom>
          <a:noFill/>
          <a:ln>
            <a:noFill/>
          </a:ln>
        </p:spPr>
      </p:pic>
      <p:pic>
        <p:nvPicPr>
          <p:cNvPr id="423" name="Google Shape;423;g34c7ff703bc_0_1274"/>
          <p:cNvPicPr/>
          <p:nvPr/>
        </p:nvPicPr>
        <p:blipFill>
          <a:blip r:embed="rId7">
            <a:alphaModFix/>
          </a:blip>
          <a:srcRect/>
          <a:stretch/>
        </p:blipFill>
        <p:spPr bwMode="auto">
          <a:xfrm>
            <a:off x="1916754" y="3693164"/>
            <a:ext cx="1925142" cy="1199856"/>
          </a:xfrm>
          <a:prstGeom prst="rect">
            <a:avLst/>
          </a:prstGeom>
          <a:noFill/>
          <a:ln>
            <a:noFill/>
          </a:ln>
        </p:spPr>
      </p:pic>
      <p:pic>
        <p:nvPicPr>
          <p:cNvPr id="424" name="Google Shape;424;g34c7ff703bc_0_1274"/>
          <p:cNvPicPr/>
          <p:nvPr/>
        </p:nvPicPr>
        <p:blipFill>
          <a:blip r:embed="rId8">
            <a:alphaModFix/>
          </a:blip>
          <a:srcRect/>
          <a:stretch/>
        </p:blipFill>
        <p:spPr bwMode="auto">
          <a:xfrm>
            <a:off x="5473186" y="4177143"/>
            <a:ext cx="3508117" cy="621775"/>
          </a:xfrm>
          <a:prstGeom prst="rect">
            <a:avLst/>
          </a:prstGeom>
          <a:noFill/>
          <a:ln>
            <a:noFill/>
          </a:ln>
        </p:spPr>
      </p:pic>
      <p:sp>
        <p:nvSpPr>
          <p:cNvPr id="425" name="Google Shape;425;g34c7ff703bc_0_1274"/>
          <p:cNvSpPr/>
          <p:nvPr/>
        </p:nvSpPr>
        <p:spPr bwMode="auto">
          <a:xfrm>
            <a:off x="4387359" y="4349531"/>
            <a:ext cx="1190700" cy="276900"/>
          </a:xfrm>
          <a:prstGeom prst="rect">
            <a:avLst/>
          </a:prstGeom>
          <a:noFill/>
          <a:ln>
            <a:noFill/>
          </a:ln>
        </p:spPr>
        <p:txBody>
          <a:bodyPr spcFirstLastPara="1" wrap="square" lIns="68575" tIns="34275" rIns="68575" bIns="34275" anchor="t" anchorCtr="0">
            <a:noAutofit/>
          </a:bodyPr>
          <a:lstStyle/>
          <a:p>
            <a:pPr marL="0" marR="0" lvl="0" indent="0" algn="l">
              <a:spcBef>
                <a:spcPts val="0"/>
              </a:spcBef>
              <a:spcAft>
                <a:spcPts val="0"/>
              </a:spcAft>
              <a:buNone/>
              <a:defRPr/>
            </a:pPr>
            <a:r>
              <a:rPr lang="it" sz="1400">
                <a:solidFill>
                  <a:schemeClr val="dk1"/>
                </a:solidFill>
                <a:latin typeface="Calibri"/>
                <a:ea typeface="Calibri"/>
                <a:cs typeface="Calibri"/>
              </a:rPr>
              <a:t>Klein-Nishina:</a:t>
            </a:r>
            <a:endParaRPr sz="900">
              <a:solidFill>
                <a:schemeClr val="dk1"/>
              </a:solidFill>
              <a:latin typeface="Calibri"/>
              <a:ea typeface="Calibri"/>
              <a:cs typeface="Calibri"/>
            </a:endParaRPr>
          </a:p>
        </p:txBody>
      </p:sp>
      <p:sp>
        <p:nvSpPr>
          <p:cNvPr id="426" name="Google Shape;426;g34c7ff703bc_0_1274"/>
          <p:cNvSpPr txBox="1"/>
          <p:nvPr/>
        </p:nvSpPr>
        <p:spPr bwMode="auto">
          <a:xfrm>
            <a:off x="8292661" y="4354971"/>
            <a:ext cx="576059" cy="282269"/>
          </a:xfrm>
          <a:prstGeom prst="rect">
            <a:avLst/>
          </a:prstGeom>
          <a:noFill/>
          <a:ln w="28575" cap="flat" cmpd="sng">
            <a:solidFill>
              <a:srgbClr val="FF0000"/>
            </a:solidFill>
            <a:prstDash val="solid"/>
            <a:round/>
            <a:headEnd type="none" w="sm" len="sm"/>
            <a:tailEnd type="none" w="sm" len="sm"/>
          </a:ln>
        </p:spPr>
        <p:txBody>
          <a:bodyPr spcFirstLastPara="1" wrap="square" lIns="68575" tIns="34275" rIns="68575" bIns="34275" anchor="t" anchorCtr="0">
            <a:spAutoFit/>
          </a:bodyPr>
          <a:lstStyle/>
          <a:p>
            <a:pPr marL="0" marR="0" lvl="0" indent="0" algn="l">
              <a:spcBef>
                <a:spcPts val="0"/>
              </a:spcBef>
              <a:spcAft>
                <a:spcPts val="0"/>
              </a:spcAft>
              <a:buClr>
                <a:schemeClr val="dk1"/>
              </a:buClr>
              <a:buSzPts val="1400"/>
              <a:buFont typeface="Calibri"/>
              <a:buNone/>
              <a:defRPr/>
            </a:pPr>
            <a:endParaRPr sz="1400">
              <a:solidFill>
                <a:schemeClr val="dk1"/>
              </a:solidFill>
              <a:latin typeface="Calibri"/>
              <a:ea typeface="Calibri"/>
              <a:cs typeface="Calibri"/>
            </a:endParaRPr>
          </a:p>
        </p:txBody>
      </p:sp>
      <p:pic>
        <p:nvPicPr>
          <p:cNvPr id="2" name="CUS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45174" y="947514"/>
            <a:ext cx="5417365" cy="3047268"/>
          </a:xfrm>
          <a:prstGeom prst="rect">
            <a:avLst/>
          </a:prstGeom>
        </p:spPr>
      </p:pic>
      <p:sp>
        <p:nvSpPr>
          <p:cNvPr id="3" name="Segnaposto numero diapositiva 2"/>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30</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19" name="Google Shape;419;g34c7ff703bc_0_1274"/>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lvl="0">
              <a:defRPr/>
            </a:pPr>
            <a:r>
              <a:rPr lang="it" sz="2400" dirty="0"/>
              <a:t>Multianodes Photomultiplier tubes to readout plastics</a:t>
            </a:r>
            <a:endParaRPr sz="2400" dirty="0"/>
          </a:p>
        </p:txBody>
      </p:sp>
      <p:sp>
        <p:nvSpPr>
          <p:cNvPr id="10" name="Google Shape;433;g34c7ff703bc_0_1436"/>
          <p:cNvSpPr txBox="1"/>
          <p:nvPr/>
        </p:nvSpPr>
        <p:spPr bwMode="auto">
          <a:xfrm>
            <a:off x="295500" y="908422"/>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A </a:t>
            </a:r>
            <a:r>
              <a:rPr lang="it" sz="1600" b="1" i="0" u="none" strike="noStrike" cap="none" dirty="0">
                <a:solidFill>
                  <a:schemeClr val="dk1"/>
                </a:solidFill>
                <a:latin typeface="Proxima Nova"/>
                <a:ea typeface="Proxima Nova"/>
                <a:cs typeface="Proxima Nova"/>
              </a:rPr>
              <a:t>Photomultiplier tube (PMT) </a:t>
            </a:r>
            <a:r>
              <a:rPr lang="it" sz="1600" b="0" i="0" u="none" strike="noStrike" cap="none" dirty="0">
                <a:solidFill>
                  <a:schemeClr val="dk1"/>
                </a:solidFill>
                <a:latin typeface="Proxima Nova"/>
                <a:ea typeface="Proxima Nova"/>
                <a:cs typeface="Proxima Nova"/>
              </a:rPr>
              <a:t>is a </a:t>
            </a:r>
            <a:r>
              <a:rPr lang="it" sz="1600" b="1" i="0" u="none" strike="noStrike" cap="none" dirty="0">
                <a:solidFill>
                  <a:schemeClr val="dk1"/>
                </a:solidFill>
                <a:latin typeface="Proxima Nova"/>
                <a:ea typeface="Proxima Nova"/>
                <a:cs typeface="Proxima Nova"/>
              </a:rPr>
              <a:t>vacuum tube</a:t>
            </a:r>
            <a:r>
              <a:rPr lang="it" sz="1600" b="0" i="0" u="none" strike="noStrike" cap="none" dirty="0">
                <a:solidFill>
                  <a:schemeClr val="dk1"/>
                </a:solidFill>
                <a:latin typeface="Proxima Nova"/>
                <a:ea typeface="Proxima Nova"/>
                <a:cs typeface="Proxima Nova"/>
              </a:rPr>
              <a:t> consisting of an input window, a </a:t>
            </a:r>
            <a:r>
              <a:rPr lang="it" sz="1600" b="1" i="0" u="none" strike="noStrike" cap="none" dirty="0">
                <a:solidFill>
                  <a:schemeClr val="dk1"/>
                </a:solidFill>
                <a:latin typeface="Proxima Nova"/>
                <a:ea typeface="Proxima Nova"/>
                <a:cs typeface="Proxima Nova"/>
              </a:rPr>
              <a:t>photocathode</a:t>
            </a:r>
            <a:r>
              <a:rPr lang="it" sz="1600" b="0" i="0" u="none" strike="noStrike" cap="none" dirty="0">
                <a:solidFill>
                  <a:schemeClr val="dk1"/>
                </a:solidFill>
                <a:latin typeface="Proxima Nova"/>
                <a:ea typeface="Proxima Nova"/>
                <a:cs typeface="Proxima Nova"/>
              </a:rPr>
              <a:t>, focusing electrodes (</a:t>
            </a:r>
            <a:r>
              <a:rPr lang="it" sz="1600" b="1" i="0" u="none" strike="noStrike" cap="none" dirty="0">
                <a:solidFill>
                  <a:schemeClr val="dk1"/>
                </a:solidFill>
                <a:latin typeface="Proxima Nova"/>
                <a:ea typeface="Proxima Nova"/>
                <a:cs typeface="Proxima Nova"/>
              </a:rPr>
              <a:t>dynodes</a:t>
            </a:r>
            <a:r>
              <a:rPr lang="it" sz="1600" b="0" i="0" u="none" strike="noStrike" cap="none" dirty="0">
                <a:solidFill>
                  <a:schemeClr val="dk1"/>
                </a:solidFill>
                <a:latin typeface="Proxima Nova"/>
                <a:ea typeface="Proxima Nova"/>
                <a:cs typeface="Proxima Nova"/>
              </a:rPr>
              <a:t>) and an </a:t>
            </a:r>
            <a:r>
              <a:rPr lang="it" sz="1600" b="1" i="0" u="none" strike="noStrike" cap="none" dirty="0">
                <a:solidFill>
                  <a:schemeClr val="dk1"/>
                </a:solidFill>
                <a:latin typeface="Proxima Nova"/>
                <a:ea typeface="Proxima Nova"/>
                <a:cs typeface="Proxima Nova"/>
              </a:rPr>
              <a:t>anode</a:t>
            </a:r>
            <a:endParaRPr sz="1600" b="1"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A photon entering from the window </a:t>
            </a:r>
            <a:r>
              <a:rPr lang="it" sz="1600" b="1" i="0" u="none" strike="noStrike" cap="none" dirty="0">
                <a:solidFill>
                  <a:schemeClr val="dk1"/>
                </a:solidFill>
                <a:latin typeface="Proxima Nova"/>
                <a:ea typeface="Proxima Nova"/>
                <a:cs typeface="Proxima Nova"/>
              </a:rPr>
              <a:t>extracts via photoelectric effect </a:t>
            </a:r>
            <a:r>
              <a:rPr lang="it" sz="1600" b="0" i="0" u="none" strike="noStrike" cap="none" dirty="0">
                <a:solidFill>
                  <a:schemeClr val="dk1"/>
                </a:solidFill>
                <a:latin typeface="Proxima Nova"/>
                <a:ea typeface="Proxima Nova"/>
                <a:cs typeface="Proxima Nova"/>
              </a:rPr>
              <a:t>an electron that is accelerated towards the first dynode by means of a potential difference applied, causing the </a:t>
            </a:r>
            <a:r>
              <a:rPr lang="it" sz="1600" b="1" i="0" u="none" strike="noStrike" cap="none" dirty="0">
                <a:solidFill>
                  <a:schemeClr val="dk1"/>
                </a:solidFill>
                <a:latin typeface="Proxima Nova"/>
                <a:ea typeface="Proxima Nova"/>
                <a:cs typeface="Proxima Nova"/>
              </a:rPr>
              <a:t>extraction of secondary electrons</a:t>
            </a:r>
            <a:r>
              <a:rPr lang="it" sz="1600" b="0" i="0" u="none" strike="noStrike" cap="none" dirty="0">
                <a:solidFill>
                  <a:schemeClr val="dk1"/>
                </a:solidFill>
                <a:latin typeface="Proxima Nova"/>
                <a:ea typeface="Proxima Nova"/>
                <a:cs typeface="Proxima Nova"/>
              </a:rPr>
              <a:t>. This chain is </a:t>
            </a:r>
            <a:r>
              <a:rPr lang="it" sz="1600" b="1" i="0" u="none" strike="noStrike" cap="none" dirty="0">
                <a:solidFill>
                  <a:schemeClr val="dk1"/>
                </a:solidFill>
                <a:latin typeface="Proxima Nova"/>
                <a:ea typeface="Proxima Nova"/>
                <a:cs typeface="Proxima Nova"/>
              </a:rPr>
              <a:t>repeated along the dynodes </a:t>
            </a:r>
            <a:endParaRPr sz="1600" b="1"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At the last dynode the </a:t>
            </a:r>
            <a:r>
              <a:rPr lang="it" sz="1600" b="1" i="0" u="none" strike="noStrike" cap="none" dirty="0">
                <a:solidFill>
                  <a:schemeClr val="dk1"/>
                </a:solidFill>
                <a:latin typeface="Proxima Nova"/>
                <a:ea typeface="Proxima Nova"/>
                <a:cs typeface="Proxima Nova"/>
              </a:rPr>
              <a:t>multiplication</a:t>
            </a:r>
            <a:r>
              <a:rPr lang="it" sz="1600" b="0" i="0" u="none" strike="noStrike" cap="none" dirty="0">
                <a:solidFill>
                  <a:schemeClr val="dk1"/>
                </a:solidFill>
                <a:latin typeface="Proxima Nova"/>
                <a:ea typeface="Proxima Nova"/>
                <a:cs typeface="Proxima Nova"/>
              </a:rPr>
              <a:t> factor is typically from </a:t>
            </a:r>
            <a:r>
              <a:rPr lang="it" sz="1600" b="1" i="0" u="none" strike="noStrike" cap="none" dirty="0">
                <a:solidFill>
                  <a:schemeClr val="dk1"/>
                </a:solidFill>
                <a:latin typeface="Proxima Nova"/>
                <a:ea typeface="Proxima Nova"/>
                <a:cs typeface="Proxima Nova"/>
              </a:rPr>
              <a:t>10</a:t>
            </a:r>
            <a:r>
              <a:rPr lang="it" sz="1600" b="1" i="0" u="none" strike="noStrike" cap="none" baseline="30000" dirty="0">
                <a:solidFill>
                  <a:schemeClr val="dk1"/>
                </a:solidFill>
                <a:latin typeface="Proxima Nova"/>
                <a:ea typeface="Proxima Nova"/>
                <a:cs typeface="Proxima Nova"/>
              </a:rPr>
              <a:t>6</a:t>
            </a:r>
            <a:r>
              <a:rPr lang="it" sz="1600" b="1" i="0" u="none" strike="noStrike" cap="none" dirty="0">
                <a:solidFill>
                  <a:schemeClr val="dk1"/>
                </a:solidFill>
                <a:latin typeface="Proxima Nova"/>
                <a:ea typeface="Proxima Nova"/>
                <a:cs typeface="Proxima Nova"/>
              </a:rPr>
              <a:t> to 10</a:t>
            </a:r>
            <a:r>
              <a:rPr lang="it" sz="1600" b="1" i="0" u="none" strike="noStrike" cap="none" baseline="30000" dirty="0">
                <a:solidFill>
                  <a:schemeClr val="dk1"/>
                </a:solidFill>
                <a:latin typeface="Proxima Nova"/>
                <a:ea typeface="Proxima Nova"/>
                <a:cs typeface="Proxima Nova"/>
              </a:rPr>
              <a:t>7</a:t>
            </a:r>
            <a:endParaRPr sz="1600" b="1"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Finally electrons are </a:t>
            </a:r>
            <a:r>
              <a:rPr lang="it" sz="1600" b="1" i="0" u="none" strike="noStrike" cap="none" dirty="0">
                <a:solidFill>
                  <a:schemeClr val="dk1"/>
                </a:solidFill>
                <a:latin typeface="Proxima Nova"/>
                <a:ea typeface="Proxima Nova"/>
                <a:cs typeface="Proxima Nova"/>
              </a:rPr>
              <a:t>extracted from the anode</a:t>
            </a:r>
            <a:endParaRPr sz="1600" b="1" i="0" u="none" strike="noStrike" cap="none" dirty="0">
              <a:solidFill>
                <a:schemeClr val="dk1"/>
              </a:solidFill>
              <a:latin typeface="Proxima Nova"/>
              <a:ea typeface="Proxima Nova"/>
              <a:cs typeface="Proxima Nova"/>
            </a:endParaRPr>
          </a:p>
        </p:txBody>
      </p:sp>
      <p:pic>
        <p:nvPicPr>
          <p:cNvPr id="11" name="Google Shape;434;g34c7ff703bc_0_1436"/>
          <p:cNvPicPr/>
          <p:nvPr/>
        </p:nvPicPr>
        <p:blipFill>
          <a:blip r:embed="rId3">
            <a:alphaModFix/>
          </a:blip>
          <a:srcRect/>
          <a:stretch/>
        </p:blipFill>
        <p:spPr bwMode="auto">
          <a:xfrm>
            <a:off x="419500" y="3058825"/>
            <a:ext cx="5007851" cy="1965500"/>
          </a:xfrm>
          <a:prstGeom prst="rect">
            <a:avLst/>
          </a:prstGeom>
          <a:noFill/>
          <a:ln>
            <a:noFill/>
          </a:ln>
        </p:spPr>
      </p:pic>
      <p:pic>
        <p:nvPicPr>
          <p:cNvPr id="12" name="Google Shape;435;g34c7ff703bc_0_1436"/>
          <p:cNvPicPr/>
          <p:nvPr/>
        </p:nvPicPr>
        <p:blipFill>
          <a:blip r:embed="rId4">
            <a:alphaModFix/>
          </a:blip>
          <a:srcRect/>
          <a:stretch/>
        </p:blipFill>
        <p:spPr bwMode="auto">
          <a:xfrm>
            <a:off x="6529549" y="2795375"/>
            <a:ext cx="2301525" cy="2228950"/>
          </a:xfrm>
          <a:prstGeom prst="rect">
            <a:avLst/>
          </a:prstGeom>
          <a:noFill/>
          <a:ln>
            <a:noFill/>
          </a:ln>
        </p:spPr>
      </p:pic>
      <p:sp>
        <p:nvSpPr>
          <p:cNvPr id="13" name="Google Shape;436;g34c7ff703bc_0_1436"/>
          <p:cNvSpPr txBox="1"/>
          <p:nvPr/>
        </p:nvSpPr>
        <p:spPr bwMode="auto">
          <a:xfrm>
            <a:off x="6253650" y="4608375"/>
            <a:ext cx="982200" cy="319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100"/>
              <a:buFont typeface="Arial"/>
              <a:buNone/>
              <a:defRPr/>
            </a:pPr>
            <a:r>
              <a:rPr lang="it" sz="1100" b="0" i="0" u="none" strike="noStrike" cap="none">
                <a:solidFill>
                  <a:schemeClr val="dk1"/>
                </a:solidFill>
                <a:latin typeface="Proxima Nova"/>
                <a:ea typeface="Proxima Nova"/>
                <a:cs typeface="Proxima Nova"/>
              </a:rPr>
              <a:t>Multichannel</a:t>
            </a:r>
            <a:endParaRPr sz="1100" b="0" i="0" u="none" strike="noStrike" cap="none">
              <a:solidFill>
                <a:schemeClr val="dk1"/>
              </a:solidFill>
              <a:latin typeface="Proxima Nova"/>
              <a:ea typeface="Proxima Nova"/>
              <a:cs typeface="Proxima Nova"/>
            </a:endParaRPr>
          </a:p>
        </p:txBody>
      </p:sp>
      <p:sp>
        <p:nvSpPr>
          <p:cNvPr id="3" name="Segnaposto numero diapositiva 2"/>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31</a:t>
            </a:fld>
            <a:endParaRPr lang="en-GB"/>
          </a:p>
        </p:txBody>
      </p:sp>
    </p:spTree>
    <p:extLst>
      <p:ext uri="{BB962C8B-B14F-4D97-AF65-F5344CB8AC3E}">
        <p14:creationId xmlns:p14="http://schemas.microsoft.com/office/powerpoint/2010/main" val="2472660180"/>
      </p:ext>
    </p:extLst>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 sz="2400" dirty="0"/>
              <a:t>Avalanche Photodiode (APD) to readout GAGG</a:t>
            </a:r>
            <a:endParaRPr lang="en-GB" sz="2400" dirty="0"/>
          </a:p>
        </p:txBody>
      </p:sp>
      <p:sp>
        <p:nvSpPr>
          <p:cNvPr id="4" name="Google Shape;443;g34c7ff703bc_0_1445"/>
          <p:cNvSpPr txBox="1"/>
          <p:nvPr/>
        </p:nvSpPr>
        <p:spPr bwMode="auto">
          <a:xfrm>
            <a:off x="295500" y="1124446"/>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800" b="1" i="0" u="none" strike="noStrike" cap="none" dirty="0">
                <a:solidFill>
                  <a:schemeClr val="dk1"/>
                </a:solidFill>
                <a:latin typeface="Proxima Nova"/>
                <a:ea typeface="Proxima Nova"/>
                <a:cs typeface="Proxima Nova"/>
              </a:rPr>
              <a:t>Avalanche photodiodes (APDs)</a:t>
            </a:r>
            <a:r>
              <a:rPr lang="it" sz="1800" b="0" i="0" u="none" strike="noStrike" cap="none" dirty="0">
                <a:solidFill>
                  <a:schemeClr val="dk1"/>
                </a:solidFill>
                <a:latin typeface="Proxima Nova"/>
                <a:ea typeface="Proxima Nova"/>
                <a:cs typeface="Proxima Nova"/>
              </a:rPr>
              <a:t> are </a:t>
            </a:r>
            <a:r>
              <a:rPr lang="it" sz="1800" b="1" i="0" u="none" strike="noStrike" cap="none" dirty="0">
                <a:solidFill>
                  <a:schemeClr val="dk1"/>
                </a:solidFill>
                <a:latin typeface="Proxima Nova"/>
                <a:ea typeface="Proxima Nova"/>
                <a:cs typeface="Proxima Nova"/>
              </a:rPr>
              <a:t>high speed</a:t>
            </a:r>
            <a:r>
              <a:rPr lang="it" sz="1800" b="0" i="0" u="none" strike="noStrike" cap="none" dirty="0">
                <a:solidFill>
                  <a:schemeClr val="dk1"/>
                </a:solidFill>
                <a:latin typeface="Proxima Nova"/>
                <a:ea typeface="Proxima Nova"/>
                <a:cs typeface="Proxima Nova"/>
              </a:rPr>
              <a:t>, </a:t>
            </a:r>
            <a:r>
              <a:rPr lang="it" sz="1800" b="1" i="0" u="none" strike="noStrike" cap="none" dirty="0">
                <a:solidFill>
                  <a:schemeClr val="dk1"/>
                </a:solidFill>
                <a:latin typeface="Proxima Nova"/>
                <a:ea typeface="Proxima Nova"/>
                <a:cs typeface="Proxima Nova"/>
              </a:rPr>
              <a:t>high sensitivity</a:t>
            </a:r>
            <a:r>
              <a:rPr lang="it" sz="1800" b="0" i="0" u="none" strike="noStrike" cap="none" dirty="0">
                <a:solidFill>
                  <a:schemeClr val="dk1"/>
                </a:solidFill>
                <a:latin typeface="Proxima Nova"/>
                <a:ea typeface="Proxima Nova"/>
                <a:cs typeface="Proxima Nova"/>
              </a:rPr>
              <a:t> photodiodes with a similar structure to PN or PIN photodiodes, but multiplies the photocurrent (high gain) in the so-called "avalanche region" when a large reverse voltage is applied (typically about 300 V)</a:t>
            </a:r>
            <a:endParaRPr sz="18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800" b="0" i="0" u="none" strike="noStrike" cap="none" dirty="0">
              <a:solidFill>
                <a:schemeClr val="dk1"/>
              </a:solidFill>
              <a:latin typeface="Proxima Nova"/>
              <a:ea typeface="Proxima Nova"/>
              <a:cs typeface="Proxima Nova"/>
            </a:endParaRPr>
          </a:p>
        </p:txBody>
      </p:sp>
      <p:pic>
        <p:nvPicPr>
          <p:cNvPr id="5" name="Google Shape;445;g34c7ff703bc_0_1445"/>
          <p:cNvPicPr/>
          <p:nvPr/>
        </p:nvPicPr>
        <p:blipFill>
          <a:blip r:embed="rId2">
            <a:alphaModFix/>
          </a:blip>
          <a:srcRect l="18202" t="12449" r="19716"/>
          <a:stretch/>
        </p:blipFill>
        <p:spPr bwMode="auto">
          <a:xfrm>
            <a:off x="3282575" y="2810275"/>
            <a:ext cx="2204350" cy="2133550"/>
          </a:xfrm>
          <a:prstGeom prst="rect">
            <a:avLst/>
          </a:prstGeom>
          <a:noFill/>
          <a:ln>
            <a:noFill/>
          </a:ln>
        </p:spPr>
      </p:pic>
      <p:sp>
        <p:nvSpPr>
          <p:cNvPr id="6" name="Segnaposto numero diapositiva 5"/>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32</a:t>
            </a:fld>
            <a:endParaRPr lang="en-GB"/>
          </a:p>
        </p:txBody>
      </p:sp>
    </p:spTree>
    <p:extLst>
      <p:ext uri="{BB962C8B-B14F-4D97-AF65-F5344CB8AC3E}">
        <p14:creationId xmlns:p14="http://schemas.microsoft.com/office/powerpoint/2010/main" val="440470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 sz="2400" dirty="0"/>
              <a:t>Avalanche Photodiode (APD) to readout GAGG</a:t>
            </a:r>
            <a:endParaRPr lang="en-GB" sz="2400" dirty="0"/>
          </a:p>
        </p:txBody>
      </p:sp>
      <p:sp>
        <p:nvSpPr>
          <p:cNvPr id="8" name="Google Shape;452;g34c7ff703bc_0_1453"/>
          <p:cNvSpPr txBox="1"/>
          <p:nvPr/>
        </p:nvSpPr>
        <p:spPr bwMode="auto">
          <a:xfrm>
            <a:off x="143750" y="966442"/>
            <a:ext cx="8354100" cy="511200"/>
          </a:xfrm>
          <a:prstGeom prst="rect">
            <a:avLst/>
          </a:prstGeom>
          <a:noFill/>
          <a:ln>
            <a:noFill/>
          </a:ln>
        </p:spPr>
        <p:txBody>
          <a:bodyPr spcFirstLastPara="1" wrap="square" lIns="91425" tIns="91425" rIns="91425" bIns="91425" anchor="t" anchorCtr="0">
            <a:noAutofit/>
          </a:bodyPr>
          <a:lstStyle/>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Reverse bias operation of photodiodes (PD) comprises: PD, </a:t>
            </a:r>
            <a:r>
              <a:rPr lang="it" sz="1600" b="1" i="0" u="none" strike="noStrike" cap="none" dirty="0">
                <a:solidFill>
                  <a:schemeClr val="dk1"/>
                </a:solidFill>
                <a:latin typeface="Proxima Nova"/>
                <a:ea typeface="Proxima Nova"/>
                <a:cs typeface="Proxima Nova"/>
              </a:rPr>
              <a:t>APD</a:t>
            </a:r>
            <a:r>
              <a:rPr lang="it" sz="1600" b="0" i="0" u="none" strike="noStrike" cap="none" dirty="0">
                <a:solidFill>
                  <a:schemeClr val="dk1"/>
                </a:solidFill>
                <a:latin typeface="Proxima Nova"/>
                <a:ea typeface="Proxima Nova"/>
                <a:cs typeface="Proxima Nova"/>
              </a:rPr>
              <a:t>, and </a:t>
            </a:r>
            <a:r>
              <a:rPr lang="it" sz="1600" b="0" i="0" u="none" strike="noStrike" cap="none" dirty="0" smtClean="0">
                <a:solidFill>
                  <a:schemeClr val="dk1"/>
                </a:solidFill>
                <a:latin typeface="Proxima Nova"/>
                <a:ea typeface="Proxima Nova"/>
                <a:cs typeface="Proxima Nova"/>
              </a:rPr>
              <a:t>SPAD (Single Photon Avalanche Diode)</a:t>
            </a:r>
            <a:r>
              <a:rPr lang="it" sz="1600" dirty="0" smtClean="0">
                <a:solidFill>
                  <a:schemeClr val="dk1"/>
                </a:solidFill>
                <a:latin typeface="Proxima Nova"/>
                <a:ea typeface="Proxima Nova"/>
                <a:cs typeface="Proxima Nova"/>
              </a:rPr>
              <a:t> </a:t>
            </a:r>
            <a:endParaRPr sz="1600" dirty="0">
              <a:solidFill>
                <a:schemeClr val="dk1"/>
              </a:solidFill>
              <a:latin typeface="Proxima Nova"/>
              <a:ea typeface="Proxima Nova"/>
              <a:cs typeface="Proxima Nova"/>
            </a:endParaRPr>
          </a:p>
          <a:p>
            <a:pPr marL="457200" marR="0" lvl="0" indent="0" algn="l">
              <a:lnSpc>
                <a:spcPct val="100000"/>
              </a:lnSpc>
              <a:spcBef>
                <a:spcPts val="0"/>
              </a:spcBef>
              <a:spcAft>
                <a:spcPts val="0"/>
              </a:spcAft>
              <a:buClr>
                <a:srgbClr val="000000"/>
              </a:buClr>
              <a:buSzPts val="1800"/>
              <a:buFont typeface="Arial"/>
              <a:buNone/>
              <a:defRPr/>
            </a:pPr>
            <a:endParaRPr sz="1600" b="0" i="0" u="none" strike="noStrike" cap="none" dirty="0">
              <a:solidFill>
                <a:schemeClr val="dk1"/>
              </a:solidFill>
              <a:latin typeface="Proxima Nova"/>
              <a:ea typeface="Proxima Nova"/>
              <a:cs typeface="Proxima Nova"/>
            </a:endParaRPr>
          </a:p>
          <a:p>
            <a:pPr marL="457200" marR="0" lvl="0" indent="0" algn="l">
              <a:lnSpc>
                <a:spcPct val="100000"/>
              </a:lnSpc>
              <a:spcBef>
                <a:spcPts val="0"/>
              </a:spcBef>
              <a:spcAft>
                <a:spcPts val="0"/>
              </a:spcAft>
              <a:buClr>
                <a:srgbClr val="000000"/>
              </a:buClr>
              <a:buSzPts val="1800"/>
              <a:buFont typeface="Arial"/>
              <a:buNone/>
              <a:defRPr/>
            </a:pPr>
            <a:endParaRPr sz="1600" b="0" i="0" u="none" strike="noStrike" cap="none" dirty="0">
              <a:solidFill>
                <a:schemeClr val="dk1"/>
              </a:solidFill>
              <a:latin typeface="Proxima Nova"/>
              <a:ea typeface="Proxima Nova"/>
              <a:cs typeface="Proxima Nova"/>
            </a:endParaRPr>
          </a:p>
          <a:p>
            <a:pPr marL="457200" marR="0" lvl="0" indent="0" algn="l">
              <a:lnSpc>
                <a:spcPct val="100000"/>
              </a:lnSpc>
              <a:spcBef>
                <a:spcPts val="0"/>
              </a:spcBef>
              <a:spcAft>
                <a:spcPts val="0"/>
              </a:spcAft>
              <a:buClr>
                <a:srgbClr val="000000"/>
              </a:buClr>
              <a:buSzPts val="1800"/>
              <a:buFont typeface="Arial"/>
              <a:buNone/>
              <a:defRPr/>
            </a:pPr>
            <a:endParaRPr sz="1600" b="0" i="0" u="none" strike="noStrike" cap="none" dirty="0">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dirty="0">
                <a:solidFill>
                  <a:schemeClr val="dk1"/>
                </a:solidFill>
                <a:latin typeface="Proxima Nova"/>
                <a:ea typeface="Proxima Nova"/>
                <a:cs typeface="Proxima Nova"/>
              </a:rPr>
              <a:t>The APD Gain is</a:t>
            </a:r>
            <a:endParaRPr sz="1600" b="0" i="0" u="none" strike="noStrike" cap="none" dirty="0">
              <a:solidFill>
                <a:schemeClr val="dk1"/>
              </a:solidFill>
              <a:latin typeface="Proxima Nova"/>
              <a:ea typeface="Proxima Nova"/>
              <a:cs typeface="Proxima Nova"/>
            </a:endParaRPr>
          </a:p>
          <a:p>
            <a:pPr marL="457200" marR="0" lvl="0" indent="0" algn="l">
              <a:lnSpc>
                <a:spcPct val="100000"/>
              </a:lnSpc>
              <a:spcBef>
                <a:spcPts val="0"/>
              </a:spcBef>
              <a:spcAft>
                <a:spcPts val="0"/>
              </a:spcAft>
              <a:buClr>
                <a:srgbClr val="000000"/>
              </a:buClr>
              <a:buSzPts val="1800"/>
              <a:buFont typeface="Arial"/>
              <a:buNone/>
              <a:defRPr/>
            </a:pPr>
            <a:endParaRPr sz="1600" b="0"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600" b="1" i="0" u="none" strike="noStrike" cap="none" dirty="0">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600" b="0" i="0" u="none" strike="noStrike" cap="none" dirty="0">
              <a:solidFill>
                <a:schemeClr val="dk1"/>
              </a:solidFill>
              <a:latin typeface="Proxima Nova"/>
              <a:ea typeface="Proxima Nova"/>
              <a:cs typeface="Proxima Nova"/>
            </a:endParaRPr>
          </a:p>
        </p:txBody>
      </p:sp>
      <p:pic>
        <p:nvPicPr>
          <p:cNvPr id="9" name="Google Shape;453;g34c7ff703bc_0_1453"/>
          <p:cNvPicPr/>
          <p:nvPr/>
        </p:nvPicPr>
        <p:blipFill>
          <a:blip r:embed="rId2">
            <a:alphaModFix/>
          </a:blip>
          <a:srcRect/>
          <a:stretch/>
        </p:blipFill>
        <p:spPr bwMode="auto">
          <a:xfrm>
            <a:off x="4260500" y="1397704"/>
            <a:ext cx="3839892" cy="2470189"/>
          </a:xfrm>
          <a:prstGeom prst="rect">
            <a:avLst/>
          </a:prstGeom>
          <a:noFill/>
          <a:ln>
            <a:noFill/>
          </a:ln>
        </p:spPr>
      </p:pic>
      <p:pic>
        <p:nvPicPr>
          <p:cNvPr id="10" name="Google Shape;454;g34c7ff703bc_0_1453"/>
          <p:cNvPicPr/>
          <p:nvPr/>
        </p:nvPicPr>
        <p:blipFill>
          <a:blip r:embed="rId3">
            <a:alphaModFix/>
          </a:blip>
          <a:srcRect/>
          <a:stretch/>
        </p:blipFill>
        <p:spPr bwMode="auto">
          <a:xfrm>
            <a:off x="663150" y="2767642"/>
            <a:ext cx="3543300" cy="590549"/>
          </a:xfrm>
          <a:prstGeom prst="rect">
            <a:avLst/>
          </a:prstGeom>
          <a:noFill/>
          <a:ln>
            <a:noFill/>
          </a:ln>
        </p:spPr>
      </p:pic>
      <p:sp>
        <p:nvSpPr>
          <p:cNvPr id="11" name="Google Shape;455;g34c7ff703bc_0_1453"/>
          <p:cNvSpPr txBox="1"/>
          <p:nvPr/>
        </p:nvSpPr>
        <p:spPr bwMode="auto">
          <a:xfrm>
            <a:off x="311700" y="3430067"/>
            <a:ext cx="8833500" cy="1661963"/>
          </a:xfrm>
          <a:prstGeom prst="rect">
            <a:avLst/>
          </a:prstGeom>
          <a:noFill/>
          <a:ln>
            <a:noFill/>
          </a:ln>
        </p:spPr>
        <p:txBody>
          <a:bodyPr spcFirstLastPara="1" wrap="square" lIns="91425" tIns="91425" rIns="91425" bIns="91425" anchor="t" anchorCtr="0">
            <a:spAutoFit/>
          </a:bodyPr>
          <a:lstStyle/>
          <a:p>
            <a:pPr marL="0" marR="0" lvl="0" indent="0" algn="l">
              <a:lnSpc>
                <a:spcPct val="100000"/>
              </a:lnSpc>
              <a:spcBef>
                <a:spcPts val="0"/>
              </a:spcBef>
              <a:spcAft>
                <a:spcPts val="0"/>
              </a:spcAft>
              <a:buClr>
                <a:srgbClr val="000000"/>
              </a:buClr>
              <a:buSzPts val="1800"/>
              <a:buFont typeface="Arial"/>
              <a:buNone/>
              <a:defRPr/>
            </a:pPr>
            <a:r>
              <a:rPr lang="it" sz="1600" b="0" i="0" u="none" strike="noStrike" cap="none">
                <a:solidFill>
                  <a:schemeClr val="dk1"/>
                </a:solidFill>
                <a:latin typeface="Proxima Nova"/>
                <a:ea typeface="Proxima Nova"/>
                <a:cs typeface="Proxima Nova"/>
              </a:rPr>
              <a:t>I</a:t>
            </a:r>
            <a:r>
              <a:rPr lang="it" sz="1600" b="0" i="0" u="none" strike="noStrike" cap="none" baseline="-25000">
                <a:solidFill>
                  <a:schemeClr val="dk1"/>
                </a:solidFill>
                <a:latin typeface="Proxima Nova"/>
                <a:ea typeface="Proxima Nova"/>
                <a:cs typeface="Proxima Nova"/>
              </a:rPr>
              <a:t>D</a:t>
            </a:r>
            <a:r>
              <a:rPr lang="it" sz="1600" b="0" i="0" u="none" strike="noStrike" cap="none">
                <a:solidFill>
                  <a:schemeClr val="dk1"/>
                </a:solidFill>
                <a:latin typeface="Proxima Nova"/>
                <a:ea typeface="Proxima Nova"/>
                <a:cs typeface="Proxima Nova"/>
              </a:rPr>
              <a:t> is the total dark current of the diode, </a:t>
            </a:r>
            <a:endParaRPr sz="1600" b="0" i="0" u="none" strike="noStrike" cap="none">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r>
              <a:rPr lang="it" sz="1600" b="0" i="0" u="none" strike="noStrike" cap="none">
                <a:solidFill>
                  <a:schemeClr val="dk1"/>
                </a:solidFill>
                <a:latin typeface="Proxima Nova"/>
                <a:ea typeface="Proxima Nova"/>
                <a:cs typeface="Proxima Nova"/>
              </a:rPr>
              <a:t>I</a:t>
            </a:r>
            <a:r>
              <a:rPr lang="it" sz="1600" b="0" i="0" u="none" strike="noStrike" cap="none" baseline="-25000">
                <a:solidFill>
                  <a:schemeClr val="dk1"/>
                </a:solidFill>
                <a:latin typeface="Proxima Nova"/>
                <a:ea typeface="Proxima Nova"/>
                <a:cs typeface="Proxima Nova"/>
              </a:rPr>
              <a:t>ds</a:t>
            </a:r>
            <a:r>
              <a:rPr lang="it" sz="1600" b="0" i="0" u="none" strike="noStrike" cap="none">
                <a:solidFill>
                  <a:schemeClr val="dk1"/>
                </a:solidFill>
                <a:latin typeface="Proxima Nova"/>
                <a:ea typeface="Proxima Nova"/>
                <a:cs typeface="Proxima Nova"/>
              </a:rPr>
              <a:t> is the surface leakage current </a:t>
            </a:r>
            <a:endParaRPr sz="1600" b="0" i="0" u="none" strike="noStrike" cap="none">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r>
              <a:rPr lang="it" sz="1600" b="0" i="0" u="none" strike="noStrike" cap="none">
                <a:solidFill>
                  <a:schemeClr val="dk1"/>
                </a:solidFill>
                <a:latin typeface="Proxima Nova"/>
                <a:ea typeface="Proxima Nova"/>
                <a:cs typeface="Proxima Nova"/>
              </a:rPr>
              <a:t>I</a:t>
            </a:r>
            <a:r>
              <a:rPr lang="it" sz="1600" b="0" i="0" u="none" strike="noStrike" cap="none" baseline="-25000">
                <a:solidFill>
                  <a:schemeClr val="dk1"/>
                </a:solidFill>
                <a:latin typeface="Proxima Nova"/>
                <a:ea typeface="Proxima Nova"/>
                <a:cs typeface="Proxima Nova"/>
              </a:rPr>
              <a:t>dg</a:t>
            </a:r>
            <a:r>
              <a:rPr lang="it" sz="1600" b="0" i="0" u="none" strike="noStrike" cap="none">
                <a:solidFill>
                  <a:schemeClr val="dk1"/>
                </a:solidFill>
                <a:latin typeface="Proxima Nova"/>
                <a:ea typeface="Proxima Nova"/>
                <a:cs typeface="Proxima Nova"/>
              </a:rPr>
              <a:t> is the bulk generated current inside the APD substrate. </a:t>
            </a:r>
            <a:endParaRPr sz="1600" b="0" i="0" u="none" strike="noStrike" cap="none">
              <a:solidFill>
                <a:schemeClr val="dk1"/>
              </a:solidFill>
              <a:latin typeface="Proxima Nova"/>
              <a:ea typeface="Proxima Nova"/>
              <a:cs typeface="Proxima Nova"/>
            </a:endParaRPr>
          </a:p>
          <a:p>
            <a:pPr marL="0" marR="0" lvl="0" indent="0" algn="l">
              <a:lnSpc>
                <a:spcPct val="100000"/>
              </a:lnSpc>
              <a:spcBef>
                <a:spcPts val="0"/>
              </a:spcBef>
              <a:spcAft>
                <a:spcPts val="0"/>
              </a:spcAft>
              <a:buClr>
                <a:srgbClr val="000000"/>
              </a:buClr>
              <a:buSzPts val="1800"/>
              <a:buFont typeface="Arial"/>
              <a:buNone/>
              <a:defRPr/>
            </a:pPr>
            <a:endParaRPr sz="1600" b="0" i="0" u="none" strike="noStrike" cap="none">
              <a:solidFill>
                <a:schemeClr val="dk1"/>
              </a:solidFill>
              <a:latin typeface="Proxima Nova"/>
              <a:ea typeface="Proxima Nova"/>
              <a:cs typeface="Proxima Nova"/>
            </a:endParaRPr>
          </a:p>
          <a:p>
            <a:pPr marL="457200" marR="0" lvl="0" indent="-342900" algn="l">
              <a:lnSpc>
                <a:spcPct val="100000"/>
              </a:lnSpc>
              <a:spcBef>
                <a:spcPts val="0"/>
              </a:spcBef>
              <a:spcAft>
                <a:spcPts val="0"/>
              </a:spcAft>
              <a:buClr>
                <a:schemeClr val="dk1"/>
              </a:buClr>
              <a:buSzPts val="1800"/>
              <a:buFont typeface="Proxima Nova"/>
              <a:buChar char="●"/>
              <a:defRPr/>
            </a:pPr>
            <a:r>
              <a:rPr lang="it" sz="1600" b="0" i="0" u="none" strike="noStrike" cap="none">
                <a:solidFill>
                  <a:schemeClr val="dk1"/>
                </a:solidFill>
                <a:latin typeface="Proxima Nova"/>
                <a:ea typeface="Proxima Nova"/>
                <a:cs typeface="Proxima Nova"/>
              </a:rPr>
              <a:t>G</a:t>
            </a:r>
            <a:r>
              <a:rPr lang="it" sz="1600" b="0" i="0" u="none" strike="noStrike" cap="none" baseline="-25000">
                <a:solidFill>
                  <a:schemeClr val="dk1"/>
                </a:solidFill>
                <a:latin typeface="Proxima Nova"/>
                <a:ea typeface="Proxima Nova"/>
                <a:cs typeface="Proxima Nova"/>
              </a:rPr>
              <a:t>APD</a:t>
            </a:r>
            <a:r>
              <a:rPr lang="it" sz="1600" b="0" i="0" u="none" strike="noStrike" cap="none">
                <a:solidFill>
                  <a:schemeClr val="dk1"/>
                </a:solidFill>
                <a:latin typeface="Proxima Nova"/>
                <a:ea typeface="Proxima Nova"/>
                <a:cs typeface="Proxima Nova"/>
              </a:rPr>
              <a:t> is determined by the ionization rate, and this in turn is determined by the electric field across the depletion zone then G</a:t>
            </a:r>
            <a:r>
              <a:rPr lang="it" sz="1600" b="0" i="0" u="none" strike="noStrike" cap="none" baseline="-25000">
                <a:solidFill>
                  <a:schemeClr val="dk1"/>
                </a:solidFill>
                <a:latin typeface="Proxima Nova"/>
                <a:ea typeface="Proxima Nova"/>
                <a:cs typeface="Proxima Nova"/>
              </a:rPr>
              <a:t>APD</a:t>
            </a:r>
            <a:r>
              <a:rPr lang="it" sz="1600" b="0" i="0" u="none" strike="noStrike" cap="none">
                <a:solidFill>
                  <a:schemeClr val="dk1"/>
                </a:solidFill>
                <a:latin typeface="Proxima Nova"/>
                <a:ea typeface="Proxima Nova"/>
                <a:cs typeface="Proxima Nova"/>
              </a:rPr>
              <a:t> = f(V</a:t>
            </a:r>
            <a:r>
              <a:rPr lang="it" sz="1600" b="0" i="0" u="none" strike="noStrike" cap="none" baseline="-25000">
                <a:solidFill>
                  <a:schemeClr val="dk1"/>
                </a:solidFill>
                <a:latin typeface="Proxima Nova"/>
                <a:ea typeface="Proxima Nova"/>
                <a:cs typeface="Proxima Nova"/>
              </a:rPr>
              <a:t>bias</a:t>
            </a:r>
            <a:r>
              <a:rPr lang="it" sz="1600" b="0" i="0" u="none" strike="noStrike" cap="none">
                <a:solidFill>
                  <a:schemeClr val="dk1"/>
                </a:solidFill>
                <a:latin typeface="Proxima Nova"/>
                <a:ea typeface="Proxima Nova"/>
                <a:cs typeface="Proxima Nova"/>
              </a:rPr>
              <a:t>)</a:t>
            </a:r>
            <a:endParaRPr sz="1200" b="0" i="0" u="none" strike="noStrike" cap="none">
              <a:solidFill>
                <a:srgbClr val="000000"/>
              </a:solidFill>
              <a:latin typeface="Arial"/>
              <a:ea typeface="Arial"/>
              <a:cs typeface="Arial"/>
            </a:endParaRPr>
          </a:p>
        </p:txBody>
      </p:sp>
      <p:sp>
        <p:nvSpPr>
          <p:cNvPr id="3" name="Segnaposto numero diapositiva 2"/>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33</a:t>
            </a:fld>
            <a:endParaRPr lang="en-GB"/>
          </a:p>
        </p:txBody>
      </p:sp>
    </p:spTree>
    <p:extLst>
      <p:ext uri="{BB962C8B-B14F-4D97-AF65-F5344CB8AC3E}">
        <p14:creationId xmlns:p14="http://schemas.microsoft.com/office/powerpoint/2010/main" val="2803467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90153" y="56947"/>
            <a:ext cx="7425260" cy="769302"/>
          </a:xfrm>
        </p:spPr>
        <p:txBody>
          <a:bodyPr/>
          <a:lstStyle/>
          <a:p>
            <a:pPr algn="l"/>
            <a:r>
              <a:rPr lang="it-IT" sz="2400" dirty="0" smtClean="0"/>
              <a:t>APD gain </a:t>
            </a:r>
            <a:r>
              <a:rPr lang="it-IT" sz="2400" dirty="0" err="1" smtClean="0"/>
              <a:t>is</a:t>
            </a:r>
            <a:r>
              <a:rPr lang="it-IT" sz="2400" dirty="0" smtClean="0"/>
              <a:t> </a:t>
            </a:r>
            <a:r>
              <a:rPr lang="it-IT" sz="2400" dirty="0" err="1" smtClean="0"/>
              <a:t>very</a:t>
            </a:r>
            <a:r>
              <a:rPr lang="it-IT" sz="2400" dirty="0" smtClean="0"/>
              <a:t> sensitive to temperature</a:t>
            </a:r>
            <a:endParaRPr lang="en-GB" sz="2400" dirty="0"/>
          </a:p>
        </p:txBody>
      </p:sp>
      <p:sp>
        <p:nvSpPr>
          <p:cNvPr id="3" name="Segnaposto testo 2"/>
          <p:cNvSpPr>
            <a:spLocks noGrp="1"/>
          </p:cNvSpPr>
          <p:nvPr>
            <p:ph type="body" idx="1"/>
          </p:nvPr>
        </p:nvSpPr>
        <p:spPr>
          <a:xfrm>
            <a:off x="113673" y="1151263"/>
            <a:ext cx="8901740" cy="3777440"/>
          </a:xfrm>
        </p:spPr>
        <p:txBody>
          <a:bodyPr/>
          <a:lstStyle/>
          <a:p>
            <a:pPr>
              <a:buSzPct val="120000"/>
            </a:pPr>
            <a:r>
              <a:rPr lang="it-IT" sz="1500" dirty="0">
                <a:solidFill>
                  <a:schemeClr val="tx1"/>
                </a:solidFill>
              </a:rPr>
              <a:t>Test and </a:t>
            </a:r>
            <a:r>
              <a:rPr lang="it-IT" sz="1500" dirty="0" err="1">
                <a:solidFill>
                  <a:schemeClr val="tx1"/>
                </a:solidFill>
              </a:rPr>
              <a:t>characterization</a:t>
            </a:r>
            <a:r>
              <a:rPr lang="it-IT" sz="1500" dirty="0">
                <a:solidFill>
                  <a:schemeClr val="tx1"/>
                </a:solidFill>
              </a:rPr>
              <a:t> of the </a:t>
            </a:r>
            <a:r>
              <a:rPr lang="it-IT" sz="1500" dirty="0" err="1">
                <a:solidFill>
                  <a:schemeClr val="tx1"/>
                </a:solidFill>
              </a:rPr>
              <a:t>APDs</a:t>
            </a:r>
            <a:r>
              <a:rPr lang="it-IT" sz="1500" dirty="0">
                <a:solidFill>
                  <a:schemeClr val="tx1"/>
                </a:solidFill>
              </a:rPr>
              <a:t> @ INAF-IAPS</a:t>
            </a:r>
          </a:p>
          <a:p>
            <a:pPr>
              <a:buSzPct val="120000"/>
            </a:pPr>
            <a:r>
              <a:rPr lang="it-IT" sz="1500" dirty="0">
                <a:solidFill>
                  <a:schemeClr val="tx1"/>
                </a:solidFill>
              </a:rPr>
              <a:t>APD gain </a:t>
            </a:r>
            <a:r>
              <a:rPr lang="it-IT" sz="1500" dirty="0" err="1">
                <a:solidFill>
                  <a:schemeClr val="tx1"/>
                </a:solidFill>
              </a:rPr>
              <a:t>is</a:t>
            </a:r>
            <a:r>
              <a:rPr lang="it-IT" sz="1500" dirty="0">
                <a:solidFill>
                  <a:schemeClr val="tx1"/>
                </a:solidFill>
              </a:rPr>
              <a:t> </a:t>
            </a:r>
            <a:r>
              <a:rPr lang="it-IT" sz="1500" dirty="0" err="1">
                <a:solidFill>
                  <a:schemeClr val="tx1"/>
                </a:solidFill>
              </a:rPr>
              <a:t>strongly</a:t>
            </a:r>
            <a:r>
              <a:rPr lang="it-IT" sz="1500" dirty="0">
                <a:solidFill>
                  <a:schemeClr val="tx1"/>
                </a:solidFill>
              </a:rPr>
              <a:t> </a:t>
            </a:r>
            <a:r>
              <a:rPr lang="it-IT" sz="1500" dirty="0" err="1">
                <a:solidFill>
                  <a:schemeClr val="tx1"/>
                </a:solidFill>
              </a:rPr>
              <a:t>dependent</a:t>
            </a:r>
            <a:r>
              <a:rPr lang="it-IT" sz="1500" dirty="0">
                <a:solidFill>
                  <a:schemeClr val="tx1"/>
                </a:solidFill>
              </a:rPr>
              <a:t> on the temperature</a:t>
            </a:r>
          </a:p>
          <a:p>
            <a:pPr marL="85725" indent="0">
              <a:buSzPct val="120000"/>
              <a:buNone/>
            </a:pPr>
            <a:endParaRPr lang="it-IT" dirty="0"/>
          </a:p>
          <a:p>
            <a:pPr>
              <a:buSzPct val="120000"/>
            </a:pPr>
            <a:endParaRPr lang="it-IT" dirty="0"/>
          </a:p>
          <a:p>
            <a:pPr>
              <a:buSzPct val="120000"/>
            </a:pPr>
            <a:endParaRPr lang="it-IT" dirty="0"/>
          </a:p>
          <a:p>
            <a:pPr>
              <a:buSzPct val="120000"/>
            </a:pPr>
            <a:endParaRPr lang="it-IT" dirty="0"/>
          </a:p>
          <a:p>
            <a:pPr>
              <a:buSzPct val="120000"/>
            </a:pPr>
            <a:endParaRPr lang="it-IT" dirty="0"/>
          </a:p>
          <a:p>
            <a:pPr>
              <a:buSzPct val="120000"/>
            </a:pPr>
            <a:endParaRPr lang="it-IT" dirty="0"/>
          </a:p>
          <a:p>
            <a:pPr>
              <a:buSzPct val="120000"/>
            </a:pPr>
            <a:endParaRPr lang="en-GB" dirty="0">
              <a:solidFill>
                <a:srgbClr val="000000"/>
              </a:solidFill>
              <a:latin typeface="Calibri" panose="020F0502020204030204" pitchFamily="34" charset="0"/>
            </a:endParaRPr>
          </a:p>
          <a:p>
            <a:pPr marL="139700" indent="0">
              <a:buNone/>
            </a:pPr>
            <a:endParaRPr lang="en-GB" dirty="0"/>
          </a:p>
        </p:txBody>
      </p:sp>
      <p:pic>
        <p:nvPicPr>
          <p:cNvPr id="5" name="Immagine 4"/>
          <p:cNvPicPr>
            <a:picLocks noChangeAspect="1"/>
          </p:cNvPicPr>
          <p:nvPr/>
        </p:nvPicPr>
        <p:blipFill>
          <a:blip r:embed="rId2"/>
          <a:stretch>
            <a:fillRect/>
          </a:stretch>
        </p:blipFill>
        <p:spPr>
          <a:xfrm>
            <a:off x="307602" y="1994882"/>
            <a:ext cx="7400925" cy="2090201"/>
          </a:xfrm>
          <a:prstGeom prst="rect">
            <a:avLst/>
          </a:prstGeom>
        </p:spPr>
      </p:pic>
      <p:sp>
        <p:nvSpPr>
          <p:cNvPr id="4" name="CasellaDiTesto 3"/>
          <p:cNvSpPr txBox="1"/>
          <p:nvPr/>
        </p:nvSpPr>
        <p:spPr>
          <a:xfrm>
            <a:off x="7654236" y="2559013"/>
            <a:ext cx="1343080" cy="577081"/>
          </a:xfrm>
          <a:prstGeom prst="rect">
            <a:avLst/>
          </a:prstGeom>
          <a:noFill/>
          <a:ln>
            <a:solidFill>
              <a:schemeClr val="accent1"/>
            </a:solidFill>
          </a:ln>
        </p:spPr>
        <p:txBody>
          <a:bodyPr wrap="square" rtlCol="0">
            <a:spAutoFit/>
          </a:bodyPr>
          <a:lstStyle/>
          <a:p>
            <a:r>
              <a:rPr lang="it-IT" sz="1050" dirty="0">
                <a:solidFill>
                  <a:schemeClr val="accent1"/>
                </a:solidFill>
              </a:rPr>
              <a:t>APD </a:t>
            </a:r>
            <a:r>
              <a:rPr lang="it-IT" sz="1050" dirty="0" err="1">
                <a:solidFill>
                  <a:schemeClr val="accent1"/>
                </a:solidFill>
              </a:rPr>
              <a:t>directly</a:t>
            </a:r>
            <a:r>
              <a:rPr lang="it-IT" sz="1050" dirty="0">
                <a:solidFill>
                  <a:schemeClr val="accent1"/>
                </a:solidFill>
              </a:rPr>
              <a:t> </a:t>
            </a:r>
            <a:r>
              <a:rPr lang="it-IT" sz="1050" dirty="0" err="1">
                <a:solidFill>
                  <a:schemeClr val="accent1"/>
                </a:solidFill>
              </a:rPr>
              <a:t>illuminated</a:t>
            </a:r>
            <a:r>
              <a:rPr lang="it-IT" sz="1050" dirty="0">
                <a:solidFill>
                  <a:schemeClr val="accent1"/>
                </a:solidFill>
              </a:rPr>
              <a:t> with a </a:t>
            </a:r>
            <a:r>
              <a:rPr lang="it-IT" sz="1050" baseline="30000" dirty="0">
                <a:solidFill>
                  <a:schemeClr val="accent1"/>
                </a:solidFill>
              </a:rPr>
              <a:t>55</a:t>
            </a:r>
            <a:r>
              <a:rPr lang="it-IT" sz="1050" dirty="0">
                <a:solidFill>
                  <a:schemeClr val="accent1"/>
                </a:solidFill>
              </a:rPr>
              <a:t>Fe source</a:t>
            </a:r>
            <a:endParaRPr lang="en-GB" sz="1050" dirty="0">
              <a:solidFill>
                <a:schemeClr val="accent1"/>
              </a:solidFill>
            </a:endParaRPr>
          </a:p>
        </p:txBody>
      </p:sp>
      <p:sp>
        <p:nvSpPr>
          <p:cNvPr id="6" name="Segnaposto numero diapositiva 5"/>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34</a:t>
            </a:fld>
            <a:endParaRPr lang="en-GB"/>
          </a:p>
        </p:txBody>
      </p:sp>
    </p:spTree>
    <p:extLst>
      <p:ext uri="{BB962C8B-B14F-4D97-AF65-F5344CB8AC3E}">
        <p14:creationId xmlns:p14="http://schemas.microsoft.com/office/powerpoint/2010/main" val="22864646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000" dirty="0" err="1"/>
              <a:t>Which</a:t>
            </a:r>
            <a:r>
              <a:rPr lang="it-IT" sz="2000" dirty="0"/>
              <a:t> </a:t>
            </a:r>
            <a:r>
              <a:rPr lang="it-IT" sz="2000" dirty="0" err="1"/>
              <a:t>coincidences</a:t>
            </a:r>
            <a:r>
              <a:rPr lang="it-IT" sz="2000" dirty="0"/>
              <a:t> are </a:t>
            </a:r>
            <a:r>
              <a:rPr lang="it-IT" sz="2000" dirty="0" err="1"/>
              <a:t>we</a:t>
            </a:r>
            <a:r>
              <a:rPr lang="it-IT" sz="2000" dirty="0"/>
              <a:t> </a:t>
            </a:r>
            <a:r>
              <a:rPr lang="it-IT" sz="2000" dirty="0" err="1"/>
              <a:t>interested</a:t>
            </a:r>
            <a:r>
              <a:rPr lang="it-IT" sz="2000" dirty="0"/>
              <a:t> </a:t>
            </a:r>
            <a:r>
              <a:rPr lang="it-IT" sz="2000" dirty="0" smtClean="0"/>
              <a:t>in?</a:t>
            </a:r>
            <a:endParaRPr lang="en-GB" sz="2000" dirty="0"/>
          </a:p>
        </p:txBody>
      </p:sp>
      <p:pic>
        <p:nvPicPr>
          <p:cNvPr id="5" name="Immagine 4" descr="Immagine che contiene testo, linea, schermata, diagramma&#10;&#10;Descrizione generata automaticamente">
            <a:extLst>
              <a:ext uri="{FF2B5EF4-FFF2-40B4-BE49-F238E27FC236}">
                <a16:creationId xmlns:a16="http://schemas.microsoft.com/office/drawing/2014/main" id="{099EFC3C-BF5F-385F-DA88-98DCA508CF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03" r="7322" b="3249"/>
          <a:stretch/>
        </p:blipFill>
        <p:spPr>
          <a:xfrm>
            <a:off x="323528" y="1426733"/>
            <a:ext cx="3824287" cy="2879806"/>
          </a:xfrm>
          <a:prstGeom prst="rect">
            <a:avLst/>
          </a:prstGeom>
        </p:spPr>
      </p:pic>
      <p:pic>
        <p:nvPicPr>
          <p:cNvPr id="6" name="Immagine 5" descr="Immagine che contiene testo, schermata, linea, Diagramma&#10;&#10;Descrizione generata automaticamente">
            <a:extLst>
              <a:ext uri="{FF2B5EF4-FFF2-40B4-BE49-F238E27FC236}">
                <a16:creationId xmlns:a16="http://schemas.microsoft.com/office/drawing/2014/main" id="{7FECD236-8FB1-FEC1-E25C-C97F5518F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53" r="6569"/>
          <a:stretch/>
        </p:blipFill>
        <p:spPr>
          <a:xfrm>
            <a:off x="4218011" y="1426733"/>
            <a:ext cx="3907825" cy="3017225"/>
          </a:xfrm>
          <a:prstGeom prst="rect">
            <a:avLst/>
          </a:prstGeom>
        </p:spPr>
      </p:pic>
      <p:sp>
        <p:nvSpPr>
          <p:cNvPr id="8" name="Rettangolo 7"/>
          <p:cNvSpPr/>
          <p:nvPr/>
        </p:nvSpPr>
        <p:spPr>
          <a:xfrm>
            <a:off x="6698331" y="4380409"/>
            <a:ext cx="1507757" cy="577081"/>
          </a:xfrm>
          <a:prstGeom prst="rect">
            <a:avLst/>
          </a:prstGeom>
        </p:spPr>
        <p:txBody>
          <a:bodyPr wrap="square">
            <a:spAutoFit/>
          </a:bodyPr>
          <a:lstStyle/>
          <a:p>
            <a:r>
              <a:rPr lang="it-IT" sz="1050" b="1" dirty="0" err="1">
                <a:solidFill>
                  <a:schemeClr val="accent1"/>
                </a:solidFill>
              </a:rPr>
              <a:t>Tagging</a:t>
            </a:r>
            <a:r>
              <a:rPr lang="it-IT" sz="1050" b="1" dirty="0">
                <a:solidFill>
                  <a:schemeClr val="accent1"/>
                </a:solidFill>
              </a:rPr>
              <a:t> </a:t>
            </a:r>
            <a:r>
              <a:rPr lang="it-IT" sz="1050" b="1" dirty="0" err="1">
                <a:solidFill>
                  <a:schemeClr val="accent1"/>
                </a:solidFill>
              </a:rPr>
              <a:t>efficiency</a:t>
            </a:r>
            <a:r>
              <a:rPr lang="it-IT" sz="1050" b="1" dirty="0">
                <a:solidFill>
                  <a:schemeClr val="accent1"/>
                </a:solidFill>
              </a:rPr>
              <a:t> </a:t>
            </a:r>
            <a:r>
              <a:rPr lang="it-IT" sz="1050" dirty="0">
                <a:solidFill>
                  <a:schemeClr val="accent1"/>
                </a:solidFill>
              </a:rPr>
              <a:t>by </a:t>
            </a:r>
            <a:r>
              <a:rPr lang="it-IT" sz="1050" dirty="0" smtClean="0">
                <a:solidFill>
                  <a:schemeClr val="accent1"/>
                </a:solidFill>
              </a:rPr>
              <a:t>Fabiani et al. </a:t>
            </a:r>
            <a:r>
              <a:rPr lang="it-IT" sz="1050" dirty="0">
                <a:solidFill>
                  <a:schemeClr val="accent1"/>
                </a:solidFill>
              </a:rPr>
              <a:t>2013 </a:t>
            </a:r>
            <a:r>
              <a:rPr lang="it-IT" sz="1050" dirty="0" err="1">
                <a:solidFill>
                  <a:schemeClr val="accent1"/>
                </a:solidFill>
              </a:rPr>
              <a:t>Astrop.Phys</a:t>
            </a:r>
            <a:r>
              <a:rPr lang="it-IT" sz="1050" dirty="0">
                <a:solidFill>
                  <a:schemeClr val="accent1"/>
                </a:solidFill>
              </a:rPr>
              <a:t> . </a:t>
            </a:r>
            <a:endParaRPr lang="en-GB" sz="1050" dirty="0"/>
          </a:p>
        </p:txBody>
      </p:sp>
      <p:sp>
        <p:nvSpPr>
          <p:cNvPr id="7" name="Rettangolo 6"/>
          <p:cNvSpPr/>
          <p:nvPr/>
        </p:nvSpPr>
        <p:spPr>
          <a:xfrm>
            <a:off x="744507" y="4381510"/>
            <a:ext cx="1883277" cy="253916"/>
          </a:xfrm>
          <a:prstGeom prst="rect">
            <a:avLst/>
          </a:prstGeom>
        </p:spPr>
        <p:txBody>
          <a:bodyPr wrap="square">
            <a:spAutoFit/>
          </a:bodyPr>
          <a:lstStyle/>
          <a:p>
            <a:r>
              <a:rPr lang="it-IT" sz="1050" dirty="0" smtClean="0">
                <a:solidFill>
                  <a:schemeClr val="accent1"/>
                </a:solidFill>
              </a:rPr>
              <a:t>De Cesare </a:t>
            </a:r>
            <a:r>
              <a:rPr lang="it-IT" sz="1050" dirty="0">
                <a:solidFill>
                  <a:schemeClr val="accent1"/>
                </a:solidFill>
              </a:rPr>
              <a:t>e</a:t>
            </a:r>
            <a:r>
              <a:rPr lang="it-IT" sz="1050" dirty="0" smtClean="0">
                <a:solidFill>
                  <a:schemeClr val="accent1"/>
                </a:solidFill>
              </a:rPr>
              <a:t>t al, 2024, SPIE</a:t>
            </a:r>
            <a:endParaRPr lang="en-GB" sz="1050" dirty="0"/>
          </a:p>
        </p:txBody>
      </p:sp>
      <p:sp>
        <p:nvSpPr>
          <p:cNvPr id="4" name="Segnaposto numero diapositiva 3"/>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35</a:t>
            </a:fld>
            <a:endParaRPr lang="en-GB"/>
          </a:p>
        </p:txBody>
      </p:sp>
    </p:spTree>
    <p:extLst>
      <p:ext uri="{BB962C8B-B14F-4D97-AF65-F5344CB8AC3E}">
        <p14:creationId xmlns:p14="http://schemas.microsoft.com/office/powerpoint/2010/main" val="722705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60" name="Google Shape;460;g34c7ff703bc_0_1285"/>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Clr>
                <a:schemeClr val="dk1"/>
              </a:buClr>
              <a:buSzPts val="1100"/>
              <a:buFont typeface="Calibri"/>
              <a:buNone/>
              <a:defRPr/>
            </a:pPr>
            <a:r>
              <a:rPr lang="it" dirty="0"/>
              <a:t>The payload </a:t>
            </a:r>
            <a:r>
              <a:rPr lang="it" dirty="0" smtClean="0"/>
              <a:t>sensitivity</a:t>
            </a:r>
            <a:br>
              <a:rPr lang="it" dirty="0" smtClean="0"/>
            </a:br>
            <a:r>
              <a:rPr lang="it" sz="1600" dirty="0" smtClean="0"/>
              <a:t>(under refinement in phase B)</a:t>
            </a:r>
            <a:endParaRPr sz="1600" dirty="0"/>
          </a:p>
        </p:txBody>
      </p:sp>
      <p:pic>
        <p:nvPicPr>
          <p:cNvPr id="461" name="Google Shape;461;g34c7ff703bc_0_1285"/>
          <p:cNvPicPr/>
          <p:nvPr/>
        </p:nvPicPr>
        <p:blipFill>
          <a:blip r:embed="rId3">
            <a:alphaModFix/>
          </a:blip>
          <a:srcRect/>
          <a:stretch/>
        </p:blipFill>
        <p:spPr bwMode="auto">
          <a:xfrm>
            <a:off x="8255692" y="94514"/>
            <a:ext cx="838244" cy="696298"/>
          </a:xfrm>
          <a:prstGeom prst="rect">
            <a:avLst/>
          </a:prstGeom>
          <a:noFill/>
          <a:ln>
            <a:noFill/>
          </a:ln>
        </p:spPr>
      </p:pic>
      <p:sp>
        <p:nvSpPr>
          <p:cNvPr id="462" name="Google Shape;462;g34c7ff703bc_0_1285"/>
          <p:cNvSpPr/>
          <p:nvPr/>
        </p:nvSpPr>
        <p:spPr bwMode="auto">
          <a:xfrm>
            <a:off x="121750" y="935650"/>
            <a:ext cx="4654800" cy="4085699"/>
          </a:xfrm>
          <a:prstGeom prst="rect">
            <a:avLst/>
          </a:prstGeom>
          <a:noFill/>
          <a:ln>
            <a:noFill/>
          </a:ln>
        </p:spPr>
        <p:txBody>
          <a:bodyPr spcFirstLastPara="1" wrap="square" lIns="68575" tIns="34275" rIns="68575" bIns="34275" anchor="t" anchorCtr="0">
            <a:noAutofit/>
          </a:bodyPr>
          <a:lstStyle/>
          <a:p>
            <a:pPr marL="215899" marR="0" lvl="0" indent="-215899" algn="l">
              <a:spcBef>
                <a:spcPts val="0"/>
              </a:spcBef>
              <a:spcAft>
                <a:spcPts val="0"/>
              </a:spcAft>
              <a:buClr>
                <a:schemeClr val="dk1"/>
              </a:buClr>
              <a:buSzPts val="2200"/>
              <a:buFont typeface="Arial"/>
              <a:buChar char="●"/>
              <a:defRPr/>
            </a:pPr>
            <a:r>
              <a:rPr lang="it" sz="1600" b="1" dirty="0">
                <a:solidFill>
                  <a:schemeClr val="accent1"/>
                </a:solidFill>
                <a:latin typeface="Calibri"/>
                <a:ea typeface="Calibri"/>
                <a:cs typeface="Calibri"/>
              </a:rPr>
              <a:t>Minimum Detectable Polarization                   </a:t>
            </a:r>
            <a:r>
              <a:rPr lang="it" sz="1200" dirty="0">
                <a:solidFill>
                  <a:schemeClr val="dk1"/>
                </a:solidFill>
                <a:latin typeface="Calibri"/>
                <a:ea typeface="Calibri"/>
                <a:cs typeface="Calibri"/>
              </a:rPr>
              <a:t>(Weisskopf+ 2010, SPIE; Strohmayer &amp; Kallman 2013, ApJ)</a:t>
            </a:r>
            <a:endParaRPr sz="900" dirty="0"/>
          </a:p>
          <a:p>
            <a:pPr marL="685800" marR="0" lvl="1" indent="-260350" algn="l">
              <a:spcBef>
                <a:spcPts val="0"/>
              </a:spcBef>
              <a:spcAft>
                <a:spcPts val="0"/>
              </a:spcAft>
              <a:buClr>
                <a:schemeClr val="dk1"/>
              </a:buClr>
              <a:buSzPts val="1500"/>
              <a:buFont typeface="Courier New"/>
              <a:buChar char="○"/>
              <a:defRPr/>
            </a:pPr>
            <a:r>
              <a:rPr lang="it" b="0" i="0" u="none" strike="noStrike" cap="none" dirty="0">
                <a:solidFill>
                  <a:schemeClr val="dk1"/>
                </a:solidFill>
                <a:latin typeface="Calibri"/>
                <a:ea typeface="Calibri"/>
                <a:cs typeface="Calibri"/>
              </a:rPr>
              <a:t>MDP~3σ</a:t>
            </a:r>
            <a:r>
              <a:rPr lang="it" sz="1600" b="0" i="0" u="none" strike="noStrike" cap="none" dirty="0">
                <a:solidFill>
                  <a:schemeClr val="dk1"/>
                </a:solidFill>
                <a:latin typeface="Calibri"/>
                <a:ea typeface="Calibri"/>
                <a:cs typeface="Calibri"/>
              </a:rPr>
              <a:t> </a:t>
            </a:r>
            <a:r>
              <a:rPr lang="it" sz="1200" b="0" i="0" u="none" strike="noStrike" cap="none" dirty="0">
                <a:solidFill>
                  <a:schemeClr val="dk1"/>
                </a:solidFill>
                <a:latin typeface="Calibri"/>
                <a:ea typeface="Calibri"/>
                <a:cs typeface="Calibri"/>
              </a:rPr>
              <a:t>(Strohmayer &amp; Kallman 2013, ApJ)</a:t>
            </a:r>
            <a:endParaRPr sz="900" dirty="0"/>
          </a:p>
          <a:p>
            <a:pPr marL="342900" marR="0" lvl="1" indent="0" algn="l">
              <a:spcBef>
                <a:spcPts val="0"/>
              </a:spcBef>
              <a:spcAft>
                <a:spcPts val="0"/>
              </a:spcAft>
              <a:buNone/>
              <a:defRPr/>
            </a:pPr>
            <a:endParaRPr sz="1200" b="0" i="0" u="none" strike="noStrike" cap="none" dirty="0">
              <a:solidFill>
                <a:schemeClr val="dk1"/>
              </a:solidFill>
              <a:latin typeface="Calibri"/>
              <a:ea typeface="Calibri"/>
              <a:cs typeface="Calibri"/>
            </a:endParaRPr>
          </a:p>
          <a:p>
            <a:pPr marL="215899" marR="0" lvl="0" indent="-203200" algn="l">
              <a:spcBef>
                <a:spcPts val="0"/>
              </a:spcBef>
              <a:spcAft>
                <a:spcPts val="0"/>
              </a:spcAft>
              <a:buClr>
                <a:schemeClr val="dk1"/>
              </a:buClr>
              <a:buSzPts val="2000"/>
              <a:buFont typeface="Arial"/>
              <a:buChar char="●"/>
              <a:defRPr/>
            </a:pPr>
            <a:r>
              <a:rPr lang="it" sz="1600" b="1" dirty="0">
                <a:solidFill>
                  <a:schemeClr val="accent1"/>
                </a:solidFill>
                <a:latin typeface="Calibri"/>
                <a:ea typeface="Calibri"/>
                <a:cs typeface="Calibri"/>
              </a:rPr>
              <a:t>Past measurements </a:t>
            </a:r>
            <a:r>
              <a:rPr lang="it" sz="1600" dirty="0">
                <a:solidFill>
                  <a:schemeClr val="dk1"/>
                </a:solidFill>
                <a:latin typeface="Calibri"/>
                <a:ea typeface="Calibri"/>
                <a:cs typeface="Calibri"/>
              </a:rPr>
              <a:t>with Pol. Degree errors of about:</a:t>
            </a:r>
            <a:endParaRPr sz="900" dirty="0"/>
          </a:p>
          <a:p>
            <a:pPr marL="596900" marR="0" lvl="1" indent="-234950" algn="l">
              <a:spcBef>
                <a:spcPts val="0"/>
              </a:spcBef>
              <a:spcAft>
                <a:spcPts val="0"/>
              </a:spcAft>
              <a:buClr>
                <a:schemeClr val="dk1"/>
              </a:buClr>
              <a:buSzPts val="1500"/>
              <a:buFont typeface="Courier New"/>
              <a:buChar char="○"/>
              <a:defRPr/>
            </a:pPr>
            <a:r>
              <a:rPr lang="it" sz="1600" b="0" i="0" u="none" strike="noStrike" cap="none" dirty="0">
                <a:solidFill>
                  <a:schemeClr val="dk1"/>
                </a:solidFill>
                <a:latin typeface="Calibri"/>
                <a:ea typeface="Calibri"/>
                <a:cs typeface="Calibri"/>
              </a:rPr>
              <a:t> 15% with a C.L. of 90%  (~ 1.645 σ) corresponds to an MDP ~27%</a:t>
            </a:r>
            <a:endParaRPr sz="900" dirty="0"/>
          </a:p>
          <a:p>
            <a:pPr marL="596900" marR="0" lvl="1" indent="-234950" algn="l">
              <a:spcBef>
                <a:spcPts val="0"/>
              </a:spcBef>
              <a:spcAft>
                <a:spcPts val="0"/>
              </a:spcAft>
              <a:buClr>
                <a:schemeClr val="dk1"/>
              </a:buClr>
              <a:buSzPts val="1500"/>
              <a:buFont typeface="Courier New"/>
              <a:buChar char="○"/>
              <a:defRPr/>
            </a:pPr>
            <a:r>
              <a:rPr lang="it" sz="1600" b="0" i="0" u="none" strike="noStrike" cap="none" dirty="0">
                <a:solidFill>
                  <a:schemeClr val="dk1"/>
                </a:solidFill>
                <a:latin typeface="Calibri"/>
                <a:ea typeface="Calibri"/>
                <a:cs typeface="Calibri"/>
              </a:rPr>
              <a:t>20% corresponds to an MDP ~37%</a:t>
            </a:r>
            <a:endParaRPr sz="900" dirty="0"/>
          </a:p>
          <a:p>
            <a:pPr marL="0" marR="0" lvl="0" indent="0" algn="l">
              <a:spcBef>
                <a:spcPts val="0"/>
              </a:spcBef>
              <a:spcAft>
                <a:spcPts val="0"/>
              </a:spcAft>
              <a:buNone/>
              <a:defRPr/>
            </a:pPr>
            <a:endParaRPr sz="1600" dirty="0">
              <a:solidFill>
                <a:schemeClr val="dk1"/>
              </a:solidFill>
              <a:latin typeface="Calibri"/>
              <a:ea typeface="Calibri"/>
              <a:cs typeface="Calibri"/>
            </a:endParaRPr>
          </a:p>
          <a:p>
            <a:pPr marL="215899" marR="0" lvl="0" indent="-203200" algn="l">
              <a:spcBef>
                <a:spcPts val="0"/>
              </a:spcBef>
              <a:spcAft>
                <a:spcPts val="0"/>
              </a:spcAft>
              <a:buClr>
                <a:schemeClr val="dk1"/>
              </a:buClr>
              <a:buSzPts val="2000"/>
              <a:buFont typeface="Arial"/>
              <a:buChar char="●"/>
              <a:defRPr/>
            </a:pPr>
            <a:r>
              <a:rPr lang="it" sz="1600" b="1" dirty="0">
                <a:solidFill>
                  <a:srgbClr val="5B9BD5"/>
                </a:solidFill>
                <a:latin typeface="Calibri"/>
                <a:ea typeface="Calibri"/>
                <a:cs typeface="Calibri"/>
              </a:rPr>
              <a:t>CUSP will reduce significantly the MDP wrt past observations.</a:t>
            </a:r>
            <a:endParaRPr sz="1600" dirty="0">
              <a:solidFill>
                <a:schemeClr val="dk1"/>
              </a:solidFill>
              <a:latin typeface="Calibri"/>
              <a:ea typeface="Calibri"/>
              <a:cs typeface="Calibri"/>
            </a:endParaRPr>
          </a:p>
          <a:p>
            <a:pPr marL="215899" marR="0" lvl="0" indent="-203200" algn="l">
              <a:spcBef>
                <a:spcPts val="0"/>
              </a:spcBef>
              <a:spcAft>
                <a:spcPts val="0"/>
              </a:spcAft>
              <a:buClr>
                <a:schemeClr val="dk1"/>
              </a:buClr>
              <a:buSzPts val="2000"/>
              <a:buFont typeface="Arial"/>
              <a:buChar char="●"/>
              <a:defRPr/>
            </a:pPr>
            <a:r>
              <a:rPr lang="it" sz="1600" dirty="0">
                <a:solidFill>
                  <a:schemeClr val="dk1"/>
                </a:solidFill>
                <a:latin typeface="Calibri"/>
                <a:ea typeface="Calibri"/>
                <a:cs typeface="Calibri"/>
              </a:rPr>
              <a:t>Flares are expected to be </a:t>
            </a:r>
            <a:r>
              <a:rPr lang="it" sz="1600" b="1" dirty="0">
                <a:solidFill>
                  <a:srgbClr val="5B9BD5"/>
                </a:solidFill>
                <a:latin typeface="Calibri"/>
                <a:ea typeface="Calibri"/>
                <a:cs typeface="Calibri"/>
              </a:rPr>
              <a:t>polarized at tens of %</a:t>
            </a:r>
            <a:r>
              <a:rPr lang="it" sz="1600" dirty="0">
                <a:solidFill>
                  <a:schemeClr val="dk1"/>
                </a:solidFill>
                <a:latin typeface="Calibri"/>
                <a:ea typeface="Calibri"/>
                <a:cs typeface="Calibri"/>
              </a:rPr>
              <a:t>, CUSP will measure with high significance flares polarization</a:t>
            </a:r>
            <a:endParaRPr sz="900" dirty="0"/>
          </a:p>
        </p:txBody>
      </p:sp>
      <p:grpSp>
        <p:nvGrpSpPr>
          <p:cNvPr id="463" name="Google Shape;463;g34c7ff703bc_0_1285"/>
          <p:cNvGrpSpPr/>
          <p:nvPr/>
        </p:nvGrpSpPr>
        <p:grpSpPr bwMode="auto">
          <a:xfrm>
            <a:off x="4522922" y="1867332"/>
            <a:ext cx="4376931" cy="2963006"/>
            <a:chOff x="0" y="0"/>
            <a:chExt cx="4376931" cy="2963006"/>
          </a:xfrm>
        </p:grpSpPr>
        <p:sp>
          <p:nvSpPr>
            <p:cNvPr id="464" name="Google Shape;464;g34c7ff703bc_0_1285"/>
            <p:cNvSpPr txBox="1"/>
            <p:nvPr/>
          </p:nvSpPr>
          <p:spPr bwMode="auto">
            <a:xfrm>
              <a:off x="1573106" y="2726457"/>
              <a:ext cx="2038184" cy="23654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2E75B5"/>
                </a:buClr>
                <a:buSzPts val="1100"/>
                <a:buFont typeface="Calibri"/>
                <a:buNone/>
                <a:defRPr/>
              </a:pPr>
              <a:r>
                <a:rPr lang="it" sz="1100">
                  <a:solidFill>
                    <a:srgbClr val="2E75B5"/>
                  </a:solidFill>
                  <a:latin typeface="Calibri"/>
                  <a:ea typeface="Calibri"/>
                  <a:cs typeface="Calibri"/>
                </a:rPr>
                <a:t>Zharkova+ 2010 (A&amp;A)</a:t>
              </a:r>
              <a:endParaRPr sz="1400">
                <a:solidFill>
                  <a:schemeClr val="dk1"/>
                </a:solidFill>
                <a:latin typeface="Calibri"/>
                <a:ea typeface="Calibri"/>
                <a:cs typeface="Calibri"/>
              </a:endParaRPr>
            </a:p>
          </p:txBody>
        </p:sp>
        <p:grpSp>
          <p:nvGrpSpPr>
            <p:cNvPr id="465" name="Google Shape;465;g34c7ff703bc_0_1285"/>
            <p:cNvGrpSpPr/>
            <p:nvPr/>
          </p:nvGrpSpPr>
          <p:grpSpPr bwMode="auto">
            <a:xfrm>
              <a:off x="0" y="0"/>
              <a:ext cx="4376931" cy="2776658"/>
              <a:chOff x="0" y="0"/>
              <a:chExt cx="4376931" cy="2776658"/>
            </a:xfrm>
          </p:grpSpPr>
          <p:grpSp>
            <p:nvGrpSpPr>
              <p:cNvPr id="466" name="Google Shape;466;g34c7ff703bc_0_1285"/>
              <p:cNvGrpSpPr/>
              <p:nvPr/>
            </p:nvGrpSpPr>
            <p:grpSpPr bwMode="auto">
              <a:xfrm>
                <a:off x="0" y="0"/>
                <a:ext cx="4374459" cy="2776658"/>
                <a:chOff x="0" y="0"/>
                <a:chExt cx="4374459" cy="2776658"/>
              </a:xfrm>
            </p:grpSpPr>
            <p:grpSp>
              <p:nvGrpSpPr>
                <p:cNvPr id="467" name="Google Shape;467;g34c7ff703bc_0_1285"/>
                <p:cNvGrpSpPr/>
                <p:nvPr/>
              </p:nvGrpSpPr>
              <p:grpSpPr bwMode="auto">
                <a:xfrm>
                  <a:off x="0" y="0"/>
                  <a:ext cx="3821425" cy="2776658"/>
                  <a:chOff x="0" y="0"/>
                  <a:chExt cx="3821425" cy="2776658"/>
                </a:xfrm>
              </p:grpSpPr>
              <p:grpSp>
                <p:nvGrpSpPr>
                  <p:cNvPr id="468" name="Google Shape;468;g34c7ff703bc_0_1285"/>
                  <p:cNvGrpSpPr/>
                  <p:nvPr/>
                </p:nvGrpSpPr>
                <p:grpSpPr bwMode="auto">
                  <a:xfrm>
                    <a:off x="0" y="0"/>
                    <a:ext cx="3675743" cy="2776658"/>
                    <a:chOff x="0" y="0"/>
                    <a:chExt cx="3675743" cy="2776658"/>
                  </a:xfrm>
                </p:grpSpPr>
                <p:pic>
                  <p:nvPicPr>
                    <p:cNvPr id="469" name="Google Shape;469;g34c7ff703bc_0_1285"/>
                    <p:cNvPicPr/>
                    <p:nvPr/>
                  </p:nvPicPr>
                  <p:blipFill>
                    <a:blip r:embed="rId4">
                      <a:alphaModFix/>
                    </a:blip>
                    <a:srcRect/>
                    <a:stretch/>
                  </p:blipFill>
                  <p:spPr bwMode="auto">
                    <a:xfrm>
                      <a:off x="0" y="0"/>
                      <a:ext cx="2976978" cy="2776658"/>
                    </a:xfrm>
                    <a:prstGeom prst="rect">
                      <a:avLst/>
                    </a:prstGeom>
                    <a:noFill/>
                    <a:ln>
                      <a:noFill/>
                    </a:ln>
                  </p:spPr>
                </p:pic>
                <p:cxnSp>
                  <p:nvCxnSpPr>
                    <p:cNvPr id="470" name="Google Shape;470;g34c7ff703bc_0_1285"/>
                    <p:cNvCxnSpPr/>
                    <p:nvPr/>
                  </p:nvCxnSpPr>
                  <p:spPr bwMode="auto">
                    <a:xfrm rot="10800000" flipH="1">
                      <a:off x="530459" y="661484"/>
                      <a:ext cx="2359080" cy="23757"/>
                    </a:xfrm>
                    <a:prstGeom prst="straightConnector1">
                      <a:avLst/>
                    </a:prstGeom>
                    <a:noFill/>
                    <a:ln w="28575" cap="flat" cmpd="sng">
                      <a:solidFill>
                        <a:srgbClr val="00B050"/>
                      </a:solidFill>
                      <a:prstDash val="dash"/>
                      <a:miter lim="800000"/>
                      <a:headEnd type="none" w="sm" len="sm"/>
                      <a:tailEnd type="none" w="sm" len="sm"/>
                    </a:ln>
                  </p:spPr>
                </p:cxnSp>
                <p:cxnSp>
                  <p:nvCxnSpPr>
                    <p:cNvPr id="471" name="Google Shape;471;g34c7ff703bc_0_1285"/>
                    <p:cNvCxnSpPr/>
                    <p:nvPr/>
                  </p:nvCxnSpPr>
                  <p:spPr bwMode="auto">
                    <a:xfrm rot="10800000" flipH="1">
                      <a:off x="531139" y="524148"/>
                      <a:ext cx="2359080" cy="12934"/>
                    </a:xfrm>
                    <a:prstGeom prst="straightConnector1">
                      <a:avLst/>
                    </a:prstGeom>
                    <a:noFill/>
                    <a:ln w="28575" cap="flat" cmpd="sng">
                      <a:solidFill>
                        <a:schemeClr val="accent1"/>
                      </a:solidFill>
                      <a:prstDash val="dash"/>
                      <a:miter lim="800000"/>
                      <a:headEnd type="none" w="sm" len="sm"/>
                      <a:tailEnd type="none" w="sm" len="sm"/>
                    </a:ln>
                  </p:spPr>
                </p:cxnSp>
                <p:cxnSp>
                  <p:nvCxnSpPr>
                    <p:cNvPr id="472" name="Google Shape;472;g34c7ff703bc_0_1285"/>
                    <p:cNvCxnSpPr/>
                    <p:nvPr/>
                  </p:nvCxnSpPr>
                  <p:spPr bwMode="auto">
                    <a:xfrm rot="10800000" flipH="1">
                      <a:off x="531139" y="380266"/>
                      <a:ext cx="2359080" cy="12934"/>
                    </a:xfrm>
                    <a:prstGeom prst="straightConnector1">
                      <a:avLst/>
                    </a:prstGeom>
                    <a:noFill/>
                    <a:ln w="28575" cap="flat" cmpd="sng">
                      <a:solidFill>
                        <a:srgbClr val="FF0000"/>
                      </a:solidFill>
                      <a:prstDash val="dash"/>
                      <a:miter lim="800000"/>
                      <a:headEnd type="none" w="sm" len="sm"/>
                      <a:tailEnd type="none" w="sm" len="sm"/>
                    </a:ln>
                  </p:spPr>
                </p:cxnSp>
                <p:sp>
                  <p:nvSpPr>
                    <p:cNvPr id="473" name="Google Shape;473;g34c7ff703bc_0_1285"/>
                    <p:cNvSpPr txBox="1"/>
                    <p:nvPr/>
                  </p:nvSpPr>
                  <p:spPr bwMode="auto">
                    <a:xfrm>
                      <a:off x="3020185" y="131265"/>
                      <a:ext cx="655558" cy="70898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Clr>
                          <a:srgbClr val="FF0000"/>
                        </a:buClr>
                        <a:buSzPts val="1400"/>
                        <a:buFont typeface="Calibri"/>
                        <a:buNone/>
                        <a:defRPr/>
                      </a:pPr>
                      <a:r>
                        <a:rPr lang="it" sz="1400">
                          <a:solidFill>
                            <a:srgbClr val="FF0000"/>
                          </a:solidFill>
                          <a:latin typeface="Calibri"/>
                          <a:ea typeface="Calibri"/>
                          <a:cs typeface="Calibri"/>
                        </a:rPr>
                        <a:t>X 10</a:t>
                      </a:r>
                      <a:endParaRPr sz="1400">
                        <a:solidFill>
                          <a:schemeClr val="dk1"/>
                        </a:solidFill>
                        <a:latin typeface="Calibri"/>
                        <a:ea typeface="Calibri"/>
                        <a:cs typeface="Calibri"/>
                      </a:endParaRPr>
                    </a:p>
                    <a:p>
                      <a:pPr marL="0" marR="0" lvl="0" indent="0" algn="l">
                        <a:spcBef>
                          <a:spcPts val="0"/>
                        </a:spcBef>
                        <a:spcAft>
                          <a:spcPts val="0"/>
                        </a:spcAft>
                        <a:buClr>
                          <a:schemeClr val="accent1"/>
                        </a:buClr>
                        <a:buSzPts val="1400"/>
                        <a:buFont typeface="Calibri"/>
                        <a:buNone/>
                        <a:defRPr/>
                      </a:pPr>
                      <a:r>
                        <a:rPr lang="it" sz="1400">
                          <a:solidFill>
                            <a:schemeClr val="accent1"/>
                          </a:solidFill>
                          <a:latin typeface="Calibri"/>
                          <a:ea typeface="Calibri"/>
                          <a:cs typeface="Calibri"/>
                        </a:rPr>
                        <a:t>X 1.2</a:t>
                      </a:r>
                      <a:endParaRPr sz="1400">
                        <a:solidFill>
                          <a:schemeClr val="dk1"/>
                        </a:solidFill>
                        <a:latin typeface="Calibri"/>
                        <a:ea typeface="Calibri"/>
                        <a:cs typeface="Calibri"/>
                      </a:endParaRPr>
                    </a:p>
                    <a:p>
                      <a:pPr marL="0" marR="0" lvl="0" indent="0" algn="l">
                        <a:spcBef>
                          <a:spcPts val="0"/>
                        </a:spcBef>
                        <a:spcAft>
                          <a:spcPts val="0"/>
                        </a:spcAft>
                        <a:buClr>
                          <a:schemeClr val="accent6"/>
                        </a:buClr>
                        <a:buSzPts val="1400"/>
                        <a:buFont typeface="Calibri"/>
                        <a:buNone/>
                        <a:defRPr/>
                      </a:pPr>
                      <a:r>
                        <a:rPr lang="it" sz="1400">
                          <a:solidFill>
                            <a:schemeClr val="accent6"/>
                          </a:solidFill>
                          <a:latin typeface="Calibri"/>
                          <a:ea typeface="Calibri"/>
                          <a:cs typeface="Calibri"/>
                        </a:rPr>
                        <a:t>M 5.2</a:t>
                      </a:r>
                      <a:endParaRPr sz="1400">
                        <a:solidFill>
                          <a:schemeClr val="accent6"/>
                        </a:solidFill>
                        <a:latin typeface="Calibri"/>
                        <a:ea typeface="Calibri"/>
                        <a:cs typeface="Calibri"/>
                      </a:endParaRPr>
                    </a:p>
                  </p:txBody>
                </p:sp>
              </p:grpSp>
              <p:cxnSp>
                <p:nvCxnSpPr>
                  <p:cNvPr id="474" name="Google Shape;474;g34c7ff703bc_0_1285"/>
                  <p:cNvCxnSpPr/>
                  <p:nvPr/>
                </p:nvCxnSpPr>
                <p:spPr bwMode="auto">
                  <a:xfrm rot="10800000" flipH="1">
                    <a:off x="538939" y="1236193"/>
                    <a:ext cx="2359113" cy="23593"/>
                  </a:xfrm>
                  <a:prstGeom prst="straightConnector1">
                    <a:avLst/>
                  </a:prstGeom>
                  <a:noFill/>
                  <a:ln w="28575" cap="flat" cmpd="sng">
                    <a:solidFill>
                      <a:srgbClr val="B482DA"/>
                    </a:solidFill>
                    <a:prstDash val="dash"/>
                    <a:miter lim="800000"/>
                    <a:headEnd type="none" w="sm" len="sm"/>
                    <a:tailEnd type="none" w="sm" len="sm"/>
                  </a:ln>
                </p:spPr>
              </p:cxnSp>
              <p:sp>
                <p:nvSpPr>
                  <p:cNvPr id="475" name="Google Shape;475;g34c7ff703bc_0_1285"/>
                  <p:cNvSpPr txBox="1"/>
                  <p:nvPr/>
                </p:nvSpPr>
                <p:spPr bwMode="auto">
                  <a:xfrm>
                    <a:off x="2855259" y="902674"/>
                    <a:ext cx="966166" cy="592925"/>
                  </a:xfrm>
                  <a:prstGeom prst="rect">
                    <a:avLst/>
                  </a:prstGeom>
                  <a:solidFill>
                    <a:schemeClr val="lt1"/>
                  </a:solidFill>
                  <a:ln w="9525" cap="flat" cmpd="sng">
                    <a:solidFill>
                      <a:srgbClr val="B482DA"/>
                    </a:solidFill>
                    <a:prstDash val="solid"/>
                    <a:round/>
                    <a:headEnd type="none" w="sm" len="sm"/>
                    <a:tailEnd type="none" w="sm" len="sm"/>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100" b="1">
                        <a:solidFill>
                          <a:srgbClr val="B482DA"/>
                        </a:solidFill>
                        <a:latin typeface="Calibri"/>
                        <a:ea typeface="Calibri"/>
                        <a:cs typeface="Calibri"/>
                      </a:rPr>
                      <a:t>MDP for </a:t>
                    </a:r>
                    <a:r>
                      <a:rPr lang="it" sz="1100" b="1">
                        <a:solidFill>
                          <a:srgbClr val="B482DA"/>
                        </a:solidFill>
                        <a:latin typeface="Noto Sans Symbols"/>
                        <a:ea typeface="Noto Sans Symbols"/>
                        <a:cs typeface="Noto Sans Symbols"/>
                      </a:rPr>
                      <a:t>PD_err=15%    @ 90% C.L.</a:t>
                    </a:r>
                    <a:endParaRPr sz="1100" b="1">
                      <a:solidFill>
                        <a:srgbClr val="B482DA"/>
                      </a:solidFill>
                      <a:latin typeface="Calibri"/>
                      <a:ea typeface="Calibri"/>
                      <a:cs typeface="Calibri"/>
                    </a:endParaRPr>
                  </a:p>
                </p:txBody>
              </p:sp>
            </p:grpSp>
            <p:sp>
              <p:nvSpPr>
                <p:cNvPr id="476" name="Google Shape;476;g34c7ff703bc_0_1285"/>
                <p:cNvSpPr txBox="1"/>
                <p:nvPr/>
              </p:nvSpPr>
              <p:spPr bwMode="auto">
                <a:xfrm rot="5400000">
                  <a:off x="3802792" y="331006"/>
                  <a:ext cx="643228" cy="500107"/>
                </a:xfrm>
                <a:prstGeom prst="rect">
                  <a:avLst/>
                </a:prstGeom>
                <a:solidFill>
                  <a:srgbClr val="00FF00">
                    <a:alpha val="17650"/>
                  </a:srgbClr>
                </a:solidFill>
                <a:ln>
                  <a:noFill/>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400" b="1" u="sng" dirty="0">
                      <a:solidFill>
                        <a:schemeClr val="dk1"/>
                      </a:solidFill>
                      <a:latin typeface="Calibri"/>
                      <a:ea typeface="Calibri"/>
                      <a:cs typeface="Calibri"/>
                    </a:rPr>
                    <a:t>CUSP MDP</a:t>
                  </a:r>
                  <a:endParaRPr sz="1400" b="1" u="sng" dirty="0">
                    <a:solidFill>
                      <a:schemeClr val="dk1"/>
                    </a:solidFill>
                    <a:latin typeface="Calibri"/>
                    <a:ea typeface="Calibri"/>
                    <a:cs typeface="Calibri"/>
                  </a:endParaRPr>
                </a:p>
              </p:txBody>
            </p:sp>
          </p:grpSp>
          <p:sp>
            <p:nvSpPr>
              <p:cNvPr id="477" name="Google Shape;477;g34c7ff703bc_0_1285"/>
              <p:cNvSpPr txBox="1"/>
              <p:nvPr/>
            </p:nvSpPr>
            <p:spPr bwMode="auto">
              <a:xfrm rot="5400000">
                <a:off x="3859045" y="1287180"/>
                <a:ext cx="540143" cy="495629"/>
              </a:xfrm>
              <a:prstGeom prst="rect">
                <a:avLst/>
              </a:prstGeom>
              <a:solidFill>
                <a:srgbClr val="FF0000">
                  <a:alpha val="29799"/>
                </a:srgbClr>
              </a:solidFill>
              <a:ln>
                <a:noFill/>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400" b="1" u="sng">
                    <a:solidFill>
                      <a:schemeClr val="dk1"/>
                    </a:solidFill>
                    <a:latin typeface="Calibri"/>
                    <a:ea typeface="Calibri"/>
                    <a:cs typeface="Calibri"/>
                  </a:rPr>
                  <a:t>PAST MDP</a:t>
                </a:r>
                <a:endParaRPr sz="1400" b="1" u="sng">
                  <a:solidFill>
                    <a:schemeClr val="dk1"/>
                  </a:solidFill>
                  <a:latin typeface="Calibri"/>
                  <a:ea typeface="Calibri"/>
                  <a:cs typeface="Calibri"/>
                </a:endParaRPr>
              </a:p>
            </p:txBody>
          </p:sp>
        </p:grpSp>
        <p:cxnSp>
          <p:nvCxnSpPr>
            <p:cNvPr id="478" name="Google Shape;478;g34c7ff703bc_0_1285"/>
            <p:cNvCxnSpPr/>
            <p:nvPr/>
          </p:nvCxnSpPr>
          <p:spPr bwMode="auto">
            <a:xfrm rot="10800000" flipH="1">
              <a:off x="530640" y="1651228"/>
              <a:ext cx="2358899" cy="23624"/>
            </a:xfrm>
            <a:prstGeom prst="straightConnector1">
              <a:avLst/>
            </a:prstGeom>
            <a:noFill/>
            <a:ln w="28575" cap="flat" cmpd="sng">
              <a:solidFill>
                <a:srgbClr val="7030A0"/>
              </a:solidFill>
              <a:prstDash val="dash"/>
              <a:miter lim="800000"/>
              <a:headEnd type="none" w="sm" len="sm"/>
              <a:tailEnd type="none" w="sm" len="sm"/>
            </a:ln>
          </p:spPr>
        </p:cxnSp>
        <p:sp>
          <p:nvSpPr>
            <p:cNvPr id="479" name="Google Shape;479;g34c7ff703bc_0_1285"/>
            <p:cNvSpPr txBox="1"/>
            <p:nvPr/>
          </p:nvSpPr>
          <p:spPr bwMode="auto">
            <a:xfrm>
              <a:off x="2854519" y="1723343"/>
              <a:ext cx="966060" cy="592925"/>
            </a:xfrm>
            <a:prstGeom prst="rect">
              <a:avLst/>
            </a:prstGeom>
            <a:solidFill>
              <a:schemeClr val="lt1"/>
            </a:solidFill>
            <a:ln w="9525" cap="flat" cmpd="sng">
              <a:solidFill>
                <a:srgbClr val="7030A0"/>
              </a:solidFill>
              <a:prstDash val="solid"/>
              <a:round/>
              <a:headEnd type="none" w="sm" len="sm"/>
              <a:tailEnd type="none" w="sm" len="sm"/>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100" b="1">
                  <a:solidFill>
                    <a:srgbClr val="7030A0"/>
                  </a:solidFill>
                  <a:latin typeface="Calibri"/>
                  <a:ea typeface="Calibri"/>
                  <a:cs typeface="Calibri"/>
                </a:rPr>
                <a:t>MDP for </a:t>
              </a:r>
              <a:r>
                <a:rPr lang="it" sz="1100" b="1">
                  <a:solidFill>
                    <a:srgbClr val="7030A0"/>
                  </a:solidFill>
                  <a:latin typeface="Noto Sans Symbols"/>
                  <a:ea typeface="Noto Sans Symbols"/>
                  <a:cs typeface="Noto Sans Symbols"/>
                </a:rPr>
                <a:t>PD_err=20%    @ 90% C.L.</a:t>
              </a:r>
              <a:endParaRPr sz="1100" b="1">
                <a:solidFill>
                  <a:srgbClr val="7030A0"/>
                </a:solidFill>
                <a:latin typeface="Calibri"/>
                <a:ea typeface="Calibri"/>
                <a:cs typeface="Calibri"/>
              </a:endParaRPr>
            </a:p>
          </p:txBody>
        </p:sp>
      </p:grpSp>
      <p:pic>
        <p:nvPicPr>
          <p:cNvPr id="480" name="Google Shape;480;g34c7ff703bc_0_1285"/>
          <p:cNvPicPr/>
          <p:nvPr/>
        </p:nvPicPr>
        <p:blipFill>
          <a:blip r:embed="rId5">
            <a:alphaModFix/>
          </a:blip>
          <a:srcRect/>
          <a:stretch/>
        </p:blipFill>
        <p:spPr bwMode="auto">
          <a:xfrm>
            <a:off x="4355976" y="1011613"/>
            <a:ext cx="2587811" cy="731318"/>
          </a:xfrm>
          <a:prstGeom prst="rect">
            <a:avLst/>
          </a:prstGeom>
          <a:noFill/>
          <a:ln>
            <a:noFill/>
          </a:ln>
        </p:spPr>
      </p:pic>
      <p:sp>
        <p:nvSpPr>
          <p:cNvPr id="481" name="Google Shape;481;g34c7ff703bc_0_1285"/>
          <p:cNvSpPr txBox="1"/>
          <p:nvPr/>
        </p:nvSpPr>
        <p:spPr bwMode="auto">
          <a:xfrm>
            <a:off x="7110981" y="935572"/>
            <a:ext cx="1734959" cy="983309"/>
          </a:xfrm>
          <a:prstGeom prst="rect">
            <a:avLst/>
          </a:prstGeom>
          <a:noFill/>
          <a:ln>
            <a:noFill/>
          </a:ln>
        </p:spPr>
        <p:txBody>
          <a:bodyPr spcFirstLastPara="1" wrap="square" lIns="68575" tIns="34275" rIns="68575" bIns="34275" anchor="t" anchorCtr="0">
            <a:spAutoFit/>
          </a:bodyPr>
          <a:lstStyle/>
          <a:p>
            <a:pPr marL="0" marR="0" lvl="0" indent="0" algn="l">
              <a:spcBef>
                <a:spcPts val="0"/>
              </a:spcBef>
              <a:spcAft>
                <a:spcPts val="0"/>
              </a:spcAft>
              <a:buNone/>
              <a:defRPr/>
            </a:pPr>
            <a:r>
              <a:rPr lang="it" sz="1200">
                <a:solidFill>
                  <a:schemeClr val="dk1"/>
                </a:solidFill>
                <a:latin typeface="Calibri"/>
                <a:ea typeface="Calibri"/>
                <a:cs typeface="Calibri"/>
              </a:rPr>
              <a:t>R: source rate</a:t>
            </a:r>
            <a:endParaRPr sz="1100"/>
          </a:p>
          <a:p>
            <a:pPr marL="0" marR="0" lvl="0" indent="0" algn="l">
              <a:spcBef>
                <a:spcPts val="0"/>
              </a:spcBef>
              <a:spcAft>
                <a:spcPts val="0"/>
              </a:spcAft>
              <a:buNone/>
              <a:defRPr/>
            </a:pPr>
            <a:r>
              <a:rPr lang="it" sz="1200">
                <a:solidFill>
                  <a:schemeClr val="dk1"/>
                </a:solidFill>
                <a:latin typeface="Calibri"/>
                <a:ea typeface="Calibri"/>
                <a:cs typeface="Calibri"/>
              </a:rPr>
              <a:t>B: background rate</a:t>
            </a:r>
            <a:endParaRPr sz="1100"/>
          </a:p>
          <a:p>
            <a:pPr marL="0" marR="0" lvl="0" indent="0" algn="l">
              <a:spcBef>
                <a:spcPts val="0"/>
              </a:spcBef>
              <a:spcAft>
                <a:spcPts val="0"/>
              </a:spcAft>
              <a:buNone/>
              <a:defRPr/>
            </a:pPr>
            <a:r>
              <a:rPr lang="it" sz="1200">
                <a:solidFill>
                  <a:schemeClr val="dk1"/>
                </a:solidFill>
                <a:latin typeface="Calibri"/>
                <a:ea typeface="Calibri"/>
                <a:cs typeface="Calibri"/>
              </a:rPr>
              <a:t>T: integration time</a:t>
            </a:r>
            <a:endParaRPr sz="1100"/>
          </a:p>
          <a:p>
            <a:pPr marL="0" marR="0" lvl="0" indent="0" algn="l">
              <a:spcBef>
                <a:spcPts val="0"/>
              </a:spcBef>
              <a:spcAft>
                <a:spcPts val="0"/>
              </a:spcAft>
              <a:buNone/>
              <a:defRPr/>
            </a:pPr>
            <a:r>
              <a:rPr lang="it" sz="1200">
                <a:solidFill>
                  <a:schemeClr val="dk1"/>
                </a:solidFill>
                <a:latin typeface="Calibri"/>
                <a:ea typeface="Calibri"/>
                <a:cs typeface="Calibri"/>
              </a:rPr>
              <a:t>μ: modulation factor</a:t>
            </a:r>
            <a:endParaRPr sz="1200">
              <a:solidFill>
                <a:schemeClr val="dk1"/>
              </a:solidFill>
              <a:latin typeface="Calibri"/>
              <a:ea typeface="Calibri"/>
              <a:cs typeface="Calibri"/>
            </a:endParaRPr>
          </a:p>
          <a:p>
            <a:pPr marL="0" marR="0" lvl="0" indent="0" algn="l">
              <a:spcBef>
                <a:spcPts val="0"/>
              </a:spcBef>
              <a:spcAft>
                <a:spcPts val="0"/>
              </a:spcAft>
              <a:buNone/>
              <a:defRPr/>
            </a:pPr>
            <a:r>
              <a:rPr lang="it" sz="1200">
                <a:solidFill>
                  <a:schemeClr val="dk1"/>
                </a:solidFill>
                <a:latin typeface="Calibri"/>
                <a:ea typeface="Calibri"/>
                <a:cs typeface="Calibri"/>
              </a:rPr>
              <a:t>ε: quantum efficiency</a:t>
            </a:r>
            <a:endParaRPr sz="1200">
              <a:solidFill>
                <a:schemeClr val="dk1"/>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36</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6" name="Google Shape;486;g34c7ff703bc_0_1310"/>
          <p:cNvSpPr txBox="1">
            <a:spLocks noGrp="1"/>
          </p:cNvSpPr>
          <p:nvPr>
            <p:ph type="title"/>
          </p:nvPr>
        </p:nvSpPr>
        <p:spPr bwMode="auto">
          <a:xfrm>
            <a:off x="1805651" y="56947"/>
            <a:ext cx="6354600" cy="769200"/>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1100"/>
              <a:buFont typeface="Calibri"/>
              <a:buNone/>
              <a:defRPr/>
            </a:pPr>
            <a:r>
              <a:rPr lang="it" dirty="0" smtClean="0"/>
              <a:t>Currently Phase B in progress</a:t>
            </a:r>
            <a:endParaRPr dirty="0"/>
          </a:p>
        </p:txBody>
      </p:sp>
      <p:sp>
        <p:nvSpPr>
          <p:cNvPr id="487" name="Google Shape;487;g34c7ff703bc_0_1310"/>
          <p:cNvSpPr txBox="1">
            <a:spLocks noGrp="1"/>
          </p:cNvSpPr>
          <p:nvPr>
            <p:ph type="body" idx="1"/>
          </p:nvPr>
        </p:nvSpPr>
        <p:spPr bwMode="auto">
          <a:xfrm>
            <a:off x="335365" y="1080309"/>
            <a:ext cx="2423400" cy="7656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88900" lvl="0" indent="0" algn="ctr">
              <a:lnSpc>
                <a:spcPct val="90000"/>
              </a:lnSpc>
              <a:spcBef>
                <a:spcPts val="800"/>
              </a:spcBef>
              <a:spcAft>
                <a:spcPts val="0"/>
              </a:spcAft>
              <a:buSzPts val="1400"/>
              <a:buNone/>
              <a:defRPr/>
            </a:pPr>
            <a:r>
              <a:rPr lang="it" sz="1400" b="1">
                <a:solidFill>
                  <a:schemeClr val="accent1"/>
                </a:solidFill>
              </a:rPr>
              <a:t>Geant4 detector simulator development</a:t>
            </a:r>
            <a:endParaRPr sz="1400" b="1">
              <a:solidFill>
                <a:schemeClr val="accent1"/>
              </a:solidFill>
            </a:endParaRPr>
          </a:p>
        </p:txBody>
      </p:sp>
      <p:sp>
        <p:nvSpPr>
          <p:cNvPr id="488" name="Google Shape;488;g34c7ff703bc_0_1310"/>
          <p:cNvSpPr txBox="1"/>
          <p:nvPr/>
        </p:nvSpPr>
        <p:spPr bwMode="auto">
          <a:xfrm>
            <a:off x="3247729" y="1080309"/>
            <a:ext cx="2955900" cy="7656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88900" marR="0" lvl="0" indent="0" algn="ctr">
              <a:lnSpc>
                <a:spcPct val="90000"/>
              </a:lnSpc>
              <a:spcBef>
                <a:spcPts val="800"/>
              </a:spcBef>
              <a:spcAft>
                <a:spcPts val="0"/>
              </a:spcAft>
              <a:buClr>
                <a:schemeClr val="dk1"/>
              </a:buClr>
              <a:buSzPts val="1400"/>
              <a:buFont typeface="Arial"/>
              <a:buNone/>
              <a:defRPr/>
            </a:pPr>
            <a:r>
              <a:rPr lang="it" sz="1400" b="1">
                <a:solidFill>
                  <a:schemeClr val="accent1"/>
                </a:solidFill>
                <a:latin typeface="Calibri"/>
                <a:ea typeface="Calibri"/>
                <a:cs typeface="Calibri"/>
              </a:rPr>
              <a:t>Definition of the thermo-mechanical analysis method and </a:t>
            </a:r>
            <a:r>
              <a:rPr lang="it" b="1">
                <a:solidFill>
                  <a:schemeClr val="accent1"/>
                </a:solidFill>
                <a:latin typeface="Calibri"/>
                <a:ea typeface="Calibri"/>
                <a:cs typeface="Calibri"/>
              </a:rPr>
              <a:t>hypothesis</a:t>
            </a:r>
            <a:r>
              <a:rPr lang="it" sz="1400" b="1">
                <a:solidFill>
                  <a:schemeClr val="accent1"/>
                </a:solidFill>
                <a:latin typeface="Calibri"/>
                <a:ea typeface="Calibri"/>
                <a:cs typeface="Calibri"/>
              </a:rPr>
              <a:t> of payload mechanical optimization</a:t>
            </a:r>
            <a:endParaRPr sz="1400" b="1">
              <a:solidFill>
                <a:schemeClr val="accent1"/>
              </a:solidFill>
              <a:latin typeface="Calibri"/>
              <a:ea typeface="Calibri"/>
              <a:cs typeface="Calibri"/>
            </a:endParaRPr>
          </a:p>
        </p:txBody>
      </p:sp>
      <p:sp>
        <p:nvSpPr>
          <p:cNvPr id="489" name="Google Shape;489;g34c7ff703bc_0_1310"/>
          <p:cNvSpPr txBox="1"/>
          <p:nvPr/>
        </p:nvSpPr>
        <p:spPr bwMode="auto">
          <a:xfrm>
            <a:off x="6570919" y="1080309"/>
            <a:ext cx="2423400" cy="7656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88900" marR="0" lvl="0" indent="0" algn="ctr">
              <a:lnSpc>
                <a:spcPct val="90000"/>
              </a:lnSpc>
              <a:spcBef>
                <a:spcPts val="800"/>
              </a:spcBef>
              <a:spcAft>
                <a:spcPts val="0"/>
              </a:spcAft>
              <a:buClr>
                <a:schemeClr val="dk1"/>
              </a:buClr>
              <a:buSzPts val="1400"/>
              <a:buFont typeface="Arial"/>
              <a:buNone/>
              <a:defRPr/>
            </a:pPr>
            <a:r>
              <a:rPr lang="it" sz="1400" b="1">
                <a:solidFill>
                  <a:schemeClr val="accent1"/>
                </a:solidFill>
                <a:latin typeface="Calibri"/>
                <a:ea typeface="Calibri"/>
                <a:cs typeface="Calibri"/>
              </a:rPr>
              <a:t>Test @ INAF-IAPS</a:t>
            </a:r>
            <a:endParaRPr sz="1100"/>
          </a:p>
          <a:p>
            <a:pPr marL="88900" marR="0" lvl="0" indent="0" algn="ctr">
              <a:lnSpc>
                <a:spcPct val="90000"/>
              </a:lnSpc>
              <a:spcBef>
                <a:spcPts val="800"/>
              </a:spcBef>
              <a:spcAft>
                <a:spcPts val="0"/>
              </a:spcAft>
              <a:buClr>
                <a:schemeClr val="dk1"/>
              </a:buClr>
              <a:buSzPts val="1400"/>
              <a:buFont typeface="Arial"/>
              <a:buNone/>
              <a:defRPr/>
            </a:pPr>
            <a:endParaRPr sz="1400" b="1">
              <a:solidFill>
                <a:schemeClr val="accent1"/>
              </a:solidFill>
              <a:latin typeface="Calibri"/>
              <a:ea typeface="Calibri"/>
              <a:cs typeface="Calibri"/>
            </a:endParaRPr>
          </a:p>
        </p:txBody>
      </p:sp>
      <p:pic>
        <p:nvPicPr>
          <p:cNvPr id="490" name="Google Shape;490;g34c7ff703bc_0_1310" descr="Immagine che contiene schermata, Software multimediale, software, Software per la grafica&#10;&#10;Descrizione generata automaticamente"/>
          <p:cNvPicPr/>
          <p:nvPr/>
        </p:nvPicPr>
        <p:blipFill>
          <a:blip r:embed="rId3">
            <a:alphaModFix/>
          </a:blip>
          <a:srcRect l="24879" t="9763" b="31168"/>
          <a:stretch/>
        </p:blipFill>
        <p:spPr bwMode="auto">
          <a:xfrm>
            <a:off x="484653" y="2612315"/>
            <a:ext cx="2182332" cy="1349649"/>
          </a:xfrm>
          <a:prstGeom prst="rect">
            <a:avLst/>
          </a:prstGeom>
          <a:noFill/>
          <a:ln>
            <a:noFill/>
          </a:ln>
        </p:spPr>
      </p:pic>
      <p:pic>
        <p:nvPicPr>
          <p:cNvPr id="491" name="Google Shape;491;g34c7ff703bc_0_1310"/>
          <p:cNvPicPr/>
          <p:nvPr/>
        </p:nvPicPr>
        <p:blipFill>
          <a:blip r:embed="rId4">
            <a:alphaModFix/>
          </a:blip>
          <a:srcRect/>
          <a:stretch/>
        </p:blipFill>
        <p:spPr bwMode="auto">
          <a:xfrm>
            <a:off x="3247730" y="2014837"/>
            <a:ext cx="2955821" cy="1446807"/>
          </a:xfrm>
          <a:prstGeom prst="rect">
            <a:avLst/>
          </a:prstGeom>
          <a:noFill/>
          <a:ln>
            <a:noFill/>
          </a:ln>
        </p:spPr>
      </p:pic>
      <p:pic>
        <p:nvPicPr>
          <p:cNvPr id="492" name="Google Shape;492;g34c7ff703bc_0_1310"/>
          <p:cNvPicPr/>
          <p:nvPr/>
        </p:nvPicPr>
        <p:blipFill>
          <a:blip r:embed="rId5">
            <a:alphaModFix/>
          </a:blip>
          <a:srcRect/>
          <a:stretch/>
        </p:blipFill>
        <p:spPr bwMode="auto">
          <a:xfrm>
            <a:off x="3247729" y="3540528"/>
            <a:ext cx="1345329" cy="1369709"/>
          </a:xfrm>
          <a:prstGeom prst="rect">
            <a:avLst/>
          </a:prstGeom>
          <a:noFill/>
          <a:ln>
            <a:noFill/>
          </a:ln>
        </p:spPr>
      </p:pic>
      <p:pic>
        <p:nvPicPr>
          <p:cNvPr id="493" name="Google Shape;493;g34c7ff703bc_0_1310" descr="Immagine che contiene testo, linea, schermata, diagramma&#10;&#10;Descrizione generata automaticamente"/>
          <p:cNvPicPr/>
          <p:nvPr/>
        </p:nvPicPr>
        <p:blipFill>
          <a:blip r:embed="rId6">
            <a:alphaModFix/>
          </a:blip>
          <a:srcRect l="5107" t="10748" r="7891" b="3259"/>
          <a:stretch/>
        </p:blipFill>
        <p:spPr bwMode="auto">
          <a:xfrm>
            <a:off x="484456" y="4000754"/>
            <a:ext cx="1321193" cy="967185"/>
          </a:xfrm>
          <a:prstGeom prst="rect">
            <a:avLst/>
          </a:prstGeom>
          <a:noFill/>
          <a:ln>
            <a:noFill/>
          </a:ln>
        </p:spPr>
      </p:pic>
      <p:pic>
        <p:nvPicPr>
          <p:cNvPr id="494" name="Google Shape;494;g34c7ff703bc_0_1310"/>
          <p:cNvPicPr/>
          <p:nvPr/>
        </p:nvPicPr>
        <p:blipFill>
          <a:blip r:embed="rId7">
            <a:alphaModFix/>
          </a:blip>
          <a:srcRect/>
          <a:stretch/>
        </p:blipFill>
        <p:spPr bwMode="auto">
          <a:xfrm>
            <a:off x="6514006" y="3147814"/>
            <a:ext cx="2480423" cy="1411272"/>
          </a:xfrm>
          <a:prstGeom prst="rect">
            <a:avLst/>
          </a:prstGeom>
          <a:noFill/>
          <a:ln>
            <a:noFill/>
          </a:ln>
        </p:spPr>
      </p:pic>
      <p:pic>
        <p:nvPicPr>
          <p:cNvPr id="495" name="Google Shape;495;g34c7ff703bc_0_1310"/>
          <p:cNvPicPr/>
          <p:nvPr/>
        </p:nvPicPr>
        <p:blipFill>
          <a:blip r:embed="rId8">
            <a:alphaModFix/>
          </a:blip>
          <a:srcRect/>
          <a:stretch/>
        </p:blipFill>
        <p:spPr bwMode="auto">
          <a:xfrm>
            <a:off x="6784295" y="2286571"/>
            <a:ext cx="1557642" cy="876174"/>
          </a:xfrm>
          <a:prstGeom prst="rect">
            <a:avLst/>
          </a:prstGeom>
          <a:noFill/>
          <a:ln>
            <a:noFill/>
          </a:ln>
        </p:spPr>
      </p:pic>
      <p:sp>
        <p:nvSpPr>
          <p:cNvPr id="496" name="Google Shape;496;g34c7ff703bc_0_1310"/>
          <p:cNvSpPr txBox="1"/>
          <p:nvPr/>
        </p:nvSpPr>
        <p:spPr bwMode="auto">
          <a:xfrm>
            <a:off x="335364" y="1895542"/>
            <a:ext cx="2409359" cy="739469"/>
          </a:xfrm>
          <a:prstGeom prst="rect">
            <a:avLst/>
          </a:prstGeom>
          <a:noFill/>
          <a:ln>
            <a:noFill/>
          </a:ln>
        </p:spPr>
        <p:txBody>
          <a:bodyPr spcFirstLastPara="1" wrap="square" lIns="68575" tIns="34275" rIns="68575" bIns="34275" anchor="t" anchorCtr="0">
            <a:spAutoFit/>
          </a:bodyPr>
          <a:lstStyle/>
          <a:p>
            <a:pPr marL="215899" marR="0" lvl="0" indent="-222250" algn="l">
              <a:spcBef>
                <a:spcPts val="0"/>
              </a:spcBef>
              <a:spcAft>
                <a:spcPts val="0"/>
              </a:spcAft>
              <a:buClr>
                <a:schemeClr val="dk1"/>
              </a:buClr>
              <a:buSzPts val="1100"/>
              <a:buFont typeface="Arial"/>
              <a:buChar char="•"/>
              <a:defRPr/>
            </a:pPr>
            <a:r>
              <a:rPr lang="it" sz="1100">
                <a:solidFill>
                  <a:schemeClr val="dk1"/>
                </a:solidFill>
                <a:latin typeface="Calibri"/>
                <a:ea typeface="Calibri"/>
                <a:cs typeface="Calibri"/>
              </a:rPr>
              <a:t>Estimation of the MDP requires:</a:t>
            </a:r>
            <a:endParaRPr sz="1100"/>
          </a:p>
          <a:p>
            <a:pPr marL="558800" marR="0" lvl="1" indent="-222250" algn="l">
              <a:spcBef>
                <a:spcPts val="0"/>
              </a:spcBef>
              <a:spcAft>
                <a:spcPts val="0"/>
              </a:spcAft>
              <a:buClr>
                <a:schemeClr val="dk1"/>
              </a:buClr>
              <a:buSzPts val="1100"/>
              <a:buFont typeface="Arial"/>
              <a:buChar char="•"/>
              <a:defRPr/>
            </a:pPr>
            <a:r>
              <a:rPr lang="it" sz="1100" b="0" i="0" u="none" strike="noStrike" cap="none">
                <a:solidFill>
                  <a:schemeClr val="dk1"/>
                </a:solidFill>
                <a:latin typeface="Calibri"/>
                <a:ea typeface="Calibri"/>
                <a:cs typeface="Calibri"/>
              </a:rPr>
              <a:t>effective area, modulation factor (spurious modulation)</a:t>
            </a:r>
            <a:endParaRPr sz="1100"/>
          </a:p>
          <a:p>
            <a:pPr marL="215899" marR="0" lvl="0" indent="-222250" algn="l">
              <a:spcBef>
                <a:spcPts val="0"/>
              </a:spcBef>
              <a:spcAft>
                <a:spcPts val="0"/>
              </a:spcAft>
              <a:buClr>
                <a:schemeClr val="dk1"/>
              </a:buClr>
              <a:buSzPts val="1100"/>
              <a:buFont typeface="Arial"/>
              <a:buChar char="•"/>
              <a:defRPr/>
            </a:pPr>
            <a:r>
              <a:rPr lang="it" sz="1100">
                <a:solidFill>
                  <a:schemeClr val="dk1"/>
                </a:solidFill>
                <a:latin typeface="Calibri"/>
                <a:ea typeface="Calibri"/>
                <a:cs typeface="Calibri"/>
              </a:rPr>
              <a:t>Background estimation</a:t>
            </a:r>
            <a:endParaRPr sz="1100">
              <a:solidFill>
                <a:schemeClr val="dk1"/>
              </a:solidFill>
              <a:latin typeface="Calibri"/>
              <a:ea typeface="Calibri"/>
              <a:cs typeface="Calibri"/>
            </a:endParaRPr>
          </a:p>
        </p:txBody>
      </p:sp>
      <p:sp>
        <p:nvSpPr>
          <p:cNvPr id="497" name="Google Shape;497;g34c7ff703bc_0_1310"/>
          <p:cNvSpPr txBox="1"/>
          <p:nvPr/>
        </p:nvSpPr>
        <p:spPr bwMode="auto">
          <a:xfrm>
            <a:off x="6542474" y="1860924"/>
            <a:ext cx="2579459" cy="404189"/>
          </a:xfrm>
          <a:prstGeom prst="rect">
            <a:avLst/>
          </a:prstGeom>
          <a:noFill/>
          <a:ln>
            <a:noFill/>
          </a:ln>
        </p:spPr>
        <p:txBody>
          <a:bodyPr spcFirstLastPara="1" wrap="square" lIns="68575" tIns="34275" rIns="68575" bIns="34275" anchor="t" anchorCtr="0">
            <a:spAutoFit/>
          </a:bodyPr>
          <a:lstStyle/>
          <a:p>
            <a:pPr marL="215899" marR="0" lvl="0" indent="-222250" algn="l">
              <a:spcBef>
                <a:spcPts val="0"/>
              </a:spcBef>
              <a:spcAft>
                <a:spcPts val="0"/>
              </a:spcAft>
              <a:buClr>
                <a:schemeClr val="dk1"/>
              </a:buClr>
              <a:buSzPts val="1100"/>
              <a:buFont typeface="Arial"/>
              <a:buChar char="•"/>
              <a:defRPr/>
            </a:pPr>
            <a:r>
              <a:rPr lang="it" sz="1100">
                <a:solidFill>
                  <a:schemeClr val="dk1"/>
                </a:solidFill>
                <a:latin typeface="Calibri"/>
                <a:ea typeface="Calibri"/>
                <a:cs typeface="Calibri"/>
              </a:rPr>
              <a:t>Tests on the Avalanche Photodiodes to readout GaGG absorbers scintillators</a:t>
            </a:r>
            <a:endParaRPr sz="1100">
              <a:solidFill>
                <a:schemeClr val="dk1"/>
              </a:solidFill>
              <a:latin typeface="Calibri"/>
              <a:ea typeface="Calibri"/>
              <a:cs typeface="Calibri"/>
            </a:endParaRPr>
          </a:p>
        </p:txBody>
      </p:sp>
      <p:sp>
        <p:nvSpPr>
          <p:cNvPr id="498" name="Google Shape;498;g34c7ff703bc_0_1310"/>
          <p:cNvSpPr/>
          <p:nvPr/>
        </p:nvSpPr>
        <p:spPr bwMode="auto">
          <a:xfrm>
            <a:off x="1906640" y="4027271"/>
            <a:ext cx="1174800" cy="438600"/>
          </a:xfrm>
          <a:prstGeom prst="rect">
            <a:avLst/>
          </a:prstGeom>
          <a:noFill/>
          <a:ln>
            <a:noFill/>
          </a:ln>
        </p:spPr>
        <p:txBody>
          <a:bodyPr spcFirstLastPara="1" wrap="square" lIns="68575" tIns="34275" rIns="68575" bIns="34275" anchor="t" anchorCtr="0">
            <a:noAutofit/>
          </a:bodyPr>
          <a:lstStyle/>
          <a:p>
            <a:pPr marL="0" marR="0" lvl="0" indent="0" algn="l">
              <a:spcBef>
                <a:spcPts val="0"/>
              </a:spcBef>
              <a:spcAft>
                <a:spcPts val="0"/>
              </a:spcAft>
              <a:buNone/>
              <a:defRPr/>
            </a:pPr>
            <a:r>
              <a:rPr lang="it" sz="1200" b="1">
                <a:solidFill>
                  <a:srgbClr val="5B9BD5"/>
                </a:solidFill>
                <a:latin typeface="Calibri"/>
                <a:ea typeface="Calibri"/>
                <a:cs typeface="Calibri"/>
              </a:rPr>
              <a:t>De Cesare et al. </a:t>
            </a:r>
            <a:r>
              <a:rPr lang="it" sz="1200">
                <a:solidFill>
                  <a:srgbClr val="000000"/>
                </a:solidFill>
                <a:latin typeface="Calibri"/>
                <a:ea typeface="Calibri"/>
                <a:cs typeface="Calibri"/>
              </a:rPr>
              <a:t>SPIE 2024</a:t>
            </a:r>
            <a:endParaRPr sz="1200">
              <a:solidFill>
                <a:srgbClr val="000000"/>
              </a:solidFill>
              <a:latin typeface="Calibri"/>
              <a:ea typeface="Calibri"/>
              <a:cs typeface="Calibri"/>
            </a:endParaRPr>
          </a:p>
        </p:txBody>
      </p:sp>
      <p:sp>
        <p:nvSpPr>
          <p:cNvPr id="499" name="Google Shape;499;g34c7ff703bc_0_1310"/>
          <p:cNvSpPr/>
          <p:nvPr/>
        </p:nvSpPr>
        <p:spPr bwMode="auto">
          <a:xfrm>
            <a:off x="4638206" y="3500888"/>
            <a:ext cx="1748700" cy="254100"/>
          </a:xfrm>
          <a:prstGeom prst="rect">
            <a:avLst/>
          </a:prstGeom>
          <a:noFill/>
          <a:ln>
            <a:noFill/>
          </a:ln>
        </p:spPr>
        <p:txBody>
          <a:bodyPr spcFirstLastPara="1" wrap="square" lIns="68575" tIns="34275" rIns="68575" bIns="34275" anchor="t" anchorCtr="0">
            <a:noAutofit/>
          </a:bodyPr>
          <a:lstStyle/>
          <a:p>
            <a:pPr marL="0" marR="0" lvl="0" indent="0" algn="l">
              <a:spcBef>
                <a:spcPts val="0"/>
              </a:spcBef>
              <a:spcAft>
                <a:spcPts val="0"/>
              </a:spcAft>
              <a:buNone/>
              <a:defRPr/>
            </a:pPr>
            <a:r>
              <a:rPr lang="it" sz="1200" b="1">
                <a:solidFill>
                  <a:srgbClr val="5B9BD5"/>
                </a:solidFill>
                <a:latin typeface="Calibri"/>
                <a:ea typeface="Calibri"/>
                <a:cs typeface="Calibri"/>
              </a:rPr>
              <a:t>Lombardi et al. </a:t>
            </a:r>
            <a:r>
              <a:rPr lang="it" sz="1200">
                <a:solidFill>
                  <a:srgbClr val="000000"/>
                </a:solidFill>
                <a:latin typeface="Calibri"/>
                <a:ea typeface="Calibri"/>
                <a:cs typeface="Calibri"/>
              </a:rPr>
              <a:t>SPIE 2024</a:t>
            </a:r>
            <a:endParaRPr sz="1200">
              <a:solidFill>
                <a:srgbClr val="000000"/>
              </a:solidFill>
              <a:latin typeface="Calibri"/>
              <a:ea typeface="Calibri"/>
              <a:cs typeface="Calibri"/>
            </a:endParaRPr>
          </a:p>
        </p:txBody>
      </p:sp>
      <p:sp>
        <p:nvSpPr>
          <p:cNvPr id="500" name="Google Shape;500;g34c7ff703bc_0_1310"/>
          <p:cNvSpPr/>
          <p:nvPr/>
        </p:nvSpPr>
        <p:spPr bwMode="auto">
          <a:xfrm>
            <a:off x="6471255" y="4468630"/>
            <a:ext cx="2650199" cy="623400"/>
          </a:xfrm>
          <a:prstGeom prst="rect">
            <a:avLst/>
          </a:prstGeom>
          <a:noFill/>
          <a:ln>
            <a:noFill/>
          </a:ln>
        </p:spPr>
        <p:txBody>
          <a:bodyPr spcFirstLastPara="1" wrap="square" lIns="68575" tIns="34275" rIns="68575" bIns="34275" anchor="t" anchorCtr="0">
            <a:noAutofit/>
          </a:bodyPr>
          <a:lstStyle/>
          <a:p>
            <a:pPr marL="0" marR="0" lvl="0" indent="0" algn="l">
              <a:spcBef>
                <a:spcPts val="0"/>
              </a:spcBef>
              <a:spcAft>
                <a:spcPts val="0"/>
              </a:spcAft>
              <a:buNone/>
              <a:defRPr/>
            </a:pPr>
            <a:r>
              <a:rPr lang="it" sz="1200" b="1" dirty="0">
                <a:solidFill>
                  <a:srgbClr val="5B9BD5"/>
                </a:solidFill>
                <a:latin typeface="Calibri"/>
                <a:ea typeface="Calibri"/>
                <a:cs typeface="Calibri"/>
              </a:rPr>
              <a:t>Cologgi et al., </a:t>
            </a:r>
            <a:r>
              <a:rPr lang="it" sz="1200" dirty="0">
                <a:solidFill>
                  <a:srgbClr val="000000"/>
                </a:solidFill>
                <a:latin typeface="Calibri"/>
                <a:ea typeface="Calibri"/>
                <a:cs typeface="Calibri"/>
              </a:rPr>
              <a:t>SPIE 2024</a:t>
            </a:r>
            <a:endParaRPr sz="1100" dirty="0"/>
          </a:p>
          <a:p>
            <a:pPr marL="0" marR="0" lvl="0" indent="0" algn="l">
              <a:spcBef>
                <a:spcPts val="0"/>
              </a:spcBef>
              <a:spcAft>
                <a:spcPts val="0"/>
              </a:spcAft>
              <a:buNone/>
              <a:defRPr/>
            </a:pPr>
            <a:r>
              <a:rPr lang="it" sz="1200" b="1" dirty="0">
                <a:solidFill>
                  <a:srgbClr val="5B9BD5"/>
                </a:solidFill>
                <a:latin typeface="Calibri"/>
                <a:ea typeface="Calibri"/>
                <a:cs typeface="Calibri"/>
              </a:rPr>
              <a:t>Alimenti et al.</a:t>
            </a:r>
            <a:r>
              <a:rPr lang="it" sz="1200" dirty="0">
                <a:solidFill>
                  <a:srgbClr val="000000"/>
                </a:solidFill>
                <a:latin typeface="Calibri"/>
                <a:ea typeface="Calibri"/>
                <a:cs typeface="Calibri"/>
              </a:rPr>
              <a:t>, IMEKO 2024 Proc. Subm.</a:t>
            </a:r>
            <a:endParaRPr sz="1100" dirty="0"/>
          </a:p>
          <a:p>
            <a:pPr marL="0" marR="0" lvl="0" indent="0" algn="l">
              <a:spcBef>
                <a:spcPts val="0"/>
              </a:spcBef>
              <a:spcAft>
                <a:spcPts val="0"/>
              </a:spcAft>
              <a:buNone/>
              <a:defRPr/>
            </a:pPr>
            <a:r>
              <a:rPr lang="it" sz="1200" b="1" dirty="0">
                <a:solidFill>
                  <a:srgbClr val="5B9BD5"/>
                </a:solidFill>
                <a:latin typeface="Calibri"/>
                <a:ea typeface="Calibri"/>
                <a:cs typeface="Calibri"/>
              </a:rPr>
              <a:t>Alimenti et al., </a:t>
            </a:r>
            <a:r>
              <a:rPr lang="it" sz="1200" dirty="0">
                <a:solidFill>
                  <a:srgbClr val="000000"/>
                </a:solidFill>
                <a:latin typeface="Calibri"/>
                <a:ea typeface="Calibri"/>
                <a:cs typeface="Calibri"/>
              </a:rPr>
              <a:t>Sensors </a:t>
            </a:r>
            <a:r>
              <a:rPr lang="it" sz="1200" dirty="0">
                <a:latin typeface="Calibri"/>
                <a:ea typeface="Calibri"/>
                <a:cs typeface="Calibri"/>
              </a:rPr>
              <a:t>2025</a:t>
            </a:r>
            <a:r>
              <a:rPr lang="it" sz="1200" dirty="0">
                <a:solidFill>
                  <a:srgbClr val="000000"/>
                </a:solidFill>
                <a:latin typeface="Calibri"/>
                <a:ea typeface="Calibri"/>
                <a:cs typeface="Calibri"/>
              </a:rPr>
              <a:t> </a:t>
            </a:r>
            <a:endParaRPr sz="1200" dirty="0">
              <a:solidFill>
                <a:srgbClr val="000000"/>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37</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5" name="Google Shape;505;g34c7ff703bc_0_1328"/>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a:t>The satellite platform</a:t>
            </a:r>
            <a:endParaRPr/>
          </a:p>
        </p:txBody>
      </p:sp>
      <p:sp>
        <p:nvSpPr>
          <p:cNvPr id="506" name="Google Shape;506;g34c7ff703bc_0_1328"/>
          <p:cNvSpPr txBox="1"/>
          <p:nvPr/>
        </p:nvSpPr>
        <p:spPr bwMode="auto">
          <a:xfrm>
            <a:off x="109728" y="1201206"/>
            <a:ext cx="5984100" cy="789000"/>
          </a:xfrm>
          <a:prstGeom prst="rect">
            <a:avLst/>
          </a:prstGeom>
          <a:noFill/>
          <a:ln>
            <a:noFill/>
          </a:ln>
        </p:spPr>
        <p:txBody>
          <a:bodyPr spcFirstLastPara="1" wrap="square" lIns="68575" tIns="34275" rIns="68575" bIns="34275" anchor="t" anchorCtr="0">
            <a:noAutofit/>
          </a:bodyPr>
          <a:lstStyle/>
          <a:p>
            <a:pPr marL="177800" marR="0" lvl="0" indent="-177800" algn="l">
              <a:lnSpc>
                <a:spcPct val="90000"/>
              </a:lnSpc>
              <a:spcBef>
                <a:spcPts val="0"/>
              </a:spcBef>
              <a:spcAft>
                <a:spcPts val="0"/>
              </a:spcAft>
              <a:buClr>
                <a:schemeClr val="dk1"/>
              </a:buClr>
              <a:buSzPts val="1800"/>
              <a:buFont typeface="Arial"/>
              <a:buChar char="•"/>
              <a:defRPr/>
            </a:pPr>
            <a:r>
              <a:rPr lang="it" sz="1500">
                <a:solidFill>
                  <a:schemeClr val="dk1"/>
                </a:solidFill>
                <a:latin typeface="Calibri"/>
                <a:ea typeface="Calibri"/>
                <a:cs typeface="Calibri"/>
              </a:rPr>
              <a:t>Designed and prduced by </a:t>
            </a:r>
            <a:r>
              <a:rPr lang="it" sz="1500" b="1">
                <a:solidFill>
                  <a:srgbClr val="5B9BD5"/>
                </a:solidFill>
                <a:latin typeface="Calibri"/>
                <a:ea typeface="Calibri"/>
                <a:cs typeface="Calibri"/>
              </a:rPr>
              <a:t>IMT s.r.l. </a:t>
            </a:r>
            <a:r>
              <a:rPr lang="it" sz="1500">
                <a:solidFill>
                  <a:schemeClr val="dk1"/>
                </a:solidFill>
                <a:latin typeface="Calibri"/>
                <a:ea typeface="Calibri"/>
                <a:cs typeface="Calibri"/>
              </a:rPr>
              <a:t>Italian company</a:t>
            </a:r>
            <a:endParaRPr sz="1500">
              <a:solidFill>
                <a:schemeClr val="dk1"/>
              </a:solidFill>
              <a:latin typeface="Calibri"/>
              <a:ea typeface="Calibri"/>
              <a:cs typeface="Calibri"/>
            </a:endParaRPr>
          </a:p>
          <a:p>
            <a:pPr marL="177800" marR="0" lvl="0" indent="-177800" algn="l">
              <a:lnSpc>
                <a:spcPct val="90000"/>
              </a:lnSpc>
              <a:spcBef>
                <a:spcPts val="800"/>
              </a:spcBef>
              <a:spcAft>
                <a:spcPts val="0"/>
              </a:spcAft>
              <a:buClr>
                <a:srgbClr val="5B9BD5"/>
              </a:buClr>
              <a:buSzPts val="1800"/>
              <a:buFont typeface="Arial"/>
              <a:buChar char="•"/>
              <a:defRPr/>
            </a:pPr>
            <a:r>
              <a:rPr lang="it" sz="1500" b="1">
                <a:solidFill>
                  <a:srgbClr val="5B9BD5"/>
                </a:solidFill>
                <a:latin typeface="Calibri"/>
                <a:ea typeface="Calibri"/>
                <a:cs typeface="Calibri"/>
              </a:rPr>
              <a:t>6U CubeSat </a:t>
            </a:r>
            <a:r>
              <a:rPr lang="it" sz="1500">
                <a:solidFill>
                  <a:schemeClr val="dk1"/>
                </a:solidFill>
                <a:latin typeface="Calibri"/>
                <a:ea typeface="Calibri"/>
                <a:cs typeface="Calibri"/>
              </a:rPr>
              <a:t>platform based on the heritage of the HORTA and EOSS platforms (funded by Italian regional POR / FESR 2014-20 projects of Lazio and Puglia regions, respectively). </a:t>
            </a:r>
            <a:endParaRPr sz="1500">
              <a:solidFill>
                <a:schemeClr val="dk1"/>
              </a:solidFill>
              <a:latin typeface="Calibri"/>
              <a:ea typeface="Calibri"/>
              <a:cs typeface="Calibri"/>
            </a:endParaRPr>
          </a:p>
        </p:txBody>
      </p:sp>
      <p:pic>
        <p:nvPicPr>
          <p:cNvPr id="507" name="Google Shape;507;g34c7ff703bc_0_1328"/>
          <p:cNvPicPr/>
          <p:nvPr/>
        </p:nvPicPr>
        <p:blipFill>
          <a:blip r:embed="rId3">
            <a:alphaModFix/>
          </a:blip>
          <a:srcRect/>
          <a:stretch/>
        </p:blipFill>
        <p:spPr bwMode="auto">
          <a:xfrm>
            <a:off x="202124" y="2482351"/>
            <a:ext cx="5514032" cy="2354152"/>
          </a:xfrm>
          <a:prstGeom prst="rect">
            <a:avLst/>
          </a:prstGeom>
          <a:noFill/>
          <a:ln>
            <a:noFill/>
          </a:ln>
        </p:spPr>
      </p:pic>
      <p:pic>
        <p:nvPicPr>
          <p:cNvPr id="508" name="Google Shape;508;g34c7ff703bc_0_1328"/>
          <p:cNvPicPr/>
          <p:nvPr/>
        </p:nvPicPr>
        <p:blipFill>
          <a:blip r:embed="rId4">
            <a:alphaModFix/>
          </a:blip>
          <a:srcRect/>
          <a:stretch/>
        </p:blipFill>
        <p:spPr bwMode="auto">
          <a:xfrm>
            <a:off x="6093822" y="1850424"/>
            <a:ext cx="2931202" cy="2131448"/>
          </a:xfrm>
          <a:prstGeom prst="rect">
            <a:avLst/>
          </a:prstGeom>
          <a:noFill/>
          <a:ln>
            <a:noFill/>
          </a:ln>
        </p:spPr>
      </p:pic>
      <p:sp>
        <p:nvSpPr>
          <p:cNvPr id="509" name="Google Shape;509;g34c7ff703bc_0_1328"/>
          <p:cNvSpPr txBox="1"/>
          <p:nvPr/>
        </p:nvSpPr>
        <p:spPr bwMode="auto">
          <a:xfrm>
            <a:off x="5844400" y="1037100"/>
            <a:ext cx="3140699" cy="876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a:spcBef>
                <a:spcPts val="0"/>
              </a:spcBef>
              <a:spcAft>
                <a:spcPts val="0"/>
              </a:spcAft>
              <a:buNone/>
              <a:defRPr/>
            </a:pPr>
            <a:r>
              <a:rPr lang="it" sz="2100">
                <a:solidFill>
                  <a:srgbClr val="FF0000"/>
                </a:solidFill>
                <a:latin typeface="Calibri"/>
                <a:ea typeface="Calibri"/>
                <a:cs typeface="Calibri"/>
              </a:rPr>
              <a:t>Phase B in progress</a:t>
            </a:r>
            <a:endParaRPr sz="2100">
              <a:solidFill>
                <a:srgbClr val="FF0000"/>
              </a:solidFill>
              <a:latin typeface="Calibri"/>
              <a:ea typeface="Calibri"/>
              <a:cs typeface="Calibri"/>
            </a:endParaRPr>
          </a:p>
          <a:p>
            <a:pPr marL="0" lvl="0" indent="0" algn="l">
              <a:spcBef>
                <a:spcPts val="0"/>
              </a:spcBef>
              <a:spcAft>
                <a:spcPts val="0"/>
              </a:spcAft>
              <a:buNone/>
              <a:defRPr/>
            </a:pPr>
            <a:r>
              <a:rPr lang="it" sz="2100">
                <a:solidFill>
                  <a:srgbClr val="FF0000"/>
                </a:solidFill>
                <a:latin typeface="Calibri"/>
                <a:ea typeface="Calibri"/>
                <a:cs typeface="Calibri"/>
              </a:rPr>
              <a:t>It will be updated</a:t>
            </a:r>
            <a:endParaRPr sz="2100">
              <a:solidFill>
                <a:srgbClr val="FF0000"/>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38</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4" name="Google Shape;514;g34c7ff703bc_0_1335"/>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a:t>The Ground Station</a:t>
            </a:r>
            <a:endParaRPr/>
          </a:p>
        </p:txBody>
      </p:sp>
      <p:sp>
        <p:nvSpPr>
          <p:cNvPr id="515" name="Google Shape;515;g34c7ff703bc_0_1335"/>
          <p:cNvSpPr txBox="1">
            <a:spLocks noGrp="1"/>
          </p:cNvSpPr>
          <p:nvPr>
            <p:ph type="body" idx="1"/>
          </p:nvPr>
        </p:nvSpPr>
        <p:spPr bwMode="auto">
          <a:xfrm>
            <a:off x="105809" y="1254331"/>
            <a:ext cx="5016300" cy="3552600"/>
          </a:xfrm>
          <a:prstGeom prst="rect">
            <a:avLst/>
          </a:prstGeom>
          <a:noFill/>
          <a:ln>
            <a:noFill/>
          </a:ln>
        </p:spPr>
        <p:txBody>
          <a:bodyPr spcFirstLastPara="1" wrap="square" lIns="68575" tIns="34275" rIns="68575" bIns="34275" anchor="t" anchorCtr="0">
            <a:noAutofit/>
          </a:bodyPr>
          <a:lstStyle/>
          <a:p>
            <a:pPr marL="177800" lvl="0" indent="-184150" algn="l">
              <a:lnSpc>
                <a:spcPct val="90000"/>
              </a:lnSpc>
              <a:spcBef>
                <a:spcPts val="0"/>
              </a:spcBef>
              <a:spcAft>
                <a:spcPts val="0"/>
              </a:spcAft>
              <a:buClr>
                <a:schemeClr val="dk1"/>
              </a:buClr>
              <a:buSzPts val="1500"/>
              <a:buChar char="•"/>
              <a:defRPr/>
            </a:pPr>
            <a:r>
              <a:rPr lang="it" sz="1200">
                <a:solidFill>
                  <a:schemeClr val="tx1"/>
                </a:solidFill>
              </a:rPr>
              <a:t>Located on a building of the </a:t>
            </a:r>
            <a:r>
              <a:rPr lang="it" sz="1200" b="1">
                <a:solidFill>
                  <a:srgbClr val="5B9BD5"/>
                </a:solidFill>
              </a:rPr>
              <a:t>Università della Tuscia in Viterbo (Lazio, Italy)</a:t>
            </a:r>
            <a:endParaRPr/>
          </a:p>
          <a:p>
            <a:pPr marL="177800" lvl="0" indent="-184150" algn="l">
              <a:lnSpc>
                <a:spcPct val="90000"/>
              </a:lnSpc>
              <a:spcBef>
                <a:spcPts val="800"/>
              </a:spcBef>
              <a:spcAft>
                <a:spcPts val="0"/>
              </a:spcAft>
              <a:buClr>
                <a:schemeClr val="dk1"/>
              </a:buClr>
              <a:buSzPts val="1500"/>
              <a:buChar char="•"/>
              <a:defRPr/>
            </a:pPr>
            <a:r>
              <a:rPr lang="it" sz="1200">
                <a:solidFill>
                  <a:schemeClr val="tx1"/>
                </a:solidFill>
              </a:rPr>
              <a:t>Built in 2019 for the HORTA project (funds POR/FESR 2014-2020 by Lazio Region) </a:t>
            </a:r>
            <a:endParaRPr>
              <a:solidFill>
                <a:schemeClr val="tx1"/>
              </a:solidFill>
            </a:endParaRPr>
          </a:p>
          <a:p>
            <a:pPr marL="177800" lvl="0" indent="-184150" algn="l">
              <a:lnSpc>
                <a:spcPct val="90000"/>
              </a:lnSpc>
              <a:spcBef>
                <a:spcPts val="800"/>
              </a:spcBef>
              <a:spcAft>
                <a:spcPts val="0"/>
              </a:spcAft>
              <a:buClr>
                <a:schemeClr val="dk1"/>
              </a:buClr>
              <a:buSzPts val="1500"/>
              <a:buChar char="•"/>
              <a:defRPr/>
            </a:pPr>
            <a:r>
              <a:rPr lang="it" sz="1200">
                <a:solidFill>
                  <a:schemeClr val="tx1"/>
                </a:solidFill>
              </a:rPr>
              <a:t>Available antennas and bands:</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VHF: Uplink and Downlink</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UHF: Uplink and Downlink</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S-band: Downlink</a:t>
            </a:r>
            <a:endParaRPr>
              <a:solidFill>
                <a:schemeClr val="tx1"/>
              </a:solidFill>
            </a:endParaRPr>
          </a:p>
          <a:p>
            <a:pPr marL="177800" lvl="0" indent="-184150" algn="l">
              <a:lnSpc>
                <a:spcPct val="90000"/>
              </a:lnSpc>
              <a:spcBef>
                <a:spcPts val="800"/>
              </a:spcBef>
              <a:spcAft>
                <a:spcPts val="0"/>
              </a:spcAft>
              <a:buClr>
                <a:schemeClr val="dk1"/>
              </a:buClr>
              <a:buSzPts val="1500"/>
              <a:buChar char="•"/>
              <a:defRPr/>
            </a:pPr>
            <a:r>
              <a:rPr lang="it" sz="1200">
                <a:solidFill>
                  <a:schemeClr val="tx1"/>
                </a:solidFill>
              </a:rPr>
              <a:t>UHF/VHF bandwith:</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Downlink: default 9.6 kbps (available also 1.2/2.4/4.8 kbps)</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Uplink: default 1.2 kbps (available also 2.4/4.8/9.6 kbps)</a:t>
            </a:r>
            <a:endParaRPr sz="1200">
              <a:solidFill>
                <a:schemeClr val="tx1"/>
              </a:solidFill>
            </a:endParaRPr>
          </a:p>
          <a:p>
            <a:pPr marL="177800" lvl="0" indent="-184150" algn="l">
              <a:lnSpc>
                <a:spcPct val="90000"/>
              </a:lnSpc>
              <a:spcBef>
                <a:spcPts val="800"/>
              </a:spcBef>
              <a:spcAft>
                <a:spcPts val="0"/>
              </a:spcAft>
              <a:buClr>
                <a:schemeClr val="dk1"/>
              </a:buClr>
              <a:buSzPts val="1500"/>
              <a:buChar char="•"/>
              <a:defRPr/>
            </a:pPr>
            <a:r>
              <a:rPr lang="it" sz="1200">
                <a:solidFill>
                  <a:schemeClr val="tx1"/>
                </a:solidFill>
              </a:rPr>
              <a:t>S-band bandwith:</a:t>
            </a:r>
            <a:endParaRPr>
              <a:solidFill>
                <a:schemeClr val="tx1"/>
              </a:solidFill>
            </a:endParaRPr>
          </a:p>
          <a:p>
            <a:pPr marL="520700" lvl="1" indent="-184150" algn="l">
              <a:lnSpc>
                <a:spcPct val="90000"/>
              </a:lnSpc>
              <a:spcBef>
                <a:spcPts val="400"/>
              </a:spcBef>
              <a:spcAft>
                <a:spcPts val="0"/>
              </a:spcAft>
              <a:buClr>
                <a:schemeClr val="dk1"/>
              </a:buClr>
              <a:buSzPts val="1500"/>
              <a:buFont typeface="Courier New"/>
              <a:buChar char="o"/>
              <a:defRPr/>
            </a:pPr>
            <a:r>
              <a:rPr lang="it" sz="1200">
                <a:solidFill>
                  <a:schemeClr val="tx1"/>
                </a:solidFill>
              </a:rPr>
              <a:t>Downlink: up to 1 Mbps</a:t>
            </a:r>
            <a:endParaRPr/>
          </a:p>
        </p:txBody>
      </p:sp>
      <p:pic>
        <p:nvPicPr>
          <p:cNvPr id="516" name="Google Shape;516;g34c7ff703bc_0_1335"/>
          <p:cNvPicPr/>
          <p:nvPr/>
        </p:nvPicPr>
        <p:blipFill>
          <a:blip r:embed="rId3">
            <a:alphaModFix/>
          </a:blip>
          <a:srcRect/>
          <a:stretch/>
        </p:blipFill>
        <p:spPr bwMode="auto">
          <a:xfrm>
            <a:off x="5074919" y="1148522"/>
            <a:ext cx="3982412" cy="1344529"/>
          </a:xfrm>
          <a:prstGeom prst="rect">
            <a:avLst/>
          </a:prstGeom>
          <a:noFill/>
          <a:ln>
            <a:noFill/>
          </a:ln>
        </p:spPr>
      </p:pic>
      <p:pic>
        <p:nvPicPr>
          <p:cNvPr id="517" name="Google Shape;517;g34c7ff703bc_0_1335"/>
          <p:cNvPicPr/>
          <p:nvPr/>
        </p:nvPicPr>
        <p:blipFill>
          <a:blip r:embed="rId4">
            <a:alphaModFix/>
          </a:blip>
          <a:srcRect/>
          <a:stretch/>
        </p:blipFill>
        <p:spPr bwMode="auto">
          <a:xfrm>
            <a:off x="5022058" y="2695769"/>
            <a:ext cx="4035270" cy="2058989"/>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39</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52" name="Google Shape;152;g34926e8d56c_0_12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53" name="Google Shape;153;g34926e8d56c_0_12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The Solar Cycle</a:t>
            </a:r>
            <a:endParaRPr sz="2300" b="1"/>
          </a:p>
        </p:txBody>
      </p:sp>
      <p:sp>
        <p:nvSpPr>
          <p:cNvPr id="154" name="Google Shape;154;g34926e8d56c_0_122"/>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sp>
        <p:nvSpPr>
          <p:cNvPr id="155" name="Google Shape;155;g34926e8d56c_0_122"/>
          <p:cNvSpPr txBox="1"/>
          <p:nvPr/>
        </p:nvSpPr>
        <p:spPr bwMode="auto">
          <a:xfrm>
            <a:off x="149304" y="564799"/>
            <a:ext cx="8959200" cy="2308294"/>
          </a:xfrm>
          <a:prstGeom prst="rect">
            <a:avLst/>
          </a:prstGeom>
          <a:noFill/>
          <a:ln>
            <a:noFill/>
          </a:ln>
        </p:spPr>
        <p:txBody>
          <a:bodyPr spcFirstLastPara="1" wrap="square" lIns="91425" tIns="91425" rIns="91425" bIns="91425" anchor="t" anchorCtr="0">
            <a:spAutoFit/>
          </a:bodyPr>
          <a:lstStyle/>
          <a:p>
            <a:pPr marL="457200" lvl="0" indent="-298450" algn="l">
              <a:lnSpc>
                <a:spcPct val="114999"/>
              </a:lnSpc>
              <a:spcBef>
                <a:spcPts val="0"/>
              </a:spcBef>
              <a:spcAft>
                <a:spcPts val="0"/>
              </a:spcAft>
              <a:buSzPts val="1100"/>
              <a:buFont typeface="Proxima Nova"/>
              <a:buChar char="●"/>
              <a:defRPr/>
            </a:pPr>
            <a:r>
              <a:rPr lang="it" sz="1200" dirty="0">
                <a:latin typeface="Proxima Nova"/>
                <a:ea typeface="Proxima Nova"/>
                <a:cs typeface="Proxima Nova"/>
              </a:rPr>
              <a:t>Solar activity follows a </a:t>
            </a:r>
            <a:r>
              <a:rPr lang="it" sz="1200" b="1" dirty="0">
                <a:solidFill>
                  <a:srgbClr val="00B0F0"/>
                </a:solidFill>
                <a:latin typeface="Proxima Nova"/>
                <a:ea typeface="Proxima Nova"/>
                <a:cs typeface="Proxima Nova"/>
              </a:rPr>
              <a:t>11-year </a:t>
            </a:r>
            <a:r>
              <a:rPr lang="it" sz="1200" b="1" dirty="0" smtClean="0">
                <a:solidFill>
                  <a:srgbClr val="00B0F0"/>
                </a:solidFill>
                <a:latin typeface="Proxima Nova"/>
                <a:ea typeface="Proxima Nova"/>
                <a:cs typeface="Proxima Nova"/>
              </a:rPr>
              <a:t>cycle</a:t>
            </a:r>
          </a:p>
          <a:p>
            <a:pPr marL="158750" lvl="0" algn="l">
              <a:lnSpc>
                <a:spcPct val="114999"/>
              </a:lnSpc>
              <a:spcBef>
                <a:spcPts val="0"/>
              </a:spcBef>
              <a:spcAft>
                <a:spcPts val="0"/>
              </a:spcAft>
              <a:buSzPts val="1100"/>
              <a:defRPr/>
            </a:pPr>
            <a:endParaRPr sz="1200" b="1" dirty="0">
              <a:solidFill>
                <a:srgbClr val="00B0F0"/>
              </a:solidFill>
              <a:latin typeface="Proxima Nova"/>
              <a:ea typeface="Proxima Nova"/>
              <a:cs typeface="Proxima Nova"/>
            </a:endParaRPr>
          </a:p>
          <a:p>
            <a:pPr marL="457200" lvl="0" indent="-298450" algn="l">
              <a:lnSpc>
                <a:spcPct val="114999"/>
              </a:lnSpc>
              <a:spcBef>
                <a:spcPts val="0"/>
              </a:spcBef>
              <a:spcAft>
                <a:spcPts val="0"/>
              </a:spcAft>
              <a:buSzPts val="1100"/>
              <a:buFont typeface="Proxima Nova"/>
              <a:buChar char="●"/>
              <a:defRPr/>
            </a:pPr>
            <a:r>
              <a:rPr lang="it" sz="1200" dirty="0">
                <a:solidFill>
                  <a:srgbClr val="00B0F0"/>
                </a:solidFill>
                <a:latin typeface="Proxima Nova"/>
                <a:ea typeface="Proxima Nova"/>
                <a:cs typeface="Proxima Nova"/>
              </a:rPr>
              <a:t>Increased solar activity </a:t>
            </a:r>
            <a:r>
              <a:rPr lang="it" sz="1200" dirty="0">
                <a:latin typeface="Proxima Nova"/>
                <a:ea typeface="Proxima Nova"/>
                <a:cs typeface="Proxima Nova"/>
              </a:rPr>
              <a:t>induces an increase of </a:t>
            </a:r>
            <a:r>
              <a:rPr lang="it" sz="1200" dirty="0">
                <a:solidFill>
                  <a:srgbClr val="00B0F0"/>
                </a:solidFill>
                <a:latin typeface="Proxima Nova"/>
                <a:ea typeface="Proxima Nova"/>
                <a:cs typeface="Proxima Nova"/>
              </a:rPr>
              <a:t>ultraviolet</a:t>
            </a:r>
            <a:r>
              <a:rPr lang="it" sz="1200" dirty="0">
                <a:latin typeface="Proxima Nova"/>
                <a:ea typeface="Proxima Nova"/>
                <a:cs typeface="Proxima Nova"/>
              </a:rPr>
              <a:t> and </a:t>
            </a:r>
            <a:r>
              <a:rPr lang="it" sz="1200" dirty="0">
                <a:solidFill>
                  <a:srgbClr val="00B0F0"/>
                </a:solidFill>
                <a:latin typeface="Proxima Nova"/>
                <a:ea typeface="Proxima Nova"/>
                <a:cs typeface="Proxima Nova"/>
              </a:rPr>
              <a:t>x-ray</a:t>
            </a:r>
            <a:r>
              <a:rPr lang="it" sz="1200" dirty="0">
                <a:latin typeface="Proxima Nova"/>
                <a:ea typeface="Proxima Nova"/>
                <a:cs typeface="Proxima Nova"/>
              </a:rPr>
              <a:t> emissions from the Sun which produce </a:t>
            </a:r>
            <a:r>
              <a:rPr lang="it" sz="1200" dirty="0">
                <a:solidFill>
                  <a:srgbClr val="00B0F0"/>
                </a:solidFill>
                <a:latin typeface="Proxima Nova"/>
                <a:ea typeface="Proxima Nova"/>
                <a:cs typeface="Proxima Nova"/>
              </a:rPr>
              <a:t>dramatic effects in the Earth’s upper atmosphere</a:t>
            </a:r>
            <a:r>
              <a:rPr lang="it" sz="1200" dirty="0">
                <a:latin typeface="Proxima Nova"/>
                <a:ea typeface="Proxima Nova"/>
                <a:cs typeface="Proxima Nova"/>
              </a:rPr>
              <a:t>:</a:t>
            </a:r>
            <a:endParaRPr sz="1200" dirty="0">
              <a:latin typeface="Proxima Nova"/>
              <a:ea typeface="Proxima Nova"/>
              <a:cs typeface="Proxima Nova"/>
            </a:endParaRPr>
          </a:p>
          <a:p>
            <a:pPr marL="914400" lvl="1" indent="-298450" algn="l">
              <a:lnSpc>
                <a:spcPct val="114999"/>
              </a:lnSpc>
              <a:spcBef>
                <a:spcPts val="0"/>
              </a:spcBef>
              <a:spcAft>
                <a:spcPts val="0"/>
              </a:spcAft>
              <a:buSzPts val="1100"/>
              <a:buFont typeface="Proxima Nova"/>
              <a:buChar char="○"/>
              <a:defRPr/>
            </a:pPr>
            <a:r>
              <a:rPr lang="it" sz="1200" dirty="0">
                <a:latin typeface="Proxima Nova"/>
                <a:ea typeface="Proxima Nova"/>
                <a:cs typeface="Proxima Nova"/>
              </a:rPr>
              <a:t>temperature and density increase induce a </a:t>
            </a:r>
            <a:r>
              <a:rPr lang="it" sz="1200" dirty="0">
                <a:solidFill>
                  <a:srgbClr val="00B0F0"/>
                </a:solidFill>
                <a:latin typeface="Proxima Nova"/>
                <a:ea typeface="Proxima Nova"/>
                <a:cs typeface="Proxima Nova"/>
              </a:rPr>
              <a:t>larger atmospheric drag on satellites </a:t>
            </a:r>
            <a:r>
              <a:rPr lang="it" sz="1200" dirty="0">
                <a:latin typeface="Proxima Nova"/>
                <a:ea typeface="Proxima Nova"/>
                <a:cs typeface="Proxima Nova"/>
              </a:rPr>
              <a:t>in low Earth orbit</a:t>
            </a:r>
            <a:endParaRPr sz="1200" dirty="0">
              <a:latin typeface="Proxima Nova"/>
              <a:ea typeface="Proxima Nova"/>
              <a:cs typeface="Proxima Nova"/>
            </a:endParaRPr>
          </a:p>
          <a:p>
            <a:pPr marL="914400" lvl="1" indent="-298450" algn="l">
              <a:lnSpc>
                <a:spcPct val="114999"/>
              </a:lnSpc>
              <a:spcBef>
                <a:spcPts val="0"/>
              </a:spcBef>
              <a:spcAft>
                <a:spcPts val="0"/>
              </a:spcAft>
              <a:buSzPts val="1100"/>
              <a:buFont typeface="Proxima Nova"/>
              <a:buChar char="○"/>
              <a:defRPr/>
            </a:pPr>
            <a:r>
              <a:rPr lang="it" sz="1200" dirty="0">
                <a:latin typeface="Proxima Nova"/>
                <a:ea typeface="Proxima Nova"/>
                <a:cs typeface="Proxima Nova"/>
              </a:rPr>
              <a:t>more frequent occurrence of </a:t>
            </a:r>
            <a:r>
              <a:rPr lang="it" sz="1200" dirty="0">
                <a:solidFill>
                  <a:srgbClr val="00B0F0"/>
                </a:solidFill>
                <a:latin typeface="Proxima Nova"/>
                <a:ea typeface="Proxima Nova"/>
                <a:cs typeface="Proxima Nova"/>
              </a:rPr>
              <a:t>solar flares (SF) </a:t>
            </a:r>
            <a:r>
              <a:rPr lang="it" sz="1200" dirty="0">
                <a:latin typeface="Proxima Nova"/>
                <a:ea typeface="Proxima Nova"/>
                <a:cs typeface="Proxima Nova"/>
              </a:rPr>
              <a:t>and coronal </a:t>
            </a:r>
            <a:r>
              <a:rPr lang="it" sz="1200" dirty="0">
                <a:solidFill>
                  <a:srgbClr val="00B0F0"/>
                </a:solidFill>
                <a:latin typeface="Proxima Nova"/>
                <a:ea typeface="Proxima Nova"/>
                <a:cs typeface="Proxima Nova"/>
              </a:rPr>
              <a:t>mass ejections (CMEs) </a:t>
            </a:r>
            <a:r>
              <a:rPr lang="it" sz="1200" dirty="0">
                <a:latin typeface="Proxima Nova"/>
                <a:ea typeface="Proxima Nova"/>
                <a:cs typeface="Proxima Nova"/>
              </a:rPr>
              <a:t>and energetic </a:t>
            </a:r>
            <a:r>
              <a:rPr lang="it" sz="1200" dirty="0">
                <a:solidFill>
                  <a:srgbClr val="00B0F0"/>
                </a:solidFill>
                <a:latin typeface="Proxima Nova"/>
                <a:ea typeface="Proxima Nova"/>
                <a:cs typeface="Proxima Nova"/>
              </a:rPr>
              <a:t>particles events (SEPs) </a:t>
            </a:r>
            <a:endParaRPr sz="1200" dirty="0">
              <a:solidFill>
                <a:srgbClr val="00B0F0"/>
              </a:solidFill>
              <a:latin typeface="Proxima Nova"/>
              <a:ea typeface="Proxima Nova"/>
              <a:cs typeface="Proxima Nova"/>
            </a:endParaRPr>
          </a:p>
          <a:p>
            <a:pPr marL="457200" lvl="0" indent="-298450" algn="l">
              <a:lnSpc>
                <a:spcPct val="114999"/>
              </a:lnSpc>
              <a:spcBef>
                <a:spcPts val="0"/>
              </a:spcBef>
              <a:spcAft>
                <a:spcPts val="0"/>
              </a:spcAft>
              <a:buSzPts val="1100"/>
              <a:buFont typeface="Proxima Nova"/>
              <a:buChar char="●"/>
              <a:defRPr/>
            </a:pPr>
            <a:endParaRPr lang="it" sz="1200" dirty="0" smtClean="0">
              <a:latin typeface="Proxima Nova"/>
              <a:ea typeface="Proxima Nova"/>
              <a:cs typeface="Proxima Nova"/>
            </a:endParaRPr>
          </a:p>
          <a:p>
            <a:pPr marL="457200" lvl="0" indent="-298450" algn="l">
              <a:lnSpc>
                <a:spcPct val="114999"/>
              </a:lnSpc>
              <a:spcBef>
                <a:spcPts val="0"/>
              </a:spcBef>
              <a:spcAft>
                <a:spcPts val="0"/>
              </a:spcAft>
              <a:buSzPts val="1100"/>
              <a:buFont typeface="Proxima Nova"/>
              <a:buChar char="●"/>
              <a:defRPr/>
            </a:pPr>
            <a:r>
              <a:rPr lang="it" sz="1200" dirty="0" smtClean="0">
                <a:latin typeface="Proxima Nova"/>
                <a:ea typeface="Proxima Nova"/>
                <a:cs typeface="Proxima Nova"/>
              </a:rPr>
              <a:t>Solar </a:t>
            </a:r>
            <a:r>
              <a:rPr lang="it" sz="1200" dirty="0">
                <a:latin typeface="Proxima Nova"/>
                <a:ea typeface="Proxima Nova"/>
                <a:cs typeface="Proxima Nova"/>
              </a:rPr>
              <a:t>Cycle produced by the </a:t>
            </a:r>
            <a:r>
              <a:rPr lang="it" sz="1200" dirty="0">
                <a:solidFill>
                  <a:srgbClr val="00B0F0"/>
                </a:solidFill>
                <a:latin typeface="Proxima Nova"/>
                <a:ea typeface="Proxima Nova"/>
                <a:cs typeface="Proxima Nova"/>
              </a:rPr>
              <a:t>solar dynamo </a:t>
            </a:r>
            <a:r>
              <a:rPr lang="it" sz="1200" dirty="0">
                <a:latin typeface="Proxima Nova"/>
                <a:ea typeface="Proxima Nova"/>
                <a:cs typeface="Proxima Nova"/>
              </a:rPr>
              <a:t>processes within the Sun (Charbonneau, </a:t>
            </a:r>
            <a:r>
              <a:rPr lang="it" sz="1200" dirty="0" smtClean="0">
                <a:latin typeface="Proxima Nova"/>
                <a:ea typeface="Proxima Nova"/>
                <a:cs typeface="Proxima Nova"/>
              </a:rPr>
              <a:t>2005)</a:t>
            </a:r>
            <a:endParaRPr sz="1200" dirty="0">
              <a:latin typeface="Proxima Nova"/>
              <a:ea typeface="Proxima Nova"/>
              <a:cs typeface="Proxima Nova"/>
            </a:endParaRPr>
          </a:p>
          <a:p>
            <a:pPr marL="0" lvl="0" indent="0" algn="l">
              <a:lnSpc>
                <a:spcPct val="114999"/>
              </a:lnSpc>
              <a:spcBef>
                <a:spcPts val="0"/>
              </a:spcBef>
              <a:spcAft>
                <a:spcPts val="0"/>
              </a:spcAft>
              <a:buNone/>
              <a:defRPr/>
            </a:pPr>
            <a:endParaRPr sz="1200" dirty="0"/>
          </a:p>
        </p:txBody>
      </p:sp>
      <p:pic>
        <p:nvPicPr>
          <p:cNvPr id="156" name="Google Shape;156;g34926e8d56c_0_122"/>
          <p:cNvPicPr/>
          <p:nvPr/>
        </p:nvPicPr>
        <p:blipFill>
          <a:blip r:embed="rId3">
            <a:alphaModFix/>
          </a:blip>
          <a:stretch/>
        </p:blipFill>
        <p:spPr bwMode="auto">
          <a:xfrm>
            <a:off x="457200" y="2652472"/>
            <a:ext cx="8183452" cy="2367550"/>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4</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22" name="Google Shape;522;g34c7ff703bc_0_1342"/>
          <p:cNvSpPr txBox="1">
            <a:spLocks noGrp="1"/>
          </p:cNvSpPr>
          <p:nvPr>
            <p:ph type="title"/>
          </p:nvPr>
        </p:nvSpPr>
        <p:spPr bwMode="auto">
          <a:xfrm>
            <a:off x="1590152" y="56947"/>
            <a:ext cx="6639600" cy="769200"/>
          </a:xfrm>
          <a:prstGeom prst="rect">
            <a:avLst/>
          </a:prstGeom>
          <a:noFill/>
          <a:ln>
            <a:noFill/>
          </a:ln>
        </p:spPr>
        <p:txBody>
          <a:bodyPr spcFirstLastPara="1" wrap="square" lIns="68575" tIns="34275" rIns="68575" bIns="34275" anchor="ctr" anchorCtr="0">
            <a:noAutofit/>
          </a:bodyPr>
          <a:lstStyle/>
          <a:p>
            <a:pPr marL="0" lvl="0" indent="0" algn="r">
              <a:lnSpc>
                <a:spcPct val="90000"/>
              </a:lnSpc>
              <a:spcBef>
                <a:spcPts val="0"/>
              </a:spcBef>
              <a:spcAft>
                <a:spcPts val="0"/>
              </a:spcAft>
              <a:buNone/>
              <a:defRPr/>
            </a:pPr>
            <a:r>
              <a:rPr lang="it"/>
              <a:t>Planning</a:t>
            </a:r>
            <a:endParaRPr/>
          </a:p>
        </p:txBody>
      </p:sp>
      <p:sp>
        <p:nvSpPr>
          <p:cNvPr id="523" name="Google Shape;523;g34c7ff703bc_0_1342"/>
          <p:cNvSpPr/>
          <p:nvPr/>
        </p:nvSpPr>
        <p:spPr bwMode="auto">
          <a:xfrm>
            <a:off x="79683" y="1004301"/>
            <a:ext cx="9064200" cy="4016400"/>
          </a:xfrm>
          <a:prstGeom prst="rect">
            <a:avLst/>
          </a:prstGeom>
          <a:noFill/>
          <a:ln>
            <a:noFill/>
          </a:ln>
        </p:spPr>
        <p:txBody>
          <a:bodyPr spcFirstLastPara="1" wrap="square" lIns="68575" tIns="34275" rIns="68575" bIns="34275" anchor="t" anchorCtr="0">
            <a:noAutofit/>
          </a:bodyPr>
          <a:lstStyle/>
          <a:p>
            <a:pPr marL="215899" marR="0" lvl="0" indent="-209550" algn="l">
              <a:spcBef>
                <a:spcPts val="0"/>
              </a:spcBef>
              <a:spcAft>
                <a:spcPts val="0"/>
              </a:spcAft>
              <a:buClr>
                <a:srgbClr val="5B9BD5"/>
              </a:buClr>
              <a:buSzPts val="1300"/>
              <a:buFont typeface="Arial"/>
              <a:buChar char="•"/>
              <a:defRPr/>
            </a:pPr>
            <a:r>
              <a:rPr lang="it" sz="1300" b="1" dirty="0">
                <a:solidFill>
                  <a:srgbClr val="5B9BD5"/>
                </a:solidFill>
                <a:latin typeface="Calibri"/>
                <a:ea typeface="Calibri"/>
                <a:cs typeface="Calibri"/>
              </a:rPr>
              <a:t>Model Philosophy:</a:t>
            </a:r>
            <a:endParaRPr sz="1000" dirty="0"/>
          </a:p>
          <a:p>
            <a:pPr marL="558800" marR="0" lvl="1"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Payload:</a:t>
            </a:r>
            <a:endParaRPr sz="1000" dirty="0"/>
          </a:p>
          <a:p>
            <a:pPr marL="901700" marR="0" lvl="2"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1 detector prototype at the end of Phase B. Representative of the detector front-end functionalities (from TRL 3 to TRL 4)</a:t>
            </a:r>
            <a:endParaRPr sz="1000" dirty="0"/>
          </a:p>
          <a:p>
            <a:pPr marL="901700" marR="0" lvl="2"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1 payload subsystem Structural Model at the end of Phase B (scintillator bars holding system) </a:t>
            </a:r>
            <a:endParaRPr sz="1000" dirty="0"/>
          </a:p>
          <a:p>
            <a:pPr marL="901700" marR="0" lvl="2"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1 payload EQM (design phase B, production and test phase C).  Representative of the payload (from TRL 4 to TRL 7)</a:t>
            </a:r>
            <a:endParaRPr sz="1000" dirty="0"/>
          </a:p>
          <a:p>
            <a:pPr marL="558800" marR="0" lvl="1"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Trade-off assessment to allow ASI to decide if  to continue with a 2 CubeSats </a:t>
            </a:r>
            <a:r>
              <a:rPr lang="it" sz="1300" dirty="0">
                <a:solidFill>
                  <a:schemeClr val="dk1"/>
                </a:solidFill>
                <a:latin typeface="Calibri"/>
                <a:ea typeface="Calibri"/>
                <a:cs typeface="Calibri"/>
              </a:rPr>
              <a:t>constellation</a:t>
            </a:r>
            <a:r>
              <a:rPr lang="it" sz="1300" b="0" i="0" u="none" strike="noStrike" cap="none" dirty="0">
                <a:solidFill>
                  <a:schemeClr val="dk1"/>
                </a:solidFill>
                <a:latin typeface="Calibri"/>
                <a:ea typeface="Calibri"/>
                <a:cs typeface="Calibri"/>
              </a:rPr>
              <a:t> or with a 1 CubeSat</a:t>
            </a:r>
            <a:endParaRPr sz="1300" b="0" i="0" u="none" strike="noStrike" cap="none" dirty="0">
              <a:solidFill>
                <a:schemeClr val="dk1"/>
              </a:solidFill>
              <a:latin typeface="Calibri"/>
              <a:ea typeface="Calibri"/>
              <a:cs typeface="Calibri"/>
            </a:endParaRPr>
          </a:p>
          <a:p>
            <a:pPr marL="558800" marR="0" lvl="1"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Depending on the trade-off 1 or 2 CubeSats:</a:t>
            </a:r>
            <a:endParaRPr sz="1300" b="0" i="0" u="none" strike="noStrike" cap="none" dirty="0">
              <a:solidFill>
                <a:schemeClr val="dk1"/>
              </a:solidFill>
              <a:latin typeface="Calibri"/>
              <a:ea typeface="Calibri"/>
              <a:cs typeface="Calibri"/>
            </a:endParaRPr>
          </a:p>
          <a:p>
            <a:pPr marL="901700" marR="0" lvl="2" indent="-209550" algn="l">
              <a:spcBef>
                <a:spcPts val="0"/>
              </a:spcBef>
              <a:spcAft>
                <a:spcPts val="0"/>
              </a:spcAft>
              <a:buClr>
                <a:schemeClr val="dk1"/>
              </a:buClr>
              <a:buSzPts val="1300"/>
              <a:buFont typeface="Courier New"/>
              <a:buChar char="o"/>
              <a:defRPr/>
            </a:pPr>
            <a:r>
              <a:rPr lang="it" sz="1300" b="0" i="0" u="none" strike="noStrike" cap="none" dirty="0">
                <a:solidFill>
                  <a:schemeClr val="dk1"/>
                </a:solidFill>
                <a:latin typeface="Calibri"/>
                <a:ea typeface="Calibri"/>
                <a:cs typeface="Calibri"/>
              </a:rPr>
              <a:t>1 Proto-flight Model (PFM). To qualify at proto-qualification level.</a:t>
            </a:r>
            <a:endParaRPr sz="1000" dirty="0"/>
          </a:p>
          <a:p>
            <a:pPr marL="901700" marR="0" lvl="2" indent="-209550" algn="l">
              <a:spcBef>
                <a:spcPts val="0"/>
              </a:spcBef>
              <a:spcAft>
                <a:spcPts val="0"/>
              </a:spcAft>
              <a:buClr>
                <a:schemeClr val="dk1"/>
              </a:buClr>
              <a:buSzPts val="1300"/>
              <a:buFont typeface="Courier New"/>
              <a:buChar char="o"/>
              <a:defRPr/>
            </a:pPr>
            <a:r>
              <a:rPr lang="it" sz="1300" b="0" i="0" u="none" strike="noStrike" cap="none" dirty="0">
                <a:solidFill>
                  <a:schemeClr val="dk1"/>
                </a:solidFill>
                <a:latin typeface="Calibri"/>
                <a:ea typeface="Calibri"/>
                <a:cs typeface="Calibri"/>
              </a:rPr>
              <a:t>1 additional Flight Model (FM). To qualify at acceptance level.</a:t>
            </a:r>
            <a:endParaRPr sz="1000" dirty="0"/>
          </a:p>
          <a:p>
            <a:pPr marL="901700" marR="0" lvl="2" indent="-127000" algn="l">
              <a:spcBef>
                <a:spcPts val="0"/>
              </a:spcBef>
              <a:spcAft>
                <a:spcPts val="0"/>
              </a:spcAft>
              <a:buClr>
                <a:schemeClr val="dk1"/>
              </a:buClr>
              <a:buSzPts val="1400"/>
              <a:buFont typeface="Arial"/>
              <a:buNone/>
              <a:defRPr/>
            </a:pPr>
            <a:endParaRPr sz="1300" b="1" i="0" u="none" strike="noStrike" cap="none" dirty="0">
              <a:solidFill>
                <a:schemeClr val="dk1"/>
              </a:solidFill>
              <a:latin typeface="Calibri"/>
              <a:ea typeface="Calibri"/>
              <a:cs typeface="Calibri"/>
            </a:endParaRPr>
          </a:p>
          <a:p>
            <a:pPr marL="685800" marR="0" lvl="2" indent="0" algn="l">
              <a:spcBef>
                <a:spcPts val="0"/>
              </a:spcBef>
              <a:spcAft>
                <a:spcPts val="0"/>
              </a:spcAft>
              <a:buNone/>
              <a:defRPr/>
            </a:pPr>
            <a:endParaRPr sz="1300" b="1" i="0" u="none" strike="noStrike" cap="none" dirty="0">
              <a:solidFill>
                <a:schemeClr val="dk1"/>
              </a:solidFill>
              <a:latin typeface="Calibri"/>
              <a:ea typeface="Calibri"/>
              <a:cs typeface="Calibri"/>
            </a:endParaRPr>
          </a:p>
          <a:p>
            <a:pPr marL="215899" marR="0" lvl="0" indent="-209550" algn="l">
              <a:spcBef>
                <a:spcPts val="0"/>
              </a:spcBef>
              <a:spcAft>
                <a:spcPts val="0"/>
              </a:spcAft>
              <a:buClr>
                <a:srgbClr val="5B9BD5"/>
              </a:buClr>
              <a:buSzPts val="1300"/>
              <a:buFont typeface="Arial"/>
              <a:buChar char="•"/>
              <a:defRPr/>
            </a:pPr>
            <a:r>
              <a:rPr lang="it" sz="1300" b="1" dirty="0">
                <a:solidFill>
                  <a:srgbClr val="5B9BD5"/>
                </a:solidFill>
                <a:latin typeface="Calibri"/>
                <a:ea typeface="Calibri"/>
                <a:cs typeface="Calibri"/>
              </a:rPr>
              <a:t>Next Phases:</a:t>
            </a:r>
            <a:endParaRPr sz="1300" b="1" dirty="0">
              <a:solidFill>
                <a:srgbClr val="5B9BD5"/>
              </a:solidFill>
              <a:latin typeface="Calibri"/>
              <a:ea typeface="Calibri"/>
              <a:cs typeface="Calibri"/>
            </a:endParaRPr>
          </a:p>
          <a:p>
            <a:pPr marL="558800" marR="0" lvl="1"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Phase B  will start soon (12 months)</a:t>
            </a:r>
            <a:endParaRPr sz="1000" dirty="0"/>
          </a:p>
          <a:p>
            <a:pPr marL="558800" marR="0" lvl="1" indent="-209550" algn="l">
              <a:spcBef>
                <a:spcPts val="0"/>
              </a:spcBef>
              <a:spcAft>
                <a:spcPts val="0"/>
              </a:spcAft>
              <a:buClr>
                <a:schemeClr val="dk1"/>
              </a:buClr>
              <a:buSzPts val="1300"/>
              <a:buFont typeface="Arial"/>
              <a:buChar char="•"/>
              <a:defRPr/>
            </a:pPr>
            <a:r>
              <a:rPr lang="it" sz="1300" b="0" i="0" u="none" strike="noStrike" cap="none" dirty="0">
                <a:solidFill>
                  <a:schemeClr val="dk1"/>
                </a:solidFill>
                <a:latin typeface="Calibri"/>
                <a:ea typeface="Calibri"/>
                <a:cs typeface="Calibri"/>
              </a:rPr>
              <a:t>Proposed phase C/D 15 months</a:t>
            </a:r>
            <a:endParaRPr sz="1300" dirty="0">
              <a:solidFill>
                <a:schemeClr val="dk1"/>
              </a:solidFill>
              <a:latin typeface="Calibri"/>
              <a:ea typeface="Calibri"/>
              <a:cs typeface="Calibri"/>
            </a:endParaRPr>
          </a:p>
          <a:p>
            <a:pPr marL="558800" marR="0" lvl="1" indent="-190500" algn="l">
              <a:spcBef>
                <a:spcPts val="0"/>
              </a:spcBef>
              <a:spcAft>
                <a:spcPts val="0"/>
              </a:spcAft>
              <a:buClr>
                <a:schemeClr val="dk1"/>
              </a:buClr>
              <a:buSzPts val="1000"/>
              <a:buFont typeface="Calibri"/>
              <a:buChar char="•"/>
              <a:defRPr/>
            </a:pPr>
            <a:endParaRPr sz="1300" dirty="0">
              <a:solidFill>
                <a:schemeClr val="dk1"/>
              </a:solidFill>
              <a:latin typeface="Calibri"/>
              <a:ea typeface="Calibri"/>
              <a:cs typeface="Calibri"/>
            </a:endParaRPr>
          </a:p>
          <a:p>
            <a:pPr marL="215899" marR="0" lvl="0" indent="-209550" algn="l">
              <a:spcBef>
                <a:spcPts val="0"/>
              </a:spcBef>
              <a:spcAft>
                <a:spcPts val="0"/>
              </a:spcAft>
              <a:buClr>
                <a:srgbClr val="5B9BD5"/>
              </a:buClr>
              <a:buSzPts val="1300"/>
              <a:buFont typeface="Arial"/>
              <a:buChar char="•"/>
              <a:defRPr/>
            </a:pPr>
            <a:r>
              <a:rPr lang="it" sz="1300" b="1" dirty="0">
                <a:solidFill>
                  <a:srgbClr val="5B9BD5"/>
                </a:solidFill>
                <a:latin typeface="Calibri"/>
                <a:ea typeface="Calibri"/>
                <a:cs typeface="Calibri"/>
              </a:rPr>
              <a:t>Calibration</a:t>
            </a:r>
            <a:r>
              <a:rPr lang="it" sz="1300" dirty="0">
                <a:solidFill>
                  <a:schemeClr val="dk1"/>
                </a:solidFill>
                <a:latin typeface="Calibri"/>
                <a:ea typeface="Calibri"/>
                <a:cs typeface="Calibri"/>
              </a:rPr>
              <a:t> of the Hard X-ray Polarimeter of each CubeSat will be carried out at INAF-IAPS calibration facility (possibly also measurements at Synchrotron facilities)</a:t>
            </a:r>
            <a:endParaRPr sz="1300" dirty="0">
              <a:solidFill>
                <a:schemeClr val="dk1"/>
              </a:solidFill>
              <a:latin typeface="Calibri"/>
              <a:ea typeface="Calibri"/>
              <a:cs typeface="Calibri"/>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40</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556" name="Google Shape;556;g34926e8d56c_0_18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557" name="Google Shape;557;g34926e8d56c_0_18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Bibliography</a:t>
            </a:r>
            <a:endParaRPr sz="2300" b="1"/>
          </a:p>
        </p:txBody>
      </p:sp>
      <p:sp>
        <p:nvSpPr>
          <p:cNvPr id="558" name="Google Shape;558;g34926e8d56c_0_182"/>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sp>
        <p:nvSpPr>
          <p:cNvPr id="559" name="Google Shape;559;g34926e8d56c_0_182"/>
          <p:cNvSpPr txBox="1"/>
          <p:nvPr/>
        </p:nvSpPr>
        <p:spPr bwMode="auto">
          <a:xfrm>
            <a:off x="224200" y="662975"/>
            <a:ext cx="8776800" cy="4485300"/>
          </a:xfrm>
          <a:prstGeom prst="rect">
            <a:avLst/>
          </a:prstGeom>
          <a:noFill/>
          <a:ln>
            <a:noFill/>
          </a:ln>
        </p:spPr>
        <p:txBody>
          <a:bodyPr spcFirstLastPara="1" wrap="square" lIns="91425" tIns="91425" rIns="91425" bIns="91425" anchor="t" anchorCtr="0">
            <a:spAutoFit/>
          </a:bodyPr>
          <a:lstStyle/>
          <a:p>
            <a:pPr marL="457200" lvl="0" indent="-279400" algn="l">
              <a:spcBef>
                <a:spcPts val="0"/>
              </a:spcBef>
              <a:spcAft>
                <a:spcPts val="0"/>
              </a:spcAft>
              <a:buSzPts val="800"/>
              <a:buAutoNum type="arabicPeriod"/>
              <a:defRPr/>
            </a:pPr>
            <a:r>
              <a:rPr lang="it" sz="800" u="sng">
                <a:solidFill>
                  <a:schemeClr val="accent5"/>
                </a:solidFill>
                <a:latin typeface="Proxima Nova"/>
                <a:ea typeface="Proxima Nova"/>
                <a:cs typeface="Proxima Nova"/>
                <a:hlinkClick r:id="rId3" tooltip="https://chandra.harvard.edu/edu/formal/icecore/The_Historical_Sunspot_Record.pdf"/>
              </a:rPr>
              <a:t>https://chandra.harvard.edu/edu/formal/icecore/The_Historical_Sunspot_Record.pdf</a:t>
            </a:r>
            <a:r>
              <a:rPr lang="it" sz="800">
                <a:solidFill>
                  <a:schemeClr val="dk1"/>
                </a:solidFill>
                <a:latin typeface="Proxima Nova"/>
                <a:ea typeface="Proxima Nova"/>
                <a:cs typeface="Proxima Nova"/>
              </a:rPr>
              <a:t> </a:t>
            </a:r>
            <a:endParaRPr sz="800">
              <a:solidFill>
                <a:schemeClr val="dk1"/>
              </a:solidFill>
              <a:latin typeface="Proxima Nova"/>
              <a:ea typeface="Proxima Nova"/>
              <a:cs typeface="Proxima Nova"/>
            </a:endParaRPr>
          </a:p>
          <a:p>
            <a:pPr marL="457200" lvl="0" indent="-279400" algn="l">
              <a:spcBef>
                <a:spcPts val="0"/>
              </a:spcBef>
              <a:spcAft>
                <a:spcPts val="0"/>
              </a:spcAft>
              <a:buClr>
                <a:schemeClr val="dk1"/>
              </a:buClr>
              <a:buSzPts val="800"/>
              <a:buFont typeface="Proxima Nova"/>
              <a:buAutoNum type="arabicPeriod"/>
              <a:defRPr/>
            </a:pPr>
            <a:r>
              <a:rPr lang="it" sz="800">
                <a:solidFill>
                  <a:schemeClr val="dk1"/>
                </a:solidFill>
                <a:latin typeface="Proxima Nova"/>
                <a:ea typeface="Proxima Nova"/>
                <a:cs typeface="Proxima Nova"/>
              </a:rPr>
              <a:t>Bai, T., &amp; Ramaty, R. 1978, ApJ, 219, 705</a:t>
            </a:r>
            <a:endParaRPr sz="800">
              <a:solidFill>
                <a:schemeClr val="dk1"/>
              </a:solidFill>
              <a:latin typeface="Proxima Nova"/>
              <a:ea typeface="Proxima Nova"/>
              <a:cs typeface="Proxima Nova"/>
            </a:endParaRPr>
          </a:p>
          <a:p>
            <a:pPr marL="457200" lvl="0" indent="-279400" algn="l">
              <a:spcBef>
                <a:spcPts val="0"/>
              </a:spcBef>
              <a:spcAft>
                <a:spcPts val="0"/>
              </a:spcAft>
              <a:buSzPts val="800"/>
              <a:buAutoNum type="arabicPeriod"/>
              <a:defRPr/>
            </a:pPr>
            <a:r>
              <a:rPr lang="it" sz="800"/>
              <a:t>Babcock, H.D., 1959, “The Sun’s Polar Magnetic Field”, Astrophys. J., 130, 364–365</a:t>
            </a:r>
            <a:endParaRPr sz="800"/>
          </a:p>
          <a:p>
            <a:pPr marL="457200" lvl="0" indent="-279400" algn="l">
              <a:spcBef>
                <a:spcPts val="0"/>
              </a:spcBef>
              <a:spcAft>
                <a:spcPts val="0"/>
              </a:spcAft>
              <a:buSzPts val="800"/>
              <a:buAutoNum type="arabicPeriod"/>
              <a:defRPr/>
            </a:pPr>
            <a:r>
              <a:rPr lang="it" sz="800"/>
              <a:t>Brown, J. C. 1972, Sol. Phys., 26, 441</a:t>
            </a:r>
            <a:endParaRPr sz="800"/>
          </a:p>
          <a:p>
            <a:pPr marL="457200" lvl="0" indent="-279400" algn="l">
              <a:spcBef>
                <a:spcPts val="0"/>
              </a:spcBef>
              <a:spcAft>
                <a:spcPts val="0"/>
              </a:spcAft>
              <a:buSzPts val="800"/>
              <a:buAutoNum type="arabicPeriod"/>
              <a:defRPr/>
            </a:pPr>
            <a:r>
              <a:rPr lang="it" sz="800"/>
              <a:t>Bastian, T. S. 1999, in Proceedings of the Nobeyama Symposium, held in Kiyosato, Japan, Oct. 27−30, 1998, ed. T. S. Bastian, N. Gopalswamy, &amp; K. Shibasaki, NRO Rep., 479, 211</a:t>
            </a:r>
            <a:endParaRPr sz="800"/>
          </a:p>
          <a:p>
            <a:pPr marL="457200" lvl="0" indent="-279400" algn="l">
              <a:spcBef>
                <a:spcPts val="0"/>
              </a:spcBef>
              <a:spcAft>
                <a:spcPts val="0"/>
              </a:spcAft>
              <a:buClr>
                <a:schemeClr val="dk1"/>
              </a:buClr>
              <a:buSzPts val="800"/>
              <a:buFont typeface="Proxima Nova"/>
              <a:buAutoNum type="arabicPeriod"/>
              <a:defRPr/>
            </a:pPr>
            <a:r>
              <a:rPr lang="it" sz="800"/>
              <a:t>Charbonneau, P. Dynamo Models of the Solar Cycle. </a:t>
            </a:r>
            <a:r>
              <a:rPr lang="it" sz="800" i="1"/>
              <a:t>Living Rev. Sol. Phys.</a:t>
            </a:r>
            <a:r>
              <a:rPr lang="it" sz="800"/>
              <a:t> </a:t>
            </a:r>
            <a:r>
              <a:rPr lang="it" sz="800" b="1"/>
              <a:t>2</a:t>
            </a:r>
            <a:r>
              <a:rPr lang="it" sz="800"/>
              <a:t>, 2 (2005). </a:t>
            </a:r>
            <a:r>
              <a:rPr lang="it" sz="800" u="sng">
                <a:solidFill>
                  <a:schemeClr val="hlink"/>
                </a:solidFill>
                <a:hlinkClick r:id="rId4" tooltip="https://doi.org/10.12942/lrsp-2005-2"/>
              </a:rPr>
              <a:t>https://doi.org/10.12942/lrsp-2005-2</a:t>
            </a:r>
            <a:endParaRPr sz="800"/>
          </a:p>
          <a:p>
            <a:pPr marL="457200" lvl="0" indent="-279400" algn="l">
              <a:spcBef>
                <a:spcPts val="0"/>
              </a:spcBef>
              <a:spcAft>
                <a:spcPts val="0"/>
              </a:spcAft>
              <a:buSzPts val="800"/>
              <a:buAutoNum type="arabicPeriod"/>
              <a:defRPr/>
            </a:pPr>
            <a:r>
              <a:rPr lang="it" sz="800">
                <a:latin typeface="Proxima Nova"/>
                <a:ea typeface="Proxima Nova"/>
                <a:cs typeface="Proxima Nova"/>
              </a:rPr>
              <a:t>Charikov, J. E., Guzman, A. B., &amp; Kudryavtsev, I. V. 1996, A&amp;A, 308, 924</a:t>
            </a:r>
            <a:endParaRPr sz="800"/>
          </a:p>
          <a:p>
            <a:pPr marL="457200" lvl="0" indent="-279400" algn="l">
              <a:spcBef>
                <a:spcPts val="0"/>
              </a:spcBef>
              <a:spcAft>
                <a:spcPts val="0"/>
              </a:spcAft>
              <a:buSzPts val="800"/>
              <a:buAutoNum type="arabicPeriod"/>
              <a:defRPr/>
            </a:pPr>
            <a:r>
              <a:rPr lang="it" sz="800"/>
              <a:t>Clark, D.H. and Stephenson, F.R., 1978, “An Interpretation of Pre-Telescopic Records from the Orient”, Quart. J. R. Astron. Soc., 19, 387–410.</a:t>
            </a:r>
            <a:endParaRPr sz="800"/>
          </a:p>
          <a:p>
            <a:pPr marL="457200" lvl="0" indent="-279400" algn="l">
              <a:spcBef>
                <a:spcPts val="0"/>
              </a:spcBef>
              <a:spcAft>
                <a:spcPts val="0"/>
              </a:spcAft>
              <a:buSzPts val="800"/>
              <a:buAutoNum type="arabicPeriod"/>
              <a:defRPr/>
            </a:pPr>
            <a:r>
              <a:rPr lang="it" sz="800"/>
              <a:t>David H. Hathaway, “The Solar Cycle”, Living Rev. Solar Phys., 7, (2010), 1, http://www.livingreviews.org/lrsp-2010-1</a:t>
            </a:r>
            <a:endParaRPr sz="800"/>
          </a:p>
          <a:p>
            <a:pPr marL="457200" lvl="0" indent="-279400" algn="l">
              <a:spcBef>
                <a:spcPts val="0"/>
              </a:spcBef>
              <a:spcAft>
                <a:spcPts val="0"/>
              </a:spcAft>
              <a:buClr>
                <a:schemeClr val="dk1"/>
              </a:buClr>
              <a:buSzPts val="800"/>
              <a:buFont typeface="Proxima Nova"/>
              <a:buAutoNum type="arabicPeriod"/>
              <a:defRPr/>
            </a:pPr>
            <a:r>
              <a:rPr lang="it" sz="800"/>
              <a:t>Diakonov, S. V., &amp; Somov, B. V. 1988, Sol. Phys., 116, 119</a:t>
            </a:r>
            <a:endParaRPr sz="800"/>
          </a:p>
          <a:p>
            <a:pPr marL="457200" lvl="0" indent="-279400" algn="l">
              <a:spcBef>
                <a:spcPts val="0"/>
              </a:spcBef>
              <a:spcAft>
                <a:spcPts val="0"/>
              </a:spcAft>
              <a:buSzPts val="800"/>
              <a:buAutoNum type="arabicPeriod"/>
              <a:defRPr/>
            </a:pPr>
            <a:r>
              <a:rPr lang="it" sz="800"/>
              <a:t>Del Monte et al., Handbook of X-ray and Gamma-ray Astrophysics. Edited by Cosimo Bambi and Andrea Santangelo, Springer Living Reference Work, 2023</a:t>
            </a:r>
            <a:endParaRPr sz="800"/>
          </a:p>
          <a:p>
            <a:pPr marL="457200" lvl="0" indent="-279400" algn="l">
              <a:spcBef>
                <a:spcPts val="0"/>
              </a:spcBef>
              <a:spcAft>
                <a:spcPts val="0"/>
              </a:spcAft>
              <a:buClr>
                <a:schemeClr val="dk1"/>
              </a:buClr>
              <a:buSzPts val="800"/>
              <a:buFont typeface="Proxima Nova"/>
              <a:buAutoNum type="arabicPeriod"/>
              <a:defRPr/>
            </a:pPr>
            <a:r>
              <a:rPr lang="it" sz="800"/>
              <a:t>Emslie, A. G. 1980, ApJ, 235, 1055</a:t>
            </a:r>
            <a:endParaRPr sz="800"/>
          </a:p>
          <a:p>
            <a:pPr marL="457200" lvl="0" indent="-279400" algn="l">
              <a:spcBef>
                <a:spcPts val="0"/>
              </a:spcBef>
              <a:spcAft>
                <a:spcPts val="0"/>
              </a:spcAft>
              <a:buSzPts val="800"/>
              <a:buAutoNum type="arabicPeriod"/>
              <a:defRPr/>
            </a:pPr>
            <a:r>
              <a:rPr lang="it" sz="800">
                <a:latin typeface="Proxima Nova"/>
                <a:ea typeface="Proxima Nova"/>
                <a:cs typeface="Proxima Nova"/>
              </a:rPr>
              <a:t>Emslie, A. G., &amp; Vlahos, L. 1980, ApJ, 242, 359</a:t>
            </a:r>
            <a:endParaRPr sz="800"/>
          </a:p>
          <a:p>
            <a:pPr marL="457200" lvl="0" indent="-279400" algn="l">
              <a:spcBef>
                <a:spcPts val="0"/>
              </a:spcBef>
              <a:spcAft>
                <a:spcPts val="0"/>
              </a:spcAft>
              <a:buSzPts val="800"/>
              <a:buAutoNum type="arabicPeriod"/>
              <a:defRPr/>
            </a:pPr>
            <a:r>
              <a:rPr lang="it" sz="800"/>
              <a:t>Fabiani et al. 2013, “Characterization of scatterers for an active focal plane Compton polarimeter”, Astroparticle Physics, Volume 44, p. 91-101.</a:t>
            </a:r>
            <a:endParaRPr sz="800"/>
          </a:p>
          <a:p>
            <a:pPr marL="457200" lvl="0" indent="-279400" algn="l">
              <a:spcBef>
                <a:spcPts val="0"/>
              </a:spcBef>
              <a:spcAft>
                <a:spcPts val="0"/>
              </a:spcAft>
              <a:buSzPts val="800"/>
              <a:buAutoNum type="arabicPeriod"/>
              <a:defRPr/>
            </a:pPr>
            <a:r>
              <a:rPr lang="it" sz="800"/>
              <a:t>Fabiani et al . 2024a, “Towards imaging-spectro-polarimetry of solar flares in the x-rays”, SPIE</a:t>
            </a:r>
            <a:endParaRPr sz="800"/>
          </a:p>
          <a:p>
            <a:pPr marL="457200" lvl="0" indent="-279400" algn="l">
              <a:spcBef>
                <a:spcPts val="0"/>
              </a:spcBef>
              <a:spcAft>
                <a:spcPts val="0"/>
              </a:spcAft>
              <a:buClr>
                <a:schemeClr val="dk1"/>
              </a:buClr>
              <a:buSzPts val="800"/>
              <a:buFont typeface="Proxima Nova"/>
              <a:buAutoNum type="arabicPeriod"/>
              <a:defRPr/>
            </a:pPr>
            <a:r>
              <a:rPr lang="it" sz="800"/>
              <a:t>Fabiani et al. 2024b, “The CUbesat Solar Polarimeter (CUSP) mission overview”, SPIE</a:t>
            </a:r>
            <a:endParaRPr sz="800"/>
          </a:p>
          <a:p>
            <a:pPr marL="457200" lvl="0" indent="-279400" algn="l">
              <a:spcBef>
                <a:spcPts val="0"/>
              </a:spcBef>
              <a:spcAft>
                <a:spcPts val="0"/>
              </a:spcAft>
              <a:buClr>
                <a:schemeClr val="dk1"/>
              </a:buClr>
              <a:buSzPts val="800"/>
              <a:buFont typeface="Proxima Nova"/>
              <a:buAutoNum type="arabicPeriod"/>
              <a:defRPr/>
            </a:pPr>
            <a:r>
              <a:rPr lang="it" sz="800"/>
              <a:t>Gluckstern, Hull and Breit, Polarization of Bremsstrahlung Radiation, Phys. Rev. 90, 1026 – Published 15 June, 1953</a:t>
            </a:r>
            <a:endParaRPr sz="800"/>
          </a:p>
          <a:p>
            <a:pPr marL="457200" lvl="0" indent="-279400" algn="l">
              <a:spcBef>
                <a:spcPts val="0"/>
              </a:spcBef>
              <a:spcAft>
                <a:spcPts val="0"/>
              </a:spcAft>
              <a:buClr>
                <a:schemeClr val="dk1"/>
              </a:buClr>
              <a:buSzPts val="800"/>
              <a:buFont typeface="Proxima Nova"/>
              <a:buAutoNum type="arabicPeriod"/>
              <a:defRPr/>
            </a:pPr>
            <a:r>
              <a:rPr lang="it" sz="800"/>
              <a:t>Haigh, J.D. The Sun and the Earth’s Climate. </a:t>
            </a:r>
            <a:r>
              <a:rPr lang="it" sz="800" i="1"/>
              <a:t>Living Rev. Sol. Phys.</a:t>
            </a:r>
            <a:r>
              <a:rPr lang="it" sz="800"/>
              <a:t> </a:t>
            </a:r>
            <a:r>
              <a:rPr lang="it" sz="800" b="1"/>
              <a:t>4</a:t>
            </a:r>
            <a:r>
              <a:rPr lang="it" sz="800"/>
              <a:t>, 2 (2007). </a:t>
            </a:r>
            <a:r>
              <a:rPr lang="it" sz="800" u="sng">
                <a:solidFill>
                  <a:schemeClr val="hlink"/>
                </a:solidFill>
                <a:hlinkClick r:id="rId5" tooltip="https://doi.org/10.12942/lrsp-2007-2"/>
              </a:rPr>
              <a:t>https://doi.org/10.12942/lrsp-2007-2</a:t>
            </a:r>
            <a:r>
              <a:rPr lang="it" sz="800"/>
              <a:t>, 2006, Sol. Sys. Res., 40, 104</a:t>
            </a:r>
            <a:endParaRPr sz="800"/>
          </a:p>
          <a:p>
            <a:pPr marL="457200" lvl="0" indent="-279400" algn="l">
              <a:spcBef>
                <a:spcPts val="0"/>
              </a:spcBef>
              <a:spcAft>
                <a:spcPts val="0"/>
              </a:spcAft>
              <a:buSzPts val="800"/>
              <a:buAutoNum type="arabicPeriod"/>
              <a:defRPr/>
            </a:pPr>
            <a:r>
              <a:rPr lang="it" sz="800"/>
              <a:t>Holman, G. D., Sui, L., Schwartz, R. A., &amp; Emslie, A. G. 2003, ApJ, 595, L97</a:t>
            </a:r>
            <a:endParaRPr sz="800"/>
          </a:p>
          <a:p>
            <a:pPr marL="457200" lvl="0" indent="-279400" algn="l">
              <a:spcBef>
                <a:spcPts val="0"/>
              </a:spcBef>
              <a:spcAft>
                <a:spcPts val="0"/>
              </a:spcAft>
              <a:buSzPts val="800"/>
              <a:buAutoNum type="arabicPeriod"/>
              <a:defRPr/>
            </a:pPr>
            <a:r>
              <a:rPr lang="it" sz="800"/>
              <a:t>Knight, J. W., &amp; Sturrock, P. A. 1977, ApJ, 218, 306</a:t>
            </a:r>
            <a:endParaRPr sz="800"/>
          </a:p>
          <a:p>
            <a:pPr marL="457200" lvl="0" indent="-279400" algn="l">
              <a:spcBef>
                <a:spcPts val="0"/>
              </a:spcBef>
              <a:spcAft>
                <a:spcPts val="0"/>
              </a:spcAft>
              <a:buSzPts val="800"/>
              <a:buAutoNum type="arabicPeriod"/>
              <a:defRPr/>
            </a:pPr>
            <a:r>
              <a:rPr lang="it" sz="800"/>
              <a:t>Krucker, S., et al. 2008, A&amp;A Rev., 16, 155</a:t>
            </a:r>
            <a:endParaRPr sz="800"/>
          </a:p>
          <a:p>
            <a:pPr marL="457200" lvl="0" indent="-279400" algn="l">
              <a:spcBef>
                <a:spcPts val="0"/>
              </a:spcBef>
              <a:spcAft>
                <a:spcPts val="0"/>
              </a:spcAft>
              <a:buSzPts val="800"/>
              <a:buAutoNum type="arabicPeriod"/>
              <a:defRPr/>
            </a:pPr>
            <a:r>
              <a:rPr lang="it" sz="800"/>
              <a:t>Kundu, M. R., Grechnev, V. V., Garaimov, V. I., &amp; White, S. M. 2001a, ApJ, 563, 389</a:t>
            </a:r>
            <a:endParaRPr sz="800"/>
          </a:p>
          <a:p>
            <a:pPr marL="457200" lvl="0" indent="-279400" algn="l">
              <a:spcBef>
                <a:spcPts val="0"/>
              </a:spcBef>
              <a:spcAft>
                <a:spcPts val="0"/>
              </a:spcAft>
              <a:buSzPts val="800"/>
              <a:buAutoNum type="arabicPeriod"/>
              <a:defRPr/>
            </a:pPr>
            <a:r>
              <a:rPr lang="it" sz="800"/>
              <a:t>Kundu, M. R., Nindos, A., White, S. M., &amp; Grechnev, V. V. 2001b, ApJ, 557, 880</a:t>
            </a:r>
            <a:endParaRPr sz="800"/>
          </a:p>
          <a:p>
            <a:pPr marL="457200" lvl="0" indent="-279400" algn="l">
              <a:spcBef>
                <a:spcPts val="0"/>
              </a:spcBef>
              <a:spcAft>
                <a:spcPts val="0"/>
              </a:spcAft>
              <a:buSzPts val="800"/>
              <a:buAutoNum type="arabicPeriod"/>
              <a:defRPr/>
            </a:pPr>
            <a:r>
              <a:rPr lang="it" sz="800"/>
              <a:t>Kundu, M. R., Nindos, A., &amp; Grechnev, V. V. 2004, A&amp;A, 420, 351</a:t>
            </a:r>
            <a:endParaRPr sz="800"/>
          </a:p>
          <a:p>
            <a:pPr marL="457200" lvl="0" indent="-279400" algn="l">
              <a:spcBef>
                <a:spcPts val="0"/>
              </a:spcBef>
              <a:spcAft>
                <a:spcPts val="0"/>
              </a:spcAft>
              <a:buSzPts val="800"/>
              <a:buAutoNum type="arabicPeriod"/>
              <a:defRPr/>
            </a:pPr>
            <a:r>
              <a:rPr lang="it" sz="800"/>
              <a:t>Kuznetsov, S. N., Kurt, V. G., Myagkova, I. N., Yushkov, B. Y., &amp; Kudela, K. 2006, Sol. Sys. Res., 40, 104</a:t>
            </a:r>
            <a:endParaRPr sz="800"/>
          </a:p>
          <a:p>
            <a:pPr marL="457200" lvl="0" indent="-279400" algn="l">
              <a:spcBef>
                <a:spcPts val="0"/>
              </a:spcBef>
              <a:spcAft>
                <a:spcPts val="0"/>
              </a:spcAft>
              <a:buSzPts val="800"/>
              <a:buAutoNum type="arabicPeriod"/>
              <a:defRPr/>
            </a:pPr>
            <a:r>
              <a:rPr lang="it" sz="800"/>
              <a:t>Landau, L. D. 1937, Zh. Eksp. Teor. Fiz., 7, 203</a:t>
            </a:r>
            <a:endParaRPr sz="800"/>
          </a:p>
          <a:p>
            <a:pPr marL="457200" lvl="0" indent="-279400" algn="l">
              <a:spcBef>
                <a:spcPts val="0"/>
              </a:spcBef>
              <a:spcAft>
                <a:spcPts val="0"/>
              </a:spcAft>
              <a:buSzPts val="800"/>
              <a:buAutoNum type="arabicPeriod"/>
              <a:defRPr/>
            </a:pPr>
            <a:r>
              <a:rPr lang="it" sz="800"/>
              <a:t>Langer, S. H., &amp; Petrosian, V. 1977, ApJ, 215, 666</a:t>
            </a:r>
            <a:endParaRPr sz="800"/>
          </a:p>
          <a:p>
            <a:pPr marL="457200" lvl="0" indent="-279400" algn="l">
              <a:spcBef>
                <a:spcPts val="0"/>
              </a:spcBef>
              <a:spcAft>
                <a:spcPts val="0"/>
              </a:spcAft>
              <a:buSzPts val="800"/>
              <a:buAutoNum type="arabicPeriod"/>
              <a:defRPr/>
            </a:pPr>
            <a:r>
              <a:rPr lang="it" sz="800"/>
              <a:t>Leach, J., &amp; Petrosian, V. 1983, ApJ, 269, 715</a:t>
            </a:r>
            <a:endParaRPr sz="800"/>
          </a:p>
          <a:p>
            <a:pPr marL="457200" lvl="0" indent="-279400" algn="l">
              <a:spcBef>
                <a:spcPts val="0"/>
              </a:spcBef>
              <a:spcAft>
                <a:spcPts val="0"/>
              </a:spcAft>
              <a:buSzPts val="800"/>
              <a:buAutoNum type="arabicPeriod"/>
              <a:defRPr/>
            </a:pPr>
            <a:r>
              <a:rPr lang="it" sz="800"/>
              <a:t>Lin, R. P., Krucker, S., Hurford, G. J., et al. 2003, ApJ, 595, L69</a:t>
            </a:r>
            <a:endParaRPr sz="800"/>
          </a:p>
          <a:p>
            <a:pPr marL="457200" lvl="0" indent="-279400" algn="l">
              <a:spcBef>
                <a:spcPts val="0"/>
              </a:spcBef>
              <a:spcAft>
                <a:spcPts val="0"/>
              </a:spcAft>
              <a:buSzPts val="800"/>
              <a:buAutoNum type="arabicPeriod"/>
              <a:defRPr/>
            </a:pPr>
            <a:r>
              <a:rPr lang="it" sz="800"/>
              <a:t>McClements, K. G. 1992, A&amp;A, 253, 261</a:t>
            </a:r>
            <a:endParaRPr sz="800"/>
          </a:p>
          <a:p>
            <a:pPr marL="457200" lvl="0" indent="-279400" algn="l">
              <a:lnSpc>
                <a:spcPct val="114999"/>
              </a:lnSpc>
              <a:spcBef>
                <a:spcPts val="0"/>
              </a:spcBef>
              <a:spcAft>
                <a:spcPts val="0"/>
              </a:spcAft>
              <a:buSzPts val="800"/>
              <a:buAutoNum type="arabicPeriod"/>
              <a:defRPr/>
            </a:pPr>
            <a:r>
              <a:rPr lang="it" sz="800"/>
              <a:t>McTiernan, Amir Caspi, Amir Caspi, Harry Warren “The EVE plus RHESSI DEM for Solar Flares, and Implications for Residual Non-Thermal Soft X-Ray Emission”, December 2016, Conference: American Geophysical Union, Fall Meeting 2016</a:t>
            </a:r>
            <a:endParaRPr sz="800"/>
          </a:p>
          <a:p>
            <a:pPr marL="457200" lvl="0" indent="0" algn="l">
              <a:spcBef>
                <a:spcPts val="600"/>
              </a:spcBef>
              <a:spcAft>
                <a:spcPts val="0"/>
              </a:spcAft>
              <a:buNone/>
              <a:defRPr/>
            </a:pPr>
            <a:endParaRPr sz="80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41</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564" name="Google Shape;564;g34c7ff703bc_0_1554"/>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565" name="Google Shape;565;g34c7ff703bc_0_1554"/>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Bibliography</a:t>
            </a:r>
            <a:endParaRPr sz="2300" b="1"/>
          </a:p>
        </p:txBody>
      </p:sp>
      <p:sp>
        <p:nvSpPr>
          <p:cNvPr id="566" name="Google Shape;566;g34c7ff703bc_0_1554"/>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sp>
        <p:nvSpPr>
          <p:cNvPr id="567" name="Google Shape;567;g34c7ff703bc_0_1554"/>
          <p:cNvSpPr txBox="1"/>
          <p:nvPr/>
        </p:nvSpPr>
        <p:spPr bwMode="auto">
          <a:xfrm>
            <a:off x="224200" y="662975"/>
            <a:ext cx="8776800" cy="1539300"/>
          </a:xfrm>
          <a:prstGeom prst="rect">
            <a:avLst/>
          </a:prstGeom>
          <a:noFill/>
          <a:ln>
            <a:noFill/>
          </a:ln>
        </p:spPr>
        <p:txBody>
          <a:bodyPr spcFirstLastPara="1" wrap="square" lIns="91425" tIns="91425" rIns="91425" bIns="91425" anchor="t" anchorCtr="0">
            <a:spAutoFit/>
          </a:bodyPr>
          <a:lstStyle/>
          <a:p>
            <a:pPr marL="457200" lvl="0" indent="-279400" algn="l">
              <a:spcBef>
                <a:spcPts val="0"/>
              </a:spcBef>
              <a:spcAft>
                <a:spcPts val="0"/>
              </a:spcAft>
              <a:buSzPts val="800"/>
              <a:buFont typeface="+mj-lt"/>
              <a:buAutoNum type="arabicPeriod" startAt="32"/>
              <a:defRPr/>
            </a:pPr>
            <a:r>
              <a:rPr lang="it" sz="800" dirty="0"/>
              <a:t>Ratheesh et al. 2024, SPIE</a:t>
            </a:r>
            <a:endParaRPr sz="800" dirty="0"/>
          </a:p>
          <a:p>
            <a:pPr marL="457200" lvl="0" indent="-279400" algn="l">
              <a:spcBef>
                <a:spcPts val="0"/>
              </a:spcBef>
              <a:spcAft>
                <a:spcPts val="0"/>
              </a:spcAft>
              <a:buSzPts val="800"/>
              <a:buFont typeface="+mj-lt"/>
              <a:buAutoNum type="arabicPeriod" startAt="32"/>
              <a:defRPr/>
            </a:pPr>
            <a:r>
              <a:rPr lang="it" sz="800" dirty="0"/>
              <a:t>Siversky, T. V., &amp; Zharkova, V. V. 2009, A&amp;A,</a:t>
            </a:r>
            <a:endParaRPr sz="800" dirty="0"/>
          </a:p>
          <a:p>
            <a:pPr marL="457200" lvl="0" indent="-279400" algn="l">
              <a:spcBef>
                <a:spcPts val="0"/>
              </a:spcBef>
              <a:spcAft>
                <a:spcPts val="0"/>
              </a:spcAft>
              <a:buSzPts val="800"/>
              <a:buFont typeface="+mj-lt"/>
              <a:buAutoNum type="arabicPeriod" startAt="32"/>
              <a:defRPr/>
            </a:pPr>
            <a:r>
              <a:rPr lang="it" sz="800" dirty="0"/>
              <a:t>Tapping, K.F. and Charrois, D.P., 1994, “Limits to the Accuracy of the 10.7 cm Flux”, Solar Phys., 150, 305–315</a:t>
            </a:r>
            <a:endParaRPr sz="800" dirty="0"/>
          </a:p>
          <a:p>
            <a:pPr marL="457200" lvl="0" indent="-279400" algn="l">
              <a:spcBef>
                <a:spcPts val="0"/>
              </a:spcBef>
              <a:spcAft>
                <a:spcPts val="0"/>
              </a:spcAft>
              <a:buSzPts val="800"/>
              <a:buFont typeface="+mj-lt"/>
              <a:buAutoNum type="arabicPeriod" startAt="32"/>
              <a:defRPr/>
            </a:pPr>
            <a:r>
              <a:rPr lang="it" sz="800" dirty="0"/>
              <a:t>Veronig, A. M., Karlický, M., Vršnak, B., Temmer, M., Magdalenić, J., Dennis, B. R., Otruba, W., &amp; Pötzi, W. 2006, A&amp;A, 446, 675</a:t>
            </a:r>
            <a:endParaRPr sz="800" dirty="0"/>
          </a:p>
          <a:p>
            <a:pPr marL="457200" lvl="0" indent="-279400" algn="l">
              <a:spcBef>
                <a:spcPts val="0"/>
              </a:spcBef>
              <a:spcAft>
                <a:spcPts val="0"/>
              </a:spcAft>
              <a:buSzPts val="800"/>
              <a:buFont typeface="+mj-lt"/>
              <a:buAutoNum type="arabicPeriod" startAt="32"/>
              <a:defRPr/>
            </a:pPr>
            <a:r>
              <a:rPr lang="it" sz="800" dirty="0"/>
              <a:t>van den Oord, G. H. J. 1990, A&amp;A, 234, 496</a:t>
            </a:r>
            <a:endParaRPr sz="800" dirty="0"/>
          </a:p>
          <a:p>
            <a:pPr marL="457200" lvl="0" indent="-279400" algn="l">
              <a:spcBef>
                <a:spcPts val="0"/>
              </a:spcBef>
              <a:spcAft>
                <a:spcPts val="0"/>
              </a:spcAft>
              <a:buSzPts val="800"/>
              <a:buFont typeface="+mj-lt"/>
              <a:buAutoNum type="arabicPeriod" startAt="32"/>
              <a:defRPr/>
            </a:pPr>
            <a:r>
              <a:rPr lang="it" sz="800" dirty="0"/>
              <a:t>Wittmann, A.D. and Xu, Z.T., 1987, “A catalogue of sunspot observations from 165 BC to AD 1684”, Astron. Astrophys. Suppl., 70, 83–94</a:t>
            </a:r>
            <a:endParaRPr sz="800" dirty="0"/>
          </a:p>
          <a:p>
            <a:pPr marL="457200" lvl="0" indent="-279400" algn="l">
              <a:spcBef>
                <a:spcPts val="0"/>
              </a:spcBef>
              <a:spcAft>
                <a:spcPts val="0"/>
              </a:spcAft>
              <a:buSzPts val="800"/>
              <a:buFont typeface="+mj-lt"/>
              <a:buAutoNum type="arabicPeriod" startAt="32"/>
              <a:defRPr/>
            </a:pPr>
            <a:r>
              <a:rPr lang="it" sz="800" dirty="0"/>
              <a:t>Zharkova et al. A&amp;A 512, A8 (2010)</a:t>
            </a:r>
            <a:endParaRPr sz="800" dirty="0"/>
          </a:p>
          <a:p>
            <a:pPr marL="457200" lvl="0" indent="-279400" algn="l">
              <a:spcBef>
                <a:spcPts val="0"/>
              </a:spcBef>
              <a:spcAft>
                <a:spcPts val="0"/>
              </a:spcAft>
              <a:buSzPts val="800"/>
              <a:buFont typeface="+mj-lt"/>
              <a:buAutoNum type="arabicPeriod" startAt="32"/>
              <a:defRPr/>
            </a:pPr>
            <a:r>
              <a:rPr lang="it" sz="800" dirty="0"/>
              <a:t>Zharkova, V. V., Brown, J. C., &amp; Syniavskii, D. V. 1995, A&amp;A, 304, 284</a:t>
            </a:r>
            <a:endParaRPr sz="800" dirty="0"/>
          </a:p>
          <a:p>
            <a:pPr marL="457200" lvl="0" indent="-279400" algn="l">
              <a:spcBef>
                <a:spcPts val="0"/>
              </a:spcBef>
              <a:spcAft>
                <a:spcPts val="0"/>
              </a:spcAft>
              <a:buSzPts val="800"/>
              <a:buFont typeface="+mj-lt"/>
              <a:buAutoNum type="arabicPeriod" startAt="32"/>
              <a:defRPr/>
            </a:pPr>
            <a:r>
              <a:rPr lang="it" sz="800" dirty="0"/>
              <a:t>Zharkova, V. V., &amp; Gordovskyy, M. 2005, A&amp;A, 432, 1033</a:t>
            </a:r>
            <a:endParaRPr sz="800" dirty="0">
              <a:latin typeface="Proxima Nova"/>
              <a:ea typeface="Proxima Nova"/>
              <a:cs typeface="Proxima Nova"/>
            </a:endParaRPr>
          </a:p>
          <a:p>
            <a:pPr marL="228600" lvl="0" indent="-228600" algn="l">
              <a:spcBef>
                <a:spcPts val="0"/>
              </a:spcBef>
              <a:spcAft>
                <a:spcPts val="0"/>
              </a:spcAft>
              <a:buFont typeface="+mj-lt"/>
              <a:buAutoNum type="arabicPeriod" startAt="32"/>
              <a:defRPr/>
            </a:pPr>
            <a:endParaRPr sz="800" dirty="0"/>
          </a:p>
          <a:p>
            <a:pPr marL="685800" lvl="0" indent="-228600" algn="l">
              <a:spcBef>
                <a:spcPts val="0"/>
              </a:spcBef>
              <a:spcAft>
                <a:spcPts val="0"/>
              </a:spcAft>
              <a:buFont typeface="+mj-lt"/>
              <a:buAutoNum type="arabicPeriod" startAt="32"/>
              <a:defRPr/>
            </a:pPr>
            <a:endParaRPr sz="800" dirty="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42</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61" name="Google Shape;161;g34926e8d56c_0_128"/>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62" name="Google Shape;162;g34926e8d56c_0_128"/>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Sunspots and solar cycle </a:t>
            </a:r>
            <a:endParaRPr sz="2300" b="1"/>
          </a:p>
        </p:txBody>
      </p:sp>
      <p:sp>
        <p:nvSpPr>
          <p:cNvPr id="163" name="Google Shape;163;g34926e8d56c_0_128"/>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pic>
        <p:nvPicPr>
          <p:cNvPr id="164" name="Google Shape;164;g34926e8d56c_0_128"/>
          <p:cNvPicPr/>
          <p:nvPr/>
        </p:nvPicPr>
        <p:blipFill>
          <a:blip r:embed="rId3">
            <a:alphaModFix/>
          </a:blip>
          <a:stretch/>
        </p:blipFill>
        <p:spPr bwMode="auto">
          <a:xfrm>
            <a:off x="2889450" y="720975"/>
            <a:ext cx="6255449" cy="3835650"/>
          </a:xfrm>
          <a:prstGeom prst="rect">
            <a:avLst/>
          </a:prstGeom>
          <a:noFill/>
          <a:ln>
            <a:noFill/>
          </a:ln>
        </p:spPr>
      </p:pic>
      <p:sp>
        <p:nvSpPr>
          <p:cNvPr id="165" name="Google Shape;165;g34926e8d56c_0_128"/>
          <p:cNvSpPr txBox="1"/>
          <p:nvPr/>
        </p:nvSpPr>
        <p:spPr bwMode="auto">
          <a:xfrm>
            <a:off x="0" y="582475"/>
            <a:ext cx="3000000" cy="4493508"/>
          </a:xfrm>
          <a:prstGeom prst="rect">
            <a:avLst/>
          </a:prstGeom>
          <a:noFill/>
          <a:ln>
            <a:noFill/>
          </a:ln>
        </p:spPr>
        <p:txBody>
          <a:bodyPr spcFirstLastPara="1" wrap="square" lIns="91425" tIns="91425" rIns="91425" bIns="91425" anchor="t" anchorCtr="0">
            <a:spAutoFit/>
          </a:bodyPr>
          <a:lstStyle/>
          <a:p>
            <a:pPr marL="457200" lvl="0" indent="-317500" algn="l">
              <a:spcBef>
                <a:spcPts val="0"/>
              </a:spcBef>
              <a:spcAft>
                <a:spcPts val="0"/>
              </a:spcAft>
              <a:buSzPts val="1400"/>
              <a:buChar char="●"/>
              <a:defRPr/>
            </a:pPr>
            <a:r>
              <a:rPr lang="it" dirty="0">
                <a:latin typeface="Proxima Nova"/>
                <a:ea typeface="Proxima Nova"/>
                <a:cs typeface="Proxima Nova"/>
              </a:rPr>
              <a:t>The </a:t>
            </a:r>
            <a:r>
              <a:rPr lang="it" b="1" dirty="0">
                <a:solidFill>
                  <a:srgbClr val="00B0F0"/>
                </a:solidFill>
                <a:latin typeface="Proxima Nova"/>
                <a:ea typeface="Proxima Nova"/>
                <a:cs typeface="Proxima Nova"/>
              </a:rPr>
              <a:t>Sunspot Number</a:t>
            </a:r>
            <a:r>
              <a:rPr lang="it" dirty="0">
                <a:solidFill>
                  <a:srgbClr val="00B0F0"/>
                </a:solidFill>
                <a:latin typeface="Proxima Nova"/>
                <a:ea typeface="Proxima Nova"/>
                <a:cs typeface="Proxima Nova"/>
              </a:rPr>
              <a:t> </a:t>
            </a:r>
            <a:r>
              <a:rPr lang="it" dirty="0">
                <a:latin typeface="Proxima Nova"/>
                <a:ea typeface="Proxima Nova"/>
                <a:cs typeface="Proxima Nova"/>
              </a:rPr>
              <a:t>is the key indicator of solar activity</a:t>
            </a:r>
            <a:endParaRPr dirty="0">
              <a:latin typeface="Proxima Nova"/>
              <a:ea typeface="Proxima Nova"/>
              <a:cs typeface="Proxima Nova"/>
            </a:endParaRPr>
          </a:p>
          <a:p>
            <a:pPr marL="914400" lvl="1" indent="-317500" algn="l">
              <a:spcBef>
                <a:spcPts val="0"/>
              </a:spcBef>
              <a:spcAft>
                <a:spcPts val="0"/>
              </a:spcAft>
              <a:buSzPts val="1400"/>
              <a:buFont typeface="Proxima Nova"/>
              <a:buChar char="○"/>
              <a:defRPr/>
            </a:pPr>
            <a:r>
              <a:rPr lang="it" dirty="0">
                <a:latin typeface="Proxima Nova"/>
                <a:ea typeface="Proxima Nova"/>
                <a:cs typeface="Proxima Nova"/>
              </a:rPr>
              <a:t>length of the available record</a:t>
            </a:r>
            <a:endParaRPr dirty="0">
              <a:latin typeface="Proxima Nova"/>
              <a:ea typeface="Proxima Nova"/>
              <a:cs typeface="Proxima Nova"/>
            </a:endParaRPr>
          </a:p>
          <a:p>
            <a:pPr marL="914400" lvl="1" indent="-317500" algn="l">
              <a:spcBef>
                <a:spcPts val="0"/>
              </a:spcBef>
              <a:spcAft>
                <a:spcPts val="0"/>
              </a:spcAft>
              <a:buSzPts val="1400"/>
              <a:buFont typeface="Proxima Nova"/>
              <a:buChar char="○"/>
              <a:defRPr/>
            </a:pPr>
            <a:r>
              <a:rPr lang="it" dirty="0">
                <a:latin typeface="Proxima Nova"/>
                <a:ea typeface="Proxima Nova"/>
                <a:cs typeface="Proxima Nova"/>
              </a:rPr>
              <a:t>Solar cycle maxima and minima are usually given in terms of these smoothed numbers.</a:t>
            </a:r>
            <a:endParaRPr dirty="0">
              <a:latin typeface="Proxima Nova"/>
              <a:ea typeface="Proxima Nova"/>
              <a:cs typeface="Proxima Nova"/>
            </a:endParaRPr>
          </a:p>
          <a:p>
            <a:pPr marL="457200" lvl="0" indent="-317500" algn="l">
              <a:spcBef>
                <a:spcPts val="0"/>
              </a:spcBef>
              <a:spcAft>
                <a:spcPts val="0"/>
              </a:spcAft>
              <a:buSzPts val="1400"/>
              <a:buChar char="●"/>
              <a:defRPr/>
            </a:pPr>
            <a:r>
              <a:rPr lang="it" dirty="0">
                <a:latin typeface="Proxima Nova"/>
                <a:ea typeface="Proxima Nova"/>
                <a:cs typeface="Proxima Nova"/>
              </a:rPr>
              <a:t>The </a:t>
            </a:r>
            <a:r>
              <a:rPr lang="it" b="1" dirty="0">
                <a:solidFill>
                  <a:srgbClr val="00B0F0"/>
                </a:solidFill>
                <a:latin typeface="Proxima Nova"/>
                <a:ea typeface="Proxima Nova"/>
                <a:cs typeface="Proxima Nova"/>
              </a:rPr>
              <a:t>Sunspot areas</a:t>
            </a:r>
            <a:r>
              <a:rPr lang="it" dirty="0">
                <a:solidFill>
                  <a:srgbClr val="00B0F0"/>
                </a:solidFill>
                <a:latin typeface="Proxima Nova"/>
                <a:ea typeface="Proxima Nova"/>
                <a:cs typeface="Proxima Nova"/>
              </a:rPr>
              <a:t> </a:t>
            </a:r>
            <a:r>
              <a:rPr lang="it" dirty="0">
                <a:latin typeface="Proxima Nova"/>
                <a:ea typeface="Proxima Nova"/>
                <a:cs typeface="Proxima Nova"/>
              </a:rPr>
              <a:t>are a more meaningful physical measure measurement of solar activity</a:t>
            </a:r>
            <a:endParaRPr dirty="0">
              <a:latin typeface="Proxima Nova"/>
              <a:ea typeface="Proxima Nova"/>
              <a:cs typeface="Proxima Nova"/>
            </a:endParaRPr>
          </a:p>
          <a:p>
            <a:pPr marL="457200" lvl="0" indent="-317500" algn="l">
              <a:spcBef>
                <a:spcPts val="0"/>
              </a:spcBef>
              <a:spcAft>
                <a:spcPts val="0"/>
              </a:spcAft>
              <a:buSzPts val="1400"/>
              <a:buChar char="●"/>
              <a:defRPr/>
            </a:pPr>
            <a:r>
              <a:rPr lang="it" dirty="0">
                <a:latin typeface="Proxima Nova"/>
                <a:ea typeface="Proxima Nova"/>
                <a:cs typeface="Proxima Nova"/>
              </a:rPr>
              <a:t>The </a:t>
            </a:r>
            <a:r>
              <a:rPr lang="it" b="1" dirty="0">
                <a:solidFill>
                  <a:srgbClr val="00B0F0"/>
                </a:solidFill>
                <a:latin typeface="Proxima Nova"/>
                <a:ea typeface="Proxima Nova"/>
                <a:cs typeface="Proxima Nova"/>
              </a:rPr>
              <a:t>10.7 cm Solar Flux</a:t>
            </a:r>
            <a:r>
              <a:rPr lang="it" dirty="0">
                <a:solidFill>
                  <a:srgbClr val="00B0F0"/>
                </a:solidFill>
                <a:latin typeface="Proxima Nova"/>
                <a:ea typeface="Proxima Nova"/>
                <a:cs typeface="Proxima Nova"/>
              </a:rPr>
              <a:t> </a:t>
            </a:r>
            <a:r>
              <a:rPr lang="it" dirty="0">
                <a:latin typeface="Proxima Nova"/>
                <a:ea typeface="Proxima Nova"/>
                <a:cs typeface="Proxima Nova"/>
              </a:rPr>
              <a:t>is the disk integrated radio emission at 10.7 cm (2800 MHz) (Tapping and Charrois, 1994). </a:t>
            </a:r>
            <a:endParaRPr dirty="0">
              <a:latin typeface="Proxima Nova"/>
              <a:ea typeface="Proxima Nova"/>
              <a:cs typeface="Proxima Nova"/>
            </a:endParaRPr>
          </a:p>
          <a:p>
            <a:pPr marL="914400" lvl="1" indent="-317500" algn="l">
              <a:spcBef>
                <a:spcPts val="0"/>
              </a:spcBef>
              <a:spcAft>
                <a:spcPts val="0"/>
              </a:spcAft>
              <a:buSzPts val="1400"/>
              <a:buFont typeface="Proxima Nova"/>
              <a:buChar char="○"/>
              <a:defRPr/>
            </a:pPr>
            <a:r>
              <a:rPr lang="it" dirty="0">
                <a:solidFill>
                  <a:srgbClr val="00B0F0"/>
                </a:solidFill>
                <a:latin typeface="Proxima Nova"/>
                <a:ea typeface="Proxima Nova"/>
                <a:cs typeface="Proxima Nova"/>
              </a:rPr>
              <a:t>parameter completely objective</a:t>
            </a:r>
            <a:endParaRPr dirty="0">
              <a:solidFill>
                <a:srgbClr val="00B0F0"/>
              </a:solidFill>
              <a:latin typeface="Proxima Nova"/>
              <a:ea typeface="Proxima Nova"/>
              <a:cs typeface="Proxima Nova"/>
            </a:endParaRPr>
          </a:p>
          <a:p>
            <a:pPr marL="0" lvl="0" indent="0" algn="l">
              <a:spcBef>
                <a:spcPts val="0"/>
              </a:spcBef>
              <a:spcAft>
                <a:spcPts val="0"/>
              </a:spcAft>
              <a:buNone/>
              <a:defRPr/>
            </a:pPr>
            <a:endParaRPr dirty="0"/>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5</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70" name="Google Shape;170;g34926e8d56c_0_134"/>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71" name="Google Shape;171;g34926e8d56c_0_134"/>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Sunspot magnetic field polarity</a:t>
            </a:r>
            <a:endParaRPr sz="2300" b="1"/>
          </a:p>
        </p:txBody>
      </p:sp>
      <p:sp>
        <p:nvSpPr>
          <p:cNvPr id="172" name="Google Shape;172;g34926e8d56c_0_134"/>
          <p:cNvSpPr txBox="1"/>
          <p:nvPr/>
        </p:nvSpPr>
        <p:spPr bwMode="auto">
          <a:xfrm>
            <a:off x="212750" y="987574"/>
            <a:ext cx="3957900" cy="3388690"/>
          </a:xfrm>
          <a:prstGeom prst="rect">
            <a:avLst/>
          </a:prstGeom>
          <a:noFill/>
          <a:ln>
            <a:noFill/>
          </a:ln>
        </p:spPr>
        <p:txBody>
          <a:bodyPr spcFirstLastPara="1" wrap="square" lIns="91425" tIns="91425" rIns="91425" bIns="91425" anchor="t" anchorCtr="0">
            <a:noAutofit/>
          </a:bodyPr>
          <a:lstStyle/>
          <a:p>
            <a:pPr marL="457200" marR="0" lvl="0" indent="-323850" algn="l">
              <a:lnSpc>
                <a:spcPct val="100000"/>
              </a:lnSpc>
              <a:spcBef>
                <a:spcPts val="0"/>
              </a:spcBef>
              <a:spcAft>
                <a:spcPts val="0"/>
              </a:spcAft>
              <a:buClr>
                <a:schemeClr val="dk1"/>
              </a:buClr>
              <a:buSzPts val="1500"/>
              <a:buFont typeface="Proxima Nova"/>
              <a:buChar char="●"/>
              <a:defRPr/>
            </a:pPr>
            <a:r>
              <a:rPr lang="it" sz="1500" dirty="0">
                <a:solidFill>
                  <a:schemeClr val="dk1"/>
                </a:solidFill>
                <a:latin typeface="Proxima Nova"/>
                <a:ea typeface="Proxima Nova"/>
                <a:cs typeface="Proxima Nova"/>
              </a:rPr>
              <a:t>Magnetic fields on the Sun were first measured in sunspots by Hale (1908</a:t>
            </a:r>
            <a:r>
              <a:rPr lang="it" sz="1500" dirty="0" smtClean="0">
                <a:solidFill>
                  <a:schemeClr val="dk1"/>
                </a:solidFill>
                <a:latin typeface="Proxima Nova"/>
                <a:ea typeface="Proxima Nova"/>
                <a:cs typeface="Proxima Nova"/>
              </a:rPr>
              <a:t>)</a:t>
            </a:r>
          </a:p>
          <a:p>
            <a:pPr marL="133350" marR="0" lvl="0" algn="l">
              <a:lnSpc>
                <a:spcPct val="100000"/>
              </a:lnSpc>
              <a:spcBef>
                <a:spcPts val="0"/>
              </a:spcBef>
              <a:spcAft>
                <a:spcPts val="0"/>
              </a:spcAft>
              <a:buClr>
                <a:schemeClr val="dk1"/>
              </a:buClr>
              <a:buSzPts val="1500"/>
              <a:defRPr/>
            </a:pPr>
            <a:endParaRPr sz="1500" dirty="0">
              <a:solidFill>
                <a:schemeClr val="dk1"/>
              </a:solidFill>
              <a:latin typeface="Proxima Nova"/>
              <a:ea typeface="Proxima Nova"/>
              <a:cs typeface="Proxima Nova"/>
            </a:endParaRPr>
          </a:p>
          <a:p>
            <a:pPr marL="457200" lvl="0" indent="-323850" algn="l">
              <a:spcBef>
                <a:spcPts val="0"/>
              </a:spcBef>
              <a:spcAft>
                <a:spcPts val="0"/>
              </a:spcAft>
              <a:buClr>
                <a:schemeClr val="dk1"/>
              </a:buClr>
              <a:buSzPts val="1500"/>
              <a:buFont typeface="Proxima Nova"/>
              <a:buChar char="●"/>
              <a:defRPr/>
            </a:pPr>
            <a:r>
              <a:rPr lang="it" sz="1500" dirty="0">
                <a:solidFill>
                  <a:schemeClr val="dk1"/>
                </a:solidFill>
                <a:latin typeface="Proxima Nova"/>
                <a:ea typeface="Proxima Nova"/>
                <a:cs typeface="Proxima Nova"/>
              </a:rPr>
              <a:t>The first description of “Hale’s Polarity Laws” for sunspots:</a:t>
            </a:r>
            <a:r>
              <a:rPr lang="it" sz="1100" i="1" dirty="0">
                <a:solidFill>
                  <a:schemeClr val="dk1"/>
                </a:solidFill>
                <a:latin typeface="Proxima Nova"/>
                <a:ea typeface="Proxima Nova"/>
                <a:cs typeface="Proxima Nova"/>
              </a:rPr>
              <a:t> “. . . </a:t>
            </a:r>
            <a:r>
              <a:rPr lang="it" sz="1600" i="1" dirty="0">
                <a:solidFill>
                  <a:srgbClr val="00B0F0"/>
                </a:solidFill>
                <a:latin typeface="Proxima Nova"/>
                <a:ea typeface="Proxima Nova"/>
                <a:cs typeface="Proxima Nova"/>
              </a:rPr>
              <a:t>the preceding and following spots of binary groups, with few exceptions, are of opposite polarity, and that the corresponding spots of such groups in the Northern and Southern hemispheres are also of opposite sign. Furthermore, the spots of the present cycle are opposite in polarity to those of the last cycle</a:t>
            </a:r>
            <a:r>
              <a:rPr lang="it" sz="1600" i="1" dirty="0">
                <a:solidFill>
                  <a:schemeClr val="dk1"/>
                </a:solidFill>
                <a:latin typeface="Proxima Nova"/>
                <a:ea typeface="Proxima Nova"/>
                <a:cs typeface="Proxima Nova"/>
              </a:rPr>
              <a:t>.”</a:t>
            </a:r>
            <a:endParaRPr sz="1600" i="1" dirty="0">
              <a:solidFill>
                <a:schemeClr val="dk1"/>
              </a:solidFill>
              <a:latin typeface="Proxima Nova"/>
              <a:ea typeface="Proxima Nova"/>
              <a:cs typeface="Proxima Nova"/>
            </a:endParaRPr>
          </a:p>
          <a:p>
            <a:pPr marL="457200" lvl="0" indent="0" algn="l">
              <a:spcBef>
                <a:spcPts val="0"/>
              </a:spcBef>
              <a:spcAft>
                <a:spcPts val="0"/>
              </a:spcAft>
              <a:buNone/>
              <a:defRPr/>
            </a:pPr>
            <a:endParaRPr sz="1500" dirty="0">
              <a:solidFill>
                <a:schemeClr val="dk1"/>
              </a:solidFill>
              <a:latin typeface="Proxima Nova"/>
              <a:ea typeface="Proxima Nova"/>
              <a:cs typeface="Proxima Nova"/>
            </a:endParaRPr>
          </a:p>
        </p:txBody>
      </p:sp>
      <p:pic>
        <p:nvPicPr>
          <p:cNvPr id="173" name="Google Shape;173;g34926e8d56c_0_134"/>
          <p:cNvPicPr/>
          <p:nvPr/>
        </p:nvPicPr>
        <p:blipFill>
          <a:blip r:embed="rId3">
            <a:alphaModFix/>
          </a:blip>
          <a:stretch/>
        </p:blipFill>
        <p:spPr bwMode="auto">
          <a:xfrm>
            <a:off x="4919300" y="1137775"/>
            <a:ext cx="4151875" cy="2394700"/>
          </a:xfrm>
          <a:prstGeom prst="rect">
            <a:avLst/>
          </a:prstGeom>
          <a:noFill/>
          <a:ln>
            <a:noFill/>
          </a:ln>
        </p:spPr>
      </p:pic>
      <p:sp>
        <p:nvSpPr>
          <p:cNvPr id="174" name="Google Shape;174;g34926e8d56c_0_134"/>
          <p:cNvSpPr txBox="1"/>
          <p:nvPr/>
        </p:nvSpPr>
        <p:spPr bwMode="auto">
          <a:xfrm>
            <a:off x="5832300" y="662975"/>
            <a:ext cx="3000000" cy="615600"/>
          </a:xfrm>
          <a:prstGeom prst="rect">
            <a:avLst/>
          </a:prstGeom>
          <a:noFill/>
          <a:ln>
            <a:noFill/>
          </a:ln>
        </p:spPr>
        <p:txBody>
          <a:bodyPr spcFirstLastPara="1" wrap="square" lIns="91425" tIns="91425" rIns="91425" bIns="91425" anchor="t" anchorCtr="0">
            <a:spAutoFit/>
          </a:bodyPr>
          <a:lstStyle/>
          <a:p>
            <a:pPr marL="457200" lvl="0" indent="-317500" algn="l">
              <a:spcBef>
                <a:spcPts val="0"/>
              </a:spcBef>
              <a:spcAft>
                <a:spcPts val="0"/>
              </a:spcAft>
              <a:buSzPts val="1400"/>
              <a:buChar char="●"/>
              <a:defRPr/>
            </a:pPr>
            <a:r>
              <a:rPr lang="it" b="1">
                <a:solidFill>
                  <a:srgbClr val="F1C232"/>
                </a:solidFill>
              </a:rPr>
              <a:t>Yellow</a:t>
            </a:r>
            <a:r>
              <a:rPr lang="it"/>
              <a:t> positive polarity </a:t>
            </a:r>
            <a:endParaRPr/>
          </a:p>
          <a:p>
            <a:pPr marL="457200" lvl="0" indent="-317500" algn="l">
              <a:spcBef>
                <a:spcPts val="0"/>
              </a:spcBef>
              <a:spcAft>
                <a:spcPts val="0"/>
              </a:spcAft>
              <a:buSzPts val="1400"/>
              <a:buChar char="●"/>
              <a:defRPr/>
            </a:pPr>
            <a:r>
              <a:rPr lang="it" b="1">
                <a:solidFill>
                  <a:srgbClr val="0000FF"/>
                </a:solidFill>
              </a:rPr>
              <a:t>Blue</a:t>
            </a:r>
            <a:r>
              <a:rPr lang="it"/>
              <a:t> negative polarity</a:t>
            </a:r>
            <a:endParaRPr/>
          </a:p>
        </p:txBody>
      </p:sp>
      <p:cxnSp>
        <p:nvCxnSpPr>
          <p:cNvPr id="175" name="Google Shape;175;g34926e8d56c_0_134"/>
          <p:cNvCxnSpPr/>
          <p:nvPr/>
        </p:nvCxnSpPr>
        <p:spPr bwMode="auto">
          <a:xfrm>
            <a:off x="4919300" y="2258925"/>
            <a:ext cx="4152000" cy="0"/>
          </a:xfrm>
          <a:prstGeom prst="straightConnector1">
            <a:avLst/>
          </a:prstGeom>
          <a:noFill/>
          <a:ln w="28575" cap="flat" cmpd="sng">
            <a:solidFill>
              <a:srgbClr val="FF0000"/>
            </a:solidFill>
            <a:prstDash val="solid"/>
            <a:round/>
            <a:headEnd type="none" w="med" len="med"/>
            <a:tailEnd type="none" w="med" len="med"/>
          </a:ln>
        </p:spPr>
      </p:cxnSp>
      <p:sp>
        <p:nvSpPr>
          <p:cNvPr id="176" name="Google Shape;176;g34926e8d56c_0_134"/>
          <p:cNvSpPr/>
          <p:nvPr/>
        </p:nvSpPr>
        <p:spPr bwMode="auto">
          <a:xfrm>
            <a:off x="4692100" y="2871575"/>
            <a:ext cx="525000" cy="4107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defRPr/>
            </a:pPr>
            <a:r>
              <a:rPr lang="it" b="1">
                <a:solidFill>
                  <a:srgbClr val="0000FF"/>
                </a:solidFill>
                <a:latin typeface="Proxima Nova"/>
                <a:ea typeface="Proxima Nova"/>
                <a:cs typeface="Proxima Nova"/>
              </a:rPr>
              <a:t>B</a:t>
            </a:r>
            <a:r>
              <a:rPr lang="it" b="1">
                <a:solidFill>
                  <a:srgbClr val="F1C232"/>
                </a:solidFill>
                <a:latin typeface="Proxima Nova"/>
                <a:ea typeface="Proxima Nova"/>
                <a:cs typeface="Proxima Nova"/>
              </a:rPr>
              <a:t>Y</a:t>
            </a:r>
            <a:endParaRPr b="1">
              <a:solidFill>
                <a:srgbClr val="F1C232"/>
              </a:solidFill>
              <a:latin typeface="Proxima Nova"/>
              <a:ea typeface="Proxima Nova"/>
              <a:cs typeface="Proxima Nova"/>
            </a:endParaRPr>
          </a:p>
        </p:txBody>
      </p:sp>
      <p:sp>
        <p:nvSpPr>
          <p:cNvPr id="177" name="Google Shape;177;g34926e8d56c_0_134"/>
          <p:cNvSpPr/>
          <p:nvPr/>
        </p:nvSpPr>
        <p:spPr bwMode="auto">
          <a:xfrm>
            <a:off x="4667900" y="1217913"/>
            <a:ext cx="525000" cy="410700"/>
          </a:xfrm>
          <a:prstGeom prst="rect">
            <a:avLst/>
          </a:prstGeom>
          <a:solidFill>
            <a:srgbClr val="F3F3F3"/>
          </a:solid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it" b="1">
                <a:solidFill>
                  <a:srgbClr val="F1C232"/>
                </a:solidFill>
                <a:latin typeface="Proxima Nova"/>
                <a:ea typeface="Proxima Nova"/>
                <a:cs typeface="Proxima Nova"/>
              </a:rPr>
              <a:t>Y</a:t>
            </a:r>
            <a:r>
              <a:rPr lang="it" b="1">
                <a:solidFill>
                  <a:srgbClr val="0000FF"/>
                </a:solidFill>
                <a:latin typeface="Proxima Nova"/>
                <a:ea typeface="Proxima Nova"/>
                <a:cs typeface="Proxima Nova"/>
              </a:rPr>
              <a:t>B</a:t>
            </a:r>
            <a:endParaRPr b="1">
              <a:solidFill>
                <a:srgbClr val="0000FF"/>
              </a:solidFill>
              <a:latin typeface="Proxima Nova"/>
              <a:ea typeface="Proxima Nova"/>
              <a:cs typeface="Proxima Nova"/>
            </a:endParaRPr>
          </a:p>
        </p:txBody>
      </p:sp>
      <p:sp>
        <p:nvSpPr>
          <p:cNvPr id="178" name="Google Shape;178;g34926e8d56c_0_134"/>
          <p:cNvSpPr/>
          <p:nvPr/>
        </p:nvSpPr>
        <p:spPr bwMode="auto">
          <a:xfrm>
            <a:off x="8546300" y="1126163"/>
            <a:ext cx="525000" cy="410700"/>
          </a:xfrm>
          <a:prstGeom prst="rect">
            <a:avLst/>
          </a:prstGeom>
          <a:solidFill>
            <a:srgbClr val="EFEFEF"/>
          </a:solid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it" b="1">
                <a:solidFill>
                  <a:srgbClr val="0000FF"/>
                </a:solidFill>
                <a:latin typeface="Proxima Nova"/>
                <a:ea typeface="Proxima Nova"/>
                <a:cs typeface="Proxima Nova"/>
              </a:rPr>
              <a:t>B</a:t>
            </a:r>
            <a:r>
              <a:rPr lang="it" b="1">
                <a:solidFill>
                  <a:srgbClr val="F1C232"/>
                </a:solidFill>
                <a:latin typeface="Proxima Nova"/>
                <a:ea typeface="Proxima Nova"/>
                <a:cs typeface="Proxima Nova"/>
              </a:rPr>
              <a:t>Y</a:t>
            </a:r>
            <a:endParaRPr b="1">
              <a:solidFill>
                <a:srgbClr val="0000FF"/>
              </a:solidFill>
              <a:latin typeface="Proxima Nova"/>
              <a:ea typeface="Proxima Nova"/>
              <a:cs typeface="Proxima Nova"/>
            </a:endParaRPr>
          </a:p>
        </p:txBody>
      </p:sp>
      <p:sp>
        <p:nvSpPr>
          <p:cNvPr id="179" name="Google Shape;179;g34926e8d56c_0_134"/>
          <p:cNvSpPr/>
          <p:nvPr/>
        </p:nvSpPr>
        <p:spPr bwMode="auto">
          <a:xfrm>
            <a:off x="8546300" y="2980963"/>
            <a:ext cx="525000" cy="410700"/>
          </a:xfrm>
          <a:prstGeom prst="rect">
            <a:avLst/>
          </a:prstGeom>
          <a:solidFill>
            <a:srgbClr val="EFEFEF"/>
          </a:solid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it" b="1">
                <a:solidFill>
                  <a:srgbClr val="F1C232"/>
                </a:solidFill>
                <a:latin typeface="Proxima Nova"/>
                <a:ea typeface="Proxima Nova"/>
                <a:cs typeface="Proxima Nova"/>
              </a:rPr>
              <a:t>Y</a:t>
            </a:r>
            <a:r>
              <a:rPr lang="it" b="1">
                <a:solidFill>
                  <a:srgbClr val="0000FF"/>
                </a:solidFill>
                <a:latin typeface="Proxima Nova"/>
                <a:ea typeface="Proxima Nova"/>
                <a:cs typeface="Proxima Nova"/>
              </a:rPr>
              <a:t>B</a:t>
            </a:r>
            <a:endParaRPr b="1">
              <a:solidFill>
                <a:srgbClr val="0000FF"/>
              </a:solidFill>
              <a:latin typeface="Proxima Nova"/>
              <a:ea typeface="Proxima Nova"/>
              <a:cs typeface="Proxima Nova"/>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6</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84" name="Google Shape;184;g34926e8d56c_0_140"/>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85" name="Google Shape;185;g34926e8d56c_0_140"/>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Magnetic field inversion</a:t>
            </a:r>
            <a:endParaRPr sz="2300" b="1"/>
          </a:p>
        </p:txBody>
      </p:sp>
      <p:sp>
        <p:nvSpPr>
          <p:cNvPr id="186" name="Google Shape;186;g34926e8d56c_0_140"/>
          <p:cNvSpPr txBox="1"/>
          <p:nvPr/>
        </p:nvSpPr>
        <p:spPr bwMode="auto">
          <a:xfrm>
            <a:off x="129000" y="662900"/>
            <a:ext cx="8520600" cy="511200"/>
          </a:xfrm>
          <a:prstGeom prst="rect">
            <a:avLst/>
          </a:prstGeom>
          <a:noFill/>
          <a:ln>
            <a:noFill/>
          </a:ln>
        </p:spPr>
        <p:txBody>
          <a:bodyPr spcFirstLastPara="1" wrap="square" lIns="91425" tIns="91425" rIns="91425" bIns="91425" anchor="t" anchorCtr="0">
            <a:noAutofit/>
          </a:bodyPr>
          <a:lstStyle/>
          <a:p>
            <a:pPr marL="457200" lvl="0" indent="-342900" algn="l">
              <a:lnSpc>
                <a:spcPct val="114999"/>
              </a:lnSpc>
              <a:spcBef>
                <a:spcPts val="0"/>
              </a:spcBef>
              <a:spcAft>
                <a:spcPts val="0"/>
              </a:spcAft>
              <a:buClr>
                <a:schemeClr val="dk1"/>
              </a:buClr>
              <a:buSzPts val="1800"/>
              <a:buFont typeface="Proxima Nova"/>
              <a:buChar char="●"/>
              <a:defRPr/>
            </a:pPr>
            <a:r>
              <a:rPr lang="it" sz="1800" dirty="0">
                <a:solidFill>
                  <a:schemeClr val="dk1"/>
                </a:solidFill>
                <a:latin typeface="Proxima Nova"/>
                <a:ea typeface="Proxima Nova"/>
                <a:cs typeface="Proxima Nova"/>
              </a:rPr>
              <a:t>The Sun polar fields </a:t>
            </a:r>
            <a:r>
              <a:rPr lang="it" sz="1800" dirty="0">
                <a:solidFill>
                  <a:srgbClr val="00B0F0"/>
                </a:solidFill>
                <a:latin typeface="Proxima Nova"/>
                <a:ea typeface="Proxima Nova"/>
                <a:cs typeface="Proxima Nova"/>
              </a:rPr>
              <a:t>reverse every solar cycle </a:t>
            </a:r>
            <a:r>
              <a:rPr lang="it" sz="1800" dirty="0">
                <a:solidFill>
                  <a:schemeClr val="dk1"/>
                </a:solidFill>
                <a:latin typeface="Proxima Nova"/>
                <a:ea typeface="Proxima Nova"/>
                <a:cs typeface="Proxima Nova"/>
              </a:rPr>
              <a:t>at about the time of solar </a:t>
            </a:r>
            <a:r>
              <a:rPr lang="it" sz="1800" dirty="0">
                <a:solidFill>
                  <a:srgbClr val="00B0F0"/>
                </a:solidFill>
                <a:latin typeface="Proxima Nova"/>
                <a:ea typeface="Proxima Nova"/>
                <a:cs typeface="Proxima Nova"/>
              </a:rPr>
              <a:t>cycle maximum</a:t>
            </a:r>
            <a:r>
              <a:rPr lang="it" sz="1800" dirty="0">
                <a:solidFill>
                  <a:schemeClr val="dk1"/>
                </a:solidFill>
                <a:latin typeface="Proxima Nova"/>
                <a:ea typeface="Proxima Nova"/>
                <a:cs typeface="Proxima Nova"/>
              </a:rPr>
              <a:t> (Babcock, 1959) </a:t>
            </a:r>
            <a:endParaRPr sz="1800" dirty="0">
              <a:solidFill>
                <a:schemeClr val="dk1"/>
              </a:solidFill>
              <a:latin typeface="Proxima Nova"/>
              <a:ea typeface="Proxima Nova"/>
              <a:cs typeface="Proxima Nova"/>
            </a:endParaRPr>
          </a:p>
          <a:p>
            <a:pPr marL="457200" lvl="0" indent="-342900" algn="l">
              <a:lnSpc>
                <a:spcPct val="114999"/>
              </a:lnSpc>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Polar fields </a:t>
            </a:r>
            <a:r>
              <a:rPr lang="it" sz="1800" dirty="0">
                <a:solidFill>
                  <a:schemeClr val="dk1"/>
                </a:solidFill>
                <a:latin typeface="Proxima Nova"/>
                <a:ea typeface="Proxima Nova"/>
                <a:cs typeface="Proxima Nova"/>
              </a:rPr>
              <a:t>are at their </a:t>
            </a:r>
            <a:r>
              <a:rPr lang="it" sz="1800" dirty="0">
                <a:solidFill>
                  <a:srgbClr val="00B0F0"/>
                </a:solidFill>
                <a:latin typeface="Proxima Nova"/>
                <a:ea typeface="Proxima Nova"/>
                <a:cs typeface="Proxima Nova"/>
              </a:rPr>
              <a:t>peak near sunspot minimum </a:t>
            </a:r>
            <a:r>
              <a:rPr lang="it" sz="1800" dirty="0">
                <a:solidFill>
                  <a:schemeClr val="dk1"/>
                </a:solidFill>
                <a:latin typeface="Proxima Nova"/>
                <a:ea typeface="Proxima Nova"/>
                <a:cs typeface="Proxima Nova"/>
              </a:rPr>
              <a:t>(Sheeley Jr, 1991)</a:t>
            </a:r>
            <a:endParaRPr sz="1800" dirty="0">
              <a:solidFill>
                <a:schemeClr val="dk1"/>
              </a:solidFill>
              <a:latin typeface="Proxima Nova"/>
              <a:ea typeface="Proxima Nova"/>
              <a:cs typeface="Proxima Nova"/>
            </a:endParaRPr>
          </a:p>
        </p:txBody>
      </p:sp>
      <p:pic>
        <p:nvPicPr>
          <p:cNvPr id="187" name="Google Shape;187;g34926e8d56c_0_140"/>
          <p:cNvPicPr/>
          <p:nvPr/>
        </p:nvPicPr>
        <p:blipFill>
          <a:blip r:embed="rId3">
            <a:alphaModFix/>
          </a:blip>
          <a:stretch/>
        </p:blipFill>
        <p:spPr bwMode="auto">
          <a:xfrm>
            <a:off x="5478100" y="2946200"/>
            <a:ext cx="3412749" cy="1895975"/>
          </a:xfrm>
          <a:prstGeom prst="rect">
            <a:avLst/>
          </a:prstGeom>
          <a:noFill/>
          <a:ln>
            <a:noFill/>
          </a:ln>
        </p:spPr>
      </p:pic>
      <p:sp>
        <p:nvSpPr>
          <p:cNvPr id="188" name="Google Shape;188;g34926e8d56c_0_140"/>
          <p:cNvSpPr txBox="1"/>
          <p:nvPr/>
        </p:nvSpPr>
        <p:spPr bwMode="auto">
          <a:xfrm>
            <a:off x="5380400" y="2737125"/>
            <a:ext cx="3839700" cy="2769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600"/>
              <a:t>https://www.si.edu/stories/3d-simulations-reveals-why-sun-flips-its-magnetic-field-every-11-years</a:t>
            </a:r>
            <a:endParaRPr sz="600"/>
          </a:p>
        </p:txBody>
      </p:sp>
      <p:sp>
        <p:nvSpPr>
          <p:cNvPr id="189" name="Google Shape;189;g34926e8d56c_0_140"/>
          <p:cNvSpPr txBox="1"/>
          <p:nvPr/>
        </p:nvSpPr>
        <p:spPr bwMode="auto">
          <a:xfrm>
            <a:off x="129000" y="1662800"/>
            <a:ext cx="8959200" cy="1140282"/>
          </a:xfrm>
          <a:prstGeom prst="rect">
            <a:avLst/>
          </a:prstGeom>
          <a:noFill/>
          <a:ln>
            <a:noFill/>
          </a:ln>
        </p:spPr>
        <p:txBody>
          <a:bodyPr spcFirstLastPara="1" wrap="square" lIns="91425" tIns="91425" rIns="91425" bIns="91425" anchor="t" anchorCtr="0">
            <a:spAutoFit/>
          </a:bodyPr>
          <a:lstStyle/>
          <a:p>
            <a:pPr marL="457200" lvl="0" indent="-342900" algn="l">
              <a:lnSpc>
                <a:spcPct val="114999"/>
              </a:lnSpc>
              <a:spcBef>
                <a:spcPts val="0"/>
              </a:spcBef>
              <a:spcAft>
                <a:spcPts val="0"/>
              </a:spcAft>
              <a:buClr>
                <a:schemeClr val="dk1"/>
              </a:buClr>
              <a:buSzPts val="1800"/>
              <a:buFont typeface="Proxima Nova"/>
              <a:buChar char="●"/>
              <a:defRPr/>
            </a:pPr>
            <a:r>
              <a:rPr lang="it" sz="1800" dirty="0">
                <a:solidFill>
                  <a:schemeClr val="dk1"/>
                </a:solidFill>
                <a:latin typeface="Proxima Nova"/>
                <a:ea typeface="Proxima Nova"/>
                <a:cs typeface="Proxima Nova"/>
              </a:rPr>
              <a:t>Magnetic fields are generated by a “</a:t>
            </a:r>
            <a:r>
              <a:rPr lang="it" sz="1800" dirty="0">
                <a:solidFill>
                  <a:srgbClr val="00B0F0"/>
                </a:solidFill>
                <a:latin typeface="Proxima Nova"/>
                <a:ea typeface="Proxima Nova"/>
                <a:cs typeface="Proxima Nova"/>
              </a:rPr>
              <a:t>dynamo</a:t>
            </a:r>
            <a:r>
              <a:rPr lang="it" sz="1800" dirty="0">
                <a:solidFill>
                  <a:schemeClr val="dk1"/>
                </a:solidFill>
                <a:latin typeface="Proxima Nova"/>
                <a:ea typeface="Proxima Nova"/>
                <a:cs typeface="Proxima Nova"/>
              </a:rPr>
              <a:t>”, which involves the </a:t>
            </a:r>
            <a:r>
              <a:rPr lang="it" sz="1800" dirty="0">
                <a:solidFill>
                  <a:srgbClr val="00B0F0"/>
                </a:solidFill>
                <a:latin typeface="Proxima Nova"/>
                <a:ea typeface="Proxima Nova"/>
                <a:cs typeface="Proxima Nova"/>
              </a:rPr>
              <a:t>differential rotation </a:t>
            </a:r>
            <a:r>
              <a:rPr lang="it" sz="1800" dirty="0">
                <a:solidFill>
                  <a:schemeClr val="dk1"/>
                </a:solidFill>
                <a:latin typeface="Proxima Nova"/>
                <a:ea typeface="Proxima Nova"/>
                <a:cs typeface="Proxima Nova"/>
              </a:rPr>
              <a:t>of the star as well as </a:t>
            </a:r>
            <a:r>
              <a:rPr lang="it" sz="1800" dirty="0">
                <a:solidFill>
                  <a:srgbClr val="00B0F0"/>
                </a:solidFill>
                <a:latin typeface="Proxima Nova"/>
                <a:ea typeface="Proxima Nova"/>
                <a:cs typeface="Proxima Nova"/>
              </a:rPr>
              <a:t>convection</a:t>
            </a:r>
            <a:r>
              <a:rPr lang="it" sz="1800" dirty="0">
                <a:solidFill>
                  <a:schemeClr val="dk1"/>
                </a:solidFill>
                <a:latin typeface="Proxima Nova"/>
                <a:ea typeface="Proxima Nova"/>
                <a:cs typeface="Proxima Nova"/>
              </a:rPr>
              <a:t> and the rising and falling of hot gas in the star’s interior</a:t>
            </a:r>
            <a:endParaRPr dirty="0"/>
          </a:p>
        </p:txBody>
      </p:sp>
      <p:pic>
        <p:nvPicPr>
          <p:cNvPr id="190" name="Google Shape;190;g34926e8d56c_0_140"/>
          <p:cNvPicPr/>
          <p:nvPr/>
        </p:nvPicPr>
        <p:blipFill>
          <a:blip r:embed="rId4">
            <a:alphaModFix/>
          </a:blip>
          <a:stretch/>
        </p:blipFill>
        <p:spPr bwMode="auto">
          <a:xfrm>
            <a:off x="527425" y="2685500"/>
            <a:ext cx="4012801" cy="2178200"/>
          </a:xfrm>
          <a:prstGeom prst="rect">
            <a:avLst/>
          </a:prstGeom>
          <a:noFill/>
          <a:ln>
            <a:noFill/>
          </a:ln>
        </p:spPr>
      </p:pic>
      <p:sp>
        <p:nvSpPr>
          <p:cNvPr id="191" name="Google Shape;191;g34926e8d56c_0_140"/>
          <p:cNvSpPr txBox="1"/>
          <p:nvPr/>
        </p:nvSpPr>
        <p:spPr bwMode="auto">
          <a:xfrm>
            <a:off x="3284800" y="4735125"/>
            <a:ext cx="1110900" cy="3387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 sz="1000">
                <a:solidFill>
                  <a:schemeClr val="dk1"/>
                </a:solidFill>
                <a:latin typeface="Proxima Nova"/>
                <a:ea typeface="Proxima Nova"/>
                <a:cs typeface="Proxima Nova"/>
              </a:rPr>
              <a:t>Hathaway, 2010</a:t>
            </a:r>
            <a:endParaRPr/>
          </a:p>
        </p:txBody>
      </p:sp>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7</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96" name="Google Shape;196;g34926e8d56c_0_146"/>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197" name="Google Shape;197;g34926e8d56c_0_146"/>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Magnetic field loop formation</a:t>
            </a:r>
            <a:endParaRPr sz="2300" b="1"/>
          </a:p>
        </p:txBody>
      </p:sp>
      <p:sp>
        <p:nvSpPr>
          <p:cNvPr id="198" name="Google Shape;198;g34926e8d56c_0_146"/>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Proxima Nova"/>
              <a:ea typeface="Proxima Nova"/>
              <a:cs typeface="Proxima Nova"/>
            </a:endParaRPr>
          </a:p>
        </p:txBody>
      </p:sp>
      <p:sp>
        <p:nvSpPr>
          <p:cNvPr id="199" name="Google Shape;199;g34926e8d56c_0_146"/>
          <p:cNvSpPr txBox="1"/>
          <p:nvPr/>
        </p:nvSpPr>
        <p:spPr bwMode="auto">
          <a:xfrm>
            <a:off x="0" y="586775"/>
            <a:ext cx="8959200" cy="2326761"/>
          </a:xfrm>
          <a:prstGeom prst="rect">
            <a:avLst/>
          </a:prstGeom>
          <a:noFill/>
          <a:ln>
            <a:noFill/>
          </a:ln>
        </p:spPr>
        <p:txBody>
          <a:bodyPr spcFirstLastPara="1" wrap="square" lIns="91425" tIns="91425" rIns="91425" bIns="91425" anchor="t" anchorCtr="0">
            <a:spAutoFit/>
          </a:bodyPr>
          <a:lstStyle/>
          <a:p>
            <a:pPr marL="457200" lvl="0" indent="-342900" algn="l">
              <a:lnSpc>
                <a:spcPct val="114999"/>
              </a:lnSpc>
              <a:spcBef>
                <a:spcPts val="1800"/>
              </a:spcBef>
              <a:spcAft>
                <a:spcPts val="0"/>
              </a:spcAft>
              <a:buSzPts val="1800"/>
              <a:buFont typeface="Proxima Nova"/>
              <a:buChar char="●"/>
              <a:defRPr/>
            </a:pPr>
            <a:r>
              <a:rPr lang="it" sz="1800" dirty="0">
                <a:latin typeface="Proxima Nova"/>
                <a:ea typeface="Proxima Nova"/>
                <a:cs typeface="Proxima Nova"/>
              </a:rPr>
              <a:t>The </a:t>
            </a:r>
            <a:r>
              <a:rPr lang="it" sz="1800" dirty="0">
                <a:solidFill>
                  <a:srgbClr val="00B0F0"/>
                </a:solidFill>
                <a:latin typeface="Proxima Nova"/>
                <a:ea typeface="Proxima Nova"/>
                <a:cs typeface="Proxima Nova"/>
              </a:rPr>
              <a:t>magnetic field lines are frozen into the plasma </a:t>
            </a:r>
            <a:r>
              <a:rPr lang="it" sz="1800" dirty="0">
                <a:latin typeface="Proxima Nova"/>
                <a:ea typeface="Proxima Nova"/>
                <a:cs typeface="Proxima Nova"/>
              </a:rPr>
              <a:t>they are dragged along when the </a:t>
            </a:r>
            <a:r>
              <a:rPr lang="it" sz="1800" dirty="0">
                <a:solidFill>
                  <a:srgbClr val="00B0F0"/>
                </a:solidFill>
                <a:latin typeface="Proxima Nova"/>
                <a:ea typeface="Proxima Nova"/>
                <a:cs typeface="Proxima Nova"/>
              </a:rPr>
              <a:t>gas moves</a:t>
            </a:r>
            <a:endParaRPr sz="1800" dirty="0">
              <a:solidFill>
                <a:srgbClr val="00B0F0"/>
              </a:solidFill>
              <a:latin typeface="Proxima Nova"/>
              <a:ea typeface="Proxima Nova"/>
              <a:cs typeface="Proxima Nova"/>
            </a:endParaRPr>
          </a:p>
          <a:p>
            <a:pPr marL="457200" lvl="0" indent="-342900" algn="l">
              <a:lnSpc>
                <a:spcPct val="114999"/>
              </a:lnSpc>
              <a:spcBef>
                <a:spcPts val="0"/>
              </a:spcBef>
              <a:spcAft>
                <a:spcPts val="0"/>
              </a:spcAft>
              <a:buSzPts val="1800"/>
              <a:buChar char="●"/>
              <a:defRPr/>
            </a:pPr>
            <a:r>
              <a:rPr lang="it" sz="1800" dirty="0">
                <a:latin typeface="Proxima Nova"/>
                <a:ea typeface="Proxima Nova"/>
                <a:cs typeface="Proxima Nova"/>
              </a:rPr>
              <a:t>This produces </a:t>
            </a:r>
            <a:r>
              <a:rPr lang="it" sz="1800" b="1" dirty="0">
                <a:solidFill>
                  <a:srgbClr val="00B0F0"/>
                </a:solidFill>
                <a:latin typeface="Proxima Nova"/>
                <a:ea typeface="Proxima Nova"/>
                <a:cs typeface="Proxima Nova"/>
              </a:rPr>
              <a:t>loops of magnetic field </a:t>
            </a:r>
            <a:r>
              <a:rPr lang="it" sz="1800" dirty="0">
                <a:latin typeface="Proxima Nova"/>
                <a:ea typeface="Proxima Nova"/>
                <a:cs typeface="Proxima Nova"/>
              </a:rPr>
              <a:t>of the right polarity sticking out of the surface.</a:t>
            </a:r>
            <a:endParaRPr sz="1800" dirty="0">
              <a:latin typeface="Proxima Nova"/>
              <a:ea typeface="Proxima Nova"/>
              <a:cs typeface="Proxima Nova"/>
            </a:endParaRPr>
          </a:p>
          <a:p>
            <a:pPr marL="457200" lvl="0" indent="-342900" algn="l">
              <a:lnSpc>
                <a:spcPct val="114999"/>
              </a:lnSpc>
              <a:spcBef>
                <a:spcPts val="0"/>
              </a:spcBef>
              <a:spcAft>
                <a:spcPts val="0"/>
              </a:spcAft>
              <a:buSzPts val="1800"/>
              <a:buChar char="●"/>
              <a:defRPr/>
            </a:pPr>
            <a:r>
              <a:rPr lang="it" sz="1800" dirty="0">
                <a:latin typeface="Proxima Nova"/>
                <a:ea typeface="Proxima Nova"/>
                <a:cs typeface="Proxima Nova"/>
              </a:rPr>
              <a:t>Magnetic loops pinched and twisted store </a:t>
            </a:r>
            <a:r>
              <a:rPr lang="it" sz="1800" dirty="0">
                <a:solidFill>
                  <a:srgbClr val="00B0F0"/>
                </a:solidFill>
                <a:latin typeface="Proxima Nova"/>
                <a:ea typeface="Proxima Nova"/>
                <a:cs typeface="Proxima Nova"/>
              </a:rPr>
              <a:t>energy</a:t>
            </a:r>
            <a:r>
              <a:rPr lang="it" sz="1800" dirty="0">
                <a:latin typeface="Proxima Nova"/>
                <a:ea typeface="Proxima Nova"/>
                <a:cs typeface="Proxima Nova"/>
              </a:rPr>
              <a:t> that is </a:t>
            </a:r>
            <a:r>
              <a:rPr lang="it" sz="1800" dirty="0">
                <a:solidFill>
                  <a:srgbClr val="00B0F0"/>
                </a:solidFill>
                <a:latin typeface="Proxima Nova"/>
                <a:ea typeface="Proxima Nova"/>
                <a:cs typeface="Proxima Nova"/>
              </a:rPr>
              <a:t>released</a:t>
            </a:r>
            <a:r>
              <a:rPr lang="it" sz="1800" dirty="0">
                <a:latin typeface="Proxima Nova"/>
                <a:ea typeface="Proxima Nova"/>
                <a:cs typeface="Proxima Nova"/>
              </a:rPr>
              <a:t> due to </a:t>
            </a:r>
            <a:r>
              <a:rPr lang="it" sz="1800" b="1" dirty="0">
                <a:solidFill>
                  <a:srgbClr val="00B0F0"/>
                </a:solidFill>
                <a:latin typeface="Proxima Nova"/>
                <a:ea typeface="Proxima Nova"/>
                <a:cs typeface="Proxima Nova"/>
              </a:rPr>
              <a:t>magnetic reconnection</a:t>
            </a:r>
            <a:r>
              <a:rPr lang="it" sz="1800" dirty="0">
                <a:solidFill>
                  <a:srgbClr val="00B0F0"/>
                </a:solidFill>
                <a:latin typeface="Proxima Nova"/>
                <a:ea typeface="Proxima Nova"/>
                <a:cs typeface="Proxima Nova"/>
              </a:rPr>
              <a:t> </a:t>
            </a:r>
            <a:r>
              <a:rPr lang="it" sz="1800" dirty="0">
                <a:latin typeface="Proxima Nova"/>
                <a:ea typeface="Proxima Nova"/>
                <a:cs typeface="Proxima Nova"/>
              </a:rPr>
              <a:t>that release the energy and accelerate particles</a:t>
            </a:r>
            <a:endParaRPr sz="1800" dirty="0">
              <a:latin typeface="Proxima Nova"/>
              <a:ea typeface="Proxima Nova"/>
              <a:cs typeface="Proxima Nova"/>
            </a:endParaRPr>
          </a:p>
        </p:txBody>
      </p:sp>
      <p:pic>
        <p:nvPicPr>
          <p:cNvPr id="200" name="Google Shape;200;g34926e8d56c_0_146"/>
          <p:cNvPicPr/>
          <p:nvPr/>
        </p:nvPicPr>
        <p:blipFill>
          <a:blip r:embed="rId3">
            <a:alphaModFix/>
          </a:blip>
          <a:stretch/>
        </p:blipFill>
        <p:spPr bwMode="auto">
          <a:xfrm>
            <a:off x="311700" y="2790856"/>
            <a:ext cx="5715744" cy="2231700"/>
          </a:xfrm>
          <a:prstGeom prst="rect">
            <a:avLst/>
          </a:prstGeom>
          <a:noFill/>
          <a:ln>
            <a:noFill/>
          </a:ln>
        </p:spPr>
      </p:pic>
      <p:pic>
        <p:nvPicPr>
          <p:cNvPr id="201" name="Google Shape;201;g34926e8d56c_0_146"/>
          <p:cNvPicPr/>
          <p:nvPr/>
        </p:nvPicPr>
        <p:blipFill>
          <a:blip r:embed="rId4">
            <a:alphaModFix/>
          </a:blip>
          <a:srcRect b="5516"/>
          <a:stretch/>
        </p:blipFill>
        <p:spPr bwMode="auto">
          <a:xfrm>
            <a:off x="6267991" y="2825594"/>
            <a:ext cx="2667001" cy="2155500"/>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8</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206" name="Google Shape;206;g34926e8d56c_0_152"/>
          <p:cNvCxnSpPr/>
          <p:nvPr/>
        </p:nvCxnSpPr>
        <p:spPr bwMode="auto">
          <a:xfrm rot="10800000" flipH="1">
            <a:off x="83950" y="564800"/>
            <a:ext cx="8959200" cy="22800"/>
          </a:xfrm>
          <a:prstGeom prst="straightConnector1">
            <a:avLst/>
          </a:prstGeom>
          <a:noFill/>
          <a:ln w="9525" cap="flat" cmpd="sng">
            <a:solidFill>
              <a:schemeClr val="dk2"/>
            </a:solidFill>
            <a:prstDash val="solid"/>
            <a:round/>
            <a:headEnd type="none" w="sm" len="sm"/>
            <a:tailEnd type="none" w="sm" len="sm"/>
          </a:ln>
        </p:spPr>
      </p:cxnSp>
      <p:sp>
        <p:nvSpPr>
          <p:cNvPr id="207" name="Google Shape;207;g34926e8d56c_0_152"/>
          <p:cNvSpPr txBox="1">
            <a:spLocks noGrp="1"/>
          </p:cNvSpPr>
          <p:nvPr>
            <p:ph type="title"/>
          </p:nvPr>
        </p:nvSpPr>
        <p:spPr bwMode="auto">
          <a:xfrm>
            <a:off x="311700" y="78725"/>
            <a:ext cx="8520600" cy="410700"/>
          </a:xfrm>
          <a:prstGeom prst="rect">
            <a:avLst/>
          </a:prstGeom>
          <a:noFill/>
          <a:ln>
            <a:noFill/>
          </a:ln>
        </p:spPr>
        <p:txBody>
          <a:bodyPr spcFirstLastPara="1" wrap="square" lIns="91425" tIns="91425" rIns="91425" bIns="91425" anchor="t" anchorCtr="0">
            <a:normAutofit fontScale="90000"/>
          </a:bodyPr>
          <a:lstStyle/>
          <a:p>
            <a:pPr marL="0" lvl="0" indent="0" algn="l">
              <a:lnSpc>
                <a:spcPct val="100000"/>
              </a:lnSpc>
              <a:spcBef>
                <a:spcPts val="0"/>
              </a:spcBef>
              <a:spcAft>
                <a:spcPts val="0"/>
              </a:spcAft>
              <a:buSzPct val="42672"/>
              <a:buNone/>
              <a:defRPr/>
            </a:pPr>
            <a:r>
              <a:rPr lang="it" sz="2300" b="1"/>
              <a:t>The solar flare</a:t>
            </a:r>
            <a:endParaRPr sz="2300" b="1"/>
          </a:p>
        </p:txBody>
      </p:sp>
      <p:sp>
        <p:nvSpPr>
          <p:cNvPr id="208" name="Google Shape;208;g34926e8d56c_0_152"/>
          <p:cNvSpPr txBox="1"/>
          <p:nvPr/>
        </p:nvSpPr>
        <p:spPr bwMode="auto">
          <a:xfrm>
            <a:off x="295500" y="662900"/>
            <a:ext cx="8354100" cy="511200"/>
          </a:xfrm>
          <a:prstGeom prst="rect">
            <a:avLst/>
          </a:prstGeom>
          <a:noFill/>
          <a:ln>
            <a:noFill/>
          </a:ln>
        </p:spPr>
        <p:txBody>
          <a:bodyPr spcFirstLastPara="1" wrap="square" lIns="91425" tIns="91425" rIns="91425" bIns="91425" anchor="t" anchorCtr="0">
            <a:noAutofit/>
          </a:bodyPr>
          <a:lstStyle/>
          <a:p>
            <a:pPr marL="457200" lvl="0" indent="-342900" algn="l">
              <a:spcBef>
                <a:spcPts val="0"/>
              </a:spcBef>
              <a:spcAft>
                <a:spcPts val="0"/>
              </a:spcAft>
              <a:buClr>
                <a:schemeClr val="dk1"/>
              </a:buClr>
              <a:buSzPts val="1800"/>
              <a:buFont typeface="Proxima Nova"/>
              <a:buChar char="●"/>
              <a:defRPr/>
            </a:pPr>
            <a:r>
              <a:rPr lang="it" sz="1800" dirty="0">
                <a:solidFill>
                  <a:srgbClr val="00B0F0"/>
                </a:solidFill>
                <a:latin typeface="Proxima Nova"/>
                <a:ea typeface="Proxima Nova"/>
                <a:cs typeface="Proxima Nova"/>
              </a:rPr>
              <a:t>Sub-relativistic electrons </a:t>
            </a:r>
            <a:r>
              <a:rPr lang="it" sz="1800" dirty="0">
                <a:solidFill>
                  <a:schemeClr val="dk1"/>
                </a:solidFill>
                <a:latin typeface="Proxima Nova"/>
                <a:ea typeface="Proxima Nova"/>
                <a:cs typeface="Proxima Nova"/>
              </a:rPr>
              <a:t>(Brown 1971; Brown et al. 2006) possibly, mixed with </a:t>
            </a:r>
            <a:r>
              <a:rPr lang="it" sz="1800" dirty="0">
                <a:solidFill>
                  <a:srgbClr val="00B0F0"/>
                </a:solidFill>
                <a:latin typeface="Proxima Nova"/>
                <a:ea typeface="Proxima Nova"/>
                <a:cs typeface="Proxima Nova"/>
              </a:rPr>
              <a:t>protons</a:t>
            </a:r>
            <a:r>
              <a:rPr lang="it" sz="1800" dirty="0">
                <a:solidFill>
                  <a:schemeClr val="dk1"/>
                </a:solidFill>
                <a:latin typeface="Proxima Nova"/>
                <a:ea typeface="Proxima Nova"/>
                <a:cs typeface="Proxima Nova"/>
              </a:rPr>
              <a:t> (Simnett 1995) </a:t>
            </a:r>
            <a:r>
              <a:rPr lang="it" sz="1800" dirty="0">
                <a:solidFill>
                  <a:srgbClr val="00B0F0"/>
                </a:solidFill>
                <a:latin typeface="Proxima Nova"/>
                <a:ea typeface="Proxima Nova"/>
                <a:cs typeface="Proxima Nova"/>
              </a:rPr>
              <a:t>accelerated</a:t>
            </a:r>
            <a:r>
              <a:rPr lang="it" sz="1800" dirty="0">
                <a:solidFill>
                  <a:schemeClr val="dk1"/>
                </a:solidFill>
                <a:latin typeface="Proxima Nova"/>
                <a:ea typeface="Proxima Nova"/>
                <a:cs typeface="Proxima Nova"/>
              </a:rPr>
              <a:t> in the </a:t>
            </a:r>
            <a:r>
              <a:rPr lang="it" sz="1800" dirty="0">
                <a:solidFill>
                  <a:srgbClr val="00B0F0"/>
                </a:solidFill>
                <a:latin typeface="Proxima Nova"/>
                <a:ea typeface="Proxima Nova"/>
                <a:cs typeface="Proxima Nova"/>
              </a:rPr>
              <a:t>Corona</a:t>
            </a:r>
            <a:r>
              <a:rPr lang="it" sz="1800" dirty="0">
                <a:solidFill>
                  <a:schemeClr val="dk1"/>
                </a:solidFill>
                <a:latin typeface="Proxima Nova"/>
                <a:ea typeface="Proxima Nova"/>
                <a:cs typeface="Proxima Nova"/>
              </a:rPr>
              <a:t> deliver the energy required to account for the observed features in HXR, MW, UV and other emission</a:t>
            </a: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r>
              <a:rPr lang="it" sz="1800" dirty="0">
                <a:solidFill>
                  <a:schemeClr val="dk1"/>
                </a:solidFill>
                <a:latin typeface="Proxima Nova"/>
                <a:ea typeface="Proxima Nova"/>
                <a:cs typeface="Proxima Nova"/>
              </a:rPr>
              <a:t>They </a:t>
            </a:r>
            <a:r>
              <a:rPr lang="it" sz="1800" dirty="0">
                <a:solidFill>
                  <a:srgbClr val="00B0F0"/>
                </a:solidFill>
                <a:latin typeface="Proxima Nova"/>
                <a:ea typeface="Proxima Nova"/>
                <a:cs typeface="Proxima Nova"/>
              </a:rPr>
              <a:t>precipitate downwards </a:t>
            </a:r>
            <a:r>
              <a:rPr lang="it" sz="1800" dirty="0">
                <a:solidFill>
                  <a:schemeClr val="dk1"/>
                </a:solidFill>
                <a:latin typeface="Proxima Nova"/>
                <a:ea typeface="Proxima Nova"/>
                <a:cs typeface="Proxima Nova"/>
              </a:rPr>
              <a:t>to the lower solar atmosphere, while </a:t>
            </a:r>
            <a:r>
              <a:rPr lang="it" sz="1800" dirty="0">
                <a:solidFill>
                  <a:srgbClr val="00B0F0"/>
                </a:solidFill>
                <a:latin typeface="Proxima Nova"/>
                <a:ea typeface="Proxima Nova"/>
                <a:cs typeface="Proxima Nova"/>
              </a:rPr>
              <a:t>depositing their energy</a:t>
            </a:r>
            <a:r>
              <a:rPr lang="it" sz="1800" dirty="0">
                <a:solidFill>
                  <a:schemeClr val="dk1"/>
                </a:solidFill>
                <a:latin typeface="Proxima Nova"/>
                <a:ea typeface="Proxima Nova"/>
                <a:cs typeface="Proxima Nova"/>
              </a:rPr>
              <a:t> into the ambient plasma and </a:t>
            </a:r>
            <a:r>
              <a:rPr lang="it" sz="1800" dirty="0">
                <a:solidFill>
                  <a:srgbClr val="00B0F0"/>
                </a:solidFill>
                <a:latin typeface="Proxima Nova"/>
                <a:ea typeface="Proxima Nova"/>
                <a:cs typeface="Proxima Nova"/>
              </a:rPr>
              <a:t>heating</a:t>
            </a:r>
            <a:r>
              <a:rPr lang="it" sz="1800" dirty="0">
                <a:solidFill>
                  <a:schemeClr val="dk1"/>
                </a:solidFill>
                <a:latin typeface="Proxima Nova"/>
                <a:ea typeface="Proxima Nova"/>
                <a:cs typeface="Proxima Nova"/>
              </a:rPr>
              <a:t> it</a:t>
            </a:r>
            <a:endParaRPr sz="1800" dirty="0">
              <a:solidFill>
                <a:schemeClr val="dk1"/>
              </a:solidFill>
              <a:latin typeface="Proxima Nova"/>
              <a:ea typeface="Proxima Nova"/>
              <a:cs typeface="Proxima Nova"/>
            </a:endParaRPr>
          </a:p>
          <a:p>
            <a:pPr marL="457200" lvl="0" indent="0" algn="l">
              <a:spcBef>
                <a:spcPts val="0"/>
              </a:spcBef>
              <a:spcAft>
                <a:spcPts val="0"/>
              </a:spcAft>
              <a:buNone/>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a:p>
            <a:pPr marL="457200" lvl="0" indent="-342900" algn="l">
              <a:spcBef>
                <a:spcPts val="0"/>
              </a:spcBef>
              <a:spcAft>
                <a:spcPts val="0"/>
              </a:spcAft>
              <a:buClr>
                <a:schemeClr val="dk1"/>
              </a:buClr>
              <a:buSzPts val="1800"/>
              <a:buFont typeface="Proxima Nova"/>
              <a:buChar char="●"/>
              <a:defRPr/>
            </a:pPr>
            <a:endParaRPr sz="1800" dirty="0">
              <a:solidFill>
                <a:schemeClr val="dk1"/>
              </a:solidFill>
              <a:latin typeface="Proxima Nova"/>
              <a:ea typeface="Proxima Nova"/>
              <a:cs typeface="Proxima Nova"/>
            </a:endParaRPr>
          </a:p>
        </p:txBody>
      </p:sp>
      <p:pic>
        <p:nvPicPr>
          <p:cNvPr id="209" name="Google Shape;209;g34926e8d56c_0_152"/>
          <p:cNvPicPr/>
          <p:nvPr/>
        </p:nvPicPr>
        <p:blipFill>
          <a:blip r:embed="rId3">
            <a:alphaModFix/>
          </a:blip>
          <a:srcRect/>
          <a:stretch/>
        </p:blipFill>
        <p:spPr bwMode="auto">
          <a:xfrm>
            <a:off x="827583" y="2499742"/>
            <a:ext cx="2749615" cy="2454432"/>
          </a:xfrm>
          <a:prstGeom prst="rect">
            <a:avLst/>
          </a:prstGeom>
          <a:noFill/>
          <a:ln>
            <a:noFill/>
          </a:ln>
        </p:spPr>
      </p:pic>
      <p:sp>
        <p:nvSpPr>
          <p:cNvPr id="210" name="Google Shape;210;g34926e8d56c_0_152"/>
          <p:cNvSpPr/>
          <p:nvPr/>
        </p:nvSpPr>
        <p:spPr bwMode="auto">
          <a:xfrm>
            <a:off x="3480849" y="4695740"/>
            <a:ext cx="1629000" cy="307800"/>
          </a:xfrm>
          <a:prstGeom prst="rect">
            <a:avLst/>
          </a:prstGeom>
          <a:noFill/>
          <a:ln>
            <a:noFill/>
          </a:ln>
        </p:spPr>
        <p:txBody>
          <a:bodyPr spcFirstLastPara="1" wrap="square" lIns="91425" tIns="45700" rIns="91425" bIns="45700" anchor="t" anchorCtr="0">
            <a:noAutofit/>
          </a:bodyPr>
          <a:lstStyle/>
          <a:p>
            <a:pPr marL="0" marR="0" lvl="0" indent="0" algn="l">
              <a:spcBef>
                <a:spcPts val="0"/>
              </a:spcBef>
              <a:spcAft>
                <a:spcPts val="0"/>
              </a:spcAft>
              <a:buClr>
                <a:srgbClr val="2E75B5"/>
              </a:buClr>
              <a:buSzPts val="1400"/>
              <a:buFont typeface="Calibri"/>
              <a:buNone/>
              <a:defRPr/>
            </a:pPr>
            <a:r>
              <a:rPr lang="it" sz="1400" b="0" i="0" u="none" strike="noStrike" cap="none">
                <a:solidFill>
                  <a:schemeClr val="dk1"/>
                </a:solidFill>
                <a:latin typeface="Calibri"/>
                <a:ea typeface="Calibri"/>
                <a:cs typeface="Calibri"/>
              </a:rPr>
              <a:t>Aschwanden (2005)</a:t>
            </a:r>
            <a:endParaRPr sz="1400" b="0" i="0" u="none" strike="noStrike" cap="none">
              <a:solidFill>
                <a:schemeClr val="dk1"/>
              </a:solidFill>
              <a:latin typeface="Calibri"/>
              <a:ea typeface="Calibri"/>
              <a:cs typeface="Calibri"/>
            </a:endParaRPr>
          </a:p>
        </p:txBody>
      </p:sp>
      <p:pic>
        <p:nvPicPr>
          <p:cNvPr id="211" name="Google Shape;211;g34926e8d56c_0_152"/>
          <p:cNvPicPr/>
          <p:nvPr/>
        </p:nvPicPr>
        <p:blipFill>
          <a:blip r:embed="rId4">
            <a:alphaModFix/>
          </a:blip>
          <a:srcRect l="2543" t="6230" b="6141"/>
          <a:stretch/>
        </p:blipFill>
        <p:spPr bwMode="auto">
          <a:xfrm>
            <a:off x="5580112" y="2499742"/>
            <a:ext cx="3380454" cy="2439572"/>
          </a:xfrm>
          <a:prstGeom prst="rect">
            <a:avLst/>
          </a:prstGeom>
          <a:noFill/>
          <a:ln>
            <a:noFill/>
          </a:ln>
        </p:spPr>
      </p:pic>
      <p:sp>
        <p:nvSpPr>
          <p:cNvPr id="2" name="Segnaposto numero diapositiva 1"/>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en-GB" smtClean="0"/>
              <a:t>9</a:t>
            </a:fld>
            <a:endParaRPr lang="en-GB"/>
          </a:p>
        </p:txBody>
      </p:sp>
    </p:spTree>
  </p:cSld>
  <p:clrMapOvr>
    <a:masterClrMapping/>
  </p:clrMapOvr>
  <mc:AlternateContent xmlns:mc="http://schemas.openxmlformats.org/markup-compatibility/2006">
    <mc:Choice xmlns="" xmlns:m="http://schemas.openxmlformats.org/officeDocument/2006/math" xmlns:w="http://schemas.openxmlformats.org/wordprocessingml/2006/main" xmlns:p159="http://schemas.microsoft.com/office/powerpoint/2015/09/main" xmlns:p14="http://schemas.microsoft.com/office/powerpoint/2010/main" Requires="p159">
      <p:transition p14:dur="2000" advClick="1"/>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4368</Words>
  <Application>Microsoft Office PowerPoint</Application>
  <PresentationFormat>Presentazione su schermo (16:9)</PresentationFormat>
  <Paragraphs>446</Paragraphs>
  <Slides>42</Slides>
  <Notes>37</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42</vt:i4>
      </vt:variant>
    </vt:vector>
  </HeadingPairs>
  <TitlesOfParts>
    <vt:vector size="48" baseType="lpstr">
      <vt:lpstr>Proxima Nova</vt:lpstr>
      <vt:lpstr>Arial</vt:lpstr>
      <vt:lpstr>Courier New</vt:lpstr>
      <vt:lpstr>Noto Sans Symbols</vt:lpstr>
      <vt:lpstr>Calibri</vt:lpstr>
      <vt:lpstr>Spearmint</vt:lpstr>
      <vt:lpstr>X-ray polarimetry of solar flares: from Heliophysics to Space Weather</vt:lpstr>
      <vt:lpstr>Solar activity… a long lasting story in the human history…</vt:lpstr>
      <vt:lpstr>Here comes the Sun…</vt:lpstr>
      <vt:lpstr>The Solar Cycle</vt:lpstr>
      <vt:lpstr>Sunspots and solar cycle </vt:lpstr>
      <vt:lpstr>Sunspot magnetic field polarity</vt:lpstr>
      <vt:lpstr>Magnetic field inversion</vt:lpstr>
      <vt:lpstr>Magnetic field loop formation</vt:lpstr>
      <vt:lpstr>The solar flare</vt:lpstr>
      <vt:lpstr>The solar flares light curve and structure</vt:lpstr>
      <vt:lpstr>A rather complex kinematics</vt:lpstr>
      <vt:lpstr>The solar flare</vt:lpstr>
      <vt:lpstr>Polarization and Bremsstrahlung</vt:lpstr>
      <vt:lpstr>Polarization and Bremsstrahlung</vt:lpstr>
      <vt:lpstr>Non-thermal vs thermal electrons: still a debate…</vt:lpstr>
      <vt:lpstr>In summary… the energy spectrum of SF and its components</vt:lpstr>
      <vt:lpstr>What so far?</vt:lpstr>
      <vt:lpstr>Solar Flares - CME link</vt:lpstr>
      <vt:lpstr>Do you remember what happened in May 2024 ? Merging of 2 CMEs @ the Earth</vt:lpstr>
      <vt:lpstr>Which kind of polarimeters?</vt:lpstr>
      <vt:lpstr>Imaging spectro polarimetry with a photoelectric polarimeter</vt:lpstr>
      <vt:lpstr>Imaging spectro polarimetry with a photoelectric polarimeter</vt:lpstr>
      <vt:lpstr>The CUbesat Solar Polarimeter</vt:lpstr>
      <vt:lpstr>CUSP Team</vt:lpstr>
      <vt:lpstr>Let’s built our Compton polarimeter for the Sun in a CubeSat !</vt:lpstr>
      <vt:lpstr>Scintillators</vt:lpstr>
      <vt:lpstr>The scattering phase</vt:lpstr>
      <vt:lpstr>The absorption phase</vt:lpstr>
      <vt:lpstr>The payload</vt:lpstr>
      <vt:lpstr>Compton polarimeter working principle</vt:lpstr>
      <vt:lpstr>Multianodes Photomultiplier tubes to readout plastics</vt:lpstr>
      <vt:lpstr>Avalanche Photodiode (APD) to readout GAGG</vt:lpstr>
      <vt:lpstr>Avalanche Photodiode (APD) to readout GAGG</vt:lpstr>
      <vt:lpstr>APD gain is very sensitive to temperature</vt:lpstr>
      <vt:lpstr>Which coincidences are we interested in?</vt:lpstr>
      <vt:lpstr>The payload sensitivity (under refinement in phase B)</vt:lpstr>
      <vt:lpstr>Currently Phase B in progress</vt:lpstr>
      <vt:lpstr>The satellite platform</vt:lpstr>
      <vt:lpstr>The Ground Station</vt:lpstr>
      <vt:lpstr>Planning</vt:lpstr>
      <vt:lpstr>Bibliography</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polarimetry of solar flares: from heliophysics to space Weather</dc:title>
  <cp:lastModifiedBy>Sergio Fabiani</cp:lastModifiedBy>
  <cp:revision>43</cp:revision>
  <dcterms:modified xsi:type="dcterms:W3CDTF">2025-04-15T08:32:40Z</dcterms:modified>
</cp:coreProperties>
</file>