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4" r:id="rId25"/>
    <p:sldId id="285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9D4BB-29DF-484A-B0E6-417DE13C809A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38023-D876-483F-9A0B-6CFE4A85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alphaModFix amt="7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06628"/>
            <a:ext cx="10363200" cy="3071592"/>
          </a:xfrm>
        </p:spPr>
        <p:txBody>
          <a:bodyPr anchor="ctr" anchorCtr="0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5" y="4687125"/>
            <a:ext cx="9144000" cy="932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with black and orange squares&#10;&#10;Description automatically generated">
            <a:extLst>
              <a:ext uri="{FF2B5EF4-FFF2-40B4-BE49-F238E27FC236}">
                <a16:creationId xmlns:a16="http://schemas.microsoft.com/office/drawing/2014/main" id="{CD7E4329-C699-CB62-7096-71358EE31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5563" r="15952" b="-158"/>
          <a:stretch/>
        </p:blipFill>
        <p:spPr>
          <a:xfrm>
            <a:off x="90837" y="54803"/>
            <a:ext cx="1011289" cy="991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A logo with blue letters and a circle&#10;&#10;Description automatically generated">
            <a:extLst>
              <a:ext uri="{FF2B5EF4-FFF2-40B4-BE49-F238E27FC236}">
                <a16:creationId xmlns:a16="http://schemas.microsoft.com/office/drawing/2014/main" id="{DD0069A7-69F3-D38B-0E0A-9101E06C89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6" t="-7638" r="-8457" b="-3717"/>
          <a:stretch/>
        </p:blipFill>
        <p:spPr>
          <a:xfrm>
            <a:off x="10688185" y="54803"/>
            <a:ext cx="1429133" cy="10053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923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5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1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8A8495-72D8-4FFE-B679-962EC4CFD795}"/>
              </a:ext>
            </a:extLst>
          </p:cNvPr>
          <p:cNvSpPr/>
          <p:nvPr/>
        </p:nvSpPr>
        <p:spPr>
          <a:xfrm>
            <a:off x="0" y="655608"/>
            <a:ext cx="12192000" cy="6178036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5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2635"/>
            <a:ext cx="10515600" cy="2852737"/>
          </a:xfrm>
        </p:spPr>
        <p:txBody>
          <a:bodyPr anchor="ctr" anchorCtr="0">
            <a:normAutofit/>
          </a:bodyPr>
          <a:lstStyle>
            <a:lvl1pPr algn="ctr">
              <a:defRPr sz="49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1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B0CA2AE0-0777-46C2-9994-A4E3FB6E60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19354"/>
            <a:ext cx="12192000" cy="5691423"/>
          </a:xfr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9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892468F5-78C5-48D8-BCCB-6758B85FC5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19354"/>
            <a:ext cx="12192000" cy="5691423"/>
          </a:xfr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2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9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4356"/>
            <a:ext cx="12192000" cy="562240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46981"/>
            <a:ext cx="12191999" cy="6186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67070"/>
            <a:ext cx="2743200" cy="145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1200" b="1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9/4/2025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67070"/>
            <a:ext cx="4114800" cy="145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it-IT" sz="1200" b="1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667646"/>
            <a:ext cx="2743200" cy="145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fld id="{F5B38E1A-BFA7-43B3-895F-8C2DF515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060"/>
          </a:solidFill>
          <a:latin typeface="Rokkitt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bg2">
              <a:lumMod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bg2">
              <a:lumMod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bg2">
              <a:lumMod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400" kern="1200" dirty="0">
          <a:solidFill>
            <a:schemeClr val="bg2">
              <a:lumMod val="10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emf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xiv.org/abs/2408.03760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hyperlink" Target="https://www.spiedigitallibrary.org/conference-proceedings-of-spie/13093/1309385/New-generation-of-3D-detectors-for-x-ray-polarimetry/10.1117/12.3020212.short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BEF-A136-6A75-B86F-615AE17E3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Photoelectric polarimeters R&amp;D</a:t>
            </a:r>
            <a:br>
              <a:rPr lang="en-US" sz="5400" dirty="0"/>
            </a:br>
            <a:r>
              <a:rPr lang="en-US" sz="5400" dirty="0"/>
              <a:t>-</a:t>
            </a:r>
            <a:r>
              <a:rPr lang="en-US" sz="5400" dirty="0" err="1"/>
              <a:t>HypeX</a:t>
            </a:r>
            <a:r>
              <a:rPr lang="en-US" sz="5400" dirty="0"/>
              <a:t>-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BA258-D6F4-AD04-8C30-5CF1592D5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623" y="4687125"/>
            <a:ext cx="11855002" cy="1694357"/>
          </a:xfrm>
        </p:spPr>
        <p:txBody>
          <a:bodyPr>
            <a:normAutofit fontScale="77500" lnSpcReduction="20000"/>
          </a:bodyPr>
          <a:lstStyle/>
          <a:p>
            <a:r>
              <a:rPr lang="en-US" sz="2800" i="0" u="sng" dirty="0">
                <a:effectLst/>
                <a:highlight>
                  <a:srgbClr val="FFFFFF"/>
                </a:highlight>
              </a:rPr>
              <a:t>Davide </a:t>
            </a:r>
            <a:r>
              <a:rPr lang="en-US" sz="2800" i="0" u="sng" dirty="0" err="1">
                <a:effectLst/>
                <a:highlight>
                  <a:srgbClr val="FFFFFF"/>
                </a:highlight>
              </a:rPr>
              <a:t>Fiorina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a,b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Elisabetta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Baracchini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a,b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Giorgio Dho</a:t>
            </a:r>
            <a:r>
              <a:rPr lang="en-US" sz="2800" b="0" i="0" baseline="30000" dirty="0">
                <a:effectLst/>
                <a:highlight>
                  <a:srgbClr val="FFFFFF"/>
                </a:highlight>
              </a:rPr>
              <a:t>c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Paolo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Soffitta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d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Samuele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Torelli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a,b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</a:t>
            </a:r>
            <a:br>
              <a:rPr lang="en-US" sz="2800" dirty="0"/>
            </a:br>
            <a:r>
              <a:rPr lang="en-US" sz="2800" b="0" i="0" dirty="0">
                <a:effectLst/>
                <a:highlight>
                  <a:srgbClr val="FFFFFF"/>
                </a:highlight>
              </a:rPr>
              <a:t>David J. G.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Marques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a,b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Enrico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Costa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d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Sergio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Fabiani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d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Fabio </a:t>
            </a:r>
            <a:r>
              <a:rPr lang="en-US" sz="2800" b="0" i="0" dirty="0" err="1">
                <a:effectLst/>
                <a:highlight>
                  <a:srgbClr val="FFFFFF"/>
                </a:highlight>
              </a:rPr>
              <a:t>Muleri</a:t>
            </a:r>
            <a:r>
              <a:rPr lang="en-US" sz="2800" b="0" i="0" baseline="30000" dirty="0" err="1">
                <a:effectLst/>
                <a:highlight>
                  <a:srgbClr val="FFFFFF"/>
                </a:highlight>
              </a:rPr>
              <a:t>d</a:t>
            </a:r>
            <a:r>
              <a:rPr lang="en-US" sz="2800" b="0" i="0" baseline="30000" dirty="0">
                <a:effectLst/>
                <a:highlight>
                  <a:srgbClr val="FFFFFF"/>
                </a:highlight>
              </a:rPr>
              <a:t> </a:t>
            </a:r>
            <a:r>
              <a:rPr lang="en-US" sz="2800" b="0" i="0" dirty="0">
                <a:effectLst/>
                <a:highlight>
                  <a:srgbClr val="FFFFFF"/>
                </a:highlight>
              </a:rPr>
              <a:t>, Giovanni Mazzitelli </a:t>
            </a:r>
            <a:r>
              <a:rPr lang="en-US" sz="2800" b="0" i="0" baseline="30000" dirty="0">
                <a:effectLst/>
                <a:highlight>
                  <a:srgbClr val="FFFFFF"/>
                </a:highlight>
              </a:rPr>
              <a:t>c</a:t>
            </a:r>
            <a:endParaRPr lang="en-US" sz="2800" b="0" baseline="30000" dirty="0">
              <a:highlight>
                <a:srgbClr val="FFFFFF"/>
              </a:highlight>
            </a:endParaRPr>
          </a:p>
          <a:p>
            <a:pPr>
              <a:spcBef>
                <a:spcPts val="0"/>
              </a:spcBef>
            </a:pPr>
            <a:r>
              <a:rPr lang="it-IT" sz="1800" b="0" i="0" baseline="30000" dirty="0" err="1">
                <a:effectLst/>
                <a:highlight>
                  <a:srgbClr val="FFFFFF"/>
                </a:highlight>
              </a:rPr>
              <a:t>a</a:t>
            </a:r>
            <a:r>
              <a:rPr lang="it-IT" sz="1800" b="0" i="0" dirty="0" err="1">
                <a:effectLst/>
                <a:highlight>
                  <a:srgbClr val="FFFFFF"/>
                </a:highlight>
              </a:rPr>
              <a:t>Gran</a:t>
            </a:r>
            <a:r>
              <a:rPr lang="it-IT" sz="1800" b="0" i="0" dirty="0">
                <a:effectLst/>
                <a:highlight>
                  <a:srgbClr val="FFFFFF"/>
                </a:highlight>
              </a:rPr>
              <a:t> Sasso Science Institute</a:t>
            </a:r>
          </a:p>
          <a:p>
            <a:pPr>
              <a:spcBef>
                <a:spcPts val="0"/>
              </a:spcBef>
            </a:pPr>
            <a:r>
              <a:rPr lang="it-IT" sz="1800" b="0" i="0" baseline="30000" dirty="0" err="1">
                <a:effectLst/>
                <a:highlight>
                  <a:srgbClr val="FFFFFF"/>
                </a:highlight>
              </a:rPr>
              <a:t>b</a:t>
            </a:r>
            <a:r>
              <a:rPr lang="it-IT" sz="1800" b="0" i="0" dirty="0" err="1">
                <a:effectLst/>
                <a:highlight>
                  <a:srgbClr val="FFFFFF"/>
                </a:highlight>
              </a:rPr>
              <a:t>INFN</a:t>
            </a:r>
            <a:r>
              <a:rPr lang="it-IT" sz="1800" b="0" i="0" dirty="0">
                <a:effectLst/>
                <a:highlight>
                  <a:srgbClr val="FFFFFF"/>
                </a:highlight>
              </a:rPr>
              <a:t> Laboratori Nazionali del Gran Sasso</a:t>
            </a:r>
            <a:endParaRPr lang="it-IT" sz="1800" dirty="0"/>
          </a:p>
          <a:p>
            <a:pPr>
              <a:spcBef>
                <a:spcPts val="0"/>
              </a:spcBef>
            </a:pPr>
            <a:r>
              <a:rPr lang="it-IT" sz="1800" b="0" i="0" baseline="30000" dirty="0" err="1">
                <a:effectLst/>
                <a:highlight>
                  <a:srgbClr val="FFFFFF"/>
                </a:highlight>
              </a:rPr>
              <a:t>c</a:t>
            </a:r>
            <a:r>
              <a:rPr lang="it-IT" sz="1800" b="0" i="0" dirty="0" err="1">
                <a:effectLst/>
                <a:highlight>
                  <a:srgbClr val="FFFFFF"/>
                </a:highlight>
              </a:rPr>
              <a:t>INFN</a:t>
            </a:r>
            <a:r>
              <a:rPr lang="it-IT" sz="1800" b="0" i="0" dirty="0">
                <a:effectLst/>
                <a:highlight>
                  <a:srgbClr val="FFFFFF"/>
                </a:highlight>
              </a:rPr>
              <a:t> Laboratori Nazionali di Frascati </a:t>
            </a:r>
          </a:p>
          <a:p>
            <a:pPr>
              <a:spcBef>
                <a:spcPts val="0"/>
              </a:spcBef>
            </a:pPr>
            <a:r>
              <a:rPr lang="it-IT" sz="1800" b="0" i="0" baseline="30000" dirty="0" err="1">
                <a:effectLst/>
                <a:highlight>
                  <a:srgbClr val="FFFFFF"/>
                </a:highlight>
              </a:rPr>
              <a:t>d</a:t>
            </a:r>
            <a:r>
              <a:rPr lang="it-IT" sz="1800" b="0" i="0" dirty="0" err="1">
                <a:effectLst/>
                <a:highlight>
                  <a:srgbClr val="FFFFFF"/>
                </a:highlight>
              </a:rPr>
              <a:t>IAPS</a:t>
            </a:r>
            <a:r>
              <a:rPr lang="it-IT" sz="1800" b="0" i="0" dirty="0">
                <a:effectLst/>
                <a:highlight>
                  <a:srgbClr val="FFFFFF"/>
                </a:highlight>
              </a:rPr>
              <a:t> - INAF Istituto di Astrofisica e Planetologia Spaziali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2018-F79F-65F6-FF67-7884ED8B5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FCEB-25DA-C3CF-C0FF-9FB5C029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B2404-8C22-936F-953E-5B791164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4CA0B-15B2-2CB7-EE8D-8DC0E69FB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0CB8-3452-DD5C-0353-A2AF99A5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Xray-CMOS sub-project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D8EB7-66A6-3332-D875-A281987D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95FE06-1892-8354-34EF-A38A2F039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B859F-BD1B-A8D4-A5C9-DA728CDA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82564-65D2-7C0C-2A3B-1D6F3920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27822"/>
            <a:ext cx="6548154" cy="4401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A1D19B-04D0-19DF-5D34-FF59F3E9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78" y="3344212"/>
            <a:ext cx="2581742" cy="323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3550A3-0F71-5659-BA42-CBEABED68045}"/>
              </a:ext>
            </a:extLst>
          </p:cNvPr>
          <p:cNvSpPr txBox="1"/>
          <p:nvPr/>
        </p:nvSpPr>
        <p:spPr>
          <a:xfrm>
            <a:off x="71305" y="2234974"/>
            <a:ext cx="299386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Gas volume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filled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</a:t>
            </a:r>
            <a:r>
              <a:rPr lang="it-IT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He/CF</a:t>
            </a:r>
            <a:r>
              <a:rPr lang="it-IT" sz="2000" b="1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it-IT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60/40</a:t>
            </a:r>
          </a:p>
          <a:p>
            <a:pPr algn="r"/>
            <a:r>
              <a:rPr lang="it-IT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1atm</a:t>
            </a:r>
            <a:endParaRPr lang="en-US" sz="20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8A291B-2134-569B-06A9-EC8555FCE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293" y="1946635"/>
            <a:ext cx="977409" cy="882473"/>
          </a:xfrm>
          <a:prstGeom prst="rect">
            <a:avLst/>
          </a:prstGeom>
          <a:scene3d>
            <a:camera prst="perspectiveRelaxedModerately">
              <a:rot lat="17400000" lon="0" rev="0"/>
            </a:camera>
            <a:lightRig rig="threePt" dir="t"/>
          </a:scene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802B53-B2DC-3ADE-3A93-5107CE798DEC}"/>
              </a:ext>
            </a:extLst>
          </p:cNvPr>
          <p:cNvSpPr txBox="1"/>
          <p:nvPr/>
        </p:nvSpPr>
        <p:spPr>
          <a:xfrm>
            <a:off x="1818428" y="2136546"/>
            <a:ext cx="2993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Collimator</a:t>
            </a:r>
            <a:endParaRPr lang="en-US" sz="16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9CC461C-552D-CDBA-1DF8-5D88058AA1D3}"/>
              </a:ext>
            </a:extLst>
          </p:cNvPr>
          <p:cNvSpPr/>
          <p:nvPr/>
        </p:nvSpPr>
        <p:spPr>
          <a:xfrm rot="10800000">
            <a:off x="4365465" y="1215778"/>
            <a:ext cx="1841679" cy="1172093"/>
          </a:xfrm>
          <a:prstGeom prst="triangle">
            <a:avLst>
              <a:gd name="adj" fmla="val 4961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0DFDF-32A1-FDE9-4D44-311EB4F27A02}"/>
              </a:ext>
            </a:extLst>
          </p:cNvPr>
          <p:cNvSpPr txBox="1"/>
          <p:nvPr/>
        </p:nvSpPr>
        <p:spPr>
          <a:xfrm>
            <a:off x="1524001" y="1400629"/>
            <a:ext cx="262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 </a:t>
            </a: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FoV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up to 25°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0BECD4-5309-CD6C-E48E-118BD1773172}"/>
              </a:ext>
            </a:extLst>
          </p:cNvPr>
          <p:cNvCxnSpPr/>
          <p:nvPr/>
        </p:nvCxnSpPr>
        <p:spPr>
          <a:xfrm>
            <a:off x="3361386" y="4372377"/>
            <a:ext cx="1764406" cy="85644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61FEE2-DEAD-AE5E-30EF-61BD851F5061}"/>
              </a:ext>
            </a:extLst>
          </p:cNvPr>
          <p:cNvCxnSpPr>
            <a:cxnSpLocks/>
          </p:cNvCxnSpPr>
          <p:nvPr/>
        </p:nvCxnSpPr>
        <p:spPr>
          <a:xfrm flipH="1">
            <a:off x="5486400" y="4372377"/>
            <a:ext cx="1790163" cy="85644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FB93260-F1F2-38B8-29E5-7918BFD4D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473" y="4264483"/>
            <a:ext cx="3826429" cy="20846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0E0CA7-91B2-A3C9-3B69-F9F76FA0A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938" y="1190447"/>
            <a:ext cx="2721500" cy="2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0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54402-80DB-5821-6A43-208D1C65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E88B-1600-378D-96F3-1AC59443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Photographing particle tracks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17122-45E2-31EC-BFA7-9332B035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7E39C-C24A-85CC-6F8B-26C88016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A6F88-7997-2A70-E4FD-622F7519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00EF9-1A1F-6D41-F599-52C05605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36" y="715706"/>
            <a:ext cx="9965402" cy="58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316BA-3C32-09F1-FA3B-52C1D57D0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0362-4C61-6E02-5928-E2A36EECF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			Detector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66705-1C03-F155-13DD-4F2CFE86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65908-E41B-3406-01C4-4F80D572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048A7-59A2-341A-871C-3339A1CA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A3993-854F-92B8-811A-96E67E876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4"/>
          <a:stretch/>
        </p:blipFill>
        <p:spPr>
          <a:xfrm>
            <a:off x="214409" y="67860"/>
            <a:ext cx="1665457" cy="47523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8F5D23A-758A-3799-89F7-9E74EDC72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92"/>
            <a:ext cx="8770513" cy="27956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D99662-0AA8-412E-D159-916D149D1477}"/>
              </a:ext>
            </a:extLst>
          </p:cNvPr>
          <p:cNvGrpSpPr/>
          <p:nvPr/>
        </p:nvGrpSpPr>
        <p:grpSpPr>
          <a:xfrm>
            <a:off x="8035349" y="899573"/>
            <a:ext cx="4050241" cy="5453944"/>
            <a:chOff x="8054674" y="1182916"/>
            <a:chExt cx="4050241" cy="54539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636B60-9502-BF8B-0D76-2A2E4BA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03" t="23967" r="56497" b="6892"/>
            <a:stretch/>
          </p:blipFill>
          <p:spPr>
            <a:xfrm>
              <a:off x="9380762" y="2851253"/>
              <a:ext cx="2336289" cy="151984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2DE910-2AAE-A43C-8028-F57B90E35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207" t="23967" r="2740" b="6892"/>
            <a:stretch/>
          </p:blipFill>
          <p:spPr>
            <a:xfrm>
              <a:off x="8942767" y="5248867"/>
              <a:ext cx="2785659" cy="13879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089C1-D878-FD4C-4872-60B8FB32A97F}"/>
                </a:ext>
              </a:extLst>
            </p:cNvPr>
            <p:cNvSpPr txBox="1"/>
            <p:nvPr/>
          </p:nvSpPr>
          <p:spPr>
            <a:xfrm>
              <a:off x="8438395" y="1182916"/>
              <a:ext cx="36665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u="sng" dirty="0">
                  <a:solidFill>
                    <a:schemeClr val="accent1">
                      <a:lumMod val="7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PMT</a:t>
              </a:r>
            </a:p>
            <a:p>
              <a:pPr algn="ctr"/>
              <a:r>
                <a:rPr lang="it-IT" sz="1400" b="1" dirty="0" err="1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Integrated</a:t>
              </a:r>
              <a:endParaRPr lang="it-IT" sz="1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it-IT" sz="1400" b="1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Z + Energy </a:t>
              </a:r>
              <a:r>
                <a:rPr lang="it-IT" sz="1400" b="1" dirty="0" err="1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measurement</a:t>
              </a:r>
              <a:endParaRPr lang="it-IT" sz="14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A85CFD-1FDC-9B95-4586-D00663D1EF5F}"/>
                </a:ext>
              </a:extLst>
            </p:cNvPr>
            <p:cNvGrpSpPr/>
            <p:nvPr/>
          </p:nvGrpSpPr>
          <p:grpSpPr>
            <a:xfrm>
              <a:off x="8135260" y="1937410"/>
              <a:ext cx="3969655" cy="814580"/>
              <a:chOff x="7801431" y="1843498"/>
              <a:chExt cx="4345635" cy="101103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21A1BA6-3C58-E914-EA9F-B94C0E14C2AB}"/>
                  </a:ext>
                </a:extLst>
              </p:cNvPr>
              <p:cNvSpPr/>
              <p:nvPr/>
            </p:nvSpPr>
            <p:spPr>
              <a:xfrm>
                <a:off x="8904740" y="1934344"/>
                <a:ext cx="3242326" cy="8293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DDB7C8D-AD8F-1DE7-F065-0E402DFD7E4F}"/>
                  </a:ext>
                </a:extLst>
              </p:cNvPr>
              <p:cNvCxnSpPr/>
              <p:nvPr/>
            </p:nvCxnSpPr>
            <p:spPr>
              <a:xfrm>
                <a:off x="9044367" y="2349018"/>
                <a:ext cx="2982685" cy="0"/>
              </a:xfrm>
              <a:prstGeom prst="straightConnector1">
                <a:avLst/>
              </a:prstGeom>
              <a:ln w="5715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3EFFED-6018-39FC-0565-110BB953A3F9}"/>
                  </a:ext>
                </a:extLst>
              </p:cNvPr>
              <p:cNvSpPr txBox="1"/>
              <p:nvPr/>
            </p:nvSpPr>
            <p:spPr>
              <a:xfrm>
                <a:off x="8895728" y="1946261"/>
                <a:ext cx="32513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800" dirty="0" err="1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Straight</a:t>
                </a:r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track:</a:t>
                </a:r>
                <a:endParaRPr lang="en-US" sz="18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D958FDC-F927-E7A1-3E26-1610544C78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9567" y="1843498"/>
                <a:ext cx="0" cy="101103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79BBCE-2C0E-1876-BCA1-A61CF62CEAF4}"/>
                  </a:ext>
                </a:extLst>
              </p:cNvPr>
              <p:cNvSpPr txBox="1"/>
              <p:nvPr/>
            </p:nvSpPr>
            <p:spPr>
              <a:xfrm>
                <a:off x="7801431" y="2040406"/>
                <a:ext cx="11248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400" dirty="0" err="1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Drift</a:t>
                </a:r>
                <a:r>
                  <a:rPr lang="it-IT" sz="14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</a:p>
              <a:p>
                <a:pPr algn="ctr"/>
                <a:r>
                  <a:rPr lang="it-IT" sz="1400" dirty="0" err="1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direction</a:t>
                </a:r>
                <a:endParaRPr lang="en-US" sz="14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577468-F502-24A7-6157-ADA31D0A73DF}"/>
                </a:ext>
              </a:extLst>
            </p:cNvPr>
            <p:cNvGrpSpPr/>
            <p:nvPr/>
          </p:nvGrpSpPr>
          <p:grpSpPr>
            <a:xfrm>
              <a:off x="8054674" y="4397682"/>
              <a:ext cx="3969655" cy="814580"/>
              <a:chOff x="7801431" y="1843498"/>
              <a:chExt cx="4345635" cy="101103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C4B1C3C-01DA-F3F7-B467-49B15E16F2A7}"/>
                  </a:ext>
                </a:extLst>
              </p:cNvPr>
              <p:cNvSpPr/>
              <p:nvPr/>
            </p:nvSpPr>
            <p:spPr>
              <a:xfrm>
                <a:off x="8904740" y="1934344"/>
                <a:ext cx="3242326" cy="8293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2FF2DD2-014D-96BB-7C66-F92D4D39C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01578" y="2040406"/>
                <a:ext cx="3084285" cy="587525"/>
              </a:xfrm>
              <a:prstGeom prst="straightConnector1">
                <a:avLst/>
              </a:prstGeom>
              <a:ln w="5715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2C93D-CB2D-AEE8-FF14-13C16B015D3E}"/>
                  </a:ext>
                </a:extLst>
              </p:cNvPr>
              <p:cNvSpPr txBox="1"/>
              <p:nvPr/>
            </p:nvSpPr>
            <p:spPr>
              <a:xfrm>
                <a:off x="8474814" y="1946261"/>
                <a:ext cx="32513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800" dirty="0" err="1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Tilted</a:t>
                </a:r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track:</a:t>
                </a:r>
                <a:endParaRPr lang="en-US" sz="18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FD98927-2FD3-AF6C-7AD7-47EA6D4C0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9567" y="1843498"/>
                <a:ext cx="0" cy="1011039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C1BC2E-8ED2-4F89-8C51-E030646997B3}"/>
                  </a:ext>
                </a:extLst>
              </p:cNvPr>
              <p:cNvSpPr txBox="1"/>
              <p:nvPr/>
            </p:nvSpPr>
            <p:spPr>
              <a:xfrm>
                <a:off x="7801431" y="2040406"/>
                <a:ext cx="11248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400" dirty="0" err="1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Drift</a:t>
                </a:r>
                <a:r>
                  <a:rPr lang="it-IT" sz="1400" dirty="0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</a:p>
              <a:p>
                <a:pPr algn="ctr"/>
                <a:r>
                  <a:rPr lang="it-IT" sz="1400" dirty="0" err="1">
                    <a:solidFill>
                      <a:schemeClr val="accent1">
                        <a:lumMod val="50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direction</a:t>
                </a:r>
                <a:endParaRPr lang="en-US" sz="1400" dirty="0">
                  <a:solidFill>
                    <a:schemeClr val="accent1">
                      <a:lumMod val="5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9839A2A-397A-0727-5EC2-734BEA671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51460"/>
            <a:ext cx="8067905" cy="22861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78FB77-9F42-5C9F-25A5-32F0E5C08296}"/>
              </a:ext>
            </a:extLst>
          </p:cNvPr>
          <p:cNvSpPr txBox="1"/>
          <p:nvPr/>
        </p:nvSpPr>
        <p:spPr>
          <a:xfrm>
            <a:off x="4" y="5785527"/>
            <a:ext cx="89234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solidFill>
                  <a:srgbClr val="0017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pixels </a:t>
            </a:r>
            <a:r>
              <a:rPr lang="en-US" sz="1600" b="1" i="0" u="none" strike="noStrike" baseline="0" dirty="0">
                <a:solidFill>
                  <a:srgbClr val="FF25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2304 x 2304 </a:t>
            </a:r>
            <a:r>
              <a:rPr lang="en-US" sz="1600" b="1" i="0" u="none" strike="noStrike" baseline="0" dirty="0">
                <a:solidFill>
                  <a:srgbClr val="0017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pixels - Imaging </a:t>
            </a:r>
            <a:r>
              <a:rPr lang="en-US" sz="1600" b="1" i="0" u="none" strike="noStrike" baseline="0" dirty="0">
                <a:solidFill>
                  <a:srgbClr val="FF25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 x 36 cm</a:t>
            </a:r>
            <a:r>
              <a:rPr lang="en-US" sz="1100" b="1" i="0" u="none" strike="noStrike" baseline="0" dirty="0">
                <a:solidFill>
                  <a:srgbClr val="FF25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  <a:r>
              <a:rPr lang="en-US" sz="1600" b="1" i="0" u="none" strike="noStrike" baseline="0" dirty="0">
                <a:solidFill>
                  <a:srgbClr val="00179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area Effective - pixel granularity </a:t>
            </a:r>
            <a:r>
              <a:rPr lang="en-US" sz="1600" b="1" i="0" u="none" strike="noStrike" baseline="0" dirty="0">
                <a:solidFill>
                  <a:srgbClr val="FF25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155 x 155 um</a:t>
            </a:r>
            <a:r>
              <a:rPr lang="en-US" sz="1100" b="1" i="0" u="none" strike="noStrike" baseline="0" dirty="0">
                <a:solidFill>
                  <a:srgbClr val="FF25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</a:p>
        </p:txBody>
      </p:sp>
      <p:pic>
        <p:nvPicPr>
          <p:cNvPr id="26" name="Picture 25" descr="A close-up of a number&#10;&#10;Description automatically generated">
            <a:extLst>
              <a:ext uri="{FF2B5EF4-FFF2-40B4-BE49-F238E27FC236}">
                <a16:creationId xmlns:a16="http://schemas.microsoft.com/office/drawing/2014/main" id="{9C03DDBE-487D-BF54-3516-A4FF50949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75" y="3578591"/>
            <a:ext cx="3155324" cy="4719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5861AC-34E7-68B8-80A8-D52881DEC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225" y="6085477"/>
            <a:ext cx="734178" cy="7260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CA182C-B77A-8DA1-9C74-70782FF9BE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2542" y="6085477"/>
            <a:ext cx="745582" cy="5715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4CB11E-D071-C540-707B-1EE3833AC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263" y="6112953"/>
            <a:ext cx="657480" cy="6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5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7A44B-9331-88CC-CD1B-FDBD858B3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DCAD-91FA-5891-FEED-D66D825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Underground to Space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10C52-D9EE-71F2-AD34-AEE2AD29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9BA80-A086-4A5C-2A38-8FF39A90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1D460-52A5-9E89-D28E-27814F48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032" y="5354001"/>
            <a:ext cx="2743200" cy="145174"/>
          </a:xfrm>
        </p:spPr>
        <p:txBody>
          <a:bodyPr/>
          <a:lstStyle/>
          <a:p>
            <a:fld id="{F5B38E1A-BFA7-43B3-895F-8C2DF51570F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long shot of a mountain&#10;&#10;Description automatically generated">
            <a:extLst>
              <a:ext uri="{FF2B5EF4-FFF2-40B4-BE49-F238E27FC236}">
                <a16:creationId xmlns:a16="http://schemas.microsoft.com/office/drawing/2014/main" id="{ECED9C9F-4457-BD10-2668-1887BEA94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" y="1538530"/>
            <a:ext cx="4763373" cy="4799459"/>
          </a:xfrm>
          <a:prstGeom prst="rect">
            <a:avLst/>
          </a:prstGeom>
        </p:spPr>
      </p:pic>
      <p:pic>
        <p:nvPicPr>
          <p:cNvPr id="7" name="Picture 6" descr="A rocket launch at night with Gateway Arch in the background&#10;&#10;Description automatically generated">
            <a:extLst>
              <a:ext uri="{FF2B5EF4-FFF2-40B4-BE49-F238E27FC236}">
                <a16:creationId xmlns:a16="http://schemas.microsoft.com/office/drawing/2014/main" id="{3BD9FEA9-4BED-6ECE-E38E-E3D7F8E13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2"/>
          <a:stretch/>
        </p:blipFill>
        <p:spPr>
          <a:xfrm>
            <a:off x="2160288" y="915101"/>
            <a:ext cx="4114801" cy="365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4CFFD-8B5F-2F3E-7DF3-A6285A966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23962"/>
            <a:ext cx="3723012" cy="359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B49AE7-7ED6-0A5D-70ED-94D74C933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293" y="670429"/>
            <a:ext cx="2650476" cy="2681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D2E2B2-0B92-4DF0-CF68-197BC50ADE91}"/>
              </a:ext>
            </a:extLst>
          </p:cNvPr>
          <p:cNvSpPr txBox="1"/>
          <p:nvPr/>
        </p:nvSpPr>
        <p:spPr>
          <a:xfrm>
            <a:off x="9192024" y="1575123"/>
            <a:ext cx="28870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 </a:t>
            </a:r>
            <a:r>
              <a:rPr lang="it-IT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Nuclear</a:t>
            </a:r>
            <a:r>
              <a:rPr lang="it-IT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Recoils</a:t>
            </a:r>
            <a:endParaRPr lang="it-IT" sz="2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Dark Matter on nuclei</a:t>
            </a:r>
            <a:endParaRPr lang="en-US" b="1" dirty="0">
              <a:solidFill>
                <a:srgbClr val="0000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644FC-3B42-FDFC-F3FA-0FBB5090214D}"/>
              </a:ext>
            </a:extLst>
          </p:cNvPr>
          <p:cNvSpPr txBox="1"/>
          <p:nvPr/>
        </p:nvSpPr>
        <p:spPr>
          <a:xfrm>
            <a:off x="6865706" y="912332"/>
            <a:ext cx="160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He</a:t>
            </a:r>
            <a:r>
              <a:rPr lang="it-IT" sz="2400" b="1" baseline="30000" dirty="0">
                <a:solidFill>
                  <a:srgbClr val="FF0000"/>
                </a:solidFill>
              </a:rPr>
              <a:t>++ </a:t>
            </a:r>
            <a:r>
              <a:rPr lang="it-IT" sz="2400" b="1" dirty="0" err="1">
                <a:solidFill>
                  <a:srgbClr val="FF0000"/>
                </a:solidFill>
              </a:rPr>
              <a:t>recoil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6ADCC-5DAC-E4E6-44B3-E691A67E1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05" y="3975096"/>
            <a:ext cx="3113396" cy="2427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D2DC4-7A71-0202-A13D-ED6BA9DB363F}"/>
              </a:ext>
            </a:extLst>
          </p:cNvPr>
          <p:cNvSpPr txBox="1"/>
          <p:nvPr/>
        </p:nvSpPr>
        <p:spPr>
          <a:xfrm>
            <a:off x="9304986" y="4532074"/>
            <a:ext cx="2887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Electron </a:t>
            </a:r>
            <a:r>
              <a:rPr lang="it-IT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Recoils</a:t>
            </a:r>
            <a:endParaRPr lang="it-IT" sz="2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b="1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X-rays on </a:t>
            </a:r>
            <a:r>
              <a:rPr lang="it-IT" b="1" dirty="0" err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atoms</a:t>
            </a:r>
            <a:endParaRPr lang="en-US" b="1" dirty="0">
              <a:solidFill>
                <a:srgbClr val="0000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DAFE9-1DB8-9F70-DCB9-3805C8534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6" y="1558812"/>
            <a:ext cx="2116764" cy="9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DB032-D09F-6E32-5A20-41A25D2B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7FC77-CAA7-B7B1-4D06-7748A245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Estimation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6DAC2-E435-EE3F-5EB6-F9C3935E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3D733-E125-D87C-6B40-F95DDB3E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C2324-CD6D-CC6F-DFA2-01F1E3D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9BA8B-4423-ACE4-4B02-44115B2112AD}"/>
              </a:ext>
            </a:extLst>
          </p:cNvPr>
          <p:cNvSpPr txBox="1"/>
          <p:nvPr/>
        </p:nvSpPr>
        <p:spPr>
          <a:xfrm>
            <a:off x="-29163" y="816584"/>
            <a:ext cx="55443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 the Angular Resolution of our detector to electron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Collimated 90Sr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shooting perpendicularly to the GEM surface (and readout plane)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2D tracking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(possibility to have 3D in future) and 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energy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performance of a triple-GEM TPC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optically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readout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it-IT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polarimetry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range </a:t>
            </a:r>
            <a:r>
              <a:rPr lang="it-IT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[10,50] </a:t>
            </a:r>
            <a:r>
              <a:rPr lang="it-IT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keV</a:t>
            </a:r>
            <a:endParaRPr lang="it-IT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Infer the expected 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modulation factor µ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 detector response to a fully polarized source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Deduce the expected </a:t>
            </a: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figure-of-merit µ√</a:t>
            </a:r>
            <a:r>
              <a:rPr lang="el-GR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ε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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modulation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factor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weighted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for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efficiency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.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Related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to Minimum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Detectable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Polarization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sym typeface="Wingdings" panose="05000000000000000000" pitchFamily="2" charset="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525357-26F5-5966-306A-1F4225326758}"/>
              </a:ext>
            </a:extLst>
          </p:cNvPr>
          <p:cNvGrpSpPr/>
          <p:nvPr/>
        </p:nvGrpSpPr>
        <p:grpSpPr>
          <a:xfrm>
            <a:off x="346316" y="5570506"/>
            <a:ext cx="4471354" cy="813991"/>
            <a:chOff x="7670183" y="5114049"/>
            <a:chExt cx="4471354" cy="8139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5588D1-2AD9-1EC4-D071-491D03DAA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0183" y="5114049"/>
              <a:ext cx="4471354" cy="6979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6C8B8A-ECA5-EE0A-97A8-02A95A084E2D}"/>
                </a:ext>
              </a:extLst>
            </p:cNvPr>
            <p:cNvSpPr txBox="1"/>
            <p:nvPr/>
          </p:nvSpPr>
          <p:spPr>
            <a:xfrm>
              <a:off x="8400658" y="5558708"/>
              <a:ext cx="29237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b="1" dirty="0"/>
                <a:t>N=</a:t>
              </a:r>
              <a:r>
                <a:rPr lang="it-IT" b="1" dirty="0" err="1"/>
                <a:t>Flux×efficiency</a:t>
              </a:r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E3794-D211-4592-E14D-C87BEDC06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9"/>
          <a:stretch/>
        </p:blipFill>
        <p:spPr>
          <a:xfrm>
            <a:off x="5586755" y="2990080"/>
            <a:ext cx="3244642" cy="2328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85F503-22FD-DA95-27B9-1A73FAC44018}"/>
              </a:ext>
            </a:extLst>
          </p:cNvPr>
          <p:cNvSpPr txBox="1"/>
          <p:nvPr/>
        </p:nvSpPr>
        <p:spPr>
          <a:xfrm>
            <a:off x="8873797" y="3070157"/>
            <a:ext cx="3244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modulation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factor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‘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efficiency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’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detecting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fully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polarized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photons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D0008B-E560-B185-46DA-8B19FBF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60" y="4502136"/>
            <a:ext cx="3244642" cy="16223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38D409-E52E-A724-919F-4A67C7E9F9EC}"/>
              </a:ext>
            </a:extLst>
          </p:cNvPr>
          <p:cNvSpPr txBox="1"/>
          <p:nvPr/>
        </p:nvSpPr>
        <p:spPr>
          <a:xfrm>
            <a:off x="5049579" y="5720642"/>
            <a:ext cx="40770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MDP is the maximum polarization that we</a:t>
            </a:r>
          </a:p>
          <a:p>
            <a:pPr algn="l"/>
            <a:r>
              <a:rPr lang="en-US" sz="14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expect to measure with a probability of 99% when the true polarization is zero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62D4C6-B573-A55B-81EE-3C9791A3DBBF}"/>
              </a:ext>
            </a:extLst>
          </p:cNvPr>
          <p:cNvGrpSpPr/>
          <p:nvPr/>
        </p:nvGrpSpPr>
        <p:grpSpPr>
          <a:xfrm>
            <a:off x="7571673" y="816584"/>
            <a:ext cx="4546766" cy="2269164"/>
            <a:chOff x="106231" y="1178910"/>
            <a:chExt cx="4047633" cy="19389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42A14E-256D-F332-9949-FB7A3B38E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3075"/>
            <a:stretch/>
          </p:blipFill>
          <p:spPr>
            <a:xfrm>
              <a:off x="106231" y="1178910"/>
              <a:ext cx="4047633" cy="1938999"/>
            </a:xfrm>
            <a:prstGeom prst="rect">
              <a:avLst/>
            </a:prstGeom>
          </p:spPr>
        </p:pic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AED4D062-33DB-8A50-36D9-110CE4132ABA}"/>
                </a:ext>
              </a:extLst>
            </p:cNvPr>
            <p:cNvSpPr/>
            <p:nvPr/>
          </p:nvSpPr>
          <p:spPr>
            <a:xfrm>
              <a:off x="3045063" y="2018451"/>
              <a:ext cx="169297" cy="228600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BEFE2F-71E2-DD07-4FC1-7B8F5769F6EC}"/>
                </a:ext>
              </a:extLst>
            </p:cNvPr>
            <p:cNvSpPr txBox="1"/>
            <p:nvPr/>
          </p:nvSpPr>
          <p:spPr>
            <a:xfrm>
              <a:off x="3119196" y="2211506"/>
              <a:ext cx="10288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Source Position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77B8C85-580B-FFB9-EDD3-4A25A8D206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5490" y="2157167"/>
              <a:ext cx="43447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stack of black and white objects on a orange surface&#10;&#10;Description automatically generated">
            <a:extLst>
              <a:ext uri="{FF2B5EF4-FFF2-40B4-BE49-F238E27FC236}">
                <a16:creationId xmlns:a16="http://schemas.microsoft.com/office/drawing/2014/main" id="{65CE6B7D-211E-7CC4-256C-35B8B9B43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46" y="723268"/>
            <a:ext cx="2959473" cy="22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7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13E84-676E-CBEA-0225-84F85BAE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E70A-90BF-537E-8B77-CF8C204A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Reconstruction</a:t>
            </a:r>
            <a:r>
              <a:rPr lang="it-IT" dirty="0"/>
              <a:t> and </a:t>
            </a:r>
            <a:r>
              <a:rPr lang="it-IT" dirty="0" err="1"/>
              <a:t>Direction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84735-464A-2EA0-BDD5-FCCB73501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8026F-F48F-56B7-6DE5-A1B4DC6C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C30AF-06F4-5BF6-2ECB-19DA7DFE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A4D9BC-EE7A-234C-EDB1-689D49635008}"/>
              </a:ext>
            </a:extLst>
          </p:cNvPr>
          <p:cNvGrpSpPr/>
          <p:nvPr/>
        </p:nvGrpSpPr>
        <p:grpSpPr>
          <a:xfrm>
            <a:off x="4038600" y="995975"/>
            <a:ext cx="3921076" cy="2354836"/>
            <a:chOff x="502457" y="3022080"/>
            <a:chExt cx="3921076" cy="23548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BDF6A8-BDFF-AB7A-A733-E062E185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457" y="3022080"/>
              <a:ext cx="3921076" cy="23548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33EC79-D570-C27F-F4A0-1CC8A16913CA}"/>
                </a:ext>
              </a:extLst>
            </p:cNvPr>
            <p:cNvSpPr txBox="1"/>
            <p:nvPr/>
          </p:nvSpPr>
          <p:spPr>
            <a:xfrm>
              <a:off x="1231489" y="4249691"/>
              <a:ext cx="1984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5.9keV </a:t>
              </a:r>
              <a:r>
                <a:rPr lang="it-IT" sz="1000" dirty="0" err="1">
                  <a:solidFill>
                    <a:srgbClr val="FF0000"/>
                  </a:solidFill>
                </a:rPr>
                <a:t>photons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7E1089-EA93-00BE-7BB1-536E4D8D404B}"/>
                </a:ext>
              </a:extLst>
            </p:cNvPr>
            <p:cNvSpPr txBox="1"/>
            <p:nvPr/>
          </p:nvSpPr>
          <p:spPr>
            <a:xfrm>
              <a:off x="1393033" y="3389664"/>
              <a:ext cx="1984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e- track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40E9A-9973-FD4A-2C5B-E5453F6B9777}"/>
              </a:ext>
            </a:extLst>
          </p:cNvPr>
          <p:cNvGrpSpPr/>
          <p:nvPr/>
        </p:nvGrpSpPr>
        <p:grpSpPr>
          <a:xfrm>
            <a:off x="139150" y="989536"/>
            <a:ext cx="3840858" cy="3202961"/>
            <a:chOff x="4891268" y="2782331"/>
            <a:chExt cx="3840858" cy="32029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BBC88E-DCF4-9A47-BFCA-D20152AAE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268" y="2782331"/>
              <a:ext cx="3840858" cy="32029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74ED44-0AB4-5856-3D67-941D3C33ED90}"/>
                </a:ext>
              </a:extLst>
            </p:cNvPr>
            <p:cNvSpPr txBox="1"/>
            <p:nvPr/>
          </p:nvSpPr>
          <p:spPr>
            <a:xfrm>
              <a:off x="5390074" y="5130695"/>
              <a:ext cx="1984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8keV </a:t>
              </a:r>
              <a:r>
                <a:rPr lang="it-IT" sz="1000" dirty="0" err="1">
                  <a:solidFill>
                    <a:srgbClr val="FF0000"/>
                  </a:solidFill>
                </a:rPr>
                <a:t>photons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7A758C-4744-54BA-B271-FAB3907EE12D}"/>
                </a:ext>
              </a:extLst>
            </p:cNvPr>
            <p:cNvSpPr txBox="1"/>
            <p:nvPr/>
          </p:nvSpPr>
          <p:spPr>
            <a:xfrm>
              <a:off x="5076578" y="3697369"/>
              <a:ext cx="1984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8keV </a:t>
              </a:r>
              <a:r>
                <a:rPr lang="it-IT" sz="1000" dirty="0" err="1">
                  <a:solidFill>
                    <a:srgbClr val="FF0000"/>
                  </a:solidFill>
                </a:rPr>
                <a:t>photons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2168E4-0945-1BAF-4406-A251B871DB50}"/>
                </a:ext>
              </a:extLst>
            </p:cNvPr>
            <p:cNvSpPr txBox="1"/>
            <p:nvPr/>
          </p:nvSpPr>
          <p:spPr>
            <a:xfrm>
              <a:off x="6646916" y="4234841"/>
              <a:ext cx="1984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Compton/</a:t>
              </a:r>
              <a:r>
                <a:rPr lang="it-IT" sz="1000" dirty="0" err="1">
                  <a:solidFill>
                    <a:srgbClr val="FF0000"/>
                  </a:solidFill>
                </a:rPr>
                <a:t>photoelectric</a:t>
              </a:r>
              <a:r>
                <a:rPr lang="it-IT" sz="1000" dirty="0">
                  <a:solidFill>
                    <a:srgbClr val="FF0000"/>
                  </a:solidFill>
                </a:rPr>
                <a:t> </a:t>
              </a:r>
              <a:r>
                <a:rPr lang="it-IT" sz="1000" dirty="0" err="1">
                  <a:solidFill>
                    <a:srgbClr val="FF0000"/>
                  </a:solidFill>
                </a:rPr>
                <a:t>form</a:t>
              </a:r>
              <a:r>
                <a:rPr lang="it-IT" sz="1000" dirty="0">
                  <a:solidFill>
                    <a:srgbClr val="FF0000"/>
                  </a:solidFill>
                </a:rPr>
                <a:t> 22keV/80keV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326DA-18E5-FEF1-F0C4-5D1EBBC0EDBE}"/>
              </a:ext>
            </a:extLst>
          </p:cNvPr>
          <p:cNvSpPr txBox="1"/>
          <p:nvPr/>
        </p:nvSpPr>
        <p:spPr>
          <a:xfrm>
            <a:off x="231916" y="4294666"/>
            <a:ext cx="4059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directionality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algorithm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inspired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from IXPE: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Optimized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our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energy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strategies under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evaluation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7B7FAD-C001-E19D-DB7F-75334691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015" y="3495627"/>
            <a:ext cx="3778156" cy="2864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0593EF-3CCC-556A-F80A-7F6102CB7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065" y="3466466"/>
            <a:ext cx="3953646" cy="2864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D9E65C-C845-434E-25EE-7AA41C78CDC2}"/>
              </a:ext>
            </a:extLst>
          </p:cNvPr>
          <p:cNvSpPr txBox="1"/>
          <p:nvPr/>
        </p:nvSpPr>
        <p:spPr>
          <a:xfrm>
            <a:off x="8088293" y="1014141"/>
            <a:ext cx="3953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Tracks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reconstructed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the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actual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reconstruction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code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used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by the CYGNO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collaboration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 energy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electrons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&lt;10keV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dominated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by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diffusion</a:t>
            </a:r>
            <a:r>
              <a:rPr lang="it-IT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GEM, limited </a:t>
            </a:r>
            <a:r>
              <a:rPr lang="it-IT" sz="20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directionality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222400A0-80B4-FF30-AEF3-22BA25C4FF53}"/>
              </a:ext>
            </a:extLst>
          </p:cNvPr>
          <p:cNvSpPr/>
          <p:nvPr/>
        </p:nvSpPr>
        <p:spPr>
          <a:xfrm>
            <a:off x="7605982" y="1717404"/>
            <a:ext cx="169297" cy="228600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7A5559-0C68-F400-92B1-24A06BB3A54C}"/>
              </a:ext>
            </a:extLst>
          </p:cNvPr>
          <p:cNvSpPr txBox="1"/>
          <p:nvPr/>
        </p:nvSpPr>
        <p:spPr>
          <a:xfrm>
            <a:off x="7072299" y="1316527"/>
            <a:ext cx="102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Source Position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6D3E18-B772-37E0-03A1-734C64B89526}"/>
              </a:ext>
            </a:extLst>
          </p:cNvPr>
          <p:cNvCxnSpPr>
            <a:cxnSpLocks/>
          </p:cNvCxnSpPr>
          <p:nvPr/>
        </p:nvCxnSpPr>
        <p:spPr>
          <a:xfrm flipH="1">
            <a:off x="7240355" y="2192952"/>
            <a:ext cx="43447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04A4FC-1A24-EC06-E460-0FD30CC530D1}"/>
              </a:ext>
            </a:extLst>
          </p:cNvPr>
          <p:cNvSpPr txBox="1"/>
          <p:nvPr/>
        </p:nvSpPr>
        <p:spPr>
          <a:xfrm>
            <a:off x="6988083" y="2320051"/>
            <a:ext cx="1056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Source </a:t>
            </a:r>
            <a:r>
              <a:rPr lang="it-IT" sz="1000" dirty="0" err="1">
                <a:solidFill>
                  <a:srgbClr val="FF0000"/>
                </a:solidFill>
              </a:rPr>
              <a:t>Direction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D2BEF-D4F7-AAFC-9FD5-96B4ADAEEEB8}"/>
              </a:ext>
            </a:extLst>
          </p:cNvPr>
          <p:cNvSpPr txBox="1"/>
          <p:nvPr/>
        </p:nvSpPr>
        <p:spPr>
          <a:xfrm>
            <a:off x="8101171" y="3035936"/>
            <a:ext cx="35368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-Journal of Instrumentation 15, T12003</a:t>
            </a:r>
          </a:p>
          <a:p>
            <a:r>
              <a:rPr lang="en-US" sz="1100" dirty="0">
                <a:highlight>
                  <a:srgbClr val="FFFFFF"/>
                </a:highlight>
                <a:latin typeface="Arial" panose="020B0604020202020204" pitchFamily="34" charset="0"/>
              </a:rPr>
              <a:t>-M</a:t>
            </a:r>
            <a:r>
              <a:rPr lang="en-US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easurement Science and Technology 34, 125024</a:t>
            </a:r>
            <a:endParaRPr lang="en-US" sz="11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5B289B-93A5-3BA1-6F53-0AD9CE3B2340}"/>
              </a:ext>
            </a:extLst>
          </p:cNvPr>
          <p:cNvSpPr txBox="1"/>
          <p:nvPr/>
        </p:nvSpPr>
        <p:spPr>
          <a:xfrm>
            <a:off x="213620" y="5743358"/>
            <a:ext cx="35368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Astroparticle</a:t>
            </a:r>
            <a:r>
              <a:rPr lang="fr-FR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fr-FR" sz="11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Physics</a:t>
            </a:r>
            <a:r>
              <a:rPr lang="fr-FR" sz="11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133, 102628 (2021)</a:t>
            </a:r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118E90-CB09-B93E-186D-B4E2E8770767}"/>
              </a:ext>
            </a:extLst>
          </p:cNvPr>
          <p:cNvSpPr txBox="1"/>
          <p:nvPr/>
        </p:nvSpPr>
        <p:spPr>
          <a:xfrm>
            <a:off x="1630080" y="6346113"/>
            <a:ext cx="9648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[2408.03760] Feasibility of a directional solar neutrino measurement with the CYGNO/INITIUM experiment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82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1EF7E-EBBA-7FDE-B416-FDEA5DFF8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70E3-5278-8295-75DF-94B5C803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measurement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143B9-27B9-E27D-9FC0-D5FF9A3F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5B37A-153F-578C-52D2-D5DB0A16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9036D-D87A-1E54-3166-3770727A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86BE0-C125-515E-097B-B78C82525189}"/>
              </a:ext>
            </a:extLst>
          </p:cNvPr>
          <p:cNvGrpSpPr/>
          <p:nvPr/>
        </p:nvGrpSpPr>
        <p:grpSpPr>
          <a:xfrm>
            <a:off x="67663" y="740249"/>
            <a:ext cx="5146133" cy="2354836"/>
            <a:chOff x="5148379" y="3019809"/>
            <a:chExt cx="5146133" cy="23548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1BA2DC-B98C-03B7-3F38-0D5D632B07D7}"/>
                </a:ext>
              </a:extLst>
            </p:cNvPr>
            <p:cNvGrpSpPr/>
            <p:nvPr/>
          </p:nvGrpSpPr>
          <p:grpSpPr>
            <a:xfrm>
              <a:off x="5148379" y="3019809"/>
              <a:ext cx="3921076" cy="2354836"/>
              <a:chOff x="502457" y="3022080"/>
              <a:chExt cx="3921076" cy="235483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34A778B-71F0-03A9-5DE2-4231C6902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2457" y="3022080"/>
                <a:ext cx="3921076" cy="23548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C3B45D-A1A4-FF25-C50A-1BDED6E24E6E}"/>
                  </a:ext>
                </a:extLst>
              </p:cNvPr>
              <p:cNvSpPr txBox="1"/>
              <p:nvPr/>
            </p:nvSpPr>
            <p:spPr>
              <a:xfrm>
                <a:off x="1231489" y="4249691"/>
                <a:ext cx="19842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rgbClr val="FF0000"/>
                    </a:solidFill>
                  </a:rPr>
                  <a:t>5.9keV </a:t>
                </a:r>
                <a:r>
                  <a:rPr lang="it-IT" sz="1000" dirty="0" err="1">
                    <a:solidFill>
                      <a:srgbClr val="FF0000"/>
                    </a:solidFill>
                  </a:rPr>
                  <a:t>photons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F2F706-9661-3B59-85E2-171BD4FC6080}"/>
                  </a:ext>
                </a:extLst>
              </p:cNvPr>
              <p:cNvSpPr txBox="1"/>
              <p:nvPr/>
            </p:nvSpPr>
            <p:spPr>
              <a:xfrm>
                <a:off x="1393033" y="3389664"/>
                <a:ext cx="19842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rgbClr val="FF0000"/>
                    </a:solidFill>
                  </a:rPr>
                  <a:t>e- track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4914B4-34B6-3BB6-D827-53135ED968D1}"/>
                </a:ext>
              </a:extLst>
            </p:cNvPr>
            <p:cNvSpPr txBox="1"/>
            <p:nvPr/>
          </p:nvSpPr>
          <p:spPr>
            <a:xfrm>
              <a:off x="8310264" y="4111971"/>
              <a:ext cx="1984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From </a:t>
              </a:r>
              <a:r>
                <a:rPr lang="it-IT" sz="1000" baseline="30000" dirty="0">
                  <a:solidFill>
                    <a:srgbClr val="FF0000"/>
                  </a:solidFill>
                </a:rPr>
                <a:t>90</a:t>
              </a:r>
              <a:r>
                <a:rPr lang="it-IT" sz="1000" dirty="0">
                  <a:solidFill>
                    <a:srgbClr val="FF0000"/>
                  </a:solidFill>
                </a:rPr>
                <a:t>Sr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EA2F-F0B9-D3F9-FBC7-4F0C7383B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033" y="1212055"/>
            <a:ext cx="2094092" cy="1969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E7B1E1-4085-7361-3B67-43B8E555D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211" y="1235974"/>
            <a:ext cx="1944497" cy="1944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51FE8D-2F15-51B0-1698-BC85194A7266}"/>
              </a:ext>
            </a:extLst>
          </p:cNvPr>
          <p:cNvSpPr txBox="1"/>
          <p:nvPr/>
        </p:nvSpPr>
        <p:spPr>
          <a:xfrm>
            <a:off x="8493088" y="972291"/>
            <a:ext cx="1055982" cy="2787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latin typeface="Manjari" pitchFamily="18"/>
              </a:rPr>
              <a:t>Raw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046DC-A660-DDF6-F7F0-BEBB49D78343}"/>
              </a:ext>
            </a:extLst>
          </p:cNvPr>
          <p:cNvSpPr txBox="1"/>
          <p:nvPr/>
        </p:nvSpPr>
        <p:spPr>
          <a:xfrm>
            <a:off x="10624468" y="941768"/>
            <a:ext cx="1055982" cy="2787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After</a:t>
            </a:r>
            <a:r>
              <a:rPr lang="fr-FR" sz="1200" dirty="0">
                <a:latin typeface="Manjari" pitchFamily="18"/>
              </a:rPr>
              <a:t> reco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F23184-EC38-B4E7-4C6D-8BD1482A86E1}"/>
              </a:ext>
            </a:extLst>
          </p:cNvPr>
          <p:cNvSpPr txBox="1"/>
          <p:nvPr/>
        </p:nvSpPr>
        <p:spPr>
          <a:xfrm>
            <a:off x="10068125" y="3292229"/>
            <a:ext cx="2094092" cy="6544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Selection</a:t>
            </a:r>
            <a:r>
              <a:rPr lang="fr-FR" sz="1200" dirty="0">
                <a:latin typeface="Manjari" pitchFamily="18"/>
              </a:rPr>
              <a:t> of </a:t>
            </a:r>
            <a:r>
              <a:rPr lang="fr-FR" sz="1200" dirty="0" err="1">
                <a:latin typeface="Manjari" pitchFamily="18"/>
              </a:rPr>
              <a:t>interesting</a:t>
            </a:r>
            <a:r>
              <a:rPr lang="fr-FR" sz="1200" dirty="0">
                <a:latin typeface="Manjari" pitchFamily="18"/>
              </a:rPr>
              <a:t> pixels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Separation</a:t>
            </a:r>
            <a:r>
              <a:rPr lang="fr-FR" sz="1200" dirty="0">
                <a:latin typeface="Manjari" pitchFamily="18"/>
              </a:rPr>
              <a:t> of </a:t>
            </a:r>
            <a:r>
              <a:rPr lang="fr-FR" sz="1200" dirty="0" err="1">
                <a:latin typeface="Manjari" pitchFamily="18"/>
              </a:rPr>
              <a:t>different</a:t>
            </a:r>
            <a:r>
              <a:rPr lang="fr-FR" sz="1200" dirty="0">
                <a:latin typeface="Manjari" pitchFamily="18"/>
              </a:rPr>
              <a:t> </a:t>
            </a:r>
            <a:r>
              <a:rPr lang="fr-FR" sz="1200" dirty="0" err="1">
                <a:latin typeface="Manjari" pitchFamily="18"/>
              </a:rPr>
              <a:t>tracks</a:t>
            </a:r>
            <a:endParaRPr lang="fr-FR" sz="1200" dirty="0">
              <a:latin typeface="Manjari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latin typeface="Manjari" pitchFamily="18"/>
              </a:rPr>
              <a:t>Energy estimation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AECB06-3EE2-1BB6-03EF-49B494C5097F}"/>
              </a:ext>
            </a:extLst>
          </p:cNvPr>
          <p:cNvSpPr txBox="1"/>
          <p:nvPr/>
        </p:nvSpPr>
        <p:spPr>
          <a:xfrm>
            <a:off x="3985344" y="691146"/>
            <a:ext cx="3943793" cy="243895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500" b="1" u="sng" dirty="0">
                <a:latin typeface="Manjari" pitchFamily="18"/>
              </a:rPr>
              <a:t>Detector: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He(Ar)/CF</a:t>
            </a:r>
            <a:r>
              <a:rPr lang="fr-FR" sz="1500" b="1" baseline="-25000" dirty="0">
                <a:latin typeface="Manjari" pitchFamily="18"/>
              </a:rPr>
              <a:t>4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6cm drift gap 1kV/cm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Triple GEM 420V </a:t>
            </a:r>
            <a:r>
              <a:rPr lang="fr-FR" sz="1500" b="1" dirty="0" err="1">
                <a:latin typeface="Manjari" pitchFamily="18"/>
              </a:rPr>
              <a:t>each</a:t>
            </a:r>
            <a:r>
              <a:rPr lang="fr-FR" sz="1500" b="1" dirty="0">
                <a:latin typeface="Manjari" pitchFamily="18"/>
              </a:rPr>
              <a:t> </a:t>
            </a:r>
            <a:r>
              <a:rPr lang="fr-FR" sz="1500" b="1" dirty="0" err="1">
                <a:latin typeface="Manjari" pitchFamily="18"/>
              </a:rPr>
              <a:t>electron</a:t>
            </a:r>
            <a:r>
              <a:rPr lang="fr-FR" sz="1500" b="1" dirty="0">
                <a:latin typeface="Manjari" pitchFamily="18"/>
              </a:rPr>
              <a:t> gain </a:t>
            </a:r>
            <a:r>
              <a:rPr lang="fr-FR" sz="1500" b="1" dirty="0" err="1">
                <a:latin typeface="Manjari" pitchFamily="18"/>
              </a:rPr>
              <a:t>several</a:t>
            </a:r>
            <a:r>
              <a:rPr lang="fr-FR" sz="1500" b="1" dirty="0">
                <a:latin typeface="Manjari" pitchFamily="18"/>
              </a:rPr>
              <a:t> 10</a:t>
            </a:r>
            <a:r>
              <a:rPr lang="fr-FR" sz="1500" b="1" baseline="30000" dirty="0">
                <a:latin typeface="Manjari" pitchFamily="18"/>
              </a:rPr>
              <a:t>5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2.5kV/cm </a:t>
            </a:r>
            <a:r>
              <a:rPr lang="fr-FR" sz="1500" b="1" dirty="0" err="1">
                <a:latin typeface="Manjari" pitchFamily="18"/>
              </a:rPr>
              <a:t>transfer</a:t>
            </a:r>
            <a:r>
              <a:rPr lang="fr-FR" sz="1500" b="1" dirty="0">
                <a:latin typeface="Manjari" pitchFamily="18"/>
              </a:rPr>
              <a:t> </a:t>
            </a:r>
            <a:r>
              <a:rPr lang="fr-FR" sz="1500" b="1" dirty="0" err="1">
                <a:latin typeface="Manjari" pitchFamily="18"/>
              </a:rPr>
              <a:t>filed</a:t>
            </a:r>
            <a:endParaRPr lang="fr-FR" sz="1500" b="1" dirty="0">
              <a:latin typeface="Manjari" pitchFamily="18"/>
            </a:endParaRP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GEM3 Bottom </a:t>
            </a:r>
            <a:r>
              <a:rPr lang="fr-FR" sz="1500" b="1" dirty="0" err="1">
                <a:latin typeface="Manjari" pitchFamily="18"/>
              </a:rPr>
              <a:t>is</a:t>
            </a:r>
            <a:r>
              <a:rPr lang="fr-FR" sz="1500" b="1" dirty="0">
                <a:latin typeface="Manjari" pitchFamily="18"/>
              </a:rPr>
              <a:t> the anode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fr-FR" sz="1500" b="1" u="sng" dirty="0" err="1">
                <a:latin typeface="Manjari" pitchFamily="18"/>
              </a:rPr>
              <a:t>Readout</a:t>
            </a:r>
            <a:r>
              <a:rPr lang="fr-FR" sz="1500" b="1" u="sng" dirty="0">
                <a:latin typeface="Manjari" pitchFamily="18"/>
              </a:rPr>
              <a:t>: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Hamamatsu ORCA QUEST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 err="1">
                <a:latin typeface="Manjari" pitchFamily="18"/>
              </a:rPr>
              <a:t>Exposure</a:t>
            </a:r>
            <a:r>
              <a:rPr lang="fr-FR" sz="1500" b="1" dirty="0">
                <a:latin typeface="Manjari" pitchFamily="18"/>
              </a:rPr>
              <a:t> time 300 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35DE1C-72B9-F1E4-57B6-92627289C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864" y="4212576"/>
            <a:ext cx="2278844" cy="16510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EB66F2-60AB-266C-965F-CC4535B0D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73" y="4159885"/>
            <a:ext cx="2317438" cy="17564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F3B5D4-3015-E55F-8361-46C0D7970156}"/>
              </a:ext>
            </a:extLst>
          </p:cNvPr>
          <p:cNvSpPr txBox="1"/>
          <p:nvPr/>
        </p:nvSpPr>
        <p:spPr>
          <a:xfrm>
            <a:off x="7966596" y="6037358"/>
            <a:ext cx="2156198" cy="6544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Determination</a:t>
            </a:r>
            <a:r>
              <a:rPr lang="fr-FR" sz="1200" dirty="0">
                <a:latin typeface="Manjari" pitchFamily="18"/>
              </a:rPr>
              <a:t> of impact point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Determination</a:t>
            </a:r>
            <a:r>
              <a:rPr lang="fr-FR" sz="1200" dirty="0">
                <a:latin typeface="Manjari" pitchFamily="18"/>
              </a:rPr>
              <a:t> of </a:t>
            </a:r>
            <a:r>
              <a:rPr lang="fr-FR" sz="1200" dirty="0" err="1">
                <a:latin typeface="Manjari" pitchFamily="18"/>
              </a:rPr>
              <a:t>sense</a:t>
            </a:r>
            <a:r>
              <a:rPr lang="fr-FR" sz="1200" dirty="0">
                <a:latin typeface="Manjari" pitchFamily="18"/>
              </a:rPr>
              <a:t> of direction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DEFC4B-1E84-1B08-A97E-60CAE0507216}"/>
              </a:ext>
            </a:extLst>
          </p:cNvPr>
          <p:cNvSpPr txBox="1"/>
          <p:nvPr/>
        </p:nvSpPr>
        <p:spPr>
          <a:xfrm>
            <a:off x="10122794" y="6050205"/>
            <a:ext cx="2039423" cy="6544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latin typeface="Manjari" pitchFamily="18"/>
              </a:rPr>
              <a:t>Fit </a:t>
            </a:r>
            <a:r>
              <a:rPr lang="fr-FR" sz="1200" dirty="0" err="1">
                <a:latin typeface="Manjari" pitchFamily="18"/>
              </a:rPr>
              <a:t>weighted</a:t>
            </a:r>
            <a:r>
              <a:rPr lang="fr-FR" sz="1200" dirty="0">
                <a:latin typeface="Manjari" pitchFamily="18"/>
              </a:rPr>
              <a:t> on distance </a:t>
            </a:r>
            <a:r>
              <a:rPr lang="fr-FR" sz="1200" dirty="0" err="1">
                <a:latin typeface="Manjari" pitchFamily="18"/>
              </a:rPr>
              <a:t>from</a:t>
            </a:r>
            <a:r>
              <a:rPr lang="fr-FR" sz="1200" dirty="0">
                <a:latin typeface="Manjari" pitchFamily="18"/>
              </a:rPr>
              <a:t> impact point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Determination</a:t>
            </a:r>
            <a:r>
              <a:rPr lang="fr-FR" sz="1200" dirty="0">
                <a:latin typeface="Manjari" pitchFamily="18"/>
              </a:rPr>
              <a:t> of direction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3297D3-C3D2-9CDF-BC66-69F6CBE441D0}"/>
              </a:ext>
            </a:extLst>
          </p:cNvPr>
          <p:cNvSpPr txBox="1"/>
          <p:nvPr/>
        </p:nvSpPr>
        <p:spPr>
          <a:xfrm>
            <a:off x="7929138" y="3855341"/>
            <a:ext cx="423307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Directional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</a:t>
            </a:r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algorithm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</a:t>
            </a:r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inspired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by </a:t>
            </a:r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IXPE’s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one </a:t>
            </a:r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313986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5F90E-10A3-5069-1E3C-6A6CEE1B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2EE8-B63E-FA75-1A92-489D9B2D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measurement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08BD3-6A16-8A39-1573-4A35525F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461EDB-52DB-7C41-76BE-B7B2BC8F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B4B08-7792-7A93-2BB0-173F9C95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985C87E9-C8D6-4C4B-B662-CD1473084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8" y="3059929"/>
            <a:ext cx="3842812" cy="37581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FCE525-7EF9-DEFA-A5AA-08559A12AFD4}"/>
              </a:ext>
            </a:extLst>
          </p:cNvPr>
          <p:cNvGrpSpPr/>
          <p:nvPr/>
        </p:nvGrpSpPr>
        <p:grpSpPr>
          <a:xfrm>
            <a:off x="67663" y="740249"/>
            <a:ext cx="5146133" cy="2354836"/>
            <a:chOff x="5148379" y="3019809"/>
            <a:chExt cx="5146133" cy="23548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F373CC-5070-55BD-6BFE-A86139E94A2C}"/>
                </a:ext>
              </a:extLst>
            </p:cNvPr>
            <p:cNvGrpSpPr/>
            <p:nvPr/>
          </p:nvGrpSpPr>
          <p:grpSpPr>
            <a:xfrm>
              <a:off x="5148379" y="3019809"/>
              <a:ext cx="3921076" cy="2354836"/>
              <a:chOff x="502457" y="3022080"/>
              <a:chExt cx="3921076" cy="235483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8A640A3-AFF7-2255-4E01-5A683C302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457" y="3022080"/>
                <a:ext cx="3921076" cy="235483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B8D4E6-81E1-D8F3-28CC-A19BEC5CA5F3}"/>
                  </a:ext>
                </a:extLst>
              </p:cNvPr>
              <p:cNvSpPr txBox="1"/>
              <p:nvPr/>
            </p:nvSpPr>
            <p:spPr>
              <a:xfrm>
                <a:off x="1231489" y="4249691"/>
                <a:ext cx="19842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rgbClr val="FF0000"/>
                    </a:solidFill>
                  </a:rPr>
                  <a:t>5.9keV </a:t>
                </a:r>
                <a:r>
                  <a:rPr lang="it-IT" sz="1000" dirty="0" err="1">
                    <a:solidFill>
                      <a:srgbClr val="FF0000"/>
                    </a:solidFill>
                  </a:rPr>
                  <a:t>photons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0A56E0-F6E7-F533-EE8E-66B99A5BF3CA}"/>
                  </a:ext>
                </a:extLst>
              </p:cNvPr>
              <p:cNvSpPr txBox="1"/>
              <p:nvPr/>
            </p:nvSpPr>
            <p:spPr>
              <a:xfrm>
                <a:off x="1393033" y="3389664"/>
                <a:ext cx="19842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>
                    <a:solidFill>
                      <a:srgbClr val="FF0000"/>
                    </a:solidFill>
                  </a:rPr>
                  <a:t>e- track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BA3662-3056-92A1-585C-0E5F88079813}"/>
                </a:ext>
              </a:extLst>
            </p:cNvPr>
            <p:cNvSpPr txBox="1"/>
            <p:nvPr/>
          </p:nvSpPr>
          <p:spPr>
            <a:xfrm>
              <a:off x="8310264" y="4111971"/>
              <a:ext cx="1984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rgbClr val="FF0000"/>
                  </a:solidFill>
                </a:rPr>
                <a:t>From </a:t>
              </a:r>
              <a:r>
                <a:rPr lang="it-IT" sz="1000" baseline="30000" dirty="0">
                  <a:solidFill>
                    <a:srgbClr val="FF0000"/>
                  </a:solidFill>
                </a:rPr>
                <a:t>90</a:t>
              </a:r>
              <a:r>
                <a:rPr lang="it-IT" sz="1000" dirty="0">
                  <a:solidFill>
                    <a:srgbClr val="FF0000"/>
                  </a:solidFill>
                </a:rPr>
                <a:t>Sr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15104-8941-7753-F347-F4597E064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033" y="1212055"/>
            <a:ext cx="2094092" cy="1969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5366A-0149-5174-AB7E-6A2D72951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211" y="1235974"/>
            <a:ext cx="1944497" cy="1944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A276E8-B68D-FCA2-960C-7881FFDFBF42}"/>
              </a:ext>
            </a:extLst>
          </p:cNvPr>
          <p:cNvSpPr txBox="1"/>
          <p:nvPr/>
        </p:nvSpPr>
        <p:spPr>
          <a:xfrm>
            <a:off x="8493088" y="972291"/>
            <a:ext cx="1055982" cy="2787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latin typeface="Manjari" pitchFamily="18"/>
              </a:rPr>
              <a:t>Raw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1A0C02-8518-CD9C-B704-13A0FF09B794}"/>
              </a:ext>
            </a:extLst>
          </p:cNvPr>
          <p:cNvSpPr txBox="1"/>
          <p:nvPr/>
        </p:nvSpPr>
        <p:spPr>
          <a:xfrm>
            <a:off x="10624468" y="941768"/>
            <a:ext cx="1055982" cy="2787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After</a:t>
            </a:r>
            <a:r>
              <a:rPr lang="fr-FR" sz="1200" dirty="0">
                <a:latin typeface="Manjari" pitchFamily="18"/>
              </a:rPr>
              <a:t> reco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A9E44-6E7B-E010-9C5D-1177480C22AD}"/>
              </a:ext>
            </a:extLst>
          </p:cNvPr>
          <p:cNvSpPr txBox="1"/>
          <p:nvPr/>
        </p:nvSpPr>
        <p:spPr>
          <a:xfrm>
            <a:off x="10068125" y="3292229"/>
            <a:ext cx="2094092" cy="6544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Selection</a:t>
            </a:r>
            <a:r>
              <a:rPr lang="fr-FR" sz="1200" dirty="0">
                <a:latin typeface="Manjari" pitchFamily="18"/>
              </a:rPr>
              <a:t> of </a:t>
            </a:r>
            <a:r>
              <a:rPr lang="fr-FR" sz="1200" dirty="0" err="1">
                <a:latin typeface="Manjari" pitchFamily="18"/>
              </a:rPr>
              <a:t>interesting</a:t>
            </a:r>
            <a:r>
              <a:rPr lang="fr-FR" sz="1200" dirty="0">
                <a:latin typeface="Manjari" pitchFamily="18"/>
              </a:rPr>
              <a:t> pixels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Separation</a:t>
            </a:r>
            <a:r>
              <a:rPr lang="fr-FR" sz="1200" dirty="0">
                <a:latin typeface="Manjari" pitchFamily="18"/>
              </a:rPr>
              <a:t> of </a:t>
            </a:r>
            <a:r>
              <a:rPr lang="fr-FR" sz="1200" dirty="0" err="1">
                <a:latin typeface="Manjari" pitchFamily="18"/>
              </a:rPr>
              <a:t>different</a:t>
            </a:r>
            <a:r>
              <a:rPr lang="fr-FR" sz="1200" dirty="0">
                <a:latin typeface="Manjari" pitchFamily="18"/>
              </a:rPr>
              <a:t> </a:t>
            </a:r>
            <a:r>
              <a:rPr lang="fr-FR" sz="1200" dirty="0" err="1">
                <a:latin typeface="Manjari" pitchFamily="18"/>
              </a:rPr>
              <a:t>tracks</a:t>
            </a:r>
            <a:endParaRPr lang="fr-FR" sz="1200" dirty="0">
              <a:latin typeface="Manjari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latin typeface="Manjari" pitchFamily="18"/>
              </a:rPr>
              <a:t>Energy estimation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E56D68-53B8-2885-F7A4-15E864048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864" y="4212576"/>
            <a:ext cx="2278844" cy="16510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77469-FDF4-12B3-0576-FE3A73DD9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73" y="4159885"/>
            <a:ext cx="2317438" cy="17564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048388-D655-3799-278D-49F380B29683}"/>
              </a:ext>
            </a:extLst>
          </p:cNvPr>
          <p:cNvSpPr txBox="1"/>
          <p:nvPr/>
        </p:nvSpPr>
        <p:spPr>
          <a:xfrm>
            <a:off x="7966596" y="6037358"/>
            <a:ext cx="2156198" cy="6544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Determination</a:t>
            </a:r>
            <a:r>
              <a:rPr lang="fr-FR" sz="1200" dirty="0">
                <a:latin typeface="Manjari" pitchFamily="18"/>
              </a:rPr>
              <a:t> of impact point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Determination</a:t>
            </a:r>
            <a:r>
              <a:rPr lang="fr-FR" sz="1200" dirty="0">
                <a:latin typeface="Manjari" pitchFamily="18"/>
              </a:rPr>
              <a:t> of </a:t>
            </a:r>
            <a:r>
              <a:rPr lang="fr-FR" sz="1200" dirty="0" err="1">
                <a:latin typeface="Manjari" pitchFamily="18"/>
              </a:rPr>
              <a:t>sense</a:t>
            </a:r>
            <a:r>
              <a:rPr lang="fr-FR" sz="1200" dirty="0">
                <a:latin typeface="Manjari" pitchFamily="18"/>
              </a:rPr>
              <a:t> of direction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A0B08E-F154-C64E-F25C-1621C02AB601}"/>
              </a:ext>
            </a:extLst>
          </p:cNvPr>
          <p:cNvSpPr txBox="1"/>
          <p:nvPr/>
        </p:nvSpPr>
        <p:spPr>
          <a:xfrm>
            <a:off x="10122794" y="6050205"/>
            <a:ext cx="2039423" cy="6544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>
                <a:latin typeface="Manjari" pitchFamily="18"/>
              </a:rPr>
              <a:t>Fit </a:t>
            </a:r>
            <a:r>
              <a:rPr lang="fr-FR" sz="1200" dirty="0" err="1">
                <a:latin typeface="Manjari" pitchFamily="18"/>
              </a:rPr>
              <a:t>weighted</a:t>
            </a:r>
            <a:r>
              <a:rPr lang="fr-FR" sz="1200" dirty="0">
                <a:latin typeface="Manjari" pitchFamily="18"/>
              </a:rPr>
              <a:t> on distance </a:t>
            </a:r>
            <a:r>
              <a:rPr lang="fr-FR" sz="1200" dirty="0" err="1">
                <a:latin typeface="Manjari" pitchFamily="18"/>
              </a:rPr>
              <a:t>from</a:t>
            </a:r>
            <a:r>
              <a:rPr lang="fr-FR" sz="1200" dirty="0">
                <a:latin typeface="Manjari" pitchFamily="18"/>
              </a:rPr>
              <a:t> impact point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>
                <a:latin typeface="Manjari" pitchFamily="18"/>
              </a:rPr>
              <a:t>Determination</a:t>
            </a:r>
            <a:r>
              <a:rPr lang="fr-FR" sz="1200" dirty="0">
                <a:latin typeface="Manjari" pitchFamily="18"/>
              </a:rPr>
              <a:t> of direction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26AC55-1A71-54D3-41CC-650916464611}"/>
              </a:ext>
            </a:extLst>
          </p:cNvPr>
          <p:cNvSpPr txBox="1"/>
          <p:nvPr/>
        </p:nvSpPr>
        <p:spPr>
          <a:xfrm>
            <a:off x="7929138" y="3855341"/>
            <a:ext cx="423307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Directional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</a:t>
            </a:r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algorithm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</a:t>
            </a:r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inspired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by </a:t>
            </a:r>
            <a:r>
              <a:rPr lang="it-IT" sz="1700" b="1" kern="1200" cap="none" dirty="0" err="1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IXPE’s</a:t>
            </a:r>
            <a:r>
              <a:rPr lang="it-IT" sz="1700" b="1" kern="1200" cap="none" dirty="0">
                <a:ln>
                  <a:noFill/>
                </a:ln>
                <a:latin typeface="Manjari"/>
                <a:ea typeface="Noto Sans CJK SC" pitchFamily="2"/>
                <a:cs typeface="Lohit Devanagari" pitchFamily="2"/>
              </a:rPr>
              <a:t> one </a:t>
            </a:r>
            <a:endParaRPr lang="en-US" sz="17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3BBAE-953A-E611-F7F4-A414CB4C75B1}"/>
              </a:ext>
            </a:extLst>
          </p:cNvPr>
          <p:cNvSpPr txBox="1"/>
          <p:nvPr/>
        </p:nvSpPr>
        <p:spPr>
          <a:xfrm>
            <a:off x="4117387" y="4136222"/>
            <a:ext cx="3462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C00000"/>
                </a:solidFill>
              </a:rPr>
              <a:t>Angular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resolution</a:t>
            </a:r>
            <a:r>
              <a:rPr lang="it-IT" b="1" dirty="0">
                <a:solidFill>
                  <a:srgbClr val="C00000"/>
                </a:solidFill>
              </a:rPr>
              <a:t> from 30° to 10°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C00000"/>
                </a:solidFill>
              </a:rPr>
              <a:t>No strong </a:t>
            </a:r>
            <a:r>
              <a:rPr lang="it-IT" b="1" dirty="0" err="1">
                <a:solidFill>
                  <a:srgbClr val="C00000"/>
                </a:solidFill>
              </a:rPr>
              <a:t>dependence</a:t>
            </a:r>
            <a:r>
              <a:rPr lang="it-IT" b="1" dirty="0">
                <a:solidFill>
                  <a:srgbClr val="C00000"/>
                </a:solidFill>
              </a:rPr>
              <a:t> on the gas </a:t>
            </a:r>
            <a:r>
              <a:rPr lang="it-IT" b="1" dirty="0" err="1">
                <a:solidFill>
                  <a:srgbClr val="C00000"/>
                </a:solidFill>
              </a:rPr>
              <a:t>used</a:t>
            </a:r>
            <a:endParaRPr lang="it-IT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0F22E5-74C6-8C96-1384-EE4962033F08}"/>
              </a:ext>
            </a:extLst>
          </p:cNvPr>
          <p:cNvSpPr txBox="1"/>
          <p:nvPr/>
        </p:nvSpPr>
        <p:spPr>
          <a:xfrm>
            <a:off x="3985344" y="691146"/>
            <a:ext cx="3943793" cy="243895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500" b="1" u="sng" dirty="0">
                <a:latin typeface="Manjari" pitchFamily="18"/>
              </a:rPr>
              <a:t>Detector: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He(Ar)/CF</a:t>
            </a:r>
            <a:r>
              <a:rPr lang="fr-FR" sz="1500" b="1" baseline="-25000" dirty="0">
                <a:latin typeface="Manjari" pitchFamily="18"/>
              </a:rPr>
              <a:t>4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6cm drift gap 1kV/cm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Triple GEM 420V </a:t>
            </a:r>
            <a:r>
              <a:rPr lang="fr-FR" sz="1500" b="1" dirty="0" err="1">
                <a:latin typeface="Manjari" pitchFamily="18"/>
              </a:rPr>
              <a:t>each</a:t>
            </a:r>
            <a:r>
              <a:rPr lang="fr-FR" sz="1500" b="1" dirty="0">
                <a:latin typeface="Manjari" pitchFamily="18"/>
              </a:rPr>
              <a:t> </a:t>
            </a:r>
            <a:r>
              <a:rPr lang="fr-FR" sz="1500" b="1" dirty="0" err="1">
                <a:latin typeface="Manjari" pitchFamily="18"/>
              </a:rPr>
              <a:t>electron</a:t>
            </a:r>
            <a:r>
              <a:rPr lang="fr-FR" sz="1500" b="1" dirty="0">
                <a:latin typeface="Manjari" pitchFamily="18"/>
              </a:rPr>
              <a:t> gain </a:t>
            </a:r>
            <a:r>
              <a:rPr lang="fr-FR" sz="1500" b="1" dirty="0" err="1">
                <a:latin typeface="Manjari" pitchFamily="18"/>
              </a:rPr>
              <a:t>several</a:t>
            </a:r>
            <a:r>
              <a:rPr lang="fr-FR" sz="1500" b="1" dirty="0">
                <a:latin typeface="Manjari" pitchFamily="18"/>
              </a:rPr>
              <a:t> 10</a:t>
            </a:r>
            <a:r>
              <a:rPr lang="fr-FR" sz="1500" b="1" baseline="30000" dirty="0">
                <a:latin typeface="Manjari" pitchFamily="18"/>
              </a:rPr>
              <a:t>5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2.5kV/cm </a:t>
            </a:r>
            <a:r>
              <a:rPr lang="fr-FR" sz="1500" b="1" dirty="0" err="1">
                <a:latin typeface="Manjari" pitchFamily="18"/>
              </a:rPr>
              <a:t>transfer</a:t>
            </a:r>
            <a:r>
              <a:rPr lang="fr-FR" sz="1500" b="1" dirty="0">
                <a:latin typeface="Manjari" pitchFamily="18"/>
              </a:rPr>
              <a:t> </a:t>
            </a:r>
            <a:r>
              <a:rPr lang="fr-FR" sz="1500" b="1" dirty="0" err="1">
                <a:latin typeface="Manjari" pitchFamily="18"/>
              </a:rPr>
              <a:t>filed</a:t>
            </a:r>
            <a:endParaRPr lang="fr-FR" sz="1500" b="1" dirty="0">
              <a:latin typeface="Manjari" pitchFamily="18"/>
            </a:endParaRP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GEM3 Bottom </a:t>
            </a:r>
            <a:r>
              <a:rPr lang="fr-FR" sz="1500" b="1" dirty="0" err="1">
                <a:latin typeface="Manjari" pitchFamily="18"/>
              </a:rPr>
              <a:t>is</a:t>
            </a:r>
            <a:r>
              <a:rPr lang="fr-FR" sz="1500" b="1" dirty="0">
                <a:latin typeface="Manjari" pitchFamily="18"/>
              </a:rPr>
              <a:t> the anode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fr-FR" sz="1500" b="1" u="sng" dirty="0" err="1">
                <a:latin typeface="Manjari" pitchFamily="18"/>
              </a:rPr>
              <a:t>Readout</a:t>
            </a:r>
            <a:r>
              <a:rPr lang="fr-FR" sz="1500" b="1" u="sng" dirty="0">
                <a:latin typeface="Manjari" pitchFamily="18"/>
              </a:rPr>
              <a:t>: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>
                <a:latin typeface="Manjari" pitchFamily="18"/>
              </a:rPr>
              <a:t>Hamamatsu ORCA QUEST</a:t>
            </a:r>
          </a:p>
          <a:p>
            <a:pPr marL="171450" marR="0" lvl="0" indent="-1714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fr-FR" sz="1500" b="1" dirty="0" err="1">
                <a:latin typeface="Manjari" pitchFamily="18"/>
              </a:rPr>
              <a:t>Exposure</a:t>
            </a:r>
            <a:r>
              <a:rPr lang="fr-FR" sz="1500" b="1" dirty="0">
                <a:latin typeface="Manjari" pitchFamily="18"/>
              </a:rPr>
              <a:t> time 300 ms</a:t>
            </a:r>
          </a:p>
        </p:txBody>
      </p:sp>
    </p:spTree>
    <p:extLst>
      <p:ext uri="{BB962C8B-B14F-4D97-AF65-F5344CB8AC3E}">
        <p14:creationId xmlns:p14="http://schemas.microsoft.com/office/powerpoint/2010/main" val="4164271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20792-6127-C59A-5B6D-F28446C26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3D52-EDD1-DC72-C7FF-D4E40DDC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Modulation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efficiencies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E7526-B317-EE7B-A4A0-DF223B39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3AE6D-CFAD-9900-6E46-FE645893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98F72-58D6-9026-ABDE-162FA6DE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59632-09BC-59D3-BD59-4E7B0655B152}"/>
              </a:ext>
            </a:extLst>
          </p:cNvPr>
          <p:cNvSpPr txBox="1"/>
          <p:nvPr/>
        </p:nvSpPr>
        <p:spPr>
          <a:xfrm>
            <a:off x="70832" y="741257"/>
            <a:ext cx="9768627" cy="337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 err="1"/>
              <a:t>Could</a:t>
            </a:r>
            <a:r>
              <a:rPr lang="fr-FR" sz="1600" b="1" dirty="0"/>
              <a:t> </a:t>
            </a:r>
            <a:r>
              <a:rPr lang="fr-FR" sz="1600" b="1" dirty="0" err="1"/>
              <a:t>we</a:t>
            </a:r>
            <a:r>
              <a:rPr lang="fr-FR" sz="1600" b="1" dirty="0"/>
              <a:t> </a:t>
            </a:r>
            <a:r>
              <a:rPr lang="fr-FR" sz="1600" b="1" dirty="0" err="1"/>
              <a:t>just</a:t>
            </a:r>
            <a:r>
              <a:rPr lang="fr-FR" sz="1600" b="1" dirty="0"/>
              <a:t> convolve the </a:t>
            </a:r>
            <a:r>
              <a:rPr lang="fr-FR" sz="1600" b="1" dirty="0" err="1"/>
              <a:t>gaussian</a:t>
            </a:r>
            <a:r>
              <a:rPr lang="fr-FR" sz="1600" b="1" dirty="0"/>
              <a:t> </a:t>
            </a:r>
            <a:r>
              <a:rPr lang="fr-FR" sz="1600" b="1" dirty="0" err="1"/>
              <a:t>resolution</a:t>
            </a:r>
            <a:r>
              <a:rPr lang="fr-FR" sz="1600" b="1" dirty="0"/>
              <a:t> </a:t>
            </a:r>
            <a:r>
              <a:rPr lang="fr-FR" sz="1600" b="1" dirty="0" err="1"/>
              <a:t>with</a:t>
            </a:r>
            <a:r>
              <a:rPr lang="fr-FR" sz="1600" b="1" dirty="0"/>
              <a:t> a cos</a:t>
            </a:r>
            <a:r>
              <a:rPr lang="fr-FR" sz="1600" b="1" baseline="30000" dirty="0"/>
              <a:t>2</a:t>
            </a:r>
            <a:r>
              <a:rPr lang="fr-FR" sz="1600" b="1" dirty="0"/>
              <a:t> </a:t>
            </a:r>
            <a:r>
              <a:rPr lang="fr-FR" sz="1600" b="1" dirty="0" err="1"/>
              <a:t>function</a:t>
            </a:r>
            <a:r>
              <a:rPr lang="fr-FR" sz="1600" b="1" dirty="0"/>
              <a:t> and </a:t>
            </a:r>
            <a:r>
              <a:rPr lang="fr-FR" sz="1600" b="1" dirty="0" err="1"/>
              <a:t>get</a:t>
            </a:r>
            <a:r>
              <a:rPr lang="fr-FR" sz="1600" b="1" dirty="0"/>
              <a:t> the modulation?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A8736-F1AC-E0DA-066A-E8E16510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968" y="1441054"/>
            <a:ext cx="2751786" cy="474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44774-8AF6-F912-FFC8-8DA35A5110E2}"/>
              </a:ext>
            </a:extLst>
          </p:cNvPr>
          <p:cNvSpPr txBox="1"/>
          <p:nvPr/>
        </p:nvSpPr>
        <p:spPr>
          <a:xfrm>
            <a:off x="3912843" y="1312856"/>
            <a:ext cx="3199027" cy="2061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/>
              <a:t>Very good </a:t>
            </a:r>
            <a:r>
              <a:rPr lang="fr-FR" sz="1600" b="1" dirty="0" err="1"/>
              <a:t>results</a:t>
            </a:r>
            <a:r>
              <a:rPr lang="fr-FR" sz="1600" b="1" dirty="0"/>
              <a:t>!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br>
              <a:rPr lang="fr-FR" sz="1600" b="1" dirty="0"/>
            </a:br>
            <a:r>
              <a:rPr lang="fr-FR" sz="1600" b="1" dirty="0">
                <a:solidFill>
                  <a:srgbClr val="FF0000"/>
                </a:solidFill>
              </a:rPr>
              <a:t>BUT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600" b="1" dirty="0"/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/>
              <a:t>Not a </a:t>
            </a:r>
            <a:r>
              <a:rPr lang="fr-FR" sz="1600" b="1" dirty="0" err="1"/>
              <a:t>measurement</a:t>
            </a:r>
            <a:endParaRPr lang="fr-FR" sz="1600" b="1" dirty="0"/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600" b="1" dirty="0">
              <a:solidFill>
                <a:srgbClr val="C00000"/>
              </a:solidFill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 err="1">
                <a:solidFill>
                  <a:srgbClr val="C00000"/>
                </a:solidFill>
              </a:rPr>
              <a:t>Controversy</a:t>
            </a:r>
            <a:r>
              <a:rPr lang="fr-FR" sz="1600" b="1" dirty="0">
                <a:solidFill>
                  <a:srgbClr val="C00000"/>
                </a:solidFill>
              </a:rPr>
              <a:t> in the </a:t>
            </a:r>
            <a:r>
              <a:rPr lang="fr-FR" sz="1600" b="1" dirty="0" err="1">
                <a:solidFill>
                  <a:srgbClr val="C00000"/>
                </a:solidFill>
              </a:rPr>
              <a:t>community</a:t>
            </a:r>
            <a:r>
              <a:rPr lang="fr-FR" sz="1600" b="1" dirty="0">
                <a:solidFill>
                  <a:srgbClr val="C00000"/>
                </a:solidFill>
              </a:rPr>
              <a:t> if </a:t>
            </a:r>
            <a:r>
              <a:rPr lang="fr-FR" sz="1600" b="1" dirty="0" err="1">
                <a:solidFill>
                  <a:srgbClr val="C00000"/>
                </a:solidFill>
              </a:rPr>
              <a:t>this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is</a:t>
            </a:r>
            <a:r>
              <a:rPr lang="fr-FR" sz="1600" b="1" dirty="0">
                <a:solidFill>
                  <a:srgbClr val="C00000"/>
                </a:solidFill>
              </a:rPr>
              <a:t> a ‘’</a:t>
            </a:r>
            <a:r>
              <a:rPr lang="fr-FR" sz="1600" b="1" dirty="0" err="1">
                <a:solidFill>
                  <a:srgbClr val="C00000"/>
                </a:solidFill>
              </a:rPr>
              <a:t>legal</a:t>
            </a:r>
            <a:r>
              <a:rPr lang="fr-FR" sz="1600" b="1" dirty="0">
                <a:solidFill>
                  <a:srgbClr val="C00000"/>
                </a:solidFill>
              </a:rPr>
              <a:t> move’’</a:t>
            </a:r>
          </a:p>
        </p:txBody>
      </p:sp>
      <p:pic>
        <p:nvPicPr>
          <p:cNvPr id="9" name="Picture 8" descr="A graph of a graph of a number of electrons&#10;&#10;AI-generated content may be incorrect.">
            <a:extLst>
              <a:ext uri="{FF2B5EF4-FFF2-40B4-BE49-F238E27FC236}">
                <a16:creationId xmlns:a16="http://schemas.microsoft.com/office/drawing/2014/main" id="{2D14FE84-6C97-0CFF-A444-0BCC99C32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" y="1142815"/>
            <a:ext cx="4016105" cy="3927573"/>
          </a:xfrm>
          <a:prstGeom prst="rect">
            <a:avLst/>
          </a:prstGeom>
        </p:spPr>
      </p:pic>
      <p:pic>
        <p:nvPicPr>
          <p:cNvPr id="10" name="Picture 9" descr="A graph of a function&#10;&#10;Description automatically generated">
            <a:extLst>
              <a:ext uri="{FF2B5EF4-FFF2-40B4-BE49-F238E27FC236}">
                <a16:creationId xmlns:a16="http://schemas.microsoft.com/office/drawing/2014/main" id="{61242F58-F095-1001-88F9-78332BDAE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37" y="690783"/>
            <a:ext cx="2236631" cy="17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65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68C95-D86B-AEA5-D705-4BC1BCEDC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A69F-6F3E-7DB8-EE33-1C7D599D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Modulation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efficiencies</a:t>
            </a:r>
            <a:r>
              <a:rPr lang="it-IT" dirty="0"/>
              <a:t>	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0FDCE-F89C-98B6-BB86-889F49054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9F8B1-8B31-8265-E761-AB924216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B02DB-46F3-6E01-59F7-B1ECE245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BB0B0-AA91-029A-6840-FFA41A2B53FC}"/>
              </a:ext>
            </a:extLst>
          </p:cNvPr>
          <p:cNvSpPr txBox="1"/>
          <p:nvPr/>
        </p:nvSpPr>
        <p:spPr>
          <a:xfrm>
            <a:off x="70832" y="741257"/>
            <a:ext cx="9768627" cy="337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 err="1"/>
              <a:t>Could</a:t>
            </a:r>
            <a:r>
              <a:rPr lang="fr-FR" sz="1600" b="1" dirty="0"/>
              <a:t> </a:t>
            </a:r>
            <a:r>
              <a:rPr lang="fr-FR" sz="1600" b="1" dirty="0" err="1"/>
              <a:t>we</a:t>
            </a:r>
            <a:r>
              <a:rPr lang="fr-FR" sz="1600" b="1" dirty="0"/>
              <a:t> </a:t>
            </a:r>
            <a:r>
              <a:rPr lang="fr-FR" sz="1600" b="1" dirty="0" err="1"/>
              <a:t>just</a:t>
            </a:r>
            <a:r>
              <a:rPr lang="fr-FR" sz="1600" b="1" dirty="0"/>
              <a:t> convolve the </a:t>
            </a:r>
            <a:r>
              <a:rPr lang="fr-FR" sz="1600" b="1" dirty="0" err="1"/>
              <a:t>gaussian</a:t>
            </a:r>
            <a:r>
              <a:rPr lang="fr-FR" sz="1600" b="1" dirty="0"/>
              <a:t> </a:t>
            </a:r>
            <a:r>
              <a:rPr lang="fr-FR" sz="1600" b="1" dirty="0" err="1"/>
              <a:t>resolution</a:t>
            </a:r>
            <a:r>
              <a:rPr lang="fr-FR" sz="1600" b="1" dirty="0"/>
              <a:t> </a:t>
            </a:r>
            <a:r>
              <a:rPr lang="fr-FR" sz="1600" b="1" dirty="0" err="1"/>
              <a:t>with</a:t>
            </a:r>
            <a:r>
              <a:rPr lang="fr-FR" sz="1600" b="1" dirty="0"/>
              <a:t> a cos</a:t>
            </a:r>
            <a:r>
              <a:rPr lang="fr-FR" sz="1600" b="1" baseline="30000" dirty="0"/>
              <a:t>2</a:t>
            </a:r>
            <a:r>
              <a:rPr lang="fr-FR" sz="1600" b="1" dirty="0"/>
              <a:t> </a:t>
            </a:r>
            <a:r>
              <a:rPr lang="fr-FR" sz="1600" b="1" dirty="0" err="1"/>
              <a:t>function</a:t>
            </a:r>
            <a:r>
              <a:rPr lang="fr-FR" sz="1600" b="1" dirty="0"/>
              <a:t> and </a:t>
            </a:r>
            <a:r>
              <a:rPr lang="fr-FR" sz="1600" b="1" dirty="0" err="1"/>
              <a:t>get</a:t>
            </a:r>
            <a:r>
              <a:rPr lang="fr-FR" sz="1600" b="1" dirty="0"/>
              <a:t> the modulation?</a:t>
            </a:r>
          </a:p>
        </p:txBody>
      </p:sp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48798272-0989-61D8-5C0D-DDED04149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537" y="690783"/>
            <a:ext cx="2236631" cy="1787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38001-68AC-E346-2DA7-78068EA94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68" y="1441054"/>
            <a:ext cx="2751786" cy="474198"/>
          </a:xfrm>
          <a:prstGeom prst="rect">
            <a:avLst/>
          </a:prstGeom>
        </p:spPr>
      </p:pic>
      <p:pic>
        <p:nvPicPr>
          <p:cNvPr id="9" name="Picture 8" descr="A graph of a graph of a number of electrons&#10;&#10;AI-generated content may be incorrect.">
            <a:extLst>
              <a:ext uri="{FF2B5EF4-FFF2-40B4-BE49-F238E27FC236}">
                <a16:creationId xmlns:a16="http://schemas.microsoft.com/office/drawing/2014/main" id="{EAE7E578-D964-1C0C-8100-F321B65BD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" y="1142815"/>
            <a:ext cx="4016105" cy="3927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EEB55C-0976-BA74-ED07-E90A797A7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397" y="2697405"/>
            <a:ext cx="4060795" cy="3971278"/>
          </a:xfrm>
          <a:prstGeom prst="rect">
            <a:avLst/>
          </a:prstGeom>
        </p:spPr>
      </p:pic>
      <p:pic>
        <p:nvPicPr>
          <p:cNvPr id="11" name="Picture 10" descr="A blue cube with red lines and green text">
            <a:extLst>
              <a:ext uri="{FF2B5EF4-FFF2-40B4-BE49-F238E27FC236}">
                <a16:creationId xmlns:a16="http://schemas.microsoft.com/office/drawing/2014/main" id="{889F7E8D-1A45-5C41-784E-F3B985416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7" y="3824098"/>
            <a:ext cx="1883854" cy="17875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02CF49-D8BF-1641-4720-D9C31DDFF542}"/>
              </a:ext>
            </a:extLst>
          </p:cNvPr>
          <p:cNvSpPr txBox="1"/>
          <p:nvPr/>
        </p:nvSpPr>
        <p:spPr>
          <a:xfrm>
            <a:off x="3796941" y="1312856"/>
            <a:ext cx="3199027" cy="2061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/>
              <a:t>Very good </a:t>
            </a:r>
            <a:r>
              <a:rPr lang="fr-FR" sz="1600" b="1" dirty="0" err="1"/>
              <a:t>results</a:t>
            </a:r>
            <a:r>
              <a:rPr lang="fr-FR" sz="1600" b="1" dirty="0"/>
              <a:t>!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br>
              <a:rPr lang="fr-FR" sz="1600" b="1" dirty="0"/>
            </a:br>
            <a:r>
              <a:rPr lang="fr-FR" sz="1600" b="1" dirty="0">
                <a:solidFill>
                  <a:srgbClr val="FF0000"/>
                </a:solidFill>
              </a:rPr>
              <a:t>BUT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600" b="1" dirty="0"/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/>
              <a:t>Not a </a:t>
            </a:r>
            <a:r>
              <a:rPr lang="fr-FR" sz="1600" b="1" dirty="0" err="1"/>
              <a:t>measurement</a:t>
            </a:r>
            <a:endParaRPr lang="fr-FR" sz="1600" b="1" dirty="0"/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600" b="1" dirty="0">
              <a:solidFill>
                <a:srgbClr val="C00000"/>
              </a:solidFill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600" b="1" dirty="0" err="1">
                <a:solidFill>
                  <a:srgbClr val="C00000"/>
                </a:solidFill>
              </a:rPr>
              <a:t>Controversy</a:t>
            </a:r>
            <a:r>
              <a:rPr lang="fr-FR" sz="1600" b="1" dirty="0">
                <a:solidFill>
                  <a:srgbClr val="C00000"/>
                </a:solidFill>
              </a:rPr>
              <a:t> in the </a:t>
            </a:r>
            <a:r>
              <a:rPr lang="fr-FR" sz="1600" b="1" dirty="0" err="1">
                <a:solidFill>
                  <a:srgbClr val="C00000"/>
                </a:solidFill>
              </a:rPr>
              <a:t>community</a:t>
            </a:r>
            <a:r>
              <a:rPr lang="fr-FR" sz="1600" b="1" dirty="0">
                <a:solidFill>
                  <a:srgbClr val="C00000"/>
                </a:solidFill>
              </a:rPr>
              <a:t> if </a:t>
            </a:r>
            <a:r>
              <a:rPr lang="fr-FR" sz="1600" b="1" dirty="0" err="1">
                <a:solidFill>
                  <a:srgbClr val="C00000"/>
                </a:solidFill>
              </a:rPr>
              <a:t>this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is</a:t>
            </a:r>
            <a:r>
              <a:rPr lang="fr-FR" sz="1600" b="1" dirty="0">
                <a:solidFill>
                  <a:srgbClr val="C00000"/>
                </a:solidFill>
              </a:rPr>
              <a:t> a ‘’</a:t>
            </a:r>
            <a:r>
              <a:rPr lang="fr-FR" sz="1600" b="1" dirty="0" err="1">
                <a:solidFill>
                  <a:srgbClr val="C00000"/>
                </a:solidFill>
              </a:rPr>
              <a:t>legal</a:t>
            </a:r>
            <a:r>
              <a:rPr lang="fr-FR" sz="1600" b="1" dirty="0">
                <a:solidFill>
                  <a:srgbClr val="C00000"/>
                </a:solidFill>
              </a:rPr>
              <a:t> move’’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EC8B5D-E186-3BEC-58E5-F83EBA12091C}"/>
                  </a:ext>
                </a:extLst>
              </p:cNvPr>
              <p:cNvSpPr txBox="1"/>
              <p:nvPr/>
            </p:nvSpPr>
            <p:spPr>
              <a:xfrm>
                <a:off x="118393" y="5852541"/>
                <a:ext cx="8253468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Efficiencies are </a:t>
                </a:r>
                <a:r>
                  <a:rPr lang="it-IT" sz="2000" dirty="0" err="1"/>
                  <a:t>quite</a:t>
                </a:r>
                <a:r>
                  <a:rPr lang="it-IT" sz="2000" dirty="0"/>
                  <a:t> low (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are </a:t>
                </a:r>
                <a:r>
                  <a:rPr lang="it-IT" sz="2000" dirty="0" err="1"/>
                  <a:t>gaseous</a:t>
                </a:r>
                <a:r>
                  <a:rPr lang="it-IT" sz="2000" dirty="0"/>
                  <a:t>) and </a:t>
                </a:r>
                <a:r>
                  <a:rPr lang="it-IT" sz="2000" dirty="0" err="1"/>
                  <a:t>change</a:t>
                </a:r>
                <a:r>
                  <a:rPr lang="it-IT" sz="2000" dirty="0"/>
                  <a:t> of gas impacts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strongly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𝒑𝒉</m:t>
                        </m:r>
                      </m:sub>
                    </m:sSub>
                    <m:r>
                      <m:rPr>
                        <m:nor/>
                      </m:rPr>
                      <a:rPr lang="en-US" sz="2000" b="1"/>
                      <m:t>∝</m:t>
                    </m:r>
                    <m:r>
                      <m:rPr>
                        <m:nor/>
                      </m:rPr>
                      <a:rPr lang="it-IT" sz="2000" b="1" i="0" smtClean="0"/>
                      <m:t> </m:t>
                    </m:r>
                    <m:sSup>
                      <m:sSupPr>
                        <m:ctrlPr>
                          <a:rPr lang="it-IT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it-IT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  <m:r>
                      <m:rPr>
                        <m:nor/>
                      </m:rPr>
                      <a:rPr lang="it-IT" sz="2000" b="1" i="0" smtClean="0"/>
                      <m:t> </m:t>
                    </m:r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EC8B5D-E186-3BEC-58E5-F83EBA120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93" y="5852541"/>
                <a:ext cx="8253468" cy="754053"/>
              </a:xfrm>
              <a:prstGeom prst="rect">
                <a:avLst/>
              </a:prstGeom>
              <a:blipFill>
                <a:blip r:embed="rId7"/>
                <a:stretch>
                  <a:fillRect l="-739" t="-3226" r="-295" b="-10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A5DEC-6056-F94C-A643-0188524E6938}"/>
              </a:ext>
            </a:extLst>
          </p:cNvPr>
          <p:cNvSpPr txBox="1"/>
          <p:nvPr/>
        </p:nvSpPr>
        <p:spPr>
          <a:xfrm>
            <a:off x="146167" y="5100686"/>
            <a:ext cx="63418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Geant4 </a:t>
            </a:r>
            <a:r>
              <a:rPr lang="it-IT" b="1" dirty="0" err="1"/>
              <a:t>simulation</a:t>
            </a:r>
            <a:r>
              <a:rPr lang="it-IT" b="1" dirty="0"/>
              <a:t> to estimate the </a:t>
            </a:r>
            <a:r>
              <a:rPr lang="it-IT" b="1" dirty="0" err="1"/>
              <a:t>efficiency</a:t>
            </a:r>
            <a:r>
              <a:rPr lang="it-IT" b="1" dirty="0"/>
              <a:t> to </a:t>
            </a:r>
            <a:r>
              <a:rPr lang="it-IT" b="1" dirty="0" err="1"/>
              <a:t>photons</a:t>
            </a:r>
            <a:endParaRPr lang="it-IT" b="1" dirty="0"/>
          </a:p>
          <a:p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 err="1">
                <a:sym typeface="Wingdings" panose="05000000000000000000" pitchFamily="2" charset="2"/>
              </a:rPr>
              <a:t>Fully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contained</a:t>
            </a:r>
            <a:r>
              <a:rPr lang="it-IT" sz="1600" dirty="0">
                <a:sym typeface="Wingdings" panose="05000000000000000000" pitchFamily="2" charset="2"/>
              </a:rPr>
              <a:t> </a:t>
            </a:r>
            <a:r>
              <a:rPr lang="it-IT" sz="1600" dirty="0" err="1">
                <a:sym typeface="Wingdings" panose="05000000000000000000" pitchFamily="2" charset="2"/>
              </a:rPr>
              <a:t>photoelectron</a:t>
            </a:r>
            <a:r>
              <a:rPr lang="it-IT" sz="1600" dirty="0">
                <a:sym typeface="Wingdings" panose="05000000000000000000" pitchFamily="2" charset="2"/>
              </a:rPr>
              <a:t> in a 10 cm side cube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1305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A096-5D94-CE65-0283-874EBA77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IXPE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E96D8-F234-F475-A0ED-18D0A80E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5111F-97DF-141A-47C8-00E31F5C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0A777-7103-A18B-7BAF-0378087A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39BF09-A039-C1E6-00B2-575D663C6BEA}"/>
              </a:ext>
            </a:extLst>
          </p:cNvPr>
          <p:cNvSpPr txBox="1"/>
          <p:nvPr/>
        </p:nvSpPr>
        <p:spPr>
          <a:xfrm>
            <a:off x="29012" y="722383"/>
            <a:ext cx="807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IXPE is a great success but as experimentalists we can do better </a:t>
            </a:r>
          </a:p>
          <a:p>
            <a:r>
              <a:rPr lang="en-US" sz="1600" dirty="0">
                <a:effectLst/>
              </a:rPr>
              <a:t>– </a:t>
            </a:r>
            <a:r>
              <a:rPr lang="en-US" sz="1600" i="1" dirty="0" err="1">
                <a:effectLst/>
              </a:rPr>
              <a:t>P.Soffitta</a:t>
            </a:r>
            <a:endParaRPr lang="en-US" sz="16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6A89-D509-FFE2-0148-580900B9B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400" y="689020"/>
            <a:ext cx="2456027" cy="2295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F55C05-629C-3CE5-D9B4-39EAB060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" y="2158673"/>
            <a:ext cx="3007519" cy="342900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CA9D7A-CE50-43F2-F7AF-50976C21C733}"/>
              </a:ext>
            </a:extLst>
          </p:cNvPr>
          <p:cNvSpPr txBox="1"/>
          <p:nvPr/>
        </p:nvSpPr>
        <p:spPr>
          <a:xfrm>
            <a:off x="3319083" y="1135771"/>
            <a:ext cx="591936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Limitations</a:t>
            </a:r>
            <a:r>
              <a:rPr lang="en-US" sz="3200" b="1" dirty="0">
                <a:solidFill>
                  <a:srgbClr val="FF0000"/>
                </a:solidFill>
              </a:rPr>
              <a:t> of IXPE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1D95D-5E4F-7C80-43F5-FD433A6A2960}"/>
              </a:ext>
            </a:extLst>
          </p:cNvPr>
          <p:cNvSpPr txBox="1"/>
          <p:nvPr/>
        </p:nvSpPr>
        <p:spPr>
          <a:xfrm>
            <a:off x="3063839" y="1720546"/>
            <a:ext cx="67352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 err="1"/>
              <a:t>Deadtime</a:t>
            </a:r>
            <a:r>
              <a:rPr lang="it-IT" sz="1600" b="1" dirty="0"/>
              <a:t> of 1 </a:t>
            </a:r>
            <a:r>
              <a:rPr lang="it-IT" sz="1600" b="1" dirty="0" err="1"/>
              <a:t>ms</a:t>
            </a:r>
            <a:r>
              <a:rPr lang="it-IT" sz="1600" b="1" dirty="0"/>
              <a:t> per event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1600" dirty="0" err="1"/>
              <a:t>Need</a:t>
            </a:r>
            <a:r>
              <a:rPr lang="it-IT" sz="1600" dirty="0"/>
              <a:t> to </a:t>
            </a:r>
            <a:r>
              <a:rPr lang="it-IT" sz="1600" dirty="0" err="1"/>
              <a:t>evaluate</a:t>
            </a:r>
            <a:r>
              <a:rPr lang="it-IT" sz="1600" dirty="0"/>
              <a:t> </a:t>
            </a:r>
            <a:r>
              <a:rPr lang="it-IT" sz="1600" dirty="0" err="1"/>
              <a:t>pedestal</a:t>
            </a:r>
            <a:r>
              <a:rPr lang="it-IT" sz="1600" dirty="0"/>
              <a:t> after </a:t>
            </a:r>
            <a:r>
              <a:rPr lang="it-IT" sz="1600" dirty="0" err="1"/>
              <a:t>every</a:t>
            </a:r>
            <a:r>
              <a:rPr lang="it-IT" sz="1600" dirty="0"/>
              <a:t>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Continuous calibrations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Caused by GEM and ASIC and glue absorption of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2D readout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1600" dirty="0"/>
              <a:t>Lower </a:t>
            </a:r>
            <a:r>
              <a:rPr lang="it-IT" sz="1600" dirty="0" err="1"/>
              <a:t>discrimination</a:t>
            </a:r>
            <a:r>
              <a:rPr lang="it-IT" sz="1600" dirty="0"/>
              <a:t> power to tracks </a:t>
            </a:r>
            <a:r>
              <a:rPr lang="it-IT" sz="1600" dirty="0" err="1"/>
              <a:t>oriented</a:t>
            </a:r>
            <a:r>
              <a:rPr lang="it-IT" sz="1600" dirty="0"/>
              <a:t> </a:t>
            </a:r>
            <a:r>
              <a:rPr lang="it-IT" sz="1600" dirty="0" err="1"/>
              <a:t>toward</a:t>
            </a:r>
            <a:r>
              <a:rPr lang="it-IT" sz="1600" dirty="0"/>
              <a:t> the </a:t>
            </a:r>
            <a:r>
              <a:rPr lang="it-IT" sz="1600" dirty="0" err="1"/>
              <a:t>sensor</a:t>
            </a:r>
            <a:r>
              <a:rPr lang="it-IT" sz="1600" dirty="0"/>
              <a:t> </a:t>
            </a:r>
            <a:r>
              <a:rPr lang="it-IT" sz="1600" dirty="0" err="1"/>
              <a:t>plane</a:t>
            </a:r>
            <a:br>
              <a:rPr lang="it-IT" sz="1600" dirty="0"/>
            </a:br>
            <a:r>
              <a:rPr lang="it-IT" sz="1600" dirty="0"/>
              <a:t>(more background)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Limited to focal plane of X-ray optics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Limited field of 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Loss to sensitivity to transients (helpful for </a:t>
            </a:r>
            <a:r>
              <a:rPr lang="en-US" sz="1600" dirty="0" err="1"/>
              <a:t>multimessanger</a:t>
            </a:r>
            <a:r>
              <a:rPr lang="en-US" sz="1600" dirty="0"/>
              <a:t> physics)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Energy range &lt;9 keV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Higher energies can increase information on coronas, magnetars tackle non-thermal bremsstrahlung in Solar flares and NS binaries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4" name="Segnaposto contenuto 3">
            <a:extLst>
              <a:ext uri="{FF2B5EF4-FFF2-40B4-BE49-F238E27FC236}">
                <a16:creationId xmlns:a16="http://schemas.microsoft.com/office/drawing/2014/main" id="{1728A3F1-F640-B1AD-8534-A4A650BEC3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r="15092"/>
          <a:stretch/>
        </p:blipFill>
        <p:spPr>
          <a:xfrm>
            <a:off x="10151488" y="3171791"/>
            <a:ext cx="1579850" cy="1402766"/>
          </a:xfrm>
          <a:prstGeom prst="rect">
            <a:avLst/>
          </a:prstGeom>
        </p:spPr>
      </p:pic>
      <p:pic>
        <p:nvPicPr>
          <p:cNvPr id="15" name="Picture 14" descr="A sun with a bright light&#10;&#10;AI-generated content may be incorrect.">
            <a:extLst>
              <a:ext uri="{FF2B5EF4-FFF2-40B4-BE49-F238E27FC236}">
                <a16:creationId xmlns:a16="http://schemas.microsoft.com/office/drawing/2014/main" id="{FFF173FC-30CC-CA0C-6E31-2A3363EB4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23419" r="14449" b="23144"/>
          <a:stretch/>
        </p:blipFill>
        <p:spPr>
          <a:xfrm>
            <a:off x="10008587" y="4989635"/>
            <a:ext cx="1982547" cy="1501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638B5A-B252-B8A5-E952-CAD0F34284CA}"/>
              </a:ext>
            </a:extLst>
          </p:cNvPr>
          <p:cNvSpPr txBox="1"/>
          <p:nvPr/>
        </p:nvSpPr>
        <p:spPr>
          <a:xfrm>
            <a:off x="8633969" y="5403365"/>
            <a:ext cx="12505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000" b="1" dirty="0">
                <a:solidFill>
                  <a:srgbClr val="FF0000"/>
                </a:solidFill>
                <a:latin typeface="Manjari" pitchFamily="18"/>
              </a:rPr>
              <a:t>Fabiani et al, 2012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87ADEB-4A78-A8DA-6F6C-0EAD719ED974}"/>
              </a:ext>
            </a:extLst>
          </p:cNvPr>
          <p:cNvSpPr txBox="1"/>
          <p:nvPr/>
        </p:nvSpPr>
        <p:spPr>
          <a:xfrm>
            <a:off x="4404574" y="5649586"/>
            <a:ext cx="61947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000" b="1" dirty="0" err="1">
                <a:solidFill>
                  <a:srgbClr val="FF0000"/>
                </a:solidFill>
                <a:latin typeface="Manjari" pitchFamily="18"/>
              </a:rPr>
              <a:t>Westfold</a:t>
            </a:r>
            <a:r>
              <a:rPr lang="it-IT" sz="1000" b="1" dirty="0">
                <a:solidFill>
                  <a:srgbClr val="FF0000"/>
                </a:solidFill>
                <a:latin typeface="Manjari" pitchFamily="18"/>
              </a:rPr>
              <a:t> 1959</a:t>
            </a:r>
          </a:p>
        </p:txBody>
      </p:sp>
    </p:spTree>
    <p:extLst>
      <p:ext uri="{BB962C8B-B14F-4D97-AF65-F5344CB8AC3E}">
        <p14:creationId xmlns:p14="http://schemas.microsoft.com/office/powerpoint/2010/main" val="232228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8896C-30B2-13B0-8177-63F156A98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6B14-C988-12D9-F26A-3A1CF5C8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Figure-of-</a:t>
            </a:r>
            <a:r>
              <a:rPr lang="it-IT" dirty="0" err="1"/>
              <a:t>merit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A25933-7F7F-FAD3-8E63-7AEDF102E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ECFAB-9D58-DE33-2674-C74140C4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B29F4-AC53-FBFF-FD46-65D69631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80C04-63B6-33C5-1444-A2382C7D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403" y="733818"/>
            <a:ext cx="6195686" cy="6059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94E1F-C0A1-E61A-8E5C-6961D23DCBAE}"/>
              </a:ext>
            </a:extLst>
          </p:cNvPr>
          <p:cNvSpPr txBox="1"/>
          <p:nvPr/>
        </p:nvSpPr>
        <p:spPr>
          <a:xfrm>
            <a:off x="65593" y="683871"/>
            <a:ext cx="5517399" cy="29383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indent="-285750" hangingPunct="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When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no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measurements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are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available</a:t>
            </a:r>
            <a:r>
              <a:rPr lang="it-IT" sz="2000" dirty="0">
                <a:ea typeface="Noto Sans CJK SC" pitchFamily="2"/>
                <a:cs typeface="Lohit Devanagari" pitchFamily="2"/>
              </a:rPr>
              <a:t>, the Minimum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Detectable</a:t>
            </a:r>
            <a:r>
              <a:rPr lang="it-IT" sz="2000" dirty="0">
                <a:ea typeface="Noto Sans CJK SC" pitchFamily="2"/>
                <a:cs typeface="Lohit Devanagari" pitchFamily="2"/>
              </a:rPr>
              <a:t>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Polarisation</a:t>
            </a:r>
            <a:r>
              <a:rPr lang="it-IT" sz="2000" dirty="0">
                <a:ea typeface="Noto Sans CJK SC" pitchFamily="2"/>
                <a:cs typeface="Lohit Devanagari" pitchFamily="2"/>
              </a:rPr>
              <a:t> (MDP) can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describe</a:t>
            </a:r>
            <a:r>
              <a:rPr lang="it-IT" sz="2000" dirty="0">
                <a:ea typeface="Noto Sans CJK SC" pitchFamily="2"/>
                <a:cs typeface="Lohit Devanagari" pitchFamily="2"/>
              </a:rPr>
              <a:t>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how</a:t>
            </a:r>
            <a:r>
              <a:rPr lang="it-IT" sz="2000" dirty="0">
                <a:ea typeface="Noto Sans CJK SC" pitchFamily="2"/>
                <a:cs typeface="Lohit Devanagari" pitchFamily="2"/>
              </a:rPr>
              <a:t>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well</a:t>
            </a:r>
            <a:r>
              <a:rPr lang="it-IT" sz="2000" dirty="0">
                <a:ea typeface="Noto Sans CJK SC" pitchFamily="2"/>
                <a:cs typeface="Lohit Devanagari" pitchFamily="2"/>
              </a:rPr>
              <a:t>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you</a:t>
            </a:r>
            <a:r>
              <a:rPr lang="it-IT" sz="2000" dirty="0">
                <a:ea typeface="Noto Sans CJK SC" pitchFamily="2"/>
                <a:cs typeface="Lohit Devanagari" pitchFamily="2"/>
              </a:rPr>
              <a:t>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expect</a:t>
            </a:r>
            <a:r>
              <a:rPr lang="it-IT" sz="2000" dirty="0">
                <a:ea typeface="Noto Sans CJK SC" pitchFamily="2"/>
                <a:cs typeface="Lohit Devanagari" pitchFamily="2"/>
              </a:rPr>
              <a:t> 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your</a:t>
            </a:r>
            <a:r>
              <a:rPr lang="it-IT" sz="2000" dirty="0">
                <a:ea typeface="Noto Sans CJK SC" pitchFamily="2"/>
                <a:cs typeface="Lohit Devanagari" pitchFamily="2"/>
              </a:rPr>
              <a:t> detector to be</a:t>
            </a:r>
          </a:p>
          <a:p>
            <a:pPr hangingPunct="0">
              <a:spcAft>
                <a:spcPts val="600"/>
              </a:spcAft>
              <a:buSzPct val="150000"/>
            </a:pPr>
            <a:endParaRPr lang="it-IT" sz="2000" dirty="0">
              <a:ea typeface="Noto Sans CJK SC" pitchFamily="2"/>
              <a:cs typeface="Lohit Devanagari" pitchFamily="2"/>
            </a:endParaRPr>
          </a:p>
          <a:p>
            <a:pPr hangingPunct="0">
              <a:spcAft>
                <a:spcPts val="600"/>
              </a:spcAft>
              <a:buSzPct val="150000"/>
            </a:pPr>
            <a:endParaRPr lang="it-IT" sz="1000" dirty="0">
              <a:ea typeface="Noto Sans CJK SC" pitchFamily="2"/>
              <a:cs typeface="Lohit Devanagari" pitchFamily="2"/>
            </a:endParaRPr>
          </a:p>
          <a:p>
            <a:pPr marL="285750" indent="-285750" hangingPunct="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Square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root of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Efficiency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multiplied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by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modulation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factor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</a:t>
            </a:r>
            <a:r>
              <a:rPr lang="it-IT" sz="2000" dirty="0">
                <a:ea typeface="Noto Sans CJK SC" pitchFamily="2"/>
                <a:cs typeface="Lohit Devanagari" pitchFamily="2"/>
              </a:rPr>
              <a:t>𝝁√𝜺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is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a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valid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parameter</a:t>
            </a:r>
            <a:r>
              <a:rPr lang="it-IT" sz="20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for </a:t>
            </a:r>
            <a:r>
              <a:rPr lang="it-IT" sz="20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goodnes</a:t>
            </a:r>
            <a:r>
              <a:rPr lang="it-IT" sz="2000" dirty="0" err="1">
                <a:ea typeface="Noto Sans CJK SC" pitchFamily="2"/>
                <a:cs typeface="Lohit Devanagari" pitchFamily="2"/>
              </a:rPr>
              <a:t>s</a:t>
            </a:r>
            <a:r>
              <a:rPr lang="it-IT" sz="2000" dirty="0">
                <a:ea typeface="Noto Sans CJK SC" pitchFamily="2"/>
                <a:cs typeface="Lohit Devanagari" pitchFamily="2"/>
              </a:rPr>
              <a:t> of detector</a:t>
            </a:r>
            <a:endParaRPr lang="it-IT" sz="2000" kern="1200" cap="none" dirty="0">
              <a:ln>
                <a:noFill/>
              </a:ln>
              <a:ea typeface="Noto Sans CJK SC" pitchFamily="2"/>
              <a:cs typeface="Lohit Devanagari" pitchFamily="2"/>
            </a:endParaRPr>
          </a:p>
        </p:txBody>
      </p:sp>
      <p:pic>
        <p:nvPicPr>
          <p:cNvPr id="8" name="Picture 7" descr="A math equation with numbers and symbols&#10;&#10;AI-generated content may be incorrect.">
            <a:extLst>
              <a:ext uri="{FF2B5EF4-FFF2-40B4-BE49-F238E27FC236}">
                <a16:creationId xmlns:a16="http://schemas.microsoft.com/office/drawing/2014/main" id="{CAE9DF80-05AE-224F-70EF-5C26692F1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58" y="1712257"/>
            <a:ext cx="2746017" cy="881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B41CF-52B9-E4F0-A49F-FAF011154799}"/>
              </a:ext>
            </a:extLst>
          </p:cNvPr>
          <p:cNvSpPr txBox="1"/>
          <p:nvPr/>
        </p:nvSpPr>
        <p:spPr>
          <a:xfrm>
            <a:off x="4038600" y="1938315"/>
            <a:ext cx="1354016" cy="4294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050" i="1" dirty="0" err="1"/>
              <a:t>With</a:t>
            </a:r>
            <a:r>
              <a:rPr lang="fr-FR" sz="1050" i="1" dirty="0"/>
              <a:t> </a:t>
            </a:r>
            <a:r>
              <a:rPr lang="fr-FR" sz="1050" i="1" dirty="0" err="1"/>
              <a:t>negligible</a:t>
            </a:r>
            <a:r>
              <a:rPr lang="fr-FR" sz="1050" i="1" dirty="0"/>
              <a:t> 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B0BB6-937C-3923-FBA0-7A1216A61DF4}"/>
              </a:ext>
            </a:extLst>
          </p:cNvPr>
          <p:cNvSpPr txBox="1"/>
          <p:nvPr/>
        </p:nvSpPr>
        <p:spPr>
          <a:xfrm>
            <a:off x="842844" y="3996491"/>
            <a:ext cx="4904353" cy="230738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b="1" dirty="0">
                <a:solidFill>
                  <a:srgbClr val="C00000"/>
                </a:solidFill>
              </a:rPr>
              <a:t>IXPE values: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u="sng" dirty="0">
                <a:solidFill>
                  <a:srgbClr val="C00000"/>
                </a:solidFill>
              </a:rPr>
              <a:t>0.11 @ 2.6 keV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b="1" u="sng" dirty="0">
                <a:solidFill>
                  <a:srgbClr val="C00000"/>
                </a:solidFill>
              </a:rPr>
              <a:t>0.074 @6.4 keV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dirty="0">
              <a:solidFill>
                <a:srgbClr val="C00000"/>
              </a:solidFill>
            </a:endParaRPr>
          </a:p>
          <a:p>
            <a:pPr marL="285750" indent="-285750" algn="ctr" hangingPunct="0">
              <a:buFont typeface="Wingdings" panose="05000000000000000000" pitchFamily="2" charset="2"/>
              <a:buChar char="à"/>
            </a:pPr>
            <a:r>
              <a:rPr lang="fr-FR" b="1" dirty="0">
                <a:solidFill>
                  <a:srgbClr val="C00000"/>
                </a:solidFill>
              </a:rPr>
              <a:t>Our value are in the </a:t>
            </a:r>
            <a:r>
              <a:rPr lang="fr-FR" b="1" dirty="0" err="1">
                <a:solidFill>
                  <a:srgbClr val="C00000"/>
                </a:solidFill>
              </a:rPr>
              <a:t>ballpark</a:t>
            </a:r>
            <a:r>
              <a:rPr lang="fr-FR" b="1" dirty="0">
                <a:solidFill>
                  <a:srgbClr val="C00000"/>
                </a:solidFill>
              </a:rPr>
              <a:t>.</a:t>
            </a:r>
          </a:p>
          <a:p>
            <a:pPr algn="ctr" hangingPunct="0"/>
            <a:r>
              <a:rPr lang="fr-FR" dirty="0">
                <a:solidFill>
                  <a:srgbClr val="C00000"/>
                </a:solidFill>
              </a:rPr>
              <a:t>This </a:t>
            </a:r>
            <a:r>
              <a:rPr lang="fr-FR" dirty="0" err="1">
                <a:solidFill>
                  <a:srgbClr val="C00000"/>
                </a:solidFill>
              </a:rPr>
              <a:t>does</a:t>
            </a:r>
            <a:r>
              <a:rPr lang="fr-FR" dirty="0">
                <a:solidFill>
                  <a:srgbClr val="C00000"/>
                </a:solidFill>
              </a:rPr>
              <a:t> not </a:t>
            </a:r>
            <a:r>
              <a:rPr lang="fr-FR" dirty="0" err="1">
                <a:solidFill>
                  <a:srgbClr val="C00000"/>
                </a:solidFill>
              </a:rPr>
              <a:t>mean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we</a:t>
            </a:r>
            <a:r>
              <a:rPr lang="fr-FR" dirty="0">
                <a:solidFill>
                  <a:srgbClr val="C00000"/>
                </a:solidFill>
              </a:rPr>
              <a:t> are </a:t>
            </a:r>
            <a:r>
              <a:rPr lang="fr-FR" dirty="0" err="1">
                <a:solidFill>
                  <a:srgbClr val="C00000"/>
                </a:solidFill>
              </a:rPr>
              <a:t>similarly</a:t>
            </a:r>
            <a:r>
              <a:rPr lang="fr-FR" dirty="0">
                <a:solidFill>
                  <a:srgbClr val="C00000"/>
                </a:solidFill>
              </a:rPr>
              <a:t> good</a:t>
            </a:r>
            <a:br>
              <a:rPr lang="fr-FR" dirty="0">
                <a:solidFill>
                  <a:srgbClr val="C00000"/>
                </a:solidFill>
              </a:rPr>
            </a:br>
            <a:br>
              <a:rPr lang="fr-FR" dirty="0">
                <a:solidFill>
                  <a:srgbClr val="C00000"/>
                </a:solidFill>
              </a:rPr>
            </a:br>
            <a:r>
              <a:rPr lang="fr-FR" b="1" dirty="0" err="1">
                <a:solidFill>
                  <a:srgbClr val="C00000"/>
                </a:solidFill>
              </a:rPr>
              <a:t>Measure</a:t>
            </a:r>
            <a:r>
              <a:rPr lang="fr-FR" b="1" dirty="0">
                <a:solidFill>
                  <a:srgbClr val="C00000"/>
                </a:solidFill>
              </a:rPr>
              <a:t> modulation!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7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2394E-FBFA-DF2B-3C93-A0092EC62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25F6-F088-060E-F765-AE87C37C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Source 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E50A8-3039-B9D5-F88C-CEE85652C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CD5B0-AE51-C893-7DF9-F0B06E1F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6E96A-42F2-087A-E0D0-DFC12C36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00BF4D73-446D-956D-4155-5CD159DD8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/>
          <a:stretch/>
        </p:blipFill>
        <p:spPr>
          <a:xfrm>
            <a:off x="43100" y="692699"/>
            <a:ext cx="7332389" cy="3806598"/>
          </a:xfrm>
          <a:prstGeom prst="rect">
            <a:avLst/>
          </a:prstGeom>
        </p:spPr>
      </p:pic>
      <p:pic>
        <p:nvPicPr>
          <p:cNvPr id="7" name="Picture 6" descr="A machine on a table&#10;&#10;AI-generated content may be incorrect.">
            <a:extLst>
              <a:ext uri="{FF2B5EF4-FFF2-40B4-BE49-F238E27FC236}">
                <a16:creationId xmlns:a16="http://schemas.microsoft.com/office/drawing/2014/main" id="{14CDE27A-B9F4-D625-A573-17F2F40A9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31" y="692699"/>
            <a:ext cx="3720099" cy="4960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BB993E-A513-3199-2633-4558ADF84E58}"/>
              </a:ext>
            </a:extLst>
          </p:cNvPr>
          <p:cNvSpPr txBox="1"/>
          <p:nvPr/>
        </p:nvSpPr>
        <p:spPr>
          <a:xfrm>
            <a:off x="6734564" y="4339914"/>
            <a:ext cx="178249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dirty="0"/>
              <a:t>Camera and </a:t>
            </a:r>
            <a:r>
              <a:rPr lang="it-IT" sz="1400" b="1" dirty="0" err="1"/>
              <a:t>lens</a:t>
            </a:r>
            <a:endParaRPr lang="fr-FR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D47DB-5292-F946-6182-C74AD3F6451F}"/>
              </a:ext>
            </a:extLst>
          </p:cNvPr>
          <p:cNvSpPr txBox="1"/>
          <p:nvPr/>
        </p:nvSpPr>
        <p:spPr>
          <a:xfrm>
            <a:off x="6845433" y="3281564"/>
            <a:ext cx="178249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/>
              <a:t>Gas volume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33B7B-117C-A278-7928-2FB92A26F250}"/>
              </a:ext>
            </a:extLst>
          </p:cNvPr>
          <p:cNvSpPr txBox="1"/>
          <p:nvPr/>
        </p:nvSpPr>
        <p:spPr>
          <a:xfrm>
            <a:off x="6742970" y="1422832"/>
            <a:ext cx="178249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/>
              <a:t>X-ray tube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62A22-760B-AAB0-A69C-1F36FA87FAFB}"/>
              </a:ext>
            </a:extLst>
          </p:cNvPr>
          <p:cNvSpPr txBox="1"/>
          <p:nvPr/>
        </p:nvSpPr>
        <p:spPr>
          <a:xfrm>
            <a:off x="6789856" y="2043648"/>
            <a:ext cx="178249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 err="1"/>
              <a:t>Diffractor</a:t>
            </a:r>
            <a:r>
              <a:rPr lang="fr-FR" sz="1400" b="1" dirty="0"/>
              <a:t> </a:t>
            </a:r>
            <a:r>
              <a:rPr lang="fr-FR" sz="1400" b="1" dirty="0" err="1"/>
              <a:t>crystal</a:t>
            </a:r>
            <a:endParaRPr lang="fr-FR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E909B-0A42-ADD5-B684-92678B378F42}"/>
              </a:ext>
            </a:extLst>
          </p:cNvPr>
          <p:cNvSpPr txBox="1"/>
          <p:nvPr/>
        </p:nvSpPr>
        <p:spPr>
          <a:xfrm>
            <a:off x="6845433" y="2722590"/>
            <a:ext cx="178249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 err="1"/>
              <a:t>Collimator</a:t>
            </a:r>
            <a:endParaRPr lang="fr-FR" sz="14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443733-923D-C072-6379-8F9019587D17}"/>
              </a:ext>
            </a:extLst>
          </p:cNvPr>
          <p:cNvCxnSpPr>
            <a:cxnSpLocks/>
          </p:cNvCxnSpPr>
          <p:nvPr/>
        </p:nvCxnSpPr>
        <p:spPr>
          <a:xfrm flipV="1">
            <a:off x="8281748" y="3257734"/>
            <a:ext cx="2564447" cy="1211303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436BDC-098C-B37D-C3E0-1F1AC78E94C1}"/>
              </a:ext>
            </a:extLst>
          </p:cNvPr>
          <p:cNvCxnSpPr>
            <a:cxnSpLocks/>
          </p:cNvCxnSpPr>
          <p:nvPr/>
        </p:nvCxnSpPr>
        <p:spPr>
          <a:xfrm flipV="1">
            <a:off x="8281748" y="2572440"/>
            <a:ext cx="2417490" cy="86414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E4BE6E-C864-4304-32F4-30D557DF146E}"/>
              </a:ext>
            </a:extLst>
          </p:cNvPr>
          <p:cNvCxnSpPr>
            <a:cxnSpLocks/>
          </p:cNvCxnSpPr>
          <p:nvPr/>
        </p:nvCxnSpPr>
        <p:spPr>
          <a:xfrm flipV="1">
            <a:off x="8210672" y="2040554"/>
            <a:ext cx="2071308" cy="86414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128865-09A9-C02B-6A57-DA3F547087CE}"/>
              </a:ext>
            </a:extLst>
          </p:cNvPr>
          <p:cNvCxnSpPr>
            <a:cxnSpLocks/>
          </p:cNvCxnSpPr>
          <p:nvPr/>
        </p:nvCxnSpPr>
        <p:spPr>
          <a:xfrm flipV="1">
            <a:off x="8281748" y="1930358"/>
            <a:ext cx="1956748" cy="36134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EB6A7C-A187-8680-F6AE-41B60B604A1C}"/>
              </a:ext>
            </a:extLst>
          </p:cNvPr>
          <p:cNvCxnSpPr>
            <a:cxnSpLocks/>
          </p:cNvCxnSpPr>
          <p:nvPr/>
        </p:nvCxnSpPr>
        <p:spPr>
          <a:xfrm>
            <a:off x="8062175" y="1596980"/>
            <a:ext cx="1879161" cy="221565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B6E6E9-5B6F-FFE6-D81A-F3614E37E628}"/>
              </a:ext>
            </a:extLst>
          </p:cNvPr>
          <p:cNvSpPr txBox="1"/>
          <p:nvPr/>
        </p:nvSpPr>
        <p:spPr>
          <a:xfrm>
            <a:off x="175553" y="4403116"/>
            <a:ext cx="5037175" cy="52189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13 keV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Almost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completely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absorbed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by Cu (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fr-FR" sz="1400" b="1" baseline="-25000" dirty="0" err="1">
                <a:solidFill>
                  <a:schemeClr val="accent6">
                    <a:lumMod val="50000"/>
                  </a:schemeClr>
                </a:solidFill>
              </a:rPr>
              <a:t>edge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=8.9 keV)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99A157-A241-2003-2505-B14FEB0EE512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2532205" y="4142367"/>
            <a:ext cx="161936" cy="260749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60CE7CD-A680-FB87-2DD2-44AEE600961A}"/>
              </a:ext>
            </a:extLst>
          </p:cNvPr>
          <p:cNvSpPr txBox="1"/>
          <p:nvPr/>
        </p:nvSpPr>
        <p:spPr>
          <a:xfrm>
            <a:off x="56116" y="3357697"/>
            <a:ext cx="2517538" cy="52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4.3 keV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Completely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absorbed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by Cu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E8C46F-F29F-EDDD-8DBA-7BC8E1869FE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314885" y="3886901"/>
            <a:ext cx="50066" cy="25546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4D604F-D88C-F3D6-2632-BDE3B98FA393}"/>
              </a:ext>
            </a:extLst>
          </p:cNvPr>
          <p:cNvSpPr txBox="1"/>
          <p:nvPr/>
        </p:nvSpPr>
        <p:spPr>
          <a:xfrm>
            <a:off x="3237762" y="2348083"/>
            <a:ext cx="1765495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8.1 keV Cu K</a:t>
            </a:r>
            <a:r>
              <a:rPr lang="el-GR" sz="1400" b="1" baseline="-25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α</a:t>
            </a:r>
            <a:endParaRPr lang="fr-FR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45026DA-A8EA-7727-21B6-9D85E8D4098F}"/>
              </a:ext>
            </a:extLst>
          </p:cNvPr>
          <p:cNvCxnSpPr>
            <a:cxnSpLocks/>
          </p:cNvCxnSpPr>
          <p:nvPr/>
        </p:nvCxnSpPr>
        <p:spPr>
          <a:xfrm flipH="1">
            <a:off x="1830923" y="2503104"/>
            <a:ext cx="1765495" cy="866444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7DA993D-BEC8-A93D-AF77-E4206F735EA8}"/>
              </a:ext>
            </a:extLst>
          </p:cNvPr>
          <p:cNvSpPr txBox="1"/>
          <p:nvPr/>
        </p:nvSpPr>
        <p:spPr>
          <a:xfrm>
            <a:off x="2898411" y="1473940"/>
            <a:ext cx="251753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8.7 keV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428F65-263F-634B-B34E-24F0D34FE795}"/>
              </a:ext>
            </a:extLst>
          </p:cNvPr>
          <p:cNvCxnSpPr>
            <a:cxnSpLocks/>
          </p:cNvCxnSpPr>
          <p:nvPr/>
        </p:nvCxnSpPr>
        <p:spPr>
          <a:xfrm flipH="1">
            <a:off x="1916049" y="1658872"/>
            <a:ext cx="1814733" cy="5931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436F521-9586-F07F-B8DF-D70E396DB721}"/>
              </a:ext>
            </a:extLst>
          </p:cNvPr>
          <p:cNvSpPr txBox="1"/>
          <p:nvPr/>
        </p:nvSpPr>
        <p:spPr>
          <a:xfrm>
            <a:off x="3436259" y="3144211"/>
            <a:ext cx="251753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17.4 keV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17A78E-C247-FF31-3BEB-C6330E2EFC01}"/>
              </a:ext>
            </a:extLst>
          </p:cNvPr>
          <p:cNvCxnSpPr>
            <a:cxnSpLocks/>
          </p:cNvCxnSpPr>
          <p:nvPr/>
        </p:nvCxnSpPr>
        <p:spPr>
          <a:xfrm flipH="1">
            <a:off x="3083658" y="3304735"/>
            <a:ext cx="1155298" cy="123608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AAD6C75-1917-4DAF-31B1-DC77A2710FE5}"/>
              </a:ext>
            </a:extLst>
          </p:cNvPr>
          <p:cNvSpPr txBox="1"/>
          <p:nvPr/>
        </p:nvSpPr>
        <p:spPr>
          <a:xfrm>
            <a:off x="4190938" y="4405696"/>
            <a:ext cx="251753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Bremsstrahlung</a:t>
            </a:r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dirty="0" err="1">
                <a:solidFill>
                  <a:schemeClr val="accent6">
                    <a:lumMod val="50000"/>
                  </a:schemeClr>
                </a:solidFill>
              </a:rPr>
              <a:t>bump</a:t>
            </a:r>
            <a:endParaRPr lang="fr-FR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7D7AFB-F415-6282-EFE0-FD573D3923B2}"/>
              </a:ext>
            </a:extLst>
          </p:cNvPr>
          <p:cNvCxnSpPr>
            <a:cxnSpLocks/>
          </p:cNvCxnSpPr>
          <p:nvPr/>
        </p:nvCxnSpPr>
        <p:spPr>
          <a:xfrm flipH="1" flipV="1">
            <a:off x="3931384" y="3942972"/>
            <a:ext cx="1525866" cy="441048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C7D4C8E-4220-003C-64AE-D5713B58238D}"/>
              </a:ext>
            </a:extLst>
          </p:cNvPr>
          <p:cNvSpPr txBox="1"/>
          <p:nvPr/>
        </p:nvSpPr>
        <p:spPr>
          <a:xfrm>
            <a:off x="6708476" y="5840569"/>
            <a:ext cx="480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Using a </a:t>
            </a:r>
            <a:r>
              <a:rPr lang="it-IT" b="1" dirty="0" err="1">
                <a:solidFill>
                  <a:srgbClr val="C00000"/>
                </a:solidFill>
              </a:rPr>
              <a:t>copper</a:t>
            </a:r>
            <a:r>
              <a:rPr lang="it-IT" b="1" dirty="0">
                <a:solidFill>
                  <a:srgbClr val="C00000"/>
                </a:solidFill>
              </a:rPr>
              <a:t> 35um </a:t>
            </a:r>
            <a:r>
              <a:rPr lang="it-IT" b="1" dirty="0" err="1">
                <a:solidFill>
                  <a:srgbClr val="C00000"/>
                </a:solidFill>
              </a:rPr>
              <a:t>cathode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was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not</a:t>
            </a:r>
            <a:r>
              <a:rPr lang="it-IT" b="1" dirty="0">
                <a:solidFill>
                  <a:srgbClr val="C00000"/>
                </a:solidFill>
              </a:rPr>
              <a:t> a smart </a:t>
            </a:r>
            <a:r>
              <a:rPr lang="it-IT" b="1" dirty="0" err="1">
                <a:solidFill>
                  <a:srgbClr val="C00000"/>
                </a:solidFill>
              </a:rPr>
              <a:t>move</a:t>
            </a:r>
            <a:r>
              <a:rPr lang="it-IT" b="1" dirty="0">
                <a:solidFill>
                  <a:srgbClr val="C00000"/>
                </a:solidFill>
              </a:rPr>
              <a:t>, </a:t>
            </a:r>
            <a:r>
              <a:rPr lang="it-IT" b="1" dirty="0" err="1">
                <a:solidFill>
                  <a:srgbClr val="C00000"/>
                </a:solidFill>
              </a:rPr>
              <a:t>but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we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learned</a:t>
            </a:r>
            <a:r>
              <a:rPr lang="it-IT" b="1" dirty="0">
                <a:solidFill>
                  <a:srgbClr val="C00000"/>
                </a:solidFill>
              </a:rPr>
              <a:t> from </a:t>
            </a:r>
            <a:r>
              <a:rPr lang="it-IT" b="1" dirty="0" err="1">
                <a:solidFill>
                  <a:srgbClr val="C00000"/>
                </a:solidFill>
              </a:rPr>
              <a:t>that</a:t>
            </a:r>
            <a:r>
              <a:rPr lang="it-IT" b="1" dirty="0">
                <a:solidFill>
                  <a:srgbClr val="C00000"/>
                </a:solidFill>
              </a:rPr>
              <a:t>!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D96A563-D3DB-0569-CF09-98708E7F8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714" y="743975"/>
            <a:ext cx="2176415" cy="14898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8A48A1C-A7F3-1509-C88E-3B1BF60401EA}"/>
              </a:ext>
            </a:extLst>
          </p:cNvPr>
          <p:cNvSpPr txBox="1"/>
          <p:nvPr/>
        </p:nvSpPr>
        <p:spPr>
          <a:xfrm>
            <a:off x="49970" y="5069226"/>
            <a:ext cx="9440011" cy="17686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rtl="0" hangingPunc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</a:pPr>
            <a:r>
              <a:rPr lang="fr-FR" sz="1400" dirty="0"/>
              <a:t>X-ray tube </a:t>
            </a:r>
            <a:r>
              <a:rPr lang="fr-FR" sz="1400" dirty="0" err="1"/>
              <a:t>powered</a:t>
            </a:r>
            <a:r>
              <a:rPr lang="fr-FR" sz="1400" dirty="0"/>
              <a:t> at 30 kV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tens</a:t>
            </a:r>
            <a:r>
              <a:rPr lang="fr-FR" sz="1400" dirty="0"/>
              <a:t> of </a:t>
            </a:r>
            <a:r>
              <a:rPr lang="fr-FR" sz="1400" dirty="0" err="1"/>
              <a:t>microamperes</a:t>
            </a:r>
            <a:r>
              <a:rPr lang="fr-FR" sz="1400" dirty="0"/>
              <a:t> to </a:t>
            </a:r>
            <a:r>
              <a:rPr lang="fr-FR" sz="1400" dirty="0" err="1"/>
              <a:t>adjust</a:t>
            </a:r>
            <a:r>
              <a:rPr lang="fr-FR" sz="1400" dirty="0"/>
              <a:t> flux </a:t>
            </a:r>
          </a:p>
          <a:p>
            <a:pPr marL="285750" indent="-285750" hangingPunct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400" dirty="0" err="1"/>
              <a:t>Molybdenum</a:t>
            </a:r>
            <a:r>
              <a:rPr lang="fr-FR" sz="1400" dirty="0"/>
              <a:t> </a:t>
            </a:r>
            <a:r>
              <a:rPr lang="fr-FR" sz="1400" dirty="0" err="1"/>
              <a:t>target</a:t>
            </a:r>
            <a:r>
              <a:rPr lang="fr-FR" sz="1400" dirty="0"/>
              <a:t> K</a:t>
            </a:r>
            <a:r>
              <a:rPr lang="el-GR" sz="1400" baseline="-25000" dirty="0">
                <a:cs typeface="Times New Roman" panose="02020603050405020304" pitchFamily="18" charset="0"/>
              </a:rPr>
              <a:t>α</a:t>
            </a:r>
            <a:r>
              <a:rPr lang="it-IT" sz="1400" baseline="-25000" dirty="0"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cs typeface="Times New Roman" panose="02020603050405020304" pitchFamily="18" charset="0"/>
              </a:rPr>
              <a:t>emission</a:t>
            </a:r>
            <a:r>
              <a:rPr lang="it-IT" sz="1400" dirty="0">
                <a:cs typeface="Times New Roman" panose="02020603050405020304" pitchFamily="18" charset="0"/>
              </a:rPr>
              <a:t> 17.4 </a:t>
            </a:r>
            <a:r>
              <a:rPr lang="it-IT" sz="1400" dirty="0" err="1">
                <a:cs typeface="Times New Roman" panose="02020603050405020304" pitchFamily="18" charset="0"/>
              </a:rPr>
              <a:t>keV</a:t>
            </a:r>
            <a:r>
              <a:rPr lang="it-IT" sz="1400" dirty="0">
                <a:cs typeface="Times New Roman" panose="02020603050405020304" pitchFamily="18" charset="0"/>
              </a:rPr>
              <a:t> (</a:t>
            </a:r>
            <a:r>
              <a:rPr lang="el-GR" sz="1400" dirty="0">
                <a:cs typeface="Times New Roman" panose="02020603050405020304" pitchFamily="18" charset="0"/>
              </a:rPr>
              <a:t>λ</a:t>
            </a:r>
            <a:r>
              <a:rPr lang="it-IT" sz="1400" dirty="0">
                <a:cs typeface="Times New Roman" panose="02020603050405020304" pitchFamily="18" charset="0"/>
              </a:rPr>
              <a:t> = </a:t>
            </a:r>
            <a:r>
              <a:rPr lang="en-US" sz="1400" dirty="0"/>
              <a:t>0.7107 A°)</a:t>
            </a:r>
            <a:endParaRPr lang="fr-FR" sz="1400" dirty="0"/>
          </a:p>
          <a:p>
            <a:pPr marL="285750" indent="-285750" hangingPunct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400" dirty="0"/>
              <a:t>Bragg </a:t>
            </a:r>
            <a:r>
              <a:rPr lang="it-IT" sz="1400" dirty="0" err="1"/>
              <a:t>diffractor</a:t>
            </a:r>
            <a:r>
              <a:rPr lang="it-IT" sz="1400" dirty="0"/>
              <a:t> </a:t>
            </a:r>
            <a:r>
              <a:rPr lang="it-IT" sz="1400" dirty="0" err="1"/>
              <a:t>crystal</a:t>
            </a:r>
            <a:r>
              <a:rPr lang="it-IT" sz="1400" dirty="0"/>
              <a:t> of </a:t>
            </a:r>
            <a:r>
              <a:rPr lang="it-IT" sz="1400" dirty="0" err="1"/>
              <a:t>LiF</a:t>
            </a:r>
            <a:r>
              <a:rPr lang="it-IT" sz="1400" dirty="0"/>
              <a:t> (800)</a:t>
            </a:r>
            <a:endParaRPr lang="fr-FR" sz="1400" dirty="0"/>
          </a:p>
          <a:p>
            <a:pPr marL="285750" indent="-285750" hangingPunct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it-IT" sz="1400" dirty="0" err="1"/>
              <a:t>reflects</a:t>
            </a:r>
            <a:r>
              <a:rPr lang="it-IT" sz="1400" dirty="0"/>
              <a:t> @ 45° </a:t>
            </a:r>
            <a:r>
              <a:rPr lang="el-GR" sz="1400" dirty="0">
                <a:cs typeface="Times New Roman" panose="02020603050405020304" pitchFamily="18" charset="0"/>
              </a:rPr>
              <a:t>λ</a:t>
            </a:r>
            <a:r>
              <a:rPr lang="it-IT" sz="1400" baseline="-25000" dirty="0">
                <a:cs typeface="Times New Roman" panose="02020603050405020304" pitchFamily="18" charset="0"/>
              </a:rPr>
              <a:t>Mo</a:t>
            </a:r>
            <a:r>
              <a:rPr lang="it-IT" sz="1400" dirty="0">
                <a:cs typeface="Times New Roman" panose="02020603050405020304" pitchFamily="18" charset="0"/>
              </a:rPr>
              <a:t> and </a:t>
            </a:r>
            <a:r>
              <a:rPr lang="it-IT" sz="1400" dirty="0" err="1">
                <a:cs typeface="Times New Roman" panose="02020603050405020304" pitchFamily="18" charset="0"/>
              </a:rPr>
              <a:t>integer</a:t>
            </a:r>
            <a:r>
              <a:rPr lang="it-IT" sz="1400" dirty="0"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cs typeface="Times New Roman" panose="02020603050405020304" pitchFamily="18" charset="0"/>
              </a:rPr>
              <a:t>multiples</a:t>
            </a:r>
            <a:r>
              <a:rPr lang="it-IT" sz="1400" dirty="0">
                <a:cs typeface="Times New Roman" panose="02020603050405020304" pitchFamily="18" charset="0"/>
              </a:rPr>
              <a:t> with 100% </a:t>
            </a:r>
            <a:r>
              <a:rPr lang="it-IT" sz="1400" dirty="0" err="1">
                <a:cs typeface="Times New Roman" panose="02020603050405020304" pitchFamily="18" charset="0"/>
              </a:rPr>
              <a:t>polarization</a:t>
            </a:r>
            <a:r>
              <a:rPr lang="it-IT" sz="1400" dirty="0"/>
              <a:t> </a:t>
            </a:r>
          </a:p>
          <a:p>
            <a:pPr marL="285750" indent="-285750" hangingPunct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400" dirty="0" err="1"/>
              <a:t>Polarized</a:t>
            </a:r>
            <a:r>
              <a:rPr lang="fr-FR" sz="1400" dirty="0"/>
              <a:t> </a:t>
            </a:r>
            <a:r>
              <a:rPr lang="fr-FR" sz="1400" dirty="0" err="1"/>
              <a:t>energies</a:t>
            </a:r>
            <a:r>
              <a:rPr lang="fr-FR" sz="1400" dirty="0"/>
              <a:t>: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4.3, 8.7, 13, 17.4 keV</a:t>
            </a:r>
            <a:endParaRPr lang="fr-FR" sz="1400" dirty="0"/>
          </a:p>
          <a:p>
            <a:pPr marL="285750" marR="0" lvl="0" indent="-285750" rtl="0" hangingPunc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91848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42E77-8BCD-4FAA-B69D-A83E22A9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6B88-1A84-631A-FE8C-2D13E1BC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Source Measurements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88313-8BBD-DEB8-C949-F905E0FD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4CEEF-1217-FCA9-EC82-C64E132B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B0196-6844-4C62-AAED-E7828D04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292CF-4538-AB33-F667-8C756BD9EFA0}"/>
              </a:ext>
            </a:extLst>
          </p:cNvPr>
          <p:cNvSpPr txBox="1"/>
          <p:nvPr/>
        </p:nvSpPr>
        <p:spPr>
          <a:xfrm>
            <a:off x="77041" y="713431"/>
            <a:ext cx="9906000" cy="81434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indent="-285750" hangingPunct="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ea typeface="Noto Sans CJK SC" pitchFamily="2"/>
                <a:cs typeface="Lohit Devanagari" pitchFamily="2"/>
              </a:rPr>
              <a:t>Energy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spectrum</a:t>
            </a:r>
            <a:r>
              <a:rPr lang="it-IT" sz="1400" dirty="0">
                <a:ea typeface="Noto Sans CJK SC" pitchFamily="2"/>
                <a:cs typeface="Lohit Devanagari" pitchFamily="2"/>
              </a:rPr>
              <a:t>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calibrated</a:t>
            </a:r>
            <a:r>
              <a:rPr lang="it-IT" sz="1400" dirty="0">
                <a:ea typeface="Noto Sans CJK SC" pitchFamily="2"/>
                <a:cs typeface="Lohit Devanagari" pitchFamily="2"/>
              </a:rPr>
              <a:t> </a:t>
            </a:r>
            <a:r>
              <a:rPr lang="it-IT" sz="14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with </a:t>
            </a:r>
            <a:r>
              <a:rPr lang="it-IT" sz="1400" kern="1200" cap="none" baseline="30000" dirty="0">
                <a:ln>
                  <a:noFill/>
                </a:ln>
                <a:ea typeface="Noto Sans CJK SC" pitchFamily="2"/>
                <a:cs typeface="Lohit Devanagari" pitchFamily="2"/>
              </a:rPr>
              <a:t>55</a:t>
            </a:r>
            <a:r>
              <a:rPr lang="it-IT" sz="14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Fe (5.9 </a:t>
            </a:r>
            <a:r>
              <a:rPr lang="it-IT" sz="14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keV</a:t>
            </a:r>
            <a:r>
              <a:rPr lang="it-IT" sz="14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) and </a:t>
            </a:r>
            <a:r>
              <a:rPr lang="it-IT" sz="1400" kern="1200" cap="none" baseline="30000" dirty="0">
                <a:ln>
                  <a:noFill/>
                </a:ln>
                <a:ea typeface="Noto Sans CJK SC" pitchFamily="2"/>
                <a:cs typeface="Lohit Devanagari" pitchFamily="2"/>
              </a:rPr>
              <a:t>109</a:t>
            </a:r>
            <a:r>
              <a:rPr lang="it-IT" sz="14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Cd (22 and 80 </a:t>
            </a:r>
            <a:r>
              <a:rPr lang="it-IT" sz="14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keV</a:t>
            </a:r>
            <a:r>
              <a:rPr lang="it-IT" sz="14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) sources.</a:t>
            </a:r>
          </a:p>
          <a:p>
            <a:pPr marL="285750" indent="-285750" hangingPunct="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it-IT" sz="1400" dirty="0" err="1">
                <a:ea typeface="Noto Sans CJK SC" pitchFamily="2"/>
                <a:cs typeface="Lohit Devanagari" pitchFamily="2"/>
              </a:rPr>
              <a:t>Selection</a:t>
            </a:r>
            <a:r>
              <a:rPr lang="it-IT" sz="1400" dirty="0">
                <a:ea typeface="Noto Sans CJK SC" pitchFamily="2"/>
                <a:cs typeface="Lohit Devanagari" pitchFamily="2"/>
              </a:rPr>
              <a:t> of events in energy range of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interest</a:t>
            </a:r>
            <a:r>
              <a:rPr lang="it-IT" sz="1400" dirty="0">
                <a:ea typeface="Noto Sans CJK SC" pitchFamily="2"/>
                <a:cs typeface="Lohit Devanagari" pitchFamily="2"/>
              </a:rPr>
              <a:t>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but</a:t>
            </a:r>
            <a:r>
              <a:rPr lang="it-IT" sz="1400" dirty="0">
                <a:ea typeface="Noto Sans CJK SC" pitchFamily="2"/>
                <a:cs typeface="Lohit Devanagari" pitchFamily="2"/>
              </a:rPr>
              <a:t> some background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is</a:t>
            </a:r>
            <a:r>
              <a:rPr lang="it-IT" sz="1400" dirty="0">
                <a:ea typeface="Noto Sans CJK SC" pitchFamily="2"/>
                <a:cs typeface="Lohit Devanagari" pitchFamily="2"/>
              </a:rPr>
              <a:t>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present</a:t>
            </a:r>
            <a:r>
              <a:rPr lang="it-IT" sz="1400" dirty="0">
                <a:ea typeface="Noto Sans CJK SC" pitchFamily="2"/>
                <a:cs typeface="Lohit Devanagari" pitchFamily="2"/>
              </a:rPr>
              <a:t> (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purity</a:t>
            </a:r>
            <a:r>
              <a:rPr lang="it-IT" sz="1400" dirty="0">
                <a:ea typeface="Noto Sans CJK SC" pitchFamily="2"/>
                <a:cs typeface="Lohit Devanagari" pitchFamily="2"/>
              </a:rPr>
              <a:t> of the line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estimation</a:t>
            </a:r>
            <a:r>
              <a:rPr lang="it-IT" sz="1400" dirty="0">
                <a:ea typeface="Noto Sans CJK SC" pitchFamily="2"/>
                <a:cs typeface="Lohit Devanagari" pitchFamily="2"/>
              </a:rPr>
              <a:t> from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CdTe</a:t>
            </a:r>
            <a:r>
              <a:rPr lang="it-IT" sz="1400" dirty="0">
                <a:ea typeface="Noto Sans CJK SC" pitchFamily="2"/>
                <a:cs typeface="Lohit Devanagari" pitchFamily="2"/>
              </a:rPr>
              <a:t> </a:t>
            </a:r>
            <a:r>
              <a:rPr lang="it-IT" sz="1400" dirty="0" err="1">
                <a:ea typeface="Noto Sans CJK SC" pitchFamily="2"/>
                <a:cs typeface="Lohit Devanagari" pitchFamily="2"/>
              </a:rPr>
              <a:t>spectrum</a:t>
            </a:r>
            <a:r>
              <a:rPr lang="it-IT" sz="1400" dirty="0">
                <a:ea typeface="Noto Sans CJK SC" pitchFamily="2"/>
                <a:cs typeface="Lohit Devanagari" pitchFamily="2"/>
              </a:rPr>
              <a:t>) </a:t>
            </a:r>
          </a:p>
        </p:txBody>
      </p:sp>
      <p:pic>
        <p:nvPicPr>
          <p:cNvPr id="7" name="Picture 6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0C4D6F1E-03D9-2E55-EB9E-8C74AF163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2" y="1527778"/>
            <a:ext cx="2868549" cy="2805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6480C1-B599-1641-2DBA-F2B580614AC4}"/>
              </a:ext>
            </a:extLst>
          </p:cNvPr>
          <p:cNvSpPr txBox="1"/>
          <p:nvPr/>
        </p:nvSpPr>
        <p:spPr>
          <a:xfrm>
            <a:off x="278510" y="4161124"/>
            <a:ext cx="2517538" cy="466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/>
              <a:t>Simple </a:t>
            </a:r>
            <a:r>
              <a:rPr lang="fr-FR" sz="1200" dirty="0" err="1"/>
              <a:t>trapezoidal</a:t>
            </a:r>
            <a:r>
              <a:rPr lang="fr-FR" sz="1200" dirty="0"/>
              <a:t> </a:t>
            </a:r>
            <a:r>
              <a:rPr lang="fr-FR" sz="1200" dirty="0" err="1"/>
              <a:t>method</a:t>
            </a:r>
            <a:endParaRPr lang="fr-FR" sz="1200" dirty="0"/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/>
              <a:t>(can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improved</a:t>
            </a:r>
            <a:r>
              <a:rPr lang="fr-FR" sz="1200" dirty="0"/>
              <a:t>)</a:t>
            </a:r>
          </a:p>
        </p:txBody>
      </p:sp>
      <p:pic>
        <p:nvPicPr>
          <p:cNvPr id="9" name="Picture 8" descr="A graph showing a number of energy&#10;&#10;AI-generated content may be incorrect.">
            <a:extLst>
              <a:ext uri="{FF2B5EF4-FFF2-40B4-BE49-F238E27FC236}">
                <a16:creationId xmlns:a16="http://schemas.microsoft.com/office/drawing/2014/main" id="{0B8ECD8A-7F78-31AF-41EA-DC5380DB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/>
          <a:stretch/>
        </p:blipFill>
        <p:spPr>
          <a:xfrm>
            <a:off x="3433934" y="1493804"/>
            <a:ext cx="3133642" cy="2844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EE4E3E-8C42-FB55-2A80-9D8184B717E9}"/>
              </a:ext>
            </a:extLst>
          </p:cNvPr>
          <p:cNvSpPr txBox="1"/>
          <p:nvPr/>
        </p:nvSpPr>
        <p:spPr>
          <a:xfrm>
            <a:off x="3688300" y="4258182"/>
            <a:ext cx="2517538" cy="27875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200" dirty="0" err="1"/>
              <a:t>Measured</a:t>
            </a:r>
            <a:r>
              <a:rPr lang="fr-FR" sz="1200" dirty="0"/>
              <a:t> 17.4 keV </a:t>
            </a:r>
            <a:r>
              <a:rPr lang="fr-FR" sz="1200" dirty="0" err="1"/>
              <a:t>peak</a:t>
            </a:r>
            <a:endParaRPr lang="fr-FR" sz="1200" dirty="0"/>
          </a:p>
        </p:txBody>
      </p:sp>
      <p:pic>
        <p:nvPicPr>
          <p:cNvPr id="11" name="Picture 10" descr="A graph showing a number of electrons&#10;&#10;AI-generated content may be incorrect.">
            <a:extLst>
              <a:ext uri="{FF2B5EF4-FFF2-40B4-BE49-F238E27FC236}">
                <a16:creationId xmlns:a16="http://schemas.microsoft.com/office/drawing/2014/main" id="{C75D4330-ECB2-DC31-8EDC-AC483A983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5"/>
          <a:stretch/>
        </p:blipFill>
        <p:spPr>
          <a:xfrm>
            <a:off x="6567576" y="1446414"/>
            <a:ext cx="5617830" cy="5142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3E86CA-53BD-AB83-6AAC-350A30B4CCA4}"/>
              </a:ext>
            </a:extLst>
          </p:cNvPr>
          <p:cNvSpPr txBox="1"/>
          <p:nvPr/>
        </p:nvSpPr>
        <p:spPr>
          <a:xfrm>
            <a:off x="81133" y="4828518"/>
            <a:ext cx="6705601" cy="18149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olidFill>
                  <a:srgbClr val="C00000"/>
                </a:solidFill>
              </a:rPr>
              <a:t>First </a:t>
            </a:r>
            <a:r>
              <a:rPr lang="fr-FR" sz="1400" b="1" dirty="0" err="1">
                <a:solidFill>
                  <a:srgbClr val="C00000"/>
                </a:solidFill>
              </a:rPr>
              <a:t>ever</a:t>
            </a:r>
            <a:r>
              <a:rPr lang="fr-FR" sz="1400" b="1" dirty="0">
                <a:solidFill>
                  <a:srgbClr val="C00000"/>
                </a:solidFill>
              </a:rPr>
              <a:t> modulation </a:t>
            </a:r>
            <a:r>
              <a:rPr lang="fr-FR" sz="1400" b="1" dirty="0" err="1">
                <a:solidFill>
                  <a:srgbClr val="C00000"/>
                </a:solidFill>
              </a:rPr>
              <a:t>measured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with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our</a:t>
            </a:r>
            <a:r>
              <a:rPr lang="fr-FR" sz="1400" b="1" dirty="0">
                <a:solidFill>
                  <a:srgbClr val="C00000"/>
                </a:solidFill>
              </a:rPr>
              <a:t> detector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400" b="1" dirty="0"/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dirty="0"/>
              <a:t>Half of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prediction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angular</a:t>
            </a:r>
            <a:r>
              <a:rPr lang="fr-FR" sz="1400" dirty="0"/>
              <a:t> </a:t>
            </a:r>
            <a:r>
              <a:rPr lang="fr-FR" sz="1400" dirty="0" err="1"/>
              <a:t>resolution</a:t>
            </a:r>
            <a:endParaRPr lang="fr-FR" sz="1400" dirty="0"/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400" dirty="0"/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dirty="0"/>
              <a:t>Large background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removed</a:t>
            </a:r>
            <a:r>
              <a:rPr lang="fr-FR" sz="1400" dirty="0"/>
              <a:t>.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>
                <a:sym typeface="Wingdings" panose="05000000000000000000" pitchFamily="2" charset="2"/>
              </a:rPr>
              <a:t></a:t>
            </a:r>
            <a:r>
              <a:rPr lang="fr-FR" sz="1400" b="1" dirty="0"/>
              <a:t>Can </a:t>
            </a:r>
            <a:r>
              <a:rPr lang="fr-FR" sz="1400" b="1" dirty="0" err="1"/>
              <a:t>definetely</a:t>
            </a:r>
            <a:r>
              <a:rPr lang="fr-FR" sz="1400" b="1" dirty="0"/>
              <a:t> </a:t>
            </a:r>
            <a:r>
              <a:rPr lang="fr-FR" sz="1400" b="1" dirty="0" err="1"/>
              <a:t>improve</a:t>
            </a:r>
            <a:endParaRPr lang="fr-FR" sz="1400" b="1" dirty="0"/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400" b="1" dirty="0"/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400" b="1" dirty="0"/>
              <a:t>Preliminary </a:t>
            </a:r>
            <a:r>
              <a:rPr lang="fr-FR" sz="1400" b="1" dirty="0" err="1"/>
              <a:t>sensitivity</a:t>
            </a:r>
            <a:r>
              <a:rPr lang="fr-FR" sz="1400" b="1" dirty="0"/>
              <a:t> </a:t>
            </a:r>
            <a:r>
              <a:rPr lang="fr-FR" sz="1400" b="1" dirty="0" err="1"/>
              <a:t>also</a:t>
            </a:r>
            <a:r>
              <a:rPr lang="fr-FR" sz="1400" b="1" dirty="0"/>
              <a:t> to 8.7 keV modulation!</a:t>
            </a:r>
            <a:endParaRPr lang="fr-FR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22E44B-C107-235B-BD2C-17F079921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42" y="4555025"/>
            <a:ext cx="2119765" cy="207303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4ABAB27-4532-AED3-D18F-B01E8E4C7389}"/>
              </a:ext>
            </a:extLst>
          </p:cNvPr>
          <p:cNvSpPr/>
          <p:nvPr/>
        </p:nvSpPr>
        <p:spPr>
          <a:xfrm>
            <a:off x="3666909" y="1694829"/>
            <a:ext cx="2174726" cy="4365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4F033-6CBB-D2B0-1996-DFABB0462427}"/>
              </a:ext>
            </a:extLst>
          </p:cNvPr>
          <p:cNvSpPr txBox="1"/>
          <p:nvPr/>
        </p:nvSpPr>
        <p:spPr>
          <a:xfrm rot="1527509">
            <a:off x="10244155" y="1010264"/>
            <a:ext cx="17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He/CF</a:t>
            </a:r>
            <a:r>
              <a:rPr lang="it-IT" b="1" baseline="-25000" dirty="0">
                <a:solidFill>
                  <a:srgbClr val="FF0000"/>
                </a:solidFill>
              </a:rPr>
              <a:t>4</a:t>
            </a:r>
            <a:r>
              <a:rPr lang="it-IT" b="1" dirty="0">
                <a:solidFill>
                  <a:srgbClr val="FF0000"/>
                </a:solidFill>
              </a:rPr>
              <a:t> 60/40</a:t>
            </a:r>
          </a:p>
          <a:p>
            <a:r>
              <a:rPr lang="it-IT" b="1" dirty="0">
                <a:solidFill>
                  <a:srgbClr val="FF0000"/>
                </a:solidFill>
              </a:rPr>
              <a:t>ORCA Fusion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EAAB55-C935-B2D7-3903-B3E8C60916C4}"/>
              </a:ext>
            </a:extLst>
          </p:cNvPr>
          <p:cNvCxnSpPr>
            <a:cxnSpLocks/>
          </p:cNvCxnSpPr>
          <p:nvPr/>
        </p:nvCxnSpPr>
        <p:spPr>
          <a:xfrm flipV="1">
            <a:off x="4230710" y="5934087"/>
            <a:ext cx="907960" cy="5121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72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6994-EA6A-DD9D-C84C-A26C6922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7B13-A8F4-98DC-2F79-0A7864788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Improvement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A7263-FA46-5848-D1D8-A8D26B388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B1E11-BD52-4998-0598-7B36946A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04EFF-92B9-57E6-61F0-95E86CE3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AC504-C1B8-6EE4-9BDD-FE84BDA4CFED}"/>
              </a:ext>
            </a:extLst>
          </p:cNvPr>
          <p:cNvSpPr txBox="1"/>
          <p:nvPr/>
        </p:nvSpPr>
        <p:spPr>
          <a:xfrm>
            <a:off x="57954" y="685640"/>
            <a:ext cx="8937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Data </a:t>
            </a:r>
            <a:r>
              <a:rPr lang="it-IT" b="1" dirty="0" err="1"/>
              <a:t>analysis</a:t>
            </a:r>
            <a:r>
              <a:rPr lang="it-IT" b="1" dirty="0"/>
              <a:t> and </a:t>
            </a:r>
            <a:r>
              <a:rPr lang="it-IT" b="1" dirty="0" err="1"/>
              <a:t>Readout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Reduction</a:t>
            </a:r>
            <a:r>
              <a:rPr lang="it-IT" dirty="0"/>
              <a:t> of pile-up and background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Better </a:t>
            </a:r>
            <a:r>
              <a:rPr lang="it-IT" dirty="0" err="1"/>
              <a:t>selection</a:t>
            </a:r>
            <a:r>
              <a:rPr lang="it-IT" dirty="0"/>
              <a:t>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Reduction</a:t>
            </a:r>
            <a:r>
              <a:rPr lang="it-IT" dirty="0"/>
              <a:t> of </a:t>
            </a:r>
            <a:r>
              <a:rPr lang="it-IT" dirty="0" err="1"/>
              <a:t>exposure</a:t>
            </a:r>
            <a:r>
              <a:rPr lang="it-IT" dirty="0"/>
              <a:t> 200ms </a:t>
            </a:r>
            <a:r>
              <a:rPr lang="it-IT" dirty="0">
                <a:sym typeface="Wingdings" panose="05000000000000000000" pitchFamily="2" charset="2"/>
              </a:rPr>
              <a:t> 10ms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Argon </a:t>
            </a:r>
            <a:r>
              <a:rPr lang="it-IT" dirty="0" err="1">
                <a:sym typeface="Wingdings" panose="05000000000000000000" pitchFamily="2" charset="2"/>
              </a:rPr>
              <a:t>has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dirty="0" err="1">
                <a:sym typeface="Wingdings" panose="05000000000000000000" pitchFamily="2" charset="2"/>
              </a:rPr>
              <a:t>reduced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compton</a:t>
            </a:r>
            <a:r>
              <a:rPr lang="it-IT" dirty="0">
                <a:sym typeface="Wingdings" panose="05000000000000000000" pitchFamily="2" charset="2"/>
              </a:rPr>
              <a:t> cross </a:t>
            </a:r>
            <a:r>
              <a:rPr lang="it-IT" dirty="0" err="1">
                <a:sym typeface="Wingdings" panose="05000000000000000000" pitchFamily="2" charset="2"/>
              </a:rPr>
              <a:t>section</a:t>
            </a:r>
            <a:endParaRPr lang="it-I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ym typeface="Wingdings" panose="05000000000000000000" pitchFamily="2" charset="2"/>
              </a:rPr>
              <a:t>Improved</a:t>
            </a:r>
            <a:r>
              <a:rPr lang="it-IT" dirty="0">
                <a:sym typeface="Wingdings" panose="05000000000000000000" pitchFamily="2" charset="2"/>
              </a:rPr>
              <a:t> Camera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QUEST </a:t>
            </a:r>
            <a:r>
              <a:rPr lang="it-IT" dirty="0" err="1">
                <a:sym typeface="Wingdings" panose="05000000000000000000" pitchFamily="2" charset="2"/>
              </a:rPr>
              <a:t>has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dirty="0" err="1">
                <a:sym typeface="Wingdings" panose="05000000000000000000" pitchFamily="2" charset="2"/>
              </a:rPr>
              <a:t>factor</a:t>
            </a:r>
            <a:r>
              <a:rPr lang="it-IT" dirty="0">
                <a:sym typeface="Wingdings" panose="05000000000000000000" pitchFamily="2" charset="2"/>
              </a:rPr>
              <a:t> 2 </a:t>
            </a:r>
            <a:r>
              <a:rPr lang="it-IT" dirty="0" err="1">
                <a:sym typeface="Wingdings" panose="05000000000000000000" pitchFamily="2" charset="2"/>
              </a:rPr>
              <a:t>lower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noise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than</a:t>
            </a:r>
            <a:r>
              <a:rPr lang="it-IT" dirty="0">
                <a:sym typeface="Wingdings" panose="05000000000000000000" pitchFamily="2" charset="2"/>
              </a:rPr>
              <a:t> 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Better </a:t>
            </a:r>
            <a:r>
              <a:rPr lang="it-IT" dirty="0" err="1">
                <a:sym typeface="Wingdings" panose="05000000000000000000" pitchFamily="2" charset="2"/>
              </a:rPr>
              <a:t>lens</a:t>
            </a:r>
            <a:r>
              <a:rPr lang="it-IT" dirty="0">
                <a:sym typeface="Wingdings" panose="05000000000000000000" pitchFamily="2" charset="2"/>
              </a:rPr>
              <a:t> EHD with </a:t>
            </a:r>
            <a:r>
              <a:rPr lang="it-IT" dirty="0" err="1">
                <a:sym typeface="Wingdings" panose="05000000000000000000" pitchFamily="2" charset="2"/>
              </a:rPr>
              <a:t>larger</a:t>
            </a:r>
            <a:r>
              <a:rPr lang="it-IT" dirty="0">
                <a:sym typeface="Wingdings" panose="05000000000000000000" pitchFamily="2" charset="2"/>
              </a:rPr>
              <a:t> aperture more light</a:t>
            </a:r>
            <a:endParaRPr lang="en-US" dirty="0"/>
          </a:p>
        </p:txBody>
      </p:sp>
      <p:pic>
        <p:nvPicPr>
          <p:cNvPr id="7" name="Picture 6" descr="A diagram of a map&#10;&#10;AI-generated content may be incorrect.">
            <a:extLst>
              <a:ext uri="{FF2B5EF4-FFF2-40B4-BE49-F238E27FC236}">
                <a16:creationId xmlns:a16="http://schemas.microsoft.com/office/drawing/2014/main" id="{57276884-874F-FE6D-3134-D3FD11851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r="65740"/>
          <a:stretch/>
        </p:blipFill>
        <p:spPr>
          <a:xfrm>
            <a:off x="9915552" y="714777"/>
            <a:ext cx="2218493" cy="2554481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2096BE70-7FCE-5BB6-8FEE-6D55D4D1D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16" y="783591"/>
            <a:ext cx="2297500" cy="2416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AB3760-4C9D-88E7-0AAB-E72152FA7242}"/>
              </a:ext>
            </a:extLst>
          </p:cNvPr>
          <p:cNvSpPr txBox="1"/>
          <p:nvPr/>
        </p:nvSpPr>
        <p:spPr>
          <a:xfrm>
            <a:off x="5984774" y="1256622"/>
            <a:ext cx="147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Data </a:t>
            </a:r>
            <a:r>
              <a:rPr lang="it-IT" b="1" dirty="0" err="1">
                <a:solidFill>
                  <a:srgbClr val="C00000"/>
                </a:solidFill>
              </a:rPr>
              <a:t>taken</a:t>
            </a:r>
            <a:r>
              <a:rPr lang="it-IT" b="1" dirty="0">
                <a:solidFill>
                  <a:srgbClr val="C00000"/>
                </a:solidFill>
              </a:rPr>
              <a:t>!</a:t>
            </a:r>
          </a:p>
          <a:p>
            <a:r>
              <a:rPr lang="it-IT" b="1" dirty="0">
                <a:solidFill>
                  <a:srgbClr val="C00000"/>
                </a:solidFill>
              </a:rPr>
              <a:t>To be </a:t>
            </a:r>
            <a:r>
              <a:rPr lang="it-IT" b="1" dirty="0" err="1">
                <a:solidFill>
                  <a:srgbClr val="C00000"/>
                </a:solidFill>
              </a:rPr>
              <a:t>analyzed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126511-8D80-D0C9-42A1-155A5D1D5EEA}"/>
              </a:ext>
            </a:extLst>
          </p:cNvPr>
          <p:cNvCxnSpPr/>
          <p:nvPr/>
        </p:nvCxnSpPr>
        <p:spPr>
          <a:xfrm>
            <a:off x="4919730" y="1682923"/>
            <a:ext cx="1010991" cy="173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569F05-14BA-5EF4-9F19-642ADE9131C2}"/>
              </a:ext>
            </a:extLst>
          </p:cNvPr>
          <p:cNvCxnSpPr>
            <a:cxnSpLocks/>
          </p:cNvCxnSpPr>
          <p:nvPr/>
        </p:nvCxnSpPr>
        <p:spPr>
          <a:xfrm flipV="1">
            <a:off x="5373382" y="1856787"/>
            <a:ext cx="557339" cy="128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5CA5B5-DD59-8A47-AE37-BBEE89811938}"/>
              </a:ext>
            </a:extLst>
          </p:cNvPr>
          <p:cNvCxnSpPr>
            <a:cxnSpLocks/>
          </p:cNvCxnSpPr>
          <p:nvPr/>
        </p:nvCxnSpPr>
        <p:spPr>
          <a:xfrm flipV="1">
            <a:off x="5772980" y="2158832"/>
            <a:ext cx="211794" cy="3231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C50E77-67A2-D651-5E34-57DFE71AA6F8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772980" y="2179952"/>
            <a:ext cx="946915" cy="579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925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78E4-79D1-1ADA-A364-DBFA2A5A9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9A65-FF22-9C35-6375-0B50522D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Improvement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55DCD-2415-289F-285E-FD0863F1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9FB40-EC06-5734-EEBE-27C3C174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6F4D7-4453-28A5-1C74-7A95A5DF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88D81-E288-A5A8-A6B0-E0391D185E66}"/>
              </a:ext>
            </a:extLst>
          </p:cNvPr>
          <p:cNvSpPr txBox="1"/>
          <p:nvPr/>
        </p:nvSpPr>
        <p:spPr>
          <a:xfrm>
            <a:off x="57954" y="685640"/>
            <a:ext cx="8937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Data </a:t>
            </a:r>
            <a:r>
              <a:rPr lang="it-IT" b="1" dirty="0" err="1"/>
              <a:t>analysis</a:t>
            </a:r>
            <a:r>
              <a:rPr lang="it-IT" b="1" dirty="0"/>
              <a:t> and </a:t>
            </a:r>
            <a:r>
              <a:rPr lang="it-IT" b="1" dirty="0" err="1"/>
              <a:t>Readout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Reduction</a:t>
            </a:r>
            <a:r>
              <a:rPr lang="it-IT" dirty="0"/>
              <a:t> of pile-up and background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Better </a:t>
            </a:r>
            <a:r>
              <a:rPr lang="it-IT" dirty="0" err="1"/>
              <a:t>selection</a:t>
            </a:r>
            <a:r>
              <a:rPr lang="it-IT" dirty="0"/>
              <a:t>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Reduction</a:t>
            </a:r>
            <a:r>
              <a:rPr lang="it-IT" dirty="0"/>
              <a:t> of </a:t>
            </a:r>
            <a:r>
              <a:rPr lang="it-IT" dirty="0" err="1"/>
              <a:t>exposure</a:t>
            </a:r>
            <a:r>
              <a:rPr lang="it-IT" dirty="0"/>
              <a:t> 200ms </a:t>
            </a:r>
            <a:r>
              <a:rPr lang="it-IT" dirty="0">
                <a:sym typeface="Wingdings" panose="05000000000000000000" pitchFamily="2" charset="2"/>
              </a:rPr>
              <a:t> 10ms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Argon </a:t>
            </a:r>
            <a:r>
              <a:rPr lang="it-IT" dirty="0" err="1">
                <a:sym typeface="Wingdings" panose="05000000000000000000" pitchFamily="2" charset="2"/>
              </a:rPr>
              <a:t>has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dirty="0" err="1">
                <a:sym typeface="Wingdings" panose="05000000000000000000" pitchFamily="2" charset="2"/>
              </a:rPr>
              <a:t>reduced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compton</a:t>
            </a:r>
            <a:r>
              <a:rPr lang="it-IT" dirty="0">
                <a:sym typeface="Wingdings" panose="05000000000000000000" pitchFamily="2" charset="2"/>
              </a:rPr>
              <a:t> cross </a:t>
            </a:r>
            <a:r>
              <a:rPr lang="it-IT" dirty="0" err="1">
                <a:sym typeface="Wingdings" panose="05000000000000000000" pitchFamily="2" charset="2"/>
              </a:rPr>
              <a:t>section</a:t>
            </a:r>
            <a:endParaRPr lang="it-I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ym typeface="Wingdings" panose="05000000000000000000" pitchFamily="2" charset="2"/>
              </a:rPr>
              <a:t>Improved</a:t>
            </a:r>
            <a:r>
              <a:rPr lang="it-IT" dirty="0">
                <a:sym typeface="Wingdings" panose="05000000000000000000" pitchFamily="2" charset="2"/>
              </a:rPr>
              <a:t> Camera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QUEST </a:t>
            </a:r>
            <a:r>
              <a:rPr lang="it-IT" dirty="0" err="1">
                <a:sym typeface="Wingdings" panose="05000000000000000000" pitchFamily="2" charset="2"/>
              </a:rPr>
              <a:t>has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dirty="0" err="1">
                <a:sym typeface="Wingdings" panose="05000000000000000000" pitchFamily="2" charset="2"/>
              </a:rPr>
              <a:t>factor</a:t>
            </a:r>
            <a:r>
              <a:rPr lang="it-IT" dirty="0">
                <a:sym typeface="Wingdings" panose="05000000000000000000" pitchFamily="2" charset="2"/>
              </a:rPr>
              <a:t> 2 </a:t>
            </a:r>
            <a:r>
              <a:rPr lang="it-IT" dirty="0" err="1">
                <a:sym typeface="Wingdings" panose="05000000000000000000" pitchFamily="2" charset="2"/>
              </a:rPr>
              <a:t>lower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noise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than</a:t>
            </a:r>
            <a:r>
              <a:rPr lang="it-IT" dirty="0">
                <a:sym typeface="Wingdings" panose="05000000000000000000" pitchFamily="2" charset="2"/>
              </a:rPr>
              <a:t> 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Better </a:t>
            </a:r>
            <a:r>
              <a:rPr lang="it-IT" dirty="0" err="1">
                <a:sym typeface="Wingdings" panose="05000000000000000000" pitchFamily="2" charset="2"/>
              </a:rPr>
              <a:t>lens</a:t>
            </a:r>
            <a:r>
              <a:rPr lang="it-IT" dirty="0">
                <a:sym typeface="Wingdings" panose="05000000000000000000" pitchFamily="2" charset="2"/>
              </a:rPr>
              <a:t> EHD with </a:t>
            </a:r>
            <a:r>
              <a:rPr lang="it-IT" dirty="0" err="1">
                <a:sym typeface="Wingdings" panose="05000000000000000000" pitchFamily="2" charset="2"/>
              </a:rPr>
              <a:t>larger</a:t>
            </a:r>
            <a:r>
              <a:rPr lang="it-IT" dirty="0">
                <a:sym typeface="Wingdings" panose="05000000000000000000" pitchFamily="2" charset="2"/>
              </a:rPr>
              <a:t> aperture more light</a:t>
            </a:r>
            <a:endParaRPr lang="en-US" dirty="0"/>
          </a:p>
        </p:txBody>
      </p:sp>
      <p:pic>
        <p:nvPicPr>
          <p:cNvPr id="7" name="Picture 6" descr="A diagram of a map&#10;&#10;AI-generated content may be incorrect.">
            <a:extLst>
              <a:ext uri="{FF2B5EF4-FFF2-40B4-BE49-F238E27FC236}">
                <a16:creationId xmlns:a16="http://schemas.microsoft.com/office/drawing/2014/main" id="{6F77AFE7-A84D-5131-D812-BE19F8842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r="65740"/>
          <a:stretch/>
        </p:blipFill>
        <p:spPr>
          <a:xfrm>
            <a:off x="9915552" y="714777"/>
            <a:ext cx="2218493" cy="2554481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76574330-2E44-DB31-B838-7E357E006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16" y="783591"/>
            <a:ext cx="2297500" cy="2416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E710E-1EEA-47D2-6B10-60CDC354AEFE}"/>
              </a:ext>
            </a:extLst>
          </p:cNvPr>
          <p:cNvSpPr txBox="1"/>
          <p:nvPr/>
        </p:nvSpPr>
        <p:spPr>
          <a:xfrm>
            <a:off x="5960395" y="1567621"/>
            <a:ext cx="130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Data to be </a:t>
            </a:r>
            <a:r>
              <a:rPr lang="it-IT" b="1" dirty="0" err="1">
                <a:solidFill>
                  <a:srgbClr val="C00000"/>
                </a:solidFill>
              </a:rPr>
              <a:t>analyzed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781855-18CF-EC10-1939-9C5B8AD87C56}"/>
              </a:ext>
            </a:extLst>
          </p:cNvPr>
          <p:cNvCxnSpPr/>
          <p:nvPr/>
        </p:nvCxnSpPr>
        <p:spPr>
          <a:xfrm>
            <a:off x="4919730" y="1682923"/>
            <a:ext cx="1010991" cy="173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A49695-0B27-C297-00EE-3C664C9722B4}"/>
              </a:ext>
            </a:extLst>
          </p:cNvPr>
          <p:cNvCxnSpPr>
            <a:cxnSpLocks/>
          </p:cNvCxnSpPr>
          <p:nvPr/>
        </p:nvCxnSpPr>
        <p:spPr>
          <a:xfrm flipV="1">
            <a:off x="5373382" y="1856787"/>
            <a:ext cx="557339" cy="128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A1DD56-B6AD-9D22-6520-DF5248D750FA}"/>
              </a:ext>
            </a:extLst>
          </p:cNvPr>
          <p:cNvCxnSpPr>
            <a:cxnSpLocks/>
          </p:cNvCxnSpPr>
          <p:nvPr/>
        </p:nvCxnSpPr>
        <p:spPr>
          <a:xfrm flipV="1">
            <a:off x="5772980" y="2158832"/>
            <a:ext cx="627820" cy="3231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6FCB40-7CF3-FB1A-C968-9E24EA73A13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872766" y="2213952"/>
            <a:ext cx="741232" cy="5701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5CD1FE-886E-12BF-3AA5-8629A80ADDCA}"/>
              </a:ext>
            </a:extLst>
          </p:cNvPr>
          <p:cNvSpPr txBox="1"/>
          <p:nvPr/>
        </p:nvSpPr>
        <p:spPr>
          <a:xfrm>
            <a:off x="-6439" y="3135868"/>
            <a:ext cx="5160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Data </a:t>
            </a:r>
            <a:r>
              <a:rPr lang="it-IT" sz="1600" b="1" dirty="0" err="1"/>
              <a:t>reduction</a:t>
            </a:r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Large </a:t>
            </a:r>
            <a:r>
              <a:rPr lang="it-IT" sz="1600" dirty="0" err="1"/>
              <a:t>amount</a:t>
            </a:r>
            <a:r>
              <a:rPr lang="it-IT" sz="1600" dirty="0"/>
              <a:t> of data from the 8 Mpixel camera </a:t>
            </a:r>
            <a:r>
              <a:rPr lang="it-IT" sz="1600" dirty="0" err="1"/>
              <a:t>when</a:t>
            </a:r>
            <a:r>
              <a:rPr lang="it-IT" sz="1600" dirty="0"/>
              <a:t> </a:t>
            </a:r>
            <a:r>
              <a:rPr lang="it-IT" sz="1600" dirty="0" err="1"/>
              <a:t>only</a:t>
            </a:r>
            <a:r>
              <a:rPr lang="it-IT" sz="1600" dirty="0"/>
              <a:t> a </a:t>
            </a:r>
            <a:r>
              <a:rPr lang="it-IT" sz="1600" dirty="0" err="1"/>
              <a:t>fraction</a:t>
            </a:r>
            <a:r>
              <a:rPr lang="it-IT" sz="1600" dirty="0"/>
              <a:t> </a:t>
            </a:r>
            <a:r>
              <a:rPr lang="it-IT" sz="1600" dirty="0" err="1"/>
              <a:t>contain</a:t>
            </a:r>
            <a:r>
              <a:rPr lang="it-IT" sz="1600" dirty="0"/>
              <a:t>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preprocessing could shrink data output of 100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line with CYGNO needs</a:t>
            </a:r>
          </a:p>
        </p:txBody>
      </p:sp>
      <p:pic>
        <p:nvPicPr>
          <p:cNvPr id="15" name="Picture 14" descr="A greyscale shot of a white line&#10;&#10;Description automatically generated">
            <a:extLst>
              <a:ext uri="{FF2B5EF4-FFF2-40B4-BE49-F238E27FC236}">
                <a16:creationId xmlns:a16="http://schemas.microsoft.com/office/drawing/2014/main" id="{F24062CD-77CA-0D09-C092-38A8DD4C8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4646516"/>
            <a:ext cx="1983864" cy="2020554"/>
          </a:xfrm>
          <a:prstGeom prst="rect">
            <a:avLst/>
          </a:prstGeom>
        </p:spPr>
      </p:pic>
      <p:pic>
        <p:nvPicPr>
          <p:cNvPr id="16" name="Picture 15" descr="A graph with a square in the middle&#10;&#10;Description automatically generated">
            <a:extLst>
              <a:ext uri="{FF2B5EF4-FFF2-40B4-BE49-F238E27FC236}">
                <a16:creationId xmlns:a16="http://schemas.microsoft.com/office/drawing/2014/main" id="{8AF686EC-C491-EB3C-A6EE-2CB4929B3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83" y="4646516"/>
            <a:ext cx="2023460" cy="205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6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2436C-B96C-C11C-8717-D0BC9A28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068B-64E1-26C5-BA02-6AF4C39C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Improvement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DE971-5E77-5720-5FCD-AA1DCF88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7449F-7C00-5569-C72F-3B69CD26E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C5E56-90CB-7971-687C-89BD9394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A diagram of a map&#10;&#10;AI-generated content may be incorrect.">
            <a:extLst>
              <a:ext uri="{FF2B5EF4-FFF2-40B4-BE49-F238E27FC236}">
                <a16:creationId xmlns:a16="http://schemas.microsoft.com/office/drawing/2014/main" id="{C4BA9A96-CDA5-BAB1-87FA-CD9CAF7D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" r="65740"/>
          <a:stretch/>
        </p:blipFill>
        <p:spPr>
          <a:xfrm>
            <a:off x="9915552" y="714777"/>
            <a:ext cx="2218493" cy="2554481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701C7D44-46A7-F0B5-02E4-0CE2D35F7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16" y="783591"/>
            <a:ext cx="2297500" cy="24168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5A72C9-C27A-ACCE-6FB6-AAB90CF14008}"/>
              </a:ext>
            </a:extLst>
          </p:cNvPr>
          <p:cNvSpPr txBox="1"/>
          <p:nvPr/>
        </p:nvSpPr>
        <p:spPr>
          <a:xfrm>
            <a:off x="-6439" y="3135868"/>
            <a:ext cx="5160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Data </a:t>
            </a:r>
            <a:r>
              <a:rPr lang="it-IT" sz="1600" b="1" dirty="0" err="1"/>
              <a:t>reduction</a:t>
            </a:r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Large </a:t>
            </a:r>
            <a:r>
              <a:rPr lang="it-IT" sz="1600" dirty="0" err="1"/>
              <a:t>amount</a:t>
            </a:r>
            <a:r>
              <a:rPr lang="it-IT" sz="1600" dirty="0"/>
              <a:t> of data from the 8 Mpixel camera </a:t>
            </a:r>
            <a:r>
              <a:rPr lang="it-IT" sz="1600" dirty="0" err="1"/>
              <a:t>when</a:t>
            </a:r>
            <a:r>
              <a:rPr lang="it-IT" sz="1600" dirty="0"/>
              <a:t> </a:t>
            </a:r>
            <a:r>
              <a:rPr lang="it-IT" sz="1600" dirty="0" err="1"/>
              <a:t>only</a:t>
            </a:r>
            <a:r>
              <a:rPr lang="it-IT" sz="1600" dirty="0"/>
              <a:t> a </a:t>
            </a:r>
            <a:r>
              <a:rPr lang="it-IT" sz="1600" dirty="0" err="1"/>
              <a:t>fraction</a:t>
            </a:r>
            <a:r>
              <a:rPr lang="it-IT" sz="1600" dirty="0"/>
              <a:t> </a:t>
            </a:r>
            <a:r>
              <a:rPr lang="it-IT" sz="1600" dirty="0" err="1"/>
              <a:t>contain</a:t>
            </a:r>
            <a:r>
              <a:rPr lang="it-IT" sz="1600" dirty="0"/>
              <a:t>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 preprocessing could shrink data output of 100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line with CYGNO needs</a:t>
            </a:r>
          </a:p>
        </p:txBody>
      </p:sp>
      <p:pic>
        <p:nvPicPr>
          <p:cNvPr id="32" name="Picture 31" descr="A greyscale shot of a white line&#10;&#10;Description automatically generated">
            <a:extLst>
              <a:ext uri="{FF2B5EF4-FFF2-40B4-BE49-F238E27FC236}">
                <a16:creationId xmlns:a16="http://schemas.microsoft.com/office/drawing/2014/main" id="{24871341-4C2B-5F6D-6514-57ABC644D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2" y="4646516"/>
            <a:ext cx="1983864" cy="2020554"/>
          </a:xfrm>
          <a:prstGeom prst="rect">
            <a:avLst/>
          </a:prstGeom>
        </p:spPr>
      </p:pic>
      <p:pic>
        <p:nvPicPr>
          <p:cNvPr id="33" name="Picture 32" descr="A graph with a square in the middle&#10;&#10;Description automatically generated">
            <a:extLst>
              <a:ext uri="{FF2B5EF4-FFF2-40B4-BE49-F238E27FC236}">
                <a16:creationId xmlns:a16="http://schemas.microsoft.com/office/drawing/2014/main" id="{535668BA-B8C2-1A82-F501-EE74B9DE0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83" y="4646516"/>
            <a:ext cx="2023460" cy="20554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B39FC6A-4CE3-1AA4-A79F-D3561790F181}"/>
              </a:ext>
            </a:extLst>
          </p:cNvPr>
          <p:cNvSpPr txBox="1"/>
          <p:nvPr/>
        </p:nvSpPr>
        <p:spPr>
          <a:xfrm>
            <a:off x="5248415" y="3191109"/>
            <a:ext cx="4824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Manjari"/>
              </a:rPr>
              <a:t>Tweak </a:t>
            </a:r>
            <a:r>
              <a:rPr lang="it-IT" sz="1600" b="1" dirty="0" err="1">
                <a:latin typeface="Manjari"/>
              </a:rPr>
              <a:t>amplification</a:t>
            </a:r>
            <a:r>
              <a:rPr lang="it-IT" sz="1600" b="1" dirty="0">
                <a:latin typeface="Manjari"/>
              </a:rPr>
              <a:t> stage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Reducing</a:t>
            </a:r>
            <a:r>
              <a:rPr lang="it-IT" sz="1600" dirty="0"/>
              <a:t> the </a:t>
            </a:r>
            <a:r>
              <a:rPr lang="it-IT" sz="1600" dirty="0" err="1"/>
              <a:t>intrinsic</a:t>
            </a:r>
            <a:r>
              <a:rPr lang="it-IT" sz="1600" dirty="0"/>
              <a:t> </a:t>
            </a:r>
            <a:r>
              <a:rPr lang="it-IT" sz="1600" dirty="0" err="1"/>
              <a:t>diffusion</a:t>
            </a:r>
            <a:r>
              <a:rPr lang="it-IT" sz="1600" dirty="0"/>
              <a:t>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improve</a:t>
            </a:r>
            <a:r>
              <a:rPr lang="it-IT" sz="1600" dirty="0"/>
              <a:t>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camera and lens collect more 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Found new ways to enhance light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Amplification can be milder.. Reduce GEM number?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Negative ion drift to reduce diffusion could also help</a:t>
            </a:r>
          </a:p>
        </p:txBody>
      </p:sp>
      <p:pic>
        <p:nvPicPr>
          <p:cNvPr id="35" name="Picture 34" descr="A diagram of a glass&#10;&#10;AI-generated content may be incorrect.">
            <a:extLst>
              <a:ext uri="{FF2B5EF4-FFF2-40B4-BE49-F238E27FC236}">
                <a16:creationId xmlns:a16="http://schemas.microsoft.com/office/drawing/2014/main" id="{EE919996-BE19-B5F6-D1D0-75DEC14A9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39" y="4037898"/>
            <a:ext cx="2156521" cy="1336630"/>
          </a:xfrm>
          <a:prstGeom prst="rect">
            <a:avLst/>
          </a:prstGeom>
        </p:spPr>
      </p:pic>
      <p:pic>
        <p:nvPicPr>
          <p:cNvPr id="36" name="Picture 35" descr="A grey rectangular object with black text&#10;&#10;AI-generated content may be incorrect.">
            <a:extLst>
              <a:ext uri="{FF2B5EF4-FFF2-40B4-BE49-F238E27FC236}">
                <a16:creationId xmlns:a16="http://schemas.microsoft.com/office/drawing/2014/main" id="{6E5B9EAB-04CA-F1F3-557A-F59E3C7F2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290">
            <a:off x="10015939" y="3630943"/>
            <a:ext cx="2121086" cy="44426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ADA85ED-E1F2-7BD7-DBC8-5559A6401D65}"/>
              </a:ext>
            </a:extLst>
          </p:cNvPr>
          <p:cNvGrpSpPr/>
          <p:nvPr/>
        </p:nvGrpSpPr>
        <p:grpSpPr>
          <a:xfrm>
            <a:off x="8740595" y="5372100"/>
            <a:ext cx="1575194" cy="1330969"/>
            <a:chOff x="19534385" y="37048528"/>
            <a:chExt cx="3099856" cy="261924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811B58-2D03-0429-DE51-ED2C389B2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 l="17948" t="8884" r="17426" b="8569"/>
            <a:stretch>
              <a:fillRect/>
            </a:stretch>
          </p:blipFill>
          <p:spPr>
            <a:xfrm>
              <a:off x="19534385" y="37048528"/>
              <a:ext cx="2901722" cy="2619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BB9213F-A04E-80AE-DC9D-64A6644D893C}"/>
                </a:ext>
              </a:extLst>
            </p:cNvPr>
            <p:cNvSpPr txBox="1"/>
            <p:nvPr/>
          </p:nvSpPr>
          <p:spPr>
            <a:xfrm>
              <a:off x="19873932" y="37547449"/>
              <a:ext cx="702731" cy="5792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15000"/>
                </a:lnSpc>
                <a:spcBef>
                  <a:spcPts val="0"/>
                </a:spcBef>
                <a:spcAft>
                  <a:spcPts val="567"/>
                </a:spcAft>
                <a:buNone/>
                <a:tabLst/>
              </a:pPr>
              <a:r>
                <a:rPr lang="it-IT" sz="12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Manjari Regular" pitchFamily="18"/>
                  <a:ea typeface="Noto Sans CJK SC" pitchFamily="2"/>
                  <a:cs typeface="Lohit Devanagari" pitchFamily="2"/>
                </a:rPr>
                <a:t>ED</a:t>
              </a:r>
              <a:endParaRPr lang="it-IT" sz="1200" b="0" i="0" u="none" strike="noStrike" kern="1200" cap="none" baseline="0" dirty="0">
                <a:ln>
                  <a:noFill/>
                </a:ln>
                <a:solidFill>
                  <a:schemeClr val="bg1"/>
                </a:solidFill>
                <a:latin typeface="Manjari Regular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384694-A38D-1DD6-040C-D4AF778198B4}"/>
                </a:ext>
              </a:extLst>
            </p:cNvPr>
            <p:cNvSpPr txBox="1"/>
            <p:nvPr/>
          </p:nvSpPr>
          <p:spPr>
            <a:xfrm>
              <a:off x="21587412" y="37788509"/>
              <a:ext cx="1046829" cy="5792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15000"/>
                </a:lnSpc>
                <a:spcBef>
                  <a:spcPts val="0"/>
                </a:spcBef>
                <a:spcAft>
                  <a:spcPts val="567"/>
                </a:spcAft>
                <a:buNone/>
                <a:tabLst/>
              </a:pPr>
              <a:r>
                <a:rPr lang="it-IT" sz="1200" b="0" i="0" u="none" strike="noStrike" kern="1200" cap="none" dirty="0">
                  <a:ln>
                    <a:noFill/>
                  </a:ln>
                  <a:solidFill>
                    <a:schemeClr val="bg1"/>
                  </a:solidFill>
                  <a:latin typeface="Manjari Regular" pitchFamily="18"/>
                  <a:ea typeface="Noto Sans CJK SC" pitchFamily="2"/>
                  <a:cs typeface="Lohit Devanagari" pitchFamily="2"/>
                </a:rPr>
                <a:t>NID</a:t>
              </a:r>
              <a:endParaRPr lang="it-IT" sz="1200" b="0" i="0" u="none" strike="noStrike" kern="1200" cap="none" baseline="0" dirty="0">
                <a:ln>
                  <a:noFill/>
                </a:ln>
                <a:solidFill>
                  <a:schemeClr val="bg1"/>
                </a:solidFill>
                <a:latin typeface="Manjari Regular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88BF48D-7D2E-76DC-808B-D7669B3F6E4C}"/>
              </a:ext>
            </a:extLst>
          </p:cNvPr>
          <p:cNvSpPr txBox="1"/>
          <p:nvPr/>
        </p:nvSpPr>
        <p:spPr>
          <a:xfrm>
            <a:off x="7025295" y="5893723"/>
            <a:ext cx="1970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dirty="0">
                <a:latin typeface="Manjari"/>
              </a:rPr>
              <a:t>Negative Ion Drift</a:t>
            </a:r>
            <a:endParaRPr lang="en-US" sz="1600" dirty="0">
              <a:latin typeface="Manja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F0308-EC1B-F69F-F420-2960658121FC}"/>
              </a:ext>
            </a:extLst>
          </p:cNvPr>
          <p:cNvSpPr txBox="1"/>
          <p:nvPr/>
        </p:nvSpPr>
        <p:spPr>
          <a:xfrm>
            <a:off x="57954" y="685640"/>
            <a:ext cx="8937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Data </a:t>
            </a:r>
            <a:r>
              <a:rPr lang="it-IT" b="1" dirty="0" err="1"/>
              <a:t>analysis</a:t>
            </a:r>
            <a:r>
              <a:rPr lang="it-IT" b="1" dirty="0"/>
              <a:t> and </a:t>
            </a:r>
            <a:r>
              <a:rPr lang="it-IT" b="1" dirty="0" err="1"/>
              <a:t>Readout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Reduction</a:t>
            </a:r>
            <a:r>
              <a:rPr lang="it-IT" dirty="0"/>
              <a:t> of pile-up and background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Better </a:t>
            </a:r>
            <a:r>
              <a:rPr lang="it-IT" dirty="0" err="1"/>
              <a:t>selection</a:t>
            </a:r>
            <a:r>
              <a:rPr lang="it-IT" dirty="0"/>
              <a:t>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Reduction</a:t>
            </a:r>
            <a:r>
              <a:rPr lang="it-IT" dirty="0"/>
              <a:t> of </a:t>
            </a:r>
            <a:r>
              <a:rPr lang="it-IT" dirty="0" err="1"/>
              <a:t>exposure</a:t>
            </a:r>
            <a:r>
              <a:rPr lang="it-IT" dirty="0"/>
              <a:t> 200ms </a:t>
            </a:r>
            <a:r>
              <a:rPr lang="it-IT" dirty="0">
                <a:sym typeface="Wingdings" panose="05000000000000000000" pitchFamily="2" charset="2"/>
              </a:rPr>
              <a:t> 10ms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Argon </a:t>
            </a:r>
            <a:r>
              <a:rPr lang="it-IT" dirty="0" err="1">
                <a:sym typeface="Wingdings" panose="05000000000000000000" pitchFamily="2" charset="2"/>
              </a:rPr>
              <a:t>has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dirty="0" err="1">
                <a:sym typeface="Wingdings" panose="05000000000000000000" pitchFamily="2" charset="2"/>
              </a:rPr>
              <a:t>reduced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compton</a:t>
            </a:r>
            <a:r>
              <a:rPr lang="it-IT" dirty="0">
                <a:sym typeface="Wingdings" panose="05000000000000000000" pitchFamily="2" charset="2"/>
              </a:rPr>
              <a:t> cross </a:t>
            </a:r>
            <a:r>
              <a:rPr lang="it-IT" dirty="0" err="1">
                <a:sym typeface="Wingdings" panose="05000000000000000000" pitchFamily="2" charset="2"/>
              </a:rPr>
              <a:t>section</a:t>
            </a:r>
            <a:endParaRPr lang="it-I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ym typeface="Wingdings" panose="05000000000000000000" pitchFamily="2" charset="2"/>
              </a:rPr>
              <a:t>Improved</a:t>
            </a:r>
            <a:r>
              <a:rPr lang="it-IT" dirty="0">
                <a:sym typeface="Wingdings" panose="05000000000000000000" pitchFamily="2" charset="2"/>
              </a:rPr>
              <a:t> Camera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QUEST </a:t>
            </a:r>
            <a:r>
              <a:rPr lang="it-IT" dirty="0" err="1">
                <a:sym typeface="Wingdings" panose="05000000000000000000" pitchFamily="2" charset="2"/>
              </a:rPr>
              <a:t>has</a:t>
            </a:r>
            <a:r>
              <a:rPr lang="it-IT" dirty="0">
                <a:sym typeface="Wingdings" panose="05000000000000000000" pitchFamily="2" charset="2"/>
              </a:rPr>
              <a:t> a </a:t>
            </a:r>
            <a:r>
              <a:rPr lang="it-IT" dirty="0" err="1">
                <a:sym typeface="Wingdings" panose="05000000000000000000" pitchFamily="2" charset="2"/>
              </a:rPr>
              <a:t>factor</a:t>
            </a:r>
            <a:r>
              <a:rPr lang="it-IT" dirty="0">
                <a:sym typeface="Wingdings" panose="05000000000000000000" pitchFamily="2" charset="2"/>
              </a:rPr>
              <a:t> 2 </a:t>
            </a:r>
            <a:r>
              <a:rPr lang="it-IT" dirty="0" err="1">
                <a:sym typeface="Wingdings" panose="05000000000000000000" pitchFamily="2" charset="2"/>
              </a:rPr>
              <a:t>lower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noise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than</a:t>
            </a:r>
            <a:r>
              <a:rPr lang="it-IT" dirty="0">
                <a:sym typeface="Wingdings" panose="05000000000000000000" pitchFamily="2" charset="2"/>
              </a:rPr>
              <a:t> 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Better </a:t>
            </a:r>
            <a:r>
              <a:rPr lang="it-IT" dirty="0" err="1">
                <a:sym typeface="Wingdings" panose="05000000000000000000" pitchFamily="2" charset="2"/>
              </a:rPr>
              <a:t>lens</a:t>
            </a:r>
            <a:r>
              <a:rPr lang="it-IT" dirty="0">
                <a:sym typeface="Wingdings" panose="05000000000000000000" pitchFamily="2" charset="2"/>
              </a:rPr>
              <a:t> EHD with </a:t>
            </a:r>
            <a:r>
              <a:rPr lang="it-IT" dirty="0" err="1">
                <a:sym typeface="Wingdings" panose="05000000000000000000" pitchFamily="2" charset="2"/>
              </a:rPr>
              <a:t>larger</a:t>
            </a:r>
            <a:r>
              <a:rPr lang="it-IT" dirty="0">
                <a:sym typeface="Wingdings" panose="05000000000000000000" pitchFamily="2" charset="2"/>
              </a:rPr>
              <a:t> aperture more light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A42F0-6BC3-67CC-A16D-92E4D2048A2B}"/>
              </a:ext>
            </a:extLst>
          </p:cNvPr>
          <p:cNvSpPr txBox="1"/>
          <p:nvPr/>
        </p:nvSpPr>
        <p:spPr>
          <a:xfrm>
            <a:off x="5960395" y="1567621"/>
            <a:ext cx="1307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Data to be </a:t>
            </a:r>
            <a:r>
              <a:rPr lang="it-IT" b="1" dirty="0" err="1">
                <a:solidFill>
                  <a:srgbClr val="C00000"/>
                </a:solidFill>
              </a:rPr>
              <a:t>analyzed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00938E-6246-8604-EC06-3957E99B1FB8}"/>
              </a:ext>
            </a:extLst>
          </p:cNvPr>
          <p:cNvCxnSpPr/>
          <p:nvPr/>
        </p:nvCxnSpPr>
        <p:spPr>
          <a:xfrm>
            <a:off x="4919730" y="1682923"/>
            <a:ext cx="1010991" cy="173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77B818-A41F-55A1-6726-C40F212ECF16}"/>
              </a:ext>
            </a:extLst>
          </p:cNvPr>
          <p:cNvCxnSpPr>
            <a:cxnSpLocks/>
          </p:cNvCxnSpPr>
          <p:nvPr/>
        </p:nvCxnSpPr>
        <p:spPr>
          <a:xfrm flipV="1">
            <a:off x="5373382" y="1856787"/>
            <a:ext cx="557339" cy="128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D022C2-5FA7-7259-6C20-E148461BFF69}"/>
              </a:ext>
            </a:extLst>
          </p:cNvPr>
          <p:cNvCxnSpPr>
            <a:cxnSpLocks/>
          </p:cNvCxnSpPr>
          <p:nvPr/>
        </p:nvCxnSpPr>
        <p:spPr>
          <a:xfrm flipV="1">
            <a:off x="5772980" y="2158832"/>
            <a:ext cx="627820" cy="3231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50BE46-C635-E556-D979-1A79AC659D45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5872766" y="2213952"/>
            <a:ext cx="741232" cy="5701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355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BC05-482A-FAC0-1EA0-4CF6924D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AFF2F7-0C8D-7DA9-D4BC-5C90D517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103F8-D0DF-6D2A-73BA-520B3FE2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380E4-0997-FAF1-1C04-FC385A66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1C63B-1A19-7EA5-11DF-ABE996664C20}"/>
              </a:ext>
            </a:extLst>
          </p:cNvPr>
          <p:cNvSpPr txBox="1"/>
          <p:nvPr/>
        </p:nvSpPr>
        <p:spPr>
          <a:xfrm>
            <a:off x="66543" y="796793"/>
            <a:ext cx="7796008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r>
              <a:rPr lang="it-IT" sz="1800" dirty="0" err="1">
                <a:ea typeface="Noto Sans CJK SC" pitchFamily="2"/>
                <a:cs typeface="Lohit Devanagari" pitchFamily="2"/>
              </a:rPr>
              <a:t>Among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various</a:t>
            </a:r>
            <a:r>
              <a:rPr lang="it-IT" sz="1800" dirty="0">
                <a:ea typeface="Noto Sans CJK SC" pitchFamily="2"/>
                <a:cs typeface="Lohit Devanagari" pitchFamily="2"/>
              </a:rPr>
              <a:t> missions, IXPE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has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provided</a:t>
            </a:r>
            <a:r>
              <a:rPr lang="it-IT" sz="1800" dirty="0">
                <a:ea typeface="Noto Sans CJK SC" pitchFamily="2"/>
                <a:cs typeface="Lohit Devanagari" pitchFamily="2"/>
              </a:rPr>
              <a:t> an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incredible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amount</a:t>
            </a:r>
            <a:r>
              <a:rPr lang="it-IT" sz="1800" dirty="0">
                <a:ea typeface="Noto Sans CJK SC" pitchFamily="2"/>
                <a:cs typeface="Lohit Devanagari" pitchFamily="2"/>
              </a:rPr>
              <a:t> of information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measuring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polarization</a:t>
            </a:r>
            <a:r>
              <a:rPr lang="it-IT" sz="1800" dirty="0">
                <a:ea typeface="Noto Sans CJK SC" pitchFamily="2"/>
                <a:cs typeface="Lohit Devanagari" pitchFamily="2"/>
              </a:rPr>
              <a:t> in the 2-8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keV</a:t>
            </a:r>
            <a:r>
              <a:rPr lang="it-IT" sz="1800" dirty="0">
                <a:ea typeface="Noto Sans CJK SC" pitchFamily="2"/>
                <a:cs typeface="Lohit Devanagari" pitchFamily="2"/>
              </a:rPr>
              <a:t> range</a:t>
            </a:r>
          </a:p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endParaRPr lang="it-IT" sz="500" dirty="0">
              <a:ea typeface="Noto Sans CJK SC" pitchFamily="2"/>
              <a:cs typeface="Lohit Devanagari" pitchFamily="2"/>
            </a:endParaRPr>
          </a:p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r>
              <a:rPr lang="it-IT" sz="1800" b="1" dirty="0" err="1">
                <a:ea typeface="Noto Sans CJK SC" pitchFamily="2"/>
                <a:cs typeface="Lohit Devanagari" pitchFamily="2"/>
              </a:rPr>
              <a:t>HypeX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aims</a:t>
            </a:r>
            <a:r>
              <a:rPr lang="it-IT" sz="1800" dirty="0">
                <a:ea typeface="Noto Sans CJK SC" pitchFamily="2"/>
                <a:cs typeface="Lohit Devanagari" pitchFamily="2"/>
              </a:rPr>
              <a:t> to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improve</a:t>
            </a:r>
            <a:r>
              <a:rPr lang="it-IT" sz="1800" dirty="0">
                <a:ea typeface="Noto Sans CJK SC" pitchFamily="2"/>
                <a:cs typeface="Lohit Devanagari" pitchFamily="2"/>
              </a:rPr>
              <a:t> the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detection</a:t>
            </a:r>
            <a:r>
              <a:rPr lang="it-IT" sz="1800" dirty="0">
                <a:ea typeface="Noto Sans CJK SC" pitchFamily="2"/>
                <a:cs typeface="Lohit Devanagari" pitchFamily="2"/>
              </a:rPr>
              <a:t> technique for the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measurement</a:t>
            </a:r>
            <a:r>
              <a:rPr lang="it-IT" sz="1800" dirty="0">
                <a:ea typeface="Noto Sans CJK SC" pitchFamily="2"/>
                <a:cs typeface="Lohit Devanagari" pitchFamily="2"/>
              </a:rPr>
              <a:t> of the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polarization</a:t>
            </a:r>
            <a:r>
              <a:rPr lang="it-IT" sz="1800" dirty="0">
                <a:ea typeface="Noto Sans CJK SC" pitchFamily="2"/>
                <a:cs typeface="Lohit Devanagari" pitchFamily="2"/>
              </a:rPr>
              <a:t> of X-rays via the </a:t>
            </a:r>
            <a:r>
              <a:rPr lang="it-IT" sz="1800" b="1" dirty="0" err="1">
                <a:ea typeface="Noto Sans CJK SC" pitchFamily="2"/>
                <a:cs typeface="Lohit Devanagari" pitchFamily="2"/>
              </a:rPr>
              <a:t>photoelectric</a:t>
            </a:r>
            <a:r>
              <a:rPr lang="it-IT" sz="1800" b="1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b="1" dirty="0" err="1">
                <a:ea typeface="Noto Sans CJK SC" pitchFamily="2"/>
                <a:cs typeface="Lohit Devanagari" pitchFamily="2"/>
              </a:rPr>
              <a:t>effect</a:t>
            </a:r>
            <a:endParaRPr lang="it-IT" sz="1800" b="1" dirty="0">
              <a:ea typeface="Noto Sans CJK SC" pitchFamily="2"/>
              <a:cs typeface="Lohit Devanagari" pitchFamily="2"/>
            </a:endParaRPr>
          </a:p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endParaRPr lang="it-IT" sz="500" b="1" dirty="0">
              <a:ea typeface="Noto Sans CJK SC" pitchFamily="2"/>
              <a:cs typeface="Lohit Devanagari" pitchFamily="2"/>
            </a:endParaRPr>
          </a:p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r>
              <a:rPr lang="it-IT" sz="1800" b="1" dirty="0">
                <a:ea typeface="Noto Sans CJK SC" pitchFamily="2"/>
                <a:cs typeface="Lohit Devanagari" pitchFamily="2"/>
              </a:rPr>
              <a:t>GPD3D </a:t>
            </a:r>
            <a:r>
              <a:rPr lang="it-IT" sz="1800" dirty="0">
                <a:ea typeface="Noto Sans CJK SC" pitchFamily="2"/>
                <a:cs typeface="Lohit Devanagari" pitchFamily="2"/>
              </a:rPr>
              <a:t>shows strong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potential</a:t>
            </a:r>
            <a:r>
              <a:rPr lang="it-IT" sz="1800" dirty="0">
                <a:ea typeface="Noto Sans CJK SC" pitchFamily="2"/>
                <a:cs typeface="Lohit Devanagari" pitchFamily="2"/>
              </a:rPr>
              <a:t> to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extend</a:t>
            </a:r>
            <a:r>
              <a:rPr lang="it-IT" sz="1800" dirty="0">
                <a:ea typeface="Noto Sans CJK SC" pitchFamily="2"/>
                <a:cs typeface="Lohit Devanagari" pitchFamily="2"/>
              </a:rPr>
              <a:t> standard GPD capabilities</a:t>
            </a:r>
          </a:p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endParaRPr lang="it-IT" sz="500" dirty="0">
              <a:ea typeface="Noto Sans CJK SC" pitchFamily="2"/>
              <a:cs typeface="Lohit Devanagari" pitchFamily="2"/>
            </a:endParaRPr>
          </a:p>
          <a:p>
            <a:pPr indent="-285750" hangingPunct="0">
              <a:buSzPct val="150000"/>
              <a:buFont typeface="Arial" panose="020B0604020202020204" pitchFamily="34" charset="0"/>
              <a:buChar char="•"/>
            </a:pPr>
            <a:r>
              <a:rPr lang="it-IT" sz="1800" dirty="0">
                <a:ea typeface="Noto Sans CJK SC" pitchFamily="2"/>
                <a:cs typeface="Lohit Devanagari" pitchFamily="2"/>
              </a:rPr>
              <a:t>The </a:t>
            </a:r>
            <a:r>
              <a:rPr lang="it-IT" sz="1800" b="1" dirty="0">
                <a:ea typeface="Noto Sans CJK SC" pitchFamily="2"/>
                <a:cs typeface="Lohit Devanagari" pitchFamily="2"/>
              </a:rPr>
              <a:t>X-ray CMOS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subproject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inherits</a:t>
            </a:r>
            <a:r>
              <a:rPr lang="it-IT" sz="1800" dirty="0">
                <a:ea typeface="Noto Sans CJK SC" pitchFamily="2"/>
                <a:cs typeface="Lohit Devanagari" pitchFamily="2"/>
              </a:rPr>
              <a:t> the detector concept from the CYGNO experiment and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adapts</a:t>
            </a:r>
            <a:r>
              <a:rPr lang="it-IT" sz="1800" dirty="0">
                <a:ea typeface="Noto Sans CJK SC" pitchFamily="2"/>
                <a:cs typeface="Lohit Devanagari" pitchFamily="2"/>
              </a:rPr>
              <a:t>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it</a:t>
            </a:r>
            <a:r>
              <a:rPr lang="it-IT" sz="1800" dirty="0">
                <a:ea typeface="Noto Sans CJK SC" pitchFamily="2"/>
                <a:cs typeface="Lohit Devanagari" pitchFamily="2"/>
              </a:rPr>
              <a:t> to image and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detect</a:t>
            </a:r>
            <a:r>
              <a:rPr lang="it-IT" sz="1800" dirty="0">
                <a:ea typeface="Noto Sans CJK SC" pitchFamily="2"/>
                <a:cs typeface="Lohit Devanagari" pitchFamily="2"/>
              </a:rPr>
              <a:t> X-ray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polarization</a:t>
            </a:r>
            <a:r>
              <a:rPr lang="it-IT" sz="1800" dirty="0">
                <a:ea typeface="Noto Sans CJK SC" pitchFamily="2"/>
                <a:cs typeface="Lohit Devanagari" pitchFamily="2"/>
              </a:rPr>
              <a:t> in the range 10-50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keV</a:t>
            </a:r>
            <a:r>
              <a:rPr lang="it-IT" sz="1800" dirty="0">
                <a:ea typeface="Noto Sans CJK SC" pitchFamily="2"/>
                <a:cs typeface="Lohit Devanagari" pitchFamily="2"/>
              </a:rPr>
              <a:t> with a large area and field of </a:t>
            </a:r>
            <a:r>
              <a:rPr lang="it-IT" sz="1800" dirty="0" err="1">
                <a:ea typeface="Noto Sans CJK SC" pitchFamily="2"/>
                <a:cs typeface="Lohit Devanagari" pitchFamily="2"/>
              </a:rPr>
              <a:t>view</a:t>
            </a:r>
            <a:r>
              <a:rPr lang="it-IT" sz="1800" dirty="0">
                <a:ea typeface="Noto Sans CJK SC" pitchFamily="2"/>
                <a:cs typeface="Lohit Devanagari" pitchFamily="2"/>
              </a:rPr>
              <a:t> concept</a:t>
            </a:r>
          </a:p>
          <a:p>
            <a:pPr algn="ctr" hangingPunct="0">
              <a:buSzPct val="150000"/>
            </a:pPr>
            <a:endParaRPr lang="it-IT" b="1" dirty="0">
              <a:solidFill>
                <a:srgbClr val="C00000"/>
              </a:solidFill>
              <a:ea typeface="Noto Sans CJK SC" pitchFamily="2"/>
              <a:cs typeface="Lohit Devanagari" pitchFamily="2"/>
            </a:endParaRPr>
          </a:p>
          <a:p>
            <a:pPr algn="ctr" hangingPunct="0">
              <a:buSzPct val="150000"/>
            </a:pP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Early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measurement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yields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promising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results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,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but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the way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though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space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is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still</a:t>
            </a:r>
            <a:r>
              <a:rPr lang="it-IT" sz="1800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long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0311A-CA76-3675-9586-3E90311E1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551" y="727748"/>
            <a:ext cx="4262906" cy="2916321"/>
          </a:xfrm>
          <a:prstGeom prst="rect">
            <a:avLst/>
          </a:prstGeom>
        </p:spPr>
      </p:pic>
      <p:pic>
        <p:nvPicPr>
          <p:cNvPr id="9" name="Picture 8" descr="A stack of black and white objects on a orange surface&#10;&#10;Description automatically generated">
            <a:extLst>
              <a:ext uri="{FF2B5EF4-FFF2-40B4-BE49-F238E27FC236}">
                <a16:creationId xmlns:a16="http://schemas.microsoft.com/office/drawing/2014/main" id="{1B4DB7FC-9AC2-F0EC-254B-492D4804E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711" y="4156960"/>
            <a:ext cx="3152654" cy="2364491"/>
          </a:xfrm>
          <a:prstGeom prst="rect">
            <a:avLst/>
          </a:prstGeom>
        </p:spPr>
      </p:pic>
      <p:pic>
        <p:nvPicPr>
          <p:cNvPr id="10" name="Picture 9" descr="Close-up of a chip on a circuit board&#10;&#10;AI-generated content may be incorrect.">
            <a:extLst>
              <a:ext uri="{FF2B5EF4-FFF2-40B4-BE49-F238E27FC236}">
                <a16:creationId xmlns:a16="http://schemas.microsoft.com/office/drawing/2014/main" id="{E3B4BDE5-E759-84BD-220B-4E29F6ED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" y="4156960"/>
            <a:ext cx="3599894" cy="2404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45BD8-6F01-D078-7A04-600E9AE9C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896" y="4156960"/>
            <a:ext cx="3152655" cy="21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A5E1-E07B-443D-7787-28F57E69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HypeX</a:t>
            </a:r>
            <a:r>
              <a:rPr lang="en-US" dirty="0"/>
              <a:t>: High Yield Polarimetry Experiment in X-rays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4A984-0A0D-24C6-7E36-C63FEF46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44826-E4BD-612F-2A73-F422E432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C1CA1-B3AA-5234-A02B-F8D0E026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4FE65-56F1-8AAA-B396-9E1B62AD3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607" y="711846"/>
            <a:ext cx="6532283" cy="311202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B02AD-661B-0E57-BA44-EFFF15350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438" y="4338088"/>
            <a:ext cx="6532283" cy="23289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DA150-2B15-AC00-405E-58D1AF2D0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61" y="791587"/>
            <a:ext cx="1979024" cy="1314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56892-34D8-9FC7-14F9-5860CD182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8" y="4625590"/>
            <a:ext cx="2195514" cy="1790220"/>
          </a:xfrm>
          <a:prstGeom prst="rect">
            <a:avLst/>
          </a:prstGeom>
        </p:spPr>
      </p:pic>
      <p:pic>
        <p:nvPicPr>
          <p:cNvPr id="10" name="Picture 9" descr="A logo of a satellite&#10;&#10;Description automatically generated">
            <a:extLst>
              <a:ext uri="{FF2B5EF4-FFF2-40B4-BE49-F238E27FC236}">
                <a16:creationId xmlns:a16="http://schemas.microsoft.com/office/drawing/2014/main" id="{5CD5E197-8F73-6B91-27B5-0C2F14799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24" y="1051333"/>
            <a:ext cx="2887015" cy="8516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01EF72-3AC2-0ED9-3EFF-10C68B665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7408" y="2206799"/>
            <a:ext cx="3054651" cy="29474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44B81-2394-0F15-FBA9-A4C60A527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363" y="4351810"/>
            <a:ext cx="2012469" cy="20041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C66677-AC33-CF96-EF19-D5692D6F3733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9755393" y="2658883"/>
            <a:ext cx="1897487" cy="138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07173C-8133-96EA-39EE-D77219BB2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25" y="2562896"/>
            <a:ext cx="2300696" cy="1869130"/>
          </a:xfrm>
          <a:prstGeom prst="rect">
            <a:avLst/>
          </a:prstGeom>
        </p:spPr>
      </p:pic>
      <p:sp>
        <p:nvSpPr>
          <p:cNvPr id="16" name="Flowchart: Sequential Access Storage 15">
            <a:extLst>
              <a:ext uri="{FF2B5EF4-FFF2-40B4-BE49-F238E27FC236}">
                <a16:creationId xmlns:a16="http://schemas.microsoft.com/office/drawing/2014/main" id="{FF6A2D87-DF0D-602A-3B7C-4D9A921B94C4}"/>
              </a:ext>
            </a:extLst>
          </p:cNvPr>
          <p:cNvSpPr/>
          <p:nvPr/>
        </p:nvSpPr>
        <p:spPr>
          <a:xfrm>
            <a:off x="18073" y="2658883"/>
            <a:ext cx="804930" cy="875763"/>
          </a:xfrm>
          <a:prstGeom prst="flowChartMagneticTap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 err="1">
                <a:solidFill>
                  <a:schemeClr val="bg2">
                    <a:lumMod val="10000"/>
                  </a:schemeClr>
                </a:solidFill>
              </a:rPr>
              <a:t>Keep</a:t>
            </a:r>
            <a:r>
              <a:rPr lang="it-IT" sz="1050" dirty="0">
                <a:solidFill>
                  <a:schemeClr val="bg2">
                    <a:lumMod val="10000"/>
                  </a:schemeClr>
                </a:solidFill>
              </a:rPr>
              <a:t> up the good work!</a:t>
            </a:r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2BCF87-AA84-DF9F-D7B1-87A378BC08BC}"/>
              </a:ext>
            </a:extLst>
          </p:cNvPr>
          <p:cNvSpPr txBox="1"/>
          <p:nvPr/>
        </p:nvSpPr>
        <p:spPr>
          <a:xfrm>
            <a:off x="2743200" y="3910617"/>
            <a:ext cx="599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grant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paying</a:t>
            </a:r>
            <a:r>
              <a:rPr lang="it-IT" dirty="0"/>
              <a:t> for the school!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8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BBAB-433A-9496-DB20-02597E61E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HypeX</a:t>
            </a:r>
            <a:r>
              <a:rPr lang="it-IT" dirty="0"/>
              <a:t> </a:t>
            </a:r>
            <a:r>
              <a:rPr lang="it-IT" dirty="0" err="1"/>
              <a:t>overview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B8B72-8663-8967-E1AF-68476028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5B5DC-5D3A-04E3-3169-4E18979C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84738-8EE9-9065-E93B-6B6D3AAA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9EBA1-B01A-D5F0-AAFC-128DB665BD89}"/>
              </a:ext>
            </a:extLst>
          </p:cNvPr>
          <p:cNvSpPr txBox="1"/>
          <p:nvPr/>
        </p:nvSpPr>
        <p:spPr>
          <a:xfrm>
            <a:off x="51514" y="723139"/>
            <a:ext cx="11919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HypeX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project aims to develop innovative detectors and techniques for measurement of the polarization of X-rays through </a:t>
            </a:r>
            <a:r>
              <a:rPr lang="en-US" b="1" u="sng" dirty="0" err="1">
                <a:solidFill>
                  <a:schemeClr val="accent6">
                    <a:lumMod val="75000"/>
                  </a:schemeClr>
                </a:solidFill>
              </a:rPr>
              <a:t>photoelectic</a:t>
            </a:r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Improvements on IXPE expertise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684BC-D5C5-712D-D7AB-B7296528DA56}"/>
              </a:ext>
            </a:extLst>
          </p:cNvPr>
          <p:cNvSpPr txBox="1"/>
          <p:nvPr/>
        </p:nvSpPr>
        <p:spPr>
          <a:xfrm>
            <a:off x="9071409" y="1076091"/>
            <a:ext cx="3064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FF0000"/>
                </a:solidFill>
                <a:latin typeface="Manjari"/>
              </a:rPr>
              <a:t>Funds of </a:t>
            </a:r>
            <a:r>
              <a:rPr lang="it-IT" sz="1400" b="1" dirty="0" err="1">
                <a:solidFill>
                  <a:srgbClr val="FF0000"/>
                </a:solidFill>
                <a:latin typeface="Manjari"/>
              </a:rPr>
              <a:t>about</a:t>
            </a:r>
            <a:r>
              <a:rPr lang="it-IT" sz="1400" b="1" dirty="0">
                <a:solidFill>
                  <a:srgbClr val="FF0000"/>
                </a:solidFill>
                <a:latin typeface="Manjari"/>
              </a:rPr>
              <a:t> 1 M€ </a:t>
            </a:r>
            <a:r>
              <a:rPr lang="it-IT" sz="1400" b="1" dirty="0" err="1">
                <a:solidFill>
                  <a:srgbClr val="FF0000"/>
                </a:solidFill>
                <a:latin typeface="Manjari"/>
              </a:rPr>
              <a:t>until</a:t>
            </a:r>
            <a:r>
              <a:rPr lang="it-IT" sz="1400" b="1" dirty="0">
                <a:solidFill>
                  <a:srgbClr val="FF0000"/>
                </a:solidFill>
                <a:latin typeface="Manjari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Manjari"/>
              </a:rPr>
              <a:t>this</a:t>
            </a:r>
            <a:r>
              <a:rPr lang="it-IT" sz="1400" b="1" dirty="0">
                <a:solidFill>
                  <a:srgbClr val="FF0000"/>
                </a:solidFill>
                <a:latin typeface="Manjari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Manjari"/>
              </a:rPr>
              <a:t>May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C4E73-7902-EC5F-F8EC-BA456C887C03}"/>
              </a:ext>
            </a:extLst>
          </p:cNvPr>
          <p:cNvSpPr txBox="1"/>
          <p:nvPr/>
        </p:nvSpPr>
        <p:spPr>
          <a:xfrm>
            <a:off x="-8379" y="2038814"/>
            <a:ext cx="519447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C00000"/>
                </a:solidFill>
                <a:latin typeface="Manjari"/>
              </a:rPr>
              <a:t>GPD3D</a:t>
            </a:r>
          </a:p>
          <a:p>
            <a:pPr algn="ctr"/>
            <a:endParaRPr lang="it-IT" b="1" dirty="0">
              <a:solidFill>
                <a:srgbClr val="C00000"/>
              </a:solidFill>
              <a:latin typeface="Manjari"/>
            </a:endParaRPr>
          </a:p>
          <a:p>
            <a:pPr algn="ctr"/>
            <a:r>
              <a:rPr lang="en-US" b="1" dirty="0"/>
              <a:t>Enhance Gas Pixel Detector (GDP) performance for X-ray polarimetry.</a:t>
            </a:r>
          </a:p>
          <a:p>
            <a:pPr algn="ctr"/>
            <a:endParaRPr lang="en-US" sz="5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Improve sensitivity, energy resolution, and high flux handling.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Extend sensitivity to higher energy X-rays (20-30 keV).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Upgrade the ASIC to Timepix3 chip for 3D tracking.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Address performance issues: signal fluctuations, spurious modulation.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Optimize gas mixtures and detector materials for broader energy range.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291B1-80F9-D605-CED3-D52C2C7D34FC}"/>
              </a:ext>
            </a:extLst>
          </p:cNvPr>
          <p:cNvSpPr txBox="1"/>
          <p:nvPr/>
        </p:nvSpPr>
        <p:spPr>
          <a:xfrm>
            <a:off x="7123535" y="1999421"/>
            <a:ext cx="492831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 err="1">
                <a:solidFill>
                  <a:srgbClr val="C00000"/>
                </a:solidFill>
                <a:latin typeface="Manjari"/>
              </a:rPr>
              <a:t>Xray</a:t>
            </a:r>
            <a:r>
              <a:rPr lang="it-IT" sz="2400" b="1" u="sng" dirty="0">
                <a:solidFill>
                  <a:srgbClr val="C00000"/>
                </a:solidFill>
                <a:latin typeface="Manjari"/>
              </a:rPr>
              <a:t>-CMOS</a:t>
            </a:r>
          </a:p>
          <a:p>
            <a:pPr algn="ctr"/>
            <a:endParaRPr lang="it-IT" b="1" dirty="0">
              <a:solidFill>
                <a:srgbClr val="C00000"/>
              </a:solidFill>
              <a:latin typeface="Manjari"/>
            </a:endParaRPr>
          </a:p>
          <a:p>
            <a:pPr algn="ctr"/>
            <a:r>
              <a:rPr lang="en-US" b="1" dirty="0"/>
              <a:t>Develop a large-field-of-view TPC for X-ray polarimetry.</a:t>
            </a:r>
          </a:p>
          <a:p>
            <a:pPr algn="ctr"/>
            <a:endParaRPr lang="en-US" sz="5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Large area:</a:t>
            </a:r>
          </a:p>
          <a:p>
            <a:pPr algn="ctr"/>
            <a:r>
              <a:rPr lang="en-US" sz="1200" dirty="0"/>
              <a:t>- 100 cm2 with a narrow collimator set (e.g.  Lead-glass capillary plates    by Hamamatsu 1-2 deg </a:t>
            </a:r>
            <a:r>
              <a:rPr lang="en-US" sz="1200" dirty="0" err="1"/>
              <a:t>FoV</a:t>
            </a:r>
            <a:r>
              <a:rPr lang="en-US" sz="1200" dirty="0"/>
              <a:t>) with the goal of monitoring the </a:t>
            </a:r>
          </a:p>
          <a:p>
            <a:pPr algn="ctr"/>
            <a:r>
              <a:rPr lang="en-US" sz="1200" dirty="0"/>
              <a:t>polarization of bright galactic sources or repointing on transients once known the celestial coordinates.</a:t>
            </a:r>
          </a:p>
          <a:p>
            <a:pPr algn="ctr"/>
            <a:r>
              <a:rPr lang="en-US" sz="1200" dirty="0"/>
              <a:t>- Large Area &gt; 100-1000 cm2 with a wide collimator (20-40 deg </a:t>
            </a:r>
            <a:r>
              <a:rPr lang="en-US" sz="1200" dirty="0" err="1"/>
              <a:t>FoV</a:t>
            </a:r>
            <a:r>
              <a:rPr lang="en-US" sz="1200" dirty="0"/>
              <a:t>) to catch unpredictable known transient sources (Magnetars burst) or X-ray counterpart of Gamma Ray Bursts etc.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Extend sensitivity to higher energy X-rays (10-50 keV).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Optimize gas mixtures and detector materials for broader energy range.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Enable study of transient sources like Gamma Ray Bursts (GRBs) and solar flares.</a:t>
            </a:r>
          </a:p>
        </p:txBody>
      </p:sp>
      <p:pic>
        <p:nvPicPr>
          <p:cNvPr id="11" name="Picture 10" descr="A logo of a satellite&#10;&#10;Description automatically generated">
            <a:extLst>
              <a:ext uri="{FF2B5EF4-FFF2-40B4-BE49-F238E27FC236}">
                <a16:creationId xmlns:a16="http://schemas.microsoft.com/office/drawing/2014/main" id="{9FDD45D2-6EC5-9890-779A-4C48ACAFE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3" y="1815362"/>
            <a:ext cx="1712890" cy="5053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DC973-78F2-3B42-1969-D44BA84B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750" y="1666637"/>
            <a:ext cx="1786082" cy="1723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BC076-450D-0D90-7484-9E6FF18C9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166" y="1229980"/>
            <a:ext cx="699617" cy="6967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5510E8-8E39-5FB6-23BC-7C76DCE49D8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81141" y="1496516"/>
            <a:ext cx="869677" cy="63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lose-up of a chip on a circuit board&#10;&#10;AI-generated content may be incorrect.">
            <a:extLst>
              <a:ext uri="{FF2B5EF4-FFF2-40B4-BE49-F238E27FC236}">
                <a16:creationId xmlns:a16="http://schemas.microsoft.com/office/drawing/2014/main" id="{CCFE0717-D0F8-8B18-5463-8D44131F3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27903"/>
            <a:ext cx="1502111" cy="10033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989374-E01F-C80B-5B52-0CF83ACC8AF3}"/>
              </a:ext>
            </a:extLst>
          </p:cNvPr>
          <p:cNvGrpSpPr/>
          <p:nvPr/>
        </p:nvGrpSpPr>
        <p:grpSpPr>
          <a:xfrm>
            <a:off x="5192068" y="4355008"/>
            <a:ext cx="2165528" cy="2175074"/>
            <a:chOff x="1091752" y="2162117"/>
            <a:chExt cx="2921675" cy="32519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67B036-0484-15E4-BDBA-B1B3893A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052"/>
            <a:stretch/>
          </p:blipFill>
          <p:spPr>
            <a:xfrm>
              <a:off x="1091752" y="2793573"/>
              <a:ext cx="2921675" cy="26204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02FCA7-24F3-844E-3C2E-A12323E0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52183" y="2678556"/>
              <a:ext cx="622266" cy="561825"/>
            </a:xfrm>
            <a:prstGeom prst="rect">
              <a:avLst/>
            </a:prstGeom>
            <a:scene3d>
              <a:camera prst="perspectiveRelaxedModerately">
                <a:rot lat="17400000" lon="0" rev="0"/>
              </a:camera>
              <a:lightRig rig="threePt" dir="t"/>
            </a:scene3d>
          </p:spPr>
        </p:pic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C6F3697-0FAA-01CB-4CED-0721A80B0A25}"/>
                </a:ext>
              </a:extLst>
            </p:cNvPr>
            <p:cNvSpPr/>
            <p:nvPr/>
          </p:nvSpPr>
          <p:spPr>
            <a:xfrm rot="10800000">
              <a:off x="1791967" y="2162117"/>
              <a:ext cx="1342697" cy="742718"/>
            </a:xfrm>
            <a:prstGeom prst="triangle">
              <a:avLst>
                <a:gd name="adj" fmla="val 4961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31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B2015B8-77E8-0559-1995-CBE8AFD1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12" y="695778"/>
            <a:ext cx="5585175" cy="2322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52F44D-AEDD-B762-ECE4-BA010D7B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GDP3D sub-project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561B3-644E-3B87-0E6F-B09D1D28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D2E06-294E-DBCC-D37B-AD3CA850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98BA5-AFAC-BA49-6F59-90487874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A390C-7AB0-32D3-115E-2A041FBFF6EB}"/>
              </a:ext>
            </a:extLst>
          </p:cNvPr>
          <p:cNvSpPr txBox="1"/>
          <p:nvPr/>
        </p:nvSpPr>
        <p:spPr>
          <a:xfrm>
            <a:off x="33270" y="640108"/>
            <a:ext cx="6194738" cy="420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  <a:spcAft>
                <a:spcPts val="1800"/>
              </a:spcAft>
              <a:buSzPct val="150000"/>
            </a:pPr>
            <a:r>
              <a:rPr lang="it-IT" sz="16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Effort</a:t>
            </a:r>
            <a:r>
              <a:rPr lang="it-IT" sz="16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</a:t>
            </a:r>
            <a:r>
              <a:rPr lang="it-IT" sz="1600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guided</a:t>
            </a:r>
            <a:r>
              <a:rPr lang="it-IT" sz="1600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by P. Soffitta</a:t>
            </a:r>
          </a:p>
        </p:txBody>
      </p:sp>
      <p:pic>
        <p:nvPicPr>
          <p:cNvPr id="8" name="Picture 7" descr="Close-up of a chip on a circuit board&#10;&#10;AI-generated content may be incorrect.">
            <a:extLst>
              <a:ext uri="{FF2B5EF4-FFF2-40B4-BE49-F238E27FC236}">
                <a16:creationId xmlns:a16="http://schemas.microsoft.com/office/drawing/2014/main" id="{BBD387BF-0D3F-CCDF-90BD-B83CAD20A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65" y="1685307"/>
            <a:ext cx="3065669" cy="2047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867F21-250B-53DA-9B29-92C348EB7F89}"/>
              </a:ext>
            </a:extLst>
          </p:cNvPr>
          <p:cNvSpPr txBox="1"/>
          <p:nvPr/>
        </p:nvSpPr>
        <p:spPr>
          <a:xfrm>
            <a:off x="101150" y="1125690"/>
            <a:ext cx="4580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C00000"/>
                </a:solidFill>
              </a:rPr>
              <a:t>Employ</a:t>
            </a:r>
            <a:r>
              <a:rPr lang="it-IT" b="1" dirty="0">
                <a:solidFill>
                  <a:srgbClr val="C00000"/>
                </a:solidFill>
              </a:rPr>
              <a:t> TimePix3 ASIC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6094A-1E65-2B28-F145-874E0888059C}"/>
              </a:ext>
            </a:extLst>
          </p:cNvPr>
          <p:cNvSpPr txBox="1"/>
          <p:nvPr/>
        </p:nvSpPr>
        <p:spPr>
          <a:xfrm>
            <a:off x="2743200" y="1400568"/>
            <a:ext cx="2301232" cy="275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dirty="0"/>
              <a:t>Gromov et al, 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BF1A5-8BC8-81DB-6C2C-36C66276405F}"/>
              </a:ext>
            </a:extLst>
          </p:cNvPr>
          <p:cNvSpPr txBox="1"/>
          <p:nvPr/>
        </p:nvSpPr>
        <p:spPr>
          <a:xfrm>
            <a:off x="-131403" y="1652569"/>
            <a:ext cx="13663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/>
              <a:t>Already used in space</a:t>
            </a:r>
            <a:br>
              <a:rPr lang="en-US" sz="1400" dirty="0"/>
            </a:br>
            <a:r>
              <a:rPr lang="en-US" sz="1400" dirty="0"/>
              <a:t>Survival to heavy ions (tests next month)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2DA66F-4C0B-23C7-89B7-ABEFDEDDD79E}"/>
              </a:ext>
            </a:extLst>
          </p:cNvPr>
          <p:cNvSpPr txBox="1"/>
          <p:nvPr/>
        </p:nvSpPr>
        <p:spPr>
          <a:xfrm>
            <a:off x="5613176" y="3182501"/>
            <a:ext cx="657882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Employ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Different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amplification</a:t>
            </a:r>
            <a:r>
              <a:rPr lang="it-IT" b="1" dirty="0">
                <a:solidFill>
                  <a:srgbClr val="C00000"/>
                </a:solidFill>
              </a:rPr>
              <a:t> strategies</a:t>
            </a:r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GEM feared to induce spurious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InGrid</a:t>
            </a:r>
            <a:r>
              <a:rPr lang="en-US" sz="1600" dirty="0"/>
              <a:t> structure as a possible replacement (Micromegas placed over TimePix3 chip)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Improvement in resolution and gain uniformity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Stress and thermo-vibrational tests passed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B1174-AF98-BD5B-B5A2-D671248CDDB9}"/>
              </a:ext>
            </a:extLst>
          </p:cNvPr>
          <p:cNvSpPr txBox="1"/>
          <p:nvPr/>
        </p:nvSpPr>
        <p:spPr>
          <a:xfrm>
            <a:off x="10048571" y="691800"/>
            <a:ext cx="1916103" cy="24739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000" b="1" dirty="0" err="1"/>
              <a:t>Lupberger</a:t>
            </a:r>
            <a:r>
              <a:rPr lang="it-IT" sz="1000" b="1" dirty="0"/>
              <a:t> et al, 2014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AAC81C-91D8-02CA-5BDE-E952E7ABCF09}"/>
              </a:ext>
            </a:extLst>
          </p:cNvPr>
          <p:cNvSpPr txBox="1"/>
          <p:nvPr/>
        </p:nvSpPr>
        <p:spPr>
          <a:xfrm>
            <a:off x="5223102" y="4870921"/>
            <a:ext cx="404324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Employ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larger</a:t>
            </a:r>
            <a:r>
              <a:rPr lang="it-IT" b="1" dirty="0">
                <a:solidFill>
                  <a:srgbClr val="C00000"/>
                </a:solidFill>
              </a:rPr>
              <a:t> Z </a:t>
            </a:r>
            <a:r>
              <a:rPr lang="it-IT" b="1" dirty="0" err="1">
                <a:solidFill>
                  <a:srgbClr val="C00000"/>
                </a:solidFill>
              </a:rPr>
              <a:t>gases</a:t>
            </a:r>
            <a:r>
              <a:rPr lang="it-IT" b="1" dirty="0">
                <a:solidFill>
                  <a:srgbClr val="C00000"/>
                </a:solidFill>
              </a:rPr>
              <a:t> </a:t>
            </a:r>
            <a:r>
              <a:rPr lang="it-IT" b="1" dirty="0" err="1">
                <a:solidFill>
                  <a:srgbClr val="C00000"/>
                </a:solidFill>
              </a:rPr>
              <a:t>as</a:t>
            </a:r>
            <a:r>
              <a:rPr lang="it-IT" b="1" dirty="0">
                <a:solidFill>
                  <a:srgbClr val="C00000"/>
                </a:solidFill>
              </a:rPr>
              <a:t> argon</a:t>
            </a:r>
            <a:endParaRPr lang="en-US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Photoelectric effect depends on Z</a:t>
            </a:r>
            <a:r>
              <a:rPr lang="en-US" sz="1600" baseline="30000" dirty="0"/>
              <a:t>5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Stable gas mixture configuration to be determined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Optimization of track lengths as density increases with </a:t>
            </a:r>
            <a:r>
              <a:rPr lang="en-US" sz="1600" dirty="0" err="1"/>
              <a:t>Ar</a:t>
            </a:r>
            <a:r>
              <a:rPr lang="en-US" sz="1600" dirty="0"/>
              <a:t>-mixture</a:t>
            </a:r>
          </a:p>
        </p:txBody>
      </p:sp>
      <p:pic>
        <p:nvPicPr>
          <p:cNvPr id="28" name="Picture 2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A07099C-1799-0240-2073-16169926F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96347"/>
            <a:ext cx="710596" cy="441957"/>
          </a:xfrm>
          <a:prstGeom prst="rect">
            <a:avLst/>
          </a:prstGeom>
        </p:spPr>
      </p:pic>
      <p:pic>
        <p:nvPicPr>
          <p:cNvPr id="29" name="Picture 28" descr="A mathematical equation with numbers&#10;&#10;AI-generated content may be incorrect.">
            <a:extLst>
              <a:ext uri="{FF2B5EF4-FFF2-40B4-BE49-F238E27FC236}">
                <a16:creationId xmlns:a16="http://schemas.microsoft.com/office/drawing/2014/main" id="{EABE1D6A-3321-94EE-D30F-83BD9388F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04" y="5435423"/>
            <a:ext cx="1665814" cy="9135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047FCE-AB99-7762-DF07-9034994DB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66" y="3820437"/>
            <a:ext cx="4979592" cy="256353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B62DBE7-8D58-5FF0-2C96-7A0E5E065240}"/>
              </a:ext>
            </a:extLst>
          </p:cNvPr>
          <p:cNvSpPr/>
          <p:nvPr/>
        </p:nvSpPr>
        <p:spPr>
          <a:xfrm>
            <a:off x="3625404" y="5186113"/>
            <a:ext cx="457200" cy="229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FC67C64-203E-E97B-9A9F-9775D81EBC73}"/>
              </a:ext>
            </a:extLst>
          </p:cNvPr>
          <p:cNvSpPr/>
          <p:nvPr/>
        </p:nvSpPr>
        <p:spPr>
          <a:xfrm>
            <a:off x="3655452" y="6143438"/>
            <a:ext cx="549499" cy="229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2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27D8-9352-9600-B6CA-CF84A96C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Thermovacuum</a:t>
            </a:r>
            <a:r>
              <a:rPr lang="it-IT" dirty="0"/>
              <a:t> and </a:t>
            </a:r>
            <a:r>
              <a:rPr lang="it-IT" dirty="0" err="1"/>
              <a:t>Vibration</a:t>
            </a:r>
            <a:r>
              <a:rPr lang="it-IT" dirty="0"/>
              <a:t> test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E5F3D-B3AE-F728-E0AB-679774DF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E2A14-BBE1-AB5E-767E-5A7A7224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04D986-C7D6-3437-9ECC-F403C605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6</a:t>
            </a:fld>
            <a:endParaRPr lang="en-US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269BE6FB-FF90-8A3E-47D3-91E03D699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t="26889" r="12200" b="14178"/>
          <a:stretch/>
        </p:blipFill>
        <p:spPr>
          <a:xfrm>
            <a:off x="80612" y="748638"/>
            <a:ext cx="3670619" cy="2458201"/>
          </a:xfrm>
          <a:prstGeom prst="rect">
            <a:avLst/>
          </a:prstGeom>
        </p:spPr>
      </p:pic>
      <p:sp>
        <p:nvSpPr>
          <p:cNvPr id="7" name="CasellaDiTesto 3">
            <a:extLst>
              <a:ext uri="{FF2B5EF4-FFF2-40B4-BE49-F238E27FC236}">
                <a16:creationId xmlns:a16="http://schemas.microsoft.com/office/drawing/2014/main" id="{00AE1F72-AC1A-B421-EF19-F299F5879B2B}"/>
              </a:ext>
            </a:extLst>
          </p:cNvPr>
          <p:cNvSpPr txBox="1"/>
          <p:nvPr/>
        </p:nvSpPr>
        <p:spPr>
          <a:xfrm>
            <a:off x="3820326" y="930622"/>
            <a:ext cx="5267459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Performed  </a:t>
            </a:r>
            <a:r>
              <a:rPr lang="en-US" b="1" dirty="0" err="1">
                <a:solidFill>
                  <a:srgbClr val="C00000"/>
                </a:solidFill>
              </a:rPr>
              <a:t>InGrid</a:t>
            </a:r>
            <a:r>
              <a:rPr lang="en-US" b="1" dirty="0">
                <a:solidFill>
                  <a:srgbClr val="C00000"/>
                </a:solidFill>
              </a:rPr>
              <a:t> Environmental Test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 Random test vibration (GEVS) test 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 Thermo-vacuum test 4-40 </a:t>
            </a:r>
            <a:r>
              <a:rPr lang="en-US" sz="1600" baseline="30000" dirty="0" err="1"/>
              <a:t>o</a:t>
            </a:r>
            <a:r>
              <a:rPr lang="en-US" sz="1600" dirty="0" err="1"/>
              <a:t>C</a:t>
            </a:r>
            <a:r>
              <a:rPr lang="en-US" sz="1600" dirty="0"/>
              <a:t>  8 duty-</a:t>
            </a:r>
            <a:r>
              <a:rPr lang="en-US" sz="1600" dirty="0" err="1"/>
              <a:t>cicles</a:t>
            </a:r>
            <a:r>
              <a:rPr lang="en-US" sz="1600" dirty="0"/>
              <a:t> (4h10 each)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 Each sandwich maintained at 100</a:t>
            </a:r>
            <a:r>
              <a:rPr lang="en-US" sz="1600" baseline="30000" dirty="0"/>
              <a:t>o</a:t>
            </a:r>
            <a:r>
              <a:rPr lang="en-US" sz="1600" dirty="0"/>
              <a:t> C for 220 min (for baking)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C7F7D4-04FF-FB8A-BA24-EA30C76D6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42" y="3455718"/>
            <a:ext cx="4608921" cy="3065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2FB37-556F-B495-6F3A-064B8B9BA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193" y="3096649"/>
            <a:ext cx="5999866" cy="3377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7BD1A-68DC-CB66-2C54-3BF455139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880" y="750282"/>
            <a:ext cx="2883180" cy="223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4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087F3-83A8-1AAF-C0AD-ED0F500E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DFE9-E538-126E-C103-3BA0EBE9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3D tracks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8ACC4-26D3-644D-2635-D227A3BF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98444-0946-D6D7-7A0E-DC421754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E4225-0151-C84C-BCA7-224995FD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7</a:t>
            </a:fld>
            <a:endParaRPr lang="en-US"/>
          </a:p>
        </p:txBody>
      </p:sp>
      <p:pic>
        <p:nvPicPr>
          <p:cNvPr id="10" name="3Dtrack(4)">
            <a:hlinkClick r:id="" action="ppaction://media"/>
            <a:extLst>
              <a:ext uri="{FF2B5EF4-FFF2-40B4-BE49-F238E27FC236}">
                <a16:creationId xmlns:a16="http://schemas.microsoft.com/office/drawing/2014/main" id="{F4ADB102-D755-1BD0-C77D-F6FB622A8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416" t="17522" r="9415" b="15313"/>
          <a:stretch/>
        </p:blipFill>
        <p:spPr>
          <a:xfrm>
            <a:off x="3603876" y="1446073"/>
            <a:ext cx="3685567" cy="3249891"/>
          </a:xfrm>
          <a:prstGeom prst="rect">
            <a:avLst/>
          </a:prstGeom>
        </p:spPr>
      </p:pic>
      <p:pic>
        <p:nvPicPr>
          <p:cNvPr id="11" name="Immagine 1">
            <a:extLst>
              <a:ext uri="{FF2B5EF4-FFF2-40B4-BE49-F238E27FC236}">
                <a16:creationId xmlns:a16="http://schemas.microsoft.com/office/drawing/2014/main" id="{2B3217A0-635D-F433-F9B9-AFAFAF0B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722" y="1596637"/>
            <a:ext cx="3480834" cy="2636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E4E902-580E-D1E2-0338-B01F270CFBC6}"/>
              </a:ext>
            </a:extLst>
          </p:cNvPr>
          <p:cNvSpPr txBox="1"/>
          <p:nvPr/>
        </p:nvSpPr>
        <p:spPr>
          <a:xfrm>
            <a:off x="4285417" y="2232980"/>
            <a:ext cx="1599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6.4 keV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D7A5D-4028-F5DA-6C71-D6F79BC54F47}"/>
              </a:ext>
            </a:extLst>
          </p:cNvPr>
          <p:cNvSpPr txBox="1"/>
          <p:nvPr/>
        </p:nvSpPr>
        <p:spPr>
          <a:xfrm>
            <a:off x="5391957" y="5018174"/>
            <a:ext cx="2041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Real drift velocity for Z coordinate determination to be confirmed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6E1D88-4588-73AD-55EC-D5D758BEE58A}"/>
              </a:ext>
            </a:extLst>
          </p:cNvPr>
          <p:cNvSpPr txBox="1"/>
          <p:nvPr/>
        </p:nvSpPr>
        <p:spPr>
          <a:xfrm>
            <a:off x="8764438" y="681002"/>
            <a:ext cx="2549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C00000"/>
                </a:solidFill>
              </a:rPr>
              <a:t>Size vs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0DC5C-DBD0-53A2-FE7A-063ACB01CD48}"/>
              </a:ext>
            </a:extLst>
          </p:cNvPr>
          <p:cNvSpPr txBox="1"/>
          <p:nvPr/>
        </p:nvSpPr>
        <p:spPr>
          <a:xfrm>
            <a:off x="8902880" y="1228695"/>
            <a:ext cx="2712374" cy="367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l-NL" dirty="0"/>
              <a:t>Ratheesh, A. et al.,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C3709-2075-CAD1-2472-79A5C0DDBEE8}"/>
              </a:ext>
            </a:extLst>
          </p:cNvPr>
          <p:cNvSpPr txBox="1"/>
          <p:nvPr/>
        </p:nvSpPr>
        <p:spPr>
          <a:xfrm>
            <a:off x="7956934" y="4233633"/>
            <a:ext cx="3934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/>
              <a:t>Number of pixels per tracks smaller than IXPE’s GPD</a:t>
            </a:r>
          </a:p>
          <a:p>
            <a:pPr algn="ctr">
              <a:spcAft>
                <a:spcPts val="1200"/>
              </a:spcAft>
            </a:pPr>
            <a:r>
              <a:rPr lang="en-US" sz="1600" dirty="0"/>
              <a:t>The transfer gap is 1/16 of the GPD</a:t>
            </a:r>
          </a:p>
        </p:txBody>
      </p:sp>
      <p:pic>
        <p:nvPicPr>
          <p:cNvPr id="17" name="Immagine 2">
            <a:extLst>
              <a:ext uri="{FF2B5EF4-FFF2-40B4-BE49-F238E27FC236}">
                <a16:creationId xmlns:a16="http://schemas.microsoft.com/office/drawing/2014/main" id="{FBE1207C-C83D-0747-5F9A-3857A18CF6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3059"/>
          <a:stretch/>
        </p:blipFill>
        <p:spPr>
          <a:xfrm>
            <a:off x="199658" y="1877259"/>
            <a:ext cx="2543541" cy="46403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3D40A2-0967-9D7D-CD0D-D832E9BB5997}"/>
              </a:ext>
            </a:extLst>
          </p:cNvPr>
          <p:cNvSpPr txBox="1"/>
          <p:nvPr/>
        </p:nvSpPr>
        <p:spPr>
          <a:xfrm>
            <a:off x="71998" y="729480"/>
            <a:ext cx="9580756" cy="367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hangingPunct="0">
              <a:spcAft>
                <a:spcPts val="1800"/>
              </a:spcAft>
              <a:buSzPct val="150000"/>
            </a:pPr>
            <a:r>
              <a:rPr lang="it-IT" b="1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Ne-CO</a:t>
            </a:r>
            <a:r>
              <a:rPr lang="it-IT" b="1" kern="1200" cap="none" baseline="-25000" dirty="0">
                <a:ln>
                  <a:noFill/>
                </a:ln>
                <a:ea typeface="Noto Sans CJK SC" pitchFamily="2"/>
                <a:cs typeface="Lohit Devanagari" pitchFamily="2"/>
              </a:rPr>
              <a:t>2</a:t>
            </a:r>
            <a:r>
              <a:rPr lang="it-IT" b="1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(50/50) </a:t>
            </a:r>
            <a:r>
              <a:rPr lang="it-IT" b="1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mixture</a:t>
            </a:r>
            <a:r>
              <a:rPr lang="it-IT" b="1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</a:t>
            </a:r>
            <a:r>
              <a:rPr lang="it-IT" b="1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tested</a:t>
            </a:r>
            <a:r>
              <a:rPr lang="it-IT" b="1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with </a:t>
            </a:r>
            <a:r>
              <a:rPr lang="it-IT" b="1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polarized</a:t>
            </a:r>
            <a:r>
              <a:rPr lang="it-IT" b="1" kern="1200" cap="none" dirty="0">
                <a:ln>
                  <a:noFill/>
                </a:ln>
                <a:ea typeface="Noto Sans CJK SC" pitchFamily="2"/>
                <a:cs typeface="Lohit Devanagari" pitchFamily="2"/>
              </a:rPr>
              <a:t> X-rays @ 2.69 4.5 and 6.4 </a:t>
            </a:r>
            <a:r>
              <a:rPr lang="it-IT" b="1" kern="1200" cap="none" dirty="0" err="1">
                <a:ln>
                  <a:noFill/>
                </a:ln>
                <a:ea typeface="Noto Sans CJK SC" pitchFamily="2"/>
                <a:cs typeface="Lohit Devanagari" pitchFamily="2"/>
              </a:rPr>
              <a:t>keV</a:t>
            </a:r>
            <a:endParaRPr lang="it-IT" b="1" kern="1200" cap="none" dirty="0">
              <a:ln>
                <a:noFill/>
              </a:ln>
              <a:ea typeface="Noto Sans CJK SC" pitchFamily="2"/>
              <a:cs typeface="Lohit Devanagari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F5E02-C8CD-650B-09A4-BA0CD3429840}"/>
              </a:ext>
            </a:extLst>
          </p:cNvPr>
          <p:cNvSpPr txBox="1"/>
          <p:nvPr/>
        </p:nvSpPr>
        <p:spPr>
          <a:xfrm>
            <a:off x="4207242" y="1122385"/>
            <a:ext cx="2549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>
                <a:solidFill>
                  <a:srgbClr val="C00000"/>
                </a:solidFill>
              </a:rPr>
              <a:t>Real 3D track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09F64-B2A4-3585-E2FE-A63A876076C8}"/>
              </a:ext>
            </a:extLst>
          </p:cNvPr>
          <p:cNvSpPr txBox="1"/>
          <p:nvPr/>
        </p:nvSpPr>
        <p:spPr>
          <a:xfrm>
            <a:off x="7412" y="1161656"/>
            <a:ext cx="2832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spcAft>
                <a:spcPts val="1800"/>
              </a:spcAft>
              <a:buSzPct val="150000"/>
            </a:pPr>
            <a:r>
              <a:rPr lang="it-IT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Rate </a:t>
            </a:r>
            <a:r>
              <a:rPr lang="it-IT" b="1" dirty="0" err="1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measurement</a:t>
            </a:r>
            <a:r>
              <a:rPr lang="it-IT" b="1" dirty="0">
                <a:solidFill>
                  <a:srgbClr val="C00000"/>
                </a:solidFill>
                <a:ea typeface="Noto Sans CJK SC" pitchFamily="2"/>
                <a:cs typeface="Lohit Devanagari" pitchFamily="2"/>
              </a:rPr>
              <a:t> </a:t>
            </a:r>
            <a:r>
              <a:rPr lang="it-IT" dirty="0">
                <a:ea typeface="Noto Sans CJK SC" pitchFamily="2"/>
                <a:cs typeface="Lohit Devanagari" pitchFamily="2"/>
              </a:rPr>
              <a:t>vs show </a:t>
            </a:r>
            <a:r>
              <a:rPr lang="it-IT" dirty="0" err="1">
                <a:ea typeface="Noto Sans CJK SC" pitchFamily="2"/>
                <a:cs typeface="Lohit Devanagari" pitchFamily="2"/>
              </a:rPr>
              <a:t>very</a:t>
            </a:r>
            <a:r>
              <a:rPr lang="it-IT" dirty="0">
                <a:ea typeface="Noto Sans CJK SC" pitchFamily="2"/>
                <a:cs typeface="Lohit Devanagari" pitchFamily="2"/>
              </a:rPr>
              <a:t> good </a:t>
            </a:r>
            <a:r>
              <a:rPr lang="it-IT" dirty="0" err="1">
                <a:ea typeface="Noto Sans CJK SC" pitchFamily="2"/>
                <a:cs typeface="Lohit Devanagari" pitchFamily="2"/>
              </a:rPr>
              <a:t>stability</a:t>
            </a:r>
            <a:r>
              <a:rPr lang="it-IT" dirty="0">
                <a:ea typeface="Noto Sans CJK SC" pitchFamily="2"/>
                <a:cs typeface="Lohit Devanagari" pitchFamily="2"/>
              </a:rPr>
              <a:t> </a:t>
            </a:r>
            <a:endParaRPr lang="it-IT" kern="1200" cap="none" dirty="0">
              <a:ln>
                <a:noFill/>
              </a:ln>
              <a:ea typeface="Noto Sans CJK SC" pitchFamily="2"/>
              <a:cs typeface="Lohit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96A70-483A-C529-973A-E76EBD4AC4C9}"/>
              </a:ext>
            </a:extLst>
          </p:cNvPr>
          <p:cNvSpPr txBox="1"/>
          <p:nvPr/>
        </p:nvSpPr>
        <p:spPr>
          <a:xfrm>
            <a:off x="7567153" y="5350143"/>
            <a:ext cx="4324505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TBA:</a:t>
            </a:r>
          </a:p>
          <a:p>
            <a:pPr algn="ctr"/>
            <a:r>
              <a:rPr lang="en-US" sz="1600" dirty="0"/>
              <a:t>- Ar-DME 80-20.</a:t>
            </a:r>
          </a:p>
          <a:p>
            <a:pPr algn="ctr"/>
            <a:r>
              <a:rPr lang="en-US" sz="1600" dirty="0"/>
              <a:t>  - Flat Field Unpolarized 8.04 keV 17.4 keV.</a:t>
            </a:r>
          </a:p>
          <a:p>
            <a:pPr algn="ctr"/>
            <a:r>
              <a:rPr lang="en-US" sz="1600" dirty="0"/>
              <a:t>   - Polarized 8.04 keV 17.4 keV</a:t>
            </a:r>
          </a:p>
          <a:p>
            <a:pPr algn="ctr"/>
            <a:r>
              <a:rPr lang="en-US" sz="1600" dirty="0"/>
              <a:t>   Configuration: 1024 mbar 2-cm</a:t>
            </a:r>
          </a:p>
        </p:txBody>
      </p:sp>
      <p:pic>
        <p:nvPicPr>
          <p:cNvPr id="8" name="Picture 7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CA277390-941E-6376-62D8-7FA731948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9" y="4604253"/>
            <a:ext cx="2659340" cy="206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03017-0693-DE48-D9D9-03037B15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CFD1-3C35-5419-E73E-A393AC46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Infrastructure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6691C-9912-5857-584C-48176B881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99149-5859-36EC-C703-C15D32A3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3B6E3-8920-909C-034A-F3A7BF31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EB3AE-B2FE-142C-A3CD-8F5AB1EF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" y="726585"/>
            <a:ext cx="3048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CA812-B08B-38D5-2058-01C3ACD13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231" y="701898"/>
            <a:ext cx="4737815" cy="6064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F2F8EE-E5C2-2B51-C809-C408104D5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21" y="5205098"/>
            <a:ext cx="3512713" cy="1561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167F3C-130E-5598-CCAE-09D8E612CD94}"/>
              </a:ext>
            </a:extLst>
          </p:cNvPr>
          <p:cNvSpPr txBox="1"/>
          <p:nvPr/>
        </p:nvSpPr>
        <p:spPr>
          <a:xfrm>
            <a:off x="3258356" y="804198"/>
            <a:ext cx="4288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Geant4 </a:t>
            </a:r>
            <a:r>
              <a:rPr lang="it-IT" dirty="0" err="1"/>
              <a:t>infrastructure</a:t>
            </a:r>
            <a:r>
              <a:rPr lang="it-IT" dirty="0"/>
              <a:t> with custom gas </a:t>
            </a:r>
            <a:r>
              <a:rPr lang="it-IT" dirty="0" err="1"/>
              <a:t>diffusion</a:t>
            </a:r>
            <a:r>
              <a:rPr lang="it-IT" dirty="0"/>
              <a:t> and </a:t>
            </a:r>
            <a:r>
              <a:rPr lang="it-IT" dirty="0" err="1"/>
              <a:t>multiplication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Preliminary 3D Impact point and PE </a:t>
            </a:r>
            <a:r>
              <a:rPr lang="it-IT" dirty="0" err="1"/>
              <a:t>direction</a:t>
            </a:r>
            <a:r>
              <a:rPr lang="it-IT" dirty="0"/>
              <a:t> </a:t>
            </a:r>
            <a:r>
              <a:rPr lang="it-IT" dirty="0" err="1"/>
              <a:t>algorithm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Output in FITS format!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62691D-F62A-4702-BD3F-1BDAECFC1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207" y="2732600"/>
            <a:ext cx="3338609" cy="2503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FE9E8-20DE-2FF4-9FAC-97A2BB89E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53" y="3005427"/>
            <a:ext cx="3625641" cy="27192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9B4500-544C-7B44-9FC9-F54519648161}"/>
              </a:ext>
            </a:extLst>
          </p:cNvPr>
          <p:cNvSpPr txBox="1"/>
          <p:nvPr/>
        </p:nvSpPr>
        <p:spPr>
          <a:xfrm>
            <a:off x="4716694" y="5922315"/>
            <a:ext cx="260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InGrid</a:t>
            </a:r>
            <a:r>
              <a:rPr lang="it-IT" dirty="0"/>
              <a:t>  </a:t>
            </a:r>
            <a:r>
              <a:rPr lang="it-IT" dirty="0" err="1"/>
              <a:t>exepectation</a:t>
            </a:r>
            <a:r>
              <a:rPr lang="it-IT" dirty="0"/>
              <a:t> pure DME @ 800mbar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0C659C-F003-40AC-8E43-3E410F5B6FFC}"/>
              </a:ext>
            </a:extLst>
          </p:cNvPr>
          <p:cNvSpPr txBox="1"/>
          <p:nvPr/>
        </p:nvSpPr>
        <p:spPr>
          <a:xfrm>
            <a:off x="160987" y="4016082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New generation of 3D detectors for x-ray polarimetry: simulation of performances</a:t>
            </a:r>
            <a:endParaRPr lang="en-US" sz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3ECAE4-7CBB-2A26-0998-8D48DCC66F78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5402688" y="5205098"/>
            <a:ext cx="617949" cy="7172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6AA27DE-BB38-7679-6A32-DFB88FC723F1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020637" y="5479961"/>
            <a:ext cx="940394" cy="4423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28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191A-E986-39F4-F2AA-BE73422D5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67EC-64A3-8F78-A42C-39296E5E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Xray-CMOS sub-project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AA931-DED5-219F-50CA-57A2C8C8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8241B-3DD2-01EB-DAFD-8DADA0A7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CA7C4-13EA-6BBC-EF89-16F808EF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8E1A-BFA7-43B3-895F-8C2DF51570F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94D6A-0E3A-7C0F-36A2-63AF5328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27822"/>
            <a:ext cx="6548154" cy="4401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80937-2B90-288A-1FA8-65E4DE0D4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78" y="3344212"/>
            <a:ext cx="2581742" cy="3231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1A8C06-9E2D-89BB-9E4B-17877C3F306B}"/>
              </a:ext>
            </a:extLst>
          </p:cNvPr>
          <p:cNvSpPr txBox="1"/>
          <p:nvPr/>
        </p:nvSpPr>
        <p:spPr>
          <a:xfrm>
            <a:off x="71305" y="2234974"/>
            <a:ext cx="299386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Gas volume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filled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</a:t>
            </a:r>
            <a:r>
              <a:rPr lang="it-IT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He/CF</a:t>
            </a:r>
            <a:r>
              <a:rPr lang="it-IT" sz="2000" b="1" baseline="-250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it-IT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60/40</a:t>
            </a:r>
          </a:p>
          <a:p>
            <a:pPr algn="r"/>
            <a:r>
              <a:rPr lang="it-IT" sz="20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1atm</a:t>
            </a:r>
            <a:endParaRPr lang="en-US" sz="20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BFE97-BBA7-D0E4-C519-AE79ADEF3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717" y="1180452"/>
            <a:ext cx="4137622" cy="2325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D37D7E-D14A-55C6-9E66-F75E3B195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021" y="3564364"/>
            <a:ext cx="1600977" cy="2190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79327A-4E58-7EE8-A1BC-91A72DEDB556}"/>
              </a:ext>
            </a:extLst>
          </p:cNvPr>
          <p:cNvSpPr txBox="1"/>
          <p:nvPr/>
        </p:nvSpPr>
        <p:spPr>
          <a:xfrm>
            <a:off x="8276378" y="3543484"/>
            <a:ext cx="22620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CMOS</a:t>
            </a:r>
            <a:endParaRPr lang="it-IT" sz="2000" b="1" u="sng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sz="2000" b="1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Hamamatsu ORCA Quest (2)</a:t>
            </a:r>
          </a:p>
          <a:p>
            <a:pPr algn="ctr"/>
            <a:endParaRPr lang="it-IT" sz="16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High-</a:t>
            </a:r>
            <a:r>
              <a:rPr lang="it-IT" sz="16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granularity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it-IT" sz="16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X+Y+Energy</a:t>
            </a:r>
            <a:r>
              <a:rPr lang="it-IT" sz="16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measurement</a:t>
            </a:r>
            <a:endParaRPr lang="it-IT" sz="1600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7E0EC7-A2A8-E824-F37C-A358D78F2970}"/>
              </a:ext>
            </a:extLst>
          </p:cNvPr>
          <p:cNvCxnSpPr/>
          <p:nvPr/>
        </p:nvCxnSpPr>
        <p:spPr>
          <a:xfrm>
            <a:off x="3361386" y="4372377"/>
            <a:ext cx="1764406" cy="85644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557309-3C22-E45A-CD91-26268FD2E81E}"/>
              </a:ext>
            </a:extLst>
          </p:cNvPr>
          <p:cNvCxnSpPr>
            <a:cxnSpLocks/>
          </p:cNvCxnSpPr>
          <p:nvPr/>
        </p:nvCxnSpPr>
        <p:spPr>
          <a:xfrm flipH="1">
            <a:off x="5486400" y="4372377"/>
            <a:ext cx="1790163" cy="85644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F371F0-CF1E-9ED9-70DD-41093D7A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89" y="5123664"/>
            <a:ext cx="2152395" cy="14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2151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Custom 2">
      <a:dk1>
        <a:srgbClr val="0000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Rokkitt"/>
        <a:ea typeface=""/>
        <a:cs typeface=""/>
      </a:majorFont>
      <a:minorFont>
        <a:latin typeface="Roboto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SI_templateTest.potm" id="{07B4AACC-6A3F-4FE2-9DC7-7DDD28F3B8A3}" vid="{90885414-1744-4092-914B-E2C7976D3F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GSSI_templateTest</Template>
  <TotalTime>677</TotalTime>
  <Words>2253</Words>
  <Application>Microsoft Office PowerPoint</Application>
  <PresentationFormat>Widescreen</PresentationFormat>
  <Paragraphs>403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Cambria Math</vt:lpstr>
      <vt:lpstr>Manjari</vt:lpstr>
      <vt:lpstr>Manjari Regular</vt:lpstr>
      <vt:lpstr>Noto Sans CJK SC</vt:lpstr>
      <vt:lpstr>Roboto</vt:lpstr>
      <vt:lpstr>Rokkitt</vt:lpstr>
      <vt:lpstr>Times New Roman</vt:lpstr>
      <vt:lpstr>Wingdings</vt:lpstr>
      <vt:lpstr>Presentation1</vt:lpstr>
      <vt:lpstr>Photoelectric polarimeters R&amp;D -HypeX-</vt:lpstr>
      <vt:lpstr>IXPE</vt:lpstr>
      <vt:lpstr>HypeX: High Yield Polarimetry Experiment in X-rays</vt:lpstr>
      <vt:lpstr>HypeX overview</vt:lpstr>
      <vt:lpstr>GDP3D sub-project</vt:lpstr>
      <vt:lpstr>Thermovacuum and Vibration test</vt:lpstr>
      <vt:lpstr>First 3D tracks</vt:lpstr>
      <vt:lpstr>Simulation Infrastructure</vt:lpstr>
      <vt:lpstr>Xray-CMOS sub-project</vt:lpstr>
      <vt:lpstr>Xray-CMOS sub-project</vt:lpstr>
      <vt:lpstr>Photographing particle tracks</vt:lpstr>
      <vt:lpstr>   Detector</vt:lpstr>
      <vt:lpstr>From Underground to Space</vt:lpstr>
      <vt:lpstr>Angular resolution Estimation</vt:lpstr>
      <vt:lpstr>Reconstruction and Direction</vt:lpstr>
      <vt:lpstr>Angular resolution measurement</vt:lpstr>
      <vt:lpstr>Angular resolution measurement</vt:lpstr>
      <vt:lpstr>Modulation factors and efficiencies</vt:lpstr>
      <vt:lpstr>Modulation factors and efficiencies </vt:lpstr>
      <vt:lpstr>Figure-of-merit</vt:lpstr>
      <vt:lpstr>Polarized Source Measurements</vt:lpstr>
      <vt:lpstr>Polarized Source Measurements</vt:lpstr>
      <vt:lpstr>Improvement</vt:lpstr>
      <vt:lpstr>Improvement</vt:lpstr>
      <vt:lpstr>Improvement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Davide Fiorina</dc:creator>
  <cp:lastModifiedBy>Davide Fiorina</cp:lastModifiedBy>
  <cp:revision>34</cp:revision>
  <dcterms:created xsi:type="dcterms:W3CDTF">2025-04-04T09:07:07Z</dcterms:created>
  <dcterms:modified xsi:type="dcterms:W3CDTF">2025-04-09T07:04:54Z</dcterms:modified>
</cp:coreProperties>
</file>