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6" r:id="rId2"/>
    <p:sldId id="297" r:id="rId3"/>
    <p:sldId id="258" r:id="rId4"/>
    <p:sldId id="260" r:id="rId5"/>
    <p:sldId id="268" r:id="rId6"/>
    <p:sldId id="269" r:id="rId7"/>
    <p:sldId id="298" r:id="rId8"/>
    <p:sldId id="308" r:id="rId9"/>
    <p:sldId id="302" r:id="rId10"/>
    <p:sldId id="304" r:id="rId11"/>
    <p:sldId id="306" r:id="rId12"/>
    <p:sldId id="303" r:id="rId13"/>
    <p:sldId id="307" r:id="rId14"/>
    <p:sldId id="290" r:id="rId15"/>
    <p:sldId id="291" r:id="rId16"/>
    <p:sldId id="288" r:id="rId17"/>
    <p:sldId id="286" r:id="rId18"/>
    <p:sldId id="310" r:id="rId19"/>
    <p:sldId id="293" r:id="rId20"/>
    <p:sldId id="309" r:id="rId21"/>
    <p:sldId id="311" r:id="rId22"/>
    <p:sldId id="312" r:id="rId23"/>
    <p:sldId id="295" r:id="rId24"/>
    <p:sldId id="262" r:id="rId25"/>
    <p:sldId id="313" r:id="rId26"/>
    <p:sldId id="270" r:id="rId27"/>
    <p:sldId id="257" r:id="rId28"/>
    <p:sldId id="272" r:id="rId29"/>
    <p:sldId id="271" r:id="rId30"/>
    <p:sldId id="259" r:id="rId31"/>
    <p:sldId id="279" r:id="rId32"/>
    <p:sldId id="281" r:id="rId33"/>
    <p:sldId id="282" r:id="rId34"/>
    <p:sldId id="283" r:id="rId35"/>
    <p:sldId id="296" r:id="rId36"/>
    <p:sldId id="263" r:id="rId3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0"/>
    <p:restoredTop sz="94737"/>
  </p:normalViewPr>
  <p:slideViewPr>
    <p:cSldViewPr snapToGrid="0">
      <p:cViewPr>
        <p:scale>
          <a:sx n="86" d="100"/>
          <a:sy n="86" d="100"/>
        </p:scale>
        <p:origin x="152" y="8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966BF9-6BAE-6778-E1E4-1FBF96F7AC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a:extLst>
              <a:ext uri="{FF2B5EF4-FFF2-40B4-BE49-F238E27FC236}">
                <a16:creationId xmlns:a16="http://schemas.microsoft.com/office/drawing/2014/main" id="{3E76E7F3-604C-3814-A776-668E69CFE5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8A23C-6332-D345-80F9-A20EB4079F36}" type="datetimeFigureOut">
              <a:rPr lang="en-IT" smtClean="0"/>
              <a:t>10/04/25</a:t>
            </a:fld>
            <a:endParaRPr lang="en-IT"/>
          </a:p>
        </p:txBody>
      </p:sp>
      <p:sp>
        <p:nvSpPr>
          <p:cNvPr id="4" name="Footer Placeholder 3">
            <a:extLst>
              <a:ext uri="{FF2B5EF4-FFF2-40B4-BE49-F238E27FC236}">
                <a16:creationId xmlns:a16="http://schemas.microsoft.com/office/drawing/2014/main" id="{61B75A96-0246-F297-4818-B508DAB239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5" name="Slide Number Placeholder 4">
            <a:extLst>
              <a:ext uri="{FF2B5EF4-FFF2-40B4-BE49-F238E27FC236}">
                <a16:creationId xmlns:a16="http://schemas.microsoft.com/office/drawing/2014/main" id="{C5B289FE-DFC1-89E4-37FD-68925C1AD5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B67D50-185A-514F-9CD2-B8BDB7098412}" type="slidenum">
              <a:rPr lang="en-IT" smtClean="0"/>
              <a:t>‹#›</a:t>
            </a:fld>
            <a:endParaRPr lang="en-IT"/>
          </a:p>
        </p:txBody>
      </p:sp>
    </p:spTree>
    <p:extLst>
      <p:ext uri="{BB962C8B-B14F-4D97-AF65-F5344CB8AC3E}">
        <p14:creationId xmlns:p14="http://schemas.microsoft.com/office/powerpoint/2010/main" val="24603936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Display" panose="020B0004020202020204" pitchFamily="34" charset="0"/>
              </a:defRPr>
            </a:lvl1pPr>
          </a:lstStyle>
          <a:p>
            <a:endParaRPr lang="en-I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Display" panose="020B0004020202020204" pitchFamily="34" charset="0"/>
              </a:defRPr>
            </a:lvl1pPr>
          </a:lstStyle>
          <a:p>
            <a:fld id="{5B7CC315-A5CC-0F41-9DE8-C98DD55E95EE}" type="datetimeFigureOut">
              <a:rPr lang="en-IT" smtClean="0"/>
              <a:pPr/>
              <a:t>10/04/25</a:t>
            </a:fld>
            <a:endParaRPr lang="en-I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Display" panose="020B0004020202020204" pitchFamily="34" charset="0"/>
              </a:defRPr>
            </a:lvl1pPr>
          </a:lstStyle>
          <a:p>
            <a:endParaRPr lang="en-I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Display" panose="020B0004020202020204" pitchFamily="34" charset="0"/>
              </a:defRPr>
            </a:lvl1pPr>
          </a:lstStyle>
          <a:p>
            <a:fld id="{AEB8D50B-963C-914D-8830-C1EFE431C089}" type="slidenum">
              <a:rPr lang="en-IT" smtClean="0"/>
              <a:pPr/>
              <a:t>‹#›</a:t>
            </a:fld>
            <a:endParaRPr lang="en-IT" dirty="0"/>
          </a:p>
        </p:txBody>
      </p:sp>
    </p:spTree>
    <p:extLst>
      <p:ext uri="{BB962C8B-B14F-4D97-AF65-F5344CB8AC3E}">
        <p14:creationId xmlns:p14="http://schemas.microsoft.com/office/powerpoint/2010/main" val="33355119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ptos Display" panose="020B0004020202020204" pitchFamily="34" charset="0"/>
        <a:ea typeface="+mn-ea"/>
        <a:cs typeface="+mn-cs"/>
      </a:defRPr>
    </a:lvl1pPr>
    <a:lvl2pPr marL="457200" algn="l" defTabSz="914400" rtl="0" eaLnBrk="1" latinLnBrk="0" hangingPunct="1">
      <a:defRPr sz="1200" b="0" i="0" kern="1200">
        <a:solidFill>
          <a:schemeClr val="tx1"/>
        </a:solidFill>
        <a:latin typeface="Aptos Display" panose="020B0004020202020204" pitchFamily="34" charset="0"/>
        <a:ea typeface="+mn-ea"/>
        <a:cs typeface="+mn-cs"/>
      </a:defRPr>
    </a:lvl2pPr>
    <a:lvl3pPr marL="914400" algn="l" defTabSz="914400" rtl="0" eaLnBrk="1" latinLnBrk="0" hangingPunct="1">
      <a:defRPr sz="1200" b="0" i="0" kern="1200">
        <a:solidFill>
          <a:schemeClr val="tx1"/>
        </a:solidFill>
        <a:latin typeface="Aptos Display" panose="020B0004020202020204" pitchFamily="34" charset="0"/>
        <a:ea typeface="+mn-ea"/>
        <a:cs typeface="+mn-cs"/>
      </a:defRPr>
    </a:lvl3pPr>
    <a:lvl4pPr marL="1371600" algn="l" defTabSz="914400" rtl="0" eaLnBrk="1" latinLnBrk="0" hangingPunct="1">
      <a:defRPr sz="1200" b="0" i="0" kern="1200">
        <a:solidFill>
          <a:schemeClr val="tx1"/>
        </a:solidFill>
        <a:latin typeface="Aptos Display" panose="020B0004020202020204" pitchFamily="34" charset="0"/>
        <a:ea typeface="+mn-ea"/>
        <a:cs typeface="+mn-cs"/>
      </a:defRPr>
    </a:lvl4pPr>
    <a:lvl5pPr marL="1828800" algn="l" defTabSz="914400" rtl="0" eaLnBrk="1" latinLnBrk="0" hangingPunct="1">
      <a:defRPr sz="1200" b="0" i="0" kern="1200">
        <a:solidFill>
          <a:schemeClr val="tx1"/>
        </a:solidFill>
        <a:latin typeface="Aptos Display"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19545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276248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36090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7D15-AF63-6F3E-ABBD-A26E119AC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2C02C-9217-6F79-AE40-4F49D8D36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2F2EC-C3FC-3578-2B31-FB1E67EB6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63C065-AD79-EC26-78E9-BD992C3AEE2F}"/>
              </a:ext>
            </a:extLst>
          </p:cNvPr>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258646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438875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459A3-FD99-BB5D-19D9-83609732A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B3552-1938-A60D-F798-75AE5AE79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D38B1-1A17-8731-2874-786E14372F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3E3920-ADF2-85A5-DE73-1C7B4F270226}"/>
              </a:ext>
            </a:extLst>
          </p:cNvPr>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150787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35005-1FE0-7838-4EB7-1F5146060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C28AE-7BE1-2C1F-EB75-5B967BE4F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50A41-F752-2134-36F8-6E71CDD58A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C4C3C8-5A53-2C99-7332-0A37305E6C90}"/>
              </a:ext>
            </a:extLst>
          </p:cNvPr>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34346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C3BE5-EA7B-B626-2A67-83B5B02DA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7B9BD-CBF6-011E-E69C-2907E7176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E8A25-8F20-3362-60FA-4E746D6C1E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8AA2FB-33F1-D235-DA97-A3FB9258A0FA}"/>
              </a:ext>
            </a:extLst>
          </p:cNvPr>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2586855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26C94-C256-5FAF-D4FC-8597199B8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A5BDC-2EBF-9BF6-C041-CC0CE4C8C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A3E85-96E8-6691-1747-33D0F749EE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D990A5-55E3-8007-A4EA-127E49786672}"/>
              </a:ext>
            </a:extLst>
          </p:cNvPr>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631625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e9532fdee7_0_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e9532fdee7_0_5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1e9532fdee7_0_5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T"/>
              <a:t>31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e9532fdee7_1_16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9" name="Google Shape;199;g1e9532fdee7_1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62696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09AC-1FC5-4921-8028-AEF5D7B6A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95DA0-7324-65E4-4F61-5AFC30482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37C47-5D29-565C-0F7F-51EC665AD1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DAB26B-4A0C-7BDC-2E5B-B36F0BEE6BD8}"/>
              </a:ext>
            </a:extLst>
          </p:cNvPr>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33602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32AB-4518-A29E-CA2D-CCA9F5AC6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22F98-8617-056A-646D-B0BCC5A17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60FFD-6D35-BEA6-172C-71CFC13DEE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20C2C-5075-139C-F04E-9B4CFFA639FF}"/>
              </a:ext>
            </a:extLst>
          </p:cNvPr>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349287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5D0BC-81A9-7042-EB78-DA2DE928A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25645-53FB-2C0F-BA90-94C9EF09F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B5E5C-626F-A40E-5BB7-D5F4212ED2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66579C-B346-B4FB-B7A8-5A3D1C23F028}"/>
              </a:ext>
            </a:extLst>
          </p:cNvPr>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16675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F427C-D4BC-7754-E2C9-C1963057C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8390D-A6F7-1B6F-9670-8C2A073F5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5859B-A004-E4D7-1BF4-6D039C8946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281C69-9A74-7D60-D863-622A32E8ADF2}"/>
              </a:ext>
            </a:extLst>
          </p:cNvPr>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284126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2AE-E521-2545-134D-005D710CE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AC28D-931F-49C3-C5F3-CFC296E9D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1EA3A-567A-6E93-FF2B-6BF057C4A5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42F755-BD73-6121-29B9-B2672A0520D1}"/>
              </a:ext>
            </a:extLst>
          </p:cNvPr>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73044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40FA5-3AE8-6D61-CC6D-42AFEC294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E8DC2-30D4-F756-7216-543149FE1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5D9B0-0E52-6895-DF85-6721CEDF39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9B5E81-9F02-2F7C-0BD9-46EDFB8620DD}"/>
              </a:ext>
            </a:extLst>
          </p:cNvPr>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3923696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369126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E11D-3327-929A-FDB8-6C4EB0652888}"/>
              </a:ext>
            </a:extLst>
          </p:cNvPr>
          <p:cNvSpPr>
            <a:spLocks noGrp="1"/>
          </p:cNvSpPr>
          <p:nvPr>
            <p:ph type="ctrTitle"/>
          </p:nvPr>
        </p:nvSpPr>
        <p:spPr>
          <a:xfrm>
            <a:off x="1524000" y="1122363"/>
            <a:ext cx="9144000" cy="2387600"/>
          </a:xfrm>
        </p:spPr>
        <p:txBody>
          <a:bodyPr anchor="b"/>
          <a:lstStyle>
            <a:lvl1pPr algn="ctr">
              <a:defRPr sz="6000" b="0" i="0">
                <a:latin typeface="Aptos Display" panose="020B0004020202020204" pitchFamily="34" charset="0"/>
              </a:defRPr>
            </a:lvl1pPr>
          </a:lstStyle>
          <a:p>
            <a:r>
              <a:rPr lang="en-GB" dirty="0"/>
              <a:t>Click to edit Master title style</a:t>
            </a:r>
            <a:endParaRPr lang="en-IT" dirty="0"/>
          </a:p>
        </p:txBody>
      </p:sp>
      <p:sp>
        <p:nvSpPr>
          <p:cNvPr id="3" name="Subtitle 2">
            <a:extLst>
              <a:ext uri="{FF2B5EF4-FFF2-40B4-BE49-F238E27FC236}">
                <a16:creationId xmlns:a16="http://schemas.microsoft.com/office/drawing/2014/main" id="{7272EE62-CCD8-92E3-A46A-302683917F5B}"/>
              </a:ext>
            </a:extLst>
          </p:cNvPr>
          <p:cNvSpPr>
            <a:spLocks noGrp="1"/>
          </p:cNvSpPr>
          <p:nvPr>
            <p:ph type="subTitle" idx="1"/>
          </p:nvPr>
        </p:nvSpPr>
        <p:spPr>
          <a:xfrm>
            <a:off x="1524000" y="3602038"/>
            <a:ext cx="9144000" cy="1655762"/>
          </a:xfrm>
        </p:spPr>
        <p:txBody>
          <a:bodyPr/>
          <a:lstStyle>
            <a:lvl1pPr marL="0" indent="0" algn="ctr">
              <a:buNone/>
              <a:defRPr sz="2400" b="0" i="0">
                <a:latin typeface="Aptos Display"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T" dirty="0"/>
          </a:p>
        </p:txBody>
      </p:sp>
      <p:sp>
        <p:nvSpPr>
          <p:cNvPr id="4" name="Date Placeholder 3">
            <a:extLst>
              <a:ext uri="{FF2B5EF4-FFF2-40B4-BE49-F238E27FC236}">
                <a16:creationId xmlns:a16="http://schemas.microsoft.com/office/drawing/2014/main" id="{6B943828-188A-9C6A-1D3D-406C3DA519E7}"/>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5" name="Footer Placeholder 4">
            <a:extLst>
              <a:ext uri="{FF2B5EF4-FFF2-40B4-BE49-F238E27FC236}">
                <a16:creationId xmlns:a16="http://schemas.microsoft.com/office/drawing/2014/main" id="{BBE36D1D-3CC9-0F1C-4E15-49B6F5C1C0F6}"/>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6" name="Slide Number Placeholder 5">
            <a:extLst>
              <a:ext uri="{FF2B5EF4-FFF2-40B4-BE49-F238E27FC236}">
                <a16:creationId xmlns:a16="http://schemas.microsoft.com/office/drawing/2014/main" id="{F23FDE20-93BC-73EC-17B8-0BDC532F0E9A}"/>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227181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F8F1-06EE-36AB-B2DE-036399C751CD}"/>
              </a:ext>
            </a:extLst>
          </p:cNvPr>
          <p:cNvSpPr>
            <a:spLocks noGrp="1"/>
          </p:cNvSpPr>
          <p:nvPr>
            <p:ph type="title"/>
          </p:nvPr>
        </p:nvSpPr>
        <p:spPr/>
        <p:txBody>
          <a:bodyPr/>
          <a:lstStyle>
            <a:lvl1pPr>
              <a:defRPr b="0" i="0">
                <a:latin typeface="Aptos Display" panose="020B0004020202020204" pitchFamily="34" charset="0"/>
              </a:defRPr>
            </a:lvl1pPr>
          </a:lstStyle>
          <a:p>
            <a:r>
              <a:rPr lang="en-GB" dirty="0"/>
              <a:t>Click to edit Master title style</a:t>
            </a:r>
            <a:endParaRPr lang="en-IT" dirty="0"/>
          </a:p>
        </p:txBody>
      </p:sp>
      <p:sp>
        <p:nvSpPr>
          <p:cNvPr id="3" name="Vertical Text Placeholder 2">
            <a:extLst>
              <a:ext uri="{FF2B5EF4-FFF2-40B4-BE49-F238E27FC236}">
                <a16:creationId xmlns:a16="http://schemas.microsoft.com/office/drawing/2014/main" id="{53C63C69-D75C-EA74-B732-4A06BDF6C33F}"/>
              </a:ext>
            </a:extLst>
          </p:cNvPr>
          <p:cNvSpPr>
            <a:spLocks noGrp="1"/>
          </p:cNvSpPr>
          <p:nvPr>
            <p:ph type="body" orient="vert" idx="1"/>
          </p:nvPr>
        </p:nvSpPr>
        <p:spPr/>
        <p:txBody>
          <a:bodyPr vert="eaVert"/>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Date Placeholder 3">
            <a:extLst>
              <a:ext uri="{FF2B5EF4-FFF2-40B4-BE49-F238E27FC236}">
                <a16:creationId xmlns:a16="http://schemas.microsoft.com/office/drawing/2014/main" id="{8D484D42-B586-3BFD-A87E-29F0AF44E365}"/>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5" name="Footer Placeholder 4">
            <a:extLst>
              <a:ext uri="{FF2B5EF4-FFF2-40B4-BE49-F238E27FC236}">
                <a16:creationId xmlns:a16="http://schemas.microsoft.com/office/drawing/2014/main" id="{2A247C0F-4E7B-730B-3F4F-D015DCDF57B2}"/>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6" name="Slide Number Placeholder 5">
            <a:extLst>
              <a:ext uri="{FF2B5EF4-FFF2-40B4-BE49-F238E27FC236}">
                <a16:creationId xmlns:a16="http://schemas.microsoft.com/office/drawing/2014/main" id="{1B6E27FF-F830-DCDE-4A0D-474F00749C84}"/>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32839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846D-27D2-6D0F-EAFA-F20295995646}"/>
              </a:ext>
            </a:extLst>
          </p:cNvPr>
          <p:cNvSpPr>
            <a:spLocks noGrp="1"/>
          </p:cNvSpPr>
          <p:nvPr>
            <p:ph type="title" orient="vert"/>
          </p:nvPr>
        </p:nvSpPr>
        <p:spPr>
          <a:xfrm>
            <a:off x="8724900" y="365125"/>
            <a:ext cx="2628900" cy="5811838"/>
          </a:xfrm>
        </p:spPr>
        <p:txBody>
          <a:bodyPr vert="eaVert"/>
          <a:lstStyle>
            <a:lvl1pPr>
              <a:defRPr b="0" i="0">
                <a:latin typeface="Aptos Display" panose="020B0004020202020204" pitchFamily="34" charset="0"/>
              </a:defRPr>
            </a:lvl1pPr>
          </a:lstStyle>
          <a:p>
            <a:r>
              <a:rPr lang="en-GB" dirty="0"/>
              <a:t>Click to edit Master title style</a:t>
            </a:r>
            <a:endParaRPr lang="en-IT" dirty="0"/>
          </a:p>
        </p:txBody>
      </p:sp>
      <p:sp>
        <p:nvSpPr>
          <p:cNvPr id="3" name="Vertical Text Placeholder 2">
            <a:extLst>
              <a:ext uri="{FF2B5EF4-FFF2-40B4-BE49-F238E27FC236}">
                <a16:creationId xmlns:a16="http://schemas.microsoft.com/office/drawing/2014/main" id="{7D69FF9E-CEA1-E33E-3A72-B7A715D956C3}"/>
              </a:ext>
            </a:extLst>
          </p:cNvPr>
          <p:cNvSpPr>
            <a:spLocks noGrp="1"/>
          </p:cNvSpPr>
          <p:nvPr>
            <p:ph type="body" orient="vert" idx="1"/>
          </p:nvPr>
        </p:nvSpPr>
        <p:spPr>
          <a:xfrm>
            <a:off x="838200" y="365125"/>
            <a:ext cx="7734300" cy="5811838"/>
          </a:xfrm>
        </p:spPr>
        <p:txBody>
          <a:bodyPr vert="eaVert"/>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Date Placeholder 3">
            <a:extLst>
              <a:ext uri="{FF2B5EF4-FFF2-40B4-BE49-F238E27FC236}">
                <a16:creationId xmlns:a16="http://schemas.microsoft.com/office/drawing/2014/main" id="{24A7E84E-D034-688E-2C70-A7046A69E9B2}"/>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5" name="Footer Placeholder 4">
            <a:extLst>
              <a:ext uri="{FF2B5EF4-FFF2-40B4-BE49-F238E27FC236}">
                <a16:creationId xmlns:a16="http://schemas.microsoft.com/office/drawing/2014/main" id="{FBF36EC0-A221-2E33-E66B-EDF083E660B6}"/>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6" name="Slide Number Placeholder 5">
            <a:extLst>
              <a:ext uri="{FF2B5EF4-FFF2-40B4-BE49-F238E27FC236}">
                <a16:creationId xmlns:a16="http://schemas.microsoft.com/office/drawing/2014/main" id="{8B159EC0-0DBC-0004-8F11-A50ABE6B546F}"/>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1834369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7EEF9"/>
          </a:solidFill>
          <a:ln/>
        </p:spPr>
      </p:sp>
      <p:sp>
        <p:nvSpPr>
          <p:cNvPr id="3" name="Shape 1"/>
          <p:cNvSpPr/>
          <p:nvPr/>
        </p:nvSpPr>
        <p:spPr>
          <a:xfrm>
            <a:off x="0" y="0"/>
            <a:ext cx="12192000" cy="6858000"/>
          </a:xfrm>
          <a:prstGeom prst="rect">
            <a:avLst/>
          </a:prstGeom>
          <a:solidFill>
            <a:srgbClr val="FFFAFA"/>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5096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37254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D6CC"/>
          </a:solidFill>
          <a:ln/>
        </p:spPr>
      </p:sp>
      <p:sp>
        <p:nvSpPr>
          <p:cNvPr id="3" name="Shape 1"/>
          <p:cNvSpPr/>
          <p:nvPr/>
        </p:nvSpPr>
        <p:spPr>
          <a:xfrm>
            <a:off x="0" y="0"/>
            <a:ext cx="12192000" cy="68580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24090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17054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4149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70951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5F5F5"/>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4802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0219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4884-9AA5-A2F7-CC68-6E6394875E97}"/>
              </a:ext>
            </a:extLst>
          </p:cNvPr>
          <p:cNvSpPr>
            <a:spLocks noGrp="1"/>
          </p:cNvSpPr>
          <p:nvPr>
            <p:ph type="title"/>
          </p:nvPr>
        </p:nvSpPr>
        <p:spPr/>
        <p:txBody>
          <a:bodyPr/>
          <a:lstStyle>
            <a:lvl1pPr>
              <a:defRPr b="0" i="0">
                <a:latin typeface="Aptos Display" panose="020B0004020202020204" pitchFamily="34" charset="0"/>
              </a:defRPr>
            </a:lvl1pPr>
          </a:lstStyle>
          <a:p>
            <a:r>
              <a:rPr lang="en-GB" dirty="0"/>
              <a:t>Click to edit Master title style</a:t>
            </a:r>
            <a:endParaRPr lang="en-IT" dirty="0"/>
          </a:p>
        </p:txBody>
      </p:sp>
      <p:sp>
        <p:nvSpPr>
          <p:cNvPr id="3" name="Content Placeholder 2">
            <a:extLst>
              <a:ext uri="{FF2B5EF4-FFF2-40B4-BE49-F238E27FC236}">
                <a16:creationId xmlns:a16="http://schemas.microsoft.com/office/drawing/2014/main" id="{F167A061-6275-8B76-7242-E77984FDA51E}"/>
              </a:ext>
            </a:extLst>
          </p:cNvPr>
          <p:cNvSpPr>
            <a:spLocks noGrp="1"/>
          </p:cNvSpPr>
          <p:nvPr>
            <p:ph idx="1"/>
          </p:nvPr>
        </p:nvSpPr>
        <p:spPr/>
        <p:txBody>
          <a:bodyPr/>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Date Placeholder 3">
            <a:extLst>
              <a:ext uri="{FF2B5EF4-FFF2-40B4-BE49-F238E27FC236}">
                <a16:creationId xmlns:a16="http://schemas.microsoft.com/office/drawing/2014/main" id="{B956EF07-917C-ECDA-1BDD-6EACF10DA282}"/>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5" name="Footer Placeholder 4">
            <a:extLst>
              <a:ext uri="{FF2B5EF4-FFF2-40B4-BE49-F238E27FC236}">
                <a16:creationId xmlns:a16="http://schemas.microsoft.com/office/drawing/2014/main" id="{77A9CF25-E79F-B6EC-9E60-D37BF8AB6387}"/>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6" name="Slide Number Placeholder 5">
            <a:extLst>
              <a:ext uri="{FF2B5EF4-FFF2-40B4-BE49-F238E27FC236}">
                <a16:creationId xmlns:a16="http://schemas.microsoft.com/office/drawing/2014/main" id="{FABBA3AF-A54B-742C-DE8A-96157341C0BD}"/>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122475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7E70-A4B6-0A19-F3A1-25D6AB22077D}"/>
              </a:ext>
            </a:extLst>
          </p:cNvPr>
          <p:cNvSpPr>
            <a:spLocks noGrp="1"/>
          </p:cNvSpPr>
          <p:nvPr>
            <p:ph type="title"/>
          </p:nvPr>
        </p:nvSpPr>
        <p:spPr>
          <a:xfrm>
            <a:off x="831850" y="1709738"/>
            <a:ext cx="10515600" cy="2852737"/>
          </a:xfrm>
        </p:spPr>
        <p:txBody>
          <a:bodyPr anchor="b"/>
          <a:lstStyle>
            <a:lvl1pPr>
              <a:defRPr sz="6000" b="0" i="0">
                <a:latin typeface="Aptos Display" panose="020B0004020202020204" pitchFamily="34" charset="0"/>
              </a:defRPr>
            </a:lvl1pPr>
          </a:lstStyle>
          <a:p>
            <a:r>
              <a:rPr lang="en-GB" dirty="0"/>
              <a:t>Click to edit Master title style</a:t>
            </a:r>
            <a:endParaRPr lang="en-IT" dirty="0"/>
          </a:p>
        </p:txBody>
      </p:sp>
      <p:sp>
        <p:nvSpPr>
          <p:cNvPr id="3" name="Text Placeholder 2">
            <a:extLst>
              <a:ext uri="{FF2B5EF4-FFF2-40B4-BE49-F238E27FC236}">
                <a16:creationId xmlns:a16="http://schemas.microsoft.com/office/drawing/2014/main" id="{8B837ADB-8661-9D97-DEAC-54F3F4273003}"/>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Aptos Display"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0BFF873-0829-D503-6329-E4976E26ABC4}"/>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5" name="Footer Placeholder 4">
            <a:extLst>
              <a:ext uri="{FF2B5EF4-FFF2-40B4-BE49-F238E27FC236}">
                <a16:creationId xmlns:a16="http://schemas.microsoft.com/office/drawing/2014/main" id="{DE2CBCCE-5B9B-4966-FE73-322C8D3E5E86}"/>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6" name="Slide Number Placeholder 5">
            <a:extLst>
              <a:ext uri="{FF2B5EF4-FFF2-40B4-BE49-F238E27FC236}">
                <a16:creationId xmlns:a16="http://schemas.microsoft.com/office/drawing/2014/main" id="{D12771B8-65AE-26C4-C039-A1ADEC71DE68}"/>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355066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3B03-75A1-6F42-7106-5785E8E79265}"/>
              </a:ext>
            </a:extLst>
          </p:cNvPr>
          <p:cNvSpPr>
            <a:spLocks noGrp="1"/>
          </p:cNvSpPr>
          <p:nvPr>
            <p:ph type="title"/>
          </p:nvPr>
        </p:nvSpPr>
        <p:spPr/>
        <p:txBody>
          <a:bodyPr/>
          <a:lstStyle>
            <a:lvl1pPr>
              <a:defRPr b="0" i="0">
                <a:latin typeface="Aptos Display" panose="020B0004020202020204" pitchFamily="34" charset="0"/>
              </a:defRPr>
            </a:lvl1pPr>
          </a:lstStyle>
          <a:p>
            <a:r>
              <a:rPr lang="en-GB" dirty="0"/>
              <a:t>Click to edit Master title style</a:t>
            </a:r>
            <a:endParaRPr lang="en-IT" dirty="0"/>
          </a:p>
        </p:txBody>
      </p:sp>
      <p:sp>
        <p:nvSpPr>
          <p:cNvPr id="3" name="Content Placeholder 2">
            <a:extLst>
              <a:ext uri="{FF2B5EF4-FFF2-40B4-BE49-F238E27FC236}">
                <a16:creationId xmlns:a16="http://schemas.microsoft.com/office/drawing/2014/main" id="{9401773D-B540-EA4B-6E50-652CDC3E4926}"/>
              </a:ext>
            </a:extLst>
          </p:cNvPr>
          <p:cNvSpPr>
            <a:spLocks noGrp="1"/>
          </p:cNvSpPr>
          <p:nvPr>
            <p:ph sz="half" idx="1"/>
          </p:nvPr>
        </p:nvSpPr>
        <p:spPr>
          <a:xfrm>
            <a:off x="838200" y="1825625"/>
            <a:ext cx="5181600" cy="4351338"/>
          </a:xfrm>
        </p:spPr>
        <p:txBody>
          <a:bodyPr/>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Content Placeholder 3">
            <a:extLst>
              <a:ext uri="{FF2B5EF4-FFF2-40B4-BE49-F238E27FC236}">
                <a16:creationId xmlns:a16="http://schemas.microsoft.com/office/drawing/2014/main" id="{27A302D6-02EE-8B65-827C-AE93E736BB7A}"/>
              </a:ext>
            </a:extLst>
          </p:cNvPr>
          <p:cNvSpPr>
            <a:spLocks noGrp="1"/>
          </p:cNvSpPr>
          <p:nvPr>
            <p:ph sz="half" idx="2"/>
          </p:nvPr>
        </p:nvSpPr>
        <p:spPr>
          <a:xfrm>
            <a:off x="6172200" y="1825625"/>
            <a:ext cx="5181600" cy="4351338"/>
          </a:xfrm>
        </p:spPr>
        <p:txBody>
          <a:bodyPr/>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5" name="Date Placeholder 4">
            <a:extLst>
              <a:ext uri="{FF2B5EF4-FFF2-40B4-BE49-F238E27FC236}">
                <a16:creationId xmlns:a16="http://schemas.microsoft.com/office/drawing/2014/main" id="{B4BD5400-EEEA-36D4-8A29-D0FDAA038AF6}"/>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6" name="Footer Placeholder 5">
            <a:extLst>
              <a:ext uri="{FF2B5EF4-FFF2-40B4-BE49-F238E27FC236}">
                <a16:creationId xmlns:a16="http://schemas.microsoft.com/office/drawing/2014/main" id="{F24B6A11-1901-F602-091A-665C51442BE7}"/>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7" name="Slide Number Placeholder 6">
            <a:extLst>
              <a:ext uri="{FF2B5EF4-FFF2-40B4-BE49-F238E27FC236}">
                <a16:creationId xmlns:a16="http://schemas.microsoft.com/office/drawing/2014/main" id="{C3F610BD-C086-DC6A-84A3-CCC913308A87}"/>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154039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943E-2FA0-3B79-29A1-7F4BD71DFED9}"/>
              </a:ext>
            </a:extLst>
          </p:cNvPr>
          <p:cNvSpPr>
            <a:spLocks noGrp="1"/>
          </p:cNvSpPr>
          <p:nvPr>
            <p:ph type="title"/>
          </p:nvPr>
        </p:nvSpPr>
        <p:spPr>
          <a:xfrm>
            <a:off x="839788" y="365125"/>
            <a:ext cx="10515600" cy="1325563"/>
          </a:xfrm>
        </p:spPr>
        <p:txBody>
          <a:bodyPr/>
          <a:lstStyle>
            <a:lvl1pPr>
              <a:defRPr b="0" i="0">
                <a:latin typeface="Aptos Display" panose="020B0004020202020204" pitchFamily="34" charset="0"/>
              </a:defRPr>
            </a:lvl1pPr>
          </a:lstStyle>
          <a:p>
            <a:r>
              <a:rPr lang="en-GB" dirty="0"/>
              <a:t>Click to edit Master title style</a:t>
            </a:r>
            <a:endParaRPr lang="en-IT" dirty="0"/>
          </a:p>
        </p:txBody>
      </p:sp>
      <p:sp>
        <p:nvSpPr>
          <p:cNvPr id="3" name="Text Placeholder 2">
            <a:extLst>
              <a:ext uri="{FF2B5EF4-FFF2-40B4-BE49-F238E27FC236}">
                <a16:creationId xmlns:a16="http://schemas.microsoft.com/office/drawing/2014/main" id="{6CE2EBFA-7A48-C9CD-91DF-0B71D8CC1E90}"/>
              </a:ext>
            </a:extLst>
          </p:cNvPr>
          <p:cNvSpPr>
            <a:spLocks noGrp="1"/>
          </p:cNvSpPr>
          <p:nvPr>
            <p:ph type="body" idx="1"/>
          </p:nvPr>
        </p:nvSpPr>
        <p:spPr>
          <a:xfrm>
            <a:off x="839788" y="1681163"/>
            <a:ext cx="5157787" cy="823912"/>
          </a:xfrm>
        </p:spPr>
        <p:txBody>
          <a:bodyPr anchor="b"/>
          <a:lstStyle>
            <a:lvl1pPr marL="0" indent="0">
              <a:buNone/>
              <a:defRPr sz="2400" b="0" i="0">
                <a:latin typeface="Aptos Display"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C3D536D-A50F-858D-F05A-C603BB1D3D0D}"/>
              </a:ext>
            </a:extLst>
          </p:cNvPr>
          <p:cNvSpPr>
            <a:spLocks noGrp="1"/>
          </p:cNvSpPr>
          <p:nvPr>
            <p:ph sz="half" idx="2"/>
          </p:nvPr>
        </p:nvSpPr>
        <p:spPr>
          <a:xfrm>
            <a:off x="839788" y="2505075"/>
            <a:ext cx="5157787" cy="3684588"/>
          </a:xfrm>
        </p:spPr>
        <p:txBody>
          <a:bodyPr/>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5" name="Text Placeholder 4">
            <a:extLst>
              <a:ext uri="{FF2B5EF4-FFF2-40B4-BE49-F238E27FC236}">
                <a16:creationId xmlns:a16="http://schemas.microsoft.com/office/drawing/2014/main" id="{479E69D9-C75C-EF76-D84C-BDD052195C6C}"/>
              </a:ext>
            </a:extLst>
          </p:cNvPr>
          <p:cNvSpPr>
            <a:spLocks noGrp="1"/>
          </p:cNvSpPr>
          <p:nvPr>
            <p:ph type="body" sz="quarter" idx="3"/>
          </p:nvPr>
        </p:nvSpPr>
        <p:spPr>
          <a:xfrm>
            <a:off x="6172200" y="1681163"/>
            <a:ext cx="5183188" cy="823912"/>
          </a:xfrm>
        </p:spPr>
        <p:txBody>
          <a:bodyPr anchor="b"/>
          <a:lstStyle>
            <a:lvl1pPr marL="0" indent="0">
              <a:buNone/>
              <a:defRPr sz="2400" b="0" i="0">
                <a:latin typeface="Aptos Display"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685C211-1BEC-87DB-CE2A-D43D0E669ACE}"/>
              </a:ext>
            </a:extLst>
          </p:cNvPr>
          <p:cNvSpPr>
            <a:spLocks noGrp="1"/>
          </p:cNvSpPr>
          <p:nvPr>
            <p:ph sz="quarter" idx="4"/>
          </p:nvPr>
        </p:nvSpPr>
        <p:spPr>
          <a:xfrm>
            <a:off x="6172200" y="2505075"/>
            <a:ext cx="5183188" cy="3684588"/>
          </a:xfrm>
        </p:spPr>
        <p:txBody>
          <a:bodyPr/>
          <a:lstStyle>
            <a:lvl1pPr>
              <a:defRPr b="0" i="0">
                <a:latin typeface="Aptos Display" panose="020B0004020202020204" pitchFamily="34" charset="0"/>
              </a:defRPr>
            </a:lvl1pPr>
            <a:lvl2pPr>
              <a:defRPr b="0" i="0">
                <a:latin typeface="Aptos Display" panose="020B0004020202020204" pitchFamily="34" charset="0"/>
              </a:defRPr>
            </a:lvl2pPr>
            <a:lvl3pPr>
              <a:defRPr b="0" i="0">
                <a:latin typeface="Aptos Display" panose="020B0004020202020204" pitchFamily="34" charset="0"/>
              </a:defRPr>
            </a:lvl3pPr>
            <a:lvl4pPr>
              <a:defRPr b="0" i="0">
                <a:latin typeface="Aptos Display" panose="020B0004020202020204" pitchFamily="34" charset="0"/>
              </a:defRPr>
            </a:lvl4pPr>
            <a:lvl5pPr>
              <a:defRPr b="0" i="0">
                <a:latin typeface="Aptos Display" panose="020B00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7" name="Date Placeholder 6">
            <a:extLst>
              <a:ext uri="{FF2B5EF4-FFF2-40B4-BE49-F238E27FC236}">
                <a16:creationId xmlns:a16="http://schemas.microsoft.com/office/drawing/2014/main" id="{5E993397-BEAF-BEE3-7FC5-72F34EB5154B}"/>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8" name="Footer Placeholder 7">
            <a:extLst>
              <a:ext uri="{FF2B5EF4-FFF2-40B4-BE49-F238E27FC236}">
                <a16:creationId xmlns:a16="http://schemas.microsoft.com/office/drawing/2014/main" id="{17E92CEB-5B95-D80E-84E5-A50C42F128FF}"/>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9" name="Slide Number Placeholder 8">
            <a:extLst>
              <a:ext uri="{FF2B5EF4-FFF2-40B4-BE49-F238E27FC236}">
                <a16:creationId xmlns:a16="http://schemas.microsoft.com/office/drawing/2014/main" id="{F5020E18-8AD1-63E6-AC0E-8402A722FCA0}"/>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208672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0DDC-86BB-3616-B318-2EC95D64B8DF}"/>
              </a:ext>
            </a:extLst>
          </p:cNvPr>
          <p:cNvSpPr>
            <a:spLocks noGrp="1"/>
          </p:cNvSpPr>
          <p:nvPr>
            <p:ph type="title"/>
          </p:nvPr>
        </p:nvSpPr>
        <p:spPr/>
        <p:txBody>
          <a:bodyPr/>
          <a:lstStyle>
            <a:lvl1pPr>
              <a:defRPr b="0" i="0">
                <a:latin typeface="Aptos Display" panose="020B0004020202020204" pitchFamily="34" charset="0"/>
              </a:defRPr>
            </a:lvl1pPr>
          </a:lstStyle>
          <a:p>
            <a:r>
              <a:rPr lang="en-GB" dirty="0"/>
              <a:t>Click to edit Master title style</a:t>
            </a:r>
            <a:endParaRPr lang="en-IT" dirty="0"/>
          </a:p>
        </p:txBody>
      </p:sp>
      <p:sp>
        <p:nvSpPr>
          <p:cNvPr id="3" name="Date Placeholder 2">
            <a:extLst>
              <a:ext uri="{FF2B5EF4-FFF2-40B4-BE49-F238E27FC236}">
                <a16:creationId xmlns:a16="http://schemas.microsoft.com/office/drawing/2014/main" id="{2F50355D-53ED-0471-AE00-D8FB192686A3}"/>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4" name="Footer Placeholder 3">
            <a:extLst>
              <a:ext uri="{FF2B5EF4-FFF2-40B4-BE49-F238E27FC236}">
                <a16:creationId xmlns:a16="http://schemas.microsoft.com/office/drawing/2014/main" id="{A867516A-E0BC-0A9F-F669-F65A0B3A1923}"/>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5" name="Slide Number Placeholder 4">
            <a:extLst>
              <a:ext uri="{FF2B5EF4-FFF2-40B4-BE49-F238E27FC236}">
                <a16:creationId xmlns:a16="http://schemas.microsoft.com/office/drawing/2014/main" id="{2FF6DF1C-A635-14F8-E77B-D5E50AEFA937}"/>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325055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FABBB-C81E-017F-6B7B-34993B980A9E}"/>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3" name="Footer Placeholder 2">
            <a:extLst>
              <a:ext uri="{FF2B5EF4-FFF2-40B4-BE49-F238E27FC236}">
                <a16:creationId xmlns:a16="http://schemas.microsoft.com/office/drawing/2014/main" id="{8D778F74-587E-270C-558B-6156196F0659}"/>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4" name="Slide Number Placeholder 3">
            <a:extLst>
              <a:ext uri="{FF2B5EF4-FFF2-40B4-BE49-F238E27FC236}">
                <a16:creationId xmlns:a16="http://schemas.microsoft.com/office/drawing/2014/main" id="{4EA366DE-7D31-94C1-595B-CC61DF0FD169}"/>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403545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622B-3194-B15C-3F80-32D6BB5ECDF7}"/>
              </a:ext>
            </a:extLst>
          </p:cNvPr>
          <p:cNvSpPr>
            <a:spLocks noGrp="1"/>
          </p:cNvSpPr>
          <p:nvPr>
            <p:ph type="title"/>
          </p:nvPr>
        </p:nvSpPr>
        <p:spPr>
          <a:xfrm>
            <a:off x="839788" y="457200"/>
            <a:ext cx="3932237" cy="1600200"/>
          </a:xfrm>
        </p:spPr>
        <p:txBody>
          <a:bodyPr anchor="b"/>
          <a:lstStyle>
            <a:lvl1pPr>
              <a:defRPr sz="3200" b="0" i="0">
                <a:latin typeface="Aptos Display" panose="020B0004020202020204" pitchFamily="34" charset="0"/>
              </a:defRPr>
            </a:lvl1pPr>
          </a:lstStyle>
          <a:p>
            <a:r>
              <a:rPr lang="en-GB" dirty="0"/>
              <a:t>Click to edit Master title style</a:t>
            </a:r>
            <a:endParaRPr lang="en-IT" dirty="0"/>
          </a:p>
        </p:txBody>
      </p:sp>
      <p:sp>
        <p:nvSpPr>
          <p:cNvPr id="3" name="Content Placeholder 2">
            <a:extLst>
              <a:ext uri="{FF2B5EF4-FFF2-40B4-BE49-F238E27FC236}">
                <a16:creationId xmlns:a16="http://schemas.microsoft.com/office/drawing/2014/main" id="{A8A674CF-476B-08F9-7125-9B29CE97A9C0}"/>
              </a:ext>
            </a:extLst>
          </p:cNvPr>
          <p:cNvSpPr>
            <a:spLocks noGrp="1"/>
          </p:cNvSpPr>
          <p:nvPr>
            <p:ph idx="1"/>
          </p:nvPr>
        </p:nvSpPr>
        <p:spPr>
          <a:xfrm>
            <a:off x="5183188" y="987425"/>
            <a:ext cx="6172200" cy="4873625"/>
          </a:xfrm>
        </p:spPr>
        <p:txBody>
          <a:bodyPr/>
          <a:lstStyle>
            <a:lvl1pPr>
              <a:defRPr sz="3200" b="0" i="0">
                <a:latin typeface="Aptos Display" panose="020B0004020202020204" pitchFamily="34" charset="0"/>
              </a:defRPr>
            </a:lvl1pPr>
            <a:lvl2pPr>
              <a:defRPr sz="2800" b="0" i="0">
                <a:latin typeface="Aptos Display" panose="020B0004020202020204" pitchFamily="34" charset="0"/>
              </a:defRPr>
            </a:lvl2pPr>
            <a:lvl3pPr>
              <a:defRPr sz="2400" b="0" i="0">
                <a:latin typeface="Aptos Display" panose="020B0004020202020204" pitchFamily="34" charset="0"/>
              </a:defRPr>
            </a:lvl3pPr>
            <a:lvl4pPr>
              <a:defRPr sz="2000" b="0" i="0">
                <a:latin typeface="Aptos Display" panose="020B0004020202020204" pitchFamily="34" charset="0"/>
              </a:defRPr>
            </a:lvl4pPr>
            <a:lvl5pPr>
              <a:defRPr sz="2000" b="0" i="0">
                <a:latin typeface="Aptos Display" panose="020B00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Text Placeholder 3">
            <a:extLst>
              <a:ext uri="{FF2B5EF4-FFF2-40B4-BE49-F238E27FC236}">
                <a16:creationId xmlns:a16="http://schemas.microsoft.com/office/drawing/2014/main" id="{82AC394D-1D64-F5D6-7792-08AAC75B596D}"/>
              </a:ext>
            </a:extLst>
          </p:cNvPr>
          <p:cNvSpPr>
            <a:spLocks noGrp="1"/>
          </p:cNvSpPr>
          <p:nvPr>
            <p:ph type="body" sz="half" idx="2"/>
          </p:nvPr>
        </p:nvSpPr>
        <p:spPr>
          <a:xfrm>
            <a:off x="839788" y="2057400"/>
            <a:ext cx="3932237" cy="3811588"/>
          </a:xfrm>
        </p:spPr>
        <p:txBody>
          <a:bodyPr/>
          <a:lstStyle>
            <a:lvl1pPr marL="0" indent="0">
              <a:buNone/>
              <a:defRPr sz="1600" b="0" i="0">
                <a:latin typeface="Aptos Display"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88738EE-0545-53E2-76D1-CA06511D5C88}"/>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6" name="Footer Placeholder 5">
            <a:extLst>
              <a:ext uri="{FF2B5EF4-FFF2-40B4-BE49-F238E27FC236}">
                <a16:creationId xmlns:a16="http://schemas.microsoft.com/office/drawing/2014/main" id="{401B5FC2-75E4-A493-757B-95621C12F961}"/>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7" name="Slide Number Placeholder 6">
            <a:extLst>
              <a:ext uri="{FF2B5EF4-FFF2-40B4-BE49-F238E27FC236}">
                <a16:creationId xmlns:a16="http://schemas.microsoft.com/office/drawing/2014/main" id="{62155B44-EBDC-73F5-5708-932AF5CE7DB2}"/>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4207280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42F0-748D-85FF-67D4-5793FB54DAA8}"/>
              </a:ext>
            </a:extLst>
          </p:cNvPr>
          <p:cNvSpPr>
            <a:spLocks noGrp="1"/>
          </p:cNvSpPr>
          <p:nvPr>
            <p:ph type="title"/>
          </p:nvPr>
        </p:nvSpPr>
        <p:spPr>
          <a:xfrm>
            <a:off x="839788" y="457200"/>
            <a:ext cx="3932237" cy="1600200"/>
          </a:xfrm>
        </p:spPr>
        <p:txBody>
          <a:bodyPr anchor="b"/>
          <a:lstStyle>
            <a:lvl1pPr>
              <a:defRPr sz="3200" b="0" i="0">
                <a:latin typeface="Aptos Display" panose="020B0004020202020204" pitchFamily="34" charset="0"/>
              </a:defRPr>
            </a:lvl1pPr>
          </a:lstStyle>
          <a:p>
            <a:r>
              <a:rPr lang="en-GB" dirty="0"/>
              <a:t>Click to edit Master title style</a:t>
            </a:r>
            <a:endParaRPr lang="en-IT" dirty="0"/>
          </a:p>
        </p:txBody>
      </p:sp>
      <p:sp>
        <p:nvSpPr>
          <p:cNvPr id="3" name="Picture Placeholder 2">
            <a:extLst>
              <a:ext uri="{FF2B5EF4-FFF2-40B4-BE49-F238E27FC236}">
                <a16:creationId xmlns:a16="http://schemas.microsoft.com/office/drawing/2014/main" id="{8B2B9C75-DDD3-9354-6BCB-D93D8257CCEF}"/>
              </a:ext>
            </a:extLst>
          </p:cNvPr>
          <p:cNvSpPr>
            <a:spLocks noGrp="1"/>
          </p:cNvSpPr>
          <p:nvPr>
            <p:ph type="pic" idx="1"/>
          </p:nvPr>
        </p:nvSpPr>
        <p:spPr>
          <a:xfrm>
            <a:off x="5183188" y="987425"/>
            <a:ext cx="6172200" cy="4873625"/>
          </a:xfrm>
        </p:spPr>
        <p:txBody>
          <a:bodyPr/>
          <a:lstStyle>
            <a:lvl1pPr marL="0" indent="0">
              <a:buNone/>
              <a:defRPr sz="3200" b="0" i="0">
                <a:latin typeface="Aptos Display"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dirty="0"/>
          </a:p>
        </p:txBody>
      </p:sp>
      <p:sp>
        <p:nvSpPr>
          <p:cNvPr id="4" name="Text Placeholder 3">
            <a:extLst>
              <a:ext uri="{FF2B5EF4-FFF2-40B4-BE49-F238E27FC236}">
                <a16:creationId xmlns:a16="http://schemas.microsoft.com/office/drawing/2014/main" id="{252E50FB-841A-8E46-D2E6-3ED51E54A22C}"/>
              </a:ext>
            </a:extLst>
          </p:cNvPr>
          <p:cNvSpPr>
            <a:spLocks noGrp="1"/>
          </p:cNvSpPr>
          <p:nvPr>
            <p:ph type="body" sz="half" idx="2"/>
          </p:nvPr>
        </p:nvSpPr>
        <p:spPr>
          <a:xfrm>
            <a:off x="839788" y="2057400"/>
            <a:ext cx="3932237" cy="3811588"/>
          </a:xfrm>
        </p:spPr>
        <p:txBody>
          <a:bodyPr/>
          <a:lstStyle>
            <a:lvl1pPr marL="0" indent="0">
              <a:buNone/>
              <a:defRPr sz="1600" b="0" i="0">
                <a:latin typeface="Aptos Display"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1B07490B-162C-110C-7EDE-7BC4B0B0DCDC}"/>
              </a:ext>
            </a:extLst>
          </p:cNvPr>
          <p:cNvSpPr>
            <a:spLocks noGrp="1"/>
          </p:cNvSpPr>
          <p:nvPr>
            <p:ph type="dt" sz="half" idx="10"/>
          </p:nvPr>
        </p:nvSpPr>
        <p:spPr/>
        <p:txBody>
          <a:bodyPr/>
          <a:lstStyle>
            <a:lvl1pPr>
              <a:defRPr b="0" i="0">
                <a:latin typeface="Aptos Display" panose="020B0004020202020204" pitchFamily="34" charset="0"/>
              </a:defRPr>
            </a:lvl1pPr>
          </a:lstStyle>
          <a:p>
            <a:endParaRPr lang="en-IT" dirty="0"/>
          </a:p>
        </p:txBody>
      </p:sp>
      <p:sp>
        <p:nvSpPr>
          <p:cNvPr id="6" name="Footer Placeholder 5">
            <a:extLst>
              <a:ext uri="{FF2B5EF4-FFF2-40B4-BE49-F238E27FC236}">
                <a16:creationId xmlns:a16="http://schemas.microsoft.com/office/drawing/2014/main" id="{9D3BE9EA-73BE-3435-9BE0-6D1829CDC5B2}"/>
              </a:ext>
            </a:extLst>
          </p:cNvPr>
          <p:cNvSpPr>
            <a:spLocks noGrp="1"/>
          </p:cNvSpPr>
          <p:nvPr>
            <p:ph type="ftr" sz="quarter" idx="11"/>
          </p:nvPr>
        </p:nvSpPr>
        <p:spPr/>
        <p:txBody>
          <a:bodyPr/>
          <a:lstStyle>
            <a:lvl1pPr>
              <a:defRPr b="0" i="0">
                <a:latin typeface="Aptos Display" panose="020B0004020202020204" pitchFamily="34" charset="0"/>
              </a:defRPr>
            </a:lvl1pPr>
          </a:lstStyle>
          <a:p>
            <a:endParaRPr lang="en-IT" dirty="0"/>
          </a:p>
        </p:txBody>
      </p:sp>
      <p:sp>
        <p:nvSpPr>
          <p:cNvPr id="7" name="Slide Number Placeholder 6">
            <a:extLst>
              <a:ext uri="{FF2B5EF4-FFF2-40B4-BE49-F238E27FC236}">
                <a16:creationId xmlns:a16="http://schemas.microsoft.com/office/drawing/2014/main" id="{6584EBB2-307B-F0A2-F055-36ED4D5CF29D}"/>
              </a:ext>
            </a:extLst>
          </p:cNvPr>
          <p:cNvSpPr>
            <a:spLocks noGrp="1"/>
          </p:cNvSpPr>
          <p:nvPr>
            <p:ph type="sldNum" sz="quarter" idx="12"/>
          </p:nvPr>
        </p:nvSpPr>
        <p:spPr/>
        <p:txBody>
          <a:bodyPr/>
          <a:lstStyle>
            <a:lvl1pPr>
              <a:defRPr b="0" i="0">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6684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D75742-B2FA-A0B1-5870-446D757F3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IT" dirty="0"/>
          </a:p>
        </p:txBody>
      </p:sp>
      <p:sp>
        <p:nvSpPr>
          <p:cNvPr id="3" name="Text Placeholder 2">
            <a:extLst>
              <a:ext uri="{FF2B5EF4-FFF2-40B4-BE49-F238E27FC236}">
                <a16:creationId xmlns:a16="http://schemas.microsoft.com/office/drawing/2014/main" id="{13F130F3-07C9-95E9-4B9E-B9FA2B550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Date Placeholder 3">
            <a:extLst>
              <a:ext uri="{FF2B5EF4-FFF2-40B4-BE49-F238E27FC236}">
                <a16:creationId xmlns:a16="http://schemas.microsoft.com/office/drawing/2014/main" id="{D5D53C55-E17A-B3A3-2E41-CD3C73A89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ptos Display" panose="020B0004020202020204" pitchFamily="34" charset="0"/>
              </a:defRPr>
            </a:lvl1pPr>
          </a:lstStyle>
          <a:p>
            <a:endParaRPr lang="en-IT" dirty="0"/>
          </a:p>
        </p:txBody>
      </p:sp>
      <p:sp>
        <p:nvSpPr>
          <p:cNvPr id="5" name="Footer Placeholder 4">
            <a:extLst>
              <a:ext uri="{FF2B5EF4-FFF2-40B4-BE49-F238E27FC236}">
                <a16:creationId xmlns:a16="http://schemas.microsoft.com/office/drawing/2014/main" id="{6ABC2A30-9521-D1C8-D830-627D85D38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ptos Display" panose="020B0004020202020204" pitchFamily="34" charset="0"/>
              </a:defRPr>
            </a:lvl1pPr>
          </a:lstStyle>
          <a:p>
            <a:endParaRPr lang="en-IT" dirty="0"/>
          </a:p>
        </p:txBody>
      </p:sp>
      <p:sp>
        <p:nvSpPr>
          <p:cNvPr id="6" name="Slide Number Placeholder 5">
            <a:extLst>
              <a:ext uri="{FF2B5EF4-FFF2-40B4-BE49-F238E27FC236}">
                <a16:creationId xmlns:a16="http://schemas.microsoft.com/office/drawing/2014/main" id="{87B9F45A-C67C-2402-36DA-71D9A75B8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ptos Display" panose="020B0004020202020204" pitchFamily="34" charset="0"/>
              </a:defRPr>
            </a:lvl1pPr>
          </a:lstStyle>
          <a:p>
            <a:fld id="{399438F8-A080-1140-819A-D223FB3C129D}" type="slidenum">
              <a:rPr lang="en-IT" smtClean="0"/>
              <a:pPr/>
              <a:t>‹#›</a:t>
            </a:fld>
            <a:endParaRPr lang="en-IT" dirty="0"/>
          </a:p>
        </p:txBody>
      </p:sp>
    </p:spTree>
    <p:extLst>
      <p:ext uri="{BB962C8B-B14F-4D97-AF65-F5344CB8AC3E}">
        <p14:creationId xmlns:p14="http://schemas.microsoft.com/office/powerpoint/2010/main" val="236948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67" r:id="rId16"/>
    <p:sldLayoutId id="2147483668" r:id="rId17"/>
    <p:sldLayoutId id="2147483671" r:id="rId18"/>
    <p:sldLayoutId id="2147483672" r:id="rId19"/>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Aptos Display"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D67E4-DEE6-5610-5FFB-3AF3C0E4F071}"/>
              </a:ext>
            </a:extLst>
          </p:cNvPr>
          <p:cNvPicPr>
            <a:picLocks noChangeAspect="1"/>
          </p:cNvPicPr>
          <p:nvPr/>
        </p:nvPicPr>
        <p:blipFill>
          <a:blip r:embed="rId2"/>
          <a:srcRect b="11520"/>
          <a:stretch/>
        </p:blipFill>
        <p:spPr>
          <a:xfrm>
            <a:off x="0" y="0"/>
            <a:ext cx="12192000" cy="6858000"/>
          </a:xfrm>
          <a:prstGeom prst="rect">
            <a:avLst/>
          </a:prstGeom>
        </p:spPr>
      </p:pic>
      <p:sp>
        <p:nvSpPr>
          <p:cNvPr id="2" name="Title 1">
            <a:extLst>
              <a:ext uri="{FF2B5EF4-FFF2-40B4-BE49-F238E27FC236}">
                <a16:creationId xmlns:a16="http://schemas.microsoft.com/office/drawing/2014/main" id="{1A81C1C9-8F08-12CE-648F-C636D51FF0F5}"/>
              </a:ext>
            </a:extLst>
          </p:cNvPr>
          <p:cNvSpPr>
            <a:spLocks noGrp="1"/>
          </p:cNvSpPr>
          <p:nvPr>
            <p:ph type="ctrTitle"/>
          </p:nvPr>
        </p:nvSpPr>
        <p:spPr>
          <a:xfrm>
            <a:off x="0" y="2235200"/>
            <a:ext cx="5227529" cy="2387600"/>
          </a:xfrm>
        </p:spPr>
        <p:txBody>
          <a:bodyPr>
            <a:normAutofit/>
          </a:bodyPr>
          <a:lstStyle/>
          <a:p>
            <a:r>
              <a:rPr lang="en-GB" sz="4000" u="none" strike="noStrike" dirty="0">
                <a:solidFill>
                  <a:srgbClr val="CB6D04"/>
                </a:solidFill>
                <a:effectLst/>
              </a:rPr>
              <a:t>What's between the payload and the data?</a:t>
            </a:r>
            <a:endParaRPr lang="en-IT" sz="4000" dirty="0"/>
          </a:p>
        </p:txBody>
      </p:sp>
      <p:sp>
        <p:nvSpPr>
          <p:cNvPr id="3" name="Subtitle 2">
            <a:extLst>
              <a:ext uri="{FF2B5EF4-FFF2-40B4-BE49-F238E27FC236}">
                <a16:creationId xmlns:a16="http://schemas.microsoft.com/office/drawing/2014/main" id="{1B2005EE-D747-3903-ABC8-1BBF137E4D2C}"/>
              </a:ext>
            </a:extLst>
          </p:cNvPr>
          <p:cNvSpPr>
            <a:spLocks noGrp="1"/>
          </p:cNvSpPr>
          <p:nvPr>
            <p:ph type="subTitle" idx="1"/>
          </p:nvPr>
        </p:nvSpPr>
        <p:spPr>
          <a:xfrm>
            <a:off x="87682" y="6372617"/>
            <a:ext cx="12192000" cy="485383"/>
          </a:xfrm>
          <a:solidFill>
            <a:schemeClr val="bg1">
              <a:alpha val="55995"/>
            </a:schemeClr>
          </a:solidFill>
        </p:spPr>
        <p:txBody>
          <a:bodyPr anchor="ctr"/>
          <a:lstStyle/>
          <a:p>
            <a:r>
              <a:rPr lang="en-IT" dirty="0"/>
              <a:t>A</a:t>
            </a:r>
            <a:r>
              <a:rPr lang="en-GB" dirty="0"/>
              <a:t>d</a:t>
            </a:r>
            <a:r>
              <a:rPr lang="en-IT" dirty="0"/>
              <a:t>riano Di Giovanni, FiXP Academy, April 7-11, GSSI</a:t>
            </a:r>
          </a:p>
        </p:txBody>
      </p:sp>
      <p:pic>
        <p:nvPicPr>
          <p:cNvPr id="5" name="Picture 4">
            <a:extLst>
              <a:ext uri="{FF2B5EF4-FFF2-40B4-BE49-F238E27FC236}">
                <a16:creationId xmlns:a16="http://schemas.microsoft.com/office/drawing/2014/main" id="{68653DF8-F50C-0C70-A130-F30DDD4D725F}"/>
              </a:ext>
            </a:extLst>
          </p:cNvPr>
          <p:cNvPicPr>
            <a:picLocks noChangeAspect="1"/>
          </p:cNvPicPr>
          <p:nvPr/>
        </p:nvPicPr>
        <p:blipFill>
          <a:blip r:embed="rId3"/>
          <a:stretch>
            <a:fillRect/>
          </a:stretch>
        </p:blipFill>
        <p:spPr>
          <a:xfrm>
            <a:off x="11371545" y="6037545"/>
            <a:ext cx="820455" cy="820455"/>
          </a:xfrm>
          <a:prstGeom prst="rect">
            <a:avLst/>
          </a:prstGeom>
        </p:spPr>
      </p:pic>
      <p:pic>
        <p:nvPicPr>
          <p:cNvPr id="6" name="Picture 5">
            <a:extLst>
              <a:ext uri="{FF2B5EF4-FFF2-40B4-BE49-F238E27FC236}">
                <a16:creationId xmlns:a16="http://schemas.microsoft.com/office/drawing/2014/main" id="{BA132548-A98D-0DD5-9714-BF2A28ACEF19}"/>
              </a:ext>
            </a:extLst>
          </p:cNvPr>
          <p:cNvPicPr>
            <a:picLocks noChangeAspect="1"/>
          </p:cNvPicPr>
          <p:nvPr/>
        </p:nvPicPr>
        <p:blipFill>
          <a:blip r:embed="rId4"/>
          <a:stretch>
            <a:fillRect/>
          </a:stretch>
        </p:blipFill>
        <p:spPr>
          <a:xfrm>
            <a:off x="87682" y="5939579"/>
            <a:ext cx="1189973" cy="866075"/>
          </a:xfrm>
          <a:prstGeom prst="rect">
            <a:avLst/>
          </a:prstGeom>
        </p:spPr>
      </p:pic>
    </p:spTree>
    <p:extLst>
      <p:ext uri="{BB962C8B-B14F-4D97-AF65-F5344CB8AC3E}">
        <p14:creationId xmlns:p14="http://schemas.microsoft.com/office/powerpoint/2010/main" val="1603926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7D86160-D421-7D3E-96FB-A406AA77E79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73317E4-81AB-0FBB-BDCA-6C968C3B6ECD}"/>
              </a:ext>
            </a:extLst>
          </p:cNvPr>
          <p:cNvSpPr/>
          <p:nvPr/>
        </p:nvSpPr>
        <p:spPr>
          <a:xfrm>
            <a:off x="437545" y="194518"/>
            <a:ext cx="5813128" cy="500558"/>
          </a:xfrm>
          <a:prstGeom prst="rect">
            <a:avLst/>
          </a:prstGeom>
          <a:noFill/>
          <a:ln/>
        </p:spPr>
        <p:txBody>
          <a:bodyPr wrap="none" lIns="0" tIns="0" rIns="0" bIns="0" rtlCol="0" anchor="t"/>
          <a:lstStyle/>
          <a:p>
            <a:pPr>
              <a:lnSpc>
                <a:spcPts val="3917"/>
              </a:lnSpc>
            </a:pPr>
            <a:r>
              <a:rPr lang="en-US" sz="3125" dirty="0">
                <a:solidFill>
                  <a:srgbClr val="1F1E1E"/>
                </a:solidFill>
                <a:latin typeface="Aptos Display" panose="020B0004020202020204" pitchFamily="34" charset="0"/>
                <a:ea typeface="Red Hat Text" pitchFamily="34" charset="-122"/>
                <a:cs typeface="Red Hat Text" pitchFamily="34" charset="-120"/>
              </a:rPr>
              <a:t>Total Ionizing Dose (TID) Testing</a:t>
            </a:r>
            <a:endParaRPr lang="en-US" sz="3125" dirty="0">
              <a:latin typeface="Aptos Display" panose="020B0004020202020204" pitchFamily="34" charset="0"/>
            </a:endParaRPr>
          </a:p>
        </p:txBody>
      </p:sp>
      <p:sp>
        <p:nvSpPr>
          <p:cNvPr id="5" name="Text 2">
            <a:extLst>
              <a:ext uri="{FF2B5EF4-FFF2-40B4-BE49-F238E27FC236}">
                <a16:creationId xmlns:a16="http://schemas.microsoft.com/office/drawing/2014/main" id="{85989D17-024E-0775-9404-2022CD9456A7}"/>
              </a:ext>
            </a:extLst>
          </p:cNvPr>
          <p:cNvSpPr/>
          <p:nvPr/>
        </p:nvSpPr>
        <p:spPr>
          <a:xfrm>
            <a:off x="6250673" y="5000901"/>
            <a:ext cx="890954" cy="419128"/>
          </a:xfrm>
          <a:prstGeom prst="rect">
            <a:avLst/>
          </a:prstGeom>
          <a:noFill/>
          <a:ln/>
        </p:spPr>
        <p:txBody>
          <a:bodyPr wrap="none" lIns="0" tIns="0" rIns="0" bIns="0" rtlCol="0" anchor="t"/>
          <a:lstStyle/>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Radiation </a:t>
            </a:r>
          </a:p>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Exposure</a:t>
            </a:r>
            <a:endParaRPr lang="en-US" sz="1400" b="1" dirty="0">
              <a:latin typeface="Aptos Display" panose="020B0004020202020204" pitchFamily="34" charset="0"/>
            </a:endParaRPr>
          </a:p>
        </p:txBody>
      </p:sp>
      <p:sp>
        <p:nvSpPr>
          <p:cNvPr id="10" name="Text 6">
            <a:extLst>
              <a:ext uri="{FF2B5EF4-FFF2-40B4-BE49-F238E27FC236}">
                <a16:creationId xmlns:a16="http://schemas.microsoft.com/office/drawing/2014/main" id="{E6FDD599-590C-D2B1-FDD0-1BE8A52710E2}"/>
              </a:ext>
            </a:extLst>
          </p:cNvPr>
          <p:cNvSpPr/>
          <p:nvPr/>
        </p:nvSpPr>
        <p:spPr>
          <a:xfrm>
            <a:off x="9204563" y="1541467"/>
            <a:ext cx="1843132" cy="279753"/>
          </a:xfrm>
          <a:prstGeom prst="rect">
            <a:avLst/>
          </a:prstGeom>
          <a:noFill/>
          <a:ln/>
        </p:spPr>
        <p:txBody>
          <a:bodyPr wrap="none" lIns="0" tIns="0" rIns="0" bIns="0" rtlCol="0" anchor="ctr"/>
          <a:lstStyle/>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Parameter Monitoring</a:t>
            </a:r>
            <a:endParaRPr lang="en-US" sz="1400" b="1" dirty="0">
              <a:latin typeface="Aptos Display" panose="020B0004020202020204" pitchFamily="34" charset="0"/>
            </a:endParaRPr>
          </a:p>
        </p:txBody>
      </p:sp>
      <p:sp>
        <p:nvSpPr>
          <p:cNvPr id="15" name="Text 10">
            <a:extLst>
              <a:ext uri="{FF2B5EF4-FFF2-40B4-BE49-F238E27FC236}">
                <a16:creationId xmlns:a16="http://schemas.microsoft.com/office/drawing/2014/main" id="{AA2D9C4E-A9F2-674B-4D52-3A9D6115AE1E}"/>
              </a:ext>
            </a:extLst>
          </p:cNvPr>
          <p:cNvSpPr/>
          <p:nvPr/>
        </p:nvSpPr>
        <p:spPr>
          <a:xfrm>
            <a:off x="7480303" y="4999643"/>
            <a:ext cx="892590" cy="420386"/>
          </a:xfrm>
          <a:prstGeom prst="rect">
            <a:avLst/>
          </a:prstGeom>
          <a:noFill/>
          <a:ln/>
        </p:spPr>
        <p:txBody>
          <a:bodyPr wrap="none" lIns="0" tIns="0" rIns="0" bIns="0" rtlCol="0" anchor="t"/>
          <a:lstStyle/>
          <a:p>
            <a:pPr algn="ct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Threshold </a:t>
            </a:r>
          </a:p>
          <a:p>
            <a:pPr algn="ct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Identification</a:t>
            </a:r>
            <a:endParaRPr lang="en-US" sz="1400" b="1" dirty="0">
              <a:latin typeface="Aptos Display" panose="020B0004020202020204" pitchFamily="34" charset="0"/>
            </a:endParaRPr>
          </a:p>
        </p:txBody>
      </p:sp>
      <p:graphicFrame>
        <p:nvGraphicFramePr>
          <p:cNvPr id="27" name="Table 26">
            <a:extLst>
              <a:ext uri="{FF2B5EF4-FFF2-40B4-BE49-F238E27FC236}">
                <a16:creationId xmlns:a16="http://schemas.microsoft.com/office/drawing/2014/main" id="{9E202AAB-D7F4-519B-72D6-C318016D5643}"/>
              </a:ext>
            </a:extLst>
          </p:cNvPr>
          <p:cNvGraphicFramePr>
            <a:graphicFrameLocks noGrp="1"/>
          </p:cNvGraphicFramePr>
          <p:nvPr>
            <p:extLst>
              <p:ext uri="{D42A27DB-BD31-4B8C-83A1-F6EECF244321}">
                <p14:modId xmlns:p14="http://schemas.microsoft.com/office/powerpoint/2010/main" val="892735226"/>
              </p:ext>
            </p:extLst>
          </p:nvPr>
        </p:nvGraphicFramePr>
        <p:xfrm>
          <a:off x="437546" y="1218451"/>
          <a:ext cx="8683009" cy="3743960"/>
        </p:xfrm>
        <a:graphic>
          <a:graphicData uri="http://schemas.openxmlformats.org/drawingml/2006/table">
            <a:tbl>
              <a:tblPr/>
              <a:tblGrid>
                <a:gridCol w="758208">
                  <a:extLst>
                    <a:ext uri="{9D8B030D-6E8A-4147-A177-3AD203B41FA5}">
                      <a16:colId xmlns:a16="http://schemas.microsoft.com/office/drawing/2014/main" val="3893738324"/>
                    </a:ext>
                  </a:extLst>
                </a:gridCol>
                <a:gridCol w="4794738">
                  <a:extLst>
                    <a:ext uri="{9D8B030D-6E8A-4147-A177-3AD203B41FA5}">
                      <a16:colId xmlns:a16="http://schemas.microsoft.com/office/drawing/2014/main" val="1770672991"/>
                    </a:ext>
                  </a:extLst>
                </a:gridCol>
                <a:gridCol w="1317198">
                  <a:extLst>
                    <a:ext uri="{9D8B030D-6E8A-4147-A177-3AD203B41FA5}">
                      <a16:colId xmlns:a16="http://schemas.microsoft.com/office/drawing/2014/main" val="776686408"/>
                    </a:ext>
                  </a:extLst>
                </a:gridCol>
                <a:gridCol w="1188568">
                  <a:extLst>
                    <a:ext uri="{9D8B030D-6E8A-4147-A177-3AD203B41FA5}">
                      <a16:colId xmlns:a16="http://schemas.microsoft.com/office/drawing/2014/main" val="1736375477"/>
                    </a:ext>
                  </a:extLst>
                </a:gridCol>
                <a:gridCol w="624297">
                  <a:extLst>
                    <a:ext uri="{9D8B030D-6E8A-4147-A177-3AD203B41FA5}">
                      <a16:colId xmlns:a16="http://schemas.microsoft.com/office/drawing/2014/main" val="399297951"/>
                    </a:ext>
                  </a:extLst>
                </a:gridCol>
              </a:tblGrid>
              <a:tr h="0">
                <a:tc>
                  <a:txBody>
                    <a:bodyPr/>
                    <a:lstStyle/>
                    <a:p>
                      <a:pPr algn="ctr" rtl="0" fontAlgn="t"/>
                      <a:r>
                        <a:rPr lang="en-GB" sz="1400" b="0" i="0" u="none" strike="noStrike" dirty="0">
                          <a:solidFill>
                            <a:srgbClr val="000000"/>
                          </a:solidFill>
                          <a:effectLst/>
                          <a:latin typeface="Aptos Display" panose="020B0004020202020204" pitchFamily="34" charset="0"/>
                        </a:rPr>
                        <a:t>Step ID</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t"/>
                      <a:r>
                        <a:rPr lang="en-GB" sz="1400" b="0" i="0" u="none" strike="noStrike" dirty="0">
                          <a:solidFill>
                            <a:srgbClr val="000000"/>
                          </a:solidFill>
                          <a:effectLst/>
                          <a:latin typeface="Aptos Display" panose="020B0004020202020204" pitchFamily="34" charset="0"/>
                        </a:rPr>
                        <a:t>Operation</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t"/>
                      <a:r>
                        <a:rPr lang="en-GB" sz="1400" b="0" i="0" u="none" strike="noStrike" dirty="0">
                          <a:solidFill>
                            <a:srgbClr val="000000"/>
                          </a:solidFill>
                          <a:effectLst/>
                          <a:latin typeface="Aptos Display" panose="020B0004020202020204" pitchFamily="34" charset="0"/>
                        </a:rPr>
                        <a:t>TID rate (rad/h)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t"/>
                      <a:r>
                        <a:rPr lang="en-GB" sz="1400" b="0" i="0" u="none" strike="noStrike" dirty="0">
                          <a:solidFill>
                            <a:srgbClr val="000000"/>
                          </a:solidFill>
                          <a:effectLst/>
                          <a:latin typeface="Aptos Display" panose="020B0004020202020204" pitchFamily="34" charset="0"/>
                        </a:rPr>
                        <a:t>TID step (rad)</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t"/>
                      <a:r>
                        <a:rPr lang="en-GB" sz="1400" b="0" i="0" u="none" strike="noStrike" dirty="0">
                          <a:solidFill>
                            <a:srgbClr val="000000"/>
                          </a:solidFill>
                          <a:effectLst/>
                          <a:latin typeface="Aptos Display" panose="020B0004020202020204" pitchFamily="34" charset="0"/>
                        </a:rPr>
                        <a:t>Time</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2552515124"/>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#1</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en-GB" sz="1400" b="0" i="0" u="none" strike="noStrike" dirty="0">
                          <a:solidFill>
                            <a:srgbClr val="000000"/>
                          </a:solidFill>
                          <a:effectLst/>
                          <a:latin typeface="Aptos Display" panose="020B0004020202020204" pitchFamily="34" charset="0"/>
                        </a:rPr>
                        <a:t>Arrival at the facility and set up of the DUT (Device Under Test)</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IT" sz="1400" b="0" i="0" u="none" strike="noStrike" dirty="0">
                          <a:solidFill>
                            <a:srgbClr val="000000"/>
                          </a:solidFill>
                          <a:effectLst/>
                          <a:latin typeface="Aptos Display" panose="020B0004020202020204" pitchFamily="34" charset="0"/>
                        </a:rPr>
                        <a:t>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2h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4518008"/>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#2</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First irradiation cycle</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100 rad/h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IT" sz="1400" b="0" i="0" u="none" strike="noStrike" dirty="0">
                          <a:solidFill>
                            <a:srgbClr val="000000"/>
                          </a:solidFill>
                          <a:effectLst/>
                          <a:latin typeface="Aptos Display" panose="020B0004020202020204" pitchFamily="34" charset="0"/>
                        </a:rPr>
                        <a:t>400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4h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1080992"/>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#3</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Functional test</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2h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1310430"/>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#4</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Second irradiation cycle</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100 rad/h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IT" sz="1400" b="0" i="0" u="none" strike="noStrike" dirty="0">
                          <a:solidFill>
                            <a:srgbClr val="000000"/>
                          </a:solidFill>
                          <a:effectLst/>
                          <a:latin typeface="Aptos Display" panose="020B0004020202020204" pitchFamily="34" charset="0"/>
                        </a:rPr>
                        <a:t>800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4h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9321284"/>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#5</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Functional test</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2h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9352043"/>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#6</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Night cycle</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50 rad/h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IT" sz="1400" b="0" i="0" u="none" strike="noStrike" dirty="0">
                          <a:solidFill>
                            <a:srgbClr val="000000"/>
                          </a:solidFill>
                          <a:effectLst/>
                          <a:latin typeface="Aptos Display" panose="020B0004020202020204" pitchFamily="34" charset="0"/>
                        </a:rPr>
                        <a:t>1200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8h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739579"/>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#7</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Third irradiation cycle</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100 rad/h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IT" sz="1400" b="0" i="0" u="none" strike="noStrike" dirty="0">
                          <a:solidFill>
                            <a:srgbClr val="000000"/>
                          </a:solidFill>
                          <a:effectLst/>
                          <a:latin typeface="Aptos Display" panose="020B0004020202020204" pitchFamily="34" charset="0"/>
                        </a:rPr>
                        <a:t>1600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4h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4443692"/>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#8</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Functional test</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2h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5176230"/>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#9</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Fourth irradiation cycle</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100 rad/h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IT" sz="1400" b="0" i="0" u="none" strike="noStrike" dirty="0">
                          <a:solidFill>
                            <a:srgbClr val="000000"/>
                          </a:solidFill>
                          <a:effectLst/>
                          <a:latin typeface="Aptos Display" panose="020B0004020202020204" pitchFamily="34" charset="0"/>
                        </a:rPr>
                        <a:t>2000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4h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89765"/>
                  </a:ext>
                </a:extLst>
              </a:tr>
              <a:tr h="0">
                <a:tc>
                  <a:txBody>
                    <a:bodyPr/>
                    <a:lstStyle/>
                    <a:p>
                      <a:pPr algn="ctr" rtl="0" fontAlgn="t"/>
                      <a:r>
                        <a:rPr lang="en-IT" sz="1400" b="0" i="0" u="none" strike="noStrike" dirty="0">
                          <a:solidFill>
                            <a:srgbClr val="000000"/>
                          </a:solidFill>
                          <a:effectLst/>
                          <a:latin typeface="Aptos Display" panose="020B0004020202020204" pitchFamily="34" charset="0"/>
                        </a:rPr>
                        <a:t>#10</a:t>
                      </a:r>
                      <a:endParaRPr lang="en-IT"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rtl="0" fontAlgn="t"/>
                      <a:r>
                        <a:rPr lang="en-GB" sz="1400" b="0" i="0" u="none" strike="noStrike" dirty="0">
                          <a:solidFill>
                            <a:srgbClr val="000000"/>
                          </a:solidFill>
                          <a:effectLst/>
                          <a:latin typeface="Aptos Display" panose="020B0004020202020204" pitchFamily="34" charset="0"/>
                        </a:rPr>
                        <a:t>Functional test</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N/A</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n-GB" sz="1400" b="0" i="0" u="none" strike="noStrike" dirty="0">
                          <a:solidFill>
                            <a:srgbClr val="000000"/>
                          </a:solidFill>
                          <a:effectLst/>
                          <a:latin typeface="Aptos Display" panose="020B0004020202020204" pitchFamily="34" charset="0"/>
                        </a:rPr>
                        <a:t>2h</a:t>
                      </a:r>
                      <a:endParaRPr lang="en-GB" sz="2400" b="0" i="0" dirty="0">
                        <a:effectLst/>
                        <a:latin typeface="Aptos Display"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3908637"/>
                  </a:ext>
                </a:extLst>
              </a:tr>
            </a:tbl>
          </a:graphicData>
        </a:graphic>
      </p:graphicFrame>
      <p:sp>
        <p:nvSpPr>
          <p:cNvPr id="28" name="Rectangle 1">
            <a:extLst>
              <a:ext uri="{FF2B5EF4-FFF2-40B4-BE49-F238E27FC236}">
                <a16:creationId xmlns:a16="http://schemas.microsoft.com/office/drawing/2014/main" id="{F8E7B33B-E3CF-6D05-1C60-F3A5F94D4393}"/>
              </a:ext>
            </a:extLst>
          </p:cNvPr>
          <p:cNvSpPr>
            <a:spLocks noChangeArrowheads="1"/>
          </p:cNvSpPr>
          <p:nvPr/>
        </p:nvSpPr>
        <p:spPr bwMode="auto">
          <a:xfrm>
            <a:off x="3395663" y="2212975"/>
            <a:ext cx="109416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T"/>
          </a:p>
        </p:txBody>
      </p:sp>
      <p:sp>
        <p:nvSpPr>
          <p:cNvPr id="29" name="Text 6">
            <a:extLst>
              <a:ext uri="{FF2B5EF4-FFF2-40B4-BE49-F238E27FC236}">
                <a16:creationId xmlns:a16="http://schemas.microsoft.com/office/drawing/2014/main" id="{4FE77AA7-3810-AB76-EBCC-8EC53236D3E0}"/>
              </a:ext>
            </a:extLst>
          </p:cNvPr>
          <p:cNvSpPr/>
          <p:nvPr/>
        </p:nvSpPr>
        <p:spPr>
          <a:xfrm>
            <a:off x="9204563" y="2284113"/>
            <a:ext cx="1843132" cy="279753"/>
          </a:xfrm>
          <a:prstGeom prst="rect">
            <a:avLst/>
          </a:prstGeom>
          <a:noFill/>
          <a:ln/>
        </p:spPr>
        <p:txBody>
          <a:bodyPr wrap="none" lIns="0" tIns="0" rIns="0" bIns="0" rtlCol="0" anchor="ctr"/>
          <a:lstStyle/>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Parameter Monitoring</a:t>
            </a:r>
            <a:endParaRPr lang="en-US" sz="1400" b="1" dirty="0">
              <a:latin typeface="Aptos Display" panose="020B0004020202020204" pitchFamily="34" charset="0"/>
            </a:endParaRPr>
          </a:p>
        </p:txBody>
      </p:sp>
      <p:sp>
        <p:nvSpPr>
          <p:cNvPr id="30" name="Text 6">
            <a:extLst>
              <a:ext uri="{FF2B5EF4-FFF2-40B4-BE49-F238E27FC236}">
                <a16:creationId xmlns:a16="http://schemas.microsoft.com/office/drawing/2014/main" id="{EECC0658-7205-994D-EE5D-582AE2D015A8}"/>
              </a:ext>
            </a:extLst>
          </p:cNvPr>
          <p:cNvSpPr/>
          <p:nvPr/>
        </p:nvSpPr>
        <p:spPr>
          <a:xfrm>
            <a:off x="9204563" y="2950554"/>
            <a:ext cx="1843132" cy="279753"/>
          </a:xfrm>
          <a:prstGeom prst="rect">
            <a:avLst/>
          </a:prstGeom>
          <a:noFill/>
          <a:ln/>
        </p:spPr>
        <p:txBody>
          <a:bodyPr wrap="none" lIns="0" tIns="0" rIns="0" bIns="0" rtlCol="0" anchor="ctr"/>
          <a:lstStyle/>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Parameter Monitoring</a:t>
            </a:r>
            <a:endParaRPr lang="en-US" sz="1400" b="1" dirty="0">
              <a:latin typeface="Aptos Display" panose="020B0004020202020204" pitchFamily="34" charset="0"/>
            </a:endParaRPr>
          </a:p>
        </p:txBody>
      </p:sp>
      <p:sp>
        <p:nvSpPr>
          <p:cNvPr id="31" name="Text 6">
            <a:extLst>
              <a:ext uri="{FF2B5EF4-FFF2-40B4-BE49-F238E27FC236}">
                <a16:creationId xmlns:a16="http://schemas.microsoft.com/office/drawing/2014/main" id="{7A2AA332-56A2-64E4-163B-3D5968198E1D}"/>
              </a:ext>
            </a:extLst>
          </p:cNvPr>
          <p:cNvSpPr/>
          <p:nvPr/>
        </p:nvSpPr>
        <p:spPr>
          <a:xfrm>
            <a:off x="9204563" y="3946852"/>
            <a:ext cx="1843132" cy="279753"/>
          </a:xfrm>
          <a:prstGeom prst="rect">
            <a:avLst/>
          </a:prstGeom>
          <a:noFill/>
          <a:ln/>
        </p:spPr>
        <p:txBody>
          <a:bodyPr wrap="none" lIns="0" tIns="0" rIns="0" bIns="0" rtlCol="0" anchor="ctr"/>
          <a:lstStyle/>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Parameter Monitoring</a:t>
            </a:r>
            <a:endParaRPr lang="en-US" sz="1400" b="1" dirty="0">
              <a:latin typeface="Aptos Display" panose="020B0004020202020204" pitchFamily="34" charset="0"/>
            </a:endParaRPr>
          </a:p>
        </p:txBody>
      </p:sp>
      <p:sp>
        <p:nvSpPr>
          <p:cNvPr id="32" name="Text 6">
            <a:extLst>
              <a:ext uri="{FF2B5EF4-FFF2-40B4-BE49-F238E27FC236}">
                <a16:creationId xmlns:a16="http://schemas.microsoft.com/office/drawing/2014/main" id="{B846672E-6DAB-8730-B19E-9F3FC135E345}"/>
              </a:ext>
            </a:extLst>
          </p:cNvPr>
          <p:cNvSpPr/>
          <p:nvPr/>
        </p:nvSpPr>
        <p:spPr>
          <a:xfrm>
            <a:off x="9204563" y="4663397"/>
            <a:ext cx="1843132" cy="279753"/>
          </a:xfrm>
          <a:prstGeom prst="rect">
            <a:avLst/>
          </a:prstGeom>
          <a:noFill/>
          <a:ln/>
        </p:spPr>
        <p:txBody>
          <a:bodyPr wrap="none" lIns="0" tIns="0" rIns="0" bIns="0" rtlCol="0" anchor="ctr"/>
          <a:lstStyle/>
          <a:p>
            <a:pPr>
              <a:lnSpc>
                <a:spcPts val="1958"/>
              </a:lnSpc>
            </a:pPr>
            <a:r>
              <a:rPr lang="en-US" sz="1400" b="1" dirty="0">
                <a:solidFill>
                  <a:srgbClr val="3B3535"/>
                </a:solidFill>
                <a:latin typeface="Aptos Display" panose="020B0004020202020204" pitchFamily="34" charset="0"/>
                <a:ea typeface="Red Hat Text" pitchFamily="34" charset="-122"/>
                <a:cs typeface="Red Hat Text" pitchFamily="34" charset="-120"/>
              </a:rPr>
              <a:t>Parameter Monitoring</a:t>
            </a:r>
            <a:endParaRPr lang="en-US" sz="1400" b="1" dirty="0">
              <a:latin typeface="Aptos Display" panose="020B0004020202020204" pitchFamily="34" charset="0"/>
            </a:endParaRPr>
          </a:p>
        </p:txBody>
      </p:sp>
      <p:sp>
        <p:nvSpPr>
          <p:cNvPr id="33" name="Text 3">
            <a:extLst>
              <a:ext uri="{FF2B5EF4-FFF2-40B4-BE49-F238E27FC236}">
                <a16:creationId xmlns:a16="http://schemas.microsoft.com/office/drawing/2014/main" id="{45CBB815-998F-3FF9-4E5B-F132F2BCBC72}"/>
              </a:ext>
            </a:extLst>
          </p:cNvPr>
          <p:cNvSpPr/>
          <p:nvPr/>
        </p:nvSpPr>
        <p:spPr>
          <a:xfrm>
            <a:off x="126124" y="5956935"/>
            <a:ext cx="11939751" cy="884634"/>
          </a:xfrm>
          <a:prstGeom prst="rect">
            <a:avLst/>
          </a:prstGeom>
          <a:noFill/>
          <a:ln/>
        </p:spPr>
        <p:txBody>
          <a:bodyPr wrap="square" lIns="0" tIns="0" rIns="0" bIns="0" rtlCol="0" anchor="t"/>
          <a:lstStyle/>
          <a:p>
            <a:pPr algn="just">
              <a:lnSpc>
                <a:spcPts val="2292"/>
              </a:lnSpc>
            </a:pPr>
            <a:r>
              <a:rPr lang="en-US" sz="2000" dirty="0">
                <a:solidFill>
                  <a:srgbClr val="3B3535"/>
                </a:solidFill>
                <a:latin typeface="Aptos Display" panose="020B0004020202020204" pitchFamily="34" charset="0"/>
                <a:cs typeface="Roboto Light" pitchFamily="34" charset="-120"/>
              </a:rPr>
              <a:t>According to ESCC-22900 (European Space Components Coordination 22900), TID is followed by a room temperature annealing (24 h + Parameter Monitoring), and by a 100 </a:t>
            </a:r>
            <a:r>
              <a:rPr lang="en-GB" sz="2000" u="none" strike="noStrike" dirty="0">
                <a:solidFill>
                  <a:srgbClr val="000000"/>
                </a:solidFill>
                <a:effectLst/>
                <a:latin typeface="Aptos Display" panose="020B0004020202020204" pitchFamily="34" charset="0"/>
              </a:rPr>
              <a:t>°C annealing  in a controlled environment (168 h + Parameter Monitoring).</a:t>
            </a:r>
            <a:endParaRPr lang="en-US" sz="2000" dirty="0">
              <a:latin typeface="Aptos Display" panose="020B0004020202020204" pitchFamily="34" charset="0"/>
            </a:endParaRPr>
          </a:p>
        </p:txBody>
      </p:sp>
      <p:sp>
        <p:nvSpPr>
          <p:cNvPr id="35" name="TextBox 34">
            <a:extLst>
              <a:ext uri="{FF2B5EF4-FFF2-40B4-BE49-F238E27FC236}">
                <a16:creationId xmlns:a16="http://schemas.microsoft.com/office/drawing/2014/main" id="{F38B31AF-91EA-C06D-7B17-878D0C4D86DB}"/>
              </a:ext>
            </a:extLst>
          </p:cNvPr>
          <p:cNvSpPr txBox="1"/>
          <p:nvPr/>
        </p:nvSpPr>
        <p:spPr>
          <a:xfrm>
            <a:off x="10961077" y="6060831"/>
            <a:ext cx="184731" cy="369332"/>
          </a:xfrm>
          <a:prstGeom prst="rect">
            <a:avLst/>
          </a:prstGeom>
          <a:noFill/>
        </p:spPr>
        <p:txBody>
          <a:bodyPr wrap="none" rtlCol="0">
            <a:spAutoFit/>
          </a:bodyPr>
          <a:lstStyle/>
          <a:p>
            <a:endParaRPr lang="en-IT" dirty="0"/>
          </a:p>
        </p:txBody>
      </p:sp>
    </p:spTree>
    <p:extLst>
      <p:ext uri="{BB962C8B-B14F-4D97-AF65-F5344CB8AC3E}">
        <p14:creationId xmlns:p14="http://schemas.microsoft.com/office/powerpoint/2010/main" val="3508208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0B8478-B214-525C-A86A-076011DC6FF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E3C19D7-C687-D755-C972-6F6BE1B5B99E}"/>
              </a:ext>
            </a:extLst>
          </p:cNvPr>
          <p:cNvSpPr/>
          <p:nvPr/>
        </p:nvSpPr>
        <p:spPr>
          <a:xfrm>
            <a:off x="437545" y="194518"/>
            <a:ext cx="8548800" cy="500558"/>
          </a:xfrm>
          <a:prstGeom prst="rect">
            <a:avLst/>
          </a:prstGeom>
          <a:noFill/>
          <a:ln/>
        </p:spPr>
        <p:txBody>
          <a:bodyPr wrap="none" lIns="0" tIns="0" rIns="0" bIns="0" rtlCol="0" anchor="t"/>
          <a:lstStyle/>
          <a:p>
            <a:pPr>
              <a:lnSpc>
                <a:spcPts val="3917"/>
              </a:lnSpc>
            </a:pPr>
            <a:r>
              <a:rPr lang="en-US" sz="3125" dirty="0">
                <a:solidFill>
                  <a:srgbClr val="1F1E1E"/>
                </a:solidFill>
                <a:latin typeface="Aptos Display" panose="020B0004020202020204" pitchFamily="34" charset="0"/>
                <a:ea typeface="Red Hat Text" pitchFamily="34" charset="-122"/>
                <a:cs typeface="Red Hat Text" pitchFamily="34" charset="-120"/>
              </a:rPr>
              <a:t>Effect of 10 </a:t>
            </a:r>
            <a:r>
              <a:rPr lang="en-US" sz="3125" dirty="0" err="1">
                <a:solidFill>
                  <a:srgbClr val="1F1E1E"/>
                </a:solidFill>
                <a:latin typeface="Aptos Display" panose="020B0004020202020204" pitchFamily="34" charset="0"/>
                <a:ea typeface="Red Hat Text" pitchFamily="34" charset="-122"/>
                <a:cs typeface="Red Hat Text" pitchFamily="34" charset="-120"/>
              </a:rPr>
              <a:t>krad</a:t>
            </a:r>
            <a:r>
              <a:rPr lang="en-US" sz="3125" dirty="0">
                <a:solidFill>
                  <a:srgbClr val="1F1E1E"/>
                </a:solidFill>
                <a:latin typeface="Aptos Display" panose="020B0004020202020204" pitchFamily="34" charset="0"/>
                <a:ea typeface="Red Hat Text" pitchFamily="34" charset="-122"/>
                <a:cs typeface="Red Hat Text" pitchFamily="34" charset="-120"/>
              </a:rPr>
              <a:t> on Silicon Photomultipliers (SiPM)</a:t>
            </a:r>
            <a:endParaRPr lang="en-US" sz="3125" dirty="0">
              <a:latin typeface="Aptos Display" panose="020B0004020202020204" pitchFamily="34" charset="0"/>
            </a:endParaRPr>
          </a:p>
        </p:txBody>
      </p:sp>
      <p:sp>
        <p:nvSpPr>
          <p:cNvPr id="28" name="Rectangle 1">
            <a:extLst>
              <a:ext uri="{FF2B5EF4-FFF2-40B4-BE49-F238E27FC236}">
                <a16:creationId xmlns:a16="http://schemas.microsoft.com/office/drawing/2014/main" id="{F27590E2-57D1-D1EB-404A-3E86B05CC2F9}"/>
              </a:ext>
            </a:extLst>
          </p:cNvPr>
          <p:cNvSpPr>
            <a:spLocks noChangeArrowheads="1"/>
          </p:cNvSpPr>
          <p:nvPr/>
        </p:nvSpPr>
        <p:spPr bwMode="auto">
          <a:xfrm>
            <a:off x="3395663" y="2212975"/>
            <a:ext cx="109416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T"/>
          </a:p>
        </p:txBody>
      </p:sp>
      <p:sp>
        <p:nvSpPr>
          <p:cNvPr id="35" name="TextBox 34">
            <a:extLst>
              <a:ext uri="{FF2B5EF4-FFF2-40B4-BE49-F238E27FC236}">
                <a16:creationId xmlns:a16="http://schemas.microsoft.com/office/drawing/2014/main" id="{2C5D875F-8345-E8EF-6505-DFD55134552A}"/>
              </a:ext>
            </a:extLst>
          </p:cNvPr>
          <p:cNvSpPr txBox="1"/>
          <p:nvPr/>
        </p:nvSpPr>
        <p:spPr>
          <a:xfrm>
            <a:off x="10961077" y="6060831"/>
            <a:ext cx="184731" cy="369332"/>
          </a:xfrm>
          <a:prstGeom prst="rect">
            <a:avLst/>
          </a:prstGeom>
          <a:noFill/>
        </p:spPr>
        <p:txBody>
          <a:bodyPr wrap="none" rtlCol="0">
            <a:spAutoFit/>
          </a:bodyPr>
          <a:lstStyle/>
          <a:p>
            <a:endParaRPr lang="en-IT" dirty="0"/>
          </a:p>
        </p:txBody>
      </p:sp>
      <p:pic>
        <p:nvPicPr>
          <p:cNvPr id="9" name="Picture 8" descr="A graph of a voltage&#10;&#10;Description automatically generated with medium confidence">
            <a:extLst>
              <a:ext uri="{FF2B5EF4-FFF2-40B4-BE49-F238E27FC236}">
                <a16:creationId xmlns:a16="http://schemas.microsoft.com/office/drawing/2014/main" id="{B3CCC4C2-9910-383C-8035-8F7083B7F3CE}"/>
              </a:ext>
            </a:extLst>
          </p:cNvPr>
          <p:cNvPicPr>
            <a:picLocks noChangeAspect="1"/>
          </p:cNvPicPr>
          <p:nvPr/>
        </p:nvPicPr>
        <p:blipFill>
          <a:blip r:embed="rId3"/>
          <a:srcRect l="3979" r="6436"/>
          <a:stretch/>
        </p:blipFill>
        <p:spPr>
          <a:xfrm>
            <a:off x="1329972" y="779788"/>
            <a:ext cx="10509932" cy="5883694"/>
          </a:xfrm>
          <a:prstGeom prst="rect">
            <a:avLst/>
          </a:prstGeom>
        </p:spPr>
      </p:pic>
    </p:spTree>
    <p:extLst>
      <p:ext uri="{BB962C8B-B14F-4D97-AF65-F5344CB8AC3E}">
        <p14:creationId xmlns:p14="http://schemas.microsoft.com/office/powerpoint/2010/main" val="133615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415861-C5E2-1C28-677E-D3B431D6FB6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65E3687-A65F-51B8-8357-81D9829E9EA4}"/>
              </a:ext>
            </a:extLst>
          </p:cNvPr>
          <p:cNvSpPr/>
          <p:nvPr/>
        </p:nvSpPr>
        <p:spPr>
          <a:xfrm>
            <a:off x="553725" y="0"/>
            <a:ext cx="7239496" cy="586681"/>
          </a:xfrm>
          <a:prstGeom prst="rect">
            <a:avLst/>
          </a:prstGeom>
          <a:noFill/>
          <a:ln/>
        </p:spPr>
        <p:txBody>
          <a:bodyPr wrap="none" lIns="0" tIns="0" rIns="0" bIns="0" rtlCol="0" anchor="t"/>
          <a:lstStyle/>
          <a:p>
            <a:pPr>
              <a:lnSpc>
                <a:spcPts val="4583"/>
              </a:lnSpc>
            </a:pPr>
            <a:r>
              <a:rPr lang="en-US" sz="3667" dirty="0">
                <a:solidFill>
                  <a:srgbClr val="1F1E1E"/>
                </a:solidFill>
                <a:latin typeface="Red Hat Text" pitchFamily="34" charset="0"/>
                <a:ea typeface="Red Hat Text" pitchFamily="34" charset="-122"/>
                <a:cs typeface="Red Hat Text" pitchFamily="34" charset="-120"/>
              </a:rPr>
              <a:t>Single Event Effects (SEE) Testing</a:t>
            </a:r>
            <a:endParaRPr lang="en-US" sz="3667" dirty="0">
              <a:latin typeface="Aptos Display" panose="020B0004020202020204" pitchFamily="34" charset="0"/>
            </a:endParaRPr>
          </a:p>
        </p:txBody>
      </p:sp>
      <p:sp>
        <p:nvSpPr>
          <p:cNvPr id="4" name="Text 1">
            <a:extLst>
              <a:ext uri="{FF2B5EF4-FFF2-40B4-BE49-F238E27FC236}">
                <a16:creationId xmlns:a16="http://schemas.microsoft.com/office/drawing/2014/main" id="{A5EC0E5E-7CA4-D16A-82E8-DC2A56CE3DB3}"/>
              </a:ext>
            </a:extLst>
          </p:cNvPr>
          <p:cNvSpPr/>
          <p:nvPr/>
        </p:nvSpPr>
        <p:spPr>
          <a:xfrm>
            <a:off x="166353" y="1438199"/>
            <a:ext cx="3014627" cy="293291"/>
          </a:xfrm>
          <a:prstGeom prst="rect">
            <a:avLst/>
          </a:prstGeom>
          <a:noFill/>
          <a:ln/>
        </p:spPr>
        <p:txBody>
          <a:bodyPr wrap="none" lIns="0" tIns="0" rIns="0" bIns="0" rtlCol="0" anchor="t"/>
          <a:lstStyle/>
          <a:p>
            <a:pPr algn="just">
              <a:lnSpc>
                <a:spcPts val="2292"/>
              </a:lnSpc>
            </a:pPr>
            <a:r>
              <a:rPr lang="en-US" sz="1833" b="1" dirty="0">
                <a:solidFill>
                  <a:srgbClr val="3B3535"/>
                </a:solidFill>
                <a:latin typeface="Red Hat Text" pitchFamily="34" charset="0"/>
                <a:ea typeface="Red Hat Text" pitchFamily="34" charset="-122"/>
                <a:cs typeface="Red Hat Text" pitchFamily="34" charset="-120"/>
              </a:rPr>
              <a:t>Single Event Transient (SET)</a:t>
            </a:r>
            <a:endParaRPr lang="en-US" sz="1833" b="1" dirty="0">
              <a:latin typeface="Aptos Display" panose="020B0004020202020204" pitchFamily="34" charset="0"/>
            </a:endParaRPr>
          </a:p>
        </p:txBody>
      </p:sp>
      <p:sp>
        <p:nvSpPr>
          <p:cNvPr id="5" name="Text 2">
            <a:extLst>
              <a:ext uri="{FF2B5EF4-FFF2-40B4-BE49-F238E27FC236}">
                <a16:creationId xmlns:a16="http://schemas.microsoft.com/office/drawing/2014/main" id="{42A717C4-41DF-EFE0-AF84-86FE142F0737}"/>
              </a:ext>
            </a:extLst>
          </p:cNvPr>
          <p:cNvSpPr/>
          <p:nvPr/>
        </p:nvSpPr>
        <p:spPr>
          <a:xfrm>
            <a:off x="166352" y="1851147"/>
            <a:ext cx="6266221" cy="957560"/>
          </a:xfrm>
          <a:prstGeom prst="rect">
            <a:avLst/>
          </a:prstGeom>
          <a:noFill/>
          <a:ln/>
        </p:spPr>
        <p:txBody>
          <a:bodyPr wrap="square" lIns="0" tIns="0" rIns="0" bIns="0" rtlCol="0" anchor="t"/>
          <a:lstStyle/>
          <a:p>
            <a:pPr algn="just">
              <a:lnSpc>
                <a:spcPts val="2500"/>
              </a:lnSpc>
            </a:pPr>
            <a:r>
              <a:rPr lang="en-US" sz="1600" dirty="0">
                <a:solidFill>
                  <a:srgbClr val="3B3535"/>
                </a:solidFill>
                <a:latin typeface="Aptos Display" panose="020B0004020202020204" pitchFamily="34" charset="0"/>
                <a:ea typeface="Roboto Light" pitchFamily="34" charset="-122"/>
                <a:cs typeface="Roboto Light" pitchFamily="34" charset="-120"/>
              </a:rPr>
              <a:t>Temporary voltage spikes in analog circuits and digital signals that can propagate through the system</a:t>
            </a:r>
            <a:endParaRPr lang="en-US" sz="1600" dirty="0">
              <a:latin typeface="Aptos Display" panose="020B0004020202020204" pitchFamily="34" charset="0"/>
            </a:endParaRPr>
          </a:p>
        </p:txBody>
      </p:sp>
      <p:sp>
        <p:nvSpPr>
          <p:cNvPr id="7" name="Text 3">
            <a:extLst>
              <a:ext uri="{FF2B5EF4-FFF2-40B4-BE49-F238E27FC236}">
                <a16:creationId xmlns:a16="http://schemas.microsoft.com/office/drawing/2014/main" id="{D2DD2470-08FE-78FD-51D8-7738EC63E705}"/>
              </a:ext>
            </a:extLst>
          </p:cNvPr>
          <p:cNvSpPr/>
          <p:nvPr/>
        </p:nvSpPr>
        <p:spPr>
          <a:xfrm>
            <a:off x="166452" y="2882306"/>
            <a:ext cx="2686348" cy="293291"/>
          </a:xfrm>
          <a:prstGeom prst="rect">
            <a:avLst/>
          </a:prstGeom>
          <a:noFill/>
          <a:ln/>
        </p:spPr>
        <p:txBody>
          <a:bodyPr wrap="none" lIns="0" tIns="0" rIns="0" bIns="0" rtlCol="0" anchor="t"/>
          <a:lstStyle/>
          <a:p>
            <a:pPr>
              <a:lnSpc>
                <a:spcPts val="2292"/>
              </a:lnSpc>
            </a:pPr>
            <a:r>
              <a:rPr lang="en-US" sz="1833" b="1" dirty="0">
                <a:solidFill>
                  <a:srgbClr val="3B3535"/>
                </a:solidFill>
                <a:latin typeface="Red Hat Text" pitchFamily="34" charset="0"/>
                <a:ea typeface="Red Hat Text" pitchFamily="34" charset="-122"/>
                <a:cs typeface="Red Hat Text" pitchFamily="34" charset="-120"/>
              </a:rPr>
              <a:t>Single Event Upset (SEU)</a:t>
            </a:r>
            <a:endParaRPr lang="en-US" sz="1833" b="1" dirty="0">
              <a:latin typeface="Aptos Display" panose="020B0004020202020204" pitchFamily="34" charset="0"/>
            </a:endParaRPr>
          </a:p>
        </p:txBody>
      </p:sp>
      <p:sp>
        <p:nvSpPr>
          <p:cNvPr id="8" name="Text 4">
            <a:extLst>
              <a:ext uri="{FF2B5EF4-FFF2-40B4-BE49-F238E27FC236}">
                <a16:creationId xmlns:a16="http://schemas.microsoft.com/office/drawing/2014/main" id="{97F373EE-C255-39C8-4E61-315D6F7107C6}"/>
              </a:ext>
            </a:extLst>
          </p:cNvPr>
          <p:cNvSpPr/>
          <p:nvPr/>
        </p:nvSpPr>
        <p:spPr>
          <a:xfrm>
            <a:off x="166452" y="3295254"/>
            <a:ext cx="6266221" cy="957560"/>
          </a:xfrm>
          <a:prstGeom prst="rect">
            <a:avLst/>
          </a:prstGeom>
          <a:noFill/>
          <a:ln/>
        </p:spPr>
        <p:txBody>
          <a:bodyPr wrap="square" lIns="0" tIns="0" rIns="0" bIns="0" rtlCol="0" anchor="t"/>
          <a:lstStyle/>
          <a:p>
            <a:pPr algn="just">
              <a:lnSpc>
                <a:spcPts val="2500"/>
              </a:lnSpc>
            </a:pPr>
            <a:r>
              <a:rPr lang="en-US" sz="1600" dirty="0">
                <a:solidFill>
                  <a:srgbClr val="3B3535"/>
                </a:solidFill>
                <a:latin typeface="Aptos Display" panose="020B0004020202020204" pitchFamily="34" charset="0"/>
                <a:ea typeface="Roboto Light" pitchFamily="34" charset="-122"/>
                <a:cs typeface="Roboto Light" pitchFamily="34" charset="-120"/>
              </a:rPr>
              <a:t>Bit flips in memory cells or registers without permanent damage to hardware</a:t>
            </a:r>
            <a:endParaRPr lang="en-US" sz="1600" dirty="0">
              <a:latin typeface="Aptos Display" panose="020B0004020202020204" pitchFamily="34" charset="0"/>
            </a:endParaRPr>
          </a:p>
        </p:txBody>
      </p:sp>
      <p:sp>
        <p:nvSpPr>
          <p:cNvPr id="10" name="Text 5">
            <a:extLst>
              <a:ext uri="{FF2B5EF4-FFF2-40B4-BE49-F238E27FC236}">
                <a16:creationId xmlns:a16="http://schemas.microsoft.com/office/drawing/2014/main" id="{569567B7-3129-7E8F-1956-A10DF91F8D76}"/>
              </a:ext>
            </a:extLst>
          </p:cNvPr>
          <p:cNvSpPr/>
          <p:nvPr/>
        </p:nvSpPr>
        <p:spPr>
          <a:xfrm>
            <a:off x="166352" y="4019351"/>
            <a:ext cx="2896294" cy="293291"/>
          </a:xfrm>
          <a:prstGeom prst="rect">
            <a:avLst/>
          </a:prstGeom>
          <a:noFill/>
          <a:ln/>
        </p:spPr>
        <p:txBody>
          <a:bodyPr wrap="none" lIns="0" tIns="0" rIns="0" bIns="0" rtlCol="0" anchor="t"/>
          <a:lstStyle/>
          <a:p>
            <a:pPr>
              <a:lnSpc>
                <a:spcPts val="2292"/>
              </a:lnSpc>
            </a:pPr>
            <a:r>
              <a:rPr lang="en-US" sz="1833" b="1" dirty="0">
                <a:solidFill>
                  <a:srgbClr val="FF0000"/>
                </a:solidFill>
                <a:latin typeface="Red Hat Text" pitchFamily="34" charset="0"/>
                <a:ea typeface="Red Hat Text" pitchFamily="34" charset="-122"/>
                <a:cs typeface="Red Hat Text" pitchFamily="34" charset="-120"/>
              </a:rPr>
              <a:t>Single Event Latchup (SEL)</a:t>
            </a:r>
            <a:endParaRPr lang="en-US" sz="1833" b="1" dirty="0">
              <a:solidFill>
                <a:srgbClr val="FF0000"/>
              </a:solidFill>
              <a:latin typeface="Aptos Display" panose="020B0004020202020204" pitchFamily="34" charset="0"/>
            </a:endParaRPr>
          </a:p>
        </p:txBody>
      </p:sp>
      <p:sp>
        <p:nvSpPr>
          <p:cNvPr id="11" name="Text 6">
            <a:extLst>
              <a:ext uri="{FF2B5EF4-FFF2-40B4-BE49-F238E27FC236}">
                <a16:creationId xmlns:a16="http://schemas.microsoft.com/office/drawing/2014/main" id="{8989AA1C-C2E1-AC69-FC39-2BDD977F2132}"/>
              </a:ext>
            </a:extLst>
          </p:cNvPr>
          <p:cNvSpPr/>
          <p:nvPr/>
        </p:nvSpPr>
        <p:spPr>
          <a:xfrm>
            <a:off x="166352" y="4364334"/>
            <a:ext cx="6266221" cy="957560"/>
          </a:xfrm>
          <a:prstGeom prst="rect">
            <a:avLst/>
          </a:prstGeom>
          <a:noFill/>
          <a:ln/>
        </p:spPr>
        <p:txBody>
          <a:bodyPr wrap="square" lIns="0" tIns="0" rIns="0" bIns="0" rtlCol="0" anchor="t"/>
          <a:lstStyle/>
          <a:p>
            <a:pPr algn="just">
              <a:lnSpc>
                <a:spcPts val="2500"/>
              </a:lnSpc>
            </a:pPr>
            <a:r>
              <a:rPr lang="en-US" sz="1600" dirty="0">
                <a:solidFill>
                  <a:srgbClr val="3B3535"/>
                </a:solidFill>
                <a:latin typeface="Aptos Display" panose="020B0004020202020204" pitchFamily="34" charset="0"/>
                <a:ea typeface="Roboto Light" pitchFamily="34" charset="-122"/>
                <a:cs typeface="Roboto Light" pitchFamily="34" charset="-120"/>
              </a:rPr>
              <a:t>Dangerous high-current states that can cause permanent component damage if not quickly mitigated</a:t>
            </a:r>
            <a:endParaRPr lang="en-US" sz="1600" dirty="0">
              <a:latin typeface="Aptos Display" panose="020B0004020202020204" pitchFamily="34" charset="0"/>
            </a:endParaRPr>
          </a:p>
        </p:txBody>
      </p:sp>
      <p:sp>
        <p:nvSpPr>
          <p:cNvPr id="12" name="Text 7">
            <a:extLst>
              <a:ext uri="{FF2B5EF4-FFF2-40B4-BE49-F238E27FC236}">
                <a16:creationId xmlns:a16="http://schemas.microsoft.com/office/drawing/2014/main" id="{A6F3DF85-F44A-4844-9B00-BF7AF3EE5E61}"/>
              </a:ext>
            </a:extLst>
          </p:cNvPr>
          <p:cNvSpPr/>
          <p:nvPr/>
        </p:nvSpPr>
        <p:spPr>
          <a:xfrm>
            <a:off x="166453" y="566526"/>
            <a:ext cx="11925284" cy="957560"/>
          </a:xfrm>
          <a:prstGeom prst="rect">
            <a:avLst/>
          </a:prstGeom>
          <a:noFill/>
          <a:ln/>
        </p:spPr>
        <p:txBody>
          <a:bodyPr wrap="square" lIns="0" tIns="0" rIns="0" bIns="0" rtlCol="0" anchor="t"/>
          <a:lstStyle/>
          <a:p>
            <a:pPr>
              <a:lnSpc>
                <a:spcPts val="2500"/>
              </a:lnSpc>
            </a:pPr>
            <a:r>
              <a:rPr lang="en-US" sz="1600" dirty="0">
                <a:solidFill>
                  <a:srgbClr val="3B3535"/>
                </a:solidFill>
                <a:latin typeface="Aptos Display" panose="020B0004020202020204" pitchFamily="34" charset="0"/>
                <a:ea typeface="Roboto Light" pitchFamily="34" charset="-122"/>
                <a:cs typeface="Roboto Light" pitchFamily="34" charset="-120"/>
              </a:rPr>
              <a:t>Testing typically uses linear accelerators (mostly medical facilities) to generate particle beams (protons, neutrons, heavy ions) that simulate cosmic rays and solar particles encountered in space.</a:t>
            </a:r>
            <a:endParaRPr lang="en-US" sz="1600" dirty="0">
              <a:latin typeface="Aptos Display" panose="020B0004020202020204" pitchFamily="34" charset="0"/>
            </a:endParaRPr>
          </a:p>
        </p:txBody>
      </p:sp>
      <p:sp>
        <p:nvSpPr>
          <p:cNvPr id="13" name="Text 8">
            <a:extLst>
              <a:ext uri="{FF2B5EF4-FFF2-40B4-BE49-F238E27FC236}">
                <a16:creationId xmlns:a16="http://schemas.microsoft.com/office/drawing/2014/main" id="{6C776CE2-0D65-A74A-3E9B-0D38EE651D18}"/>
              </a:ext>
            </a:extLst>
          </p:cNvPr>
          <p:cNvSpPr/>
          <p:nvPr/>
        </p:nvSpPr>
        <p:spPr>
          <a:xfrm>
            <a:off x="166352" y="5816578"/>
            <a:ext cx="11925284" cy="957560"/>
          </a:xfrm>
          <a:prstGeom prst="rect">
            <a:avLst/>
          </a:prstGeom>
          <a:noFill/>
          <a:ln/>
        </p:spPr>
        <p:txBody>
          <a:bodyPr wrap="square" lIns="0" tIns="0" rIns="0" bIns="0" rtlCol="0" anchor="t"/>
          <a:lstStyle/>
          <a:p>
            <a:pPr>
              <a:lnSpc>
                <a:spcPts val="2500"/>
              </a:lnSpc>
            </a:pPr>
            <a:r>
              <a:rPr lang="en-US" dirty="0">
                <a:solidFill>
                  <a:srgbClr val="3B3535"/>
                </a:solidFill>
                <a:latin typeface="Aptos Display" panose="020B0004020202020204" pitchFamily="34" charset="0"/>
                <a:ea typeface="Roboto Light" pitchFamily="34" charset="-122"/>
                <a:cs typeface="Roboto Light" pitchFamily="34" charset="-120"/>
              </a:rPr>
              <a:t>When a high-energy particle penetrates a semiconductor, it creates an ionization track that can deposit sufficient charge to change memory states, trigger parasitic structures, or even cause destructive burnout in power devices. </a:t>
            </a:r>
            <a:endParaRPr lang="en-US" dirty="0">
              <a:latin typeface="Aptos Display" panose="020B0004020202020204" pitchFamily="34" charset="0"/>
            </a:endParaRPr>
          </a:p>
        </p:txBody>
      </p:sp>
      <p:pic>
        <p:nvPicPr>
          <p:cNvPr id="16" name="Picture 15">
            <a:extLst>
              <a:ext uri="{FF2B5EF4-FFF2-40B4-BE49-F238E27FC236}">
                <a16:creationId xmlns:a16="http://schemas.microsoft.com/office/drawing/2014/main" id="{1A8E9D72-8D6D-D80F-4FE6-C85D1FB2FF4F}"/>
              </a:ext>
            </a:extLst>
          </p:cNvPr>
          <p:cNvPicPr>
            <a:picLocks noChangeAspect="1"/>
          </p:cNvPicPr>
          <p:nvPr/>
        </p:nvPicPr>
        <p:blipFill>
          <a:blip r:embed="rId3"/>
          <a:stretch>
            <a:fillRect/>
          </a:stretch>
        </p:blipFill>
        <p:spPr>
          <a:xfrm>
            <a:off x="7263047" y="951164"/>
            <a:ext cx="4762500" cy="4826000"/>
          </a:xfrm>
          <a:prstGeom prst="rect">
            <a:avLst/>
          </a:prstGeom>
        </p:spPr>
      </p:pic>
    </p:spTree>
    <p:extLst>
      <p:ext uri="{BB962C8B-B14F-4D97-AF65-F5344CB8AC3E}">
        <p14:creationId xmlns:p14="http://schemas.microsoft.com/office/powerpoint/2010/main" val="3619746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6F3F7F9-35BB-90D6-AB61-858EC969581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EC5D89A-F16F-F9DE-7F29-40C28D92CBF1}"/>
              </a:ext>
            </a:extLst>
          </p:cNvPr>
          <p:cNvSpPr/>
          <p:nvPr/>
        </p:nvSpPr>
        <p:spPr>
          <a:xfrm>
            <a:off x="437545" y="194518"/>
            <a:ext cx="5813128" cy="500558"/>
          </a:xfrm>
          <a:prstGeom prst="rect">
            <a:avLst/>
          </a:prstGeom>
          <a:noFill/>
          <a:ln/>
        </p:spPr>
        <p:txBody>
          <a:bodyPr wrap="none" lIns="0" tIns="0" rIns="0" bIns="0" rtlCol="0" anchor="t"/>
          <a:lstStyle/>
          <a:p>
            <a:pPr>
              <a:lnSpc>
                <a:spcPts val="3917"/>
              </a:lnSpc>
            </a:pPr>
            <a:r>
              <a:rPr lang="en-US" sz="3125" dirty="0">
                <a:solidFill>
                  <a:srgbClr val="1F1E1E"/>
                </a:solidFill>
                <a:latin typeface="Aptos Display" panose="020B0004020202020204" pitchFamily="34" charset="0"/>
                <a:ea typeface="Red Hat Text" pitchFamily="34" charset="-122"/>
                <a:cs typeface="Red Hat Text" pitchFamily="34" charset="-120"/>
              </a:rPr>
              <a:t>Radiation effects: mitigation strategies  </a:t>
            </a:r>
            <a:endParaRPr lang="en-US" sz="3125" dirty="0">
              <a:latin typeface="Aptos Display" panose="020B0004020202020204" pitchFamily="34" charset="0"/>
            </a:endParaRPr>
          </a:p>
        </p:txBody>
      </p:sp>
      <p:sp>
        <p:nvSpPr>
          <p:cNvPr id="28" name="Rectangle 1">
            <a:extLst>
              <a:ext uri="{FF2B5EF4-FFF2-40B4-BE49-F238E27FC236}">
                <a16:creationId xmlns:a16="http://schemas.microsoft.com/office/drawing/2014/main" id="{4B63426E-4E32-A42E-4815-D2E37C58015F}"/>
              </a:ext>
            </a:extLst>
          </p:cNvPr>
          <p:cNvSpPr>
            <a:spLocks noChangeArrowheads="1"/>
          </p:cNvSpPr>
          <p:nvPr/>
        </p:nvSpPr>
        <p:spPr bwMode="auto">
          <a:xfrm>
            <a:off x="3395663" y="2212975"/>
            <a:ext cx="109416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T"/>
          </a:p>
        </p:txBody>
      </p:sp>
      <p:sp>
        <p:nvSpPr>
          <p:cNvPr id="35" name="TextBox 34">
            <a:extLst>
              <a:ext uri="{FF2B5EF4-FFF2-40B4-BE49-F238E27FC236}">
                <a16:creationId xmlns:a16="http://schemas.microsoft.com/office/drawing/2014/main" id="{23341496-2293-41DB-9A22-E22303D90C18}"/>
              </a:ext>
            </a:extLst>
          </p:cNvPr>
          <p:cNvSpPr txBox="1"/>
          <p:nvPr/>
        </p:nvSpPr>
        <p:spPr>
          <a:xfrm>
            <a:off x="10961077" y="6060831"/>
            <a:ext cx="184731" cy="369332"/>
          </a:xfrm>
          <a:prstGeom prst="rect">
            <a:avLst/>
          </a:prstGeom>
          <a:noFill/>
        </p:spPr>
        <p:txBody>
          <a:bodyPr wrap="none" rtlCol="0">
            <a:spAutoFit/>
          </a:bodyPr>
          <a:lstStyle/>
          <a:p>
            <a:endParaRPr lang="en-IT" dirty="0"/>
          </a:p>
        </p:txBody>
      </p:sp>
      <p:pic>
        <p:nvPicPr>
          <p:cNvPr id="3" name="Picture 2">
            <a:extLst>
              <a:ext uri="{FF2B5EF4-FFF2-40B4-BE49-F238E27FC236}">
                <a16:creationId xmlns:a16="http://schemas.microsoft.com/office/drawing/2014/main" id="{E40E7117-C4A7-E720-2E04-CA0DD019F5E4}"/>
              </a:ext>
            </a:extLst>
          </p:cNvPr>
          <p:cNvPicPr>
            <a:picLocks noChangeAspect="1"/>
          </p:cNvPicPr>
          <p:nvPr/>
        </p:nvPicPr>
        <p:blipFill>
          <a:blip r:embed="rId3"/>
          <a:stretch>
            <a:fillRect/>
          </a:stretch>
        </p:blipFill>
        <p:spPr>
          <a:xfrm>
            <a:off x="214021" y="773203"/>
            <a:ext cx="7542613" cy="5302392"/>
          </a:xfrm>
          <a:prstGeom prst="rect">
            <a:avLst/>
          </a:prstGeom>
        </p:spPr>
      </p:pic>
      <p:sp>
        <p:nvSpPr>
          <p:cNvPr id="4" name="Text 0">
            <a:extLst>
              <a:ext uri="{FF2B5EF4-FFF2-40B4-BE49-F238E27FC236}">
                <a16:creationId xmlns:a16="http://schemas.microsoft.com/office/drawing/2014/main" id="{AC9F77CA-A8B0-2D45-E36A-B8BBD0D2BAA9}"/>
              </a:ext>
            </a:extLst>
          </p:cNvPr>
          <p:cNvSpPr/>
          <p:nvPr/>
        </p:nvSpPr>
        <p:spPr>
          <a:xfrm>
            <a:off x="-1841740" y="1002102"/>
            <a:ext cx="12987548" cy="542032"/>
          </a:xfrm>
          <a:prstGeom prst="rect">
            <a:avLst/>
          </a:prstGeom>
          <a:noFill/>
          <a:ln/>
        </p:spPr>
        <p:txBody>
          <a:bodyPr wrap="square" lIns="0" tIns="0" rIns="0" bIns="0" rtlCol="0" anchor="t"/>
          <a:lstStyle/>
          <a:p>
            <a:pPr algn="ctr">
              <a:lnSpc>
                <a:spcPts val="4250"/>
              </a:lnSpc>
            </a:pPr>
            <a:r>
              <a:rPr lang="en-US" sz="2000" dirty="0">
                <a:solidFill>
                  <a:srgbClr val="1F1E1E"/>
                </a:solidFill>
                <a:latin typeface="Aptos Display" panose="020B0004020202020204" pitchFamily="34" charset="0"/>
                <a:ea typeface="Red Hat Text" pitchFamily="34" charset="-122"/>
                <a:cs typeface="Red Hat Text" pitchFamily="34" charset="-120"/>
              </a:rPr>
              <a:t>Calculated with SPENVIS (LEO, 535 km altitude, 2025-2028)</a:t>
            </a:r>
            <a:endParaRPr lang="en-US" sz="2000" dirty="0">
              <a:latin typeface="Aptos Display" panose="020B0004020202020204" pitchFamily="34" charset="0"/>
            </a:endParaRPr>
          </a:p>
        </p:txBody>
      </p:sp>
      <p:sp>
        <p:nvSpPr>
          <p:cNvPr id="5" name="Text 0">
            <a:extLst>
              <a:ext uri="{FF2B5EF4-FFF2-40B4-BE49-F238E27FC236}">
                <a16:creationId xmlns:a16="http://schemas.microsoft.com/office/drawing/2014/main" id="{34671D68-E9A0-E930-494D-4B01AA046B5E}"/>
              </a:ext>
            </a:extLst>
          </p:cNvPr>
          <p:cNvSpPr/>
          <p:nvPr/>
        </p:nvSpPr>
        <p:spPr>
          <a:xfrm>
            <a:off x="7874748" y="773203"/>
            <a:ext cx="4200218" cy="1466304"/>
          </a:xfrm>
          <a:prstGeom prst="rect">
            <a:avLst/>
          </a:prstGeom>
          <a:noFill/>
          <a:ln/>
        </p:spPr>
        <p:txBody>
          <a:bodyPr wrap="none" lIns="0" tIns="0" rIns="0" bIns="0" rtlCol="0" anchor="t"/>
          <a:lstStyle/>
          <a:p>
            <a:pPr>
              <a:lnSpc>
                <a:spcPts val="3917"/>
              </a:lnSpc>
            </a:pPr>
            <a:r>
              <a:rPr lang="en-US" sz="1600" b="1" dirty="0">
                <a:solidFill>
                  <a:srgbClr val="1F1E1E"/>
                </a:solidFill>
                <a:latin typeface="Aptos Display" panose="020B0004020202020204" pitchFamily="34" charset="0"/>
                <a:ea typeface="Red Hat Text" pitchFamily="34" charset="-122"/>
              </a:rPr>
              <a:t>Option1: </a:t>
            </a:r>
            <a:r>
              <a:rPr lang="en-US" sz="1600" dirty="0">
                <a:solidFill>
                  <a:srgbClr val="1F1E1E"/>
                </a:solidFill>
                <a:latin typeface="Aptos Display" panose="020B0004020202020204" pitchFamily="34" charset="0"/>
                <a:ea typeface="Red Hat Text" pitchFamily="34" charset="-122"/>
              </a:rPr>
              <a:t>increase material shielding thickness </a:t>
            </a:r>
          </a:p>
          <a:p>
            <a:pPr>
              <a:lnSpc>
                <a:spcPts val="3917"/>
              </a:lnSpc>
            </a:pPr>
            <a:r>
              <a:rPr lang="en-US" sz="1600" dirty="0">
                <a:solidFill>
                  <a:srgbClr val="1F1E1E"/>
                </a:solidFill>
                <a:latin typeface="Aptos Display" panose="020B0004020202020204" pitchFamily="34" charset="0"/>
                <a:ea typeface="Red Hat Text" pitchFamily="34" charset="-122"/>
              </a:rPr>
              <a:t>(almost no effect  above 5 mm Al equivalent).</a:t>
            </a:r>
            <a:endParaRPr lang="en-US" sz="1600" dirty="0">
              <a:latin typeface="Aptos Display" panose="020B0004020202020204" pitchFamily="34" charset="0"/>
            </a:endParaRPr>
          </a:p>
        </p:txBody>
      </p:sp>
      <p:sp>
        <p:nvSpPr>
          <p:cNvPr id="8" name="TextBox 7">
            <a:extLst>
              <a:ext uri="{FF2B5EF4-FFF2-40B4-BE49-F238E27FC236}">
                <a16:creationId xmlns:a16="http://schemas.microsoft.com/office/drawing/2014/main" id="{DF7E4F13-9102-8712-112A-E1E663C7F148}"/>
              </a:ext>
            </a:extLst>
          </p:cNvPr>
          <p:cNvSpPr txBox="1"/>
          <p:nvPr/>
        </p:nvSpPr>
        <p:spPr>
          <a:xfrm>
            <a:off x="7756634" y="1742197"/>
            <a:ext cx="4193273" cy="1524520"/>
          </a:xfrm>
          <a:prstGeom prst="rect">
            <a:avLst/>
          </a:prstGeom>
          <a:noFill/>
        </p:spPr>
        <p:txBody>
          <a:bodyPr wrap="square">
            <a:spAutoFit/>
          </a:bodyPr>
          <a:lstStyle/>
          <a:p>
            <a:pPr>
              <a:lnSpc>
                <a:spcPts val="3917"/>
              </a:lnSpc>
            </a:pPr>
            <a:r>
              <a:rPr lang="en-US" sz="1600" b="1" dirty="0">
                <a:solidFill>
                  <a:srgbClr val="1F1E1E"/>
                </a:solidFill>
                <a:latin typeface="Aptos Display" panose="020B0004020202020204" pitchFamily="34" charset="0"/>
                <a:ea typeface="Red Hat Text" pitchFamily="34" charset="-122"/>
              </a:rPr>
              <a:t>Option 2: </a:t>
            </a:r>
            <a:r>
              <a:rPr lang="en-US" sz="1600" dirty="0">
                <a:solidFill>
                  <a:srgbClr val="1F1E1E"/>
                </a:solidFill>
                <a:latin typeface="Aptos Display" panose="020B0004020202020204" pitchFamily="34" charset="0"/>
                <a:ea typeface="Red Hat Text" pitchFamily="34" charset="-122"/>
              </a:rPr>
              <a:t>use radiation tolerant (or with space heritage in similar missions) electronic  components. </a:t>
            </a:r>
            <a:endParaRPr lang="en-US" sz="1600" dirty="0">
              <a:latin typeface="Aptos Display" panose="020B0004020202020204" pitchFamily="34" charset="0"/>
            </a:endParaRPr>
          </a:p>
        </p:txBody>
      </p:sp>
      <p:sp>
        <p:nvSpPr>
          <p:cNvPr id="9" name="TextBox 8">
            <a:extLst>
              <a:ext uri="{FF2B5EF4-FFF2-40B4-BE49-F238E27FC236}">
                <a16:creationId xmlns:a16="http://schemas.microsoft.com/office/drawing/2014/main" id="{63D7E948-2D26-5196-B929-20ADFA4A7E71}"/>
              </a:ext>
            </a:extLst>
          </p:cNvPr>
          <p:cNvSpPr txBox="1"/>
          <p:nvPr/>
        </p:nvSpPr>
        <p:spPr>
          <a:xfrm>
            <a:off x="7756634" y="3139254"/>
            <a:ext cx="4193273" cy="524311"/>
          </a:xfrm>
          <a:prstGeom prst="rect">
            <a:avLst/>
          </a:prstGeom>
          <a:noFill/>
        </p:spPr>
        <p:txBody>
          <a:bodyPr wrap="square">
            <a:spAutoFit/>
          </a:bodyPr>
          <a:lstStyle/>
          <a:p>
            <a:pPr>
              <a:lnSpc>
                <a:spcPts val="3917"/>
              </a:lnSpc>
            </a:pPr>
            <a:r>
              <a:rPr lang="en-US" sz="1600" b="1" dirty="0">
                <a:solidFill>
                  <a:srgbClr val="1F1E1E"/>
                </a:solidFill>
                <a:latin typeface="Aptos Display" panose="020B0004020202020204" pitchFamily="34" charset="0"/>
                <a:ea typeface="Red Hat Text" pitchFamily="34" charset="-122"/>
              </a:rPr>
              <a:t>Option 3: </a:t>
            </a:r>
            <a:r>
              <a:rPr lang="en-US" sz="1600" dirty="0">
                <a:solidFill>
                  <a:srgbClr val="1F1E1E"/>
                </a:solidFill>
                <a:latin typeface="Aptos Display" panose="020B0004020202020204" pitchFamily="34" charset="0"/>
                <a:ea typeface="Red Hat Text" pitchFamily="34" charset="-122"/>
              </a:rPr>
              <a:t>implement redundance </a:t>
            </a:r>
            <a:endParaRPr lang="en-US" sz="1600" dirty="0">
              <a:latin typeface="Aptos Display" panose="020B0004020202020204" pitchFamily="34" charset="0"/>
            </a:endParaRPr>
          </a:p>
        </p:txBody>
      </p:sp>
      <p:sp>
        <p:nvSpPr>
          <p:cNvPr id="10" name="Text 0">
            <a:extLst>
              <a:ext uri="{FF2B5EF4-FFF2-40B4-BE49-F238E27FC236}">
                <a16:creationId xmlns:a16="http://schemas.microsoft.com/office/drawing/2014/main" id="{5B378EF9-091D-4A64-D01C-AF564629D19B}"/>
              </a:ext>
            </a:extLst>
          </p:cNvPr>
          <p:cNvSpPr/>
          <p:nvPr/>
        </p:nvSpPr>
        <p:spPr>
          <a:xfrm>
            <a:off x="7856507" y="3859766"/>
            <a:ext cx="3993526" cy="1466304"/>
          </a:xfrm>
          <a:prstGeom prst="rect">
            <a:avLst/>
          </a:prstGeom>
          <a:noFill/>
          <a:ln/>
        </p:spPr>
        <p:txBody>
          <a:bodyPr wrap="none" lIns="0" tIns="0" rIns="0" bIns="0" rtlCol="0" anchor="t"/>
          <a:lstStyle/>
          <a:p>
            <a:pPr>
              <a:lnSpc>
                <a:spcPts val="3917"/>
              </a:lnSpc>
            </a:pPr>
            <a:r>
              <a:rPr lang="en-US" sz="1600" b="1" dirty="0">
                <a:solidFill>
                  <a:srgbClr val="1F1E1E"/>
                </a:solidFill>
                <a:latin typeface="Aptos Display" panose="020B0004020202020204" pitchFamily="34" charset="0"/>
                <a:ea typeface="Red Hat Text" pitchFamily="34" charset="-122"/>
              </a:rPr>
              <a:t>Option 1 has  a direct impact on mass budget </a:t>
            </a:r>
          </a:p>
          <a:p>
            <a:pPr>
              <a:lnSpc>
                <a:spcPts val="3917"/>
              </a:lnSpc>
            </a:pPr>
            <a:r>
              <a:rPr lang="en-US" sz="1600" b="1" dirty="0">
                <a:solidFill>
                  <a:srgbClr val="1F1E1E"/>
                </a:solidFill>
                <a:latin typeface="Aptos Display" panose="020B0004020202020204" pitchFamily="34" charset="0"/>
                <a:ea typeface="Red Hat Text" pitchFamily="34" charset="-122"/>
              </a:rPr>
              <a:t>Option 2 has  a direct impact on costs (up to x100)</a:t>
            </a:r>
          </a:p>
          <a:p>
            <a:pPr>
              <a:lnSpc>
                <a:spcPts val="3917"/>
              </a:lnSpc>
            </a:pPr>
            <a:r>
              <a:rPr lang="en-US" sz="1600" b="1" dirty="0">
                <a:solidFill>
                  <a:srgbClr val="1F1E1E"/>
                </a:solidFill>
                <a:latin typeface="Aptos Display" panose="020B0004020202020204" pitchFamily="34" charset="0"/>
                <a:ea typeface="Red Hat Text" pitchFamily="34" charset="-122"/>
              </a:rPr>
              <a:t>Option 3 has  a direct impact on electronic design</a:t>
            </a:r>
            <a:endParaRPr lang="en-US" sz="1600" dirty="0">
              <a:latin typeface="Aptos Display" panose="020B0004020202020204" pitchFamily="34" charset="0"/>
            </a:endParaRPr>
          </a:p>
          <a:p>
            <a:pPr>
              <a:lnSpc>
                <a:spcPts val="3917"/>
              </a:lnSpc>
            </a:pPr>
            <a:endParaRPr lang="en-US" sz="1600" dirty="0">
              <a:latin typeface="Aptos Display" panose="020B0004020202020204" pitchFamily="34" charset="0"/>
            </a:endParaRPr>
          </a:p>
        </p:txBody>
      </p:sp>
      <p:sp>
        <p:nvSpPr>
          <p:cNvPr id="11" name="Title 1">
            <a:extLst>
              <a:ext uri="{FF2B5EF4-FFF2-40B4-BE49-F238E27FC236}">
                <a16:creationId xmlns:a16="http://schemas.microsoft.com/office/drawing/2014/main" id="{3C2BF44F-665C-D40D-D149-0A3F2D3C848F}"/>
              </a:ext>
            </a:extLst>
          </p:cNvPr>
          <p:cNvSpPr txBox="1">
            <a:spLocks/>
          </p:cNvSpPr>
          <p:nvPr/>
        </p:nvSpPr>
        <p:spPr>
          <a:xfrm>
            <a:off x="175325" y="5964819"/>
            <a:ext cx="11538453" cy="1052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1700" b="1" dirty="0">
                <a:latin typeface="Aptos Display" panose="020B0004020202020204" pitchFamily="34" charset="0"/>
              </a:rPr>
              <a:t>Adriano’s Golden Rule N.3</a:t>
            </a:r>
            <a:r>
              <a:rPr lang="en-IT" sz="1700" dirty="0">
                <a:latin typeface="Aptos Display" panose="020B0004020202020204" pitchFamily="34" charset="0"/>
              </a:rPr>
              <a:t>: there is no room for ”ideal” in space, it is always matter of optimization and  trade-off</a:t>
            </a:r>
          </a:p>
        </p:txBody>
      </p:sp>
    </p:spTree>
    <p:extLst>
      <p:ext uri="{BB962C8B-B14F-4D97-AF65-F5344CB8AC3E}">
        <p14:creationId xmlns:p14="http://schemas.microsoft.com/office/powerpoint/2010/main" val="967332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0"/>
          <p:cNvSpPr/>
          <p:nvPr/>
        </p:nvSpPr>
        <p:spPr>
          <a:xfrm>
            <a:off x="724546" y="97380"/>
            <a:ext cx="10738643" cy="1579662"/>
          </a:xfrm>
          <a:prstGeom prst="rect">
            <a:avLst/>
          </a:prstGeom>
          <a:noFill/>
          <a:ln/>
        </p:spPr>
        <p:txBody>
          <a:bodyPr wrap="square" lIns="0" tIns="0" rIns="0" bIns="0" rtlCol="0" anchor="t"/>
          <a:lstStyle/>
          <a:p>
            <a:pPr algn="ctr">
              <a:lnSpc>
                <a:spcPts val="4125"/>
              </a:lnSpc>
            </a:pPr>
            <a:r>
              <a:rPr lang="en-US" sz="3292" dirty="0">
                <a:solidFill>
                  <a:srgbClr val="030303"/>
                </a:solidFill>
                <a:latin typeface="Aptos Display" panose="020B0004020202020204" pitchFamily="34" charset="0"/>
                <a:ea typeface="DM Sans Semi Bold" pitchFamily="34" charset="-122"/>
                <a:cs typeface="DM Sans Semi Bold" pitchFamily="34" charset="-120"/>
              </a:rPr>
              <a:t>Satellite Mission Systems Analysis: a definition from ESA</a:t>
            </a:r>
            <a:endParaRPr lang="en-US" sz="3292" dirty="0">
              <a:latin typeface="Aptos Display" panose="020B0004020202020204" pitchFamily="34" charset="0"/>
            </a:endParaRPr>
          </a:p>
        </p:txBody>
      </p:sp>
      <p:sp>
        <p:nvSpPr>
          <p:cNvPr id="7" name="Shape 4"/>
          <p:cNvSpPr/>
          <p:nvPr/>
        </p:nvSpPr>
        <p:spPr>
          <a:xfrm>
            <a:off x="589757" y="5977831"/>
            <a:ext cx="269578" cy="269578"/>
          </a:xfrm>
          <a:prstGeom prst="roundRect">
            <a:avLst>
              <a:gd name="adj" fmla="val 28263627"/>
            </a:avLst>
          </a:prstGeom>
          <a:noFill/>
          <a:ln w="7620">
            <a:solidFill>
              <a:srgbClr val="FFFFFF"/>
            </a:solidFill>
            <a:prstDash val="solid"/>
          </a:ln>
        </p:spPr>
        <p:txBody>
          <a:bodyPr/>
          <a:lstStyle/>
          <a:p>
            <a:endParaRPr lang="en-IT" sz="1500" dirty="0">
              <a:latin typeface="Aptos Display" panose="020B0004020202020204" pitchFamily="34" charset="0"/>
            </a:endParaRPr>
          </a:p>
        </p:txBody>
      </p:sp>
      <p:sp>
        <p:nvSpPr>
          <p:cNvPr id="10" name="Text 9">
            <a:extLst>
              <a:ext uri="{FF2B5EF4-FFF2-40B4-BE49-F238E27FC236}">
                <a16:creationId xmlns:a16="http://schemas.microsoft.com/office/drawing/2014/main" id="{834762B8-2AAC-5903-1CB7-EF3CACC0D70F}"/>
              </a:ext>
            </a:extLst>
          </p:cNvPr>
          <p:cNvSpPr/>
          <p:nvPr/>
        </p:nvSpPr>
        <p:spPr>
          <a:xfrm>
            <a:off x="127000" y="357282"/>
            <a:ext cx="11938000" cy="1316931"/>
          </a:xfrm>
          <a:prstGeom prst="rect">
            <a:avLst/>
          </a:prstGeom>
          <a:noFill/>
          <a:ln/>
        </p:spPr>
        <p:txBody>
          <a:bodyPr wrap="square" lIns="0" tIns="0" rIns="0" bIns="0" rtlCol="0" anchor="ctr"/>
          <a:lstStyle/>
          <a:p>
            <a:pPr algn="just"/>
            <a:r>
              <a:rPr lang="en-US" sz="2000" dirty="0">
                <a:solidFill>
                  <a:srgbClr val="464646"/>
                </a:solidFill>
                <a:latin typeface="Aptos Display" panose="020B0004020202020204" pitchFamily="34" charset="0"/>
                <a:ea typeface="Inter Medium" pitchFamily="34" charset="-122"/>
                <a:cs typeface="Inter Medium" pitchFamily="34" charset="-120"/>
              </a:rPr>
              <a:t>‘Mission analysis’ is the analysis of satellite orbits to determine how best to achieve the objectives of a space mission. This is performed during the entire definition, development and preparation phases of each project.</a:t>
            </a:r>
            <a:endParaRPr lang="en-US" sz="2000" dirty="0">
              <a:latin typeface="Aptos Display" panose="020B0004020202020204" pitchFamily="34" charset="0"/>
            </a:endParaRPr>
          </a:p>
        </p:txBody>
      </p:sp>
      <p:sp>
        <p:nvSpPr>
          <p:cNvPr id="19" name="Text 0">
            <a:extLst>
              <a:ext uri="{FF2B5EF4-FFF2-40B4-BE49-F238E27FC236}">
                <a16:creationId xmlns:a16="http://schemas.microsoft.com/office/drawing/2014/main" id="{565A5D19-CFF8-D074-3098-386DA50ABD85}"/>
              </a:ext>
            </a:extLst>
          </p:cNvPr>
          <p:cNvSpPr/>
          <p:nvPr/>
        </p:nvSpPr>
        <p:spPr>
          <a:xfrm>
            <a:off x="-2297659" y="4801980"/>
            <a:ext cx="4595317" cy="452537"/>
          </a:xfrm>
          <a:prstGeom prst="rect">
            <a:avLst/>
          </a:prstGeom>
          <a:noFill/>
          <a:ln/>
        </p:spPr>
        <p:txBody>
          <a:bodyPr wrap="none" lIns="0" tIns="0" rIns="0" bIns="0" rtlCol="0" anchor="t"/>
          <a:lstStyle/>
          <a:p>
            <a:pPr>
              <a:lnSpc>
                <a:spcPts val="3542"/>
              </a:lnSpc>
            </a:pPr>
            <a:endParaRPr lang="en-US" sz="2833" dirty="0">
              <a:latin typeface="Aptos Display" panose="020B0004020202020204" pitchFamily="34" charset="0"/>
            </a:endParaRPr>
          </a:p>
        </p:txBody>
      </p:sp>
      <p:pic>
        <p:nvPicPr>
          <p:cNvPr id="2" name="Picture 1">
            <a:extLst>
              <a:ext uri="{FF2B5EF4-FFF2-40B4-BE49-F238E27FC236}">
                <a16:creationId xmlns:a16="http://schemas.microsoft.com/office/drawing/2014/main" id="{A2911789-D340-4869-E128-8A63A63E24BE}"/>
              </a:ext>
            </a:extLst>
          </p:cNvPr>
          <p:cNvPicPr>
            <a:picLocks noChangeAspect="1"/>
          </p:cNvPicPr>
          <p:nvPr/>
        </p:nvPicPr>
        <p:blipFill>
          <a:blip r:embed="rId3"/>
          <a:srcRect l="3726" r="5286" b="3340"/>
          <a:stretch/>
        </p:blipFill>
        <p:spPr>
          <a:xfrm>
            <a:off x="7675202" y="1367646"/>
            <a:ext cx="4406648" cy="4201168"/>
          </a:xfrm>
          <a:prstGeom prst="rect">
            <a:avLst/>
          </a:prstGeom>
        </p:spPr>
      </p:pic>
      <p:sp>
        <p:nvSpPr>
          <p:cNvPr id="5" name="TextBox 4">
            <a:extLst>
              <a:ext uri="{FF2B5EF4-FFF2-40B4-BE49-F238E27FC236}">
                <a16:creationId xmlns:a16="http://schemas.microsoft.com/office/drawing/2014/main" id="{8A42EB44-D4EF-F0C6-C4F0-4D9BFD4A7364}"/>
              </a:ext>
            </a:extLst>
          </p:cNvPr>
          <p:cNvSpPr txBox="1"/>
          <p:nvPr/>
        </p:nvSpPr>
        <p:spPr>
          <a:xfrm>
            <a:off x="1548765" y="1603483"/>
            <a:ext cx="4091267" cy="473656"/>
          </a:xfrm>
          <a:prstGeom prst="rect">
            <a:avLst/>
          </a:prstGeom>
          <a:noFill/>
          <a:ln w="28575">
            <a:solidFill>
              <a:srgbClr val="FF0000"/>
            </a:solidFill>
          </a:ln>
        </p:spPr>
        <p:txBody>
          <a:bodyPr wrap="square" lIns="90000" anchor="ctr">
            <a:spAutoFit/>
          </a:bodyPr>
          <a:lstStyle/>
          <a:p>
            <a:pPr algn="ctr">
              <a:lnSpc>
                <a:spcPts val="3333"/>
              </a:lnSpc>
            </a:pPr>
            <a:r>
              <a:rPr lang="en-US" b="1" dirty="0">
                <a:solidFill>
                  <a:srgbClr val="030303"/>
                </a:solidFill>
                <a:latin typeface="Aptos Display" panose="020B0004020202020204" pitchFamily="34" charset="0"/>
                <a:ea typeface="DM Sans Semi Bold" pitchFamily="34" charset="-122"/>
                <a:cs typeface="DM Sans Semi Bold" pitchFamily="34" charset="-120"/>
              </a:rPr>
              <a:t>Orbit Analysis: Trajectory Simulation</a:t>
            </a:r>
          </a:p>
        </p:txBody>
      </p:sp>
      <p:sp>
        <p:nvSpPr>
          <p:cNvPr id="8" name="TextBox 7">
            <a:extLst>
              <a:ext uri="{FF2B5EF4-FFF2-40B4-BE49-F238E27FC236}">
                <a16:creationId xmlns:a16="http://schemas.microsoft.com/office/drawing/2014/main" id="{78403490-EF47-B9F1-2C26-7678AA01EE67}"/>
              </a:ext>
            </a:extLst>
          </p:cNvPr>
          <p:cNvSpPr txBox="1"/>
          <p:nvPr/>
        </p:nvSpPr>
        <p:spPr>
          <a:xfrm>
            <a:off x="462356" y="2498138"/>
            <a:ext cx="3037913" cy="473656"/>
          </a:xfrm>
          <a:prstGeom prst="rect">
            <a:avLst/>
          </a:prstGeom>
          <a:noFill/>
          <a:ln w="28575">
            <a:solidFill>
              <a:srgbClr val="FF0000"/>
            </a:solidFill>
          </a:ln>
        </p:spPr>
        <p:txBody>
          <a:bodyPr wrap="square" lIns="90000" anchor="ctr">
            <a:spAutoFit/>
          </a:bodyPr>
          <a:lstStyle/>
          <a:p>
            <a:pPr algn="ctr">
              <a:lnSpc>
                <a:spcPts val="3333"/>
              </a:lnSpc>
            </a:pPr>
            <a:r>
              <a:rPr lang="en-US" b="1" dirty="0">
                <a:solidFill>
                  <a:srgbClr val="030303"/>
                </a:solidFill>
                <a:latin typeface="Aptos Display" panose="020B0004020202020204" pitchFamily="34" charset="0"/>
                <a:ea typeface="DM Sans Semi Bold" pitchFamily="34" charset="-122"/>
                <a:cs typeface="DM Sans Semi Bold" pitchFamily="34" charset="-120"/>
              </a:rPr>
              <a:t>Power and Thermal Budget</a:t>
            </a:r>
          </a:p>
        </p:txBody>
      </p:sp>
      <p:sp>
        <p:nvSpPr>
          <p:cNvPr id="11" name="TextBox 10">
            <a:extLst>
              <a:ext uri="{FF2B5EF4-FFF2-40B4-BE49-F238E27FC236}">
                <a16:creationId xmlns:a16="http://schemas.microsoft.com/office/drawing/2014/main" id="{58010B3A-48B0-B838-3C00-CD582EA44C77}"/>
              </a:ext>
            </a:extLst>
          </p:cNvPr>
          <p:cNvSpPr txBox="1"/>
          <p:nvPr/>
        </p:nvSpPr>
        <p:spPr>
          <a:xfrm>
            <a:off x="3611249" y="2498138"/>
            <a:ext cx="3037913" cy="473656"/>
          </a:xfrm>
          <a:prstGeom prst="rect">
            <a:avLst/>
          </a:prstGeom>
          <a:noFill/>
          <a:ln w="28575">
            <a:solidFill>
              <a:srgbClr val="FF0000"/>
            </a:solidFill>
          </a:ln>
        </p:spPr>
        <p:txBody>
          <a:bodyPr wrap="square" lIns="90000" anchor="ctr">
            <a:spAutoFit/>
          </a:bodyPr>
          <a:lstStyle/>
          <a:p>
            <a:pPr algn="ctr">
              <a:lnSpc>
                <a:spcPts val="3333"/>
              </a:lnSpc>
            </a:pPr>
            <a:r>
              <a:rPr lang="en-US" b="1" dirty="0">
                <a:solidFill>
                  <a:srgbClr val="030303"/>
                </a:solidFill>
                <a:latin typeface="Aptos Display" panose="020B0004020202020204" pitchFamily="34" charset="0"/>
                <a:ea typeface="DM Sans Semi Bold" pitchFamily="34" charset="-122"/>
                <a:cs typeface="DM Sans Semi Bold" pitchFamily="34" charset="-120"/>
              </a:rPr>
              <a:t>Comm/Down Link Budget</a:t>
            </a:r>
          </a:p>
        </p:txBody>
      </p:sp>
      <p:sp>
        <p:nvSpPr>
          <p:cNvPr id="14" name="TextBox 13">
            <a:extLst>
              <a:ext uri="{FF2B5EF4-FFF2-40B4-BE49-F238E27FC236}">
                <a16:creationId xmlns:a16="http://schemas.microsoft.com/office/drawing/2014/main" id="{C2C83090-C051-6827-84F8-D5A82BD80E98}"/>
              </a:ext>
            </a:extLst>
          </p:cNvPr>
          <p:cNvSpPr txBox="1"/>
          <p:nvPr/>
        </p:nvSpPr>
        <p:spPr>
          <a:xfrm>
            <a:off x="2102094" y="3380193"/>
            <a:ext cx="2832547" cy="473656"/>
          </a:xfrm>
          <a:prstGeom prst="rect">
            <a:avLst/>
          </a:prstGeom>
          <a:noFill/>
          <a:ln w="28575">
            <a:solidFill>
              <a:srgbClr val="FF0000"/>
            </a:solidFill>
          </a:ln>
        </p:spPr>
        <p:txBody>
          <a:bodyPr wrap="square" lIns="90000" anchor="ctr">
            <a:spAutoFit/>
          </a:bodyPr>
          <a:lstStyle/>
          <a:p>
            <a:pPr algn="ctr">
              <a:lnSpc>
                <a:spcPts val="3333"/>
              </a:lnSpc>
            </a:pPr>
            <a:r>
              <a:rPr lang="en-US" b="1" dirty="0">
                <a:solidFill>
                  <a:srgbClr val="030303"/>
                </a:solidFill>
                <a:latin typeface="Aptos Display" panose="020B0004020202020204" pitchFamily="34" charset="0"/>
                <a:ea typeface="DM Sans Semi Bold" pitchFamily="34" charset="-122"/>
                <a:cs typeface="DM Sans Semi Bold" pitchFamily="34" charset="-120"/>
              </a:rPr>
              <a:t>On-Orbit Mission Planning</a:t>
            </a:r>
          </a:p>
        </p:txBody>
      </p:sp>
      <p:cxnSp>
        <p:nvCxnSpPr>
          <p:cNvPr id="16" name="Straight Arrow Connector 15">
            <a:extLst>
              <a:ext uri="{FF2B5EF4-FFF2-40B4-BE49-F238E27FC236}">
                <a16:creationId xmlns:a16="http://schemas.microsoft.com/office/drawing/2014/main" id="{1E655C2E-39A3-E41E-E7E7-26BF2FE4942E}"/>
              </a:ext>
            </a:extLst>
          </p:cNvPr>
          <p:cNvCxnSpPr>
            <a:cxnSpLocks/>
            <a:stCxn id="5" idx="2"/>
            <a:endCxn id="8" idx="0"/>
          </p:cNvCxnSpPr>
          <p:nvPr/>
        </p:nvCxnSpPr>
        <p:spPr>
          <a:xfrm flipH="1">
            <a:off x="1981313" y="2077139"/>
            <a:ext cx="1613086" cy="42099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DFB4016-BF50-8A1B-62D4-DC9B1F403088}"/>
              </a:ext>
            </a:extLst>
          </p:cNvPr>
          <p:cNvCxnSpPr>
            <a:cxnSpLocks/>
            <a:stCxn id="5" idx="2"/>
            <a:endCxn id="11" idx="0"/>
          </p:cNvCxnSpPr>
          <p:nvPr/>
        </p:nvCxnSpPr>
        <p:spPr>
          <a:xfrm>
            <a:off x="3594399" y="2077139"/>
            <a:ext cx="1535807" cy="42099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47D2BFA-9F49-5F7F-9F95-FE0B10C7591C}"/>
              </a:ext>
            </a:extLst>
          </p:cNvPr>
          <p:cNvCxnSpPr>
            <a:cxnSpLocks/>
            <a:stCxn id="8" idx="2"/>
            <a:endCxn id="14" idx="0"/>
          </p:cNvCxnSpPr>
          <p:nvPr/>
        </p:nvCxnSpPr>
        <p:spPr>
          <a:xfrm>
            <a:off x="1981313" y="2971794"/>
            <a:ext cx="1537055" cy="40839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65279E4-08B3-1A2B-D970-45A9B79CE876}"/>
              </a:ext>
            </a:extLst>
          </p:cNvPr>
          <p:cNvCxnSpPr>
            <a:cxnSpLocks/>
            <a:stCxn id="11" idx="2"/>
            <a:endCxn id="14" idx="0"/>
          </p:cNvCxnSpPr>
          <p:nvPr/>
        </p:nvCxnSpPr>
        <p:spPr>
          <a:xfrm flipH="1">
            <a:off x="3518368" y="2971794"/>
            <a:ext cx="1611838" cy="40839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9990F72-CC2C-EE82-C38B-212EAFF82E2A}"/>
              </a:ext>
            </a:extLst>
          </p:cNvPr>
          <p:cNvSpPr txBox="1"/>
          <p:nvPr/>
        </p:nvSpPr>
        <p:spPr>
          <a:xfrm>
            <a:off x="462356" y="4222469"/>
            <a:ext cx="3037913" cy="896849"/>
          </a:xfrm>
          <a:prstGeom prst="rect">
            <a:avLst/>
          </a:prstGeom>
          <a:noFill/>
          <a:ln w="28575">
            <a:solidFill>
              <a:srgbClr val="0070C0"/>
            </a:solidFill>
          </a:ln>
        </p:spPr>
        <p:txBody>
          <a:bodyPr wrap="square" anchor="ctr">
            <a:spAutoFit/>
          </a:bodyPr>
          <a:lstStyle/>
          <a:p>
            <a:pPr algn="ctr">
              <a:lnSpc>
                <a:spcPts val="3333"/>
              </a:lnSpc>
            </a:pPr>
            <a:r>
              <a:rPr lang="en-US" b="1" dirty="0">
                <a:solidFill>
                  <a:srgbClr val="030303"/>
                </a:solidFill>
                <a:latin typeface="Aptos Display" panose="020B0004020202020204" pitchFamily="34" charset="0"/>
                <a:ea typeface="DM Sans Semi Bold" pitchFamily="34" charset="-122"/>
                <a:cs typeface="DM Sans Semi Bold" pitchFamily="34" charset="-120"/>
              </a:rPr>
              <a:t>Mass and Configuration </a:t>
            </a:r>
          </a:p>
          <a:p>
            <a:pPr algn="ctr">
              <a:lnSpc>
                <a:spcPts val="3333"/>
              </a:lnSpc>
            </a:pPr>
            <a:r>
              <a:rPr lang="en-US" b="1" dirty="0">
                <a:solidFill>
                  <a:srgbClr val="030303"/>
                </a:solidFill>
                <a:latin typeface="Aptos Display" panose="020B0004020202020204" pitchFamily="34" charset="0"/>
                <a:ea typeface="DM Sans Semi Bold" pitchFamily="34" charset="-122"/>
                <a:cs typeface="DM Sans Semi Bold" pitchFamily="34" charset="-120"/>
              </a:rPr>
              <a:t>Modeling</a:t>
            </a:r>
          </a:p>
        </p:txBody>
      </p:sp>
      <p:cxnSp>
        <p:nvCxnSpPr>
          <p:cNvPr id="48" name="Straight Arrow Connector 47">
            <a:extLst>
              <a:ext uri="{FF2B5EF4-FFF2-40B4-BE49-F238E27FC236}">
                <a16:creationId xmlns:a16="http://schemas.microsoft.com/office/drawing/2014/main" id="{D45722DC-190D-AECA-701F-16DEB42EE0A0}"/>
              </a:ext>
            </a:extLst>
          </p:cNvPr>
          <p:cNvCxnSpPr>
            <a:stCxn id="8" idx="2"/>
            <a:endCxn id="38" idx="0"/>
          </p:cNvCxnSpPr>
          <p:nvPr/>
        </p:nvCxnSpPr>
        <p:spPr>
          <a:xfrm>
            <a:off x="1981313" y="2971794"/>
            <a:ext cx="0" cy="1250675"/>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435A414F-DA7F-FB67-1A06-E95BEA1FEFDE}"/>
              </a:ext>
            </a:extLst>
          </p:cNvPr>
          <p:cNvSpPr txBox="1"/>
          <p:nvPr/>
        </p:nvSpPr>
        <p:spPr>
          <a:xfrm>
            <a:off x="842281" y="5513170"/>
            <a:ext cx="2278061" cy="896849"/>
          </a:xfrm>
          <a:prstGeom prst="rect">
            <a:avLst/>
          </a:prstGeom>
          <a:noFill/>
          <a:ln w="28575">
            <a:solidFill>
              <a:srgbClr val="00B050"/>
            </a:solidFill>
          </a:ln>
        </p:spPr>
        <p:txBody>
          <a:bodyPr wrap="square" anchor="ctr">
            <a:spAutoFit/>
          </a:bodyPr>
          <a:lstStyle/>
          <a:p>
            <a:pPr algn="ctr">
              <a:lnSpc>
                <a:spcPts val="3333"/>
              </a:lnSpc>
            </a:pPr>
            <a:r>
              <a:rPr lang="en-US" b="1" dirty="0">
                <a:solidFill>
                  <a:srgbClr val="030303"/>
                </a:solidFill>
                <a:latin typeface="Aptos Display" panose="020B0004020202020204" pitchFamily="34" charset="0"/>
              </a:rPr>
              <a:t>Debris and Re-entry</a:t>
            </a:r>
          </a:p>
          <a:p>
            <a:pPr algn="ctr">
              <a:lnSpc>
                <a:spcPts val="3333"/>
              </a:lnSpc>
            </a:pPr>
            <a:r>
              <a:rPr lang="en-US" b="1" dirty="0">
                <a:solidFill>
                  <a:srgbClr val="030303"/>
                </a:solidFill>
                <a:latin typeface="Aptos Display" panose="020B0004020202020204" pitchFamily="34" charset="0"/>
              </a:rPr>
              <a:t>Analysis</a:t>
            </a:r>
            <a:endParaRPr lang="en-US" b="1" dirty="0">
              <a:latin typeface="Aptos Display" panose="020B0004020202020204" pitchFamily="34" charset="0"/>
            </a:endParaRPr>
          </a:p>
        </p:txBody>
      </p:sp>
      <p:cxnSp>
        <p:nvCxnSpPr>
          <p:cNvPr id="52" name="Straight Arrow Connector 51">
            <a:extLst>
              <a:ext uri="{FF2B5EF4-FFF2-40B4-BE49-F238E27FC236}">
                <a16:creationId xmlns:a16="http://schemas.microsoft.com/office/drawing/2014/main" id="{79D2DB1A-93AB-3DF1-7C05-7568946C4B31}"/>
              </a:ext>
            </a:extLst>
          </p:cNvPr>
          <p:cNvCxnSpPr>
            <a:stCxn id="50" idx="0"/>
            <a:endCxn id="38" idx="2"/>
          </p:cNvCxnSpPr>
          <p:nvPr/>
        </p:nvCxnSpPr>
        <p:spPr>
          <a:xfrm flipV="1">
            <a:off x="1981312" y="5119318"/>
            <a:ext cx="1" cy="393852"/>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4" name="Text 0">
            <a:extLst>
              <a:ext uri="{FF2B5EF4-FFF2-40B4-BE49-F238E27FC236}">
                <a16:creationId xmlns:a16="http://schemas.microsoft.com/office/drawing/2014/main" id="{34AE24C0-7F7D-47CF-A657-80C546C52A76}"/>
              </a:ext>
            </a:extLst>
          </p:cNvPr>
          <p:cNvSpPr/>
          <p:nvPr/>
        </p:nvSpPr>
        <p:spPr>
          <a:xfrm>
            <a:off x="3486591" y="5344676"/>
            <a:ext cx="7976594" cy="1121600"/>
          </a:xfrm>
          <a:prstGeom prst="rect">
            <a:avLst/>
          </a:prstGeom>
          <a:noFill/>
          <a:ln/>
        </p:spPr>
        <p:txBody>
          <a:bodyPr wrap="square" lIns="0" tIns="0" rIns="0" bIns="0" rtlCol="0" anchor="t"/>
          <a:lstStyle/>
          <a:p>
            <a:pPr algn="just">
              <a:lnSpc>
                <a:spcPts val="4125"/>
              </a:lnSpc>
            </a:pPr>
            <a:r>
              <a:rPr lang="en-US" dirty="0">
                <a:solidFill>
                  <a:srgbClr val="030303"/>
                </a:solidFill>
                <a:latin typeface="Aptos Display" panose="020B0004020202020204" pitchFamily="34" charset="0"/>
                <a:ea typeface="DM Sans Semi Bold" pitchFamily="34" charset="-122"/>
                <a:cs typeface="DM Sans Semi Bold" pitchFamily="34" charset="-120"/>
              </a:rPr>
              <a:t>Since October 2023, all missions must comply with the requirement ESSB-ST-U-004 (0-debris policy). Potential showstopper.</a:t>
            </a:r>
            <a:endParaRPr lang="en-US" dirty="0">
              <a:latin typeface="Aptos Display" panose="020B0004020202020204" pitchFamily="34" charset="0"/>
            </a:endParaRPr>
          </a:p>
        </p:txBody>
      </p:sp>
    </p:spTree>
    <p:extLst>
      <p:ext uri="{BB962C8B-B14F-4D97-AF65-F5344CB8AC3E}">
        <p14:creationId xmlns:p14="http://schemas.microsoft.com/office/powerpoint/2010/main" val="223166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362643" y="144413"/>
            <a:ext cx="6779519" cy="426641"/>
          </a:xfrm>
          <a:prstGeom prst="rect">
            <a:avLst/>
          </a:prstGeom>
          <a:noFill/>
          <a:ln/>
        </p:spPr>
        <p:txBody>
          <a:bodyPr wrap="none" lIns="0" tIns="0" rIns="0" bIns="0" rtlCol="0" anchor="t"/>
          <a:lstStyle/>
          <a:p>
            <a:pPr>
              <a:lnSpc>
                <a:spcPts val="3333"/>
              </a:lnSpc>
            </a:pPr>
            <a:r>
              <a:rPr lang="en-US" sz="3200" b="1" dirty="0">
                <a:solidFill>
                  <a:srgbClr val="030303"/>
                </a:solidFill>
                <a:latin typeface="Aptos Display" panose="020B0004020202020204" pitchFamily="34" charset="0"/>
                <a:ea typeface="DM Sans Semi Bold" pitchFamily="34" charset="-122"/>
                <a:cs typeface="DM Sans Semi Bold" pitchFamily="34" charset="-120"/>
              </a:rPr>
              <a:t>Orbit Analysis: Trajectory Simulation</a:t>
            </a:r>
            <a:endParaRPr lang="en-US" sz="3200" b="1" dirty="0">
              <a:latin typeface="Aptos Display" panose="020B0004020202020204" pitchFamily="34" charset="0"/>
            </a:endParaRPr>
          </a:p>
        </p:txBody>
      </p:sp>
      <p:sp>
        <p:nvSpPr>
          <p:cNvPr id="5" name="Text 1"/>
          <p:cNvSpPr/>
          <p:nvPr/>
        </p:nvSpPr>
        <p:spPr>
          <a:xfrm>
            <a:off x="216387" y="808748"/>
            <a:ext cx="3373977" cy="235491"/>
          </a:xfrm>
          <a:prstGeom prst="rect">
            <a:avLst/>
          </a:prstGeom>
          <a:noFill/>
          <a:ln/>
        </p:spPr>
        <p:txBody>
          <a:bodyPr wrap="none" lIns="0" tIns="0" rIns="0" bIns="0" rtlCol="0" anchor="t"/>
          <a:lstStyle/>
          <a:p>
            <a:pPr>
              <a:lnSpc>
                <a:spcPts val="1667"/>
              </a:lnSpc>
            </a:pPr>
            <a:r>
              <a:rPr lang="en-US" sz="2400" b="1" dirty="0">
                <a:solidFill>
                  <a:srgbClr val="464646"/>
                </a:solidFill>
                <a:latin typeface="Aptos Display" panose="020B0004020202020204" pitchFamily="34" charset="0"/>
                <a:ea typeface="DM Sans Semi Bold" pitchFamily="34" charset="-122"/>
                <a:cs typeface="DM Sans Semi Bold" pitchFamily="34" charset="-120"/>
              </a:rPr>
              <a:t>Initial Orbit Determination</a:t>
            </a:r>
            <a:endParaRPr lang="en-US" sz="2400" b="1" dirty="0">
              <a:latin typeface="Aptos Display" panose="020B0004020202020204" pitchFamily="34" charset="0"/>
            </a:endParaRPr>
          </a:p>
        </p:txBody>
      </p:sp>
      <p:sp>
        <p:nvSpPr>
          <p:cNvPr id="6" name="Text 2"/>
          <p:cNvSpPr/>
          <p:nvPr/>
        </p:nvSpPr>
        <p:spPr>
          <a:xfrm>
            <a:off x="606352" y="5244250"/>
            <a:ext cx="4920389" cy="426641"/>
          </a:xfrm>
          <a:prstGeom prst="rect">
            <a:avLst/>
          </a:prstGeom>
          <a:noFill/>
          <a:ln/>
        </p:spPr>
        <p:txBody>
          <a:bodyPr wrap="none" lIns="0" tIns="0" rIns="0" bIns="0" rtlCol="0" anchor="ctr"/>
          <a:lstStyle/>
          <a:p>
            <a:pPr algn="just"/>
            <a:endParaRPr lang="en-US" dirty="0">
              <a:latin typeface="Aptos Display" panose="020B0004020202020204" pitchFamily="34" charset="0"/>
            </a:endParaRPr>
          </a:p>
        </p:txBody>
      </p:sp>
      <p:sp>
        <p:nvSpPr>
          <p:cNvPr id="8" name="Text 3"/>
          <p:cNvSpPr/>
          <p:nvPr/>
        </p:nvSpPr>
        <p:spPr>
          <a:xfrm>
            <a:off x="197933" y="1763474"/>
            <a:ext cx="3634479" cy="439840"/>
          </a:xfrm>
          <a:prstGeom prst="rect">
            <a:avLst/>
          </a:prstGeom>
          <a:noFill/>
          <a:ln/>
        </p:spPr>
        <p:txBody>
          <a:bodyPr wrap="none" lIns="0" tIns="0" rIns="0" bIns="0" rtlCol="0" anchor="ctr"/>
          <a:lstStyle/>
          <a:p>
            <a:pPr>
              <a:lnSpc>
                <a:spcPts val="1667"/>
              </a:lnSpc>
            </a:pPr>
            <a:r>
              <a:rPr lang="en-US" sz="2400" b="1" dirty="0">
                <a:solidFill>
                  <a:srgbClr val="464646"/>
                </a:solidFill>
                <a:latin typeface="Aptos Display" panose="020B0004020202020204" pitchFamily="34" charset="0"/>
                <a:ea typeface="DM Sans Semi Bold" pitchFamily="34" charset="-122"/>
                <a:cs typeface="DM Sans Semi Bold" pitchFamily="34" charset="-120"/>
              </a:rPr>
              <a:t>Computational Modeling</a:t>
            </a:r>
            <a:endParaRPr lang="en-US" sz="2400" b="1" dirty="0">
              <a:latin typeface="Aptos Display" panose="020B0004020202020204" pitchFamily="34" charset="0"/>
            </a:endParaRPr>
          </a:p>
        </p:txBody>
      </p:sp>
      <p:sp>
        <p:nvSpPr>
          <p:cNvPr id="11" name="Text 5"/>
          <p:cNvSpPr/>
          <p:nvPr/>
        </p:nvSpPr>
        <p:spPr>
          <a:xfrm>
            <a:off x="216387" y="2737800"/>
            <a:ext cx="3145376" cy="732654"/>
          </a:xfrm>
          <a:prstGeom prst="rect">
            <a:avLst/>
          </a:prstGeom>
          <a:noFill/>
          <a:ln/>
        </p:spPr>
        <p:txBody>
          <a:bodyPr wrap="none" lIns="0" tIns="0" rIns="0" bIns="0" rtlCol="0" anchor="ctr"/>
          <a:lstStyle/>
          <a:p>
            <a:pPr>
              <a:lnSpc>
                <a:spcPts val="1667"/>
              </a:lnSpc>
            </a:pPr>
            <a:r>
              <a:rPr lang="en-US" sz="2400" b="1" dirty="0">
                <a:solidFill>
                  <a:srgbClr val="464646"/>
                </a:solidFill>
                <a:latin typeface="Aptos Display" panose="020B0004020202020204" pitchFamily="34" charset="0"/>
                <a:ea typeface="DM Sans Semi Bold" pitchFamily="34" charset="-122"/>
                <a:cs typeface="DM Sans Semi Bold" pitchFamily="34" charset="-120"/>
              </a:rPr>
              <a:t>Environmental Influence</a:t>
            </a:r>
            <a:endParaRPr lang="en-US" sz="2400" b="1" dirty="0">
              <a:latin typeface="Aptos Display" panose="020B0004020202020204" pitchFamily="34" charset="0"/>
            </a:endParaRPr>
          </a:p>
        </p:txBody>
      </p:sp>
      <p:sp>
        <p:nvSpPr>
          <p:cNvPr id="12" name="Text 6"/>
          <p:cNvSpPr/>
          <p:nvPr/>
        </p:nvSpPr>
        <p:spPr>
          <a:xfrm>
            <a:off x="216388" y="2721752"/>
            <a:ext cx="5776913" cy="483408"/>
          </a:xfrm>
          <a:prstGeom prst="rect">
            <a:avLst/>
          </a:prstGeom>
          <a:noFill/>
          <a:ln/>
        </p:spPr>
        <p:txBody>
          <a:bodyPr wrap="none" lIns="0" tIns="0" rIns="0" bIns="0" rtlCol="0" anchor="ctr"/>
          <a:lstStyle/>
          <a:p>
            <a:pPr algn="just"/>
            <a:endParaRPr lang="en-US" dirty="0">
              <a:latin typeface="Aptos Display" panose="020B0004020202020204" pitchFamily="34" charset="0"/>
            </a:endParaRPr>
          </a:p>
        </p:txBody>
      </p:sp>
      <p:sp>
        <p:nvSpPr>
          <p:cNvPr id="14" name="Text 7"/>
          <p:cNvSpPr/>
          <p:nvPr/>
        </p:nvSpPr>
        <p:spPr>
          <a:xfrm>
            <a:off x="216387" y="4275285"/>
            <a:ext cx="2634387" cy="475528"/>
          </a:xfrm>
          <a:prstGeom prst="rect">
            <a:avLst/>
          </a:prstGeom>
          <a:noFill/>
          <a:ln/>
        </p:spPr>
        <p:txBody>
          <a:bodyPr wrap="none" lIns="0" tIns="0" rIns="0" bIns="0" rtlCol="0" anchor="ctr"/>
          <a:lstStyle/>
          <a:p>
            <a:pPr>
              <a:lnSpc>
                <a:spcPts val="1667"/>
              </a:lnSpc>
            </a:pPr>
            <a:r>
              <a:rPr lang="en-US" sz="2400" b="1" dirty="0">
                <a:solidFill>
                  <a:srgbClr val="464646"/>
                </a:solidFill>
                <a:latin typeface="Aptos Display" panose="020B0004020202020204" pitchFamily="34" charset="0"/>
                <a:ea typeface="DM Sans Semi Bold" pitchFamily="34" charset="-122"/>
                <a:cs typeface="DM Sans Semi Bold" pitchFamily="34" charset="-120"/>
              </a:rPr>
              <a:t>Position Prediction</a:t>
            </a:r>
            <a:endParaRPr lang="en-US" sz="2400" b="1" dirty="0">
              <a:latin typeface="Aptos Display" panose="020B0004020202020204" pitchFamily="34" charset="0"/>
            </a:endParaRPr>
          </a:p>
        </p:txBody>
      </p:sp>
      <p:sp>
        <p:nvSpPr>
          <p:cNvPr id="15" name="Text 8"/>
          <p:cNvSpPr/>
          <p:nvPr/>
        </p:nvSpPr>
        <p:spPr>
          <a:xfrm>
            <a:off x="216388" y="3370664"/>
            <a:ext cx="6664325" cy="1038728"/>
          </a:xfrm>
          <a:prstGeom prst="rect">
            <a:avLst/>
          </a:prstGeom>
          <a:noFill/>
          <a:ln/>
        </p:spPr>
        <p:txBody>
          <a:bodyPr wrap="none" lIns="0" tIns="0" rIns="0" bIns="0" rtlCol="0" anchor="ctr"/>
          <a:lstStyle/>
          <a:p>
            <a:pPr algn="just"/>
            <a:endParaRPr lang="en-US" dirty="0">
              <a:latin typeface="Aptos Display" panose="020B0004020202020204" pitchFamily="34" charset="0"/>
            </a:endParaRPr>
          </a:p>
        </p:txBody>
      </p:sp>
      <p:sp>
        <p:nvSpPr>
          <p:cNvPr id="18" name="TextBox 17">
            <a:extLst>
              <a:ext uri="{FF2B5EF4-FFF2-40B4-BE49-F238E27FC236}">
                <a16:creationId xmlns:a16="http://schemas.microsoft.com/office/drawing/2014/main" id="{8F6730A6-359F-55B4-976A-DB955A4BEBF4}"/>
              </a:ext>
            </a:extLst>
          </p:cNvPr>
          <p:cNvSpPr txBox="1"/>
          <p:nvPr/>
        </p:nvSpPr>
        <p:spPr>
          <a:xfrm>
            <a:off x="162654" y="1023677"/>
            <a:ext cx="7179495" cy="646331"/>
          </a:xfrm>
          <a:prstGeom prst="rect">
            <a:avLst/>
          </a:prstGeom>
          <a:noFill/>
        </p:spPr>
        <p:txBody>
          <a:bodyPr wrap="square">
            <a:spAutoFit/>
          </a:bodyPr>
          <a:lstStyle/>
          <a:p>
            <a:pPr algn="just"/>
            <a:r>
              <a:rPr lang="en-US" dirty="0">
                <a:solidFill>
                  <a:srgbClr val="464646"/>
                </a:solidFill>
                <a:latin typeface="Aptos Display" panose="020B0004020202020204" pitchFamily="34" charset="0"/>
                <a:ea typeface="Inter Medium" pitchFamily="34" charset="-122"/>
                <a:cs typeface="Inter Medium" pitchFamily="34" charset="-120"/>
              </a:rPr>
              <a:t>High-fidelity numerical integration of equations of motion with perturbation effects (it depends on the Launcher In-Orbit injection)</a:t>
            </a:r>
            <a:endParaRPr lang="en-US" dirty="0">
              <a:latin typeface="Aptos Display" panose="020B0004020202020204" pitchFamily="34" charset="0"/>
            </a:endParaRPr>
          </a:p>
        </p:txBody>
      </p:sp>
      <p:sp>
        <p:nvSpPr>
          <p:cNvPr id="20" name="TextBox 19">
            <a:extLst>
              <a:ext uri="{FF2B5EF4-FFF2-40B4-BE49-F238E27FC236}">
                <a16:creationId xmlns:a16="http://schemas.microsoft.com/office/drawing/2014/main" id="{660B23FF-4E8D-5FCB-D198-77F10E62C6BE}"/>
              </a:ext>
            </a:extLst>
          </p:cNvPr>
          <p:cNvSpPr txBox="1"/>
          <p:nvPr/>
        </p:nvSpPr>
        <p:spPr>
          <a:xfrm>
            <a:off x="162654" y="2096938"/>
            <a:ext cx="7300464" cy="646331"/>
          </a:xfrm>
          <a:prstGeom prst="rect">
            <a:avLst/>
          </a:prstGeom>
          <a:noFill/>
        </p:spPr>
        <p:txBody>
          <a:bodyPr wrap="square">
            <a:spAutoFit/>
          </a:bodyPr>
          <a:lstStyle/>
          <a:p>
            <a:pPr algn="just"/>
            <a:r>
              <a:rPr lang="en-US" dirty="0">
                <a:solidFill>
                  <a:srgbClr val="464646"/>
                </a:solidFill>
                <a:latin typeface="Aptos Display" panose="020B0004020202020204" pitchFamily="34" charset="0"/>
                <a:ea typeface="Inter Medium" pitchFamily="34" charset="-122"/>
                <a:cs typeface="Inter Medium" pitchFamily="34" charset="-120"/>
              </a:rPr>
              <a:t>Precise calculation of orbital elements using Keplerian parameters and reference frames (Ansys, STK and other software)</a:t>
            </a:r>
            <a:endParaRPr lang="en-US" dirty="0">
              <a:latin typeface="Aptos Display" panose="020B0004020202020204" pitchFamily="34" charset="0"/>
            </a:endParaRPr>
          </a:p>
        </p:txBody>
      </p:sp>
      <p:sp>
        <p:nvSpPr>
          <p:cNvPr id="22" name="TextBox 21">
            <a:extLst>
              <a:ext uri="{FF2B5EF4-FFF2-40B4-BE49-F238E27FC236}">
                <a16:creationId xmlns:a16="http://schemas.microsoft.com/office/drawing/2014/main" id="{3F34C6FB-2FA3-534B-D314-6BA4CA7054D7}"/>
              </a:ext>
            </a:extLst>
          </p:cNvPr>
          <p:cNvSpPr txBox="1"/>
          <p:nvPr/>
        </p:nvSpPr>
        <p:spPr>
          <a:xfrm>
            <a:off x="149207" y="3161608"/>
            <a:ext cx="7179494" cy="923330"/>
          </a:xfrm>
          <a:prstGeom prst="rect">
            <a:avLst/>
          </a:prstGeom>
          <a:noFill/>
        </p:spPr>
        <p:txBody>
          <a:bodyPr wrap="square">
            <a:spAutoFit/>
          </a:bodyPr>
          <a:lstStyle/>
          <a:p>
            <a:pPr algn="just"/>
            <a:r>
              <a:rPr lang="en-US" dirty="0">
                <a:solidFill>
                  <a:srgbClr val="464646"/>
                </a:solidFill>
                <a:latin typeface="Aptos Display" panose="020B0004020202020204" pitchFamily="34" charset="0"/>
                <a:ea typeface="Inter Medium" pitchFamily="34" charset="-122"/>
                <a:cs typeface="Inter Medium" pitchFamily="34" charset="-120"/>
              </a:rPr>
              <a:t>Accounting for gravitational harmonics, atmospheric drag, and solar radiation pressure (in general time dependent, unforeseeable events accounted as the worst ever happened)</a:t>
            </a:r>
            <a:endParaRPr lang="en-US" dirty="0">
              <a:latin typeface="Aptos Display" panose="020B0004020202020204" pitchFamily="34" charset="0"/>
            </a:endParaRPr>
          </a:p>
        </p:txBody>
      </p:sp>
      <p:sp>
        <p:nvSpPr>
          <p:cNvPr id="24" name="TextBox 23">
            <a:extLst>
              <a:ext uri="{FF2B5EF4-FFF2-40B4-BE49-F238E27FC236}">
                <a16:creationId xmlns:a16="http://schemas.microsoft.com/office/drawing/2014/main" id="{1E773923-D21E-DBCB-7F4F-AE2F475FCD99}"/>
              </a:ext>
            </a:extLst>
          </p:cNvPr>
          <p:cNvSpPr txBox="1"/>
          <p:nvPr/>
        </p:nvSpPr>
        <p:spPr>
          <a:xfrm>
            <a:off x="162654" y="4618448"/>
            <a:ext cx="7179494" cy="923330"/>
          </a:xfrm>
          <a:prstGeom prst="rect">
            <a:avLst/>
          </a:prstGeom>
          <a:noFill/>
        </p:spPr>
        <p:txBody>
          <a:bodyPr wrap="square">
            <a:spAutoFit/>
          </a:bodyPr>
          <a:lstStyle/>
          <a:p>
            <a:pPr algn="just"/>
            <a:r>
              <a:rPr lang="en-US" dirty="0">
                <a:solidFill>
                  <a:srgbClr val="464646"/>
                </a:solidFill>
                <a:latin typeface="Aptos Display" panose="020B0004020202020204" pitchFamily="34" charset="0"/>
                <a:ea typeface="Inter Medium" pitchFamily="34" charset="-122"/>
                <a:cs typeface="Inter Medium" pitchFamily="34" charset="-120"/>
              </a:rPr>
              <a:t>Advanced algorithms for long-term orbit prediction and  station-keeping maneuvers (it is in general time-based (Epoch), using TLE, Two-Line Element for Earth Orbiting spacecrafts) </a:t>
            </a:r>
            <a:endParaRPr lang="en-US" dirty="0">
              <a:latin typeface="Aptos Display" panose="020B0004020202020204" pitchFamily="34" charset="0"/>
            </a:endParaRPr>
          </a:p>
        </p:txBody>
      </p:sp>
      <p:sp>
        <p:nvSpPr>
          <p:cNvPr id="25" name="TextBox 24">
            <a:extLst>
              <a:ext uri="{FF2B5EF4-FFF2-40B4-BE49-F238E27FC236}">
                <a16:creationId xmlns:a16="http://schemas.microsoft.com/office/drawing/2014/main" id="{F5EF237F-928D-473F-56C7-4A4F03EA4591}"/>
              </a:ext>
            </a:extLst>
          </p:cNvPr>
          <p:cNvSpPr txBox="1"/>
          <p:nvPr/>
        </p:nvSpPr>
        <p:spPr>
          <a:xfrm>
            <a:off x="41684" y="6075288"/>
            <a:ext cx="7300464" cy="646331"/>
          </a:xfrm>
          <a:prstGeom prst="rect">
            <a:avLst/>
          </a:prstGeom>
          <a:noFill/>
        </p:spPr>
        <p:txBody>
          <a:bodyPr wrap="square">
            <a:spAutoFit/>
          </a:bodyPr>
          <a:lstStyle/>
          <a:p>
            <a:pPr algn="just"/>
            <a:r>
              <a:rPr lang="en-US" dirty="0">
                <a:solidFill>
                  <a:srgbClr val="464646"/>
                </a:solidFill>
                <a:latin typeface="Aptos Display" panose="020B0004020202020204" pitchFamily="34" charset="0"/>
                <a:ea typeface="Inter Medium" pitchFamily="34" charset="-122"/>
                <a:cs typeface="Inter Medium" pitchFamily="34" charset="-120"/>
              </a:rPr>
              <a:t>This is a highly predictive task, mostly based on classical mechanics and statistics (Impact of debris, orbital correction failures,  …)   </a:t>
            </a:r>
            <a:endParaRPr lang="en-US" dirty="0">
              <a:latin typeface="Aptos Display" panose="020B0004020202020204" pitchFamily="34" charset="0"/>
            </a:endParaRPr>
          </a:p>
        </p:txBody>
      </p:sp>
    </p:spTree>
    <p:extLst>
      <p:ext uri="{BB962C8B-B14F-4D97-AF65-F5344CB8AC3E}">
        <p14:creationId xmlns:p14="http://schemas.microsoft.com/office/powerpoint/2010/main" val="384085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0"/>
          <p:cNvSpPr/>
          <p:nvPr/>
        </p:nvSpPr>
        <p:spPr>
          <a:xfrm>
            <a:off x="790687" y="13177"/>
            <a:ext cx="10843949" cy="584398"/>
          </a:xfrm>
          <a:prstGeom prst="rect">
            <a:avLst/>
          </a:prstGeom>
          <a:noFill/>
          <a:ln/>
        </p:spPr>
        <p:txBody>
          <a:bodyPr wrap="none" lIns="0" tIns="0" rIns="0" bIns="0" rtlCol="0" anchor="t"/>
          <a:lstStyle/>
          <a:p>
            <a:pPr>
              <a:lnSpc>
                <a:spcPts val="4583"/>
              </a:lnSpc>
            </a:pPr>
            <a:r>
              <a:rPr lang="en-US" sz="3400" kern="0" spc="-37" dirty="0">
                <a:solidFill>
                  <a:srgbClr val="000000"/>
                </a:solidFill>
                <a:latin typeface="Aptos Display" panose="020B0004020202020204" pitchFamily="34" charset="0"/>
                <a:ea typeface="Montserrat Bold" pitchFamily="34" charset="-122"/>
                <a:cs typeface="Montserrat Bold" pitchFamily="34" charset="-120"/>
              </a:rPr>
              <a:t>Power Budget Analysis: P/L power supply and heat generation</a:t>
            </a:r>
            <a:endParaRPr lang="en-US" sz="3400" dirty="0">
              <a:latin typeface="Aptos Display" panose="020B0004020202020204" pitchFamily="34" charset="0"/>
            </a:endParaRPr>
          </a:p>
        </p:txBody>
      </p:sp>
      <p:graphicFrame>
        <p:nvGraphicFramePr>
          <p:cNvPr id="16" name="Table 15">
            <a:extLst>
              <a:ext uri="{FF2B5EF4-FFF2-40B4-BE49-F238E27FC236}">
                <a16:creationId xmlns:a16="http://schemas.microsoft.com/office/drawing/2014/main" id="{A51A8917-C12D-07CE-5545-06D79A4D5363}"/>
              </a:ext>
            </a:extLst>
          </p:cNvPr>
          <p:cNvGraphicFramePr>
            <a:graphicFrameLocks noGrp="1"/>
          </p:cNvGraphicFramePr>
          <p:nvPr/>
        </p:nvGraphicFramePr>
        <p:xfrm>
          <a:off x="1182852" y="679003"/>
          <a:ext cx="10059621" cy="6026629"/>
        </p:xfrm>
        <a:graphic>
          <a:graphicData uri="http://schemas.openxmlformats.org/drawingml/2006/table">
            <a:tbl>
              <a:tblPr/>
              <a:tblGrid>
                <a:gridCol w="2736701">
                  <a:extLst>
                    <a:ext uri="{9D8B030D-6E8A-4147-A177-3AD203B41FA5}">
                      <a16:colId xmlns:a16="http://schemas.microsoft.com/office/drawing/2014/main" val="989163192"/>
                    </a:ext>
                  </a:extLst>
                </a:gridCol>
                <a:gridCol w="990395">
                  <a:extLst>
                    <a:ext uri="{9D8B030D-6E8A-4147-A177-3AD203B41FA5}">
                      <a16:colId xmlns:a16="http://schemas.microsoft.com/office/drawing/2014/main" val="2162759001"/>
                    </a:ext>
                  </a:extLst>
                </a:gridCol>
                <a:gridCol w="915366">
                  <a:extLst>
                    <a:ext uri="{9D8B030D-6E8A-4147-A177-3AD203B41FA5}">
                      <a16:colId xmlns:a16="http://schemas.microsoft.com/office/drawing/2014/main" val="1791536509"/>
                    </a:ext>
                  </a:extLst>
                </a:gridCol>
                <a:gridCol w="1005401">
                  <a:extLst>
                    <a:ext uri="{9D8B030D-6E8A-4147-A177-3AD203B41FA5}">
                      <a16:colId xmlns:a16="http://schemas.microsoft.com/office/drawing/2014/main" val="1438131360"/>
                    </a:ext>
                  </a:extLst>
                </a:gridCol>
                <a:gridCol w="975388">
                  <a:extLst>
                    <a:ext uri="{9D8B030D-6E8A-4147-A177-3AD203B41FA5}">
                      <a16:colId xmlns:a16="http://schemas.microsoft.com/office/drawing/2014/main" val="136181562"/>
                    </a:ext>
                  </a:extLst>
                </a:gridCol>
                <a:gridCol w="1020408">
                  <a:extLst>
                    <a:ext uri="{9D8B030D-6E8A-4147-A177-3AD203B41FA5}">
                      <a16:colId xmlns:a16="http://schemas.microsoft.com/office/drawing/2014/main" val="2904825767"/>
                    </a:ext>
                  </a:extLst>
                </a:gridCol>
                <a:gridCol w="1155460">
                  <a:extLst>
                    <a:ext uri="{9D8B030D-6E8A-4147-A177-3AD203B41FA5}">
                      <a16:colId xmlns:a16="http://schemas.microsoft.com/office/drawing/2014/main" val="182689580"/>
                    </a:ext>
                  </a:extLst>
                </a:gridCol>
                <a:gridCol w="1260502">
                  <a:extLst>
                    <a:ext uri="{9D8B030D-6E8A-4147-A177-3AD203B41FA5}">
                      <a16:colId xmlns:a16="http://schemas.microsoft.com/office/drawing/2014/main" val="3492175287"/>
                    </a:ext>
                  </a:extLst>
                </a:gridCol>
              </a:tblGrid>
              <a:tr h="389133">
                <a:tc>
                  <a:txBody>
                    <a:bodyPr/>
                    <a:lstStyle/>
                    <a:p>
                      <a:pPr algn="ctr" rtl="0" fontAlgn="ct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1" dirty="0">
                          <a:solidFill>
                            <a:schemeClr val="bg1"/>
                          </a:solidFill>
                          <a:effectLst/>
                          <a:latin typeface="+mj-lt"/>
                        </a:rPr>
                        <a:t>Ch 1</a:t>
                      </a: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T" sz="1200" b="1" dirty="0">
                          <a:solidFill>
                            <a:schemeClr val="bg1"/>
                          </a:solidFill>
                          <a:effectLst/>
                          <a:latin typeface="+mj-lt"/>
                        </a:rPr>
                        <a:t>Ch 2</a:t>
                      </a: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T" sz="1200" b="1" dirty="0">
                          <a:solidFill>
                            <a:schemeClr val="bg1"/>
                          </a:solidFill>
                          <a:effectLst/>
                          <a:latin typeface="+mj-lt"/>
                        </a:rPr>
                        <a:t>Ch 3</a:t>
                      </a: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T" sz="1200" b="1" dirty="0">
                          <a:solidFill>
                            <a:schemeClr val="bg1"/>
                          </a:solidFill>
                          <a:effectLst/>
                          <a:latin typeface="+mj-lt"/>
                        </a:rPr>
                        <a:t>Ch 4</a:t>
                      </a: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T" sz="1200" b="1" dirty="0">
                          <a:solidFill>
                            <a:schemeClr val="bg1"/>
                          </a:solidFill>
                          <a:effectLst/>
                          <a:latin typeface="+mj-lt"/>
                        </a:rPr>
                        <a:t>Ch 5</a:t>
                      </a: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T" sz="1200" b="1" dirty="0">
                          <a:solidFill>
                            <a:schemeClr val="bg1"/>
                          </a:solidFill>
                          <a:effectLst/>
                          <a:latin typeface="+mj-lt"/>
                        </a:rPr>
                        <a:t>Ch 6</a:t>
                      </a: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T" sz="1200" b="1" dirty="0">
                          <a:solidFill>
                            <a:schemeClr val="bg1"/>
                          </a:solidFill>
                          <a:effectLst/>
                          <a:latin typeface="+mj-lt"/>
                        </a:rPr>
                        <a:t>Ch 7</a:t>
                      </a: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46749035"/>
                  </a:ext>
                </a:extLst>
              </a:tr>
              <a:tr h="389133">
                <a:tc>
                  <a:txBody>
                    <a:bodyPr/>
                    <a:lstStyle/>
                    <a:p>
                      <a:pPr algn="ctr" rtl="0" fontAlgn="ctr"/>
                      <a:r>
                        <a:rPr lang="en-GB" sz="1200" b="1" i="1" u="none" strike="noStrike" dirty="0">
                          <a:solidFill>
                            <a:srgbClr val="000000"/>
                          </a:solidFill>
                          <a:effectLst/>
                          <a:latin typeface="+mj-lt"/>
                        </a:rPr>
                        <a:t>Voltage Output  (V)</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1.00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2.20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3.70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5.00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47.00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68.00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26.00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00736875"/>
                  </a:ext>
                </a:extLst>
              </a:tr>
              <a:tr h="389133">
                <a:tc>
                  <a:txBody>
                    <a:bodyPr/>
                    <a:lstStyle/>
                    <a:p>
                      <a:pPr algn="ctr" rtl="0" fontAlgn="ctr"/>
                      <a:r>
                        <a:rPr lang="en-GB" sz="1200" b="1" i="1" u="none" strike="noStrike" dirty="0">
                          <a:solidFill>
                            <a:srgbClr val="000000"/>
                          </a:solidFill>
                          <a:effectLst/>
                          <a:latin typeface="+mj-lt"/>
                        </a:rPr>
                        <a:t>Current Output (A)</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3.80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2.70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9.90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3.06</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0.15</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15324742"/>
                  </a:ext>
                </a:extLst>
              </a:tr>
              <a:tr h="389133">
                <a:tc>
                  <a:txBody>
                    <a:bodyPr/>
                    <a:lstStyle/>
                    <a:p>
                      <a:pPr algn="ctr" rtl="0" fontAlgn="ctr"/>
                      <a:r>
                        <a:rPr lang="en-GB" sz="1200" b="1" i="1" u="none" strike="noStrike" dirty="0">
                          <a:solidFill>
                            <a:srgbClr val="000000"/>
                          </a:solidFill>
                          <a:effectLst/>
                          <a:latin typeface="+mj-lt"/>
                        </a:rPr>
                        <a:t>Power Output (W)</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3.80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5.94</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36.63</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15.30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7.05</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0.14</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70934195"/>
                  </a:ext>
                </a:extLst>
              </a:tr>
              <a:tr h="389133">
                <a:tc>
                  <a:txBody>
                    <a:bodyPr/>
                    <a:lstStyle/>
                    <a:p>
                      <a:pPr algn="ctr" rtl="0" fontAlgn="ctr"/>
                      <a:r>
                        <a:rPr lang="en-GB" sz="1200" b="1" i="1" u="none" strike="noStrike" dirty="0">
                          <a:solidFill>
                            <a:srgbClr val="000000"/>
                          </a:solidFill>
                          <a:effectLst/>
                          <a:latin typeface="+mj-lt"/>
                        </a:rPr>
                        <a:t>Efficiency </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78.60%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87.00%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94.00%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95.00%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86.00%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50.00%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10.00%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96351776"/>
                  </a:ext>
                </a:extLst>
              </a:tr>
              <a:tr h="389133">
                <a:tc>
                  <a:txBody>
                    <a:bodyPr/>
                    <a:lstStyle/>
                    <a:p>
                      <a:pPr algn="ctr" rtl="0" fontAlgn="ctr"/>
                      <a:r>
                        <a:rPr lang="en-GB" sz="1200" b="1" i="1" u="none" strike="noStrike" dirty="0">
                          <a:solidFill>
                            <a:srgbClr val="000000"/>
                          </a:solidFill>
                          <a:effectLst/>
                          <a:latin typeface="+mj-lt"/>
                        </a:rPr>
                        <a:t>Power dissipation (W)</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1.03</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0.89</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2.34</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0.81</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1.15</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0.14</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0.24</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12085438"/>
                  </a:ext>
                </a:extLst>
              </a:tr>
              <a:tr h="389133">
                <a:tc>
                  <a:txBody>
                    <a:bodyPr/>
                    <a:lstStyle/>
                    <a:p>
                      <a:pPr algn="ctr" rtl="0" fontAlgn="ctr"/>
                      <a:r>
                        <a:rPr lang="en-GB" sz="1200" b="1" i="1" u="none" strike="noStrike" dirty="0">
                          <a:solidFill>
                            <a:srgbClr val="000000"/>
                          </a:solidFill>
                          <a:effectLst/>
                          <a:latin typeface="+mj-lt"/>
                        </a:rPr>
                        <a:t>Power Input (W)</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4.83</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6.83</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38.97</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16.11</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8.20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0.27</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a:solidFill>
                            <a:srgbClr val="000000"/>
                          </a:solidFill>
                          <a:effectLst/>
                          <a:latin typeface="+mj-lt"/>
                        </a:rPr>
                        <a:t>0.30</a:t>
                      </a:r>
                      <a:endParaRPr lang="en-IT" sz="120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35892114"/>
                  </a:ext>
                </a:extLst>
              </a:tr>
              <a:tr h="389133">
                <a:tc>
                  <a:txBody>
                    <a:bodyPr/>
                    <a:lstStyle/>
                    <a:p>
                      <a:pPr algn="ctr" rtl="0" fontAlgn="ctr"/>
                      <a:r>
                        <a:rPr lang="en-GB" sz="1200" b="1" i="1" u="none" strike="noStrike" dirty="0">
                          <a:solidFill>
                            <a:srgbClr val="000000"/>
                          </a:solidFill>
                          <a:effectLst/>
                          <a:latin typeface="+mj-lt"/>
                        </a:rPr>
                        <a:t>Current Input @ 12V (A)</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0.40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0.57</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3.25</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1.34</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0.68</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0.02</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0.03</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17828299"/>
                  </a:ext>
                </a:extLst>
              </a:tr>
              <a:tr h="428019">
                <a:tc>
                  <a:txBody>
                    <a:bodyPr/>
                    <a:lstStyle/>
                    <a:p>
                      <a:pPr algn="ctr" rtl="0" fontAlgn="ctr"/>
                      <a:r>
                        <a:rPr lang="en-GB" sz="1200" b="1" i="1" u="none" strike="noStrike" dirty="0">
                          <a:solidFill>
                            <a:srgbClr val="000000"/>
                          </a:solidFill>
                          <a:effectLst/>
                          <a:latin typeface="+mj-lt"/>
                        </a:rPr>
                        <a:t>Total Current Input  @12 V tot. (A) </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6.27</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rowSpan="7" gridSpan="6">
                  <a:txBody>
                    <a:bodyPr/>
                    <a:lstStyle/>
                    <a:p>
                      <a:pPr fontAlgn="t"/>
                      <a:endParaRPr lang="en-IT" sz="1200" dirty="0">
                        <a:effectLst/>
                        <a:latin typeface="+mj-lt"/>
                      </a:endParaRPr>
                    </a:p>
                  </a:txBody>
                  <a:tcPr marL="83809" marR="83809" marT="83809" marB="83809">
                    <a:lnL w="6344" cap="flat" cmpd="sng" algn="ctr">
                      <a:solidFill>
                        <a:srgbClr val="000000"/>
                      </a:solidFill>
                      <a:prstDash val="solid"/>
                      <a:round/>
                      <a:headEnd type="none" w="med" len="med"/>
                      <a:tailEnd type="none" w="med" len="med"/>
                    </a:lnL>
                    <a:lnR w="9525" cap="flat" cmpd="sng" algn="ctr">
                      <a:solidFill>
                        <a:srgbClr val="9E9E9E"/>
                      </a:solidFill>
                      <a:prstDash val="solid"/>
                      <a:round/>
                      <a:headEnd type="none" w="med" len="med"/>
                      <a:tailEnd type="none" w="med" len="med"/>
                    </a:lnR>
                    <a:lnT w="6344" cap="flat" cmpd="sng" algn="ctr">
                      <a:solidFill>
                        <a:srgbClr val="000000"/>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rowSpan="7" hMerge="1">
                  <a:txBody>
                    <a:bodyPr/>
                    <a:lstStyle/>
                    <a:p>
                      <a:endParaRPr lang="en-IT"/>
                    </a:p>
                  </a:txBody>
                  <a:tcPr/>
                </a:tc>
                <a:tc rowSpan="7" hMerge="1">
                  <a:txBody>
                    <a:bodyPr/>
                    <a:lstStyle/>
                    <a:p>
                      <a:endParaRPr lang="en-IT"/>
                    </a:p>
                  </a:txBody>
                  <a:tcPr/>
                </a:tc>
                <a:tc rowSpan="7" hMerge="1">
                  <a:txBody>
                    <a:bodyPr/>
                    <a:lstStyle/>
                    <a:p>
                      <a:endParaRPr lang="en-IT"/>
                    </a:p>
                  </a:txBody>
                  <a:tcPr/>
                </a:tc>
                <a:tc rowSpan="7" hMerge="1">
                  <a:txBody>
                    <a:bodyPr/>
                    <a:lstStyle/>
                    <a:p>
                      <a:endParaRPr lang="en-IT"/>
                    </a:p>
                  </a:txBody>
                  <a:tcPr/>
                </a:tc>
                <a:tc rowSpan="7" hMerge="1">
                  <a:txBody>
                    <a:bodyPr/>
                    <a:lstStyle/>
                    <a:p>
                      <a:endParaRPr lang="en-IT"/>
                    </a:p>
                  </a:txBody>
                  <a:tcPr/>
                </a:tc>
                <a:extLst>
                  <a:ext uri="{0D108BD9-81ED-4DB2-BD59-A6C34878D82A}">
                    <a16:rowId xmlns:a16="http://schemas.microsoft.com/office/drawing/2014/main" val="4194213142"/>
                  </a:ext>
                </a:extLst>
              </a:tr>
              <a:tr h="428019">
                <a:tc>
                  <a:txBody>
                    <a:bodyPr/>
                    <a:lstStyle/>
                    <a:p>
                      <a:pPr algn="ctr" rtl="0" fontAlgn="ctr"/>
                      <a:r>
                        <a:rPr lang="en-GB" sz="1200" b="1" i="1" u="none" strike="noStrike" dirty="0">
                          <a:solidFill>
                            <a:srgbClr val="000000"/>
                          </a:solidFill>
                          <a:effectLst/>
                          <a:latin typeface="+mj-lt"/>
                        </a:rPr>
                        <a:t>Current Input secondary (A) </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IT" sz="1200" b="0" i="0" u="none" strike="noStrike" dirty="0">
                          <a:solidFill>
                            <a:srgbClr val="000000"/>
                          </a:solidFill>
                          <a:effectLst/>
                          <a:latin typeface="+mj-lt"/>
                        </a:rPr>
                        <a:t>1.40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00B050"/>
                    </a:solidFill>
                  </a:tcPr>
                </a:tc>
                <a:tc gridSpan="6"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extLst>
                  <a:ext uri="{0D108BD9-81ED-4DB2-BD59-A6C34878D82A}">
                    <a16:rowId xmlns:a16="http://schemas.microsoft.com/office/drawing/2014/main" val="4086015189"/>
                  </a:ext>
                </a:extLst>
              </a:tr>
              <a:tr h="428019">
                <a:tc>
                  <a:txBody>
                    <a:bodyPr/>
                    <a:lstStyle/>
                    <a:p>
                      <a:pPr algn="ctr" rtl="0" fontAlgn="ctr"/>
                      <a:r>
                        <a:rPr lang="en-GB" sz="1200" b="1" i="1" u="none" strike="noStrike" dirty="0">
                          <a:solidFill>
                            <a:srgbClr val="000000"/>
                          </a:solidFill>
                          <a:effectLst/>
                          <a:latin typeface="+mj-lt"/>
                        </a:rPr>
                        <a:t>Total Current Input @12V (A)</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7.67</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gridSpan="6"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extLst>
                  <a:ext uri="{0D108BD9-81ED-4DB2-BD59-A6C34878D82A}">
                    <a16:rowId xmlns:a16="http://schemas.microsoft.com/office/drawing/2014/main" val="2420621795"/>
                  </a:ext>
                </a:extLst>
              </a:tr>
              <a:tr h="389133">
                <a:tc>
                  <a:txBody>
                    <a:bodyPr/>
                    <a:lstStyle/>
                    <a:p>
                      <a:pPr algn="ctr" rtl="0" fontAlgn="ctr"/>
                      <a:r>
                        <a:rPr lang="en-GB" sz="1200" b="1" i="1" u="none" strike="noStrike" dirty="0">
                          <a:solidFill>
                            <a:srgbClr val="000000"/>
                          </a:solidFill>
                          <a:effectLst/>
                          <a:latin typeface="+mj-lt"/>
                        </a:rPr>
                        <a:t>Power (W) </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92.01</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gridSpan="6"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extLst>
                  <a:ext uri="{0D108BD9-81ED-4DB2-BD59-A6C34878D82A}">
                    <a16:rowId xmlns:a16="http://schemas.microsoft.com/office/drawing/2014/main" val="3962040785"/>
                  </a:ext>
                </a:extLst>
              </a:tr>
              <a:tr h="389133">
                <a:tc>
                  <a:txBody>
                    <a:bodyPr/>
                    <a:lstStyle/>
                    <a:p>
                      <a:pPr algn="ctr" rtl="0" fontAlgn="ctr"/>
                      <a:r>
                        <a:rPr lang="en-GB" sz="1200" b="1" i="1" u="none" strike="noStrike" dirty="0">
                          <a:solidFill>
                            <a:srgbClr val="000000"/>
                          </a:solidFill>
                          <a:effectLst/>
                          <a:latin typeface="+mj-lt"/>
                        </a:rPr>
                        <a:t>Efficiency Conversion </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0" i="0" u="none" strike="noStrike" dirty="0">
                          <a:solidFill>
                            <a:srgbClr val="000000"/>
                          </a:solidFill>
                          <a:effectLst/>
                          <a:latin typeface="+mj-lt"/>
                        </a:rPr>
                        <a:t>88.00%</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gridSpan="6"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extLst>
                  <a:ext uri="{0D108BD9-81ED-4DB2-BD59-A6C34878D82A}">
                    <a16:rowId xmlns:a16="http://schemas.microsoft.com/office/drawing/2014/main" val="2566911907"/>
                  </a:ext>
                </a:extLst>
              </a:tr>
              <a:tr h="462109">
                <a:tc>
                  <a:txBody>
                    <a:bodyPr/>
                    <a:lstStyle/>
                    <a:p>
                      <a:pPr algn="ctr" rtl="0" fontAlgn="ctr"/>
                      <a:r>
                        <a:rPr lang="en-GB" sz="1200" b="1" i="1" u="none" strike="noStrike" dirty="0">
                          <a:solidFill>
                            <a:srgbClr val="000000"/>
                          </a:solidFill>
                          <a:effectLst/>
                          <a:latin typeface="+mj-lt"/>
                        </a:rPr>
                        <a:t>Pin (W) </a:t>
                      </a:r>
                      <a:endParaRPr lang="en-GB" sz="1200" dirty="0">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T" sz="1200" b="1" i="0" u="none" strike="noStrike" dirty="0">
                          <a:solidFill>
                            <a:srgbClr val="FF0000"/>
                          </a:solidFill>
                          <a:effectLst/>
                          <a:latin typeface="+mj-lt"/>
                        </a:rPr>
                        <a:t>104.55</a:t>
                      </a:r>
                      <a:endParaRPr lang="en-IT" sz="1200" dirty="0">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6344" cap="flat" cmpd="sng" algn="ctr">
                      <a:solidFill>
                        <a:srgbClr val="000000"/>
                      </a:solidFill>
                      <a:prstDash val="solid"/>
                      <a:round/>
                      <a:headEnd type="none" w="med" len="med"/>
                      <a:tailEnd type="none" w="med" len="med"/>
                    </a:lnB>
                    <a:solidFill>
                      <a:srgbClr val="E2EFDA"/>
                    </a:solidFill>
                  </a:tcPr>
                </a:tc>
                <a:tc gridSpan="6"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extLst>
                  <a:ext uri="{0D108BD9-81ED-4DB2-BD59-A6C34878D82A}">
                    <a16:rowId xmlns:a16="http://schemas.microsoft.com/office/drawing/2014/main" val="415271710"/>
                  </a:ext>
                </a:extLst>
              </a:tr>
              <a:tr h="389133">
                <a:tc>
                  <a:txBody>
                    <a:bodyPr/>
                    <a:lstStyle/>
                    <a:p>
                      <a:pPr algn="ctr" rtl="0" fontAlgn="ctr"/>
                      <a:r>
                        <a:rPr lang="en-GB" sz="1200" b="1" i="1" u="none" strike="noStrike" dirty="0">
                          <a:solidFill>
                            <a:schemeClr val="tx1"/>
                          </a:solidFill>
                          <a:effectLst/>
                          <a:latin typeface="+mj-lt"/>
                        </a:rPr>
                        <a:t>Current Input Satellite @ 56V </a:t>
                      </a:r>
                      <a:r>
                        <a:rPr lang="en-GB" sz="1200" b="1" i="1" u="none" strike="noStrike" dirty="0" err="1">
                          <a:solidFill>
                            <a:schemeClr val="tx1"/>
                          </a:solidFill>
                          <a:effectLst/>
                          <a:latin typeface="+mj-lt"/>
                        </a:rPr>
                        <a:t>Vbus</a:t>
                      </a:r>
                      <a:r>
                        <a:rPr lang="en-GB" sz="1200" b="1" i="1" u="none" strike="noStrike" dirty="0">
                          <a:solidFill>
                            <a:schemeClr val="tx1"/>
                          </a:solidFill>
                          <a:effectLst/>
                          <a:latin typeface="+mj-lt"/>
                        </a:rPr>
                        <a:t>  (A) </a:t>
                      </a:r>
                      <a:endParaRPr lang="en-GB" sz="1200" dirty="0">
                        <a:solidFill>
                          <a:schemeClr val="tx1"/>
                        </a:solidFill>
                        <a:effectLst/>
                        <a:latin typeface="+mj-lt"/>
                      </a:endParaRPr>
                    </a:p>
                  </a:txBody>
                  <a:tcPr marL="83809" marR="83809" marT="83809" marB="83809" anchor="ctr">
                    <a:lnL w="12697"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IT" sz="1200" b="0" i="0" u="none" strike="noStrike" dirty="0">
                          <a:solidFill>
                            <a:schemeClr val="tx1"/>
                          </a:solidFill>
                          <a:effectLst/>
                          <a:latin typeface="+mj-lt"/>
                        </a:rPr>
                        <a:t>1.87</a:t>
                      </a:r>
                      <a:endParaRPr lang="en-IT" sz="1200" dirty="0">
                        <a:solidFill>
                          <a:schemeClr val="tx1"/>
                        </a:solidFill>
                        <a:effectLst/>
                        <a:latin typeface="+mj-lt"/>
                      </a:endParaRPr>
                    </a:p>
                  </a:txBody>
                  <a:tcPr marL="83809" marR="83809" marT="83809" marB="83809" anchor="ctr">
                    <a:lnL w="6344" cap="flat" cmpd="sng" algn="ctr">
                      <a:solidFill>
                        <a:srgbClr val="000000"/>
                      </a:solidFill>
                      <a:prstDash val="solid"/>
                      <a:round/>
                      <a:headEnd type="none" w="med" len="med"/>
                      <a:tailEnd type="none" w="med" len="med"/>
                    </a:lnL>
                    <a:lnR w="6344" cap="flat" cmpd="sng" algn="ctr">
                      <a:solidFill>
                        <a:srgbClr val="000000"/>
                      </a:solidFill>
                      <a:prstDash val="solid"/>
                      <a:round/>
                      <a:headEnd type="none" w="med" len="med"/>
                      <a:tailEnd type="none" w="med" len="med"/>
                    </a:lnR>
                    <a:lnT w="6344"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00"/>
                    </a:solidFill>
                  </a:tcPr>
                </a:tc>
                <a:tc gridSpan="6"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tc hMerge="1" vMerge="1">
                  <a:txBody>
                    <a:bodyPr/>
                    <a:lstStyle/>
                    <a:p>
                      <a:endParaRPr lang="en-IT"/>
                    </a:p>
                  </a:txBody>
                  <a:tcPr/>
                </a:tc>
                <a:extLst>
                  <a:ext uri="{0D108BD9-81ED-4DB2-BD59-A6C34878D82A}">
                    <a16:rowId xmlns:a16="http://schemas.microsoft.com/office/drawing/2014/main" val="2225140586"/>
                  </a:ext>
                </a:extLst>
              </a:tr>
            </a:tbl>
          </a:graphicData>
        </a:graphic>
      </p:graphicFrame>
      <p:sp>
        <p:nvSpPr>
          <p:cNvPr id="17" name="Rectangle 1">
            <a:extLst>
              <a:ext uri="{FF2B5EF4-FFF2-40B4-BE49-F238E27FC236}">
                <a16:creationId xmlns:a16="http://schemas.microsoft.com/office/drawing/2014/main" id="{0E7CD55A-68FF-6ABD-6D45-4CDD08847986}"/>
              </a:ext>
            </a:extLst>
          </p:cNvPr>
          <p:cNvSpPr>
            <a:spLocks noChangeArrowheads="1"/>
          </p:cNvSpPr>
          <p:nvPr/>
        </p:nvSpPr>
        <p:spPr bwMode="auto">
          <a:xfrm>
            <a:off x="3271838" y="1722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1800" b="0" i="0" u="none" strike="noStrike" cap="none" normalizeH="0" baseline="0">
                <a:ln>
                  <a:noFill/>
                </a:ln>
                <a:solidFill>
                  <a:srgbClr val="000000"/>
                </a:solidFill>
                <a:effectLst/>
                <a:latin typeface="Arial" panose="020B0604020202020204" pitchFamily="34" charset="0"/>
              </a:rPr>
              <a:t> </a:t>
            </a:r>
            <a:endParaRPr kumimoji="0" lang="en-IT" altLang="en-IT"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BCCF96EE-8025-DEFC-A571-89065D02CC2B}"/>
              </a:ext>
            </a:extLst>
          </p:cNvPr>
          <p:cNvSpPr/>
          <p:nvPr/>
        </p:nvSpPr>
        <p:spPr>
          <a:xfrm>
            <a:off x="5450606" y="4344819"/>
            <a:ext cx="1175046" cy="104931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solidFill>
                  <a:schemeClr val="tx1"/>
                </a:solidFill>
              </a:rPr>
              <a:t>56 V</a:t>
            </a:r>
          </a:p>
        </p:txBody>
      </p:sp>
      <p:sp>
        <p:nvSpPr>
          <p:cNvPr id="19" name="Rectangle 18">
            <a:extLst>
              <a:ext uri="{FF2B5EF4-FFF2-40B4-BE49-F238E27FC236}">
                <a16:creationId xmlns:a16="http://schemas.microsoft.com/office/drawing/2014/main" id="{008A6D1B-62FD-E2F6-B627-29C69D5CEB4B}"/>
              </a:ext>
            </a:extLst>
          </p:cNvPr>
          <p:cNvSpPr/>
          <p:nvPr/>
        </p:nvSpPr>
        <p:spPr>
          <a:xfrm>
            <a:off x="7557608" y="4344819"/>
            <a:ext cx="1290788" cy="10493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12 V</a:t>
            </a:r>
          </a:p>
        </p:txBody>
      </p:sp>
      <p:sp>
        <p:nvSpPr>
          <p:cNvPr id="20" name="Rectangle 19">
            <a:extLst>
              <a:ext uri="{FF2B5EF4-FFF2-40B4-BE49-F238E27FC236}">
                <a16:creationId xmlns:a16="http://schemas.microsoft.com/office/drawing/2014/main" id="{91B231B1-1242-AD45-FA45-F8EC6DAA7C1B}"/>
              </a:ext>
            </a:extLst>
          </p:cNvPr>
          <p:cNvSpPr/>
          <p:nvPr/>
        </p:nvSpPr>
        <p:spPr>
          <a:xfrm>
            <a:off x="9847205" y="3879729"/>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Ch1</a:t>
            </a:r>
          </a:p>
        </p:txBody>
      </p:sp>
      <p:sp>
        <p:nvSpPr>
          <p:cNvPr id="21" name="Rectangle 20">
            <a:extLst>
              <a:ext uri="{FF2B5EF4-FFF2-40B4-BE49-F238E27FC236}">
                <a16:creationId xmlns:a16="http://schemas.microsoft.com/office/drawing/2014/main" id="{1E94F045-69A8-DF92-CF59-EA217B9D7EFA}"/>
              </a:ext>
            </a:extLst>
          </p:cNvPr>
          <p:cNvSpPr/>
          <p:nvPr/>
        </p:nvSpPr>
        <p:spPr>
          <a:xfrm>
            <a:off x="9847205" y="4290941"/>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Ch2</a:t>
            </a:r>
          </a:p>
        </p:txBody>
      </p:sp>
      <p:sp>
        <p:nvSpPr>
          <p:cNvPr id="22" name="Rectangle 21">
            <a:extLst>
              <a:ext uri="{FF2B5EF4-FFF2-40B4-BE49-F238E27FC236}">
                <a16:creationId xmlns:a16="http://schemas.microsoft.com/office/drawing/2014/main" id="{8418BA11-30B5-78F9-C2D4-02D7A4A4C8F9}"/>
              </a:ext>
            </a:extLst>
          </p:cNvPr>
          <p:cNvSpPr/>
          <p:nvPr/>
        </p:nvSpPr>
        <p:spPr>
          <a:xfrm>
            <a:off x="9847205" y="4702152"/>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Ch3</a:t>
            </a:r>
          </a:p>
        </p:txBody>
      </p:sp>
      <p:sp>
        <p:nvSpPr>
          <p:cNvPr id="23" name="Rectangle 22">
            <a:extLst>
              <a:ext uri="{FF2B5EF4-FFF2-40B4-BE49-F238E27FC236}">
                <a16:creationId xmlns:a16="http://schemas.microsoft.com/office/drawing/2014/main" id="{BC87285C-CBAE-B7E3-AB20-10C41CB4306C}"/>
              </a:ext>
            </a:extLst>
          </p:cNvPr>
          <p:cNvSpPr/>
          <p:nvPr/>
        </p:nvSpPr>
        <p:spPr>
          <a:xfrm>
            <a:off x="9847205" y="5128606"/>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Ch4</a:t>
            </a:r>
          </a:p>
        </p:txBody>
      </p:sp>
      <p:sp>
        <p:nvSpPr>
          <p:cNvPr id="24" name="Rectangle 23">
            <a:extLst>
              <a:ext uri="{FF2B5EF4-FFF2-40B4-BE49-F238E27FC236}">
                <a16:creationId xmlns:a16="http://schemas.microsoft.com/office/drawing/2014/main" id="{60119474-AE42-FA06-2D0F-ECF7D9258ADA}"/>
              </a:ext>
            </a:extLst>
          </p:cNvPr>
          <p:cNvSpPr/>
          <p:nvPr/>
        </p:nvSpPr>
        <p:spPr>
          <a:xfrm>
            <a:off x="9847205" y="5555396"/>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Ch5</a:t>
            </a:r>
          </a:p>
        </p:txBody>
      </p:sp>
      <p:sp>
        <p:nvSpPr>
          <p:cNvPr id="25" name="Rectangle 24">
            <a:extLst>
              <a:ext uri="{FF2B5EF4-FFF2-40B4-BE49-F238E27FC236}">
                <a16:creationId xmlns:a16="http://schemas.microsoft.com/office/drawing/2014/main" id="{BE6810D9-0194-B8EF-5D87-F2E12D9A43A8}"/>
              </a:ext>
            </a:extLst>
          </p:cNvPr>
          <p:cNvSpPr/>
          <p:nvPr/>
        </p:nvSpPr>
        <p:spPr>
          <a:xfrm>
            <a:off x="9847205" y="5966607"/>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Ch6</a:t>
            </a:r>
          </a:p>
        </p:txBody>
      </p:sp>
      <p:sp>
        <p:nvSpPr>
          <p:cNvPr id="26" name="Rectangle 25">
            <a:extLst>
              <a:ext uri="{FF2B5EF4-FFF2-40B4-BE49-F238E27FC236}">
                <a16:creationId xmlns:a16="http://schemas.microsoft.com/office/drawing/2014/main" id="{382CCACE-4F0E-6EB9-6814-4980A916E1BB}"/>
              </a:ext>
            </a:extLst>
          </p:cNvPr>
          <p:cNvSpPr/>
          <p:nvPr/>
        </p:nvSpPr>
        <p:spPr>
          <a:xfrm>
            <a:off x="9847205" y="6393061"/>
            <a:ext cx="1290788" cy="3297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Ch7</a:t>
            </a:r>
          </a:p>
        </p:txBody>
      </p:sp>
      <p:sp>
        <p:nvSpPr>
          <p:cNvPr id="29" name="Rectangle 28">
            <a:extLst>
              <a:ext uri="{FF2B5EF4-FFF2-40B4-BE49-F238E27FC236}">
                <a16:creationId xmlns:a16="http://schemas.microsoft.com/office/drawing/2014/main" id="{FD922009-5AFB-F886-529D-04F4C64C79CD}"/>
              </a:ext>
            </a:extLst>
          </p:cNvPr>
          <p:cNvSpPr/>
          <p:nvPr/>
        </p:nvSpPr>
        <p:spPr>
          <a:xfrm>
            <a:off x="7557608" y="6138750"/>
            <a:ext cx="1290788" cy="32978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Secondary</a:t>
            </a:r>
          </a:p>
        </p:txBody>
      </p:sp>
      <p:cxnSp>
        <p:nvCxnSpPr>
          <p:cNvPr id="32" name="Elbow Connector 31">
            <a:extLst>
              <a:ext uri="{FF2B5EF4-FFF2-40B4-BE49-F238E27FC236}">
                <a16:creationId xmlns:a16="http://schemas.microsoft.com/office/drawing/2014/main" id="{13E6D5FC-6C59-B423-1912-C2851340F503}"/>
              </a:ext>
            </a:extLst>
          </p:cNvPr>
          <p:cNvCxnSpPr>
            <a:cxnSpLocks/>
            <a:stCxn id="21" idx="1"/>
            <a:endCxn id="19" idx="3"/>
          </p:cNvCxnSpPr>
          <p:nvPr/>
        </p:nvCxnSpPr>
        <p:spPr>
          <a:xfrm rot="10800000" flipV="1">
            <a:off x="8848397" y="4455833"/>
            <a:ext cx="998809" cy="413642"/>
          </a:xfrm>
          <a:prstGeom prst="bentConnector3">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276E84C7-62EE-30CE-66CD-102F2020BBF5}"/>
              </a:ext>
            </a:extLst>
          </p:cNvPr>
          <p:cNvCxnSpPr>
            <a:cxnSpLocks/>
            <a:stCxn id="22" idx="1"/>
          </p:cNvCxnSpPr>
          <p:nvPr/>
        </p:nvCxnSpPr>
        <p:spPr>
          <a:xfrm rot="10800000">
            <a:off x="8848397" y="4855380"/>
            <a:ext cx="998808" cy="11665"/>
          </a:xfrm>
          <a:prstGeom prst="bentConnector3">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41" name="Elbow Connector 40">
            <a:extLst>
              <a:ext uri="{FF2B5EF4-FFF2-40B4-BE49-F238E27FC236}">
                <a16:creationId xmlns:a16="http://schemas.microsoft.com/office/drawing/2014/main" id="{B211C958-CD20-F4F9-2540-65B6E3AABD61}"/>
              </a:ext>
            </a:extLst>
          </p:cNvPr>
          <p:cNvCxnSpPr>
            <a:cxnSpLocks/>
            <a:stCxn id="23" idx="1"/>
            <a:endCxn id="19" idx="3"/>
          </p:cNvCxnSpPr>
          <p:nvPr/>
        </p:nvCxnSpPr>
        <p:spPr>
          <a:xfrm rot="10800000">
            <a:off x="8848397" y="4869476"/>
            <a:ext cx="998809" cy="424023"/>
          </a:xfrm>
          <a:prstGeom prst="bentConnector3">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EC46E3E4-8B61-618F-B202-B977F3AFF5E2}"/>
              </a:ext>
            </a:extLst>
          </p:cNvPr>
          <p:cNvCxnSpPr>
            <a:cxnSpLocks/>
            <a:stCxn id="24" idx="1"/>
            <a:endCxn id="19" idx="3"/>
          </p:cNvCxnSpPr>
          <p:nvPr/>
        </p:nvCxnSpPr>
        <p:spPr>
          <a:xfrm rot="10800000">
            <a:off x="8848397" y="4869476"/>
            <a:ext cx="998809" cy="850813"/>
          </a:xfrm>
          <a:prstGeom prst="bentConnector3">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47" name="Elbow Connector 46">
            <a:extLst>
              <a:ext uri="{FF2B5EF4-FFF2-40B4-BE49-F238E27FC236}">
                <a16:creationId xmlns:a16="http://schemas.microsoft.com/office/drawing/2014/main" id="{DC921B4B-070A-B377-3241-12049A4AEBD6}"/>
              </a:ext>
            </a:extLst>
          </p:cNvPr>
          <p:cNvCxnSpPr>
            <a:cxnSpLocks/>
            <a:stCxn id="25" idx="1"/>
            <a:endCxn id="19" idx="3"/>
          </p:cNvCxnSpPr>
          <p:nvPr/>
        </p:nvCxnSpPr>
        <p:spPr>
          <a:xfrm rot="10800000">
            <a:off x="8848397" y="4869475"/>
            <a:ext cx="998809" cy="1262024"/>
          </a:xfrm>
          <a:prstGeom prst="bentConnector3">
            <a:avLst>
              <a:gd name="adj1" fmla="val 50000"/>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C47B4FE8-D24E-9295-F8C5-F66B6B6744D0}"/>
              </a:ext>
            </a:extLst>
          </p:cNvPr>
          <p:cNvCxnSpPr>
            <a:cxnSpLocks/>
            <a:stCxn id="26" idx="1"/>
            <a:endCxn id="19" idx="3"/>
          </p:cNvCxnSpPr>
          <p:nvPr/>
        </p:nvCxnSpPr>
        <p:spPr>
          <a:xfrm rot="10800000">
            <a:off x="8848397" y="4869475"/>
            <a:ext cx="998809" cy="1688478"/>
          </a:xfrm>
          <a:prstGeom prst="bentConnector3">
            <a:avLst>
              <a:gd name="adj1" fmla="val 50000"/>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544AEE95-266D-790E-3968-7CD79738BFE6}"/>
              </a:ext>
            </a:extLst>
          </p:cNvPr>
          <p:cNvCxnSpPr>
            <a:cxnSpLocks/>
            <a:stCxn id="20" idx="1"/>
            <a:endCxn id="19" idx="3"/>
          </p:cNvCxnSpPr>
          <p:nvPr/>
        </p:nvCxnSpPr>
        <p:spPr>
          <a:xfrm rot="10800000" flipV="1">
            <a:off x="8848397" y="4044621"/>
            <a:ext cx="998809" cy="824854"/>
          </a:xfrm>
          <a:prstGeom prst="bentConnector3">
            <a:avLst>
              <a:gd name="adj1" fmla="val 50000"/>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5AE2EADF-F737-9160-BF43-E057DB242125}"/>
              </a:ext>
            </a:extLst>
          </p:cNvPr>
          <p:cNvCxnSpPr>
            <a:stCxn id="19" idx="2"/>
            <a:endCxn id="29" idx="0"/>
          </p:cNvCxnSpPr>
          <p:nvPr/>
        </p:nvCxnSpPr>
        <p:spPr>
          <a:xfrm>
            <a:off x="8203002" y="5394130"/>
            <a:ext cx="0" cy="744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453AB1D0-C244-14B2-D6FF-3042589A4EE4}"/>
              </a:ext>
            </a:extLst>
          </p:cNvPr>
          <p:cNvSpPr/>
          <p:nvPr/>
        </p:nvSpPr>
        <p:spPr>
          <a:xfrm>
            <a:off x="8216647" y="5495291"/>
            <a:ext cx="1131154" cy="360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3200" dirty="0">
                <a:solidFill>
                  <a:schemeClr val="tx1"/>
                </a:solidFill>
                <a:effectLst/>
                <a:latin typeface="+mj-lt"/>
              </a:rPr>
              <a:t> </a:t>
            </a:r>
            <a:r>
              <a:rPr lang="en-IT" b="1" dirty="0">
                <a:solidFill>
                  <a:schemeClr val="tx1"/>
                </a:solidFill>
              </a:rPr>
              <a:t>92,01W</a:t>
            </a:r>
          </a:p>
        </p:txBody>
      </p:sp>
      <p:cxnSp>
        <p:nvCxnSpPr>
          <p:cNvPr id="63" name="Straight Arrow Connector 62">
            <a:extLst>
              <a:ext uri="{FF2B5EF4-FFF2-40B4-BE49-F238E27FC236}">
                <a16:creationId xmlns:a16="http://schemas.microsoft.com/office/drawing/2014/main" id="{44E42AB4-6BA5-E8F3-CF73-46F31FCA04DC}"/>
              </a:ext>
            </a:extLst>
          </p:cNvPr>
          <p:cNvCxnSpPr>
            <a:stCxn id="18" idx="3"/>
            <a:endCxn id="19" idx="1"/>
          </p:cNvCxnSpPr>
          <p:nvPr/>
        </p:nvCxnSpPr>
        <p:spPr>
          <a:xfrm>
            <a:off x="6625652" y="4869475"/>
            <a:ext cx="9319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40B7B92B-2262-8D4A-6C15-23960EB9EE62}"/>
              </a:ext>
            </a:extLst>
          </p:cNvPr>
          <p:cNvSpPr/>
          <p:nvPr/>
        </p:nvSpPr>
        <p:spPr>
          <a:xfrm>
            <a:off x="6419273" y="4937548"/>
            <a:ext cx="1290787" cy="360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3200" dirty="0">
                <a:solidFill>
                  <a:srgbClr val="FF0000"/>
                </a:solidFill>
                <a:effectLst/>
                <a:latin typeface="+mj-lt"/>
              </a:rPr>
              <a:t> </a:t>
            </a:r>
            <a:r>
              <a:rPr lang="en-IT" b="1" dirty="0">
                <a:solidFill>
                  <a:srgbClr val="FF0000"/>
                </a:solidFill>
              </a:rPr>
              <a:t>104,55W</a:t>
            </a:r>
          </a:p>
        </p:txBody>
      </p:sp>
    </p:spTree>
    <p:extLst>
      <p:ext uri="{BB962C8B-B14F-4D97-AF65-F5344CB8AC3E}">
        <p14:creationId xmlns:p14="http://schemas.microsoft.com/office/powerpoint/2010/main" val="69586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0"/>
          <p:cNvSpPr/>
          <p:nvPr/>
        </p:nvSpPr>
        <p:spPr>
          <a:xfrm>
            <a:off x="654447" y="24110"/>
            <a:ext cx="6311107" cy="531118"/>
          </a:xfrm>
          <a:prstGeom prst="rect">
            <a:avLst/>
          </a:prstGeom>
          <a:noFill/>
          <a:ln/>
        </p:spPr>
        <p:txBody>
          <a:bodyPr wrap="none" lIns="0" tIns="0" rIns="0" bIns="0" rtlCol="0" anchor="t"/>
          <a:lstStyle/>
          <a:p>
            <a:pPr>
              <a:lnSpc>
                <a:spcPts val="4167"/>
              </a:lnSpc>
            </a:pPr>
            <a:r>
              <a:rPr lang="en-US" sz="3333" kern="0" spc="-33" dirty="0">
                <a:solidFill>
                  <a:srgbClr val="000000"/>
                </a:solidFill>
                <a:latin typeface="Aptos Display" panose="020B0004020202020204" pitchFamily="34" charset="0"/>
                <a:ea typeface="Montserrat Bold" pitchFamily="34" charset="-122"/>
                <a:cs typeface="Montserrat Bold" pitchFamily="34" charset="-120"/>
              </a:rPr>
              <a:t>Power and Thermal Budget Overview</a:t>
            </a:r>
            <a:endParaRPr lang="en-US" sz="3333" dirty="0">
              <a:latin typeface="Aptos Display" panose="020B0004020202020204" pitchFamily="34" charset="0"/>
            </a:endParaRPr>
          </a:p>
        </p:txBody>
      </p:sp>
      <p:sp>
        <p:nvSpPr>
          <p:cNvPr id="5" name="Text 1"/>
          <p:cNvSpPr/>
          <p:nvPr/>
        </p:nvSpPr>
        <p:spPr>
          <a:xfrm>
            <a:off x="457835" y="1003758"/>
            <a:ext cx="2284710" cy="265608"/>
          </a:xfrm>
          <a:prstGeom prst="rect">
            <a:avLst/>
          </a:prstGeom>
          <a:noFill/>
          <a:ln/>
        </p:spPr>
        <p:txBody>
          <a:bodyPr wrap="none" lIns="0" tIns="0" rIns="0" bIns="0" rtlCol="0" anchor="t"/>
          <a:lstStyle/>
          <a:p>
            <a:pPr>
              <a:lnSpc>
                <a:spcPts val="2083"/>
              </a:lnSpc>
            </a:pPr>
            <a:r>
              <a:rPr lang="en-US" sz="2400" b="1" kern="0" spc="-17" dirty="0">
                <a:solidFill>
                  <a:srgbClr val="3D3838"/>
                </a:solidFill>
                <a:latin typeface="Aptos Display" panose="020B0004020202020204" pitchFamily="34" charset="0"/>
                <a:ea typeface="Montserrat Bold" pitchFamily="34" charset="-122"/>
                <a:cs typeface="Montserrat Bold" pitchFamily="34" charset="-120"/>
              </a:rPr>
              <a:t>Temperature Ranges</a:t>
            </a:r>
            <a:endParaRPr lang="en-US" sz="2400" b="1" dirty="0">
              <a:latin typeface="Aptos Display" panose="020B0004020202020204" pitchFamily="34" charset="0"/>
            </a:endParaRPr>
          </a:p>
        </p:txBody>
      </p:sp>
      <p:sp>
        <p:nvSpPr>
          <p:cNvPr id="6" name="Text 2"/>
          <p:cNvSpPr/>
          <p:nvPr/>
        </p:nvSpPr>
        <p:spPr>
          <a:xfrm>
            <a:off x="457834" y="1361861"/>
            <a:ext cx="8242411" cy="531117"/>
          </a:xfrm>
          <a:prstGeom prst="rect">
            <a:avLst/>
          </a:prstGeom>
          <a:noFill/>
          <a:ln/>
        </p:spPr>
        <p:txBody>
          <a:bodyPr wrap="none" lIns="0" tIns="0" rIns="0" bIns="0" rtlCol="0" anchor="t"/>
          <a:lstStyle/>
          <a:p>
            <a:r>
              <a:rPr lang="en-US" dirty="0">
                <a:solidFill>
                  <a:srgbClr val="3D3838"/>
                </a:solidFill>
                <a:latin typeface="Aptos Display" panose="020B0004020202020204" pitchFamily="34" charset="0"/>
                <a:ea typeface="Source Sans Pro" pitchFamily="34" charset="-122"/>
                <a:cs typeface="Source Sans Pro" pitchFamily="34" charset="-120"/>
              </a:rPr>
              <a:t>Extreme environmental conditions: from Deep Space </a:t>
            </a:r>
          </a:p>
          <a:p>
            <a:r>
              <a:rPr lang="en-US" dirty="0">
                <a:solidFill>
                  <a:srgbClr val="3D3838"/>
                </a:solidFill>
                <a:latin typeface="Aptos Display" panose="020B0004020202020204" pitchFamily="34" charset="0"/>
                <a:ea typeface="Source Sans Pro" pitchFamily="34" charset="-122"/>
                <a:cs typeface="Source Sans Pro" pitchFamily="34" charset="-120"/>
              </a:rPr>
              <a:t>to Direct Sun Exposure</a:t>
            </a:r>
            <a:endParaRPr lang="en-US" dirty="0">
              <a:latin typeface="Aptos Display" panose="020B0004020202020204" pitchFamily="34" charset="0"/>
            </a:endParaRPr>
          </a:p>
        </p:txBody>
      </p:sp>
      <p:sp>
        <p:nvSpPr>
          <p:cNvPr id="8" name="Text 3"/>
          <p:cNvSpPr/>
          <p:nvPr/>
        </p:nvSpPr>
        <p:spPr>
          <a:xfrm>
            <a:off x="457835" y="2286336"/>
            <a:ext cx="2124869" cy="265608"/>
          </a:xfrm>
          <a:prstGeom prst="rect">
            <a:avLst/>
          </a:prstGeom>
          <a:noFill/>
          <a:ln/>
        </p:spPr>
        <p:txBody>
          <a:bodyPr wrap="none" lIns="0" tIns="0" rIns="0" bIns="0" rtlCol="0" anchor="t"/>
          <a:lstStyle/>
          <a:p>
            <a:pPr>
              <a:lnSpc>
                <a:spcPts val="2083"/>
              </a:lnSpc>
            </a:pPr>
            <a:r>
              <a:rPr lang="en-US" sz="2400" b="1" kern="0" spc="-17" dirty="0">
                <a:solidFill>
                  <a:srgbClr val="3D3838"/>
                </a:solidFill>
                <a:latin typeface="Aptos Display" panose="020B0004020202020204" pitchFamily="34" charset="0"/>
                <a:ea typeface="Montserrat Bold" pitchFamily="34" charset="-122"/>
                <a:cs typeface="Montserrat Bold" pitchFamily="34" charset="-120"/>
              </a:rPr>
              <a:t>Cooling Systems</a:t>
            </a:r>
            <a:endParaRPr lang="en-US" sz="2400" b="1" dirty="0">
              <a:latin typeface="Aptos Display" panose="020B0004020202020204" pitchFamily="34" charset="0"/>
            </a:endParaRPr>
          </a:p>
        </p:txBody>
      </p:sp>
      <p:sp>
        <p:nvSpPr>
          <p:cNvPr id="9" name="Text 4"/>
          <p:cNvSpPr/>
          <p:nvPr/>
        </p:nvSpPr>
        <p:spPr>
          <a:xfrm>
            <a:off x="457834" y="2677110"/>
            <a:ext cx="5586099" cy="265608"/>
          </a:xfrm>
          <a:prstGeom prst="rect">
            <a:avLst/>
          </a:prstGeom>
          <a:noFill/>
          <a:ln/>
        </p:spPr>
        <p:txBody>
          <a:bodyPr wrap="none" lIns="0" tIns="0" rIns="0" bIns="0" rtlCol="0" anchor="t"/>
          <a:lstStyle/>
          <a:p>
            <a:pPr>
              <a:lnSpc>
                <a:spcPts val="2208"/>
              </a:lnSpc>
            </a:pPr>
            <a:r>
              <a:rPr lang="en-US" dirty="0">
                <a:solidFill>
                  <a:srgbClr val="3D3838"/>
                </a:solidFill>
                <a:latin typeface="Aptos Display" panose="020B0004020202020204" pitchFamily="34" charset="0"/>
                <a:ea typeface="Source Sans Pro" pitchFamily="34" charset="-122"/>
                <a:cs typeface="Source Sans Pro" pitchFamily="34" charset="-120"/>
              </a:rPr>
              <a:t>Radiators, heat pipes, fluid loops (in UHV, Ultra High Vacuum) </a:t>
            </a:r>
            <a:endParaRPr lang="en-US" dirty="0">
              <a:latin typeface="Aptos Display" panose="020B0004020202020204" pitchFamily="34" charset="0"/>
            </a:endParaRPr>
          </a:p>
        </p:txBody>
      </p:sp>
      <p:sp>
        <p:nvSpPr>
          <p:cNvPr id="11" name="Text 5"/>
          <p:cNvSpPr/>
          <p:nvPr/>
        </p:nvSpPr>
        <p:spPr>
          <a:xfrm>
            <a:off x="457835" y="3461242"/>
            <a:ext cx="2124869" cy="265608"/>
          </a:xfrm>
          <a:prstGeom prst="rect">
            <a:avLst/>
          </a:prstGeom>
          <a:noFill/>
          <a:ln/>
        </p:spPr>
        <p:txBody>
          <a:bodyPr wrap="none" lIns="0" tIns="0" rIns="0" bIns="0" rtlCol="0" anchor="t"/>
          <a:lstStyle/>
          <a:p>
            <a:pPr>
              <a:lnSpc>
                <a:spcPts val="2083"/>
              </a:lnSpc>
            </a:pPr>
            <a:r>
              <a:rPr lang="en-US" sz="2400" b="1" kern="0" spc="-17" dirty="0">
                <a:solidFill>
                  <a:srgbClr val="3D3838"/>
                </a:solidFill>
                <a:latin typeface="Aptos Display" panose="020B0004020202020204" pitchFamily="34" charset="0"/>
                <a:ea typeface="Montserrat Bold" pitchFamily="34" charset="-122"/>
                <a:cs typeface="Montserrat Bold" pitchFamily="34" charset="-120"/>
              </a:rPr>
              <a:t>Heat Generation</a:t>
            </a:r>
            <a:endParaRPr lang="en-US" sz="2400" b="1" dirty="0">
              <a:latin typeface="Aptos Display" panose="020B0004020202020204" pitchFamily="34" charset="0"/>
            </a:endParaRPr>
          </a:p>
        </p:txBody>
      </p:sp>
      <p:sp>
        <p:nvSpPr>
          <p:cNvPr id="12" name="Text 6"/>
          <p:cNvSpPr/>
          <p:nvPr/>
        </p:nvSpPr>
        <p:spPr>
          <a:xfrm>
            <a:off x="457834" y="3854188"/>
            <a:ext cx="5095776" cy="280492"/>
          </a:xfrm>
          <a:prstGeom prst="rect">
            <a:avLst/>
          </a:prstGeom>
          <a:noFill/>
          <a:ln/>
        </p:spPr>
        <p:txBody>
          <a:bodyPr wrap="none" lIns="0" tIns="0" rIns="0" bIns="0" rtlCol="0" anchor="t"/>
          <a:lstStyle/>
          <a:p>
            <a:pPr>
              <a:lnSpc>
                <a:spcPts val="2208"/>
              </a:lnSpc>
            </a:pPr>
            <a:r>
              <a:rPr lang="en-US" dirty="0">
                <a:solidFill>
                  <a:srgbClr val="3D3838"/>
                </a:solidFill>
                <a:latin typeface="Aptos Display" panose="020B0004020202020204" pitchFamily="34" charset="0"/>
                <a:ea typeface="Source Sans Pro" pitchFamily="34" charset="-122"/>
                <a:cs typeface="Source Sans Pro" pitchFamily="34" charset="-120"/>
              </a:rPr>
              <a:t>Electronics, instruments, solar radiation</a:t>
            </a:r>
            <a:endParaRPr lang="en-US" dirty="0">
              <a:latin typeface="Aptos Display" panose="020B0004020202020204" pitchFamily="34" charset="0"/>
            </a:endParaRPr>
          </a:p>
        </p:txBody>
      </p:sp>
      <p:sp>
        <p:nvSpPr>
          <p:cNvPr id="14" name="Text 7"/>
          <p:cNvSpPr/>
          <p:nvPr/>
        </p:nvSpPr>
        <p:spPr>
          <a:xfrm>
            <a:off x="457835" y="4505516"/>
            <a:ext cx="2124869" cy="265608"/>
          </a:xfrm>
          <a:prstGeom prst="rect">
            <a:avLst/>
          </a:prstGeom>
          <a:noFill/>
          <a:ln/>
        </p:spPr>
        <p:txBody>
          <a:bodyPr wrap="none" lIns="0" tIns="0" rIns="0" bIns="0" rtlCol="0" anchor="t"/>
          <a:lstStyle/>
          <a:p>
            <a:pPr>
              <a:lnSpc>
                <a:spcPts val="2083"/>
              </a:lnSpc>
            </a:pPr>
            <a:r>
              <a:rPr lang="en-US" sz="2400" b="1" kern="0" spc="-17" dirty="0">
                <a:solidFill>
                  <a:srgbClr val="3D3838"/>
                </a:solidFill>
                <a:latin typeface="Aptos Display" panose="020B0004020202020204" pitchFamily="34" charset="0"/>
                <a:ea typeface="Montserrat Bold" pitchFamily="34" charset="-122"/>
                <a:cs typeface="Montserrat Bold" pitchFamily="34" charset="-120"/>
              </a:rPr>
              <a:t>Thermal Protection</a:t>
            </a:r>
            <a:endParaRPr lang="en-US" sz="2400" b="1" dirty="0">
              <a:latin typeface="Aptos Display" panose="020B0004020202020204" pitchFamily="34" charset="0"/>
            </a:endParaRPr>
          </a:p>
        </p:txBody>
      </p:sp>
      <p:sp>
        <p:nvSpPr>
          <p:cNvPr id="15" name="Text 8"/>
          <p:cNvSpPr/>
          <p:nvPr/>
        </p:nvSpPr>
        <p:spPr>
          <a:xfrm>
            <a:off x="457834" y="4904774"/>
            <a:ext cx="5095776" cy="280492"/>
          </a:xfrm>
          <a:prstGeom prst="rect">
            <a:avLst/>
          </a:prstGeom>
          <a:noFill/>
          <a:ln/>
        </p:spPr>
        <p:txBody>
          <a:bodyPr wrap="none" lIns="0" tIns="0" rIns="0" bIns="0" rtlCol="0" anchor="t"/>
          <a:lstStyle/>
          <a:p>
            <a:pPr>
              <a:lnSpc>
                <a:spcPts val="2208"/>
              </a:lnSpc>
            </a:pPr>
            <a:r>
              <a:rPr lang="en-US" dirty="0">
                <a:solidFill>
                  <a:srgbClr val="3D3838"/>
                </a:solidFill>
                <a:latin typeface="Aptos Display" panose="020B0004020202020204" pitchFamily="34" charset="0"/>
                <a:ea typeface="Source Sans Pro" pitchFamily="34" charset="-122"/>
                <a:cs typeface="Source Sans Pro" pitchFamily="34" charset="-120"/>
              </a:rPr>
              <a:t>MLI (Multi Layer Insulator) blankets, coatings, heaters</a:t>
            </a:r>
            <a:endParaRPr lang="en-US" dirty="0">
              <a:latin typeface="Aptos Display" panose="020B0004020202020204" pitchFamily="34" charset="0"/>
            </a:endParaRPr>
          </a:p>
        </p:txBody>
      </p:sp>
      <p:pic>
        <p:nvPicPr>
          <p:cNvPr id="16" name="Immagine 3">
            <a:extLst>
              <a:ext uri="{FF2B5EF4-FFF2-40B4-BE49-F238E27FC236}">
                <a16:creationId xmlns:a16="http://schemas.microsoft.com/office/drawing/2014/main" id="{7303FB21-0020-0BB5-4BB3-C4FD8BC54777}"/>
              </a:ext>
            </a:extLst>
          </p:cNvPr>
          <p:cNvPicPr>
            <a:picLocks noChangeAspect="1"/>
          </p:cNvPicPr>
          <p:nvPr/>
        </p:nvPicPr>
        <p:blipFill>
          <a:blip r:embed="rId3"/>
          <a:stretch>
            <a:fillRect/>
          </a:stretch>
        </p:blipFill>
        <p:spPr>
          <a:xfrm>
            <a:off x="7208663" y="2913637"/>
            <a:ext cx="4768357" cy="3717958"/>
          </a:xfrm>
          <a:prstGeom prst="rect">
            <a:avLst/>
          </a:prstGeom>
        </p:spPr>
      </p:pic>
      <p:pic>
        <p:nvPicPr>
          <p:cNvPr id="17" name="Immagine 8">
            <a:extLst>
              <a:ext uri="{FF2B5EF4-FFF2-40B4-BE49-F238E27FC236}">
                <a16:creationId xmlns:a16="http://schemas.microsoft.com/office/drawing/2014/main" id="{7B4EE8DC-25DC-BBB8-6DC3-384816F5F849}"/>
              </a:ext>
            </a:extLst>
          </p:cNvPr>
          <p:cNvPicPr>
            <a:picLocks noChangeAspect="1"/>
          </p:cNvPicPr>
          <p:nvPr/>
        </p:nvPicPr>
        <p:blipFill>
          <a:blip r:embed="rId4"/>
          <a:stretch>
            <a:fillRect/>
          </a:stretch>
        </p:blipFill>
        <p:spPr>
          <a:xfrm>
            <a:off x="7261391" y="26311"/>
            <a:ext cx="4662902" cy="3491035"/>
          </a:xfrm>
          <a:prstGeom prst="rect">
            <a:avLst/>
          </a:prstGeom>
        </p:spPr>
      </p:pic>
      <p:sp>
        <p:nvSpPr>
          <p:cNvPr id="18" name="Text 7">
            <a:extLst>
              <a:ext uri="{FF2B5EF4-FFF2-40B4-BE49-F238E27FC236}">
                <a16:creationId xmlns:a16="http://schemas.microsoft.com/office/drawing/2014/main" id="{C8A578E6-5EE1-F943-4E54-A8C1D18B48FD}"/>
              </a:ext>
            </a:extLst>
          </p:cNvPr>
          <p:cNvSpPr/>
          <p:nvPr/>
        </p:nvSpPr>
        <p:spPr>
          <a:xfrm>
            <a:off x="457835" y="5556102"/>
            <a:ext cx="2124869" cy="265608"/>
          </a:xfrm>
          <a:prstGeom prst="rect">
            <a:avLst/>
          </a:prstGeom>
          <a:noFill/>
          <a:ln/>
        </p:spPr>
        <p:txBody>
          <a:bodyPr wrap="none" lIns="0" tIns="0" rIns="0" bIns="0" rtlCol="0" anchor="t"/>
          <a:lstStyle/>
          <a:p>
            <a:pPr>
              <a:lnSpc>
                <a:spcPts val="2083"/>
              </a:lnSpc>
            </a:pPr>
            <a:r>
              <a:rPr lang="en-US" sz="2400" b="1" kern="0" spc="-17" dirty="0">
                <a:solidFill>
                  <a:srgbClr val="3D3838"/>
                </a:solidFill>
                <a:latin typeface="Aptos Display" panose="020B0004020202020204" pitchFamily="34" charset="0"/>
                <a:ea typeface="Montserrat Bold" pitchFamily="34" charset="-122"/>
                <a:cs typeface="Montserrat Bold" pitchFamily="34" charset="-120"/>
              </a:rPr>
              <a:t>Boundary  conditions </a:t>
            </a:r>
            <a:endParaRPr lang="en-US" sz="2400" b="1" dirty="0">
              <a:latin typeface="Aptos Display" panose="020B0004020202020204" pitchFamily="34" charset="0"/>
            </a:endParaRPr>
          </a:p>
        </p:txBody>
      </p:sp>
      <p:sp>
        <p:nvSpPr>
          <p:cNvPr id="19" name="Text 8">
            <a:extLst>
              <a:ext uri="{FF2B5EF4-FFF2-40B4-BE49-F238E27FC236}">
                <a16:creationId xmlns:a16="http://schemas.microsoft.com/office/drawing/2014/main" id="{2764F46C-97F1-13BC-8D7E-44AE47272D12}"/>
              </a:ext>
            </a:extLst>
          </p:cNvPr>
          <p:cNvSpPr/>
          <p:nvPr/>
        </p:nvSpPr>
        <p:spPr>
          <a:xfrm>
            <a:off x="457834" y="5955360"/>
            <a:ext cx="6197508" cy="265608"/>
          </a:xfrm>
          <a:prstGeom prst="rect">
            <a:avLst/>
          </a:prstGeom>
          <a:noFill/>
          <a:ln/>
        </p:spPr>
        <p:txBody>
          <a:bodyPr wrap="none" lIns="0" tIns="0" rIns="0" bIns="0" rtlCol="0" anchor="t"/>
          <a:lstStyle/>
          <a:p>
            <a:pPr>
              <a:lnSpc>
                <a:spcPts val="2208"/>
              </a:lnSpc>
            </a:pPr>
            <a:r>
              <a:rPr lang="en-US" dirty="0">
                <a:solidFill>
                  <a:srgbClr val="3D3838"/>
                </a:solidFill>
                <a:latin typeface="Aptos Display" panose="020B0004020202020204" pitchFamily="34" charset="0"/>
                <a:ea typeface="Source Sans Pro" pitchFamily="34" charset="-122"/>
                <a:cs typeface="Source Sans Pro" pitchFamily="34" charset="-120"/>
              </a:rPr>
              <a:t>Definition of contacts between parts, heat flows. All the above </a:t>
            </a:r>
          </a:p>
          <a:p>
            <a:pPr>
              <a:lnSpc>
                <a:spcPts val="2208"/>
              </a:lnSpc>
            </a:pPr>
            <a:r>
              <a:rPr lang="en-US" dirty="0">
                <a:solidFill>
                  <a:srgbClr val="3D3838"/>
                </a:solidFill>
                <a:latin typeface="Aptos Display" panose="020B0004020202020204" pitchFamily="34" charset="0"/>
                <a:ea typeface="Source Sans Pro" pitchFamily="34" charset="-122"/>
                <a:cs typeface="Source Sans Pro" pitchFamily="34" charset="-120"/>
              </a:rPr>
              <a:t>contributes to the definition of the boundaries</a:t>
            </a:r>
          </a:p>
          <a:p>
            <a:pPr>
              <a:lnSpc>
                <a:spcPts val="2208"/>
              </a:lnSpc>
            </a:pPr>
            <a:endParaRPr lang="en-US" dirty="0">
              <a:solidFill>
                <a:srgbClr val="3D3838"/>
              </a:solidFill>
              <a:latin typeface="Aptos Display" panose="020B0004020202020204" pitchFamily="34" charset="0"/>
              <a:ea typeface="Source Sans Pro" pitchFamily="34" charset="-122"/>
              <a:cs typeface="Source Sans Pro" pitchFamily="34" charset="-120"/>
            </a:endParaRPr>
          </a:p>
          <a:p>
            <a:pPr>
              <a:lnSpc>
                <a:spcPts val="2208"/>
              </a:lnSpc>
            </a:pPr>
            <a:r>
              <a:rPr lang="en-US" dirty="0">
                <a:solidFill>
                  <a:srgbClr val="3D3838"/>
                </a:solidFill>
                <a:latin typeface="Aptos Display" panose="020B0004020202020204" pitchFamily="34" charset="0"/>
                <a:ea typeface="Source Sans Pro" pitchFamily="34" charset="-122"/>
                <a:cs typeface="Source Sans Pro" pitchFamily="34" charset="-120"/>
              </a:rPr>
              <a:t>  </a:t>
            </a:r>
            <a:endParaRPr lang="en-US" dirty="0">
              <a:latin typeface="Aptos Display" panose="020B0004020202020204" pitchFamily="34" charset="0"/>
            </a:endParaRPr>
          </a:p>
        </p:txBody>
      </p:sp>
    </p:spTree>
    <p:extLst>
      <p:ext uri="{BB962C8B-B14F-4D97-AF65-F5344CB8AC3E}">
        <p14:creationId xmlns:p14="http://schemas.microsoft.com/office/powerpoint/2010/main" val="201864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822B06-DFF4-FBB1-50C7-7AF6971EFD8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23715AB-9391-69B2-0A2B-16685F9ECE15}"/>
              </a:ext>
            </a:extLst>
          </p:cNvPr>
          <p:cNvSpPr/>
          <p:nvPr/>
        </p:nvSpPr>
        <p:spPr>
          <a:xfrm>
            <a:off x="1437011" y="101271"/>
            <a:ext cx="9317978" cy="531118"/>
          </a:xfrm>
          <a:prstGeom prst="rect">
            <a:avLst/>
          </a:prstGeom>
          <a:noFill/>
          <a:ln/>
        </p:spPr>
        <p:txBody>
          <a:bodyPr wrap="none" lIns="0" tIns="0" rIns="0" bIns="0" rtlCol="0" anchor="t"/>
          <a:lstStyle/>
          <a:p>
            <a:pPr>
              <a:lnSpc>
                <a:spcPts val="4167"/>
              </a:lnSpc>
            </a:pPr>
            <a:r>
              <a:rPr lang="en-US" sz="3333" kern="0" spc="-33" dirty="0">
                <a:solidFill>
                  <a:srgbClr val="000000"/>
                </a:solidFill>
                <a:latin typeface="Aptos Display" panose="020B0004020202020204" pitchFamily="34" charset="0"/>
                <a:ea typeface="Montserrat Bold" pitchFamily="34" charset="-122"/>
                <a:cs typeface="Montserrat Bold" pitchFamily="34" charset="-120"/>
              </a:rPr>
              <a:t>An example: Electronics Architecture and Data budget  </a:t>
            </a:r>
            <a:endParaRPr lang="en-US" sz="3333" dirty="0">
              <a:latin typeface="Aptos Display" panose="020B0004020202020204" pitchFamily="34" charset="0"/>
            </a:endParaRPr>
          </a:p>
        </p:txBody>
      </p:sp>
      <p:graphicFrame>
        <p:nvGraphicFramePr>
          <p:cNvPr id="4" name="Table 3">
            <a:extLst>
              <a:ext uri="{FF2B5EF4-FFF2-40B4-BE49-F238E27FC236}">
                <a16:creationId xmlns:a16="http://schemas.microsoft.com/office/drawing/2014/main" id="{C20FF183-62BB-F683-DC7A-567F1988367C}"/>
              </a:ext>
            </a:extLst>
          </p:cNvPr>
          <p:cNvGraphicFramePr>
            <a:graphicFrameLocks noGrp="1"/>
          </p:cNvGraphicFramePr>
          <p:nvPr>
            <p:extLst>
              <p:ext uri="{D42A27DB-BD31-4B8C-83A1-F6EECF244321}">
                <p14:modId xmlns:p14="http://schemas.microsoft.com/office/powerpoint/2010/main" val="3349125819"/>
              </p:ext>
            </p:extLst>
          </p:nvPr>
        </p:nvGraphicFramePr>
        <p:xfrm>
          <a:off x="-1" y="770017"/>
          <a:ext cx="8949129" cy="6080760"/>
        </p:xfrm>
        <a:graphic>
          <a:graphicData uri="http://schemas.openxmlformats.org/drawingml/2006/table">
            <a:tbl>
              <a:tblPr/>
              <a:tblGrid>
                <a:gridCol w="2677494">
                  <a:extLst>
                    <a:ext uri="{9D8B030D-6E8A-4147-A177-3AD203B41FA5}">
                      <a16:colId xmlns:a16="http://schemas.microsoft.com/office/drawing/2014/main" val="3894425685"/>
                    </a:ext>
                  </a:extLst>
                </a:gridCol>
                <a:gridCol w="1774586">
                  <a:extLst>
                    <a:ext uri="{9D8B030D-6E8A-4147-A177-3AD203B41FA5}">
                      <a16:colId xmlns:a16="http://schemas.microsoft.com/office/drawing/2014/main" val="3673569272"/>
                    </a:ext>
                  </a:extLst>
                </a:gridCol>
                <a:gridCol w="4497049">
                  <a:extLst>
                    <a:ext uri="{9D8B030D-6E8A-4147-A177-3AD203B41FA5}">
                      <a16:colId xmlns:a16="http://schemas.microsoft.com/office/drawing/2014/main" val="134544095"/>
                    </a:ext>
                  </a:extLst>
                </a:gridCol>
              </a:tblGrid>
              <a:tr h="0">
                <a:tc>
                  <a:txBody>
                    <a:bodyPr/>
                    <a:lstStyle/>
                    <a:p>
                      <a:pPr algn="ctr"/>
                      <a:r>
                        <a:rPr lang="en-GB" sz="1600" b="1" dirty="0">
                          <a:solidFill>
                            <a:srgbClr val="000000"/>
                          </a:solidFill>
                          <a:effectLst/>
                          <a:latin typeface="+mj-lt"/>
                        </a:rPr>
                        <a:t>Field</a:t>
                      </a:r>
                      <a:endParaRPr lang="en-GB" sz="1600" b="1"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FF0000"/>
                    </a:solidFill>
                  </a:tcPr>
                </a:tc>
                <a:tc>
                  <a:txBody>
                    <a:bodyPr/>
                    <a:lstStyle/>
                    <a:p>
                      <a:pPr algn="ctr"/>
                      <a:r>
                        <a:rPr lang="en-GB" sz="1600" b="1" dirty="0">
                          <a:solidFill>
                            <a:srgbClr val="000000"/>
                          </a:solidFill>
                          <a:effectLst/>
                          <a:latin typeface="+mj-lt"/>
                        </a:rPr>
                        <a:t>Number Of Bits</a:t>
                      </a:r>
                      <a:endParaRPr lang="en-GB" sz="1600" b="1"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FF0000"/>
                    </a:solidFill>
                  </a:tcPr>
                </a:tc>
                <a:tc>
                  <a:txBody>
                    <a:bodyPr/>
                    <a:lstStyle/>
                    <a:p>
                      <a:pPr algn="ctr"/>
                      <a:r>
                        <a:rPr lang="en-GB" sz="1600" b="1" dirty="0">
                          <a:solidFill>
                            <a:srgbClr val="000000"/>
                          </a:solidFill>
                          <a:effectLst/>
                          <a:latin typeface="+mj-lt"/>
                        </a:rPr>
                        <a:t>Description</a:t>
                      </a:r>
                      <a:endParaRPr lang="en-GB" sz="1600" b="1"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FF0000"/>
                    </a:solidFill>
                  </a:tcPr>
                </a:tc>
                <a:extLst>
                  <a:ext uri="{0D108BD9-81ED-4DB2-BD59-A6C34878D82A}">
                    <a16:rowId xmlns:a16="http://schemas.microsoft.com/office/drawing/2014/main" val="2544456247"/>
                  </a:ext>
                </a:extLst>
              </a:tr>
              <a:tr h="282356">
                <a:tc>
                  <a:txBody>
                    <a:bodyPr/>
                    <a:lstStyle/>
                    <a:p>
                      <a:pPr algn="ctr"/>
                      <a:r>
                        <a:rPr lang="en-GB" sz="1600" dirty="0">
                          <a:solidFill>
                            <a:srgbClr val="000000"/>
                          </a:solidFill>
                          <a:effectLst/>
                          <a:latin typeface="+mj-lt"/>
                        </a:rPr>
                        <a:t>Flags</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tc>
                  <a:txBody>
                    <a:bodyPr/>
                    <a:lstStyle/>
                    <a:p>
                      <a:pPr algn="ctr"/>
                      <a:r>
                        <a:rPr lang="en-IT" sz="1600" dirty="0">
                          <a:solidFill>
                            <a:srgbClr val="000000"/>
                          </a:solidFill>
                          <a:effectLst/>
                          <a:latin typeface="+mj-lt"/>
                        </a:rPr>
                        <a:t>4</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tc>
                  <a:txBody>
                    <a:bodyPr/>
                    <a:lstStyle/>
                    <a:p>
                      <a:pPr algn="ctr"/>
                      <a:r>
                        <a:rPr lang="en-GB" sz="1600" dirty="0">
                          <a:solidFill>
                            <a:srgbClr val="000000"/>
                          </a:solidFill>
                          <a:effectLst/>
                          <a:latin typeface="+mj-lt"/>
                        </a:rPr>
                        <a:t>16 possible configurations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extLst>
                  <a:ext uri="{0D108BD9-81ED-4DB2-BD59-A6C34878D82A}">
                    <a16:rowId xmlns:a16="http://schemas.microsoft.com/office/drawing/2014/main" val="3392472365"/>
                  </a:ext>
                </a:extLst>
              </a:tr>
              <a:tr h="282356">
                <a:tc>
                  <a:txBody>
                    <a:bodyPr/>
                    <a:lstStyle/>
                    <a:p>
                      <a:pPr algn="ctr"/>
                      <a:r>
                        <a:rPr lang="en-GB" sz="1600" dirty="0" err="1">
                          <a:solidFill>
                            <a:srgbClr val="000000"/>
                          </a:solidFill>
                          <a:effectLst/>
                          <a:latin typeface="+mj-lt"/>
                        </a:rPr>
                        <a:t>EventNumber</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tc>
                  <a:txBody>
                    <a:bodyPr/>
                    <a:lstStyle/>
                    <a:p>
                      <a:pPr algn="ctr"/>
                      <a:r>
                        <a:rPr lang="en-IT" sz="1600" dirty="0">
                          <a:solidFill>
                            <a:srgbClr val="000000"/>
                          </a:solidFill>
                          <a:effectLst/>
                          <a:latin typeface="+mj-lt"/>
                        </a:rPr>
                        <a:t>29</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tc>
                  <a:txBody>
                    <a:bodyPr/>
                    <a:lstStyle/>
                    <a:p>
                      <a:pPr algn="ctr"/>
                      <a:r>
                        <a:rPr lang="en-GB" sz="1600">
                          <a:solidFill>
                            <a:srgbClr val="000000"/>
                          </a:solidFill>
                          <a:effectLst/>
                          <a:latin typeface="+mj-lt"/>
                        </a:rPr>
                        <a:t>Counter resets after 536870912 ev or 24 h</a:t>
                      </a:r>
                      <a:endParaRPr lang="en-GB" sz="160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extLst>
                  <a:ext uri="{0D108BD9-81ED-4DB2-BD59-A6C34878D82A}">
                    <a16:rowId xmlns:a16="http://schemas.microsoft.com/office/drawing/2014/main" val="3929742233"/>
                  </a:ext>
                </a:extLst>
              </a:tr>
              <a:tr h="282356">
                <a:tc>
                  <a:txBody>
                    <a:bodyPr/>
                    <a:lstStyle/>
                    <a:p>
                      <a:pPr algn="ctr"/>
                      <a:r>
                        <a:rPr lang="en-GB" sz="1600" dirty="0" err="1">
                          <a:solidFill>
                            <a:srgbClr val="000000"/>
                          </a:solidFill>
                          <a:effectLst/>
                          <a:latin typeface="+mj-lt"/>
                        </a:rPr>
                        <a:t>TimeStamp</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tc>
                  <a:txBody>
                    <a:bodyPr/>
                    <a:lstStyle/>
                    <a:p>
                      <a:pPr algn="ctr"/>
                      <a:r>
                        <a:rPr lang="en-IT" sz="1600" dirty="0">
                          <a:solidFill>
                            <a:srgbClr val="000000"/>
                          </a:solidFill>
                          <a:effectLst/>
                          <a:latin typeface="+mj-lt"/>
                        </a:rPr>
                        <a:t>52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tc>
                  <a:txBody>
                    <a:bodyPr/>
                    <a:lstStyle/>
                    <a:p>
                      <a:pPr algn="ctr"/>
                      <a:r>
                        <a:rPr lang="en-GB" sz="1600">
                          <a:solidFill>
                            <a:srgbClr val="000000"/>
                          </a:solidFill>
                          <a:effectLst/>
                          <a:latin typeface="+mj-lt"/>
                        </a:rPr>
                        <a:t>5 y of mission at 100 ns resolution</a:t>
                      </a:r>
                      <a:endParaRPr lang="en-GB" sz="160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rgbClr val="92D050"/>
                    </a:solidFill>
                  </a:tcPr>
                </a:tc>
                <a:extLst>
                  <a:ext uri="{0D108BD9-81ED-4DB2-BD59-A6C34878D82A}">
                    <a16:rowId xmlns:a16="http://schemas.microsoft.com/office/drawing/2014/main" val="3479674"/>
                  </a:ext>
                </a:extLst>
              </a:tr>
              <a:tr h="282356">
                <a:tc>
                  <a:txBody>
                    <a:bodyPr/>
                    <a:lstStyle/>
                    <a:p>
                      <a:pPr algn="ctr"/>
                      <a:r>
                        <a:rPr lang="en-GB" sz="1600" dirty="0">
                          <a:solidFill>
                            <a:srgbClr val="000000"/>
                          </a:solidFill>
                          <a:effectLst/>
                          <a:latin typeface="+mj-lt"/>
                        </a:rPr>
                        <a:t>DET1 channels</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10</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dirty="0">
                          <a:solidFill>
                            <a:srgbClr val="000000"/>
                          </a:solidFill>
                          <a:effectLst/>
                          <a:latin typeface="+mj-lt"/>
                        </a:rPr>
                        <a:t>DET1 ID channel </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2823393782"/>
                  </a:ext>
                </a:extLst>
              </a:tr>
              <a:tr h="282356">
                <a:tc>
                  <a:txBody>
                    <a:bodyPr/>
                    <a:lstStyle/>
                    <a:p>
                      <a:pPr algn="ctr"/>
                      <a:r>
                        <a:rPr lang="en-GB" sz="1600" dirty="0">
                          <a:solidFill>
                            <a:srgbClr val="000000"/>
                          </a:solidFill>
                          <a:effectLst/>
                          <a:latin typeface="+mj-lt"/>
                        </a:rPr>
                        <a:t>DET1 HG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DET1</a:t>
                      </a:r>
                      <a:r>
                        <a:rPr lang="en-GB" sz="1600" dirty="0">
                          <a:solidFill>
                            <a:srgbClr val="000000"/>
                          </a:solidFill>
                          <a:effectLst/>
                          <a:latin typeface="+mj-lt"/>
                        </a:rPr>
                        <a:t> HG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1359446605"/>
                  </a:ext>
                </a:extLst>
              </a:tr>
              <a:tr h="282356">
                <a:tc>
                  <a:txBody>
                    <a:bodyPr/>
                    <a:lstStyle/>
                    <a:p>
                      <a:pPr algn="ctr"/>
                      <a:r>
                        <a:rPr lang="en-GB" sz="1600" dirty="0">
                          <a:solidFill>
                            <a:srgbClr val="000000"/>
                          </a:solidFill>
                          <a:effectLst/>
                          <a:latin typeface="+mj-lt"/>
                        </a:rPr>
                        <a:t>DET1 LG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DET1</a:t>
                      </a:r>
                      <a:r>
                        <a:rPr lang="en-GB" sz="1600" dirty="0">
                          <a:solidFill>
                            <a:srgbClr val="000000"/>
                          </a:solidFill>
                          <a:effectLst/>
                          <a:latin typeface="+mj-lt"/>
                        </a:rPr>
                        <a:t> LG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4173785222"/>
                  </a:ext>
                </a:extLst>
              </a:tr>
              <a:tr h="282356">
                <a:tc>
                  <a:txBody>
                    <a:bodyPr/>
                    <a:lstStyle/>
                    <a:p>
                      <a:pPr algn="ctr"/>
                      <a:r>
                        <a:rPr lang="en-GB" sz="1600" dirty="0">
                          <a:solidFill>
                            <a:srgbClr val="000000"/>
                          </a:solidFill>
                          <a:effectLst/>
                          <a:latin typeface="+mj-lt"/>
                        </a:rPr>
                        <a:t>DET2 channels</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8</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DET2</a:t>
                      </a:r>
                      <a:r>
                        <a:rPr lang="en-GB" sz="1600" dirty="0">
                          <a:solidFill>
                            <a:srgbClr val="000000"/>
                          </a:solidFill>
                          <a:effectLst/>
                          <a:latin typeface="+mj-lt"/>
                        </a:rPr>
                        <a:t> ID channel </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2873811598"/>
                  </a:ext>
                </a:extLst>
              </a:tr>
              <a:tr h="282356">
                <a:tc>
                  <a:txBody>
                    <a:bodyPr/>
                    <a:lstStyle/>
                    <a:p>
                      <a:pPr algn="ctr"/>
                      <a:r>
                        <a:rPr lang="en-GB" sz="1600" dirty="0">
                          <a:solidFill>
                            <a:srgbClr val="000000"/>
                          </a:solidFill>
                          <a:effectLst/>
                          <a:latin typeface="+mj-lt"/>
                        </a:rPr>
                        <a:t>DET2 HG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DET2</a:t>
                      </a:r>
                      <a:r>
                        <a:rPr lang="en-GB" sz="1600" dirty="0">
                          <a:solidFill>
                            <a:srgbClr val="000000"/>
                          </a:solidFill>
                          <a:effectLst/>
                          <a:latin typeface="+mj-lt"/>
                        </a:rPr>
                        <a:t> HG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3477600488"/>
                  </a:ext>
                </a:extLst>
              </a:tr>
              <a:tr h="282356">
                <a:tc>
                  <a:txBody>
                    <a:bodyPr/>
                    <a:lstStyle/>
                    <a:p>
                      <a:pPr algn="ctr"/>
                      <a:r>
                        <a:rPr lang="en-GB" sz="1600" dirty="0">
                          <a:solidFill>
                            <a:srgbClr val="000000"/>
                          </a:solidFill>
                          <a:effectLst/>
                          <a:latin typeface="+mj-lt"/>
                        </a:rPr>
                        <a:t>DET2 LG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DET2</a:t>
                      </a:r>
                      <a:r>
                        <a:rPr lang="en-GB" sz="1600" dirty="0">
                          <a:solidFill>
                            <a:srgbClr val="000000"/>
                          </a:solidFill>
                          <a:effectLst/>
                          <a:latin typeface="+mj-lt"/>
                        </a:rPr>
                        <a:t> LG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3718337335"/>
                  </a:ext>
                </a:extLst>
              </a:tr>
              <a:tr h="282356">
                <a:tc>
                  <a:txBody>
                    <a:bodyPr/>
                    <a:lstStyle/>
                    <a:p>
                      <a:pPr algn="ctr"/>
                      <a:r>
                        <a:rPr lang="en-GB" sz="1600" dirty="0">
                          <a:solidFill>
                            <a:srgbClr val="000000"/>
                          </a:solidFill>
                          <a:effectLst/>
                          <a:latin typeface="+mj-lt"/>
                        </a:rPr>
                        <a:t>DET3 channels</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7</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DET3</a:t>
                      </a:r>
                      <a:r>
                        <a:rPr lang="en-GB" sz="1600" dirty="0">
                          <a:solidFill>
                            <a:srgbClr val="000000"/>
                          </a:solidFill>
                          <a:effectLst/>
                          <a:latin typeface="+mj-lt"/>
                        </a:rPr>
                        <a:t> ID channel </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2845734813"/>
                  </a:ext>
                </a:extLst>
              </a:tr>
              <a:tr h="282356">
                <a:tc>
                  <a:txBody>
                    <a:bodyPr/>
                    <a:lstStyle/>
                    <a:p>
                      <a:pPr algn="ctr"/>
                      <a:r>
                        <a:rPr lang="en-GB" sz="1600" dirty="0">
                          <a:solidFill>
                            <a:srgbClr val="000000"/>
                          </a:solidFill>
                          <a:effectLst/>
                          <a:latin typeface="+mj-lt"/>
                        </a:rPr>
                        <a:t>DET3 HG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DET3</a:t>
                      </a:r>
                      <a:r>
                        <a:rPr lang="en-GB" sz="1600" dirty="0">
                          <a:solidFill>
                            <a:srgbClr val="000000"/>
                          </a:solidFill>
                          <a:effectLst/>
                          <a:latin typeface="+mj-lt"/>
                        </a:rPr>
                        <a:t> HG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862403695"/>
                  </a:ext>
                </a:extLst>
              </a:tr>
              <a:tr h="282356">
                <a:tc>
                  <a:txBody>
                    <a:bodyPr/>
                    <a:lstStyle/>
                    <a:p>
                      <a:pPr algn="ctr"/>
                      <a:r>
                        <a:rPr lang="en-GB" sz="1600" dirty="0">
                          <a:solidFill>
                            <a:srgbClr val="000000"/>
                          </a:solidFill>
                          <a:effectLst/>
                          <a:latin typeface="+mj-lt"/>
                        </a:rPr>
                        <a:t>DET3 LG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DET3</a:t>
                      </a:r>
                      <a:r>
                        <a:rPr lang="en-GB" sz="1600" dirty="0">
                          <a:solidFill>
                            <a:srgbClr val="000000"/>
                          </a:solidFill>
                          <a:effectLst/>
                          <a:latin typeface="+mj-lt"/>
                        </a:rPr>
                        <a:t> LG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827723278"/>
                  </a:ext>
                </a:extLst>
              </a:tr>
              <a:tr h="282356">
                <a:tc>
                  <a:txBody>
                    <a:bodyPr/>
                    <a:lstStyle/>
                    <a:p>
                      <a:pPr algn="ctr"/>
                      <a:r>
                        <a:rPr lang="en-GB" sz="1600" dirty="0">
                          <a:solidFill>
                            <a:srgbClr val="000000"/>
                          </a:solidFill>
                          <a:effectLst/>
                          <a:latin typeface="+mj-lt"/>
                        </a:rPr>
                        <a:t>DET4 channels</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4</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DET4</a:t>
                      </a:r>
                      <a:r>
                        <a:rPr lang="en-GB" sz="1600" dirty="0">
                          <a:solidFill>
                            <a:srgbClr val="000000"/>
                          </a:solidFill>
                          <a:effectLst/>
                          <a:latin typeface="+mj-lt"/>
                        </a:rPr>
                        <a:t> ID channel </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2389814181"/>
                  </a:ext>
                </a:extLst>
              </a:tr>
              <a:tr h="282356">
                <a:tc>
                  <a:txBody>
                    <a:bodyPr/>
                    <a:lstStyle/>
                    <a:p>
                      <a:pPr algn="ctr"/>
                      <a:r>
                        <a:rPr lang="en-GB" sz="1600" dirty="0">
                          <a:solidFill>
                            <a:srgbClr val="000000"/>
                          </a:solidFill>
                          <a:effectLst/>
                          <a:latin typeface="+mj-lt"/>
                        </a:rPr>
                        <a:t>DET4 HG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DET4</a:t>
                      </a:r>
                      <a:r>
                        <a:rPr lang="en-GB" sz="1600" dirty="0">
                          <a:solidFill>
                            <a:srgbClr val="000000"/>
                          </a:solidFill>
                          <a:effectLst/>
                          <a:latin typeface="+mj-lt"/>
                        </a:rPr>
                        <a:t> HG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1981228270"/>
                  </a:ext>
                </a:extLst>
              </a:tr>
              <a:tr h="282356">
                <a:tc>
                  <a:txBody>
                    <a:bodyPr/>
                    <a:lstStyle/>
                    <a:p>
                      <a:pPr algn="ctr"/>
                      <a:r>
                        <a:rPr lang="en-GB" sz="1600" dirty="0">
                          <a:solidFill>
                            <a:srgbClr val="000000"/>
                          </a:solidFill>
                          <a:effectLst/>
                          <a:latin typeface="+mj-lt"/>
                        </a:rPr>
                        <a:t>DET4 LG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DET4</a:t>
                      </a:r>
                      <a:r>
                        <a:rPr lang="en-GB" sz="1600" dirty="0">
                          <a:solidFill>
                            <a:srgbClr val="000000"/>
                          </a:solidFill>
                          <a:effectLst/>
                          <a:latin typeface="+mj-lt"/>
                        </a:rPr>
                        <a:t> LG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944520712"/>
                  </a:ext>
                </a:extLst>
              </a:tr>
              <a:tr h="282356">
                <a:tc>
                  <a:txBody>
                    <a:bodyPr/>
                    <a:lstStyle/>
                    <a:p>
                      <a:pPr algn="ctr"/>
                      <a:r>
                        <a:rPr lang="en-GB" sz="1600" dirty="0">
                          <a:solidFill>
                            <a:srgbClr val="000000"/>
                          </a:solidFill>
                          <a:effectLst/>
                          <a:latin typeface="+mj-lt"/>
                        </a:rPr>
                        <a:t>DET5 channels</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5</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DET5</a:t>
                      </a:r>
                      <a:r>
                        <a:rPr lang="en-GB" sz="1600" dirty="0">
                          <a:solidFill>
                            <a:srgbClr val="000000"/>
                          </a:solidFill>
                          <a:effectLst/>
                          <a:latin typeface="+mj-lt"/>
                        </a:rPr>
                        <a:t> ID channel </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4195394037"/>
                  </a:ext>
                </a:extLst>
              </a:tr>
              <a:tr h="282356">
                <a:tc>
                  <a:txBody>
                    <a:bodyPr/>
                    <a:lstStyle/>
                    <a:p>
                      <a:pPr algn="ctr"/>
                      <a:r>
                        <a:rPr lang="en-GB" sz="1600" dirty="0">
                          <a:solidFill>
                            <a:srgbClr val="000000"/>
                          </a:solidFill>
                          <a:effectLst/>
                          <a:latin typeface="+mj-lt"/>
                        </a:rPr>
                        <a:t>DET5 HG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DET5</a:t>
                      </a:r>
                      <a:r>
                        <a:rPr lang="en-GB" sz="1600" dirty="0">
                          <a:solidFill>
                            <a:srgbClr val="000000"/>
                          </a:solidFill>
                          <a:effectLst/>
                          <a:latin typeface="+mj-lt"/>
                        </a:rPr>
                        <a:t> HG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984464846"/>
                  </a:ext>
                </a:extLst>
              </a:tr>
              <a:tr h="282356">
                <a:tc>
                  <a:txBody>
                    <a:bodyPr/>
                    <a:lstStyle/>
                    <a:p>
                      <a:pPr algn="ctr"/>
                      <a:r>
                        <a:rPr lang="en-GB" sz="1600" dirty="0">
                          <a:solidFill>
                            <a:srgbClr val="000000"/>
                          </a:solidFill>
                          <a:effectLst/>
                          <a:latin typeface="+mj-lt"/>
                        </a:rPr>
                        <a:t>DET5 LG</a:t>
                      </a:r>
                      <a:endParaRPr lang="en-GB"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IT" sz="1600" dirty="0">
                          <a:solidFill>
                            <a:srgbClr val="000000"/>
                          </a:solidFill>
                          <a:effectLst/>
                          <a:latin typeface="+mj-lt"/>
                        </a:rPr>
                        <a:t>12</a:t>
                      </a:r>
                      <a:endParaRPr lang="en-IT" sz="1600" dirty="0">
                        <a:effectLst/>
                        <a:latin typeface="+mj-lt"/>
                      </a:endParaRPr>
                    </a:p>
                  </a:txBody>
                  <a:tcPr marL="24893" marR="24893" marT="24893" marB="24893"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tc>
                  <a:txBody>
                    <a:bodyPr/>
                    <a:lstStyle/>
                    <a:p>
                      <a:pPr algn="ctr"/>
                      <a:r>
                        <a:rPr lang="en-GB" sz="1600" kern="1200" dirty="0">
                          <a:solidFill>
                            <a:srgbClr val="000000"/>
                          </a:solidFill>
                          <a:effectLst/>
                          <a:latin typeface="+mn-lt"/>
                          <a:ea typeface="+mn-ea"/>
                          <a:cs typeface="+mn-cs"/>
                        </a:rPr>
                        <a:t>DET5</a:t>
                      </a:r>
                      <a:r>
                        <a:rPr lang="en-GB" sz="1600" dirty="0">
                          <a:solidFill>
                            <a:srgbClr val="000000"/>
                          </a:solidFill>
                          <a:effectLst/>
                          <a:latin typeface="+mj-lt"/>
                        </a:rPr>
                        <a:t> LG ADC res</a:t>
                      </a:r>
                      <a:endParaRPr lang="en-GB" sz="1600" dirty="0">
                        <a:effectLst/>
                        <a:latin typeface="+mj-lt"/>
                      </a:endParaRPr>
                    </a:p>
                  </a:txBody>
                  <a:tcPr marL="38100" marR="38100" marT="38100" marB="38100" anchor="ctr">
                    <a:lnL w="9525" cap="flat" cmpd="sng" algn="ctr">
                      <a:solidFill>
                        <a:srgbClr val="494848"/>
                      </a:solidFill>
                      <a:prstDash val="solid"/>
                      <a:round/>
                      <a:headEnd type="none" w="med" len="med"/>
                      <a:tailEnd type="none" w="med" len="med"/>
                    </a:lnL>
                    <a:lnR w="9525" cap="flat" cmpd="sng" algn="ctr">
                      <a:solidFill>
                        <a:srgbClr val="494848"/>
                      </a:solidFill>
                      <a:prstDash val="solid"/>
                      <a:round/>
                      <a:headEnd type="none" w="med" len="med"/>
                      <a:tailEnd type="none" w="med" len="med"/>
                    </a:lnR>
                    <a:lnT w="9525" cap="flat" cmpd="sng" algn="ctr">
                      <a:solidFill>
                        <a:srgbClr val="494848"/>
                      </a:solidFill>
                      <a:prstDash val="solid"/>
                      <a:round/>
                      <a:headEnd type="none" w="med" len="med"/>
                      <a:tailEnd type="none" w="med" len="med"/>
                    </a:lnT>
                    <a:lnB w="9525" cap="flat" cmpd="sng" algn="ctr">
                      <a:solidFill>
                        <a:srgbClr val="494848"/>
                      </a:solidFill>
                      <a:prstDash val="solid"/>
                      <a:round/>
                      <a:headEnd type="none" w="med" len="med"/>
                      <a:tailEnd type="none" w="med" len="med"/>
                    </a:lnB>
                    <a:solidFill>
                      <a:schemeClr val="bg1"/>
                    </a:solidFill>
                  </a:tcPr>
                </a:tc>
                <a:extLst>
                  <a:ext uri="{0D108BD9-81ED-4DB2-BD59-A6C34878D82A}">
                    <a16:rowId xmlns:a16="http://schemas.microsoft.com/office/drawing/2014/main" val="2920129184"/>
                  </a:ext>
                </a:extLst>
              </a:tr>
            </a:tbl>
          </a:graphicData>
        </a:graphic>
      </p:graphicFrame>
      <p:sp>
        <p:nvSpPr>
          <p:cNvPr id="5" name="Rectangle 4">
            <a:extLst>
              <a:ext uri="{FF2B5EF4-FFF2-40B4-BE49-F238E27FC236}">
                <a16:creationId xmlns:a16="http://schemas.microsoft.com/office/drawing/2014/main" id="{978F7941-FAB6-EF76-404B-688B27DFAE03}"/>
              </a:ext>
            </a:extLst>
          </p:cNvPr>
          <p:cNvSpPr/>
          <p:nvPr/>
        </p:nvSpPr>
        <p:spPr>
          <a:xfrm>
            <a:off x="9479935" y="1322880"/>
            <a:ext cx="2167422" cy="704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1</a:t>
            </a:r>
          </a:p>
        </p:txBody>
      </p:sp>
      <p:sp>
        <p:nvSpPr>
          <p:cNvPr id="6" name="Rectangle 5">
            <a:extLst>
              <a:ext uri="{FF2B5EF4-FFF2-40B4-BE49-F238E27FC236}">
                <a16:creationId xmlns:a16="http://schemas.microsoft.com/office/drawing/2014/main" id="{1AE3863B-A7B7-0459-F002-B2D51ED12CFE}"/>
              </a:ext>
            </a:extLst>
          </p:cNvPr>
          <p:cNvSpPr/>
          <p:nvPr/>
        </p:nvSpPr>
        <p:spPr>
          <a:xfrm>
            <a:off x="9479935" y="2027419"/>
            <a:ext cx="2167422" cy="139408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2</a:t>
            </a:r>
          </a:p>
        </p:txBody>
      </p:sp>
      <p:sp>
        <p:nvSpPr>
          <p:cNvPr id="7" name="Rectangle 6">
            <a:extLst>
              <a:ext uri="{FF2B5EF4-FFF2-40B4-BE49-F238E27FC236}">
                <a16:creationId xmlns:a16="http://schemas.microsoft.com/office/drawing/2014/main" id="{7E2BAF11-761F-DD2D-6019-BBA6A5DAC93D}"/>
              </a:ext>
            </a:extLst>
          </p:cNvPr>
          <p:cNvSpPr/>
          <p:nvPr/>
        </p:nvSpPr>
        <p:spPr>
          <a:xfrm>
            <a:off x="9479935" y="3429000"/>
            <a:ext cx="2167422" cy="1761343"/>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3</a:t>
            </a:r>
          </a:p>
        </p:txBody>
      </p:sp>
      <p:sp>
        <p:nvSpPr>
          <p:cNvPr id="8" name="Rectangle 7">
            <a:extLst>
              <a:ext uri="{FF2B5EF4-FFF2-40B4-BE49-F238E27FC236}">
                <a16:creationId xmlns:a16="http://schemas.microsoft.com/office/drawing/2014/main" id="{68EBF0C3-1AD7-1AA9-C8E4-FDDF34159B7E}"/>
              </a:ext>
            </a:extLst>
          </p:cNvPr>
          <p:cNvSpPr/>
          <p:nvPr/>
        </p:nvSpPr>
        <p:spPr>
          <a:xfrm>
            <a:off x="9479935" y="5197839"/>
            <a:ext cx="2167422" cy="57712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4</a:t>
            </a:r>
          </a:p>
        </p:txBody>
      </p:sp>
      <p:sp>
        <p:nvSpPr>
          <p:cNvPr id="9" name="Rectangle 8">
            <a:extLst>
              <a:ext uri="{FF2B5EF4-FFF2-40B4-BE49-F238E27FC236}">
                <a16:creationId xmlns:a16="http://schemas.microsoft.com/office/drawing/2014/main" id="{A9A3DE24-A07E-4F86-D229-75FD1B7DFBDE}"/>
              </a:ext>
            </a:extLst>
          </p:cNvPr>
          <p:cNvSpPr/>
          <p:nvPr/>
        </p:nvSpPr>
        <p:spPr>
          <a:xfrm>
            <a:off x="9479935" y="5782456"/>
            <a:ext cx="2167422" cy="57712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5</a:t>
            </a:r>
          </a:p>
        </p:txBody>
      </p:sp>
    </p:spTree>
    <p:extLst>
      <p:ext uri="{BB962C8B-B14F-4D97-AF65-F5344CB8AC3E}">
        <p14:creationId xmlns:p14="http://schemas.microsoft.com/office/powerpoint/2010/main" val="293721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E63D7FD-D45B-DA30-9D2F-6699CF39359C}"/>
              </a:ext>
            </a:extLst>
          </p:cNvPr>
          <p:cNvSpPr/>
          <p:nvPr/>
        </p:nvSpPr>
        <p:spPr>
          <a:xfrm>
            <a:off x="500579" y="238899"/>
            <a:ext cx="6311107" cy="531118"/>
          </a:xfrm>
          <a:prstGeom prst="rect">
            <a:avLst/>
          </a:prstGeom>
          <a:noFill/>
          <a:ln/>
        </p:spPr>
        <p:txBody>
          <a:bodyPr wrap="none" lIns="0" tIns="0" rIns="0" bIns="0" rtlCol="0" anchor="t"/>
          <a:lstStyle/>
          <a:p>
            <a:pPr>
              <a:lnSpc>
                <a:spcPts val="4167"/>
              </a:lnSpc>
            </a:pPr>
            <a:r>
              <a:rPr lang="en-US" sz="3333" kern="0" spc="-33" dirty="0">
                <a:solidFill>
                  <a:srgbClr val="000000"/>
                </a:solidFill>
                <a:latin typeface="Aptos Display" panose="020B0004020202020204" pitchFamily="34" charset="0"/>
                <a:ea typeface="Montserrat Bold" pitchFamily="34" charset="-122"/>
                <a:cs typeface="Montserrat Bold" pitchFamily="34" charset="-120"/>
              </a:rPr>
              <a:t>An example: Electronics Architecture and Data budget  </a:t>
            </a:r>
            <a:endParaRPr lang="en-US" sz="3333" dirty="0">
              <a:latin typeface="Aptos Display" panose="020B0004020202020204" pitchFamily="34" charset="0"/>
            </a:endParaRPr>
          </a:p>
        </p:txBody>
      </p:sp>
      <p:pic>
        <p:nvPicPr>
          <p:cNvPr id="3" name="Picture 2">
            <a:extLst>
              <a:ext uri="{FF2B5EF4-FFF2-40B4-BE49-F238E27FC236}">
                <a16:creationId xmlns:a16="http://schemas.microsoft.com/office/drawing/2014/main" id="{5DF67B90-E523-9024-13A7-9D8C969C35B8}"/>
              </a:ext>
            </a:extLst>
          </p:cNvPr>
          <p:cNvPicPr>
            <a:picLocks noChangeAspect="1"/>
          </p:cNvPicPr>
          <p:nvPr/>
        </p:nvPicPr>
        <p:blipFill>
          <a:blip r:embed="rId3"/>
          <a:stretch>
            <a:fillRect/>
          </a:stretch>
        </p:blipFill>
        <p:spPr>
          <a:xfrm>
            <a:off x="2528340" y="1024310"/>
            <a:ext cx="9443804" cy="5813724"/>
          </a:xfrm>
          <a:prstGeom prst="rect">
            <a:avLst/>
          </a:prstGeom>
        </p:spPr>
      </p:pic>
      <p:sp>
        <p:nvSpPr>
          <p:cNvPr id="4" name="Rectangle 3">
            <a:extLst>
              <a:ext uri="{FF2B5EF4-FFF2-40B4-BE49-F238E27FC236}">
                <a16:creationId xmlns:a16="http://schemas.microsoft.com/office/drawing/2014/main" id="{B84A3D2F-7F9E-4164-8F75-BAB4EE1D688B}"/>
              </a:ext>
            </a:extLst>
          </p:cNvPr>
          <p:cNvSpPr/>
          <p:nvPr/>
        </p:nvSpPr>
        <p:spPr>
          <a:xfrm>
            <a:off x="104931" y="1024310"/>
            <a:ext cx="2167422" cy="139408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2</a:t>
            </a:r>
          </a:p>
        </p:txBody>
      </p:sp>
    </p:spTree>
    <p:extLst>
      <p:ext uri="{BB962C8B-B14F-4D97-AF65-F5344CB8AC3E}">
        <p14:creationId xmlns:p14="http://schemas.microsoft.com/office/powerpoint/2010/main" val="385079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eploymentVideo">
            <a:hlinkClick r:id="" action="ppaction://media"/>
            <a:extLst>
              <a:ext uri="{FF2B5EF4-FFF2-40B4-BE49-F238E27FC236}">
                <a16:creationId xmlns:a16="http://schemas.microsoft.com/office/drawing/2014/main" id="{8752CA81-94E0-B282-8FA4-F0FCC56BB7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4763"/>
            <a:ext cx="12192000" cy="6858000"/>
          </a:xfrm>
          <a:prstGeom prst="rect">
            <a:avLst/>
          </a:prstGeom>
        </p:spPr>
      </p:pic>
    </p:spTree>
    <p:extLst>
      <p:ext uri="{BB962C8B-B14F-4D97-AF65-F5344CB8AC3E}">
        <p14:creationId xmlns:p14="http://schemas.microsoft.com/office/powerpoint/2010/main" val="29030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024D24-8223-F73F-296C-DE2A6DE955E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E4117FA-E95C-3810-D6D4-8099C2F172E3}"/>
              </a:ext>
            </a:extLst>
          </p:cNvPr>
          <p:cNvSpPr/>
          <p:nvPr/>
        </p:nvSpPr>
        <p:spPr>
          <a:xfrm>
            <a:off x="500579" y="238899"/>
            <a:ext cx="6311107" cy="531118"/>
          </a:xfrm>
          <a:prstGeom prst="rect">
            <a:avLst/>
          </a:prstGeom>
          <a:noFill/>
          <a:ln/>
        </p:spPr>
        <p:txBody>
          <a:bodyPr wrap="none" lIns="0" tIns="0" rIns="0" bIns="0" rtlCol="0" anchor="t"/>
          <a:lstStyle/>
          <a:p>
            <a:pPr>
              <a:lnSpc>
                <a:spcPts val="4167"/>
              </a:lnSpc>
            </a:pPr>
            <a:r>
              <a:rPr lang="en-US" sz="3333" kern="0" spc="-33" dirty="0">
                <a:solidFill>
                  <a:srgbClr val="000000"/>
                </a:solidFill>
                <a:latin typeface="Aptos Display" panose="020B0004020202020204" pitchFamily="34" charset="0"/>
                <a:ea typeface="Montserrat Bold" pitchFamily="34" charset="-122"/>
                <a:cs typeface="Montserrat Bold" pitchFamily="34" charset="-120"/>
              </a:rPr>
              <a:t>An example: Electronics Architecture and Data budget  </a:t>
            </a:r>
            <a:endParaRPr lang="en-US" sz="3333" dirty="0">
              <a:latin typeface="Aptos Display" panose="020B0004020202020204" pitchFamily="34" charset="0"/>
            </a:endParaRPr>
          </a:p>
        </p:txBody>
      </p:sp>
      <p:pic>
        <p:nvPicPr>
          <p:cNvPr id="4" name="Picture 3">
            <a:extLst>
              <a:ext uri="{FF2B5EF4-FFF2-40B4-BE49-F238E27FC236}">
                <a16:creationId xmlns:a16="http://schemas.microsoft.com/office/drawing/2014/main" id="{F3C61855-C273-8FD9-CA97-3BAFCF414478}"/>
              </a:ext>
            </a:extLst>
          </p:cNvPr>
          <p:cNvPicPr>
            <a:picLocks noChangeAspect="1"/>
          </p:cNvPicPr>
          <p:nvPr/>
        </p:nvPicPr>
        <p:blipFill>
          <a:blip r:embed="rId3"/>
          <a:stretch>
            <a:fillRect/>
          </a:stretch>
        </p:blipFill>
        <p:spPr>
          <a:xfrm>
            <a:off x="1321632" y="770017"/>
            <a:ext cx="9548735" cy="5744458"/>
          </a:xfrm>
          <a:prstGeom prst="rect">
            <a:avLst/>
          </a:prstGeom>
        </p:spPr>
      </p:pic>
    </p:spTree>
    <p:extLst>
      <p:ext uri="{BB962C8B-B14F-4D97-AF65-F5344CB8AC3E}">
        <p14:creationId xmlns:p14="http://schemas.microsoft.com/office/powerpoint/2010/main" val="157467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E6D5DAB-E5A5-EF7A-90F1-ABC5D33CCC3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654775E-5DFF-169D-E71A-66D745325991}"/>
              </a:ext>
            </a:extLst>
          </p:cNvPr>
          <p:cNvSpPr/>
          <p:nvPr/>
        </p:nvSpPr>
        <p:spPr>
          <a:xfrm>
            <a:off x="500579" y="238899"/>
            <a:ext cx="6311107" cy="531118"/>
          </a:xfrm>
          <a:prstGeom prst="rect">
            <a:avLst/>
          </a:prstGeom>
          <a:noFill/>
          <a:ln/>
        </p:spPr>
        <p:txBody>
          <a:bodyPr wrap="none" lIns="0" tIns="0" rIns="0" bIns="0" rtlCol="0" anchor="t"/>
          <a:lstStyle/>
          <a:p>
            <a:pPr>
              <a:lnSpc>
                <a:spcPts val="4167"/>
              </a:lnSpc>
            </a:pPr>
            <a:r>
              <a:rPr lang="en-US" sz="3333" kern="0" spc="-33" dirty="0">
                <a:solidFill>
                  <a:srgbClr val="000000"/>
                </a:solidFill>
                <a:latin typeface="Aptos Display" panose="020B0004020202020204" pitchFamily="34" charset="0"/>
                <a:ea typeface="Montserrat Bold" pitchFamily="34" charset="-122"/>
                <a:cs typeface="Montserrat Bold" pitchFamily="34" charset="-120"/>
              </a:rPr>
              <a:t>An example: Electronics Architecture and Data budget  </a:t>
            </a:r>
            <a:endParaRPr lang="en-US" sz="3333" dirty="0">
              <a:latin typeface="Aptos Display" panose="020B0004020202020204" pitchFamily="34" charset="0"/>
            </a:endParaRPr>
          </a:p>
        </p:txBody>
      </p:sp>
      <p:sp>
        <p:nvSpPr>
          <p:cNvPr id="6" name="Rectangle 5">
            <a:extLst>
              <a:ext uri="{FF2B5EF4-FFF2-40B4-BE49-F238E27FC236}">
                <a16:creationId xmlns:a16="http://schemas.microsoft.com/office/drawing/2014/main" id="{D3499F5B-DB6F-456B-A226-D93AEC313878}"/>
              </a:ext>
            </a:extLst>
          </p:cNvPr>
          <p:cNvSpPr/>
          <p:nvPr/>
        </p:nvSpPr>
        <p:spPr>
          <a:xfrm>
            <a:off x="9479935" y="1322880"/>
            <a:ext cx="2167422" cy="704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1</a:t>
            </a:r>
          </a:p>
        </p:txBody>
      </p:sp>
      <p:sp>
        <p:nvSpPr>
          <p:cNvPr id="7" name="Rectangle 6">
            <a:extLst>
              <a:ext uri="{FF2B5EF4-FFF2-40B4-BE49-F238E27FC236}">
                <a16:creationId xmlns:a16="http://schemas.microsoft.com/office/drawing/2014/main" id="{6D0D85BA-8917-6A85-1586-D7AF21A6E3EC}"/>
              </a:ext>
            </a:extLst>
          </p:cNvPr>
          <p:cNvSpPr/>
          <p:nvPr/>
        </p:nvSpPr>
        <p:spPr>
          <a:xfrm>
            <a:off x="9479935" y="2027419"/>
            <a:ext cx="2167422" cy="139408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2</a:t>
            </a:r>
          </a:p>
        </p:txBody>
      </p:sp>
      <p:sp>
        <p:nvSpPr>
          <p:cNvPr id="8" name="Rectangle 7">
            <a:extLst>
              <a:ext uri="{FF2B5EF4-FFF2-40B4-BE49-F238E27FC236}">
                <a16:creationId xmlns:a16="http://schemas.microsoft.com/office/drawing/2014/main" id="{11EE7D57-90E5-A2FC-C622-D58078C421EB}"/>
              </a:ext>
            </a:extLst>
          </p:cNvPr>
          <p:cNvSpPr/>
          <p:nvPr/>
        </p:nvSpPr>
        <p:spPr>
          <a:xfrm>
            <a:off x="9479935" y="3429000"/>
            <a:ext cx="2167422" cy="1761343"/>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3</a:t>
            </a:r>
          </a:p>
        </p:txBody>
      </p:sp>
      <p:sp>
        <p:nvSpPr>
          <p:cNvPr id="9" name="Rectangle 8">
            <a:extLst>
              <a:ext uri="{FF2B5EF4-FFF2-40B4-BE49-F238E27FC236}">
                <a16:creationId xmlns:a16="http://schemas.microsoft.com/office/drawing/2014/main" id="{743D11F2-E2BC-6D6C-7A32-6B64D25E2F9D}"/>
              </a:ext>
            </a:extLst>
          </p:cNvPr>
          <p:cNvSpPr/>
          <p:nvPr/>
        </p:nvSpPr>
        <p:spPr>
          <a:xfrm>
            <a:off x="9479935" y="5197839"/>
            <a:ext cx="2167422" cy="57712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4</a:t>
            </a:r>
          </a:p>
        </p:txBody>
      </p:sp>
      <p:sp>
        <p:nvSpPr>
          <p:cNvPr id="10" name="Rectangle 9">
            <a:extLst>
              <a:ext uri="{FF2B5EF4-FFF2-40B4-BE49-F238E27FC236}">
                <a16:creationId xmlns:a16="http://schemas.microsoft.com/office/drawing/2014/main" id="{B3AA63F1-1BEF-4084-5F58-C863E7F06FA8}"/>
              </a:ext>
            </a:extLst>
          </p:cNvPr>
          <p:cNvSpPr/>
          <p:nvPr/>
        </p:nvSpPr>
        <p:spPr>
          <a:xfrm>
            <a:off x="9479935" y="5782456"/>
            <a:ext cx="2167422" cy="57712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DET 5</a:t>
            </a:r>
          </a:p>
        </p:txBody>
      </p:sp>
      <p:pic>
        <p:nvPicPr>
          <p:cNvPr id="11" name="Picture 10">
            <a:extLst>
              <a:ext uri="{FF2B5EF4-FFF2-40B4-BE49-F238E27FC236}">
                <a16:creationId xmlns:a16="http://schemas.microsoft.com/office/drawing/2014/main" id="{870D8273-DE22-5961-B255-9055FCAA64CC}"/>
              </a:ext>
            </a:extLst>
          </p:cNvPr>
          <p:cNvPicPr>
            <a:picLocks noChangeAspect="1"/>
          </p:cNvPicPr>
          <p:nvPr/>
        </p:nvPicPr>
        <p:blipFill>
          <a:blip r:embed="rId3"/>
          <a:stretch>
            <a:fillRect/>
          </a:stretch>
        </p:blipFill>
        <p:spPr>
          <a:xfrm>
            <a:off x="230755" y="1101701"/>
            <a:ext cx="8673401" cy="5756299"/>
          </a:xfrm>
          <a:prstGeom prst="rect">
            <a:avLst/>
          </a:prstGeom>
        </p:spPr>
      </p:pic>
    </p:spTree>
    <p:extLst>
      <p:ext uri="{BB962C8B-B14F-4D97-AF65-F5344CB8AC3E}">
        <p14:creationId xmlns:p14="http://schemas.microsoft.com/office/powerpoint/2010/main" val="90335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2C0A7AC-9F72-EC2D-6234-1A11C619478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00BDD99-AE5E-C478-6C43-9F72BEEEEB3B}"/>
              </a:ext>
            </a:extLst>
          </p:cNvPr>
          <p:cNvSpPr/>
          <p:nvPr/>
        </p:nvSpPr>
        <p:spPr>
          <a:xfrm>
            <a:off x="657521" y="85454"/>
            <a:ext cx="11326660" cy="531118"/>
          </a:xfrm>
          <a:prstGeom prst="rect">
            <a:avLst/>
          </a:prstGeom>
          <a:noFill/>
          <a:ln/>
        </p:spPr>
        <p:txBody>
          <a:bodyPr wrap="none" lIns="0" tIns="0" rIns="0" bIns="0" rtlCol="0" anchor="t"/>
          <a:lstStyle/>
          <a:p>
            <a:pPr>
              <a:lnSpc>
                <a:spcPts val="4167"/>
              </a:lnSpc>
            </a:pPr>
            <a:r>
              <a:rPr lang="en-US" sz="3333" kern="0" spc="-33" dirty="0">
                <a:solidFill>
                  <a:srgbClr val="000000"/>
                </a:solidFill>
                <a:latin typeface="Aptos Display" panose="020B0004020202020204" pitchFamily="34" charset="0"/>
                <a:ea typeface="Montserrat Bold" pitchFamily="34" charset="-122"/>
                <a:cs typeface="Montserrat Bold" pitchFamily="34" charset="-120"/>
              </a:rPr>
              <a:t>An example: 1 kHz of detected p and e according to SPENVIS model</a:t>
            </a:r>
            <a:endParaRPr lang="en-US" sz="3333" dirty="0">
              <a:latin typeface="Aptos Display" panose="020B0004020202020204" pitchFamily="34" charset="0"/>
            </a:endParaRPr>
          </a:p>
        </p:txBody>
      </p:sp>
      <p:pic>
        <p:nvPicPr>
          <p:cNvPr id="5" name="Picture 4">
            <a:extLst>
              <a:ext uri="{FF2B5EF4-FFF2-40B4-BE49-F238E27FC236}">
                <a16:creationId xmlns:a16="http://schemas.microsoft.com/office/drawing/2014/main" id="{F2EB9A72-070F-B021-3F18-2EFBE8E4C544}"/>
              </a:ext>
            </a:extLst>
          </p:cNvPr>
          <p:cNvPicPr>
            <a:picLocks noChangeAspect="1"/>
          </p:cNvPicPr>
          <p:nvPr/>
        </p:nvPicPr>
        <p:blipFill>
          <a:blip r:embed="rId3"/>
          <a:srcRect t="5907" b="3131"/>
          <a:stretch/>
        </p:blipFill>
        <p:spPr>
          <a:xfrm>
            <a:off x="1199213" y="616572"/>
            <a:ext cx="9166030" cy="4981493"/>
          </a:xfrm>
          <a:prstGeom prst="rect">
            <a:avLst/>
          </a:prstGeom>
        </p:spPr>
      </p:pic>
      <p:sp>
        <p:nvSpPr>
          <p:cNvPr id="14" name="Text 0">
            <a:extLst>
              <a:ext uri="{FF2B5EF4-FFF2-40B4-BE49-F238E27FC236}">
                <a16:creationId xmlns:a16="http://schemas.microsoft.com/office/drawing/2014/main" id="{F0E8BFFC-9963-C702-3601-A8D113392E4D}"/>
              </a:ext>
            </a:extLst>
          </p:cNvPr>
          <p:cNvSpPr/>
          <p:nvPr/>
        </p:nvSpPr>
        <p:spPr>
          <a:xfrm>
            <a:off x="432670" y="5710310"/>
            <a:ext cx="11326660" cy="531118"/>
          </a:xfrm>
          <a:prstGeom prst="rect">
            <a:avLst/>
          </a:prstGeom>
          <a:noFill/>
          <a:ln/>
        </p:spPr>
        <p:txBody>
          <a:bodyPr wrap="none" lIns="0" tIns="0" rIns="0" bIns="0" rtlCol="0" anchor="ctr"/>
          <a:lstStyle/>
          <a:p>
            <a:pPr algn="ctr"/>
            <a:r>
              <a:rPr lang="en-GB" sz="2400" dirty="0">
                <a:solidFill>
                  <a:srgbClr val="000000"/>
                </a:solidFill>
                <a:effectLst/>
                <a:latin typeface="+mj-lt"/>
              </a:rPr>
              <a:t>Estimated generated DATA(SPENVIS only): </a:t>
            </a:r>
            <a:r>
              <a:rPr lang="en-GB" sz="2400" b="1" dirty="0">
                <a:solidFill>
                  <a:srgbClr val="E6000E"/>
                </a:solidFill>
                <a:effectLst/>
                <a:latin typeface="+mj-lt"/>
              </a:rPr>
              <a:t>19.9 Gbit/day</a:t>
            </a:r>
            <a:r>
              <a:rPr lang="en-GB" sz="2400" b="1" dirty="0">
                <a:solidFill>
                  <a:srgbClr val="000000"/>
                </a:solidFill>
                <a:effectLst/>
                <a:latin typeface="+mj-lt"/>
              </a:rPr>
              <a:t> </a:t>
            </a:r>
            <a:r>
              <a:rPr lang="en-GB" sz="2400" dirty="0">
                <a:solidFill>
                  <a:srgbClr val="000000"/>
                </a:solidFill>
                <a:effectLst/>
                <a:latin typeface="+mj-lt"/>
              </a:rPr>
              <a:t>(DC 100%)</a:t>
            </a:r>
          </a:p>
        </p:txBody>
      </p:sp>
      <p:sp>
        <p:nvSpPr>
          <p:cNvPr id="15" name="Text 0">
            <a:extLst>
              <a:ext uri="{FF2B5EF4-FFF2-40B4-BE49-F238E27FC236}">
                <a16:creationId xmlns:a16="http://schemas.microsoft.com/office/drawing/2014/main" id="{39587B00-07D7-4520-6EF9-6BD629C9CE68}"/>
              </a:ext>
            </a:extLst>
          </p:cNvPr>
          <p:cNvSpPr/>
          <p:nvPr/>
        </p:nvSpPr>
        <p:spPr>
          <a:xfrm>
            <a:off x="6096000" y="6326882"/>
            <a:ext cx="5983121" cy="531118"/>
          </a:xfrm>
          <a:prstGeom prst="rect">
            <a:avLst/>
          </a:prstGeom>
          <a:noFill/>
          <a:ln/>
        </p:spPr>
        <p:txBody>
          <a:bodyPr wrap="none" lIns="0" tIns="0" rIns="0" bIns="0" rtlCol="0" anchor="ctr"/>
          <a:lstStyle/>
          <a:p>
            <a:pPr algn="ctr"/>
            <a:r>
              <a:rPr lang="en-GB" dirty="0">
                <a:solidFill>
                  <a:srgbClr val="000000"/>
                </a:solidFill>
                <a:effectLst/>
                <a:latin typeface="+mj-lt"/>
              </a:rPr>
              <a:t>HSSL (High Speed Scientific Link) ⍯ House Keeping (VHF/UHF)</a:t>
            </a:r>
          </a:p>
        </p:txBody>
      </p:sp>
    </p:spTree>
    <p:extLst>
      <p:ext uri="{BB962C8B-B14F-4D97-AF65-F5344CB8AC3E}">
        <p14:creationId xmlns:p14="http://schemas.microsoft.com/office/powerpoint/2010/main" val="2141534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506809" y="184994"/>
            <a:ext cx="4595317" cy="452537"/>
          </a:xfrm>
          <a:prstGeom prst="rect">
            <a:avLst/>
          </a:prstGeom>
          <a:noFill/>
          <a:ln/>
        </p:spPr>
        <p:txBody>
          <a:bodyPr wrap="none" lIns="0" tIns="0" rIns="0" bIns="0" rtlCol="0" anchor="t"/>
          <a:lstStyle/>
          <a:p>
            <a:pPr>
              <a:lnSpc>
                <a:spcPts val="3542"/>
              </a:lnSpc>
            </a:pPr>
            <a:r>
              <a:rPr lang="en-US" sz="2833" dirty="0">
                <a:solidFill>
                  <a:srgbClr val="030303"/>
                </a:solidFill>
                <a:latin typeface="Aptos Display" panose="020B0004020202020204" pitchFamily="34" charset="0"/>
                <a:ea typeface="DM Sans Semi Bold" pitchFamily="34" charset="-122"/>
                <a:cs typeface="DM Sans Semi Bold" pitchFamily="34" charset="-120"/>
              </a:rPr>
              <a:t>On-Orbit Mission Planning (an example: LIGHT-1 3U CubeSat mission)</a:t>
            </a:r>
            <a:endParaRPr lang="en-US" sz="2833" dirty="0">
              <a:latin typeface="Aptos Display" panose="020B0004020202020204" pitchFamily="34" charset="0"/>
            </a:endParaRPr>
          </a:p>
        </p:txBody>
      </p:sp>
      <p:sp>
        <p:nvSpPr>
          <p:cNvPr id="36" name="SpaceX Launch from Kennedy Space Center…">
            <a:extLst>
              <a:ext uri="{FF2B5EF4-FFF2-40B4-BE49-F238E27FC236}">
                <a16:creationId xmlns:a16="http://schemas.microsoft.com/office/drawing/2014/main" id="{15A76637-18F3-6316-A488-DC3B44465AE9}"/>
              </a:ext>
            </a:extLst>
          </p:cNvPr>
          <p:cNvSpPr txBox="1"/>
          <p:nvPr/>
        </p:nvSpPr>
        <p:spPr>
          <a:xfrm>
            <a:off x="413863" y="784899"/>
            <a:ext cx="1136427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400" b="0">
                <a:solidFill>
                  <a:srgbClr val="000000"/>
                </a:solidFill>
              </a:defRPr>
            </a:pPr>
            <a:r>
              <a:rPr sz="2000" dirty="0"/>
              <a:t>SpaceX Launch from Kennedy Space Center</a:t>
            </a:r>
            <a:r>
              <a:rPr lang="it-IT" sz="2000" dirty="0"/>
              <a:t> </a:t>
            </a:r>
            <a:r>
              <a:rPr sz="2000" dirty="0"/>
              <a:t>on 2021-12-21 (Falcon9/Dragon docked ISS the day after)</a:t>
            </a:r>
          </a:p>
        </p:txBody>
      </p:sp>
      <p:pic>
        <p:nvPicPr>
          <p:cNvPr id="49" name="Picture 48" descr="A graph of a graph with red lines and black text&#10;&#10;Description automatically generated with medium confidence">
            <a:extLst>
              <a:ext uri="{FF2B5EF4-FFF2-40B4-BE49-F238E27FC236}">
                <a16:creationId xmlns:a16="http://schemas.microsoft.com/office/drawing/2014/main" id="{6918886D-8B24-5CF9-0DB0-7939D77800EC}"/>
              </a:ext>
            </a:extLst>
          </p:cNvPr>
          <p:cNvPicPr>
            <a:picLocks noChangeAspect="1"/>
          </p:cNvPicPr>
          <p:nvPr/>
        </p:nvPicPr>
        <p:blipFill>
          <a:blip r:embed="rId3"/>
          <a:srcRect t="2292"/>
          <a:stretch/>
        </p:blipFill>
        <p:spPr>
          <a:xfrm>
            <a:off x="1043683" y="1195268"/>
            <a:ext cx="10019058" cy="566273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104_021_AR_EN">
            <a:hlinkClick r:id="" action="ppaction://media"/>
            <a:extLst>
              <a:ext uri="{FF2B5EF4-FFF2-40B4-BE49-F238E27FC236}">
                <a16:creationId xmlns:a16="http://schemas.microsoft.com/office/drawing/2014/main" id="{CB87831B-3260-573A-492A-C03FE7172F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4DBBAE-E71C-6575-3847-C131E4380F3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9792184-88A0-9113-5FE2-50163FD50D88}"/>
              </a:ext>
            </a:extLst>
          </p:cNvPr>
          <p:cNvSpPr/>
          <p:nvPr/>
        </p:nvSpPr>
        <p:spPr>
          <a:xfrm>
            <a:off x="225767" y="214283"/>
            <a:ext cx="5747444" cy="455910"/>
          </a:xfrm>
          <a:prstGeom prst="rect">
            <a:avLst/>
          </a:prstGeom>
          <a:noFill/>
          <a:ln/>
        </p:spPr>
        <p:txBody>
          <a:bodyPr wrap="none" lIns="0" tIns="0" rIns="0" bIns="0" rtlCol="0" anchor="t"/>
          <a:lstStyle/>
          <a:p>
            <a:pPr>
              <a:lnSpc>
                <a:spcPts val="3583"/>
              </a:lnSpc>
            </a:pPr>
            <a:r>
              <a:rPr lang="en-US" sz="2833" dirty="0">
                <a:solidFill>
                  <a:srgbClr val="030303"/>
                </a:solidFill>
                <a:latin typeface="Aptos Display" panose="020B0004020202020204" pitchFamily="34" charset="0"/>
                <a:ea typeface="DM Sans Semi Bold" pitchFamily="34" charset="-122"/>
                <a:cs typeface="DM Sans Semi Bold" pitchFamily="34" charset="-120"/>
              </a:rPr>
              <a:t>Space Debris and Risk Mitigation</a:t>
            </a:r>
            <a:endParaRPr lang="en-US" sz="2833" dirty="0">
              <a:latin typeface="Aptos Display" panose="020B0004020202020204" pitchFamily="34" charset="0"/>
            </a:endParaRPr>
          </a:p>
        </p:txBody>
      </p:sp>
      <p:sp>
        <p:nvSpPr>
          <p:cNvPr id="25" name="TextBox 24">
            <a:extLst>
              <a:ext uri="{FF2B5EF4-FFF2-40B4-BE49-F238E27FC236}">
                <a16:creationId xmlns:a16="http://schemas.microsoft.com/office/drawing/2014/main" id="{F45B0633-8B0F-8964-BE1A-53CEE412F999}"/>
              </a:ext>
            </a:extLst>
          </p:cNvPr>
          <p:cNvSpPr txBox="1"/>
          <p:nvPr/>
        </p:nvSpPr>
        <p:spPr>
          <a:xfrm>
            <a:off x="225767" y="903955"/>
            <a:ext cx="9877603" cy="369332"/>
          </a:xfrm>
          <a:prstGeom prst="rect">
            <a:avLst/>
          </a:prstGeom>
          <a:noFill/>
        </p:spPr>
        <p:txBody>
          <a:bodyPr wrap="square">
            <a:spAutoFit/>
          </a:bodyPr>
          <a:lstStyle/>
          <a:p>
            <a:r>
              <a:rPr lang="en-GB" b="1" i="0" u="none" strike="noStrike" dirty="0">
                <a:solidFill>
                  <a:srgbClr val="333333"/>
                </a:solidFill>
                <a:effectLst/>
                <a:latin typeface="Helvetica Neue" panose="02000503000000020004" pitchFamily="2" charset="0"/>
              </a:rPr>
              <a:t>DRAMA</a:t>
            </a:r>
            <a:r>
              <a:rPr lang="en-GB" b="0" i="0" u="none" strike="noStrike" dirty="0">
                <a:solidFill>
                  <a:srgbClr val="333333"/>
                </a:solidFill>
                <a:effectLst/>
                <a:latin typeface="Helvetica Neue" panose="02000503000000020004" pitchFamily="2" charset="0"/>
              </a:rPr>
              <a:t> (Debris Risk Assessment and Mitigation Analysis) is the reference tool</a:t>
            </a:r>
            <a:endParaRPr lang="en-IT" dirty="0"/>
          </a:p>
        </p:txBody>
      </p:sp>
      <p:pic>
        <p:nvPicPr>
          <p:cNvPr id="13314" name="Picture 2" descr="Figure 49: Locations of debris objects that have been retrieved after reentry (image credit: ESA)">
            <a:extLst>
              <a:ext uri="{FF2B5EF4-FFF2-40B4-BE49-F238E27FC236}">
                <a16:creationId xmlns:a16="http://schemas.microsoft.com/office/drawing/2014/main" id="{9363AEE4-08FE-CA68-B710-D86D8F38D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26" y="1507837"/>
            <a:ext cx="10103370" cy="513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2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BCD1844-3899-9798-E32C-686E8276E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97671-EDCA-BDE9-3F03-5A7D4584C161}"/>
              </a:ext>
            </a:extLst>
          </p:cNvPr>
          <p:cNvSpPr>
            <a:spLocks noGrp="1"/>
          </p:cNvSpPr>
          <p:nvPr>
            <p:ph type="title"/>
          </p:nvPr>
        </p:nvSpPr>
        <p:spPr>
          <a:xfrm>
            <a:off x="96078" y="1181099"/>
            <a:ext cx="10515600" cy="1325563"/>
          </a:xfrm>
        </p:spPr>
        <p:txBody>
          <a:bodyPr/>
          <a:lstStyle/>
          <a:p>
            <a:r>
              <a:rPr lang="en-IT" dirty="0">
                <a:solidFill>
                  <a:schemeClr val="bg1"/>
                </a:solidFill>
              </a:rPr>
              <a:t>Technology Readiness Level</a:t>
            </a:r>
          </a:p>
        </p:txBody>
      </p:sp>
      <p:sp>
        <p:nvSpPr>
          <p:cNvPr id="3" name="Content Placeholder 2">
            <a:extLst>
              <a:ext uri="{FF2B5EF4-FFF2-40B4-BE49-F238E27FC236}">
                <a16:creationId xmlns:a16="http://schemas.microsoft.com/office/drawing/2014/main" id="{92A83D6E-1367-75BB-B7B4-40FD438E79FD}"/>
              </a:ext>
            </a:extLst>
          </p:cNvPr>
          <p:cNvSpPr>
            <a:spLocks noGrp="1"/>
          </p:cNvSpPr>
          <p:nvPr>
            <p:ph idx="1"/>
          </p:nvPr>
        </p:nvSpPr>
        <p:spPr>
          <a:xfrm>
            <a:off x="4668078" y="1028680"/>
            <a:ext cx="7427843" cy="4351338"/>
          </a:xfrm>
        </p:spPr>
        <p:txBody>
          <a:bodyPr>
            <a:normAutofit/>
          </a:bodyPr>
          <a:lstStyle/>
          <a:p>
            <a:pPr marL="0" indent="0" algn="just">
              <a:buNone/>
            </a:pPr>
            <a:r>
              <a:rPr lang="en-GB" sz="2000" dirty="0"/>
              <a:t>A series of environmental tests to </a:t>
            </a:r>
            <a:r>
              <a:rPr lang="en-US" sz="2000" dirty="0">
                <a:solidFill>
                  <a:srgbClr val="464646"/>
                </a:solidFill>
                <a:ea typeface="Inter Medium" pitchFamily="34" charset="-122"/>
                <a:cs typeface="Inter Medium" pitchFamily="34" charset="-120"/>
              </a:rPr>
              <a:t>ensure satellites can withstand extreme launch and space conditions.</a:t>
            </a:r>
            <a:endParaRPr lang="en-GB" sz="2000" dirty="0"/>
          </a:p>
          <a:p>
            <a:pPr marL="0" indent="0" algn="just">
              <a:buNone/>
            </a:pPr>
            <a:endParaRPr lang="en-GB" sz="300" dirty="0"/>
          </a:p>
        </p:txBody>
      </p:sp>
      <p:sp>
        <p:nvSpPr>
          <p:cNvPr id="8" name="Title 1">
            <a:extLst>
              <a:ext uri="{FF2B5EF4-FFF2-40B4-BE49-F238E27FC236}">
                <a16:creationId xmlns:a16="http://schemas.microsoft.com/office/drawing/2014/main" id="{57CFB9F0-2E0D-F4CD-C057-C7C6CD6E4D9D}"/>
              </a:ext>
            </a:extLst>
          </p:cNvPr>
          <p:cNvSpPr txBox="1">
            <a:spLocks/>
          </p:cNvSpPr>
          <p:nvPr/>
        </p:nvSpPr>
        <p:spPr>
          <a:xfrm>
            <a:off x="4447761" y="0"/>
            <a:ext cx="78902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Before getting into Space …</a:t>
            </a:r>
          </a:p>
        </p:txBody>
      </p:sp>
      <p:sp>
        <p:nvSpPr>
          <p:cNvPr id="5" name="Text 1">
            <a:extLst>
              <a:ext uri="{FF2B5EF4-FFF2-40B4-BE49-F238E27FC236}">
                <a16:creationId xmlns:a16="http://schemas.microsoft.com/office/drawing/2014/main" id="{B1CFEA7E-5171-5219-660D-72390931B9D3}"/>
              </a:ext>
            </a:extLst>
          </p:cNvPr>
          <p:cNvSpPr/>
          <p:nvPr/>
        </p:nvSpPr>
        <p:spPr>
          <a:xfrm>
            <a:off x="4978984" y="1757848"/>
            <a:ext cx="1990626" cy="248742"/>
          </a:xfrm>
          <a:prstGeom prst="rect">
            <a:avLst/>
          </a:prstGeom>
          <a:noFill/>
          <a:ln/>
        </p:spPr>
        <p:txBody>
          <a:bodyPr wrap="none" lIns="0" tIns="0" rIns="0" bIns="0" rtlCol="0" anchor="t"/>
          <a:lstStyle/>
          <a:p>
            <a:pPr>
              <a:lnSpc>
                <a:spcPts val="1958"/>
              </a:lnSpc>
            </a:pPr>
            <a:r>
              <a:rPr lang="en-US" b="1" dirty="0">
                <a:solidFill>
                  <a:srgbClr val="464646"/>
                </a:solidFill>
                <a:latin typeface="Aptos Display" panose="020B0004020202020204" pitchFamily="34" charset="0"/>
                <a:ea typeface="DM Sans Semi Bold" pitchFamily="34" charset="-122"/>
                <a:cs typeface="DM Sans Semi Bold" pitchFamily="34" charset="-120"/>
              </a:rPr>
              <a:t>Vibration Test</a:t>
            </a:r>
            <a:endParaRPr lang="en-US" b="1" dirty="0">
              <a:latin typeface="Aptos Display" panose="020B0004020202020204" pitchFamily="34" charset="0"/>
            </a:endParaRPr>
          </a:p>
        </p:txBody>
      </p:sp>
      <p:sp>
        <p:nvSpPr>
          <p:cNvPr id="6" name="Text 2">
            <a:extLst>
              <a:ext uri="{FF2B5EF4-FFF2-40B4-BE49-F238E27FC236}">
                <a16:creationId xmlns:a16="http://schemas.microsoft.com/office/drawing/2014/main" id="{2CF27E5A-0E0E-7A6F-1CE6-AB05F0D5A562}"/>
              </a:ext>
            </a:extLst>
          </p:cNvPr>
          <p:cNvSpPr/>
          <p:nvPr/>
        </p:nvSpPr>
        <p:spPr>
          <a:xfrm>
            <a:off x="4978984" y="2102138"/>
            <a:ext cx="5470327" cy="509588"/>
          </a:xfrm>
          <a:prstGeom prst="rect">
            <a:avLst/>
          </a:prstGeom>
          <a:noFill/>
          <a:ln/>
        </p:spPr>
        <p:txBody>
          <a:bodyPr wrap="square" lIns="0" tIns="0" rIns="0" bIns="0" rtlCol="0" anchor="t"/>
          <a:lstStyle/>
          <a:p>
            <a:pPr>
              <a:lnSpc>
                <a:spcPts val="2000"/>
              </a:lnSpc>
            </a:pPr>
            <a:r>
              <a:rPr lang="en-US" sz="1600" dirty="0">
                <a:solidFill>
                  <a:srgbClr val="464646"/>
                </a:solidFill>
                <a:latin typeface="Aptos Display" panose="020B0004020202020204" pitchFamily="34" charset="0"/>
                <a:ea typeface="Inter Medium" pitchFamily="34" charset="-122"/>
                <a:cs typeface="Inter Medium" pitchFamily="34" charset="-120"/>
              </a:rPr>
              <a:t>Simulates intense mechanical stresses during rocket launch. Reveals structural weaknesses and loose components.</a:t>
            </a:r>
            <a:endParaRPr lang="en-US" sz="1600" dirty="0">
              <a:latin typeface="Aptos Display" panose="020B0004020202020204" pitchFamily="34" charset="0"/>
            </a:endParaRPr>
          </a:p>
        </p:txBody>
      </p:sp>
      <p:sp>
        <p:nvSpPr>
          <p:cNvPr id="10" name="Text 3">
            <a:extLst>
              <a:ext uri="{FF2B5EF4-FFF2-40B4-BE49-F238E27FC236}">
                <a16:creationId xmlns:a16="http://schemas.microsoft.com/office/drawing/2014/main" id="{2C120F37-9AD5-C33C-78D2-B3EF2E0A4C96}"/>
              </a:ext>
            </a:extLst>
          </p:cNvPr>
          <p:cNvSpPr/>
          <p:nvPr/>
        </p:nvSpPr>
        <p:spPr>
          <a:xfrm>
            <a:off x="4978984" y="2930217"/>
            <a:ext cx="1990626" cy="248742"/>
          </a:xfrm>
          <a:prstGeom prst="rect">
            <a:avLst/>
          </a:prstGeom>
          <a:noFill/>
          <a:ln/>
        </p:spPr>
        <p:txBody>
          <a:bodyPr wrap="none" lIns="0" tIns="0" rIns="0" bIns="0" rtlCol="0" anchor="t"/>
          <a:lstStyle/>
          <a:p>
            <a:pPr>
              <a:lnSpc>
                <a:spcPts val="1958"/>
              </a:lnSpc>
            </a:pPr>
            <a:r>
              <a:rPr lang="en-US" sz="1600" b="1" dirty="0">
                <a:solidFill>
                  <a:srgbClr val="464646"/>
                </a:solidFill>
                <a:latin typeface="Aptos Display" panose="020B0004020202020204" pitchFamily="34" charset="0"/>
                <a:ea typeface="DM Sans Semi Bold" pitchFamily="34" charset="-122"/>
                <a:cs typeface="DM Sans Semi Bold" pitchFamily="34" charset="-120"/>
              </a:rPr>
              <a:t>Pyroshock Test</a:t>
            </a:r>
            <a:endParaRPr lang="en-US" sz="1600" b="1" dirty="0">
              <a:latin typeface="Aptos Display" panose="020B0004020202020204" pitchFamily="34" charset="0"/>
            </a:endParaRPr>
          </a:p>
        </p:txBody>
      </p:sp>
      <p:sp>
        <p:nvSpPr>
          <p:cNvPr id="12" name="Text 4">
            <a:extLst>
              <a:ext uri="{FF2B5EF4-FFF2-40B4-BE49-F238E27FC236}">
                <a16:creationId xmlns:a16="http://schemas.microsoft.com/office/drawing/2014/main" id="{837AB8E9-F39C-520F-188D-6E3240FF27B8}"/>
              </a:ext>
            </a:extLst>
          </p:cNvPr>
          <p:cNvSpPr/>
          <p:nvPr/>
        </p:nvSpPr>
        <p:spPr>
          <a:xfrm>
            <a:off x="4978984" y="3274507"/>
            <a:ext cx="5470327" cy="509588"/>
          </a:xfrm>
          <a:prstGeom prst="rect">
            <a:avLst/>
          </a:prstGeom>
          <a:noFill/>
          <a:ln/>
        </p:spPr>
        <p:txBody>
          <a:bodyPr wrap="square" lIns="0" tIns="0" rIns="0" bIns="0" rtlCol="0" anchor="t"/>
          <a:lstStyle/>
          <a:p>
            <a:pPr>
              <a:lnSpc>
                <a:spcPts val="2000"/>
              </a:lnSpc>
            </a:pPr>
            <a:r>
              <a:rPr lang="en-US" sz="1600" dirty="0">
                <a:solidFill>
                  <a:srgbClr val="464646"/>
                </a:solidFill>
                <a:latin typeface="Aptos Display" panose="020B0004020202020204" pitchFamily="34" charset="0"/>
                <a:ea typeface="Inter Medium" pitchFamily="34" charset="-122"/>
                <a:cs typeface="Inter Medium" pitchFamily="34" charset="-120"/>
              </a:rPr>
              <a:t>Evaluates survivability during violent separation events. Tests resilience to brief, high-frequency shock waves.</a:t>
            </a:r>
            <a:endParaRPr lang="en-US" sz="1600" dirty="0">
              <a:latin typeface="Aptos Display" panose="020B0004020202020204" pitchFamily="34" charset="0"/>
            </a:endParaRPr>
          </a:p>
        </p:txBody>
      </p:sp>
      <p:sp>
        <p:nvSpPr>
          <p:cNvPr id="14" name="Text 5">
            <a:extLst>
              <a:ext uri="{FF2B5EF4-FFF2-40B4-BE49-F238E27FC236}">
                <a16:creationId xmlns:a16="http://schemas.microsoft.com/office/drawing/2014/main" id="{85597506-624C-BDA6-1178-F2D6D301726D}"/>
              </a:ext>
            </a:extLst>
          </p:cNvPr>
          <p:cNvSpPr/>
          <p:nvPr/>
        </p:nvSpPr>
        <p:spPr>
          <a:xfrm>
            <a:off x="4978984" y="4102586"/>
            <a:ext cx="2064147" cy="248742"/>
          </a:xfrm>
          <a:prstGeom prst="rect">
            <a:avLst/>
          </a:prstGeom>
          <a:noFill/>
          <a:ln/>
        </p:spPr>
        <p:txBody>
          <a:bodyPr wrap="none" lIns="0" tIns="0" rIns="0" bIns="0" rtlCol="0" anchor="t"/>
          <a:lstStyle/>
          <a:p>
            <a:pPr>
              <a:lnSpc>
                <a:spcPts val="1958"/>
              </a:lnSpc>
            </a:pPr>
            <a:r>
              <a:rPr lang="en-US" sz="1600" b="1" dirty="0">
                <a:solidFill>
                  <a:srgbClr val="464646"/>
                </a:solidFill>
                <a:latin typeface="Aptos Display" panose="020B0004020202020204" pitchFamily="34" charset="0"/>
                <a:ea typeface="DM Sans Semi Bold" pitchFamily="34" charset="-122"/>
                <a:cs typeface="DM Sans Semi Bold" pitchFamily="34" charset="-120"/>
              </a:rPr>
              <a:t>Thermal Vacuum Test</a:t>
            </a:r>
            <a:endParaRPr lang="en-US" sz="1600" b="1" dirty="0">
              <a:latin typeface="Aptos Display" panose="020B0004020202020204" pitchFamily="34" charset="0"/>
            </a:endParaRPr>
          </a:p>
        </p:txBody>
      </p:sp>
      <p:sp>
        <p:nvSpPr>
          <p:cNvPr id="15" name="Text 6">
            <a:extLst>
              <a:ext uri="{FF2B5EF4-FFF2-40B4-BE49-F238E27FC236}">
                <a16:creationId xmlns:a16="http://schemas.microsoft.com/office/drawing/2014/main" id="{4ED02D6D-D1AC-5A56-CC9B-5786F329A186}"/>
              </a:ext>
            </a:extLst>
          </p:cNvPr>
          <p:cNvSpPr/>
          <p:nvPr/>
        </p:nvSpPr>
        <p:spPr>
          <a:xfrm>
            <a:off x="4978984" y="4446875"/>
            <a:ext cx="5470327" cy="509588"/>
          </a:xfrm>
          <a:prstGeom prst="rect">
            <a:avLst/>
          </a:prstGeom>
          <a:noFill/>
          <a:ln/>
        </p:spPr>
        <p:txBody>
          <a:bodyPr wrap="square" lIns="0" tIns="0" rIns="0" bIns="0" rtlCol="0" anchor="t"/>
          <a:lstStyle/>
          <a:p>
            <a:pPr>
              <a:lnSpc>
                <a:spcPts val="2000"/>
              </a:lnSpc>
            </a:pPr>
            <a:r>
              <a:rPr lang="en-US" sz="1600" dirty="0">
                <a:solidFill>
                  <a:srgbClr val="464646"/>
                </a:solidFill>
                <a:latin typeface="Aptos Display" panose="020B0004020202020204" pitchFamily="34" charset="0"/>
                <a:ea typeface="Inter Medium" pitchFamily="34" charset="-122"/>
                <a:cs typeface="Inter Medium" pitchFamily="34" charset="-120"/>
              </a:rPr>
              <a:t>Replicates extreme temperature cycling in high vacuum conditions. Verifies thermal design and material behavior.</a:t>
            </a:r>
            <a:endParaRPr lang="en-US" sz="1600" dirty="0">
              <a:latin typeface="Aptos Display" panose="020B0004020202020204" pitchFamily="34" charset="0"/>
            </a:endParaRPr>
          </a:p>
        </p:txBody>
      </p:sp>
      <p:sp>
        <p:nvSpPr>
          <p:cNvPr id="17" name="Text 7">
            <a:extLst>
              <a:ext uri="{FF2B5EF4-FFF2-40B4-BE49-F238E27FC236}">
                <a16:creationId xmlns:a16="http://schemas.microsoft.com/office/drawing/2014/main" id="{0F410E54-5072-01C7-57E1-EBDEFE4E8BCD}"/>
              </a:ext>
            </a:extLst>
          </p:cNvPr>
          <p:cNvSpPr/>
          <p:nvPr/>
        </p:nvSpPr>
        <p:spPr>
          <a:xfrm>
            <a:off x="4978984" y="5274955"/>
            <a:ext cx="1990626" cy="248742"/>
          </a:xfrm>
          <a:prstGeom prst="rect">
            <a:avLst/>
          </a:prstGeom>
          <a:noFill/>
          <a:ln/>
        </p:spPr>
        <p:txBody>
          <a:bodyPr wrap="none" lIns="0" tIns="0" rIns="0" bIns="0" rtlCol="0" anchor="t"/>
          <a:lstStyle/>
          <a:p>
            <a:pPr>
              <a:lnSpc>
                <a:spcPts val="1958"/>
              </a:lnSpc>
            </a:pPr>
            <a:r>
              <a:rPr lang="en-US" sz="1600" b="1" dirty="0">
                <a:solidFill>
                  <a:srgbClr val="464646"/>
                </a:solidFill>
                <a:latin typeface="Aptos Display" panose="020B0004020202020204" pitchFamily="34" charset="0"/>
                <a:ea typeface="DM Sans Semi Bold" pitchFamily="34" charset="-122"/>
                <a:cs typeface="DM Sans Semi Bold" pitchFamily="34" charset="-120"/>
              </a:rPr>
              <a:t>EMC/EMI/ESD Tests</a:t>
            </a:r>
            <a:endParaRPr lang="en-US" sz="1600" b="1" dirty="0">
              <a:latin typeface="Aptos Display" panose="020B0004020202020204" pitchFamily="34" charset="0"/>
            </a:endParaRPr>
          </a:p>
        </p:txBody>
      </p:sp>
      <p:sp>
        <p:nvSpPr>
          <p:cNvPr id="18" name="Text 8">
            <a:extLst>
              <a:ext uri="{FF2B5EF4-FFF2-40B4-BE49-F238E27FC236}">
                <a16:creationId xmlns:a16="http://schemas.microsoft.com/office/drawing/2014/main" id="{C016DC1A-F659-C5BB-D069-23104B56A714}"/>
              </a:ext>
            </a:extLst>
          </p:cNvPr>
          <p:cNvSpPr/>
          <p:nvPr/>
        </p:nvSpPr>
        <p:spPr>
          <a:xfrm>
            <a:off x="4978984" y="5619244"/>
            <a:ext cx="5470327" cy="509588"/>
          </a:xfrm>
          <a:prstGeom prst="rect">
            <a:avLst/>
          </a:prstGeom>
          <a:noFill/>
          <a:ln/>
        </p:spPr>
        <p:txBody>
          <a:bodyPr wrap="square" lIns="0" tIns="0" rIns="0" bIns="0" rtlCol="0" anchor="t"/>
          <a:lstStyle/>
          <a:p>
            <a:pPr>
              <a:lnSpc>
                <a:spcPts val="2000"/>
              </a:lnSpc>
            </a:pPr>
            <a:r>
              <a:rPr lang="en-US" sz="1600" dirty="0">
                <a:solidFill>
                  <a:srgbClr val="464646"/>
                </a:solidFill>
                <a:latin typeface="Aptos Display" panose="020B0004020202020204" pitchFamily="34" charset="0"/>
                <a:ea typeface="Inter Medium" pitchFamily="34" charset="-122"/>
                <a:cs typeface="Inter Medium" pitchFamily="34" charset="-120"/>
              </a:rPr>
              <a:t>Ensures electronic systems maintain integrity. Validates performance despite electromagnetic interference and discharge events.</a:t>
            </a:r>
            <a:endParaRPr lang="en-US" sz="1600" dirty="0">
              <a:latin typeface="Aptos Display" panose="020B0004020202020204" pitchFamily="34" charset="0"/>
            </a:endParaRPr>
          </a:p>
        </p:txBody>
      </p:sp>
      <p:pic>
        <p:nvPicPr>
          <p:cNvPr id="20" name="Image 0" descr="preencoded.png">
            <a:extLst>
              <a:ext uri="{FF2B5EF4-FFF2-40B4-BE49-F238E27FC236}">
                <a16:creationId xmlns:a16="http://schemas.microsoft.com/office/drawing/2014/main" id="{D58A3ADC-4B57-C7C6-665E-D4C44B57459A}"/>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3124844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Light-1 launch event-crop">
            <a:hlinkClick r:id="" action="ppaction://media"/>
            <a:extLst>
              <a:ext uri="{FF2B5EF4-FFF2-40B4-BE49-F238E27FC236}">
                <a16:creationId xmlns:a16="http://schemas.microsoft.com/office/drawing/2014/main" id="{961DB78B-678A-3994-06F3-F4A13935BF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1588"/>
            <a:ext cx="12192000" cy="6858000"/>
          </a:xfrm>
          <a:prstGeom prst="rect">
            <a:avLst/>
          </a:prstGeom>
        </p:spPr>
      </p:pic>
    </p:spTree>
    <p:extLst>
      <p:ext uri="{BB962C8B-B14F-4D97-AF65-F5344CB8AC3E}">
        <p14:creationId xmlns:p14="http://schemas.microsoft.com/office/powerpoint/2010/main" val="6616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7EA9BA-0720-D872-17F4-0FDC1FCA1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4976F-4A34-E69C-93C2-48579DD78C57}"/>
              </a:ext>
            </a:extLst>
          </p:cNvPr>
          <p:cNvSpPr>
            <a:spLocks noGrp="1"/>
          </p:cNvSpPr>
          <p:nvPr>
            <p:ph type="title"/>
          </p:nvPr>
        </p:nvSpPr>
        <p:spPr>
          <a:xfrm>
            <a:off x="0" y="1123144"/>
            <a:ext cx="10515600" cy="1325563"/>
          </a:xfrm>
        </p:spPr>
        <p:txBody>
          <a:bodyPr/>
          <a:lstStyle/>
          <a:p>
            <a:r>
              <a:rPr lang="en-IT" dirty="0">
                <a:solidFill>
                  <a:schemeClr val="bg1"/>
                </a:solidFill>
              </a:rPr>
              <a:t>Technology Readiness Level</a:t>
            </a:r>
          </a:p>
        </p:txBody>
      </p:sp>
      <p:sp>
        <p:nvSpPr>
          <p:cNvPr id="3" name="Content Placeholder 2">
            <a:extLst>
              <a:ext uri="{FF2B5EF4-FFF2-40B4-BE49-F238E27FC236}">
                <a16:creationId xmlns:a16="http://schemas.microsoft.com/office/drawing/2014/main" id="{623EE520-3A3D-9C65-1054-AD9B579A9777}"/>
              </a:ext>
            </a:extLst>
          </p:cNvPr>
          <p:cNvSpPr>
            <a:spLocks noGrp="1"/>
          </p:cNvSpPr>
          <p:nvPr>
            <p:ph idx="1"/>
          </p:nvPr>
        </p:nvSpPr>
        <p:spPr>
          <a:xfrm>
            <a:off x="0" y="773118"/>
            <a:ext cx="12095921" cy="5311763"/>
          </a:xfrm>
        </p:spPr>
        <p:txBody>
          <a:bodyPr>
            <a:normAutofit/>
          </a:bodyPr>
          <a:lstStyle/>
          <a:p>
            <a:pPr marL="0" indent="0" algn="just">
              <a:buNone/>
            </a:pPr>
            <a:r>
              <a:rPr lang="en-GB" sz="2000" dirty="0"/>
              <a:t>According to the ECSS, the vibration tests for an EQM (Engineering Qualification Model) are designed to qualify the mechanical integrity and performance of space hardware under the dynamic loads expected during the launch and operation.</a:t>
            </a:r>
            <a:endParaRPr lang="en-GB" sz="300" dirty="0"/>
          </a:p>
        </p:txBody>
      </p:sp>
      <p:sp>
        <p:nvSpPr>
          <p:cNvPr id="8" name="Title 1">
            <a:extLst>
              <a:ext uri="{FF2B5EF4-FFF2-40B4-BE49-F238E27FC236}">
                <a16:creationId xmlns:a16="http://schemas.microsoft.com/office/drawing/2014/main" id="{0040E80F-6B0C-B4E7-B46A-7AD30D7BE884}"/>
              </a:ext>
            </a:extLst>
          </p:cNvPr>
          <p:cNvSpPr txBox="1">
            <a:spLocks/>
          </p:cNvSpPr>
          <p:nvPr/>
        </p:nvSpPr>
        <p:spPr>
          <a:xfrm>
            <a:off x="1" y="1"/>
            <a:ext cx="12192000"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Vibration Test</a:t>
            </a:r>
          </a:p>
        </p:txBody>
      </p:sp>
      <p:sp>
        <p:nvSpPr>
          <p:cNvPr id="4" name="Title 1">
            <a:extLst>
              <a:ext uri="{FF2B5EF4-FFF2-40B4-BE49-F238E27FC236}">
                <a16:creationId xmlns:a16="http://schemas.microsoft.com/office/drawing/2014/main" id="{BC3A921C-051B-BCE0-5C9B-E7E70565969C}"/>
              </a:ext>
            </a:extLst>
          </p:cNvPr>
          <p:cNvSpPr txBox="1">
            <a:spLocks/>
          </p:cNvSpPr>
          <p:nvPr/>
        </p:nvSpPr>
        <p:spPr>
          <a:xfrm>
            <a:off x="0" y="6416652"/>
            <a:ext cx="12095921" cy="44134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2000" b="1" dirty="0">
                <a:latin typeface="Aptos Display" panose="020B0004020202020204" pitchFamily="34" charset="0"/>
              </a:rPr>
              <a:t>Golden Rule N.4: </a:t>
            </a:r>
            <a:r>
              <a:rPr lang="en-IT" sz="2000" dirty="0">
                <a:latin typeface="Aptos Display" panose="020B0004020202020204" pitchFamily="34" charset="0"/>
              </a:rPr>
              <a:t>Mechanical tests are launcher driven! Before getting into the payload development, insists to get the launcher manual!</a:t>
            </a:r>
          </a:p>
        </p:txBody>
      </p:sp>
      <p:sp>
        <p:nvSpPr>
          <p:cNvPr id="22" name="TextBox 21">
            <a:extLst>
              <a:ext uri="{FF2B5EF4-FFF2-40B4-BE49-F238E27FC236}">
                <a16:creationId xmlns:a16="http://schemas.microsoft.com/office/drawing/2014/main" id="{B2D2A5E5-1F76-2E1E-1CCE-832CBA8A2BD0}"/>
              </a:ext>
            </a:extLst>
          </p:cNvPr>
          <p:cNvSpPr txBox="1"/>
          <p:nvPr/>
        </p:nvSpPr>
        <p:spPr>
          <a:xfrm>
            <a:off x="279399" y="1710804"/>
            <a:ext cx="6223000" cy="1200329"/>
          </a:xfrm>
          <a:prstGeom prst="rect">
            <a:avLst/>
          </a:prstGeom>
          <a:noFill/>
        </p:spPr>
        <p:txBody>
          <a:bodyPr wrap="square">
            <a:spAutoFit/>
          </a:bodyPr>
          <a:lstStyle/>
          <a:p>
            <a:pPr algn="l"/>
            <a:r>
              <a:rPr lang="en-GB" b="1" u="none" strike="noStrike" dirty="0">
                <a:solidFill>
                  <a:srgbClr val="000000"/>
                </a:solidFill>
                <a:effectLst/>
                <a:latin typeface="Aptos Display" panose="020B0004020202020204" pitchFamily="34" charset="0"/>
              </a:rPr>
              <a:t>Sine Vibration Test</a:t>
            </a:r>
          </a:p>
          <a:p>
            <a:pPr algn="l">
              <a:buFont typeface="Arial" panose="020B0604020202020204" pitchFamily="34" charset="0"/>
              <a:buChar char="•"/>
            </a:pPr>
            <a:r>
              <a:rPr lang="en-GB" u="none" strike="noStrike" dirty="0">
                <a:solidFill>
                  <a:srgbClr val="000000"/>
                </a:solidFill>
                <a:effectLst/>
                <a:latin typeface="Aptos Display" panose="020B0004020202020204" pitchFamily="34" charset="0"/>
              </a:rPr>
              <a:t> Typically applied in all three axes (X, Y, Z)</a:t>
            </a:r>
          </a:p>
          <a:p>
            <a:pPr algn="l">
              <a:buFont typeface="Arial" panose="020B0604020202020204" pitchFamily="34" charset="0"/>
              <a:buChar char="•"/>
            </a:pPr>
            <a:r>
              <a:rPr lang="en-GB" u="none" strike="noStrike" dirty="0">
                <a:solidFill>
                  <a:srgbClr val="000000"/>
                </a:solidFill>
                <a:effectLst/>
                <a:latin typeface="Aptos Display" panose="020B0004020202020204" pitchFamily="34" charset="0"/>
              </a:rPr>
              <a:t> Frequency range: typically, 5 Hz to 200 Hz </a:t>
            </a:r>
          </a:p>
          <a:p>
            <a:pPr algn="l">
              <a:buFont typeface="Arial" panose="020B0604020202020204" pitchFamily="34" charset="0"/>
              <a:buChar char="•"/>
            </a:pPr>
            <a:r>
              <a:rPr lang="en-GB" u="none" strike="noStrike" dirty="0">
                <a:solidFill>
                  <a:srgbClr val="000000"/>
                </a:solidFill>
                <a:effectLst/>
                <a:latin typeface="Aptos Display" panose="020B0004020202020204" pitchFamily="34" charset="0"/>
              </a:rPr>
              <a:t> Dwell time at resonance frequencies</a:t>
            </a:r>
          </a:p>
        </p:txBody>
      </p:sp>
      <p:sp>
        <p:nvSpPr>
          <p:cNvPr id="23" name="TextBox 22">
            <a:extLst>
              <a:ext uri="{FF2B5EF4-FFF2-40B4-BE49-F238E27FC236}">
                <a16:creationId xmlns:a16="http://schemas.microsoft.com/office/drawing/2014/main" id="{8BE5F159-21D0-CC38-0AAA-566E5A41FB7F}"/>
              </a:ext>
            </a:extLst>
          </p:cNvPr>
          <p:cNvSpPr txBox="1"/>
          <p:nvPr/>
        </p:nvSpPr>
        <p:spPr>
          <a:xfrm>
            <a:off x="279399" y="2973537"/>
            <a:ext cx="6223000" cy="1200329"/>
          </a:xfrm>
          <a:prstGeom prst="rect">
            <a:avLst/>
          </a:prstGeom>
          <a:noFill/>
        </p:spPr>
        <p:txBody>
          <a:bodyPr wrap="square">
            <a:spAutoFit/>
          </a:bodyPr>
          <a:lstStyle/>
          <a:p>
            <a:pPr algn="l"/>
            <a:r>
              <a:rPr lang="en-GB" b="1" u="none" strike="noStrike" dirty="0">
                <a:solidFill>
                  <a:srgbClr val="000000"/>
                </a:solidFill>
                <a:effectLst/>
                <a:latin typeface="Aptos Display" panose="020B0004020202020204" pitchFamily="34" charset="0"/>
              </a:rPr>
              <a:t>Random Vibration Test</a:t>
            </a:r>
          </a:p>
          <a:p>
            <a:pPr algn="l">
              <a:buFont typeface="Arial" panose="020B0604020202020204" pitchFamily="34" charset="0"/>
              <a:buChar char="•"/>
            </a:pPr>
            <a:r>
              <a:rPr lang="en-GB" u="none" strike="noStrike" dirty="0">
                <a:solidFill>
                  <a:srgbClr val="000000"/>
                </a:solidFill>
                <a:effectLst/>
                <a:latin typeface="Aptos Display" panose="020B0004020202020204" pitchFamily="34" charset="0"/>
              </a:rPr>
              <a:t> Typically applied in all three axes (X, Y, Z)</a:t>
            </a:r>
          </a:p>
          <a:p>
            <a:pPr algn="l">
              <a:buFont typeface="Arial" panose="020B0604020202020204" pitchFamily="34" charset="0"/>
              <a:buChar char="•"/>
            </a:pPr>
            <a:r>
              <a:rPr lang="en-GB" u="none" strike="noStrike" dirty="0">
                <a:solidFill>
                  <a:srgbClr val="000000"/>
                </a:solidFill>
                <a:effectLst/>
                <a:latin typeface="Aptos Display" panose="020B0004020202020204" pitchFamily="34" charset="0"/>
              </a:rPr>
              <a:t> Frequency range: typically,  </a:t>
            </a:r>
            <a:r>
              <a:rPr lang="en-GB" dirty="0">
                <a:solidFill>
                  <a:srgbClr val="000000"/>
                </a:solidFill>
                <a:latin typeface="Aptos Display" panose="020B0004020202020204" pitchFamily="34" charset="0"/>
              </a:rPr>
              <a:t>20</a:t>
            </a:r>
            <a:r>
              <a:rPr lang="en-GB" u="none" strike="noStrike" dirty="0">
                <a:solidFill>
                  <a:srgbClr val="000000"/>
                </a:solidFill>
                <a:effectLst/>
                <a:latin typeface="Aptos Display" panose="020B0004020202020204" pitchFamily="34" charset="0"/>
              </a:rPr>
              <a:t> Hz to 2000 Hz </a:t>
            </a:r>
            <a:r>
              <a:rPr lang="en-GB" dirty="0">
                <a:solidFill>
                  <a:srgbClr val="000000"/>
                </a:solidFill>
                <a:latin typeface="Aptos Display" panose="020B0004020202020204" pitchFamily="34" charset="0"/>
              </a:rPr>
              <a:t>(or higher)</a:t>
            </a:r>
            <a:endParaRPr lang="en-GB" u="none" strike="noStrike" dirty="0">
              <a:solidFill>
                <a:srgbClr val="000000"/>
              </a:solidFill>
              <a:effectLst/>
              <a:latin typeface="Aptos Display" panose="020B0004020202020204" pitchFamily="34" charset="0"/>
            </a:endParaRPr>
          </a:p>
          <a:p>
            <a:pPr algn="l">
              <a:buFont typeface="Arial" panose="020B0604020202020204" pitchFamily="34" charset="0"/>
              <a:buChar char="•"/>
            </a:pPr>
            <a:r>
              <a:rPr lang="en-GB" u="none" strike="noStrike" dirty="0">
                <a:solidFill>
                  <a:srgbClr val="000000"/>
                </a:solidFill>
                <a:effectLst/>
                <a:latin typeface="Aptos Display" panose="020B0004020202020204" pitchFamily="34" charset="0"/>
              </a:rPr>
              <a:t> Input as Power Spectral Density (PSD)</a:t>
            </a:r>
            <a:r>
              <a:rPr lang="en-GB" b="0" i="0" u="none" strike="noStrike" dirty="0">
                <a:solidFill>
                  <a:srgbClr val="000000"/>
                </a:solidFill>
                <a:effectLst/>
                <a:latin typeface="-webkit-standard"/>
              </a:rPr>
              <a:t> in g²/Hz</a:t>
            </a:r>
            <a:endParaRPr lang="en-GB" u="none" strike="noStrike" dirty="0">
              <a:solidFill>
                <a:srgbClr val="000000"/>
              </a:solidFill>
              <a:effectLst/>
              <a:latin typeface="Aptos Display" panose="020B0004020202020204" pitchFamily="34" charset="0"/>
            </a:endParaRPr>
          </a:p>
        </p:txBody>
      </p:sp>
      <p:sp>
        <p:nvSpPr>
          <p:cNvPr id="24" name="TextBox 23">
            <a:extLst>
              <a:ext uri="{FF2B5EF4-FFF2-40B4-BE49-F238E27FC236}">
                <a16:creationId xmlns:a16="http://schemas.microsoft.com/office/drawing/2014/main" id="{95CF3783-BDCF-A82D-BFBD-E04DA7DEEBF3}"/>
              </a:ext>
            </a:extLst>
          </p:cNvPr>
          <p:cNvSpPr txBox="1"/>
          <p:nvPr/>
        </p:nvSpPr>
        <p:spPr>
          <a:xfrm>
            <a:off x="279399" y="4451657"/>
            <a:ext cx="10515600" cy="1477328"/>
          </a:xfrm>
          <a:prstGeom prst="rect">
            <a:avLst/>
          </a:prstGeom>
          <a:noFill/>
        </p:spPr>
        <p:txBody>
          <a:bodyPr wrap="square">
            <a:spAutoFit/>
          </a:bodyPr>
          <a:lstStyle/>
          <a:p>
            <a:pPr algn="l"/>
            <a:r>
              <a:rPr lang="en-GB" b="1" u="none" strike="noStrike" dirty="0">
                <a:solidFill>
                  <a:srgbClr val="000000"/>
                </a:solidFill>
                <a:effectLst/>
                <a:latin typeface="Aptos Display" panose="020B0004020202020204" pitchFamily="34" charset="0"/>
              </a:rPr>
              <a:t>Test sequence</a:t>
            </a:r>
          </a:p>
          <a:p>
            <a:r>
              <a:rPr lang="en-GB" dirty="0">
                <a:latin typeface="Aptos Display" panose="020B0004020202020204" pitchFamily="34" charset="0"/>
              </a:rPr>
              <a:t>1) Pre-test modal (search for resonances).</a:t>
            </a:r>
          </a:p>
          <a:p>
            <a:r>
              <a:rPr lang="en-GB" dirty="0">
                <a:latin typeface="Aptos Display" panose="020B0004020202020204" pitchFamily="34" charset="0"/>
              </a:rPr>
              <a:t>2) Sine vibration.</a:t>
            </a:r>
          </a:p>
          <a:p>
            <a:r>
              <a:rPr lang="en-GB" dirty="0">
                <a:latin typeface="Aptos Display" panose="020B0004020202020204" pitchFamily="34" charset="0"/>
              </a:rPr>
              <a:t>3) Random vibration.</a:t>
            </a:r>
          </a:p>
          <a:p>
            <a:r>
              <a:rPr lang="en-GB" dirty="0">
                <a:latin typeface="Aptos Display" panose="020B0004020202020204" pitchFamily="34" charset="0"/>
              </a:rPr>
              <a:t>4) Post-test modal (to check possible discrepancy before/after test) and inspection.</a:t>
            </a:r>
          </a:p>
        </p:txBody>
      </p:sp>
      <p:pic>
        <p:nvPicPr>
          <p:cNvPr id="25" name="Picture 24">
            <a:extLst>
              <a:ext uri="{FF2B5EF4-FFF2-40B4-BE49-F238E27FC236}">
                <a16:creationId xmlns:a16="http://schemas.microsoft.com/office/drawing/2014/main" id="{CF24BB9F-1282-3AC4-5D28-B7C95D518B46}"/>
              </a:ext>
            </a:extLst>
          </p:cNvPr>
          <p:cNvPicPr>
            <a:picLocks noChangeAspect="1"/>
          </p:cNvPicPr>
          <p:nvPr/>
        </p:nvPicPr>
        <p:blipFill>
          <a:blip r:embed="rId2"/>
          <a:srcRect t="7380" r="50000"/>
          <a:stretch/>
        </p:blipFill>
        <p:spPr>
          <a:xfrm>
            <a:off x="6096000" y="1443783"/>
            <a:ext cx="5600700" cy="4057024"/>
          </a:xfrm>
          <a:prstGeom prst="rect">
            <a:avLst/>
          </a:prstGeom>
        </p:spPr>
      </p:pic>
      <p:sp>
        <p:nvSpPr>
          <p:cNvPr id="27" name="TextBox 26">
            <a:extLst>
              <a:ext uri="{FF2B5EF4-FFF2-40B4-BE49-F238E27FC236}">
                <a16:creationId xmlns:a16="http://schemas.microsoft.com/office/drawing/2014/main" id="{AE608669-E246-3FBD-5114-CA0DCCC0F1D2}"/>
              </a:ext>
            </a:extLst>
          </p:cNvPr>
          <p:cNvSpPr txBox="1"/>
          <p:nvPr/>
        </p:nvSpPr>
        <p:spPr>
          <a:xfrm>
            <a:off x="6502400" y="2103437"/>
            <a:ext cx="1231900" cy="369332"/>
          </a:xfrm>
          <a:prstGeom prst="rect">
            <a:avLst/>
          </a:prstGeom>
          <a:noFill/>
        </p:spPr>
        <p:txBody>
          <a:bodyPr wrap="square">
            <a:spAutoFit/>
          </a:bodyPr>
          <a:lstStyle/>
          <a:p>
            <a:r>
              <a:rPr lang="en-GB" u="none" strike="noStrike" dirty="0">
                <a:solidFill>
                  <a:srgbClr val="000000"/>
                </a:solidFill>
                <a:effectLst/>
                <a:latin typeface="Aptos Display" panose="020B0004020202020204" pitchFamily="34" charset="0"/>
              </a:rPr>
              <a:t>Random</a:t>
            </a:r>
            <a:endParaRPr lang="en-IT" dirty="0">
              <a:latin typeface="Aptos Display" panose="020B0004020202020204" pitchFamily="34" charset="0"/>
            </a:endParaRPr>
          </a:p>
        </p:txBody>
      </p:sp>
    </p:spTree>
    <p:extLst>
      <p:ext uri="{BB962C8B-B14F-4D97-AF65-F5344CB8AC3E}">
        <p14:creationId xmlns:p14="http://schemas.microsoft.com/office/powerpoint/2010/main" val="1575172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E8B638-239A-38E6-24EF-F80FE0EAF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EDDB0-FF68-8AAE-32E1-EB0869EF8C86}"/>
              </a:ext>
            </a:extLst>
          </p:cNvPr>
          <p:cNvSpPr>
            <a:spLocks noGrp="1"/>
          </p:cNvSpPr>
          <p:nvPr>
            <p:ph type="title"/>
          </p:nvPr>
        </p:nvSpPr>
        <p:spPr>
          <a:xfrm>
            <a:off x="96078" y="1181099"/>
            <a:ext cx="10515600" cy="1325563"/>
          </a:xfrm>
        </p:spPr>
        <p:txBody>
          <a:bodyPr/>
          <a:lstStyle/>
          <a:p>
            <a:r>
              <a:rPr lang="en-IT" dirty="0">
                <a:solidFill>
                  <a:schemeClr val="bg1"/>
                </a:solidFill>
              </a:rPr>
              <a:t>Technology Readiness Level</a:t>
            </a:r>
          </a:p>
        </p:txBody>
      </p:sp>
      <p:sp>
        <p:nvSpPr>
          <p:cNvPr id="8" name="Title 1">
            <a:extLst>
              <a:ext uri="{FF2B5EF4-FFF2-40B4-BE49-F238E27FC236}">
                <a16:creationId xmlns:a16="http://schemas.microsoft.com/office/drawing/2014/main" id="{2A77A7BF-AEB3-63BF-D14E-26A1E31E19B3}"/>
              </a:ext>
            </a:extLst>
          </p:cNvPr>
          <p:cNvSpPr txBox="1">
            <a:spLocks/>
          </p:cNvSpPr>
          <p:nvPr/>
        </p:nvSpPr>
        <p:spPr>
          <a:xfrm>
            <a:off x="0" y="0"/>
            <a:ext cx="12192000" cy="1181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Vibration Tests (don’t feel the pressure) </a:t>
            </a:r>
          </a:p>
        </p:txBody>
      </p:sp>
      <p:pic>
        <p:nvPicPr>
          <p:cNvPr id="6" name="PROVE Pathfinder Vibration Testing_ Z-Axis Sine Burst Test">
            <a:hlinkClick r:id="" action="ppaction://media"/>
            <a:extLst>
              <a:ext uri="{FF2B5EF4-FFF2-40B4-BE49-F238E27FC236}">
                <a16:creationId xmlns:a16="http://schemas.microsoft.com/office/drawing/2014/main" id="{08858186-0F60-8678-FC53-A5089BC37F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942975"/>
            <a:ext cx="10515600" cy="5915025"/>
          </a:xfrm>
          <a:prstGeom prst="rect">
            <a:avLst/>
          </a:prstGeom>
        </p:spPr>
      </p:pic>
    </p:spTree>
    <p:extLst>
      <p:ext uri="{BB962C8B-B14F-4D97-AF65-F5344CB8AC3E}">
        <p14:creationId xmlns:p14="http://schemas.microsoft.com/office/powerpoint/2010/main" val="30269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E9BB826B-8601-5E31-5322-3E78D4F0FAC0}"/>
              </a:ext>
            </a:extLst>
          </p:cNvPr>
          <p:cNvPicPr>
            <a:picLocks noChangeAspect="1"/>
          </p:cNvPicPr>
          <p:nvPr/>
        </p:nvPicPr>
        <p:blipFill>
          <a:blip r:embed="rId2"/>
          <a:stretch>
            <a:fillRect/>
          </a:stretch>
        </p:blipFill>
        <p:spPr>
          <a:xfrm>
            <a:off x="0" y="0"/>
            <a:ext cx="12192000" cy="2256830"/>
          </a:xfrm>
          <a:prstGeom prst="rect">
            <a:avLst/>
          </a:prstGeom>
        </p:spPr>
      </p:pic>
      <p:sp>
        <p:nvSpPr>
          <p:cNvPr id="2" name="Title 1">
            <a:extLst>
              <a:ext uri="{FF2B5EF4-FFF2-40B4-BE49-F238E27FC236}">
                <a16:creationId xmlns:a16="http://schemas.microsoft.com/office/drawing/2014/main" id="{509904F7-52C2-0099-5F96-4D164E0DFF2F}"/>
              </a:ext>
            </a:extLst>
          </p:cNvPr>
          <p:cNvSpPr>
            <a:spLocks noGrp="1"/>
          </p:cNvSpPr>
          <p:nvPr>
            <p:ph type="title"/>
          </p:nvPr>
        </p:nvSpPr>
        <p:spPr>
          <a:xfrm>
            <a:off x="96078" y="1181099"/>
            <a:ext cx="10515600" cy="1325563"/>
          </a:xfrm>
        </p:spPr>
        <p:txBody>
          <a:bodyPr/>
          <a:lstStyle/>
          <a:p>
            <a:r>
              <a:rPr lang="en-IT" dirty="0">
                <a:solidFill>
                  <a:schemeClr val="bg1"/>
                </a:solidFill>
              </a:rPr>
              <a:t>Outline</a:t>
            </a:r>
          </a:p>
        </p:txBody>
      </p:sp>
      <p:sp>
        <p:nvSpPr>
          <p:cNvPr id="3" name="Content Placeholder 2">
            <a:extLst>
              <a:ext uri="{FF2B5EF4-FFF2-40B4-BE49-F238E27FC236}">
                <a16:creationId xmlns:a16="http://schemas.microsoft.com/office/drawing/2014/main" id="{A38A37E1-015C-913C-904D-D4DAA2FAA244}"/>
              </a:ext>
            </a:extLst>
          </p:cNvPr>
          <p:cNvSpPr>
            <a:spLocks noGrp="1"/>
          </p:cNvSpPr>
          <p:nvPr>
            <p:ph idx="1"/>
          </p:nvPr>
        </p:nvSpPr>
        <p:spPr>
          <a:xfrm>
            <a:off x="96078" y="2506662"/>
            <a:ext cx="10515600" cy="4351338"/>
          </a:xfrm>
        </p:spPr>
        <p:txBody>
          <a:bodyPr>
            <a:normAutofit lnSpcReduction="10000"/>
          </a:bodyPr>
          <a:lstStyle/>
          <a:p>
            <a:r>
              <a:rPr lang="en-IT" b="0" dirty="0"/>
              <a:t>A space mission storyline</a:t>
            </a:r>
          </a:p>
          <a:p>
            <a:r>
              <a:rPr lang="en-IT" b="0" dirty="0"/>
              <a:t>Technology Readiness Level</a:t>
            </a:r>
          </a:p>
          <a:p>
            <a:r>
              <a:rPr lang="en-IT" b="0" dirty="0"/>
              <a:t>Mission/Model Phylosophy</a:t>
            </a:r>
          </a:p>
          <a:p>
            <a:r>
              <a:rPr lang="en-IT" b="0" dirty="0"/>
              <a:t>Brutal Environments</a:t>
            </a:r>
          </a:p>
          <a:p>
            <a:r>
              <a:rPr lang="en-IT" b="0" dirty="0"/>
              <a:t>Mission Analysis</a:t>
            </a:r>
          </a:p>
          <a:p>
            <a:r>
              <a:rPr lang="en-IT" b="0" dirty="0"/>
              <a:t>Mission Budgets</a:t>
            </a:r>
          </a:p>
          <a:p>
            <a:r>
              <a:rPr lang="en-IT" b="0" dirty="0"/>
              <a:t>Design</a:t>
            </a:r>
          </a:p>
          <a:p>
            <a:r>
              <a:rPr lang="en-IT" b="0" dirty="0"/>
              <a:t>Environmental Testing</a:t>
            </a:r>
          </a:p>
          <a:p>
            <a:r>
              <a:rPr lang="en-IT" b="0" dirty="0"/>
              <a:t>Project Management</a:t>
            </a:r>
          </a:p>
        </p:txBody>
      </p:sp>
    </p:spTree>
    <p:extLst>
      <p:ext uri="{BB962C8B-B14F-4D97-AF65-F5344CB8AC3E}">
        <p14:creationId xmlns:p14="http://schemas.microsoft.com/office/powerpoint/2010/main" val="3407950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DC4098-9489-DDEE-7985-51F960CEBDCC}"/>
            </a:ext>
          </a:extLst>
        </p:cNvPr>
        <p:cNvGrpSpPr/>
        <p:nvPr/>
      </p:nvGrpSpPr>
      <p:grpSpPr>
        <a:xfrm>
          <a:off x="0" y="0"/>
          <a:ext cx="0" cy="0"/>
          <a:chOff x="0" y="0"/>
          <a:chExt cx="0" cy="0"/>
        </a:xfrm>
      </p:grpSpPr>
      <p:pic>
        <p:nvPicPr>
          <p:cNvPr id="5122" name="Picture 2" descr="Quality Assurance Plan - 6 Easy Steps to Quality Assurance Plan">
            <a:extLst>
              <a:ext uri="{FF2B5EF4-FFF2-40B4-BE49-F238E27FC236}">
                <a16:creationId xmlns:a16="http://schemas.microsoft.com/office/drawing/2014/main" id="{0A47DC24-E28A-7167-EC42-2CD34E42FE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45" r="13233" b="1902"/>
          <a:stretch/>
        </p:blipFill>
        <p:spPr bwMode="auto">
          <a:xfrm>
            <a:off x="6835515" y="793848"/>
            <a:ext cx="5021705" cy="52452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0A6FF5-9BB4-D101-AEC5-1FFEB2A5BF45}"/>
              </a:ext>
            </a:extLst>
          </p:cNvPr>
          <p:cNvSpPr txBox="1">
            <a:spLocks/>
          </p:cNvSpPr>
          <p:nvPr/>
        </p:nvSpPr>
        <p:spPr>
          <a:xfrm>
            <a:off x="1" y="1"/>
            <a:ext cx="12192000"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Project Management: project macro timeplan </a:t>
            </a:r>
          </a:p>
        </p:txBody>
      </p:sp>
      <p:sp>
        <p:nvSpPr>
          <p:cNvPr id="6" name="Text 1">
            <a:extLst>
              <a:ext uri="{FF2B5EF4-FFF2-40B4-BE49-F238E27FC236}">
                <a16:creationId xmlns:a16="http://schemas.microsoft.com/office/drawing/2014/main" id="{ACC75653-2C12-0644-AA87-02475A86CA7E}"/>
              </a:ext>
            </a:extLst>
          </p:cNvPr>
          <p:cNvSpPr/>
          <p:nvPr/>
        </p:nvSpPr>
        <p:spPr>
          <a:xfrm>
            <a:off x="1143746" y="861066"/>
            <a:ext cx="2120007" cy="265013"/>
          </a:xfrm>
          <a:prstGeom prst="rect">
            <a:avLst/>
          </a:prstGeom>
          <a:noFill/>
          <a:ln/>
        </p:spPr>
        <p:txBody>
          <a:bodyPr wrap="none" lIns="0" tIns="0" rIns="0" bIns="0" rtlCol="0" anchor="t"/>
          <a:lstStyle/>
          <a:p>
            <a:pPr>
              <a:lnSpc>
                <a:spcPts val="2083"/>
              </a:lnSpc>
            </a:pPr>
            <a:r>
              <a:rPr lang="en-US" b="1" dirty="0">
                <a:solidFill>
                  <a:srgbClr val="4A4A45"/>
                </a:solidFill>
                <a:latin typeface="Aptos Display" panose="020B0004020202020204" pitchFamily="34" charset="0"/>
                <a:ea typeface="Lato Bold" pitchFamily="34" charset="-122"/>
                <a:cs typeface="Lato Bold" pitchFamily="34" charset="-120"/>
              </a:rPr>
              <a:t>Launch Preparation</a:t>
            </a:r>
            <a:endParaRPr lang="en-US" b="1" dirty="0">
              <a:latin typeface="Aptos Display" panose="020B0004020202020204" pitchFamily="34" charset="0"/>
            </a:endParaRPr>
          </a:p>
        </p:txBody>
      </p:sp>
      <p:sp>
        <p:nvSpPr>
          <p:cNvPr id="7" name="Text 2">
            <a:extLst>
              <a:ext uri="{FF2B5EF4-FFF2-40B4-BE49-F238E27FC236}">
                <a16:creationId xmlns:a16="http://schemas.microsoft.com/office/drawing/2014/main" id="{8ACE5B9D-25BE-FDD3-C716-6F71D4E59327}"/>
              </a:ext>
            </a:extLst>
          </p:cNvPr>
          <p:cNvSpPr/>
          <p:nvPr/>
        </p:nvSpPr>
        <p:spPr>
          <a:xfrm>
            <a:off x="1143746" y="1227779"/>
            <a:ext cx="3503910" cy="271264"/>
          </a:xfrm>
          <a:prstGeom prst="rect">
            <a:avLst/>
          </a:prstGeom>
          <a:noFill/>
          <a:ln/>
        </p:spPr>
        <p:txBody>
          <a:bodyPr wrap="none" lIns="0" tIns="0" rIns="0" bIns="0" rtlCol="0" anchor="t"/>
          <a:lstStyle/>
          <a:p>
            <a:pPr>
              <a:lnSpc>
                <a:spcPts val="2125"/>
              </a:lnSpc>
            </a:pPr>
            <a:r>
              <a:rPr lang="en-US" sz="1400" dirty="0">
                <a:solidFill>
                  <a:srgbClr val="4A4A45"/>
                </a:solidFill>
                <a:latin typeface="Aptos Display" panose="020B0004020202020204" pitchFamily="34" charset="0"/>
                <a:ea typeface="Lato" pitchFamily="34" charset="-122"/>
                <a:cs typeface="Lato" pitchFamily="34" charset="-120"/>
              </a:rPr>
              <a:t>Final checks and integration with launch vehicle</a:t>
            </a:r>
            <a:endParaRPr lang="en-US" sz="1400" dirty="0">
              <a:latin typeface="Aptos Display" panose="020B0004020202020204" pitchFamily="34" charset="0"/>
            </a:endParaRPr>
          </a:p>
        </p:txBody>
      </p:sp>
      <p:sp>
        <p:nvSpPr>
          <p:cNvPr id="11" name="Text 4">
            <a:extLst>
              <a:ext uri="{FF2B5EF4-FFF2-40B4-BE49-F238E27FC236}">
                <a16:creationId xmlns:a16="http://schemas.microsoft.com/office/drawing/2014/main" id="{4FFF5F95-DB92-2666-FA27-3E4D3F4E7F96}"/>
              </a:ext>
            </a:extLst>
          </p:cNvPr>
          <p:cNvSpPr/>
          <p:nvPr/>
        </p:nvSpPr>
        <p:spPr>
          <a:xfrm>
            <a:off x="1143746" y="2026854"/>
            <a:ext cx="2448520" cy="265013"/>
          </a:xfrm>
          <a:prstGeom prst="rect">
            <a:avLst/>
          </a:prstGeom>
          <a:noFill/>
          <a:ln/>
        </p:spPr>
        <p:txBody>
          <a:bodyPr wrap="none" lIns="0" tIns="0" rIns="0" bIns="0" rtlCol="0" anchor="t"/>
          <a:lstStyle/>
          <a:p>
            <a:pPr>
              <a:lnSpc>
                <a:spcPts val="2083"/>
              </a:lnSpc>
            </a:pPr>
            <a:r>
              <a:rPr lang="en-US" b="1" dirty="0">
                <a:solidFill>
                  <a:srgbClr val="4A4A45"/>
                </a:solidFill>
                <a:latin typeface="Aptos Display" panose="020B0004020202020204" pitchFamily="34" charset="0"/>
                <a:ea typeface="Lato Bold" pitchFamily="34" charset="-122"/>
                <a:cs typeface="Lato Bold" pitchFamily="34" charset="-120"/>
              </a:rPr>
              <a:t>Qualification &amp; Validation</a:t>
            </a:r>
            <a:endParaRPr lang="en-US" b="1" dirty="0">
              <a:latin typeface="Aptos Display" panose="020B0004020202020204" pitchFamily="34" charset="0"/>
            </a:endParaRPr>
          </a:p>
        </p:txBody>
      </p:sp>
      <p:sp>
        <p:nvSpPr>
          <p:cNvPr id="12" name="Text 5">
            <a:extLst>
              <a:ext uri="{FF2B5EF4-FFF2-40B4-BE49-F238E27FC236}">
                <a16:creationId xmlns:a16="http://schemas.microsoft.com/office/drawing/2014/main" id="{4495189A-BF6D-470A-C6A1-9203F25A0C42}"/>
              </a:ext>
            </a:extLst>
          </p:cNvPr>
          <p:cNvSpPr/>
          <p:nvPr/>
        </p:nvSpPr>
        <p:spPr>
          <a:xfrm>
            <a:off x="1143746" y="2393567"/>
            <a:ext cx="3813373" cy="271264"/>
          </a:xfrm>
          <a:prstGeom prst="rect">
            <a:avLst/>
          </a:prstGeom>
          <a:noFill/>
          <a:ln/>
        </p:spPr>
        <p:txBody>
          <a:bodyPr wrap="none" lIns="0" tIns="0" rIns="0" bIns="0" rtlCol="0" anchor="t"/>
          <a:lstStyle/>
          <a:p>
            <a:pPr>
              <a:lnSpc>
                <a:spcPts val="2125"/>
              </a:lnSpc>
            </a:pPr>
            <a:r>
              <a:rPr lang="en-US" sz="1400" dirty="0">
                <a:solidFill>
                  <a:srgbClr val="4A4A45"/>
                </a:solidFill>
                <a:latin typeface="Aptos Display" panose="020B0004020202020204" pitchFamily="34" charset="0"/>
                <a:ea typeface="Lato" pitchFamily="34" charset="-122"/>
                <a:cs typeface="Lato" pitchFamily="34" charset="-120"/>
              </a:rPr>
              <a:t>Environmental testing and performance verification</a:t>
            </a:r>
            <a:endParaRPr lang="en-US" sz="1400" dirty="0">
              <a:latin typeface="Aptos Display" panose="020B0004020202020204" pitchFamily="34" charset="0"/>
            </a:endParaRPr>
          </a:p>
        </p:txBody>
      </p:sp>
      <p:sp>
        <p:nvSpPr>
          <p:cNvPr id="16" name="Text 7">
            <a:extLst>
              <a:ext uri="{FF2B5EF4-FFF2-40B4-BE49-F238E27FC236}">
                <a16:creationId xmlns:a16="http://schemas.microsoft.com/office/drawing/2014/main" id="{CBB06028-7E85-FA47-608C-6360DB59EA8B}"/>
              </a:ext>
            </a:extLst>
          </p:cNvPr>
          <p:cNvSpPr/>
          <p:nvPr/>
        </p:nvSpPr>
        <p:spPr>
          <a:xfrm>
            <a:off x="1143746" y="3192642"/>
            <a:ext cx="2120007" cy="265013"/>
          </a:xfrm>
          <a:prstGeom prst="rect">
            <a:avLst/>
          </a:prstGeom>
          <a:noFill/>
          <a:ln/>
        </p:spPr>
        <p:txBody>
          <a:bodyPr wrap="none" lIns="0" tIns="0" rIns="0" bIns="0" rtlCol="0" anchor="t"/>
          <a:lstStyle/>
          <a:p>
            <a:pPr>
              <a:lnSpc>
                <a:spcPts val="2083"/>
              </a:lnSpc>
            </a:pPr>
            <a:r>
              <a:rPr lang="en-US" b="1" dirty="0">
                <a:solidFill>
                  <a:srgbClr val="4A4A45"/>
                </a:solidFill>
                <a:latin typeface="Aptos Display" panose="020B0004020202020204" pitchFamily="34" charset="0"/>
                <a:ea typeface="Lato Bold" pitchFamily="34" charset="-122"/>
                <a:cs typeface="Lato Bold" pitchFamily="34" charset="-120"/>
              </a:rPr>
              <a:t>Integration &amp; Testing</a:t>
            </a:r>
            <a:endParaRPr lang="en-US" b="1" dirty="0">
              <a:latin typeface="Aptos Display" panose="020B0004020202020204" pitchFamily="34" charset="0"/>
            </a:endParaRPr>
          </a:p>
        </p:txBody>
      </p:sp>
      <p:sp>
        <p:nvSpPr>
          <p:cNvPr id="17" name="Text 8">
            <a:extLst>
              <a:ext uri="{FF2B5EF4-FFF2-40B4-BE49-F238E27FC236}">
                <a16:creationId xmlns:a16="http://schemas.microsoft.com/office/drawing/2014/main" id="{EDB92D74-E8E6-0BFD-C448-0C6EA20358B5}"/>
              </a:ext>
            </a:extLst>
          </p:cNvPr>
          <p:cNvSpPr/>
          <p:nvPr/>
        </p:nvSpPr>
        <p:spPr>
          <a:xfrm>
            <a:off x="1143746" y="3559355"/>
            <a:ext cx="2894906" cy="271264"/>
          </a:xfrm>
          <a:prstGeom prst="rect">
            <a:avLst/>
          </a:prstGeom>
          <a:noFill/>
          <a:ln/>
        </p:spPr>
        <p:txBody>
          <a:bodyPr wrap="none" lIns="0" tIns="0" rIns="0" bIns="0" rtlCol="0" anchor="t"/>
          <a:lstStyle/>
          <a:p>
            <a:pPr>
              <a:lnSpc>
                <a:spcPts val="2125"/>
              </a:lnSpc>
            </a:pPr>
            <a:r>
              <a:rPr lang="en-US" sz="1400" dirty="0">
                <a:solidFill>
                  <a:srgbClr val="4A4A45"/>
                </a:solidFill>
                <a:latin typeface="Aptos Display" panose="020B0004020202020204" pitchFamily="34" charset="0"/>
                <a:ea typeface="Lato" pitchFamily="34" charset="-122"/>
                <a:cs typeface="Lato" pitchFamily="34" charset="-120"/>
              </a:rPr>
              <a:t>System assembly and functional testing</a:t>
            </a:r>
            <a:endParaRPr lang="en-US" sz="1400" dirty="0">
              <a:latin typeface="Aptos Display" panose="020B0004020202020204" pitchFamily="34" charset="0"/>
            </a:endParaRPr>
          </a:p>
        </p:txBody>
      </p:sp>
      <p:sp>
        <p:nvSpPr>
          <p:cNvPr id="21" name="Text 10">
            <a:extLst>
              <a:ext uri="{FF2B5EF4-FFF2-40B4-BE49-F238E27FC236}">
                <a16:creationId xmlns:a16="http://schemas.microsoft.com/office/drawing/2014/main" id="{E088A1B2-DCB0-162C-461D-6AF770D7EB44}"/>
              </a:ext>
            </a:extLst>
          </p:cNvPr>
          <p:cNvSpPr/>
          <p:nvPr/>
        </p:nvSpPr>
        <p:spPr>
          <a:xfrm>
            <a:off x="1143746" y="4364680"/>
            <a:ext cx="2280940" cy="265013"/>
          </a:xfrm>
          <a:prstGeom prst="rect">
            <a:avLst/>
          </a:prstGeom>
          <a:noFill/>
          <a:ln/>
        </p:spPr>
        <p:txBody>
          <a:bodyPr wrap="none" lIns="0" tIns="0" rIns="0" bIns="0" rtlCol="0" anchor="t"/>
          <a:lstStyle/>
          <a:p>
            <a:pPr>
              <a:lnSpc>
                <a:spcPts val="2083"/>
              </a:lnSpc>
            </a:pPr>
            <a:r>
              <a:rPr lang="en-US" b="1" dirty="0">
                <a:solidFill>
                  <a:srgbClr val="4A4A45"/>
                </a:solidFill>
                <a:latin typeface="Aptos Display" panose="020B0004020202020204" pitchFamily="34" charset="0"/>
                <a:ea typeface="Lato Bold" pitchFamily="34" charset="-122"/>
                <a:cs typeface="Lato Bold" pitchFamily="34" charset="-120"/>
              </a:rPr>
              <a:t>Hardware Development</a:t>
            </a:r>
            <a:endParaRPr lang="en-US" b="1" dirty="0">
              <a:latin typeface="Aptos Display" panose="020B0004020202020204" pitchFamily="34" charset="0"/>
            </a:endParaRPr>
          </a:p>
        </p:txBody>
      </p:sp>
      <p:sp>
        <p:nvSpPr>
          <p:cNvPr id="22" name="Text 11">
            <a:extLst>
              <a:ext uri="{FF2B5EF4-FFF2-40B4-BE49-F238E27FC236}">
                <a16:creationId xmlns:a16="http://schemas.microsoft.com/office/drawing/2014/main" id="{2C9D5FC1-3BC8-0874-8FA3-6D0788CF5024}"/>
              </a:ext>
            </a:extLst>
          </p:cNvPr>
          <p:cNvSpPr/>
          <p:nvPr/>
        </p:nvSpPr>
        <p:spPr>
          <a:xfrm>
            <a:off x="1143746" y="4731393"/>
            <a:ext cx="3296643" cy="271264"/>
          </a:xfrm>
          <a:prstGeom prst="rect">
            <a:avLst/>
          </a:prstGeom>
          <a:noFill/>
          <a:ln/>
        </p:spPr>
        <p:txBody>
          <a:bodyPr wrap="none" lIns="0" tIns="0" rIns="0" bIns="0" rtlCol="0" anchor="t"/>
          <a:lstStyle/>
          <a:p>
            <a:pPr>
              <a:lnSpc>
                <a:spcPts val="2125"/>
              </a:lnSpc>
            </a:pPr>
            <a:r>
              <a:rPr lang="en-US" sz="1400" dirty="0">
                <a:solidFill>
                  <a:srgbClr val="4A4A45"/>
                </a:solidFill>
                <a:latin typeface="Aptos Display" panose="020B0004020202020204" pitchFamily="34" charset="0"/>
                <a:ea typeface="Lato" pitchFamily="34" charset="-122"/>
                <a:cs typeface="Lato" pitchFamily="34" charset="-120"/>
              </a:rPr>
              <a:t>Sensors, electronics, and radiation hardening</a:t>
            </a:r>
            <a:endParaRPr lang="en-US" sz="1400" dirty="0">
              <a:latin typeface="Aptos Display" panose="020B0004020202020204" pitchFamily="34" charset="0"/>
            </a:endParaRPr>
          </a:p>
        </p:txBody>
      </p:sp>
      <p:sp>
        <p:nvSpPr>
          <p:cNvPr id="26" name="Text 13">
            <a:extLst>
              <a:ext uri="{FF2B5EF4-FFF2-40B4-BE49-F238E27FC236}">
                <a16:creationId xmlns:a16="http://schemas.microsoft.com/office/drawing/2014/main" id="{EB4D12E6-5A30-F3E0-CEB0-9205218212F4}"/>
              </a:ext>
            </a:extLst>
          </p:cNvPr>
          <p:cNvSpPr/>
          <p:nvPr/>
        </p:nvSpPr>
        <p:spPr>
          <a:xfrm>
            <a:off x="1143746" y="5536719"/>
            <a:ext cx="2120007" cy="265013"/>
          </a:xfrm>
          <a:prstGeom prst="rect">
            <a:avLst/>
          </a:prstGeom>
          <a:noFill/>
          <a:ln/>
        </p:spPr>
        <p:txBody>
          <a:bodyPr wrap="none" lIns="0" tIns="0" rIns="0" bIns="0" rtlCol="0" anchor="t"/>
          <a:lstStyle/>
          <a:p>
            <a:pPr>
              <a:lnSpc>
                <a:spcPts val="2083"/>
              </a:lnSpc>
            </a:pPr>
            <a:r>
              <a:rPr lang="en-US" b="1" dirty="0">
                <a:solidFill>
                  <a:srgbClr val="4A4A45"/>
                </a:solidFill>
                <a:latin typeface="Aptos Display" panose="020B0004020202020204" pitchFamily="34" charset="0"/>
                <a:ea typeface="Lato Bold" pitchFamily="34" charset="-122"/>
                <a:cs typeface="Lato Bold" pitchFamily="34" charset="-120"/>
              </a:rPr>
              <a:t>Preliminary Design</a:t>
            </a:r>
            <a:endParaRPr lang="en-US" b="1" dirty="0">
              <a:latin typeface="Aptos Display" panose="020B0004020202020204" pitchFamily="34" charset="0"/>
            </a:endParaRPr>
          </a:p>
        </p:txBody>
      </p:sp>
      <p:sp>
        <p:nvSpPr>
          <p:cNvPr id="27" name="Text 14">
            <a:extLst>
              <a:ext uri="{FF2B5EF4-FFF2-40B4-BE49-F238E27FC236}">
                <a16:creationId xmlns:a16="http://schemas.microsoft.com/office/drawing/2014/main" id="{51A4E12A-CB51-AB98-6B36-20A53A8229AF}"/>
              </a:ext>
            </a:extLst>
          </p:cNvPr>
          <p:cNvSpPr/>
          <p:nvPr/>
        </p:nvSpPr>
        <p:spPr>
          <a:xfrm>
            <a:off x="1143746" y="5903432"/>
            <a:ext cx="3335833" cy="271264"/>
          </a:xfrm>
          <a:prstGeom prst="rect">
            <a:avLst/>
          </a:prstGeom>
          <a:noFill/>
          <a:ln/>
        </p:spPr>
        <p:txBody>
          <a:bodyPr wrap="none" lIns="0" tIns="0" rIns="0" bIns="0" rtlCol="0" anchor="t"/>
          <a:lstStyle/>
          <a:p>
            <a:pPr>
              <a:lnSpc>
                <a:spcPts val="2125"/>
              </a:lnSpc>
            </a:pPr>
            <a:r>
              <a:rPr lang="en-US" sz="1400" dirty="0">
                <a:solidFill>
                  <a:srgbClr val="4A4A45"/>
                </a:solidFill>
                <a:latin typeface="Aptos Display" panose="020B0004020202020204" pitchFamily="34" charset="0"/>
                <a:ea typeface="Lato" pitchFamily="34" charset="-122"/>
                <a:cs typeface="Lato" pitchFamily="34" charset="-120"/>
              </a:rPr>
              <a:t>Requirements analysis and conceptual design</a:t>
            </a:r>
            <a:endParaRPr lang="en-US" sz="1400" dirty="0">
              <a:latin typeface="Aptos Display" panose="020B0004020202020204" pitchFamily="34" charset="0"/>
            </a:endParaRPr>
          </a:p>
        </p:txBody>
      </p:sp>
      <p:sp>
        <p:nvSpPr>
          <p:cNvPr id="31" name="TextBox 30">
            <a:extLst>
              <a:ext uri="{FF2B5EF4-FFF2-40B4-BE49-F238E27FC236}">
                <a16:creationId xmlns:a16="http://schemas.microsoft.com/office/drawing/2014/main" id="{E492894A-FAAA-A83C-159D-29A25FFAA656}"/>
              </a:ext>
            </a:extLst>
          </p:cNvPr>
          <p:cNvSpPr txBox="1"/>
          <p:nvPr/>
        </p:nvSpPr>
        <p:spPr>
          <a:xfrm>
            <a:off x="-1" y="6488667"/>
            <a:ext cx="11556107" cy="923330"/>
          </a:xfrm>
          <a:prstGeom prst="rect">
            <a:avLst/>
          </a:prstGeom>
          <a:noFill/>
        </p:spPr>
        <p:txBody>
          <a:bodyPr wrap="square">
            <a:spAutoFit/>
          </a:bodyPr>
          <a:lstStyle/>
          <a:p>
            <a:r>
              <a:rPr lang="en-IT" sz="1800" b="1" dirty="0">
                <a:latin typeface="Aptos Display" panose="020B0004020202020204" pitchFamily="34" charset="0"/>
              </a:rPr>
              <a:t>Golden Rule N.5</a:t>
            </a:r>
            <a:r>
              <a:rPr lang="en-IT" sz="1800" dirty="0">
                <a:latin typeface="Aptos Display" panose="020B0004020202020204" pitchFamily="34" charset="0"/>
              </a:rPr>
              <a:t>: </a:t>
            </a:r>
            <a:r>
              <a:rPr lang="en-GB" sz="1800" dirty="0">
                <a:latin typeface="Aptos Display" panose="020B0004020202020204" pitchFamily="34" charset="0"/>
              </a:rPr>
              <a:t>There is only one way to make your wish come true: stay organized and do not panic!</a:t>
            </a:r>
          </a:p>
          <a:p>
            <a:endParaRPr lang="en-GB" sz="1800" dirty="0">
              <a:latin typeface="Aptos Display" panose="020B0004020202020204" pitchFamily="34" charset="0"/>
            </a:endParaRPr>
          </a:p>
          <a:p>
            <a:endParaRPr lang="en-IT" dirty="0">
              <a:latin typeface="Aptos Display" panose="020B0004020202020204" pitchFamily="34" charset="0"/>
            </a:endParaRPr>
          </a:p>
        </p:txBody>
      </p:sp>
      <p:sp>
        <p:nvSpPr>
          <p:cNvPr id="33" name="Down Arrow 32">
            <a:extLst>
              <a:ext uri="{FF2B5EF4-FFF2-40B4-BE49-F238E27FC236}">
                <a16:creationId xmlns:a16="http://schemas.microsoft.com/office/drawing/2014/main" id="{9E04088C-AD9D-FC0A-E6D6-A5CBE59E64C0}"/>
              </a:ext>
            </a:extLst>
          </p:cNvPr>
          <p:cNvSpPr/>
          <p:nvPr/>
        </p:nvSpPr>
        <p:spPr>
          <a:xfrm rot="10800000">
            <a:off x="858489" y="711199"/>
            <a:ext cx="265013" cy="5473381"/>
          </a:xfrm>
          <a:prstGeom prst="downArrow">
            <a:avLst/>
          </a:prstGeom>
          <a:solidFill>
            <a:srgbClr val="FF0000"/>
          </a:solidFill>
          <a:ln w="15875">
            <a:solidFill>
              <a:srgbClr val="FF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latin typeface="Aptos Display" panose="020B0004020202020204" pitchFamily="34" charset="0"/>
            </a:endParaRPr>
          </a:p>
        </p:txBody>
      </p:sp>
      <p:sp>
        <p:nvSpPr>
          <p:cNvPr id="34" name="Text 1">
            <a:extLst>
              <a:ext uri="{FF2B5EF4-FFF2-40B4-BE49-F238E27FC236}">
                <a16:creationId xmlns:a16="http://schemas.microsoft.com/office/drawing/2014/main" id="{56A3E469-8637-6F96-D88A-9F30A867901D}"/>
              </a:ext>
            </a:extLst>
          </p:cNvPr>
          <p:cNvSpPr/>
          <p:nvPr/>
        </p:nvSpPr>
        <p:spPr>
          <a:xfrm rot="16200000">
            <a:off x="-418804" y="4980928"/>
            <a:ext cx="2120007" cy="265013"/>
          </a:xfrm>
          <a:prstGeom prst="rect">
            <a:avLst/>
          </a:prstGeom>
          <a:noFill/>
          <a:ln/>
        </p:spPr>
        <p:txBody>
          <a:bodyPr wrap="none" lIns="0" tIns="0" rIns="0" bIns="0" rtlCol="0" anchor="t"/>
          <a:lstStyle/>
          <a:p>
            <a:pPr>
              <a:lnSpc>
                <a:spcPts val="2083"/>
              </a:lnSpc>
            </a:pPr>
            <a:r>
              <a:rPr lang="en-US" b="1" dirty="0">
                <a:solidFill>
                  <a:srgbClr val="4A4A45"/>
                </a:solidFill>
                <a:latin typeface="Aptos Display" panose="020B0004020202020204" pitchFamily="34" charset="0"/>
                <a:ea typeface="Lato Bold" pitchFamily="34" charset="-122"/>
                <a:cs typeface="Lato Bold" pitchFamily="34" charset="-120"/>
              </a:rPr>
              <a:t>Time</a:t>
            </a:r>
            <a:endParaRPr lang="en-US" b="1" dirty="0">
              <a:latin typeface="Aptos Display" panose="020B0004020202020204" pitchFamily="34" charset="0"/>
            </a:endParaRPr>
          </a:p>
        </p:txBody>
      </p:sp>
      <p:sp>
        <p:nvSpPr>
          <p:cNvPr id="4" name="Title 1">
            <a:extLst>
              <a:ext uri="{FF2B5EF4-FFF2-40B4-BE49-F238E27FC236}">
                <a16:creationId xmlns:a16="http://schemas.microsoft.com/office/drawing/2014/main" id="{A9E494FD-F8FE-BD7D-521D-0311E3A55FCC}"/>
              </a:ext>
            </a:extLst>
          </p:cNvPr>
          <p:cNvSpPr txBox="1">
            <a:spLocks/>
          </p:cNvSpPr>
          <p:nvPr/>
        </p:nvSpPr>
        <p:spPr>
          <a:xfrm>
            <a:off x="4514345" y="2912398"/>
            <a:ext cx="2448520"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b="1" dirty="0">
                <a:solidFill>
                  <a:srgbClr val="FF0000"/>
                </a:solidFill>
                <a:latin typeface="Aptos Display" panose="020B0004020202020204" pitchFamily="34" charset="0"/>
              </a:rPr>
              <a:t>Versus</a:t>
            </a:r>
          </a:p>
        </p:txBody>
      </p:sp>
    </p:spTree>
    <p:extLst>
      <p:ext uri="{BB962C8B-B14F-4D97-AF65-F5344CB8AC3E}">
        <p14:creationId xmlns:p14="http://schemas.microsoft.com/office/powerpoint/2010/main" val="1947480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grpSp>
        <p:nvGrpSpPr>
          <p:cNvPr id="3" name="Group 2">
            <a:extLst>
              <a:ext uri="{FF2B5EF4-FFF2-40B4-BE49-F238E27FC236}">
                <a16:creationId xmlns:a16="http://schemas.microsoft.com/office/drawing/2014/main" id="{D9338F05-0523-FB63-FD57-759861FA09E5}"/>
              </a:ext>
            </a:extLst>
          </p:cNvPr>
          <p:cNvGrpSpPr/>
          <p:nvPr/>
        </p:nvGrpSpPr>
        <p:grpSpPr>
          <a:xfrm>
            <a:off x="327641" y="26078"/>
            <a:ext cx="11854795" cy="6805844"/>
            <a:chOff x="337200" y="8088"/>
            <a:chExt cx="11854795" cy="6805844"/>
          </a:xfrm>
        </p:grpSpPr>
        <p:sp>
          <p:nvSpPr>
            <p:cNvPr id="89" name="Google Shape;89;p13"/>
            <p:cNvSpPr/>
            <p:nvPr/>
          </p:nvSpPr>
          <p:spPr>
            <a:xfrm>
              <a:off x="1617833" y="76200"/>
              <a:ext cx="8959791" cy="53640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dk1"/>
                </a:solidFill>
                <a:latin typeface="Aptos Display" panose="020B0004020202020204" pitchFamily="34" charset="0"/>
                <a:ea typeface="Calibri"/>
                <a:cs typeface="Calibri"/>
                <a:sym typeface="Calibri"/>
              </a:endParaRPr>
            </a:p>
            <a:p>
              <a:pPr marL="0" marR="0" lvl="0" indent="0" algn="ctr" rtl="0">
                <a:spcBef>
                  <a:spcPts val="0"/>
                </a:spcBef>
                <a:spcAft>
                  <a:spcPts val="0"/>
                </a:spcAft>
                <a:buNone/>
              </a:pPr>
              <a:r>
                <a:rPr lang="en-IT" sz="2400" dirty="0">
                  <a:solidFill>
                    <a:schemeClr val="dk1"/>
                  </a:solidFill>
                  <a:latin typeface="Aptos Display" panose="020B0004020202020204" pitchFamily="34" charset="0"/>
                  <a:ea typeface="Calibri"/>
                  <a:cs typeface="Calibri"/>
                  <a:sym typeface="Calibri"/>
                </a:rPr>
                <a:t>An example of </a:t>
              </a:r>
              <a:r>
                <a:rPr lang="en-IT" sz="2400" b="1" dirty="0">
                  <a:solidFill>
                    <a:schemeClr val="dk1"/>
                  </a:solidFill>
                  <a:latin typeface="Aptos Display" panose="020B0004020202020204" pitchFamily="34" charset="0"/>
                  <a:ea typeface="Calibri"/>
                  <a:cs typeface="Calibri"/>
                  <a:sym typeface="Calibri"/>
                </a:rPr>
                <a:t>Work Breakdown Structure (WBS)</a:t>
              </a:r>
              <a:r>
                <a:rPr lang="en-IT" sz="2400" dirty="0">
                  <a:solidFill>
                    <a:schemeClr val="dk1"/>
                  </a:solidFill>
                  <a:latin typeface="Aptos Display" panose="020B0004020202020204" pitchFamily="34" charset="0"/>
                  <a:ea typeface="Calibri"/>
                  <a:cs typeface="Calibri"/>
                  <a:sym typeface="Calibri"/>
                </a:rPr>
                <a:t>: SPACE-BIO 3U</a:t>
              </a:r>
              <a:endParaRPr sz="2400" dirty="0">
                <a:solidFill>
                  <a:schemeClr val="dk1"/>
                </a:solidFill>
                <a:latin typeface="Aptos Display" panose="020B0004020202020204" pitchFamily="34" charset="0"/>
                <a:ea typeface="Calibri"/>
                <a:cs typeface="Calibri"/>
                <a:sym typeface="Calibri"/>
              </a:endParaRPr>
            </a:p>
            <a:p>
              <a:pPr marL="0" marR="0" lvl="0" indent="0" algn="l" rtl="0">
                <a:spcBef>
                  <a:spcPts val="0"/>
                </a:spcBef>
                <a:spcAft>
                  <a:spcPts val="0"/>
                </a:spcAft>
                <a:buNone/>
              </a:pPr>
              <a:endParaRPr sz="1600" dirty="0">
                <a:solidFill>
                  <a:schemeClr val="dk1"/>
                </a:solidFill>
                <a:latin typeface="Aptos Display" panose="020B0004020202020204" pitchFamily="34" charset="0"/>
                <a:ea typeface="Calibri"/>
                <a:cs typeface="Calibri"/>
                <a:sym typeface="Calibri"/>
              </a:endParaRPr>
            </a:p>
          </p:txBody>
        </p:sp>
        <p:grpSp>
          <p:nvGrpSpPr>
            <p:cNvPr id="90" name="Google Shape;90;p13"/>
            <p:cNvGrpSpPr/>
            <p:nvPr/>
          </p:nvGrpSpPr>
          <p:grpSpPr>
            <a:xfrm>
              <a:off x="337200" y="5783600"/>
              <a:ext cx="882000" cy="992632"/>
              <a:chOff x="154985" y="5778167"/>
              <a:chExt cx="882000" cy="992632"/>
            </a:xfrm>
          </p:grpSpPr>
          <p:sp>
            <p:nvSpPr>
              <p:cNvPr id="91" name="Google Shape;91;p13"/>
              <p:cNvSpPr/>
              <p:nvPr/>
            </p:nvSpPr>
            <p:spPr>
              <a:xfrm>
                <a:off x="154985" y="5778167"/>
                <a:ext cx="882000" cy="7833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Progettazione</a:t>
                </a:r>
                <a:endParaRPr dirty="0">
                  <a:latin typeface="Aptos Display" panose="020B0004020202020204" pitchFamily="34" charset="0"/>
                </a:endParaRPr>
              </a:p>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P/L Bio-ibrido</a:t>
                </a:r>
                <a:endParaRPr dirty="0">
                  <a:latin typeface="Aptos Display" panose="020B0004020202020204" pitchFamily="34" charset="0"/>
                </a:endParaRPr>
              </a:p>
            </p:txBody>
          </p:sp>
          <p:sp>
            <p:nvSpPr>
              <p:cNvPr id="92" name="Google Shape;92;p13"/>
              <p:cNvSpPr/>
              <p:nvPr/>
            </p:nvSpPr>
            <p:spPr>
              <a:xfrm>
                <a:off x="154985" y="6594399"/>
                <a:ext cx="882000" cy="1764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2100</a:t>
                </a:r>
                <a:endParaRPr dirty="0">
                  <a:latin typeface="Aptos Display" panose="020B0004020202020204" pitchFamily="34" charset="0"/>
                </a:endParaRPr>
              </a:p>
            </p:txBody>
          </p:sp>
        </p:grpSp>
        <p:sp>
          <p:nvSpPr>
            <p:cNvPr id="93" name="Google Shape;93;p13"/>
            <p:cNvSpPr/>
            <p:nvPr/>
          </p:nvSpPr>
          <p:spPr>
            <a:xfrm>
              <a:off x="1276652" y="5773550"/>
              <a:ext cx="882000" cy="783300"/>
            </a:xfrm>
            <a:prstGeom prst="rect">
              <a:avLst/>
            </a:prstGeom>
            <a:solidFill>
              <a:srgbClr val="6AA84F"/>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Acquisto </a:t>
              </a:r>
              <a:endParaRPr sz="900" dirty="0">
                <a:solidFill>
                  <a:schemeClr val="lt1"/>
                </a:solidFill>
                <a:latin typeface="Aptos Display" panose="020B0004020202020204" pitchFamily="34" charset="0"/>
                <a:ea typeface="Calibri"/>
                <a:cs typeface="Calibri"/>
                <a:sym typeface="Calibri"/>
              </a:endParaRPr>
            </a:p>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Materiali e Parti P/L Bio-ibrido</a:t>
              </a:r>
              <a:endParaRPr sz="900" dirty="0">
                <a:solidFill>
                  <a:schemeClr val="lt1"/>
                </a:solidFill>
                <a:latin typeface="Aptos Display" panose="020B0004020202020204" pitchFamily="34" charset="0"/>
                <a:ea typeface="Calibri"/>
                <a:cs typeface="Calibri"/>
                <a:sym typeface="Calibri"/>
              </a:endParaRPr>
            </a:p>
          </p:txBody>
        </p:sp>
        <p:sp>
          <p:nvSpPr>
            <p:cNvPr id="94" name="Google Shape;94;p13"/>
            <p:cNvSpPr/>
            <p:nvPr/>
          </p:nvSpPr>
          <p:spPr>
            <a:xfrm>
              <a:off x="2209800" y="5783600"/>
              <a:ext cx="882000" cy="7833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Costruzione Sottoassiemi P/L Bio-ibrido</a:t>
              </a:r>
              <a:endParaRPr dirty="0">
                <a:latin typeface="Aptos Display" panose="020B0004020202020204" pitchFamily="34" charset="0"/>
              </a:endParaRPr>
            </a:p>
          </p:txBody>
        </p:sp>
        <p:sp>
          <p:nvSpPr>
            <p:cNvPr id="95" name="Google Shape;95;p13"/>
            <p:cNvSpPr/>
            <p:nvPr/>
          </p:nvSpPr>
          <p:spPr>
            <a:xfrm>
              <a:off x="3354090" y="5821300"/>
              <a:ext cx="882000" cy="783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Progettazione P/L Radiazioni </a:t>
              </a:r>
              <a:endParaRPr dirty="0">
                <a:latin typeface="Aptos Display" panose="020B0004020202020204" pitchFamily="34" charset="0"/>
              </a:endParaRPr>
            </a:p>
          </p:txBody>
        </p:sp>
        <p:sp>
          <p:nvSpPr>
            <p:cNvPr id="96" name="Google Shape;96;p13"/>
            <p:cNvSpPr/>
            <p:nvPr/>
          </p:nvSpPr>
          <p:spPr>
            <a:xfrm>
              <a:off x="3354090" y="6637532"/>
              <a:ext cx="882000" cy="17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3100</a:t>
              </a:r>
              <a:endParaRPr dirty="0">
                <a:latin typeface="Aptos Display" panose="020B0004020202020204" pitchFamily="34" charset="0"/>
              </a:endParaRPr>
            </a:p>
          </p:txBody>
        </p:sp>
        <p:grpSp>
          <p:nvGrpSpPr>
            <p:cNvPr id="97" name="Google Shape;97;p13"/>
            <p:cNvGrpSpPr/>
            <p:nvPr/>
          </p:nvGrpSpPr>
          <p:grpSpPr>
            <a:xfrm>
              <a:off x="4344118" y="5821300"/>
              <a:ext cx="882000" cy="992632"/>
              <a:chOff x="154985" y="5778167"/>
              <a:chExt cx="882000" cy="992632"/>
            </a:xfrm>
          </p:grpSpPr>
          <p:sp>
            <p:nvSpPr>
              <p:cNvPr id="98" name="Google Shape;98;p13"/>
              <p:cNvSpPr/>
              <p:nvPr/>
            </p:nvSpPr>
            <p:spPr>
              <a:xfrm>
                <a:off x="154985" y="5778167"/>
                <a:ext cx="882000" cy="783300"/>
              </a:xfrm>
              <a:prstGeom prst="rect">
                <a:avLst/>
              </a:prstGeom>
              <a:solidFill>
                <a:srgbClr val="0B5394"/>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dirty="0">
                  <a:latin typeface="Aptos Display" panose="020B0004020202020204" pitchFamily="34" charset="0"/>
                  <a:ea typeface="Calibri"/>
                  <a:cs typeface="Calibri"/>
                  <a:sym typeface="Calibri"/>
                </a:endParaRPr>
              </a:p>
              <a:p>
                <a:pPr marL="0" marR="0" lvl="0" indent="0" algn="ctr" rtl="0">
                  <a:lnSpc>
                    <a:spcPct val="100000"/>
                  </a:lnSpc>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Acquisto Materiali e parti P/L Radiazioni</a:t>
                </a:r>
                <a:endParaRPr dirty="0">
                  <a:latin typeface="Aptos Display" panose="020B0004020202020204" pitchFamily="34" charset="0"/>
                </a:endParaRPr>
              </a:p>
            </p:txBody>
          </p:sp>
          <p:sp>
            <p:nvSpPr>
              <p:cNvPr id="99" name="Google Shape;99;p13"/>
              <p:cNvSpPr/>
              <p:nvPr/>
            </p:nvSpPr>
            <p:spPr>
              <a:xfrm>
                <a:off x="154985" y="6594399"/>
                <a:ext cx="882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1100</a:t>
                </a:r>
                <a:endParaRPr dirty="0">
                  <a:latin typeface="Aptos Display" panose="020B0004020202020204" pitchFamily="34" charset="0"/>
                </a:endParaRPr>
              </a:p>
            </p:txBody>
          </p:sp>
        </p:grpSp>
        <p:grpSp>
          <p:nvGrpSpPr>
            <p:cNvPr id="100" name="Google Shape;100;p13"/>
            <p:cNvGrpSpPr/>
            <p:nvPr/>
          </p:nvGrpSpPr>
          <p:grpSpPr>
            <a:xfrm>
              <a:off x="8988054" y="5778650"/>
              <a:ext cx="882000" cy="992632"/>
              <a:chOff x="154985" y="5778167"/>
              <a:chExt cx="882000" cy="992632"/>
            </a:xfrm>
          </p:grpSpPr>
          <p:sp>
            <p:nvSpPr>
              <p:cNvPr id="101" name="Google Shape;101;p13"/>
              <p:cNvSpPr/>
              <p:nvPr/>
            </p:nvSpPr>
            <p:spPr>
              <a:xfrm>
                <a:off x="154985" y="5778167"/>
                <a:ext cx="882000" cy="783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Acquisto Materiali e Parti SAT. </a:t>
                </a:r>
                <a:endParaRPr dirty="0">
                  <a:latin typeface="Aptos Display" panose="020B0004020202020204" pitchFamily="34" charset="0"/>
                </a:endParaRPr>
              </a:p>
            </p:txBody>
          </p:sp>
          <p:sp>
            <p:nvSpPr>
              <p:cNvPr id="102" name="Google Shape;102;p13"/>
              <p:cNvSpPr/>
              <p:nvPr/>
            </p:nvSpPr>
            <p:spPr>
              <a:xfrm>
                <a:off x="154985" y="6594399"/>
                <a:ext cx="882000" cy="1764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4200</a:t>
                </a:r>
                <a:endParaRPr dirty="0">
                  <a:latin typeface="Aptos Display" panose="020B0004020202020204" pitchFamily="34" charset="0"/>
                </a:endParaRPr>
              </a:p>
            </p:txBody>
          </p:sp>
        </p:grpSp>
        <p:sp>
          <p:nvSpPr>
            <p:cNvPr id="103" name="Google Shape;103;p13"/>
            <p:cNvSpPr/>
            <p:nvPr/>
          </p:nvSpPr>
          <p:spPr>
            <a:xfrm>
              <a:off x="5334146" y="5821300"/>
              <a:ext cx="882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Costruzione Sottoassiemi P/L Radiazioni</a:t>
              </a:r>
              <a:endParaRPr dirty="0">
                <a:latin typeface="Aptos Display" panose="020B0004020202020204" pitchFamily="34" charset="0"/>
              </a:endParaRPr>
            </a:p>
          </p:txBody>
        </p:sp>
        <p:sp>
          <p:nvSpPr>
            <p:cNvPr id="104" name="Google Shape;104;p13"/>
            <p:cNvSpPr/>
            <p:nvPr/>
          </p:nvSpPr>
          <p:spPr>
            <a:xfrm>
              <a:off x="7998026" y="5788700"/>
              <a:ext cx="882000" cy="783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Progettazione Struttura SAT. e Sistemi di Bordo</a:t>
              </a:r>
              <a:endParaRPr dirty="0">
                <a:latin typeface="Aptos Display" panose="020B0004020202020204" pitchFamily="34" charset="0"/>
              </a:endParaRPr>
            </a:p>
          </p:txBody>
        </p:sp>
        <p:grpSp>
          <p:nvGrpSpPr>
            <p:cNvPr id="105" name="Google Shape;105;p13"/>
            <p:cNvGrpSpPr/>
            <p:nvPr/>
          </p:nvGrpSpPr>
          <p:grpSpPr>
            <a:xfrm>
              <a:off x="10968110" y="5778650"/>
              <a:ext cx="882000" cy="992632"/>
              <a:chOff x="154985" y="5778167"/>
              <a:chExt cx="882000" cy="992632"/>
            </a:xfrm>
          </p:grpSpPr>
          <p:sp>
            <p:nvSpPr>
              <p:cNvPr id="106" name="Google Shape;106;p13"/>
              <p:cNvSpPr/>
              <p:nvPr/>
            </p:nvSpPr>
            <p:spPr>
              <a:xfrm>
                <a:off x="154985" y="5778167"/>
                <a:ext cx="882000" cy="783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Costruzione Sistemi di bordo</a:t>
                </a:r>
                <a:endParaRPr dirty="0">
                  <a:latin typeface="Aptos Display" panose="020B0004020202020204" pitchFamily="34" charset="0"/>
                </a:endParaRPr>
              </a:p>
            </p:txBody>
          </p:sp>
          <p:sp>
            <p:nvSpPr>
              <p:cNvPr id="107" name="Google Shape;107;p13"/>
              <p:cNvSpPr/>
              <p:nvPr/>
            </p:nvSpPr>
            <p:spPr>
              <a:xfrm>
                <a:off x="154985" y="6594399"/>
                <a:ext cx="882000" cy="1764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4400</a:t>
                </a:r>
                <a:endParaRPr dirty="0">
                  <a:latin typeface="Aptos Display" panose="020B0004020202020204" pitchFamily="34" charset="0"/>
                </a:endParaRPr>
              </a:p>
            </p:txBody>
          </p:sp>
        </p:grpSp>
        <p:grpSp>
          <p:nvGrpSpPr>
            <p:cNvPr id="108" name="Google Shape;108;p13"/>
            <p:cNvGrpSpPr/>
            <p:nvPr/>
          </p:nvGrpSpPr>
          <p:grpSpPr>
            <a:xfrm>
              <a:off x="9978082" y="5788750"/>
              <a:ext cx="882000" cy="992632"/>
              <a:chOff x="154985" y="5778167"/>
              <a:chExt cx="882000" cy="992632"/>
            </a:xfrm>
          </p:grpSpPr>
          <p:sp>
            <p:nvSpPr>
              <p:cNvPr id="109" name="Google Shape;109;p13"/>
              <p:cNvSpPr/>
              <p:nvPr/>
            </p:nvSpPr>
            <p:spPr>
              <a:xfrm>
                <a:off x="154985" y="5778167"/>
                <a:ext cx="882000" cy="783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Costruzione Struttura SAT. </a:t>
                </a:r>
                <a:endParaRPr dirty="0">
                  <a:latin typeface="Aptos Display" panose="020B0004020202020204" pitchFamily="34" charset="0"/>
                </a:endParaRPr>
              </a:p>
            </p:txBody>
          </p:sp>
          <p:sp>
            <p:nvSpPr>
              <p:cNvPr id="110" name="Google Shape;110;p13"/>
              <p:cNvSpPr/>
              <p:nvPr/>
            </p:nvSpPr>
            <p:spPr>
              <a:xfrm>
                <a:off x="154985" y="6594399"/>
                <a:ext cx="882000" cy="1764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4300</a:t>
                </a:r>
                <a:endParaRPr dirty="0">
                  <a:latin typeface="Aptos Display" panose="020B0004020202020204" pitchFamily="34" charset="0"/>
                </a:endParaRPr>
              </a:p>
            </p:txBody>
          </p:sp>
        </p:grpSp>
        <p:grpSp>
          <p:nvGrpSpPr>
            <p:cNvPr id="111" name="Google Shape;111;p13"/>
            <p:cNvGrpSpPr/>
            <p:nvPr/>
          </p:nvGrpSpPr>
          <p:grpSpPr>
            <a:xfrm>
              <a:off x="1087652" y="4251100"/>
              <a:ext cx="1260000" cy="992632"/>
              <a:chOff x="1104973" y="4141450"/>
              <a:chExt cx="1260000" cy="992632"/>
            </a:xfrm>
          </p:grpSpPr>
          <p:sp>
            <p:nvSpPr>
              <p:cNvPr id="112" name="Google Shape;112;p13"/>
              <p:cNvSpPr/>
              <p:nvPr/>
            </p:nvSpPr>
            <p:spPr>
              <a:xfrm>
                <a:off x="1104973" y="4141450"/>
                <a:ext cx="1260000" cy="7833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Assemblaggio P/L Bio-ibrido</a:t>
                </a:r>
                <a:endParaRPr dirty="0">
                  <a:latin typeface="Aptos Display" panose="020B0004020202020204" pitchFamily="34" charset="0"/>
                </a:endParaRPr>
              </a:p>
            </p:txBody>
          </p:sp>
          <p:sp>
            <p:nvSpPr>
              <p:cNvPr id="113" name="Google Shape;113;p13"/>
              <p:cNvSpPr/>
              <p:nvPr/>
            </p:nvSpPr>
            <p:spPr>
              <a:xfrm>
                <a:off x="1104973" y="4957682"/>
                <a:ext cx="1260000" cy="1764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2400</a:t>
                </a:r>
                <a:endParaRPr dirty="0">
                  <a:latin typeface="Aptos Display" panose="020B0004020202020204" pitchFamily="34" charset="0"/>
                </a:endParaRPr>
              </a:p>
            </p:txBody>
          </p:sp>
        </p:grpSp>
        <p:grpSp>
          <p:nvGrpSpPr>
            <p:cNvPr id="114" name="Google Shape;114;p13"/>
            <p:cNvGrpSpPr/>
            <p:nvPr/>
          </p:nvGrpSpPr>
          <p:grpSpPr>
            <a:xfrm>
              <a:off x="3930175" y="4256488"/>
              <a:ext cx="1260014" cy="992625"/>
              <a:chOff x="4340371" y="4155525"/>
              <a:chExt cx="1260014" cy="992625"/>
            </a:xfrm>
          </p:grpSpPr>
          <p:sp>
            <p:nvSpPr>
              <p:cNvPr id="115" name="Google Shape;115;p13"/>
              <p:cNvSpPr/>
              <p:nvPr/>
            </p:nvSpPr>
            <p:spPr>
              <a:xfrm>
                <a:off x="4340385" y="4155525"/>
                <a:ext cx="1260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Assemblaggio</a:t>
                </a:r>
                <a:endParaRPr dirty="0">
                  <a:latin typeface="Aptos Display" panose="020B0004020202020204" pitchFamily="34" charset="0"/>
                </a:endParaRPr>
              </a:p>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P/L Radiazioni</a:t>
                </a:r>
                <a:endParaRPr dirty="0">
                  <a:latin typeface="Aptos Display" panose="020B0004020202020204" pitchFamily="34" charset="0"/>
                </a:endParaRPr>
              </a:p>
            </p:txBody>
          </p:sp>
          <p:sp>
            <p:nvSpPr>
              <p:cNvPr id="116" name="Google Shape;116;p13"/>
              <p:cNvSpPr/>
              <p:nvPr/>
            </p:nvSpPr>
            <p:spPr>
              <a:xfrm>
                <a:off x="4340371" y="4971750"/>
                <a:ext cx="1260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1300</a:t>
                </a:r>
                <a:endParaRPr dirty="0">
                  <a:latin typeface="Aptos Display" panose="020B0004020202020204" pitchFamily="34" charset="0"/>
                </a:endParaRPr>
              </a:p>
            </p:txBody>
          </p:sp>
        </p:grpSp>
        <p:cxnSp>
          <p:nvCxnSpPr>
            <p:cNvPr id="117" name="Google Shape;117;p13"/>
            <p:cNvCxnSpPr>
              <a:cxnSpLocks/>
              <a:stCxn id="91" idx="0"/>
              <a:endCxn id="113" idx="2"/>
            </p:cNvCxnSpPr>
            <p:nvPr/>
          </p:nvCxnSpPr>
          <p:spPr>
            <a:xfrm rot="-5400000">
              <a:off x="978000" y="5043800"/>
              <a:ext cx="540000" cy="939600"/>
            </a:xfrm>
            <a:prstGeom prst="bentConnector3">
              <a:avLst>
                <a:gd name="adj1" fmla="val 49988"/>
              </a:avLst>
            </a:prstGeom>
            <a:noFill/>
            <a:ln w="9525" cap="flat" cmpd="sng">
              <a:solidFill>
                <a:schemeClr val="dk1"/>
              </a:solidFill>
              <a:prstDash val="solid"/>
              <a:miter lim="8000"/>
              <a:headEnd type="none" w="sm" len="sm"/>
              <a:tailEnd type="none" w="sm" len="sm"/>
            </a:ln>
          </p:spPr>
        </p:cxnSp>
        <p:cxnSp>
          <p:nvCxnSpPr>
            <p:cNvPr id="118" name="Google Shape;118;p13"/>
            <p:cNvCxnSpPr>
              <a:cxnSpLocks/>
              <a:stCxn id="95" idx="0"/>
              <a:endCxn id="116" idx="2"/>
            </p:cNvCxnSpPr>
            <p:nvPr/>
          </p:nvCxnSpPr>
          <p:spPr>
            <a:xfrm rot="-5400000">
              <a:off x="3891540" y="5152750"/>
              <a:ext cx="572100" cy="765000"/>
            </a:xfrm>
            <a:prstGeom prst="bentConnector3">
              <a:avLst>
                <a:gd name="adj1" fmla="val 50008"/>
              </a:avLst>
            </a:prstGeom>
            <a:noFill/>
            <a:ln w="9525" cap="flat" cmpd="sng">
              <a:solidFill>
                <a:schemeClr val="dk1"/>
              </a:solidFill>
              <a:prstDash val="solid"/>
              <a:miter lim="8000"/>
              <a:headEnd type="none" w="sm" len="sm"/>
              <a:tailEnd type="none" w="sm" len="sm"/>
            </a:ln>
          </p:spPr>
        </p:cxnSp>
        <p:grpSp>
          <p:nvGrpSpPr>
            <p:cNvPr id="119" name="Google Shape;119;p13"/>
            <p:cNvGrpSpPr/>
            <p:nvPr/>
          </p:nvGrpSpPr>
          <p:grpSpPr>
            <a:xfrm>
              <a:off x="2221877" y="2711800"/>
              <a:ext cx="1266825" cy="992938"/>
              <a:chOff x="2221877" y="2648763"/>
              <a:chExt cx="1266825" cy="992938"/>
            </a:xfrm>
          </p:grpSpPr>
          <p:sp>
            <p:nvSpPr>
              <p:cNvPr id="120" name="Google Shape;120;p13"/>
              <p:cNvSpPr/>
              <p:nvPr/>
            </p:nvSpPr>
            <p:spPr>
              <a:xfrm>
                <a:off x="2228702" y="2648763"/>
                <a:ext cx="1260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Test Funzionali P/L Ibrido + P/L Radiazioni</a:t>
                </a:r>
                <a:endParaRPr dirty="0">
                  <a:latin typeface="Aptos Display" panose="020B0004020202020204" pitchFamily="34" charset="0"/>
                </a:endParaRPr>
              </a:p>
            </p:txBody>
          </p:sp>
          <p:sp>
            <p:nvSpPr>
              <p:cNvPr id="121" name="Google Shape;121;p13"/>
              <p:cNvSpPr/>
              <p:nvPr/>
            </p:nvSpPr>
            <p:spPr>
              <a:xfrm>
                <a:off x="2221877" y="3465300"/>
                <a:ext cx="1260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1400</a:t>
                </a:r>
                <a:endParaRPr dirty="0">
                  <a:latin typeface="Aptos Display" panose="020B0004020202020204" pitchFamily="34" charset="0"/>
                </a:endParaRPr>
              </a:p>
            </p:txBody>
          </p:sp>
        </p:grpSp>
        <p:cxnSp>
          <p:nvCxnSpPr>
            <p:cNvPr id="122" name="Google Shape;122;p13"/>
            <p:cNvCxnSpPr>
              <a:cxnSpLocks/>
              <a:stCxn id="112" idx="0"/>
              <a:endCxn id="121" idx="2"/>
            </p:cNvCxnSpPr>
            <p:nvPr/>
          </p:nvCxnSpPr>
          <p:spPr>
            <a:xfrm rot="-5400000">
              <a:off x="2011652" y="3410800"/>
              <a:ext cx="546300" cy="1134300"/>
            </a:xfrm>
            <a:prstGeom prst="bentConnector3">
              <a:avLst>
                <a:gd name="adj1" fmla="val 50006"/>
              </a:avLst>
            </a:prstGeom>
            <a:noFill/>
            <a:ln w="9525" cap="flat" cmpd="sng">
              <a:solidFill>
                <a:schemeClr val="dk1"/>
              </a:solidFill>
              <a:prstDash val="solid"/>
              <a:miter lim="8000"/>
              <a:headEnd type="none" w="sm" len="sm"/>
              <a:tailEnd type="none" w="sm" len="sm"/>
            </a:ln>
          </p:spPr>
        </p:cxnSp>
        <p:cxnSp>
          <p:nvCxnSpPr>
            <p:cNvPr id="123" name="Google Shape;123;p13"/>
            <p:cNvCxnSpPr>
              <a:cxnSpLocks/>
              <a:stCxn id="115" idx="0"/>
              <a:endCxn id="121" idx="2"/>
            </p:cNvCxnSpPr>
            <p:nvPr/>
          </p:nvCxnSpPr>
          <p:spPr>
            <a:xfrm rot="5400000" flipH="1">
              <a:off x="3430239" y="3126538"/>
              <a:ext cx="551700" cy="1708200"/>
            </a:xfrm>
            <a:prstGeom prst="bentConnector3">
              <a:avLst>
                <a:gd name="adj1" fmla="val 50005"/>
              </a:avLst>
            </a:prstGeom>
            <a:noFill/>
            <a:ln w="9525" cap="flat" cmpd="sng">
              <a:solidFill>
                <a:schemeClr val="dk1"/>
              </a:solidFill>
              <a:prstDash val="solid"/>
              <a:miter lim="8000"/>
              <a:headEnd type="none" w="sm" len="sm"/>
              <a:tailEnd type="none" w="sm" len="sm"/>
            </a:ln>
          </p:spPr>
        </p:cxnSp>
        <p:grpSp>
          <p:nvGrpSpPr>
            <p:cNvPr id="124" name="Google Shape;124;p13"/>
            <p:cNvGrpSpPr/>
            <p:nvPr/>
          </p:nvGrpSpPr>
          <p:grpSpPr>
            <a:xfrm>
              <a:off x="9103200" y="2712006"/>
              <a:ext cx="1260000" cy="992732"/>
              <a:chOff x="9203598" y="2600488"/>
              <a:chExt cx="1260000" cy="992732"/>
            </a:xfrm>
          </p:grpSpPr>
          <p:sp>
            <p:nvSpPr>
              <p:cNvPr id="125" name="Google Shape;125;p13"/>
              <p:cNvSpPr/>
              <p:nvPr/>
            </p:nvSpPr>
            <p:spPr>
              <a:xfrm>
                <a:off x="9203598" y="2600488"/>
                <a:ext cx="1260000" cy="783300"/>
              </a:xfrm>
              <a:prstGeom prst="rect">
                <a:avLst/>
              </a:prstGeom>
              <a:solidFill>
                <a:srgbClr val="990000"/>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Assemblaggio Struttura SAT. + Sistemi di bordo</a:t>
                </a:r>
                <a:endParaRPr dirty="0">
                  <a:latin typeface="Aptos Display" panose="020B0004020202020204" pitchFamily="34" charset="0"/>
                </a:endParaRPr>
              </a:p>
            </p:txBody>
          </p:sp>
          <p:sp>
            <p:nvSpPr>
              <p:cNvPr id="126" name="Google Shape;126;p13"/>
              <p:cNvSpPr/>
              <p:nvPr/>
            </p:nvSpPr>
            <p:spPr>
              <a:xfrm>
                <a:off x="9203598" y="3416820"/>
                <a:ext cx="1260000" cy="1764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4500</a:t>
                </a:r>
                <a:endParaRPr dirty="0">
                  <a:latin typeface="Aptos Display" panose="020B0004020202020204" pitchFamily="34" charset="0"/>
                </a:endParaRPr>
              </a:p>
            </p:txBody>
          </p:sp>
        </p:grpSp>
        <p:grpSp>
          <p:nvGrpSpPr>
            <p:cNvPr id="127" name="Google Shape;127;p13"/>
            <p:cNvGrpSpPr/>
            <p:nvPr/>
          </p:nvGrpSpPr>
          <p:grpSpPr>
            <a:xfrm>
              <a:off x="5863611" y="2712106"/>
              <a:ext cx="882000" cy="992632"/>
              <a:chOff x="154985" y="5778167"/>
              <a:chExt cx="882000" cy="992632"/>
            </a:xfrm>
          </p:grpSpPr>
          <p:sp>
            <p:nvSpPr>
              <p:cNvPr id="128" name="Google Shape;128;p13"/>
              <p:cNvSpPr/>
              <p:nvPr/>
            </p:nvSpPr>
            <p:spPr>
              <a:xfrm>
                <a:off x="154985" y="5778167"/>
                <a:ext cx="882000" cy="7833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IT" sz="900" dirty="0">
                    <a:solidFill>
                      <a:schemeClr val="lt1"/>
                    </a:solidFill>
                    <a:latin typeface="Aptos Display" panose="020B0004020202020204" pitchFamily="34" charset="0"/>
                    <a:ea typeface="Calibri"/>
                    <a:cs typeface="Calibri"/>
                    <a:sym typeface="Calibri"/>
                  </a:rPr>
                  <a:t>Supporto Integrazione e Accettazione SAT.</a:t>
                </a:r>
                <a:endParaRPr dirty="0">
                  <a:latin typeface="Aptos Display" panose="020B0004020202020204" pitchFamily="34" charset="0"/>
                </a:endParaRPr>
              </a:p>
            </p:txBody>
          </p:sp>
          <p:sp>
            <p:nvSpPr>
              <p:cNvPr id="129" name="Google Shape;129;p13"/>
              <p:cNvSpPr/>
              <p:nvPr/>
            </p:nvSpPr>
            <p:spPr>
              <a:xfrm>
                <a:off x="154985" y="6594399"/>
                <a:ext cx="882000" cy="17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3400</a:t>
                </a:r>
                <a:endParaRPr dirty="0">
                  <a:latin typeface="Aptos Display" panose="020B0004020202020204" pitchFamily="34" charset="0"/>
                </a:endParaRPr>
              </a:p>
            </p:txBody>
          </p:sp>
        </p:grpSp>
        <p:grpSp>
          <p:nvGrpSpPr>
            <p:cNvPr id="130" name="Google Shape;130;p13"/>
            <p:cNvGrpSpPr/>
            <p:nvPr/>
          </p:nvGrpSpPr>
          <p:grpSpPr>
            <a:xfrm>
              <a:off x="7492066" y="2712106"/>
              <a:ext cx="882000" cy="992632"/>
              <a:chOff x="154985" y="5778167"/>
              <a:chExt cx="882000" cy="992632"/>
            </a:xfrm>
          </p:grpSpPr>
          <p:sp>
            <p:nvSpPr>
              <p:cNvPr id="131" name="Google Shape;131;p13"/>
              <p:cNvSpPr/>
              <p:nvPr/>
            </p:nvSpPr>
            <p:spPr>
              <a:xfrm>
                <a:off x="154985" y="5778167"/>
                <a:ext cx="882000" cy="783300"/>
              </a:xfrm>
              <a:prstGeom prst="rect">
                <a:avLst/>
              </a:prstGeom>
              <a:solidFill>
                <a:srgbClr val="990000"/>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IT" sz="900" dirty="0">
                    <a:solidFill>
                      <a:schemeClr val="lt1"/>
                    </a:solidFill>
                    <a:latin typeface="Aptos Display" panose="020B0004020202020204" pitchFamily="34" charset="0"/>
                    <a:ea typeface="Calibri"/>
                    <a:cs typeface="Calibri"/>
                    <a:sym typeface="Calibri"/>
                  </a:rPr>
                  <a:t>Supporto Integrazione e Accettazione SAT.</a:t>
                </a:r>
                <a:endParaRPr dirty="0">
                  <a:latin typeface="Aptos Display" panose="020B0004020202020204" pitchFamily="34" charset="0"/>
                </a:endParaRPr>
              </a:p>
            </p:txBody>
          </p:sp>
          <p:sp>
            <p:nvSpPr>
              <p:cNvPr id="132" name="Google Shape;132;p13"/>
              <p:cNvSpPr/>
              <p:nvPr/>
            </p:nvSpPr>
            <p:spPr>
              <a:xfrm>
                <a:off x="154985" y="6594399"/>
                <a:ext cx="882000" cy="1764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4600</a:t>
                </a:r>
                <a:endParaRPr dirty="0">
                  <a:latin typeface="Aptos Display" panose="020B0004020202020204" pitchFamily="34" charset="0"/>
                </a:endParaRPr>
              </a:p>
            </p:txBody>
          </p:sp>
        </p:grpSp>
        <p:cxnSp>
          <p:nvCxnSpPr>
            <p:cNvPr id="133" name="Google Shape;133;p13"/>
            <p:cNvCxnSpPr>
              <a:cxnSpLocks/>
              <a:stCxn id="120" idx="0"/>
              <a:endCxn id="134" idx="2"/>
            </p:cNvCxnSpPr>
            <p:nvPr/>
          </p:nvCxnSpPr>
          <p:spPr>
            <a:xfrm rot="-5400000">
              <a:off x="4200002" y="815800"/>
              <a:ext cx="554700" cy="3237300"/>
            </a:xfrm>
            <a:prstGeom prst="bentConnector3">
              <a:avLst>
                <a:gd name="adj1" fmla="val 49988"/>
              </a:avLst>
            </a:prstGeom>
            <a:noFill/>
            <a:ln w="9525" cap="flat" cmpd="sng">
              <a:solidFill>
                <a:schemeClr val="dk1"/>
              </a:solidFill>
              <a:prstDash val="solid"/>
              <a:miter lim="8000"/>
              <a:headEnd type="none" w="sm" len="sm"/>
              <a:tailEnd type="none" w="sm" len="sm"/>
            </a:ln>
          </p:spPr>
        </p:cxnSp>
        <p:cxnSp>
          <p:nvCxnSpPr>
            <p:cNvPr id="135" name="Google Shape;135;p13"/>
            <p:cNvCxnSpPr>
              <a:cxnSpLocks/>
              <a:stCxn id="104" idx="0"/>
              <a:endCxn id="136" idx="2"/>
            </p:cNvCxnSpPr>
            <p:nvPr/>
          </p:nvCxnSpPr>
          <p:spPr>
            <a:xfrm rot="-5400000">
              <a:off x="8820626" y="4876100"/>
              <a:ext cx="531000" cy="1294200"/>
            </a:xfrm>
            <a:prstGeom prst="bentConnector2">
              <a:avLst/>
            </a:prstGeom>
            <a:noFill/>
            <a:ln w="9525" cap="flat" cmpd="sng">
              <a:solidFill>
                <a:schemeClr val="dk1"/>
              </a:solidFill>
              <a:prstDash val="solid"/>
              <a:miter lim="8000"/>
              <a:headEnd type="none" w="sm" len="sm"/>
              <a:tailEnd type="none" w="sm" len="sm"/>
            </a:ln>
          </p:spPr>
        </p:cxnSp>
        <p:sp>
          <p:nvSpPr>
            <p:cNvPr id="137" name="Google Shape;137;p13"/>
            <p:cNvSpPr/>
            <p:nvPr/>
          </p:nvSpPr>
          <p:spPr>
            <a:xfrm>
              <a:off x="6324174" y="5821300"/>
              <a:ext cx="882000" cy="783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Supporto Assemblaggio P/L Radiazioni </a:t>
              </a:r>
              <a:endParaRPr dirty="0">
                <a:latin typeface="Aptos Display" panose="020B0004020202020204" pitchFamily="34" charset="0"/>
              </a:endParaRPr>
            </a:p>
          </p:txBody>
        </p:sp>
        <p:sp>
          <p:nvSpPr>
            <p:cNvPr id="138" name="Google Shape;138;p13"/>
            <p:cNvSpPr/>
            <p:nvPr/>
          </p:nvSpPr>
          <p:spPr>
            <a:xfrm>
              <a:off x="5334140" y="6637532"/>
              <a:ext cx="882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  1200</a:t>
              </a:r>
              <a:endParaRPr dirty="0">
                <a:latin typeface="Aptos Display" panose="020B0004020202020204" pitchFamily="34" charset="0"/>
              </a:endParaRPr>
            </a:p>
          </p:txBody>
        </p:sp>
        <p:grpSp>
          <p:nvGrpSpPr>
            <p:cNvPr id="139" name="Google Shape;139;p13"/>
            <p:cNvGrpSpPr/>
            <p:nvPr/>
          </p:nvGrpSpPr>
          <p:grpSpPr>
            <a:xfrm>
              <a:off x="9294973" y="1143000"/>
              <a:ext cx="882000" cy="1014238"/>
              <a:chOff x="9733310" y="1023963"/>
              <a:chExt cx="882000" cy="1014238"/>
            </a:xfrm>
          </p:grpSpPr>
          <p:sp>
            <p:nvSpPr>
              <p:cNvPr id="140" name="Google Shape;140;p13"/>
              <p:cNvSpPr/>
              <p:nvPr/>
            </p:nvSpPr>
            <p:spPr>
              <a:xfrm>
                <a:off x="9733310" y="1023963"/>
                <a:ext cx="882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Valorizzazione dei risultati e trasferimento tecnologico e scientifico</a:t>
                </a:r>
                <a:endParaRPr dirty="0">
                  <a:latin typeface="Aptos Display" panose="020B0004020202020204" pitchFamily="34" charset="0"/>
                </a:endParaRPr>
              </a:p>
            </p:txBody>
          </p:sp>
          <p:sp>
            <p:nvSpPr>
              <p:cNvPr id="141" name="Google Shape;141;p13"/>
              <p:cNvSpPr/>
              <p:nvPr/>
            </p:nvSpPr>
            <p:spPr>
              <a:xfrm>
                <a:off x="9733310" y="1861800"/>
                <a:ext cx="882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7000</a:t>
                </a:r>
                <a:endParaRPr dirty="0">
                  <a:latin typeface="Aptos Display" panose="020B0004020202020204" pitchFamily="34" charset="0"/>
                </a:endParaRPr>
              </a:p>
            </p:txBody>
          </p:sp>
        </p:grpSp>
        <p:sp>
          <p:nvSpPr>
            <p:cNvPr id="142" name="Google Shape;142;p13"/>
            <p:cNvSpPr/>
            <p:nvPr/>
          </p:nvSpPr>
          <p:spPr>
            <a:xfrm>
              <a:off x="2209800" y="6589782"/>
              <a:ext cx="882000" cy="1764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2300</a:t>
              </a:r>
              <a:endParaRPr dirty="0">
                <a:latin typeface="Aptos Display" panose="020B0004020202020204" pitchFamily="34" charset="0"/>
              </a:endParaRPr>
            </a:p>
          </p:txBody>
        </p:sp>
        <p:sp>
          <p:nvSpPr>
            <p:cNvPr id="143" name="Google Shape;143;p13"/>
            <p:cNvSpPr/>
            <p:nvPr/>
          </p:nvSpPr>
          <p:spPr>
            <a:xfrm>
              <a:off x="6324165" y="6637532"/>
              <a:ext cx="882000" cy="17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3200</a:t>
              </a:r>
              <a:endParaRPr dirty="0">
                <a:latin typeface="Aptos Display" panose="020B0004020202020204" pitchFamily="34" charset="0"/>
              </a:endParaRPr>
            </a:p>
          </p:txBody>
        </p:sp>
        <p:sp>
          <p:nvSpPr>
            <p:cNvPr id="144" name="Google Shape;144;p13"/>
            <p:cNvSpPr/>
            <p:nvPr/>
          </p:nvSpPr>
          <p:spPr>
            <a:xfrm>
              <a:off x="7998032" y="6599832"/>
              <a:ext cx="882000" cy="1764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4100</a:t>
              </a:r>
              <a:endParaRPr dirty="0">
                <a:latin typeface="Aptos Display" panose="020B0004020202020204" pitchFamily="34" charset="0"/>
              </a:endParaRPr>
            </a:p>
          </p:txBody>
        </p:sp>
        <p:grpSp>
          <p:nvGrpSpPr>
            <p:cNvPr id="145" name="Google Shape;145;p13"/>
            <p:cNvGrpSpPr/>
            <p:nvPr/>
          </p:nvGrpSpPr>
          <p:grpSpPr>
            <a:xfrm>
              <a:off x="5844777" y="4265225"/>
              <a:ext cx="882011" cy="992575"/>
              <a:chOff x="5844777" y="4265225"/>
              <a:chExt cx="882011" cy="992575"/>
            </a:xfrm>
          </p:grpSpPr>
          <p:sp>
            <p:nvSpPr>
              <p:cNvPr id="146" name="Google Shape;146;p13"/>
              <p:cNvSpPr/>
              <p:nvPr/>
            </p:nvSpPr>
            <p:spPr>
              <a:xfrm>
                <a:off x="5844777" y="4265225"/>
                <a:ext cx="882000" cy="783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Supporto Test Funzionali P/L Radiazioni </a:t>
                </a:r>
                <a:endParaRPr dirty="0">
                  <a:latin typeface="Aptos Display" panose="020B0004020202020204" pitchFamily="34" charset="0"/>
                </a:endParaRPr>
              </a:p>
            </p:txBody>
          </p:sp>
          <p:sp>
            <p:nvSpPr>
              <p:cNvPr id="147" name="Google Shape;147;p13"/>
              <p:cNvSpPr/>
              <p:nvPr/>
            </p:nvSpPr>
            <p:spPr>
              <a:xfrm>
                <a:off x="5844789" y="5081400"/>
                <a:ext cx="882000" cy="17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 3300</a:t>
                </a:r>
                <a:endParaRPr dirty="0">
                  <a:latin typeface="Aptos Display" panose="020B0004020202020204" pitchFamily="34" charset="0"/>
                </a:endParaRPr>
              </a:p>
            </p:txBody>
          </p:sp>
        </p:grpSp>
        <p:grpSp>
          <p:nvGrpSpPr>
            <p:cNvPr id="148" name="Google Shape;148;p13"/>
            <p:cNvGrpSpPr/>
            <p:nvPr/>
          </p:nvGrpSpPr>
          <p:grpSpPr>
            <a:xfrm>
              <a:off x="4235157" y="2711800"/>
              <a:ext cx="882000" cy="992938"/>
              <a:chOff x="4052524" y="2648763"/>
              <a:chExt cx="882000" cy="992938"/>
            </a:xfrm>
          </p:grpSpPr>
          <p:sp>
            <p:nvSpPr>
              <p:cNvPr id="149" name="Google Shape;149;p13"/>
              <p:cNvSpPr/>
              <p:nvPr/>
            </p:nvSpPr>
            <p:spPr>
              <a:xfrm>
                <a:off x="4052524" y="2648763"/>
                <a:ext cx="882000" cy="7833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Supporto Integrazione e Accettazione SAT. </a:t>
                </a:r>
                <a:endParaRPr dirty="0">
                  <a:latin typeface="Aptos Display" panose="020B0004020202020204" pitchFamily="34" charset="0"/>
                </a:endParaRPr>
              </a:p>
            </p:txBody>
          </p:sp>
          <p:sp>
            <p:nvSpPr>
              <p:cNvPr id="150" name="Google Shape;150;p13"/>
              <p:cNvSpPr/>
              <p:nvPr/>
            </p:nvSpPr>
            <p:spPr>
              <a:xfrm>
                <a:off x="4052524" y="3465300"/>
                <a:ext cx="882000" cy="1764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2500</a:t>
                </a:r>
                <a:endParaRPr dirty="0">
                  <a:latin typeface="Aptos Display" panose="020B0004020202020204" pitchFamily="34" charset="0"/>
                </a:endParaRPr>
              </a:p>
            </p:txBody>
          </p:sp>
        </p:grpSp>
        <p:grpSp>
          <p:nvGrpSpPr>
            <p:cNvPr id="151" name="Google Shape;151;p13"/>
            <p:cNvGrpSpPr/>
            <p:nvPr/>
          </p:nvGrpSpPr>
          <p:grpSpPr>
            <a:xfrm>
              <a:off x="1176828" y="1139125"/>
              <a:ext cx="882006" cy="992625"/>
              <a:chOff x="983540" y="1024100"/>
              <a:chExt cx="882006" cy="992625"/>
            </a:xfrm>
          </p:grpSpPr>
          <p:sp>
            <p:nvSpPr>
              <p:cNvPr id="152" name="Google Shape;152;p13"/>
              <p:cNvSpPr/>
              <p:nvPr/>
            </p:nvSpPr>
            <p:spPr>
              <a:xfrm>
                <a:off x="983546" y="1024100"/>
                <a:ext cx="882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	Program</a:t>
                </a:r>
                <a:endParaRPr sz="900" dirty="0">
                  <a:solidFill>
                    <a:schemeClr val="lt1"/>
                  </a:solidFill>
                  <a:latin typeface="Aptos Display" panose="020B0004020202020204" pitchFamily="34" charset="0"/>
                  <a:ea typeface="Calibri"/>
                  <a:cs typeface="Calibri"/>
                  <a:sym typeface="Calibri"/>
                </a:endParaRPr>
              </a:p>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Management </a:t>
                </a:r>
                <a:endParaRPr dirty="0">
                  <a:latin typeface="Aptos Display" panose="020B0004020202020204" pitchFamily="34" charset="0"/>
                </a:endParaRPr>
              </a:p>
            </p:txBody>
          </p:sp>
          <p:sp>
            <p:nvSpPr>
              <p:cNvPr id="153" name="Google Shape;153;p13"/>
              <p:cNvSpPr/>
              <p:nvPr/>
            </p:nvSpPr>
            <p:spPr>
              <a:xfrm>
                <a:off x="983540" y="1840325"/>
                <a:ext cx="882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5000  </a:t>
                </a:r>
                <a:endParaRPr dirty="0">
                  <a:latin typeface="Aptos Display" panose="020B0004020202020204" pitchFamily="34" charset="0"/>
                </a:endParaRPr>
              </a:p>
            </p:txBody>
          </p:sp>
        </p:grpSp>
        <p:grpSp>
          <p:nvGrpSpPr>
            <p:cNvPr id="154" name="Google Shape;154;p13"/>
            <p:cNvGrpSpPr/>
            <p:nvPr/>
          </p:nvGrpSpPr>
          <p:grpSpPr>
            <a:xfrm>
              <a:off x="3276346" y="1151200"/>
              <a:ext cx="882290" cy="1014238"/>
              <a:chOff x="3431960" y="1023963"/>
              <a:chExt cx="882290" cy="1014238"/>
            </a:xfrm>
          </p:grpSpPr>
          <p:sp>
            <p:nvSpPr>
              <p:cNvPr id="155" name="Google Shape;155;p13"/>
              <p:cNvSpPr/>
              <p:nvPr/>
            </p:nvSpPr>
            <p:spPr>
              <a:xfrm>
                <a:off x="3431960" y="1023963"/>
                <a:ext cx="882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Container </a:t>
                </a:r>
                <a:endParaRPr sz="900" dirty="0">
                  <a:solidFill>
                    <a:schemeClr val="lt1"/>
                  </a:solidFill>
                  <a:latin typeface="Aptos Display" panose="020B0004020202020204" pitchFamily="34" charset="0"/>
                  <a:ea typeface="Calibri"/>
                  <a:cs typeface="Calibri"/>
                  <a:sym typeface="Calibri"/>
                </a:endParaRPr>
              </a:p>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&amp; Logistic</a:t>
                </a:r>
                <a:endParaRPr dirty="0">
                  <a:latin typeface="Aptos Display" panose="020B0004020202020204" pitchFamily="34" charset="0"/>
                </a:endParaRPr>
              </a:p>
            </p:txBody>
          </p:sp>
          <p:sp>
            <p:nvSpPr>
              <p:cNvPr id="156" name="Google Shape;156;p13"/>
              <p:cNvSpPr/>
              <p:nvPr/>
            </p:nvSpPr>
            <p:spPr>
              <a:xfrm>
                <a:off x="3432250" y="1861800"/>
                <a:ext cx="882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6000</a:t>
                </a:r>
                <a:endParaRPr dirty="0">
                  <a:latin typeface="Aptos Display" panose="020B0004020202020204" pitchFamily="34" charset="0"/>
                </a:endParaRPr>
              </a:p>
            </p:txBody>
          </p:sp>
        </p:grpSp>
        <p:cxnSp>
          <p:nvCxnSpPr>
            <p:cNvPr id="157" name="Google Shape;157;p13"/>
            <p:cNvCxnSpPr>
              <a:cxnSpLocks/>
              <a:stCxn id="146" idx="0"/>
              <a:endCxn id="121" idx="2"/>
            </p:cNvCxnSpPr>
            <p:nvPr/>
          </p:nvCxnSpPr>
          <p:spPr>
            <a:xfrm rot="5400000" flipH="1">
              <a:off x="4288677" y="2268125"/>
              <a:ext cx="560400" cy="3433800"/>
            </a:xfrm>
            <a:prstGeom prst="bentConnector3">
              <a:avLst>
                <a:gd name="adj1" fmla="val 51771"/>
              </a:avLst>
            </a:prstGeom>
            <a:noFill/>
            <a:ln w="9525" cap="flat" cmpd="sng">
              <a:solidFill>
                <a:schemeClr val="dk1"/>
              </a:solidFill>
              <a:prstDash val="solid"/>
              <a:miter lim="8000"/>
              <a:headEnd type="none" w="sm" len="sm"/>
              <a:tailEnd type="none" w="sm" len="sm"/>
            </a:ln>
          </p:spPr>
        </p:cxnSp>
        <p:grpSp>
          <p:nvGrpSpPr>
            <p:cNvPr id="158" name="Google Shape;158;p13"/>
            <p:cNvGrpSpPr/>
            <p:nvPr/>
          </p:nvGrpSpPr>
          <p:grpSpPr>
            <a:xfrm>
              <a:off x="5376148" y="1143000"/>
              <a:ext cx="1440000" cy="1014238"/>
              <a:chOff x="5376000" y="1023963"/>
              <a:chExt cx="1440000" cy="1014238"/>
            </a:xfrm>
          </p:grpSpPr>
          <p:sp>
            <p:nvSpPr>
              <p:cNvPr id="159" name="Google Shape;159;p13"/>
              <p:cNvSpPr/>
              <p:nvPr/>
            </p:nvSpPr>
            <p:spPr>
              <a:xfrm>
                <a:off x="5376000" y="1023963"/>
                <a:ext cx="1440000" cy="7833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Integrazione, Test Funzionali e Accettazione SAT.</a:t>
                </a:r>
                <a:endParaRPr dirty="0">
                  <a:latin typeface="Aptos Display" panose="020B0004020202020204" pitchFamily="34" charset="0"/>
                </a:endParaRPr>
              </a:p>
            </p:txBody>
          </p:sp>
          <p:sp>
            <p:nvSpPr>
              <p:cNvPr id="134" name="Google Shape;134;p13"/>
              <p:cNvSpPr/>
              <p:nvPr/>
            </p:nvSpPr>
            <p:spPr>
              <a:xfrm>
                <a:off x="5376000" y="1861800"/>
                <a:ext cx="1440000" cy="176400"/>
              </a:xfrm>
              <a:prstGeom prst="rect">
                <a:avLst/>
              </a:prstGeom>
              <a:solidFill>
                <a:srgbClr val="0B53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1500</a:t>
                </a:r>
                <a:endParaRPr dirty="0">
                  <a:latin typeface="Aptos Display" panose="020B0004020202020204" pitchFamily="34" charset="0"/>
                </a:endParaRPr>
              </a:p>
            </p:txBody>
          </p:sp>
        </p:grpSp>
        <p:cxnSp>
          <p:nvCxnSpPr>
            <p:cNvPr id="160" name="Google Shape;160;p13"/>
            <p:cNvCxnSpPr>
              <a:cxnSpLocks/>
              <a:stCxn id="94" idx="0"/>
              <a:endCxn id="113" idx="2"/>
            </p:cNvCxnSpPr>
            <p:nvPr/>
          </p:nvCxnSpPr>
          <p:spPr>
            <a:xfrm rot="5400000" flipH="1">
              <a:off x="1914300" y="5047100"/>
              <a:ext cx="540000" cy="933000"/>
            </a:xfrm>
            <a:prstGeom prst="bentConnector3">
              <a:avLst>
                <a:gd name="adj1" fmla="val 49988"/>
              </a:avLst>
            </a:prstGeom>
            <a:noFill/>
            <a:ln w="9525" cap="flat" cmpd="sng">
              <a:solidFill>
                <a:schemeClr val="dk1"/>
              </a:solidFill>
              <a:prstDash val="solid"/>
              <a:miter lim="8000"/>
              <a:headEnd type="none" w="sm" len="sm"/>
              <a:tailEnd type="none" w="sm" len="sm"/>
            </a:ln>
          </p:spPr>
        </p:cxnSp>
        <p:cxnSp>
          <p:nvCxnSpPr>
            <p:cNvPr id="161" name="Google Shape;161;p13"/>
            <p:cNvCxnSpPr>
              <a:cxnSpLocks/>
              <a:stCxn id="125" idx="0"/>
            </p:cNvCxnSpPr>
            <p:nvPr/>
          </p:nvCxnSpPr>
          <p:spPr>
            <a:xfrm rot="5400000" flipH="1">
              <a:off x="7769100" y="747906"/>
              <a:ext cx="273600" cy="3654600"/>
            </a:xfrm>
            <a:prstGeom prst="bentConnector2">
              <a:avLst/>
            </a:prstGeom>
            <a:noFill/>
            <a:ln w="9525" cap="flat" cmpd="sng">
              <a:solidFill>
                <a:schemeClr val="dk1"/>
              </a:solidFill>
              <a:prstDash val="solid"/>
              <a:miter lim="8000"/>
              <a:headEnd type="none" w="sm" len="sm"/>
              <a:tailEnd type="none" w="sm" len="sm"/>
            </a:ln>
          </p:spPr>
        </p:cxnSp>
        <p:cxnSp>
          <p:nvCxnSpPr>
            <p:cNvPr id="162" name="Google Shape;162;p13"/>
            <p:cNvCxnSpPr>
              <a:cxnSpLocks/>
              <a:stCxn id="93" idx="0"/>
              <a:endCxn id="113" idx="2"/>
            </p:cNvCxnSpPr>
            <p:nvPr/>
          </p:nvCxnSpPr>
          <p:spPr>
            <a:xfrm rot="10800000">
              <a:off x="1717652" y="5243750"/>
              <a:ext cx="0" cy="529800"/>
            </a:xfrm>
            <a:prstGeom prst="straightConnector1">
              <a:avLst/>
            </a:prstGeom>
            <a:noFill/>
            <a:ln w="9525" cap="flat" cmpd="sng">
              <a:solidFill>
                <a:schemeClr val="dk1"/>
              </a:solidFill>
              <a:prstDash val="solid"/>
              <a:miter lim="8000"/>
              <a:headEnd type="none" w="med" len="med"/>
              <a:tailEnd type="none" w="med" len="med"/>
            </a:ln>
          </p:spPr>
        </p:cxnSp>
        <p:cxnSp>
          <p:nvCxnSpPr>
            <p:cNvPr id="163" name="Google Shape;163;p13"/>
            <p:cNvCxnSpPr>
              <a:cxnSpLocks/>
              <a:stCxn id="103" idx="0"/>
              <a:endCxn id="116" idx="2"/>
            </p:cNvCxnSpPr>
            <p:nvPr/>
          </p:nvCxnSpPr>
          <p:spPr>
            <a:xfrm rot="5400000" flipH="1">
              <a:off x="4881596" y="4927750"/>
              <a:ext cx="572100" cy="1215000"/>
            </a:xfrm>
            <a:prstGeom prst="bentConnector3">
              <a:avLst>
                <a:gd name="adj1" fmla="val 50008"/>
              </a:avLst>
            </a:prstGeom>
            <a:noFill/>
            <a:ln w="9525" cap="flat" cmpd="sng">
              <a:solidFill>
                <a:schemeClr val="dk1"/>
              </a:solidFill>
              <a:prstDash val="solid"/>
              <a:miter lim="8000"/>
              <a:headEnd type="none" w="sm" len="sm"/>
              <a:tailEnd type="none" w="sm" len="sm"/>
            </a:ln>
          </p:spPr>
        </p:cxnSp>
        <p:cxnSp>
          <p:nvCxnSpPr>
            <p:cNvPr id="164" name="Google Shape;164;p13"/>
            <p:cNvCxnSpPr>
              <a:cxnSpLocks/>
              <a:stCxn id="137" idx="0"/>
              <a:endCxn id="116" idx="2"/>
            </p:cNvCxnSpPr>
            <p:nvPr/>
          </p:nvCxnSpPr>
          <p:spPr>
            <a:xfrm rot="5400000" flipH="1">
              <a:off x="5376624" y="4432750"/>
              <a:ext cx="572100" cy="2205000"/>
            </a:xfrm>
            <a:prstGeom prst="bentConnector3">
              <a:avLst>
                <a:gd name="adj1" fmla="val 50804"/>
              </a:avLst>
            </a:prstGeom>
            <a:noFill/>
            <a:ln w="9525" cap="flat" cmpd="sng">
              <a:solidFill>
                <a:schemeClr val="dk1"/>
              </a:solidFill>
              <a:prstDash val="solid"/>
              <a:miter lim="8000"/>
              <a:headEnd type="none" w="sm" len="sm"/>
              <a:tailEnd type="none" w="sm" len="sm"/>
            </a:ln>
          </p:spPr>
        </p:cxnSp>
        <p:cxnSp>
          <p:nvCxnSpPr>
            <p:cNvPr id="165" name="Google Shape;165;p13"/>
            <p:cNvCxnSpPr>
              <a:cxnSpLocks/>
              <a:stCxn id="98" idx="0"/>
              <a:endCxn id="116" idx="2"/>
            </p:cNvCxnSpPr>
            <p:nvPr/>
          </p:nvCxnSpPr>
          <p:spPr>
            <a:xfrm rot="5400000" flipH="1">
              <a:off x="4386568" y="5422750"/>
              <a:ext cx="572100" cy="225000"/>
            </a:xfrm>
            <a:prstGeom prst="bentConnector3">
              <a:avLst>
                <a:gd name="adj1" fmla="val 50008"/>
              </a:avLst>
            </a:prstGeom>
            <a:noFill/>
            <a:ln w="9525" cap="flat" cmpd="sng">
              <a:solidFill>
                <a:schemeClr val="dk1"/>
              </a:solidFill>
              <a:prstDash val="solid"/>
              <a:miter lim="8000"/>
              <a:headEnd type="none" w="sm" len="sm"/>
              <a:tailEnd type="none" w="sm" len="sm"/>
            </a:ln>
          </p:spPr>
        </p:cxnSp>
        <p:cxnSp>
          <p:nvCxnSpPr>
            <p:cNvPr id="166" name="Google Shape;166;p13"/>
            <p:cNvCxnSpPr>
              <a:cxnSpLocks/>
              <a:stCxn id="106" idx="0"/>
              <a:endCxn id="136" idx="2"/>
            </p:cNvCxnSpPr>
            <p:nvPr/>
          </p:nvCxnSpPr>
          <p:spPr>
            <a:xfrm rot="5400000" flipH="1">
              <a:off x="10310810" y="4680350"/>
              <a:ext cx="520800" cy="1675800"/>
            </a:xfrm>
            <a:prstGeom prst="bentConnector2">
              <a:avLst/>
            </a:prstGeom>
            <a:noFill/>
            <a:ln w="9525" cap="flat" cmpd="sng">
              <a:solidFill>
                <a:schemeClr val="dk1"/>
              </a:solidFill>
              <a:prstDash val="solid"/>
              <a:miter lim="8000"/>
              <a:headEnd type="none" w="sm" len="sm"/>
              <a:tailEnd type="none" w="sm" len="sm"/>
            </a:ln>
          </p:spPr>
        </p:cxnSp>
        <p:cxnSp>
          <p:nvCxnSpPr>
            <p:cNvPr id="167" name="Google Shape;167;p13"/>
            <p:cNvCxnSpPr>
              <a:cxnSpLocks/>
              <a:stCxn id="101" idx="0"/>
              <a:endCxn id="126" idx="2"/>
            </p:cNvCxnSpPr>
            <p:nvPr/>
          </p:nvCxnSpPr>
          <p:spPr>
            <a:xfrm rot="-5400000">
              <a:off x="8544204" y="4589600"/>
              <a:ext cx="2073900" cy="304200"/>
            </a:xfrm>
            <a:prstGeom prst="bentConnector3">
              <a:avLst>
                <a:gd name="adj1" fmla="val 25172"/>
              </a:avLst>
            </a:prstGeom>
            <a:noFill/>
            <a:ln w="9525" cap="flat" cmpd="sng">
              <a:solidFill>
                <a:schemeClr val="dk1"/>
              </a:solidFill>
              <a:prstDash val="solid"/>
              <a:miter lim="8000"/>
              <a:headEnd type="none" w="sm" len="sm"/>
              <a:tailEnd type="none" w="sm" len="sm"/>
            </a:ln>
          </p:spPr>
        </p:cxnSp>
        <p:cxnSp>
          <p:nvCxnSpPr>
            <p:cNvPr id="168" name="Google Shape;168;p13"/>
            <p:cNvCxnSpPr>
              <a:cxnSpLocks/>
              <a:stCxn id="109" idx="0"/>
              <a:endCxn id="136" idx="2"/>
            </p:cNvCxnSpPr>
            <p:nvPr/>
          </p:nvCxnSpPr>
          <p:spPr>
            <a:xfrm rot="5400000" flipH="1">
              <a:off x="9810682" y="5180350"/>
              <a:ext cx="531000" cy="685800"/>
            </a:xfrm>
            <a:prstGeom prst="bentConnector2">
              <a:avLst/>
            </a:prstGeom>
            <a:noFill/>
            <a:ln w="9525" cap="flat" cmpd="sng">
              <a:solidFill>
                <a:schemeClr val="dk1"/>
              </a:solidFill>
              <a:prstDash val="solid"/>
              <a:miter lim="8000"/>
              <a:headEnd type="none" w="sm" len="sm"/>
              <a:tailEnd type="none" w="sm" len="sm"/>
            </a:ln>
          </p:spPr>
        </p:cxnSp>
        <p:cxnSp>
          <p:nvCxnSpPr>
            <p:cNvPr id="169" name="Google Shape;169;p13"/>
            <p:cNvCxnSpPr>
              <a:cxnSpLocks/>
              <a:stCxn id="152" idx="0"/>
              <a:endCxn id="89" idx="2"/>
            </p:cNvCxnSpPr>
            <p:nvPr/>
          </p:nvCxnSpPr>
          <p:spPr>
            <a:xfrm rot="5400000" flipH="1" flipV="1">
              <a:off x="3594519" y="-1364084"/>
              <a:ext cx="526525" cy="4479895"/>
            </a:xfrm>
            <a:prstGeom prst="bentConnector3">
              <a:avLst>
                <a:gd name="adj1" fmla="val 50000"/>
              </a:avLst>
            </a:prstGeom>
            <a:noFill/>
            <a:ln w="9525" cap="flat" cmpd="sng">
              <a:solidFill>
                <a:schemeClr val="dk1"/>
              </a:solidFill>
              <a:prstDash val="solid"/>
              <a:miter lim="8000"/>
              <a:headEnd type="none" w="sm" len="sm"/>
              <a:tailEnd type="none" w="sm" len="sm"/>
            </a:ln>
          </p:spPr>
        </p:cxnSp>
        <p:cxnSp>
          <p:nvCxnSpPr>
            <p:cNvPr id="170" name="Google Shape;170;p13"/>
            <p:cNvCxnSpPr>
              <a:cxnSpLocks/>
              <a:stCxn id="89" idx="2"/>
              <a:endCxn id="140" idx="0"/>
            </p:cNvCxnSpPr>
            <p:nvPr/>
          </p:nvCxnSpPr>
          <p:spPr>
            <a:xfrm rot="16200000" flipH="1">
              <a:off x="7651651" y="-941322"/>
              <a:ext cx="530400" cy="3638244"/>
            </a:xfrm>
            <a:prstGeom prst="bentConnector3">
              <a:avLst>
                <a:gd name="adj1" fmla="val 50000"/>
              </a:avLst>
            </a:prstGeom>
            <a:noFill/>
            <a:ln w="9525" cap="flat" cmpd="sng">
              <a:solidFill>
                <a:schemeClr val="dk1"/>
              </a:solidFill>
              <a:prstDash val="solid"/>
              <a:miter lim="8000"/>
              <a:headEnd type="none" w="sm" len="sm"/>
              <a:tailEnd type="none" w="sm" len="sm"/>
            </a:ln>
          </p:spPr>
        </p:cxnSp>
        <p:cxnSp>
          <p:nvCxnSpPr>
            <p:cNvPr id="171" name="Google Shape;171;p13"/>
            <p:cNvCxnSpPr>
              <a:cxnSpLocks/>
              <a:stCxn id="131" idx="0"/>
              <a:endCxn id="134" idx="2"/>
            </p:cNvCxnSpPr>
            <p:nvPr/>
          </p:nvCxnSpPr>
          <p:spPr>
            <a:xfrm rot="5400000" flipH="1">
              <a:off x="6737116" y="1516156"/>
              <a:ext cx="555000" cy="1836900"/>
            </a:xfrm>
            <a:prstGeom prst="bentConnector3">
              <a:avLst>
                <a:gd name="adj1" fmla="val 49988"/>
              </a:avLst>
            </a:prstGeom>
            <a:noFill/>
            <a:ln w="9525" cap="flat" cmpd="sng">
              <a:solidFill>
                <a:schemeClr val="dk1"/>
              </a:solidFill>
              <a:prstDash val="solid"/>
              <a:miter lim="8000"/>
              <a:headEnd type="none" w="sm" len="sm"/>
              <a:tailEnd type="none" w="sm" len="sm"/>
            </a:ln>
          </p:spPr>
        </p:cxnSp>
        <p:cxnSp>
          <p:nvCxnSpPr>
            <p:cNvPr id="172" name="Google Shape;172;p13"/>
            <p:cNvCxnSpPr>
              <a:cxnSpLocks/>
              <a:stCxn id="149" idx="0"/>
              <a:endCxn id="134" idx="2"/>
            </p:cNvCxnSpPr>
            <p:nvPr/>
          </p:nvCxnSpPr>
          <p:spPr>
            <a:xfrm rot="-5400000">
              <a:off x="5108757" y="1724500"/>
              <a:ext cx="554700" cy="1419900"/>
            </a:xfrm>
            <a:prstGeom prst="bentConnector3">
              <a:avLst>
                <a:gd name="adj1" fmla="val 49988"/>
              </a:avLst>
            </a:prstGeom>
            <a:noFill/>
            <a:ln w="9525" cap="flat" cmpd="sng">
              <a:solidFill>
                <a:schemeClr val="dk1"/>
              </a:solidFill>
              <a:prstDash val="solid"/>
              <a:miter lim="8000"/>
              <a:headEnd type="none" w="sm" len="sm"/>
              <a:tailEnd type="none" w="sm" len="sm"/>
            </a:ln>
          </p:spPr>
        </p:cxnSp>
        <p:cxnSp>
          <p:nvCxnSpPr>
            <p:cNvPr id="173" name="Google Shape;173;p13"/>
            <p:cNvCxnSpPr>
              <a:cxnSpLocks/>
              <a:stCxn id="128" idx="0"/>
              <a:endCxn id="134" idx="2"/>
            </p:cNvCxnSpPr>
            <p:nvPr/>
          </p:nvCxnSpPr>
          <p:spPr>
            <a:xfrm rot="5400000" flipH="1">
              <a:off x="5922861" y="2330356"/>
              <a:ext cx="555000" cy="208500"/>
            </a:xfrm>
            <a:prstGeom prst="bentConnector3">
              <a:avLst>
                <a:gd name="adj1" fmla="val 49988"/>
              </a:avLst>
            </a:prstGeom>
            <a:noFill/>
            <a:ln w="9525" cap="flat" cmpd="sng">
              <a:solidFill>
                <a:schemeClr val="dk1"/>
              </a:solidFill>
              <a:prstDash val="solid"/>
              <a:miter lim="8000"/>
              <a:headEnd type="none" w="sm" len="sm"/>
              <a:tailEnd type="none" w="sm" len="sm"/>
            </a:ln>
          </p:spPr>
        </p:cxnSp>
        <p:sp>
          <p:nvSpPr>
            <p:cNvPr id="174" name="Google Shape;174;p13"/>
            <p:cNvSpPr/>
            <p:nvPr/>
          </p:nvSpPr>
          <p:spPr>
            <a:xfrm>
              <a:off x="1273500" y="6589782"/>
              <a:ext cx="882000" cy="176400"/>
            </a:xfrm>
            <a:prstGeom prst="rect">
              <a:avLst/>
            </a:prstGeom>
            <a:solidFill>
              <a:srgbClr val="6AA8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900" dirty="0">
                  <a:solidFill>
                    <a:schemeClr val="lt1"/>
                  </a:solidFill>
                  <a:latin typeface="Aptos Display" panose="020B0004020202020204" pitchFamily="34" charset="0"/>
                  <a:ea typeface="Calibri"/>
                  <a:cs typeface="Calibri"/>
                  <a:sym typeface="Calibri"/>
                </a:rPr>
                <a:t>2200</a:t>
              </a:r>
              <a:endParaRPr dirty="0">
                <a:latin typeface="Aptos Display" panose="020B0004020202020204" pitchFamily="34" charset="0"/>
              </a:endParaRPr>
            </a:p>
          </p:txBody>
        </p:sp>
        <p:grpSp>
          <p:nvGrpSpPr>
            <p:cNvPr id="175" name="Google Shape;175;p13"/>
            <p:cNvGrpSpPr/>
            <p:nvPr/>
          </p:nvGrpSpPr>
          <p:grpSpPr>
            <a:xfrm>
              <a:off x="11057695" y="8088"/>
              <a:ext cx="1134300" cy="1751700"/>
              <a:chOff x="11100245" y="10413"/>
              <a:chExt cx="1134300" cy="1751700"/>
            </a:xfrm>
          </p:grpSpPr>
          <p:sp>
            <p:nvSpPr>
              <p:cNvPr id="176" name="Google Shape;176;p13"/>
              <p:cNvSpPr/>
              <p:nvPr/>
            </p:nvSpPr>
            <p:spPr>
              <a:xfrm>
                <a:off x="11100245" y="10413"/>
                <a:ext cx="1134300" cy="1751700"/>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177" name="Google Shape;177;p13"/>
              <p:cNvSpPr/>
              <p:nvPr/>
            </p:nvSpPr>
            <p:spPr>
              <a:xfrm>
                <a:off x="11159950" y="74275"/>
                <a:ext cx="1014900" cy="2745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800" dirty="0">
                    <a:solidFill>
                      <a:schemeClr val="lt1"/>
                    </a:solidFill>
                    <a:latin typeface="Aptos Display" panose="020B0004020202020204" pitchFamily="34" charset="0"/>
                    <a:ea typeface="Calibri"/>
                    <a:cs typeface="Calibri"/>
                    <a:sym typeface="Calibri"/>
                  </a:rPr>
                  <a:t>GST (1000)</a:t>
                </a:r>
                <a:endParaRPr sz="800" dirty="0">
                  <a:latin typeface="Aptos Display" panose="020B0004020202020204" pitchFamily="34" charset="0"/>
                </a:endParaRPr>
              </a:p>
            </p:txBody>
          </p:sp>
          <p:sp>
            <p:nvSpPr>
              <p:cNvPr id="178" name="Google Shape;178;p13"/>
              <p:cNvSpPr/>
              <p:nvPr/>
            </p:nvSpPr>
            <p:spPr>
              <a:xfrm>
                <a:off x="11159950" y="414075"/>
                <a:ext cx="1014900" cy="274500"/>
              </a:xfrm>
              <a:prstGeom prst="rect">
                <a:avLst/>
              </a:prstGeom>
              <a:solidFill>
                <a:srgbClr val="6AA84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1000" dirty="0">
                    <a:solidFill>
                      <a:schemeClr val="lt1"/>
                    </a:solidFill>
                    <a:latin typeface="Aptos Display" panose="020B0004020202020204" pitchFamily="34" charset="0"/>
                    <a:ea typeface="Calibri"/>
                    <a:cs typeface="Calibri"/>
                    <a:sym typeface="Calibri"/>
                  </a:rPr>
                  <a:t>SSSA (2000)</a:t>
                </a:r>
                <a:endParaRPr sz="1000" dirty="0">
                  <a:latin typeface="Aptos Display" panose="020B0004020202020204" pitchFamily="34" charset="0"/>
                </a:endParaRPr>
              </a:p>
            </p:txBody>
          </p:sp>
          <p:sp>
            <p:nvSpPr>
              <p:cNvPr id="179" name="Google Shape;179;p13"/>
              <p:cNvSpPr/>
              <p:nvPr/>
            </p:nvSpPr>
            <p:spPr>
              <a:xfrm>
                <a:off x="11159950" y="1083975"/>
                <a:ext cx="1014900" cy="274500"/>
              </a:xfrm>
              <a:prstGeom prst="rect">
                <a:avLst/>
              </a:prstGeom>
              <a:solidFill>
                <a:srgbClr val="99000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800" dirty="0">
                    <a:solidFill>
                      <a:schemeClr val="lt1"/>
                    </a:solidFill>
                    <a:latin typeface="Aptos Display" panose="020B0004020202020204" pitchFamily="34" charset="0"/>
                    <a:ea typeface="Calibri"/>
                    <a:cs typeface="Calibri"/>
                    <a:sym typeface="Calibri"/>
                  </a:rPr>
                  <a:t>SIA (4000)</a:t>
                </a:r>
                <a:endParaRPr sz="800" dirty="0">
                  <a:latin typeface="Aptos Display" panose="020B0004020202020204" pitchFamily="34" charset="0"/>
                </a:endParaRPr>
              </a:p>
            </p:txBody>
          </p:sp>
          <p:sp>
            <p:nvSpPr>
              <p:cNvPr id="180" name="Google Shape;180;p13"/>
              <p:cNvSpPr/>
              <p:nvPr/>
            </p:nvSpPr>
            <p:spPr>
              <a:xfrm>
                <a:off x="11159950" y="749025"/>
                <a:ext cx="1014900" cy="274500"/>
              </a:xfrm>
              <a:prstGeom prst="rect">
                <a:avLst/>
              </a:prstGeom>
              <a:solidFill>
                <a:srgbClr val="FF990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800" dirty="0">
                    <a:solidFill>
                      <a:schemeClr val="lt1"/>
                    </a:solidFill>
                    <a:latin typeface="Aptos Display" panose="020B0004020202020204" pitchFamily="34" charset="0"/>
                    <a:ea typeface="Calibri"/>
                    <a:cs typeface="Calibri"/>
                    <a:sym typeface="Calibri"/>
                  </a:rPr>
                  <a:t>GSSI (3000)</a:t>
                </a:r>
                <a:endParaRPr sz="800" dirty="0">
                  <a:latin typeface="Aptos Display" panose="020B0004020202020204" pitchFamily="34" charset="0"/>
                </a:endParaRPr>
              </a:p>
            </p:txBody>
          </p:sp>
          <p:sp>
            <p:nvSpPr>
              <p:cNvPr id="181" name="Google Shape;181;p13"/>
              <p:cNvSpPr/>
              <p:nvPr/>
            </p:nvSpPr>
            <p:spPr>
              <a:xfrm>
                <a:off x="11159950" y="1418925"/>
                <a:ext cx="1014900" cy="2745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T" sz="800" dirty="0">
                    <a:solidFill>
                      <a:schemeClr val="lt1"/>
                    </a:solidFill>
                    <a:latin typeface="Aptos Display" panose="020B0004020202020204" pitchFamily="34" charset="0"/>
                    <a:ea typeface="Calibri"/>
                    <a:cs typeface="Calibri"/>
                    <a:sym typeface="Calibri"/>
                  </a:rPr>
                  <a:t>GST (5000)</a:t>
                </a:r>
                <a:endParaRPr sz="800" dirty="0">
                  <a:latin typeface="Aptos Display" panose="020B0004020202020204" pitchFamily="34" charset="0"/>
                </a:endParaRPr>
              </a:p>
            </p:txBody>
          </p:sp>
        </p:grpSp>
        <p:cxnSp>
          <p:nvCxnSpPr>
            <p:cNvPr id="182" name="Google Shape;182;p13"/>
            <p:cNvCxnSpPr>
              <a:cxnSpLocks/>
              <a:stCxn id="155" idx="0"/>
              <a:endCxn id="89" idx="2"/>
            </p:cNvCxnSpPr>
            <p:nvPr/>
          </p:nvCxnSpPr>
          <p:spPr>
            <a:xfrm rot="5400000" flipH="1" flipV="1">
              <a:off x="4638237" y="-308291"/>
              <a:ext cx="538600" cy="2380383"/>
            </a:xfrm>
            <a:prstGeom prst="bentConnector3">
              <a:avLst>
                <a:gd name="adj1" fmla="val 50000"/>
              </a:avLst>
            </a:prstGeom>
            <a:noFill/>
            <a:ln w="9525" cap="flat" cmpd="sng">
              <a:solidFill>
                <a:schemeClr val="dk1"/>
              </a:solidFill>
              <a:prstDash val="solid"/>
              <a:miter lim="8000"/>
              <a:headEnd type="none" w="sm" len="sm"/>
              <a:tailEnd type="none" w="sm" len="sm"/>
            </a:ln>
          </p:spPr>
        </p:cxnSp>
        <p:cxnSp>
          <p:nvCxnSpPr>
            <p:cNvPr id="183" name="Google Shape;183;p13"/>
            <p:cNvCxnSpPr>
              <a:cxnSpLocks/>
              <a:stCxn id="159" idx="0"/>
              <a:endCxn id="89" idx="2"/>
            </p:cNvCxnSpPr>
            <p:nvPr/>
          </p:nvCxnSpPr>
          <p:spPr>
            <a:xfrm rot="5400000" flipH="1" flipV="1">
              <a:off x="5831738" y="877010"/>
              <a:ext cx="530400" cy="1581"/>
            </a:xfrm>
            <a:prstGeom prst="bentConnector3">
              <a:avLst>
                <a:gd name="adj1" fmla="val 50000"/>
              </a:avLst>
            </a:prstGeom>
            <a:noFill/>
            <a:ln w="9525" cap="flat" cmpd="sng">
              <a:solidFill>
                <a:schemeClr val="dk1"/>
              </a:solidFill>
              <a:prstDash val="solid"/>
              <a:miter lim="8000"/>
              <a:headEnd type="none" w="sm" len="sm"/>
              <a:tailEnd type="none" w="sm" len="sm"/>
            </a:ln>
          </p:spPr>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sp>
        <p:nvSpPr>
          <p:cNvPr id="201" name="Google Shape;201;p15"/>
          <p:cNvSpPr/>
          <p:nvPr/>
        </p:nvSpPr>
        <p:spPr>
          <a:xfrm>
            <a:off x="-75952" y="846352"/>
            <a:ext cx="12183951" cy="44583"/>
          </a:xfrm>
          <a:custGeom>
            <a:avLst/>
            <a:gdLst/>
            <a:ahLst/>
            <a:cxnLst/>
            <a:rect l="l" t="t" r="r" b="b"/>
            <a:pathLst>
              <a:path w="10217150" h="74930" extrusionOk="0">
                <a:moveTo>
                  <a:pt x="0" y="74484"/>
                </a:moveTo>
                <a:lnTo>
                  <a:pt x="10216892" y="74484"/>
                </a:lnTo>
                <a:lnTo>
                  <a:pt x="10216892" y="0"/>
                </a:lnTo>
                <a:lnTo>
                  <a:pt x="0" y="0"/>
                </a:lnTo>
                <a:lnTo>
                  <a:pt x="0" y="74484"/>
                </a:lnTo>
                <a:close/>
              </a:path>
            </a:pathLst>
          </a:custGeom>
          <a:solidFill>
            <a:srgbClr val="737373"/>
          </a:solidFill>
          <a:ln>
            <a:noFill/>
          </a:ln>
        </p:spPr>
        <p:txBody>
          <a:bodyPr spcFirstLastPara="1" wrap="square" lIns="0" tIns="0" rIns="0" bIns="0" anchor="t" anchorCtr="0">
            <a:noAutofit/>
          </a:bodyPr>
          <a:lstStyle/>
          <a:p>
            <a:pPr marL="0" lvl="0" indent="0" algn="l" rtl="0">
              <a:spcBef>
                <a:spcPts val="0"/>
              </a:spcBef>
              <a:spcAft>
                <a:spcPts val="0"/>
              </a:spcAft>
              <a:buNone/>
            </a:pPr>
            <a:endParaRPr dirty="0">
              <a:latin typeface="Aptos Display" panose="020B0004020202020204" pitchFamily="34" charset="0"/>
            </a:endParaRPr>
          </a:p>
        </p:txBody>
      </p:sp>
      <p:sp>
        <p:nvSpPr>
          <p:cNvPr id="202" name="Google Shape;202;p15"/>
          <p:cNvSpPr txBox="1"/>
          <p:nvPr/>
        </p:nvSpPr>
        <p:spPr>
          <a:xfrm>
            <a:off x="197691" y="962921"/>
            <a:ext cx="3351000" cy="289823"/>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IT" dirty="0">
                <a:solidFill>
                  <a:srgbClr val="FFFFFF"/>
                </a:solidFill>
                <a:latin typeface="Aptos Display" panose="020B0004020202020204" pitchFamily="34" charset="0"/>
              </a:rPr>
              <a:t>Design T0 + 10 mesi   </a:t>
            </a:r>
            <a:endParaRPr sz="1400" dirty="0">
              <a:latin typeface="Arial"/>
              <a:ea typeface="Arial"/>
              <a:cs typeface="Arial"/>
              <a:sym typeface="Arial"/>
            </a:endParaRPr>
          </a:p>
        </p:txBody>
      </p:sp>
      <p:sp>
        <p:nvSpPr>
          <p:cNvPr id="203" name="Google Shape;203;p15"/>
          <p:cNvSpPr/>
          <p:nvPr/>
        </p:nvSpPr>
        <p:spPr>
          <a:xfrm>
            <a:off x="7316850" y="5028425"/>
            <a:ext cx="1455220" cy="584225"/>
          </a:xfrm>
          <a:custGeom>
            <a:avLst/>
            <a:gdLst/>
            <a:ahLst/>
            <a:cxnLst/>
            <a:rect l="l" t="t" r="r" b="b"/>
            <a:pathLst>
              <a:path w="3112770" h="286385" extrusionOk="0">
                <a:moveTo>
                  <a:pt x="0" y="0"/>
                </a:moveTo>
                <a:lnTo>
                  <a:pt x="3041897" y="0"/>
                </a:lnTo>
                <a:lnTo>
                  <a:pt x="3112499" y="142949"/>
                </a:lnTo>
                <a:lnTo>
                  <a:pt x="3041897" y="285899"/>
                </a:lnTo>
                <a:lnTo>
                  <a:pt x="0" y="285899"/>
                </a:lnTo>
                <a:lnTo>
                  <a:pt x="70602" y="142949"/>
                </a:lnTo>
                <a:lnTo>
                  <a:pt x="0" y="0"/>
                </a:lnTo>
                <a:close/>
              </a:path>
            </a:pathLst>
          </a:custGeom>
          <a:solidFill>
            <a:srgbClr val="666666"/>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IT" sz="1000" dirty="0">
                <a:solidFill>
                  <a:schemeClr val="lt1"/>
                </a:solidFill>
                <a:latin typeface="Aptos Display" panose="020B0004020202020204" pitchFamily="34" charset="0"/>
              </a:rPr>
              <a:t>Test</a:t>
            </a:r>
            <a:r>
              <a:rPr lang="en-IT" dirty="0">
                <a:solidFill>
                  <a:schemeClr val="lt1"/>
                </a:solidFill>
                <a:latin typeface="Aptos Display" panose="020B0004020202020204" pitchFamily="34" charset="0"/>
              </a:rPr>
              <a:t> </a:t>
            </a:r>
            <a:r>
              <a:rPr lang="en-IT" sz="1000" dirty="0">
                <a:solidFill>
                  <a:schemeClr val="lt1"/>
                </a:solidFill>
                <a:latin typeface="Aptos Display" panose="020B0004020202020204" pitchFamily="34" charset="0"/>
              </a:rPr>
              <a:t>Funzionali P/L Ibrido e Radiazioni</a:t>
            </a:r>
            <a:endParaRPr dirty="0">
              <a:solidFill>
                <a:schemeClr val="lt1"/>
              </a:solidFill>
              <a:latin typeface="Aptos Display" panose="020B0004020202020204" pitchFamily="34" charset="0"/>
            </a:endParaRPr>
          </a:p>
        </p:txBody>
      </p:sp>
      <p:sp>
        <p:nvSpPr>
          <p:cNvPr id="204" name="Google Shape;204;p15"/>
          <p:cNvSpPr/>
          <p:nvPr/>
        </p:nvSpPr>
        <p:spPr>
          <a:xfrm>
            <a:off x="7582042" y="4294869"/>
            <a:ext cx="29845" cy="21589"/>
          </a:xfrm>
          <a:custGeom>
            <a:avLst/>
            <a:gdLst/>
            <a:ahLst/>
            <a:cxnLst/>
            <a:rect l="l" t="t" r="r" b="b"/>
            <a:pathLst>
              <a:path w="29845" h="21589" extrusionOk="0">
                <a:moveTo>
                  <a:pt x="29375" y="21422"/>
                </a:moveTo>
                <a:lnTo>
                  <a:pt x="0" y="10563"/>
                </a:lnTo>
                <a:lnTo>
                  <a:pt x="29483" y="0"/>
                </a:lnTo>
                <a:lnTo>
                  <a:pt x="18718" y="10657"/>
                </a:lnTo>
                <a:lnTo>
                  <a:pt x="29375" y="21422"/>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dirty="0">
              <a:latin typeface="Aptos Display" panose="020B0004020202020204" pitchFamily="34" charset="0"/>
            </a:endParaRPr>
          </a:p>
        </p:txBody>
      </p:sp>
      <p:sp>
        <p:nvSpPr>
          <p:cNvPr id="205" name="Google Shape;205;p15"/>
          <p:cNvSpPr/>
          <p:nvPr/>
        </p:nvSpPr>
        <p:spPr>
          <a:xfrm>
            <a:off x="10439810" y="4309132"/>
            <a:ext cx="29845" cy="21589"/>
          </a:xfrm>
          <a:custGeom>
            <a:avLst/>
            <a:gdLst/>
            <a:ahLst/>
            <a:cxnLst/>
            <a:rect l="l" t="t" r="r" b="b"/>
            <a:pathLst>
              <a:path w="29845" h="21589" extrusionOk="0">
                <a:moveTo>
                  <a:pt x="0" y="21422"/>
                </a:moveTo>
                <a:lnTo>
                  <a:pt x="10764" y="10765"/>
                </a:lnTo>
                <a:lnTo>
                  <a:pt x="107" y="0"/>
                </a:lnTo>
                <a:lnTo>
                  <a:pt x="29483" y="10859"/>
                </a:lnTo>
                <a:lnTo>
                  <a:pt x="0" y="21422"/>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dirty="0">
              <a:latin typeface="Aptos Display" panose="020B0004020202020204" pitchFamily="34" charset="0"/>
            </a:endParaRPr>
          </a:p>
        </p:txBody>
      </p:sp>
      <p:sp>
        <p:nvSpPr>
          <p:cNvPr id="206" name="Google Shape;206;p15"/>
          <p:cNvSpPr txBox="1"/>
          <p:nvPr/>
        </p:nvSpPr>
        <p:spPr>
          <a:xfrm>
            <a:off x="5884470" y="6332726"/>
            <a:ext cx="1960200" cy="1359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IT" sz="800" b="1">
                <a:solidFill>
                  <a:srgbClr val="FFFFFF"/>
                </a:solidFill>
                <a:latin typeface="Arial"/>
                <a:ea typeface="Arial"/>
                <a:cs typeface="Arial"/>
                <a:sym typeface="Arial"/>
              </a:rPr>
              <a:t>Forms desk elaboration and first results</a:t>
            </a:r>
            <a:endParaRPr sz="800">
              <a:latin typeface="Arial"/>
              <a:ea typeface="Arial"/>
              <a:cs typeface="Arial"/>
              <a:sym typeface="Arial"/>
            </a:endParaRPr>
          </a:p>
        </p:txBody>
      </p:sp>
      <p:sp>
        <p:nvSpPr>
          <p:cNvPr id="207" name="Google Shape;207;p15"/>
          <p:cNvSpPr txBox="1"/>
          <p:nvPr/>
        </p:nvSpPr>
        <p:spPr>
          <a:xfrm>
            <a:off x="8873089" y="6670026"/>
            <a:ext cx="1571100" cy="1359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IT" sz="800" b="1">
                <a:solidFill>
                  <a:srgbClr val="FFFFFF"/>
                </a:solidFill>
                <a:latin typeface="Arial"/>
                <a:ea typeface="Arial"/>
                <a:cs typeface="Arial"/>
                <a:sym typeface="Arial"/>
              </a:rPr>
              <a:t>Network analysis post-initiative.</a:t>
            </a:r>
            <a:endParaRPr sz="800">
              <a:latin typeface="Arial"/>
              <a:ea typeface="Arial"/>
              <a:cs typeface="Arial"/>
              <a:sym typeface="Arial"/>
            </a:endParaRPr>
          </a:p>
        </p:txBody>
      </p:sp>
      <p:sp>
        <p:nvSpPr>
          <p:cNvPr id="208" name="Google Shape;208;p15"/>
          <p:cNvSpPr/>
          <p:nvPr/>
        </p:nvSpPr>
        <p:spPr>
          <a:xfrm>
            <a:off x="64221" y="1629875"/>
            <a:ext cx="4817459"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chemeClr val="lt2"/>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latin typeface="Aptos Display" panose="020B0004020202020204" pitchFamily="34" charset="0"/>
              </a:rPr>
              <a:t>Design P/L Ibrido</a:t>
            </a:r>
            <a:endParaRPr sz="1000" dirty="0">
              <a:latin typeface="Aptos Display" panose="020B0004020202020204" pitchFamily="34" charset="0"/>
            </a:endParaRPr>
          </a:p>
        </p:txBody>
      </p:sp>
      <p:sp>
        <p:nvSpPr>
          <p:cNvPr id="209" name="Google Shape;209;p15"/>
          <p:cNvSpPr txBox="1"/>
          <p:nvPr/>
        </p:nvSpPr>
        <p:spPr>
          <a:xfrm>
            <a:off x="2713772" y="6123176"/>
            <a:ext cx="747300" cy="1359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IT" sz="800" b="1">
                <a:solidFill>
                  <a:srgbClr val="FFFFFF"/>
                </a:solidFill>
                <a:latin typeface="Arial"/>
                <a:ea typeface="Arial"/>
                <a:cs typeface="Arial"/>
                <a:sym typeface="Arial"/>
              </a:rPr>
              <a:t>Data collection</a:t>
            </a:r>
            <a:endParaRPr sz="800">
              <a:latin typeface="Arial"/>
              <a:ea typeface="Arial"/>
              <a:cs typeface="Arial"/>
              <a:sym typeface="Arial"/>
            </a:endParaRPr>
          </a:p>
        </p:txBody>
      </p:sp>
      <p:sp>
        <p:nvSpPr>
          <p:cNvPr id="210" name="Google Shape;210;p15"/>
          <p:cNvSpPr/>
          <p:nvPr/>
        </p:nvSpPr>
        <p:spPr>
          <a:xfrm>
            <a:off x="64075" y="2021974"/>
            <a:ext cx="4817459"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chemeClr val="lt2"/>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latin typeface="Aptos Display" panose="020B0004020202020204" pitchFamily="34" charset="0"/>
              </a:rPr>
              <a:t>Design P/L Radiazioni</a:t>
            </a:r>
            <a:endParaRPr sz="1000" dirty="0">
              <a:latin typeface="Aptos Display" panose="020B0004020202020204" pitchFamily="34" charset="0"/>
            </a:endParaRPr>
          </a:p>
        </p:txBody>
      </p:sp>
      <p:sp>
        <p:nvSpPr>
          <p:cNvPr id="211" name="Google Shape;211;p15"/>
          <p:cNvSpPr/>
          <p:nvPr/>
        </p:nvSpPr>
        <p:spPr>
          <a:xfrm>
            <a:off x="64221" y="2414072"/>
            <a:ext cx="4817459"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chemeClr val="lt2"/>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latin typeface="Aptos Display" panose="020B0004020202020204" pitchFamily="34" charset="0"/>
              </a:rPr>
              <a:t>Design Struttura SAT. + Sistemi di bordo</a:t>
            </a:r>
            <a:endParaRPr sz="1000" dirty="0">
              <a:latin typeface="Aptos Display" panose="020B0004020202020204" pitchFamily="34" charset="0"/>
            </a:endParaRPr>
          </a:p>
        </p:txBody>
      </p:sp>
      <p:sp>
        <p:nvSpPr>
          <p:cNvPr id="212" name="Google Shape;212;p15"/>
          <p:cNvSpPr/>
          <p:nvPr/>
        </p:nvSpPr>
        <p:spPr>
          <a:xfrm>
            <a:off x="34695"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highlight>
                  <a:schemeClr val="lt2"/>
                </a:highlight>
                <a:latin typeface="Aptos Display" panose="020B0004020202020204" pitchFamily="34" charset="0"/>
              </a:rPr>
              <a:t>+1</a:t>
            </a:r>
            <a:endParaRPr sz="900" dirty="0">
              <a:highlight>
                <a:schemeClr val="lt2"/>
              </a:highlight>
              <a:latin typeface="Aptos Display" panose="020B0004020202020204" pitchFamily="34" charset="0"/>
            </a:endParaRPr>
          </a:p>
        </p:txBody>
      </p:sp>
      <p:sp>
        <p:nvSpPr>
          <p:cNvPr id="213" name="Google Shape;213;p15"/>
          <p:cNvSpPr/>
          <p:nvPr/>
        </p:nvSpPr>
        <p:spPr>
          <a:xfrm>
            <a:off x="1008750"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a:t>
            </a:r>
            <a:r>
              <a:rPr lang="en-IT" sz="900" dirty="0">
                <a:latin typeface="Aptos Display" panose="020B0004020202020204" pitchFamily="34" charset="0"/>
              </a:rPr>
              <a:t>3</a:t>
            </a:r>
            <a:endParaRPr sz="900" dirty="0">
              <a:latin typeface="Aptos Display" panose="020B0004020202020204" pitchFamily="34" charset="0"/>
            </a:endParaRPr>
          </a:p>
        </p:txBody>
      </p:sp>
      <p:sp>
        <p:nvSpPr>
          <p:cNvPr id="214" name="Google Shape;214;p15"/>
          <p:cNvSpPr/>
          <p:nvPr/>
        </p:nvSpPr>
        <p:spPr>
          <a:xfrm>
            <a:off x="521722"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a:t>
            </a:r>
            <a:r>
              <a:rPr lang="en-IT" sz="900" dirty="0">
                <a:latin typeface="Aptos Display" panose="020B0004020202020204" pitchFamily="34" charset="0"/>
              </a:rPr>
              <a:t>2</a:t>
            </a:r>
            <a:endParaRPr sz="900" dirty="0">
              <a:latin typeface="Aptos Display" panose="020B0004020202020204" pitchFamily="34" charset="0"/>
            </a:endParaRPr>
          </a:p>
        </p:txBody>
      </p:sp>
      <p:sp>
        <p:nvSpPr>
          <p:cNvPr id="215" name="Google Shape;215;p15"/>
          <p:cNvSpPr/>
          <p:nvPr/>
        </p:nvSpPr>
        <p:spPr>
          <a:xfrm>
            <a:off x="1495777"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latin typeface="Aptos Display" panose="020B0004020202020204" pitchFamily="34" charset="0"/>
              </a:rPr>
              <a:t>+4</a:t>
            </a:r>
            <a:endParaRPr sz="900" dirty="0">
              <a:latin typeface="Aptos Display" panose="020B0004020202020204" pitchFamily="34" charset="0"/>
            </a:endParaRPr>
          </a:p>
        </p:txBody>
      </p:sp>
      <p:sp>
        <p:nvSpPr>
          <p:cNvPr id="216" name="Google Shape;216;p15"/>
          <p:cNvSpPr/>
          <p:nvPr/>
        </p:nvSpPr>
        <p:spPr>
          <a:xfrm>
            <a:off x="1982804"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+5</a:t>
            </a:r>
            <a:endParaRPr sz="900" dirty="0">
              <a:latin typeface="Aptos Display" panose="020B0004020202020204" pitchFamily="34" charset="0"/>
            </a:endParaRPr>
          </a:p>
        </p:txBody>
      </p:sp>
      <p:sp>
        <p:nvSpPr>
          <p:cNvPr id="217" name="Google Shape;217;p15"/>
          <p:cNvSpPr/>
          <p:nvPr/>
        </p:nvSpPr>
        <p:spPr>
          <a:xfrm>
            <a:off x="2469832"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+6</a:t>
            </a:r>
            <a:endParaRPr sz="900" dirty="0">
              <a:latin typeface="Aptos Display" panose="020B0004020202020204" pitchFamily="34" charset="0"/>
            </a:endParaRPr>
          </a:p>
        </p:txBody>
      </p:sp>
      <p:sp>
        <p:nvSpPr>
          <p:cNvPr id="218" name="Google Shape;218;p15"/>
          <p:cNvSpPr/>
          <p:nvPr/>
        </p:nvSpPr>
        <p:spPr>
          <a:xfrm>
            <a:off x="2956859"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+7</a:t>
            </a:r>
            <a:endParaRPr sz="900" dirty="0">
              <a:latin typeface="Aptos Display" panose="020B0004020202020204" pitchFamily="34" charset="0"/>
            </a:endParaRPr>
          </a:p>
        </p:txBody>
      </p:sp>
      <p:sp>
        <p:nvSpPr>
          <p:cNvPr id="219" name="Google Shape;219;p15"/>
          <p:cNvSpPr/>
          <p:nvPr/>
        </p:nvSpPr>
        <p:spPr>
          <a:xfrm>
            <a:off x="3443886"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+8</a:t>
            </a:r>
            <a:endParaRPr sz="900" dirty="0">
              <a:latin typeface="Aptos Display" panose="020B0004020202020204" pitchFamily="34" charset="0"/>
            </a:endParaRPr>
          </a:p>
        </p:txBody>
      </p:sp>
      <p:sp>
        <p:nvSpPr>
          <p:cNvPr id="220" name="Google Shape;220;p15"/>
          <p:cNvSpPr/>
          <p:nvPr/>
        </p:nvSpPr>
        <p:spPr>
          <a:xfrm>
            <a:off x="3930914"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+9</a:t>
            </a:r>
            <a:endParaRPr sz="900" dirty="0">
              <a:latin typeface="Aptos Display" panose="020B0004020202020204" pitchFamily="34" charset="0"/>
            </a:endParaRPr>
          </a:p>
        </p:txBody>
      </p:sp>
      <p:sp>
        <p:nvSpPr>
          <p:cNvPr id="221" name="Google Shape;221;p15"/>
          <p:cNvSpPr/>
          <p:nvPr/>
        </p:nvSpPr>
        <p:spPr>
          <a:xfrm>
            <a:off x="6853077"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+15</a:t>
            </a:r>
            <a:endParaRPr sz="900" dirty="0">
              <a:latin typeface="Aptos Display" panose="020B0004020202020204" pitchFamily="34" charset="0"/>
            </a:endParaRPr>
          </a:p>
        </p:txBody>
      </p:sp>
      <p:sp>
        <p:nvSpPr>
          <p:cNvPr id="222" name="Google Shape;222;p15"/>
          <p:cNvSpPr/>
          <p:nvPr/>
        </p:nvSpPr>
        <p:spPr>
          <a:xfrm>
            <a:off x="7827132"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+17</a:t>
            </a:r>
            <a:endParaRPr sz="900" dirty="0">
              <a:latin typeface="Aptos Display" panose="020B0004020202020204" pitchFamily="34" charset="0"/>
            </a:endParaRPr>
          </a:p>
        </p:txBody>
      </p:sp>
      <p:sp>
        <p:nvSpPr>
          <p:cNvPr id="223" name="Google Shape;223;p15"/>
          <p:cNvSpPr/>
          <p:nvPr/>
        </p:nvSpPr>
        <p:spPr>
          <a:xfrm>
            <a:off x="8817063"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+19</a:t>
            </a:r>
            <a:endParaRPr sz="900" dirty="0">
              <a:latin typeface="Aptos Display" panose="020B0004020202020204" pitchFamily="34" charset="0"/>
            </a:endParaRPr>
          </a:p>
        </p:txBody>
      </p:sp>
      <p:sp>
        <p:nvSpPr>
          <p:cNvPr id="224" name="Google Shape;224;p15"/>
          <p:cNvSpPr/>
          <p:nvPr/>
        </p:nvSpPr>
        <p:spPr>
          <a:xfrm>
            <a:off x="8314159"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+18</a:t>
            </a:r>
            <a:endParaRPr sz="900" dirty="0">
              <a:latin typeface="Aptos Display" panose="020B0004020202020204" pitchFamily="34" charset="0"/>
            </a:endParaRPr>
          </a:p>
        </p:txBody>
      </p:sp>
      <p:sp>
        <p:nvSpPr>
          <p:cNvPr id="225" name="Google Shape;225;p15"/>
          <p:cNvSpPr/>
          <p:nvPr/>
        </p:nvSpPr>
        <p:spPr>
          <a:xfrm>
            <a:off x="9288214"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+20</a:t>
            </a:r>
            <a:endParaRPr sz="900" dirty="0">
              <a:latin typeface="Aptos Display" panose="020B0004020202020204" pitchFamily="34" charset="0"/>
            </a:endParaRPr>
          </a:p>
        </p:txBody>
      </p:sp>
      <p:sp>
        <p:nvSpPr>
          <p:cNvPr id="226" name="Google Shape;226;p15"/>
          <p:cNvSpPr/>
          <p:nvPr/>
        </p:nvSpPr>
        <p:spPr>
          <a:xfrm>
            <a:off x="7340105"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+16</a:t>
            </a:r>
            <a:endParaRPr sz="900" dirty="0">
              <a:latin typeface="Aptos Display" panose="020B0004020202020204" pitchFamily="34" charset="0"/>
            </a:endParaRPr>
          </a:p>
        </p:txBody>
      </p:sp>
      <p:sp>
        <p:nvSpPr>
          <p:cNvPr id="227" name="Google Shape;227;p15"/>
          <p:cNvSpPr/>
          <p:nvPr/>
        </p:nvSpPr>
        <p:spPr>
          <a:xfrm>
            <a:off x="4904968"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+11</a:t>
            </a:r>
            <a:endParaRPr sz="900" dirty="0">
              <a:latin typeface="Aptos Display" panose="020B0004020202020204" pitchFamily="34" charset="0"/>
            </a:endParaRPr>
          </a:p>
        </p:txBody>
      </p:sp>
      <p:sp>
        <p:nvSpPr>
          <p:cNvPr id="228" name="Google Shape;228;p15"/>
          <p:cNvSpPr/>
          <p:nvPr/>
        </p:nvSpPr>
        <p:spPr>
          <a:xfrm>
            <a:off x="4417941"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+10</a:t>
            </a:r>
            <a:endParaRPr sz="900" dirty="0">
              <a:latin typeface="Aptos Display" panose="020B0004020202020204" pitchFamily="34" charset="0"/>
            </a:endParaRPr>
          </a:p>
        </p:txBody>
      </p:sp>
      <p:sp>
        <p:nvSpPr>
          <p:cNvPr id="229" name="Google Shape;229;p15"/>
          <p:cNvSpPr/>
          <p:nvPr/>
        </p:nvSpPr>
        <p:spPr>
          <a:xfrm>
            <a:off x="5391995"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+12</a:t>
            </a:r>
            <a:endParaRPr sz="900" dirty="0">
              <a:latin typeface="Aptos Display" panose="020B0004020202020204" pitchFamily="34" charset="0"/>
            </a:endParaRPr>
          </a:p>
        </p:txBody>
      </p:sp>
      <p:sp>
        <p:nvSpPr>
          <p:cNvPr id="230" name="Google Shape;230;p15"/>
          <p:cNvSpPr/>
          <p:nvPr/>
        </p:nvSpPr>
        <p:spPr>
          <a:xfrm>
            <a:off x="5879023"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+13</a:t>
            </a:r>
            <a:endParaRPr sz="900" dirty="0">
              <a:latin typeface="Aptos Display" panose="020B0004020202020204" pitchFamily="34" charset="0"/>
            </a:endParaRPr>
          </a:p>
        </p:txBody>
      </p:sp>
      <p:sp>
        <p:nvSpPr>
          <p:cNvPr id="231" name="Google Shape;231;p15"/>
          <p:cNvSpPr/>
          <p:nvPr/>
        </p:nvSpPr>
        <p:spPr>
          <a:xfrm>
            <a:off x="6366050"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+14</a:t>
            </a:r>
            <a:endParaRPr sz="900" dirty="0">
              <a:latin typeface="Aptos Display" panose="020B0004020202020204" pitchFamily="34" charset="0"/>
            </a:endParaRPr>
          </a:p>
        </p:txBody>
      </p:sp>
      <p:sp>
        <p:nvSpPr>
          <p:cNvPr id="232" name="Google Shape;232;p15"/>
          <p:cNvSpPr/>
          <p:nvPr/>
        </p:nvSpPr>
        <p:spPr>
          <a:xfrm>
            <a:off x="9775241"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+21</a:t>
            </a:r>
            <a:endParaRPr sz="900" dirty="0">
              <a:latin typeface="Aptos Display" panose="020B0004020202020204" pitchFamily="34" charset="0"/>
            </a:endParaRPr>
          </a:p>
        </p:txBody>
      </p:sp>
      <p:sp>
        <p:nvSpPr>
          <p:cNvPr id="233" name="Google Shape;233;p15"/>
          <p:cNvSpPr/>
          <p:nvPr/>
        </p:nvSpPr>
        <p:spPr>
          <a:xfrm>
            <a:off x="10262269"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+22</a:t>
            </a:r>
            <a:endParaRPr sz="900" dirty="0">
              <a:latin typeface="Aptos Display" panose="020B0004020202020204" pitchFamily="34" charset="0"/>
            </a:endParaRPr>
          </a:p>
        </p:txBody>
      </p:sp>
      <p:sp>
        <p:nvSpPr>
          <p:cNvPr id="234" name="Google Shape;234;p15"/>
          <p:cNvSpPr/>
          <p:nvPr/>
        </p:nvSpPr>
        <p:spPr>
          <a:xfrm>
            <a:off x="10749296"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+23</a:t>
            </a:r>
            <a:endParaRPr sz="900" dirty="0">
              <a:latin typeface="Aptos Display" panose="020B0004020202020204" pitchFamily="34" charset="0"/>
            </a:endParaRPr>
          </a:p>
        </p:txBody>
      </p:sp>
      <p:sp>
        <p:nvSpPr>
          <p:cNvPr id="235" name="Google Shape;235;p15"/>
          <p:cNvSpPr/>
          <p:nvPr/>
        </p:nvSpPr>
        <p:spPr>
          <a:xfrm>
            <a:off x="11209900" y="954650"/>
            <a:ext cx="463782" cy="154305"/>
          </a:xfrm>
          <a:custGeom>
            <a:avLst/>
            <a:gdLst/>
            <a:ahLst/>
            <a:cxnLst/>
            <a:rect l="l" t="t" r="r" b="b"/>
            <a:pathLst>
              <a:path w="1344295" h="154305" extrusionOk="0">
                <a:moveTo>
                  <a:pt x="1266749" y="153899"/>
                </a:moveTo>
                <a:lnTo>
                  <a:pt x="0" y="153899"/>
                </a:lnTo>
                <a:lnTo>
                  <a:pt x="76949" y="76949"/>
                </a:lnTo>
                <a:lnTo>
                  <a:pt x="0" y="0"/>
                </a:lnTo>
                <a:lnTo>
                  <a:pt x="1266749" y="0"/>
                </a:lnTo>
                <a:lnTo>
                  <a:pt x="1343699" y="76949"/>
                </a:lnTo>
                <a:lnTo>
                  <a:pt x="1266749" y="153899"/>
                </a:lnTo>
                <a:close/>
              </a:path>
            </a:pathLst>
          </a:custGeom>
          <a:solidFill>
            <a:srgbClr val="DEDEDE"/>
          </a:solid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IT" sz="900" dirty="0">
                <a:solidFill>
                  <a:schemeClr val="dk1"/>
                </a:solidFill>
                <a:highlight>
                  <a:schemeClr val="lt2"/>
                </a:highlight>
                <a:latin typeface="Aptos Display" panose="020B0004020202020204" pitchFamily="34" charset="0"/>
              </a:rPr>
              <a:t>T</a:t>
            </a:r>
            <a:r>
              <a:rPr lang="en-IT" sz="900" baseline="-25000" dirty="0">
                <a:solidFill>
                  <a:schemeClr val="dk1"/>
                </a:solidFill>
                <a:highlight>
                  <a:schemeClr val="lt2"/>
                </a:highlight>
                <a:latin typeface="Aptos Display" panose="020B0004020202020204" pitchFamily="34" charset="0"/>
              </a:rPr>
              <a:t>0</a:t>
            </a:r>
            <a:r>
              <a:rPr lang="en-IT" sz="900" dirty="0">
                <a:solidFill>
                  <a:schemeClr val="dk1"/>
                </a:solidFill>
                <a:highlight>
                  <a:schemeClr val="lt2"/>
                </a:highlight>
                <a:latin typeface="Aptos Display" panose="020B0004020202020204" pitchFamily="34" charset="0"/>
              </a:rPr>
              <a:t>+24</a:t>
            </a:r>
            <a:endParaRPr sz="900" dirty="0">
              <a:latin typeface="Aptos Display" panose="020B0004020202020204" pitchFamily="34" charset="0"/>
            </a:endParaRPr>
          </a:p>
        </p:txBody>
      </p:sp>
      <p:sp>
        <p:nvSpPr>
          <p:cNvPr id="236" name="Google Shape;236;p15"/>
          <p:cNvSpPr/>
          <p:nvPr/>
        </p:nvSpPr>
        <p:spPr>
          <a:xfrm>
            <a:off x="1859675" y="2717563"/>
            <a:ext cx="204900" cy="140700"/>
          </a:xfrm>
          <a:prstGeom prst="triangle">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37" name="Google Shape;237;p15"/>
          <p:cNvSpPr txBox="1"/>
          <p:nvPr/>
        </p:nvSpPr>
        <p:spPr>
          <a:xfrm>
            <a:off x="2064565" y="2617213"/>
            <a:ext cx="589200" cy="3387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1000" dirty="0">
                <a:solidFill>
                  <a:schemeClr val="dk1"/>
                </a:solidFill>
                <a:latin typeface="Aptos Display" panose="020B0004020202020204" pitchFamily="34" charset="0"/>
              </a:rPr>
              <a:t>PDR</a:t>
            </a:r>
            <a:r>
              <a:rPr lang="en-IT" sz="800" dirty="0">
                <a:solidFill>
                  <a:schemeClr val="dk1"/>
                </a:solidFill>
                <a:latin typeface="Aptos Display" panose="020B0004020202020204" pitchFamily="34" charset="0"/>
              </a:rPr>
              <a:t> </a:t>
            </a:r>
            <a:endParaRPr dirty="0">
              <a:latin typeface="Aptos Display" panose="020B0004020202020204" pitchFamily="34" charset="0"/>
            </a:endParaRPr>
          </a:p>
        </p:txBody>
      </p:sp>
      <p:sp>
        <p:nvSpPr>
          <p:cNvPr id="238" name="Google Shape;238;p15"/>
          <p:cNvSpPr/>
          <p:nvPr/>
        </p:nvSpPr>
        <p:spPr>
          <a:xfrm>
            <a:off x="4755275" y="2717563"/>
            <a:ext cx="204900" cy="140700"/>
          </a:xfrm>
          <a:prstGeom prst="triangle">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39" name="Google Shape;239;p15"/>
          <p:cNvSpPr txBox="1"/>
          <p:nvPr/>
        </p:nvSpPr>
        <p:spPr>
          <a:xfrm>
            <a:off x="4904965" y="2617213"/>
            <a:ext cx="589200" cy="3387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1000" dirty="0">
                <a:solidFill>
                  <a:schemeClr val="dk1"/>
                </a:solidFill>
                <a:latin typeface="Aptos Display" panose="020B0004020202020204" pitchFamily="34" charset="0"/>
              </a:rPr>
              <a:t>CDR</a:t>
            </a:r>
            <a:endParaRPr dirty="0">
              <a:latin typeface="Aptos Display" panose="020B0004020202020204" pitchFamily="34" charset="0"/>
            </a:endParaRPr>
          </a:p>
        </p:txBody>
      </p:sp>
      <p:sp>
        <p:nvSpPr>
          <p:cNvPr id="240" name="Google Shape;240;p15"/>
          <p:cNvSpPr/>
          <p:nvPr/>
        </p:nvSpPr>
        <p:spPr>
          <a:xfrm>
            <a:off x="3454900" y="2931450"/>
            <a:ext cx="3397822"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FFF2CC"/>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latin typeface="Aptos Display" panose="020B0004020202020204" pitchFamily="34" charset="0"/>
              </a:rPr>
              <a:t>Procurement Materiali e Parti </a:t>
            </a:r>
            <a:endParaRPr sz="1000" dirty="0">
              <a:latin typeface="Aptos Display" panose="020B0004020202020204" pitchFamily="34" charset="0"/>
            </a:endParaRPr>
          </a:p>
        </p:txBody>
      </p:sp>
      <p:sp>
        <p:nvSpPr>
          <p:cNvPr id="241" name="Google Shape;241;p15"/>
          <p:cNvSpPr/>
          <p:nvPr/>
        </p:nvSpPr>
        <p:spPr>
          <a:xfrm>
            <a:off x="4901759" y="3280563"/>
            <a:ext cx="1954911" cy="274698"/>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lt1"/>
                </a:solidFill>
                <a:latin typeface="Aptos Display" panose="020B0004020202020204" pitchFamily="34" charset="0"/>
              </a:rPr>
              <a:t>Costruzione P/L Ibrido</a:t>
            </a:r>
            <a:endParaRPr sz="1000" dirty="0">
              <a:solidFill>
                <a:schemeClr val="lt1"/>
              </a:solidFill>
              <a:latin typeface="Aptos Display" panose="020B0004020202020204" pitchFamily="34" charset="0"/>
            </a:endParaRPr>
          </a:p>
        </p:txBody>
      </p:sp>
      <p:sp>
        <p:nvSpPr>
          <p:cNvPr id="242" name="Google Shape;242;p15"/>
          <p:cNvSpPr/>
          <p:nvPr/>
        </p:nvSpPr>
        <p:spPr>
          <a:xfrm>
            <a:off x="4901700" y="3979555"/>
            <a:ext cx="1954911" cy="274698"/>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lt1"/>
                </a:solidFill>
                <a:latin typeface="Aptos Display" panose="020B0004020202020204" pitchFamily="34" charset="0"/>
              </a:rPr>
              <a:t>Costruzione P/L Radiazioni</a:t>
            </a:r>
            <a:endParaRPr sz="1000" dirty="0">
              <a:solidFill>
                <a:schemeClr val="lt1"/>
              </a:solidFill>
              <a:latin typeface="Aptos Display" panose="020B0004020202020204" pitchFamily="34" charset="0"/>
            </a:endParaRPr>
          </a:p>
        </p:txBody>
      </p:sp>
      <p:sp>
        <p:nvSpPr>
          <p:cNvPr id="243" name="Google Shape;243;p15"/>
          <p:cNvSpPr/>
          <p:nvPr/>
        </p:nvSpPr>
        <p:spPr>
          <a:xfrm>
            <a:off x="4908125" y="4678547"/>
            <a:ext cx="2408730" cy="274698"/>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lt1"/>
                </a:solidFill>
                <a:latin typeface="Aptos Display" panose="020B0004020202020204" pitchFamily="34" charset="0"/>
              </a:rPr>
              <a:t>Costruzione Strut. SAT. + Sist. bordo</a:t>
            </a:r>
            <a:endParaRPr sz="1000" dirty="0">
              <a:solidFill>
                <a:schemeClr val="lt1"/>
              </a:solidFill>
              <a:latin typeface="Aptos Display" panose="020B0004020202020204" pitchFamily="34" charset="0"/>
            </a:endParaRPr>
          </a:p>
        </p:txBody>
      </p:sp>
      <p:sp>
        <p:nvSpPr>
          <p:cNvPr id="244" name="Google Shape;244;p15"/>
          <p:cNvSpPr/>
          <p:nvPr/>
        </p:nvSpPr>
        <p:spPr>
          <a:xfrm>
            <a:off x="8777938" y="5517790"/>
            <a:ext cx="204900" cy="140700"/>
          </a:xfrm>
          <a:prstGeom prst="triangle">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45" name="Google Shape;245;p15"/>
          <p:cNvSpPr txBox="1"/>
          <p:nvPr/>
        </p:nvSpPr>
        <p:spPr>
          <a:xfrm>
            <a:off x="8946702" y="5532175"/>
            <a:ext cx="589200" cy="338700"/>
          </a:xfrm>
          <a:prstGeom prst="rect">
            <a:avLst/>
          </a:prstGeom>
          <a:noFill/>
          <a:ln>
            <a:noFill/>
          </a:ln>
        </p:spPr>
        <p:txBody>
          <a:bodyPr spcFirstLastPara="1" wrap="square" lIns="91425" tIns="91425" rIns="91425" bIns="91425" anchor="t" anchorCtr="0">
            <a:spAutoFit/>
          </a:bodyPr>
          <a:lstStyle/>
          <a:p>
            <a:pPr marL="0" marR="5080" lvl="0" indent="0" algn="l" rtl="0">
              <a:spcBef>
                <a:spcPts val="0"/>
              </a:spcBef>
              <a:spcAft>
                <a:spcPts val="0"/>
              </a:spcAft>
              <a:buNone/>
            </a:pPr>
            <a:r>
              <a:rPr lang="en-IT" sz="1000" dirty="0">
                <a:solidFill>
                  <a:schemeClr val="dk1"/>
                </a:solidFill>
                <a:latin typeface="Aptos Display" panose="020B0004020202020204" pitchFamily="34" charset="0"/>
              </a:rPr>
              <a:t>TRR</a:t>
            </a:r>
            <a:endParaRPr sz="1000" dirty="0">
              <a:solidFill>
                <a:schemeClr val="dk1"/>
              </a:solidFill>
              <a:latin typeface="Aptos Display" panose="020B0004020202020204" pitchFamily="34" charset="0"/>
            </a:endParaRPr>
          </a:p>
        </p:txBody>
      </p:sp>
      <p:sp>
        <p:nvSpPr>
          <p:cNvPr id="246" name="Google Shape;246;p15"/>
          <p:cNvSpPr txBox="1">
            <a:spLocks noGrp="1"/>
          </p:cNvSpPr>
          <p:nvPr>
            <p:ph type="title"/>
          </p:nvPr>
        </p:nvSpPr>
        <p:spPr>
          <a:xfrm>
            <a:off x="128225" y="235672"/>
            <a:ext cx="9763800" cy="493200"/>
          </a:xfrm>
          <a:prstGeom prst="rect">
            <a:avLst/>
          </a:prstGeom>
          <a:noFill/>
          <a:ln>
            <a:noFill/>
          </a:ln>
        </p:spPr>
        <p:txBody>
          <a:bodyPr spcFirstLastPara="1" wrap="square" lIns="0" tIns="91975" rIns="0" bIns="0" anchor="t" anchorCtr="0">
            <a:spAutoFit/>
          </a:bodyPr>
          <a:lstStyle/>
          <a:p>
            <a:pPr marL="12700" lvl="0" indent="0" algn="l" rtl="0">
              <a:lnSpc>
                <a:spcPct val="100000"/>
              </a:lnSpc>
              <a:spcBef>
                <a:spcPts val="0"/>
              </a:spcBef>
              <a:spcAft>
                <a:spcPts val="0"/>
              </a:spcAft>
              <a:buNone/>
            </a:pPr>
            <a:r>
              <a:rPr lang="en-IT" sz="2600" dirty="0"/>
              <a:t>SPACE-BIO 3U High-level project timeline</a:t>
            </a:r>
            <a:endParaRPr sz="2600" dirty="0"/>
          </a:p>
        </p:txBody>
      </p:sp>
      <p:sp>
        <p:nvSpPr>
          <p:cNvPr id="247" name="Google Shape;247;p15"/>
          <p:cNvSpPr/>
          <p:nvPr/>
        </p:nvSpPr>
        <p:spPr>
          <a:xfrm>
            <a:off x="8801175" y="5794675"/>
            <a:ext cx="2408730"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990000"/>
          </a:solidFill>
          <a:ln w="9525" cap="flat" cmpd="sng">
            <a:solidFill>
              <a:srgbClr val="A72A1E"/>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lt1"/>
                </a:solidFill>
                <a:latin typeface="Aptos Display" panose="020B0004020202020204" pitchFamily="34" charset="0"/>
              </a:rPr>
              <a:t>Integrazione e Test accettazione SAT.</a:t>
            </a:r>
            <a:endParaRPr sz="1000" dirty="0">
              <a:solidFill>
                <a:schemeClr val="lt1"/>
              </a:solidFill>
              <a:latin typeface="Aptos Display" panose="020B0004020202020204" pitchFamily="34" charset="0"/>
            </a:endParaRPr>
          </a:p>
        </p:txBody>
      </p:sp>
      <p:sp>
        <p:nvSpPr>
          <p:cNvPr id="248" name="Google Shape;248;p15"/>
          <p:cNvSpPr/>
          <p:nvPr/>
        </p:nvSpPr>
        <p:spPr>
          <a:xfrm>
            <a:off x="11209900" y="6252950"/>
            <a:ext cx="477091"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6AA84F"/>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lt1"/>
                </a:solidFill>
                <a:latin typeface="Aptos Display" panose="020B0004020202020204" pitchFamily="34" charset="0"/>
              </a:rPr>
              <a:t>PSR</a:t>
            </a:r>
            <a:endParaRPr sz="1000" dirty="0">
              <a:solidFill>
                <a:schemeClr val="lt1"/>
              </a:solidFill>
              <a:latin typeface="Aptos Display" panose="020B0004020202020204" pitchFamily="34" charset="0"/>
            </a:endParaRPr>
          </a:p>
        </p:txBody>
      </p:sp>
      <p:sp>
        <p:nvSpPr>
          <p:cNvPr id="249" name="Google Shape;249;p15"/>
          <p:cNvSpPr/>
          <p:nvPr/>
        </p:nvSpPr>
        <p:spPr>
          <a:xfrm>
            <a:off x="6366050" y="6269825"/>
            <a:ext cx="2408730"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BF9000"/>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lt1"/>
                </a:solidFill>
                <a:latin typeface="Aptos Display" panose="020B0004020202020204" pitchFamily="34" charset="0"/>
              </a:rPr>
              <a:t>Design e Costruzione Container per Trasporto Payload e SAT.</a:t>
            </a:r>
            <a:endParaRPr sz="1000" dirty="0">
              <a:solidFill>
                <a:schemeClr val="lt1"/>
              </a:solidFill>
              <a:latin typeface="Aptos Display" panose="020B0004020202020204" pitchFamily="34" charset="0"/>
            </a:endParaRPr>
          </a:p>
        </p:txBody>
      </p:sp>
      <p:sp>
        <p:nvSpPr>
          <p:cNvPr id="250" name="Google Shape;250;p15"/>
          <p:cNvSpPr/>
          <p:nvPr/>
        </p:nvSpPr>
        <p:spPr>
          <a:xfrm>
            <a:off x="6366050" y="3630442"/>
            <a:ext cx="977455"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E6B8AF"/>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IT" sz="1000" dirty="0">
                <a:solidFill>
                  <a:schemeClr val="dk1"/>
                </a:solidFill>
                <a:latin typeface="Aptos Display" panose="020B0004020202020204" pitchFamily="34" charset="0"/>
              </a:rPr>
              <a:t>Assemblaggio P/l  brido</a:t>
            </a:r>
            <a:endParaRPr sz="1000" dirty="0">
              <a:solidFill>
                <a:schemeClr val="dk1"/>
              </a:solidFill>
              <a:latin typeface="Aptos Display" panose="020B0004020202020204" pitchFamily="34" charset="0"/>
            </a:endParaRPr>
          </a:p>
        </p:txBody>
      </p:sp>
      <p:sp>
        <p:nvSpPr>
          <p:cNvPr id="251" name="Google Shape;251;p15"/>
          <p:cNvSpPr/>
          <p:nvPr/>
        </p:nvSpPr>
        <p:spPr>
          <a:xfrm>
            <a:off x="6366050" y="4329433"/>
            <a:ext cx="977455" cy="273933"/>
          </a:xfrm>
          <a:custGeom>
            <a:avLst/>
            <a:gdLst/>
            <a:ahLst/>
            <a:cxnLst/>
            <a:rect l="l" t="t" r="r" b="b"/>
            <a:pathLst>
              <a:path w="4654550" h="306070" extrusionOk="0">
                <a:moveTo>
                  <a:pt x="4578707" y="305699"/>
                </a:moveTo>
                <a:lnTo>
                  <a:pt x="0" y="305699"/>
                </a:lnTo>
                <a:lnTo>
                  <a:pt x="75492" y="152849"/>
                </a:lnTo>
                <a:lnTo>
                  <a:pt x="0" y="0"/>
                </a:lnTo>
                <a:lnTo>
                  <a:pt x="4578707" y="0"/>
                </a:lnTo>
                <a:lnTo>
                  <a:pt x="4654199" y="152849"/>
                </a:lnTo>
                <a:lnTo>
                  <a:pt x="4578707" y="305699"/>
                </a:lnTo>
                <a:close/>
              </a:path>
            </a:pathLst>
          </a:custGeom>
          <a:solidFill>
            <a:srgbClr val="E6B8AF"/>
          </a:solidFill>
          <a:ln w="952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Clr>
                <a:schemeClr val="dk1"/>
              </a:buClr>
              <a:buFont typeface="Arial"/>
              <a:buNone/>
            </a:pPr>
            <a:r>
              <a:rPr lang="en-IT" sz="1000" dirty="0">
                <a:solidFill>
                  <a:schemeClr val="dk1"/>
                </a:solidFill>
                <a:latin typeface="Aptos Display" panose="020B0004020202020204" pitchFamily="34" charset="0"/>
              </a:rPr>
              <a:t>Assemblaggio P/l  Radiazioni</a:t>
            </a:r>
            <a:endParaRPr sz="1000" dirty="0">
              <a:solidFill>
                <a:schemeClr val="lt1"/>
              </a:solidFill>
              <a:latin typeface="Aptos Display" panose="020B0004020202020204" pitchFamily="34" charset="0"/>
            </a:endParaRPr>
          </a:p>
        </p:txBody>
      </p:sp>
      <p:grpSp>
        <p:nvGrpSpPr>
          <p:cNvPr id="252" name="Google Shape;252;p15"/>
          <p:cNvGrpSpPr/>
          <p:nvPr/>
        </p:nvGrpSpPr>
        <p:grpSpPr>
          <a:xfrm>
            <a:off x="1474031" y="1189000"/>
            <a:ext cx="952203" cy="431100"/>
            <a:chOff x="1499075" y="1189000"/>
            <a:chExt cx="952203" cy="431100"/>
          </a:xfrm>
        </p:grpSpPr>
        <p:sp>
          <p:nvSpPr>
            <p:cNvPr id="253" name="Google Shape;253;p15"/>
            <p:cNvSpPr/>
            <p:nvPr/>
          </p:nvSpPr>
          <p:spPr>
            <a:xfrm>
              <a:off x="1499075" y="12073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54" name="Google Shape;254;p15"/>
            <p:cNvSpPr txBox="1"/>
            <p:nvPr/>
          </p:nvSpPr>
          <p:spPr>
            <a:xfrm>
              <a:off x="1703978" y="11890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grpSp>
      <p:sp>
        <p:nvSpPr>
          <p:cNvPr id="255" name="Google Shape;255;p15"/>
          <p:cNvSpPr/>
          <p:nvPr/>
        </p:nvSpPr>
        <p:spPr>
          <a:xfrm>
            <a:off x="2891463" y="12073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56" name="Google Shape;256;p15"/>
          <p:cNvSpPr txBox="1"/>
          <p:nvPr/>
        </p:nvSpPr>
        <p:spPr>
          <a:xfrm>
            <a:off x="3096366" y="11890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grpSp>
        <p:nvGrpSpPr>
          <p:cNvPr id="257" name="Google Shape;257;p15"/>
          <p:cNvGrpSpPr/>
          <p:nvPr/>
        </p:nvGrpSpPr>
        <p:grpSpPr>
          <a:xfrm>
            <a:off x="4308895" y="1189000"/>
            <a:ext cx="952203" cy="431100"/>
            <a:chOff x="4336625" y="1202800"/>
            <a:chExt cx="952203" cy="431100"/>
          </a:xfrm>
        </p:grpSpPr>
        <p:sp>
          <p:nvSpPr>
            <p:cNvPr id="258" name="Google Shape;258;p15"/>
            <p:cNvSpPr/>
            <p:nvPr/>
          </p:nvSpPr>
          <p:spPr>
            <a:xfrm>
              <a:off x="4336625" y="12211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59" name="Google Shape;259;p15"/>
            <p:cNvSpPr txBox="1"/>
            <p:nvPr/>
          </p:nvSpPr>
          <p:spPr>
            <a:xfrm>
              <a:off x="4541528" y="12028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grpSp>
      <p:grpSp>
        <p:nvGrpSpPr>
          <p:cNvPr id="260" name="Google Shape;260;p15"/>
          <p:cNvGrpSpPr/>
          <p:nvPr/>
        </p:nvGrpSpPr>
        <p:grpSpPr>
          <a:xfrm>
            <a:off x="5726328" y="1189000"/>
            <a:ext cx="952203" cy="431100"/>
            <a:chOff x="4336625" y="1202800"/>
            <a:chExt cx="952203" cy="431100"/>
          </a:xfrm>
        </p:grpSpPr>
        <p:sp>
          <p:nvSpPr>
            <p:cNvPr id="261" name="Google Shape;261;p15"/>
            <p:cNvSpPr/>
            <p:nvPr/>
          </p:nvSpPr>
          <p:spPr>
            <a:xfrm>
              <a:off x="4336625" y="12211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62" name="Google Shape;262;p15"/>
            <p:cNvSpPr txBox="1"/>
            <p:nvPr/>
          </p:nvSpPr>
          <p:spPr>
            <a:xfrm>
              <a:off x="4541528" y="12028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grpSp>
      <p:grpSp>
        <p:nvGrpSpPr>
          <p:cNvPr id="263" name="Google Shape;263;p15"/>
          <p:cNvGrpSpPr/>
          <p:nvPr/>
        </p:nvGrpSpPr>
        <p:grpSpPr>
          <a:xfrm>
            <a:off x="7143760" y="1189000"/>
            <a:ext cx="952203" cy="431100"/>
            <a:chOff x="4336625" y="1202800"/>
            <a:chExt cx="952203" cy="431100"/>
          </a:xfrm>
        </p:grpSpPr>
        <p:sp>
          <p:nvSpPr>
            <p:cNvPr id="264" name="Google Shape;264;p15"/>
            <p:cNvSpPr/>
            <p:nvPr/>
          </p:nvSpPr>
          <p:spPr>
            <a:xfrm>
              <a:off x="4336625" y="12211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65" name="Google Shape;265;p15"/>
            <p:cNvSpPr txBox="1"/>
            <p:nvPr/>
          </p:nvSpPr>
          <p:spPr>
            <a:xfrm>
              <a:off x="4541528" y="12028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grpSp>
      <p:grpSp>
        <p:nvGrpSpPr>
          <p:cNvPr id="266" name="Google Shape;266;p15"/>
          <p:cNvGrpSpPr/>
          <p:nvPr/>
        </p:nvGrpSpPr>
        <p:grpSpPr>
          <a:xfrm>
            <a:off x="8561192" y="1189000"/>
            <a:ext cx="952203" cy="431100"/>
            <a:chOff x="4336625" y="1202800"/>
            <a:chExt cx="952203" cy="431100"/>
          </a:xfrm>
        </p:grpSpPr>
        <p:sp>
          <p:nvSpPr>
            <p:cNvPr id="267" name="Google Shape;267;p15"/>
            <p:cNvSpPr/>
            <p:nvPr/>
          </p:nvSpPr>
          <p:spPr>
            <a:xfrm>
              <a:off x="4336625" y="12211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68" name="Google Shape;268;p15"/>
            <p:cNvSpPr txBox="1"/>
            <p:nvPr/>
          </p:nvSpPr>
          <p:spPr>
            <a:xfrm>
              <a:off x="4541528" y="12028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grpSp>
      <p:sp>
        <p:nvSpPr>
          <p:cNvPr id="269" name="Google Shape;269;p15"/>
          <p:cNvSpPr/>
          <p:nvPr/>
        </p:nvSpPr>
        <p:spPr>
          <a:xfrm>
            <a:off x="9978625" y="1207300"/>
            <a:ext cx="204900" cy="228300"/>
          </a:xfrm>
          <a:prstGeom prst="diamond">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70" name="Google Shape;270;p15"/>
          <p:cNvSpPr txBox="1"/>
          <p:nvPr/>
        </p:nvSpPr>
        <p:spPr>
          <a:xfrm>
            <a:off x="10183528" y="1189000"/>
            <a:ext cx="747300" cy="4311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Progress Trimestrale  </a:t>
            </a:r>
            <a:endParaRPr sz="800" dirty="0">
              <a:latin typeface="Aptos Display" panose="020B0004020202020204" pitchFamily="34" charset="0"/>
            </a:endParaRPr>
          </a:p>
        </p:txBody>
      </p:sp>
      <p:sp>
        <p:nvSpPr>
          <p:cNvPr id="271" name="Google Shape;271;p15"/>
          <p:cNvSpPr/>
          <p:nvPr/>
        </p:nvSpPr>
        <p:spPr>
          <a:xfrm>
            <a:off x="11580075" y="1207300"/>
            <a:ext cx="204900" cy="228300"/>
          </a:xfrm>
          <a:prstGeom prst="diamond">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72" name="Google Shape;272;p15"/>
          <p:cNvSpPr txBox="1"/>
          <p:nvPr/>
        </p:nvSpPr>
        <p:spPr>
          <a:xfrm>
            <a:off x="11308865" y="1250650"/>
            <a:ext cx="747300" cy="307800"/>
          </a:xfrm>
          <a:prstGeom prst="rect">
            <a:avLst/>
          </a:prstGeom>
          <a:noFill/>
          <a:ln>
            <a:noFill/>
          </a:ln>
        </p:spPr>
        <p:txBody>
          <a:bodyPr spcFirstLastPara="1" wrap="square" lIns="91425" tIns="91425" rIns="91425" bIns="91425" anchor="t" anchorCtr="0">
            <a:spAutoFit/>
          </a:bodyPr>
          <a:lstStyle/>
          <a:p>
            <a:pPr marL="12700" marR="5080" lvl="0" indent="0" algn="r" rtl="0">
              <a:spcBef>
                <a:spcPts val="0"/>
              </a:spcBef>
              <a:spcAft>
                <a:spcPts val="0"/>
              </a:spcAft>
              <a:buNone/>
            </a:pPr>
            <a:r>
              <a:rPr lang="en-IT" sz="800" dirty="0">
                <a:solidFill>
                  <a:schemeClr val="dk1"/>
                </a:solidFill>
                <a:latin typeface="Aptos Display" panose="020B0004020202020204" pitchFamily="34" charset="0"/>
              </a:rPr>
              <a:t>RF  </a:t>
            </a:r>
            <a:endParaRPr sz="800" dirty="0">
              <a:latin typeface="Aptos Display" panose="020B0004020202020204" pitchFamily="34" charset="0"/>
            </a:endParaRPr>
          </a:p>
        </p:txBody>
      </p:sp>
      <p:grpSp>
        <p:nvGrpSpPr>
          <p:cNvPr id="273" name="Google Shape;273;p15"/>
          <p:cNvGrpSpPr/>
          <p:nvPr/>
        </p:nvGrpSpPr>
        <p:grpSpPr>
          <a:xfrm>
            <a:off x="56620" y="1244638"/>
            <a:ext cx="886180" cy="375463"/>
            <a:chOff x="285220" y="1188988"/>
            <a:chExt cx="886180" cy="375463"/>
          </a:xfrm>
        </p:grpSpPr>
        <p:sp>
          <p:nvSpPr>
            <p:cNvPr id="274" name="Google Shape;274;p15"/>
            <p:cNvSpPr txBox="1"/>
            <p:nvPr/>
          </p:nvSpPr>
          <p:spPr>
            <a:xfrm>
              <a:off x="468200" y="1256650"/>
              <a:ext cx="703200" cy="307800"/>
            </a:xfrm>
            <a:prstGeom prst="rect">
              <a:avLst/>
            </a:prstGeom>
            <a:noFill/>
            <a:ln>
              <a:noFill/>
            </a:ln>
          </p:spPr>
          <p:txBody>
            <a:bodyPr spcFirstLastPara="1" wrap="square" lIns="91425" tIns="91425" rIns="91425" bIns="91425" anchor="t" anchorCtr="0">
              <a:spAutoFit/>
            </a:bodyPr>
            <a:lstStyle/>
            <a:p>
              <a:pPr marL="12700" marR="5080" lvl="0" indent="0" algn="l" rtl="0">
                <a:spcBef>
                  <a:spcPts val="0"/>
                </a:spcBef>
                <a:spcAft>
                  <a:spcPts val="0"/>
                </a:spcAft>
                <a:buNone/>
              </a:pPr>
              <a:r>
                <a:rPr lang="en-IT" sz="800" dirty="0">
                  <a:solidFill>
                    <a:schemeClr val="dk1"/>
                  </a:solidFill>
                  <a:latin typeface="Aptos Display" panose="020B0004020202020204" pitchFamily="34" charset="0"/>
                </a:rPr>
                <a:t>K.O..</a:t>
              </a:r>
              <a:endParaRPr sz="800" dirty="0">
                <a:latin typeface="Aptos Display" panose="020B0004020202020204" pitchFamily="34" charset="0"/>
              </a:endParaRPr>
            </a:p>
          </p:txBody>
        </p:sp>
        <p:sp>
          <p:nvSpPr>
            <p:cNvPr id="275" name="Google Shape;275;p15"/>
            <p:cNvSpPr/>
            <p:nvPr/>
          </p:nvSpPr>
          <p:spPr>
            <a:xfrm>
              <a:off x="285220" y="1188988"/>
              <a:ext cx="204900" cy="2283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grpSp>
      <p:sp>
        <p:nvSpPr>
          <p:cNvPr id="276" name="Google Shape;276;p15"/>
          <p:cNvSpPr/>
          <p:nvPr/>
        </p:nvSpPr>
        <p:spPr>
          <a:xfrm>
            <a:off x="11686988" y="6395752"/>
            <a:ext cx="204900" cy="140700"/>
          </a:xfrm>
          <a:prstGeom prst="triangle">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ptos Display" panose="020B0004020202020204" pitchFamily="34" charset="0"/>
              <a:ea typeface="Calibri"/>
              <a:cs typeface="Calibri"/>
              <a:sym typeface="Calibri"/>
            </a:endParaRPr>
          </a:p>
        </p:txBody>
      </p:sp>
      <p:sp>
        <p:nvSpPr>
          <p:cNvPr id="277" name="Google Shape;277;p15"/>
          <p:cNvSpPr txBox="1"/>
          <p:nvPr/>
        </p:nvSpPr>
        <p:spPr>
          <a:xfrm>
            <a:off x="11170573" y="6526875"/>
            <a:ext cx="1023900" cy="338700"/>
          </a:xfrm>
          <a:prstGeom prst="rect">
            <a:avLst/>
          </a:prstGeom>
          <a:noFill/>
          <a:ln>
            <a:noFill/>
          </a:ln>
        </p:spPr>
        <p:txBody>
          <a:bodyPr spcFirstLastPara="1" wrap="square" lIns="91425" tIns="91425" rIns="91425" bIns="91425" anchor="t" anchorCtr="0">
            <a:spAutoFit/>
          </a:bodyPr>
          <a:lstStyle/>
          <a:p>
            <a:pPr marL="0" marR="5080" lvl="0" indent="0" algn="r" rtl="0">
              <a:spcBef>
                <a:spcPts val="0"/>
              </a:spcBef>
              <a:spcAft>
                <a:spcPts val="0"/>
              </a:spcAft>
              <a:buNone/>
            </a:pPr>
            <a:r>
              <a:rPr lang="en-IT" sz="1000" dirty="0">
                <a:solidFill>
                  <a:schemeClr val="dk1"/>
                </a:solidFill>
                <a:latin typeface="Aptos Display" panose="020B0004020202020204" pitchFamily="34" charset="0"/>
              </a:rPr>
              <a:t>Delivery</a:t>
            </a:r>
            <a:endParaRPr sz="1000" dirty="0">
              <a:solidFill>
                <a:schemeClr val="dk1"/>
              </a:solidFill>
              <a:latin typeface="Aptos Display" panose="020B00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F3137E-CB94-CDD9-C735-B77EAD060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9ED67-FA12-23F9-8C85-574EF0E8C72D}"/>
              </a:ext>
            </a:extLst>
          </p:cNvPr>
          <p:cNvSpPr txBox="1">
            <a:spLocks/>
          </p:cNvSpPr>
          <p:nvPr/>
        </p:nvSpPr>
        <p:spPr>
          <a:xfrm>
            <a:off x="1" y="1"/>
            <a:ext cx="12192000"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Project Management: Integrated Schedule</a:t>
            </a:r>
          </a:p>
        </p:txBody>
      </p:sp>
      <p:pic>
        <p:nvPicPr>
          <p:cNvPr id="18" name="Picture 17" descr="A screenshot of a spreadsheet&#10;&#10;Description automatically generated">
            <a:extLst>
              <a:ext uri="{FF2B5EF4-FFF2-40B4-BE49-F238E27FC236}">
                <a16:creationId xmlns:a16="http://schemas.microsoft.com/office/drawing/2014/main" id="{D036F96D-DC5F-D004-1E73-63CBD59B0062}"/>
              </a:ext>
            </a:extLst>
          </p:cNvPr>
          <p:cNvPicPr>
            <a:picLocks noChangeAspect="1"/>
          </p:cNvPicPr>
          <p:nvPr/>
        </p:nvPicPr>
        <p:blipFill>
          <a:blip r:embed="rId2"/>
          <a:srcRect b="13719"/>
          <a:stretch/>
        </p:blipFill>
        <p:spPr>
          <a:xfrm>
            <a:off x="425450" y="833041"/>
            <a:ext cx="11341100" cy="5191917"/>
          </a:xfrm>
          <a:prstGeom prst="rect">
            <a:avLst/>
          </a:prstGeom>
        </p:spPr>
      </p:pic>
      <p:sp>
        <p:nvSpPr>
          <p:cNvPr id="23" name="TextBox 22">
            <a:extLst>
              <a:ext uri="{FF2B5EF4-FFF2-40B4-BE49-F238E27FC236}">
                <a16:creationId xmlns:a16="http://schemas.microsoft.com/office/drawing/2014/main" id="{F3C0483E-B10B-4186-EC00-408E1F10AB19}"/>
              </a:ext>
            </a:extLst>
          </p:cNvPr>
          <p:cNvSpPr txBox="1"/>
          <p:nvPr/>
        </p:nvSpPr>
        <p:spPr>
          <a:xfrm>
            <a:off x="-1" y="6488667"/>
            <a:ext cx="12192001" cy="923330"/>
          </a:xfrm>
          <a:prstGeom prst="rect">
            <a:avLst/>
          </a:prstGeom>
          <a:noFill/>
        </p:spPr>
        <p:txBody>
          <a:bodyPr wrap="square">
            <a:spAutoFit/>
          </a:bodyPr>
          <a:lstStyle/>
          <a:p>
            <a:r>
              <a:rPr lang="en-GB" sz="1800" dirty="0">
                <a:latin typeface="Aptos Display" panose="020B0004020202020204" pitchFamily="34" charset="0"/>
              </a:rPr>
              <a:t>Things can get easily overcomplicated. Follow up, periodic meetings, lot of plan B(s), Monitoring, …</a:t>
            </a:r>
          </a:p>
          <a:p>
            <a:endParaRPr lang="en-GB" sz="1800" dirty="0">
              <a:latin typeface="Aptos Display" panose="020B0004020202020204" pitchFamily="34" charset="0"/>
            </a:endParaRPr>
          </a:p>
          <a:p>
            <a:endParaRPr lang="en-IT" dirty="0">
              <a:latin typeface="Aptos Display" panose="020B0004020202020204" pitchFamily="34" charset="0"/>
            </a:endParaRPr>
          </a:p>
        </p:txBody>
      </p:sp>
    </p:spTree>
    <p:extLst>
      <p:ext uri="{BB962C8B-B14F-4D97-AF65-F5344CB8AC3E}">
        <p14:creationId xmlns:p14="http://schemas.microsoft.com/office/powerpoint/2010/main" val="1614967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48FC92-E28F-D3A6-4FE7-FCFC5761A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8AEDC-9EF7-A398-BEC9-148A98503605}"/>
              </a:ext>
            </a:extLst>
          </p:cNvPr>
          <p:cNvSpPr txBox="1">
            <a:spLocks/>
          </p:cNvSpPr>
          <p:nvPr/>
        </p:nvSpPr>
        <p:spPr>
          <a:xfrm>
            <a:off x="1" y="1"/>
            <a:ext cx="12192000"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Project Management: Integrated Schedule</a:t>
            </a:r>
          </a:p>
        </p:txBody>
      </p:sp>
      <p:pic>
        <p:nvPicPr>
          <p:cNvPr id="4" name="Picture 3" descr="A screenshot of a computer&#10;&#10;Description automatically generated">
            <a:extLst>
              <a:ext uri="{FF2B5EF4-FFF2-40B4-BE49-F238E27FC236}">
                <a16:creationId xmlns:a16="http://schemas.microsoft.com/office/drawing/2014/main" id="{0A61CD07-E020-21C9-B101-7C4A04B1F244}"/>
              </a:ext>
            </a:extLst>
          </p:cNvPr>
          <p:cNvPicPr>
            <a:picLocks noChangeAspect="1"/>
          </p:cNvPicPr>
          <p:nvPr/>
        </p:nvPicPr>
        <p:blipFill>
          <a:blip r:embed="rId2"/>
          <a:stretch>
            <a:fillRect/>
          </a:stretch>
        </p:blipFill>
        <p:spPr>
          <a:xfrm>
            <a:off x="1130300" y="825500"/>
            <a:ext cx="9550400" cy="5542363"/>
          </a:xfrm>
          <a:prstGeom prst="rect">
            <a:avLst/>
          </a:prstGeom>
        </p:spPr>
      </p:pic>
      <p:sp>
        <p:nvSpPr>
          <p:cNvPr id="5" name="TextBox 4">
            <a:extLst>
              <a:ext uri="{FF2B5EF4-FFF2-40B4-BE49-F238E27FC236}">
                <a16:creationId xmlns:a16="http://schemas.microsoft.com/office/drawing/2014/main" id="{0A2ED716-22CA-2826-B926-E8C1AB868A40}"/>
              </a:ext>
            </a:extLst>
          </p:cNvPr>
          <p:cNvSpPr txBox="1"/>
          <p:nvPr/>
        </p:nvSpPr>
        <p:spPr>
          <a:xfrm>
            <a:off x="-1" y="6488667"/>
            <a:ext cx="12192001" cy="646331"/>
          </a:xfrm>
          <a:prstGeom prst="rect">
            <a:avLst/>
          </a:prstGeom>
          <a:noFill/>
        </p:spPr>
        <p:txBody>
          <a:bodyPr wrap="square">
            <a:spAutoFit/>
          </a:bodyPr>
          <a:lstStyle/>
          <a:p>
            <a:r>
              <a:rPr lang="en-IT" sz="1800" dirty="0">
                <a:latin typeface="Aptos Display" panose="020B0004020202020204" pitchFamily="34" charset="0"/>
              </a:rPr>
              <a:t>Golden Rule N.5: </a:t>
            </a:r>
            <a:r>
              <a:rPr lang="en-GB" sz="1800" dirty="0">
                <a:latin typeface="Aptos Display" panose="020B0004020202020204" pitchFamily="34" charset="0"/>
              </a:rPr>
              <a:t>DO NOT USE EXCEL for integrated scheduling! Always use evolute software (i.e. critical path highlighting)</a:t>
            </a:r>
          </a:p>
          <a:p>
            <a:endParaRPr lang="en-IT" dirty="0">
              <a:latin typeface="Aptos Display" panose="020B0004020202020204" pitchFamily="34" charset="0"/>
            </a:endParaRPr>
          </a:p>
        </p:txBody>
      </p:sp>
    </p:spTree>
    <p:extLst>
      <p:ext uri="{BB962C8B-B14F-4D97-AF65-F5344CB8AC3E}">
        <p14:creationId xmlns:p14="http://schemas.microsoft.com/office/powerpoint/2010/main" val="2650974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02A2FC-3038-53C5-44A7-C2B3D8023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7C491-57DD-2F19-9091-50A4A92BC478}"/>
              </a:ext>
            </a:extLst>
          </p:cNvPr>
          <p:cNvSpPr txBox="1">
            <a:spLocks/>
          </p:cNvSpPr>
          <p:nvPr/>
        </p:nvSpPr>
        <p:spPr>
          <a:xfrm>
            <a:off x="1" y="1"/>
            <a:ext cx="12192000"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Project Management: Construction Workflow</a:t>
            </a:r>
          </a:p>
        </p:txBody>
      </p:sp>
      <p:pic>
        <p:nvPicPr>
          <p:cNvPr id="3" name="Picture 2">
            <a:extLst>
              <a:ext uri="{FF2B5EF4-FFF2-40B4-BE49-F238E27FC236}">
                <a16:creationId xmlns:a16="http://schemas.microsoft.com/office/drawing/2014/main" id="{8DB478FE-51E3-0F9F-CC49-4844F932B9CA}"/>
              </a:ext>
            </a:extLst>
          </p:cNvPr>
          <p:cNvPicPr>
            <a:picLocks noChangeAspect="1"/>
          </p:cNvPicPr>
          <p:nvPr/>
        </p:nvPicPr>
        <p:blipFill>
          <a:blip r:embed="rId2"/>
          <a:stretch>
            <a:fillRect/>
          </a:stretch>
        </p:blipFill>
        <p:spPr>
          <a:xfrm>
            <a:off x="1412874" y="927101"/>
            <a:ext cx="9366251" cy="5499099"/>
          </a:xfrm>
          <a:prstGeom prst="rect">
            <a:avLst/>
          </a:prstGeom>
        </p:spPr>
      </p:pic>
    </p:spTree>
    <p:extLst>
      <p:ext uri="{BB962C8B-B14F-4D97-AF65-F5344CB8AC3E}">
        <p14:creationId xmlns:p14="http://schemas.microsoft.com/office/powerpoint/2010/main" val="249785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4" name="Text 0">
            <a:extLst>
              <a:ext uri="{FF2B5EF4-FFF2-40B4-BE49-F238E27FC236}">
                <a16:creationId xmlns:a16="http://schemas.microsoft.com/office/drawing/2014/main" id="{201C4FDD-C7B2-D4A2-F5BE-8A9CA40B2B1F}"/>
              </a:ext>
            </a:extLst>
          </p:cNvPr>
          <p:cNvSpPr/>
          <p:nvPr/>
        </p:nvSpPr>
        <p:spPr>
          <a:xfrm>
            <a:off x="0" y="177535"/>
            <a:ext cx="7620000" cy="616944"/>
          </a:xfrm>
          <a:prstGeom prst="rect">
            <a:avLst/>
          </a:prstGeom>
          <a:noFill/>
          <a:ln/>
        </p:spPr>
        <p:txBody>
          <a:bodyPr wrap="square" lIns="0" tIns="0" rIns="0" bIns="0" rtlCol="0" anchor="t"/>
          <a:lstStyle/>
          <a:p>
            <a:pPr algn="ctr">
              <a:lnSpc>
                <a:spcPts val="4583"/>
              </a:lnSpc>
            </a:pPr>
            <a:r>
              <a:rPr lang="en-US" sz="2400" kern="0" spc="-37" dirty="0">
                <a:solidFill>
                  <a:srgbClr val="000000"/>
                </a:solidFill>
                <a:latin typeface="Aptos Display" panose="020B0004020202020204" pitchFamily="34" charset="0"/>
                <a:ea typeface="Montserrat Bold" pitchFamily="34" charset="-122"/>
                <a:cs typeface="Montserrat Bold" pitchFamily="34" charset="-120"/>
              </a:rPr>
              <a:t>Let me conclude with a summary of my preferred Golden Rules</a:t>
            </a:r>
            <a:endParaRPr lang="en-US" sz="2400" dirty="0">
              <a:latin typeface="Aptos Display" panose="020B0004020202020204" pitchFamily="34" charset="0"/>
            </a:endParaRPr>
          </a:p>
        </p:txBody>
      </p:sp>
      <p:sp>
        <p:nvSpPr>
          <p:cNvPr id="5" name="Title 1">
            <a:extLst>
              <a:ext uri="{FF2B5EF4-FFF2-40B4-BE49-F238E27FC236}">
                <a16:creationId xmlns:a16="http://schemas.microsoft.com/office/drawing/2014/main" id="{2628C14E-7EE7-BEF3-1B8F-F6D26BC3B57F}"/>
              </a:ext>
            </a:extLst>
          </p:cNvPr>
          <p:cNvSpPr txBox="1">
            <a:spLocks/>
          </p:cNvSpPr>
          <p:nvPr/>
        </p:nvSpPr>
        <p:spPr>
          <a:xfrm>
            <a:off x="0" y="486007"/>
            <a:ext cx="7677014" cy="1052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1800" b="1" dirty="0">
                <a:latin typeface="Aptos Display" panose="020B0004020202020204" pitchFamily="34" charset="0"/>
              </a:rPr>
              <a:t>N.1</a:t>
            </a:r>
            <a:r>
              <a:rPr lang="en-IT" sz="1800" dirty="0">
                <a:latin typeface="Aptos Display" panose="020B0004020202020204" pitchFamily="34" charset="0"/>
              </a:rPr>
              <a:t>: a space mission is not the right place to host an R&amp;D</a:t>
            </a:r>
          </a:p>
        </p:txBody>
      </p:sp>
      <p:sp>
        <p:nvSpPr>
          <p:cNvPr id="8" name="TextBox 7">
            <a:extLst>
              <a:ext uri="{FF2B5EF4-FFF2-40B4-BE49-F238E27FC236}">
                <a16:creationId xmlns:a16="http://schemas.microsoft.com/office/drawing/2014/main" id="{5F47C7C3-795E-E2C2-2A41-CBC2CE142BC1}"/>
              </a:ext>
            </a:extLst>
          </p:cNvPr>
          <p:cNvSpPr txBox="1"/>
          <p:nvPr/>
        </p:nvSpPr>
        <p:spPr>
          <a:xfrm>
            <a:off x="0" y="1214427"/>
            <a:ext cx="6138472" cy="369332"/>
          </a:xfrm>
          <a:prstGeom prst="rect">
            <a:avLst/>
          </a:prstGeom>
          <a:noFill/>
        </p:spPr>
        <p:txBody>
          <a:bodyPr wrap="square">
            <a:spAutoFit/>
          </a:bodyPr>
          <a:lstStyle/>
          <a:p>
            <a:r>
              <a:rPr lang="en-IT" sz="1800" b="1" dirty="0">
                <a:latin typeface="Aptos Display" panose="020B0004020202020204" pitchFamily="34" charset="0"/>
              </a:rPr>
              <a:t>N.2</a:t>
            </a:r>
            <a:r>
              <a:rPr lang="en-IT" sz="1800" dirty="0">
                <a:latin typeface="Aptos Display" panose="020B0004020202020204" pitchFamily="34" charset="0"/>
              </a:rPr>
              <a:t>: 1 kg of payload corresponds to 1 kg of paperwork</a:t>
            </a:r>
            <a:endParaRPr lang="en-IT" dirty="0"/>
          </a:p>
        </p:txBody>
      </p:sp>
      <p:sp>
        <p:nvSpPr>
          <p:cNvPr id="10" name="TextBox 9">
            <a:extLst>
              <a:ext uri="{FF2B5EF4-FFF2-40B4-BE49-F238E27FC236}">
                <a16:creationId xmlns:a16="http://schemas.microsoft.com/office/drawing/2014/main" id="{E9AB1F19-70FB-8ECD-A265-B58B061E4F72}"/>
              </a:ext>
            </a:extLst>
          </p:cNvPr>
          <p:cNvSpPr txBox="1"/>
          <p:nvPr/>
        </p:nvSpPr>
        <p:spPr>
          <a:xfrm>
            <a:off x="14992" y="1604118"/>
            <a:ext cx="7515068" cy="646331"/>
          </a:xfrm>
          <a:prstGeom prst="rect">
            <a:avLst/>
          </a:prstGeom>
          <a:noFill/>
        </p:spPr>
        <p:txBody>
          <a:bodyPr wrap="square">
            <a:spAutoFit/>
          </a:bodyPr>
          <a:lstStyle/>
          <a:p>
            <a:r>
              <a:rPr lang="en-IT" sz="1800" b="1" dirty="0">
                <a:latin typeface="Aptos Display" panose="020B0004020202020204" pitchFamily="34" charset="0"/>
              </a:rPr>
              <a:t>N.3</a:t>
            </a:r>
            <a:r>
              <a:rPr lang="en-IT" sz="1800" dirty="0">
                <a:latin typeface="Aptos Display" panose="020B0004020202020204" pitchFamily="34" charset="0"/>
              </a:rPr>
              <a:t>: there is no room for ”ideal” in space, it is always matter of optimization and  trade-off</a:t>
            </a:r>
            <a:endParaRPr lang="en-IT" dirty="0"/>
          </a:p>
        </p:txBody>
      </p:sp>
      <p:sp>
        <p:nvSpPr>
          <p:cNvPr id="12" name="TextBox 11">
            <a:extLst>
              <a:ext uri="{FF2B5EF4-FFF2-40B4-BE49-F238E27FC236}">
                <a16:creationId xmlns:a16="http://schemas.microsoft.com/office/drawing/2014/main" id="{9EE8EED5-D894-BE84-2C40-5F907D4EB00F}"/>
              </a:ext>
            </a:extLst>
          </p:cNvPr>
          <p:cNvSpPr txBox="1"/>
          <p:nvPr/>
        </p:nvSpPr>
        <p:spPr>
          <a:xfrm>
            <a:off x="14992" y="2196429"/>
            <a:ext cx="7320820" cy="646331"/>
          </a:xfrm>
          <a:prstGeom prst="rect">
            <a:avLst/>
          </a:prstGeom>
          <a:noFill/>
        </p:spPr>
        <p:txBody>
          <a:bodyPr wrap="square">
            <a:spAutoFit/>
          </a:bodyPr>
          <a:lstStyle/>
          <a:p>
            <a:r>
              <a:rPr lang="en-IT" sz="1800" b="1" dirty="0">
                <a:latin typeface="Aptos Display" panose="020B0004020202020204" pitchFamily="34" charset="0"/>
              </a:rPr>
              <a:t>N.4: </a:t>
            </a:r>
            <a:r>
              <a:rPr lang="en-IT" sz="1800" dirty="0">
                <a:latin typeface="Aptos Display" panose="020B0004020202020204" pitchFamily="34" charset="0"/>
              </a:rPr>
              <a:t>Mechanical tests are launcher driven! Before getting into the payload development, insists to get the launcher manual!</a:t>
            </a:r>
            <a:endParaRPr lang="en-IT" dirty="0"/>
          </a:p>
        </p:txBody>
      </p:sp>
      <p:sp>
        <p:nvSpPr>
          <p:cNvPr id="16" name="TextBox 15">
            <a:extLst>
              <a:ext uri="{FF2B5EF4-FFF2-40B4-BE49-F238E27FC236}">
                <a16:creationId xmlns:a16="http://schemas.microsoft.com/office/drawing/2014/main" id="{F0D9CCEE-F4AD-A96C-028F-1C3092108181}"/>
              </a:ext>
            </a:extLst>
          </p:cNvPr>
          <p:cNvSpPr txBox="1"/>
          <p:nvPr/>
        </p:nvSpPr>
        <p:spPr>
          <a:xfrm>
            <a:off x="41849" y="2758829"/>
            <a:ext cx="7225258" cy="646331"/>
          </a:xfrm>
          <a:prstGeom prst="rect">
            <a:avLst/>
          </a:prstGeom>
          <a:noFill/>
        </p:spPr>
        <p:txBody>
          <a:bodyPr wrap="square">
            <a:spAutoFit/>
          </a:bodyPr>
          <a:lstStyle/>
          <a:p>
            <a:r>
              <a:rPr lang="en-IT" sz="1800" b="1" dirty="0">
                <a:latin typeface="Aptos Display" panose="020B0004020202020204" pitchFamily="34" charset="0"/>
              </a:rPr>
              <a:t>N.5</a:t>
            </a:r>
            <a:r>
              <a:rPr lang="en-IT" sz="1800" dirty="0">
                <a:latin typeface="Aptos Display" panose="020B0004020202020204" pitchFamily="34" charset="0"/>
              </a:rPr>
              <a:t>: </a:t>
            </a:r>
            <a:r>
              <a:rPr lang="en-GB" sz="1800" dirty="0">
                <a:latin typeface="Aptos Display" panose="020B0004020202020204" pitchFamily="34" charset="0"/>
              </a:rPr>
              <a:t>There is only one way to make your wish come true: stay organized and do not panic!</a:t>
            </a:r>
          </a:p>
        </p:txBody>
      </p:sp>
      <p:grpSp>
        <p:nvGrpSpPr>
          <p:cNvPr id="20" name="Group 19">
            <a:extLst>
              <a:ext uri="{FF2B5EF4-FFF2-40B4-BE49-F238E27FC236}">
                <a16:creationId xmlns:a16="http://schemas.microsoft.com/office/drawing/2014/main" id="{BAB31BD9-70DB-0EEF-02DE-550A0A80816E}"/>
              </a:ext>
            </a:extLst>
          </p:cNvPr>
          <p:cNvGrpSpPr/>
          <p:nvPr/>
        </p:nvGrpSpPr>
        <p:grpSpPr>
          <a:xfrm>
            <a:off x="101809" y="3212342"/>
            <a:ext cx="7225258" cy="3023566"/>
            <a:chOff x="101809" y="3212342"/>
            <a:chExt cx="7225258" cy="3023566"/>
          </a:xfrm>
        </p:grpSpPr>
        <p:sp>
          <p:nvSpPr>
            <p:cNvPr id="3" name="Text 0"/>
            <p:cNvSpPr/>
            <p:nvPr/>
          </p:nvSpPr>
          <p:spPr>
            <a:xfrm>
              <a:off x="839001" y="3212342"/>
              <a:ext cx="5941998" cy="518368"/>
            </a:xfrm>
            <a:prstGeom prst="rect">
              <a:avLst/>
            </a:prstGeom>
            <a:noFill/>
            <a:ln/>
          </p:spPr>
          <p:txBody>
            <a:bodyPr wrap="square" lIns="0" tIns="0" rIns="0" bIns="0" rtlCol="0" anchor="ctr"/>
            <a:lstStyle/>
            <a:p>
              <a:pPr algn="ctr">
                <a:lnSpc>
                  <a:spcPts val="4583"/>
                </a:lnSpc>
              </a:pPr>
              <a:r>
                <a:rPr lang="en-US" sz="2400" kern="0" spc="-37" dirty="0">
                  <a:solidFill>
                    <a:srgbClr val="000000"/>
                  </a:solidFill>
                  <a:latin typeface="Aptos Display" panose="020B0004020202020204" pitchFamily="34" charset="0"/>
                  <a:ea typeface="Montserrat Bold" pitchFamily="34" charset="-122"/>
                  <a:cs typeface="Montserrat Bold" pitchFamily="34" charset="-120"/>
                </a:rPr>
                <a:t>And with an additional set of Golden Rules:</a:t>
              </a:r>
              <a:endParaRPr lang="en-US" sz="2400" dirty="0">
                <a:latin typeface="Aptos Display" panose="020B0004020202020204" pitchFamily="34" charset="0"/>
              </a:endParaRPr>
            </a:p>
          </p:txBody>
        </p:sp>
        <p:sp>
          <p:nvSpPr>
            <p:cNvPr id="6" name="Text 3"/>
            <p:cNvSpPr/>
            <p:nvPr/>
          </p:nvSpPr>
          <p:spPr>
            <a:xfrm>
              <a:off x="101809" y="3761105"/>
              <a:ext cx="7225258" cy="616943"/>
            </a:xfrm>
            <a:prstGeom prst="rect">
              <a:avLst/>
            </a:prstGeom>
            <a:noFill/>
            <a:ln/>
          </p:spPr>
          <p:txBody>
            <a:bodyPr wrap="square" lIns="0" tIns="0" rIns="0" bIns="0" rtlCol="0" anchor="t"/>
            <a:lstStyle/>
            <a:p>
              <a:pPr>
                <a:lnSpc>
                  <a:spcPts val="2417"/>
                </a:lnSpc>
              </a:pPr>
              <a:r>
                <a:rPr lang="en-US" b="1" dirty="0">
                  <a:solidFill>
                    <a:srgbClr val="3D3838"/>
                  </a:solidFill>
                  <a:latin typeface="Aptos Display" panose="020B0004020202020204" pitchFamily="34" charset="0"/>
                  <a:ea typeface="Source Sans Pro" pitchFamily="34" charset="-122"/>
                  <a:cs typeface="Source Sans Pro" pitchFamily="34" charset="-120"/>
                </a:rPr>
                <a:t> N.6: </a:t>
              </a:r>
              <a:r>
                <a:rPr lang="en-US" dirty="0">
                  <a:solidFill>
                    <a:srgbClr val="3D3838"/>
                  </a:solidFill>
                  <a:latin typeface="Aptos Display" panose="020B0004020202020204" pitchFamily="34" charset="0"/>
                  <a:ea typeface="Source Sans Pro" pitchFamily="34" charset="-122"/>
                  <a:cs typeface="Source Sans Pro" pitchFamily="34" charset="-120"/>
                </a:rPr>
                <a:t>Integrate all mission budget categories from mission conception. Systems engineering approach prevents costly redesigns on a later stage.</a:t>
              </a:r>
              <a:endParaRPr lang="en-US" dirty="0">
                <a:latin typeface="Aptos Display" panose="020B0004020202020204" pitchFamily="34" charset="0"/>
              </a:endParaRPr>
            </a:p>
          </p:txBody>
        </p:sp>
        <p:sp>
          <p:nvSpPr>
            <p:cNvPr id="13" name="Text 3">
              <a:extLst>
                <a:ext uri="{FF2B5EF4-FFF2-40B4-BE49-F238E27FC236}">
                  <a16:creationId xmlns:a16="http://schemas.microsoft.com/office/drawing/2014/main" id="{02EB4F70-834A-2214-9E04-A689AAB0B9BB}"/>
                </a:ext>
              </a:extLst>
            </p:cNvPr>
            <p:cNvSpPr/>
            <p:nvPr/>
          </p:nvSpPr>
          <p:spPr>
            <a:xfrm>
              <a:off x="101809" y="4472829"/>
              <a:ext cx="7225258" cy="616943"/>
            </a:xfrm>
            <a:prstGeom prst="rect">
              <a:avLst/>
            </a:prstGeom>
            <a:noFill/>
            <a:ln/>
          </p:spPr>
          <p:txBody>
            <a:bodyPr wrap="square" lIns="0" tIns="0" rIns="0" bIns="0" rtlCol="0" anchor="t"/>
            <a:lstStyle/>
            <a:p>
              <a:pPr>
                <a:lnSpc>
                  <a:spcPts val="2417"/>
                </a:lnSpc>
              </a:pPr>
              <a:r>
                <a:rPr lang="en-US" b="1" dirty="0">
                  <a:solidFill>
                    <a:srgbClr val="3D3838"/>
                  </a:solidFill>
                  <a:latin typeface="Aptos Display" panose="020B0004020202020204" pitchFamily="34" charset="0"/>
                  <a:ea typeface="Source Sans Pro" pitchFamily="34" charset="-122"/>
                  <a:cs typeface="Source Sans Pro" pitchFamily="34" charset="-120"/>
                </a:rPr>
                <a:t> N.7: </a:t>
              </a:r>
              <a:r>
                <a:rPr lang="en-US" dirty="0">
                  <a:solidFill>
                    <a:srgbClr val="3D3838"/>
                  </a:solidFill>
                  <a:latin typeface="Aptos Display" panose="020B0004020202020204" pitchFamily="34" charset="0"/>
                  <a:ea typeface="Source Sans Pro" pitchFamily="34" charset="-122"/>
                  <a:cs typeface="Source Sans Pro" pitchFamily="34" charset="-120"/>
                </a:rPr>
                <a:t>Keep margins (5%-20%, depending on the development stage) for each budget category. Better to cut rather than add on a later stage. </a:t>
              </a:r>
              <a:endParaRPr lang="en-US" dirty="0">
                <a:latin typeface="Aptos Display" panose="020B0004020202020204" pitchFamily="34" charset="0"/>
              </a:endParaRPr>
            </a:p>
          </p:txBody>
        </p:sp>
        <p:sp>
          <p:nvSpPr>
            <p:cNvPr id="14" name="Text 3">
              <a:extLst>
                <a:ext uri="{FF2B5EF4-FFF2-40B4-BE49-F238E27FC236}">
                  <a16:creationId xmlns:a16="http://schemas.microsoft.com/office/drawing/2014/main" id="{D14B5C9A-8383-08FB-3EA1-2E0A7A208F94}"/>
                </a:ext>
              </a:extLst>
            </p:cNvPr>
            <p:cNvSpPr/>
            <p:nvPr/>
          </p:nvSpPr>
          <p:spPr>
            <a:xfrm>
              <a:off x="101809" y="5184553"/>
              <a:ext cx="7225258" cy="616943"/>
            </a:xfrm>
            <a:prstGeom prst="rect">
              <a:avLst/>
            </a:prstGeom>
            <a:noFill/>
            <a:ln/>
          </p:spPr>
          <p:txBody>
            <a:bodyPr wrap="square" lIns="0" tIns="0" rIns="0" bIns="0" rtlCol="0" anchor="t"/>
            <a:lstStyle/>
            <a:p>
              <a:pPr>
                <a:lnSpc>
                  <a:spcPts val="2417"/>
                </a:lnSpc>
              </a:pPr>
              <a:r>
                <a:rPr lang="en-US" b="1" dirty="0">
                  <a:solidFill>
                    <a:srgbClr val="3D3838"/>
                  </a:solidFill>
                  <a:latin typeface="Aptos Display" panose="020B0004020202020204" pitchFamily="34" charset="0"/>
                  <a:ea typeface="Source Sans Pro" pitchFamily="34" charset="-122"/>
                  <a:cs typeface="Source Sans Pro" pitchFamily="34" charset="-120"/>
                </a:rPr>
                <a:t> N.8: </a:t>
              </a:r>
              <a:r>
                <a:rPr lang="en-US" dirty="0">
                  <a:solidFill>
                    <a:srgbClr val="3D3838"/>
                  </a:solidFill>
                  <a:latin typeface="Aptos Display" panose="020B0004020202020204" pitchFamily="34" charset="0"/>
                  <a:ea typeface="Source Sans Pro" pitchFamily="34" charset="-122"/>
                  <a:cs typeface="Source Sans Pro" pitchFamily="34" charset="-120"/>
                </a:rPr>
                <a:t>Review budgets throughout the development phases. Always run optimization checks. </a:t>
              </a:r>
              <a:endParaRPr lang="en-US" dirty="0">
                <a:latin typeface="Aptos Display" panose="020B0004020202020204" pitchFamily="34" charset="0"/>
              </a:endParaRPr>
            </a:p>
          </p:txBody>
        </p:sp>
        <p:sp>
          <p:nvSpPr>
            <p:cNvPr id="17" name="Text 3">
              <a:extLst>
                <a:ext uri="{FF2B5EF4-FFF2-40B4-BE49-F238E27FC236}">
                  <a16:creationId xmlns:a16="http://schemas.microsoft.com/office/drawing/2014/main" id="{C3EB1EA5-6DBA-04EB-5E35-306C049EBCB6}"/>
                </a:ext>
              </a:extLst>
            </p:cNvPr>
            <p:cNvSpPr/>
            <p:nvPr/>
          </p:nvSpPr>
          <p:spPr>
            <a:xfrm>
              <a:off x="101809" y="5861759"/>
              <a:ext cx="7225258" cy="374149"/>
            </a:xfrm>
            <a:prstGeom prst="rect">
              <a:avLst/>
            </a:prstGeom>
            <a:noFill/>
            <a:ln/>
          </p:spPr>
          <p:txBody>
            <a:bodyPr wrap="square" lIns="0" tIns="0" rIns="0" bIns="0" rtlCol="0" anchor="ctr"/>
            <a:lstStyle/>
            <a:p>
              <a:pPr>
                <a:lnSpc>
                  <a:spcPts val="2417"/>
                </a:lnSpc>
              </a:pPr>
              <a:r>
                <a:rPr lang="en-US" b="1" dirty="0">
                  <a:solidFill>
                    <a:srgbClr val="3D3838"/>
                  </a:solidFill>
                  <a:latin typeface="Aptos Display" panose="020B0004020202020204" pitchFamily="34" charset="0"/>
                  <a:ea typeface="Source Sans Pro" pitchFamily="34" charset="-122"/>
                  <a:cs typeface="Source Sans Pro" pitchFamily="34" charset="-120"/>
                </a:rPr>
                <a:t> N.9: </a:t>
              </a:r>
              <a:r>
                <a:rPr lang="en-US" dirty="0">
                  <a:solidFill>
                    <a:srgbClr val="3D3838"/>
                  </a:solidFill>
                  <a:latin typeface="Aptos Display" panose="020B0004020202020204" pitchFamily="34" charset="0"/>
                  <a:ea typeface="Source Sans Pro" pitchFamily="34" charset="-122"/>
                  <a:cs typeface="Source Sans Pro" pitchFamily="34" charset="-120"/>
                </a:rPr>
                <a:t>Stick to the ECSS rules (whenever is possible)</a:t>
              </a:r>
              <a:endParaRPr lang="en-US" dirty="0">
                <a:latin typeface="Aptos Display" panose="020B0004020202020204" pitchFamily="34" charset="0"/>
              </a:endParaRPr>
            </a:p>
          </p:txBody>
        </p:sp>
      </p:grpSp>
      <p:sp>
        <p:nvSpPr>
          <p:cNvPr id="19" name="Text 3">
            <a:extLst>
              <a:ext uri="{FF2B5EF4-FFF2-40B4-BE49-F238E27FC236}">
                <a16:creationId xmlns:a16="http://schemas.microsoft.com/office/drawing/2014/main" id="{F3A6E445-3DD3-5036-0B9C-778696E63BC9}"/>
              </a:ext>
            </a:extLst>
          </p:cNvPr>
          <p:cNvSpPr/>
          <p:nvPr/>
        </p:nvSpPr>
        <p:spPr>
          <a:xfrm>
            <a:off x="101809" y="6371993"/>
            <a:ext cx="7225258" cy="374149"/>
          </a:xfrm>
          <a:prstGeom prst="rect">
            <a:avLst/>
          </a:prstGeom>
          <a:noFill/>
          <a:ln/>
        </p:spPr>
        <p:txBody>
          <a:bodyPr wrap="square" lIns="0" tIns="0" rIns="0" bIns="0" rtlCol="0" anchor="ctr"/>
          <a:lstStyle/>
          <a:p>
            <a:pPr>
              <a:lnSpc>
                <a:spcPts val="2417"/>
              </a:lnSpc>
            </a:pPr>
            <a:r>
              <a:rPr lang="en-US" b="1" dirty="0">
                <a:solidFill>
                  <a:srgbClr val="3D3838"/>
                </a:solidFill>
                <a:latin typeface="Aptos Display" panose="020B0004020202020204" pitchFamily="34" charset="0"/>
                <a:ea typeface="Source Sans Pro" pitchFamily="34" charset="-122"/>
                <a:cs typeface="Source Sans Pro" pitchFamily="34" charset="-120"/>
              </a:rPr>
              <a:t> </a:t>
            </a:r>
            <a:r>
              <a:rPr lang="en-US" b="1" dirty="0">
                <a:solidFill>
                  <a:srgbClr val="FF0000"/>
                </a:solidFill>
                <a:latin typeface="Aptos Display" panose="020B0004020202020204" pitchFamily="34" charset="0"/>
                <a:ea typeface="Source Sans Pro" pitchFamily="34" charset="-122"/>
                <a:cs typeface="Source Sans Pro" pitchFamily="34" charset="-120"/>
              </a:rPr>
              <a:t>N.10: Enjoy the flight!</a:t>
            </a:r>
            <a:endParaRPr lang="en-US" b="1" dirty="0">
              <a:solidFill>
                <a:srgbClr val="FF0000"/>
              </a:solidFill>
              <a:latin typeface="Aptos Display" panose="020B0004020202020204" pitchFamily="34" charset="0"/>
            </a:endParaRPr>
          </a:p>
        </p:txBody>
      </p:sp>
    </p:spTree>
    <p:extLst>
      <p:ext uri="{BB962C8B-B14F-4D97-AF65-F5344CB8AC3E}">
        <p14:creationId xmlns:p14="http://schemas.microsoft.com/office/powerpoint/2010/main" val="41942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hape 2"/>
          <p:cNvSpPr/>
          <p:nvPr/>
        </p:nvSpPr>
        <p:spPr>
          <a:xfrm>
            <a:off x="5203925" y="4404221"/>
            <a:ext cx="288826" cy="288826"/>
          </a:xfrm>
          <a:prstGeom prst="roundRect">
            <a:avLst>
              <a:gd name="adj" fmla="val 26380043"/>
            </a:avLst>
          </a:prstGeom>
          <a:noFill/>
          <a:ln w="7620">
            <a:solidFill>
              <a:srgbClr val="FFFFFF"/>
            </a:solidFill>
            <a:prstDash val="solid"/>
          </a:ln>
        </p:spPr>
        <p:txBody>
          <a:bodyPr/>
          <a:lstStyle/>
          <a:p>
            <a:endParaRPr lang="en-IT" sz="1500" dirty="0">
              <a:latin typeface="Aptos Display" panose="020B0004020202020204" pitchFamily="34" charset="0"/>
            </a:endParaRPr>
          </a:p>
        </p:txBody>
      </p:sp>
      <p:sp>
        <p:nvSpPr>
          <p:cNvPr id="10" name="Title 1">
            <a:extLst>
              <a:ext uri="{FF2B5EF4-FFF2-40B4-BE49-F238E27FC236}">
                <a16:creationId xmlns:a16="http://schemas.microsoft.com/office/drawing/2014/main" id="{29578D78-FA3B-7CE8-27B9-086CA08C8DC2}"/>
              </a:ext>
            </a:extLst>
          </p:cNvPr>
          <p:cNvSpPr txBox="1">
            <a:spLocks/>
          </p:cNvSpPr>
          <p:nvPr/>
        </p:nvSpPr>
        <p:spPr>
          <a:xfrm>
            <a:off x="4740728" y="1020762"/>
            <a:ext cx="7324272" cy="58372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1800" dirty="0">
                <a:latin typeface="Aptos Display" panose="020B0004020202020204" pitchFamily="34" charset="0"/>
              </a:rPr>
              <a:t>Every scientific space mission starts with an idea.</a:t>
            </a:r>
          </a:p>
          <a:p>
            <a:endParaRPr lang="en-IT" sz="1800" dirty="0">
              <a:latin typeface="Aptos Display" panose="020B0004020202020204" pitchFamily="34" charset="0"/>
            </a:endParaRPr>
          </a:p>
          <a:p>
            <a:r>
              <a:rPr lang="en-IT" sz="1800" dirty="0">
                <a:latin typeface="Aptos Display" panose="020B0004020202020204" pitchFamily="34" charset="0"/>
              </a:rPr>
              <a:t>The idea requires a technology</a:t>
            </a:r>
          </a:p>
          <a:p>
            <a:endParaRPr lang="en-IT" sz="1800" dirty="0">
              <a:latin typeface="Aptos Display" panose="020B0004020202020204" pitchFamily="34" charset="0"/>
            </a:endParaRPr>
          </a:p>
          <a:p>
            <a:r>
              <a:rPr lang="en-GB" sz="1800" dirty="0">
                <a:latin typeface="Aptos Display" panose="020B0004020202020204" pitchFamily="34" charset="0"/>
              </a:rPr>
              <a:t>T</a:t>
            </a:r>
            <a:r>
              <a:rPr lang="en-IT" sz="1800" dirty="0">
                <a:latin typeface="Aptos Display" panose="020B0004020202020204" pitchFamily="34" charset="0"/>
              </a:rPr>
              <a:t>he tecnology requires a design </a:t>
            </a:r>
          </a:p>
          <a:p>
            <a:endParaRPr lang="en-IT" sz="1800" dirty="0">
              <a:latin typeface="Aptos Display" panose="020B0004020202020204" pitchFamily="34" charset="0"/>
            </a:endParaRPr>
          </a:p>
          <a:p>
            <a:r>
              <a:rPr lang="en-IT" sz="1800" dirty="0">
                <a:latin typeface="Aptos Display" panose="020B0004020202020204" pitchFamily="34" charset="0"/>
              </a:rPr>
              <a:t>The design is tailored around the mission requirements </a:t>
            </a:r>
          </a:p>
          <a:p>
            <a:endParaRPr lang="en-IT" sz="1800" dirty="0">
              <a:latin typeface="Aptos Display" panose="020B0004020202020204" pitchFamily="34" charset="0"/>
            </a:endParaRPr>
          </a:p>
          <a:p>
            <a:r>
              <a:rPr lang="en-IT" sz="1800" dirty="0">
                <a:latin typeface="Aptos Display" panose="020B0004020202020204" pitchFamily="34" charset="0"/>
              </a:rPr>
              <a:t>The system analyses validate the design</a:t>
            </a:r>
          </a:p>
          <a:p>
            <a:endParaRPr lang="en-IT" sz="1800" dirty="0">
              <a:latin typeface="Aptos Display" panose="020B0004020202020204" pitchFamily="34" charset="0"/>
            </a:endParaRPr>
          </a:p>
          <a:p>
            <a:r>
              <a:rPr lang="en-IT" sz="1800" dirty="0">
                <a:latin typeface="Aptos Display" panose="020B0004020202020204" pitchFamily="34" charset="0"/>
              </a:rPr>
              <a:t>The design becomes an instrument (Hardware+Software)</a:t>
            </a:r>
          </a:p>
          <a:p>
            <a:endParaRPr lang="en-IT" sz="1800" dirty="0">
              <a:latin typeface="Aptos Display" panose="020B0004020202020204" pitchFamily="34" charset="0"/>
            </a:endParaRPr>
          </a:p>
          <a:p>
            <a:r>
              <a:rPr lang="en-IT" sz="1800" dirty="0">
                <a:latin typeface="Aptos Display" panose="020B0004020202020204" pitchFamily="34" charset="0"/>
              </a:rPr>
              <a:t>The instrument gets qualified and eventually accepted </a:t>
            </a:r>
          </a:p>
          <a:p>
            <a:endParaRPr lang="en-IT" sz="1800" dirty="0">
              <a:latin typeface="Aptos Display" panose="020B0004020202020204" pitchFamily="34" charset="0"/>
            </a:endParaRPr>
          </a:p>
          <a:p>
            <a:r>
              <a:rPr lang="en-IT" sz="1800" dirty="0">
                <a:latin typeface="Aptos Display" panose="020B0004020202020204" pitchFamily="34" charset="0"/>
              </a:rPr>
              <a:t>The instrument gets integrated in the spacecraft</a:t>
            </a:r>
          </a:p>
          <a:p>
            <a:endParaRPr lang="en-IT" sz="1800" dirty="0">
              <a:latin typeface="Aptos Display" panose="020B0004020202020204" pitchFamily="34" charset="0"/>
            </a:endParaRPr>
          </a:p>
          <a:p>
            <a:r>
              <a:rPr lang="en-IT" sz="1800" dirty="0">
                <a:latin typeface="Aptos Display" panose="020B0004020202020204" pitchFamily="34" charset="0"/>
              </a:rPr>
              <a:t>The spacecraft hardware gets validated, its functionality tested</a:t>
            </a:r>
          </a:p>
          <a:p>
            <a:endParaRPr lang="en-IT" sz="1800" dirty="0">
              <a:latin typeface="Aptos Display" panose="020B0004020202020204" pitchFamily="34" charset="0"/>
            </a:endParaRPr>
          </a:p>
          <a:p>
            <a:r>
              <a:rPr lang="en-IT" sz="1800" dirty="0">
                <a:latin typeface="Aptos Display" panose="020B0004020202020204" pitchFamily="34" charset="0"/>
              </a:rPr>
              <a:t>The spacecraft is embarked and launched</a:t>
            </a:r>
          </a:p>
          <a:p>
            <a:endParaRPr lang="en-IT" sz="1800" dirty="0">
              <a:latin typeface="Aptos Display" panose="020B0004020202020204" pitchFamily="34" charset="0"/>
            </a:endParaRPr>
          </a:p>
          <a:p>
            <a:r>
              <a:rPr lang="en-IT" sz="1800" dirty="0">
                <a:latin typeface="Aptos Display" panose="020B0004020202020204" pitchFamily="34" charset="0"/>
              </a:rPr>
              <a:t>The scientific mission starts (BoL) and ends (EoL)</a:t>
            </a:r>
          </a:p>
          <a:p>
            <a:endParaRPr lang="en-IT" sz="1800" dirty="0">
              <a:latin typeface="Aptos Display" panose="020B0004020202020204" pitchFamily="34" charset="0"/>
            </a:endParaRPr>
          </a:p>
          <a:p>
            <a:r>
              <a:rPr lang="en-IT" sz="1800" dirty="0">
                <a:latin typeface="Aptos Display" panose="020B0004020202020204" pitchFamily="34" charset="0"/>
              </a:rPr>
              <a:t>The satellite shall re-enter with no casualties on its path</a:t>
            </a:r>
          </a:p>
          <a:p>
            <a:endParaRPr lang="en-IT" sz="1800" dirty="0">
              <a:latin typeface="Aptos Display" panose="020B0004020202020204" pitchFamily="34" charset="0"/>
            </a:endParaRPr>
          </a:p>
          <a:p>
            <a:endParaRPr lang="en-IT" sz="1800" dirty="0">
              <a:latin typeface="Aptos Display" panose="020B0004020202020204" pitchFamily="34" charset="0"/>
            </a:endParaRPr>
          </a:p>
          <a:p>
            <a:endParaRPr lang="en-IT" sz="1800" dirty="0">
              <a:latin typeface="Aptos Display" panose="020B0004020202020204" pitchFamily="34" charset="0"/>
            </a:endParaRPr>
          </a:p>
          <a:p>
            <a:endParaRPr lang="en-IT" sz="1800" dirty="0">
              <a:latin typeface="Aptos Display" panose="020B0004020202020204" pitchFamily="34" charset="0"/>
            </a:endParaRPr>
          </a:p>
          <a:p>
            <a:r>
              <a:rPr lang="en-IT" sz="1800" dirty="0">
                <a:latin typeface="Aptos Display" panose="020B0004020202020204" pitchFamily="34" charset="0"/>
              </a:rPr>
              <a:t>  </a:t>
            </a:r>
          </a:p>
          <a:p>
            <a:endParaRPr lang="en-IT" sz="1800" dirty="0">
              <a:latin typeface="Aptos Display" panose="020B0004020202020204" pitchFamily="34" charset="0"/>
            </a:endParaRPr>
          </a:p>
        </p:txBody>
      </p:sp>
      <p:sp>
        <p:nvSpPr>
          <p:cNvPr id="3" name="Title 1">
            <a:extLst>
              <a:ext uri="{FF2B5EF4-FFF2-40B4-BE49-F238E27FC236}">
                <a16:creationId xmlns:a16="http://schemas.microsoft.com/office/drawing/2014/main" id="{3230988C-A898-860D-0A91-B318CD6C3DB4}"/>
              </a:ext>
            </a:extLst>
          </p:cNvPr>
          <p:cNvSpPr txBox="1">
            <a:spLocks/>
          </p:cNvSpPr>
          <p:nvPr/>
        </p:nvSpPr>
        <p:spPr>
          <a:xfrm>
            <a:off x="4447761" y="0"/>
            <a:ext cx="78902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A space mission storyline </a:t>
            </a:r>
          </a:p>
        </p:txBody>
      </p:sp>
      <p:pic>
        <p:nvPicPr>
          <p:cNvPr id="4" name="Image 0" descr="preencoded.png">
            <a:extLst>
              <a:ext uri="{FF2B5EF4-FFF2-40B4-BE49-F238E27FC236}">
                <a16:creationId xmlns:a16="http://schemas.microsoft.com/office/drawing/2014/main" id="{2723C98C-6FCB-6053-E95C-146E9E084502}"/>
              </a:ext>
            </a:extLst>
          </p:cNvPr>
          <p:cNvPicPr>
            <a:picLocks noChangeAspect="1"/>
          </p:cNvPicPr>
          <p:nvPr/>
        </p:nvPicPr>
        <p:blipFill>
          <a:blip r:embed="rId3"/>
          <a:stretch>
            <a:fillRect/>
          </a:stretch>
        </p:blipFill>
        <p:spPr>
          <a:xfrm>
            <a:off x="0" y="0"/>
            <a:ext cx="457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12C874-7389-58EF-C771-76DBBEA83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5470B-FBEE-F0C3-3979-576B81F4B65F}"/>
              </a:ext>
            </a:extLst>
          </p:cNvPr>
          <p:cNvSpPr>
            <a:spLocks noGrp="1"/>
          </p:cNvSpPr>
          <p:nvPr>
            <p:ph type="title"/>
          </p:nvPr>
        </p:nvSpPr>
        <p:spPr>
          <a:xfrm>
            <a:off x="96078" y="1181099"/>
            <a:ext cx="10515600" cy="1325563"/>
          </a:xfrm>
        </p:spPr>
        <p:txBody>
          <a:bodyPr/>
          <a:lstStyle/>
          <a:p>
            <a:r>
              <a:rPr lang="en-IT" dirty="0">
                <a:solidFill>
                  <a:schemeClr val="bg1"/>
                </a:solidFill>
              </a:rPr>
              <a:t>Technology Readiness Level</a:t>
            </a:r>
          </a:p>
        </p:txBody>
      </p:sp>
      <p:sp>
        <p:nvSpPr>
          <p:cNvPr id="3" name="Content Placeholder 2">
            <a:extLst>
              <a:ext uri="{FF2B5EF4-FFF2-40B4-BE49-F238E27FC236}">
                <a16:creationId xmlns:a16="http://schemas.microsoft.com/office/drawing/2014/main" id="{9D335498-D2D3-85EB-A5C3-132BB3515306}"/>
              </a:ext>
            </a:extLst>
          </p:cNvPr>
          <p:cNvSpPr>
            <a:spLocks noGrp="1"/>
          </p:cNvSpPr>
          <p:nvPr>
            <p:ph idx="1"/>
          </p:nvPr>
        </p:nvSpPr>
        <p:spPr>
          <a:xfrm>
            <a:off x="4668078" y="1028680"/>
            <a:ext cx="7427843" cy="4351338"/>
          </a:xfrm>
        </p:spPr>
        <p:txBody>
          <a:bodyPr>
            <a:normAutofit/>
          </a:bodyPr>
          <a:lstStyle/>
          <a:p>
            <a:pPr marL="0" indent="0" algn="just">
              <a:buNone/>
            </a:pPr>
            <a:r>
              <a:rPr lang="en-GB" sz="1600" b="0" dirty="0"/>
              <a:t>It is a standardized scale used to assess the maturity of a particular technology before it is deployed in a space mission.</a:t>
            </a:r>
          </a:p>
          <a:p>
            <a:pPr marL="0" indent="0" algn="just">
              <a:buNone/>
            </a:pPr>
            <a:endParaRPr lang="en-GB" sz="1600" b="0" dirty="0"/>
          </a:p>
          <a:p>
            <a:pPr marL="0" indent="0" algn="just">
              <a:buNone/>
            </a:pPr>
            <a:r>
              <a:rPr lang="en-GB" sz="1600" b="0" dirty="0"/>
              <a:t>It ranges from TRL 1 (basic idea) to TRL 9 (fully flight-proven system).</a:t>
            </a:r>
            <a:endParaRPr lang="en-IT" sz="1600" b="0" dirty="0"/>
          </a:p>
        </p:txBody>
      </p:sp>
      <p:sp>
        <p:nvSpPr>
          <p:cNvPr id="8" name="Title 1">
            <a:extLst>
              <a:ext uri="{FF2B5EF4-FFF2-40B4-BE49-F238E27FC236}">
                <a16:creationId xmlns:a16="http://schemas.microsoft.com/office/drawing/2014/main" id="{BFB05F31-3D76-8A08-F73E-7DF543C5FD9C}"/>
              </a:ext>
            </a:extLst>
          </p:cNvPr>
          <p:cNvSpPr txBox="1">
            <a:spLocks/>
          </p:cNvSpPr>
          <p:nvPr/>
        </p:nvSpPr>
        <p:spPr>
          <a:xfrm>
            <a:off x="4436875" y="-172689"/>
            <a:ext cx="78902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4000" dirty="0">
                <a:latin typeface="Aptos Display" panose="020B0004020202020204" pitchFamily="34" charset="0"/>
              </a:rPr>
              <a:t>Technology Readiness Level (TRL)</a:t>
            </a:r>
          </a:p>
        </p:txBody>
      </p:sp>
      <p:pic>
        <p:nvPicPr>
          <p:cNvPr id="2052" name="Picture 4" descr="Technology readiness level - Wikipedia">
            <a:extLst>
              <a:ext uri="{FF2B5EF4-FFF2-40B4-BE49-F238E27FC236}">
                <a16:creationId xmlns:a16="http://schemas.microsoft.com/office/drawing/2014/main" id="{E34E1778-A2AD-2E86-2068-DBFF9CB6E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587" y="2410928"/>
            <a:ext cx="2640217" cy="388082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6C3860D-AF74-EF60-D47C-3AD2A171CE8F}"/>
              </a:ext>
            </a:extLst>
          </p:cNvPr>
          <p:cNvSpPr txBox="1">
            <a:spLocks/>
          </p:cNvSpPr>
          <p:nvPr/>
        </p:nvSpPr>
        <p:spPr>
          <a:xfrm>
            <a:off x="4569239" y="5973784"/>
            <a:ext cx="7620001" cy="1052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1700" b="1" dirty="0">
                <a:latin typeface="Aptos Display" panose="020B0004020202020204" pitchFamily="34" charset="0"/>
              </a:rPr>
              <a:t>Adriano’s Golden Rule N.1</a:t>
            </a:r>
            <a:r>
              <a:rPr lang="en-IT" sz="1700" dirty="0">
                <a:latin typeface="Aptos Display" panose="020B0004020202020204" pitchFamily="34" charset="0"/>
              </a:rPr>
              <a:t>: a space mission is not the right place for hostingan R&amp;D</a:t>
            </a:r>
          </a:p>
        </p:txBody>
      </p:sp>
      <p:pic>
        <p:nvPicPr>
          <p:cNvPr id="4" name="Image 0" descr="preencoded.png">
            <a:extLst>
              <a:ext uri="{FF2B5EF4-FFF2-40B4-BE49-F238E27FC236}">
                <a16:creationId xmlns:a16="http://schemas.microsoft.com/office/drawing/2014/main" id="{9A93E105-4C31-0141-39B0-888840C28858}"/>
              </a:ext>
            </a:extLst>
          </p:cNvPr>
          <p:cNvPicPr>
            <a:picLocks noChangeAspect="1"/>
          </p:cNvPicPr>
          <p:nvPr/>
        </p:nvPicPr>
        <p:blipFill>
          <a:blip r:embed="rId3"/>
          <a:stretch>
            <a:fillRect/>
          </a:stretch>
        </p:blipFill>
        <p:spPr>
          <a:xfrm>
            <a:off x="2760" y="0"/>
            <a:ext cx="4569239" cy="6853859"/>
          </a:xfrm>
          <a:prstGeom prst="rect">
            <a:avLst/>
          </a:prstGeom>
        </p:spPr>
      </p:pic>
    </p:spTree>
    <p:extLst>
      <p:ext uri="{BB962C8B-B14F-4D97-AF65-F5344CB8AC3E}">
        <p14:creationId xmlns:p14="http://schemas.microsoft.com/office/powerpoint/2010/main" val="1309351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DAA1C6-E7B3-4471-E496-63AAF1477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D2892-06B5-486D-EF05-2F577E834F2F}"/>
              </a:ext>
            </a:extLst>
          </p:cNvPr>
          <p:cNvSpPr>
            <a:spLocks noGrp="1"/>
          </p:cNvSpPr>
          <p:nvPr>
            <p:ph type="title"/>
          </p:nvPr>
        </p:nvSpPr>
        <p:spPr>
          <a:xfrm>
            <a:off x="96078" y="1181099"/>
            <a:ext cx="10515600" cy="1325563"/>
          </a:xfrm>
        </p:spPr>
        <p:txBody>
          <a:bodyPr/>
          <a:lstStyle/>
          <a:p>
            <a:r>
              <a:rPr lang="en-IT" dirty="0">
                <a:solidFill>
                  <a:schemeClr val="bg1"/>
                </a:solidFill>
              </a:rPr>
              <a:t>Technology Readiness Level</a:t>
            </a:r>
          </a:p>
        </p:txBody>
      </p:sp>
      <p:sp>
        <p:nvSpPr>
          <p:cNvPr id="9" name="Title 1">
            <a:extLst>
              <a:ext uri="{FF2B5EF4-FFF2-40B4-BE49-F238E27FC236}">
                <a16:creationId xmlns:a16="http://schemas.microsoft.com/office/drawing/2014/main" id="{7C8DDD77-870F-83D9-C238-1709000F8483}"/>
              </a:ext>
            </a:extLst>
          </p:cNvPr>
          <p:cNvSpPr txBox="1">
            <a:spLocks/>
          </p:cNvSpPr>
          <p:nvPr/>
        </p:nvSpPr>
        <p:spPr>
          <a:xfrm>
            <a:off x="-209212" y="5990298"/>
            <a:ext cx="8116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1800" b="1" strike="sngStrike" dirty="0">
                <a:latin typeface="Aptos Display" panose="020B0004020202020204" pitchFamily="34" charset="0"/>
              </a:rPr>
              <a:t>Adriano’s </a:t>
            </a:r>
            <a:r>
              <a:rPr lang="en-IT" sz="1800" b="1" dirty="0">
                <a:latin typeface="Aptos Display" panose="020B0004020202020204" pitchFamily="34" charset="0"/>
              </a:rPr>
              <a:t>Golden Rule N.2</a:t>
            </a:r>
            <a:r>
              <a:rPr lang="en-IT" sz="1800" dirty="0">
                <a:latin typeface="Aptos Display" panose="020B0004020202020204" pitchFamily="34" charset="0"/>
              </a:rPr>
              <a:t>: 1 kg of payload corresponds to 1 kg of paperwork</a:t>
            </a:r>
          </a:p>
        </p:txBody>
      </p:sp>
      <p:sp>
        <p:nvSpPr>
          <p:cNvPr id="10" name="Text 0">
            <a:extLst>
              <a:ext uri="{FF2B5EF4-FFF2-40B4-BE49-F238E27FC236}">
                <a16:creationId xmlns:a16="http://schemas.microsoft.com/office/drawing/2014/main" id="{113697B2-6D19-4B30-D900-998565B66BAD}"/>
              </a:ext>
            </a:extLst>
          </p:cNvPr>
          <p:cNvSpPr/>
          <p:nvPr/>
        </p:nvSpPr>
        <p:spPr>
          <a:xfrm>
            <a:off x="281496" y="33332"/>
            <a:ext cx="8433013" cy="1169670"/>
          </a:xfrm>
          <a:prstGeom prst="rect">
            <a:avLst/>
          </a:prstGeom>
          <a:noFill/>
          <a:ln/>
        </p:spPr>
        <p:txBody>
          <a:bodyPr wrap="square" lIns="0" tIns="0" rIns="0" bIns="0" rtlCol="0" anchor="t"/>
          <a:lstStyle/>
          <a:p>
            <a:pPr marL="0" indent="0" algn="l">
              <a:lnSpc>
                <a:spcPts val="4600"/>
              </a:lnSpc>
              <a:buNone/>
            </a:pPr>
            <a:r>
              <a:rPr lang="en-US" sz="3200" dirty="0">
                <a:latin typeface="Aptos Display" panose="020B0004020202020204" pitchFamily="34" charset="0"/>
                <a:ea typeface="Brygada 1918 Bold" pitchFamily="34" charset="-122"/>
                <a:cs typeface="Brygada 1918 Bold" pitchFamily="34" charset="-120"/>
              </a:rPr>
              <a:t>Space Mission Model Philosophy: Key Development Milestones (light version)</a:t>
            </a:r>
            <a:endParaRPr lang="en-US" sz="3200" dirty="0">
              <a:latin typeface="Aptos Display" panose="020B0004020202020204" pitchFamily="34" charset="0"/>
            </a:endParaRPr>
          </a:p>
        </p:txBody>
      </p:sp>
      <p:pic>
        <p:nvPicPr>
          <p:cNvPr id="11" name="Image 1" descr="preencoded.png">
            <a:extLst>
              <a:ext uri="{FF2B5EF4-FFF2-40B4-BE49-F238E27FC236}">
                <a16:creationId xmlns:a16="http://schemas.microsoft.com/office/drawing/2014/main" id="{913B2F84-A49F-9438-471E-01C1A4B9C066}"/>
              </a:ext>
            </a:extLst>
          </p:cNvPr>
          <p:cNvPicPr>
            <a:picLocks noChangeAspect="1"/>
          </p:cNvPicPr>
          <p:nvPr/>
        </p:nvPicPr>
        <p:blipFill>
          <a:blip r:embed="rId2"/>
          <a:stretch>
            <a:fillRect/>
          </a:stretch>
        </p:blipFill>
        <p:spPr>
          <a:xfrm>
            <a:off x="281496" y="1298137"/>
            <a:ext cx="877253" cy="1052632"/>
          </a:xfrm>
          <a:prstGeom prst="rect">
            <a:avLst/>
          </a:prstGeom>
        </p:spPr>
      </p:pic>
      <p:sp>
        <p:nvSpPr>
          <p:cNvPr id="12" name="Text 1">
            <a:extLst>
              <a:ext uri="{FF2B5EF4-FFF2-40B4-BE49-F238E27FC236}">
                <a16:creationId xmlns:a16="http://schemas.microsoft.com/office/drawing/2014/main" id="{A82442EE-6B7C-1655-C0FA-CF54AF160066}"/>
              </a:ext>
            </a:extLst>
          </p:cNvPr>
          <p:cNvSpPr/>
          <p:nvPr/>
        </p:nvSpPr>
        <p:spPr>
          <a:xfrm>
            <a:off x="1421877" y="1473517"/>
            <a:ext cx="3430191" cy="292418"/>
          </a:xfrm>
          <a:prstGeom prst="rect">
            <a:avLst/>
          </a:prstGeom>
          <a:noFill/>
          <a:ln/>
        </p:spPr>
        <p:txBody>
          <a:bodyPr wrap="none" lIns="0" tIns="0" rIns="0" bIns="0" rtlCol="0" anchor="t"/>
          <a:lstStyle/>
          <a:p>
            <a:pPr marL="0" indent="0" algn="l">
              <a:lnSpc>
                <a:spcPts val="2300"/>
              </a:lnSpc>
              <a:buNone/>
            </a:pPr>
            <a:r>
              <a:rPr lang="en-US" sz="1800" dirty="0">
                <a:latin typeface="Aptos Display" panose="020B0004020202020204" pitchFamily="34" charset="0"/>
                <a:ea typeface="Brygada 1918 Bold" pitchFamily="34" charset="-122"/>
                <a:cs typeface="Brygada 1918 Bold" pitchFamily="34" charset="-120"/>
              </a:rPr>
              <a:t>Mission Concept Review (MCR)</a:t>
            </a:r>
            <a:endParaRPr lang="en-US" sz="1800" dirty="0">
              <a:latin typeface="Aptos Display" panose="020B0004020202020204" pitchFamily="34" charset="0"/>
            </a:endParaRPr>
          </a:p>
        </p:txBody>
      </p:sp>
      <p:sp>
        <p:nvSpPr>
          <p:cNvPr id="13" name="Text 2">
            <a:extLst>
              <a:ext uri="{FF2B5EF4-FFF2-40B4-BE49-F238E27FC236}">
                <a16:creationId xmlns:a16="http://schemas.microsoft.com/office/drawing/2014/main" id="{A47B03EE-5449-FF48-5A01-B76F695B51BB}"/>
              </a:ext>
            </a:extLst>
          </p:cNvPr>
          <p:cNvSpPr/>
          <p:nvPr/>
        </p:nvSpPr>
        <p:spPr>
          <a:xfrm>
            <a:off x="1421877" y="1871185"/>
            <a:ext cx="6775609" cy="280749"/>
          </a:xfrm>
          <a:prstGeom prst="rect">
            <a:avLst/>
          </a:prstGeom>
          <a:noFill/>
          <a:ln/>
        </p:spPr>
        <p:txBody>
          <a:bodyPr wrap="none" lIns="0" tIns="0" rIns="0" bIns="0" rtlCol="0" anchor="t"/>
          <a:lstStyle/>
          <a:p>
            <a:pPr marL="0" indent="0" algn="l">
              <a:lnSpc>
                <a:spcPts val="2200"/>
              </a:lnSpc>
              <a:buNone/>
            </a:pPr>
            <a:r>
              <a:rPr lang="en-US" sz="1600" dirty="0">
                <a:latin typeface="Aptos Display" panose="020B0004020202020204" pitchFamily="34" charset="0"/>
                <a:ea typeface="Montserrat Medium" pitchFamily="34" charset="-122"/>
                <a:cs typeface="Montserrat Medium" pitchFamily="34" charset="-120"/>
              </a:rPr>
              <a:t>Initial mission feasibility assessment and requirements definition</a:t>
            </a:r>
            <a:endParaRPr lang="en-US" sz="1600" dirty="0">
              <a:latin typeface="Aptos Display" panose="020B0004020202020204" pitchFamily="34" charset="0"/>
            </a:endParaRPr>
          </a:p>
        </p:txBody>
      </p:sp>
      <p:pic>
        <p:nvPicPr>
          <p:cNvPr id="14" name="Image 2" descr="preencoded.png">
            <a:extLst>
              <a:ext uri="{FF2B5EF4-FFF2-40B4-BE49-F238E27FC236}">
                <a16:creationId xmlns:a16="http://schemas.microsoft.com/office/drawing/2014/main" id="{52792CFB-EDB4-5B9D-F6ED-16D8847C50B0}"/>
              </a:ext>
            </a:extLst>
          </p:cNvPr>
          <p:cNvPicPr>
            <a:picLocks noChangeAspect="1"/>
          </p:cNvPicPr>
          <p:nvPr/>
        </p:nvPicPr>
        <p:blipFill>
          <a:blip r:embed="rId3"/>
          <a:stretch>
            <a:fillRect/>
          </a:stretch>
        </p:blipFill>
        <p:spPr>
          <a:xfrm>
            <a:off x="281496" y="2350769"/>
            <a:ext cx="877253" cy="1052632"/>
          </a:xfrm>
          <a:prstGeom prst="rect">
            <a:avLst/>
          </a:prstGeom>
        </p:spPr>
      </p:pic>
      <p:sp>
        <p:nvSpPr>
          <p:cNvPr id="15" name="Text 3">
            <a:extLst>
              <a:ext uri="{FF2B5EF4-FFF2-40B4-BE49-F238E27FC236}">
                <a16:creationId xmlns:a16="http://schemas.microsoft.com/office/drawing/2014/main" id="{1FF4D068-4524-936C-935F-875BDE172C5D}"/>
              </a:ext>
            </a:extLst>
          </p:cNvPr>
          <p:cNvSpPr/>
          <p:nvPr/>
        </p:nvSpPr>
        <p:spPr>
          <a:xfrm>
            <a:off x="1421877" y="2526148"/>
            <a:ext cx="3692843" cy="292418"/>
          </a:xfrm>
          <a:prstGeom prst="rect">
            <a:avLst/>
          </a:prstGeom>
          <a:noFill/>
          <a:ln/>
        </p:spPr>
        <p:txBody>
          <a:bodyPr wrap="none" lIns="0" tIns="0" rIns="0" bIns="0" rtlCol="0" anchor="t"/>
          <a:lstStyle/>
          <a:p>
            <a:pPr marL="0" indent="0" algn="l">
              <a:lnSpc>
                <a:spcPts val="2300"/>
              </a:lnSpc>
              <a:buNone/>
            </a:pPr>
            <a:r>
              <a:rPr lang="en-US" sz="1800" dirty="0">
                <a:latin typeface="Aptos Display" panose="020B0004020202020204" pitchFamily="34" charset="0"/>
                <a:ea typeface="Brygada 1918 Bold" pitchFamily="34" charset="-122"/>
                <a:cs typeface="Brygada 1918 Bold" pitchFamily="34" charset="-120"/>
              </a:rPr>
              <a:t>Preliminary Design Review (PDR)</a:t>
            </a:r>
            <a:endParaRPr lang="en-US" sz="1800" dirty="0">
              <a:latin typeface="Aptos Display" panose="020B0004020202020204" pitchFamily="34" charset="0"/>
            </a:endParaRPr>
          </a:p>
        </p:txBody>
      </p:sp>
      <p:sp>
        <p:nvSpPr>
          <p:cNvPr id="16" name="Text 4">
            <a:extLst>
              <a:ext uri="{FF2B5EF4-FFF2-40B4-BE49-F238E27FC236}">
                <a16:creationId xmlns:a16="http://schemas.microsoft.com/office/drawing/2014/main" id="{89786241-FA74-F6BF-AE30-C4B7CB8EE0AC}"/>
              </a:ext>
            </a:extLst>
          </p:cNvPr>
          <p:cNvSpPr/>
          <p:nvPr/>
        </p:nvSpPr>
        <p:spPr>
          <a:xfrm>
            <a:off x="1421877" y="2923817"/>
            <a:ext cx="6775609" cy="280749"/>
          </a:xfrm>
          <a:prstGeom prst="rect">
            <a:avLst/>
          </a:prstGeom>
          <a:noFill/>
          <a:ln/>
        </p:spPr>
        <p:txBody>
          <a:bodyPr wrap="none" lIns="0" tIns="0" rIns="0" bIns="0" rtlCol="0" anchor="t"/>
          <a:lstStyle/>
          <a:p>
            <a:pPr marL="0" indent="0" algn="l">
              <a:lnSpc>
                <a:spcPts val="2200"/>
              </a:lnSpc>
              <a:buNone/>
            </a:pPr>
            <a:r>
              <a:rPr lang="en-US" sz="1600" dirty="0">
                <a:latin typeface="Aptos Display" panose="020B0004020202020204" pitchFamily="34" charset="0"/>
                <a:ea typeface="Montserrat Medium" pitchFamily="34" charset="-122"/>
                <a:cs typeface="Montserrat Medium" pitchFamily="34" charset="-120"/>
              </a:rPr>
              <a:t>Validation of conceptual design and system architecture</a:t>
            </a:r>
            <a:endParaRPr lang="en-US" sz="1600" dirty="0">
              <a:latin typeface="Aptos Display" panose="020B0004020202020204" pitchFamily="34" charset="0"/>
            </a:endParaRPr>
          </a:p>
        </p:txBody>
      </p:sp>
      <p:pic>
        <p:nvPicPr>
          <p:cNvPr id="17" name="Image 3" descr="preencoded.png">
            <a:extLst>
              <a:ext uri="{FF2B5EF4-FFF2-40B4-BE49-F238E27FC236}">
                <a16:creationId xmlns:a16="http://schemas.microsoft.com/office/drawing/2014/main" id="{DBFFF767-4C29-FD3D-C5C7-32DA9B4380D2}"/>
              </a:ext>
            </a:extLst>
          </p:cNvPr>
          <p:cNvPicPr>
            <a:picLocks noChangeAspect="1"/>
          </p:cNvPicPr>
          <p:nvPr/>
        </p:nvPicPr>
        <p:blipFill>
          <a:blip r:embed="rId4"/>
          <a:stretch>
            <a:fillRect/>
          </a:stretch>
        </p:blipFill>
        <p:spPr>
          <a:xfrm>
            <a:off x="281496" y="3403401"/>
            <a:ext cx="877253" cy="1052632"/>
          </a:xfrm>
          <a:prstGeom prst="rect">
            <a:avLst/>
          </a:prstGeom>
        </p:spPr>
      </p:pic>
      <p:sp>
        <p:nvSpPr>
          <p:cNvPr id="18" name="Text 5">
            <a:extLst>
              <a:ext uri="{FF2B5EF4-FFF2-40B4-BE49-F238E27FC236}">
                <a16:creationId xmlns:a16="http://schemas.microsoft.com/office/drawing/2014/main" id="{D75ADCBB-E7D0-8238-ACFA-7BD697137446}"/>
              </a:ext>
            </a:extLst>
          </p:cNvPr>
          <p:cNvSpPr/>
          <p:nvPr/>
        </p:nvSpPr>
        <p:spPr>
          <a:xfrm>
            <a:off x="1421877" y="3578780"/>
            <a:ext cx="3202067" cy="292418"/>
          </a:xfrm>
          <a:prstGeom prst="rect">
            <a:avLst/>
          </a:prstGeom>
          <a:noFill/>
          <a:ln/>
        </p:spPr>
        <p:txBody>
          <a:bodyPr wrap="none" lIns="0" tIns="0" rIns="0" bIns="0" rtlCol="0" anchor="t"/>
          <a:lstStyle/>
          <a:p>
            <a:pPr marL="0" indent="0" algn="l">
              <a:lnSpc>
                <a:spcPts val="2300"/>
              </a:lnSpc>
              <a:buNone/>
            </a:pPr>
            <a:r>
              <a:rPr lang="en-US" sz="1800" dirty="0">
                <a:latin typeface="Aptos Display" panose="020B0004020202020204" pitchFamily="34" charset="0"/>
                <a:ea typeface="Brygada 1918 Bold" pitchFamily="34" charset="-122"/>
                <a:cs typeface="Brygada 1918 Bold" pitchFamily="34" charset="-120"/>
              </a:rPr>
              <a:t>Critical Design Review (CDR)</a:t>
            </a:r>
            <a:endParaRPr lang="en-US" sz="1800" dirty="0">
              <a:latin typeface="Aptos Display" panose="020B0004020202020204" pitchFamily="34" charset="0"/>
            </a:endParaRPr>
          </a:p>
        </p:txBody>
      </p:sp>
      <p:sp>
        <p:nvSpPr>
          <p:cNvPr id="19" name="Text 6">
            <a:extLst>
              <a:ext uri="{FF2B5EF4-FFF2-40B4-BE49-F238E27FC236}">
                <a16:creationId xmlns:a16="http://schemas.microsoft.com/office/drawing/2014/main" id="{5606F3CF-0770-AE16-32CD-35837CDF5E26}"/>
              </a:ext>
            </a:extLst>
          </p:cNvPr>
          <p:cNvSpPr/>
          <p:nvPr/>
        </p:nvSpPr>
        <p:spPr>
          <a:xfrm>
            <a:off x="1421877" y="3976448"/>
            <a:ext cx="6775609" cy="280749"/>
          </a:xfrm>
          <a:prstGeom prst="rect">
            <a:avLst/>
          </a:prstGeom>
          <a:noFill/>
          <a:ln/>
        </p:spPr>
        <p:txBody>
          <a:bodyPr wrap="none" lIns="0" tIns="0" rIns="0" bIns="0" rtlCol="0" anchor="t"/>
          <a:lstStyle/>
          <a:p>
            <a:pPr marL="0" indent="0" algn="l">
              <a:lnSpc>
                <a:spcPts val="2200"/>
              </a:lnSpc>
              <a:buNone/>
            </a:pPr>
            <a:r>
              <a:rPr lang="en-US" sz="1600" dirty="0">
                <a:latin typeface="Aptos Display" panose="020B0004020202020204" pitchFamily="34" charset="0"/>
                <a:ea typeface="Montserrat Medium" pitchFamily="34" charset="-122"/>
                <a:cs typeface="Montserrat Medium" pitchFamily="34" charset="-120"/>
              </a:rPr>
              <a:t>Finalization of detailed design and technical readiness confirmation</a:t>
            </a:r>
            <a:endParaRPr lang="en-US" sz="1600" dirty="0">
              <a:latin typeface="Aptos Display" panose="020B0004020202020204" pitchFamily="34" charset="0"/>
            </a:endParaRPr>
          </a:p>
        </p:txBody>
      </p:sp>
      <p:pic>
        <p:nvPicPr>
          <p:cNvPr id="20" name="Image 4" descr="preencoded.png">
            <a:extLst>
              <a:ext uri="{FF2B5EF4-FFF2-40B4-BE49-F238E27FC236}">
                <a16:creationId xmlns:a16="http://schemas.microsoft.com/office/drawing/2014/main" id="{A1DF03B5-4B59-58EC-76A8-5ECEABA650E1}"/>
              </a:ext>
            </a:extLst>
          </p:cNvPr>
          <p:cNvPicPr>
            <a:picLocks noChangeAspect="1"/>
          </p:cNvPicPr>
          <p:nvPr/>
        </p:nvPicPr>
        <p:blipFill>
          <a:blip r:embed="rId5"/>
          <a:stretch>
            <a:fillRect/>
          </a:stretch>
        </p:blipFill>
        <p:spPr>
          <a:xfrm>
            <a:off x="281496" y="4456032"/>
            <a:ext cx="877253" cy="1052632"/>
          </a:xfrm>
          <a:prstGeom prst="rect">
            <a:avLst/>
          </a:prstGeom>
        </p:spPr>
      </p:pic>
      <p:sp>
        <p:nvSpPr>
          <p:cNvPr id="21" name="Text 7">
            <a:extLst>
              <a:ext uri="{FF2B5EF4-FFF2-40B4-BE49-F238E27FC236}">
                <a16:creationId xmlns:a16="http://schemas.microsoft.com/office/drawing/2014/main" id="{BF3668DA-3F29-E4C9-6AA9-CBCD724D9CE9}"/>
              </a:ext>
            </a:extLst>
          </p:cNvPr>
          <p:cNvSpPr/>
          <p:nvPr/>
        </p:nvSpPr>
        <p:spPr>
          <a:xfrm>
            <a:off x="1421877" y="4631411"/>
            <a:ext cx="3347204" cy="292418"/>
          </a:xfrm>
          <a:prstGeom prst="rect">
            <a:avLst/>
          </a:prstGeom>
          <a:noFill/>
          <a:ln/>
        </p:spPr>
        <p:txBody>
          <a:bodyPr wrap="none" lIns="0" tIns="0" rIns="0" bIns="0" rtlCol="0" anchor="t"/>
          <a:lstStyle/>
          <a:p>
            <a:pPr marL="0" indent="0" algn="l">
              <a:lnSpc>
                <a:spcPts val="2300"/>
              </a:lnSpc>
              <a:buNone/>
            </a:pPr>
            <a:r>
              <a:rPr lang="en-US" sz="1800" dirty="0">
                <a:latin typeface="Aptos Display" panose="020B0004020202020204" pitchFamily="34" charset="0"/>
                <a:ea typeface="Brygada 1918 Bold" pitchFamily="34" charset="-122"/>
                <a:cs typeface="Brygada 1918 Bold" pitchFamily="34" charset="-120"/>
              </a:rPr>
              <a:t>Flight Readiness Review (FRR)</a:t>
            </a:r>
            <a:endParaRPr lang="en-US" sz="1800" dirty="0">
              <a:latin typeface="Aptos Display" panose="020B0004020202020204" pitchFamily="34" charset="0"/>
            </a:endParaRPr>
          </a:p>
        </p:txBody>
      </p:sp>
      <p:sp>
        <p:nvSpPr>
          <p:cNvPr id="22" name="Text 8">
            <a:extLst>
              <a:ext uri="{FF2B5EF4-FFF2-40B4-BE49-F238E27FC236}">
                <a16:creationId xmlns:a16="http://schemas.microsoft.com/office/drawing/2014/main" id="{A48533B2-70D1-4904-1699-0975F4758E16}"/>
              </a:ext>
            </a:extLst>
          </p:cNvPr>
          <p:cNvSpPr/>
          <p:nvPr/>
        </p:nvSpPr>
        <p:spPr>
          <a:xfrm>
            <a:off x="1236139" y="5103614"/>
            <a:ext cx="6775609" cy="280749"/>
          </a:xfrm>
          <a:prstGeom prst="rect">
            <a:avLst/>
          </a:prstGeom>
          <a:noFill/>
          <a:ln/>
        </p:spPr>
        <p:txBody>
          <a:bodyPr wrap="none" lIns="0" tIns="0" rIns="0" bIns="0" rtlCol="0" anchor="t"/>
          <a:lstStyle/>
          <a:p>
            <a:pPr marL="0" indent="0" algn="l">
              <a:lnSpc>
                <a:spcPts val="2200"/>
              </a:lnSpc>
              <a:buNone/>
            </a:pPr>
            <a:r>
              <a:rPr lang="en-US" sz="1600" dirty="0">
                <a:latin typeface="Aptos Display" panose="020B0004020202020204" pitchFamily="34" charset="0"/>
                <a:ea typeface="Montserrat Medium" pitchFamily="34" charset="-122"/>
                <a:cs typeface="Montserrat Medium" pitchFamily="34" charset="-120"/>
              </a:rPr>
              <a:t>Final verification of mission preparedness before launch</a:t>
            </a:r>
            <a:endParaRPr lang="en-US" sz="1600" dirty="0">
              <a:latin typeface="Aptos Display" panose="020B0004020202020204" pitchFamily="34" charset="0"/>
            </a:endParaRPr>
          </a:p>
        </p:txBody>
      </p:sp>
      <p:sp>
        <p:nvSpPr>
          <p:cNvPr id="23" name="Text 9">
            <a:extLst>
              <a:ext uri="{FF2B5EF4-FFF2-40B4-BE49-F238E27FC236}">
                <a16:creationId xmlns:a16="http://schemas.microsoft.com/office/drawing/2014/main" id="{4B48B29E-24EB-0AF2-DC2D-4C3C442A904D}"/>
              </a:ext>
            </a:extLst>
          </p:cNvPr>
          <p:cNvSpPr/>
          <p:nvPr/>
        </p:nvSpPr>
        <p:spPr>
          <a:xfrm>
            <a:off x="281496" y="5596598"/>
            <a:ext cx="7172249" cy="561499"/>
          </a:xfrm>
          <a:prstGeom prst="rect">
            <a:avLst/>
          </a:prstGeom>
          <a:noFill/>
          <a:ln/>
        </p:spPr>
        <p:txBody>
          <a:bodyPr wrap="square" lIns="0" tIns="0" rIns="0" bIns="0" rtlCol="0" anchor="t"/>
          <a:lstStyle/>
          <a:p>
            <a:pPr marL="0" indent="0" algn="just">
              <a:lnSpc>
                <a:spcPts val="2200"/>
              </a:lnSpc>
              <a:buNone/>
            </a:pPr>
            <a:r>
              <a:rPr lang="en-US" sz="1600" dirty="0">
                <a:latin typeface="Aptos Display" panose="020B0004020202020204" pitchFamily="34" charset="0"/>
                <a:ea typeface="Montserrat Medium" pitchFamily="34" charset="-122"/>
                <a:cs typeface="Montserrat Medium" pitchFamily="34" charset="-120"/>
              </a:rPr>
              <a:t>Model progression flows from Structural/Thermal Model (</a:t>
            </a:r>
            <a:r>
              <a:rPr lang="en-US" sz="1600" b="1" dirty="0">
                <a:latin typeface="Aptos Display" panose="020B0004020202020204" pitchFamily="34" charset="0"/>
                <a:ea typeface="Montserrat Medium" pitchFamily="34" charset="-122"/>
                <a:cs typeface="Montserrat Medium" pitchFamily="34" charset="-120"/>
              </a:rPr>
              <a:t>STM</a:t>
            </a:r>
            <a:r>
              <a:rPr lang="en-US" sz="1600" dirty="0">
                <a:latin typeface="Aptos Display" panose="020B0004020202020204" pitchFamily="34" charset="0"/>
                <a:ea typeface="Montserrat Medium" pitchFamily="34" charset="-122"/>
                <a:cs typeface="Montserrat Medium" pitchFamily="34" charset="-120"/>
              </a:rPr>
              <a:t>) through Engineering Qualification Model (</a:t>
            </a:r>
            <a:r>
              <a:rPr lang="en-US" sz="1600" b="1" dirty="0">
                <a:latin typeface="Aptos Display" panose="020B0004020202020204" pitchFamily="34" charset="0"/>
                <a:ea typeface="Montserrat Medium" pitchFamily="34" charset="-122"/>
                <a:cs typeface="Montserrat Medium" pitchFamily="34" charset="-120"/>
              </a:rPr>
              <a:t>EQM</a:t>
            </a:r>
            <a:r>
              <a:rPr lang="en-US" sz="1600" dirty="0">
                <a:latin typeface="Aptos Display" panose="020B0004020202020204" pitchFamily="34" charset="0"/>
                <a:ea typeface="Montserrat Medium" pitchFamily="34" charset="-122"/>
                <a:cs typeface="Montserrat Medium" pitchFamily="34" charset="-120"/>
              </a:rPr>
              <a:t>) to Proto-Flight Model (</a:t>
            </a:r>
            <a:r>
              <a:rPr lang="en-US" sz="1600" b="1" dirty="0">
                <a:latin typeface="Aptos Display" panose="020B0004020202020204" pitchFamily="34" charset="0"/>
                <a:ea typeface="Montserrat Medium" pitchFamily="34" charset="-122"/>
                <a:cs typeface="Montserrat Medium" pitchFamily="34" charset="-120"/>
              </a:rPr>
              <a:t>PFM</a:t>
            </a:r>
            <a:r>
              <a:rPr lang="en-US" sz="1600" dirty="0">
                <a:latin typeface="Aptos Display" panose="020B0004020202020204" pitchFamily="34" charset="0"/>
                <a:ea typeface="Montserrat Medium" pitchFamily="34" charset="-122"/>
                <a:cs typeface="Montserrat Medium" pitchFamily="34" charset="-120"/>
              </a:rPr>
              <a:t>).</a:t>
            </a:r>
            <a:endParaRPr lang="en-US" sz="1600" dirty="0">
              <a:latin typeface="Aptos Display" panose="020B0004020202020204" pitchFamily="34" charset="0"/>
            </a:endParaRPr>
          </a:p>
        </p:txBody>
      </p:sp>
      <p:pic>
        <p:nvPicPr>
          <p:cNvPr id="28" name="Image 0" descr="preencoded.png">
            <a:extLst>
              <a:ext uri="{FF2B5EF4-FFF2-40B4-BE49-F238E27FC236}">
                <a16:creationId xmlns:a16="http://schemas.microsoft.com/office/drawing/2014/main" id="{F0415AA1-6039-42FF-A7AC-A40F37ABF937}"/>
              </a:ext>
            </a:extLst>
          </p:cNvPr>
          <p:cNvPicPr>
            <a:picLocks noChangeAspect="1"/>
          </p:cNvPicPr>
          <p:nvPr/>
        </p:nvPicPr>
        <p:blipFill>
          <a:blip r:embed="rId6"/>
          <a:stretch>
            <a:fillRect/>
          </a:stretch>
        </p:blipFill>
        <p:spPr>
          <a:xfrm>
            <a:off x="7608209" y="-1"/>
            <a:ext cx="4572000" cy="6858001"/>
          </a:xfrm>
          <a:prstGeom prst="rect">
            <a:avLst/>
          </a:prstGeom>
        </p:spPr>
      </p:pic>
    </p:spTree>
    <p:extLst>
      <p:ext uri="{BB962C8B-B14F-4D97-AF65-F5344CB8AC3E}">
        <p14:creationId xmlns:p14="http://schemas.microsoft.com/office/powerpoint/2010/main" val="75777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0"/>
          <p:cNvSpPr/>
          <p:nvPr/>
        </p:nvSpPr>
        <p:spPr>
          <a:xfrm>
            <a:off x="1201933" y="197016"/>
            <a:ext cx="9788133" cy="1084064"/>
          </a:xfrm>
          <a:prstGeom prst="rect">
            <a:avLst/>
          </a:prstGeom>
          <a:noFill/>
          <a:ln/>
        </p:spPr>
        <p:txBody>
          <a:bodyPr wrap="square" lIns="0" tIns="0" rIns="0" bIns="0" rtlCol="0" anchor="t"/>
          <a:lstStyle/>
          <a:p>
            <a:pPr algn="ctr">
              <a:lnSpc>
                <a:spcPts val="4250"/>
              </a:lnSpc>
            </a:pPr>
            <a:r>
              <a:rPr lang="en-US" sz="4000" dirty="0">
                <a:solidFill>
                  <a:srgbClr val="1F1E1E"/>
                </a:solidFill>
                <a:latin typeface="Aptos Display" panose="020B0004020202020204" pitchFamily="34" charset="0"/>
                <a:ea typeface="Red Hat Text" pitchFamily="34" charset="-122"/>
                <a:cs typeface="Red Hat Text" pitchFamily="34" charset="-120"/>
              </a:rPr>
              <a:t>Radiation Hardness for Satellite Missions</a:t>
            </a:r>
            <a:endParaRPr lang="en-US" sz="4000" dirty="0">
              <a:latin typeface="Aptos Display" panose="020B0004020202020204" pitchFamily="34" charset="0"/>
            </a:endParaRPr>
          </a:p>
        </p:txBody>
      </p:sp>
      <p:sp>
        <p:nvSpPr>
          <p:cNvPr id="4" name="Text 1"/>
          <p:cNvSpPr/>
          <p:nvPr/>
        </p:nvSpPr>
        <p:spPr>
          <a:xfrm>
            <a:off x="194870" y="734124"/>
            <a:ext cx="11802257" cy="1179513"/>
          </a:xfrm>
          <a:prstGeom prst="rect">
            <a:avLst/>
          </a:prstGeom>
          <a:noFill/>
          <a:ln/>
        </p:spPr>
        <p:txBody>
          <a:bodyPr wrap="square" lIns="0" tIns="0" rIns="0" bIns="0" rtlCol="0" anchor="t"/>
          <a:lstStyle/>
          <a:p>
            <a:pPr algn="just">
              <a:lnSpc>
                <a:spcPts val="2292"/>
              </a:lnSpc>
            </a:pPr>
            <a:r>
              <a:rPr lang="en-US" dirty="0">
                <a:latin typeface="Aptos Display" panose="020B0004020202020204" pitchFamily="34" charset="0"/>
                <a:ea typeface="Roboto Light" pitchFamily="34" charset="-122"/>
                <a:cs typeface="Roboto Light" pitchFamily="34" charset="-120"/>
              </a:rPr>
              <a:t>Space is harsh for electronic components, with radiation posing one of the most significant threats to satellite mission success. </a:t>
            </a:r>
          </a:p>
          <a:p>
            <a:pPr algn="just">
              <a:lnSpc>
                <a:spcPts val="2292"/>
              </a:lnSpc>
            </a:pPr>
            <a:r>
              <a:rPr lang="en-US" dirty="0">
                <a:latin typeface="Aptos Display" panose="020B0004020202020204" pitchFamily="34" charset="0"/>
                <a:ea typeface="Roboto Light" pitchFamily="34" charset="-122"/>
                <a:cs typeface="Roboto Light" pitchFamily="34" charset="-120"/>
              </a:rPr>
              <a:t>Satellites must endure years of exposure to high-energy particles and cosmic radiation that can degrade or damage critical systems.</a:t>
            </a:r>
            <a:endParaRPr lang="en-US" dirty="0">
              <a:latin typeface="Aptos Display" panose="020B0004020202020204" pitchFamily="34" charset="0"/>
            </a:endParaRPr>
          </a:p>
        </p:txBody>
      </p:sp>
      <p:sp>
        <p:nvSpPr>
          <p:cNvPr id="7" name="Shape 4"/>
          <p:cNvSpPr/>
          <p:nvPr/>
        </p:nvSpPr>
        <p:spPr>
          <a:xfrm>
            <a:off x="645021" y="5894487"/>
            <a:ext cx="294878" cy="294878"/>
          </a:xfrm>
          <a:prstGeom prst="roundRect">
            <a:avLst>
              <a:gd name="adj" fmla="val 25838582"/>
            </a:avLst>
          </a:prstGeom>
          <a:noFill/>
          <a:ln w="7620">
            <a:solidFill>
              <a:srgbClr val="FFFFFF"/>
            </a:solidFill>
            <a:prstDash val="solid"/>
          </a:ln>
        </p:spPr>
        <p:txBody>
          <a:bodyPr/>
          <a:lstStyle/>
          <a:p>
            <a:endParaRPr lang="en-IT" sz="1600" dirty="0">
              <a:latin typeface="Aptos Display" panose="020B0004020202020204" pitchFamily="34" charset="0"/>
            </a:endParaRPr>
          </a:p>
        </p:txBody>
      </p:sp>
      <p:grpSp>
        <p:nvGrpSpPr>
          <p:cNvPr id="15" name="Group 14">
            <a:extLst>
              <a:ext uri="{FF2B5EF4-FFF2-40B4-BE49-F238E27FC236}">
                <a16:creationId xmlns:a16="http://schemas.microsoft.com/office/drawing/2014/main" id="{32457D8E-FCC1-1739-E275-9AFA9B3E8A47}"/>
              </a:ext>
            </a:extLst>
          </p:cNvPr>
          <p:cNvGrpSpPr/>
          <p:nvPr/>
        </p:nvGrpSpPr>
        <p:grpSpPr>
          <a:xfrm>
            <a:off x="194869" y="1963969"/>
            <a:ext cx="11802257" cy="4225396"/>
            <a:chOff x="194871" y="910382"/>
            <a:chExt cx="11802257" cy="4225396"/>
          </a:xfrm>
        </p:grpSpPr>
        <p:pic>
          <p:nvPicPr>
            <p:cNvPr id="10" name="Picture 9">
              <a:extLst>
                <a:ext uri="{FF2B5EF4-FFF2-40B4-BE49-F238E27FC236}">
                  <a16:creationId xmlns:a16="http://schemas.microsoft.com/office/drawing/2014/main" id="{84F3FC32-2F1B-EE5B-3F51-EA1264207DDC}"/>
                </a:ext>
              </a:extLst>
            </p:cNvPr>
            <p:cNvPicPr>
              <a:picLocks noChangeAspect="1"/>
            </p:cNvPicPr>
            <p:nvPr/>
          </p:nvPicPr>
          <p:blipFill>
            <a:blip r:embed="rId3"/>
            <a:stretch>
              <a:fillRect/>
            </a:stretch>
          </p:blipFill>
          <p:spPr>
            <a:xfrm>
              <a:off x="194871" y="910382"/>
              <a:ext cx="5606321" cy="4225396"/>
            </a:xfrm>
            <a:prstGeom prst="rect">
              <a:avLst/>
            </a:prstGeom>
          </p:spPr>
        </p:pic>
        <p:pic>
          <p:nvPicPr>
            <p:cNvPr id="11" name="Picture 10">
              <a:extLst>
                <a:ext uri="{FF2B5EF4-FFF2-40B4-BE49-F238E27FC236}">
                  <a16:creationId xmlns:a16="http://schemas.microsoft.com/office/drawing/2014/main" id="{480788E3-7A6E-5847-28C0-3E5E628F0591}"/>
                </a:ext>
              </a:extLst>
            </p:cNvPr>
            <p:cNvPicPr>
              <a:picLocks noChangeAspect="1"/>
            </p:cNvPicPr>
            <p:nvPr/>
          </p:nvPicPr>
          <p:blipFill>
            <a:blip r:embed="rId4"/>
            <a:stretch>
              <a:fillRect/>
            </a:stretch>
          </p:blipFill>
          <p:spPr>
            <a:xfrm>
              <a:off x="6277855" y="910382"/>
              <a:ext cx="5719273" cy="4099961"/>
            </a:xfrm>
            <a:prstGeom prst="rect">
              <a:avLst/>
            </a:prstGeom>
          </p:spPr>
        </p:pic>
        <p:sp>
          <p:nvSpPr>
            <p:cNvPr id="13" name="TextBox 12">
              <a:extLst>
                <a:ext uri="{FF2B5EF4-FFF2-40B4-BE49-F238E27FC236}">
                  <a16:creationId xmlns:a16="http://schemas.microsoft.com/office/drawing/2014/main" id="{C357AA7F-CF47-7AFF-FDE2-19C57C81449C}"/>
                </a:ext>
              </a:extLst>
            </p:cNvPr>
            <p:cNvSpPr txBox="1"/>
            <p:nvPr/>
          </p:nvSpPr>
          <p:spPr>
            <a:xfrm>
              <a:off x="645021" y="4402324"/>
              <a:ext cx="6213422" cy="338554"/>
            </a:xfrm>
            <a:prstGeom prst="rect">
              <a:avLst/>
            </a:prstGeom>
            <a:noFill/>
          </p:spPr>
          <p:txBody>
            <a:bodyPr wrap="square">
              <a:spAutoFit/>
            </a:bodyPr>
            <a:lstStyle/>
            <a:p>
              <a:r>
                <a:rPr lang="en-IT" sz="1600" dirty="0">
                  <a:solidFill>
                    <a:srgbClr val="FF0000"/>
                  </a:solidFill>
                  <a:latin typeface="Aptos Display" panose="020B0004020202020204" pitchFamily="34" charset="0"/>
                </a:rPr>
                <a:t>Trapped protons</a:t>
              </a:r>
            </a:p>
          </p:txBody>
        </p:sp>
        <p:sp>
          <p:nvSpPr>
            <p:cNvPr id="14" name="TextBox 13">
              <a:extLst>
                <a:ext uri="{FF2B5EF4-FFF2-40B4-BE49-F238E27FC236}">
                  <a16:creationId xmlns:a16="http://schemas.microsoft.com/office/drawing/2014/main" id="{EBEB913D-DD32-6CD4-82E5-CC43B7A0F3D0}"/>
                </a:ext>
              </a:extLst>
            </p:cNvPr>
            <p:cNvSpPr txBox="1"/>
            <p:nvPr/>
          </p:nvSpPr>
          <p:spPr>
            <a:xfrm>
              <a:off x="4949697" y="4351992"/>
              <a:ext cx="6213422" cy="338554"/>
            </a:xfrm>
            <a:prstGeom prst="rect">
              <a:avLst/>
            </a:prstGeom>
            <a:noFill/>
          </p:spPr>
          <p:txBody>
            <a:bodyPr wrap="square">
              <a:spAutoFit/>
            </a:bodyPr>
            <a:lstStyle/>
            <a:p>
              <a:pPr algn="r"/>
              <a:r>
                <a:rPr lang="en-IT" sz="1600" dirty="0">
                  <a:solidFill>
                    <a:srgbClr val="FF0000"/>
                  </a:solidFill>
                  <a:latin typeface="Aptos Display" panose="020B0004020202020204" pitchFamily="34" charset="0"/>
                </a:rPr>
                <a:t>Trapped Electrons</a:t>
              </a:r>
            </a:p>
          </p:txBody>
        </p:sp>
      </p:grpSp>
      <p:sp>
        <p:nvSpPr>
          <p:cNvPr id="16" name="Text 0">
            <a:extLst>
              <a:ext uri="{FF2B5EF4-FFF2-40B4-BE49-F238E27FC236}">
                <a16:creationId xmlns:a16="http://schemas.microsoft.com/office/drawing/2014/main" id="{65116074-15B6-4B5C-7AB8-B2230A546784}"/>
              </a:ext>
            </a:extLst>
          </p:cNvPr>
          <p:cNvSpPr/>
          <p:nvPr/>
        </p:nvSpPr>
        <p:spPr>
          <a:xfrm>
            <a:off x="-397776" y="6315968"/>
            <a:ext cx="12987548" cy="1084064"/>
          </a:xfrm>
          <a:prstGeom prst="rect">
            <a:avLst/>
          </a:prstGeom>
          <a:noFill/>
          <a:ln/>
        </p:spPr>
        <p:txBody>
          <a:bodyPr wrap="square" lIns="0" tIns="0" rIns="0" bIns="0" rtlCol="0" anchor="t"/>
          <a:lstStyle/>
          <a:p>
            <a:pPr algn="ctr">
              <a:lnSpc>
                <a:spcPts val="4250"/>
              </a:lnSpc>
            </a:pPr>
            <a:r>
              <a:rPr lang="en-US" sz="2000" dirty="0">
                <a:solidFill>
                  <a:srgbClr val="1F1E1E"/>
                </a:solidFill>
                <a:latin typeface="Aptos Display" panose="020B0004020202020204" pitchFamily="34" charset="0"/>
                <a:ea typeface="Red Hat Text" pitchFamily="34" charset="-122"/>
                <a:cs typeface="Red Hat Text" pitchFamily="34" charset="-120"/>
              </a:rPr>
              <a:t>Particle Flux by SPENVIS (free tool by ESA) using AP-8 &amp; AE-8 Rad Belt models (LEO, 535 km altitude, 2025-2028)</a:t>
            </a:r>
            <a:endParaRPr lang="en-US" sz="2000" dirty="0">
              <a:latin typeface="Aptos Display"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5ACEBDF-D814-2EA9-B0FB-368BE00324B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F0C33AE0-8603-EE7E-3805-40CBFB0683C8}"/>
              </a:ext>
            </a:extLst>
          </p:cNvPr>
          <p:cNvSpPr/>
          <p:nvPr/>
        </p:nvSpPr>
        <p:spPr>
          <a:xfrm>
            <a:off x="1201933" y="197016"/>
            <a:ext cx="9788133" cy="1084064"/>
          </a:xfrm>
          <a:prstGeom prst="rect">
            <a:avLst/>
          </a:prstGeom>
          <a:noFill/>
          <a:ln/>
        </p:spPr>
        <p:txBody>
          <a:bodyPr wrap="square" lIns="0" tIns="0" rIns="0" bIns="0" rtlCol="0" anchor="t"/>
          <a:lstStyle/>
          <a:p>
            <a:pPr algn="ctr">
              <a:lnSpc>
                <a:spcPts val="4250"/>
              </a:lnSpc>
            </a:pPr>
            <a:r>
              <a:rPr lang="en-US" sz="4000" dirty="0">
                <a:solidFill>
                  <a:srgbClr val="1F1E1E"/>
                </a:solidFill>
                <a:latin typeface="Aptos Display" panose="020B0004020202020204" pitchFamily="34" charset="0"/>
                <a:ea typeface="Red Hat Text" pitchFamily="34" charset="-122"/>
                <a:cs typeface="Red Hat Text" pitchFamily="34" charset="-120"/>
              </a:rPr>
              <a:t>Radiation Hardness for Satellite Missions</a:t>
            </a:r>
            <a:endParaRPr lang="en-US" sz="4000" dirty="0">
              <a:latin typeface="Aptos Display" panose="020B0004020202020204" pitchFamily="34" charset="0"/>
            </a:endParaRPr>
          </a:p>
        </p:txBody>
      </p:sp>
      <p:sp>
        <p:nvSpPr>
          <p:cNvPr id="7" name="Shape 4">
            <a:extLst>
              <a:ext uri="{FF2B5EF4-FFF2-40B4-BE49-F238E27FC236}">
                <a16:creationId xmlns:a16="http://schemas.microsoft.com/office/drawing/2014/main" id="{44CA2828-2582-75FB-0811-04CF9B0197F4}"/>
              </a:ext>
            </a:extLst>
          </p:cNvPr>
          <p:cNvSpPr/>
          <p:nvPr/>
        </p:nvSpPr>
        <p:spPr>
          <a:xfrm>
            <a:off x="645021" y="5894487"/>
            <a:ext cx="294878" cy="294878"/>
          </a:xfrm>
          <a:prstGeom prst="roundRect">
            <a:avLst>
              <a:gd name="adj" fmla="val 25838582"/>
            </a:avLst>
          </a:prstGeom>
          <a:noFill/>
          <a:ln w="7620">
            <a:solidFill>
              <a:srgbClr val="FFFFFF"/>
            </a:solidFill>
            <a:prstDash val="solid"/>
          </a:ln>
        </p:spPr>
        <p:txBody>
          <a:bodyPr/>
          <a:lstStyle/>
          <a:p>
            <a:endParaRPr lang="en-IT" sz="1600" dirty="0">
              <a:latin typeface="Aptos Display" panose="020B0004020202020204" pitchFamily="34" charset="0"/>
            </a:endParaRPr>
          </a:p>
        </p:txBody>
      </p:sp>
      <p:sp>
        <p:nvSpPr>
          <p:cNvPr id="16" name="Text 0">
            <a:extLst>
              <a:ext uri="{FF2B5EF4-FFF2-40B4-BE49-F238E27FC236}">
                <a16:creationId xmlns:a16="http://schemas.microsoft.com/office/drawing/2014/main" id="{F4459FD7-1BCD-BA72-B5F0-9287758C28C4}"/>
              </a:ext>
            </a:extLst>
          </p:cNvPr>
          <p:cNvSpPr/>
          <p:nvPr/>
        </p:nvSpPr>
        <p:spPr>
          <a:xfrm>
            <a:off x="-397776" y="6315968"/>
            <a:ext cx="12987548" cy="1084064"/>
          </a:xfrm>
          <a:prstGeom prst="rect">
            <a:avLst/>
          </a:prstGeom>
          <a:noFill/>
          <a:ln/>
        </p:spPr>
        <p:txBody>
          <a:bodyPr wrap="square" lIns="0" tIns="0" rIns="0" bIns="0" rtlCol="0" anchor="t"/>
          <a:lstStyle/>
          <a:p>
            <a:pPr algn="ctr">
              <a:lnSpc>
                <a:spcPts val="4250"/>
              </a:lnSpc>
            </a:pPr>
            <a:r>
              <a:rPr lang="en-US" sz="2000" dirty="0">
                <a:solidFill>
                  <a:srgbClr val="1F1E1E"/>
                </a:solidFill>
                <a:latin typeface="Aptos Display" panose="020B0004020202020204" pitchFamily="34" charset="0"/>
                <a:ea typeface="Red Hat Text" pitchFamily="34" charset="-122"/>
                <a:cs typeface="Red Hat Text" pitchFamily="34" charset="-120"/>
              </a:rPr>
              <a:t>Particle Flux by SPENVIS (free tool by ESA) using AP-8 &amp; AE-8 Rad Belt models (LEO, 535 km altitude, 2025-2028)</a:t>
            </a:r>
            <a:endParaRPr lang="en-US" sz="2000" dirty="0">
              <a:latin typeface="Aptos Display" panose="020B0004020202020204" pitchFamily="34" charset="0"/>
            </a:endParaRPr>
          </a:p>
        </p:txBody>
      </p:sp>
      <p:pic>
        <p:nvPicPr>
          <p:cNvPr id="2" name="Picture 1">
            <a:extLst>
              <a:ext uri="{FF2B5EF4-FFF2-40B4-BE49-F238E27FC236}">
                <a16:creationId xmlns:a16="http://schemas.microsoft.com/office/drawing/2014/main" id="{7407B42B-3317-FA9B-6B4B-D737AB4B3D5B}"/>
              </a:ext>
            </a:extLst>
          </p:cNvPr>
          <p:cNvPicPr>
            <a:picLocks noChangeAspect="1"/>
          </p:cNvPicPr>
          <p:nvPr/>
        </p:nvPicPr>
        <p:blipFill>
          <a:blip r:embed="rId3"/>
          <a:stretch>
            <a:fillRect/>
          </a:stretch>
        </p:blipFill>
        <p:spPr>
          <a:xfrm>
            <a:off x="2209800" y="740770"/>
            <a:ext cx="7772400" cy="5376459"/>
          </a:xfrm>
          <a:prstGeom prst="rect">
            <a:avLst/>
          </a:prstGeom>
        </p:spPr>
      </p:pic>
      <p:pic>
        <p:nvPicPr>
          <p:cNvPr id="5" name="Picture 4">
            <a:extLst>
              <a:ext uri="{FF2B5EF4-FFF2-40B4-BE49-F238E27FC236}">
                <a16:creationId xmlns:a16="http://schemas.microsoft.com/office/drawing/2014/main" id="{9BBDDDA2-1C57-9F26-BA04-8BB4F1061B83}"/>
              </a:ext>
            </a:extLst>
          </p:cNvPr>
          <p:cNvPicPr>
            <a:picLocks noChangeAspect="1"/>
          </p:cNvPicPr>
          <p:nvPr/>
        </p:nvPicPr>
        <p:blipFill>
          <a:blip r:embed="rId4"/>
          <a:stretch>
            <a:fillRect/>
          </a:stretch>
        </p:blipFill>
        <p:spPr>
          <a:xfrm>
            <a:off x="8104883" y="1281080"/>
            <a:ext cx="1587500" cy="1257300"/>
          </a:xfrm>
          <a:prstGeom prst="rect">
            <a:avLst/>
          </a:prstGeom>
        </p:spPr>
      </p:pic>
    </p:spTree>
    <p:extLst>
      <p:ext uri="{BB962C8B-B14F-4D97-AF65-F5344CB8AC3E}">
        <p14:creationId xmlns:p14="http://schemas.microsoft.com/office/powerpoint/2010/main" val="96648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0D566D-9EBE-E478-00DE-A5999F3A307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B26FEAC-5399-A2E3-10C7-4771F50E7A97}"/>
              </a:ext>
            </a:extLst>
          </p:cNvPr>
          <p:cNvSpPr/>
          <p:nvPr/>
        </p:nvSpPr>
        <p:spPr>
          <a:xfrm>
            <a:off x="939899" y="67912"/>
            <a:ext cx="9788133" cy="1084064"/>
          </a:xfrm>
          <a:prstGeom prst="rect">
            <a:avLst/>
          </a:prstGeom>
          <a:noFill/>
          <a:ln/>
        </p:spPr>
        <p:txBody>
          <a:bodyPr wrap="square" lIns="0" tIns="0" rIns="0" bIns="0" rtlCol="0" anchor="t"/>
          <a:lstStyle/>
          <a:p>
            <a:pPr algn="ctr">
              <a:lnSpc>
                <a:spcPts val="4250"/>
              </a:lnSpc>
            </a:pPr>
            <a:r>
              <a:rPr lang="en-US" sz="4000" dirty="0">
                <a:solidFill>
                  <a:srgbClr val="1F1E1E"/>
                </a:solidFill>
                <a:latin typeface="Aptos Display" panose="020B0004020202020204" pitchFamily="34" charset="0"/>
                <a:ea typeface="Red Hat Text" pitchFamily="34" charset="-122"/>
                <a:cs typeface="Red Hat Text" pitchFamily="34" charset="-120"/>
              </a:rPr>
              <a:t>Radiation Hardness for Satellite Missions</a:t>
            </a:r>
            <a:endParaRPr lang="en-US" sz="4000" dirty="0">
              <a:latin typeface="Aptos Display" panose="020B0004020202020204" pitchFamily="34" charset="0"/>
            </a:endParaRPr>
          </a:p>
        </p:txBody>
      </p:sp>
      <p:sp>
        <p:nvSpPr>
          <p:cNvPr id="5" name="Text 2">
            <a:extLst>
              <a:ext uri="{FF2B5EF4-FFF2-40B4-BE49-F238E27FC236}">
                <a16:creationId xmlns:a16="http://schemas.microsoft.com/office/drawing/2014/main" id="{3489FD95-B028-1712-502A-ECC6E92B7475}"/>
              </a:ext>
            </a:extLst>
          </p:cNvPr>
          <p:cNvSpPr/>
          <p:nvPr/>
        </p:nvSpPr>
        <p:spPr>
          <a:xfrm>
            <a:off x="217355" y="681068"/>
            <a:ext cx="11757289" cy="1179513"/>
          </a:xfrm>
          <a:prstGeom prst="rect">
            <a:avLst/>
          </a:prstGeom>
          <a:noFill/>
          <a:ln/>
        </p:spPr>
        <p:txBody>
          <a:bodyPr wrap="square" lIns="0" tIns="0" rIns="0" bIns="0" rtlCol="0" anchor="t"/>
          <a:lstStyle/>
          <a:p>
            <a:pPr algn="just">
              <a:lnSpc>
                <a:spcPts val="2292"/>
              </a:lnSpc>
            </a:pPr>
            <a:r>
              <a:rPr lang="en-US" sz="1600" dirty="0">
                <a:solidFill>
                  <a:srgbClr val="3B3535"/>
                </a:solidFill>
                <a:latin typeface="Aptos Display" panose="020B0004020202020204" pitchFamily="34" charset="0"/>
                <a:ea typeface="Roboto Light" pitchFamily="34" charset="-122"/>
                <a:cs typeface="Roboto Light" pitchFamily="34" charset="-120"/>
              </a:rPr>
              <a:t>Two primary test methodologies—Total Ionizing Dose (TID) and Single Event Effects (SEE)—evaluate how components respond to different radiation challenges encountered in orbit.</a:t>
            </a:r>
            <a:endParaRPr lang="en-US" sz="1600" dirty="0">
              <a:latin typeface="Aptos Display" panose="020B0004020202020204" pitchFamily="34" charset="0"/>
            </a:endParaRPr>
          </a:p>
        </p:txBody>
      </p:sp>
      <p:sp>
        <p:nvSpPr>
          <p:cNvPr id="6" name="Text 3">
            <a:extLst>
              <a:ext uri="{FF2B5EF4-FFF2-40B4-BE49-F238E27FC236}">
                <a16:creationId xmlns:a16="http://schemas.microsoft.com/office/drawing/2014/main" id="{65E4011E-E2C7-5901-E77E-1ED42F0CF8F4}"/>
              </a:ext>
            </a:extLst>
          </p:cNvPr>
          <p:cNvSpPr/>
          <p:nvPr/>
        </p:nvSpPr>
        <p:spPr>
          <a:xfrm>
            <a:off x="105370" y="6257786"/>
            <a:ext cx="12086630" cy="629313"/>
          </a:xfrm>
          <a:prstGeom prst="rect">
            <a:avLst/>
          </a:prstGeom>
          <a:noFill/>
          <a:ln/>
        </p:spPr>
        <p:txBody>
          <a:bodyPr wrap="square" lIns="0" tIns="0" rIns="0" bIns="0" rtlCol="0" anchor="t"/>
          <a:lstStyle/>
          <a:p>
            <a:pPr algn="just">
              <a:lnSpc>
                <a:spcPts val="2292"/>
              </a:lnSpc>
            </a:pPr>
            <a:r>
              <a:rPr lang="en-US" dirty="0">
                <a:solidFill>
                  <a:srgbClr val="3B3535"/>
                </a:solidFill>
                <a:latin typeface="Aptos Display" panose="020B0004020202020204" pitchFamily="34" charset="0"/>
                <a:ea typeface="Roboto Light" pitchFamily="34" charset="-122"/>
                <a:cs typeface="Roboto Light" pitchFamily="34" charset="-120"/>
              </a:rPr>
              <a:t>These specialized tests simulate years of space radiation exposure, allowing engineers to identify vulnerabilities and implement appropriate countermeasures before a satellite ever leaves Earth's atmosphere.</a:t>
            </a:r>
            <a:endParaRPr lang="en-US" dirty="0">
              <a:latin typeface="Aptos Display" panose="020B0004020202020204" pitchFamily="34" charset="0"/>
            </a:endParaRPr>
          </a:p>
        </p:txBody>
      </p:sp>
      <p:sp>
        <p:nvSpPr>
          <p:cNvPr id="7" name="Shape 4">
            <a:extLst>
              <a:ext uri="{FF2B5EF4-FFF2-40B4-BE49-F238E27FC236}">
                <a16:creationId xmlns:a16="http://schemas.microsoft.com/office/drawing/2014/main" id="{0955B4B1-19AC-31CC-49C0-66FEF1B7318B}"/>
              </a:ext>
            </a:extLst>
          </p:cNvPr>
          <p:cNvSpPr/>
          <p:nvPr/>
        </p:nvSpPr>
        <p:spPr>
          <a:xfrm>
            <a:off x="645021" y="5894487"/>
            <a:ext cx="294878" cy="294878"/>
          </a:xfrm>
          <a:prstGeom prst="roundRect">
            <a:avLst>
              <a:gd name="adj" fmla="val 25838582"/>
            </a:avLst>
          </a:prstGeom>
          <a:noFill/>
          <a:ln w="7620">
            <a:solidFill>
              <a:srgbClr val="FFFFFF"/>
            </a:solidFill>
            <a:prstDash val="solid"/>
          </a:ln>
        </p:spPr>
        <p:txBody>
          <a:bodyPr/>
          <a:lstStyle/>
          <a:p>
            <a:endParaRPr lang="en-IT" sz="1600" dirty="0">
              <a:latin typeface="Aptos Display" panose="020B0004020202020204" pitchFamily="34" charset="0"/>
            </a:endParaRPr>
          </a:p>
        </p:txBody>
      </p:sp>
      <p:pic>
        <p:nvPicPr>
          <p:cNvPr id="8" name="Picture 7">
            <a:extLst>
              <a:ext uri="{FF2B5EF4-FFF2-40B4-BE49-F238E27FC236}">
                <a16:creationId xmlns:a16="http://schemas.microsoft.com/office/drawing/2014/main" id="{ACAAEDF6-8075-9F51-F483-25E9174A3447}"/>
              </a:ext>
            </a:extLst>
          </p:cNvPr>
          <p:cNvPicPr>
            <a:picLocks noChangeAspect="1"/>
          </p:cNvPicPr>
          <p:nvPr/>
        </p:nvPicPr>
        <p:blipFill>
          <a:blip r:embed="rId3"/>
          <a:srcRect r="56879"/>
          <a:stretch/>
        </p:blipFill>
        <p:spPr>
          <a:xfrm>
            <a:off x="217357" y="1380389"/>
            <a:ext cx="5305830" cy="3978435"/>
          </a:xfrm>
          <a:prstGeom prst="rect">
            <a:avLst/>
          </a:prstGeom>
        </p:spPr>
      </p:pic>
      <p:sp>
        <p:nvSpPr>
          <p:cNvPr id="9" name="Text 6">
            <a:extLst>
              <a:ext uri="{FF2B5EF4-FFF2-40B4-BE49-F238E27FC236}">
                <a16:creationId xmlns:a16="http://schemas.microsoft.com/office/drawing/2014/main" id="{3031B288-EB34-CB95-E350-0C69F08B4B34}"/>
              </a:ext>
            </a:extLst>
          </p:cNvPr>
          <p:cNvSpPr/>
          <p:nvPr/>
        </p:nvSpPr>
        <p:spPr>
          <a:xfrm>
            <a:off x="217355" y="5427245"/>
            <a:ext cx="4437392" cy="731061"/>
          </a:xfrm>
          <a:prstGeom prst="rect">
            <a:avLst/>
          </a:prstGeom>
          <a:noFill/>
          <a:ln/>
        </p:spPr>
        <p:txBody>
          <a:bodyPr wrap="none" lIns="0" tIns="0" rIns="0" bIns="0" rtlCol="0" anchor="ctr"/>
          <a:lstStyle/>
          <a:p>
            <a:pPr>
              <a:lnSpc>
                <a:spcPts val="1958"/>
              </a:lnSpc>
            </a:pPr>
            <a:r>
              <a:rPr lang="en-US" sz="1600" b="1" dirty="0">
                <a:solidFill>
                  <a:srgbClr val="3B3535"/>
                </a:solidFill>
                <a:latin typeface="Aptos Display" panose="020B0004020202020204" pitchFamily="34" charset="0"/>
                <a:ea typeface="Red Hat Text" pitchFamily="34" charset="-122"/>
                <a:cs typeface="Red Hat Text" pitchFamily="34" charset="-120"/>
              </a:rPr>
              <a:t>TID, ENEA-Calliope, </a:t>
            </a:r>
            <a:r>
              <a:rPr lang="en-US" sz="1600" b="1" baseline="30000" dirty="0">
                <a:solidFill>
                  <a:srgbClr val="3B3535"/>
                </a:solidFill>
                <a:latin typeface="Aptos Display" panose="020B0004020202020204" pitchFamily="34" charset="0"/>
                <a:ea typeface="Red Hat Text" pitchFamily="34" charset="-122"/>
                <a:cs typeface="Red Hat Text" pitchFamily="34" charset="-120"/>
              </a:rPr>
              <a:t>60</a:t>
            </a:r>
            <a:r>
              <a:rPr lang="en-US" sz="1600" b="1" dirty="0">
                <a:solidFill>
                  <a:srgbClr val="3B3535"/>
                </a:solidFill>
                <a:latin typeface="Aptos Display" panose="020B0004020202020204" pitchFamily="34" charset="0"/>
                <a:ea typeface="Red Hat Text" pitchFamily="34" charset="-122"/>
                <a:cs typeface="Red Hat Text" pitchFamily="34" charset="-120"/>
              </a:rPr>
              <a:t>Co (1.173 MeV and 1.332 MeV)</a:t>
            </a:r>
          </a:p>
          <a:p>
            <a:pPr>
              <a:lnSpc>
                <a:spcPts val="1958"/>
              </a:lnSpc>
            </a:pPr>
            <a:r>
              <a:rPr lang="en-US" sz="1600" b="1" dirty="0">
                <a:solidFill>
                  <a:srgbClr val="3B3535"/>
                </a:solidFill>
                <a:latin typeface="Aptos Display" panose="020B0004020202020204" pitchFamily="34" charset="0"/>
                <a:ea typeface="Red Hat Text" pitchFamily="34" charset="-122"/>
                <a:cs typeface="Red Hat Text" pitchFamily="34" charset="-120"/>
              </a:rPr>
              <a:t>Activity: 1.08 X 10</a:t>
            </a:r>
            <a:r>
              <a:rPr lang="en-US" sz="1600" b="1" baseline="30000" dirty="0">
                <a:solidFill>
                  <a:srgbClr val="3B3535"/>
                </a:solidFill>
                <a:latin typeface="Aptos Display" panose="020B0004020202020204" pitchFamily="34" charset="0"/>
                <a:ea typeface="Red Hat Text" pitchFamily="34" charset="-122"/>
                <a:cs typeface="Red Hat Text" pitchFamily="34" charset="-120"/>
              </a:rPr>
              <a:t>15</a:t>
            </a:r>
            <a:r>
              <a:rPr lang="en-US" sz="1600" b="1" dirty="0">
                <a:solidFill>
                  <a:srgbClr val="3B3535"/>
                </a:solidFill>
                <a:latin typeface="Aptos Display" panose="020B0004020202020204" pitchFamily="34" charset="0"/>
                <a:ea typeface="Red Hat Text" pitchFamily="34" charset="-122"/>
                <a:cs typeface="Red Hat Text" pitchFamily="34" charset="-120"/>
              </a:rPr>
              <a:t> </a:t>
            </a:r>
            <a:r>
              <a:rPr lang="en-US" sz="1600" b="1" dirty="0" err="1">
                <a:solidFill>
                  <a:srgbClr val="3B3535"/>
                </a:solidFill>
                <a:latin typeface="Aptos Display" panose="020B0004020202020204" pitchFamily="34" charset="0"/>
                <a:ea typeface="Red Hat Text" pitchFamily="34" charset="-122"/>
                <a:cs typeface="Red Hat Text" pitchFamily="34" charset="-120"/>
              </a:rPr>
              <a:t>Bq</a:t>
            </a:r>
            <a:r>
              <a:rPr lang="en-US" sz="1600" b="1" dirty="0">
                <a:solidFill>
                  <a:srgbClr val="3B3535"/>
                </a:solidFill>
                <a:latin typeface="Aptos Display" panose="020B0004020202020204" pitchFamily="34" charset="0"/>
                <a:ea typeface="Red Hat Text" pitchFamily="34" charset="-122"/>
                <a:cs typeface="Red Hat Text" pitchFamily="34" charset="-120"/>
              </a:rPr>
              <a:t>, as of Today</a:t>
            </a:r>
            <a:endParaRPr lang="en-US" sz="1600" b="1" dirty="0">
              <a:latin typeface="Aptos Display" panose="020B0004020202020204" pitchFamily="34" charset="0"/>
            </a:endParaRPr>
          </a:p>
        </p:txBody>
      </p:sp>
      <p:pic>
        <p:nvPicPr>
          <p:cNvPr id="2052" name="Picture 4">
            <a:extLst>
              <a:ext uri="{FF2B5EF4-FFF2-40B4-BE49-F238E27FC236}">
                <a16:creationId xmlns:a16="http://schemas.microsoft.com/office/drawing/2014/main" id="{2E289326-5A25-D9FD-53F5-E35D1F5B34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2" b="1"/>
          <a:stretch/>
        </p:blipFill>
        <p:spPr bwMode="auto">
          <a:xfrm>
            <a:off x="6668814" y="1349330"/>
            <a:ext cx="5305830" cy="39515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6">
            <a:extLst>
              <a:ext uri="{FF2B5EF4-FFF2-40B4-BE49-F238E27FC236}">
                <a16:creationId xmlns:a16="http://schemas.microsoft.com/office/drawing/2014/main" id="{4A76BDB6-B563-BA73-6C2F-C863DA709A02}"/>
              </a:ext>
            </a:extLst>
          </p:cNvPr>
          <p:cNvSpPr/>
          <p:nvPr/>
        </p:nvSpPr>
        <p:spPr>
          <a:xfrm>
            <a:off x="6668814" y="5412273"/>
            <a:ext cx="4437392" cy="731061"/>
          </a:xfrm>
          <a:prstGeom prst="rect">
            <a:avLst/>
          </a:prstGeom>
          <a:noFill/>
          <a:ln/>
        </p:spPr>
        <p:txBody>
          <a:bodyPr wrap="none" lIns="0" tIns="0" rIns="0" bIns="0" rtlCol="0" anchor="ctr"/>
          <a:lstStyle/>
          <a:p>
            <a:pPr>
              <a:lnSpc>
                <a:spcPts val="1958"/>
              </a:lnSpc>
            </a:pPr>
            <a:r>
              <a:rPr lang="en-US" sz="1600" b="1" dirty="0">
                <a:solidFill>
                  <a:srgbClr val="3B3535"/>
                </a:solidFill>
                <a:latin typeface="Aptos Display" panose="020B0004020202020204" pitchFamily="34" charset="0"/>
                <a:ea typeface="Red Hat Text" pitchFamily="34" charset="-122"/>
                <a:cs typeface="Red Hat Text" pitchFamily="34" charset="-120"/>
              </a:rPr>
              <a:t>SEE, Proton Irradiation Facility (PIF-Zurich),</a:t>
            </a:r>
          </a:p>
          <a:p>
            <a:pPr>
              <a:lnSpc>
                <a:spcPts val="1958"/>
              </a:lnSpc>
            </a:pPr>
            <a:r>
              <a:rPr lang="en-US" sz="1600" b="1" dirty="0">
                <a:solidFill>
                  <a:srgbClr val="3B3535"/>
                </a:solidFill>
                <a:latin typeface="Aptos Display" panose="020B0004020202020204" pitchFamily="34" charset="0"/>
                <a:ea typeface="Red Hat Text" pitchFamily="34" charset="-122"/>
                <a:cs typeface="Red Hat Text" pitchFamily="34" charset="-120"/>
              </a:rPr>
              <a:t>74 MeV – 100 MeV – 150 MeV – 200 MeV - 230 MeV protons</a:t>
            </a:r>
          </a:p>
          <a:p>
            <a:pPr>
              <a:lnSpc>
                <a:spcPts val="1958"/>
              </a:lnSpc>
            </a:pPr>
            <a:r>
              <a:rPr lang="en-US" sz="1600" b="1" dirty="0">
                <a:solidFill>
                  <a:srgbClr val="3B3535"/>
                </a:solidFill>
                <a:latin typeface="Aptos Display" panose="020B0004020202020204" pitchFamily="34" charset="0"/>
                <a:ea typeface="Red Hat Text" pitchFamily="34" charset="-122"/>
                <a:cs typeface="Red Hat Text" pitchFamily="34" charset="-120"/>
              </a:rPr>
              <a:t>Max Flux (230 MeV, 2x10</a:t>
            </a:r>
            <a:r>
              <a:rPr lang="en-US" sz="1600" b="1" baseline="30000" dirty="0">
                <a:solidFill>
                  <a:srgbClr val="3B3535"/>
                </a:solidFill>
                <a:latin typeface="Aptos Display" panose="020B0004020202020204" pitchFamily="34" charset="0"/>
                <a:ea typeface="Red Hat Text" pitchFamily="34" charset="-122"/>
                <a:cs typeface="Red Hat Text" pitchFamily="34" charset="-120"/>
              </a:rPr>
              <a:t>9 </a:t>
            </a:r>
            <a:r>
              <a:rPr lang="en-US" sz="1600" b="1" dirty="0">
                <a:solidFill>
                  <a:srgbClr val="3B3535"/>
                </a:solidFill>
                <a:latin typeface="Aptos Display" panose="020B0004020202020204" pitchFamily="34" charset="0"/>
                <a:ea typeface="Red Hat Text" pitchFamily="34" charset="-122"/>
                <a:cs typeface="Red Hat Text" pitchFamily="34" charset="-120"/>
              </a:rPr>
              <a:t>protons s</a:t>
            </a:r>
            <a:r>
              <a:rPr lang="en-US" sz="1600" b="1" baseline="30000" dirty="0">
                <a:solidFill>
                  <a:srgbClr val="3B3535"/>
                </a:solidFill>
                <a:latin typeface="Aptos Display" panose="020B0004020202020204" pitchFamily="34" charset="0"/>
                <a:ea typeface="Red Hat Text" pitchFamily="34" charset="-122"/>
                <a:cs typeface="Red Hat Text" pitchFamily="34" charset="-120"/>
              </a:rPr>
              <a:t>-1</a:t>
            </a:r>
            <a:r>
              <a:rPr lang="en-US" sz="1600" b="1" dirty="0">
                <a:solidFill>
                  <a:srgbClr val="3B3535"/>
                </a:solidFill>
                <a:latin typeface="Aptos Display" panose="020B0004020202020204" pitchFamily="34" charset="0"/>
                <a:ea typeface="Red Hat Text" pitchFamily="34" charset="-122"/>
                <a:cs typeface="Red Hat Text" pitchFamily="34" charset="-120"/>
              </a:rPr>
              <a:t>cm</a:t>
            </a:r>
            <a:r>
              <a:rPr lang="en-US" sz="1600" b="1" baseline="30000" dirty="0">
                <a:solidFill>
                  <a:srgbClr val="3B3535"/>
                </a:solidFill>
                <a:latin typeface="Aptos Display" panose="020B0004020202020204" pitchFamily="34" charset="0"/>
                <a:ea typeface="Red Hat Text" pitchFamily="34" charset="-122"/>
                <a:cs typeface="Red Hat Text" pitchFamily="34" charset="-120"/>
              </a:rPr>
              <a:t>-2</a:t>
            </a:r>
            <a:endParaRPr lang="en-US" sz="1600" b="1" baseline="30000" dirty="0">
              <a:latin typeface="Aptos Display" panose="020B0004020202020204" pitchFamily="34" charset="0"/>
            </a:endParaRPr>
          </a:p>
        </p:txBody>
      </p:sp>
    </p:spTree>
    <p:extLst>
      <p:ext uri="{BB962C8B-B14F-4D97-AF65-F5344CB8AC3E}">
        <p14:creationId xmlns:p14="http://schemas.microsoft.com/office/powerpoint/2010/main" val="309537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3832</TotalTime>
  <Words>2786</Words>
  <Application>Microsoft Macintosh PowerPoint</Application>
  <PresentationFormat>Widescreen</PresentationFormat>
  <Paragraphs>565</Paragraphs>
  <Slides>36</Slides>
  <Notes>23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-webkit-standard</vt:lpstr>
      <vt:lpstr>Aptos</vt:lpstr>
      <vt:lpstr>Aptos Display</vt:lpstr>
      <vt:lpstr>Arial</vt:lpstr>
      <vt:lpstr>Helvetica Neue</vt:lpstr>
      <vt:lpstr>Inter Medium</vt:lpstr>
      <vt:lpstr>Red Hat Text</vt:lpstr>
      <vt:lpstr>Office Theme</vt:lpstr>
      <vt:lpstr>What's between the payload and the data?</vt:lpstr>
      <vt:lpstr>PowerPoint Presentation</vt:lpstr>
      <vt:lpstr>Outline</vt:lpstr>
      <vt:lpstr>PowerPoint Presentation</vt:lpstr>
      <vt:lpstr>Technology Readiness Level</vt:lpstr>
      <vt:lpstr>Technology Readiness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Readiness Level</vt:lpstr>
      <vt:lpstr>PowerPoint Presentation</vt:lpstr>
      <vt:lpstr>Technology Readiness Level</vt:lpstr>
      <vt:lpstr>Technology Readiness Level</vt:lpstr>
      <vt:lpstr>PowerPoint Presentation</vt:lpstr>
      <vt:lpstr>PowerPoint Presentation</vt:lpstr>
      <vt:lpstr>SPACE-BIO 3U High-level project timeline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Adriano Di Giovanni</dc:creator>
  <cp:lastModifiedBy>Adriano Di Giovanni</cp:lastModifiedBy>
  <cp:revision>51</cp:revision>
  <dcterms:created xsi:type="dcterms:W3CDTF">2025-04-07T08:59:12Z</dcterms:created>
  <dcterms:modified xsi:type="dcterms:W3CDTF">2025-04-11T09:00:05Z</dcterms:modified>
</cp:coreProperties>
</file>