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p:sldMasterIdLst>
    <p:sldMasterId id="2147483660" r:id="rId1"/>
  </p:sldMasterIdLst>
  <p:notesMasterIdLst>
    <p:notesMasterId r:id="rId72"/>
  </p:notesMasterIdLst>
  <p:handoutMasterIdLst>
    <p:handoutMasterId r:id="rId73"/>
  </p:handoutMasterIdLst>
  <p:sldIdLst>
    <p:sldId id="256" r:id="rId2"/>
    <p:sldId id="726" r:id="rId3"/>
    <p:sldId id="727" r:id="rId4"/>
    <p:sldId id="342" r:id="rId5"/>
    <p:sldId id="343" r:id="rId6"/>
    <p:sldId id="345" r:id="rId7"/>
    <p:sldId id="344" r:id="rId8"/>
    <p:sldId id="354" r:id="rId9"/>
    <p:sldId id="261" r:id="rId10"/>
    <p:sldId id="262" r:id="rId11"/>
    <p:sldId id="826" r:id="rId12"/>
    <p:sldId id="264" r:id="rId13"/>
    <p:sldId id="268" r:id="rId14"/>
    <p:sldId id="271" r:id="rId15"/>
    <p:sldId id="272" r:id="rId16"/>
    <p:sldId id="827" r:id="rId17"/>
    <p:sldId id="828" r:id="rId18"/>
    <p:sldId id="276" r:id="rId19"/>
    <p:sldId id="335" r:id="rId20"/>
    <p:sldId id="336" r:id="rId21"/>
    <p:sldId id="338" r:id="rId22"/>
    <p:sldId id="281" r:id="rId23"/>
    <p:sldId id="282" r:id="rId24"/>
    <p:sldId id="356" r:id="rId25"/>
    <p:sldId id="284" r:id="rId26"/>
    <p:sldId id="285" r:id="rId27"/>
    <p:sldId id="360" r:id="rId28"/>
    <p:sldId id="361" r:id="rId29"/>
    <p:sldId id="306" r:id="rId30"/>
    <p:sldId id="308" r:id="rId31"/>
    <p:sldId id="322" r:id="rId32"/>
    <p:sldId id="309" r:id="rId33"/>
    <p:sldId id="310" r:id="rId34"/>
    <p:sldId id="364" r:id="rId35"/>
    <p:sldId id="365" r:id="rId36"/>
    <p:sldId id="366" r:id="rId37"/>
    <p:sldId id="713" r:id="rId38"/>
    <p:sldId id="328" r:id="rId39"/>
    <p:sldId id="367" r:id="rId40"/>
    <p:sldId id="312" r:id="rId41"/>
    <p:sldId id="315" r:id="rId42"/>
    <p:sldId id="839" r:id="rId43"/>
    <p:sldId id="329" r:id="rId44"/>
    <p:sldId id="368" r:id="rId45"/>
    <p:sldId id="278" r:id="rId46"/>
    <p:sldId id="279" r:id="rId47"/>
    <p:sldId id="831" r:id="rId48"/>
    <p:sldId id="830" r:id="rId49"/>
    <p:sldId id="829" r:id="rId50"/>
    <p:sldId id="832" r:id="rId51"/>
    <p:sldId id="697" r:id="rId52"/>
    <p:sldId id="699" r:id="rId53"/>
    <p:sldId id="362" r:id="rId54"/>
    <p:sldId id="700" r:id="rId55"/>
    <p:sldId id="635" r:id="rId56"/>
    <p:sldId id="644" r:id="rId57"/>
    <p:sldId id="586" r:id="rId58"/>
    <p:sldId id="587" r:id="rId59"/>
    <p:sldId id="595" r:id="rId60"/>
    <p:sldId id="578" r:id="rId61"/>
    <p:sldId id="792" r:id="rId62"/>
    <p:sldId id="584" r:id="rId63"/>
    <p:sldId id="840" r:id="rId64"/>
    <p:sldId id="833" r:id="rId65"/>
    <p:sldId id="834" r:id="rId66"/>
    <p:sldId id="835" r:id="rId67"/>
    <p:sldId id="836" r:id="rId68"/>
    <p:sldId id="837" r:id="rId69"/>
    <p:sldId id="838" r:id="rId70"/>
    <p:sldId id="73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178" autoAdjust="0"/>
    <p:restoredTop sz="94660"/>
  </p:normalViewPr>
  <p:slideViewPr>
    <p:cSldViewPr snapToGrid="0">
      <p:cViewPr varScale="1">
        <p:scale>
          <a:sx n="100" d="100"/>
          <a:sy n="100" d="100"/>
        </p:scale>
        <p:origin x="184" y="71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9A1512E1-361C-5B6E-EE3B-69A43EE45C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FEA4F594-827C-A426-D9AB-12402C055B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23370D-D43C-E84C-ADC3-E4CCC8B7B3CA}" type="datetimeFigureOut">
              <a:rPr lang="it-IT" smtClean="0"/>
              <a:t>06/04/25</a:t>
            </a:fld>
            <a:endParaRPr lang="it-IT"/>
          </a:p>
        </p:txBody>
      </p:sp>
      <p:sp>
        <p:nvSpPr>
          <p:cNvPr id="4" name="Segnaposto piè di pagina 3">
            <a:extLst>
              <a:ext uri="{FF2B5EF4-FFF2-40B4-BE49-F238E27FC236}">
                <a16:creationId xmlns:a16="http://schemas.microsoft.com/office/drawing/2014/main" id="{05B5A467-5EBE-96EB-9FC5-1155A82730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it-IT"/>
              <a:t>FIXP Academy  L'Aquila 20250407</a:t>
            </a:r>
          </a:p>
        </p:txBody>
      </p:sp>
      <p:sp>
        <p:nvSpPr>
          <p:cNvPr id="5" name="Segnaposto numero diapositiva 4">
            <a:extLst>
              <a:ext uri="{FF2B5EF4-FFF2-40B4-BE49-F238E27FC236}">
                <a16:creationId xmlns:a16="http://schemas.microsoft.com/office/drawing/2014/main" id="{FA04D39E-4CA3-75E9-3C7A-C449703D75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DE91BE-65C2-E547-B7C0-C31403FB5BD6}" type="slidenum">
              <a:rPr lang="it-IT" smtClean="0"/>
              <a:t>‹N›</a:t>
            </a:fld>
            <a:endParaRPr lang="it-IT"/>
          </a:p>
        </p:txBody>
      </p:sp>
    </p:spTree>
    <p:extLst>
      <p:ext uri="{BB962C8B-B14F-4D97-AF65-F5344CB8AC3E}">
        <p14:creationId xmlns:p14="http://schemas.microsoft.com/office/powerpoint/2010/main" val="1841700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05594-C003-401E-BAFD-F76E07D1E05A}" type="datetimeFigureOut">
              <a:rPr lang="en-US" smtClean="0"/>
              <a:t>4/6/25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FIXP Academy  L'Aquila 20250407</a:t>
            </a:r>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B7DD9-CEA8-4B4C-B113-75FAAFA803C8}" type="slidenum">
              <a:rPr lang="en-US" smtClean="0"/>
              <a:t>‹N›</a:t>
            </a:fld>
            <a:endParaRPr lang="en-US"/>
          </a:p>
        </p:txBody>
      </p:sp>
    </p:spTree>
    <p:extLst>
      <p:ext uri="{BB962C8B-B14F-4D97-AF65-F5344CB8AC3E}">
        <p14:creationId xmlns:p14="http://schemas.microsoft.com/office/powerpoint/2010/main" val="10650730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521E-C069-407D-A049-0E892AC251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Segnaposto piè di pagina 4">
            <a:extLst>
              <a:ext uri="{FF2B5EF4-FFF2-40B4-BE49-F238E27FC236}">
                <a16:creationId xmlns:a16="http://schemas.microsoft.com/office/drawing/2014/main" id="{FA431BC5-D7FF-7B0F-FE36-8AE01A2E1C3C}"/>
              </a:ext>
            </a:extLst>
          </p:cNvPr>
          <p:cNvSpPr>
            <a:spLocks noGrp="1"/>
          </p:cNvSpPr>
          <p:nvPr>
            <p:ph type="ftr" sz="quarter" idx="4"/>
          </p:nvPr>
        </p:nvSpPr>
        <p:spPr/>
        <p:txBody>
          <a:bodyPr/>
          <a:lstStyle/>
          <a:p>
            <a:r>
              <a:rPr lang="en-US"/>
              <a:t>FIXP Academy  L'Aquila 20250407</a:t>
            </a:r>
          </a:p>
        </p:txBody>
      </p:sp>
    </p:spTree>
    <p:extLst>
      <p:ext uri="{BB962C8B-B14F-4D97-AF65-F5344CB8AC3E}">
        <p14:creationId xmlns:p14="http://schemas.microsoft.com/office/powerpoint/2010/main" val="247190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1BDF6851-EC7F-A34A-BB6D-F8E5942C1BD6}" type="slidenum">
              <a:rPr lang="it-IT" smtClean="0"/>
              <a:t>5</a:t>
            </a:fld>
            <a:endParaRPr lang="it-IT"/>
          </a:p>
        </p:txBody>
      </p:sp>
      <p:sp>
        <p:nvSpPr>
          <p:cNvPr id="5" name="Segnaposto piè di pagina 4">
            <a:extLst>
              <a:ext uri="{FF2B5EF4-FFF2-40B4-BE49-F238E27FC236}">
                <a16:creationId xmlns:a16="http://schemas.microsoft.com/office/drawing/2014/main" id="{D493DA1A-1BDA-19DE-BADD-8BE611913CE7}"/>
              </a:ext>
            </a:extLst>
          </p:cNvPr>
          <p:cNvSpPr>
            <a:spLocks noGrp="1"/>
          </p:cNvSpPr>
          <p:nvPr>
            <p:ph type="ftr" sz="quarter" idx="4"/>
          </p:nvPr>
        </p:nvSpPr>
        <p:spPr/>
        <p:txBody>
          <a:bodyPr/>
          <a:lstStyle/>
          <a:p>
            <a:r>
              <a:rPr lang="en-US"/>
              <a:t>FIXP Academy  L'Aquila 20250407</a:t>
            </a:r>
          </a:p>
        </p:txBody>
      </p:sp>
    </p:spTree>
    <p:extLst>
      <p:ext uri="{BB962C8B-B14F-4D97-AF65-F5344CB8AC3E}">
        <p14:creationId xmlns:p14="http://schemas.microsoft.com/office/powerpoint/2010/main" val="2141243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FCB7DD9-CEA8-4B4C-B113-75FAAFA803C8}" type="slidenum">
              <a:rPr lang="en-US" smtClean="0"/>
              <a:t>6</a:t>
            </a:fld>
            <a:endParaRPr lang="en-US"/>
          </a:p>
        </p:txBody>
      </p:sp>
      <p:sp>
        <p:nvSpPr>
          <p:cNvPr id="5" name="Segnaposto piè di pagina 4">
            <a:extLst>
              <a:ext uri="{FF2B5EF4-FFF2-40B4-BE49-F238E27FC236}">
                <a16:creationId xmlns:a16="http://schemas.microsoft.com/office/drawing/2014/main" id="{5689E2FC-CD50-0AE9-4F7F-FF02A79C43CD}"/>
              </a:ext>
            </a:extLst>
          </p:cNvPr>
          <p:cNvSpPr>
            <a:spLocks noGrp="1"/>
          </p:cNvSpPr>
          <p:nvPr>
            <p:ph type="ftr" sz="quarter" idx="4"/>
          </p:nvPr>
        </p:nvSpPr>
        <p:spPr/>
        <p:txBody>
          <a:bodyPr/>
          <a:lstStyle/>
          <a:p>
            <a:r>
              <a:rPr lang="en-US"/>
              <a:t>FIXP Academy  L'Aquila 20250407</a:t>
            </a:r>
          </a:p>
        </p:txBody>
      </p:sp>
    </p:spTree>
    <p:extLst>
      <p:ext uri="{BB962C8B-B14F-4D97-AF65-F5344CB8AC3E}">
        <p14:creationId xmlns:p14="http://schemas.microsoft.com/office/powerpoint/2010/main" val="2912066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861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atin typeface="Arial" pitchFamily="34" charset="0"/>
            </a:endParaRPr>
          </a:p>
        </p:txBody>
      </p:sp>
      <p:sp>
        <p:nvSpPr>
          <p:cNvPr id="68612"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49C21C-1EE9-4FD8-831B-52AF24FB9FFD}" type="slidenum">
              <a:rPr lang="it-IT" smtClean="0"/>
              <a:pPr fontAlgn="base">
                <a:spcBef>
                  <a:spcPct val="0"/>
                </a:spcBef>
                <a:spcAft>
                  <a:spcPct val="0"/>
                </a:spcAft>
                <a:defRPr/>
              </a:pPr>
              <a:t>11</a:t>
            </a:fld>
            <a:endParaRPr lang="it-IT"/>
          </a:p>
        </p:txBody>
      </p:sp>
      <p:sp>
        <p:nvSpPr>
          <p:cNvPr id="2" name="Segnaposto piè di pagina 1">
            <a:extLst>
              <a:ext uri="{FF2B5EF4-FFF2-40B4-BE49-F238E27FC236}">
                <a16:creationId xmlns:a16="http://schemas.microsoft.com/office/drawing/2014/main" id="{0ABF4F8B-0E75-C310-448D-EA164C5EF811}"/>
              </a:ext>
            </a:extLst>
          </p:cNvPr>
          <p:cNvSpPr>
            <a:spLocks noGrp="1"/>
          </p:cNvSpPr>
          <p:nvPr>
            <p:ph type="ftr" sz="quarter" idx="4"/>
          </p:nvPr>
        </p:nvSpPr>
        <p:spPr/>
        <p:txBody>
          <a:bodyPr/>
          <a:lstStyle/>
          <a:p>
            <a:r>
              <a:rPr lang="en-US"/>
              <a:t>FIXP Academy  L'Aquila 20250407</a:t>
            </a:r>
          </a:p>
        </p:txBody>
      </p:sp>
    </p:spTree>
    <p:extLst>
      <p:ext uri="{BB962C8B-B14F-4D97-AF65-F5344CB8AC3E}">
        <p14:creationId xmlns:p14="http://schemas.microsoft.com/office/powerpoint/2010/main" val="176343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F3D210-F7B4-48CE-8B73-E95216D20FA3}"/>
              </a:ext>
            </a:extLst>
          </p:cNvPr>
          <p:cNvSpPr>
            <a:spLocks noGrp="1" noChangeArrowheads="1"/>
          </p:cNvSpPr>
          <p:nvPr>
            <p:ph type="sldNum" sz="quarter" idx="5"/>
          </p:nvPr>
        </p:nvSpPr>
        <p:spPr>
          <a:ln/>
        </p:spPr>
        <p:txBody>
          <a:bodyPr/>
          <a:lstStyle/>
          <a:p>
            <a:fld id="{FBFAB447-9E64-4D56-A69B-90FEAC5D6799}" type="slidenum">
              <a:rPr lang="en-US" altLang="it-IT"/>
              <a:pPr/>
              <a:t>23</a:t>
            </a:fld>
            <a:endParaRPr lang="en-US" altLang="it-IT"/>
          </a:p>
        </p:txBody>
      </p:sp>
      <p:sp>
        <p:nvSpPr>
          <p:cNvPr id="86018" name="Rectangle 2">
            <a:extLst>
              <a:ext uri="{FF2B5EF4-FFF2-40B4-BE49-F238E27FC236}">
                <a16:creationId xmlns:a16="http://schemas.microsoft.com/office/drawing/2014/main" id="{84C782A1-E6C7-4542-AB3F-65892F256781}"/>
              </a:ext>
            </a:extLst>
          </p:cNvPr>
          <p:cNvSpPr>
            <a:spLocks noGrp="1" noRot="1" noChangeAspect="1" noChangeArrowheads="1" noTextEdit="1"/>
          </p:cNvSpPr>
          <p:nvPr>
            <p:ph type="sldImg"/>
          </p:nvPr>
        </p:nvSpPr>
        <p:spPr>
          <a:xfrm>
            <a:off x="382588" y="685800"/>
            <a:ext cx="6096000" cy="3429000"/>
          </a:xfrm>
          <a:ln/>
        </p:spPr>
      </p:sp>
      <p:sp>
        <p:nvSpPr>
          <p:cNvPr id="86019" name="Rectangle 3">
            <a:extLst>
              <a:ext uri="{FF2B5EF4-FFF2-40B4-BE49-F238E27FC236}">
                <a16:creationId xmlns:a16="http://schemas.microsoft.com/office/drawing/2014/main" id="{E0DE522B-A95B-4CBB-B636-1736D9E9DE3C}"/>
              </a:ext>
            </a:extLst>
          </p:cNvPr>
          <p:cNvSpPr>
            <a:spLocks noGrp="1" noChangeArrowheads="1"/>
          </p:cNvSpPr>
          <p:nvPr>
            <p:ph type="body" idx="1"/>
          </p:nvPr>
        </p:nvSpPr>
        <p:spPr>
          <a:xfrm>
            <a:off x="914400" y="4343400"/>
            <a:ext cx="5029200" cy="4114800"/>
          </a:xfrm>
        </p:spPr>
        <p:txBody>
          <a:bodyPr/>
          <a:lstStyle/>
          <a:p>
            <a:endParaRPr lang="it-IT" altLang="it-IT"/>
          </a:p>
        </p:txBody>
      </p:sp>
      <p:sp>
        <p:nvSpPr>
          <p:cNvPr id="2" name="Segnaposto piè di pagina 1">
            <a:extLst>
              <a:ext uri="{FF2B5EF4-FFF2-40B4-BE49-F238E27FC236}">
                <a16:creationId xmlns:a16="http://schemas.microsoft.com/office/drawing/2014/main" id="{C937E4AA-69FA-21DD-48FD-75F9DA32B04E}"/>
              </a:ext>
            </a:extLst>
          </p:cNvPr>
          <p:cNvSpPr>
            <a:spLocks noGrp="1"/>
          </p:cNvSpPr>
          <p:nvPr>
            <p:ph type="ftr" sz="quarter" idx="4"/>
          </p:nvPr>
        </p:nvSpPr>
        <p:spPr/>
        <p:txBody>
          <a:bodyPr/>
          <a:lstStyle/>
          <a:p>
            <a:r>
              <a:rPr lang="en-US"/>
              <a:t>FIXP Academy  L'Aquila 20250407</a:t>
            </a:r>
          </a:p>
        </p:txBody>
      </p:sp>
    </p:spTree>
    <p:extLst>
      <p:ext uri="{BB962C8B-B14F-4D97-AF65-F5344CB8AC3E}">
        <p14:creationId xmlns:p14="http://schemas.microsoft.com/office/powerpoint/2010/main" val="1603475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CA521E-C069-407D-A049-0E892AC251C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egnaposto piè di pagina 4">
            <a:extLst>
              <a:ext uri="{FF2B5EF4-FFF2-40B4-BE49-F238E27FC236}">
                <a16:creationId xmlns:a16="http://schemas.microsoft.com/office/drawing/2014/main" id="{AEFC0680-94BC-4E62-C4B7-7827C3814CA4}"/>
              </a:ext>
            </a:extLst>
          </p:cNvPr>
          <p:cNvSpPr>
            <a:spLocks noGrp="1"/>
          </p:cNvSpPr>
          <p:nvPr>
            <p:ph type="ftr" sz="quarter" idx="4"/>
          </p:nvPr>
        </p:nvSpPr>
        <p:spPr/>
        <p:txBody>
          <a:bodyPr/>
          <a:lstStyle/>
          <a:p>
            <a:r>
              <a:rPr lang="en-US"/>
              <a:t>FIXP Academy  L'Aquila 20250407</a:t>
            </a:r>
          </a:p>
        </p:txBody>
      </p:sp>
    </p:spTree>
    <p:extLst>
      <p:ext uri="{BB962C8B-B14F-4D97-AF65-F5344CB8AC3E}">
        <p14:creationId xmlns:p14="http://schemas.microsoft.com/office/powerpoint/2010/main" val="3074437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mn-lt"/>
                <a:ea typeface="+mn-ea"/>
                <a:cs typeface="+mn-cs"/>
              </a:rPr>
              <a:t>Cas A’s 2–8 keV spectrum is dominated by K-shell line emission</a:t>
            </a:r>
          </a:p>
          <a:p>
            <a:r>
              <a:rPr lang="en-US" sz="1200" b="0" i="0" u="none" strike="noStrike" kern="1200" baseline="0">
                <a:solidFill>
                  <a:schemeClr val="tx1"/>
                </a:solidFill>
                <a:latin typeface="+mn-lt"/>
                <a:ea typeface="+mn-ea"/>
                <a:cs typeface="+mn-cs"/>
              </a:rPr>
              <a:t>from Si, S, Ar, Ca, and Fe, and continuum emission that is in</a:t>
            </a:r>
          </a:p>
          <a:p>
            <a:r>
              <a:rPr lang="en-US" sz="1200" b="0" i="0" u="none" strike="noStrike" kern="1200" baseline="0">
                <a:solidFill>
                  <a:schemeClr val="tx1"/>
                </a:solidFill>
                <a:latin typeface="+mn-lt"/>
                <a:ea typeface="+mn-ea"/>
                <a:cs typeface="+mn-cs"/>
              </a:rPr>
              <a:t>many regions dominated by synchrotron radiation we found that a priori the</a:t>
            </a:r>
          </a:p>
          <a:p>
            <a:r>
              <a:rPr lang="en-US" sz="1200" b="0" i="0" u="none" strike="noStrike" kern="1200" baseline="0">
                <a:solidFill>
                  <a:schemeClr val="tx1"/>
                </a:solidFill>
                <a:latin typeface="+mn-lt"/>
                <a:ea typeface="+mn-ea"/>
                <a:cs typeface="+mn-cs"/>
              </a:rPr>
              <a:t>3–6 keV band offered a better sensitivity for detecting polarization,</a:t>
            </a:r>
          </a:p>
          <a:p>
            <a:r>
              <a:rPr lang="en-US" sz="1200" b="0" i="0" u="none" strike="noStrike" kern="1200" baseline="0">
                <a:solidFill>
                  <a:schemeClr val="tx1"/>
                </a:solidFill>
                <a:latin typeface="+mn-lt"/>
                <a:ea typeface="+mn-ea"/>
                <a:cs typeface="+mn-cs"/>
              </a:rPr>
              <a:t>despite the presence of Ar-K and Ca-K line emission</a:t>
            </a:r>
            <a:endParaRPr lang="en-US" dirty="0"/>
          </a:p>
        </p:txBody>
      </p:sp>
      <p:sp>
        <p:nvSpPr>
          <p:cNvPr id="4" name="Segnaposto piè di pagina 3">
            <a:extLst>
              <a:ext uri="{FF2B5EF4-FFF2-40B4-BE49-F238E27FC236}">
                <a16:creationId xmlns:a16="http://schemas.microsoft.com/office/drawing/2014/main" id="{6670028B-F66F-F782-6305-171C447AAA5D}"/>
              </a:ext>
            </a:extLst>
          </p:cNvPr>
          <p:cNvSpPr>
            <a:spLocks noGrp="1"/>
          </p:cNvSpPr>
          <p:nvPr>
            <p:ph type="ftr" sz="quarter" idx="4"/>
          </p:nvPr>
        </p:nvSpPr>
        <p:spPr/>
        <p:txBody>
          <a:bodyPr/>
          <a:lstStyle/>
          <a:p>
            <a:r>
              <a:rPr lang="en-US"/>
              <a:t>FIXP Academy  L'Aquila 20250407</a:t>
            </a:r>
          </a:p>
        </p:txBody>
      </p:sp>
    </p:spTree>
    <p:extLst>
      <p:ext uri="{BB962C8B-B14F-4D97-AF65-F5344CB8AC3E}">
        <p14:creationId xmlns:p14="http://schemas.microsoft.com/office/powerpoint/2010/main" val="3307712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piè di pagina 3">
            <a:extLst>
              <a:ext uri="{FF2B5EF4-FFF2-40B4-BE49-F238E27FC236}">
                <a16:creationId xmlns:a16="http://schemas.microsoft.com/office/drawing/2014/main" id="{6D8B17F9-4041-D793-980F-0A8932C4C0AC}"/>
              </a:ext>
            </a:extLst>
          </p:cNvPr>
          <p:cNvSpPr>
            <a:spLocks noGrp="1"/>
          </p:cNvSpPr>
          <p:nvPr>
            <p:ph type="ftr" sz="quarter" idx="4"/>
          </p:nvPr>
        </p:nvSpPr>
        <p:spPr/>
        <p:txBody>
          <a:bodyPr/>
          <a:lstStyle/>
          <a:p>
            <a:r>
              <a:rPr lang="en-US"/>
              <a:t>FIXP Academy  L'Aquila 20250407</a:t>
            </a:r>
          </a:p>
        </p:txBody>
      </p:sp>
    </p:spTree>
    <p:extLst>
      <p:ext uri="{BB962C8B-B14F-4D97-AF65-F5344CB8AC3E}">
        <p14:creationId xmlns:p14="http://schemas.microsoft.com/office/powerpoint/2010/main" val="501156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p:bg>
      <p:bgPr>
        <a:blipFill dpi="0" rotWithShape="0">
          <a:blip r:embed="rId2" cstate="screen">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236CCBC-485C-4FAE-B2E2-5643B5B1F74C}"/>
              </a:ext>
            </a:extLst>
          </p:cNvPr>
          <p:cNvGrpSpPr/>
          <p:nvPr userDrawn="1"/>
        </p:nvGrpSpPr>
        <p:grpSpPr>
          <a:xfrm>
            <a:off x="66732" y="274321"/>
            <a:ext cx="939859" cy="605289"/>
            <a:chOff x="386772" y="381000"/>
            <a:chExt cx="1419896" cy="914444"/>
          </a:xfrm>
        </p:grpSpPr>
        <p:pic>
          <p:nvPicPr>
            <p:cNvPr id="9" name="Picture 8">
              <a:extLst>
                <a:ext uri="{FF2B5EF4-FFF2-40B4-BE49-F238E27FC236}">
                  <a16:creationId xmlns:a16="http://schemas.microsoft.com/office/drawing/2014/main" id="{7A1462EF-AF56-4E76-A256-86BB9DFCAC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800" y="381000"/>
              <a:ext cx="739868" cy="914444"/>
            </a:xfrm>
            <a:prstGeom prst="rect">
              <a:avLst/>
            </a:prstGeom>
          </p:spPr>
        </p:pic>
        <p:pic>
          <p:nvPicPr>
            <p:cNvPr id="10" name="Picture 9">
              <a:extLst>
                <a:ext uri="{FF2B5EF4-FFF2-40B4-BE49-F238E27FC236}">
                  <a16:creationId xmlns:a16="http://schemas.microsoft.com/office/drawing/2014/main" id="{F136860F-E029-406D-985E-F8E6DC2F3BC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6772" y="397626"/>
              <a:ext cx="648424" cy="881192"/>
            </a:xfrm>
            <a:prstGeom prst="rect">
              <a:avLst/>
            </a:prstGeom>
          </p:spPr>
        </p:pic>
      </p:grpSp>
    </p:spTree>
    <p:extLst>
      <p:ext uri="{BB962C8B-B14F-4D97-AF65-F5344CB8AC3E}">
        <p14:creationId xmlns:p14="http://schemas.microsoft.com/office/powerpoint/2010/main" val="244950393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left, text righ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066800"/>
            <a:ext cx="8331200" cy="54102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Content Placeholder 3"/>
          <p:cNvSpPr>
            <a:spLocks noGrp="1"/>
          </p:cNvSpPr>
          <p:nvPr>
            <p:ph sz="half" idx="13"/>
          </p:nvPr>
        </p:nvSpPr>
        <p:spPr>
          <a:xfrm>
            <a:off x="8839200" y="1066800"/>
            <a:ext cx="3050117" cy="5410200"/>
          </a:xfrm>
        </p:spPr>
        <p:txBody>
          <a:bodyPr>
            <a:normAutofit/>
          </a:bodyPr>
          <a:lstStyle>
            <a:lvl1pPr>
              <a:defRPr sz="1500"/>
            </a:lvl1pPr>
            <a:lvl2pPr marL="385763" indent="-215504">
              <a:defRPr sz="1350"/>
            </a:lvl2pPr>
            <a:lvl3pPr marL="556022" indent="-170260">
              <a:defRPr sz="1200"/>
            </a:lvl3pPr>
            <a:lvl4pPr marL="731044" indent="-175022">
              <a:defRPr sz="10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
        <p:nvSpPr>
          <p:cNvPr id="14" name="Title 1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08738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A683-670E-466E-9FB4-F209BA7DE090}"/>
              </a:ext>
            </a:extLst>
          </p:cNvPr>
          <p:cNvSpPr>
            <a:spLocks noGrp="1"/>
          </p:cNvSpPr>
          <p:nvPr>
            <p:ph type="title"/>
          </p:nvPr>
        </p:nvSpPr>
        <p:spPr/>
        <p:txBody>
          <a:bodyPr/>
          <a:lstStyle/>
          <a:p>
            <a:r>
              <a:rPr lang="en-US"/>
              <a:t>Click to edit Master title style</a:t>
            </a:r>
          </a:p>
        </p:txBody>
      </p:sp>
      <p:sp>
        <p:nvSpPr>
          <p:cNvPr id="3" name="Picture Placeholder 2">
            <a:extLst>
              <a:ext uri="{FF2B5EF4-FFF2-40B4-BE49-F238E27FC236}">
                <a16:creationId xmlns:a16="http://schemas.microsoft.com/office/drawing/2014/main" id="{9073298F-7F9D-479F-9563-63493DDDA0E0}"/>
              </a:ext>
            </a:extLst>
          </p:cNvPr>
          <p:cNvSpPr>
            <a:spLocks noGrp="1"/>
          </p:cNvSpPr>
          <p:nvPr>
            <p:ph type="pic" idx="1"/>
          </p:nvPr>
        </p:nvSpPr>
        <p:spPr>
          <a:xfrm>
            <a:off x="4273483" y="953679"/>
            <a:ext cx="7918516" cy="54102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Content Placeholder 3">
            <a:extLst>
              <a:ext uri="{FF2B5EF4-FFF2-40B4-BE49-F238E27FC236}">
                <a16:creationId xmlns:a16="http://schemas.microsoft.com/office/drawing/2014/main" id="{E1981AB8-2C07-4862-9D5B-F8B3AE4F6535}"/>
              </a:ext>
            </a:extLst>
          </p:cNvPr>
          <p:cNvSpPr>
            <a:spLocks noGrp="1"/>
          </p:cNvSpPr>
          <p:nvPr>
            <p:ph sz="half" idx="13"/>
          </p:nvPr>
        </p:nvSpPr>
        <p:spPr>
          <a:xfrm>
            <a:off x="304800" y="1010239"/>
            <a:ext cx="3050117" cy="5410200"/>
          </a:xfrm>
        </p:spPr>
        <p:txBody>
          <a:bodyPr>
            <a:normAutofit/>
          </a:bodyPr>
          <a:lstStyle>
            <a:lvl1pPr>
              <a:defRPr sz="1500"/>
            </a:lvl1pPr>
            <a:lvl2pPr marL="385763" indent="-215504">
              <a:defRPr sz="1350"/>
            </a:lvl2pPr>
            <a:lvl3pPr marL="556022" indent="-170260">
              <a:defRPr sz="1200"/>
            </a:lvl3pPr>
            <a:lvl4pPr marL="731044" indent="-175022">
              <a:defRPr sz="10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9152895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6D1F7-3DE9-4629-A8E9-AE82E9BD8F1E}"/>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7607380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age">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641600" y="381000"/>
            <a:ext cx="8940800" cy="914400"/>
          </a:xfrm>
        </p:spPr>
        <p:txBody>
          <a:bodyPr/>
          <a:lstStyle>
            <a:lvl1pPr>
              <a:defRPr cap="small" baseline="0"/>
            </a:lvl1pPr>
          </a:lstStyle>
          <a:p>
            <a:r>
              <a:rPr lang="en-US"/>
              <a:t>Click to edit Master title style</a:t>
            </a:r>
          </a:p>
        </p:txBody>
      </p:sp>
      <p:cxnSp>
        <p:nvCxnSpPr>
          <p:cNvPr id="4" name="Straight Connector 3"/>
          <p:cNvCxnSpPr/>
          <p:nvPr userDrawn="1"/>
        </p:nvCxnSpPr>
        <p:spPr>
          <a:xfrm>
            <a:off x="609600" y="1447800"/>
            <a:ext cx="10972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4315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small" baseline="0"/>
            </a:lvl1pPr>
          </a:lstStyle>
          <a:p>
            <a:r>
              <a:rPr lang="en-US" dirty="0"/>
              <a:t>Click to Edit Master Title Style</a:t>
            </a:r>
          </a:p>
        </p:txBody>
      </p:sp>
      <p:sp>
        <p:nvSpPr>
          <p:cNvPr id="7" name="Footer Placeholder 4">
            <a:extLst>
              <a:ext uri="{FF2B5EF4-FFF2-40B4-BE49-F238E27FC236}">
                <a16:creationId xmlns:a16="http://schemas.microsoft.com/office/drawing/2014/main" id="{B167F2D4-F51D-3542-B776-36B41528757D}"/>
              </a:ext>
            </a:extLst>
          </p:cNvPr>
          <p:cNvSpPr>
            <a:spLocks noGrp="1"/>
          </p:cNvSpPr>
          <p:nvPr>
            <p:ph type="ftr" sz="quarter" idx="3"/>
          </p:nvPr>
        </p:nvSpPr>
        <p:spPr>
          <a:xfrm>
            <a:off x="3081233" y="6477000"/>
            <a:ext cx="6096000" cy="27432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FIXP Academy  L'Aquila 20250407</a:t>
            </a:r>
          </a:p>
        </p:txBody>
      </p:sp>
      <p:sp>
        <p:nvSpPr>
          <p:cNvPr id="8" name="Date Placeholder 5">
            <a:extLst>
              <a:ext uri="{FF2B5EF4-FFF2-40B4-BE49-F238E27FC236}">
                <a16:creationId xmlns:a16="http://schemas.microsoft.com/office/drawing/2014/main" id="{520183C8-3E5A-7944-B374-66F4E690A9E4}"/>
              </a:ext>
            </a:extLst>
          </p:cNvPr>
          <p:cNvSpPr>
            <a:spLocks noGrp="1"/>
          </p:cNvSpPr>
          <p:nvPr>
            <p:ph type="dt" sz="half" idx="2"/>
          </p:nvPr>
        </p:nvSpPr>
        <p:spPr>
          <a:xfrm>
            <a:off x="605801" y="6477000"/>
            <a:ext cx="2438400" cy="274320"/>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5" name="Content Placeholder 4">
            <a:extLst>
              <a:ext uri="{FF2B5EF4-FFF2-40B4-BE49-F238E27FC236}">
                <a16:creationId xmlns:a16="http://schemas.microsoft.com/office/drawing/2014/main" id="{C4F601EA-F37C-2F4F-96DD-9815ABD1ACDD}"/>
              </a:ext>
            </a:extLst>
          </p:cNvPr>
          <p:cNvSpPr>
            <a:spLocks noGrp="1"/>
          </p:cNvSpPr>
          <p:nvPr>
            <p:ph sz="quarter" idx="10"/>
          </p:nvPr>
        </p:nvSpPr>
        <p:spPr>
          <a:xfrm>
            <a:off x="609600" y="1371600"/>
            <a:ext cx="10972800" cy="502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4483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small" baseline="0"/>
            </a:lvl1pPr>
          </a:lstStyle>
          <a:p>
            <a:r>
              <a:rPr lang="en-US"/>
              <a:t>Click to edit Master title style</a:t>
            </a:r>
          </a:p>
        </p:txBody>
      </p:sp>
      <p:sp>
        <p:nvSpPr>
          <p:cNvPr id="5" name="Footer Placeholder 4">
            <a:extLst>
              <a:ext uri="{FF2B5EF4-FFF2-40B4-BE49-F238E27FC236}">
                <a16:creationId xmlns:a16="http://schemas.microsoft.com/office/drawing/2014/main" id="{82337297-65E8-2744-A552-26FC1EF3862C}"/>
              </a:ext>
            </a:extLst>
          </p:cNvPr>
          <p:cNvSpPr>
            <a:spLocks noGrp="1"/>
          </p:cNvSpPr>
          <p:nvPr>
            <p:ph type="ftr" sz="quarter" idx="3"/>
          </p:nvPr>
        </p:nvSpPr>
        <p:spPr>
          <a:xfrm>
            <a:off x="3081233" y="6477000"/>
            <a:ext cx="6096000" cy="27432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FIXP Academy  L'Aquila 20250407</a:t>
            </a:r>
          </a:p>
        </p:txBody>
      </p:sp>
      <p:sp>
        <p:nvSpPr>
          <p:cNvPr id="6" name="Date Placeholder 5">
            <a:extLst>
              <a:ext uri="{FF2B5EF4-FFF2-40B4-BE49-F238E27FC236}">
                <a16:creationId xmlns:a16="http://schemas.microsoft.com/office/drawing/2014/main" id="{DB033030-B233-6743-B307-8BE0F1C55E33}"/>
              </a:ext>
            </a:extLst>
          </p:cNvPr>
          <p:cNvSpPr>
            <a:spLocks noGrp="1"/>
          </p:cNvSpPr>
          <p:nvPr>
            <p:ph type="dt" sz="half" idx="14"/>
          </p:nvPr>
        </p:nvSpPr>
        <p:spPr>
          <a:xfrm>
            <a:off x="605801" y="6477000"/>
            <a:ext cx="2438400" cy="274320"/>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
        <p:nvSpPr>
          <p:cNvPr id="8" name="Content Placeholder 7">
            <a:extLst>
              <a:ext uri="{FF2B5EF4-FFF2-40B4-BE49-F238E27FC236}">
                <a16:creationId xmlns:a16="http://schemas.microsoft.com/office/drawing/2014/main" id="{6B5A228C-04E8-9544-92FD-EC5148682C8F}"/>
              </a:ext>
            </a:extLst>
          </p:cNvPr>
          <p:cNvSpPr>
            <a:spLocks noGrp="1"/>
          </p:cNvSpPr>
          <p:nvPr>
            <p:ph sz="quarter" idx="16"/>
          </p:nvPr>
        </p:nvSpPr>
        <p:spPr>
          <a:xfrm>
            <a:off x="604468" y="1374808"/>
            <a:ext cx="538886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7">
            <a:extLst>
              <a:ext uri="{FF2B5EF4-FFF2-40B4-BE49-F238E27FC236}">
                <a16:creationId xmlns:a16="http://schemas.microsoft.com/office/drawing/2014/main" id="{D494BB2B-D1A4-3740-BABE-69E54F026AD6}"/>
              </a:ext>
            </a:extLst>
          </p:cNvPr>
          <p:cNvSpPr>
            <a:spLocks noGrp="1"/>
          </p:cNvSpPr>
          <p:nvPr>
            <p:ph sz="quarter" idx="17"/>
          </p:nvPr>
        </p:nvSpPr>
        <p:spPr>
          <a:xfrm>
            <a:off x="6193536" y="1374808"/>
            <a:ext cx="5388864"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2154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0">
    <p:bg>
      <p:bgPr>
        <a:solidFill>
          <a:schemeClr val="tx1"/>
        </a:solid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641600" y="152400"/>
            <a:ext cx="8940800" cy="914400"/>
          </a:xfrm>
        </p:spPr>
        <p:txBody>
          <a:bodyPr/>
          <a:lstStyle>
            <a:lvl1pPr>
              <a:defRPr cap="small" baseline="0"/>
            </a:lvl1pPr>
          </a:lstStyle>
          <a:p>
            <a:r>
              <a:rPr lang="en-US"/>
              <a:t>Click to edit Master title style</a:t>
            </a:r>
          </a:p>
        </p:txBody>
      </p:sp>
      <p:sp>
        <p:nvSpPr>
          <p:cNvPr id="4" name="Footer Placeholder 4">
            <a:extLst>
              <a:ext uri="{FF2B5EF4-FFF2-40B4-BE49-F238E27FC236}">
                <a16:creationId xmlns:a16="http://schemas.microsoft.com/office/drawing/2014/main" id="{0F3C4886-12BA-DC43-889D-2A0502BC3741}"/>
              </a:ext>
            </a:extLst>
          </p:cNvPr>
          <p:cNvSpPr>
            <a:spLocks noGrp="1"/>
          </p:cNvSpPr>
          <p:nvPr>
            <p:ph type="ftr" sz="quarter" idx="3"/>
          </p:nvPr>
        </p:nvSpPr>
        <p:spPr>
          <a:xfrm>
            <a:off x="3081233" y="6477000"/>
            <a:ext cx="6096000" cy="274320"/>
          </a:xfrm>
          <a:prstGeom prst="rect">
            <a:avLst/>
          </a:prstGeom>
        </p:spPr>
        <p:txBody>
          <a:bodyPr vert="horz" lIns="91440" tIns="45720" rIns="91440" bIns="45720" rtlCol="0" anchor="ctr"/>
          <a:lstStyle>
            <a:lvl1pPr algn="ctr">
              <a:defRPr sz="1200">
                <a:solidFill>
                  <a:schemeClr val="bg1"/>
                </a:solidFill>
              </a:defRPr>
            </a:lvl1pPr>
          </a:lstStyle>
          <a:p>
            <a:r>
              <a:rPr lang="en-US">
                <a:solidFill>
                  <a:prstClr val="white"/>
                </a:solidFill>
              </a:rPr>
              <a:t>FIXP Academy  L'Aquila 20250407</a:t>
            </a:r>
          </a:p>
        </p:txBody>
      </p:sp>
      <p:sp>
        <p:nvSpPr>
          <p:cNvPr id="5" name="Date Placeholder 5">
            <a:extLst>
              <a:ext uri="{FF2B5EF4-FFF2-40B4-BE49-F238E27FC236}">
                <a16:creationId xmlns:a16="http://schemas.microsoft.com/office/drawing/2014/main" id="{D7821B5D-B40E-5C4F-B732-961F37E97C00}"/>
              </a:ext>
            </a:extLst>
          </p:cNvPr>
          <p:cNvSpPr>
            <a:spLocks noGrp="1"/>
          </p:cNvSpPr>
          <p:nvPr>
            <p:ph type="dt" sz="half" idx="2"/>
          </p:nvPr>
        </p:nvSpPr>
        <p:spPr>
          <a:xfrm>
            <a:off x="605801" y="6477000"/>
            <a:ext cx="2438400" cy="274320"/>
          </a:xfrm>
          <a:prstGeom prst="rect">
            <a:avLst/>
          </a:prstGeom>
        </p:spPr>
        <p:txBody>
          <a:bodyPr vert="horz" lIns="91440" tIns="45720" rIns="91440" bIns="45720" rtlCol="0" anchor="ctr"/>
          <a:lstStyle>
            <a:lvl1pPr algn="l">
              <a:defRPr sz="1200">
                <a:solidFill>
                  <a:schemeClr val="bg1"/>
                </a:solidFill>
              </a:defRPr>
            </a:lvl1pPr>
          </a:lstStyle>
          <a:p>
            <a:endParaRPr lang="en-US">
              <a:solidFill>
                <a:prstClr val="white"/>
              </a:solidFill>
            </a:endParaRPr>
          </a:p>
        </p:txBody>
      </p:sp>
    </p:spTree>
    <p:extLst>
      <p:ext uri="{BB962C8B-B14F-4D97-AF65-F5344CB8AC3E}">
        <p14:creationId xmlns:p14="http://schemas.microsoft.com/office/powerpoint/2010/main" val="995789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solidFill>
            </a:endParaRPr>
          </a:p>
        </p:txBody>
      </p:sp>
      <p:sp>
        <p:nvSpPr>
          <p:cNvPr id="3" name="Footer Placeholder 2"/>
          <p:cNvSpPr>
            <a:spLocks noGrp="1"/>
          </p:cNvSpPr>
          <p:nvPr>
            <p:ph type="ftr" sz="quarter" idx="11"/>
          </p:nvPr>
        </p:nvSpPr>
        <p:spPr/>
        <p:txBody>
          <a:bodyPr/>
          <a:lstStyle/>
          <a:p>
            <a:r>
              <a:rPr lang="en-US">
                <a:solidFill>
                  <a:prstClr val="black"/>
                </a:solidFill>
              </a:rPr>
              <a:t>FIXP Academy  L'Aquila 20250407</a:t>
            </a:r>
          </a:p>
        </p:txBody>
      </p:sp>
      <p:sp>
        <p:nvSpPr>
          <p:cNvPr id="4" name="Slide Number Placeholder 3"/>
          <p:cNvSpPr>
            <a:spLocks noGrp="1"/>
          </p:cNvSpPr>
          <p:nvPr>
            <p:ph type="sldNum" sz="quarter" idx="12"/>
          </p:nvPr>
        </p:nvSpPr>
        <p:spPr/>
        <p:txBody>
          <a:bodyPr/>
          <a:lstStyle/>
          <a:p>
            <a:fld id="{228B4CC1-BEB2-F44E-A015-68299DAAD62F}" type="slidenum">
              <a:rPr lang="en-US" smtClean="0">
                <a:solidFill>
                  <a:prstClr val="black"/>
                </a:solidFill>
              </a:rPr>
              <a:pPr/>
              <a:t>‹N›</a:t>
            </a:fld>
            <a:endParaRPr lang="en-US">
              <a:solidFill>
                <a:prstClr val="black"/>
              </a:solidFill>
            </a:endParaRPr>
          </a:p>
        </p:txBody>
      </p:sp>
    </p:spTree>
    <p:extLst>
      <p:ext uri="{BB962C8B-B14F-4D97-AF65-F5344CB8AC3E}">
        <p14:creationId xmlns:p14="http://schemas.microsoft.com/office/powerpoint/2010/main" val="3200880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B55A7F6A-1745-4E46-A980-15532801862F}"/>
              </a:ext>
            </a:extLst>
          </p:cNvPr>
          <p:cNvSpPr txBox="1">
            <a:spLocks/>
          </p:cNvSpPr>
          <p:nvPr userDrawn="1"/>
        </p:nvSpPr>
        <p:spPr>
          <a:xfrm>
            <a:off x="1422400" y="228600"/>
            <a:ext cx="10160000" cy="685800"/>
          </a:xfrm>
          <a:prstGeom prst="rect">
            <a:avLst/>
          </a:prstGeom>
        </p:spPr>
        <p:txBody>
          <a:bodyPr vert="horz" lIns="91440" tIns="45720" rIns="91440" bIns="45720" rtlCol="0" anchor="ctr">
            <a:normAutofit/>
          </a:bodyPr>
          <a:lstStyle>
            <a:lvl1pPr algn="r" defTabSz="914400" rtl="0" eaLnBrk="1" latinLnBrk="0" hangingPunct="1">
              <a:spcBef>
                <a:spcPct val="0"/>
              </a:spcBef>
              <a:buNone/>
              <a:defRPr sz="2600" b="1" kern="1200">
                <a:solidFill>
                  <a:schemeClr val="bg1"/>
                </a:solidFill>
                <a:effectLst>
                  <a:outerShdw blurRad="38100" dist="38100" dir="2700000" algn="tl">
                    <a:srgbClr val="000000">
                      <a:alpha val="43137"/>
                    </a:srgbClr>
                  </a:outerShdw>
                </a:effectLst>
                <a:latin typeface="Arial Narrow" pitchFamily="34"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sz="26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Narrow" pitchFamily="34" charset="0"/>
              <a:ea typeface="+mj-ea"/>
              <a:cs typeface="+mj-cs"/>
            </a:endParaRPr>
          </a:p>
        </p:txBody>
      </p:sp>
      <p:sp>
        <p:nvSpPr>
          <p:cNvPr id="6" name="Table Placeholder 10">
            <a:extLst>
              <a:ext uri="{FF2B5EF4-FFF2-40B4-BE49-F238E27FC236}">
                <a16:creationId xmlns:a16="http://schemas.microsoft.com/office/drawing/2014/main" id="{6308AA14-57C0-42F8-B352-B65AFCA9C5DF}"/>
              </a:ext>
            </a:extLst>
          </p:cNvPr>
          <p:cNvSpPr>
            <a:spLocks noGrp="1"/>
          </p:cNvSpPr>
          <p:nvPr>
            <p:ph type="tbl" sz="quarter" idx="13"/>
          </p:nvPr>
        </p:nvSpPr>
        <p:spPr>
          <a:xfrm>
            <a:off x="609600" y="1600200"/>
            <a:ext cx="10972800" cy="4572000"/>
          </a:xfrm>
        </p:spPr>
        <p:txBody>
          <a:bodyPr/>
          <a:lstStyle/>
          <a:p>
            <a:r>
              <a:rPr lang="en-US"/>
              <a:t>Click icon to add table</a:t>
            </a:r>
          </a:p>
        </p:txBody>
      </p:sp>
      <p:grpSp>
        <p:nvGrpSpPr>
          <p:cNvPr id="7" name="Group 6">
            <a:extLst>
              <a:ext uri="{FF2B5EF4-FFF2-40B4-BE49-F238E27FC236}">
                <a16:creationId xmlns:a16="http://schemas.microsoft.com/office/drawing/2014/main" id="{CA4460CF-9A71-45A5-B9CE-EAA5D197E4D1}"/>
              </a:ext>
            </a:extLst>
          </p:cNvPr>
          <p:cNvGrpSpPr/>
          <p:nvPr userDrawn="1"/>
        </p:nvGrpSpPr>
        <p:grpSpPr>
          <a:xfrm>
            <a:off x="88976" y="274320"/>
            <a:ext cx="1253144" cy="605289"/>
            <a:chOff x="386772" y="381000"/>
            <a:chExt cx="1419896" cy="914444"/>
          </a:xfrm>
        </p:grpSpPr>
        <p:pic>
          <p:nvPicPr>
            <p:cNvPr id="8" name="Picture 7">
              <a:extLst>
                <a:ext uri="{FF2B5EF4-FFF2-40B4-BE49-F238E27FC236}">
                  <a16:creationId xmlns:a16="http://schemas.microsoft.com/office/drawing/2014/main" id="{494AE4BB-4AD0-4050-892C-F225D56743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381000"/>
              <a:ext cx="739868" cy="914444"/>
            </a:xfrm>
            <a:prstGeom prst="rect">
              <a:avLst/>
            </a:prstGeom>
          </p:spPr>
        </p:pic>
        <p:pic>
          <p:nvPicPr>
            <p:cNvPr id="9" name="Picture 8">
              <a:extLst>
                <a:ext uri="{FF2B5EF4-FFF2-40B4-BE49-F238E27FC236}">
                  <a16:creationId xmlns:a16="http://schemas.microsoft.com/office/drawing/2014/main" id="{F8A7C1C7-D4BC-43FF-8F5A-691CECD591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6772" y="397626"/>
              <a:ext cx="648424" cy="881192"/>
            </a:xfrm>
            <a:prstGeom prst="rect">
              <a:avLst/>
            </a:prstGeom>
          </p:spPr>
        </p:pic>
      </p:grpSp>
      <p:sp>
        <p:nvSpPr>
          <p:cNvPr id="10" name="TextBox 9">
            <a:extLst>
              <a:ext uri="{FF2B5EF4-FFF2-40B4-BE49-F238E27FC236}">
                <a16:creationId xmlns:a16="http://schemas.microsoft.com/office/drawing/2014/main" id="{B484F90E-8E67-455C-BDF5-FE6CD62B1362}"/>
              </a:ext>
            </a:extLst>
          </p:cNvPr>
          <p:cNvSpPr txBox="1"/>
          <p:nvPr userDrawn="1"/>
        </p:nvSpPr>
        <p:spPr>
          <a:xfrm>
            <a:off x="10566400" y="6604217"/>
            <a:ext cx="1524000"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Narrow" pitchFamily="34" charset="0"/>
                <a:ea typeface="+mn-ea"/>
                <a:cs typeface="+mn-cs"/>
              </a:rPr>
              <a:t>Page </a:t>
            </a:r>
            <a:fld id="{D67FD47B-5263-4F60-B17C-6DBD6A524A58}" type="slidenum">
              <a:rPr kumimoji="0" lang="en-US" sz="900"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prstClr val="black"/>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427854494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Titolo, ClipArt e tes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07DA00-4EE2-499A-9D5B-D1E6B0EFB933}"/>
              </a:ext>
            </a:extLst>
          </p:cNvPr>
          <p:cNvSpPr>
            <a:spLocks noGrp="1"/>
          </p:cNvSpPr>
          <p:nvPr>
            <p:ph type="title"/>
          </p:nvPr>
        </p:nvSpPr>
        <p:spPr>
          <a:xfrm>
            <a:off x="609600" y="274638"/>
            <a:ext cx="10972800" cy="1143000"/>
          </a:xfrm>
        </p:spPr>
        <p:txBody>
          <a:bodyPr/>
          <a:lstStyle/>
          <a:p>
            <a:r>
              <a:rPr lang="it-IT"/>
              <a:t>Fare clic per modificare lo stile del titolo dello schema</a:t>
            </a:r>
          </a:p>
        </p:txBody>
      </p:sp>
      <p:sp>
        <p:nvSpPr>
          <p:cNvPr id="3" name="Segnaposto immagine online 2">
            <a:extLst>
              <a:ext uri="{FF2B5EF4-FFF2-40B4-BE49-F238E27FC236}">
                <a16:creationId xmlns:a16="http://schemas.microsoft.com/office/drawing/2014/main" id="{77F90B1E-D2E4-4F11-AF33-BC511629FADE}"/>
              </a:ext>
            </a:extLst>
          </p:cNvPr>
          <p:cNvSpPr>
            <a:spLocks noGrp="1"/>
          </p:cNvSpPr>
          <p:nvPr>
            <p:ph type="clipArt" sz="half" idx="1"/>
          </p:nvPr>
        </p:nvSpPr>
        <p:spPr>
          <a:xfrm>
            <a:off x="609600" y="1600201"/>
            <a:ext cx="5384800" cy="4525963"/>
          </a:xfrm>
        </p:spPr>
        <p:txBody>
          <a:bodyPr/>
          <a:lstStyle/>
          <a:p>
            <a:endParaRPr lang="it-IT"/>
          </a:p>
        </p:txBody>
      </p:sp>
      <p:sp>
        <p:nvSpPr>
          <p:cNvPr id="4" name="Segnaposto testo 3">
            <a:extLst>
              <a:ext uri="{FF2B5EF4-FFF2-40B4-BE49-F238E27FC236}">
                <a16:creationId xmlns:a16="http://schemas.microsoft.com/office/drawing/2014/main" id="{631071A9-9E65-4CBB-AC48-8249DDAA2AB0}"/>
              </a:ext>
            </a:extLst>
          </p:cNvPr>
          <p:cNvSpPr>
            <a:spLocks noGrp="1"/>
          </p:cNvSpPr>
          <p:nvPr>
            <p:ph type="body" sz="half" idx="2"/>
          </p:nvPr>
        </p:nvSpPr>
        <p:spPr>
          <a:xfrm>
            <a:off x="6197600" y="1600201"/>
            <a:ext cx="53848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1541639-0B4D-45A9-9827-73AB0A2C74BE}"/>
              </a:ext>
            </a:extLst>
          </p:cNvPr>
          <p:cNvSpPr>
            <a:spLocks noGrp="1"/>
          </p:cNvSpPr>
          <p:nvPr>
            <p:ph type="dt" sz="half" idx="10"/>
          </p:nvPr>
        </p:nvSpPr>
        <p:spPr>
          <a:xfrm>
            <a:off x="609600" y="6245225"/>
            <a:ext cx="2844800" cy="476250"/>
          </a:xfrm>
          <a:prstGeom prst="rect">
            <a:avLst/>
          </a:prstGeom>
        </p:spPr>
        <p:txBody>
          <a:bodyPr/>
          <a:lstStyle>
            <a:lvl1pPr>
              <a:defRPr/>
            </a:lvl1pPr>
          </a:lstStyle>
          <a:p>
            <a:endParaRPr lang="en-US" altLang="it-IT"/>
          </a:p>
        </p:txBody>
      </p:sp>
      <p:sp>
        <p:nvSpPr>
          <p:cNvPr id="6" name="Segnaposto piè di pagina 5">
            <a:extLst>
              <a:ext uri="{FF2B5EF4-FFF2-40B4-BE49-F238E27FC236}">
                <a16:creationId xmlns:a16="http://schemas.microsoft.com/office/drawing/2014/main" id="{D9302CF8-644A-4484-BFE0-8AE962259BE1}"/>
              </a:ext>
            </a:extLst>
          </p:cNvPr>
          <p:cNvSpPr>
            <a:spLocks noGrp="1"/>
          </p:cNvSpPr>
          <p:nvPr>
            <p:ph type="ftr" sz="quarter" idx="11"/>
          </p:nvPr>
        </p:nvSpPr>
        <p:spPr>
          <a:xfrm>
            <a:off x="4165600" y="6245225"/>
            <a:ext cx="3860800" cy="476250"/>
          </a:xfrm>
          <a:prstGeom prst="rect">
            <a:avLst/>
          </a:prstGeom>
        </p:spPr>
        <p:txBody>
          <a:bodyPr/>
          <a:lstStyle>
            <a:lvl1pPr>
              <a:defRPr/>
            </a:lvl1pPr>
          </a:lstStyle>
          <a:p>
            <a:r>
              <a:rPr lang="en-US" altLang="it-IT"/>
              <a:t>FIXP Academy  L'Aquila 20250407</a:t>
            </a:r>
          </a:p>
        </p:txBody>
      </p:sp>
      <p:sp>
        <p:nvSpPr>
          <p:cNvPr id="7" name="Segnaposto numero diapositiva 6">
            <a:extLst>
              <a:ext uri="{FF2B5EF4-FFF2-40B4-BE49-F238E27FC236}">
                <a16:creationId xmlns:a16="http://schemas.microsoft.com/office/drawing/2014/main" id="{9201CAD2-7DB4-4C30-BAE6-EA233EF73E83}"/>
              </a:ext>
            </a:extLst>
          </p:cNvPr>
          <p:cNvSpPr>
            <a:spLocks noGrp="1"/>
          </p:cNvSpPr>
          <p:nvPr>
            <p:ph type="sldNum" sz="quarter" idx="12"/>
          </p:nvPr>
        </p:nvSpPr>
        <p:spPr>
          <a:xfrm>
            <a:off x="8737600" y="6245225"/>
            <a:ext cx="2844800" cy="476250"/>
          </a:xfrm>
          <a:prstGeom prst="rect">
            <a:avLst/>
          </a:prstGeom>
        </p:spPr>
        <p:txBody>
          <a:bodyPr/>
          <a:lstStyle>
            <a:lvl1pPr>
              <a:defRPr/>
            </a:lvl1pPr>
          </a:lstStyle>
          <a:p>
            <a:fld id="{E0668788-4278-4B28-B203-81A0B7450487}" type="slidenum">
              <a:rPr lang="en-US" altLang="it-IT"/>
              <a:pPr/>
              <a:t>‹N›</a:t>
            </a:fld>
            <a:endParaRPr lang="en-US" altLang="it-IT"/>
          </a:p>
        </p:txBody>
      </p:sp>
    </p:spTree>
    <p:extLst>
      <p:ext uri="{BB962C8B-B14F-4D97-AF65-F5344CB8AC3E}">
        <p14:creationId xmlns:p14="http://schemas.microsoft.com/office/powerpoint/2010/main" val="1599081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lvl1pPr>
              <a:defRPr baseline="0"/>
            </a:lvl1pPr>
          </a:lstStyle>
          <a:p>
            <a:r>
              <a:rPr lang="it-IT" dirty="0" err="1"/>
              <a:t>Polarimetry</a:t>
            </a:r>
            <a:r>
              <a:rPr lang="it-IT" dirty="0"/>
              <a:t> in the 2-10 </a:t>
            </a:r>
            <a:r>
              <a:rPr lang="it-IT" dirty="0" err="1"/>
              <a:t>keV</a:t>
            </a:r>
            <a:r>
              <a:rPr lang="it-IT" dirty="0"/>
              <a:t> </a:t>
            </a:r>
            <a:r>
              <a:rPr lang="it-IT" dirty="0" err="1"/>
              <a:t>energy</a:t>
            </a:r>
            <a:r>
              <a:rPr lang="it-IT" dirty="0"/>
              <a:t> band</a:t>
            </a:r>
            <a:endParaRPr lang="en-US" dirty="0"/>
          </a:p>
        </p:txBody>
      </p:sp>
    </p:spTree>
    <p:extLst>
      <p:ext uri="{BB962C8B-B14F-4D97-AF65-F5344CB8AC3E}">
        <p14:creationId xmlns:p14="http://schemas.microsoft.com/office/powerpoint/2010/main" val="1943762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r>
              <a:rPr lang="it-IT"/>
              <a:t>FIXP Academy  L'Aquila 20250407</a:t>
            </a:r>
          </a:p>
        </p:txBody>
      </p:sp>
      <p:sp>
        <p:nvSpPr>
          <p:cNvPr id="5" name="Segnaposto numero diapositiva 4"/>
          <p:cNvSpPr>
            <a:spLocks noGrp="1"/>
          </p:cNvSpPr>
          <p:nvPr>
            <p:ph type="sldNum" sz="quarter" idx="12"/>
          </p:nvPr>
        </p:nvSpPr>
        <p:spPr/>
        <p:txBody>
          <a:bodyPr/>
          <a:lstStyle/>
          <a:p>
            <a:fld id="{BE099B2D-7B36-2E40-915C-35FD30FE5C34}" type="slidenum">
              <a:rPr lang="it-IT" smtClean="0"/>
              <a:t>‹N›</a:t>
            </a:fld>
            <a:endParaRPr lang="it-IT"/>
          </a:p>
        </p:txBody>
      </p:sp>
    </p:spTree>
    <p:extLst>
      <p:ext uri="{BB962C8B-B14F-4D97-AF65-F5344CB8AC3E}">
        <p14:creationId xmlns:p14="http://schemas.microsoft.com/office/powerpoint/2010/main" val="3051286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415600" y="421233"/>
            <a:ext cx="11360800" cy="11084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415600" y="1633633"/>
            <a:ext cx="11360800" cy="44720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defRPr/>
            </a:pPr>
            <a:fld id="{00000000-1234-1234-1234-123412341234}" type="slidenum">
              <a:rPr lang="en-US" sz="900" smtClean="0">
                <a:solidFill>
                  <a:srgbClr val="1F497D"/>
                </a:solidFill>
              </a:rPr>
              <a:pPr>
                <a:defRPr/>
              </a:pPr>
              <a:t>‹N›</a:t>
            </a:fld>
            <a:endParaRPr lang="en-US" sz="900">
              <a:solidFill>
                <a:srgbClr val="1F497D"/>
              </a:solidFill>
            </a:endParaRPr>
          </a:p>
        </p:txBody>
      </p:sp>
    </p:spTree>
    <p:extLst>
      <p:ext uri="{BB962C8B-B14F-4D97-AF65-F5344CB8AC3E}">
        <p14:creationId xmlns:p14="http://schemas.microsoft.com/office/powerpoint/2010/main" val="2648505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screen">
            <a:alphaModFix amt="3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2396" y="1807069"/>
            <a:ext cx="10363117" cy="1361016"/>
          </a:xfrm>
        </p:spPr>
        <p:txBody>
          <a:bodyPr anchor="b">
            <a:normAutofit/>
          </a:bodyPr>
          <a:lstStyle>
            <a:lvl1pPr algn="l">
              <a:defRPr sz="2250" b="1" cap="all">
                <a:solidFill>
                  <a:srgbClr val="336699"/>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2396" y="3174621"/>
            <a:ext cx="10363117" cy="1499930"/>
          </a:xfrm>
        </p:spPr>
        <p:txBody>
          <a:bodyPr anchor="t"/>
          <a:lstStyle>
            <a:lvl1pPr marL="0" indent="0">
              <a:buNone/>
              <a:defRPr sz="1500">
                <a:solidFill>
                  <a:srgbClr val="000000"/>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TextBox 3">
            <a:extLst>
              <a:ext uri="{FF2B5EF4-FFF2-40B4-BE49-F238E27FC236}">
                <a16:creationId xmlns:a16="http://schemas.microsoft.com/office/drawing/2014/main" id="{E2AE31D4-3CE6-4C41-ADC7-5237C1E2B293}"/>
              </a:ext>
            </a:extLst>
          </p:cNvPr>
          <p:cNvSpPr txBox="1"/>
          <p:nvPr userDrawn="1"/>
        </p:nvSpPr>
        <p:spPr>
          <a:xfrm>
            <a:off x="10566400" y="6604217"/>
            <a:ext cx="1524000" cy="19620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75" b="0" i="1" u="none" strike="noStrike" kern="1200" cap="none" spc="0" normalizeH="0" baseline="0" noProof="0">
                <a:ln>
                  <a:noFill/>
                </a:ln>
                <a:solidFill>
                  <a:prstClr val="black"/>
                </a:solidFill>
                <a:effectLst/>
                <a:uLnTx/>
                <a:uFillTx/>
                <a:latin typeface="Arial Narrow" pitchFamily="34" charset="0"/>
                <a:ea typeface="+mn-ea"/>
                <a:cs typeface="+mn-cs"/>
              </a:rPr>
              <a:t>Sec 15   Page </a:t>
            </a:r>
            <a:fld id="{D67FD47B-5263-4F60-B17C-6DBD6A524A58}" type="slidenum">
              <a:rPr kumimoji="0" lang="en-US" sz="675" b="0" i="1"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675" b="0" i="1" u="none" strike="noStrike" kern="1200" cap="none" spc="0" normalizeH="0" baseline="0" noProof="0">
              <a:ln>
                <a:noFill/>
              </a:ln>
              <a:solidFill>
                <a:prstClr val="black"/>
              </a:solidFill>
              <a:effectLst/>
              <a:uLnTx/>
              <a:uFillTx/>
              <a:latin typeface="Arial Narrow" pitchFamily="34" charset="0"/>
              <a:ea typeface="+mn-ea"/>
              <a:cs typeface="+mn-cs"/>
            </a:endParaRPr>
          </a:p>
        </p:txBody>
      </p:sp>
      <p:sp>
        <p:nvSpPr>
          <p:cNvPr id="5" name="Rectangle 4">
            <a:extLst>
              <a:ext uri="{FF2B5EF4-FFF2-40B4-BE49-F238E27FC236}">
                <a16:creationId xmlns:a16="http://schemas.microsoft.com/office/drawing/2014/main" id="{AB643271-0CE2-4ABA-8F9D-B21D2659F8D2}"/>
              </a:ext>
            </a:extLst>
          </p:cNvPr>
          <p:cNvSpPr/>
          <p:nvPr userDrawn="1"/>
        </p:nvSpPr>
        <p:spPr>
          <a:xfrm>
            <a:off x="1863047" y="6421955"/>
            <a:ext cx="8684660" cy="36933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FF0000"/>
                </a:solidFill>
                <a:effectLst/>
                <a:uLnTx/>
                <a:uFillTx/>
                <a:latin typeface="Arial Narrow"/>
                <a:ea typeface="Arial" charset="0"/>
                <a:cs typeface="Arial" charset="0"/>
              </a:rPr>
              <a:t>Export Control Notice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FF0000"/>
                </a:solidFill>
                <a:effectLst/>
                <a:uLnTx/>
                <a:uFillTx/>
                <a:latin typeface="Arial Narrow"/>
                <a:ea typeface="Arial" charset="0"/>
                <a:cs typeface="Arial" charset="0"/>
              </a:rPr>
              <a:t>The enclosed technology is being exported pursuant to License Exception GOV under the U.S. Export Administration Regulations (EAR), 15 C.F.R. § 740.11(b)(2)(iii)(B), as amended. The enclosed technology is subject to Export Control Classification Number 9E515.a. Diversion contrary to U.S. law is prohibited.</a:t>
            </a:r>
          </a:p>
        </p:txBody>
      </p:sp>
      <p:sp>
        <p:nvSpPr>
          <p:cNvPr id="6" name="TextBox 5">
            <a:extLst>
              <a:ext uri="{FF2B5EF4-FFF2-40B4-BE49-F238E27FC236}">
                <a16:creationId xmlns:a16="http://schemas.microsoft.com/office/drawing/2014/main" id="{33F40A86-9E21-4CA4-9A31-517868DFF6B3}"/>
              </a:ext>
            </a:extLst>
          </p:cNvPr>
          <p:cNvSpPr txBox="1"/>
          <p:nvPr userDrawn="1"/>
        </p:nvSpPr>
        <p:spPr>
          <a:xfrm>
            <a:off x="24592" y="6610327"/>
            <a:ext cx="2537101" cy="19620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tab pos="214313" algn="l"/>
                <a:tab pos="1283494" algn="l"/>
              </a:tabLst>
              <a:defRPr/>
            </a:pPr>
            <a:r>
              <a:rPr kumimoji="0" lang="en-US" sz="675" b="0" i="1" u="none" strike="noStrike" kern="1200" cap="none" spc="0" normalizeH="0" baseline="0" noProof="0">
                <a:ln>
                  <a:noFill/>
                </a:ln>
                <a:solidFill>
                  <a:srgbClr val="000000"/>
                </a:solidFill>
                <a:effectLst/>
                <a:uLnTx/>
                <a:uFillTx/>
                <a:latin typeface="Arial Narrow"/>
                <a:ea typeface="+mn-ea"/>
                <a:cs typeface="+mn-cs"/>
              </a:rPr>
              <a:t>Doc. No. 2556494   Rev. A</a:t>
            </a:r>
            <a:endParaRPr kumimoji="0" lang="en-US" sz="675" b="1" i="1" u="none" strike="noStrike" kern="1200" cap="none" spc="0" normalizeH="0" baseline="0" noProof="0">
              <a:ln>
                <a:noFill/>
              </a:ln>
              <a:solidFill>
                <a:srgbClr val="000000"/>
              </a:solidFill>
              <a:effectLst/>
              <a:uLnTx/>
              <a:uFillTx/>
              <a:latin typeface="Arial Narrow"/>
              <a:ea typeface="+mn-ea"/>
              <a:cs typeface="+mn-cs"/>
            </a:endParaRPr>
          </a:p>
        </p:txBody>
      </p:sp>
      <p:grpSp>
        <p:nvGrpSpPr>
          <p:cNvPr id="7" name="Group 6">
            <a:extLst>
              <a:ext uri="{FF2B5EF4-FFF2-40B4-BE49-F238E27FC236}">
                <a16:creationId xmlns:a16="http://schemas.microsoft.com/office/drawing/2014/main" id="{75E80A1D-8B11-4F95-8646-62813A25E525}"/>
              </a:ext>
            </a:extLst>
          </p:cNvPr>
          <p:cNvGrpSpPr/>
          <p:nvPr userDrawn="1"/>
        </p:nvGrpSpPr>
        <p:grpSpPr>
          <a:xfrm>
            <a:off x="66732" y="274321"/>
            <a:ext cx="939859" cy="605289"/>
            <a:chOff x="386772" y="381000"/>
            <a:chExt cx="1419896" cy="914444"/>
          </a:xfrm>
        </p:grpSpPr>
        <p:pic>
          <p:nvPicPr>
            <p:cNvPr id="8" name="Picture 7">
              <a:extLst>
                <a:ext uri="{FF2B5EF4-FFF2-40B4-BE49-F238E27FC236}">
                  <a16:creationId xmlns:a16="http://schemas.microsoft.com/office/drawing/2014/main" id="{5E5A3C0A-EF35-454B-B475-DC55119E63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800" y="381000"/>
              <a:ext cx="739868" cy="914444"/>
            </a:xfrm>
            <a:prstGeom prst="rect">
              <a:avLst/>
            </a:prstGeom>
          </p:spPr>
        </p:pic>
        <p:pic>
          <p:nvPicPr>
            <p:cNvPr id="9" name="Picture 8">
              <a:extLst>
                <a:ext uri="{FF2B5EF4-FFF2-40B4-BE49-F238E27FC236}">
                  <a16:creationId xmlns:a16="http://schemas.microsoft.com/office/drawing/2014/main" id="{9D6A04ED-FFF8-409D-A7AB-E06431C78E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6772" y="397626"/>
              <a:ext cx="648424" cy="881192"/>
            </a:xfrm>
            <a:prstGeom prst="rect">
              <a:avLst/>
            </a:prstGeom>
          </p:spPr>
        </p:pic>
      </p:grpSp>
    </p:spTree>
    <p:extLst>
      <p:ext uri="{BB962C8B-B14F-4D97-AF65-F5344CB8AC3E}">
        <p14:creationId xmlns:p14="http://schemas.microsoft.com/office/powerpoint/2010/main" val="30526289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0">
          <a:blip r:embed="rId2" cstate="screen">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484F90E-8E67-455C-BDF5-FE6CD62B1362}"/>
              </a:ext>
            </a:extLst>
          </p:cNvPr>
          <p:cNvSpPr txBox="1"/>
          <p:nvPr userDrawn="1"/>
        </p:nvSpPr>
        <p:spPr>
          <a:xfrm>
            <a:off x="10566400" y="6604217"/>
            <a:ext cx="1524000" cy="19620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a:ln>
                  <a:noFill/>
                </a:ln>
                <a:solidFill>
                  <a:prstClr val="black"/>
                </a:solidFill>
                <a:effectLst/>
                <a:uLnTx/>
                <a:uFillTx/>
                <a:latin typeface="Arial Narrow" pitchFamily="34" charset="0"/>
                <a:ea typeface="+mn-ea"/>
                <a:cs typeface="+mn-cs"/>
              </a:rPr>
              <a:t>Page </a:t>
            </a:r>
            <a:fld id="{D67FD47B-5263-4F60-B17C-6DBD6A524A58}" type="slidenum">
              <a:rPr kumimoji="0" lang="en-US" sz="675" b="0" i="0"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675" b="0" i="0" u="none" strike="noStrike" kern="1200" cap="none" spc="0" normalizeH="0" baseline="0" noProof="0">
              <a:ln>
                <a:noFill/>
              </a:ln>
              <a:solidFill>
                <a:prstClr val="black"/>
              </a:solidFill>
              <a:effectLst/>
              <a:uLnTx/>
              <a:uFillTx/>
              <a:latin typeface="Arial Narrow" pitchFamily="34" charset="0"/>
              <a:ea typeface="+mn-ea"/>
              <a:cs typeface="+mn-cs"/>
            </a:endParaRPr>
          </a:p>
        </p:txBody>
      </p:sp>
      <p:grpSp>
        <p:nvGrpSpPr>
          <p:cNvPr id="11" name="Group 10">
            <a:extLst>
              <a:ext uri="{FF2B5EF4-FFF2-40B4-BE49-F238E27FC236}">
                <a16:creationId xmlns:a16="http://schemas.microsoft.com/office/drawing/2014/main" id="{036BA8EF-B47D-4760-B0EC-1EF4899B5387}"/>
              </a:ext>
            </a:extLst>
          </p:cNvPr>
          <p:cNvGrpSpPr/>
          <p:nvPr userDrawn="1"/>
        </p:nvGrpSpPr>
        <p:grpSpPr>
          <a:xfrm>
            <a:off x="66732" y="274321"/>
            <a:ext cx="939859" cy="605289"/>
            <a:chOff x="386772" y="381000"/>
            <a:chExt cx="1419896" cy="914444"/>
          </a:xfrm>
        </p:grpSpPr>
        <p:pic>
          <p:nvPicPr>
            <p:cNvPr id="12" name="Picture 11">
              <a:extLst>
                <a:ext uri="{FF2B5EF4-FFF2-40B4-BE49-F238E27FC236}">
                  <a16:creationId xmlns:a16="http://schemas.microsoft.com/office/drawing/2014/main" id="{2B3BFC81-239C-45C5-AB06-3D8ED7F16FF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800" y="381000"/>
              <a:ext cx="739868" cy="914444"/>
            </a:xfrm>
            <a:prstGeom prst="rect">
              <a:avLst/>
            </a:prstGeom>
          </p:spPr>
        </p:pic>
        <p:pic>
          <p:nvPicPr>
            <p:cNvPr id="13" name="Picture 12">
              <a:extLst>
                <a:ext uri="{FF2B5EF4-FFF2-40B4-BE49-F238E27FC236}">
                  <a16:creationId xmlns:a16="http://schemas.microsoft.com/office/drawing/2014/main" id="{22ABB951-F335-4673-9AA8-198DAC6E55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6772" y="397626"/>
              <a:ext cx="648424" cy="881192"/>
            </a:xfrm>
            <a:prstGeom prst="rect">
              <a:avLst/>
            </a:prstGeom>
          </p:spPr>
        </p:pic>
      </p:grpSp>
    </p:spTree>
    <p:extLst>
      <p:ext uri="{BB962C8B-B14F-4D97-AF65-F5344CB8AC3E}">
        <p14:creationId xmlns:p14="http://schemas.microsoft.com/office/powerpoint/2010/main" val="27016018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95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500"/>
            </a:lvl1pPr>
            <a:lvl2pPr>
              <a:defRPr sz="1350"/>
            </a:lvl2pPr>
            <a:lvl3pPr>
              <a:defRPr sz="1200"/>
            </a:lvl3pPr>
            <a:lvl4pPr>
              <a:defRPr sz="1200"/>
            </a:lvl4pPr>
            <a:lvl5pPr>
              <a:defRPr sz="12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62353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162638"/>
            <a:ext cx="5384800" cy="5181600"/>
          </a:xfrm>
        </p:spPr>
        <p:txBody>
          <a:bodyPr>
            <a:normAutofit/>
          </a:bodyPr>
          <a:lstStyle>
            <a:lvl1pPr>
              <a:defRPr sz="1500"/>
            </a:lvl1pPr>
            <a:lvl2pPr>
              <a:defRPr sz="1350"/>
            </a:lvl2pPr>
            <a:lvl3pPr marL="685800" indent="-215504">
              <a:defRPr sz="1200"/>
            </a:lvl3pPr>
            <a:lvl4pPr marL="901304" indent="-215504">
              <a:defRPr sz="1200"/>
            </a:lvl4pPr>
            <a:lvl5pPr marL="1116806" indent="-215504">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162638"/>
            <a:ext cx="5384800" cy="5181600"/>
          </a:xfrm>
        </p:spPr>
        <p:txBody>
          <a:bodyPr vert="horz" lIns="91440" tIns="45720" rIns="91440" bIns="45720" rtlCol="0">
            <a:normAutofit/>
          </a:bodyPr>
          <a:lstStyle>
            <a:lvl1pPr algn="l" defTabSz="685800" rtl="0" eaLnBrk="1" latinLnBrk="0" hangingPunct="1">
              <a:spcBef>
                <a:spcPct val="20000"/>
              </a:spcBef>
              <a:buClr>
                <a:schemeClr val="tx2"/>
              </a:buClr>
              <a:defRPr lang="en-US" sz="1500" b="1" kern="1200" smtClean="0">
                <a:solidFill>
                  <a:schemeClr val="tx1"/>
                </a:solidFill>
                <a:latin typeface="Arial Narrow" pitchFamily="34" charset="0"/>
                <a:ea typeface="+mn-ea"/>
                <a:cs typeface="+mn-cs"/>
              </a:defRPr>
            </a:lvl1pPr>
            <a:lvl2pPr algn="l" defTabSz="685800" rtl="0" eaLnBrk="1" latinLnBrk="0" hangingPunct="1">
              <a:spcBef>
                <a:spcPct val="20000"/>
              </a:spcBef>
              <a:buClr>
                <a:schemeClr val="tx2"/>
              </a:buClr>
              <a:buFont typeface="Arial Narrow" pitchFamily="34" charset="0"/>
              <a:buChar char="—"/>
              <a:defRPr lang="en-US" sz="1350" b="1" kern="1200" dirty="0" smtClean="0">
                <a:solidFill>
                  <a:schemeClr val="tx1"/>
                </a:solidFill>
                <a:latin typeface="Arial Narrow" pitchFamily="34" charset="0"/>
                <a:ea typeface="+mn-ea"/>
                <a:cs typeface="+mn-cs"/>
              </a:defRPr>
            </a:lvl2pPr>
            <a:lvl3pPr algn="l" defTabSz="685800" rtl="0" eaLnBrk="1" latinLnBrk="0" hangingPunct="1">
              <a:spcBef>
                <a:spcPct val="20000"/>
              </a:spcBef>
              <a:buClr>
                <a:schemeClr val="tx2"/>
              </a:buClr>
              <a:buFont typeface="Arial Narrow" pitchFamily="34" charset="0"/>
              <a:buChar char="—"/>
              <a:defRPr lang="en-US" sz="1200" b="1" kern="1200" dirty="0" smtClean="0">
                <a:solidFill>
                  <a:schemeClr val="tx1"/>
                </a:solidFill>
                <a:latin typeface="Arial Narrow" pitchFamily="34" charset="0"/>
                <a:ea typeface="+mn-ea"/>
                <a:cs typeface="+mn-cs"/>
              </a:defRPr>
            </a:lvl3pPr>
            <a:lvl4pPr algn="l" defTabSz="685800" rtl="0" eaLnBrk="1" latinLnBrk="0" hangingPunct="1">
              <a:spcBef>
                <a:spcPct val="20000"/>
              </a:spcBef>
              <a:buClr>
                <a:schemeClr val="tx2"/>
              </a:buClr>
              <a:buFont typeface="Arial Narrow" pitchFamily="34" charset="0"/>
              <a:buChar char="—"/>
              <a:defRPr lang="en-US" sz="1200" b="1" kern="1200" dirty="0" smtClean="0">
                <a:solidFill>
                  <a:schemeClr val="tx1"/>
                </a:solidFill>
                <a:latin typeface="Arial Narrow" pitchFamily="34" charset="0"/>
                <a:ea typeface="+mn-ea"/>
                <a:cs typeface="+mn-cs"/>
              </a:defRPr>
            </a:lvl4pPr>
            <a:lvl5pPr algn="l" defTabSz="685800" rtl="0" eaLnBrk="1" latinLnBrk="0" hangingPunct="1">
              <a:spcBef>
                <a:spcPct val="20000"/>
              </a:spcBef>
              <a:buClr>
                <a:schemeClr val="tx2"/>
              </a:buClr>
              <a:buFont typeface="Arial Narrow" pitchFamily="34" charset="0"/>
              <a:buChar char="—"/>
              <a:defRPr lang="en-US" sz="1200" b="1" kern="1200" dirty="0" smtClean="0">
                <a:solidFill>
                  <a:schemeClr val="tx1"/>
                </a:solidFill>
                <a:latin typeface="Arial Narrow" pitchFamily="34" charset="0"/>
                <a:ea typeface="+mn-ea"/>
                <a:cs typeface="+mn-cs"/>
              </a:defRPr>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6884622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3460-5A0E-46FE-B71D-2EADB17B2C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0F8ED-1954-4090-86DB-AD241E3685AA}"/>
              </a:ext>
            </a:extLst>
          </p:cNvPr>
          <p:cNvSpPr>
            <a:spLocks noGrp="1"/>
          </p:cNvSpPr>
          <p:nvPr>
            <p:ph sz="half" idx="1"/>
          </p:nvPr>
        </p:nvSpPr>
        <p:spPr>
          <a:xfrm>
            <a:off x="609600" y="1162639"/>
            <a:ext cx="11034445" cy="2268930"/>
          </a:xfrm>
        </p:spPr>
        <p:txBody>
          <a:bodyPr>
            <a:normAutofit/>
          </a:bodyPr>
          <a:lstStyle>
            <a:lvl1pPr>
              <a:defRPr sz="1500"/>
            </a:lvl1pPr>
            <a:lvl2pPr>
              <a:defRPr sz="1350"/>
            </a:lvl2pPr>
            <a:lvl3pPr marL="685800" indent="-215504">
              <a:defRPr sz="1200"/>
            </a:lvl3pPr>
            <a:lvl4pPr marL="901304" indent="-215504">
              <a:defRPr sz="1200"/>
            </a:lvl4pPr>
            <a:lvl5pPr marL="1116806" indent="-215504">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B748EE40-46BE-4A43-A39C-A42F3DCCC8BF}"/>
              </a:ext>
            </a:extLst>
          </p:cNvPr>
          <p:cNvSpPr>
            <a:spLocks noGrp="1"/>
          </p:cNvSpPr>
          <p:nvPr>
            <p:ph sz="half" idx="10"/>
          </p:nvPr>
        </p:nvSpPr>
        <p:spPr>
          <a:xfrm>
            <a:off x="607319" y="3616452"/>
            <a:ext cx="11034445" cy="2393933"/>
          </a:xfrm>
        </p:spPr>
        <p:txBody>
          <a:bodyPr>
            <a:normAutofit/>
          </a:bodyPr>
          <a:lstStyle>
            <a:lvl1pPr>
              <a:defRPr sz="1500"/>
            </a:lvl1pPr>
            <a:lvl2pPr>
              <a:defRPr sz="1350"/>
            </a:lvl2pPr>
            <a:lvl3pPr marL="685800" indent="-215504">
              <a:defRPr sz="1200"/>
            </a:lvl3pPr>
            <a:lvl4pPr marL="901304" indent="-215504">
              <a:defRPr sz="1200"/>
            </a:lvl4pPr>
            <a:lvl5pPr marL="1116806" indent="-215504">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050158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ad Chart">
    <p:spTree>
      <p:nvGrpSpPr>
        <p:cNvPr id="1" name=""/>
        <p:cNvGrpSpPr/>
        <p:nvPr/>
      </p:nvGrpSpPr>
      <p:grpSpPr>
        <a:xfrm>
          <a:off x="0" y="0"/>
          <a:ext cx="0" cy="0"/>
          <a:chOff x="0" y="0"/>
          <a:chExt cx="0" cy="0"/>
        </a:xfrm>
      </p:grpSpPr>
      <p:cxnSp>
        <p:nvCxnSpPr>
          <p:cNvPr id="12" name="Straight Connector 11"/>
          <p:cNvCxnSpPr/>
          <p:nvPr userDrawn="1"/>
        </p:nvCxnSpPr>
        <p:spPr>
          <a:xfrm rot="5400000">
            <a:off x="3429000" y="3733800"/>
            <a:ext cx="53340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04800" y="1066801"/>
            <a:ext cx="5689600" cy="2590800"/>
          </a:xfrm>
        </p:spPr>
        <p:txBody>
          <a:bodyPr>
            <a:normAutofit/>
          </a:bodyPr>
          <a:lstStyle>
            <a:lvl1pPr>
              <a:defRPr sz="1500"/>
            </a:lvl1pPr>
            <a:lvl2pPr marL="345281" indent="-215504">
              <a:defRPr sz="1350"/>
            </a:lvl2pPr>
            <a:lvl3pPr marL="556022" indent="-210741">
              <a:defRPr sz="1200"/>
            </a:lvl3pPr>
            <a:lvl4pPr marL="731044" indent="-175022">
              <a:defRPr sz="1050"/>
            </a:lvl4pPr>
            <a:lvl5pPr marL="1116806" indent="-215504">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sz="half" idx="13"/>
          </p:nvPr>
        </p:nvSpPr>
        <p:spPr>
          <a:xfrm>
            <a:off x="304800" y="3810000"/>
            <a:ext cx="5689600" cy="2590800"/>
          </a:xfrm>
        </p:spPr>
        <p:txBody>
          <a:bodyPr>
            <a:normAutofit/>
          </a:bodyPr>
          <a:lstStyle>
            <a:lvl1pPr>
              <a:defRPr sz="1500"/>
            </a:lvl1pPr>
            <a:lvl2pPr marL="345281" indent="-215504">
              <a:defRPr sz="1350"/>
            </a:lvl2pPr>
            <a:lvl3pPr marL="556022" indent="-210741">
              <a:defRPr sz="1200"/>
            </a:lvl3pPr>
            <a:lvl4pPr marL="731044" indent="-175022">
              <a:defRPr sz="1050"/>
            </a:lvl4pPr>
            <a:lvl5pPr marL="1116806" indent="-215504">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sz="half" idx="14"/>
          </p:nvPr>
        </p:nvSpPr>
        <p:spPr>
          <a:xfrm>
            <a:off x="6197600" y="1066800"/>
            <a:ext cx="5689600" cy="2590800"/>
          </a:xfrm>
        </p:spPr>
        <p:txBody>
          <a:bodyPr>
            <a:normAutofit/>
          </a:bodyPr>
          <a:lstStyle>
            <a:lvl1pPr>
              <a:defRPr sz="1500"/>
            </a:lvl1pPr>
            <a:lvl2pPr marL="345281" indent="-215504">
              <a:defRPr sz="1350"/>
            </a:lvl2pPr>
            <a:lvl3pPr marL="556022" indent="-210741">
              <a:defRPr sz="1200"/>
            </a:lvl3pPr>
            <a:lvl4pPr marL="731044" indent="-175022">
              <a:defRPr sz="1050"/>
            </a:lvl4pPr>
            <a:lvl5pPr marL="1116806" indent="-215504">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sz="half" idx="15"/>
          </p:nvPr>
        </p:nvSpPr>
        <p:spPr>
          <a:xfrm>
            <a:off x="6197600" y="3809999"/>
            <a:ext cx="5689600" cy="2590800"/>
          </a:xfrm>
        </p:spPr>
        <p:txBody>
          <a:bodyPr>
            <a:normAutofit/>
          </a:bodyPr>
          <a:lstStyle>
            <a:lvl1pPr>
              <a:defRPr sz="1500"/>
            </a:lvl1pPr>
            <a:lvl2pPr marL="345281" indent="-215504">
              <a:defRPr sz="1350"/>
            </a:lvl2pPr>
            <a:lvl3pPr marL="556022" indent="-210741">
              <a:defRPr sz="1200"/>
            </a:lvl3pPr>
            <a:lvl4pPr marL="731044" indent="-175022">
              <a:defRPr sz="1050"/>
            </a:lvl4pPr>
            <a:lvl5pPr marL="1116806" indent="-215504">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p:txBody>
      </p:sp>
      <p:cxnSp>
        <p:nvCxnSpPr>
          <p:cNvPr id="14" name="Straight Connector 13"/>
          <p:cNvCxnSpPr/>
          <p:nvPr userDrawn="1"/>
        </p:nvCxnSpPr>
        <p:spPr>
          <a:xfrm>
            <a:off x="304800" y="3733800"/>
            <a:ext cx="11582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7260178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148608"/>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1788370"/>
            <a:ext cx="5386917" cy="3951288"/>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69" y="1148608"/>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1788370"/>
            <a:ext cx="5389033" cy="3951288"/>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8133627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bwMode="auto">
          <a:xfrm>
            <a:off x="-1" y="194449"/>
            <a:ext cx="12169697" cy="739588"/>
          </a:xfrm>
          <a:prstGeom prst="rect">
            <a:avLst/>
          </a:prstGeom>
          <a:gradFill flip="none" rotWithShape="1">
            <a:gsLst>
              <a:gs pos="0">
                <a:srgbClr val="336699"/>
              </a:gs>
              <a:gs pos="0">
                <a:srgbClr val="336699">
                  <a:alpha val="24000"/>
                </a:srgbClr>
              </a:gs>
              <a:gs pos="100000">
                <a:srgbClr val="336699"/>
              </a:gs>
            </a:gsLst>
            <a:lin ang="0" scaled="1"/>
            <a:tileRect/>
          </a:gradFill>
          <a:ln w="9525" cap="flat" cmpd="sng" algn="ctr">
            <a:noFill/>
            <a:prstDash val="solid"/>
            <a:round/>
            <a:headEnd type="none" w="med" len="med"/>
            <a:tailEnd type="none" w="med" len="med"/>
          </a:ln>
          <a:effectLst/>
        </p:spPr>
        <p:txBody>
          <a:bodyPr vert="horz" wrap="square" lIns="61544" tIns="30772" rIns="61544" bIns="30772" numCol="1" rtlCol="0" anchor="t" anchorCtr="0" compatLnSpc="1">
            <a:prstTxWarp prst="textNoShape">
              <a:avLst/>
            </a:prstTxWarp>
          </a:bodyPr>
          <a:lstStyle/>
          <a:p>
            <a:pPr marL="0" marR="0" lvl="0" indent="0" algn="r" defTabSz="685956"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Title Placeholder 1"/>
          <p:cNvSpPr>
            <a:spLocks noGrp="1"/>
          </p:cNvSpPr>
          <p:nvPr>
            <p:ph type="title"/>
          </p:nvPr>
        </p:nvSpPr>
        <p:spPr>
          <a:xfrm>
            <a:off x="1422400" y="228600"/>
            <a:ext cx="10160000" cy="685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219200"/>
            <a:ext cx="109728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a:t>
            </a:r>
          </a:p>
        </p:txBody>
      </p:sp>
      <p:sp>
        <p:nvSpPr>
          <p:cNvPr id="12" name="TextBox 11"/>
          <p:cNvSpPr txBox="1"/>
          <p:nvPr/>
        </p:nvSpPr>
        <p:spPr>
          <a:xfrm>
            <a:off x="10566400" y="6604217"/>
            <a:ext cx="1524000" cy="196208"/>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75" b="0" i="1" u="none" strike="noStrike" kern="1200" cap="none" spc="0" normalizeH="0" baseline="0" noProof="0">
                <a:ln>
                  <a:noFill/>
                </a:ln>
                <a:solidFill>
                  <a:prstClr val="black"/>
                </a:solidFill>
                <a:effectLst/>
                <a:uLnTx/>
                <a:uFillTx/>
                <a:latin typeface="Arial Narrow" pitchFamily="34" charset="0"/>
                <a:ea typeface="+mn-ea"/>
                <a:cs typeface="+mn-cs"/>
              </a:rPr>
              <a:t>  Page </a:t>
            </a:r>
            <a:fld id="{D67FD47B-5263-4F60-B17C-6DBD6A524A58}" type="slidenum">
              <a:rPr kumimoji="0" lang="en-US" sz="675" b="0" i="1" u="none" strike="noStrike" kern="1200" cap="none" spc="0" normalizeH="0" baseline="0" noProof="0" smtClean="0">
                <a:ln>
                  <a:noFill/>
                </a:ln>
                <a:solidFill>
                  <a:prstClr val="black"/>
                </a:solidFill>
                <a:effectLst/>
                <a:uLnTx/>
                <a:uFillTx/>
                <a:latin typeface="Arial Narrow"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‹N›</a:t>
            </a:fld>
            <a:endParaRPr kumimoji="0" lang="en-US" sz="675" b="0" i="1" u="none" strike="noStrike" kern="1200" cap="none" spc="0" normalizeH="0" baseline="0" noProof="0">
              <a:ln>
                <a:noFill/>
              </a:ln>
              <a:solidFill>
                <a:prstClr val="black"/>
              </a:solidFill>
              <a:effectLst/>
              <a:uLnTx/>
              <a:uFillTx/>
              <a:latin typeface="Arial Narrow" pitchFamily="34" charset="0"/>
              <a:ea typeface="+mn-ea"/>
              <a:cs typeface="+mn-cs"/>
            </a:endParaRPr>
          </a:p>
        </p:txBody>
      </p:sp>
      <p:grpSp>
        <p:nvGrpSpPr>
          <p:cNvPr id="11" name="Group 10">
            <a:extLst>
              <a:ext uri="{FF2B5EF4-FFF2-40B4-BE49-F238E27FC236}">
                <a16:creationId xmlns:a16="http://schemas.microsoft.com/office/drawing/2014/main" id="{C94130E1-94A0-4427-8954-EA1BBCEC70AC}"/>
              </a:ext>
            </a:extLst>
          </p:cNvPr>
          <p:cNvGrpSpPr/>
          <p:nvPr/>
        </p:nvGrpSpPr>
        <p:grpSpPr>
          <a:xfrm>
            <a:off x="66732" y="274321"/>
            <a:ext cx="939859" cy="605289"/>
            <a:chOff x="386772" y="381000"/>
            <a:chExt cx="1419896" cy="914444"/>
          </a:xfrm>
        </p:grpSpPr>
        <p:pic>
          <p:nvPicPr>
            <p:cNvPr id="13" name="Picture 12">
              <a:extLst>
                <a:ext uri="{FF2B5EF4-FFF2-40B4-BE49-F238E27FC236}">
                  <a16:creationId xmlns:a16="http://schemas.microsoft.com/office/drawing/2014/main" id="{1B9629AD-1C9E-47AF-805D-8D27AF186767}"/>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066800" y="381000"/>
              <a:ext cx="739868" cy="914444"/>
            </a:xfrm>
            <a:prstGeom prst="rect">
              <a:avLst/>
            </a:prstGeom>
          </p:spPr>
        </p:pic>
        <p:pic>
          <p:nvPicPr>
            <p:cNvPr id="14" name="Picture 13">
              <a:extLst>
                <a:ext uri="{FF2B5EF4-FFF2-40B4-BE49-F238E27FC236}">
                  <a16:creationId xmlns:a16="http://schemas.microsoft.com/office/drawing/2014/main" id="{AD25FE53-6503-4E37-B2F4-1472A1AAA0A8}"/>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386772" y="397626"/>
              <a:ext cx="648424" cy="881192"/>
            </a:xfrm>
            <a:prstGeom prst="rect">
              <a:avLst/>
            </a:prstGeom>
          </p:spPr>
        </p:pic>
      </p:grpSp>
    </p:spTree>
    <p:extLst>
      <p:ext uri="{BB962C8B-B14F-4D97-AF65-F5344CB8AC3E}">
        <p14:creationId xmlns:p14="http://schemas.microsoft.com/office/powerpoint/2010/main" val="3790397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 id="2147483680" r:id="rId18"/>
    <p:sldLayoutId id="2147483681" r:id="rId19"/>
    <p:sldLayoutId id="2147483682" r:id="rId20"/>
    <p:sldLayoutId id="2147483684" r:id="rId21"/>
  </p:sldLayoutIdLst>
  <p:transition>
    <p:fade/>
  </p:transition>
  <p:hf hdr="0" dt="0"/>
  <p:txStyles>
    <p:titleStyle>
      <a:lvl1pPr algn="r" defTabSz="685800" rtl="0" eaLnBrk="1" latinLnBrk="0" hangingPunct="1">
        <a:spcBef>
          <a:spcPct val="0"/>
        </a:spcBef>
        <a:buNone/>
        <a:defRPr sz="1950" b="1" kern="1200">
          <a:solidFill>
            <a:schemeClr val="bg1"/>
          </a:solidFill>
          <a:effectLst>
            <a:outerShdw blurRad="38100" dist="38100" dir="2700000" algn="tl">
              <a:srgbClr val="000000">
                <a:alpha val="43137"/>
              </a:srgbClr>
            </a:outerShdw>
          </a:effectLst>
          <a:latin typeface="Arial Narrow" pitchFamily="34" charset="0"/>
          <a:ea typeface="+mj-ea"/>
          <a:cs typeface="+mj-cs"/>
        </a:defRPr>
      </a:lvl1pPr>
    </p:titleStyle>
    <p:bodyStyle>
      <a:lvl1pPr marL="129779" indent="-129779" algn="l" defTabSz="685800" rtl="0" eaLnBrk="1" latinLnBrk="0" hangingPunct="1">
        <a:spcBef>
          <a:spcPct val="20000"/>
        </a:spcBef>
        <a:buClr>
          <a:schemeClr val="tx2"/>
        </a:buClr>
        <a:buFont typeface="Arial" pitchFamily="34" charset="0"/>
        <a:buChar char="•"/>
        <a:defRPr sz="1500" b="1" kern="1200">
          <a:solidFill>
            <a:schemeClr val="tx1"/>
          </a:solidFill>
          <a:latin typeface="Arial Narrow" pitchFamily="34" charset="0"/>
          <a:ea typeface="+mn-ea"/>
          <a:cs typeface="+mn-cs"/>
        </a:defRPr>
      </a:lvl1pPr>
      <a:lvl2pPr marL="431006" indent="-260747" algn="l" defTabSz="685800" rtl="0" eaLnBrk="1" latinLnBrk="0" hangingPunct="1">
        <a:spcBef>
          <a:spcPct val="20000"/>
        </a:spcBef>
        <a:buClr>
          <a:schemeClr val="tx2"/>
        </a:buClr>
        <a:buFont typeface="Arial Narrow" pitchFamily="34" charset="0"/>
        <a:buChar char="—"/>
        <a:defRPr sz="1350" b="1" kern="1200">
          <a:solidFill>
            <a:schemeClr val="tx1"/>
          </a:solidFill>
          <a:latin typeface="Arial Narrow" pitchFamily="34" charset="0"/>
          <a:ea typeface="+mn-ea"/>
          <a:cs typeface="+mn-cs"/>
        </a:defRPr>
      </a:lvl2pPr>
      <a:lvl3pPr marL="640556" indent="-209550" algn="l" defTabSz="685800" rtl="0" eaLnBrk="1" latinLnBrk="0" hangingPunct="1">
        <a:spcBef>
          <a:spcPct val="20000"/>
        </a:spcBef>
        <a:buClr>
          <a:schemeClr val="tx2"/>
        </a:buClr>
        <a:buFont typeface="Arial Narrow" pitchFamily="34" charset="0"/>
        <a:buChar char="—"/>
        <a:defRPr sz="1200" b="1" kern="1200">
          <a:solidFill>
            <a:schemeClr val="tx1"/>
          </a:solidFill>
          <a:latin typeface="Arial Narrow" pitchFamily="34" charset="0"/>
          <a:ea typeface="+mn-ea"/>
          <a:cs typeface="+mn-cs"/>
        </a:defRPr>
      </a:lvl3pPr>
      <a:lvl4pPr marL="856060" indent="-215504" algn="l" defTabSz="685800" rtl="0" eaLnBrk="1" latinLnBrk="0" hangingPunct="1">
        <a:spcBef>
          <a:spcPct val="20000"/>
        </a:spcBef>
        <a:buClr>
          <a:schemeClr val="tx2"/>
        </a:buClr>
        <a:buFont typeface="Arial Narrow" pitchFamily="34" charset="0"/>
        <a:buChar char="—"/>
        <a:defRPr sz="1200" b="1" kern="1200">
          <a:solidFill>
            <a:schemeClr val="tx1"/>
          </a:solidFill>
          <a:latin typeface="Arial Narrow" pitchFamily="34" charset="0"/>
          <a:ea typeface="+mn-ea"/>
          <a:cs typeface="+mn-cs"/>
        </a:defRPr>
      </a:lvl4pPr>
      <a:lvl5pPr marL="1116806" indent="-215504" algn="l" defTabSz="685800" rtl="0" eaLnBrk="1" latinLnBrk="0" hangingPunct="1">
        <a:spcBef>
          <a:spcPct val="20000"/>
        </a:spcBef>
        <a:buClr>
          <a:schemeClr val="tx2"/>
        </a:buClr>
        <a:buFont typeface="Arial Narrow" pitchFamily="34" charset="0"/>
        <a:buChar char="—"/>
        <a:defRPr sz="1200" b="1" kern="1200">
          <a:solidFill>
            <a:schemeClr val="tx1"/>
          </a:solidFill>
          <a:latin typeface="Arial Narrow"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6.png"/><Relationship Id="rId7"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8.wmf"/><Relationship Id="rId11" Type="http://schemas.openxmlformats.org/officeDocument/2006/relationships/image" Target="../media/image31.wmf"/><Relationship Id="rId5" Type="http://schemas.openxmlformats.org/officeDocument/2006/relationships/oleObject" Target="../embeddings/oleObject1.bin"/><Relationship Id="rId10" Type="http://schemas.openxmlformats.org/officeDocument/2006/relationships/image" Target="../media/image30.wmf"/><Relationship Id="rId4" Type="http://schemas.openxmlformats.org/officeDocument/2006/relationships/image" Target="../media/image27.png"/><Relationship Id="rId9"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8.tiff"/></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1.tiff"/><Relationship Id="rId4" Type="http://schemas.openxmlformats.org/officeDocument/2006/relationships/image" Target="../media/image10.tiff"/></Relationships>
</file>

<file path=ppt/slides/_rels/slide5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0.xml"/><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0.xml"/><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hemeOverride" Target="../theme/themeOverride1.xml"/><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62941" y="3275400"/>
            <a:ext cx="8772896" cy="1200329"/>
          </a:xfrm>
          <a:prstGeom prst="rect">
            <a:avLst/>
          </a:prstGeom>
          <a:noFill/>
          <a:ln>
            <a:noFill/>
          </a:ln>
        </p:spPr>
        <p:txBody>
          <a:bodyPr wrap="square" rtlCol="0">
            <a:spAutoFit/>
          </a:bodyPr>
          <a:lstStyle/>
          <a:p>
            <a:pPr algn="ctr" defTabSz="685800"/>
            <a:r>
              <a:rPr lang="en-US" sz="2400" dirty="0">
                <a:solidFill>
                  <a:prstClr val="black"/>
                </a:solidFill>
                <a:latin typeface="Arial Rounded MT Bold" panose="020F0704030504030204" pitchFamily="34" charset="0"/>
              </a:rPr>
              <a:t>Enrico Costa</a:t>
            </a:r>
          </a:p>
          <a:p>
            <a:pPr algn="ctr" defTabSz="685800"/>
            <a:r>
              <a:rPr lang="en-US" sz="2400" dirty="0">
                <a:solidFill>
                  <a:prstClr val="black"/>
                </a:solidFill>
                <a:latin typeface="Arial Rounded MT Bold" panose="020F0704030504030204" pitchFamily="34" charset="0"/>
              </a:rPr>
              <a:t>Senior </a:t>
            </a:r>
            <a:r>
              <a:rPr lang="en-US" sz="2400" dirty="0" err="1">
                <a:solidFill>
                  <a:prstClr val="black"/>
                </a:solidFill>
                <a:latin typeface="Arial Rounded MT Bold" panose="020F0704030504030204" pitchFamily="34" charset="0"/>
              </a:rPr>
              <a:t>CoI</a:t>
            </a:r>
            <a:r>
              <a:rPr lang="en-US" sz="2400" dirty="0">
                <a:solidFill>
                  <a:prstClr val="black"/>
                </a:solidFill>
                <a:latin typeface="Arial Rounded MT Bold" panose="020F0704030504030204" pitchFamily="34" charset="0"/>
              </a:rPr>
              <a:t> of IXPE</a:t>
            </a:r>
          </a:p>
          <a:p>
            <a:pPr algn="ctr" defTabSz="685800"/>
            <a:r>
              <a:rPr lang="en-US" sz="2400" dirty="0">
                <a:solidFill>
                  <a:prstClr val="black"/>
                </a:solidFill>
                <a:latin typeface="Arial Narrow"/>
              </a:rPr>
              <a:t>IAPS/INAF</a:t>
            </a:r>
          </a:p>
        </p:txBody>
      </p:sp>
      <p:sp>
        <p:nvSpPr>
          <p:cNvPr id="4" name="CasellaDiTesto 3"/>
          <p:cNvSpPr txBox="1"/>
          <p:nvPr/>
        </p:nvSpPr>
        <p:spPr>
          <a:xfrm>
            <a:off x="2501276" y="1412776"/>
            <a:ext cx="7096226" cy="1200329"/>
          </a:xfrm>
          <a:prstGeom prst="rect">
            <a:avLst/>
          </a:prstGeom>
          <a:noFill/>
          <a:ln>
            <a:noFill/>
          </a:ln>
        </p:spPr>
        <p:txBody>
          <a:bodyPr wrap="square" rtlCol="0">
            <a:spAutoFit/>
          </a:bodyPr>
          <a:lstStyle/>
          <a:p>
            <a:pPr algn="ctr" defTabSz="685800"/>
            <a:r>
              <a:rPr lang="it-IT" sz="3600" b="0" i="0" u="none" strike="noStrike" dirty="0">
                <a:effectLst/>
                <a:latin typeface="Liberation Sans"/>
              </a:rPr>
              <a:t>Polarimetry in the </a:t>
            </a:r>
            <a:r>
              <a:rPr lang="it-IT" sz="3600" b="0" i="0" u="none" strike="noStrike" dirty="0" err="1">
                <a:effectLst/>
                <a:latin typeface="Liberation Sans"/>
              </a:rPr>
              <a:t>context</a:t>
            </a:r>
            <a:r>
              <a:rPr lang="it-IT" sz="3600" b="0" i="0" u="none" strike="noStrike" dirty="0">
                <a:effectLst/>
                <a:latin typeface="Liberation Sans"/>
              </a:rPr>
              <a:t> of X-ray </a:t>
            </a:r>
            <a:r>
              <a:rPr lang="it-IT" sz="3600" b="0" i="0" u="none" strike="noStrike" dirty="0" err="1">
                <a:effectLst/>
                <a:latin typeface="Liberation Sans"/>
              </a:rPr>
              <a:t>astronomy</a:t>
            </a:r>
            <a:r>
              <a:rPr lang="it-IT" sz="3600" b="0" i="0" u="none" strike="noStrike" dirty="0">
                <a:effectLst/>
                <a:latin typeface="Liberation Sans"/>
              </a:rPr>
              <a:t> - </a:t>
            </a:r>
            <a:r>
              <a:rPr lang="it-IT" sz="3600" b="0" i="0" u="none" strike="noStrike" dirty="0" err="1">
                <a:effectLst/>
                <a:latin typeface="Liberation Sans"/>
              </a:rPr>
              <a:t>Past</a:t>
            </a:r>
            <a:r>
              <a:rPr lang="it-IT" sz="3600" b="0" i="0" u="none" strike="noStrike" dirty="0">
                <a:effectLst/>
                <a:latin typeface="Liberation Sans"/>
              </a:rPr>
              <a:t> and future</a:t>
            </a:r>
            <a:endParaRPr lang="en-US" sz="3300" dirty="0">
              <a:latin typeface="Arial Narrow"/>
            </a:endParaRPr>
          </a:p>
        </p:txBody>
      </p:sp>
    </p:spTree>
    <p:extLst>
      <p:ext uri="{BB962C8B-B14F-4D97-AF65-F5344CB8AC3E}">
        <p14:creationId xmlns:p14="http://schemas.microsoft.com/office/powerpoint/2010/main" val="282746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a:xfrm>
            <a:off x="2567608" y="295392"/>
            <a:ext cx="8273312" cy="334840"/>
          </a:xfrm>
        </p:spPr>
        <p:txBody>
          <a:bodyPr rtlCol="0" anchor="t">
            <a:noAutofit/>
          </a:bodyPr>
          <a:lstStyle/>
          <a:p>
            <a:pPr algn="l">
              <a:defRPr/>
            </a:pPr>
            <a:r>
              <a:rPr lang="it-IT" sz="2400">
                <a:effectLst/>
              </a:rPr>
              <a:t>The first </a:t>
            </a:r>
            <a:r>
              <a:rPr lang="it-IT" sz="2400" err="1">
                <a:effectLst/>
              </a:rPr>
              <a:t>limit</a:t>
            </a:r>
            <a:r>
              <a:rPr lang="it-IT" sz="2400">
                <a:effectLst/>
              </a:rPr>
              <a:t>: In </a:t>
            </a:r>
            <a:r>
              <a:rPr lang="it-IT" sz="2400" err="1">
                <a:effectLst/>
              </a:rPr>
              <a:t>polarimetry</a:t>
            </a:r>
            <a:r>
              <a:rPr lang="it-IT" sz="2400">
                <a:effectLst/>
              </a:rPr>
              <a:t> the </a:t>
            </a:r>
            <a:r>
              <a:rPr lang="it-IT" sz="2400" err="1">
                <a:effectLst/>
              </a:rPr>
              <a:t>sensitivity</a:t>
            </a:r>
            <a:r>
              <a:rPr lang="it-IT" sz="2400">
                <a:effectLst/>
              </a:rPr>
              <a:t> </a:t>
            </a:r>
            <a:r>
              <a:rPr lang="it-IT" sz="2400" err="1">
                <a:effectLst/>
              </a:rPr>
              <a:t>is</a:t>
            </a:r>
            <a:r>
              <a:rPr lang="it-IT" sz="2400">
                <a:effectLst/>
              </a:rPr>
              <a:t> a </a:t>
            </a:r>
            <a:r>
              <a:rPr lang="it-IT" sz="2400" err="1">
                <a:effectLst/>
              </a:rPr>
              <a:t>matter</a:t>
            </a:r>
            <a:r>
              <a:rPr lang="it-IT" sz="2400">
                <a:effectLst/>
              </a:rPr>
              <a:t> of </a:t>
            </a:r>
            <a:r>
              <a:rPr lang="it-IT" sz="2400" err="1">
                <a:effectLst/>
              </a:rPr>
              <a:t>photons</a:t>
            </a:r>
            <a:endParaRPr lang="it-IT" sz="2400">
              <a:effectLst/>
            </a:endParaRPr>
          </a:p>
        </p:txBody>
      </p:sp>
      <p:pic>
        <p:nvPicPr>
          <p:cNvPr id="23555" name="Picture 2"/>
          <p:cNvPicPr>
            <a:picLocks noChangeAspect="1" noChangeArrowheads="1"/>
          </p:cNvPicPr>
          <p:nvPr/>
        </p:nvPicPr>
        <p:blipFill>
          <a:blip r:embed="rId3"/>
          <a:srcRect t="33247" b="22031"/>
          <a:stretch>
            <a:fillRect/>
          </a:stretch>
        </p:blipFill>
        <p:spPr bwMode="auto">
          <a:xfrm>
            <a:off x="2084388" y="2852936"/>
            <a:ext cx="7283450" cy="1892300"/>
          </a:xfrm>
          <a:prstGeom prst="rect">
            <a:avLst/>
          </a:prstGeom>
          <a:noFill/>
          <a:ln w="9525">
            <a:noFill/>
            <a:miter lim="800000"/>
            <a:headEnd/>
            <a:tailEnd/>
          </a:ln>
        </p:spPr>
      </p:pic>
      <p:sp>
        <p:nvSpPr>
          <p:cNvPr id="23556" name="CasellaDiTesto 1"/>
          <p:cNvSpPr txBox="1">
            <a:spLocks noChangeArrowheads="1"/>
          </p:cNvSpPr>
          <p:nvPr/>
        </p:nvSpPr>
        <p:spPr bwMode="auto">
          <a:xfrm>
            <a:off x="3446515" y="4502745"/>
            <a:ext cx="5192713" cy="923330"/>
          </a:xfrm>
          <a:prstGeom prst="rect">
            <a:avLst/>
          </a:prstGeom>
          <a:noFill/>
          <a:ln w="9525">
            <a:noFill/>
            <a:miter lim="800000"/>
            <a:headEnd/>
            <a:tailEnd/>
          </a:ln>
        </p:spPr>
        <p:txBody>
          <a:bodyPr>
            <a:spAutoFit/>
          </a:bodyPr>
          <a:lstStyle/>
          <a:p>
            <a:r>
              <a:rPr lang="en-US" dirty="0">
                <a:latin typeface="Calibri" pitchFamily="34" charset="0"/>
              </a:rPr>
              <a:t>Source detection &gt; 10 counts</a:t>
            </a:r>
          </a:p>
          <a:p>
            <a:r>
              <a:rPr lang="en-US" dirty="0">
                <a:latin typeface="Calibri" pitchFamily="34" charset="0"/>
              </a:rPr>
              <a:t>Source spectral slope &gt; 100  counts</a:t>
            </a:r>
          </a:p>
          <a:p>
            <a:r>
              <a:rPr lang="en-US" dirty="0">
                <a:latin typeface="Calibri" pitchFamily="34" charset="0"/>
              </a:rPr>
              <a:t>Source polarization &gt; 100.000 counts</a:t>
            </a:r>
          </a:p>
        </p:txBody>
      </p:sp>
      <p:sp>
        <p:nvSpPr>
          <p:cNvPr id="23557" name="CasellaDiTesto 5"/>
          <p:cNvSpPr txBox="1">
            <a:spLocks noChangeArrowheads="1"/>
          </p:cNvSpPr>
          <p:nvPr/>
        </p:nvSpPr>
        <p:spPr bwMode="auto">
          <a:xfrm>
            <a:off x="1903890" y="954689"/>
            <a:ext cx="8579296" cy="461665"/>
          </a:xfrm>
          <a:prstGeom prst="rect">
            <a:avLst/>
          </a:prstGeom>
          <a:noFill/>
          <a:ln w="9525">
            <a:noFill/>
            <a:miter lim="800000"/>
            <a:headEnd/>
            <a:tailEnd/>
          </a:ln>
        </p:spPr>
        <p:txBody>
          <a:bodyPr wrap="square">
            <a:spAutoFit/>
          </a:bodyPr>
          <a:lstStyle/>
          <a:p>
            <a:r>
              <a:rPr lang="en-US" sz="2400" b="1">
                <a:solidFill>
                  <a:schemeClr val="accent1"/>
                </a:solidFill>
                <a:latin typeface="Calibri" pitchFamily="34" charset="0"/>
              </a:rPr>
              <a:t>Minimum Detectable Polarization (MDP at 99 % Confidence Level)</a:t>
            </a:r>
          </a:p>
        </p:txBody>
      </p:sp>
      <p:sp>
        <p:nvSpPr>
          <p:cNvPr id="23559" name="CasellaDiTesto 4"/>
          <p:cNvSpPr txBox="1">
            <a:spLocks noChangeArrowheads="1"/>
          </p:cNvSpPr>
          <p:nvPr/>
        </p:nvSpPr>
        <p:spPr bwMode="auto">
          <a:xfrm>
            <a:off x="1719171" y="1929606"/>
            <a:ext cx="8948737" cy="923330"/>
          </a:xfrm>
          <a:prstGeom prst="rect">
            <a:avLst/>
          </a:prstGeom>
          <a:noFill/>
          <a:ln w="9525">
            <a:noFill/>
            <a:miter lim="800000"/>
            <a:headEnd/>
            <a:tailEnd/>
          </a:ln>
        </p:spPr>
        <p:txBody>
          <a:bodyPr>
            <a:spAutoFit/>
          </a:bodyPr>
          <a:lstStyle/>
          <a:p>
            <a:r>
              <a:rPr lang="en-US">
                <a:latin typeface="Calibri" pitchFamily="34" charset="0"/>
              </a:rPr>
              <a:t>R</a:t>
            </a:r>
            <a:r>
              <a:rPr lang="en-US" baseline="-25000">
                <a:latin typeface="Calibri" pitchFamily="34" charset="0"/>
              </a:rPr>
              <a:t>S</a:t>
            </a:r>
            <a:r>
              <a:rPr lang="en-US">
                <a:latin typeface="Calibri" pitchFamily="34" charset="0"/>
              </a:rPr>
              <a:t> is the Source  rate,  R</a:t>
            </a:r>
            <a:r>
              <a:rPr lang="en-US" baseline="-25000">
                <a:latin typeface="Calibri" pitchFamily="34" charset="0"/>
              </a:rPr>
              <a:t>B</a:t>
            </a:r>
            <a:r>
              <a:rPr lang="en-US">
                <a:latin typeface="Calibri" pitchFamily="34" charset="0"/>
              </a:rPr>
              <a:t> is the Background rate, T is the observing time</a:t>
            </a:r>
          </a:p>
          <a:p>
            <a:r>
              <a:rPr lang="el-GR">
                <a:latin typeface="Calibri" pitchFamily="34" charset="0"/>
              </a:rPr>
              <a:t>μ</a:t>
            </a:r>
            <a:r>
              <a:rPr lang="it-IT">
                <a:latin typeface="Calibri" pitchFamily="34" charset="0"/>
              </a:rPr>
              <a:t> </a:t>
            </a:r>
            <a:r>
              <a:rPr lang="it-IT" err="1">
                <a:latin typeface="Calibri" pitchFamily="34" charset="0"/>
              </a:rPr>
              <a:t>is</a:t>
            </a:r>
            <a:r>
              <a:rPr lang="it-IT">
                <a:latin typeface="Calibri" pitchFamily="34" charset="0"/>
              </a:rPr>
              <a:t> the </a:t>
            </a:r>
            <a:r>
              <a:rPr lang="it-IT" err="1">
                <a:latin typeface="Calibri" pitchFamily="34" charset="0"/>
              </a:rPr>
              <a:t>modulation</a:t>
            </a:r>
            <a:r>
              <a:rPr lang="it-IT">
                <a:latin typeface="Calibri" pitchFamily="34" charset="0"/>
              </a:rPr>
              <a:t> </a:t>
            </a:r>
            <a:r>
              <a:rPr lang="it-IT" err="1">
                <a:latin typeface="Calibri" pitchFamily="34" charset="0"/>
              </a:rPr>
              <a:t>factor</a:t>
            </a:r>
            <a:r>
              <a:rPr lang="it-IT">
                <a:latin typeface="Calibri" pitchFamily="34" charset="0"/>
              </a:rPr>
              <a:t>:  the </a:t>
            </a:r>
            <a:r>
              <a:rPr lang="it-IT" err="1">
                <a:latin typeface="Calibri" pitchFamily="34" charset="0"/>
              </a:rPr>
              <a:t>response</a:t>
            </a:r>
            <a:r>
              <a:rPr lang="it-IT">
                <a:latin typeface="Calibri" pitchFamily="34" charset="0"/>
              </a:rPr>
              <a:t> of the </a:t>
            </a:r>
            <a:r>
              <a:rPr lang="it-IT" err="1">
                <a:latin typeface="Calibri" pitchFamily="34" charset="0"/>
              </a:rPr>
              <a:t>polarimeter</a:t>
            </a:r>
            <a:r>
              <a:rPr lang="it-IT">
                <a:latin typeface="Calibri" pitchFamily="34" charset="0"/>
              </a:rPr>
              <a:t> to a 100% </a:t>
            </a:r>
            <a:r>
              <a:rPr lang="it-IT" err="1">
                <a:latin typeface="Calibri" pitchFamily="34" charset="0"/>
              </a:rPr>
              <a:t>polarized</a:t>
            </a:r>
            <a:r>
              <a:rPr lang="it-IT">
                <a:latin typeface="Calibri" pitchFamily="34" charset="0"/>
              </a:rPr>
              <a:t> </a:t>
            </a:r>
            <a:r>
              <a:rPr lang="it-IT" err="1">
                <a:latin typeface="Calibri" pitchFamily="34" charset="0"/>
              </a:rPr>
              <a:t>beam</a:t>
            </a:r>
            <a:r>
              <a:rPr lang="it-IT">
                <a:latin typeface="Calibri" pitchFamily="34" charset="0"/>
              </a:rPr>
              <a:t> (</a:t>
            </a:r>
            <a:r>
              <a:rPr lang="it-IT" err="1">
                <a:latin typeface="Calibri" pitchFamily="34" charset="0"/>
              </a:rPr>
              <a:t>spanning</a:t>
            </a:r>
            <a:r>
              <a:rPr lang="it-IT">
                <a:latin typeface="Calibri" pitchFamily="34" charset="0"/>
              </a:rPr>
              <a:t> from 0 or no </a:t>
            </a:r>
            <a:r>
              <a:rPr lang="it-IT" err="1">
                <a:latin typeface="Calibri" pitchFamily="34" charset="0"/>
              </a:rPr>
              <a:t>sensitivity</a:t>
            </a:r>
            <a:r>
              <a:rPr lang="it-IT">
                <a:latin typeface="Calibri" pitchFamily="34" charset="0"/>
              </a:rPr>
              <a:t>, to 1 or maximum </a:t>
            </a:r>
            <a:r>
              <a:rPr lang="it-IT" err="1">
                <a:latin typeface="Calibri" pitchFamily="34" charset="0"/>
              </a:rPr>
              <a:t>sensitivity</a:t>
            </a:r>
            <a:r>
              <a:rPr lang="it-IT">
                <a:latin typeface="Calibri" pitchFamily="34" charset="0"/>
              </a:rPr>
              <a:t>)</a:t>
            </a:r>
            <a:endParaRPr lang="en-US">
              <a:latin typeface="Calibri" pitchFamily="34" charset="0"/>
            </a:endParaRPr>
          </a:p>
        </p:txBody>
      </p:sp>
      <p:sp>
        <p:nvSpPr>
          <p:cNvPr id="23560" name="CasellaDiTesto 9"/>
          <p:cNvSpPr txBox="1">
            <a:spLocks noChangeArrowheads="1"/>
          </p:cNvSpPr>
          <p:nvPr/>
        </p:nvSpPr>
        <p:spPr bwMode="auto">
          <a:xfrm>
            <a:off x="1631505" y="5517232"/>
            <a:ext cx="8928991" cy="923330"/>
          </a:xfrm>
          <a:prstGeom prst="rect">
            <a:avLst/>
          </a:prstGeom>
          <a:noFill/>
          <a:ln w="9525">
            <a:noFill/>
            <a:miter lim="800000"/>
            <a:headEnd/>
            <a:tailEnd/>
          </a:ln>
        </p:spPr>
        <p:txBody>
          <a:bodyPr wrap="square">
            <a:spAutoFit/>
          </a:bodyPr>
          <a:lstStyle/>
          <a:p>
            <a:r>
              <a:rPr lang="it-IT" err="1">
                <a:latin typeface="Calibri" pitchFamily="34" charset="0"/>
              </a:rPr>
              <a:t>Caution</a:t>
            </a:r>
            <a:r>
              <a:rPr lang="it-IT">
                <a:latin typeface="Calibri" pitchFamily="34" charset="0"/>
              </a:rPr>
              <a:t>: the MDP </a:t>
            </a:r>
            <a:r>
              <a:rPr lang="it-IT" err="1">
                <a:latin typeface="Calibri" pitchFamily="34" charset="0"/>
              </a:rPr>
              <a:t>describes</a:t>
            </a:r>
            <a:r>
              <a:rPr lang="it-IT">
                <a:latin typeface="Calibri" pitchFamily="34" charset="0"/>
              </a:rPr>
              <a:t> the </a:t>
            </a:r>
            <a:r>
              <a:rPr lang="it-IT" err="1">
                <a:latin typeface="Calibri" pitchFamily="34" charset="0"/>
              </a:rPr>
              <a:t>capability</a:t>
            </a:r>
            <a:r>
              <a:rPr lang="it-IT">
                <a:latin typeface="Calibri" pitchFamily="34" charset="0"/>
              </a:rPr>
              <a:t> of </a:t>
            </a:r>
            <a:r>
              <a:rPr lang="it-IT" err="1">
                <a:latin typeface="Calibri" pitchFamily="34" charset="0"/>
              </a:rPr>
              <a:t>rejecting</a:t>
            </a:r>
            <a:r>
              <a:rPr lang="it-IT">
                <a:latin typeface="Calibri" pitchFamily="34" charset="0"/>
              </a:rPr>
              <a:t> the </a:t>
            </a:r>
            <a:r>
              <a:rPr lang="it-IT" err="1">
                <a:latin typeface="Calibri" pitchFamily="34" charset="0"/>
              </a:rPr>
              <a:t>null</a:t>
            </a:r>
            <a:r>
              <a:rPr lang="it-IT">
                <a:latin typeface="Calibri" pitchFamily="34" charset="0"/>
              </a:rPr>
              <a:t> </a:t>
            </a:r>
            <a:r>
              <a:rPr lang="it-IT" err="1">
                <a:latin typeface="Calibri" pitchFamily="34" charset="0"/>
              </a:rPr>
              <a:t>hypothesis</a:t>
            </a:r>
            <a:r>
              <a:rPr lang="it-IT">
                <a:latin typeface="Calibri" pitchFamily="34" charset="0"/>
              </a:rPr>
              <a:t> (no </a:t>
            </a:r>
            <a:r>
              <a:rPr lang="it-IT" err="1">
                <a:latin typeface="Calibri" pitchFamily="34" charset="0"/>
              </a:rPr>
              <a:t>polarization</a:t>
            </a:r>
            <a:r>
              <a:rPr lang="it-IT">
                <a:latin typeface="Calibri" pitchFamily="34" charset="0"/>
              </a:rPr>
              <a:t>) </a:t>
            </a:r>
            <a:r>
              <a:rPr lang="it-IT" err="1">
                <a:latin typeface="Calibri" pitchFamily="34" charset="0"/>
              </a:rPr>
              <a:t>at</a:t>
            </a:r>
            <a:r>
              <a:rPr lang="it-IT">
                <a:latin typeface="Calibri" pitchFamily="34" charset="0"/>
              </a:rPr>
              <a:t> 99% </a:t>
            </a:r>
            <a:r>
              <a:rPr lang="it-IT" err="1">
                <a:latin typeface="Calibri" pitchFamily="34" charset="0"/>
              </a:rPr>
              <a:t>confidence</a:t>
            </a:r>
            <a:r>
              <a:rPr lang="it-IT">
                <a:latin typeface="Calibri" pitchFamily="34" charset="0"/>
              </a:rPr>
              <a:t>. For a 3-sigma  </a:t>
            </a:r>
            <a:r>
              <a:rPr lang="it-IT" err="1">
                <a:latin typeface="Calibri" pitchFamily="34" charset="0"/>
              </a:rPr>
              <a:t>meaurement</a:t>
            </a:r>
            <a:r>
              <a:rPr lang="it-IT">
                <a:latin typeface="Calibri" pitchFamily="34" charset="0"/>
              </a:rPr>
              <a:t> an </a:t>
            </a:r>
            <a:r>
              <a:rPr lang="it-IT" err="1">
                <a:latin typeface="Calibri" pitchFamily="34" charset="0"/>
              </a:rPr>
              <a:t>observing</a:t>
            </a:r>
            <a:r>
              <a:rPr lang="it-IT">
                <a:latin typeface="Calibri" pitchFamily="34" charset="0"/>
              </a:rPr>
              <a:t> time 2.2 </a:t>
            </a:r>
            <a:r>
              <a:rPr lang="it-IT" err="1">
                <a:latin typeface="Calibri" pitchFamily="34" charset="0"/>
              </a:rPr>
              <a:t>times</a:t>
            </a:r>
            <a:r>
              <a:rPr lang="it-IT">
                <a:latin typeface="Calibri" pitchFamily="34" charset="0"/>
              </a:rPr>
              <a:t> </a:t>
            </a:r>
            <a:r>
              <a:rPr lang="it-IT" err="1">
                <a:latin typeface="Calibri" pitchFamily="34" charset="0"/>
              </a:rPr>
              <a:t>longer</a:t>
            </a:r>
            <a:r>
              <a:rPr lang="it-IT">
                <a:latin typeface="Calibri" pitchFamily="34" charset="0"/>
              </a:rPr>
              <a:t> </a:t>
            </a:r>
            <a:r>
              <a:rPr lang="it-IT" err="1">
                <a:latin typeface="Calibri" pitchFamily="34" charset="0"/>
              </a:rPr>
              <a:t>is</a:t>
            </a:r>
            <a:r>
              <a:rPr lang="it-IT">
                <a:latin typeface="Calibri" pitchFamily="34" charset="0"/>
              </a:rPr>
              <a:t> </a:t>
            </a:r>
            <a:r>
              <a:rPr lang="it-IT" err="1">
                <a:latin typeface="Calibri" pitchFamily="34" charset="0"/>
              </a:rPr>
              <a:t>needed</a:t>
            </a:r>
            <a:r>
              <a:rPr lang="it-IT">
                <a:latin typeface="Calibri" pitchFamily="34" charset="0"/>
              </a:rPr>
              <a:t> </a:t>
            </a:r>
            <a:r>
              <a:rPr lang="it-IT" err="1">
                <a:latin typeface="Calibri" pitchFamily="34" charset="0"/>
              </a:rPr>
              <a:t>while</a:t>
            </a:r>
            <a:r>
              <a:rPr lang="it-IT">
                <a:latin typeface="Calibri" pitchFamily="34" charset="0"/>
              </a:rPr>
              <a:t> the 1-sigma </a:t>
            </a:r>
            <a:r>
              <a:rPr lang="it-IT" err="1">
                <a:latin typeface="Calibri" pitchFamily="34" charset="0"/>
              </a:rPr>
              <a:t>error</a:t>
            </a:r>
            <a:r>
              <a:rPr lang="it-IT">
                <a:latin typeface="Calibri" pitchFamily="34" charset="0"/>
              </a:rPr>
              <a:t> </a:t>
            </a:r>
            <a:r>
              <a:rPr lang="it-IT" err="1">
                <a:latin typeface="Calibri" pitchFamily="34" charset="0"/>
              </a:rPr>
              <a:t>scales</a:t>
            </a:r>
            <a:r>
              <a:rPr lang="it-IT">
                <a:latin typeface="Calibri" pitchFamily="34" charset="0"/>
              </a:rPr>
              <a:t> </a:t>
            </a:r>
            <a:r>
              <a:rPr lang="it-IT" err="1">
                <a:latin typeface="Calibri" pitchFamily="34" charset="0"/>
              </a:rPr>
              <a:t>like</a:t>
            </a:r>
            <a:r>
              <a:rPr lang="it-IT">
                <a:latin typeface="Calibri" pitchFamily="34" charset="0"/>
              </a:rPr>
              <a:t> : 28</a:t>
            </a:r>
            <a:r>
              <a:rPr lang="it-IT" baseline="30000">
                <a:latin typeface="Calibri" pitchFamily="34" charset="0"/>
              </a:rPr>
              <a:t>o</a:t>
            </a:r>
            <a:r>
              <a:rPr lang="it-IT">
                <a:latin typeface="Calibri" pitchFamily="34" charset="0"/>
              </a:rPr>
              <a:t>.5/S/N </a:t>
            </a:r>
          </a:p>
        </p:txBody>
      </p:sp>
      <p:pic>
        <p:nvPicPr>
          <p:cNvPr id="7168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802"/>
          <a:stretch/>
        </p:blipFill>
        <p:spPr bwMode="auto">
          <a:xfrm>
            <a:off x="4904633" y="1268761"/>
            <a:ext cx="2276475" cy="756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6063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9B72410E-798C-EC89-E23E-3A7830A39573}"/>
              </a:ext>
            </a:extLst>
          </p:cNvPr>
          <p:cNvSpPr>
            <a:spLocks noGrp="1"/>
          </p:cNvSpPr>
          <p:nvPr>
            <p:ph type="title"/>
          </p:nvPr>
        </p:nvSpPr>
        <p:spPr/>
        <p:txBody>
          <a:bodyPr/>
          <a:lstStyle/>
          <a:p>
            <a:r>
              <a:rPr lang="it-IT" dirty="0"/>
              <a:t>To </a:t>
            </a:r>
            <a:r>
              <a:rPr lang="it-IT" dirty="0" err="1"/>
              <a:t>perform</a:t>
            </a:r>
            <a:r>
              <a:rPr lang="it-IT" dirty="0"/>
              <a:t> Polarimetry </a:t>
            </a:r>
            <a:r>
              <a:rPr lang="it-IT" dirty="0" err="1"/>
              <a:t>you</a:t>
            </a:r>
            <a:r>
              <a:rPr lang="it-IT" dirty="0"/>
              <a:t> </a:t>
            </a:r>
            <a:r>
              <a:rPr lang="it-IT" dirty="0" err="1"/>
              <a:t>need</a:t>
            </a:r>
            <a:endParaRPr lang="it-IT" dirty="0"/>
          </a:p>
        </p:txBody>
      </p:sp>
      <p:sp>
        <p:nvSpPr>
          <p:cNvPr id="6" name="CasellaDiTesto 5">
            <a:extLst>
              <a:ext uri="{FF2B5EF4-FFF2-40B4-BE49-F238E27FC236}">
                <a16:creationId xmlns:a16="http://schemas.microsoft.com/office/drawing/2014/main" id="{3FE604CA-0925-0634-544D-8D92A0680324}"/>
              </a:ext>
            </a:extLst>
          </p:cNvPr>
          <p:cNvSpPr txBox="1"/>
          <p:nvPr/>
        </p:nvSpPr>
        <p:spPr>
          <a:xfrm>
            <a:off x="1237129" y="3429000"/>
            <a:ext cx="8785412" cy="2123658"/>
          </a:xfrm>
          <a:prstGeom prst="rect">
            <a:avLst/>
          </a:prstGeom>
          <a:noFill/>
          <a:ln>
            <a:noFill/>
          </a:ln>
        </p:spPr>
        <p:txBody>
          <a:bodyPr wrap="square">
            <a:spAutoFit/>
          </a:bodyPr>
          <a:lstStyle/>
          <a:p>
            <a:r>
              <a:rPr lang="en-US" dirty="0"/>
              <a:t>An important point. The sensitivity, the feasibility of a measurement and the prediction of the observing time strongly depends on the relative intensity of counting rate from the source and from the background. This is especially true for the weakest sources of the sample, namely sources at the limit of sensitivity of an instrument.</a:t>
            </a:r>
          </a:p>
          <a:p>
            <a:endParaRPr lang="en-US" dirty="0"/>
          </a:p>
          <a:p>
            <a:endParaRPr lang="en-US" dirty="0"/>
          </a:p>
          <a:p>
            <a:pPr algn="ctr"/>
            <a:r>
              <a:rPr lang="en-US" sz="2400" dirty="0"/>
              <a:t>Here we need a historic step back </a:t>
            </a:r>
          </a:p>
        </p:txBody>
      </p:sp>
      <p:sp>
        <p:nvSpPr>
          <p:cNvPr id="7" name="CasellaDiTesto 6">
            <a:extLst>
              <a:ext uri="{FF2B5EF4-FFF2-40B4-BE49-F238E27FC236}">
                <a16:creationId xmlns:a16="http://schemas.microsoft.com/office/drawing/2014/main" id="{0462A49D-09EF-57A4-C017-E746F67C4DD7}"/>
              </a:ext>
            </a:extLst>
          </p:cNvPr>
          <p:cNvSpPr txBox="1"/>
          <p:nvPr/>
        </p:nvSpPr>
        <p:spPr>
          <a:xfrm>
            <a:off x="2456329" y="1129553"/>
            <a:ext cx="7566212" cy="1815882"/>
          </a:xfrm>
          <a:prstGeom prst="rect">
            <a:avLst/>
          </a:prstGeom>
          <a:noFill/>
          <a:ln>
            <a:noFill/>
          </a:ln>
        </p:spPr>
        <p:txBody>
          <a:bodyPr wrap="square" rtlCol="0">
            <a:spAutoFit/>
          </a:bodyPr>
          <a:lstStyle/>
          <a:p>
            <a:pPr algn="l"/>
            <a:r>
              <a:rPr lang="it-IT" sz="2400" dirty="0"/>
              <a:t>From the </a:t>
            </a:r>
            <a:r>
              <a:rPr lang="it-IT" sz="2400" dirty="0" err="1"/>
              <a:t>previous</a:t>
            </a:r>
            <a:r>
              <a:rPr lang="it-IT" sz="2400" dirty="0"/>
              <a:t> </a:t>
            </a:r>
            <a:r>
              <a:rPr lang="it-IT" sz="2400" dirty="0" err="1"/>
              <a:t>equations</a:t>
            </a:r>
            <a:r>
              <a:rPr lang="it-IT" sz="2400" dirty="0"/>
              <a:t> </a:t>
            </a:r>
            <a:r>
              <a:rPr lang="it-IT" sz="2400" dirty="0" err="1"/>
              <a:t>we</a:t>
            </a:r>
            <a:r>
              <a:rPr lang="it-IT" sz="2400" dirty="0"/>
              <a:t> </a:t>
            </a:r>
            <a:r>
              <a:rPr lang="it-IT" sz="2400" dirty="0" err="1"/>
              <a:t>see</a:t>
            </a:r>
            <a:r>
              <a:rPr lang="it-IT" sz="2400" dirty="0"/>
              <a:t>:</a:t>
            </a:r>
          </a:p>
          <a:p>
            <a:pPr marL="285750" indent="-285750" algn="l">
              <a:buFont typeface="Arial" panose="020B0604020202020204" pitchFamily="34" charset="0"/>
              <a:buChar char="•"/>
            </a:pPr>
            <a:r>
              <a:rPr lang="it-IT" sz="2400" dirty="0"/>
              <a:t>A </a:t>
            </a:r>
            <a:r>
              <a:rPr lang="it-IT" sz="2400" dirty="0" err="1"/>
              <a:t>process</a:t>
            </a:r>
            <a:r>
              <a:rPr lang="it-IT" sz="2400" dirty="0"/>
              <a:t> </a:t>
            </a:r>
            <a:r>
              <a:rPr lang="it-IT" sz="2400" dirty="0" err="1"/>
              <a:t>modulated</a:t>
            </a:r>
            <a:r>
              <a:rPr lang="it-IT" sz="2400" dirty="0"/>
              <a:t> with </a:t>
            </a:r>
            <a:r>
              <a:rPr lang="it-IT" sz="2400" dirty="0" err="1"/>
              <a:t>polarization</a:t>
            </a:r>
            <a:endParaRPr lang="it-IT" sz="2400" dirty="0"/>
          </a:p>
          <a:p>
            <a:pPr marL="285750" indent="-285750" algn="l">
              <a:buFont typeface="Arial" panose="020B0604020202020204" pitchFamily="34" charset="0"/>
              <a:buChar char="•"/>
            </a:pPr>
            <a:r>
              <a:rPr lang="it-IT" sz="2400" dirty="0" err="1"/>
              <a:t>Counts</a:t>
            </a:r>
            <a:endParaRPr lang="it-IT" sz="2400" dirty="0"/>
          </a:p>
          <a:p>
            <a:pPr marL="285750" indent="-285750" algn="l">
              <a:buFont typeface="Arial" panose="020B0604020202020204" pitchFamily="34" charset="0"/>
              <a:buChar char="•"/>
            </a:pPr>
            <a:r>
              <a:rPr lang="it-IT" sz="2400" dirty="0"/>
              <a:t>Low background</a:t>
            </a:r>
          </a:p>
          <a:p>
            <a:pPr algn="l"/>
            <a:endParaRPr lang="it-IT" sz="1600" dirty="0"/>
          </a:p>
        </p:txBody>
      </p:sp>
    </p:spTree>
    <p:extLst>
      <p:ext uri="{BB962C8B-B14F-4D97-AF65-F5344CB8AC3E}">
        <p14:creationId xmlns:p14="http://schemas.microsoft.com/office/powerpoint/2010/main" val="508691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Seasons in X-</a:t>
            </a:r>
            <a:r>
              <a:rPr lang="it-IT" dirty="0" err="1"/>
              <a:t>Ray</a:t>
            </a:r>
            <a:r>
              <a:rPr lang="it-IT" dirty="0"/>
              <a:t> </a:t>
            </a:r>
            <a:r>
              <a:rPr lang="it-IT" dirty="0" err="1"/>
              <a:t>Astronomy</a:t>
            </a:r>
            <a:endParaRPr lang="it-IT" dirty="0"/>
          </a:p>
        </p:txBody>
      </p:sp>
      <p:sp>
        <p:nvSpPr>
          <p:cNvPr id="3" name="CasellaDiTesto 2"/>
          <p:cNvSpPr txBox="1"/>
          <p:nvPr/>
        </p:nvSpPr>
        <p:spPr>
          <a:xfrm>
            <a:off x="1422400" y="1083733"/>
            <a:ext cx="9177867" cy="5355312"/>
          </a:xfrm>
          <a:prstGeom prst="rect">
            <a:avLst/>
          </a:prstGeom>
          <a:noFill/>
          <a:ln>
            <a:noFill/>
          </a:ln>
        </p:spPr>
        <p:txBody>
          <a:bodyPr wrap="square" rtlCol="0">
            <a:spAutoFit/>
          </a:bodyPr>
          <a:lstStyle/>
          <a:p>
            <a:pPr algn="ctr"/>
            <a:r>
              <a:rPr lang="en-US" sz="2400" b="1" dirty="0"/>
              <a:t>I already mentioned the Seasons in X-Ray Astronomy</a:t>
            </a:r>
          </a:p>
          <a:p>
            <a:r>
              <a:rPr lang="en-US" dirty="0"/>
              <a:t>Soon after the discovery of extrasolar X-Rays in 1962 Riccardo Giacconi outlined a path to transform X-Ray Astronomy in a new window  on the Sky.</a:t>
            </a:r>
            <a:endParaRPr lang="en-US" sz="2000" dirty="0"/>
          </a:p>
          <a:p>
            <a:pPr algn="ctr"/>
            <a:r>
              <a:rPr lang="en-US" sz="2000" dirty="0" err="1"/>
              <a:t>Rocketts</a:t>
            </a:r>
            <a:r>
              <a:rPr lang="en-US" sz="2000" dirty="0"/>
              <a:t> → UHURU → HEAO-2 (Einstein) → AXAF (Chandra)</a:t>
            </a:r>
          </a:p>
          <a:p>
            <a:endParaRPr lang="en-US" sz="2000" dirty="0"/>
          </a:p>
          <a:p>
            <a:r>
              <a:rPr lang="en-US" dirty="0"/>
              <a:t>This path has been followed with great success.</a:t>
            </a:r>
          </a:p>
          <a:p>
            <a:endParaRPr lang="en-US" dirty="0"/>
          </a:p>
          <a:p>
            <a:r>
              <a:rPr lang="en-US" dirty="0"/>
              <a:t>Polarimetry, especially thanks to Columbia University Team headed by Robert </a:t>
            </a:r>
            <a:r>
              <a:rPr lang="en-US" dirty="0" err="1"/>
              <a:t>Novick</a:t>
            </a:r>
            <a:r>
              <a:rPr lang="en-US" dirty="0"/>
              <a:t>, has been in the game in the rocket era and in the UHURU era, but has totally missed the further two steps.</a:t>
            </a:r>
          </a:p>
          <a:p>
            <a:endParaRPr lang="en-US" dirty="0"/>
          </a:p>
          <a:p>
            <a:r>
              <a:rPr lang="en-US" sz="2400" b="1" dirty="0"/>
              <a:t>The position was lost at the passage from instruments with collimators (or modulation collimators or coded masks) to instruments in the focus of an optic. This passage was performed with HEAO-2 satellite re-named Einstein</a:t>
            </a:r>
            <a:r>
              <a:rPr lang="en-US" sz="2400" dirty="0"/>
              <a:t>.</a:t>
            </a:r>
          </a:p>
          <a:p>
            <a:endParaRPr lang="en-US" sz="2400" dirty="0"/>
          </a:p>
          <a:p>
            <a:pPr algn="ctr"/>
            <a:r>
              <a:rPr lang="en-US" sz="3200" b="1" dirty="0"/>
              <a:t>The position was recovered by IXPE 43 years later</a:t>
            </a:r>
          </a:p>
        </p:txBody>
      </p:sp>
    </p:spTree>
    <p:extLst>
      <p:ext uri="{BB962C8B-B14F-4D97-AF65-F5344CB8AC3E}">
        <p14:creationId xmlns:p14="http://schemas.microsoft.com/office/powerpoint/2010/main" val="131751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Optics</a:t>
            </a:r>
            <a:r>
              <a:rPr lang="it-IT"/>
              <a:t> in X-</a:t>
            </a:r>
            <a:r>
              <a:rPr lang="it-IT" err="1"/>
              <a:t>Ray</a:t>
            </a:r>
            <a:r>
              <a:rPr lang="it-IT"/>
              <a:t> Astronomy</a:t>
            </a:r>
          </a:p>
        </p:txBody>
      </p:sp>
      <p:sp>
        <p:nvSpPr>
          <p:cNvPr id="3" name="CasellaDiTesto 2"/>
          <p:cNvSpPr txBox="1"/>
          <p:nvPr/>
        </p:nvSpPr>
        <p:spPr>
          <a:xfrm>
            <a:off x="926275" y="1353787"/>
            <a:ext cx="10782795" cy="4832092"/>
          </a:xfrm>
          <a:prstGeom prst="rect">
            <a:avLst/>
          </a:prstGeom>
          <a:noFill/>
          <a:ln>
            <a:noFill/>
          </a:ln>
        </p:spPr>
        <p:txBody>
          <a:bodyPr wrap="square" rtlCol="0">
            <a:spAutoFit/>
          </a:bodyPr>
          <a:lstStyle/>
          <a:p>
            <a:pPr algn="ctr"/>
            <a:r>
              <a:rPr lang="en-US" sz="2800" b="1" dirty="0"/>
              <a:t>X-Ray Optics</a:t>
            </a:r>
          </a:p>
          <a:p>
            <a:r>
              <a:rPr lang="en-US" sz="2000" dirty="0"/>
              <a:t>Physics Constraints:</a:t>
            </a:r>
          </a:p>
          <a:p>
            <a:r>
              <a:rPr lang="en-US" sz="2000" dirty="0"/>
              <a:t>X-Rays reflect at grazing angles, namely at small angles from the reflecting surface. Very schematically we </a:t>
            </a:r>
            <a:r>
              <a:rPr lang="en-US" sz="2000" dirty="0" err="1"/>
              <a:t>canstate</a:t>
            </a:r>
            <a:r>
              <a:rPr lang="en-US" sz="2000" dirty="0"/>
              <a:t> that there is a critical angle 𝜗</a:t>
            </a:r>
            <a:r>
              <a:rPr lang="en-US" sz="2000" baseline="-25000" dirty="0"/>
              <a:t>c</a:t>
            </a:r>
            <a:r>
              <a:rPr lang="en-US" sz="2000" dirty="0"/>
              <a:t>. At angles between 0 and 𝜗</a:t>
            </a:r>
            <a:r>
              <a:rPr lang="en-US" sz="2000" baseline="-25000" dirty="0"/>
              <a:t>c</a:t>
            </a:r>
            <a:r>
              <a:rPr lang="en-US" sz="2000" dirty="0"/>
              <a:t>. 100% of the photons is reflected with an angle equal to the angle of incidence, at angles &gt; 𝜗</a:t>
            </a:r>
            <a:r>
              <a:rPr lang="en-US" sz="2000" baseline="-25000" dirty="0"/>
              <a:t>c</a:t>
            </a:r>
            <a:r>
              <a:rPr lang="en-US" sz="2000" dirty="0"/>
              <a:t>. the radiation enters the surface and if this is thick enough .</a:t>
            </a:r>
          </a:p>
          <a:p>
            <a:r>
              <a:rPr lang="en-US" sz="2000" dirty="0"/>
              <a:t>is absorbed. We will see that this is an oversimplified view, but at higher energies is not far from the truth. </a:t>
            </a:r>
          </a:p>
          <a:p>
            <a:endParaRPr lang="en-US" sz="2000" dirty="0"/>
          </a:p>
          <a:p>
            <a:r>
              <a:rPr lang="en-US" sz="2000" dirty="0"/>
              <a:t>This phenomenology is described by the Fresnel laws (a in other wavelengths) and the properties of the reflection is described in terms of the index of refraction:</a:t>
            </a:r>
          </a:p>
          <a:p>
            <a:pPr algn="ctr"/>
            <a:r>
              <a:rPr lang="en-US" sz="2000" dirty="0"/>
              <a:t>n = 1 – 𝛿 + </a:t>
            </a:r>
            <a:r>
              <a:rPr lang="en-US" sz="2000" dirty="0" err="1"/>
              <a:t>i</a:t>
            </a:r>
            <a:r>
              <a:rPr lang="en-US" sz="2000" dirty="0"/>
              <a:t>β </a:t>
            </a:r>
          </a:p>
          <a:p>
            <a:r>
              <a:rPr lang="en-US" sz="2000" dirty="0"/>
              <a:t>𝛿 and β are small quantities function of the wavelength </a:t>
            </a:r>
            <a:r>
              <a:rPr lang="en-US" sz="2000" dirty="0" err="1"/>
              <a:t>ƛ</a:t>
            </a:r>
            <a:r>
              <a:rPr lang="en-US" sz="2000" dirty="0"/>
              <a:t> determining the reflection properties included those related to polarization-</a:t>
            </a:r>
          </a:p>
          <a:p>
            <a:r>
              <a:rPr lang="en-US" sz="2000" dirty="0"/>
              <a:t>1-𝛿 is the real part and determines the phase velocity;  β is the imaginary part and determines the absorption.</a:t>
            </a:r>
          </a:p>
          <a:p>
            <a:endParaRPr lang="en-US" sz="2000" dirty="0"/>
          </a:p>
          <a:p>
            <a:endParaRPr lang="it-IT" sz="2000" dirty="0"/>
          </a:p>
        </p:txBody>
      </p:sp>
    </p:spTree>
    <p:extLst>
      <p:ext uri="{BB962C8B-B14F-4D97-AF65-F5344CB8AC3E}">
        <p14:creationId xmlns:p14="http://schemas.microsoft.com/office/powerpoint/2010/main" val="1449581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X-</a:t>
            </a:r>
            <a:r>
              <a:rPr lang="it-IT" dirty="0" err="1"/>
              <a:t>Ray</a:t>
            </a:r>
            <a:r>
              <a:rPr lang="it-IT" dirty="0"/>
              <a:t> </a:t>
            </a:r>
            <a:r>
              <a:rPr lang="it-IT" dirty="0" err="1"/>
              <a:t>telescopes</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6813" y="1197735"/>
            <a:ext cx="4059159" cy="5776175"/>
          </a:xfrm>
          <a:prstGeom prst="rect">
            <a:avLst/>
          </a:prstGeom>
        </p:spPr>
      </p:pic>
      <p:sp>
        <p:nvSpPr>
          <p:cNvPr id="4" name="CasellaDiTesto 3"/>
          <p:cNvSpPr txBox="1"/>
          <p:nvPr/>
        </p:nvSpPr>
        <p:spPr>
          <a:xfrm>
            <a:off x="0" y="3593205"/>
            <a:ext cx="7843234" cy="2800767"/>
          </a:xfrm>
          <a:prstGeom prst="rect">
            <a:avLst/>
          </a:prstGeom>
          <a:noFill/>
          <a:ln>
            <a:noFill/>
          </a:ln>
        </p:spPr>
        <p:txBody>
          <a:bodyPr wrap="square" rtlCol="0">
            <a:spAutoFit/>
          </a:bodyPr>
          <a:lstStyle/>
          <a:p>
            <a:pPr algn="l"/>
            <a:endParaRPr lang="en-US" sz="1600" dirty="0"/>
          </a:p>
          <a:p>
            <a:pPr algn="l"/>
            <a:r>
              <a:rPr lang="en-US" sz="1600" dirty="0"/>
              <a:t>These angles are very small. E.g. at 3keV the critical reflection angle on a Ni surface is around 1°.</a:t>
            </a:r>
          </a:p>
          <a:p>
            <a:pPr algn="l"/>
            <a:endParaRPr lang="en-US" sz="1600" dirty="0"/>
          </a:p>
          <a:p>
            <a:pPr algn="l"/>
            <a:r>
              <a:rPr lang="en-US" sz="1600" dirty="0"/>
              <a:t>In the oversimplified approach that the reflectivity is 1 below 𝜗c and 0 above, and that  𝜗c ∝ √2𝛿∝ √</a:t>
            </a:r>
            <a:r>
              <a:rPr lang="en-US" sz="1600" dirty="0" err="1"/>
              <a:t>ϱ</a:t>
            </a:r>
            <a:r>
              <a:rPr lang="en-US" sz="1600" dirty="0"/>
              <a:t> the choice should be driven only by the density of the material: e.g. Ni  8.9  Au  19.3  </a:t>
            </a:r>
            <a:r>
              <a:rPr lang="en-US" sz="1600" dirty="0" err="1"/>
              <a:t>Ir</a:t>
            </a:r>
            <a:r>
              <a:rPr lang="en-US" sz="1600" dirty="0"/>
              <a:t>  22.5  g/cm</a:t>
            </a:r>
            <a:r>
              <a:rPr lang="en-US" sz="1600" baseline="30000" dirty="0"/>
              <a:t>3</a:t>
            </a:r>
            <a:r>
              <a:rPr lang="en-US" sz="1600" dirty="0"/>
              <a:t>. </a:t>
            </a:r>
          </a:p>
          <a:p>
            <a:pPr algn="l"/>
            <a:r>
              <a:rPr lang="en-US" sz="1600" dirty="0"/>
              <a:t>But the reflectivity is much more complicated. Around the absorption edges the reflectivity drops dramatically. Moreover electrons of binding energy below the edge poorly contribute to reflection. </a:t>
            </a:r>
          </a:p>
          <a:p>
            <a:pPr algn="l"/>
            <a:endParaRPr lang="en-US" sz="1600" dirty="0"/>
          </a:p>
          <a:p>
            <a:pPr algn="l"/>
            <a:r>
              <a:rPr lang="en-US" sz="1600" dirty="0"/>
              <a:t>In the case of IXPE the figure on the right (From Lawrence Berkley X-Ray Data Booklet, 2009) shows that Nickel is definitely better than Au (or even </a:t>
            </a:r>
            <a:r>
              <a:rPr lang="en-US" sz="1600" dirty="0" err="1"/>
              <a:t>Ir</a:t>
            </a:r>
            <a:r>
              <a:rPr lang="en-US" sz="1600" dirty="0"/>
              <a:t>). Actually IXPE is using an alloy of Nickel and Cobalt. </a:t>
            </a:r>
          </a:p>
          <a:p>
            <a:pPr algn="l"/>
            <a:endParaRPr lang="en-US" sz="1600"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2" y="1126840"/>
            <a:ext cx="4009401" cy="1803784"/>
          </a:xfrm>
          <a:prstGeom prst="rect">
            <a:avLst/>
          </a:prstGeom>
        </p:spPr>
      </p:pic>
      <p:sp>
        <p:nvSpPr>
          <p:cNvPr id="6" name="CasellaDiTesto 5"/>
          <p:cNvSpPr txBox="1"/>
          <p:nvPr/>
        </p:nvSpPr>
        <p:spPr>
          <a:xfrm>
            <a:off x="4099552" y="914400"/>
            <a:ext cx="3929631" cy="1323439"/>
          </a:xfrm>
          <a:prstGeom prst="rect">
            <a:avLst/>
          </a:prstGeom>
          <a:noFill/>
          <a:ln>
            <a:noFill/>
          </a:ln>
        </p:spPr>
        <p:txBody>
          <a:bodyPr wrap="square" rtlCol="0">
            <a:spAutoFit/>
          </a:bodyPr>
          <a:lstStyle/>
          <a:p>
            <a:pPr algn="l"/>
            <a:r>
              <a:rPr lang="en-US" sz="1600" dirty="0"/>
              <a:t>Each pair paraboloid/Hyperboloid would provide a small collecting surface </a:t>
            </a:r>
          </a:p>
          <a:p>
            <a:pPr algn="l"/>
            <a:r>
              <a:rPr lang="en-US" sz="1600" dirty="0"/>
              <a:t>→ many confocal mirrors nested. </a:t>
            </a:r>
          </a:p>
          <a:p>
            <a:pPr algn="l"/>
            <a:r>
              <a:rPr lang="en-US" sz="1600" dirty="0"/>
              <a:t>→ rigid but thin.</a:t>
            </a:r>
          </a:p>
          <a:p>
            <a:r>
              <a:rPr lang="en-US" sz="1600" dirty="0"/>
              <a:t>The other point is the choice of the material. </a:t>
            </a:r>
          </a:p>
        </p:txBody>
      </p:sp>
      <p:pic>
        <p:nvPicPr>
          <p:cNvPr id="7" name="Picture 13">
            <a:extLst>
              <a:ext uri="{FF2B5EF4-FFF2-40B4-BE49-F238E27FC236}">
                <a16:creationId xmlns:a16="http://schemas.microsoft.com/office/drawing/2014/main" id="{BA6B4CB1-A05B-7FCB-B899-87FBF9E106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6273"/>
          <a:stretch>
            <a:fillRect/>
          </a:stretch>
        </p:blipFill>
        <p:spPr bwMode="auto">
          <a:xfrm>
            <a:off x="2826688" y="2521174"/>
            <a:ext cx="4810125"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13519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Different</a:t>
            </a:r>
            <a:r>
              <a:rPr lang="it-IT" dirty="0"/>
              <a:t> </a:t>
            </a:r>
            <a:r>
              <a:rPr lang="it-IT" dirty="0" err="1"/>
              <a:t>Satellites</a:t>
            </a:r>
            <a:r>
              <a:rPr lang="it-IT" dirty="0"/>
              <a:t> </a:t>
            </a:r>
            <a:r>
              <a:rPr lang="it-IT" dirty="0" err="1"/>
              <a:t>Different</a:t>
            </a:r>
            <a:r>
              <a:rPr lang="it-IT" dirty="0"/>
              <a:t> </a:t>
            </a:r>
            <a:r>
              <a:rPr lang="it-IT" dirty="0" err="1"/>
              <a:t>Optics</a:t>
            </a:r>
            <a:endParaRPr lang="it-IT" dirty="0"/>
          </a:p>
        </p:txBody>
      </p:sp>
      <p:sp>
        <p:nvSpPr>
          <p:cNvPr id="3" name="CasellaDiTesto 2"/>
          <p:cNvSpPr txBox="1"/>
          <p:nvPr/>
        </p:nvSpPr>
        <p:spPr>
          <a:xfrm>
            <a:off x="266628" y="1039906"/>
            <a:ext cx="7676101" cy="5078313"/>
          </a:xfrm>
          <a:prstGeom prst="rect">
            <a:avLst/>
          </a:prstGeom>
          <a:noFill/>
          <a:ln>
            <a:noFill/>
          </a:ln>
        </p:spPr>
        <p:txBody>
          <a:bodyPr wrap="square" rtlCol="0">
            <a:spAutoFit/>
          </a:bodyPr>
          <a:lstStyle/>
          <a:p>
            <a:pPr algn="ctr"/>
            <a:r>
              <a:rPr lang="en-US" sz="2000" dirty="0"/>
              <a:t>A good number of telescopes has been used aboard Astronomical missions.</a:t>
            </a:r>
          </a:p>
          <a:p>
            <a:pPr algn="l"/>
            <a:endParaRPr lang="en-US" sz="1600" dirty="0"/>
          </a:p>
          <a:p>
            <a:pPr algn="l"/>
            <a:r>
              <a:rPr lang="en-US" sz="1600" dirty="0"/>
              <a:t>	</a:t>
            </a:r>
            <a:r>
              <a:rPr lang="en-US" sz="1600" b="1" dirty="0"/>
              <a:t>In the philosophy of </a:t>
            </a:r>
            <a:r>
              <a:rPr lang="en-US" sz="1600" b="1" dirty="0" err="1"/>
              <a:t>R.Giacconi</a:t>
            </a:r>
            <a:r>
              <a:rPr lang="en-US" sz="1600" b="1" dirty="0"/>
              <a:t> the angular resolution is always the first driver.</a:t>
            </a:r>
          </a:p>
          <a:p>
            <a:pPr algn="l"/>
            <a:r>
              <a:rPr lang="en-US" sz="1600" b="1" dirty="0"/>
              <a:t>Einstein</a:t>
            </a:r>
            <a:r>
              <a:rPr lang="en-US" sz="1600" dirty="0"/>
              <a:t> telescope had a resolution of 2”. Most of data of Einstein were acquired with the IPC. The resulting resolution was 1’.</a:t>
            </a:r>
          </a:p>
          <a:p>
            <a:pPr algn="l"/>
            <a:r>
              <a:rPr lang="en-US" sz="1600" dirty="0"/>
              <a:t>	In the same philosophy AXAF </a:t>
            </a:r>
            <a:r>
              <a:rPr lang="en-US" sz="1600" b="1" dirty="0"/>
              <a:t>(Chandra</a:t>
            </a:r>
            <a:r>
              <a:rPr lang="en-US" sz="1600" dirty="0"/>
              <a:t>) was built with 0.5” namely the best angular resolution ever achieved in Astronomy (and nothing better is approved for long time). Also in this case the quality is preserved with a HRI. But the baseline instruments are CCDs that preserve a resolution of around 1”.</a:t>
            </a:r>
          </a:p>
          <a:p>
            <a:pPr algn="l"/>
            <a:r>
              <a:rPr lang="en-US" sz="1600" dirty="0"/>
              <a:t>	These optics are extremely difficult and costly. For many other missions cheapest and fastest technologies have been developed based on the integration of “petals” or with replica by electroforming of </a:t>
            </a:r>
            <a:r>
              <a:rPr lang="en-US" sz="1600" dirty="0" err="1"/>
              <a:t>superpolished</a:t>
            </a:r>
            <a:r>
              <a:rPr lang="en-US" sz="1600" dirty="0"/>
              <a:t> mandrels. This technique arrived to resolutions of the order of 10-12” (</a:t>
            </a:r>
            <a:r>
              <a:rPr lang="en-US" sz="1600" b="1" dirty="0" err="1"/>
              <a:t>eROSITA</a:t>
            </a:r>
            <a:r>
              <a:rPr lang="en-US" sz="1600" dirty="0"/>
              <a:t>). </a:t>
            </a:r>
          </a:p>
          <a:p>
            <a:pPr algn="l"/>
            <a:r>
              <a:rPr lang="en-US" sz="1600" dirty="0"/>
              <a:t>	Resolution needed for cosmology. For spectroscopy and timing the area is the driver.</a:t>
            </a:r>
          </a:p>
          <a:p>
            <a:pPr algn="l"/>
            <a:r>
              <a:rPr lang="en-US" sz="1600" dirty="0"/>
              <a:t>	More recently with</a:t>
            </a:r>
            <a:r>
              <a:rPr lang="en-US" sz="1600" b="1" dirty="0"/>
              <a:t> ITOMI </a:t>
            </a:r>
            <a:r>
              <a:rPr lang="en-US" sz="1600" dirty="0"/>
              <a:t>and </a:t>
            </a:r>
            <a:r>
              <a:rPr lang="en-US" sz="1600" b="1" dirty="0"/>
              <a:t>NUSTAR</a:t>
            </a:r>
            <a:r>
              <a:rPr lang="en-US" sz="1600" dirty="0"/>
              <a:t> optics of higher energy have been flown. The resolution is in the arcminute range but the extension of the band is the main goal</a:t>
            </a:r>
          </a:p>
          <a:p>
            <a:pPr algn="l"/>
            <a:endParaRPr lang="en-US" sz="1600" dirty="0"/>
          </a:p>
          <a:p>
            <a:pPr algn="l"/>
            <a:r>
              <a:rPr lang="en-US" sz="1600" dirty="0"/>
              <a:t>	Satellites with optics can be confined in limited dimensions with extensible booms (like IXPE) or multi-mirror configuration (like NICER). But for sue they are missing the nanosat/</a:t>
            </a:r>
            <a:r>
              <a:rPr lang="en-US" sz="1600" dirty="0" err="1"/>
              <a:t>microsat</a:t>
            </a:r>
            <a:r>
              <a:rPr lang="en-US" sz="1600" dirty="0"/>
              <a:t> revolution.  </a:t>
            </a:r>
          </a:p>
        </p:txBody>
      </p:sp>
      <p:pic>
        <p:nvPicPr>
          <p:cNvPr id="4" name="Immagine 3">
            <a:extLst>
              <a:ext uri="{FF2B5EF4-FFF2-40B4-BE49-F238E27FC236}">
                <a16:creationId xmlns:a16="http://schemas.microsoft.com/office/drawing/2014/main" id="{5CADE970-82B9-676F-A1F2-894B014C774F}"/>
              </a:ext>
            </a:extLst>
          </p:cNvPr>
          <p:cNvPicPr>
            <a:picLocks noChangeAspect="1"/>
          </p:cNvPicPr>
          <p:nvPr/>
        </p:nvPicPr>
        <p:blipFill>
          <a:blip r:embed="rId2"/>
          <a:stretch>
            <a:fillRect/>
          </a:stretch>
        </p:blipFill>
        <p:spPr>
          <a:xfrm>
            <a:off x="8316912" y="1628867"/>
            <a:ext cx="4083903" cy="3298780"/>
          </a:xfrm>
          <a:prstGeom prst="rect">
            <a:avLst/>
          </a:prstGeom>
        </p:spPr>
      </p:pic>
    </p:spTree>
    <p:extLst>
      <p:ext uri="{BB962C8B-B14F-4D97-AF65-F5344CB8AC3E}">
        <p14:creationId xmlns:p14="http://schemas.microsoft.com/office/powerpoint/2010/main" val="1318816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BB274-18BB-EF96-5984-8A542EA48A5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EA23456-DBB3-527F-F337-85C42F1EF2B9}"/>
              </a:ext>
            </a:extLst>
          </p:cNvPr>
          <p:cNvSpPr>
            <a:spLocks noGrp="1"/>
          </p:cNvSpPr>
          <p:nvPr>
            <p:ph type="title"/>
          </p:nvPr>
        </p:nvSpPr>
        <p:spPr>
          <a:xfrm>
            <a:off x="790699" y="127618"/>
            <a:ext cx="10515600" cy="691779"/>
          </a:xfrm>
        </p:spPr>
        <p:txBody>
          <a:bodyPr>
            <a:normAutofit/>
          </a:bodyPr>
          <a:lstStyle/>
          <a:p>
            <a:pPr algn="ctr"/>
            <a:r>
              <a:rPr lang="it-IT" dirty="0" err="1"/>
              <a:t>What</a:t>
            </a:r>
            <a:r>
              <a:rPr lang="it-IT" dirty="0"/>
              <a:t> can </a:t>
            </a:r>
            <a:r>
              <a:rPr lang="it-IT" dirty="0" err="1"/>
              <a:t>telescopes</a:t>
            </a:r>
            <a:r>
              <a:rPr lang="it-IT" dirty="0"/>
              <a:t> do?</a:t>
            </a:r>
          </a:p>
        </p:txBody>
      </p:sp>
      <p:sp>
        <p:nvSpPr>
          <p:cNvPr id="4" name="CasellaDiTesto 3">
            <a:extLst>
              <a:ext uri="{FF2B5EF4-FFF2-40B4-BE49-F238E27FC236}">
                <a16:creationId xmlns:a16="http://schemas.microsoft.com/office/drawing/2014/main" id="{EC56B699-B6E1-0B77-B619-F755B5D151C1}"/>
              </a:ext>
            </a:extLst>
          </p:cNvPr>
          <p:cNvSpPr txBox="1"/>
          <p:nvPr/>
        </p:nvSpPr>
        <p:spPr>
          <a:xfrm>
            <a:off x="1408113" y="819397"/>
            <a:ext cx="8895644" cy="2862322"/>
          </a:xfrm>
          <a:prstGeom prst="rect">
            <a:avLst/>
          </a:prstGeom>
          <a:noFill/>
          <a:ln>
            <a:noFill/>
          </a:ln>
        </p:spPr>
        <p:txBody>
          <a:bodyPr wrap="square" rtlCol="0">
            <a:spAutoFit/>
          </a:bodyPr>
          <a:lstStyle/>
          <a:p>
            <a:pPr marL="285750" indent="-285750" algn="l">
              <a:buFont typeface="Arial" charset="0"/>
              <a:buChar char="•"/>
            </a:pPr>
            <a:r>
              <a:rPr lang="en-US" sz="2000" b="1" dirty="0"/>
              <a:t>Image extended sources</a:t>
            </a:r>
          </a:p>
          <a:p>
            <a:pPr marL="285750" indent="-285750" algn="l">
              <a:buFont typeface="Arial" charset="0"/>
              <a:buChar char="•"/>
            </a:pPr>
            <a:r>
              <a:rPr lang="en-US" sz="2000" dirty="0"/>
              <a:t>Localize and associate a source with a known astrophysical object </a:t>
            </a:r>
          </a:p>
          <a:p>
            <a:pPr marL="285750" indent="-285750" algn="l">
              <a:buFont typeface="Arial" charset="0"/>
              <a:buChar char="•"/>
            </a:pPr>
            <a:r>
              <a:rPr lang="en-US" sz="2000" dirty="0"/>
              <a:t>Perform separate measurements in complex fields</a:t>
            </a:r>
          </a:p>
          <a:p>
            <a:pPr marL="285750" indent="-285750" algn="l">
              <a:buFont typeface="Arial" charset="0"/>
              <a:buChar char="•"/>
            </a:pPr>
            <a:r>
              <a:rPr lang="en-US" sz="2000" dirty="0"/>
              <a:t>Disentangle the variation of a source from the variation of the background in timing</a:t>
            </a:r>
          </a:p>
          <a:p>
            <a:pPr marL="285750" indent="-285750" algn="l">
              <a:buFont typeface="Arial" charset="0"/>
              <a:buChar char="•"/>
            </a:pPr>
            <a:r>
              <a:rPr lang="en-US" sz="2000" b="1" dirty="0"/>
              <a:t>Detect very weak sources because compares their flux with fluctuations of the background in the point spread function and not on the whole detector or ½ of that (as in experiments with collimators, modulation collimators or coded masks)</a:t>
            </a:r>
          </a:p>
          <a:p>
            <a:pPr marL="285750" indent="-285750" algn="l">
              <a:buFont typeface="Arial" charset="0"/>
              <a:buChar char="•"/>
            </a:pPr>
            <a:r>
              <a:rPr lang="en-US" sz="2000" dirty="0"/>
              <a:t>Discover weak sources in the field of view and build up a statistics to do cosmology with X-Rays</a:t>
            </a:r>
          </a:p>
        </p:txBody>
      </p:sp>
      <p:pic>
        <p:nvPicPr>
          <p:cNvPr id="3" name="Immagine 2">
            <a:extLst>
              <a:ext uri="{FF2B5EF4-FFF2-40B4-BE49-F238E27FC236}">
                <a16:creationId xmlns:a16="http://schemas.microsoft.com/office/drawing/2014/main" id="{8D39E513-ADA9-9AC3-71A5-547F686DBF01}"/>
              </a:ext>
            </a:extLst>
          </p:cNvPr>
          <p:cNvPicPr>
            <a:picLocks noChangeAspect="1"/>
          </p:cNvPicPr>
          <p:nvPr/>
        </p:nvPicPr>
        <p:blipFill>
          <a:blip r:embed="rId2"/>
          <a:stretch>
            <a:fillRect/>
          </a:stretch>
        </p:blipFill>
        <p:spPr>
          <a:xfrm>
            <a:off x="1494262" y="3967936"/>
            <a:ext cx="3815113" cy="2525807"/>
          </a:xfrm>
          <a:prstGeom prst="rect">
            <a:avLst/>
          </a:prstGeom>
        </p:spPr>
      </p:pic>
      <p:pic>
        <p:nvPicPr>
          <p:cNvPr id="5" name="Immagine 4">
            <a:extLst>
              <a:ext uri="{FF2B5EF4-FFF2-40B4-BE49-F238E27FC236}">
                <a16:creationId xmlns:a16="http://schemas.microsoft.com/office/drawing/2014/main" id="{72AE564A-5C5D-2F52-A85F-21AD85411398}"/>
              </a:ext>
            </a:extLst>
          </p:cNvPr>
          <p:cNvPicPr>
            <a:picLocks noChangeAspect="1"/>
          </p:cNvPicPr>
          <p:nvPr/>
        </p:nvPicPr>
        <p:blipFill>
          <a:blip r:embed="rId3"/>
          <a:stretch>
            <a:fillRect/>
          </a:stretch>
        </p:blipFill>
        <p:spPr>
          <a:xfrm>
            <a:off x="7848254" y="3936726"/>
            <a:ext cx="2552467" cy="2557017"/>
          </a:xfrm>
          <a:prstGeom prst="rect">
            <a:avLst/>
          </a:prstGeom>
        </p:spPr>
      </p:pic>
      <p:sp>
        <p:nvSpPr>
          <p:cNvPr id="6" name="CasellaDiTesto 5">
            <a:extLst>
              <a:ext uri="{FF2B5EF4-FFF2-40B4-BE49-F238E27FC236}">
                <a16:creationId xmlns:a16="http://schemas.microsoft.com/office/drawing/2014/main" id="{53012B4B-55EE-B085-66BD-89F1BF5B354D}"/>
              </a:ext>
            </a:extLst>
          </p:cNvPr>
          <p:cNvSpPr txBox="1"/>
          <p:nvPr/>
        </p:nvSpPr>
        <p:spPr>
          <a:xfrm>
            <a:off x="5309375" y="4259766"/>
            <a:ext cx="2418420" cy="1077218"/>
          </a:xfrm>
          <a:prstGeom prst="rect">
            <a:avLst/>
          </a:prstGeom>
          <a:noFill/>
          <a:ln>
            <a:noFill/>
          </a:ln>
        </p:spPr>
        <p:txBody>
          <a:bodyPr wrap="square" rtlCol="0">
            <a:spAutoFit/>
          </a:bodyPr>
          <a:lstStyle/>
          <a:p>
            <a:pPr algn="ctr"/>
            <a:r>
              <a:rPr lang="it-IT" sz="1600" dirty="0"/>
              <a:t>Coma Cluster  and Cas-A </a:t>
            </a:r>
            <a:r>
              <a:rPr lang="it-IT" sz="1600" dirty="0" err="1"/>
              <a:t>as</a:t>
            </a:r>
            <a:r>
              <a:rPr lang="it-IT" sz="1600" dirty="0"/>
              <a:t>  ← </a:t>
            </a:r>
            <a:r>
              <a:rPr lang="it-IT" sz="1600" dirty="0" err="1"/>
              <a:t>seen</a:t>
            </a:r>
            <a:r>
              <a:rPr lang="it-IT" sz="1600" dirty="0"/>
              <a:t> by UHURU (</a:t>
            </a:r>
            <a:r>
              <a:rPr lang="it-IT" sz="1600" dirty="0" err="1"/>
              <a:t>left</a:t>
            </a:r>
            <a:r>
              <a:rPr lang="it-IT" sz="1600" dirty="0"/>
              <a:t>) </a:t>
            </a:r>
          </a:p>
          <a:p>
            <a:pPr algn="ctr"/>
            <a:r>
              <a:rPr lang="it-IT" sz="1600" dirty="0"/>
              <a:t>and </a:t>
            </a:r>
          </a:p>
          <a:p>
            <a:pPr algn="ctr"/>
            <a:r>
              <a:rPr lang="it-IT" sz="1600" dirty="0"/>
              <a:t>Einstein (</a:t>
            </a:r>
            <a:r>
              <a:rPr lang="it-IT" sz="1600" dirty="0" err="1"/>
              <a:t>Right</a:t>
            </a:r>
            <a:r>
              <a:rPr lang="it-IT" sz="1600" dirty="0"/>
              <a:t>) ➜</a:t>
            </a:r>
          </a:p>
        </p:txBody>
      </p:sp>
    </p:spTree>
    <p:extLst>
      <p:ext uri="{BB962C8B-B14F-4D97-AF65-F5344CB8AC3E}">
        <p14:creationId xmlns:p14="http://schemas.microsoft.com/office/powerpoint/2010/main" val="2176052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03EAA-7118-33C6-7515-39074F407FD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DF18649-0D64-B0B1-0F5A-C67CB7D4E01F}"/>
              </a:ext>
            </a:extLst>
          </p:cNvPr>
          <p:cNvSpPr>
            <a:spLocks noGrp="1"/>
          </p:cNvSpPr>
          <p:nvPr>
            <p:ph type="title"/>
          </p:nvPr>
        </p:nvSpPr>
        <p:spPr>
          <a:xfrm>
            <a:off x="838200" y="126585"/>
            <a:ext cx="10515600" cy="924413"/>
          </a:xfrm>
        </p:spPr>
        <p:txBody>
          <a:bodyPr/>
          <a:lstStyle/>
          <a:p>
            <a:r>
              <a:rPr lang="it-IT" dirty="0" err="1"/>
              <a:t>Optics</a:t>
            </a:r>
            <a:r>
              <a:rPr lang="it-IT" dirty="0"/>
              <a:t> and </a:t>
            </a:r>
            <a:r>
              <a:rPr lang="it-IT" dirty="0" err="1"/>
              <a:t>Polarimetry</a:t>
            </a:r>
            <a:r>
              <a:rPr lang="it-IT" dirty="0"/>
              <a:t>: a </a:t>
            </a:r>
            <a:r>
              <a:rPr lang="it-IT" dirty="0" err="1"/>
              <a:t>difficult</a:t>
            </a:r>
            <a:r>
              <a:rPr lang="it-IT" dirty="0"/>
              <a:t> </a:t>
            </a:r>
            <a:r>
              <a:rPr lang="it-IT" dirty="0" err="1"/>
              <a:t>marriage</a:t>
            </a:r>
            <a:endParaRPr lang="it-IT" dirty="0"/>
          </a:p>
        </p:txBody>
      </p:sp>
      <p:sp>
        <p:nvSpPr>
          <p:cNvPr id="3" name="CasellaDiTesto 2">
            <a:extLst>
              <a:ext uri="{FF2B5EF4-FFF2-40B4-BE49-F238E27FC236}">
                <a16:creationId xmlns:a16="http://schemas.microsoft.com/office/drawing/2014/main" id="{089B0989-A84C-B76C-86D9-D5C94A0ABD04}"/>
              </a:ext>
            </a:extLst>
          </p:cNvPr>
          <p:cNvSpPr txBox="1"/>
          <p:nvPr/>
        </p:nvSpPr>
        <p:spPr>
          <a:xfrm>
            <a:off x="1180935" y="825579"/>
            <a:ext cx="8561553" cy="5755422"/>
          </a:xfrm>
          <a:prstGeom prst="rect">
            <a:avLst/>
          </a:prstGeom>
          <a:noFill/>
        </p:spPr>
        <p:txBody>
          <a:bodyPr wrap="square" rtlCol="0">
            <a:spAutoFit/>
          </a:bodyPr>
          <a:lstStyle/>
          <a:p>
            <a:pPr algn="ctr"/>
            <a:r>
              <a:rPr lang="en-US" sz="2400" b="1" dirty="0"/>
              <a:t>These </a:t>
            </a:r>
            <a:r>
              <a:rPr lang="en-US" sz="2400" b="1" dirty="0" err="1"/>
              <a:t>capabilitiues</a:t>
            </a:r>
            <a:r>
              <a:rPr lang="en-US" sz="2400" b="1" dirty="0"/>
              <a:t> of telescopes are the main reason for Einstein break-through </a:t>
            </a:r>
          </a:p>
          <a:p>
            <a:pPr algn="ctr"/>
            <a:r>
              <a:rPr lang="en-US" sz="2400" dirty="0"/>
              <a:t>IXPE is the first mission of X-ray Polarimetry that uses telescopes half a century later.  Why?</a:t>
            </a:r>
          </a:p>
          <a:p>
            <a:r>
              <a:rPr lang="en-US" sz="2400" dirty="0"/>
              <a:t>A detector to move to the focal plane of an X-Ray optics and fully exploit the advantages must have some specific performance.</a:t>
            </a:r>
          </a:p>
          <a:p>
            <a:r>
              <a:rPr lang="en-US" sz="2400" dirty="0"/>
              <a:t> </a:t>
            </a:r>
          </a:p>
          <a:p>
            <a:pPr marL="342900" indent="-342900">
              <a:buFont typeface="Arial" charset="0"/>
              <a:buChar char="•"/>
            </a:pPr>
            <a:r>
              <a:rPr lang="en-US" sz="2400" dirty="0"/>
              <a:t>An adequate efficiency to allow for a reasonable crop of sources</a:t>
            </a:r>
          </a:p>
          <a:p>
            <a:pPr marL="342900" indent="-342900">
              <a:buFont typeface="Arial" charset="0"/>
              <a:buChar char="•"/>
            </a:pPr>
            <a:r>
              <a:rPr lang="en-US" sz="2400" dirty="0"/>
              <a:t>An adequate capability to localize the impact point of each photon to benefit of background reduction and possibly to perform imaging polarimetry</a:t>
            </a:r>
          </a:p>
          <a:p>
            <a:pPr marL="342900" indent="-342900">
              <a:buFont typeface="Arial" charset="0"/>
              <a:buChar char="•"/>
            </a:pPr>
            <a:r>
              <a:rPr lang="en-US" sz="2400" dirty="0"/>
              <a:t>A consume of resources (mass, power, volume, movements) adequate to the returns</a:t>
            </a:r>
          </a:p>
          <a:p>
            <a:endParaRPr lang="en-US" sz="2400" dirty="0"/>
          </a:p>
          <a:p>
            <a:pPr algn="ctr"/>
            <a:r>
              <a:rPr lang="en-US" sz="3200" dirty="0"/>
              <a:t>Early time polarimeters were missing some or all</a:t>
            </a:r>
            <a:endParaRPr lang="it-IT" dirty="0"/>
          </a:p>
        </p:txBody>
      </p:sp>
    </p:spTree>
    <p:extLst>
      <p:ext uri="{BB962C8B-B14F-4D97-AF65-F5344CB8AC3E}">
        <p14:creationId xmlns:p14="http://schemas.microsoft.com/office/powerpoint/2010/main" val="181376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What</a:t>
            </a:r>
            <a:r>
              <a:rPr lang="it-IT" dirty="0"/>
              <a:t> </a:t>
            </a:r>
            <a:r>
              <a:rPr lang="it-IT" dirty="0" err="1"/>
              <a:t>is</a:t>
            </a:r>
            <a:r>
              <a:rPr lang="it-IT" dirty="0"/>
              <a:t> </a:t>
            </a:r>
            <a:r>
              <a:rPr lang="it-IT" dirty="0" err="1"/>
              <a:t>needed</a:t>
            </a:r>
            <a:r>
              <a:rPr lang="it-IT" dirty="0"/>
              <a:t> to a detector to benefit of </a:t>
            </a:r>
            <a:r>
              <a:rPr lang="it-IT" dirty="0" err="1"/>
              <a:t>optics</a:t>
            </a:r>
            <a:endParaRPr lang="it-IT" dirty="0"/>
          </a:p>
        </p:txBody>
      </p:sp>
      <p:sp>
        <p:nvSpPr>
          <p:cNvPr id="4" name="CasellaDiTesto 3"/>
          <p:cNvSpPr txBox="1"/>
          <p:nvPr/>
        </p:nvSpPr>
        <p:spPr>
          <a:xfrm>
            <a:off x="824089" y="1524000"/>
            <a:ext cx="9493955" cy="4031873"/>
          </a:xfrm>
          <a:prstGeom prst="rect">
            <a:avLst/>
          </a:prstGeom>
          <a:noFill/>
          <a:ln>
            <a:noFill/>
          </a:ln>
        </p:spPr>
        <p:txBody>
          <a:bodyPr wrap="square" rtlCol="0">
            <a:spAutoFit/>
          </a:bodyPr>
          <a:lstStyle/>
          <a:p>
            <a:pPr algn="l"/>
            <a:r>
              <a:rPr lang="en-US" sz="2000" dirty="0"/>
              <a:t>Some seminal points are:</a:t>
            </a:r>
          </a:p>
          <a:p>
            <a:pPr marL="342900" indent="-342900" algn="l">
              <a:buFont typeface="+mj-lt"/>
              <a:buAutoNum type="arabicPeriod"/>
            </a:pPr>
            <a:r>
              <a:rPr lang="en-US" sz="2000" dirty="0"/>
              <a:t>The detector/instrument must have the capability to measure the position of the first interaction with a resolution comparable and possibly better than that of the optical </a:t>
            </a:r>
            <a:r>
              <a:rPr lang="en-US" sz="2000" dirty="0" err="1"/>
              <a:t>syste</a:t>
            </a:r>
            <a:r>
              <a:rPr lang="en-US" sz="2000" dirty="0"/>
              <a:t>.</a:t>
            </a:r>
          </a:p>
          <a:p>
            <a:pPr marL="342900" indent="-342900" algn="l">
              <a:buFont typeface="+mj-lt"/>
              <a:buAutoNum type="arabicPeriod"/>
            </a:pPr>
            <a:r>
              <a:rPr lang="en-US" sz="2000" dirty="0"/>
              <a:t>The probability of each angle should be the same or, at least, perfectly known so that any found modulation can be only interpreted in terms of polarization.</a:t>
            </a:r>
          </a:p>
          <a:p>
            <a:pPr marL="342900" indent="-342900" algn="l">
              <a:buFont typeface="+mj-lt"/>
              <a:buAutoNum type="arabicPeriod"/>
            </a:pPr>
            <a:r>
              <a:rPr lang="en-US" sz="2000" dirty="0"/>
              <a:t>Given that the modulation will typically depend on the energy of the original photon the energy must be known.</a:t>
            </a:r>
          </a:p>
          <a:p>
            <a:pPr marL="342900" indent="-342900" algn="l">
              <a:buFont typeface="+mj-lt"/>
              <a:buAutoNum type="arabicPeriod"/>
            </a:pPr>
            <a:r>
              <a:rPr lang="en-US" sz="2000" dirty="0"/>
              <a:t>The structure of the background should be well understood to well perform the background subtraction in the limit of very weak sources </a:t>
            </a:r>
          </a:p>
          <a:p>
            <a:pPr marL="342900" indent="-342900" algn="l">
              <a:buFont typeface="+mj-lt"/>
              <a:buAutoNum type="arabicPeriod"/>
            </a:pPr>
            <a:endParaRPr lang="en-US" sz="2000" dirty="0"/>
          </a:p>
          <a:p>
            <a:pPr algn="l"/>
            <a:r>
              <a:rPr lang="en-US" sz="2000" dirty="0"/>
              <a:t>I will try to understand how these points apply to the case of IXPE and possibly of other present or future polarimeters.   </a:t>
            </a:r>
          </a:p>
          <a:p>
            <a:pPr algn="l"/>
            <a:endParaRPr lang="en-US" sz="1600" dirty="0"/>
          </a:p>
        </p:txBody>
      </p:sp>
    </p:spTree>
    <p:extLst>
      <p:ext uri="{BB962C8B-B14F-4D97-AF65-F5344CB8AC3E}">
        <p14:creationId xmlns:p14="http://schemas.microsoft.com/office/powerpoint/2010/main" val="2140954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C9D5E4-9014-9B25-6B7B-226AC6C539A0}"/>
              </a:ext>
            </a:extLst>
          </p:cNvPr>
          <p:cNvSpPr>
            <a:spLocks noGrp="1"/>
          </p:cNvSpPr>
          <p:nvPr>
            <p:ph type="title"/>
          </p:nvPr>
        </p:nvSpPr>
        <p:spPr/>
        <p:txBody>
          <a:bodyPr/>
          <a:lstStyle/>
          <a:p>
            <a:r>
              <a:rPr lang="it-IT" dirty="0"/>
              <a:t>Interaction of X-Rays with Matter</a:t>
            </a:r>
          </a:p>
        </p:txBody>
      </p:sp>
      <p:sp>
        <p:nvSpPr>
          <p:cNvPr id="3" name="CasellaDiTesto 2">
            <a:extLst>
              <a:ext uri="{FF2B5EF4-FFF2-40B4-BE49-F238E27FC236}">
                <a16:creationId xmlns:a16="http://schemas.microsoft.com/office/drawing/2014/main" id="{A4F26FD5-8A5A-FAFD-E37F-A287CC1FB7A4}"/>
              </a:ext>
            </a:extLst>
          </p:cNvPr>
          <p:cNvSpPr txBox="1"/>
          <p:nvPr/>
        </p:nvSpPr>
        <p:spPr>
          <a:xfrm>
            <a:off x="924560" y="1300480"/>
            <a:ext cx="9926320" cy="4031873"/>
          </a:xfrm>
          <a:prstGeom prst="rect">
            <a:avLst/>
          </a:prstGeom>
          <a:noFill/>
          <a:ln>
            <a:noFill/>
          </a:ln>
        </p:spPr>
        <p:txBody>
          <a:bodyPr wrap="square" rtlCol="0">
            <a:spAutoFit/>
          </a:bodyPr>
          <a:lstStyle/>
          <a:p>
            <a:pPr algn="l"/>
            <a:endParaRPr lang="en-US" sz="1600" dirty="0"/>
          </a:p>
          <a:p>
            <a:pPr algn="l"/>
            <a:r>
              <a:rPr lang="en-US" sz="2000" dirty="0"/>
              <a:t>Major Interactions of X-Rays with matter in the classic X-Ray band are:</a:t>
            </a:r>
          </a:p>
          <a:p>
            <a:pPr marL="285750" indent="-285750" algn="l">
              <a:buFont typeface="Arial" panose="020B0604020202020204" pitchFamily="34" charset="0"/>
              <a:buChar char="•"/>
            </a:pPr>
            <a:r>
              <a:rPr lang="en-US" sz="2000" dirty="0"/>
              <a:t>Photoelectric effect</a:t>
            </a:r>
          </a:p>
          <a:p>
            <a:pPr marL="285750" indent="-285750" algn="l">
              <a:buFont typeface="Arial" panose="020B0604020202020204" pitchFamily="34" charset="0"/>
              <a:buChar char="•"/>
            </a:pPr>
            <a:r>
              <a:rPr lang="en-US" sz="2000" dirty="0"/>
              <a:t>Compton (Thomson) scattering</a:t>
            </a:r>
          </a:p>
          <a:p>
            <a:pPr marL="285750" indent="-285750" algn="l">
              <a:buFont typeface="Arial" panose="020B0604020202020204" pitchFamily="34" charset="0"/>
              <a:buChar char="•"/>
            </a:pPr>
            <a:endParaRPr lang="en-US" sz="2000" dirty="0"/>
          </a:p>
          <a:p>
            <a:pPr algn="l"/>
            <a:r>
              <a:rPr lang="en-US" sz="2000" dirty="0"/>
              <a:t>Other Interactions of a certain interest are:</a:t>
            </a:r>
          </a:p>
          <a:p>
            <a:pPr marL="285750" indent="-285750" algn="l">
              <a:buFont typeface="Arial" panose="020B0604020202020204" pitchFamily="34" charset="0"/>
              <a:buChar char="•"/>
            </a:pPr>
            <a:r>
              <a:rPr lang="en-US" sz="2000" dirty="0"/>
              <a:t>Bragg Diffraction</a:t>
            </a:r>
          </a:p>
          <a:p>
            <a:pPr marL="285750" indent="-285750" algn="l">
              <a:buFont typeface="Arial" panose="020B0604020202020204" pitchFamily="34" charset="0"/>
              <a:buChar char="•"/>
            </a:pPr>
            <a:r>
              <a:rPr lang="en-US" sz="2000" dirty="0"/>
              <a:t>Rayleigh scattering</a:t>
            </a:r>
          </a:p>
          <a:p>
            <a:pPr marL="285750" indent="-285750" algn="l">
              <a:buFont typeface="Arial" panose="020B0604020202020204" pitchFamily="34" charset="0"/>
              <a:buChar char="•"/>
            </a:pPr>
            <a:endParaRPr lang="en-US" sz="2000" dirty="0"/>
          </a:p>
          <a:p>
            <a:pPr algn="l"/>
            <a:r>
              <a:rPr lang="en-US" sz="2000" dirty="0"/>
              <a:t>All the detectors for Soft/Medium/Hard X-Ray Astronomy are </a:t>
            </a:r>
            <a:r>
              <a:rPr lang="en-US" sz="2000" dirty="0" err="1"/>
              <a:t>expoloiting</a:t>
            </a:r>
            <a:r>
              <a:rPr lang="en-US" sz="2000" dirty="0"/>
              <a:t> the photoelectric effect</a:t>
            </a:r>
          </a:p>
          <a:p>
            <a:pPr algn="l"/>
            <a:r>
              <a:rPr lang="en-US" sz="2000" dirty="0"/>
              <a:t>Moving from  Hard X-Ray to Soft Gamma-Ray Astronomy Compton Scattering becomes the main first interaction.</a:t>
            </a:r>
          </a:p>
          <a:p>
            <a:pPr algn="l"/>
            <a:r>
              <a:rPr lang="en-US" sz="2000" dirty="0"/>
              <a:t>Gamma-Ray detectors above 20 MeV use pair production but this is another story.</a:t>
            </a:r>
          </a:p>
        </p:txBody>
      </p:sp>
    </p:spTree>
    <p:extLst>
      <p:ext uri="{BB962C8B-B14F-4D97-AF65-F5344CB8AC3E}">
        <p14:creationId xmlns:p14="http://schemas.microsoft.com/office/powerpoint/2010/main" val="1435653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CustomShape 3"/>
          <p:cNvSpPr/>
          <p:nvPr/>
        </p:nvSpPr>
        <p:spPr>
          <a:xfrm>
            <a:off x="222858" y="1103260"/>
            <a:ext cx="11489499" cy="5691240"/>
          </a:xfrm>
          <a:prstGeom prst="rect">
            <a:avLst/>
          </a:prstGeom>
          <a:noFill/>
          <a:ln>
            <a:noFill/>
          </a:ln>
        </p:spPr>
        <p:txBody>
          <a:bodyPr lIns="90000" tIns="45000" rIns="90000" bIns="45000"/>
          <a:lstStyle/>
          <a:p>
            <a:pPr>
              <a:lnSpc>
                <a:spcPct val="100000"/>
              </a:lnSpc>
            </a:pPr>
            <a:endParaRPr lang="en-US" sz="2200" b="1" dirty="0">
              <a:solidFill>
                <a:srgbClr val="000000"/>
              </a:solidFill>
              <a:latin typeface="Calibri" panose="020F0502020204030204" pitchFamily="34" charset="0"/>
              <a:cs typeface="Calibri" panose="020F0502020204030204" pitchFamily="34" charset="0"/>
            </a:endParaRPr>
          </a:p>
          <a:p>
            <a:pPr>
              <a:lnSpc>
                <a:spcPct val="100000"/>
              </a:lnSpc>
            </a:pPr>
            <a:r>
              <a:rPr lang="en-US" sz="2200" b="1" dirty="0">
                <a:solidFill>
                  <a:srgbClr val="000000"/>
                </a:solidFill>
                <a:latin typeface="Calibri" panose="020F0502020204030204" pitchFamily="34" charset="0"/>
                <a:cs typeface="Calibri" panose="020F0502020204030204" pitchFamily="34" charset="0"/>
              </a:rPr>
              <a:t>Information on celestial (extra-solar) sources are mostly provided by electromagnetic radiation.</a:t>
            </a:r>
            <a:endParaRPr sz="2200" dirty="0">
              <a:latin typeface="Calibri" panose="020F0502020204030204" pitchFamily="34" charset="0"/>
              <a:cs typeface="Calibri" panose="020F0502020204030204" pitchFamily="34" charset="0"/>
            </a:endParaRPr>
          </a:p>
          <a:p>
            <a:pPr>
              <a:lnSpc>
                <a:spcPct val="100000"/>
              </a:lnSpc>
            </a:pPr>
            <a:r>
              <a:rPr lang="en-US" sz="2200" b="1" dirty="0">
                <a:solidFill>
                  <a:srgbClr val="000000"/>
                </a:solidFill>
                <a:latin typeface="Calibri" panose="020F0502020204030204" pitchFamily="34" charset="0"/>
                <a:cs typeface="Calibri" panose="020F0502020204030204" pitchFamily="34" charset="0"/>
              </a:rPr>
              <a:t>They can be obtained by studying the spatial, spectral, timing and </a:t>
            </a:r>
            <a:r>
              <a:rPr lang="en-US" sz="2200" b="1" i="1" dirty="0">
                <a:solidFill>
                  <a:schemeClr val="accent1"/>
                </a:solidFill>
                <a:latin typeface="Calibri" panose="020F0502020204030204" pitchFamily="34" charset="0"/>
                <a:cs typeface="Calibri" panose="020F0502020204030204" pitchFamily="34" charset="0"/>
              </a:rPr>
              <a:t>polarization</a:t>
            </a:r>
            <a:r>
              <a:rPr lang="en-US" sz="2200" b="1" i="1" dirty="0">
                <a:solidFill>
                  <a:srgbClr val="000000"/>
                </a:solidFill>
                <a:latin typeface="Calibri" panose="020F0502020204030204" pitchFamily="34" charset="0"/>
                <a:cs typeface="Calibri" panose="020F0502020204030204" pitchFamily="34" charset="0"/>
              </a:rPr>
              <a:t> </a:t>
            </a:r>
            <a:r>
              <a:rPr lang="en-US" sz="2200" b="1" dirty="0">
                <a:solidFill>
                  <a:srgbClr val="000000"/>
                </a:solidFill>
                <a:latin typeface="Calibri" panose="020F0502020204030204" pitchFamily="34" charset="0"/>
                <a:cs typeface="Calibri" panose="020F0502020204030204" pitchFamily="34" charset="0"/>
              </a:rPr>
              <a:t>properties of the observed radiation. </a:t>
            </a:r>
            <a:endParaRPr sz="2200" dirty="0">
              <a:latin typeface="Calibri" panose="020F0502020204030204" pitchFamily="34" charset="0"/>
              <a:cs typeface="Calibri" panose="020F0502020204030204" pitchFamily="34" charset="0"/>
            </a:endParaRPr>
          </a:p>
          <a:p>
            <a:pPr>
              <a:lnSpc>
                <a:spcPct val="100000"/>
              </a:lnSpc>
            </a:pPr>
            <a:endParaRPr sz="2200" dirty="0">
              <a:latin typeface="Calibri" panose="020F0502020204030204" pitchFamily="34" charset="0"/>
              <a:cs typeface="Calibri" panose="020F0502020204030204" pitchFamily="34" charset="0"/>
            </a:endParaRPr>
          </a:p>
          <a:p>
            <a:pPr>
              <a:lnSpc>
                <a:spcPct val="100000"/>
              </a:lnSpc>
            </a:pPr>
            <a:r>
              <a:rPr lang="en-US" sz="2200" b="1" dirty="0">
                <a:solidFill>
                  <a:srgbClr val="000000"/>
                </a:solidFill>
                <a:latin typeface="Calibri" panose="020F0502020204030204" pitchFamily="34" charset="0"/>
                <a:cs typeface="Calibri" panose="020F0502020204030204" pitchFamily="34" charset="0"/>
              </a:rPr>
              <a:t>In particular, the polarization properties give us information on</a:t>
            </a:r>
            <a:r>
              <a:rPr lang="en-US" sz="2200" b="1" i="1" dirty="0">
                <a:solidFill>
                  <a:srgbClr val="000000"/>
                </a:solidFill>
                <a:latin typeface="Calibri" panose="020F0502020204030204" pitchFamily="34" charset="0"/>
                <a:cs typeface="Calibri" panose="020F0502020204030204" pitchFamily="34" charset="0"/>
              </a:rPr>
              <a:t> </a:t>
            </a:r>
            <a:r>
              <a:rPr lang="en-US" sz="2200" b="1" i="1" dirty="0">
                <a:solidFill>
                  <a:schemeClr val="accent1"/>
                </a:solidFill>
                <a:latin typeface="Calibri" panose="020F0502020204030204" pitchFamily="34" charset="0"/>
                <a:cs typeface="Calibri" panose="020F0502020204030204" pitchFamily="34" charset="0"/>
              </a:rPr>
              <a:t>geometry</a:t>
            </a:r>
            <a:r>
              <a:rPr lang="en-US" sz="2200" b="1" dirty="0">
                <a:solidFill>
                  <a:schemeClr val="accent1"/>
                </a:solidFill>
                <a:latin typeface="Calibri" panose="020F0502020204030204" pitchFamily="34" charset="0"/>
                <a:cs typeface="Calibri" panose="020F0502020204030204" pitchFamily="34" charset="0"/>
              </a:rPr>
              <a:t> </a:t>
            </a:r>
            <a:r>
              <a:rPr lang="en-US" sz="2200" b="1" dirty="0">
                <a:solidFill>
                  <a:srgbClr val="000000"/>
                </a:solidFill>
                <a:latin typeface="Calibri" panose="020F0502020204030204" pitchFamily="34" charset="0"/>
                <a:cs typeface="Calibri" panose="020F0502020204030204" pitchFamily="34" charset="0"/>
              </a:rPr>
              <a:t>(in a broad sense: geometry of the emitting matter but also of magnetic and gravitational fields, of space-time, etc.). The polarization degree depends on the level and type of symmetry of the system, the polarization angle indicates its orientation.</a:t>
            </a:r>
            <a:endParaRPr sz="2200" dirty="0">
              <a:latin typeface="Calibri" panose="020F0502020204030204" pitchFamily="34" charset="0"/>
              <a:cs typeface="Calibri" panose="020F0502020204030204" pitchFamily="34" charset="0"/>
            </a:endParaRPr>
          </a:p>
          <a:p>
            <a:pPr>
              <a:lnSpc>
                <a:spcPct val="100000"/>
              </a:lnSpc>
            </a:pPr>
            <a:endParaRPr sz="2200" dirty="0">
              <a:latin typeface="Calibri" panose="020F0502020204030204" pitchFamily="34" charset="0"/>
              <a:cs typeface="Calibri" panose="020F0502020204030204" pitchFamily="34" charset="0"/>
            </a:endParaRPr>
          </a:p>
          <a:p>
            <a:pPr>
              <a:lnSpc>
                <a:spcPct val="100000"/>
              </a:lnSpc>
            </a:pPr>
            <a:r>
              <a:rPr lang="en-US" sz="2200" b="1" dirty="0">
                <a:solidFill>
                  <a:srgbClr val="000000"/>
                </a:solidFill>
                <a:latin typeface="Calibri" panose="020F0502020204030204" pitchFamily="34" charset="0"/>
                <a:cs typeface="Calibri" panose="020F0502020204030204" pitchFamily="34" charset="0"/>
              </a:rPr>
              <a:t>Our knowledge of the emission from a celestial source in any energy band is therefore incomplete without polarimetry.</a:t>
            </a:r>
            <a:endParaRPr sz="2200" dirty="0">
              <a:latin typeface="Calibri" panose="020F0502020204030204" pitchFamily="34" charset="0"/>
              <a:cs typeface="Calibri" panose="020F0502020204030204" pitchFamily="34" charset="0"/>
            </a:endParaRPr>
          </a:p>
          <a:p>
            <a:pPr>
              <a:lnSpc>
                <a:spcPct val="100000"/>
              </a:lnSpc>
            </a:pPr>
            <a:endParaRPr sz="2200" dirty="0">
              <a:latin typeface="Calibri" panose="020F0502020204030204" pitchFamily="34" charset="0"/>
              <a:cs typeface="Calibri" panose="020F0502020204030204" pitchFamily="34" charset="0"/>
            </a:endParaRPr>
          </a:p>
          <a:p>
            <a:pPr>
              <a:lnSpc>
                <a:spcPct val="100000"/>
              </a:lnSpc>
            </a:pPr>
            <a:r>
              <a:rPr lang="en-US" sz="2200" b="1" dirty="0">
                <a:solidFill>
                  <a:srgbClr val="000000"/>
                </a:solidFill>
                <a:latin typeface="Calibri" panose="020F0502020204030204" pitchFamily="34" charset="0"/>
                <a:cs typeface="Calibri" panose="020F0502020204030204" pitchFamily="34" charset="0"/>
              </a:rPr>
              <a:t>However, polarimetric information were basically missing </a:t>
            </a:r>
          </a:p>
          <a:p>
            <a:pPr>
              <a:lnSpc>
                <a:spcPct val="100000"/>
              </a:lnSpc>
            </a:pPr>
            <a:r>
              <a:rPr lang="en-US" sz="2200" b="1" dirty="0">
                <a:solidFill>
                  <a:srgbClr val="000000"/>
                </a:solidFill>
                <a:latin typeface="Calibri" panose="020F0502020204030204" pitchFamily="34" charset="0"/>
                <a:cs typeface="Calibri" panose="020F0502020204030204" pitchFamily="34" charset="0"/>
              </a:rPr>
              <a:t>in the X-ray band before IXPE!</a:t>
            </a:r>
            <a:endParaRPr sz="2200" dirty="0">
              <a:latin typeface="Calibri" panose="020F0502020204030204" pitchFamily="34" charset="0"/>
              <a:cs typeface="Calibri" panose="020F0502020204030204" pitchFamily="34" charset="0"/>
            </a:endParaRPr>
          </a:p>
          <a:p>
            <a:pPr>
              <a:lnSpc>
                <a:spcPct val="100000"/>
              </a:lnSpc>
            </a:pPr>
            <a:endParaRPr dirty="0"/>
          </a:p>
          <a:p>
            <a:pPr>
              <a:lnSpc>
                <a:spcPct val="100000"/>
              </a:lnSpc>
            </a:pPr>
            <a:endParaRPr dirty="0"/>
          </a:p>
        </p:txBody>
      </p:sp>
      <p:pic>
        <p:nvPicPr>
          <p:cNvPr id="88" name="Picture 87"/>
          <p:cNvPicPr/>
          <p:nvPr/>
        </p:nvPicPr>
        <p:blipFill>
          <a:blip r:embed="rId2"/>
          <a:stretch>
            <a:fillRect/>
          </a:stretch>
        </p:blipFill>
        <p:spPr>
          <a:xfrm>
            <a:off x="8647134" y="4889575"/>
            <a:ext cx="2739024" cy="1794353"/>
          </a:xfrm>
          <a:prstGeom prst="rect">
            <a:avLst/>
          </a:prstGeom>
          <a:ln>
            <a:noFill/>
          </a:ln>
        </p:spPr>
      </p:pic>
      <p:sp>
        <p:nvSpPr>
          <p:cNvPr id="2" name="Title 8">
            <a:extLst>
              <a:ext uri="{FF2B5EF4-FFF2-40B4-BE49-F238E27FC236}">
                <a16:creationId xmlns:a16="http://schemas.microsoft.com/office/drawing/2014/main" id="{35C96F57-721E-EA36-C17F-33E244DC17B5}"/>
              </a:ext>
            </a:extLst>
          </p:cNvPr>
          <p:cNvSpPr txBox="1">
            <a:spLocks/>
          </p:cNvSpPr>
          <p:nvPr/>
        </p:nvSpPr>
        <p:spPr>
          <a:xfrm>
            <a:off x="1552357" y="417460"/>
            <a:ext cx="10160000" cy="685800"/>
          </a:xfrm>
          <a:prstGeom prst="rect">
            <a:avLst/>
          </a:prstGeom>
        </p:spPr>
        <p:txBody>
          <a:bodyPr/>
          <a:lstStyle>
            <a:lvl1pPr algn="r" defTabSz="914400" rtl="0" eaLnBrk="1" latinLnBrk="0" hangingPunct="1">
              <a:spcBef>
                <a:spcPct val="0"/>
              </a:spcBef>
              <a:buNone/>
              <a:defRPr sz="3200" b="1" kern="120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defRPr>
            </a:lvl1pPr>
          </a:lstStyle>
          <a:p>
            <a:r>
              <a:rPr lang="en-US" b="0">
                <a:solidFill>
                  <a:schemeClr val="tx1"/>
                </a:solidFill>
              </a:rPr>
              <a:t>X-ray polarimetry</a:t>
            </a:r>
            <a:endParaRPr lang="en-US" b="0" dirty="0">
              <a:solidFill>
                <a:schemeClr val="tx1"/>
              </a:solidFill>
            </a:endParaRPr>
          </a:p>
        </p:txBody>
      </p:sp>
    </p:spTree>
    <p:extLst>
      <p:ext uri="{BB962C8B-B14F-4D97-AF65-F5344CB8AC3E}">
        <p14:creationId xmlns:p14="http://schemas.microsoft.com/office/powerpoint/2010/main" val="2991050883"/>
      </p:ext>
    </p:extLst>
  </p:cSld>
  <p:clrMapOvr>
    <a:masterClrMapping/>
  </p:clrMapOvr>
  <p:transition>
    <p:fad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D5106A-EA56-36A4-0ABF-B58121425C91}"/>
              </a:ext>
            </a:extLst>
          </p:cNvPr>
          <p:cNvSpPr>
            <a:spLocks noGrp="1"/>
          </p:cNvSpPr>
          <p:nvPr>
            <p:ph type="title"/>
          </p:nvPr>
        </p:nvSpPr>
        <p:spPr/>
        <p:txBody>
          <a:bodyPr/>
          <a:lstStyle/>
          <a:p>
            <a:r>
              <a:rPr lang="it-IT" dirty="0"/>
              <a:t>A naif </a:t>
            </a:r>
            <a:r>
              <a:rPr lang="it-IT" dirty="0" err="1"/>
              <a:t>question</a:t>
            </a:r>
            <a:r>
              <a:rPr lang="it-IT" dirty="0"/>
              <a:t>. </a:t>
            </a:r>
            <a:r>
              <a:rPr lang="it-IT" dirty="0" err="1"/>
              <a:t>Why</a:t>
            </a:r>
            <a:r>
              <a:rPr lang="it-IT" dirty="0"/>
              <a:t> </a:t>
            </a:r>
            <a:r>
              <a:rPr lang="it-IT" dirty="0" err="1"/>
              <a:t>not</a:t>
            </a:r>
            <a:r>
              <a:rPr lang="it-IT" dirty="0"/>
              <a:t> a transmission filter sensitive to </a:t>
            </a:r>
            <a:r>
              <a:rPr lang="it-IT" dirty="0" err="1"/>
              <a:t>polarization</a:t>
            </a:r>
            <a:r>
              <a:rPr lang="it-IT" dirty="0"/>
              <a:t>?</a:t>
            </a:r>
          </a:p>
        </p:txBody>
      </p:sp>
      <p:pic>
        <p:nvPicPr>
          <p:cNvPr id="4" name="Immagine 3">
            <a:extLst>
              <a:ext uri="{FF2B5EF4-FFF2-40B4-BE49-F238E27FC236}">
                <a16:creationId xmlns:a16="http://schemas.microsoft.com/office/drawing/2014/main" id="{74C1C281-2FC4-A869-B929-23361FCA9F9B}"/>
              </a:ext>
            </a:extLst>
          </p:cNvPr>
          <p:cNvPicPr>
            <a:picLocks noChangeAspect="1"/>
          </p:cNvPicPr>
          <p:nvPr/>
        </p:nvPicPr>
        <p:blipFill rotWithShape="1">
          <a:blip r:embed="rId2">
            <a:extLst>
              <a:ext uri="{28A0092B-C50C-407E-A947-70E740481C1C}">
                <a14:useLocalDpi xmlns:a14="http://schemas.microsoft.com/office/drawing/2010/main" val="0"/>
              </a:ext>
            </a:extLst>
          </a:blip>
          <a:srcRect t="11209"/>
          <a:stretch/>
        </p:blipFill>
        <p:spPr>
          <a:xfrm>
            <a:off x="127001" y="1036320"/>
            <a:ext cx="2961640" cy="3626158"/>
          </a:xfrm>
          <a:prstGeom prst="rect">
            <a:avLst/>
          </a:prstGeom>
        </p:spPr>
      </p:pic>
      <p:sp>
        <p:nvSpPr>
          <p:cNvPr id="5" name="CasellaDiTesto 4">
            <a:extLst>
              <a:ext uri="{FF2B5EF4-FFF2-40B4-BE49-F238E27FC236}">
                <a16:creationId xmlns:a16="http://schemas.microsoft.com/office/drawing/2014/main" id="{B11C62AD-0E22-2DDE-FB5F-2DEC8177EEDE}"/>
              </a:ext>
            </a:extLst>
          </p:cNvPr>
          <p:cNvSpPr txBox="1"/>
          <p:nvPr/>
        </p:nvSpPr>
        <p:spPr>
          <a:xfrm>
            <a:off x="3830320" y="1097002"/>
            <a:ext cx="7975600" cy="1107996"/>
          </a:xfrm>
          <a:prstGeom prst="rect">
            <a:avLst/>
          </a:prstGeom>
          <a:noFill/>
          <a:ln>
            <a:noFill/>
          </a:ln>
        </p:spPr>
        <p:txBody>
          <a:bodyPr wrap="square" rtlCol="0">
            <a:spAutoFit/>
          </a:bodyPr>
          <a:lstStyle/>
          <a:p>
            <a:pPr algn="l"/>
            <a:r>
              <a:rPr lang="it-IT" sz="1600" dirty="0"/>
              <a:t>A</a:t>
            </a:r>
            <a:r>
              <a:rPr lang="en-US" sz="1600" dirty="0"/>
              <a:t> typical optical polarimeter (not the only one) is a filter interposed in the optical path. The  filter is transparent to one mode and opaque to the other. By rotating the filter a modulation curve can be built</a:t>
            </a:r>
            <a:r>
              <a:rPr lang="it-IT" sz="1600" dirty="0"/>
              <a:t>.</a:t>
            </a:r>
          </a:p>
          <a:p>
            <a:pPr algn="l"/>
            <a:endParaRPr lang="it-IT" sz="1600" dirty="0"/>
          </a:p>
          <a:p>
            <a:pPr algn="ctr"/>
            <a:r>
              <a:rPr lang="en-US" b="1" dirty="0"/>
              <a:t>Can this work with X-Rays?</a:t>
            </a:r>
          </a:p>
        </p:txBody>
      </p:sp>
      <p:sp>
        <p:nvSpPr>
          <p:cNvPr id="6" name="CasellaDiTesto 5">
            <a:extLst>
              <a:ext uri="{FF2B5EF4-FFF2-40B4-BE49-F238E27FC236}">
                <a16:creationId xmlns:a16="http://schemas.microsoft.com/office/drawing/2014/main" id="{B999446A-D39F-8929-A5BB-1CEF48397FA9}"/>
              </a:ext>
            </a:extLst>
          </p:cNvPr>
          <p:cNvSpPr txBox="1"/>
          <p:nvPr/>
        </p:nvSpPr>
        <p:spPr>
          <a:xfrm>
            <a:off x="3362960" y="2387600"/>
            <a:ext cx="8442960" cy="2041585"/>
          </a:xfrm>
          <a:prstGeom prst="rect">
            <a:avLst/>
          </a:prstGeom>
          <a:noFill/>
          <a:ln>
            <a:noFill/>
          </a:ln>
        </p:spPr>
        <p:txBody>
          <a:bodyPr wrap="square" rtlCol="0">
            <a:spAutoFit/>
          </a:bodyPr>
          <a:lstStyle/>
          <a:p>
            <a:pPr algn="l"/>
            <a:r>
              <a:rPr lang="it-IT" sz="1600" dirty="0"/>
              <a:t>The </a:t>
            </a:r>
            <a:r>
              <a:rPr lang="it-IT" sz="1600" dirty="0" err="1"/>
              <a:t>absorption</a:t>
            </a:r>
            <a:r>
              <a:rPr lang="it-IT" sz="1600" dirty="0"/>
              <a:t> </a:t>
            </a:r>
            <a:r>
              <a:rPr lang="it-IT" sz="1600" dirty="0" err="1"/>
              <a:t>is</a:t>
            </a:r>
            <a:r>
              <a:rPr lang="it-IT" sz="1600" dirty="0"/>
              <a:t> </a:t>
            </a:r>
            <a:r>
              <a:rPr lang="it-IT" sz="1600" dirty="0" err="1"/>
              <a:t>expressed</a:t>
            </a:r>
            <a:r>
              <a:rPr lang="it-IT" sz="1600" dirty="0"/>
              <a:t> </a:t>
            </a:r>
            <a:r>
              <a:rPr lang="it-IT" sz="1600" dirty="0" err="1"/>
              <a:t>as</a:t>
            </a:r>
            <a:r>
              <a:rPr lang="it-IT" sz="1600" dirty="0"/>
              <a:t>:</a:t>
            </a:r>
          </a:p>
          <a:p>
            <a:pPr algn="ctr"/>
            <a:r>
              <a:rPr lang="it-IT" sz="2000" dirty="0"/>
              <a:t>I=I</a:t>
            </a:r>
            <a:r>
              <a:rPr lang="it-IT" sz="2000" baseline="-25000" dirty="0"/>
              <a:t>0</a:t>
            </a:r>
            <a:r>
              <a:rPr lang="it-IT" sz="2000" dirty="0"/>
              <a:t>e</a:t>
            </a:r>
            <a:r>
              <a:rPr lang="it-IT" sz="2000" baseline="30000" dirty="0"/>
              <a:t>-µx</a:t>
            </a:r>
            <a:r>
              <a:rPr lang="it-IT" sz="2000" dirty="0"/>
              <a:t> = I</a:t>
            </a:r>
            <a:r>
              <a:rPr lang="it-IT" sz="2000" baseline="-25000" dirty="0"/>
              <a:t>0</a:t>
            </a:r>
            <a:r>
              <a:rPr lang="it-IT" sz="2000" dirty="0"/>
              <a:t>e-</a:t>
            </a:r>
            <a:r>
              <a:rPr lang="it-IT" sz="2000" baseline="30000" dirty="0"/>
              <a:t>(µ/𝜌)×(𝜌x)</a:t>
            </a:r>
          </a:p>
          <a:p>
            <a:pPr algn="l"/>
            <a:r>
              <a:rPr lang="it-IT" sz="1600" dirty="0"/>
              <a:t>µ cm-1 x cm or more </a:t>
            </a:r>
            <a:r>
              <a:rPr lang="it-IT" sz="1600" dirty="0" err="1"/>
              <a:t>usual</a:t>
            </a:r>
            <a:r>
              <a:rPr lang="it-IT" sz="1600" dirty="0"/>
              <a:t>  µ/𝜌 cm</a:t>
            </a:r>
            <a:r>
              <a:rPr lang="it-IT" sz="1600" baseline="30000" dirty="0"/>
              <a:t>2</a:t>
            </a:r>
            <a:r>
              <a:rPr lang="it-IT" sz="1600" dirty="0"/>
              <a:t>/g  𝜌x g/cm</a:t>
            </a:r>
            <a:r>
              <a:rPr lang="it-IT" sz="1600" baseline="30000" dirty="0"/>
              <a:t>2</a:t>
            </a:r>
          </a:p>
          <a:p>
            <a:pPr algn="l"/>
            <a:endParaRPr lang="it-IT" sz="1600" baseline="30000" dirty="0"/>
          </a:p>
          <a:p>
            <a:pPr algn="l"/>
            <a:r>
              <a:rPr lang="it-IT" sz="1600" dirty="0"/>
              <a:t>The </a:t>
            </a:r>
            <a:r>
              <a:rPr lang="it-IT" sz="1600" dirty="0" err="1"/>
              <a:t>absorption</a:t>
            </a:r>
            <a:r>
              <a:rPr lang="it-IT" sz="1600" dirty="0"/>
              <a:t> </a:t>
            </a:r>
            <a:r>
              <a:rPr lang="it-IT" sz="1600" dirty="0" err="1"/>
              <a:t>coefficient</a:t>
            </a:r>
            <a:r>
              <a:rPr lang="it-IT" sz="1600" dirty="0"/>
              <a:t> </a:t>
            </a:r>
            <a:r>
              <a:rPr lang="it-IT" sz="1600" dirty="0" err="1"/>
              <a:t>is</a:t>
            </a:r>
            <a:r>
              <a:rPr lang="it-IT" sz="1600" dirty="0"/>
              <a:t> the sum of </a:t>
            </a:r>
            <a:r>
              <a:rPr lang="it-IT" sz="1600" dirty="0" err="1"/>
              <a:t>different</a:t>
            </a:r>
            <a:r>
              <a:rPr lang="it-IT" sz="1600" dirty="0"/>
              <a:t> </a:t>
            </a:r>
            <a:r>
              <a:rPr lang="it-IT" sz="1600" dirty="0" err="1"/>
              <a:t>contribution</a:t>
            </a:r>
            <a:r>
              <a:rPr lang="it-IT" sz="1600" dirty="0"/>
              <a:t>. In </a:t>
            </a:r>
            <a:r>
              <a:rPr lang="it-IT" sz="1600" dirty="0" err="1"/>
              <a:t>practice</a:t>
            </a:r>
            <a:r>
              <a:rPr lang="it-IT" sz="1600" dirty="0"/>
              <a:t> </a:t>
            </a:r>
            <a:r>
              <a:rPr lang="it-IT" sz="1600" dirty="0" err="1"/>
              <a:t>photoelectric</a:t>
            </a:r>
            <a:r>
              <a:rPr lang="it-IT" sz="1600" dirty="0"/>
              <a:t> + scattering.</a:t>
            </a:r>
          </a:p>
          <a:p>
            <a:pPr algn="l"/>
            <a:r>
              <a:rPr lang="it-IT" sz="1600" dirty="0" err="1"/>
              <a:t>Photoelectric</a:t>
            </a:r>
            <a:r>
              <a:rPr lang="it-IT" sz="1600" dirty="0"/>
              <a:t> </a:t>
            </a:r>
            <a:r>
              <a:rPr lang="it-IT" sz="1600" dirty="0" err="1"/>
              <a:t>is</a:t>
            </a:r>
            <a:r>
              <a:rPr lang="it-IT" sz="1600" dirty="0"/>
              <a:t> the </a:t>
            </a:r>
            <a:r>
              <a:rPr lang="it-IT" sz="1600" dirty="0" err="1"/>
              <a:t>absorption</a:t>
            </a:r>
            <a:r>
              <a:rPr lang="it-IT" sz="1600" dirty="0"/>
              <a:t> of a </a:t>
            </a:r>
            <a:r>
              <a:rPr lang="it-IT" sz="1600" dirty="0" err="1"/>
              <a:t>photon</a:t>
            </a:r>
            <a:r>
              <a:rPr lang="it-IT" sz="1600" dirty="0"/>
              <a:t> by a </a:t>
            </a:r>
            <a:r>
              <a:rPr lang="it-IT" sz="1600" dirty="0" err="1"/>
              <a:t>bound</a:t>
            </a:r>
            <a:r>
              <a:rPr lang="it-IT" sz="1600" dirty="0"/>
              <a:t> electron with the </a:t>
            </a:r>
            <a:r>
              <a:rPr lang="it-IT" sz="1600" dirty="0" err="1"/>
              <a:t>ejection</a:t>
            </a:r>
            <a:r>
              <a:rPr lang="it-IT" sz="1600" dirty="0"/>
              <a:t> of a </a:t>
            </a:r>
            <a:r>
              <a:rPr lang="it-IT" sz="1600" dirty="0" err="1"/>
              <a:t>photoelectron</a:t>
            </a:r>
            <a:r>
              <a:rPr lang="it-IT" sz="1600" dirty="0"/>
              <a:t>:</a:t>
            </a:r>
          </a:p>
          <a:p>
            <a:pPr algn="l"/>
            <a:r>
              <a:rPr lang="it-IT" sz="1600" dirty="0" err="1"/>
              <a:t>If</a:t>
            </a:r>
            <a:r>
              <a:rPr lang="it-IT" sz="1600" dirty="0"/>
              <a:t> </a:t>
            </a:r>
            <a:r>
              <a:rPr lang="it-IT" sz="1600" dirty="0" err="1"/>
              <a:t>E</a:t>
            </a:r>
            <a:r>
              <a:rPr lang="it-IT" sz="1600" baseline="-25000" dirty="0" err="1"/>
              <a:t>p</a:t>
            </a:r>
            <a:r>
              <a:rPr lang="it-IT" sz="1600" dirty="0"/>
              <a:t>&gt;</a:t>
            </a:r>
            <a:r>
              <a:rPr lang="it-IT" sz="1600" dirty="0" err="1"/>
              <a:t>E</a:t>
            </a:r>
            <a:r>
              <a:rPr lang="it-IT" sz="1600" baseline="-25000" dirty="0" err="1"/>
              <a:t>b</a:t>
            </a:r>
            <a:r>
              <a:rPr lang="it-IT" sz="1600" dirty="0"/>
              <a:t> the </a:t>
            </a:r>
            <a:r>
              <a:rPr lang="it-IT" sz="1600" dirty="0" err="1"/>
              <a:t>photon</a:t>
            </a:r>
            <a:r>
              <a:rPr lang="it-IT" sz="1600" dirty="0"/>
              <a:t> </a:t>
            </a:r>
            <a:r>
              <a:rPr lang="it-IT" sz="1600" dirty="0" err="1"/>
              <a:t>is</a:t>
            </a:r>
            <a:r>
              <a:rPr lang="it-IT" sz="1600" dirty="0"/>
              <a:t> </a:t>
            </a:r>
            <a:r>
              <a:rPr lang="it-IT" sz="1600" dirty="0" err="1"/>
              <a:t>absorbed</a:t>
            </a:r>
            <a:r>
              <a:rPr lang="it-IT" sz="1600" dirty="0"/>
              <a:t> an a </a:t>
            </a:r>
            <a:r>
              <a:rPr lang="it-IT" sz="1600" dirty="0" err="1"/>
              <a:t>photoelectron</a:t>
            </a:r>
            <a:r>
              <a:rPr lang="it-IT" sz="1600" dirty="0"/>
              <a:t> of  </a:t>
            </a:r>
            <a:r>
              <a:rPr lang="it-IT" sz="1600" dirty="0" err="1"/>
              <a:t>kinetic</a:t>
            </a:r>
            <a:r>
              <a:rPr lang="it-IT" sz="1600" dirty="0"/>
              <a:t> energy T=</a:t>
            </a:r>
            <a:r>
              <a:rPr lang="it-IT" sz="1600" dirty="0" err="1"/>
              <a:t>E</a:t>
            </a:r>
            <a:r>
              <a:rPr lang="it-IT" sz="1600" baseline="-25000" dirty="0" err="1"/>
              <a:t>p</a:t>
            </a:r>
            <a:r>
              <a:rPr lang="it-IT" sz="1600" dirty="0" err="1"/>
              <a:t>-E</a:t>
            </a:r>
            <a:r>
              <a:rPr lang="it-IT" sz="1600" baseline="-25000" dirty="0" err="1"/>
              <a:t>b</a:t>
            </a:r>
            <a:r>
              <a:rPr lang="it-IT" sz="1600" dirty="0"/>
              <a:t> </a:t>
            </a:r>
            <a:r>
              <a:rPr lang="it-IT" sz="1600" dirty="0" err="1"/>
              <a:t>is</a:t>
            </a:r>
            <a:r>
              <a:rPr lang="it-IT" sz="1600" dirty="0"/>
              <a:t> </a:t>
            </a:r>
            <a:r>
              <a:rPr lang="it-IT" sz="1600" dirty="0" err="1"/>
              <a:t>ejected</a:t>
            </a:r>
            <a:r>
              <a:rPr lang="it-IT" sz="1600" dirty="0"/>
              <a:t>.</a:t>
            </a:r>
          </a:p>
          <a:p>
            <a:pPr algn="l"/>
            <a:r>
              <a:rPr lang="it-IT" sz="1600" dirty="0" err="1"/>
              <a:t>Photoelectric</a:t>
            </a:r>
            <a:r>
              <a:rPr lang="it-IT" sz="1600" dirty="0"/>
              <a:t> </a:t>
            </a:r>
            <a:r>
              <a:rPr lang="it-IT" sz="1600" dirty="0" err="1"/>
              <a:t>effect</a:t>
            </a:r>
            <a:r>
              <a:rPr lang="it-IT" sz="1600" dirty="0"/>
              <a:t> </a:t>
            </a:r>
            <a:r>
              <a:rPr lang="it-IT" sz="1600" dirty="0" err="1"/>
              <a:t>occurs</a:t>
            </a:r>
            <a:r>
              <a:rPr lang="it-IT" sz="1600" dirty="0"/>
              <a:t> </a:t>
            </a:r>
            <a:r>
              <a:rPr lang="it-IT" sz="1600" dirty="0" err="1"/>
              <a:t>preferencially</a:t>
            </a:r>
            <a:r>
              <a:rPr lang="it-IT" sz="1600" dirty="0"/>
              <a:t> with </a:t>
            </a:r>
            <a:r>
              <a:rPr lang="it-IT" sz="1600" dirty="0" err="1"/>
              <a:t>inner</a:t>
            </a:r>
            <a:r>
              <a:rPr lang="it-IT" sz="1600" dirty="0"/>
              <a:t> </a:t>
            </a:r>
            <a:r>
              <a:rPr lang="it-IT" sz="1600" dirty="0" err="1"/>
              <a:t>photons</a:t>
            </a:r>
            <a:r>
              <a:rPr lang="it-IT" sz="1600" dirty="0"/>
              <a:t> (</a:t>
            </a:r>
            <a:r>
              <a:rPr lang="it-IT" sz="1600" dirty="0" err="1"/>
              <a:t>provided</a:t>
            </a:r>
            <a:r>
              <a:rPr lang="it-IT" sz="1600" dirty="0"/>
              <a:t> </a:t>
            </a:r>
            <a:r>
              <a:rPr lang="it-IT" sz="1600" dirty="0" err="1"/>
              <a:t>that</a:t>
            </a:r>
            <a:r>
              <a:rPr lang="it-IT" sz="1600" dirty="0"/>
              <a:t> the energy </a:t>
            </a:r>
            <a:r>
              <a:rPr lang="it-IT" sz="1600" dirty="0" err="1"/>
              <a:t>is</a:t>
            </a:r>
            <a:r>
              <a:rPr lang="it-IT" sz="1600" dirty="0"/>
              <a:t> </a:t>
            </a:r>
            <a:r>
              <a:rPr lang="it-IT" sz="1600" dirty="0" err="1"/>
              <a:t>above</a:t>
            </a:r>
            <a:r>
              <a:rPr lang="it-IT" sz="1600" dirty="0"/>
              <a:t> the </a:t>
            </a:r>
            <a:r>
              <a:rPr lang="it-IT" sz="1600" dirty="0" err="1"/>
              <a:t>thresholds</a:t>
            </a:r>
            <a:r>
              <a:rPr lang="it-IT" sz="1600" dirty="0"/>
              <a:t>). </a:t>
            </a:r>
          </a:p>
        </p:txBody>
      </p:sp>
      <p:sp>
        <p:nvSpPr>
          <p:cNvPr id="7" name="CasellaDiTesto 6">
            <a:extLst>
              <a:ext uri="{FF2B5EF4-FFF2-40B4-BE49-F238E27FC236}">
                <a16:creationId xmlns:a16="http://schemas.microsoft.com/office/drawing/2014/main" id="{F25ABB5D-CF1B-F27D-C151-2AF49AEF69AC}"/>
              </a:ext>
            </a:extLst>
          </p:cNvPr>
          <p:cNvSpPr txBox="1"/>
          <p:nvPr/>
        </p:nvSpPr>
        <p:spPr>
          <a:xfrm>
            <a:off x="558800" y="4907280"/>
            <a:ext cx="10779760" cy="1569660"/>
          </a:xfrm>
          <a:prstGeom prst="rect">
            <a:avLst/>
          </a:prstGeom>
          <a:noFill/>
          <a:ln>
            <a:noFill/>
          </a:ln>
        </p:spPr>
        <p:txBody>
          <a:bodyPr wrap="square" rtlCol="0">
            <a:spAutoFit/>
          </a:bodyPr>
          <a:lstStyle/>
          <a:p>
            <a:pPr algn="l"/>
            <a:r>
              <a:rPr lang="en-US" sz="1600" dirty="0"/>
              <a:t>The atom is ionized in an inner shell. This ion is extremely instable and immediately reassessed by the fall of an electron of the shell above the one ionized. The energy difference between the two states of the ion can be released by one of two processes:</a:t>
            </a:r>
          </a:p>
          <a:p>
            <a:pPr marL="285750" indent="-285750" algn="l">
              <a:buFont typeface="Arial" panose="020B0604020202020204" pitchFamily="34" charset="0"/>
              <a:buChar char="•"/>
            </a:pPr>
            <a:r>
              <a:rPr lang="en-US" sz="1600" dirty="0"/>
              <a:t>A fluoresce photon preferentially from the decay from the upper shell (followed by other photons or electrons of lower energy</a:t>
            </a:r>
          </a:p>
          <a:p>
            <a:pPr marL="285750" indent="-285750" algn="l">
              <a:buFont typeface="Arial" panose="020B0604020202020204" pitchFamily="34" charset="0"/>
              <a:buChar char="•"/>
            </a:pPr>
            <a:r>
              <a:rPr lang="en-US" sz="1600" dirty="0"/>
              <a:t>An Auger electron.  </a:t>
            </a:r>
          </a:p>
          <a:p>
            <a:pPr algn="l"/>
            <a:r>
              <a:rPr lang="en-US" sz="1600" dirty="0"/>
              <a:t>Booth the fluorescence and the Auger have a similar energy but the effect on the detector is quite </a:t>
            </a:r>
            <a:r>
              <a:rPr lang="en-US" sz="1600" dirty="0" err="1"/>
              <a:t>diifferent</a:t>
            </a:r>
            <a:r>
              <a:rPr lang="en-US" sz="1600" dirty="0"/>
              <a:t>.</a:t>
            </a:r>
          </a:p>
          <a:p>
            <a:pPr algn="l"/>
            <a:endParaRPr lang="it-IT" sz="1600" dirty="0"/>
          </a:p>
        </p:txBody>
      </p:sp>
    </p:spTree>
    <p:extLst>
      <p:ext uri="{BB962C8B-B14F-4D97-AF65-F5344CB8AC3E}">
        <p14:creationId xmlns:p14="http://schemas.microsoft.com/office/powerpoint/2010/main" val="1238252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E63FA1-4513-52B0-2BEF-311A630DB679}"/>
              </a:ext>
            </a:extLst>
          </p:cNvPr>
          <p:cNvSpPr>
            <a:spLocks noGrp="1"/>
          </p:cNvSpPr>
          <p:nvPr>
            <p:ph type="title"/>
          </p:nvPr>
        </p:nvSpPr>
        <p:spPr/>
        <p:txBody>
          <a:bodyPr/>
          <a:lstStyle/>
          <a:p>
            <a:r>
              <a:rPr lang="it-IT" dirty="0"/>
              <a:t>µ vs </a:t>
            </a:r>
            <a:r>
              <a:rPr lang="it-IT" dirty="0" err="1"/>
              <a:t>polarization</a:t>
            </a:r>
            <a:endParaRPr lang="it-IT" dirty="0"/>
          </a:p>
        </p:txBody>
      </p:sp>
      <p:sp>
        <p:nvSpPr>
          <p:cNvPr id="3" name="CasellaDiTesto 2">
            <a:extLst>
              <a:ext uri="{FF2B5EF4-FFF2-40B4-BE49-F238E27FC236}">
                <a16:creationId xmlns:a16="http://schemas.microsoft.com/office/drawing/2014/main" id="{2696E834-655C-F61A-6A16-EC8883B9D4B2}"/>
              </a:ext>
            </a:extLst>
          </p:cNvPr>
          <p:cNvSpPr txBox="1"/>
          <p:nvPr/>
        </p:nvSpPr>
        <p:spPr>
          <a:xfrm>
            <a:off x="79868" y="1071811"/>
            <a:ext cx="8274424" cy="3293209"/>
          </a:xfrm>
          <a:prstGeom prst="rect">
            <a:avLst/>
          </a:prstGeom>
          <a:noFill/>
          <a:ln>
            <a:noFill/>
          </a:ln>
        </p:spPr>
        <p:txBody>
          <a:bodyPr wrap="square" rtlCol="0">
            <a:spAutoFit/>
          </a:bodyPr>
          <a:lstStyle/>
          <a:p>
            <a:pPr algn="l"/>
            <a:r>
              <a:rPr lang="en-US" sz="1600" dirty="0"/>
              <a:t>If the photon energy is  &gt; E</a:t>
            </a:r>
            <a:r>
              <a:rPr lang="en-US" sz="1600" baseline="-25000" dirty="0"/>
              <a:t>K</a:t>
            </a:r>
            <a:r>
              <a:rPr lang="en-US" sz="1600" dirty="0"/>
              <a:t> the absorption is typically (80%) on the shell K.</a:t>
            </a:r>
          </a:p>
          <a:p>
            <a:pPr algn="l"/>
            <a:r>
              <a:rPr lang="en-US" sz="1600" dirty="0"/>
              <a:t>The shell K only hosts s electrons with a wavefunction spherically symmetric.  The absorption coefficient is independent on polarization.</a:t>
            </a:r>
          </a:p>
          <a:p>
            <a:pPr algn="l"/>
            <a:r>
              <a:rPr lang="en-US" sz="1600" dirty="0"/>
              <a:t>As to the byproducts of the interaction:</a:t>
            </a:r>
          </a:p>
          <a:p>
            <a:pPr algn="l"/>
            <a:endParaRPr lang="en-US" sz="1600" dirty="0"/>
          </a:p>
          <a:p>
            <a:pPr marL="285750" indent="-285750" algn="l">
              <a:buFont typeface="Arial" panose="020B0604020202020204" pitchFamily="34" charset="0"/>
              <a:buChar char="•"/>
            </a:pPr>
            <a:r>
              <a:rPr lang="en-US" sz="1600" dirty="0"/>
              <a:t>Auger Electrons (prevailing in low atomic number materials such as C, Si or A) are isotropic</a:t>
            </a:r>
          </a:p>
          <a:p>
            <a:pPr marL="285750" indent="-285750" algn="l">
              <a:buFont typeface="Arial" panose="020B0604020202020204" pitchFamily="34" charset="0"/>
              <a:buChar char="•"/>
            </a:pPr>
            <a:r>
              <a:rPr lang="en-US" sz="1600" dirty="0"/>
              <a:t>K </a:t>
            </a:r>
            <a:r>
              <a:rPr lang="en-US" sz="1600" dirty="0" err="1"/>
              <a:t>Flurescence</a:t>
            </a:r>
            <a:r>
              <a:rPr lang="en-US" sz="1600" dirty="0"/>
              <a:t> photons are isotropic</a:t>
            </a:r>
          </a:p>
          <a:p>
            <a:pPr marL="285750" indent="-285750" algn="l">
              <a:buFont typeface="Arial" panose="020B0604020202020204" pitchFamily="34" charset="0"/>
              <a:buChar char="•"/>
            </a:pPr>
            <a:r>
              <a:rPr lang="en-US" sz="1600" dirty="0"/>
              <a:t>Photoelectrons have memory of polarization. But they (as well as Auger electrons) are absorbed locally.</a:t>
            </a:r>
          </a:p>
          <a:p>
            <a:pPr marL="285750" indent="-285750" algn="l">
              <a:buFont typeface="Arial" panose="020B0604020202020204" pitchFamily="34" charset="0"/>
              <a:buChar char="•"/>
            </a:pPr>
            <a:endParaRPr lang="en-US" sz="1600" dirty="0"/>
          </a:p>
          <a:p>
            <a:pPr algn="l"/>
            <a:r>
              <a:rPr lang="en-US" sz="1600" dirty="0"/>
              <a:t>If the absorption is in the L shell we have 6 p electrons. The L fluorescence photons would bring memory of the original polarization but a not radiative transition destroys this memory. Only L𝛄 photons bring memory but they are a few % of the total and their energy is close to that of the isotropic L𝛂 and L𝜷  </a:t>
            </a:r>
            <a:r>
              <a:rPr lang="en-US" sz="1600" dirty="0" err="1"/>
              <a:t>phhotons</a:t>
            </a:r>
            <a:r>
              <a:rPr lang="en-US" sz="1600" dirty="0"/>
              <a:t>.</a:t>
            </a:r>
          </a:p>
          <a:p>
            <a:pPr algn="l"/>
            <a:endParaRPr lang="en-US" sz="1600" dirty="0"/>
          </a:p>
        </p:txBody>
      </p:sp>
      <p:sp>
        <p:nvSpPr>
          <p:cNvPr id="5" name="CasellaDiTesto 4">
            <a:extLst>
              <a:ext uri="{FF2B5EF4-FFF2-40B4-BE49-F238E27FC236}">
                <a16:creationId xmlns:a16="http://schemas.microsoft.com/office/drawing/2014/main" id="{7A0AB467-1395-3069-FEE2-1DFCC0CE4510}"/>
              </a:ext>
            </a:extLst>
          </p:cNvPr>
          <p:cNvSpPr txBox="1"/>
          <p:nvPr/>
        </p:nvSpPr>
        <p:spPr>
          <a:xfrm>
            <a:off x="-972227" y="5899318"/>
            <a:ext cx="10614991" cy="86177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a:ea typeface="+mn-ea"/>
                <a:cs typeface="+mn-cs"/>
              </a:rPr>
              <a:t>In conclusion what comes out through the filter will be independent on the polarization.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solidFill>
                <a:effectLst/>
                <a:uLnTx/>
                <a:uFillTx/>
                <a:latin typeface="Arial Narrow"/>
                <a:ea typeface="+mn-ea"/>
                <a:cs typeface="+mn-cs"/>
              </a:rPr>
              <a:t> </a:t>
            </a:r>
          </a:p>
          <a:p>
            <a:pPr algn="l"/>
            <a:endParaRPr lang="it-IT" sz="1600" dirty="0"/>
          </a:p>
        </p:txBody>
      </p:sp>
      <p:pic>
        <p:nvPicPr>
          <p:cNvPr id="6" name="Picture 4" descr="X-ray and Auger electron yields per K vacancy as a function of atomic number">
            <a:extLst>
              <a:ext uri="{FF2B5EF4-FFF2-40B4-BE49-F238E27FC236}">
                <a16:creationId xmlns:a16="http://schemas.microsoft.com/office/drawing/2014/main" id="{986387BF-0B42-BB10-D681-E8798D7AD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4" y="4398773"/>
            <a:ext cx="2584015" cy="1573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X-ray (fluorescence) yield ω as a function of atomic number for electron ionization within the K, L, and M electron shells">
            <a:extLst>
              <a:ext uri="{FF2B5EF4-FFF2-40B4-BE49-F238E27FC236}">
                <a16:creationId xmlns:a16="http://schemas.microsoft.com/office/drawing/2014/main" id="{DB3B9D6D-D9E0-3E99-0685-D23D63CC8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571" y="3982995"/>
            <a:ext cx="1691346" cy="1916323"/>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8049D90B-5FFF-17F9-93F4-F4AA79BBF48B}"/>
              </a:ext>
            </a:extLst>
          </p:cNvPr>
          <p:cNvSpPr txBox="1"/>
          <p:nvPr/>
        </p:nvSpPr>
        <p:spPr>
          <a:xfrm>
            <a:off x="8315596" y="5666509"/>
            <a:ext cx="3876404" cy="584775"/>
          </a:xfrm>
          <a:prstGeom prst="rect">
            <a:avLst/>
          </a:prstGeom>
          <a:noFill/>
          <a:ln>
            <a:noFill/>
          </a:ln>
        </p:spPr>
        <p:txBody>
          <a:bodyPr wrap="square" rtlCol="0">
            <a:spAutoFit/>
          </a:bodyPr>
          <a:lstStyle/>
          <a:p>
            <a:pPr algn="l"/>
            <a:r>
              <a:rPr lang="it-IT" sz="1600" dirty="0" err="1"/>
              <a:t>Als-Nielsen&amp;McMorrow</a:t>
            </a:r>
            <a:r>
              <a:rPr lang="it-IT" sz="1600" dirty="0"/>
              <a:t>, </a:t>
            </a:r>
            <a:r>
              <a:rPr lang="it-IT" sz="1600" dirty="0" err="1"/>
              <a:t>Elemets</a:t>
            </a:r>
            <a:r>
              <a:rPr lang="it-IT" sz="1600" dirty="0"/>
              <a:t> of </a:t>
            </a:r>
            <a:r>
              <a:rPr lang="it-IT" sz="1600" dirty="0" err="1"/>
              <a:t>Modern</a:t>
            </a:r>
            <a:r>
              <a:rPr lang="it-IT" sz="1600" dirty="0"/>
              <a:t> X-Ray </a:t>
            </a:r>
            <a:r>
              <a:rPr lang="it-IT" sz="1600" dirty="0" err="1"/>
              <a:t>Physics</a:t>
            </a:r>
            <a:r>
              <a:rPr lang="it-IT" sz="1600" dirty="0"/>
              <a:t> Wiley 2001</a:t>
            </a:r>
          </a:p>
        </p:txBody>
      </p:sp>
      <p:pic>
        <p:nvPicPr>
          <p:cNvPr id="8" name="Immagine 7">
            <a:extLst>
              <a:ext uri="{FF2B5EF4-FFF2-40B4-BE49-F238E27FC236}">
                <a16:creationId xmlns:a16="http://schemas.microsoft.com/office/drawing/2014/main" id="{B59993DA-93A0-2A4F-61CE-B1D0D82BF3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5166" y="1488944"/>
            <a:ext cx="3796966" cy="3880111"/>
          </a:xfrm>
          <a:prstGeom prst="rect">
            <a:avLst/>
          </a:prstGeom>
        </p:spPr>
      </p:pic>
    </p:spTree>
    <p:extLst>
      <p:ext uri="{BB962C8B-B14F-4D97-AF65-F5344CB8AC3E}">
        <p14:creationId xmlns:p14="http://schemas.microsoft.com/office/powerpoint/2010/main" val="200326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9CE4988-4FCE-4B90-A066-5106263F9496}"/>
              </a:ext>
            </a:extLst>
          </p:cNvPr>
          <p:cNvSpPr>
            <a:spLocks noGrp="1" noChangeArrowheads="1"/>
          </p:cNvSpPr>
          <p:nvPr>
            <p:ph type="title"/>
          </p:nvPr>
        </p:nvSpPr>
        <p:spPr>
          <a:xfrm>
            <a:off x="2208213" y="0"/>
            <a:ext cx="7772400" cy="1143000"/>
          </a:xfrm>
        </p:spPr>
        <p:txBody>
          <a:bodyPr/>
          <a:lstStyle/>
          <a:p>
            <a:r>
              <a:rPr lang="it-IT" dirty="0"/>
              <a:t>A filter </a:t>
            </a:r>
            <a:r>
              <a:rPr lang="it-IT" dirty="0" err="1"/>
              <a:t>does</a:t>
            </a:r>
            <a:r>
              <a:rPr lang="it-IT" dirty="0"/>
              <a:t> </a:t>
            </a:r>
            <a:r>
              <a:rPr lang="it-IT" dirty="0" err="1"/>
              <a:t>exist</a:t>
            </a:r>
            <a:r>
              <a:rPr lang="it-IT" dirty="0"/>
              <a:t>: the Bragg</a:t>
            </a:r>
            <a:endParaRPr lang="en-US" altLang="it-IT" dirty="0">
              <a:cs typeface="Times New Roman" panose="02020603050405020304" pitchFamily="18" charset="0"/>
            </a:endParaRPr>
          </a:p>
        </p:txBody>
      </p:sp>
      <p:sp>
        <p:nvSpPr>
          <p:cNvPr id="84995" name="Text Box 3">
            <a:extLst>
              <a:ext uri="{FF2B5EF4-FFF2-40B4-BE49-F238E27FC236}">
                <a16:creationId xmlns:a16="http://schemas.microsoft.com/office/drawing/2014/main" id="{16394783-A6BB-48B8-9386-A3A52282B60A}"/>
              </a:ext>
            </a:extLst>
          </p:cNvPr>
          <p:cNvSpPr txBox="1">
            <a:spLocks noChangeArrowheads="1"/>
          </p:cNvSpPr>
          <p:nvPr/>
        </p:nvSpPr>
        <p:spPr bwMode="auto">
          <a:xfrm>
            <a:off x="2667000" y="1524001"/>
            <a:ext cx="6248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it-IT" altLang="it-IT" sz="2400" dirty="0" err="1">
                <a:latin typeface="+mj-lt"/>
                <a:cs typeface="Times New Roman" panose="02020603050405020304" pitchFamily="18" charset="0"/>
              </a:rPr>
              <a:t>Bragg</a:t>
            </a:r>
            <a:r>
              <a:rPr lang="it-IT" altLang="it-IT" sz="2400" dirty="0">
                <a:latin typeface="+mj-lt"/>
                <a:cs typeface="Times New Roman" panose="02020603050405020304" pitchFamily="18" charset="0"/>
              </a:rPr>
              <a:t> </a:t>
            </a:r>
            <a:r>
              <a:rPr lang="it-IT" altLang="it-IT" sz="2400" dirty="0" err="1">
                <a:latin typeface="+mj-lt"/>
                <a:cs typeface="Times New Roman" panose="02020603050405020304" pitchFamily="18" charset="0"/>
              </a:rPr>
              <a:t>diffraction</a:t>
            </a:r>
            <a:r>
              <a:rPr lang="it-IT" altLang="it-IT" sz="2400" dirty="0">
                <a:latin typeface="+mj-lt"/>
                <a:cs typeface="Times New Roman" panose="02020603050405020304" pitchFamily="18" charset="0"/>
              </a:rPr>
              <a:t> from a </a:t>
            </a:r>
            <a:r>
              <a:rPr lang="it-IT" altLang="it-IT" sz="2400" dirty="0" err="1">
                <a:latin typeface="+mj-lt"/>
                <a:cs typeface="Times New Roman" panose="02020603050405020304" pitchFamily="18" charset="0"/>
              </a:rPr>
              <a:t>crystal</a:t>
            </a:r>
            <a:r>
              <a:rPr lang="it-IT" altLang="it-IT" sz="2400" dirty="0">
                <a:latin typeface="+mj-lt"/>
                <a:cs typeface="Times New Roman" panose="02020603050405020304" pitchFamily="18" charset="0"/>
              </a:rPr>
              <a:t> can be </a:t>
            </a:r>
            <a:r>
              <a:rPr lang="it-IT" altLang="it-IT" sz="2400" dirty="0" err="1">
                <a:latin typeface="+mj-lt"/>
                <a:cs typeface="Times New Roman" panose="02020603050405020304" pitchFamily="18" charset="0"/>
              </a:rPr>
              <a:t>exploited</a:t>
            </a:r>
            <a:r>
              <a:rPr lang="it-IT" altLang="it-IT" sz="2400" dirty="0">
                <a:latin typeface="+mj-lt"/>
                <a:cs typeface="Times New Roman" panose="02020603050405020304" pitchFamily="18" charset="0"/>
              </a:rPr>
              <a:t> to </a:t>
            </a:r>
            <a:r>
              <a:rPr lang="it-IT" altLang="it-IT" sz="2400" dirty="0" err="1">
                <a:latin typeface="+mj-lt"/>
                <a:cs typeface="Times New Roman" panose="02020603050405020304" pitchFamily="18" charset="0"/>
              </a:rPr>
              <a:t>measure</a:t>
            </a:r>
            <a:r>
              <a:rPr lang="it-IT" altLang="it-IT" sz="2400" dirty="0">
                <a:latin typeface="+mj-lt"/>
                <a:cs typeface="Times New Roman" panose="02020603050405020304" pitchFamily="18" charset="0"/>
              </a:rPr>
              <a:t> the </a:t>
            </a:r>
            <a:r>
              <a:rPr lang="it-IT" altLang="it-IT" sz="2400" dirty="0" err="1">
                <a:latin typeface="+mj-lt"/>
                <a:cs typeface="Times New Roman" panose="02020603050405020304" pitchFamily="18" charset="0"/>
              </a:rPr>
              <a:t>degree</a:t>
            </a:r>
            <a:r>
              <a:rPr lang="it-IT" altLang="it-IT" sz="2400" dirty="0">
                <a:latin typeface="+mj-lt"/>
                <a:cs typeface="Times New Roman" panose="02020603050405020304" pitchFamily="18" charset="0"/>
              </a:rPr>
              <a:t> and the angle of </a:t>
            </a:r>
            <a:r>
              <a:rPr lang="it-IT" altLang="it-IT" sz="2400" dirty="0" err="1">
                <a:latin typeface="+mj-lt"/>
                <a:cs typeface="Times New Roman" panose="02020603050405020304" pitchFamily="18" charset="0"/>
              </a:rPr>
              <a:t>polarization</a:t>
            </a:r>
            <a:r>
              <a:rPr lang="it-IT" altLang="it-IT" sz="2400" dirty="0">
                <a:latin typeface="+mj-lt"/>
                <a:cs typeface="Times New Roman" panose="02020603050405020304" pitchFamily="18" charset="0"/>
              </a:rPr>
              <a:t> </a:t>
            </a:r>
            <a:r>
              <a:rPr lang="it-IT" altLang="it-IT" sz="2400" dirty="0" err="1">
                <a:latin typeface="+mj-lt"/>
                <a:cs typeface="Times New Roman" panose="02020603050405020304" pitchFamily="18" charset="0"/>
              </a:rPr>
              <a:t>P</a:t>
            </a:r>
            <a:r>
              <a:rPr lang="it-IT" altLang="it-IT" sz="2400" dirty="0">
                <a:latin typeface="+mj-lt"/>
                <a:cs typeface="Times New Roman" panose="02020603050405020304" pitchFamily="18" charset="0"/>
              </a:rPr>
              <a:t> of a </a:t>
            </a:r>
            <a:r>
              <a:rPr lang="it-IT" altLang="it-IT" sz="2400" dirty="0" err="1">
                <a:latin typeface="+mj-lt"/>
                <a:cs typeface="Times New Roman" panose="02020603050405020304" pitchFamily="18" charset="0"/>
              </a:rPr>
              <a:t>photon</a:t>
            </a:r>
            <a:r>
              <a:rPr lang="it-IT" altLang="it-IT" sz="2400" dirty="0">
                <a:latin typeface="+mj-lt"/>
                <a:cs typeface="Times New Roman" panose="02020603050405020304" pitchFamily="18" charset="0"/>
              </a:rPr>
              <a:t> </a:t>
            </a:r>
            <a:r>
              <a:rPr lang="it-IT" altLang="it-IT" sz="2400" dirty="0" err="1">
                <a:latin typeface="+mj-lt"/>
                <a:cs typeface="Times New Roman" panose="02020603050405020304" pitchFamily="18" charset="0"/>
              </a:rPr>
              <a:t>beam</a:t>
            </a:r>
            <a:r>
              <a:rPr lang="it-IT" altLang="it-IT" sz="2400" dirty="0">
                <a:latin typeface="+mj-lt"/>
                <a:cs typeface="Times New Roman" panose="02020603050405020304" pitchFamily="18" charset="0"/>
              </a:rPr>
              <a:t>.</a:t>
            </a:r>
            <a:r>
              <a:rPr lang="it-IT" altLang="it-IT" sz="2400" dirty="0">
                <a:latin typeface="+mj-lt"/>
              </a:rPr>
              <a:t> </a:t>
            </a:r>
          </a:p>
        </p:txBody>
      </p:sp>
      <p:sp>
        <p:nvSpPr>
          <p:cNvPr id="84996" name="Rectangle 4">
            <a:extLst>
              <a:ext uri="{FF2B5EF4-FFF2-40B4-BE49-F238E27FC236}">
                <a16:creationId xmlns:a16="http://schemas.microsoft.com/office/drawing/2014/main" id="{0760C364-39C7-4C43-B97D-8B21C3B56304}"/>
              </a:ext>
            </a:extLst>
          </p:cNvPr>
          <p:cNvSpPr>
            <a:spLocks noChangeArrowheads="1"/>
          </p:cNvSpPr>
          <p:nvPr/>
        </p:nvSpPr>
        <p:spPr bwMode="auto">
          <a:xfrm>
            <a:off x="4506913" y="166528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pic>
        <p:nvPicPr>
          <p:cNvPr id="84997" name="Picture 5">
            <a:extLst>
              <a:ext uri="{FF2B5EF4-FFF2-40B4-BE49-F238E27FC236}">
                <a16:creationId xmlns:a16="http://schemas.microsoft.com/office/drawing/2014/main" id="{EB018E39-63F8-4A45-A9CC-2E31F22C1EE5}"/>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05819" y="2538413"/>
            <a:ext cx="370956" cy="4273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4998" name="Rectangle 6">
            <a:extLst>
              <a:ext uri="{FF2B5EF4-FFF2-40B4-BE49-F238E27FC236}">
                <a16:creationId xmlns:a16="http://schemas.microsoft.com/office/drawing/2014/main" id="{BEFC5B86-D3DD-4290-999E-63E3E6E7D5A1}"/>
              </a:ext>
            </a:extLst>
          </p:cNvPr>
          <p:cNvSpPr>
            <a:spLocks noChangeArrowheads="1"/>
          </p:cNvSpPr>
          <p:nvPr/>
        </p:nvSpPr>
        <p:spPr bwMode="auto">
          <a:xfrm>
            <a:off x="5293188" y="219111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pic>
        <p:nvPicPr>
          <p:cNvPr id="84999" name="Picture 7">
            <a:extLst>
              <a:ext uri="{FF2B5EF4-FFF2-40B4-BE49-F238E27FC236}">
                <a16:creationId xmlns:a16="http://schemas.microsoft.com/office/drawing/2014/main" id="{EA671204-00B4-4108-A51B-1D9A0CED5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301" y="2852738"/>
            <a:ext cx="1882775" cy="2057400"/>
          </a:xfrm>
          <a:prstGeom prst="rect">
            <a:avLst/>
          </a:prstGeom>
          <a:noFill/>
          <a:extLst>
            <a:ext uri="{909E8E84-426E-40DD-AFC4-6F175D3DCCD1}">
              <a14:hiddenFill xmlns:a14="http://schemas.microsoft.com/office/drawing/2010/main">
                <a:solidFill>
                  <a:srgbClr val="FFFFFF"/>
                </a:solidFill>
              </a14:hiddenFill>
            </a:ext>
          </a:extLst>
        </p:spPr>
      </p:pic>
      <p:sp>
        <p:nvSpPr>
          <p:cNvPr id="85000" name="Text Box 8">
            <a:extLst>
              <a:ext uri="{FF2B5EF4-FFF2-40B4-BE49-F238E27FC236}">
                <a16:creationId xmlns:a16="http://schemas.microsoft.com/office/drawing/2014/main" id="{E9EF8904-62DF-46C6-B9C8-51032C69FD5B}"/>
              </a:ext>
            </a:extLst>
          </p:cNvPr>
          <p:cNvSpPr txBox="1">
            <a:spLocks noChangeArrowheads="1"/>
          </p:cNvSpPr>
          <p:nvPr/>
        </p:nvSpPr>
        <p:spPr bwMode="auto">
          <a:xfrm>
            <a:off x="6629400" y="56388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it-IT" altLang="it-IT" sz="2400">
              <a:latin typeface="Times New Roman" panose="02020603050405020304" pitchFamily="18" charset="0"/>
            </a:endParaRPr>
          </a:p>
        </p:txBody>
      </p:sp>
      <p:graphicFrame>
        <p:nvGraphicFramePr>
          <p:cNvPr id="85001" name="Object 9">
            <a:extLst>
              <a:ext uri="{FF2B5EF4-FFF2-40B4-BE49-F238E27FC236}">
                <a16:creationId xmlns:a16="http://schemas.microsoft.com/office/drawing/2014/main" id="{064E4AAE-6ABB-4E13-B987-FF3A6447E42F}"/>
              </a:ext>
            </a:extLst>
          </p:cNvPr>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zione" r:id="rId5" imgW="114120" imgH="215640" progId="Equation.3">
                  <p:embed/>
                </p:oleObj>
              </mc:Choice>
              <mc:Fallback>
                <p:oleObj name="Equazione" r:id="rId5" imgW="1141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5002" name="Text Box 10">
            <a:extLst>
              <a:ext uri="{FF2B5EF4-FFF2-40B4-BE49-F238E27FC236}">
                <a16:creationId xmlns:a16="http://schemas.microsoft.com/office/drawing/2014/main" id="{FB1967DA-D23F-447D-AC11-27205FC808C3}"/>
              </a:ext>
            </a:extLst>
          </p:cNvPr>
          <p:cNvSpPr txBox="1">
            <a:spLocks noChangeArrowheads="1"/>
          </p:cNvSpPr>
          <p:nvPr/>
        </p:nvSpPr>
        <p:spPr bwMode="auto">
          <a:xfrm>
            <a:off x="7608888" y="4724401"/>
            <a:ext cx="2819400"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it-IT" sz="2400">
              <a:latin typeface="Times New Roman" panose="02020603050405020304" pitchFamily="18" charset="0"/>
            </a:endParaRPr>
          </a:p>
          <a:p>
            <a:pPr>
              <a:spcBef>
                <a:spcPct val="50000"/>
              </a:spcBef>
            </a:pPr>
            <a:endParaRPr lang="it-IT" altLang="it-IT" sz="2400">
              <a:latin typeface="Times New Roman" panose="02020603050405020304" pitchFamily="18" charset="0"/>
            </a:endParaRPr>
          </a:p>
        </p:txBody>
      </p:sp>
      <p:graphicFrame>
        <p:nvGraphicFramePr>
          <p:cNvPr id="85003" name="Object 11">
            <a:extLst>
              <a:ext uri="{FF2B5EF4-FFF2-40B4-BE49-F238E27FC236}">
                <a16:creationId xmlns:a16="http://schemas.microsoft.com/office/drawing/2014/main" id="{76BEDA00-C1C6-44F0-BB24-1CF7A7D02069}"/>
              </a:ext>
            </a:extLst>
          </p:cNvPr>
          <p:cNvGraphicFramePr>
            <a:graphicFrameLocks noChangeAspect="1"/>
          </p:cNvGraphicFramePr>
          <p:nvPr>
            <p:extLst>
              <p:ext uri="{D42A27DB-BD31-4B8C-83A1-F6EECF244321}">
                <p14:modId xmlns:p14="http://schemas.microsoft.com/office/powerpoint/2010/main" val="1319852014"/>
              </p:ext>
            </p:extLst>
          </p:nvPr>
        </p:nvGraphicFramePr>
        <p:xfrm>
          <a:off x="1722439" y="3535363"/>
          <a:ext cx="2209800" cy="508000"/>
        </p:xfrm>
        <a:graphic>
          <a:graphicData uri="http://schemas.openxmlformats.org/presentationml/2006/ole">
            <mc:AlternateContent xmlns:mc="http://schemas.openxmlformats.org/markup-compatibility/2006">
              <mc:Choice xmlns:v="urn:schemas-microsoft-com:vml" Requires="v">
                <p:oleObj name="Equazione" r:id="rId7" imgW="939600" imgH="215640" progId="Equation.3">
                  <p:embed/>
                </p:oleObj>
              </mc:Choice>
              <mc:Fallback>
                <p:oleObj name="Equazione" r:id="rId7" imgW="93960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2439" y="3535363"/>
                        <a:ext cx="2209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5004" name="Text Box 12">
            <a:extLst>
              <a:ext uri="{FF2B5EF4-FFF2-40B4-BE49-F238E27FC236}">
                <a16:creationId xmlns:a16="http://schemas.microsoft.com/office/drawing/2014/main" id="{9DE0C9CC-A505-403F-9AAC-A602E8C4CB6A}"/>
              </a:ext>
            </a:extLst>
          </p:cNvPr>
          <p:cNvSpPr txBox="1">
            <a:spLocks noChangeArrowheads="1"/>
          </p:cNvSpPr>
          <p:nvPr/>
        </p:nvSpPr>
        <p:spPr bwMode="auto">
          <a:xfrm>
            <a:off x="-394492" y="2809595"/>
            <a:ext cx="1828800"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it-IT" sz="2400">
              <a:latin typeface="Times New Roman" panose="02020603050405020304" pitchFamily="18" charset="0"/>
            </a:endParaRPr>
          </a:p>
          <a:p>
            <a:pPr>
              <a:spcBef>
                <a:spcPct val="50000"/>
              </a:spcBef>
            </a:pPr>
            <a:endParaRPr lang="it-IT" altLang="it-IT" sz="2400">
              <a:latin typeface="Times New Roman" panose="02020603050405020304" pitchFamily="18" charset="0"/>
            </a:endParaRPr>
          </a:p>
        </p:txBody>
      </p:sp>
      <p:graphicFrame>
        <p:nvGraphicFramePr>
          <p:cNvPr id="85005" name="Object 13">
            <a:extLst>
              <a:ext uri="{FF2B5EF4-FFF2-40B4-BE49-F238E27FC236}">
                <a16:creationId xmlns:a16="http://schemas.microsoft.com/office/drawing/2014/main" id="{BC90CF5E-4BAA-4F27-8012-22441A63D7C4}"/>
              </a:ext>
            </a:extLst>
          </p:cNvPr>
          <p:cNvGraphicFramePr>
            <a:graphicFrameLocks noChangeAspect="1"/>
          </p:cNvGraphicFramePr>
          <p:nvPr>
            <p:extLst>
              <p:ext uri="{D42A27DB-BD31-4B8C-83A1-F6EECF244321}">
                <p14:modId xmlns:p14="http://schemas.microsoft.com/office/powerpoint/2010/main" val="512882146"/>
              </p:ext>
            </p:extLst>
          </p:nvPr>
        </p:nvGraphicFramePr>
        <p:xfrm>
          <a:off x="8304213" y="5539884"/>
          <a:ext cx="1676400" cy="742950"/>
        </p:xfrm>
        <a:graphic>
          <a:graphicData uri="http://schemas.openxmlformats.org/presentationml/2006/ole">
            <mc:AlternateContent xmlns:mc="http://schemas.openxmlformats.org/markup-compatibility/2006">
              <mc:Choice xmlns:v="urn:schemas-microsoft-com:vml" Requires="v">
                <p:oleObj name="Equazione" r:id="rId9" imgW="888840" imgH="393480" progId="Equation.3">
                  <p:embed/>
                </p:oleObj>
              </mc:Choice>
              <mc:Fallback>
                <p:oleObj name="Equazione" r:id="rId9" imgW="888840" imgH="393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4213" y="5539884"/>
                        <a:ext cx="16764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5006" name="Text Box 14">
            <a:extLst>
              <a:ext uri="{FF2B5EF4-FFF2-40B4-BE49-F238E27FC236}">
                <a16:creationId xmlns:a16="http://schemas.microsoft.com/office/drawing/2014/main" id="{86C05E95-3529-467C-9114-DF8A54C172BD}"/>
              </a:ext>
            </a:extLst>
          </p:cNvPr>
          <p:cNvSpPr txBox="1">
            <a:spLocks noChangeArrowheads="1"/>
          </p:cNvSpPr>
          <p:nvPr/>
        </p:nvSpPr>
        <p:spPr bwMode="auto">
          <a:xfrm>
            <a:off x="1524001" y="5119688"/>
            <a:ext cx="601186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it-IT" dirty="0">
                <a:latin typeface="Times New Roman" panose="02020603050405020304" pitchFamily="18" charset="0"/>
                <a:cs typeface="Times New Roman" panose="02020603050405020304" pitchFamily="18" charset="0"/>
              </a:rPr>
              <a:t>A crystal oriented at 45</a:t>
            </a:r>
            <a:r>
              <a:rPr lang="en-US" altLang="it-IT" baseline="30000" dirty="0">
                <a:latin typeface="Times New Roman" panose="02020603050405020304" pitchFamily="18" charset="0"/>
                <a:cs typeface="Times New Roman" panose="02020603050405020304" pitchFamily="18" charset="0"/>
              </a:rPr>
              <a:t>o</a:t>
            </a:r>
            <a:r>
              <a:rPr lang="en-US" altLang="it-IT" dirty="0">
                <a:latin typeface="Times New Roman" panose="02020603050405020304" pitchFamily="18" charset="0"/>
                <a:cs typeface="Times New Roman" panose="02020603050405020304" pitchFamily="18" charset="0"/>
              </a:rPr>
              <a:t> to an incident linearly polarized x-ray beam acts as a perfect polarization analyzer for photons with energies that satisfy the condition of Bragg reflection. Therefore it is a narrow band technique. At 45</a:t>
            </a:r>
            <a:r>
              <a:rPr lang="en-US" altLang="it-IT" baseline="30000" dirty="0">
                <a:latin typeface="Times New Roman" panose="02020603050405020304" pitchFamily="18" charset="0"/>
                <a:cs typeface="Times New Roman" panose="02020603050405020304" pitchFamily="18" charset="0"/>
              </a:rPr>
              <a:t>o </a:t>
            </a:r>
            <a:r>
              <a:rPr lang="en-US" altLang="it-IT" dirty="0">
                <a:latin typeface="Times New Roman" panose="02020603050405020304" pitchFamily="18" charset="0"/>
                <a:cs typeface="Times New Roman" panose="02020603050405020304" pitchFamily="18" charset="0"/>
              </a:rPr>
              <a:t>only the component of polarization perpendicular to the incidence plane is reflected</a:t>
            </a:r>
            <a:endParaRPr lang="it-IT" altLang="it-IT" dirty="0">
              <a:latin typeface="Times New Roman" panose="02020603050405020304" pitchFamily="18" charset="0"/>
            </a:endParaRPr>
          </a:p>
        </p:txBody>
      </p:sp>
      <p:sp>
        <p:nvSpPr>
          <p:cNvPr id="85007" name="Text Box 15">
            <a:extLst>
              <a:ext uri="{FF2B5EF4-FFF2-40B4-BE49-F238E27FC236}">
                <a16:creationId xmlns:a16="http://schemas.microsoft.com/office/drawing/2014/main" id="{69360E0E-F4B4-4DED-8BBD-12D3D634EE31}"/>
              </a:ext>
            </a:extLst>
          </p:cNvPr>
          <p:cNvSpPr txBox="1">
            <a:spLocks noChangeArrowheads="1"/>
          </p:cNvSpPr>
          <p:nvPr/>
        </p:nvSpPr>
        <p:spPr bwMode="auto">
          <a:xfrm>
            <a:off x="1612107" y="1090927"/>
            <a:ext cx="89646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it-IT" dirty="0">
                <a:solidFill>
                  <a:schemeClr val="bg1"/>
                </a:solidFill>
              </a:rPr>
              <a:t>A Bragg crystal reflects the radiation at an energy that depends on the lattice spacing and on the incidence angle according to the Bragg law.</a:t>
            </a:r>
          </a:p>
        </p:txBody>
      </p:sp>
      <p:sp>
        <p:nvSpPr>
          <p:cNvPr id="85008" name="Text Box 16">
            <a:extLst>
              <a:ext uri="{FF2B5EF4-FFF2-40B4-BE49-F238E27FC236}">
                <a16:creationId xmlns:a16="http://schemas.microsoft.com/office/drawing/2014/main" id="{68B5590B-94A7-4F3A-809A-B5F71FD9F076}"/>
              </a:ext>
            </a:extLst>
          </p:cNvPr>
          <p:cNvSpPr txBox="1">
            <a:spLocks noChangeArrowheads="1"/>
          </p:cNvSpPr>
          <p:nvPr/>
        </p:nvSpPr>
        <p:spPr bwMode="auto">
          <a:xfrm>
            <a:off x="7766050" y="5500688"/>
            <a:ext cx="27352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it-IT">
                <a:solidFill>
                  <a:schemeClr val="bg1"/>
                </a:solidFill>
              </a:rPr>
              <a:t>Bragg law.</a:t>
            </a:r>
          </a:p>
        </p:txBody>
      </p:sp>
      <p:sp>
        <p:nvSpPr>
          <p:cNvPr id="85009" name="Line 17">
            <a:extLst>
              <a:ext uri="{FF2B5EF4-FFF2-40B4-BE49-F238E27FC236}">
                <a16:creationId xmlns:a16="http://schemas.microsoft.com/office/drawing/2014/main" id="{2D56AAE6-FFAC-4A60-A354-47692EB4BBBD}"/>
              </a:ext>
            </a:extLst>
          </p:cNvPr>
          <p:cNvSpPr>
            <a:spLocks noChangeShapeType="1"/>
          </p:cNvSpPr>
          <p:nvPr/>
        </p:nvSpPr>
        <p:spPr bwMode="auto">
          <a:xfrm>
            <a:off x="6743700" y="4005263"/>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5010" name="Text Box 18">
            <a:extLst>
              <a:ext uri="{FF2B5EF4-FFF2-40B4-BE49-F238E27FC236}">
                <a16:creationId xmlns:a16="http://schemas.microsoft.com/office/drawing/2014/main" id="{878AA241-B4C8-48A9-9DB3-A97360016B0B}"/>
              </a:ext>
            </a:extLst>
          </p:cNvPr>
          <p:cNvSpPr txBox="1">
            <a:spLocks noChangeArrowheads="1"/>
          </p:cNvSpPr>
          <p:nvPr/>
        </p:nvSpPr>
        <p:spPr bwMode="auto">
          <a:xfrm>
            <a:off x="6959601" y="3573463"/>
            <a:ext cx="360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it-IT"/>
              <a:t>θ</a:t>
            </a:r>
          </a:p>
        </p:txBody>
      </p:sp>
      <p:sp>
        <p:nvSpPr>
          <p:cNvPr id="85011" name="Arc 19">
            <a:extLst>
              <a:ext uri="{FF2B5EF4-FFF2-40B4-BE49-F238E27FC236}">
                <a16:creationId xmlns:a16="http://schemas.microsoft.com/office/drawing/2014/main" id="{B93804AF-CE78-4531-B93D-4C313BD568DE}"/>
              </a:ext>
            </a:extLst>
          </p:cNvPr>
          <p:cNvSpPr>
            <a:spLocks/>
          </p:cNvSpPr>
          <p:nvPr/>
        </p:nvSpPr>
        <p:spPr bwMode="auto">
          <a:xfrm>
            <a:off x="6888164" y="3789363"/>
            <a:ext cx="71437" cy="2159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5012" name="Line 20">
            <a:extLst>
              <a:ext uri="{FF2B5EF4-FFF2-40B4-BE49-F238E27FC236}">
                <a16:creationId xmlns:a16="http://schemas.microsoft.com/office/drawing/2014/main" id="{D0972766-4DF8-4AB5-A4FC-3F3B596A6382}"/>
              </a:ext>
            </a:extLst>
          </p:cNvPr>
          <p:cNvSpPr>
            <a:spLocks noChangeShapeType="1"/>
          </p:cNvSpPr>
          <p:nvPr/>
        </p:nvSpPr>
        <p:spPr bwMode="auto">
          <a:xfrm>
            <a:off x="5519738" y="4005263"/>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85013" name="Arc 21">
            <a:extLst>
              <a:ext uri="{FF2B5EF4-FFF2-40B4-BE49-F238E27FC236}">
                <a16:creationId xmlns:a16="http://schemas.microsoft.com/office/drawing/2014/main" id="{59AF187B-6E36-40BC-9E3F-8FA1E7037283}"/>
              </a:ext>
            </a:extLst>
          </p:cNvPr>
          <p:cNvSpPr>
            <a:spLocks/>
          </p:cNvSpPr>
          <p:nvPr/>
        </p:nvSpPr>
        <p:spPr bwMode="auto">
          <a:xfrm flipH="1">
            <a:off x="5951539" y="3716339"/>
            <a:ext cx="71437" cy="288925"/>
          </a:xfrm>
          <a:custGeom>
            <a:avLst/>
            <a:gdLst>
              <a:gd name="G0" fmla="+- 0 0 0"/>
              <a:gd name="G1" fmla="+- 21600 0 0"/>
              <a:gd name="G2" fmla="+- 21600 0 0"/>
              <a:gd name="T0" fmla="*/ 0 w 21600"/>
              <a:gd name="T1" fmla="*/ 0 h 28933"/>
              <a:gd name="T2" fmla="*/ 20317 w 21600"/>
              <a:gd name="T3" fmla="*/ 28933 h 28933"/>
              <a:gd name="T4" fmla="*/ 0 w 21600"/>
              <a:gd name="T5" fmla="*/ 21600 h 28933"/>
            </a:gdLst>
            <a:ahLst/>
            <a:cxnLst>
              <a:cxn ang="0">
                <a:pos x="T0" y="T1"/>
              </a:cxn>
              <a:cxn ang="0">
                <a:pos x="T2" y="T3"/>
              </a:cxn>
              <a:cxn ang="0">
                <a:pos x="T4" y="T5"/>
              </a:cxn>
            </a:cxnLst>
            <a:rect l="0" t="0" r="r" b="b"/>
            <a:pathLst>
              <a:path w="21600" h="28933" fill="none" extrusionOk="0">
                <a:moveTo>
                  <a:pt x="-1" y="0"/>
                </a:moveTo>
                <a:cubicBezTo>
                  <a:pt x="11929" y="0"/>
                  <a:pt x="21600" y="9670"/>
                  <a:pt x="21600" y="21600"/>
                </a:cubicBezTo>
                <a:cubicBezTo>
                  <a:pt x="21600" y="24100"/>
                  <a:pt x="21165" y="26581"/>
                  <a:pt x="20317" y="28933"/>
                </a:cubicBezTo>
              </a:path>
              <a:path w="21600" h="28933" stroke="0" extrusionOk="0">
                <a:moveTo>
                  <a:pt x="-1" y="0"/>
                </a:moveTo>
                <a:cubicBezTo>
                  <a:pt x="11929" y="0"/>
                  <a:pt x="21600" y="9670"/>
                  <a:pt x="21600" y="21600"/>
                </a:cubicBezTo>
                <a:cubicBezTo>
                  <a:pt x="21600" y="24100"/>
                  <a:pt x="21165" y="26581"/>
                  <a:pt x="20317" y="28933"/>
                </a:cubicBezTo>
                <a:lnTo>
                  <a:pt x="0" y="2160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5014" name="Text Box 22">
            <a:extLst>
              <a:ext uri="{FF2B5EF4-FFF2-40B4-BE49-F238E27FC236}">
                <a16:creationId xmlns:a16="http://schemas.microsoft.com/office/drawing/2014/main" id="{B0EA6501-ADC6-4D17-B210-42D1D79C880D}"/>
              </a:ext>
            </a:extLst>
          </p:cNvPr>
          <p:cNvSpPr txBox="1">
            <a:spLocks noChangeArrowheads="1"/>
          </p:cNvSpPr>
          <p:nvPr/>
        </p:nvSpPr>
        <p:spPr bwMode="auto">
          <a:xfrm>
            <a:off x="5591176" y="3573463"/>
            <a:ext cx="360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it-IT"/>
              <a:t>θ</a:t>
            </a:r>
          </a:p>
        </p:txBody>
      </p:sp>
      <p:pic>
        <p:nvPicPr>
          <p:cNvPr id="85015" name="Picture 23">
            <a:extLst>
              <a:ext uri="{FF2B5EF4-FFF2-40B4-BE49-F238E27FC236}">
                <a16:creationId xmlns:a16="http://schemas.microsoft.com/office/drawing/2014/main" id="{2011676F-4F69-47B5-97E2-08DEE30B9F2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7662" y="2809595"/>
            <a:ext cx="4209067" cy="2065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8304213" y="2513977"/>
            <a:ext cx="3536687" cy="461665"/>
          </a:xfrm>
          <a:prstGeom prst="rect">
            <a:avLst/>
          </a:prstGeom>
          <a:noFill/>
          <a:ln>
            <a:noFill/>
          </a:ln>
        </p:spPr>
        <p:txBody>
          <a:bodyPr wrap="square" rtlCol="0">
            <a:spAutoFit/>
          </a:bodyPr>
          <a:lstStyle/>
          <a:p>
            <a:r>
              <a:rPr lang="is-IS" sz="1200" dirty="0"/>
              <a:t>Muleri, F. </a:t>
            </a:r>
            <a:r>
              <a:rPr lang="it-IT" sz="1200" dirty="0"/>
              <a:t>E</a:t>
            </a:r>
            <a:r>
              <a:rPr lang="is-IS" sz="1200" dirty="0"/>
              <a:t>t al., Nucl.Ins.&amp;Meth, A 584 (2008) 149–159 </a:t>
            </a:r>
          </a:p>
          <a:p>
            <a:pPr algn="l"/>
            <a:endParaRPr lang="it-IT" sz="1200" dirty="0"/>
          </a:p>
        </p:txBody>
      </p:sp>
      <p:sp>
        <p:nvSpPr>
          <p:cNvPr id="3" name="Segnaposto piè di pagina 2">
            <a:extLst>
              <a:ext uri="{FF2B5EF4-FFF2-40B4-BE49-F238E27FC236}">
                <a16:creationId xmlns:a16="http://schemas.microsoft.com/office/drawing/2014/main" id="{187A2479-D221-4465-837B-0116726B58A8}"/>
              </a:ext>
            </a:extLst>
          </p:cNvPr>
          <p:cNvSpPr>
            <a:spLocks noGrp="1"/>
          </p:cNvSpPr>
          <p:nvPr>
            <p:ph type="ftr" sz="quarter" idx="11"/>
          </p:nvPr>
        </p:nvSpPr>
        <p:spPr/>
        <p:txBody>
          <a:bodyPr/>
          <a:lstStyle/>
          <a:p>
            <a:r>
              <a:rPr lang="en-US" altLang="it-IT"/>
              <a:t>FIXP Academy  L'Aquila 20250407</a:t>
            </a:r>
          </a:p>
        </p:txBody>
      </p:sp>
      <p:sp>
        <p:nvSpPr>
          <p:cNvPr id="4" name="Segnaposto numero diapositiva 3">
            <a:extLst>
              <a:ext uri="{FF2B5EF4-FFF2-40B4-BE49-F238E27FC236}">
                <a16:creationId xmlns:a16="http://schemas.microsoft.com/office/drawing/2014/main" id="{720DC9B3-DD6C-615D-4A5D-FE70074DA414}"/>
              </a:ext>
            </a:extLst>
          </p:cNvPr>
          <p:cNvSpPr>
            <a:spLocks noGrp="1"/>
          </p:cNvSpPr>
          <p:nvPr>
            <p:ph type="sldNum" sz="quarter" idx="12"/>
          </p:nvPr>
        </p:nvSpPr>
        <p:spPr/>
        <p:txBody>
          <a:bodyPr/>
          <a:lstStyle/>
          <a:p>
            <a:fld id="{E0668788-4278-4B28-B203-81A0B7450487}" type="slidenum">
              <a:rPr lang="en-US" altLang="it-IT" smtClean="0"/>
              <a:pPr/>
              <a:t>23</a:t>
            </a:fld>
            <a:endParaRPr lang="en-US" altLang="it-IT"/>
          </a:p>
        </p:txBody>
      </p:sp>
    </p:spTree>
    <p:extLst>
      <p:ext uri="{BB962C8B-B14F-4D97-AF65-F5344CB8AC3E}">
        <p14:creationId xmlns:p14="http://schemas.microsoft.com/office/powerpoint/2010/main" val="8272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300" y="0"/>
            <a:ext cx="8644437" cy="6858000"/>
          </a:xfrm>
          <a:prstGeom prst="rect">
            <a:avLst/>
          </a:prstGeom>
        </p:spPr>
      </p:pic>
      <p:sp>
        <p:nvSpPr>
          <p:cNvPr id="7" name="CasellaDiTesto 6"/>
          <p:cNvSpPr txBox="1"/>
          <p:nvPr/>
        </p:nvSpPr>
        <p:spPr>
          <a:xfrm>
            <a:off x="10515600" y="5915025"/>
            <a:ext cx="1676400" cy="646331"/>
          </a:xfrm>
          <a:prstGeom prst="rect">
            <a:avLst/>
          </a:prstGeom>
          <a:noFill/>
        </p:spPr>
        <p:txBody>
          <a:bodyPr wrap="square" rtlCol="0">
            <a:spAutoFit/>
          </a:bodyPr>
          <a:lstStyle/>
          <a:p>
            <a:r>
              <a:rPr lang="it-IT" dirty="0" err="1"/>
              <a:t>Courtesy</a:t>
            </a:r>
            <a:r>
              <a:rPr lang="it-IT" dirty="0"/>
              <a:t> of Paolo Soffitta</a:t>
            </a:r>
          </a:p>
        </p:txBody>
      </p:sp>
      <p:sp>
        <p:nvSpPr>
          <p:cNvPr id="2" name="Segnaposto piè di pagina 1">
            <a:extLst>
              <a:ext uri="{FF2B5EF4-FFF2-40B4-BE49-F238E27FC236}">
                <a16:creationId xmlns:a16="http://schemas.microsoft.com/office/drawing/2014/main" id="{A553B512-DC05-4786-30A7-9AAA13DFFDD3}"/>
              </a:ext>
            </a:extLst>
          </p:cNvPr>
          <p:cNvSpPr>
            <a:spLocks noGrp="1"/>
          </p:cNvSpPr>
          <p:nvPr>
            <p:ph type="ftr" sz="quarter" idx="11"/>
          </p:nvPr>
        </p:nvSpPr>
        <p:spPr/>
        <p:txBody>
          <a:bodyPr/>
          <a:lstStyle/>
          <a:p>
            <a:r>
              <a:rPr lang="en-US">
                <a:solidFill>
                  <a:prstClr val="black"/>
                </a:solidFill>
              </a:rPr>
              <a:t>FIXP Academy  L'Aquila 20250407</a:t>
            </a:r>
          </a:p>
        </p:txBody>
      </p:sp>
      <p:sp>
        <p:nvSpPr>
          <p:cNvPr id="3" name="Segnaposto numero diapositiva 2">
            <a:extLst>
              <a:ext uri="{FF2B5EF4-FFF2-40B4-BE49-F238E27FC236}">
                <a16:creationId xmlns:a16="http://schemas.microsoft.com/office/drawing/2014/main" id="{1E44C8D6-C10F-100D-895C-ED1E19EB49F9}"/>
              </a:ext>
            </a:extLst>
          </p:cNvPr>
          <p:cNvSpPr>
            <a:spLocks noGrp="1"/>
          </p:cNvSpPr>
          <p:nvPr>
            <p:ph type="sldNum" sz="quarter" idx="12"/>
          </p:nvPr>
        </p:nvSpPr>
        <p:spPr/>
        <p:txBody>
          <a:bodyPr/>
          <a:lstStyle/>
          <a:p>
            <a:fld id="{228B4CC1-BEB2-F44E-A015-68299DAAD62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70629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A2E157-5FED-5AD8-10FE-1347E0B40BBE}"/>
              </a:ext>
            </a:extLst>
          </p:cNvPr>
          <p:cNvSpPr>
            <a:spLocks noGrp="1"/>
          </p:cNvSpPr>
          <p:nvPr>
            <p:ph type="title"/>
          </p:nvPr>
        </p:nvSpPr>
        <p:spPr/>
        <p:txBody>
          <a:bodyPr/>
          <a:lstStyle/>
          <a:p>
            <a:r>
              <a:rPr lang="it-IT" dirty="0"/>
              <a:t>Bragg </a:t>
            </a:r>
            <a:r>
              <a:rPr lang="it-IT" dirty="0" err="1"/>
              <a:t>is</a:t>
            </a:r>
            <a:r>
              <a:rPr lang="it-IT" dirty="0"/>
              <a:t> </a:t>
            </a:r>
            <a:r>
              <a:rPr lang="it-IT" dirty="0" err="1"/>
              <a:t>how</a:t>
            </a:r>
            <a:r>
              <a:rPr lang="it-IT" dirty="0"/>
              <a:t> </a:t>
            </a:r>
            <a:r>
              <a:rPr lang="it-IT" dirty="0" err="1"/>
              <a:t>we</a:t>
            </a:r>
            <a:r>
              <a:rPr lang="it-IT" dirty="0"/>
              <a:t> produce </a:t>
            </a:r>
            <a:r>
              <a:rPr lang="it-IT" dirty="0" err="1"/>
              <a:t>polarized</a:t>
            </a:r>
            <a:r>
              <a:rPr lang="it-IT" dirty="0"/>
              <a:t> </a:t>
            </a:r>
            <a:r>
              <a:rPr lang="it-IT" dirty="0" err="1"/>
              <a:t>lightin</a:t>
            </a:r>
            <a:r>
              <a:rPr lang="it-IT" dirty="0"/>
              <a:t> </a:t>
            </a:r>
            <a:r>
              <a:rPr lang="it-IT" dirty="0" err="1"/>
              <a:t>thge</a:t>
            </a:r>
            <a:r>
              <a:rPr lang="it-IT" dirty="0"/>
              <a:t> Lab </a:t>
            </a:r>
          </a:p>
        </p:txBody>
      </p:sp>
      <p:pic>
        <p:nvPicPr>
          <p:cNvPr id="4" name="Immagine 3">
            <a:extLst>
              <a:ext uri="{FF2B5EF4-FFF2-40B4-BE49-F238E27FC236}">
                <a16:creationId xmlns:a16="http://schemas.microsoft.com/office/drawing/2014/main" id="{0036890D-5316-9162-9608-42B92231A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845" y="844137"/>
            <a:ext cx="4953000" cy="2882900"/>
          </a:xfrm>
          <a:prstGeom prst="rect">
            <a:avLst/>
          </a:prstGeom>
        </p:spPr>
      </p:pic>
      <p:pic>
        <p:nvPicPr>
          <p:cNvPr id="6" name="Immagine 5">
            <a:extLst>
              <a:ext uri="{FF2B5EF4-FFF2-40B4-BE49-F238E27FC236}">
                <a16:creationId xmlns:a16="http://schemas.microsoft.com/office/drawing/2014/main" id="{C7D6235E-5884-8485-614F-67B1250C9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699" y="914400"/>
            <a:ext cx="2285301" cy="2548989"/>
          </a:xfrm>
          <a:prstGeom prst="rect">
            <a:avLst/>
          </a:prstGeom>
        </p:spPr>
      </p:pic>
      <p:pic>
        <p:nvPicPr>
          <p:cNvPr id="10" name="Immagine 9">
            <a:extLst>
              <a:ext uri="{FF2B5EF4-FFF2-40B4-BE49-F238E27FC236}">
                <a16:creationId xmlns:a16="http://schemas.microsoft.com/office/drawing/2014/main" id="{6963C281-FB69-8A79-2144-A8571A497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60" y="3644074"/>
            <a:ext cx="3994949" cy="2714914"/>
          </a:xfrm>
          <a:prstGeom prst="rect">
            <a:avLst/>
          </a:prstGeom>
        </p:spPr>
      </p:pic>
      <p:sp>
        <p:nvSpPr>
          <p:cNvPr id="11" name="CasellaDiTesto 10">
            <a:extLst>
              <a:ext uri="{FF2B5EF4-FFF2-40B4-BE49-F238E27FC236}">
                <a16:creationId xmlns:a16="http://schemas.microsoft.com/office/drawing/2014/main" id="{F3C780D8-B244-D7E3-8956-2C7BD32C05C7}"/>
              </a:ext>
            </a:extLst>
          </p:cNvPr>
          <p:cNvSpPr txBox="1"/>
          <p:nvPr/>
        </p:nvSpPr>
        <p:spPr>
          <a:xfrm>
            <a:off x="4804762" y="914400"/>
            <a:ext cx="5101937" cy="1323439"/>
          </a:xfrm>
          <a:prstGeom prst="rect">
            <a:avLst/>
          </a:prstGeom>
          <a:noFill/>
          <a:ln>
            <a:noFill/>
          </a:ln>
        </p:spPr>
        <p:txBody>
          <a:bodyPr wrap="square" rtlCol="0">
            <a:spAutoFit/>
          </a:bodyPr>
          <a:lstStyle/>
          <a:p>
            <a:pPr algn="l"/>
            <a:r>
              <a:rPr lang="it-IT" sz="1600" dirty="0" err="1"/>
              <a:t>Capillary</a:t>
            </a:r>
            <a:r>
              <a:rPr lang="it-IT" sz="1600" dirty="0"/>
              <a:t> </a:t>
            </a:r>
            <a:r>
              <a:rPr lang="it-IT" sz="1600" dirty="0" err="1"/>
              <a:t>Plate</a:t>
            </a:r>
            <a:r>
              <a:rPr lang="it-IT" sz="1600" dirty="0"/>
              <a:t> </a:t>
            </a:r>
            <a:r>
              <a:rPr lang="it-IT" sz="1600" dirty="0" err="1"/>
              <a:t>is</a:t>
            </a:r>
            <a:r>
              <a:rPr lang="it-IT" sz="1600" dirty="0"/>
              <a:t> a disk of lead glass with </a:t>
            </a:r>
            <a:r>
              <a:rPr lang="it-IT" sz="1600" dirty="0" err="1"/>
              <a:t>holes</a:t>
            </a:r>
            <a:r>
              <a:rPr lang="it-IT" sz="1600" dirty="0"/>
              <a:t> on an </a:t>
            </a:r>
            <a:r>
              <a:rPr lang="it-IT" sz="1600" dirty="0" err="1"/>
              <a:t>hexagonal</a:t>
            </a:r>
            <a:r>
              <a:rPr lang="it-IT" sz="1600" dirty="0"/>
              <a:t> pattern. </a:t>
            </a:r>
            <a:r>
              <a:rPr lang="it-IT" sz="1600" dirty="0" err="1"/>
              <a:t>Actually</a:t>
            </a:r>
            <a:r>
              <a:rPr lang="it-IT" sz="1600" dirty="0"/>
              <a:t> </a:t>
            </a:r>
            <a:r>
              <a:rPr lang="it-IT" sz="1600" dirty="0" err="1"/>
              <a:t>it</a:t>
            </a:r>
            <a:r>
              <a:rPr lang="it-IT" sz="1600" dirty="0"/>
              <a:t> </a:t>
            </a:r>
            <a:r>
              <a:rPr lang="it-IT" sz="1600" dirty="0" err="1"/>
              <a:t>is</a:t>
            </a:r>
            <a:r>
              <a:rPr lang="it-IT" sz="1600" dirty="0"/>
              <a:t> the </a:t>
            </a:r>
            <a:r>
              <a:rPr lang="it-IT" sz="1600" dirty="0" err="1"/>
              <a:t>blank</a:t>
            </a:r>
            <a:r>
              <a:rPr lang="it-IT" sz="1600" dirty="0"/>
              <a:t> of </a:t>
            </a:r>
            <a:r>
              <a:rPr lang="it-IT" sz="1600" dirty="0" err="1"/>
              <a:t>Microchannelplates</a:t>
            </a:r>
            <a:r>
              <a:rPr lang="it-IT" sz="1600" dirty="0"/>
              <a:t>. The lead glass </a:t>
            </a:r>
            <a:r>
              <a:rPr lang="it-IT" sz="1600" dirty="0" err="1"/>
              <a:t>is</a:t>
            </a:r>
            <a:r>
              <a:rPr lang="it-IT" sz="1600" dirty="0"/>
              <a:t> a good </a:t>
            </a:r>
            <a:r>
              <a:rPr lang="it-IT" sz="1600" dirty="0" err="1"/>
              <a:t>absorber</a:t>
            </a:r>
            <a:r>
              <a:rPr lang="it-IT" sz="1600" dirty="0"/>
              <a:t> so </a:t>
            </a:r>
            <a:r>
              <a:rPr lang="it-IT" sz="1600" dirty="0" err="1"/>
              <a:t>that</a:t>
            </a:r>
            <a:r>
              <a:rPr lang="it-IT" sz="1600" dirty="0"/>
              <a:t> the </a:t>
            </a:r>
            <a:r>
              <a:rPr lang="it-IT" sz="1600" dirty="0" err="1"/>
              <a:t>object</a:t>
            </a:r>
            <a:r>
              <a:rPr lang="it-IT" sz="1600" dirty="0"/>
              <a:t> </a:t>
            </a:r>
            <a:r>
              <a:rPr lang="it-IT" sz="1600" dirty="0" err="1"/>
              <a:t>is</a:t>
            </a:r>
            <a:r>
              <a:rPr lang="it-IT" sz="1600" dirty="0"/>
              <a:t> </a:t>
            </a:r>
            <a:r>
              <a:rPr lang="it-IT" sz="1600" dirty="0" err="1"/>
              <a:t>suitable</a:t>
            </a:r>
            <a:r>
              <a:rPr lang="it-IT" sz="1600" dirty="0"/>
              <a:t> to collimate </a:t>
            </a:r>
            <a:r>
              <a:rPr lang="it-IT" sz="1600" dirty="0" err="1"/>
              <a:t>photons</a:t>
            </a:r>
            <a:r>
              <a:rPr lang="it-IT" sz="1600" dirty="0"/>
              <a:t>, </a:t>
            </a:r>
            <a:r>
              <a:rPr lang="it-IT" sz="1600" dirty="0" err="1"/>
              <a:t>namely</a:t>
            </a:r>
            <a:r>
              <a:rPr lang="it-IT" sz="1600" dirty="0"/>
              <a:t> to </a:t>
            </a:r>
            <a:r>
              <a:rPr lang="it-IT" sz="1600" dirty="0" err="1"/>
              <a:t>accept</a:t>
            </a:r>
            <a:r>
              <a:rPr lang="it-IT" sz="1600" dirty="0"/>
              <a:t> </a:t>
            </a:r>
            <a:r>
              <a:rPr lang="it-IT" sz="1600" dirty="0" err="1"/>
              <a:t>photons</a:t>
            </a:r>
            <a:r>
              <a:rPr lang="it-IT" sz="1600" dirty="0"/>
              <a:t> </a:t>
            </a:r>
            <a:r>
              <a:rPr lang="it-IT" sz="1600" dirty="0" err="1"/>
              <a:t>within</a:t>
            </a:r>
            <a:r>
              <a:rPr lang="it-IT" sz="1600" dirty="0"/>
              <a:t> a small angle from the </a:t>
            </a:r>
            <a:r>
              <a:rPr lang="it-IT" sz="1600" dirty="0" err="1"/>
              <a:t>normal</a:t>
            </a:r>
            <a:r>
              <a:rPr lang="it-IT" sz="1600" dirty="0"/>
              <a:t> (&lt; 1°)</a:t>
            </a:r>
          </a:p>
        </p:txBody>
      </p:sp>
      <p:sp>
        <p:nvSpPr>
          <p:cNvPr id="12" name="CasellaDiTesto 11">
            <a:extLst>
              <a:ext uri="{FF2B5EF4-FFF2-40B4-BE49-F238E27FC236}">
                <a16:creationId xmlns:a16="http://schemas.microsoft.com/office/drawing/2014/main" id="{089EA83E-DA07-6B68-BC30-4914228BA8DB}"/>
              </a:ext>
            </a:extLst>
          </p:cNvPr>
          <p:cNvSpPr txBox="1"/>
          <p:nvPr/>
        </p:nvSpPr>
        <p:spPr>
          <a:xfrm>
            <a:off x="5700251" y="2293312"/>
            <a:ext cx="4206448" cy="830997"/>
          </a:xfrm>
          <a:prstGeom prst="rect">
            <a:avLst/>
          </a:prstGeom>
          <a:noFill/>
          <a:ln>
            <a:noFill/>
          </a:ln>
        </p:spPr>
        <p:txBody>
          <a:bodyPr wrap="square" rtlCol="0">
            <a:spAutoFit/>
          </a:bodyPr>
          <a:lstStyle/>
          <a:p>
            <a:pPr algn="l"/>
            <a:r>
              <a:rPr lang="it-IT" sz="1600" dirty="0"/>
              <a:t>A </a:t>
            </a:r>
            <a:r>
              <a:rPr lang="it-IT" sz="1600" dirty="0" err="1"/>
              <a:t>polarizer</a:t>
            </a:r>
            <a:r>
              <a:rPr lang="it-IT" sz="1600" dirty="0"/>
              <a:t> </a:t>
            </a:r>
            <a:r>
              <a:rPr lang="it-IT" sz="1600" dirty="0" err="1"/>
              <a:t>host</a:t>
            </a:r>
            <a:r>
              <a:rPr lang="it-IT" sz="1600" dirty="0"/>
              <a:t> a </a:t>
            </a:r>
            <a:r>
              <a:rPr lang="it-IT" sz="1600" dirty="0" err="1"/>
              <a:t>crystal</a:t>
            </a:r>
            <a:r>
              <a:rPr lang="it-IT" sz="1600" dirty="0"/>
              <a:t> </a:t>
            </a:r>
            <a:r>
              <a:rPr lang="it-IT" sz="1600" dirty="0" err="1"/>
              <a:t>at</a:t>
            </a:r>
            <a:r>
              <a:rPr lang="it-IT" sz="1600" dirty="0"/>
              <a:t> 45° from the </a:t>
            </a:r>
            <a:r>
              <a:rPr lang="it-IT" sz="1600" dirty="0" err="1"/>
              <a:t>direction</a:t>
            </a:r>
            <a:r>
              <a:rPr lang="it-IT" sz="1600" dirty="0"/>
              <a:t> of the incoming </a:t>
            </a:r>
            <a:r>
              <a:rPr lang="it-IT" sz="1600" dirty="0" err="1"/>
              <a:t>beam</a:t>
            </a:r>
            <a:r>
              <a:rPr lang="it-IT" sz="1600" dirty="0"/>
              <a:t> and of the </a:t>
            </a:r>
            <a:r>
              <a:rPr lang="it-IT" sz="1600" dirty="0" err="1"/>
              <a:t>outcoming</a:t>
            </a:r>
            <a:r>
              <a:rPr lang="it-IT" sz="1600" dirty="0"/>
              <a:t> </a:t>
            </a:r>
            <a:r>
              <a:rPr lang="it-IT" sz="1600" dirty="0" err="1"/>
              <a:t>beam</a:t>
            </a:r>
            <a:r>
              <a:rPr lang="it-IT" sz="1600" dirty="0"/>
              <a:t>, </a:t>
            </a:r>
            <a:r>
              <a:rPr lang="it-IT" sz="1600" dirty="0" err="1"/>
              <a:t>as</a:t>
            </a:r>
            <a:r>
              <a:rPr lang="it-IT" sz="1600" dirty="0"/>
              <a:t> </a:t>
            </a:r>
            <a:r>
              <a:rPr lang="it-IT" sz="1600" dirty="0" err="1"/>
              <a:t>defined</a:t>
            </a:r>
            <a:r>
              <a:rPr lang="it-IT" sz="1600" dirty="0"/>
              <a:t> by the </a:t>
            </a:r>
            <a:r>
              <a:rPr lang="it-IT" sz="1600" dirty="0" err="1"/>
              <a:t>capillary</a:t>
            </a:r>
            <a:r>
              <a:rPr lang="it-IT" sz="1600" dirty="0"/>
              <a:t> </a:t>
            </a:r>
            <a:r>
              <a:rPr lang="it-IT" sz="1600" dirty="0" err="1"/>
              <a:t>collimators</a:t>
            </a:r>
            <a:r>
              <a:rPr lang="it-IT" sz="1600" dirty="0"/>
              <a:t>.</a:t>
            </a:r>
          </a:p>
        </p:txBody>
      </p:sp>
      <p:sp>
        <p:nvSpPr>
          <p:cNvPr id="13" name="CasellaDiTesto 12">
            <a:extLst>
              <a:ext uri="{FF2B5EF4-FFF2-40B4-BE49-F238E27FC236}">
                <a16:creationId xmlns:a16="http://schemas.microsoft.com/office/drawing/2014/main" id="{90794F9A-CFC6-447F-7BB6-07C29D908607}"/>
              </a:ext>
            </a:extLst>
          </p:cNvPr>
          <p:cNvSpPr txBox="1"/>
          <p:nvPr/>
        </p:nvSpPr>
        <p:spPr>
          <a:xfrm>
            <a:off x="88956" y="6234586"/>
            <a:ext cx="5960639" cy="584775"/>
          </a:xfrm>
          <a:prstGeom prst="rect">
            <a:avLst/>
          </a:prstGeom>
          <a:noFill/>
          <a:ln>
            <a:noFill/>
          </a:ln>
        </p:spPr>
        <p:txBody>
          <a:bodyPr wrap="square" rtlCol="0">
            <a:spAutoFit/>
          </a:bodyPr>
          <a:lstStyle/>
          <a:p>
            <a:pPr algn="l"/>
            <a:r>
              <a:rPr lang="it-IT" sz="1600" dirty="0" err="1"/>
              <a:t>As</a:t>
            </a:r>
            <a:r>
              <a:rPr lang="it-IT" sz="1600" dirty="0"/>
              <a:t> an </a:t>
            </a:r>
            <a:r>
              <a:rPr lang="it-IT" sz="1600" dirty="0" err="1"/>
              <a:t>example</a:t>
            </a:r>
            <a:r>
              <a:rPr lang="it-IT" sz="1600" dirty="0"/>
              <a:t> the </a:t>
            </a:r>
            <a:r>
              <a:rPr lang="it-IT" sz="1600" dirty="0" err="1"/>
              <a:t>polarization</a:t>
            </a:r>
            <a:r>
              <a:rPr lang="it-IT" sz="1600" dirty="0"/>
              <a:t> degree of </a:t>
            </a:r>
            <a:r>
              <a:rPr lang="it-IT" sz="1600" dirty="0" err="1"/>
              <a:t>radiation</a:t>
            </a:r>
            <a:r>
              <a:rPr lang="it-IT" sz="1600" dirty="0"/>
              <a:t> after the </a:t>
            </a:r>
            <a:r>
              <a:rPr lang="it-IT" sz="1600" dirty="0" err="1"/>
              <a:t>diffraction</a:t>
            </a:r>
            <a:r>
              <a:rPr lang="it-IT" sz="1600" dirty="0"/>
              <a:t> from a </a:t>
            </a:r>
            <a:r>
              <a:rPr lang="it-IT" sz="1600" dirty="0" err="1"/>
              <a:t>graphite</a:t>
            </a:r>
            <a:r>
              <a:rPr lang="it-IT" sz="1600" dirty="0"/>
              <a:t> </a:t>
            </a:r>
            <a:r>
              <a:rPr lang="it-IT" sz="1600" dirty="0" err="1"/>
              <a:t>bragg</a:t>
            </a:r>
            <a:r>
              <a:rPr lang="it-IT" sz="1600" dirty="0"/>
              <a:t> </a:t>
            </a:r>
            <a:r>
              <a:rPr lang="it-IT" sz="1600" dirty="0" err="1"/>
              <a:t>crystal</a:t>
            </a:r>
            <a:r>
              <a:rPr lang="it-IT" sz="1600" dirty="0"/>
              <a:t>.  The technique </a:t>
            </a:r>
            <a:r>
              <a:rPr lang="it-IT" sz="1600" dirty="0" err="1"/>
              <a:t>is</a:t>
            </a:r>
            <a:r>
              <a:rPr lang="it-IT" sz="1600" dirty="0"/>
              <a:t> </a:t>
            </a:r>
            <a:r>
              <a:rPr lang="it-IT" sz="1600" dirty="0" err="1"/>
              <a:t>still</a:t>
            </a:r>
            <a:r>
              <a:rPr lang="it-IT" sz="1600" dirty="0"/>
              <a:t> </a:t>
            </a:r>
            <a:r>
              <a:rPr lang="it-IT" sz="1600" dirty="0" err="1"/>
              <a:t>effective</a:t>
            </a:r>
            <a:r>
              <a:rPr lang="it-IT" sz="1600" dirty="0"/>
              <a:t> for </a:t>
            </a:r>
            <a:r>
              <a:rPr lang="it-IT" sz="1600" dirty="0" err="1"/>
              <a:t>angles</a:t>
            </a:r>
            <a:r>
              <a:rPr lang="it-IT" sz="1600" dirty="0"/>
              <a:t> </a:t>
            </a:r>
            <a:r>
              <a:rPr lang="it-IT" sz="1600" dirty="0" err="1"/>
              <a:t>around</a:t>
            </a:r>
            <a:r>
              <a:rPr lang="it-IT" sz="1600" dirty="0"/>
              <a:t> 45°</a:t>
            </a:r>
          </a:p>
        </p:txBody>
      </p:sp>
      <p:pic>
        <p:nvPicPr>
          <p:cNvPr id="14" name="Immagine 13">
            <a:extLst>
              <a:ext uri="{FF2B5EF4-FFF2-40B4-BE49-F238E27FC236}">
                <a16:creationId xmlns:a16="http://schemas.microsoft.com/office/drawing/2014/main" id="{161003B7-60D6-3BC6-E34F-ACB8FF651200}"/>
              </a:ext>
            </a:extLst>
          </p:cNvPr>
          <p:cNvPicPr>
            <a:picLocks noChangeAspect="1"/>
          </p:cNvPicPr>
          <p:nvPr/>
        </p:nvPicPr>
        <p:blipFill>
          <a:blip r:embed="rId5"/>
          <a:stretch>
            <a:fillRect/>
          </a:stretch>
        </p:blipFill>
        <p:spPr>
          <a:xfrm>
            <a:off x="4978262" y="3611721"/>
            <a:ext cx="6864397" cy="2582168"/>
          </a:xfrm>
          <a:prstGeom prst="rect">
            <a:avLst/>
          </a:prstGeom>
        </p:spPr>
      </p:pic>
      <p:sp>
        <p:nvSpPr>
          <p:cNvPr id="15" name="CasellaDiTesto 14">
            <a:extLst>
              <a:ext uri="{FF2B5EF4-FFF2-40B4-BE49-F238E27FC236}">
                <a16:creationId xmlns:a16="http://schemas.microsoft.com/office/drawing/2014/main" id="{1EE1E98A-7A2D-84B6-AA21-5814D468F380}"/>
              </a:ext>
            </a:extLst>
          </p:cNvPr>
          <p:cNvSpPr txBox="1"/>
          <p:nvPr/>
        </p:nvSpPr>
        <p:spPr>
          <a:xfrm>
            <a:off x="7624619" y="6278474"/>
            <a:ext cx="2683164" cy="338554"/>
          </a:xfrm>
          <a:prstGeom prst="rect">
            <a:avLst/>
          </a:prstGeom>
          <a:noFill/>
          <a:ln>
            <a:noFill/>
          </a:ln>
        </p:spPr>
        <p:txBody>
          <a:bodyPr wrap="square" rtlCol="0">
            <a:spAutoFit/>
          </a:bodyPr>
          <a:lstStyle/>
          <a:p>
            <a:pPr algn="l"/>
            <a:r>
              <a:rPr lang="it-IT" sz="1600" dirty="0"/>
              <a:t>Or with a </a:t>
            </a:r>
            <a:r>
              <a:rPr lang="it-IT" sz="1600" dirty="0" err="1"/>
              <a:t>conventional</a:t>
            </a:r>
            <a:r>
              <a:rPr lang="it-IT" sz="1600" dirty="0"/>
              <a:t> </a:t>
            </a:r>
            <a:r>
              <a:rPr lang="it-IT" sz="1600" dirty="0" err="1"/>
              <a:t>collimator</a:t>
            </a:r>
            <a:endParaRPr lang="it-IT" sz="1600" dirty="0"/>
          </a:p>
        </p:txBody>
      </p:sp>
    </p:spTree>
    <p:extLst>
      <p:ext uri="{BB962C8B-B14F-4D97-AF65-F5344CB8AC3E}">
        <p14:creationId xmlns:p14="http://schemas.microsoft.com/office/powerpoint/2010/main" val="46517474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Improvements</a:t>
            </a:r>
            <a:endParaRPr lang="it-IT" dirty="0"/>
          </a:p>
        </p:txBody>
      </p:sp>
      <p:sp>
        <p:nvSpPr>
          <p:cNvPr id="3" name="CasellaDiTesto 2"/>
          <p:cNvSpPr txBox="1"/>
          <p:nvPr/>
        </p:nvSpPr>
        <p:spPr>
          <a:xfrm>
            <a:off x="182880" y="901200"/>
            <a:ext cx="11816861" cy="3170099"/>
          </a:xfrm>
          <a:prstGeom prst="rect">
            <a:avLst/>
          </a:prstGeom>
          <a:noFill/>
          <a:ln>
            <a:noFill/>
          </a:ln>
        </p:spPr>
        <p:txBody>
          <a:bodyPr wrap="square" rtlCol="0">
            <a:spAutoFit/>
          </a:bodyPr>
          <a:lstStyle/>
          <a:p>
            <a:pPr algn="l"/>
            <a:r>
              <a:rPr lang="it-IT" sz="2000" dirty="0" err="1"/>
              <a:t>Since</a:t>
            </a:r>
            <a:r>
              <a:rPr lang="it-IT" sz="2000" dirty="0"/>
              <a:t> the </a:t>
            </a:r>
            <a:r>
              <a:rPr lang="it-IT" sz="2000" dirty="0" err="1"/>
              <a:t>beginning</a:t>
            </a:r>
            <a:r>
              <a:rPr lang="it-IT" sz="2000" dirty="0"/>
              <a:t> the </a:t>
            </a:r>
            <a:r>
              <a:rPr lang="it-IT" sz="2000" dirty="0" err="1"/>
              <a:t>astrophysicist</a:t>
            </a:r>
            <a:r>
              <a:rPr lang="it-IT" sz="2000" dirty="0"/>
              <a:t> </a:t>
            </a:r>
            <a:r>
              <a:rPr lang="it-IT" sz="2000" dirty="0" err="1"/>
              <a:t>tried</a:t>
            </a:r>
            <a:r>
              <a:rPr lang="it-IT" sz="2000" dirty="0"/>
              <a:t> to </a:t>
            </a:r>
            <a:r>
              <a:rPr lang="it-IT" sz="2000" dirty="0" err="1"/>
              <a:t>increase</a:t>
            </a:r>
            <a:r>
              <a:rPr lang="it-IT" sz="2000" dirty="0"/>
              <a:t> the </a:t>
            </a:r>
            <a:r>
              <a:rPr lang="it-IT" sz="2000" dirty="0" err="1"/>
              <a:t>efficiency</a:t>
            </a:r>
            <a:r>
              <a:rPr lang="it-IT" sz="2000" dirty="0"/>
              <a:t> and/or </a:t>
            </a:r>
            <a:r>
              <a:rPr lang="it-IT" sz="2000" dirty="0" err="1"/>
              <a:t>decrease</a:t>
            </a:r>
            <a:r>
              <a:rPr lang="it-IT" sz="2000" dirty="0"/>
              <a:t> the background.</a:t>
            </a:r>
          </a:p>
          <a:p>
            <a:pPr algn="l"/>
            <a:r>
              <a:rPr lang="it-IT" sz="2000" dirty="0"/>
              <a:t>1) </a:t>
            </a:r>
            <a:r>
              <a:rPr lang="it-IT" sz="2000" dirty="0" err="1"/>
              <a:t>Mosaic</a:t>
            </a:r>
            <a:r>
              <a:rPr lang="it-IT" sz="2000" dirty="0"/>
              <a:t> </a:t>
            </a:r>
            <a:r>
              <a:rPr lang="it-IT" sz="2000" dirty="0" err="1"/>
              <a:t>Crystals</a:t>
            </a:r>
            <a:r>
              <a:rPr lang="it-IT" sz="2000" dirty="0"/>
              <a:t>. </a:t>
            </a:r>
            <a:r>
              <a:rPr lang="it-IT" sz="2000" dirty="0" err="1"/>
              <a:t>If</a:t>
            </a:r>
            <a:r>
              <a:rPr lang="it-IT" sz="2000" dirty="0"/>
              <a:t> the </a:t>
            </a:r>
            <a:r>
              <a:rPr lang="it-IT" sz="2000" dirty="0" err="1"/>
              <a:t>crystal</a:t>
            </a:r>
            <a:r>
              <a:rPr lang="it-IT" sz="2000" dirty="0"/>
              <a:t> </a:t>
            </a:r>
            <a:r>
              <a:rPr lang="it-IT" sz="2000" dirty="0" err="1"/>
              <a:t>is</a:t>
            </a:r>
            <a:r>
              <a:rPr lang="it-IT" sz="2000" dirty="0"/>
              <a:t> an </a:t>
            </a:r>
            <a:r>
              <a:rPr lang="it-IT" sz="2000" dirty="0" err="1"/>
              <a:t>assembly</a:t>
            </a:r>
            <a:r>
              <a:rPr lang="it-IT" sz="2000" dirty="0"/>
              <a:t> of small </a:t>
            </a:r>
            <a:r>
              <a:rPr lang="it-IT" sz="2000" dirty="0" err="1"/>
              <a:t>domains</a:t>
            </a:r>
            <a:r>
              <a:rPr lang="it-IT" sz="2000" dirty="0"/>
              <a:t> </a:t>
            </a:r>
            <a:r>
              <a:rPr lang="it-IT" sz="2000" dirty="0" err="1"/>
              <a:t>all</a:t>
            </a:r>
            <a:r>
              <a:rPr lang="it-IT" sz="2000" dirty="0"/>
              <a:t> </a:t>
            </a:r>
            <a:r>
              <a:rPr lang="it-IT" sz="2000" dirty="0" err="1"/>
              <a:t>slightly</a:t>
            </a:r>
            <a:r>
              <a:rPr lang="it-IT" sz="2000" dirty="0"/>
              <a:t> </a:t>
            </a:r>
            <a:r>
              <a:rPr lang="it-IT" sz="2000" dirty="0" err="1"/>
              <a:t>misaligned</a:t>
            </a:r>
            <a:r>
              <a:rPr lang="it-IT" sz="2000" dirty="0"/>
              <a:t> </a:t>
            </a:r>
            <a:r>
              <a:rPr lang="it-IT" sz="2000" dirty="0" err="1"/>
              <a:t>each</a:t>
            </a:r>
            <a:r>
              <a:rPr lang="it-IT" sz="2000" dirty="0"/>
              <a:t> </a:t>
            </a:r>
            <a:r>
              <a:rPr lang="it-IT" sz="2000" dirty="0" err="1"/>
              <a:t>other</a:t>
            </a:r>
            <a:r>
              <a:rPr lang="it-IT" sz="2000" dirty="0"/>
              <a:t> , with </a:t>
            </a:r>
            <a:r>
              <a:rPr lang="it-IT" sz="2000" dirty="0" err="1"/>
              <a:t>angles</a:t>
            </a:r>
            <a:r>
              <a:rPr lang="it-IT" sz="2000" dirty="0"/>
              <a:t> of the </a:t>
            </a:r>
            <a:r>
              <a:rPr lang="it-IT" sz="2000" dirty="0" err="1"/>
              <a:t>order</a:t>
            </a:r>
            <a:r>
              <a:rPr lang="it-IT" sz="2000" dirty="0"/>
              <a:t> of 0.2, 0.5, 1.0 </a:t>
            </a:r>
            <a:r>
              <a:rPr lang="it-IT" sz="2000" dirty="0" err="1"/>
              <a:t>degrees</a:t>
            </a:r>
            <a:r>
              <a:rPr lang="it-IT" sz="2000" dirty="0"/>
              <a:t>, </a:t>
            </a:r>
            <a:r>
              <a:rPr lang="it-IT" sz="2000" dirty="0" err="1"/>
              <a:t>each</a:t>
            </a:r>
            <a:r>
              <a:rPr lang="it-IT" sz="2000" dirty="0"/>
              <a:t> of </a:t>
            </a:r>
            <a:r>
              <a:rPr lang="it-IT" sz="2000" dirty="0" err="1"/>
              <a:t>these</a:t>
            </a:r>
            <a:r>
              <a:rPr lang="it-IT" sz="2000" dirty="0"/>
              <a:t> </a:t>
            </a:r>
            <a:r>
              <a:rPr lang="it-IT" sz="2000" dirty="0" err="1"/>
              <a:t>domains</a:t>
            </a:r>
            <a:r>
              <a:rPr lang="it-IT" sz="2000" dirty="0"/>
              <a:t> </a:t>
            </a:r>
            <a:r>
              <a:rPr lang="it-IT" sz="2000" dirty="0" err="1"/>
              <a:t>has</a:t>
            </a:r>
            <a:r>
              <a:rPr lang="it-IT" sz="2000" dirty="0"/>
              <a:t> a </a:t>
            </a:r>
            <a:r>
              <a:rPr lang="it-IT" sz="2000" dirty="0" err="1"/>
              <a:t>bragg</a:t>
            </a:r>
            <a:r>
              <a:rPr lang="it-IT" sz="2000" dirty="0"/>
              <a:t> angle </a:t>
            </a:r>
            <a:r>
              <a:rPr lang="it-IT" sz="2000" dirty="0" err="1"/>
              <a:t>that</a:t>
            </a:r>
            <a:r>
              <a:rPr lang="it-IT" sz="2000" dirty="0"/>
              <a:t> </a:t>
            </a:r>
            <a:r>
              <a:rPr lang="it-IT" sz="2000" dirty="0" err="1"/>
              <a:t>depends</a:t>
            </a:r>
            <a:r>
              <a:rPr lang="it-IT" sz="2000" dirty="0"/>
              <a:t> on the </a:t>
            </a:r>
            <a:r>
              <a:rPr lang="it-IT" sz="2000" dirty="0" err="1"/>
              <a:t>alignement</a:t>
            </a:r>
            <a:r>
              <a:rPr lang="it-IT" sz="2000" dirty="0"/>
              <a:t>. The </a:t>
            </a:r>
            <a:r>
              <a:rPr lang="it-IT" sz="2000" dirty="0" err="1"/>
              <a:t>photons</a:t>
            </a:r>
            <a:r>
              <a:rPr lang="it-IT" sz="2000" dirty="0"/>
              <a:t> of </a:t>
            </a:r>
            <a:r>
              <a:rPr lang="it-IT" sz="2000" dirty="0" err="1"/>
              <a:t>energy</a:t>
            </a:r>
            <a:r>
              <a:rPr lang="it-IT" sz="2000" dirty="0"/>
              <a:t> </a:t>
            </a:r>
            <a:r>
              <a:rPr lang="it-IT" sz="2000" dirty="0" err="1"/>
              <a:t>near</a:t>
            </a:r>
            <a:r>
              <a:rPr lang="it-IT" sz="2000" dirty="0"/>
              <a:t> to </a:t>
            </a:r>
            <a:r>
              <a:rPr lang="it-IT" sz="2000" dirty="0" err="1"/>
              <a:t>that</a:t>
            </a:r>
            <a:r>
              <a:rPr lang="it-IT" sz="2000" dirty="0"/>
              <a:t> of the </a:t>
            </a:r>
            <a:r>
              <a:rPr lang="it-IT" sz="2000" dirty="0" err="1"/>
              <a:t>nominal</a:t>
            </a:r>
            <a:r>
              <a:rPr lang="it-IT" sz="2000" dirty="0"/>
              <a:t> </a:t>
            </a:r>
            <a:r>
              <a:rPr lang="it-IT" sz="2000" dirty="0" err="1"/>
              <a:t>bragg</a:t>
            </a:r>
            <a:r>
              <a:rPr lang="it-IT" sz="2000" dirty="0"/>
              <a:t> </a:t>
            </a:r>
            <a:r>
              <a:rPr lang="it-IT" sz="2000" dirty="0" err="1"/>
              <a:t>will</a:t>
            </a:r>
            <a:r>
              <a:rPr lang="it-IT" sz="2000" dirty="0"/>
              <a:t> penetrate </a:t>
            </a:r>
            <a:r>
              <a:rPr lang="it-IT" sz="2000" dirty="0" err="1"/>
              <a:t>until</a:t>
            </a:r>
            <a:r>
              <a:rPr lang="it-IT" sz="2000" dirty="0"/>
              <a:t> </a:t>
            </a:r>
            <a:r>
              <a:rPr lang="it-IT" sz="2000" dirty="0" err="1"/>
              <a:t>they</a:t>
            </a:r>
            <a:r>
              <a:rPr lang="it-IT" sz="2000" dirty="0"/>
              <a:t> </a:t>
            </a:r>
            <a:r>
              <a:rPr lang="it-IT" sz="2000" dirty="0" err="1"/>
              <a:t>find</a:t>
            </a:r>
            <a:r>
              <a:rPr lang="it-IT" sz="2000" dirty="0"/>
              <a:t> the domain with the right angle </a:t>
            </a:r>
            <a:r>
              <a:rPr lang="it-IT" sz="2000" dirty="0" err="1"/>
              <a:t>that</a:t>
            </a:r>
            <a:r>
              <a:rPr lang="it-IT" sz="2000" dirty="0"/>
              <a:t> </a:t>
            </a:r>
            <a:r>
              <a:rPr lang="it-IT" sz="2000" dirty="0" err="1"/>
              <a:t>scatters</a:t>
            </a:r>
            <a:r>
              <a:rPr lang="it-IT" sz="2000" dirty="0"/>
              <a:t> </a:t>
            </a:r>
            <a:r>
              <a:rPr lang="it-IT" sz="2000" dirty="0" err="1"/>
              <a:t>them</a:t>
            </a:r>
            <a:r>
              <a:rPr lang="it-IT" sz="2000" dirty="0"/>
              <a:t> </a:t>
            </a:r>
            <a:r>
              <a:rPr lang="it-IT" sz="2000" dirty="0" err="1"/>
              <a:t>according</a:t>
            </a:r>
            <a:r>
              <a:rPr lang="it-IT" sz="2000" dirty="0"/>
              <a:t> to the </a:t>
            </a:r>
            <a:r>
              <a:rPr lang="it-IT" sz="2000" dirty="0" err="1"/>
              <a:t>Bragg</a:t>
            </a:r>
            <a:r>
              <a:rPr lang="it-IT" sz="2000" dirty="0"/>
              <a:t> Law. The </a:t>
            </a:r>
            <a:r>
              <a:rPr lang="it-IT" sz="2000" dirty="0" err="1"/>
              <a:t>total</a:t>
            </a:r>
            <a:r>
              <a:rPr lang="it-IT" sz="2000" dirty="0"/>
              <a:t> gain </a:t>
            </a:r>
            <a:r>
              <a:rPr lang="it-IT" sz="2000" dirty="0" err="1"/>
              <a:t>is</a:t>
            </a:r>
            <a:r>
              <a:rPr lang="it-IT" sz="2000" dirty="0"/>
              <a:t> </a:t>
            </a:r>
            <a:r>
              <a:rPr lang="it-IT" sz="2000" dirty="0" err="1"/>
              <a:t>significant</a:t>
            </a:r>
            <a:r>
              <a:rPr lang="it-IT" sz="2000" dirty="0"/>
              <a:t>.</a:t>
            </a:r>
          </a:p>
          <a:p>
            <a:pPr algn="l"/>
            <a:r>
              <a:rPr lang="it-IT" sz="2000" dirty="0"/>
              <a:t>2) Use of </a:t>
            </a:r>
            <a:r>
              <a:rPr lang="it-IT" sz="2000" dirty="0" err="1"/>
              <a:t>bent</a:t>
            </a:r>
            <a:r>
              <a:rPr lang="it-IT" sz="2000" dirty="0"/>
              <a:t> </a:t>
            </a:r>
            <a:r>
              <a:rPr lang="it-IT" sz="2000" dirty="0" err="1"/>
              <a:t>crystals</a:t>
            </a:r>
            <a:r>
              <a:rPr lang="it-IT" sz="2000" dirty="0"/>
              <a:t> to </a:t>
            </a:r>
            <a:r>
              <a:rPr lang="it-IT" sz="2000" dirty="0" err="1"/>
              <a:t>provide</a:t>
            </a:r>
            <a:r>
              <a:rPr lang="it-IT" sz="2000" dirty="0"/>
              <a:t> a </a:t>
            </a:r>
            <a:r>
              <a:rPr lang="it-IT" sz="2000" dirty="0" err="1"/>
              <a:t>certain</a:t>
            </a:r>
            <a:r>
              <a:rPr lang="it-IT" sz="2000" dirty="0"/>
              <a:t> </a:t>
            </a:r>
            <a:r>
              <a:rPr lang="it-IT" sz="2000" dirty="0" err="1"/>
              <a:t>focussing</a:t>
            </a:r>
            <a:r>
              <a:rPr lang="it-IT" sz="2000" dirty="0"/>
              <a:t> and reduce background with some trade-off on </a:t>
            </a:r>
            <a:r>
              <a:rPr lang="it-IT" sz="2000" dirty="0" err="1"/>
              <a:t>modulation</a:t>
            </a:r>
            <a:r>
              <a:rPr lang="it-IT" sz="2000" dirty="0"/>
              <a:t>. </a:t>
            </a:r>
          </a:p>
          <a:p>
            <a:pPr algn="ctr"/>
            <a:r>
              <a:rPr lang="en-US" sz="2000" dirty="0"/>
              <a:t>In Bragg the radiation is diffracted at the same angle of incidence. From the point of view of geometrical optics is a reflection. </a:t>
            </a:r>
            <a:r>
              <a:rPr lang="en-US" sz="2000" b="1" dirty="0"/>
              <a:t>Then Bragg diffractors can be introduced in </a:t>
            </a:r>
            <a:r>
              <a:rPr lang="en-US" sz="2000" b="1" dirty="0" err="1"/>
              <a:t>focussing</a:t>
            </a:r>
            <a:r>
              <a:rPr lang="en-US" sz="2000" b="1" dirty="0"/>
              <a:t> elements. </a:t>
            </a:r>
          </a:p>
          <a:p>
            <a:r>
              <a:rPr lang="it-IT" sz="2000" dirty="0"/>
              <a:t>Bragg </a:t>
            </a:r>
            <a:r>
              <a:rPr lang="it-IT" sz="2000" dirty="0" err="1"/>
              <a:t>Objective</a:t>
            </a:r>
            <a:r>
              <a:rPr lang="it-IT" sz="2000" dirty="0"/>
              <a:t> (a </a:t>
            </a:r>
            <a:r>
              <a:rPr lang="it-IT" sz="2000" dirty="0" err="1"/>
              <a:t>flat</a:t>
            </a:r>
            <a:r>
              <a:rPr lang="it-IT" sz="2000" dirty="0"/>
              <a:t> </a:t>
            </a:r>
            <a:r>
              <a:rPr lang="it-IT" sz="2000" dirty="0" err="1"/>
              <a:t>crystal</a:t>
            </a:r>
            <a:r>
              <a:rPr lang="it-IT" sz="2000" dirty="0"/>
              <a:t> in front of the </a:t>
            </a:r>
            <a:r>
              <a:rPr lang="it-IT" sz="2000" dirty="0" err="1"/>
              <a:t>telescope</a:t>
            </a:r>
            <a:r>
              <a:rPr lang="it-IT" sz="2000" dirty="0"/>
              <a:t>); Bragg </a:t>
            </a:r>
            <a:r>
              <a:rPr lang="it-IT" sz="2000" dirty="0" err="1"/>
              <a:t>crystal</a:t>
            </a:r>
            <a:r>
              <a:rPr lang="it-IT" sz="2000" dirty="0"/>
              <a:t> </a:t>
            </a:r>
            <a:r>
              <a:rPr lang="it-IT" sz="2000" dirty="0" err="1"/>
              <a:t>at</a:t>
            </a:r>
            <a:r>
              <a:rPr lang="it-IT" sz="2000" dirty="0"/>
              <a:t> 45° </a:t>
            </a:r>
            <a:r>
              <a:rPr lang="it-IT" sz="2000" dirty="0" err="1"/>
              <a:t>above</a:t>
            </a:r>
            <a:r>
              <a:rPr lang="it-IT" sz="2000" dirty="0"/>
              <a:t> the </a:t>
            </a:r>
            <a:r>
              <a:rPr lang="it-IT" sz="2000" dirty="0" err="1"/>
              <a:t>focal</a:t>
            </a:r>
            <a:r>
              <a:rPr lang="it-IT" sz="2000" dirty="0"/>
              <a:t> </a:t>
            </a:r>
            <a:r>
              <a:rPr lang="it-IT" sz="2000" dirty="0" err="1"/>
              <a:t>plane</a:t>
            </a:r>
            <a:r>
              <a:rPr lang="it-IT" sz="2000" dirty="0"/>
              <a:t> and a detector </a:t>
            </a:r>
            <a:r>
              <a:rPr lang="it-IT" sz="2000" dirty="0" err="1"/>
              <a:t>at</a:t>
            </a:r>
            <a:r>
              <a:rPr lang="it-IT" sz="2000" dirty="0"/>
              <a:t> 90°, in a </a:t>
            </a:r>
            <a:r>
              <a:rPr lang="it-IT" sz="2000" dirty="0" err="1"/>
              <a:t>newtonian</a:t>
            </a:r>
            <a:r>
              <a:rPr lang="it-IT" sz="2000" dirty="0"/>
              <a:t> </a:t>
            </a:r>
            <a:r>
              <a:rPr lang="it-IT" sz="2000" dirty="0" err="1"/>
              <a:t>mounting</a:t>
            </a:r>
            <a:r>
              <a:rPr lang="it-IT" sz="2000" dirty="0"/>
              <a:t>. </a:t>
            </a:r>
            <a:r>
              <a:rPr lang="it-IT" sz="2000" dirty="0" err="1"/>
              <a:t>This</a:t>
            </a:r>
            <a:r>
              <a:rPr lang="it-IT" sz="2000" dirty="0"/>
              <a:t> </a:t>
            </a:r>
            <a:r>
              <a:rPr lang="it-IT" sz="2000" dirty="0" err="1"/>
              <a:t>is</a:t>
            </a:r>
            <a:r>
              <a:rPr lang="it-IT" sz="2000" dirty="0"/>
              <a:t> </a:t>
            </a:r>
            <a:r>
              <a:rPr lang="it-IT" sz="2000" dirty="0" err="1"/>
              <a:t>how</a:t>
            </a:r>
            <a:r>
              <a:rPr lang="it-IT" sz="2000" dirty="0"/>
              <a:t> </a:t>
            </a:r>
            <a:r>
              <a:rPr lang="it-IT" sz="2000" dirty="0" err="1"/>
              <a:t>it</a:t>
            </a:r>
            <a:r>
              <a:rPr lang="it-IT" sz="2000" dirty="0"/>
              <a:t> </a:t>
            </a:r>
            <a:r>
              <a:rPr lang="it-IT" sz="2000" dirty="0" err="1"/>
              <a:t>worked</a:t>
            </a:r>
            <a:r>
              <a:rPr lang="it-IT" sz="2000" dirty="0"/>
              <a:t> with SXRP.</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184" y="4379075"/>
            <a:ext cx="2655331" cy="2175573"/>
          </a:xfrm>
          <a:prstGeom prst="rect">
            <a:avLst/>
          </a:prstGeom>
        </p:spPr>
      </p:pic>
      <p:pic>
        <p:nvPicPr>
          <p:cNvPr id="6" name="Picture 12">
            <a:extLst>
              <a:ext uri="{FF2B5EF4-FFF2-40B4-BE49-F238E27FC236}">
                <a16:creationId xmlns:a16="http://schemas.microsoft.com/office/drawing/2014/main" id="{503010BB-37BA-4B91-B42C-7AAE7B519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493" b="47530"/>
          <a:stretch>
            <a:fillRect/>
          </a:stretch>
        </p:blipFill>
        <p:spPr bwMode="auto">
          <a:xfrm>
            <a:off x="1648881" y="4508012"/>
            <a:ext cx="164306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l="3523" t="8236" r="66294" b="7578"/>
          <a:stretch/>
        </p:blipFill>
        <p:spPr>
          <a:xfrm>
            <a:off x="9934832" y="4025979"/>
            <a:ext cx="2257168" cy="2678627"/>
          </a:xfrm>
          <a:prstGeom prst="rect">
            <a:avLst/>
          </a:prstGeom>
        </p:spPr>
      </p:pic>
    </p:spTree>
    <p:extLst>
      <p:ext uri="{BB962C8B-B14F-4D97-AF65-F5344CB8AC3E}">
        <p14:creationId xmlns:p14="http://schemas.microsoft.com/office/powerpoint/2010/main" val="5563882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Flown</a:t>
            </a:r>
            <a:r>
              <a:rPr lang="it-IT" dirty="0"/>
              <a:t> </a:t>
            </a:r>
            <a:r>
              <a:rPr lang="it-IT" dirty="0" err="1"/>
              <a:t>Bragg</a:t>
            </a:r>
            <a:r>
              <a:rPr lang="it-IT" dirty="0"/>
              <a:t> Polarimeters</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5663" y="914400"/>
            <a:ext cx="7643684" cy="5276042"/>
          </a:xfrm>
          <a:prstGeom prst="rect">
            <a:avLst/>
          </a:prstGeom>
        </p:spPr>
      </p:pic>
    </p:spTree>
    <p:extLst>
      <p:ext uri="{BB962C8B-B14F-4D97-AF65-F5344CB8AC3E}">
        <p14:creationId xmlns:p14="http://schemas.microsoft.com/office/powerpoint/2010/main" val="192972133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C17194-1B88-D821-650E-DFC611796094}"/>
              </a:ext>
            </a:extLst>
          </p:cNvPr>
          <p:cNvSpPr>
            <a:spLocks noGrp="1"/>
          </p:cNvSpPr>
          <p:nvPr>
            <p:ph type="title"/>
          </p:nvPr>
        </p:nvSpPr>
        <p:spPr/>
        <p:txBody>
          <a:bodyPr/>
          <a:lstStyle/>
          <a:p>
            <a:r>
              <a:rPr lang="it-IT" dirty="0" err="1"/>
              <a:t>Results</a:t>
            </a:r>
            <a:r>
              <a:rPr lang="it-IT" dirty="0"/>
              <a:t> from OSO-8</a:t>
            </a:r>
          </a:p>
        </p:txBody>
      </p:sp>
      <p:sp>
        <p:nvSpPr>
          <p:cNvPr id="3" name="CasellaDiTesto 2">
            <a:extLst>
              <a:ext uri="{FF2B5EF4-FFF2-40B4-BE49-F238E27FC236}">
                <a16:creationId xmlns:a16="http://schemas.microsoft.com/office/drawing/2014/main" id="{D93D1DE0-E7C6-49C0-C04C-1CA46AA17ED7}"/>
              </a:ext>
            </a:extLst>
          </p:cNvPr>
          <p:cNvSpPr txBox="1"/>
          <p:nvPr/>
        </p:nvSpPr>
        <p:spPr>
          <a:xfrm>
            <a:off x="1108363" y="4350328"/>
            <a:ext cx="10335491" cy="1908215"/>
          </a:xfrm>
          <a:prstGeom prst="rect">
            <a:avLst/>
          </a:prstGeom>
          <a:noFill/>
          <a:ln>
            <a:noFill/>
          </a:ln>
        </p:spPr>
        <p:txBody>
          <a:bodyPr wrap="square" rtlCol="0">
            <a:spAutoFit/>
          </a:bodyPr>
          <a:lstStyle/>
          <a:p>
            <a:pPr algn="l"/>
            <a:r>
              <a:rPr lang="en-US" sz="1600" dirty="0"/>
              <a:t>The first </a:t>
            </a:r>
            <a:r>
              <a:rPr lang="en-US" sz="1600" dirty="0" err="1"/>
              <a:t>rocketts</a:t>
            </a:r>
            <a:r>
              <a:rPr lang="en-US" sz="1600" dirty="0"/>
              <a:t> by Columbia (Novick) had already detected (by </a:t>
            </a:r>
            <a:r>
              <a:rPr lang="en-US" sz="1600" dirty="0" err="1"/>
              <a:t>overimposing</a:t>
            </a:r>
            <a:r>
              <a:rPr lang="en-US" sz="1600" dirty="0"/>
              <a:t> the data of three </a:t>
            </a:r>
            <a:r>
              <a:rPr lang="en-US" sz="1600" dirty="0" err="1"/>
              <a:t>rockett</a:t>
            </a:r>
            <a:r>
              <a:rPr lang="en-US" sz="1600" dirty="0"/>
              <a:t> of</a:t>
            </a:r>
          </a:p>
          <a:p>
            <a:pPr algn="l"/>
            <a:r>
              <a:rPr lang="en-US" sz="1600" dirty="0"/>
              <a:t>OSO-8 observed a dozen of sources. The only </a:t>
            </a:r>
            <a:r>
              <a:rPr lang="en-US" sz="1600" dirty="0" err="1"/>
              <a:t>unambigus</a:t>
            </a:r>
            <a:r>
              <a:rPr lang="en-US" sz="1600" dirty="0"/>
              <a:t> positive detection was that of the Crab (Nebula + Pulsar).</a:t>
            </a:r>
          </a:p>
          <a:p>
            <a:pPr algn="l"/>
            <a:r>
              <a:rPr lang="en-US" sz="1600" dirty="0"/>
              <a:t>The polarization was detected of 15.7% ±  1.5% , definitely  above the Chandrasekhar </a:t>
            </a:r>
            <a:r>
              <a:rPr lang="en-US" sz="1600" dirty="0" err="1"/>
              <a:t>liimit</a:t>
            </a:r>
            <a:r>
              <a:rPr lang="en-US" sz="1600" dirty="0"/>
              <a:t> (of 12%), that fixes the maximum polarization that can be </a:t>
            </a:r>
            <a:r>
              <a:rPr lang="en-US" sz="1600" dirty="0" err="1"/>
              <a:t>acrrived</a:t>
            </a:r>
            <a:r>
              <a:rPr lang="en-US" sz="1600" dirty="0"/>
              <a:t> by scattering of unpolarized photons on a highly asymmetric  cloud.</a:t>
            </a:r>
          </a:p>
          <a:p>
            <a:pPr algn="ctr"/>
            <a:r>
              <a:rPr lang="en-US" dirty="0"/>
              <a:t>The X-Rays are emitted by Crab by non thermal process. </a:t>
            </a:r>
          </a:p>
          <a:p>
            <a:pPr algn="ctr"/>
            <a:r>
              <a:rPr lang="en-US" dirty="0"/>
              <a:t>The idea of Vitali Ginzburg was confirmed.</a:t>
            </a:r>
          </a:p>
          <a:p>
            <a:pPr algn="ctr"/>
            <a:endParaRPr lang="it-IT" dirty="0"/>
          </a:p>
        </p:txBody>
      </p:sp>
      <p:pic>
        <p:nvPicPr>
          <p:cNvPr id="4" name="Immagine 3">
            <a:extLst>
              <a:ext uri="{FF2B5EF4-FFF2-40B4-BE49-F238E27FC236}">
                <a16:creationId xmlns:a16="http://schemas.microsoft.com/office/drawing/2014/main" id="{B762B88C-0601-8702-575B-F577D74D7E02}"/>
              </a:ext>
            </a:extLst>
          </p:cNvPr>
          <p:cNvPicPr>
            <a:picLocks noChangeAspect="1"/>
          </p:cNvPicPr>
          <p:nvPr/>
        </p:nvPicPr>
        <p:blipFill>
          <a:blip r:embed="rId2"/>
          <a:stretch>
            <a:fillRect/>
          </a:stretch>
        </p:blipFill>
        <p:spPr>
          <a:xfrm>
            <a:off x="0" y="1190914"/>
            <a:ext cx="7353300" cy="2882900"/>
          </a:xfrm>
          <a:prstGeom prst="rect">
            <a:avLst/>
          </a:prstGeom>
        </p:spPr>
      </p:pic>
      <p:pic>
        <p:nvPicPr>
          <p:cNvPr id="7" name="Immagine 6">
            <a:extLst>
              <a:ext uri="{FF2B5EF4-FFF2-40B4-BE49-F238E27FC236}">
                <a16:creationId xmlns:a16="http://schemas.microsoft.com/office/drawing/2014/main" id="{AFB052B2-FF3C-F8A3-4C11-5F78DC2A57E5}"/>
              </a:ext>
            </a:extLst>
          </p:cNvPr>
          <p:cNvPicPr>
            <a:picLocks noChangeAspect="1"/>
          </p:cNvPicPr>
          <p:nvPr/>
        </p:nvPicPr>
        <p:blipFill>
          <a:blip r:embed="rId3"/>
          <a:stretch>
            <a:fillRect/>
          </a:stretch>
        </p:blipFill>
        <p:spPr>
          <a:xfrm>
            <a:off x="7353300" y="941821"/>
            <a:ext cx="4581913" cy="2882900"/>
          </a:xfrm>
          <a:prstGeom prst="rect">
            <a:avLst/>
          </a:prstGeom>
        </p:spPr>
      </p:pic>
    </p:spTree>
    <p:extLst>
      <p:ext uri="{BB962C8B-B14F-4D97-AF65-F5344CB8AC3E}">
        <p14:creationId xmlns:p14="http://schemas.microsoft.com/office/powerpoint/2010/main" val="331635664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8E73CC-CE3F-10B4-CD4A-7301ED14DA8B}"/>
              </a:ext>
            </a:extLst>
          </p:cNvPr>
          <p:cNvSpPr>
            <a:spLocks noGrp="1"/>
          </p:cNvSpPr>
          <p:nvPr>
            <p:ph type="title"/>
          </p:nvPr>
        </p:nvSpPr>
        <p:spPr/>
        <p:txBody>
          <a:bodyPr/>
          <a:lstStyle/>
          <a:p>
            <a:r>
              <a:rPr lang="it-IT" dirty="0"/>
              <a:t>Polarimetry </a:t>
            </a:r>
            <a:r>
              <a:rPr lang="it-IT" dirty="0" err="1"/>
              <a:t>is</a:t>
            </a:r>
            <a:r>
              <a:rPr lang="it-IT" dirty="0"/>
              <a:t> the </a:t>
            </a:r>
            <a:r>
              <a:rPr lang="it-IT" dirty="0" err="1"/>
              <a:t>Bragg:value</a:t>
            </a:r>
            <a:r>
              <a:rPr lang="it-IT" dirty="0"/>
              <a:t> and </a:t>
            </a:r>
            <a:r>
              <a:rPr lang="it-IT" dirty="0" err="1"/>
              <a:t>limits</a:t>
            </a:r>
            <a:r>
              <a:rPr lang="it-IT" dirty="0"/>
              <a:t> </a:t>
            </a:r>
          </a:p>
        </p:txBody>
      </p:sp>
      <p:sp>
        <p:nvSpPr>
          <p:cNvPr id="3" name="CasellaDiTesto 2">
            <a:extLst>
              <a:ext uri="{FF2B5EF4-FFF2-40B4-BE49-F238E27FC236}">
                <a16:creationId xmlns:a16="http://schemas.microsoft.com/office/drawing/2014/main" id="{FCE51FD9-B025-A19B-0DE4-8ED1EF9F2C78}"/>
              </a:ext>
            </a:extLst>
          </p:cNvPr>
          <p:cNvSpPr txBox="1"/>
          <p:nvPr/>
        </p:nvSpPr>
        <p:spPr>
          <a:xfrm>
            <a:off x="852054" y="1039091"/>
            <a:ext cx="10487891" cy="2062103"/>
          </a:xfrm>
          <a:prstGeom prst="rect">
            <a:avLst/>
          </a:prstGeom>
          <a:noFill/>
          <a:ln>
            <a:noFill/>
          </a:ln>
        </p:spPr>
        <p:txBody>
          <a:bodyPr wrap="square" rtlCol="0">
            <a:spAutoFit/>
          </a:bodyPr>
          <a:lstStyle/>
          <a:p>
            <a:pPr algn="l"/>
            <a:r>
              <a:rPr lang="en-US" sz="1600" dirty="0"/>
              <a:t>OSO-8  (and Ariel-5) results fixed the standard for 30 years about X-Ray Polarimetry:</a:t>
            </a:r>
          </a:p>
          <a:p>
            <a:pPr marL="342900" indent="-342900" algn="l">
              <a:buFont typeface="+mj-lt"/>
              <a:buAutoNum type="arabicPeriod"/>
            </a:pPr>
            <a:r>
              <a:rPr lang="en-US" sz="1600" dirty="0"/>
              <a:t>The technique is the Bragg</a:t>
            </a:r>
          </a:p>
          <a:p>
            <a:pPr marL="342900" indent="-342900" algn="l">
              <a:buFont typeface="+mj-lt"/>
              <a:buAutoNum type="arabicPeriod"/>
            </a:pPr>
            <a:r>
              <a:rPr lang="en-US" sz="1600" dirty="0"/>
              <a:t>Sensitivity is poor. Only a limited number of sources can be arrived</a:t>
            </a:r>
          </a:p>
          <a:p>
            <a:pPr marL="342900" indent="-342900" algn="l">
              <a:buFont typeface="+mj-lt"/>
              <a:buAutoNum type="arabicPeriod"/>
            </a:pPr>
            <a:r>
              <a:rPr lang="en-US" sz="1600" dirty="0"/>
              <a:t>Rotation is needed</a:t>
            </a:r>
          </a:p>
          <a:p>
            <a:pPr marL="342900" indent="-342900" algn="l">
              <a:buFont typeface="+mj-lt"/>
              <a:buAutoNum type="arabicPeriod"/>
            </a:pPr>
            <a:r>
              <a:rPr lang="en-US" sz="1600" dirty="0"/>
              <a:t>Improvements of feasible but within the above mentioned frame.</a:t>
            </a:r>
          </a:p>
          <a:p>
            <a:pPr marL="342900" indent="-342900" algn="l">
              <a:buFont typeface="+mj-lt"/>
              <a:buAutoNum type="arabicPeriod"/>
            </a:pPr>
            <a:endParaRPr lang="en-US" sz="1600" dirty="0"/>
          </a:p>
          <a:p>
            <a:pPr algn="l"/>
            <a:r>
              <a:rPr lang="en-US" sz="1600" dirty="0"/>
              <a:t>One of the major improvements was to put a flat </a:t>
            </a:r>
            <a:r>
              <a:rPr lang="en-US" sz="1600" dirty="0" err="1"/>
              <a:t>Brragg</a:t>
            </a:r>
            <a:r>
              <a:rPr lang="en-US" sz="1600" dirty="0"/>
              <a:t> crystal above the focus of a telescope to diffract photons around the </a:t>
            </a:r>
            <a:r>
              <a:rPr lang="en-US" sz="1600" dirty="0" err="1"/>
              <a:t>bragg</a:t>
            </a:r>
            <a:r>
              <a:rPr lang="en-US" sz="1600" dirty="0"/>
              <a:t> condition on a secondary focal plane at 90° in a kind of a Newtonian Mounting.</a:t>
            </a:r>
          </a:p>
        </p:txBody>
      </p:sp>
      <p:pic>
        <p:nvPicPr>
          <p:cNvPr id="4" name="Immagine 3">
            <a:extLst>
              <a:ext uri="{FF2B5EF4-FFF2-40B4-BE49-F238E27FC236}">
                <a16:creationId xmlns:a16="http://schemas.microsoft.com/office/drawing/2014/main" id="{C54CE347-58F5-8DCA-7A4B-D16649C6DD12}"/>
              </a:ext>
            </a:extLst>
          </p:cNvPr>
          <p:cNvPicPr>
            <a:picLocks noChangeAspect="1"/>
          </p:cNvPicPr>
          <p:nvPr/>
        </p:nvPicPr>
        <p:blipFill rotWithShape="1">
          <a:blip r:embed="rId2">
            <a:extLst>
              <a:ext uri="{28A0092B-C50C-407E-A947-70E740481C1C}">
                <a14:useLocalDpi xmlns:a14="http://schemas.microsoft.com/office/drawing/2010/main" val="0"/>
              </a:ext>
            </a:extLst>
          </a:blip>
          <a:srcRect l="3523" t="8236" r="66294" b="7578"/>
          <a:stretch/>
        </p:blipFill>
        <p:spPr>
          <a:xfrm>
            <a:off x="353291" y="3429000"/>
            <a:ext cx="2359739" cy="2800350"/>
          </a:xfrm>
          <a:prstGeom prst="rect">
            <a:avLst/>
          </a:prstGeom>
        </p:spPr>
      </p:pic>
      <p:pic>
        <p:nvPicPr>
          <p:cNvPr id="5" name="Immagine 4">
            <a:extLst>
              <a:ext uri="{FF2B5EF4-FFF2-40B4-BE49-F238E27FC236}">
                <a16:creationId xmlns:a16="http://schemas.microsoft.com/office/drawing/2014/main" id="{4195E677-FC24-4918-71CA-0CD02C774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2367" y="3429000"/>
            <a:ext cx="3630033" cy="2735608"/>
          </a:xfrm>
          <a:prstGeom prst="rect">
            <a:avLst/>
          </a:prstGeom>
        </p:spPr>
      </p:pic>
      <p:sp>
        <p:nvSpPr>
          <p:cNvPr id="7" name="CasellaDiTesto 6">
            <a:extLst>
              <a:ext uri="{FF2B5EF4-FFF2-40B4-BE49-F238E27FC236}">
                <a16:creationId xmlns:a16="http://schemas.microsoft.com/office/drawing/2014/main" id="{481939D1-D159-E675-7A5D-91FE6967792F}"/>
              </a:ext>
            </a:extLst>
          </p:cNvPr>
          <p:cNvSpPr txBox="1"/>
          <p:nvPr/>
        </p:nvSpPr>
        <p:spPr>
          <a:xfrm>
            <a:off x="3211793" y="3283527"/>
            <a:ext cx="4477480" cy="2062103"/>
          </a:xfrm>
          <a:prstGeom prst="rect">
            <a:avLst/>
          </a:prstGeom>
          <a:noFill/>
          <a:ln>
            <a:noFill/>
          </a:ln>
        </p:spPr>
        <p:txBody>
          <a:bodyPr wrap="square" rtlCol="0">
            <a:spAutoFit/>
          </a:bodyPr>
          <a:lstStyle/>
          <a:p>
            <a:pPr algn="l"/>
            <a:r>
              <a:rPr lang="it-IT" sz="1600" dirty="0" err="1"/>
              <a:t>Starting</a:t>
            </a:r>
            <a:r>
              <a:rPr lang="it-IT" sz="1600" dirty="0"/>
              <a:t> from a </a:t>
            </a:r>
            <a:r>
              <a:rPr lang="it-IT" sz="1600" dirty="0" err="1"/>
              <a:t>telescope</a:t>
            </a:r>
            <a:r>
              <a:rPr lang="it-IT" sz="1600" dirty="0"/>
              <a:t> of &gt; 1000cm</a:t>
            </a:r>
            <a:r>
              <a:rPr lang="it-IT" sz="1600" baseline="30000" dirty="0"/>
              <a:t>2</a:t>
            </a:r>
            <a:r>
              <a:rPr lang="it-IT" sz="1600" dirty="0"/>
              <a:t> SXRP Bragg </a:t>
            </a:r>
            <a:r>
              <a:rPr lang="it-IT" sz="1600" dirty="0" err="1"/>
              <a:t>had</a:t>
            </a:r>
            <a:r>
              <a:rPr lang="it-IT" sz="1600" dirty="0"/>
              <a:t> an </a:t>
            </a:r>
            <a:r>
              <a:rPr lang="it-IT" sz="1600" dirty="0" err="1"/>
              <a:t>effective</a:t>
            </a:r>
            <a:r>
              <a:rPr lang="it-IT" sz="1600" dirty="0"/>
              <a:t> area of 15 cm</a:t>
            </a:r>
            <a:r>
              <a:rPr lang="it-IT" sz="1600" baseline="30000" dirty="0"/>
              <a:t>2</a:t>
            </a:r>
            <a:r>
              <a:rPr lang="it-IT" sz="1600" dirty="0"/>
              <a:t> with a band </a:t>
            </a:r>
            <a:r>
              <a:rPr lang="it-IT" sz="1600" dirty="0" err="1"/>
              <a:t>width</a:t>
            </a:r>
            <a:r>
              <a:rPr lang="it-IT" sz="1600" dirty="0"/>
              <a:t> of 100 eV. At </a:t>
            </a:r>
            <a:r>
              <a:rPr lang="it-IT" sz="1600" dirty="0" err="1"/>
              <a:t>least</a:t>
            </a:r>
            <a:r>
              <a:rPr lang="it-IT" sz="1600" dirty="0"/>
              <a:t> </a:t>
            </a:r>
            <a:r>
              <a:rPr lang="it-IT" sz="1600" dirty="0" err="1"/>
              <a:t>it</a:t>
            </a:r>
            <a:r>
              <a:rPr lang="it-IT" sz="1600" dirty="0"/>
              <a:t> </a:t>
            </a:r>
            <a:r>
              <a:rPr lang="it-IT" sz="1600" dirty="0" err="1"/>
              <a:t>is</a:t>
            </a:r>
            <a:r>
              <a:rPr lang="it-IT" sz="1600" dirty="0"/>
              <a:t> imaging and the background </a:t>
            </a:r>
            <a:r>
              <a:rPr lang="it-IT" sz="1600" dirty="0" err="1"/>
              <a:t>is</a:t>
            </a:r>
            <a:r>
              <a:rPr lang="it-IT" sz="1600" dirty="0"/>
              <a:t> </a:t>
            </a:r>
            <a:r>
              <a:rPr lang="it-IT" sz="1600" dirty="0" err="1"/>
              <a:t>null</a:t>
            </a:r>
            <a:r>
              <a:rPr lang="it-IT" sz="1600" dirty="0"/>
              <a:t>.</a:t>
            </a:r>
          </a:p>
          <a:p>
            <a:pPr algn="l"/>
            <a:r>
              <a:rPr lang="it-IT" sz="1600" dirty="0"/>
              <a:t>The Bragg </a:t>
            </a:r>
            <a:r>
              <a:rPr lang="it-IT" sz="1600" dirty="0" err="1"/>
              <a:t>passes</a:t>
            </a:r>
            <a:r>
              <a:rPr lang="it-IT" sz="1600" dirty="0"/>
              <a:t> the 1.5% of the </a:t>
            </a:r>
            <a:r>
              <a:rPr lang="it-IT" sz="1600" dirty="0" err="1"/>
              <a:t>collecting</a:t>
            </a:r>
            <a:r>
              <a:rPr lang="it-IT" sz="1600" dirty="0"/>
              <a:t> area and &lt;1% of the energy band!</a:t>
            </a:r>
          </a:p>
          <a:p>
            <a:pPr algn="l"/>
            <a:endParaRPr lang="it-IT" sz="1600" dirty="0"/>
          </a:p>
          <a:p>
            <a:pPr algn="l"/>
            <a:r>
              <a:rPr lang="it-IT" sz="1600" dirty="0"/>
              <a:t>The </a:t>
            </a:r>
            <a:r>
              <a:rPr lang="it-IT" sz="1600" dirty="0" err="1"/>
              <a:t>thomson</a:t>
            </a:r>
            <a:r>
              <a:rPr lang="it-IT" sz="1600" dirty="0"/>
              <a:t> polarimeter </a:t>
            </a:r>
            <a:r>
              <a:rPr lang="it-IT" sz="1600" dirty="0" err="1"/>
              <a:t>is</a:t>
            </a:r>
            <a:r>
              <a:rPr lang="it-IT" sz="1600" dirty="0"/>
              <a:t> “</a:t>
            </a:r>
            <a:r>
              <a:rPr lang="it-IT" sz="1600" dirty="0" err="1"/>
              <a:t>almost</a:t>
            </a:r>
            <a:r>
              <a:rPr lang="it-IT" sz="1600" dirty="0"/>
              <a:t>” 50 cm</a:t>
            </a:r>
            <a:r>
              <a:rPr lang="it-IT" sz="1600" baseline="30000" dirty="0"/>
              <a:t>2 </a:t>
            </a:r>
            <a:r>
              <a:rPr lang="it-IT" sz="1600" dirty="0"/>
              <a:t>of area </a:t>
            </a:r>
            <a:r>
              <a:rPr lang="it-IT" sz="1600" dirty="0" err="1"/>
              <a:t>but</a:t>
            </a:r>
            <a:r>
              <a:rPr lang="it-IT" sz="1600" dirty="0"/>
              <a:t> the background </a:t>
            </a:r>
            <a:r>
              <a:rPr lang="it-IT" sz="1600" dirty="0" err="1"/>
              <a:t>was</a:t>
            </a:r>
            <a:r>
              <a:rPr lang="it-IT" sz="1600" dirty="0"/>
              <a:t> </a:t>
            </a:r>
            <a:r>
              <a:rPr lang="it-IT" sz="1600" dirty="0" err="1"/>
              <a:t>around</a:t>
            </a:r>
            <a:r>
              <a:rPr lang="it-IT" sz="1600" dirty="0"/>
              <a:t> 300 </a:t>
            </a:r>
            <a:r>
              <a:rPr lang="it-IT" sz="1600" dirty="0" err="1"/>
              <a:t>mCrab</a:t>
            </a:r>
            <a:r>
              <a:rPr lang="it-IT" sz="1600" dirty="0"/>
              <a:t>.</a:t>
            </a:r>
          </a:p>
        </p:txBody>
      </p:sp>
    </p:spTree>
    <p:extLst>
      <p:ext uri="{BB962C8B-B14F-4D97-AF65-F5344CB8AC3E}">
        <p14:creationId xmlns:p14="http://schemas.microsoft.com/office/powerpoint/2010/main" val="183004160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DIFFRACTION: No Soft X-Ray Polarimetry</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3619500" cy="4953000"/>
          </a:xfrm>
          <a:prstGeom prst="rect">
            <a:avLst/>
          </a:prstGeom>
        </p:spPr>
      </p:pic>
      <p:sp>
        <p:nvSpPr>
          <p:cNvPr id="4" name="CasellaDiTesto 3"/>
          <p:cNvSpPr txBox="1"/>
          <p:nvPr/>
        </p:nvSpPr>
        <p:spPr>
          <a:xfrm>
            <a:off x="361244" y="5867400"/>
            <a:ext cx="3258256" cy="584775"/>
          </a:xfrm>
          <a:prstGeom prst="rect">
            <a:avLst/>
          </a:prstGeom>
          <a:noFill/>
          <a:ln>
            <a:noFill/>
          </a:ln>
        </p:spPr>
        <p:txBody>
          <a:bodyPr wrap="square" rtlCol="0">
            <a:spAutoFit/>
          </a:bodyPr>
          <a:lstStyle/>
          <a:p>
            <a:pPr algn="l"/>
            <a:r>
              <a:rPr lang="it-IT" sz="1600" dirty="0" err="1"/>
              <a:t>Halpern</a:t>
            </a:r>
            <a:r>
              <a:rPr lang="it-IT" sz="1600" dirty="0"/>
              <a:t>, </a:t>
            </a:r>
            <a:r>
              <a:rPr lang="it-IT" sz="1600" dirty="0" err="1"/>
              <a:t>J</a:t>
            </a:r>
            <a:r>
              <a:rPr lang="it-IT" sz="1600" dirty="0"/>
              <a:t>. P. &amp; </a:t>
            </a:r>
            <a:r>
              <a:rPr lang="it-IT" sz="1600" dirty="0" err="1"/>
              <a:t>Ruderman</a:t>
            </a:r>
            <a:r>
              <a:rPr lang="it-IT" sz="1600" dirty="0"/>
              <a:t>, M., </a:t>
            </a:r>
            <a:r>
              <a:rPr lang="it-IT" sz="1600" dirty="0" err="1"/>
              <a:t>ApJ</a:t>
            </a:r>
            <a:r>
              <a:rPr lang="it-IT" sz="1600" dirty="0"/>
              <a:t>, Part 1, vol. 415, p. 286-297.</a:t>
            </a:r>
          </a:p>
        </p:txBody>
      </p:sp>
      <p:sp>
        <p:nvSpPr>
          <p:cNvPr id="5" name="Rettangolo 4"/>
          <p:cNvSpPr/>
          <p:nvPr/>
        </p:nvSpPr>
        <p:spPr>
          <a:xfrm>
            <a:off x="2153257" y="1208480"/>
            <a:ext cx="954107" cy="369332"/>
          </a:xfrm>
          <a:prstGeom prst="rect">
            <a:avLst/>
          </a:prstGeom>
        </p:spPr>
        <p:txBody>
          <a:bodyPr wrap="none">
            <a:spAutoFit/>
          </a:bodyPr>
          <a:lstStyle/>
          <a:p>
            <a:r>
              <a:rPr lang="it-IT"/>
              <a:t>Geminga</a:t>
            </a:r>
            <a:endParaRPr lang="it-IT" dirty="0"/>
          </a:p>
        </p:txBody>
      </p:sp>
      <p:sp>
        <p:nvSpPr>
          <p:cNvPr id="6" name="Freccia destra 5"/>
          <p:cNvSpPr/>
          <p:nvPr/>
        </p:nvSpPr>
        <p:spPr>
          <a:xfrm>
            <a:off x="3107364" y="4109156"/>
            <a:ext cx="877614" cy="1016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bidirezionale orizzontale 8"/>
          <p:cNvSpPr/>
          <p:nvPr/>
        </p:nvSpPr>
        <p:spPr>
          <a:xfrm>
            <a:off x="1343378" y="1478844"/>
            <a:ext cx="338666" cy="98968"/>
          </a:xfrm>
          <a:prstGeom prst="lef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3849511" y="1208480"/>
            <a:ext cx="3578578" cy="1569660"/>
          </a:xfrm>
          <a:prstGeom prst="rect">
            <a:avLst/>
          </a:prstGeom>
          <a:noFill/>
          <a:ln>
            <a:noFill/>
          </a:ln>
        </p:spPr>
        <p:txBody>
          <a:bodyPr wrap="square" rtlCol="0">
            <a:spAutoFit/>
          </a:bodyPr>
          <a:lstStyle/>
          <a:p>
            <a:pPr algn="l"/>
            <a:r>
              <a:rPr lang="it-IT" sz="1600" dirty="0"/>
              <a:t>The case of PSR </a:t>
            </a:r>
            <a:r>
              <a:rPr lang="it-IT" sz="1600" dirty="0" err="1"/>
              <a:t>is</a:t>
            </a:r>
            <a:r>
              <a:rPr lang="it-IT" sz="1600" dirty="0"/>
              <a:t> </a:t>
            </a:r>
            <a:r>
              <a:rPr lang="it-IT" sz="1600" dirty="0" err="1"/>
              <a:t>very</a:t>
            </a:r>
            <a:r>
              <a:rPr lang="it-IT" sz="1600" dirty="0"/>
              <a:t> strong. </a:t>
            </a:r>
          </a:p>
          <a:p>
            <a:pPr algn="l"/>
            <a:r>
              <a:rPr lang="it-IT" sz="1600" dirty="0"/>
              <a:t>The soft X-</a:t>
            </a:r>
            <a:r>
              <a:rPr lang="it-IT" sz="1600" dirty="0" err="1"/>
              <a:t>Ray</a:t>
            </a:r>
            <a:r>
              <a:rPr lang="it-IT" sz="1600" dirty="0"/>
              <a:t> Polarimeter </a:t>
            </a:r>
            <a:r>
              <a:rPr lang="it-IT" sz="1600" dirty="0" err="1"/>
              <a:t>proposed</a:t>
            </a:r>
            <a:r>
              <a:rPr lang="it-IT" sz="1600" dirty="0"/>
              <a:t> by Herman </a:t>
            </a:r>
            <a:r>
              <a:rPr lang="it-IT" sz="1600" dirty="0" err="1"/>
              <a:t>L.Marshall</a:t>
            </a:r>
            <a:r>
              <a:rPr lang="it-IT" sz="1600" dirty="0"/>
              <a:t> </a:t>
            </a:r>
            <a:r>
              <a:rPr lang="it-IT" sz="1600" dirty="0" err="1"/>
              <a:t>would</a:t>
            </a:r>
            <a:r>
              <a:rPr lang="it-IT" sz="1600" dirty="0"/>
              <a:t> be </a:t>
            </a:r>
            <a:r>
              <a:rPr lang="it-IT" sz="1600" dirty="0" err="1"/>
              <a:t>active</a:t>
            </a:r>
            <a:r>
              <a:rPr lang="it-IT" sz="1600" dirty="0"/>
              <a:t> in an </a:t>
            </a:r>
            <a:r>
              <a:rPr lang="it-IT" sz="1600" dirty="0" err="1"/>
              <a:t>energy</a:t>
            </a:r>
            <a:r>
              <a:rPr lang="it-IT" sz="1600" dirty="0"/>
              <a:t> </a:t>
            </a:r>
            <a:r>
              <a:rPr lang="it-IT" sz="1600" dirty="0" err="1"/>
              <a:t>range</a:t>
            </a:r>
            <a:r>
              <a:rPr lang="it-IT" sz="1600" dirty="0"/>
              <a:t> </a:t>
            </a:r>
            <a:r>
              <a:rPr lang="it-IT" sz="1600" dirty="0" err="1"/>
              <a:t>where</a:t>
            </a:r>
            <a:r>
              <a:rPr lang="it-IT" sz="1600" dirty="0"/>
              <a:t> the X-</a:t>
            </a:r>
            <a:r>
              <a:rPr lang="it-IT" sz="1600" dirty="0" err="1"/>
              <a:t>ray</a:t>
            </a:r>
            <a:r>
              <a:rPr lang="it-IT" sz="1600" dirty="0"/>
              <a:t> </a:t>
            </a:r>
            <a:r>
              <a:rPr lang="it-IT" sz="1600" dirty="0" err="1"/>
              <a:t>flux</a:t>
            </a:r>
            <a:r>
              <a:rPr lang="it-IT" sz="1600" dirty="0"/>
              <a:t> </a:t>
            </a:r>
            <a:r>
              <a:rPr lang="it-IT" sz="1600" dirty="0" err="1"/>
              <a:t>is</a:t>
            </a:r>
            <a:r>
              <a:rPr lang="it-IT" sz="1600" dirty="0"/>
              <a:t> 4 </a:t>
            </a:r>
            <a:r>
              <a:rPr lang="it-IT" sz="1600" dirty="0" err="1"/>
              <a:t>orders</a:t>
            </a:r>
            <a:r>
              <a:rPr lang="it-IT" sz="1600" dirty="0"/>
              <a:t> of </a:t>
            </a:r>
            <a:r>
              <a:rPr lang="it-IT" sz="1600" dirty="0" err="1"/>
              <a:t>magnitude</a:t>
            </a:r>
            <a:r>
              <a:rPr lang="it-IT" sz="1600" dirty="0"/>
              <a:t> </a:t>
            </a:r>
            <a:r>
              <a:rPr lang="it-IT" sz="1600" dirty="0" err="1"/>
              <a:t>higher</a:t>
            </a:r>
            <a:r>
              <a:rPr lang="it-IT" sz="1600" dirty="0"/>
              <a:t> </a:t>
            </a:r>
            <a:r>
              <a:rPr lang="it-IT" sz="1600" dirty="0" err="1"/>
              <a:t>than</a:t>
            </a:r>
            <a:r>
              <a:rPr lang="it-IT" sz="1600" dirty="0"/>
              <a:t> in the band </a:t>
            </a:r>
            <a:r>
              <a:rPr lang="it-IT" sz="1600" dirty="0" err="1"/>
              <a:t>covered</a:t>
            </a:r>
            <a:r>
              <a:rPr lang="it-IT" sz="1600" dirty="0"/>
              <a:t> by IXPE.</a:t>
            </a:r>
          </a:p>
        </p:txBody>
      </p:sp>
      <p:cxnSp>
        <p:nvCxnSpPr>
          <p:cNvPr id="12" name="Connettore 2 11"/>
          <p:cNvCxnSpPr/>
          <p:nvPr/>
        </p:nvCxnSpPr>
        <p:spPr>
          <a:xfrm flipH="1" flipV="1">
            <a:off x="1800226" y="1577812"/>
            <a:ext cx="2184752" cy="436726"/>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3514725" y="2643188"/>
            <a:ext cx="585788" cy="134302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7658100" y="1600944"/>
            <a:ext cx="3738562" cy="4770537"/>
          </a:xfrm>
          <a:prstGeom prst="rect">
            <a:avLst/>
          </a:prstGeom>
          <a:noFill/>
          <a:ln>
            <a:noFill/>
          </a:ln>
        </p:spPr>
        <p:txBody>
          <a:bodyPr wrap="square" rtlCol="0">
            <a:spAutoFit/>
          </a:bodyPr>
          <a:lstStyle/>
          <a:p>
            <a:pPr algn="l"/>
            <a:r>
              <a:rPr lang="it-IT" sz="1600" dirty="0"/>
              <a:t>XTEJ1118480 a </a:t>
            </a:r>
            <a:r>
              <a:rPr lang="it-IT" sz="1600" dirty="0" err="1"/>
              <a:t>binary</a:t>
            </a:r>
            <a:r>
              <a:rPr lang="it-IT" sz="1600" dirty="0"/>
              <a:t> with solar mass BH.</a:t>
            </a:r>
          </a:p>
          <a:p>
            <a:pPr algn="l"/>
            <a:r>
              <a:rPr lang="it-IT" sz="1600" dirty="0" err="1"/>
              <a:t>Very</a:t>
            </a:r>
            <a:r>
              <a:rPr lang="it-IT" sz="1600" dirty="0"/>
              <a:t> Soft. </a:t>
            </a:r>
            <a:r>
              <a:rPr lang="it-IT" sz="1600" dirty="0" err="1"/>
              <a:t>Likely</a:t>
            </a:r>
            <a:r>
              <a:rPr lang="it-IT" sz="1600" dirty="0"/>
              <a:t> a jet.</a:t>
            </a:r>
          </a:p>
          <a:p>
            <a:pPr algn="l"/>
            <a:endParaRPr lang="it-IT" sz="1600" dirty="0"/>
          </a:p>
          <a:p>
            <a:pPr algn="l"/>
            <a:r>
              <a:rPr lang="it-IT" sz="1600" dirty="0"/>
              <a:t>I </a:t>
            </a:r>
            <a:r>
              <a:rPr lang="it-IT" sz="1600" dirty="0" err="1"/>
              <a:t>would</a:t>
            </a:r>
            <a:r>
              <a:rPr lang="it-IT" sz="1600" dirty="0"/>
              <a:t> </a:t>
            </a:r>
            <a:r>
              <a:rPr lang="it-IT" sz="1600" dirty="0" err="1"/>
              <a:t>add</a:t>
            </a:r>
            <a:r>
              <a:rPr lang="it-IT" sz="1600" dirty="0"/>
              <a:t> </a:t>
            </a:r>
            <a:r>
              <a:rPr lang="it-IT" sz="1600" dirty="0" err="1"/>
              <a:t>jets</a:t>
            </a:r>
            <a:r>
              <a:rPr lang="it-IT" sz="1600" dirty="0"/>
              <a:t>. Blazars.</a:t>
            </a:r>
          </a:p>
          <a:p>
            <a:pPr algn="l"/>
            <a:endParaRPr lang="it-IT" sz="1600" dirty="0"/>
          </a:p>
          <a:p>
            <a:pPr algn="l"/>
            <a:r>
              <a:rPr lang="it-IT" sz="1600" dirty="0"/>
              <a:t>A TDE </a:t>
            </a:r>
            <a:r>
              <a:rPr lang="it-IT" sz="1600" dirty="0" err="1"/>
              <a:t>like</a:t>
            </a:r>
            <a:r>
              <a:rPr lang="it-IT" sz="1600" dirty="0"/>
              <a:t> the </a:t>
            </a:r>
            <a:r>
              <a:rPr lang="it-IT" sz="1600" dirty="0" err="1"/>
              <a:t>flare</a:t>
            </a:r>
            <a:r>
              <a:rPr lang="it-IT" sz="1600" dirty="0"/>
              <a:t> from NGC5905 </a:t>
            </a:r>
            <a:r>
              <a:rPr lang="it-IT" sz="1600" dirty="0" err="1"/>
              <a:t>should</a:t>
            </a:r>
            <a:r>
              <a:rPr lang="it-IT" sz="1600" dirty="0"/>
              <a:t> </a:t>
            </a:r>
            <a:r>
              <a:rPr lang="it-IT" sz="1600" dirty="0" err="1"/>
              <a:t>also</a:t>
            </a:r>
            <a:r>
              <a:rPr lang="it-IT" sz="1600" dirty="0"/>
              <a:t> be a </a:t>
            </a:r>
            <a:r>
              <a:rPr lang="it-IT" sz="1600" dirty="0" err="1"/>
              <a:t>good</a:t>
            </a:r>
            <a:r>
              <a:rPr lang="it-IT" sz="1600" dirty="0"/>
              <a:t> target</a:t>
            </a:r>
          </a:p>
          <a:p>
            <a:pPr algn="l"/>
            <a:endParaRPr lang="it-IT" sz="1600" dirty="0"/>
          </a:p>
          <a:p>
            <a:pPr algn="l"/>
            <a:r>
              <a:rPr lang="it-IT" sz="1600" dirty="0" err="1"/>
              <a:t>One</a:t>
            </a:r>
            <a:r>
              <a:rPr lang="it-IT" sz="1600" dirty="0"/>
              <a:t> of the </a:t>
            </a:r>
            <a:r>
              <a:rPr lang="it-IT" sz="1600" dirty="0" err="1"/>
              <a:t>main</a:t>
            </a:r>
            <a:r>
              <a:rPr lang="it-IT" sz="1600" dirty="0"/>
              <a:t> </a:t>
            </a:r>
            <a:r>
              <a:rPr lang="it-IT" sz="1600" dirty="0" err="1"/>
              <a:t>difficulty</a:t>
            </a:r>
            <a:r>
              <a:rPr lang="it-IT" sz="1600" dirty="0"/>
              <a:t> </a:t>
            </a:r>
            <a:r>
              <a:rPr lang="it-IT" sz="1600" dirty="0" err="1"/>
              <a:t>is</a:t>
            </a:r>
            <a:r>
              <a:rPr lang="it-IT" sz="1600" dirty="0"/>
              <a:t> the </a:t>
            </a:r>
            <a:r>
              <a:rPr lang="it-IT" sz="1600" dirty="0" err="1"/>
              <a:t>absorption</a:t>
            </a:r>
            <a:r>
              <a:rPr lang="it-IT" sz="1600" dirty="0"/>
              <a:t>. </a:t>
            </a:r>
          </a:p>
          <a:p>
            <a:pPr algn="l"/>
            <a:endParaRPr lang="it-IT" sz="1600" dirty="0"/>
          </a:p>
          <a:p>
            <a:pPr algn="l"/>
            <a:r>
              <a:rPr lang="it-IT" sz="1600" dirty="0"/>
              <a:t>The </a:t>
            </a:r>
            <a:r>
              <a:rPr lang="it-IT" sz="1600" dirty="0" err="1"/>
              <a:t>other</a:t>
            </a:r>
            <a:r>
              <a:rPr lang="it-IT" sz="1600" dirty="0"/>
              <a:t> </a:t>
            </a:r>
            <a:r>
              <a:rPr lang="it-IT" sz="1600" dirty="0" err="1"/>
              <a:t>difficulty</a:t>
            </a:r>
            <a:r>
              <a:rPr lang="it-IT" sz="1600" dirty="0"/>
              <a:t> </a:t>
            </a:r>
            <a:r>
              <a:rPr lang="it-IT" sz="1600" dirty="0" err="1"/>
              <a:t>is</a:t>
            </a:r>
            <a:r>
              <a:rPr lang="it-IT" sz="1600" dirty="0"/>
              <a:t> </a:t>
            </a:r>
            <a:r>
              <a:rPr lang="it-IT" sz="1600" dirty="0" err="1"/>
              <a:t>that</a:t>
            </a:r>
            <a:r>
              <a:rPr lang="it-IT" sz="1600" dirty="0"/>
              <a:t> the soft X-</a:t>
            </a:r>
            <a:r>
              <a:rPr lang="it-IT" sz="1600" dirty="0" err="1"/>
              <a:t>ray</a:t>
            </a:r>
            <a:r>
              <a:rPr lang="it-IT" sz="1600" dirty="0"/>
              <a:t> </a:t>
            </a:r>
            <a:r>
              <a:rPr lang="it-IT" sz="1600" dirty="0" err="1"/>
              <a:t>sky</a:t>
            </a:r>
            <a:r>
              <a:rPr lang="it-IT" sz="1600" dirty="0"/>
              <a:t> </a:t>
            </a:r>
            <a:r>
              <a:rPr lang="it-IT" sz="1600" dirty="0" err="1"/>
              <a:t>is</a:t>
            </a:r>
            <a:r>
              <a:rPr lang="it-IT" sz="1600" dirty="0"/>
              <a:t> </a:t>
            </a:r>
            <a:r>
              <a:rPr lang="it-IT" sz="1600" dirty="0" err="1"/>
              <a:t>very</a:t>
            </a:r>
            <a:r>
              <a:rPr lang="it-IT" sz="1600" dirty="0"/>
              <a:t> </a:t>
            </a:r>
            <a:r>
              <a:rPr lang="it-IT" sz="1600" dirty="0" err="1"/>
              <a:t>bright</a:t>
            </a:r>
            <a:r>
              <a:rPr lang="it-IT" sz="1600" dirty="0"/>
              <a:t> </a:t>
            </a:r>
            <a:r>
              <a:rPr lang="it-IT" sz="1600" dirty="0" err="1"/>
              <a:t>but</a:t>
            </a:r>
            <a:r>
              <a:rPr lang="it-IT" sz="1600" dirty="0"/>
              <a:t> </a:t>
            </a:r>
            <a:r>
              <a:rPr lang="it-IT" sz="1600" dirty="0" err="1"/>
              <a:t>also</a:t>
            </a:r>
            <a:r>
              <a:rPr lang="it-IT" sz="1600" dirty="0"/>
              <a:t> </a:t>
            </a:r>
            <a:r>
              <a:rPr lang="it-IT" sz="1600" dirty="0" err="1"/>
              <a:t>very</a:t>
            </a:r>
            <a:r>
              <a:rPr lang="it-IT" sz="1600" dirty="0"/>
              <a:t> </a:t>
            </a:r>
            <a:r>
              <a:rPr lang="it-IT" sz="1600" dirty="0" err="1"/>
              <a:t>thermal</a:t>
            </a:r>
            <a:r>
              <a:rPr lang="it-IT" sz="1600" dirty="0"/>
              <a:t>.</a:t>
            </a:r>
          </a:p>
          <a:p>
            <a:pPr algn="l"/>
            <a:endParaRPr lang="it-IT" sz="1600" dirty="0"/>
          </a:p>
          <a:p>
            <a:pPr algn="l"/>
            <a:r>
              <a:rPr lang="it-IT" sz="1600" dirty="0"/>
              <a:t>The </a:t>
            </a:r>
            <a:r>
              <a:rPr lang="it-IT" sz="1600" dirty="0" err="1"/>
              <a:t>spectro-polarimetric</a:t>
            </a:r>
            <a:r>
              <a:rPr lang="it-IT" sz="1600" dirty="0"/>
              <a:t> </a:t>
            </a:r>
            <a:r>
              <a:rPr lang="it-IT" sz="1600" dirty="0" err="1"/>
              <a:t>capabilities</a:t>
            </a:r>
            <a:r>
              <a:rPr lang="it-IT" sz="1600" dirty="0"/>
              <a:t> of </a:t>
            </a:r>
            <a:r>
              <a:rPr lang="it-IT" sz="1600" dirty="0" err="1"/>
              <a:t>th</a:t>
            </a:r>
            <a:r>
              <a:rPr lang="it-IT" sz="1600" dirty="0"/>
              <a:t> </a:t>
            </a:r>
            <a:r>
              <a:rPr lang="it-IT" sz="1600" dirty="0" err="1"/>
              <a:t>instrument</a:t>
            </a:r>
            <a:r>
              <a:rPr lang="it-IT" sz="1600" dirty="0"/>
              <a:t> </a:t>
            </a:r>
            <a:r>
              <a:rPr lang="it-IT" sz="1600" dirty="0" err="1"/>
              <a:t>proposed</a:t>
            </a:r>
            <a:r>
              <a:rPr lang="it-IT" sz="1600" dirty="0"/>
              <a:t> by Herman L. Marshall </a:t>
            </a:r>
            <a:r>
              <a:rPr lang="it-IT" sz="1600" dirty="0" err="1"/>
              <a:t>is</a:t>
            </a:r>
            <a:r>
              <a:rPr lang="it-IT" sz="1600" dirty="0"/>
              <a:t> </a:t>
            </a:r>
            <a:r>
              <a:rPr lang="it-IT" sz="1600" dirty="0" err="1"/>
              <a:t>that</a:t>
            </a:r>
            <a:r>
              <a:rPr lang="it-IT" sz="1600" dirty="0"/>
              <a:t> </a:t>
            </a:r>
            <a:r>
              <a:rPr lang="it-IT" sz="1600" dirty="0" err="1"/>
              <a:t>has</a:t>
            </a:r>
            <a:r>
              <a:rPr lang="it-IT" sz="1600" dirty="0"/>
              <a:t> </a:t>
            </a:r>
            <a:r>
              <a:rPr lang="it-IT" sz="1600" dirty="0" err="1"/>
              <a:t>also</a:t>
            </a:r>
            <a:r>
              <a:rPr lang="it-IT" sz="1600" dirty="0"/>
              <a:t> </a:t>
            </a:r>
            <a:r>
              <a:rPr lang="it-IT" sz="1600" dirty="0" err="1"/>
              <a:t>spectral</a:t>
            </a:r>
            <a:r>
              <a:rPr lang="it-IT" sz="1600" dirty="0"/>
              <a:t> </a:t>
            </a:r>
            <a:r>
              <a:rPr lang="it-IT" sz="1600" dirty="0" err="1"/>
              <a:t>capabilities</a:t>
            </a:r>
            <a:r>
              <a:rPr lang="it-IT" sz="1600" dirty="0"/>
              <a:t>. </a:t>
            </a:r>
            <a:r>
              <a:rPr lang="it-IT" sz="1600" dirty="0" err="1"/>
              <a:t>Notwithstanding</a:t>
            </a:r>
            <a:r>
              <a:rPr lang="it-IT" sz="1600" dirty="0"/>
              <a:t> the </a:t>
            </a:r>
            <a:r>
              <a:rPr lang="it-IT" sz="1600" dirty="0" err="1"/>
              <a:t>poor</a:t>
            </a:r>
            <a:r>
              <a:rPr lang="it-IT" sz="1600" dirty="0"/>
              <a:t> </a:t>
            </a:r>
            <a:r>
              <a:rPr lang="it-IT" sz="1600" dirty="0" err="1"/>
              <a:t>resolution</a:t>
            </a:r>
            <a:r>
              <a:rPr lang="it-IT" sz="1600" dirty="0"/>
              <a:t> of detectors </a:t>
            </a:r>
            <a:r>
              <a:rPr lang="it-IT" sz="1600" dirty="0" err="1"/>
              <a:t>at</a:t>
            </a:r>
            <a:r>
              <a:rPr lang="it-IT" sz="1600" dirty="0"/>
              <a:t> </a:t>
            </a:r>
            <a:r>
              <a:rPr lang="it-IT" sz="1600" dirty="0" err="1"/>
              <a:t>that</a:t>
            </a:r>
            <a:r>
              <a:rPr lang="it-IT" sz="1600" dirty="0"/>
              <a:t> </a:t>
            </a:r>
            <a:r>
              <a:rPr lang="it-IT" sz="1600" dirty="0" err="1"/>
              <a:t>energy</a:t>
            </a:r>
            <a:r>
              <a:rPr lang="it-IT" sz="1600" dirty="0"/>
              <a:t> </a:t>
            </a:r>
            <a:r>
              <a:rPr lang="it-IT" sz="1600" dirty="0" err="1"/>
              <a:t>it</a:t>
            </a:r>
            <a:r>
              <a:rPr lang="it-IT" sz="1600" dirty="0"/>
              <a:t> can separate </a:t>
            </a:r>
            <a:r>
              <a:rPr lang="it-IT" sz="1600" dirty="0" err="1"/>
              <a:t>lines</a:t>
            </a:r>
            <a:r>
              <a:rPr lang="it-IT" sz="1600" dirty="0"/>
              <a:t> from continuum.</a:t>
            </a:r>
          </a:p>
        </p:txBody>
      </p:sp>
    </p:spTree>
    <p:extLst>
      <p:ext uri="{BB962C8B-B14F-4D97-AF65-F5344CB8AC3E}">
        <p14:creationId xmlns:p14="http://schemas.microsoft.com/office/powerpoint/2010/main" val="47139848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8D6DD99-68CF-244C-AB6F-57E71D22C8C1}"/>
              </a:ext>
            </a:extLst>
          </p:cNvPr>
          <p:cNvSpPr>
            <a:spLocks noGrp="1"/>
          </p:cNvSpPr>
          <p:nvPr>
            <p:ph type="title"/>
          </p:nvPr>
        </p:nvSpPr>
        <p:spPr/>
        <p:txBody>
          <a:bodyPr/>
          <a:lstStyle/>
          <a:p>
            <a:r>
              <a:rPr lang="en-US" dirty="0"/>
              <a:t>X-ray polarimetry</a:t>
            </a:r>
          </a:p>
        </p:txBody>
      </p:sp>
      <p:sp>
        <p:nvSpPr>
          <p:cNvPr id="2" name="Segnaposto contenuto 1"/>
          <p:cNvSpPr>
            <a:spLocks noGrp="1"/>
          </p:cNvSpPr>
          <p:nvPr>
            <p:ph idx="1"/>
          </p:nvPr>
        </p:nvSpPr>
        <p:spPr/>
        <p:txBody>
          <a:bodyPr/>
          <a:lstStyle/>
          <a:p>
            <a:endParaRPr lang="en-US"/>
          </a:p>
        </p:txBody>
      </p:sp>
      <p:sp>
        <p:nvSpPr>
          <p:cNvPr id="8" name="Rectangle 7">
            <a:extLst>
              <a:ext uri="{FF2B5EF4-FFF2-40B4-BE49-F238E27FC236}">
                <a16:creationId xmlns:a16="http://schemas.microsoft.com/office/drawing/2014/main" id="{E6F52FAD-50BB-4220-8D81-3444A9EF003C}"/>
              </a:ext>
            </a:extLst>
          </p:cNvPr>
          <p:cNvSpPr/>
          <p:nvPr/>
        </p:nvSpPr>
        <p:spPr>
          <a:xfrm>
            <a:off x="609600" y="1222248"/>
            <a:ext cx="10757916" cy="5178552"/>
          </a:xfrm>
          <a:prstGeom prst="rect">
            <a:avLst/>
          </a:prstGeom>
          <a:solidFill>
            <a:schemeClr val="bg1"/>
          </a:solidFill>
        </p:spPr>
        <p:txBody>
          <a:bodyPr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ts val="2880"/>
              </a:lnSpc>
              <a:buFont typeface="Arial" panose="020B0604020202020204" pitchFamily="34" charset="0"/>
              <a:buChar char="•"/>
            </a:pPr>
            <a:r>
              <a:rPr lang="en-US" sz="2600" b="1" dirty="0">
                <a:latin typeface="Calibri"/>
              </a:rPr>
              <a:t>Only one positive measurement (Crab Nebula: 19%) in the classic X-ray band, dating back to the ‘70s (OSO-8)</a:t>
            </a:r>
          </a:p>
          <a:p>
            <a:pPr marL="342900" indent="-342900" algn="just">
              <a:lnSpc>
                <a:spcPts val="2880"/>
              </a:lnSpc>
              <a:buFont typeface="Arial" panose="020B0604020202020204" pitchFamily="34" charset="0"/>
              <a:buChar char="•"/>
            </a:pPr>
            <a:endParaRPr lang="en-US" sz="2600" b="1" dirty="0">
              <a:latin typeface="Calibri"/>
            </a:endParaRPr>
          </a:p>
          <a:p>
            <a:pPr marL="342900" indent="-342900" algn="just">
              <a:lnSpc>
                <a:spcPts val="2880"/>
              </a:lnSpc>
              <a:buFont typeface="Arial" panose="020B0604020202020204" pitchFamily="34" charset="0"/>
              <a:buChar char="•"/>
            </a:pPr>
            <a:r>
              <a:rPr lang="en-US" sz="2600" b="1" dirty="0">
                <a:latin typeface="Calibri"/>
              </a:rPr>
              <a:t>No X-ray polarimeters onboard X-ray satellites after ARIEL-5 and OSO-8, due to lack of sensitive enough detectors</a:t>
            </a:r>
          </a:p>
          <a:p>
            <a:pPr marL="342900" indent="-342900" algn="just">
              <a:lnSpc>
                <a:spcPts val="2880"/>
              </a:lnSpc>
              <a:buFont typeface="Arial" panose="020B0604020202020204" pitchFamily="34" charset="0"/>
              <a:buChar char="•"/>
            </a:pPr>
            <a:endParaRPr lang="en-US" sz="2600" b="1" dirty="0">
              <a:latin typeface="Calibri"/>
            </a:endParaRPr>
          </a:p>
          <a:p>
            <a:pPr marL="342900" indent="-342900" algn="just">
              <a:lnSpc>
                <a:spcPts val="2880"/>
              </a:lnSpc>
              <a:buFont typeface="Arial" panose="020B0604020202020204" pitchFamily="34" charset="0"/>
              <a:buChar char="•"/>
            </a:pPr>
            <a:r>
              <a:rPr lang="en-US" sz="2600" b="1" dirty="0">
                <a:latin typeface="Calibri"/>
              </a:rPr>
              <a:t>Now such detectors do exist, based on the photoelectric effect</a:t>
            </a:r>
          </a:p>
          <a:p>
            <a:pPr marL="342900" indent="-342900" algn="just">
              <a:lnSpc>
                <a:spcPts val="2880"/>
              </a:lnSpc>
              <a:buFont typeface="Arial" panose="020B0604020202020204" pitchFamily="34" charset="0"/>
              <a:buChar char="•"/>
            </a:pPr>
            <a:endParaRPr lang="en-US" sz="2600" b="1" dirty="0">
              <a:latin typeface="Calibri"/>
            </a:endParaRPr>
          </a:p>
          <a:p>
            <a:pPr marL="342900" indent="-342900" algn="just">
              <a:lnSpc>
                <a:spcPts val="2880"/>
              </a:lnSpc>
              <a:buFont typeface="Arial" panose="020B0604020202020204" pitchFamily="34" charset="0"/>
              <a:buChar char="•"/>
            </a:pPr>
            <a:r>
              <a:rPr lang="en-US" sz="2600" b="1" dirty="0">
                <a:latin typeface="Calibri"/>
              </a:rPr>
              <a:t>The </a:t>
            </a:r>
            <a:r>
              <a:rPr lang="en-US" sz="2600" b="1" dirty="0">
                <a:solidFill>
                  <a:srgbClr val="C00000"/>
                </a:solidFill>
                <a:latin typeface="Calibri"/>
              </a:rPr>
              <a:t>Imaging X-ray Polarimetry Explorer (IXPE) </a:t>
            </a:r>
            <a:r>
              <a:rPr lang="en-US" sz="2600" b="1" dirty="0">
                <a:latin typeface="Calibri"/>
              </a:rPr>
              <a:t>was selected by NASA in 2017 in the framework of the SMEX program, launched on 2021 and is successfully performing since 3 years.</a:t>
            </a:r>
          </a:p>
          <a:p>
            <a:pPr algn="just">
              <a:lnSpc>
                <a:spcPts val="2880"/>
              </a:lnSpc>
            </a:pPr>
            <a:endParaRPr lang="en-US" sz="2600" b="1" dirty="0">
              <a:latin typeface="Calibri"/>
            </a:endParaRPr>
          </a:p>
          <a:p>
            <a:pPr marL="342900" indent="-342900" algn="just">
              <a:lnSpc>
                <a:spcPts val="2880"/>
              </a:lnSpc>
              <a:buFont typeface="Arial" panose="020B0604020202020204" pitchFamily="34" charset="0"/>
              <a:buChar char="•"/>
            </a:pPr>
            <a:r>
              <a:rPr lang="en-US" sz="2600" b="1" dirty="0">
                <a:latin typeface="Calibri"/>
              </a:rPr>
              <a:t>So far we can divide the history of X-Ray Polarimetry in before IXPE and after IXPE </a:t>
            </a:r>
          </a:p>
        </p:txBody>
      </p:sp>
    </p:spTree>
    <p:extLst>
      <p:ext uri="{BB962C8B-B14F-4D97-AF65-F5344CB8AC3E}">
        <p14:creationId xmlns:p14="http://schemas.microsoft.com/office/powerpoint/2010/main" val="3992004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Diffraction</a:t>
            </a:r>
            <a:r>
              <a:rPr lang="it-IT"/>
              <a:t> with </a:t>
            </a:r>
            <a:r>
              <a:rPr lang="it-IT" dirty="0"/>
              <a:t>Multi-</a:t>
            </a:r>
            <a:r>
              <a:rPr lang="it-IT" dirty="0" err="1"/>
              <a:t>layer</a:t>
            </a:r>
            <a:r>
              <a:rPr lang="it-IT" dirty="0"/>
              <a:t> </a:t>
            </a:r>
            <a:r>
              <a:rPr lang="it-IT" dirty="0" err="1"/>
              <a:t>components</a:t>
            </a:r>
            <a:endParaRPr lang="it-IT" dirty="0"/>
          </a:p>
        </p:txBody>
      </p:sp>
      <p:sp>
        <p:nvSpPr>
          <p:cNvPr id="3" name="CasellaDiTesto 2"/>
          <p:cNvSpPr txBox="1"/>
          <p:nvPr/>
        </p:nvSpPr>
        <p:spPr>
          <a:xfrm>
            <a:off x="632178" y="1230489"/>
            <a:ext cx="11119555" cy="2246769"/>
          </a:xfrm>
          <a:prstGeom prst="rect">
            <a:avLst/>
          </a:prstGeom>
          <a:noFill/>
          <a:ln>
            <a:noFill/>
          </a:ln>
        </p:spPr>
        <p:txBody>
          <a:bodyPr wrap="square" rtlCol="0">
            <a:spAutoFit/>
          </a:bodyPr>
          <a:lstStyle/>
          <a:p>
            <a:pPr algn="l"/>
            <a:r>
              <a:rPr lang="it-IT" sz="2000" b="1" dirty="0"/>
              <a:t>The technique of </a:t>
            </a:r>
            <a:r>
              <a:rPr lang="it-IT" sz="2000" b="1" dirty="0" err="1"/>
              <a:t>diffraction</a:t>
            </a:r>
            <a:r>
              <a:rPr lang="it-IT" sz="2000" b="1" dirty="0"/>
              <a:t> can be </a:t>
            </a:r>
            <a:r>
              <a:rPr lang="it-IT" sz="2000" b="1" dirty="0" err="1"/>
              <a:t>extended</a:t>
            </a:r>
            <a:r>
              <a:rPr lang="it-IT" sz="2000" b="1" dirty="0"/>
              <a:t> to </a:t>
            </a:r>
            <a:r>
              <a:rPr lang="it-IT" sz="2000" b="1" dirty="0" err="1"/>
              <a:t>longer</a:t>
            </a:r>
            <a:r>
              <a:rPr lang="it-IT" sz="2000" b="1" dirty="0"/>
              <a:t> </a:t>
            </a:r>
            <a:r>
              <a:rPr lang="it-IT" sz="2000" b="1" dirty="0" err="1"/>
              <a:t>wavelengths</a:t>
            </a:r>
            <a:r>
              <a:rPr lang="it-IT" sz="2000" b="1" dirty="0"/>
              <a:t> (</a:t>
            </a:r>
            <a:r>
              <a:rPr lang="it-IT" sz="2000" b="1" dirty="0" err="1"/>
              <a:t>lower</a:t>
            </a:r>
            <a:r>
              <a:rPr lang="it-IT" sz="2000" b="1" dirty="0"/>
              <a:t> energies), </a:t>
            </a:r>
            <a:r>
              <a:rPr lang="it-IT" sz="2000" b="1" dirty="0" err="1"/>
              <a:t>not</a:t>
            </a:r>
            <a:r>
              <a:rPr lang="it-IT" sz="2000" b="1" dirty="0"/>
              <a:t> </a:t>
            </a:r>
            <a:r>
              <a:rPr lang="it-IT" sz="2000" b="1" dirty="0" err="1"/>
              <a:t>covered</a:t>
            </a:r>
            <a:r>
              <a:rPr lang="it-IT" sz="2000" b="1" dirty="0"/>
              <a:t> by </a:t>
            </a:r>
            <a:r>
              <a:rPr lang="it-IT" sz="2000" b="1" dirty="0" err="1"/>
              <a:t>natural</a:t>
            </a:r>
            <a:r>
              <a:rPr lang="it-IT" sz="2000" b="1" dirty="0"/>
              <a:t> </a:t>
            </a:r>
            <a:r>
              <a:rPr lang="it-IT" sz="2000" b="1" dirty="0" err="1"/>
              <a:t>crystals</a:t>
            </a:r>
            <a:r>
              <a:rPr lang="it-IT" sz="2000" b="1" dirty="0"/>
              <a:t> by </a:t>
            </a:r>
            <a:r>
              <a:rPr lang="it-IT" sz="2000" b="1" dirty="0" err="1"/>
              <a:t>artificial</a:t>
            </a:r>
            <a:r>
              <a:rPr lang="it-IT" sz="2000" b="1" dirty="0"/>
              <a:t> </a:t>
            </a:r>
            <a:r>
              <a:rPr lang="it-IT" sz="2000" b="1" dirty="0" err="1"/>
              <a:t>periodic</a:t>
            </a:r>
            <a:r>
              <a:rPr lang="it-IT" sz="2000" b="1" dirty="0"/>
              <a:t> </a:t>
            </a:r>
            <a:r>
              <a:rPr lang="it-IT" sz="2000" b="1" dirty="0" err="1"/>
              <a:t>structures</a:t>
            </a:r>
            <a:r>
              <a:rPr lang="it-IT" sz="2000" b="1" dirty="0"/>
              <a:t>.</a:t>
            </a:r>
          </a:p>
          <a:p>
            <a:pPr algn="l"/>
            <a:endParaRPr lang="it-IT" sz="2000" dirty="0"/>
          </a:p>
          <a:p>
            <a:pPr algn="l"/>
            <a:r>
              <a:rPr lang="it-IT" sz="2000" dirty="0"/>
              <a:t>The range of </a:t>
            </a:r>
            <a:r>
              <a:rPr lang="it-IT" sz="2000" dirty="0" err="1"/>
              <a:t>very</a:t>
            </a:r>
            <a:r>
              <a:rPr lang="it-IT" sz="2000" dirty="0"/>
              <a:t> soft X-Ray and in </a:t>
            </a:r>
            <a:r>
              <a:rPr lang="it-IT" sz="2000" dirty="0" err="1"/>
              <a:t>particular</a:t>
            </a:r>
            <a:r>
              <a:rPr lang="it-IT" sz="2000" dirty="0"/>
              <a:t> </a:t>
            </a:r>
            <a:r>
              <a:rPr lang="it-IT" sz="2000" dirty="0" err="1"/>
              <a:t>that</a:t>
            </a:r>
            <a:r>
              <a:rPr lang="it-IT" sz="2000" dirty="0"/>
              <a:t> </a:t>
            </a:r>
            <a:r>
              <a:rPr lang="it-IT" sz="2000" dirty="0" err="1"/>
              <a:t>below</a:t>
            </a:r>
            <a:r>
              <a:rPr lang="it-IT" sz="2000" dirty="0"/>
              <a:t> the </a:t>
            </a:r>
            <a:r>
              <a:rPr lang="it-IT" sz="2000" dirty="0" err="1"/>
              <a:t>Carbonium</a:t>
            </a:r>
            <a:r>
              <a:rPr lang="it-IT" sz="2000" dirty="0"/>
              <a:t> K-</a:t>
            </a:r>
            <a:r>
              <a:rPr lang="it-IT" sz="2000" dirty="0" err="1"/>
              <a:t>edge</a:t>
            </a:r>
            <a:r>
              <a:rPr lang="it-IT" sz="2000" dirty="0"/>
              <a:t> (0.28 keV or 44Å), </a:t>
            </a:r>
            <a:r>
              <a:rPr lang="it-IT" sz="2000" dirty="0" err="1"/>
              <a:t>allowed</a:t>
            </a:r>
            <a:r>
              <a:rPr lang="it-IT" sz="2000" dirty="0"/>
              <a:t> by </a:t>
            </a:r>
            <a:r>
              <a:rPr lang="it-IT" sz="2000" dirty="0" err="1"/>
              <a:t>plastic</a:t>
            </a:r>
            <a:r>
              <a:rPr lang="it-IT" sz="2000" dirty="0"/>
              <a:t> windows, from 44 to 70 </a:t>
            </a:r>
            <a:r>
              <a:rPr lang="it-IT" sz="2000" dirty="0" err="1"/>
              <a:t>Å</a:t>
            </a:r>
            <a:r>
              <a:rPr lang="it-IT" sz="2000" dirty="0"/>
              <a:t>, </a:t>
            </a:r>
            <a:r>
              <a:rPr lang="it-IT" sz="2000" dirty="0" err="1"/>
              <a:t>has</a:t>
            </a:r>
            <a:r>
              <a:rPr lang="it-IT" sz="2000" dirty="0"/>
              <a:t> </a:t>
            </a:r>
            <a:r>
              <a:rPr lang="it-IT" sz="2000" dirty="0" err="1"/>
              <a:t>been</a:t>
            </a:r>
            <a:r>
              <a:rPr lang="it-IT" sz="2000" dirty="0"/>
              <a:t> </a:t>
            </a:r>
            <a:r>
              <a:rPr lang="it-IT" sz="2000" dirty="0" err="1"/>
              <a:t>covered</a:t>
            </a:r>
            <a:r>
              <a:rPr lang="it-IT" sz="2000" dirty="0"/>
              <a:t> by </a:t>
            </a:r>
            <a:r>
              <a:rPr lang="it-IT" sz="2000" dirty="0" err="1"/>
              <a:t>multilayer</a:t>
            </a:r>
            <a:r>
              <a:rPr lang="it-IT" sz="2000" dirty="0"/>
              <a:t> </a:t>
            </a:r>
            <a:r>
              <a:rPr lang="it-IT" sz="2000" dirty="0" err="1"/>
              <a:t>artificial</a:t>
            </a:r>
            <a:r>
              <a:rPr lang="it-IT" sz="2000" dirty="0"/>
              <a:t> </a:t>
            </a:r>
            <a:r>
              <a:rPr lang="it-IT" sz="2000" dirty="0" err="1"/>
              <a:t>crystals</a:t>
            </a:r>
            <a:r>
              <a:rPr lang="it-IT" sz="2000" dirty="0"/>
              <a:t> </a:t>
            </a:r>
            <a:r>
              <a:rPr lang="it-IT" sz="2000" dirty="0" err="1"/>
              <a:t>alterning</a:t>
            </a:r>
            <a:r>
              <a:rPr lang="it-IT" sz="2000" dirty="0"/>
              <a:t> a high </a:t>
            </a:r>
            <a:r>
              <a:rPr lang="it-IT" sz="2000" dirty="0" err="1"/>
              <a:t>Z</a:t>
            </a:r>
            <a:r>
              <a:rPr lang="it-IT" sz="2000" dirty="0"/>
              <a:t> and a Low </a:t>
            </a:r>
            <a:r>
              <a:rPr lang="it-IT" sz="2000" dirty="0" err="1"/>
              <a:t>Z</a:t>
            </a:r>
            <a:r>
              <a:rPr lang="it-IT" sz="2000" dirty="0"/>
              <a:t> </a:t>
            </a:r>
            <a:r>
              <a:rPr lang="it-IT" sz="2000" dirty="0" err="1"/>
              <a:t>material</a:t>
            </a:r>
            <a:r>
              <a:rPr lang="it-IT" sz="2000" dirty="0"/>
              <a:t>. </a:t>
            </a:r>
            <a:r>
              <a:rPr lang="it-IT" sz="2000" dirty="0" err="1"/>
              <a:t>Exactly</a:t>
            </a:r>
            <a:r>
              <a:rPr lang="it-IT" sz="2000" dirty="0"/>
              <a:t> </a:t>
            </a:r>
            <a:r>
              <a:rPr lang="it-IT" sz="2000" dirty="0" err="1"/>
              <a:t>like</a:t>
            </a:r>
            <a:r>
              <a:rPr lang="it-IT" sz="2000" dirty="0"/>
              <a:t> the </a:t>
            </a:r>
            <a:r>
              <a:rPr lang="it-IT" sz="2000" dirty="0" err="1"/>
              <a:t>Bragg</a:t>
            </a:r>
            <a:r>
              <a:rPr lang="it-IT" sz="2000" dirty="0"/>
              <a:t> </a:t>
            </a:r>
            <a:r>
              <a:rPr lang="it-IT" sz="2000" dirty="0" err="1"/>
              <a:t>crystals</a:t>
            </a:r>
            <a:r>
              <a:rPr lang="it-IT" sz="2000" dirty="0"/>
              <a:t> </a:t>
            </a:r>
            <a:r>
              <a:rPr lang="it-IT" sz="2000" dirty="0" err="1"/>
              <a:t>they</a:t>
            </a:r>
            <a:r>
              <a:rPr lang="it-IT" sz="2000" dirty="0"/>
              <a:t> </a:t>
            </a:r>
            <a:r>
              <a:rPr lang="it-IT" sz="2000" dirty="0" err="1"/>
              <a:t>polarize</a:t>
            </a:r>
            <a:r>
              <a:rPr lang="it-IT" sz="2000" dirty="0"/>
              <a:t> </a:t>
            </a:r>
            <a:r>
              <a:rPr lang="it-IT" sz="2000" dirty="0" err="1"/>
              <a:t>at</a:t>
            </a:r>
            <a:r>
              <a:rPr lang="it-IT" sz="2000" dirty="0"/>
              <a:t> 45°. </a:t>
            </a:r>
          </a:p>
          <a:p>
            <a:pPr algn="l"/>
            <a:endParaRPr lang="it-IT" sz="2000"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6036" y="2954966"/>
            <a:ext cx="4539366" cy="2964484"/>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046" y="3219896"/>
            <a:ext cx="2837735" cy="2633133"/>
          </a:xfrm>
          <a:prstGeom prst="rect">
            <a:avLst/>
          </a:prstGeom>
        </p:spPr>
      </p:pic>
      <p:sp>
        <p:nvSpPr>
          <p:cNvPr id="9" name="CasellaDiTesto 8"/>
          <p:cNvSpPr txBox="1"/>
          <p:nvPr/>
        </p:nvSpPr>
        <p:spPr>
          <a:xfrm>
            <a:off x="3755667" y="5853029"/>
            <a:ext cx="3274291" cy="584775"/>
          </a:xfrm>
          <a:prstGeom prst="rect">
            <a:avLst/>
          </a:prstGeom>
          <a:noFill/>
          <a:ln>
            <a:noFill/>
          </a:ln>
        </p:spPr>
        <p:txBody>
          <a:bodyPr wrap="square" rtlCol="0">
            <a:spAutoFit/>
          </a:bodyPr>
          <a:lstStyle/>
          <a:p>
            <a:r>
              <a:rPr lang="it-IT" sz="1600" dirty="0"/>
              <a:t>From the site of </a:t>
            </a:r>
            <a:r>
              <a:rPr lang="it-IT" sz="1600" dirty="0" err="1"/>
              <a:t>Reflective</a:t>
            </a:r>
            <a:r>
              <a:rPr lang="it-IT" sz="1600" dirty="0"/>
              <a:t> X-</a:t>
            </a:r>
            <a:r>
              <a:rPr lang="it-IT" sz="1600" dirty="0" err="1"/>
              <a:t>Ray</a:t>
            </a:r>
            <a:r>
              <a:rPr lang="it-IT" sz="1600" dirty="0"/>
              <a:t> </a:t>
            </a:r>
            <a:r>
              <a:rPr lang="it-IT" sz="1600" dirty="0" err="1"/>
              <a:t>Optics</a:t>
            </a:r>
            <a:r>
              <a:rPr lang="it-IT" sz="1600" dirty="0"/>
              <a:t> http://</a:t>
            </a:r>
            <a:r>
              <a:rPr lang="it-IT" sz="1600" dirty="0" err="1"/>
              <a:t>www.rxollc.com</a:t>
            </a:r>
            <a:r>
              <a:rPr lang="it-IT" sz="1600" dirty="0"/>
              <a:t>/</a:t>
            </a:r>
            <a:r>
              <a:rPr lang="it-IT" sz="1600" dirty="0" err="1"/>
              <a:t>index.html</a:t>
            </a:r>
            <a:endParaRPr lang="it-IT" sz="1600" dirty="0"/>
          </a:p>
        </p:txBody>
      </p:sp>
      <p:sp>
        <p:nvSpPr>
          <p:cNvPr id="13" name="Freccia destra 12"/>
          <p:cNvSpPr/>
          <p:nvPr/>
        </p:nvSpPr>
        <p:spPr>
          <a:xfrm>
            <a:off x="7981244" y="3409244"/>
            <a:ext cx="1377245" cy="90312"/>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7800622" y="3070690"/>
            <a:ext cx="2393244" cy="338554"/>
          </a:xfrm>
          <a:prstGeom prst="rect">
            <a:avLst/>
          </a:prstGeom>
          <a:noFill/>
          <a:ln>
            <a:noFill/>
          </a:ln>
        </p:spPr>
        <p:txBody>
          <a:bodyPr wrap="square" rtlCol="0">
            <a:spAutoFit/>
          </a:bodyPr>
          <a:lstStyle/>
          <a:p>
            <a:pPr algn="l"/>
            <a:r>
              <a:rPr lang="it-IT" sz="1600" dirty="0" err="1">
                <a:solidFill>
                  <a:srgbClr val="FF0000"/>
                </a:solidFill>
              </a:rPr>
              <a:t>Below</a:t>
            </a:r>
            <a:r>
              <a:rPr lang="it-IT" sz="1600" dirty="0">
                <a:solidFill>
                  <a:srgbClr val="FF0000"/>
                </a:solidFill>
              </a:rPr>
              <a:t> </a:t>
            </a:r>
            <a:r>
              <a:rPr lang="it-IT" sz="1600" dirty="0" err="1">
                <a:solidFill>
                  <a:srgbClr val="FF0000"/>
                </a:solidFill>
              </a:rPr>
              <a:t>Carbonium</a:t>
            </a:r>
            <a:r>
              <a:rPr lang="it-IT" sz="1600" dirty="0">
                <a:solidFill>
                  <a:srgbClr val="FF0000"/>
                </a:solidFill>
              </a:rPr>
              <a:t> K-</a:t>
            </a:r>
            <a:r>
              <a:rPr lang="it-IT" sz="1600" dirty="0" err="1">
                <a:solidFill>
                  <a:srgbClr val="FF0000"/>
                </a:solidFill>
              </a:rPr>
              <a:t>edge</a:t>
            </a:r>
            <a:endParaRPr lang="it-IT" sz="1600" dirty="0">
              <a:solidFill>
                <a:srgbClr val="FF0000"/>
              </a:solidFill>
            </a:endParaRPr>
          </a:p>
        </p:txBody>
      </p:sp>
    </p:spTree>
    <p:extLst>
      <p:ext uri="{BB962C8B-B14F-4D97-AF65-F5344CB8AC3E}">
        <p14:creationId xmlns:p14="http://schemas.microsoft.com/office/powerpoint/2010/main" val="180001511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Maybe</a:t>
            </a:r>
            <a:r>
              <a:rPr lang="it-IT" dirty="0"/>
              <a:t> in the future the new Soft X-Ray Polarimeter</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3841" y="1427252"/>
            <a:ext cx="4148559" cy="4077795"/>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953" y="2399582"/>
            <a:ext cx="5637675" cy="2926478"/>
          </a:xfrm>
          <a:prstGeom prst="rect">
            <a:avLst/>
          </a:prstGeom>
        </p:spPr>
      </p:pic>
      <p:sp>
        <p:nvSpPr>
          <p:cNvPr id="5" name="CasellaDiTesto 4"/>
          <p:cNvSpPr txBox="1"/>
          <p:nvPr/>
        </p:nvSpPr>
        <p:spPr>
          <a:xfrm>
            <a:off x="347241" y="1134319"/>
            <a:ext cx="6597569" cy="1077218"/>
          </a:xfrm>
          <a:prstGeom prst="rect">
            <a:avLst/>
          </a:prstGeom>
          <a:noFill/>
          <a:ln>
            <a:noFill/>
          </a:ln>
        </p:spPr>
        <p:txBody>
          <a:bodyPr wrap="square" rtlCol="0">
            <a:spAutoFit/>
          </a:bodyPr>
          <a:lstStyle/>
          <a:p>
            <a:pPr algn="l"/>
            <a:r>
              <a:rPr lang="it-IT" sz="1600" dirty="0"/>
              <a:t>The new broadband soft X-</a:t>
            </a:r>
            <a:r>
              <a:rPr lang="it-IT" sz="1600" dirty="0" err="1"/>
              <a:t>ray</a:t>
            </a:r>
            <a:r>
              <a:rPr lang="it-IT" sz="1600" dirty="0"/>
              <a:t> polarimeter </a:t>
            </a:r>
            <a:r>
              <a:rPr lang="it-IT" sz="1600" dirty="0" err="1"/>
              <a:t>has</a:t>
            </a:r>
            <a:r>
              <a:rPr lang="it-IT" sz="1600" dirty="0"/>
              <a:t> a </a:t>
            </a:r>
            <a:r>
              <a:rPr lang="it-IT" sz="1600" dirty="0" err="1"/>
              <a:t>telescope</a:t>
            </a:r>
            <a:r>
              <a:rPr lang="it-IT" sz="1600" dirty="0"/>
              <a:t>.</a:t>
            </a:r>
          </a:p>
          <a:p>
            <a:pPr algn="l"/>
            <a:r>
              <a:rPr lang="it-IT" sz="1600" dirty="0" err="1"/>
              <a:t>Below</a:t>
            </a:r>
            <a:r>
              <a:rPr lang="it-IT" sz="1600" dirty="0"/>
              <a:t> </a:t>
            </a:r>
            <a:r>
              <a:rPr lang="it-IT" sz="1600" dirty="0" err="1"/>
              <a:t>there</a:t>
            </a:r>
            <a:r>
              <a:rPr lang="it-IT" sz="1600" dirty="0"/>
              <a:t> are  3 sets of CAT </a:t>
            </a:r>
            <a:r>
              <a:rPr lang="it-IT" sz="1600" dirty="0" err="1"/>
              <a:t>gratings</a:t>
            </a:r>
            <a:r>
              <a:rPr lang="it-IT" sz="1600" dirty="0"/>
              <a:t>. </a:t>
            </a:r>
            <a:r>
              <a:rPr lang="it-IT" sz="1600" dirty="0" err="1"/>
              <a:t>Each</a:t>
            </a:r>
            <a:r>
              <a:rPr lang="it-IT" sz="1600" dirty="0"/>
              <a:t> disperse 1/3 of the </a:t>
            </a:r>
            <a:r>
              <a:rPr lang="it-IT" sz="1600" dirty="0" err="1"/>
              <a:t>radiation</a:t>
            </a:r>
            <a:r>
              <a:rPr lang="it-IT" sz="1600" dirty="0"/>
              <a:t> </a:t>
            </a:r>
            <a:r>
              <a:rPr lang="it-IT" sz="1600" dirty="0" err="1"/>
              <a:t>toward</a:t>
            </a:r>
            <a:r>
              <a:rPr lang="it-IT" sz="1600" dirty="0"/>
              <a:t> a </a:t>
            </a:r>
            <a:r>
              <a:rPr lang="it-IT" sz="1600" dirty="0" err="1"/>
              <a:t>secondary</a:t>
            </a:r>
            <a:r>
              <a:rPr lang="it-IT" sz="1600" dirty="0"/>
              <a:t> focus. </a:t>
            </a:r>
            <a:r>
              <a:rPr lang="it-IT" sz="1600" dirty="0" err="1"/>
              <a:t>Soon</a:t>
            </a:r>
            <a:r>
              <a:rPr lang="it-IT" sz="1600" dirty="0"/>
              <a:t> </a:t>
            </a:r>
            <a:r>
              <a:rPr lang="it-IT" sz="1600" dirty="0" err="1"/>
              <a:t>before</a:t>
            </a:r>
            <a:r>
              <a:rPr lang="it-IT" sz="1600" dirty="0"/>
              <a:t> a </a:t>
            </a:r>
            <a:r>
              <a:rPr lang="it-IT" sz="1600" dirty="0" err="1"/>
              <a:t>Laterally</a:t>
            </a:r>
            <a:r>
              <a:rPr lang="it-IT" sz="1600" dirty="0"/>
              <a:t> </a:t>
            </a:r>
            <a:r>
              <a:rPr lang="it-IT" sz="1600" dirty="0" err="1"/>
              <a:t>Graded</a:t>
            </a:r>
            <a:r>
              <a:rPr lang="it-IT" sz="1600" dirty="0"/>
              <a:t> Multi Layer </a:t>
            </a:r>
            <a:r>
              <a:rPr lang="it-IT" sz="1600" dirty="0" err="1"/>
              <a:t>diffracts</a:t>
            </a:r>
            <a:r>
              <a:rPr lang="it-IT" sz="1600" dirty="0"/>
              <a:t> the </a:t>
            </a:r>
            <a:r>
              <a:rPr lang="it-IT" sz="1600" dirty="0" err="1"/>
              <a:t>photons</a:t>
            </a:r>
            <a:r>
              <a:rPr lang="it-IT" sz="1600" dirty="0"/>
              <a:t> of a range of energies </a:t>
            </a:r>
            <a:r>
              <a:rPr lang="it-IT" sz="1600" dirty="0" err="1"/>
              <a:t>spanning</a:t>
            </a:r>
            <a:r>
              <a:rPr lang="it-IT" sz="1600" dirty="0"/>
              <a:t> from 35 to 75 </a:t>
            </a:r>
            <a:r>
              <a:rPr lang="it-IT" sz="1600" dirty="0" err="1"/>
              <a:t>Å</a:t>
            </a:r>
            <a:r>
              <a:rPr lang="it-IT" sz="1600" dirty="0"/>
              <a:t>. The </a:t>
            </a:r>
            <a:r>
              <a:rPr lang="it-IT" sz="1600" dirty="0" err="1"/>
              <a:t>photons</a:t>
            </a:r>
            <a:r>
              <a:rPr lang="it-IT" sz="1600" dirty="0"/>
              <a:t> are </a:t>
            </a:r>
            <a:r>
              <a:rPr lang="it-IT" sz="1600" dirty="0" err="1"/>
              <a:t>then</a:t>
            </a:r>
            <a:r>
              <a:rPr lang="it-IT" sz="1600" dirty="0"/>
              <a:t> </a:t>
            </a:r>
            <a:r>
              <a:rPr lang="it-IT" sz="1600" dirty="0" err="1"/>
              <a:t>detected</a:t>
            </a:r>
            <a:r>
              <a:rPr lang="it-IT" sz="1600" dirty="0"/>
              <a:t> by a CCD.</a:t>
            </a:r>
          </a:p>
        </p:txBody>
      </p:sp>
      <p:sp>
        <p:nvSpPr>
          <p:cNvPr id="6" name="CasellaDiTesto 5"/>
          <p:cNvSpPr txBox="1"/>
          <p:nvPr/>
        </p:nvSpPr>
        <p:spPr>
          <a:xfrm>
            <a:off x="5046562" y="5625296"/>
            <a:ext cx="3703899" cy="584775"/>
          </a:xfrm>
          <a:prstGeom prst="rect">
            <a:avLst/>
          </a:prstGeom>
          <a:noFill/>
          <a:ln>
            <a:noFill/>
          </a:ln>
        </p:spPr>
        <p:txBody>
          <a:bodyPr wrap="square" rtlCol="0">
            <a:spAutoFit/>
          </a:bodyPr>
          <a:lstStyle/>
          <a:p>
            <a:pPr algn="l"/>
            <a:r>
              <a:rPr lang="it-IT" sz="1600" dirty="0"/>
              <a:t>Marshall, H., L. </a:t>
            </a:r>
            <a:r>
              <a:rPr lang="it-IT" sz="1600" i="1" dirty="0"/>
              <a:t>Design of a broadband soft x-</a:t>
            </a:r>
            <a:r>
              <a:rPr lang="it-IT" sz="1600" i="1" dirty="0" err="1"/>
              <a:t>ray</a:t>
            </a:r>
            <a:r>
              <a:rPr lang="it-IT" sz="1600" i="1" dirty="0"/>
              <a:t> polarimeter, </a:t>
            </a:r>
            <a:r>
              <a:rPr lang="it-IT" sz="1600" dirty="0"/>
              <a:t>JATIS, </a:t>
            </a:r>
            <a:r>
              <a:rPr lang="it-IT" sz="1600" b="1" dirty="0"/>
              <a:t>4</a:t>
            </a:r>
            <a:r>
              <a:rPr lang="it-IT" sz="1600" dirty="0"/>
              <a:t> (1), 2018</a:t>
            </a:r>
          </a:p>
        </p:txBody>
      </p:sp>
    </p:spTree>
    <p:extLst>
      <p:ext uri="{BB962C8B-B14F-4D97-AF65-F5344CB8AC3E}">
        <p14:creationId xmlns:p14="http://schemas.microsoft.com/office/powerpoint/2010/main" val="188676375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00" y="2308579"/>
            <a:ext cx="4394200" cy="3962400"/>
          </a:xfrm>
          <a:prstGeom prst="rect">
            <a:avLst/>
          </a:prstGeom>
        </p:spPr>
      </p:pic>
      <p:sp>
        <p:nvSpPr>
          <p:cNvPr id="4" name="Rettangolo 3"/>
          <p:cNvSpPr/>
          <p:nvPr/>
        </p:nvSpPr>
        <p:spPr>
          <a:xfrm>
            <a:off x="2472267" y="1288324"/>
            <a:ext cx="6096000" cy="646331"/>
          </a:xfrm>
          <a:prstGeom prst="rect">
            <a:avLst/>
          </a:prstGeom>
        </p:spPr>
        <p:txBody>
          <a:bodyPr>
            <a:spAutoFit/>
          </a:bodyPr>
          <a:lstStyle/>
          <a:p>
            <a:r>
              <a:rPr lang="it-IT" dirty="0"/>
              <a:t>A </a:t>
            </a:r>
            <a:r>
              <a:rPr lang="it-IT" dirty="0" err="1"/>
              <a:t>further</a:t>
            </a:r>
            <a:r>
              <a:rPr lang="it-IT" dirty="0"/>
              <a:t> </a:t>
            </a:r>
            <a:r>
              <a:rPr lang="it-IT" dirty="0" err="1"/>
              <a:t>improvement</a:t>
            </a:r>
            <a:r>
              <a:rPr lang="it-IT" dirty="0"/>
              <a:t> </a:t>
            </a:r>
            <a:r>
              <a:rPr lang="it-IT" dirty="0" err="1"/>
              <a:t>is</a:t>
            </a:r>
            <a:r>
              <a:rPr lang="it-IT" dirty="0"/>
              <a:t> the use of multi-</a:t>
            </a:r>
            <a:r>
              <a:rPr lang="it-IT" dirty="0" err="1"/>
              <a:t>layer</a:t>
            </a:r>
            <a:r>
              <a:rPr lang="it-IT" dirty="0"/>
              <a:t> with </a:t>
            </a:r>
            <a:r>
              <a:rPr lang="it-IT" dirty="0" err="1"/>
              <a:t>laterally</a:t>
            </a:r>
            <a:r>
              <a:rPr lang="it-IT" dirty="0"/>
              <a:t> </a:t>
            </a:r>
            <a:r>
              <a:rPr lang="it-IT" dirty="0" err="1"/>
              <a:t>graded</a:t>
            </a:r>
            <a:r>
              <a:rPr lang="it-IT" dirty="0"/>
              <a:t> (LGML), </a:t>
            </a:r>
            <a:r>
              <a:rPr lang="it-IT" dirty="0" err="1"/>
              <a:t>that</a:t>
            </a:r>
            <a:r>
              <a:rPr lang="it-IT" dirty="0"/>
              <a:t> </a:t>
            </a:r>
            <a:r>
              <a:rPr lang="it-IT" dirty="0" err="1"/>
              <a:t>significantly</a:t>
            </a:r>
            <a:r>
              <a:rPr lang="it-IT" dirty="0"/>
              <a:t> </a:t>
            </a:r>
            <a:r>
              <a:rPr lang="it-IT" dirty="0" err="1"/>
              <a:t>enlarge</a:t>
            </a:r>
            <a:r>
              <a:rPr lang="it-IT" dirty="0"/>
              <a:t> the band.</a:t>
            </a:r>
          </a:p>
        </p:txBody>
      </p:sp>
      <p:sp>
        <p:nvSpPr>
          <p:cNvPr id="5" name="CasellaDiTesto 4"/>
          <p:cNvSpPr txBox="1"/>
          <p:nvPr/>
        </p:nvSpPr>
        <p:spPr>
          <a:xfrm>
            <a:off x="1603022" y="6096000"/>
            <a:ext cx="3917245" cy="338554"/>
          </a:xfrm>
          <a:prstGeom prst="rect">
            <a:avLst/>
          </a:prstGeom>
          <a:noFill/>
          <a:ln>
            <a:noFill/>
          </a:ln>
        </p:spPr>
        <p:txBody>
          <a:bodyPr wrap="square" rtlCol="0">
            <a:spAutoFit/>
          </a:bodyPr>
          <a:lstStyle/>
          <a:p>
            <a:pPr algn="l"/>
            <a:r>
              <a:rPr lang="it-IT" sz="1600" dirty="0" err="1"/>
              <a:t>H.Marshall</a:t>
            </a:r>
            <a:r>
              <a:rPr lang="it-IT" sz="1600" dirty="0"/>
              <a:t> et al. SPIE JATIS 011005-1 </a:t>
            </a:r>
            <a:r>
              <a:rPr lang="it-IT" sz="1600" dirty="0" err="1"/>
              <a:t>fig</a:t>
            </a:r>
            <a:r>
              <a:rPr lang="it-IT" sz="1600" dirty="0"/>
              <a:t> </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9306" y="2514591"/>
            <a:ext cx="3757194" cy="3550376"/>
          </a:xfrm>
          <a:prstGeom prst="rect">
            <a:avLst/>
          </a:prstGeom>
        </p:spPr>
      </p:pic>
      <p:sp>
        <p:nvSpPr>
          <p:cNvPr id="8" name="Freccia bidirezionale orizzontale 7"/>
          <p:cNvSpPr/>
          <p:nvPr/>
        </p:nvSpPr>
        <p:spPr>
          <a:xfrm>
            <a:off x="2472267" y="3059289"/>
            <a:ext cx="2551289" cy="45719"/>
          </a:xfrm>
          <a:prstGeom prst="lef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2588217" y="2820692"/>
            <a:ext cx="1356102" cy="276999"/>
          </a:xfrm>
          <a:prstGeom prst="rect">
            <a:avLst/>
          </a:prstGeom>
          <a:noFill/>
          <a:ln>
            <a:noFill/>
          </a:ln>
        </p:spPr>
        <p:txBody>
          <a:bodyPr wrap="square" rtlCol="0">
            <a:spAutoFit/>
          </a:bodyPr>
          <a:lstStyle/>
          <a:p>
            <a:pPr algn="l"/>
            <a:r>
              <a:rPr lang="it-IT" sz="1200" dirty="0" err="1"/>
              <a:t>Selected</a:t>
            </a:r>
            <a:r>
              <a:rPr lang="it-IT" sz="1200" dirty="0"/>
              <a:t> band</a:t>
            </a:r>
          </a:p>
        </p:txBody>
      </p:sp>
    </p:spTree>
    <p:extLst>
      <p:ext uri="{BB962C8B-B14F-4D97-AF65-F5344CB8AC3E}">
        <p14:creationId xmlns:p14="http://schemas.microsoft.com/office/powerpoint/2010/main" val="126233735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Has</a:t>
            </a:r>
            <a:r>
              <a:rPr lang="it-IT" dirty="0"/>
              <a:t> </a:t>
            </a:r>
            <a:r>
              <a:rPr lang="it-IT" dirty="0" err="1"/>
              <a:t>all</a:t>
            </a:r>
            <a:r>
              <a:rPr lang="it-IT" dirty="0"/>
              <a:t> </a:t>
            </a:r>
            <a:r>
              <a:rPr lang="it-IT" dirty="0" err="1"/>
              <a:t>this</a:t>
            </a:r>
            <a:r>
              <a:rPr lang="it-IT" dirty="0"/>
              <a:t> a future? </a:t>
            </a:r>
          </a:p>
        </p:txBody>
      </p:sp>
      <p:sp>
        <p:nvSpPr>
          <p:cNvPr id="4" name="CasellaDiTesto 3">
            <a:extLst>
              <a:ext uri="{FF2B5EF4-FFF2-40B4-BE49-F238E27FC236}">
                <a16:creationId xmlns:a16="http://schemas.microsoft.com/office/drawing/2014/main" id="{A626B149-CBD5-26B6-6363-8816D2B753EC}"/>
              </a:ext>
            </a:extLst>
          </p:cNvPr>
          <p:cNvSpPr txBox="1"/>
          <p:nvPr/>
        </p:nvSpPr>
        <p:spPr>
          <a:xfrm>
            <a:off x="1422400" y="2000559"/>
            <a:ext cx="9550400" cy="3416320"/>
          </a:xfrm>
          <a:prstGeom prst="rect">
            <a:avLst/>
          </a:prstGeom>
          <a:noFill/>
          <a:ln>
            <a:noFill/>
          </a:ln>
        </p:spPr>
        <p:txBody>
          <a:bodyPr wrap="square" rtlCol="0">
            <a:spAutoFit/>
          </a:bodyPr>
          <a:lstStyle/>
          <a:p>
            <a:pPr algn="l"/>
            <a:r>
              <a:rPr lang="en-US" sz="2400" dirty="0"/>
              <a:t>Studies for the mission </a:t>
            </a:r>
            <a:r>
              <a:rPr lang="en-US" sz="2400" dirty="0" err="1"/>
              <a:t>ar</a:t>
            </a:r>
            <a:r>
              <a:rPr lang="en-US" sz="2400" dirty="0"/>
              <a:t> ongoing since 15 or more years</a:t>
            </a:r>
          </a:p>
          <a:p>
            <a:pPr algn="l"/>
            <a:endParaRPr lang="en-US" sz="2400" dirty="0"/>
          </a:p>
          <a:p>
            <a:pPr algn="l"/>
            <a:endParaRPr lang="en-US" sz="2400" dirty="0"/>
          </a:p>
          <a:p>
            <a:pPr algn="l"/>
            <a:r>
              <a:rPr lang="en-US" sz="2400" dirty="0"/>
              <a:t>A rocket precursor (named </a:t>
            </a:r>
            <a:r>
              <a:rPr lang="en-US" sz="2400" dirty="0" err="1"/>
              <a:t>RedSox</a:t>
            </a:r>
            <a:r>
              <a:rPr lang="en-US" sz="2400" dirty="0"/>
              <a:t>) has been recently approved by NASA.</a:t>
            </a:r>
          </a:p>
          <a:p>
            <a:pPr algn="l"/>
            <a:endParaRPr lang="en-US" sz="2400" dirty="0"/>
          </a:p>
          <a:p>
            <a:pPr algn="l"/>
            <a:endParaRPr lang="en-US" sz="2400" dirty="0"/>
          </a:p>
          <a:p>
            <a:pPr algn="l"/>
            <a:r>
              <a:rPr lang="en-US" sz="2400" dirty="0"/>
              <a:t>Could have a dedicated telescope in a multi-band X-Ray Polarimetry Mission</a:t>
            </a:r>
          </a:p>
          <a:p>
            <a:pPr algn="l"/>
            <a:endParaRPr lang="en-US" sz="2400" dirty="0"/>
          </a:p>
          <a:p>
            <a:pPr algn="l"/>
            <a:r>
              <a:rPr lang="en-US" sz="2400" dirty="0"/>
              <a:t>Matching with the sensitivity of other instruments has not been yet studied</a:t>
            </a:r>
          </a:p>
        </p:txBody>
      </p:sp>
    </p:spTree>
    <p:extLst>
      <p:ext uri="{BB962C8B-B14F-4D97-AF65-F5344CB8AC3E}">
        <p14:creationId xmlns:p14="http://schemas.microsoft.com/office/powerpoint/2010/main" val="51539664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169706-4334-5363-45A3-488692449D1B}"/>
              </a:ext>
            </a:extLst>
          </p:cNvPr>
          <p:cNvSpPr>
            <a:spLocks noGrp="1"/>
          </p:cNvSpPr>
          <p:nvPr>
            <p:ph type="title"/>
          </p:nvPr>
        </p:nvSpPr>
        <p:spPr/>
        <p:txBody>
          <a:bodyPr/>
          <a:lstStyle/>
          <a:p>
            <a:r>
              <a:rPr lang="it-IT" dirty="0"/>
              <a:t>Bragg and Scattering</a:t>
            </a:r>
          </a:p>
        </p:txBody>
      </p:sp>
      <p:sp>
        <p:nvSpPr>
          <p:cNvPr id="3" name="CasellaDiTesto 2">
            <a:extLst>
              <a:ext uri="{FF2B5EF4-FFF2-40B4-BE49-F238E27FC236}">
                <a16:creationId xmlns:a16="http://schemas.microsoft.com/office/drawing/2014/main" id="{9BABC9CA-CD70-098E-B83B-28E7C47A182F}"/>
              </a:ext>
            </a:extLst>
          </p:cNvPr>
          <p:cNvSpPr txBox="1"/>
          <p:nvPr/>
        </p:nvSpPr>
        <p:spPr>
          <a:xfrm>
            <a:off x="1066800" y="1510145"/>
            <a:ext cx="10363200" cy="2123658"/>
          </a:xfrm>
          <a:prstGeom prst="rect">
            <a:avLst/>
          </a:prstGeom>
          <a:noFill/>
          <a:ln>
            <a:noFill/>
          </a:ln>
        </p:spPr>
        <p:txBody>
          <a:bodyPr wrap="square" rtlCol="0">
            <a:spAutoFit/>
          </a:bodyPr>
          <a:lstStyle/>
          <a:p>
            <a:pPr algn="ctr"/>
            <a:r>
              <a:rPr lang="it-IT" sz="2800" dirty="0" err="1"/>
              <a:t>That</a:t>
            </a:r>
            <a:r>
              <a:rPr lang="it-IT" sz="2800" dirty="0"/>
              <a:t> </a:t>
            </a:r>
            <a:r>
              <a:rPr lang="it-IT" sz="2800" dirty="0" err="1"/>
              <a:t>is</a:t>
            </a:r>
            <a:r>
              <a:rPr lang="it-IT" sz="2800" dirty="0"/>
              <a:t> </a:t>
            </a:r>
            <a:r>
              <a:rPr lang="it-IT" sz="2800" dirty="0" err="1"/>
              <a:t>all</a:t>
            </a:r>
            <a:r>
              <a:rPr lang="it-IT" sz="2800" dirty="0"/>
              <a:t> for the </a:t>
            </a:r>
            <a:r>
              <a:rPr lang="it-IT" sz="2800" dirty="0" err="1"/>
              <a:t>diffraction</a:t>
            </a:r>
            <a:r>
              <a:rPr lang="it-IT" sz="2800" dirty="0"/>
              <a:t> polarimeters</a:t>
            </a:r>
          </a:p>
          <a:p>
            <a:pPr algn="l"/>
            <a:endParaRPr lang="it-IT" sz="2400" dirty="0"/>
          </a:p>
          <a:p>
            <a:pPr algn="l"/>
            <a:r>
              <a:rPr lang="it-IT" sz="2400" dirty="0"/>
              <a:t>The </a:t>
            </a:r>
            <a:r>
              <a:rPr lang="it-IT" sz="2400" dirty="0" err="1"/>
              <a:t>other</a:t>
            </a:r>
            <a:r>
              <a:rPr lang="it-IT" sz="2400" dirty="0"/>
              <a:t> </a:t>
            </a:r>
            <a:r>
              <a:rPr lang="it-IT" sz="2400" dirty="0" err="1"/>
              <a:t>important</a:t>
            </a:r>
            <a:r>
              <a:rPr lang="it-IT" sz="2400" dirty="0"/>
              <a:t> class of </a:t>
            </a:r>
            <a:r>
              <a:rPr lang="it-IT" sz="2400" dirty="0" err="1"/>
              <a:t>conventional</a:t>
            </a:r>
            <a:r>
              <a:rPr lang="it-IT" sz="2400" dirty="0"/>
              <a:t> polarimeters are</a:t>
            </a:r>
          </a:p>
          <a:p>
            <a:pPr algn="ctr"/>
            <a:endParaRPr lang="it-IT" sz="2800" dirty="0"/>
          </a:p>
          <a:p>
            <a:pPr algn="ctr"/>
            <a:r>
              <a:rPr lang="it-IT" sz="2800" dirty="0"/>
              <a:t>Scattering Polarimeters</a:t>
            </a:r>
          </a:p>
        </p:txBody>
      </p:sp>
    </p:spTree>
    <p:extLst>
      <p:ext uri="{BB962C8B-B14F-4D97-AF65-F5344CB8AC3E}">
        <p14:creationId xmlns:p14="http://schemas.microsoft.com/office/powerpoint/2010/main" val="144151104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CasellaDiTesto 2"/>
          <p:cNvSpPr txBox="1"/>
          <p:nvPr/>
        </p:nvSpPr>
        <p:spPr>
          <a:xfrm>
            <a:off x="757238" y="1414463"/>
            <a:ext cx="10444162" cy="584775"/>
          </a:xfrm>
          <a:prstGeom prst="rect">
            <a:avLst/>
          </a:prstGeom>
          <a:noFill/>
          <a:ln>
            <a:noFill/>
          </a:ln>
        </p:spPr>
        <p:txBody>
          <a:bodyPr wrap="square" rtlCol="0">
            <a:spAutoFit/>
          </a:bodyPr>
          <a:lstStyle/>
          <a:p>
            <a:pPr algn="l"/>
            <a:r>
              <a:rPr lang="it-IT" sz="1600" dirty="0"/>
              <a:t>The situation for Thomson </a:t>
            </a:r>
            <a:r>
              <a:rPr lang="it-IT" sz="1600" dirty="0" err="1"/>
              <a:t>was</a:t>
            </a:r>
            <a:r>
              <a:rPr lang="it-IT" sz="1600" dirty="0"/>
              <a:t> </a:t>
            </a:r>
            <a:r>
              <a:rPr lang="it-IT" sz="1600" dirty="0" err="1"/>
              <a:t>not</a:t>
            </a:r>
            <a:r>
              <a:rPr lang="it-IT" sz="1600" dirty="0"/>
              <a:t> </a:t>
            </a:r>
            <a:r>
              <a:rPr lang="it-IT" sz="1600" dirty="0" err="1"/>
              <a:t>better</a:t>
            </a:r>
            <a:r>
              <a:rPr lang="it-IT" sz="1600" dirty="0"/>
              <a:t>. </a:t>
            </a:r>
            <a:r>
              <a:rPr lang="it-IT" sz="1600" dirty="0" err="1"/>
              <a:t>Frankly</a:t>
            </a:r>
            <a:r>
              <a:rPr lang="it-IT" sz="1600" dirty="0"/>
              <a:t> </a:t>
            </a:r>
            <a:r>
              <a:rPr lang="it-IT" sz="1600" dirty="0" err="1"/>
              <a:t>Speaking</a:t>
            </a:r>
            <a:r>
              <a:rPr lang="it-IT" sz="1600" dirty="0"/>
              <a:t> </a:t>
            </a:r>
            <a:r>
              <a:rPr lang="it-IT" sz="1600" dirty="0" err="1"/>
              <a:t>it</a:t>
            </a:r>
            <a:r>
              <a:rPr lang="it-IT" sz="1600" dirty="0"/>
              <a:t> </a:t>
            </a:r>
            <a:r>
              <a:rPr lang="it-IT" sz="1600" dirty="0" err="1"/>
              <a:t>was</a:t>
            </a:r>
            <a:r>
              <a:rPr lang="it-IT" sz="1600" dirty="0"/>
              <a:t> </a:t>
            </a:r>
            <a:r>
              <a:rPr lang="it-IT" sz="1600" dirty="0" err="1"/>
              <a:t>even</a:t>
            </a:r>
            <a:r>
              <a:rPr lang="it-IT" sz="1600" dirty="0"/>
              <a:t> </a:t>
            </a:r>
            <a:r>
              <a:rPr lang="it-IT" sz="1600" dirty="0" err="1"/>
              <a:t>worse</a:t>
            </a:r>
            <a:r>
              <a:rPr lang="it-IT" sz="1600" dirty="0"/>
              <a:t>. </a:t>
            </a:r>
            <a:r>
              <a:rPr lang="it-IT" sz="1600" dirty="0" err="1"/>
              <a:t>Since</a:t>
            </a:r>
            <a:r>
              <a:rPr lang="it-IT" sz="1600" dirty="0"/>
              <a:t> the first </a:t>
            </a:r>
            <a:r>
              <a:rPr lang="it-IT" sz="1600" dirty="0" err="1"/>
              <a:t>rockets</a:t>
            </a:r>
            <a:r>
              <a:rPr lang="it-IT" sz="1600" dirty="0"/>
              <a:t> and balloons </a:t>
            </a:r>
            <a:r>
              <a:rPr lang="it-IT" sz="1600" dirty="0" err="1"/>
              <a:t>thomson</a:t>
            </a:r>
            <a:r>
              <a:rPr lang="it-IT" sz="1600" dirty="0"/>
              <a:t> </a:t>
            </a:r>
            <a:r>
              <a:rPr lang="it-IT" sz="1600" dirty="0" err="1"/>
              <a:t>scattering</a:t>
            </a:r>
            <a:r>
              <a:rPr lang="it-IT" sz="1600" dirty="0"/>
              <a:t> polarimeters </a:t>
            </a:r>
            <a:r>
              <a:rPr lang="it-IT" sz="1600" dirty="0" err="1"/>
              <a:t>could</a:t>
            </a:r>
            <a:r>
              <a:rPr lang="it-IT" sz="1600" dirty="0"/>
              <a:t> </a:t>
            </a:r>
            <a:r>
              <a:rPr lang="it-IT" sz="1600" dirty="0" err="1"/>
              <a:t>not</a:t>
            </a:r>
            <a:r>
              <a:rPr lang="it-IT" sz="1600" dirty="0"/>
              <a:t> </a:t>
            </a:r>
            <a:r>
              <a:rPr lang="it-IT" sz="1600" dirty="0" err="1"/>
              <a:t>prduce</a:t>
            </a:r>
            <a:r>
              <a:rPr lang="it-IT" sz="1600" dirty="0"/>
              <a:t> </a:t>
            </a:r>
            <a:r>
              <a:rPr lang="it-IT" sz="1600" dirty="0" err="1"/>
              <a:t>any</a:t>
            </a:r>
            <a:r>
              <a:rPr lang="it-IT" sz="1600" dirty="0"/>
              <a:t> </a:t>
            </a:r>
            <a:r>
              <a:rPr lang="it-IT" sz="1600" dirty="0" err="1"/>
              <a:t>reliable</a:t>
            </a:r>
            <a:r>
              <a:rPr lang="it-IT" sz="1600" dirty="0"/>
              <a:t> </a:t>
            </a:r>
            <a:r>
              <a:rPr lang="it-IT" sz="1600" dirty="0" err="1"/>
              <a:t>result</a:t>
            </a:r>
            <a:r>
              <a:rPr lang="it-IT" sz="1600" dirty="0"/>
              <a:t>.</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927" y="2242126"/>
            <a:ext cx="6365009" cy="4145184"/>
          </a:xfrm>
          <a:prstGeom prst="rect">
            <a:avLst/>
          </a:prstGeom>
        </p:spPr>
      </p:pic>
    </p:spTree>
    <p:extLst>
      <p:ext uri="{BB962C8B-B14F-4D97-AF65-F5344CB8AC3E}">
        <p14:creationId xmlns:p14="http://schemas.microsoft.com/office/powerpoint/2010/main" val="321404146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a:t>Compton</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7588" y="2326512"/>
            <a:ext cx="3903513" cy="3180948"/>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164" y="1258506"/>
            <a:ext cx="5626100" cy="723900"/>
          </a:xfrm>
          <a:prstGeom prst="rect">
            <a:avLst/>
          </a:prstGeom>
        </p:spPr>
      </p:pic>
      <p:pic>
        <p:nvPicPr>
          <p:cNvPr id="8" name="Immagine 7"/>
          <p:cNvPicPr>
            <a:picLocks noChangeAspect="1"/>
          </p:cNvPicPr>
          <p:nvPr/>
        </p:nvPicPr>
        <p:blipFill rotWithShape="1">
          <a:blip r:embed="rId4">
            <a:extLst>
              <a:ext uri="{28A0092B-C50C-407E-A947-70E740481C1C}">
                <a14:useLocalDpi xmlns:a14="http://schemas.microsoft.com/office/drawing/2010/main" val="0"/>
              </a:ext>
            </a:extLst>
          </a:blip>
          <a:srcRect r="7033"/>
          <a:stretch/>
        </p:blipFill>
        <p:spPr>
          <a:xfrm>
            <a:off x="943498" y="1982406"/>
            <a:ext cx="5167936" cy="4405376"/>
          </a:xfrm>
          <a:prstGeom prst="rect">
            <a:avLst/>
          </a:prstGeom>
        </p:spPr>
      </p:pic>
      <p:sp>
        <p:nvSpPr>
          <p:cNvPr id="2" name="CasellaDiTesto 1"/>
          <p:cNvSpPr txBox="1"/>
          <p:nvPr/>
        </p:nvSpPr>
        <p:spPr>
          <a:xfrm>
            <a:off x="8530542" y="1388962"/>
            <a:ext cx="2592729" cy="335666"/>
          </a:xfrm>
          <a:prstGeom prst="rect">
            <a:avLst/>
          </a:prstGeom>
          <a:noFill/>
          <a:ln>
            <a:noFill/>
          </a:ln>
        </p:spPr>
        <p:txBody>
          <a:bodyPr wrap="square" rtlCol="0">
            <a:spAutoFit/>
          </a:bodyPr>
          <a:lstStyle/>
          <a:p>
            <a:pPr algn="l"/>
            <a:r>
              <a:rPr lang="it-IT" sz="1600" dirty="0"/>
              <a:t>Fabiani et al. 2013</a:t>
            </a:r>
          </a:p>
        </p:txBody>
      </p:sp>
    </p:spTree>
    <p:extLst>
      <p:ext uri="{BB962C8B-B14F-4D97-AF65-F5344CB8AC3E}">
        <p14:creationId xmlns:p14="http://schemas.microsoft.com/office/powerpoint/2010/main" val="122460998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C3D6C6-09E5-81CA-CBF6-A4FA75240AA3}"/>
              </a:ext>
            </a:extLst>
          </p:cNvPr>
          <p:cNvSpPr>
            <a:spLocks noGrp="1"/>
          </p:cNvSpPr>
          <p:nvPr>
            <p:ph type="title"/>
          </p:nvPr>
        </p:nvSpPr>
        <p:spPr/>
        <p:txBody>
          <a:bodyPr/>
          <a:lstStyle/>
          <a:p>
            <a:r>
              <a:rPr lang="it-IT" dirty="0"/>
              <a:t>Not </a:t>
            </a:r>
            <a:r>
              <a:rPr lang="it-IT" dirty="0" err="1"/>
              <a:t>any</a:t>
            </a:r>
            <a:r>
              <a:rPr lang="it-IT" dirty="0"/>
              <a:t> angle!</a:t>
            </a:r>
          </a:p>
        </p:txBody>
      </p:sp>
      <p:sp>
        <p:nvSpPr>
          <p:cNvPr id="3" name="CasellaDiTesto 2">
            <a:extLst>
              <a:ext uri="{FF2B5EF4-FFF2-40B4-BE49-F238E27FC236}">
                <a16:creationId xmlns:a16="http://schemas.microsoft.com/office/drawing/2014/main" id="{8619457E-DAAD-BFC2-4C4C-04DC3BEB8766}"/>
              </a:ext>
            </a:extLst>
          </p:cNvPr>
          <p:cNvSpPr txBox="1"/>
          <p:nvPr/>
        </p:nvSpPr>
        <p:spPr>
          <a:xfrm>
            <a:off x="1220874" y="2890391"/>
            <a:ext cx="9495692" cy="1631216"/>
          </a:xfrm>
          <a:prstGeom prst="rect">
            <a:avLst/>
          </a:prstGeom>
          <a:noFill/>
          <a:ln>
            <a:noFill/>
          </a:ln>
        </p:spPr>
        <p:txBody>
          <a:bodyPr wrap="square" rtlCol="0">
            <a:spAutoFit/>
          </a:bodyPr>
          <a:lstStyle/>
          <a:p>
            <a:pPr algn="l"/>
            <a:r>
              <a:rPr lang="it-IT" sz="1600" dirty="0"/>
              <a:t>T</a:t>
            </a:r>
            <a:r>
              <a:rPr lang="it-IT" sz="2000" dirty="0"/>
              <a:t>he scattering (Thomson, Compton, </a:t>
            </a:r>
            <a:r>
              <a:rPr lang="it-IT" sz="2000" dirty="0" err="1"/>
              <a:t>Rayleigh</a:t>
            </a:r>
            <a:r>
              <a:rPr lang="it-IT" sz="2000" dirty="0"/>
              <a:t>) </a:t>
            </a:r>
            <a:r>
              <a:rPr lang="it-IT" sz="2000" dirty="0" err="1"/>
              <a:t>is</a:t>
            </a:r>
            <a:r>
              <a:rPr lang="it-IT" sz="2000" dirty="0"/>
              <a:t> a good  </a:t>
            </a:r>
            <a:r>
              <a:rPr lang="it-IT" sz="2000" dirty="0" err="1"/>
              <a:t>analyser</a:t>
            </a:r>
            <a:r>
              <a:rPr lang="it-IT" sz="2000" dirty="0"/>
              <a:t> </a:t>
            </a:r>
            <a:r>
              <a:rPr lang="it-IT" sz="2000" dirty="0" err="1"/>
              <a:t>at</a:t>
            </a:r>
            <a:r>
              <a:rPr lang="it-IT" sz="2000" dirty="0"/>
              <a:t> </a:t>
            </a:r>
            <a:r>
              <a:rPr lang="it-IT" sz="2000" dirty="0" err="1"/>
              <a:t>around</a:t>
            </a:r>
            <a:r>
              <a:rPr lang="it-IT" sz="2000" dirty="0"/>
              <a:t> 90° and a </a:t>
            </a:r>
            <a:r>
              <a:rPr lang="it-IT" sz="2000" dirty="0" err="1"/>
              <a:t>bad</a:t>
            </a:r>
            <a:r>
              <a:rPr lang="it-IT" sz="2000" dirty="0"/>
              <a:t> </a:t>
            </a:r>
            <a:r>
              <a:rPr lang="it-IT" sz="2000" dirty="0" err="1"/>
              <a:t>analyser</a:t>
            </a:r>
            <a:r>
              <a:rPr lang="it-IT" sz="2000" dirty="0"/>
              <a:t> for </a:t>
            </a:r>
            <a:r>
              <a:rPr lang="it-IT" sz="2000" dirty="0" err="1"/>
              <a:t>forward</a:t>
            </a:r>
            <a:r>
              <a:rPr lang="it-IT" sz="2000" dirty="0"/>
              <a:t> and </a:t>
            </a:r>
            <a:r>
              <a:rPr lang="it-IT" sz="2000" dirty="0" err="1"/>
              <a:t>bakword</a:t>
            </a:r>
            <a:r>
              <a:rPr lang="it-IT" sz="2000" dirty="0"/>
              <a:t> scattering.</a:t>
            </a:r>
          </a:p>
          <a:p>
            <a:pPr algn="l"/>
            <a:endParaRPr lang="it-IT" sz="2000" dirty="0"/>
          </a:p>
          <a:p>
            <a:pPr algn="l"/>
            <a:r>
              <a:rPr lang="it-IT" sz="2000" dirty="0" err="1"/>
              <a:t>Any</a:t>
            </a:r>
            <a:r>
              <a:rPr lang="it-IT" sz="2000" dirty="0"/>
              <a:t> </a:t>
            </a:r>
            <a:r>
              <a:rPr lang="it-IT" sz="2000" dirty="0" err="1"/>
              <a:t>scatterting</a:t>
            </a:r>
            <a:r>
              <a:rPr lang="it-IT" sz="2000" dirty="0"/>
              <a:t> </a:t>
            </a:r>
            <a:r>
              <a:rPr lang="it-IT" sz="2000" dirty="0" err="1"/>
              <a:t>polarimetr</a:t>
            </a:r>
            <a:r>
              <a:rPr lang="it-IT" sz="2000" dirty="0"/>
              <a:t> </a:t>
            </a:r>
            <a:r>
              <a:rPr lang="it-IT" sz="2000" dirty="0" err="1"/>
              <a:t>is</a:t>
            </a:r>
            <a:r>
              <a:rPr lang="it-IT" sz="2000" dirty="0"/>
              <a:t> a trade-off of </a:t>
            </a:r>
            <a:r>
              <a:rPr lang="it-IT" sz="2000" dirty="0" err="1"/>
              <a:t>efficiency</a:t>
            </a:r>
            <a:r>
              <a:rPr lang="it-IT" sz="2000" dirty="0"/>
              <a:t> and </a:t>
            </a:r>
            <a:r>
              <a:rPr lang="it-IT" sz="2000" dirty="0" err="1"/>
              <a:t>modulation</a:t>
            </a:r>
            <a:r>
              <a:rPr lang="it-IT" sz="2000" dirty="0"/>
              <a:t>  (</a:t>
            </a:r>
            <a:r>
              <a:rPr lang="it-IT" sz="2000" dirty="0" err="1"/>
              <a:t>remind</a:t>
            </a:r>
            <a:r>
              <a:rPr lang="it-IT" sz="2000" dirty="0"/>
              <a:t> </a:t>
            </a:r>
            <a:r>
              <a:rPr lang="it-IT" sz="2000" dirty="0" err="1"/>
              <a:t>that</a:t>
            </a:r>
            <a:r>
              <a:rPr lang="it-IT" sz="2000" dirty="0"/>
              <a:t> 𝛆</a:t>
            </a:r>
            <a:r>
              <a:rPr lang="it-IT" sz="2000" baseline="30000" dirty="0"/>
              <a:t>1/2</a:t>
            </a:r>
            <a:r>
              <a:rPr lang="it-IT" sz="2000" dirty="0"/>
              <a:t>µ </a:t>
            </a:r>
            <a:r>
              <a:rPr lang="it-IT" sz="2000" dirty="0" err="1"/>
              <a:t>is</a:t>
            </a:r>
            <a:r>
              <a:rPr lang="it-IT" sz="2000" dirty="0"/>
              <a:t> the </a:t>
            </a:r>
            <a:r>
              <a:rPr lang="it-IT" sz="2000" dirty="0" err="1"/>
              <a:t>quality</a:t>
            </a:r>
            <a:r>
              <a:rPr lang="it-IT" sz="2000" dirty="0"/>
              <a:t> </a:t>
            </a:r>
            <a:r>
              <a:rPr lang="it-IT" sz="2000" dirty="0" err="1"/>
              <a:t>factor</a:t>
            </a:r>
            <a:r>
              <a:rPr lang="it-IT" sz="2000" dirty="0"/>
              <a:t>).</a:t>
            </a:r>
          </a:p>
        </p:txBody>
      </p:sp>
    </p:spTree>
    <p:extLst>
      <p:ext uri="{BB962C8B-B14F-4D97-AF65-F5344CB8AC3E}">
        <p14:creationId xmlns:p14="http://schemas.microsoft.com/office/powerpoint/2010/main" val="106436044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Is</a:t>
            </a:r>
            <a:r>
              <a:rPr lang="it-IT" dirty="0"/>
              <a:t> </a:t>
            </a:r>
            <a:r>
              <a:rPr lang="it-IT" dirty="0" err="1"/>
              <a:t>scattering</a:t>
            </a:r>
            <a:r>
              <a:rPr lang="it-IT" dirty="0"/>
              <a:t> </a:t>
            </a:r>
            <a:r>
              <a:rPr lang="it-IT" dirty="0" err="1"/>
              <a:t>alive</a:t>
            </a:r>
            <a:r>
              <a:rPr lang="it-IT" dirty="0"/>
              <a:t>? </a:t>
            </a:r>
            <a:r>
              <a:rPr lang="it-IT" dirty="0" err="1"/>
              <a:t>Any</a:t>
            </a:r>
            <a:r>
              <a:rPr lang="it-IT" dirty="0"/>
              <a:t> </a:t>
            </a:r>
            <a:r>
              <a:rPr lang="it-IT" dirty="0" err="1"/>
              <a:t>focal</a:t>
            </a:r>
            <a:r>
              <a:rPr lang="it-IT" dirty="0"/>
              <a:t> </a:t>
            </a:r>
            <a:r>
              <a:rPr lang="it-IT" dirty="0" err="1"/>
              <a:t>plane</a:t>
            </a:r>
            <a:r>
              <a:rPr lang="it-IT" dirty="0"/>
              <a:t> </a:t>
            </a:r>
            <a:r>
              <a:rPr lang="it-IT" dirty="0" err="1"/>
              <a:t>scattwring</a:t>
            </a:r>
            <a:r>
              <a:rPr lang="it-IT" dirty="0"/>
              <a:t> </a:t>
            </a:r>
            <a:r>
              <a:rPr lang="it-IT" dirty="0" err="1"/>
              <a:t>polarimetry</a:t>
            </a:r>
            <a:r>
              <a:rPr lang="it-IT" dirty="0"/>
              <a:t>?</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352" y="2018312"/>
            <a:ext cx="3940289" cy="4009824"/>
          </a:xfrm>
          <a:prstGeom prst="rect">
            <a:avLst/>
          </a:prstGeom>
        </p:spPr>
      </p:pic>
      <p:sp>
        <p:nvSpPr>
          <p:cNvPr id="4" name="CasellaDiTesto 3"/>
          <p:cNvSpPr txBox="1"/>
          <p:nvPr/>
        </p:nvSpPr>
        <p:spPr>
          <a:xfrm>
            <a:off x="9803272" y="2580432"/>
            <a:ext cx="3136739" cy="276999"/>
          </a:xfrm>
          <a:prstGeom prst="rect">
            <a:avLst/>
          </a:prstGeom>
          <a:noFill/>
          <a:ln>
            <a:noFill/>
          </a:ln>
        </p:spPr>
        <p:txBody>
          <a:bodyPr wrap="square" rtlCol="0">
            <a:spAutoFit/>
          </a:bodyPr>
          <a:lstStyle/>
          <a:p>
            <a:pPr algn="l"/>
            <a:r>
              <a:rPr lang="it-IT" sz="1200" dirty="0"/>
              <a:t>Fabiani et al. 2013</a:t>
            </a:r>
          </a:p>
        </p:txBody>
      </p:sp>
      <p:pic>
        <p:nvPicPr>
          <p:cNvPr id="5" name="Immagine 4"/>
          <p:cNvPicPr>
            <a:picLocks noChangeAspect="1"/>
          </p:cNvPicPr>
          <p:nvPr/>
        </p:nvPicPr>
        <p:blipFill rotWithShape="1">
          <a:blip r:embed="rId3">
            <a:extLst>
              <a:ext uri="{28A0092B-C50C-407E-A947-70E740481C1C}">
                <a14:useLocalDpi xmlns:a14="http://schemas.microsoft.com/office/drawing/2010/main" val="0"/>
              </a:ext>
            </a:extLst>
          </a:blip>
          <a:srcRect r="4480"/>
          <a:stretch/>
        </p:blipFill>
        <p:spPr>
          <a:xfrm>
            <a:off x="431019" y="2098882"/>
            <a:ext cx="4013661" cy="3329972"/>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2243" y="1200150"/>
            <a:ext cx="5626100" cy="723900"/>
          </a:xfrm>
          <a:prstGeom prst="rect">
            <a:avLst/>
          </a:prstGeom>
        </p:spPr>
      </p:pic>
      <p:sp>
        <p:nvSpPr>
          <p:cNvPr id="7" name="CasellaDiTesto 6"/>
          <p:cNvSpPr txBox="1"/>
          <p:nvPr/>
        </p:nvSpPr>
        <p:spPr>
          <a:xfrm>
            <a:off x="312516" y="1088020"/>
            <a:ext cx="3472406" cy="584775"/>
          </a:xfrm>
          <a:prstGeom prst="rect">
            <a:avLst/>
          </a:prstGeom>
          <a:noFill/>
          <a:ln>
            <a:noFill/>
          </a:ln>
        </p:spPr>
        <p:txBody>
          <a:bodyPr wrap="square" rtlCol="0">
            <a:spAutoFit/>
          </a:bodyPr>
          <a:lstStyle/>
          <a:p>
            <a:pPr algn="l"/>
            <a:r>
              <a:rPr lang="it-IT" sz="1600" dirty="0"/>
              <a:t>The </a:t>
            </a:r>
            <a:r>
              <a:rPr lang="it-IT" sz="1600" dirty="0" err="1"/>
              <a:t>modulation</a:t>
            </a:r>
            <a:r>
              <a:rPr lang="it-IT" sz="1600" dirty="0"/>
              <a:t> </a:t>
            </a:r>
            <a:r>
              <a:rPr lang="it-IT" sz="1600" dirty="0" err="1"/>
              <a:t>factor</a:t>
            </a:r>
            <a:r>
              <a:rPr lang="it-IT" sz="1600" dirty="0"/>
              <a:t> </a:t>
            </a:r>
            <a:r>
              <a:rPr lang="it-IT" sz="1600" dirty="0" err="1"/>
              <a:t>s</a:t>
            </a:r>
            <a:r>
              <a:rPr lang="it-IT" sz="1600" dirty="0"/>
              <a:t> maximum </a:t>
            </a:r>
            <a:r>
              <a:rPr lang="it-IT" sz="1600" dirty="0" err="1"/>
              <a:t>around</a:t>
            </a:r>
            <a:r>
              <a:rPr lang="it-IT" sz="1600" dirty="0"/>
              <a:t> 90°</a:t>
            </a:r>
          </a:p>
        </p:txBody>
      </p:sp>
      <p:sp>
        <p:nvSpPr>
          <p:cNvPr id="8" name="CasellaDiTesto 7"/>
          <p:cNvSpPr txBox="1"/>
          <p:nvPr/>
        </p:nvSpPr>
        <p:spPr>
          <a:xfrm>
            <a:off x="7449113" y="6027003"/>
            <a:ext cx="4178460" cy="830997"/>
          </a:xfrm>
          <a:prstGeom prst="rect">
            <a:avLst/>
          </a:prstGeom>
          <a:noFill/>
          <a:ln>
            <a:noFill/>
          </a:ln>
        </p:spPr>
        <p:txBody>
          <a:bodyPr wrap="square" rtlCol="0">
            <a:spAutoFit/>
          </a:bodyPr>
          <a:lstStyle/>
          <a:p>
            <a:pPr algn="l"/>
            <a:r>
              <a:rPr lang="it-IT" sz="1600" dirty="0"/>
              <a:t>Ideal </a:t>
            </a:r>
            <a:r>
              <a:rPr lang="it-IT" sz="1600" dirty="0" err="1"/>
              <a:t>scattering</a:t>
            </a:r>
            <a:r>
              <a:rPr lang="it-IT" sz="1600" dirty="0"/>
              <a:t> </a:t>
            </a:r>
            <a:r>
              <a:rPr lang="it-IT" sz="1600" dirty="0" err="1"/>
              <a:t>focal</a:t>
            </a:r>
            <a:r>
              <a:rPr lang="it-IT" sz="1600" dirty="0"/>
              <a:t> </a:t>
            </a:r>
            <a:r>
              <a:rPr lang="it-IT" sz="1600" dirty="0" err="1"/>
              <a:t>plane</a:t>
            </a:r>
            <a:r>
              <a:rPr lang="it-IT" sz="1600" dirty="0"/>
              <a:t> polarimeter. </a:t>
            </a:r>
            <a:r>
              <a:rPr lang="it-IT" sz="1600" dirty="0" err="1"/>
              <a:t>But</a:t>
            </a:r>
            <a:r>
              <a:rPr lang="it-IT" sz="1600" dirty="0"/>
              <a:t> the </a:t>
            </a:r>
            <a:r>
              <a:rPr lang="it-IT" sz="1600" dirty="0" err="1"/>
              <a:t>absorber</a:t>
            </a:r>
            <a:r>
              <a:rPr lang="it-IT" sz="1600" dirty="0"/>
              <a:t> </a:t>
            </a:r>
            <a:r>
              <a:rPr lang="it-IT" sz="1600" dirty="0" err="1"/>
              <a:t>should</a:t>
            </a:r>
            <a:r>
              <a:rPr lang="it-IT" sz="1600" dirty="0"/>
              <a:t> be </a:t>
            </a:r>
            <a:r>
              <a:rPr lang="it-IT" sz="1600" dirty="0" err="1"/>
              <a:t>subdivided</a:t>
            </a:r>
            <a:r>
              <a:rPr lang="it-IT" sz="1600" dirty="0"/>
              <a:t> to </a:t>
            </a:r>
            <a:r>
              <a:rPr lang="it-IT" sz="1600" dirty="0" err="1"/>
              <a:t>minimize</a:t>
            </a:r>
            <a:r>
              <a:rPr lang="it-IT" sz="1600" dirty="0"/>
              <a:t> </a:t>
            </a:r>
            <a:r>
              <a:rPr lang="it-IT" sz="1600" dirty="0" err="1"/>
              <a:t>forward</a:t>
            </a:r>
            <a:r>
              <a:rPr lang="it-IT" sz="1600" dirty="0"/>
              <a:t> and </a:t>
            </a:r>
            <a:r>
              <a:rPr lang="it-IT" sz="1600" dirty="0" err="1"/>
              <a:t>backward</a:t>
            </a:r>
            <a:r>
              <a:rPr lang="it-IT" sz="1600" dirty="0"/>
              <a:t> </a:t>
            </a:r>
            <a:r>
              <a:rPr lang="it-IT" sz="1600" dirty="0" err="1"/>
              <a:t>scattering</a:t>
            </a:r>
            <a:endParaRPr lang="it-IT" sz="1600" dirty="0"/>
          </a:p>
        </p:txBody>
      </p:sp>
    </p:spTree>
    <p:extLst>
      <p:ext uri="{BB962C8B-B14F-4D97-AF65-F5344CB8AC3E}">
        <p14:creationId xmlns:p14="http://schemas.microsoft.com/office/powerpoint/2010/main" val="151736215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37819" y="228600"/>
            <a:ext cx="10160000" cy="685800"/>
          </a:xfrm>
        </p:spPr>
        <p:txBody>
          <a:bodyPr/>
          <a:lstStyle/>
          <a:p>
            <a:endParaRPr lang="it-IT"/>
          </a:p>
        </p:txBody>
      </p:sp>
      <p:sp>
        <p:nvSpPr>
          <p:cNvPr id="3" name="Rettangolo 2"/>
          <p:cNvSpPr/>
          <p:nvPr/>
        </p:nvSpPr>
        <p:spPr>
          <a:xfrm>
            <a:off x="228600" y="914400"/>
            <a:ext cx="11587163" cy="3570208"/>
          </a:xfrm>
          <a:prstGeom prst="rect">
            <a:avLst/>
          </a:prstGeom>
        </p:spPr>
        <p:txBody>
          <a:bodyPr wrap="square">
            <a:spAutoFit/>
          </a:bodyPr>
          <a:lstStyle/>
          <a:p>
            <a:pPr algn="ctr"/>
            <a:r>
              <a:rPr lang="en-US" sz="2800" b="1" dirty="0"/>
              <a:t>Why Focal Plane Scattering Polarimeters are hard to build and hard to believe?</a:t>
            </a:r>
          </a:p>
          <a:p>
            <a:r>
              <a:rPr lang="en-US" dirty="0"/>
              <a:t>A </a:t>
            </a:r>
            <a:r>
              <a:rPr lang="en-US" dirty="0" err="1"/>
              <a:t>compton</a:t>
            </a:r>
            <a:r>
              <a:rPr lang="en-US" dirty="0"/>
              <a:t> polarimeter can be passive or active when the scatterer is an inert material  or a detector in coincidence with the absorber.</a:t>
            </a:r>
          </a:p>
          <a:p>
            <a:pPr marL="342900" indent="-342900">
              <a:buAutoNum type="arabicParenR"/>
            </a:pPr>
            <a:endParaRPr lang="en-US" dirty="0"/>
          </a:p>
          <a:p>
            <a:pPr marL="342900" indent="-342900">
              <a:buAutoNum type="arabicParenR"/>
            </a:pPr>
            <a:r>
              <a:rPr lang="en-US" dirty="0"/>
              <a:t>The scattering around 90° is highly modulated. The polarimeter must somehow limit the scattering angle.</a:t>
            </a:r>
          </a:p>
          <a:p>
            <a:pPr marL="342900" indent="-342900">
              <a:buAutoNum type="arabicParenR"/>
            </a:pPr>
            <a:r>
              <a:rPr lang="en-US" dirty="0"/>
              <a:t>The Thomson/Compton </a:t>
            </a:r>
            <a:r>
              <a:rPr lang="en-US" b="1" dirty="0"/>
              <a:t>competes with photoelectric</a:t>
            </a:r>
            <a:r>
              <a:rPr lang="en-US" dirty="0"/>
              <a:t>. The </a:t>
            </a:r>
            <a:r>
              <a:rPr lang="en-US" dirty="0" err="1"/>
              <a:t>scatterer</a:t>
            </a:r>
            <a:r>
              <a:rPr lang="en-US" dirty="0"/>
              <a:t> should be of the lowest possible Z. Even with Li  below 10 keV the photoelectric is overwhelming.</a:t>
            </a:r>
          </a:p>
          <a:p>
            <a:pPr marL="342900" indent="-342900">
              <a:buFontTx/>
              <a:buAutoNum type="arabicParenR"/>
            </a:pPr>
            <a:r>
              <a:rPr lang="en-US" dirty="0"/>
              <a:t>The absorption coefficient is ≳ 5 g/cm2.  The </a:t>
            </a:r>
            <a:r>
              <a:rPr lang="en-US" dirty="0" err="1"/>
              <a:t>scatterer</a:t>
            </a:r>
            <a:r>
              <a:rPr lang="en-US" dirty="0"/>
              <a:t> must be solid. The </a:t>
            </a:r>
            <a:r>
              <a:rPr lang="en-US" b="1" dirty="0"/>
              <a:t>absorption point is very uncertain</a:t>
            </a:r>
            <a:r>
              <a:rPr lang="en-US" dirty="0"/>
              <a:t> (poor imaging or no imaging at all).</a:t>
            </a:r>
          </a:p>
          <a:p>
            <a:pPr marL="342900" indent="-342900">
              <a:buFontTx/>
              <a:buAutoNum type="arabicParenR"/>
            </a:pPr>
            <a:r>
              <a:rPr lang="en-US" dirty="0"/>
              <a:t>A further effect is that the </a:t>
            </a:r>
            <a:r>
              <a:rPr lang="en-US" b="1" dirty="0"/>
              <a:t>detectors have an area of tens of cm</a:t>
            </a:r>
            <a:r>
              <a:rPr lang="en-US" b="1" baseline="30000" dirty="0"/>
              <a:t>2</a:t>
            </a:r>
            <a:r>
              <a:rPr lang="en-US" b="1" dirty="0"/>
              <a:t> </a:t>
            </a:r>
            <a:r>
              <a:rPr lang="en-US" dirty="0"/>
              <a:t>or even more. </a:t>
            </a:r>
          </a:p>
          <a:p>
            <a:pPr marL="342900" indent="-342900">
              <a:buAutoNum type="arabicParenR"/>
            </a:pPr>
            <a:r>
              <a:rPr lang="en-US" dirty="0"/>
              <a:t>The energy passed to the electron for scattering around 90° is very weak at low energies. To detect the first event a starting energy from 20 to 35 keV is needed.</a:t>
            </a:r>
          </a:p>
          <a:p>
            <a:pPr marL="342900" indent="-342900">
              <a:buAutoNum type="arabicParenR"/>
            </a:pPr>
            <a:r>
              <a:rPr lang="en-US" dirty="0"/>
              <a:t>The polarimeter </a:t>
            </a:r>
            <a:r>
              <a:rPr lang="en-US" b="1" dirty="0"/>
              <a:t>need to be rotated </a:t>
            </a:r>
            <a:r>
              <a:rPr lang="en-US" dirty="0"/>
              <a:t>to compensate systematics.</a:t>
            </a:r>
          </a:p>
        </p:txBody>
      </p:sp>
      <p:pic>
        <p:nvPicPr>
          <p:cNvPr id="5" name="Immagine 4">
            <a:extLst>
              <a:ext uri="{FF2B5EF4-FFF2-40B4-BE49-F238E27FC236}">
                <a16:creationId xmlns:a16="http://schemas.microsoft.com/office/drawing/2014/main" id="{B45F8F97-957E-BFDF-2084-8ACBBF2E8A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389" y="4484609"/>
            <a:ext cx="7055278" cy="2373392"/>
          </a:xfrm>
          <a:prstGeom prst="rect">
            <a:avLst/>
          </a:prstGeom>
        </p:spPr>
      </p:pic>
    </p:spTree>
    <p:extLst>
      <p:ext uri="{BB962C8B-B14F-4D97-AF65-F5344CB8AC3E}">
        <p14:creationId xmlns:p14="http://schemas.microsoft.com/office/powerpoint/2010/main" val="405839390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955675"/>
          </a:xfrm>
        </p:spPr>
        <p:txBody>
          <a:bodyPr/>
          <a:lstStyle/>
          <a:p>
            <a:pPr algn="ctr"/>
            <a:r>
              <a:rPr lang="it-IT" dirty="0"/>
              <a:t>X-</a:t>
            </a:r>
            <a:r>
              <a:rPr lang="it-IT" dirty="0" err="1"/>
              <a:t>Ray</a:t>
            </a:r>
            <a:r>
              <a:rPr lang="it-IT" dirty="0"/>
              <a:t> </a:t>
            </a:r>
            <a:r>
              <a:rPr lang="it-IT" dirty="0" err="1"/>
              <a:t>Physics</a:t>
            </a:r>
            <a:r>
              <a:rPr lang="it-IT" dirty="0"/>
              <a:t> and </a:t>
            </a:r>
            <a:r>
              <a:rPr lang="it-IT" dirty="0" err="1"/>
              <a:t>Polarimetry</a:t>
            </a:r>
            <a:endParaRPr lang="it-IT" dirty="0"/>
          </a:p>
        </p:txBody>
      </p:sp>
      <p:sp>
        <p:nvSpPr>
          <p:cNvPr id="3" name="CasellaDiTesto 2"/>
          <p:cNvSpPr txBox="1"/>
          <p:nvPr/>
        </p:nvSpPr>
        <p:spPr>
          <a:xfrm>
            <a:off x="1607127" y="955675"/>
            <a:ext cx="8977746" cy="2677656"/>
          </a:xfrm>
          <a:prstGeom prst="rect">
            <a:avLst/>
          </a:prstGeom>
          <a:noFill/>
        </p:spPr>
        <p:txBody>
          <a:bodyPr wrap="square" rtlCol="0">
            <a:spAutoFit/>
          </a:bodyPr>
          <a:lstStyle/>
          <a:p>
            <a:r>
              <a:rPr lang="en-US" sz="2400" dirty="0"/>
              <a:t>X-rays were discovered in 1895 by Wilhelm Konrad </a:t>
            </a:r>
            <a:r>
              <a:rPr lang="en-US" sz="2400" dirty="0" err="1"/>
              <a:t>Röngen</a:t>
            </a:r>
            <a:r>
              <a:rPr lang="en-US" sz="2400" dirty="0"/>
              <a:t>. He was immediately aware of the practical applications but had fancy ideas about what those rays could be.</a:t>
            </a:r>
          </a:p>
          <a:p>
            <a:endParaRPr lang="en-US" sz="2400" dirty="0"/>
          </a:p>
          <a:p>
            <a:r>
              <a:rPr lang="en-US" sz="2400" dirty="0"/>
              <a:t>In 1906 the Charles Glover Barkla  demonstrated that X-rays are scattered according to the rules of polarization. This demonstrates that X-rays are electromagnetic radiation. </a:t>
            </a:r>
          </a:p>
        </p:txBody>
      </p:sp>
      <p:pic>
        <p:nvPicPr>
          <p:cNvPr id="5" name="Immagine 4"/>
          <p:cNvPicPr>
            <a:picLocks noChangeAspect="1"/>
          </p:cNvPicPr>
          <p:nvPr/>
        </p:nvPicPr>
        <p:blipFill rotWithShape="1">
          <a:blip r:embed="rId3"/>
          <a:srcRect b="11904"/>
          <a:stretch/>
        </p:blipFill>
        <p:spPr>
          <a:xfrm>
            <a:off x="1342673" y="3633331"/>
            <a:ext cx="2552700" cy="2808250"/>
          </a:xfrm>
          <a:prstGeom prst="rect">
            <a:avLst/>
          </a:prstGeom>
        </p:spPr>
      </p:pic>
      <p:sp>
        <p:nvSpPr>
          <p:cNvPr id="6" name="CasellaDiTesto 5"/>
          <p:cNvSpPr txBox="1"/>
          <p:nvPr/>
        </p:nvSpPr>
        <p:spPr>
          <a:xfrm>
            <a:off x="4391378" y="4097867"/>
            <a:ext cx="3702755" cy="1384995"/>
          </a:xfrm>
          <a:prstGeom prst="rect">
            <a:avLst/>
          </a:prstGeom>
          <a:noFill/>
        </p:spPr>
        <p:txBody>
          <a:bodyPr wrap="square" rtlCol="0">
            <a:spAutoFit/>
          </a:bodyPr>
          <a:lstStyle/>
          <a:p>
            <a:endParaRPr lang="it-IT" dirty="0"/>
          </a:p>
          <a:p>
            <a:pPr algn="ctr"/>
            <a:r>
              <a:rPr lang="en-US" sz="2400" dirty="0"/>
              <a:t>Physics and Polarimetry of X-Rays are borne together.</a:t>
            </a:r>
          </a:p>
          <a:p>
            <a:endParaRPr lang="it-IT" dirty="0"/>
          </a:p>
        </p:txBody>
      </p:sp>
      <p:pic>
        <p:nvPicPr>
          <p:cNvPr id="7" name="Immagine 6"/>
          <p:cNvPicPr>
            <a:picLocks noChangeAspect="1"/>
          </p:cNvPicPr>
          <p:nvPr/>
        </p:nvPicPr>
        <p:blipFill>
          <a:blip r:embed="rId4"/>
          <a:stretch>
            <a:fillRect/>
          </a:stretch>
        </p:blipFill>
        <p:spPr>
          <a:xfrm>
            <a:off x="8450979" y="3516068"/>
            <a:ext cx="2231131" cy="2925513"/>
          </a:xfrm>
          <a:prstGeom prst="rect">
            <a:avLst/>
          </a:prstGeom>
        </p:spPr>
      </p:pic>
      <p:sp>
        <p:nvSpPr>
          <p:cNvPr id="4" name="Segnaposto piè di pagina 3"/>
          <p:cNvSpPr>
            <a:spLocks noGrp="1"/>
          </p:cNvSpPr>
          <p:nvPr>
            <p:ph type="ftr" sz="quarter" idx="11"/>
          </p:nvPr>
        </p:nvSpPr>
        <p:spPr/>
        <p:txBody>
          <a:bodyPr/>
          <a:lstStyle/>
          <a:p>
            <a:r>
              <a:rPr lang="it-IT" b="1">
                <a:solidFill>
                  <a:schemeClr val="tx1"/>
                </a:solidFill>
              </a:rPr>
              <a:t>FIXP Academy  L'Aquila 20250407</a:t>
            </a:r>
            <a:endParaRPr lang="it-IT" b="1" dirty="0">
              <a:solidFill>
                <a:schemeClr val="tx1"/>
              </a:solidFill>
            </a:endParaRPr>
          </a:p>
        </p:txBody>
      </p:sp>
      <p:sp>
        <p:nvSpPr>
          <p:cNvPr id="8" name="Segnaposto numero diapositiva 7">
            <a:extLst>
              <a:ext uri="{FF2B5EF4-FFF2-40B4-BE49-F238E27FC236}">
                <a16:creationId xmlns:a16="http://schemas.microsoft.com/office/drawing/2014/main" id="{6E48D22F-DAB2-EFB3-5A51-AAED45245732}"/>
              </a:ext>
            </a:extLst>
          </p:cNvPr>
          <p:cNvSpPr>
            <a:spLocks noGrp="1"/>
          </p:cNvSpPr>
          <p:nvPr>
            <p:ph type="sldNum" sz="quarter" idx="12"/>
          </p:nvPr>
        </p:nvSpPr>
        <p:spPr/>
        <p:txBody>
          <a:bodyPr/>
          <a:lstStyle/>
          <a:p>
            <a:fld id="{BE099B2D-7B36-2E40-915C-35FD30FE5C34}" type="slidenum">
              <a:rPr lang="it-IT" smtClean="0"/>
              <a:t>5</a:t>
            </a:fld>
            <a:endParaRPr lang="it-IT"/>
          </a:p>
        </p:txBody>
      </p:sp>
    </p:spTree>
    <p:extLst>
      <p:ext uri="{BB962C8B-B14F-4D97-AF65-F5344CB8AC3E}">
        <p14:creationId xmlns:p14="http://schemas.microsoft.com/office/powerpoint/2010/main" val="244486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What</a:t>
            </a:r>
            <a:r>
              <a:rPr lang="it-IT" dirty="0"/>
              <a:t> </a:t>
            </a:r>
            <a:r>
              <a:rPr lang="it-IT" dirty="0" err="1"/>
              <a:t>during</a:t>
            </a:r>
            <a:r>
              <a:rPr lang="it-IT" dirty="0"/>
              <a:t> IXPE </a:t>
            </a:r>
            <a:r>
              <a:rPr lang="it-IT" dirty="0" err="1"/>
              <a:t>mission</a:t>
            </a:r>
            <a:r>
              <a:rPr lang="it-IT" dirty="0"/>
              <a:t> (more or </a:t>
            </a:r>
            <a:r>
              <a:rPr lang="it-IT" dirty="0" err="1"/>
              <a:t>less</a:t>
            </a:r>
            <a:r>
              <a:rPr lang="it-IT" dirty="0"/>
              <a:t>): X-</a:t>
            </a:r>
            <a:r>
              <a:rPr lang="it-IT" dirty="0" err="1"/>
              <a:t>Cailbur</a:t>
            </a:r>
            <a:endParaRPr lang="it-IT" dirty="0"/>
          </a:p>
        </p:txBody>
      </p:sp>
      <p:sp>
        <p:nvSpPr>
          <p:cNvPr id="3" name="CasellaDiTesto 2"/>
          <p:cNvSpPr txBox="1"/>
          <p:nvPr/>
        </p:nvSpPr>
        <p:spPr>
          <a:xfrm>
            <a:off x="112890" y="1058460"/>
            <a:ext cx="10092266" cy="1323439"/>
          </a:xfrm>
          <a:prstGeom prst="rect">
            <a:avLst/>
          </a:prstGeom>
          <a:noFill/>
          <a:ln>
            <a:noFill/>
          </a:ln>
        </p:spPr>
        <p:txBody>
          <a:bodyPr wrap="square" rtlCol="0">
            <a:spAutoFit/>
          </a:bodyPr>
          <a:lstStyle/>
          <a:p>
            <a:r>
              <a:rPr lang="it-IT" sz="1600" dirty="0">
                <a:solidFill>
                  <a:prstClr val="black"/>
                </a:solidFill>
              </a:rPr>
              <a:t>X-</a:t>
            </a:r>
            <a:r>
              <a:rPr lang="it-IT" sz="1600" dirty="0" err="1">
                <a:solidFill>
                  <a:prstClr val="black"/>
                </a:solidFill>
              </a:rPr>
              <a:t>Calibur</a:t>
            </a:r>
            <a:r>
              <a:rPr lang="it-IT" sz="1600" dirty="0">
                <a:solidFill>
                  <a:prstClr val="black"/>
                </a:solidFill>
              </a:rPr>
              <a:t> </a:t>
            </a:r>
            <a:r>
              <a:rPr lang="it-IT" sz="1600" dirty="0" err="1">
                <a:solidFill>
                  <a:prstClr val="black"/>
                </a:solidFill>
              </a:rPr>
              <a:t>is</a:t>
            </a:r>
            <a:r>
              <a:rPr lang="it-IT" sz="1600" dirty="0">
                <a:solidFill>
                  <a:prstClr val="black"/>
                </a:solidFill>
              </a:rPr>
              <a:t> an </a:t>
            </a:r>
            <a:r>
              <a:rPr lang="it-IT" sz="1600" dirty="0" err="1">
                <a:solidFill>
                  <a:prstClr val="black"/>
                </a:solidFill>
              </a:rPr>
              <a:t>experiment</a:t>
            </a:r>
            <a:r>
              <a:rPr lang="it-IT" sz="1600" dirty="0">
                <a:solidFill>
                  <a:prstClr val="black"/>
                </a:solidFill>
              </a:rPr>
              <a:t> of Hard X-</a:t>
            </a:r>
            <a:r>
              <a:rPr lang="it-IT" sz="1600" dirty="0" err="1">
                <a:solidFill>
                  <a:prstClr val="black"/>
                </a:solidFill>
              </a:rPr>
              <a:t>Ray</a:t>
            </a:r>
            <a:r>
              <a:rPr lang="it-IT" sz="1600" dirty="0">
                <a:solidFill>
                  <a:prstClr val="black"/>
                </a:solidFill>
              </a:rPr>
              <a:t> </a:t>
            </a:r>
            <a:r>
              <a:rPr lang="it-IT" sz="1600" dirty="0" err="1">
                <a:solidFill>
                  <a:prstClr val="black"/>
                </a:solidFill>
              </a:rPr>
              <a:t>Polarimetry</a:t>
            </a:r>
            <a:r>
              <a:rPr lang="it-IT" sz="1600" dirty="0">
                <a:solidFill>
                  <a:prstClr val="black"/>
                </a:solidFill>
              </a:rPr>
              <a:t> </a:t>
            </a:r>
            <a:r>
              <a:rPr lang="it-IT" sz="1600" dirty="0" err="1">
                <a:solidFill>
                  <a:prstClr val="black"/>
                </a:solidFill>
              </a:rPr>
              <a:t>designed</a:t>
            </a:r>
            <a:r>
              <a:rPr lang="it-IT" sz="1600" dirty="0">
                <a:solidFill>
                  <a:prstClr val="black"/>
                </a:solidFill>
              </a:rPr>
              <a:t> to be </a:t>
            </a:r>
            <a:r>
              <a:rPr lang="it-IT" sz="1600" dirty="0" err="1">
                <a:solidFill>
                  <a:prstClr val="black"/>
                </a:solidFill>
              </a:rPr>
              <a:t>flown</a:t>
            </a:r>
            <a:r>
              <a:rPr lang="it-IT" sz="1600" dirty="0">
                <a:solidFill>
                  <a:prstClr val="black"/>
                </a:solidFill>
              </a:rPr>
              <a:t> </a:t>
            </a:r>
            <a:r>
              <a:rPr lang="it-IT" sz="1600" dirty="0" err="1">
                <a:solidFill>
                  <a:prstClr val="black"/>
                </a:solidFill>
              </a:rPr>
              <a:t>aboard</a:t>
            </a:r>
            <a:r>
              <a:rPr lang="it-IT" sz="1600" dirty="0">
                <a:solidFill>
                  <a:prstClr val="black"/>
                </a:solidFill>
              </a:rPr>
              <a:t> Long </a:t>
            </a:r>
            <a:r>
              <a:rPr lang="it-IT" sz="1600" dirty="0" err="1">
                <a:solidFill>
                  <a:prstClr val="black"/>
                </a:solidFill>
              </a:rPr>
              <a:t>Duration</a:t>
            </a:r>
            <a:r>
              <a:rPr lang="it-IT" sz="1600" dirty="0">
                <a:solidFill>
                  <a:prstClr val="black"/>
                </a:solidFill>
              </a:rPr>
              <a:t> </a:t>
            </a:r>
            <a:r>
              <a:rPr lang="it-IT" sz="1600" dirty="0" err="1">
                <a:solidFill>
                  <a:prstClr val="black"/>
                </a:solidFill>
              </a:rPr>
              <a:t>Stratospheric</a:t>
            </a:r>
            <a:r>
              <a:rPr lang="it-IT" sz="1600" dirty="0">
                <a:solidFill>
                  <a:prstClr val="black"/>
                </a:solidFill>
              </a:rPr>
              <a:t> Balloons.</a:t>
            </a:r>
          </a:p>
          <a:p>
            <a:r>
              <a:rPr lang="it-IT" sz="1600" dirty="0" err="1">
                <a:solidFill>
                  <a:prstClr val="black"/>
                </a:solidFill>
              </a:rPr>
              <a:t>It</a:t>
            </a:r>
            <a:r>
              <a:rPr lang="it-IT" sz="1600" dirty="0">
                <a:solidFill>
                  <a:prstClr val="black"/>
                </a:solidFill>
              </a:rPr>
              <a:t> </a:t>
            </a:r>
            <a:r>
              <a:rPr lang="it-IT" sz="1600" dirty="0" err="1">
                <a:solidFill>
                  <a:prstClr val="black"/>
                </a:solidFill>
              </a:rPr>
              <a:t>is</a:t>
            </a:r>
            <a:r>
              <a:rPr lang="it-IT" sz="1600" dirty="0">
                <a:solidFill>
                  <a:prstClr val="black"/>
                </a:solidFill>
              </a:rPr>
              <a:t> </a:t>
            </a:r>
            <a:r>
              <a:rPr lang="it-IT" sz="1600" dirty="0" err="1">
                <a:solidFill>
                  <a:prstClr val="black"/>
                </a:solidFill>
              </a:rPr>
              <a:t>based</a:t>
            </a:r>
            <a:r>
              <a:rPr lang="it-IT" sz="1600" dirty="0">
                <a:solidFill>
                  <a:prstClr val="black"/>
                </a:solidFill>
              </a:rPr>
              <a:t> on a Multi-</a:t>
            </a:r>
            <a:r>
              <a:rPr lang="it-IT" sz="1600" dirty="0" err="1">
                <a:solidFill>
                  <a:prstClr val="black"/>
                </a:solidFill>
              </a:rPr>
              <a:t>layer</a:t>
            </a:r>
            <a:r>
              <a:rPr lang="it-IT" sz="1600" dirty="0">
                <a:solidFill>
                  <a:prstClr val="black"/>
                </a:solidFill>
              </a:rPr>
              <a:t> </a:t>
            </a:r>
            <a:r>
              <a:rPr lang="it-IT" sz="1600" dirty="0" err="1">
                <a:solidFill>
                  <a:prstClr val="black"/>
                </a:solidFill>
              </a:rPr>
              <a:t>Hrd</a:t>
            </a:r>
            <a:r>
              <a:rPr lang="it-IT" sz="1600" dirty="0">
                <a:solidFill>
                  <a:prstClr val="black"/>
                </a:solidFill>
              </a:rPr>
              <a:t> X-</a:t>
            </a:r>
            <a:r>
              <a:rPr lang="it-IT" sz="1600" dirty="0" err="1">
                <a:solidFill>
                  <a:prstClr val="black"/>
                </a:solidFill>
              </a:rPr>
              <a:t>Ray</a:t>
            </a:r>
            <a:r>
              <a:rPr lang="it-IT" sz="1600" dirty="0">
                <a:solidFill>
                  <a:prstClr val="black"/>
                </a:solidFill>
              </a:rPr>
              <a:t> </a:t>
            </a:r>
            <a:r>
              <a:rPr lang="it-IT" sz="1600" dirty="0" err="1">
                <a:solidFill>
                  <a:prstClr val="black"/>
                </a:solidFill>
              </a:rPr>
              <a:t>Optics</a:t>
            </a:r>
            <a:r>
              <a:rPr lang="it-IT" sz="1600" dirty="0">
                <a:solidFill>
                  <a:prstClr val="black"/>
                </a:solidFill>
              </a:rPr>
              <a:t> with a </a:t>
            </a:r>
            <a:r>
              <a:rPr lang="it-IT" sz="1600" dirty="0" err="1">
                <a:solidFill>
                  <a:prstClr val="black"/>
                </a:solidFill>
              </a:rPr>
              <a:t>focal</a:t>
            </a:r>
            <a:r>
              <a:rPr lang="it-IT" sz="1600" dirty="0">
                <a:solidFill>
                  <a:prstClr val="black"/>
                </a:solidFill>
              </a:rPr>
              <a:t> </a:t>
            </a:r>
            <a:r>
              <a:rPr lang="it-IT" sz="1600" dirty="0" err="1">
                <a:solidFill>
                  <a:prstClr val="black"/>
                </a:solidFill>
              </a:rPr>
              <a:t>length</a:t>
            </a:r>
            <a:r>
              <a:rPr lang="it-IT" sz="1600" dirty="0">
                <a:solidFill>
                  <a:prstClr val="black"/>
                </a:solidFill>
              </a:rPr>
              <a:t> of 8m (TBC). A </a:t>
            </a:r>
            <a:r>
              <a:rPr lang="it-IT" sz="1600" dirty="0" err="1">
                <a:solidFill>
                  <a:prstClr val="black"/>
                </a:solidFill>
              </a:rPr>
              <a:t>cylinder</a:t>
            </a:r>
            <a:r>
              <a:rPr lang="it-IT" sz="1600" dirty="0">
                <a:solidFill>
                  <a:prstClr val="black"/>
                </a:solidFill>
              </a:rPr>
              <a:t> of </a:t>
            </a:r>
            <a:r>
              <a:rPr lang="it-IT" sz="1600" dirty="0" err="1">
                <a:solidFill>
                  <a:prstClr val="black"/>
                </a:solidFill>
              </a:rPr>
              <a:t>Beryllium</a:t>
            </a:r>
            <a:r>
              <a:rPr lang="it-IT" sz="1600" dirty="0">
                <a:solidFill>
                  <a:prstClr val="black"/>
                </a:solidFill>
              </a:rPr>
              <a:t> </a:t>
            </a:r>
            <a:r>
              <a:rPr lang="it-IT" sz="1600" dirty="0" err="1">
                <a:solidFill>
                  <a:prstClr val="black"/>
                </a:solidFill>
              </a:rPr>
              <a:t>scatters</a:t>
            </a:r>
            <a:r>
              <a:rPr lang="it-IT" sz="1600" dirty="0">
                <a:solidFill>
                  <a:prstClr val="black"/>
                </a:solidFill>
              </a:rPr>
              <a:t> </a:t>
            </a:r>
            <a:r>
              <a:rPr lang="it-IT" sz="1600" dirty="0" err="1">
                <a:solidFill>
                  <a:prstClr val="black"/>
                </a:solidFill>
              </a:rPr>
              <a:t>photons</a:t>
            </a:r>
            <a:r>
              <a:rPr lang="it-IT" sz="1600" dirty="0">
                <a:solidFill>
                  <a:prstClr val="black"/>
                </a:solidFill>
              </a:rPr>
              <a:t> </a:t>
            </a:r>
            <a:r>
              <a:rPr lang="it-IT" sz="1600" dirty="0" err="1">
                <a:solidFill>
                  <a:prstClr val="black"/>
                </a:solidFill>
              </a:rPr>
              <a:t>near</a:t>
            </a:r>
            <a:r>
              <a:rPr lang="it-IT" sz="1600" dirty="0">
                <a:solidFill>
                  <a:prstClr val="black"/>
                </a:solidFill>
              </a:rPr>
              <a:t> the foca </a:t>
            </a:r>
            <a:r>
              <a:rPr lang="it-IT" sz="1600" dirty="0" err="1">
                <a:solidFill>
                  <a:prstClr val="black"/>
                </a:solidFill>
              </a:rPr>
              <a:t>plane</a:t>
            </a:r>
            <a:r>
              <a:rPr lang="it-IT" sz="1600" dirty="0">
                <a:solidFill>
                  <a:prstClr val="black"/>
                </a:solidFill>
              </a:rPr>
              <a:t>. </a:t>
            </a:r>
            <a:r>
              <a:rPr lang="it-IT" sz="1600" dirty="0" err="1">
                <a:solidFill>
                  <a:prstClr val="black"/>
                </a:solidFill>
              </a:rPr>
              <a:t>Scattered</a:t>
            </a:r>
            <a:r>
              <a:rPr lang="it-IT" sz="1600" dirty="0">
                <a:solidFill>
                  <a:prstClr val="black"/>
                </a:solidFill>
              </a:rPr>
              <a:t> </a:t>
            </a:r>
            <a:r>
              <a:rPr lang="it-IT" sz="1600" dirty="0" err="1">
                <a:solidFill>
                  <a:prstClr val="black"/>
                </a:solidFill>
              </a:rPr>
              <a:t>photons</a:t>
            </a:r>
            <a:r>
              <a:rPr lang="it-IT" sz="1600" dirty="0">
                <a:solidFill>
                  <a:prstClr val="black"/>
                </a:solidFill>
              </a:rPr>
              <a:t> are </a:t>
            </a:r>
            <a:r>
              <a:rPr lang="it-IT" sz="1600" dirty="0" err="1">
                <a:solidFill>
                  <a:prstClr val="black"/>
                </a:solidFill>
              </a:rPr>
              <a:t>absorbed</a:t>
            </a:r>
            <a:r>
              <a:rPr lang="it-IT" sz="1600" dirty="0">
                <a:solidFill>
                  <a:prstClr val="black"/>
                </a:solidFill>
              </a:rPr>
              <a:t> by a </a:t>
            </a:r>
            <a:r>
              <a:rPr lang="it-IT" sz="1600" dirty="0" err="1">
                <a:solidFill>
                  <a:prstClr val="black"/>
                </a:solidFill>
              </a:rPr>
              <a:t>Cadmium</a:t>
            </a:r>
            <a:r>
              <a:rPr lang="it-IT" sz="1600" dirty="0">
                <a:solidFill>
                  <a:prstClr val="black"/>
                </a:solidFill>
              </a:rPr>
              <a:t> </a:t>
            </a:r>
            <a:r>
              <a:rPr lang="it-IT" sz="1600" dirty="0" err="1">
                <a:solidFill>
                  <a:prstClr val="black"/>
                </a:solidFill>
              </a:rPr>
              <a:t>Zinc</a:t>
            </a:r>
            <a:r>
              <a:rPr lang="it-IT" sz="1600" dirty="0">
                <a:solidFill>
                  <a:prstClr val="black"/>
                </a:solidFill>
              </a:rPr>
              <a:t> </a:t>
            </a:r>
            <a:r>
              <a:rPr lang="it-IT" sz="1600" dirty="0" err="1">
                <a:solidFill>
                  <a:prstClr val="black"/>
                </a:solidFill>
              </a:rPr>
              <a:t>Telluride</a:t>
            </a:r>
            <a:r>
              <a:rPr lang="it-IT" sz="1600" dirty="0">
                <a:solidFill>
                  <a:prstClr val="black"/>
                </a:solidFill>
              </a:rPr>
              <a:t> detectors </a:t>
            </a:r>
            <a:r>
              <a:rPr lang="it-IT" sz="1600" dirty="0" err="1">
                <a:solidFill>
                  <a:prstClr val="black"/>
                </a:solidFill>
              </a:rPr>
              <a:t>disposed</a:t>
            </a:r>
            <a:r>
              <a:rPr lang="it-IT" sz="1600" dirty="0">
                <a:solidFill>
                  <a:prstClr val="black"/>
                </a:solidFill>
              </a:rPr>
              <a:t> </a:t>
            </a:r>
            <a:r>
              <a:rPr lang="it-IT" sz="1600" dirty="0" err="1">
                <a:solidFill>
                  <a:prstClr val="black"/>
                </a:solidFill>
              </a:rPr>
              <a:t>around</a:t>
            </a:r>
            <a:r>
              <a:rPr lang="it-IT" sz="1600" dirty="0">
                <a:solidFill>
                  <a:prstClr val="black"/>
                </a:solidFill>
              </a:rPr>
              <a:t> to </a:t>
            </a:r>
            <a:r>
              <a:rPr lang="it-IT" sz="1600" dirty="0" err="1">
                <a:solidFill>
                  <a:prstClr val="black"/>
                </a:solidFill>
              </a:rPr>
              <a:t>build</a:t>
            </a:r>
            <a:r>
              <a:rPr lang="it-IT" sz="1600" dirty="0">
                <a:solidFill>
                  <a:prstClr val="black"/>
                </a:solidFill>
              </a:rPr>
              <a:t> a </a:t>
            </a:r>
            <a:r>
              <a:rPr lang="it-IT" sz="1600" dirty="0" err="1">
                <a:solidFill>
                  <a:prstClr val="black"/>
                </a:solidFill>
              </a:rPr>
              <a:t>square</a:t>
            </a:r>
            <a:r>
              <a:rPr lang="it-IT" sz="1600" dirty="0">
                <a:solidFill>
                  <a:prstClr val="black"/>
                </a:solidFill>
              </a:rPr>
              <a:t> </a:t>
            </a:r>
            <a:r>
              <a:rPr lang="it-IT" sz="1600" dirty="0" err="1">
                <a:solidFill>
                  <a:prstClr val="black"/>
                </a:solidFill>
              </a:rPr>
              <a:t>well</a:t>
            </a:r>
            <a:r>
              <a:rPr lang="it-IT" sz="1600" dirty="0">
                <a:solidFill>
                  <a:prstClr val="black"/>
                </a:solidFill>
              </a:rPr>
              <a:t>. From the </a:t>
            </a:r>
            <a:r>
              <a:rPr lang="it-IT" sz="1600" dirty="0" err="1">
                <a:solidFill>
                  <a:prstClr val="black"/>
                </a:solidFill>
              </a:rPr>
              <a:t>angular</a:t>
            </a:r>
            <a:r>
              <a:rPr lang="it-IT" sz="1600" dirty="0">
                <a:solidFill>
                  <a:prstClr val="black"/>
                </a:solidFill>
              </a:rPr>
              <a:t> </a:t>
            </a:r>
            <a:r>
              <a:rPr lang="it-IT" sz="1600" dirty="0" err="1">
                <a:solidFill>
                  <a:prstClr val="black"/>
                </a:solidFill>
              </a:rPr>
              <a:t>distribution</a:t>
            </a:r>
            <a:r>
              <a:rPr lang="it-IT" sz="1600" dirty="0">
                <a:solidFill>
                  <a:prstClr val="black"/>
                </a:solidFill>
              </a:rPr>
              <a:t> of the </a:t>
            </a:r>
            <a:r>
              <a:rPr lang="it-IT" sz="1600" dirty="0" err="1">
                <a:solidFill>
                  <a:prstClr val="black"/>
                </a:solidFill>
              </a:rPr>
              <a:t>scattered</a:t>
            </a:r>
            <a:r>
              <a:rPr lang="it-IT" sz="1600" dirty="0">
                <a:solidFill>
                  <a:prstClr val="black"/>
                </a:solidFill>
              </a:rPr>
              <a:t> </a:t>
            </a:r>
            <a:r>
              <a:rPr lang="it-IT" sz="1600" dirty="0" err="1">
                <a:solidFill>
                  <a:prstClr val="black"/>
                </a:solidFill>
              </a:rPr>
              <a:t>photons</a:t>
            </a:r>
            <a:r>
              <a:rPr lang="it-IT" sz="1600" dirty="0">
                <a:solidFill>
                  <a:prstClr val="black"/>
                </a:solidFill>
              </a:rPr>
              <a:t> the </a:t>
            </a:r>
            <a:r>
              <a:rPr lang="it-IT" sz="1600" dirty="0" err="1">
                <a:solidFill>
                  <a:prstClr val="black"/>
                </a:solidFill>
              </a:rPr>
              <a:t>amount</a:t>
            </a:r>
            <a:r>
              <a:rPr lang="it-IT" sz="1600" dirty="0">
                <a:solidFill>
                  <a:prstClr val="black"/>
                </a:solidFill>
              </a:rPr>
              <a:t> and angle of linear </a:t>
            </a:r>
            <a:r>
              <a:rPr lang="it-IT" sz="1600" dirty="0" err="1">
                <a:solidFill>
                  <a:prstClr val="black"/>
                </a:solidFill>
              </a:rPr>
              <a:t>polarization</a:t>
            </a:r>
            <a:r>
              <a:rPr lang="it-IT" sz="1600" dirty="0">
                <a:solidFill>
                  <a:prstClr val="black"/>
                </a:solidFill>
              </a:rPr>
              <a:t> </a:t>
            </a:r>
            <a:r>
              <a:rPr lang="it-IT" sz="1600" dirty="0" err="1">
                <a:solidFill>
                  <a:prstClr val="black"/>
                </a:solidFill>
              </a:rPr>
              <a:t>is</a:t>
            </a:r>
            <a:r>
              <a:rPr lang="it-IT" sz="1600" dirty="0">
                <a:solidFill>
                  <a:prstClr val="black"/>
                </a:solidFill>
              </a:rPr>
              <a:t> </a:t>
            </a:r>
            <a:r>
              <a:rPr lang="it-IT" sz="1600" dirty="0" err="1">
                <a:solidFill>
                  <a:prstClr val="black"/>
                </a:solidFill>
              </a:rPr>
              <a:t>derived</a:t>
            </a:r>
            <a:r>
              <a:rPr lang="it-IT" sz="1600" dirty="0">
                <a:solidFill>
                  <a:prstClr val="black"/>
                </a:solidFill>
              </a:rPr>
              <a:t>.</a:t>
            </a:r>
          </a:p>
          <a:p>
            <a:r>
              <a:rPr lang="it-IT" sz="1600" dirty="0">
                <a:solidFill>
                  <a:prstClr val="black"/>
                </a:solidFill>
              </a:rPr>
              <a:t>The sensitive  </a:t>
            </a:r>
            <a:r>
              <a:rPr lang="it-IT" sz="1600" dirty="0" err="1">
                <a:solidFill>
                  <a:prstClr val="black"/>
                </a:solidFill>
              </a:rPr>
              <a:t>range</a:t>
            </a:r>
            <a:r>
              <a:rPr lang="it-IT" sz="1600" dirty="0">
                <a:solidFill>
                  <a:prstClr val="black"/>
                </a:solidFill>
              </a:rPr>
              <a:t> </a:t>
            </a:r>
            <a:r>
              <a:rPr lang="it-IT" sz="1600" dirty="0" err="1">
                <a:solidFill>
                  <a:prstClr val="black"/>
                </a:solidFill>
              </a:rPr>
              <a:t>is</a:t>
            </a:r>
            <a:r>
              <a:rPr lang="it-IT" sz="1600" dirty="0">
                <a:solidFill>
                  <a:prstClr val="black"/>
                </a:solidFill>
              </a:rPr>
              <a:t> 15 – 35 keV </a:t>
            </a:r>
          </a:p>
        </p:txBody>
      </p:sp>
      <p:pic>
        <p:nvPicPr>
          <p:cNvPr id="11" name="Immagine 10"/>
          <p:cNvPicPr>
            <a:picLocks noChangeAspect="1"/>
          </p:cNvPicPr>
          <p:nvPr/>
        </p:nvPicPr>
        <p:blipFill rotWithShape="1">
          <a:blip r:embed="rId2">
            <a:extLst>
              <a:ext uri="{28A0092B-C50C-407E-A947-70E740481C1C}">
                <a14:useLocalDpi xmlns:a14="http://schemas.microsoft.com/office/drawing/2010/main" val="0"/>
              </a:ext>
            </a:extLst>
          </a:blip>
          <a:srcRect l="11605" t="25350" r="11976" b="51163"/>
          <a:stretch/>
        </p:blipFill>
        <p:spPr>
          <a:xfrm>
            <a:off x="372533" y="2592570"/>
            <a:ext cx="6987822" cy="1610772"/>
          </a:xfrm>
          <a:prstGeom prst="rect">
            <a:avLst/>
          </a:prstGeom>
        </p:spPr>
      </p:pic>
      <p:sp>
        <p:nvSpPr>
          <p:cNvPr id="12" name="CasellaDiTesto 11"/>
          <p:cNvSpPr txBox="1"/>
          <p:nvPr/>
        </p:nvSpPr>
        <p:spPr>
          <a:xfrm>
            <a:off x="4244622" y="4034065"/>
            <a:ext cx="3115733" cy="338554"/>
          </a:xfrm>
          <a:prstGeom prst="rect">
            <a:avLst/>
          </a:prstGeom>
          <a:noFill/>
          <a:ln>
            <a:noFill/>
          </a:ln>
        </p:spPr>
        <p:txBody>
          <a:bodyPr wrap="square" rtlCol="0">
            <a:spAutoFit/>
          </a:bodyPr>
          <a:lstStyle/>
          <a:p>
            <a:pPr algn="l"/>
            <a:r>
              <a:rPr lang="it-IT" sz="1600" dirty="0"/>
              <a:t>From </a:t>
            </a:r>
            <a:r>
              <a:rPr lang="it-IT" sz="1600" dirty="0" err="1"/>
              <a:t>Abarr</a:t>
            </a:r>
            <a:r>
              <a:rPr lang="it-IT" sz="1600" dirty="0"/>
              <a:t> et </a:t>
            </a:r>
            <a:r>
              <a:rPr lang="it-IT" sz="1600" dirty="0" err="1"/>
              <a:t>al.ApJ</a:t>
            </a:r>
            <a:r>
              <a:rPr lang="it-IT" sz="1600" dirty="0"/>
              <a:t>, 2020</a:t>
            </a:r>
          </a:p>
        </p:txBody>
      </p:sp>
      <p:pic>
        <p:nvPicPr>
          <p:cNvPr id="13" name="Immagine 12"/>
          <p:cNvPicPr>
            <a:picLocks noChangeAspect="1"/>
          </p:cNvPicPr>
          <p:nvPr/>
        </p:nvPicPr>
        <p:blipFill rotWithShape="1">
          <a:blip r:embed="rId3">
            <a:extLst>
              <a:ext uri="{28A0092B-C50C-407E-A947-70E740481C1C}">
                <a14:useLocalDpi xmlns:a14="http://schemas.microsoft.com/office/drawing/2010/main" val="0"/>
              </a:ext>
            </a:extLst>
          </a:blip>
          <a:srcRect l="13132" t="8339" r="11256" b="12267"/>
          <a:stretch/>
        </p:blipFill>
        <p:spPr>
          <a:xfrm>
            <a:off x="8094132" y="2220036"/>
            <a:ext cx="3488268" cy="2747075"/>
          </a:xfrm>
          <a:prstGeom prst="rect">
            <a:avLst/>
          </a:prstGeom>
        </p:spPr>
      </p:pic>
      <p:sp>
        <p:nvSpPr>
          <p:cNvPr id="14" name="CasellaDiTesto 13"/>
          <p:cNvSpPr txBox="1"/>
          <p:nvPr/>
        </p:nvSpPr>
        <p:spPr>
          <a:xfrm>
            <a:off x="372533" y="4583289"/>
            <a:ext cx="7100711" cy="1323439"/>
          </a:xfrm>
          <a:prstGeom prst="rect">
            <a:avLst/>
          </a:prstGeom>
          <a:noFill/>
          <a:ln>
            <a:noFill/>
          </a:ln>
        </p:spPr>
        <p:txBody>
          <a:bodyPr wrap="square" rtlCol="0">
            <a:spAutoFit/>
          </a:bodyPr>
          <a:lstStyle/>
          <a:p>
            <a:pPr algn="l"/>
            <a:r>
              <a:rPr lang="it-IT" sz="1600" dirty="0"/>
              <a:t>X-</a:t>
            </a:r>
            <a:r>
              <a:rPr lang="it-IT" sz="1600" dirty="0" err="1"/>
              <a:t>Calibur</a:t>
            </a:r>
            <a:r>
              <a:rPr lang="it-IT" sz="1600" dirty="0"/>
              <a:t> </a:t>
            </a:r>
            <a:r>
              <a:rPr lang="it-IT" sz="1600" dirty="0" err="1"/>
              <a:t>has</a:t>
            </a:r>
            <a:r>
              <a:rPr lang="it-IT" sz="1600" dirty="0"/>
              <a:t> </a:t>
            </a:r>
            <a:r>
              <a:rPr lang="it-IT" sz="1600" dirty="0" err="1"/>
              <a:t>pointed</a:t>
            </a:r>
            <a:r>
              <a:rPr lang="it-IT" sz="1600" dirty="0"/>
              <a:t> GX301-2 on </a:t>
            </a:r>
            <a:r>
              <a:rPr lang="it-IT" sz="1600" dirty="0" err="1"/>
              <a:t>december</a:t>
            </a:r>
            <a:r>
              <a:rPr lang="it-IT" sz="1600" dirty="0"/>
              <a:t> 2008 for 8 hours with an </a:t>
            </a:r>
            <a:r>
              <a:rPr lang="it-IT" sz="1600" dirty="0" err="1"/>
              <a:t>equivalent</a:t>
            </a:r>
            <a:r>
              <a:rPr lang="it-IT" sz="1600" dirty="0"/>
              <a:t> time </a:t>
            </a:r>
            <a:r>
              <a:rPr lang="it-IT" sz="1600" dirty="0" err="1"/>
              <a:t>spent</a:t>
            </a:r>
            <a:r>
              <a:rPr lang="it-IT" sz="1600" dirty="0"/>
              <a:t> for background. The </a:t>
            </a:r>
            <a:r>
              <a:rPr lang="it-IT" sz="1600" dirty="0" err="1"/>
              <a:t>flight</a:t>
            </a:r>
            <a:r>
              <a:rPr lang="it-IT" sz="1600" dirty="0"/>
              <a:t>, </a:t>
            </a:r>
            <a:r>
              <a:rPr lang="it-IT" sz="1600" dirty="0" err="1"/>
              <a:t>planned</a:t>
            </a:r>
            <a:r>
              <a:rPr lang="it-IT" sz="1600" dirty="0"/>
              <a:t> to last weeks, </a:t>
            </a:r>
            <a:r>
              <a:rPr lang="it-IT" sz="1600" dirty="0" err="1"/>
              <a:t>aborted</a:t>
            </a:r>
            <a:r>
              <a:rPr lang="it-IT" sz="1600" dirty="0"/>
              <a:t>. </a:t>
            </a:r>
          </a:p>
          <a:p>
            <a:pPr algn="l"/>
            <a:endParaRPr lang="it-IT" sz="1600" dirty="0"/>
          </a:p>
          <a:p>
            <a:pPr algn="l"/>
            <a:endParaRPr lang="it-IT" sz="1600" dirty="0"/>
          </a:p>
          <a:p>
            <a:pPr algn="l"/>
            <a:r>
              <a:rPr lang="it-IT" sz="1600" dirty="0"/>
              <a:t> </a:t>
            </a:r>
          </a:p>
        </p:txBody>
      </p:sp>
    </p:spTree>
    <p:extLst>
      <p:ext uri="{BB962C8B-B14F-4D97-AF65-F5344CB8AC3E}">
        <p14:creationId xmlns:p14="http://schemas.microsoft.com/office/powerpoint/2010/main" val="1866502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6419" t="12729" r="15803" b="4173"/>
          <a:stretch/>
        </p:blipFill>
        <p:spPr>
          <a:xfrm>
            <a:off x="6435812" y="2233915"/>
            <a:ext cx="5067566" cy="3925354"/>
          </a:xfrm>
          <a:prstGeom prst="rect">
            <a:avLst/>
          </a:prstGeom>
        </p:spPr>
      </p:pic>
      <p:sp>
        <p:nvSpPr>
          <p:cNvPr id="4" name="CasellaDiTesto 3"/>
          <p:cNvSpPr txBox="1"/>
          <p:nvPr/>
        </p:nvSpPr>
        <p:spPr>
          <a:xfrm>
            <a:off x="598311" y="1151467"/>
            <a:ext cx="10905067" cy="584775"/>
          </a:xfrm>
          <a:prstGeom prst="rect">
            <a:avLst/>
          </a:prstGeom>
          <a:noFill/>
          <a:ln>
            <a:noFill/>
          </a:ln>
        </p:spPr>
        <p:txBody>
          <a:bodyPr wrap="square" rtlCol="0">
            <a:spAutoFit/>
          </a:bodyPr>
          <a:lstStyle/>
          <a:p>
            <a:pPr algn="l"/>
            <a:r>
              <a:rPr lang="en-US" sz="1600" dirty="0"/>
              <a:t>These first data from X-CALIBUR are very interesting because demonstrate the feasibility of focal plane scattering polarimetry. But some caution is needed. As a short term concern the freedom in the selection of targets is limited.</a:t>
            </a:r>
          </a:p>
        </p:txBody>
      </p:sp>
      <p:sp>
        <p:nvSpPr>
          <p:cNvPr id="5" name="CasellaDiTesto 4"/>
          <p:cNvSpPr txBox="1"/>
          <p:nvPr/>
        </p:nvSpPr>
        <p:spPr>
          <a:xfrm>
            <a:off x="355207" y="2720828"/>
            <a:ext cx="5698353" cy="2062103"/>
          </a:xfrm>
          <a:prstGeom prst="rect">
            <a:avLst/>
          </a:prstGeom>
          <a:noFill/>
          <a:ln>
            <a:noFill/>
          </a:ln>
        </p:spPr>
        <p:txBody>
          <a:bodyPr wrap="square" rtlCol="0">
            <a:spAutoFit/>
          </a:bodyPr>
          <a:lstStyle/>
          <a:p>
            <a:r>
              <a:rPr lang="en-US" sz="1600" dirty="0"/>
              <a:t>Long Duration Balloons are only launched from Arctic or </a:t>
            </a:r>
            <a:r>
              <a:rPr lang="en-US" sz="1600" dirty="0" err="1"/>
              <a:t>Antartic</a:t>
            </a:r>
            <a:r>
              <a:rPr lang="en-US" sz="1600" dirty="0"/>
              <a:t> sites</a:t>
            </a:r>
          </a:p>
          <a:p>
            <a:r>
              <a:rPr lang="en-US" sz="1600" dirty="0"/>
              <a:t>McMurdo, </a:t>
            </a:r>
            <a:r>
              <a:rPr lang="en-US" sz="1600" dirty="0" err="1"/>
              <a:t>Antartica</a:t>
            </a:r>
            <a:r>
              <a:rPr lang="en-US" sz="1600" dirty="0"/>
              <a:t>  78°S        Longyearbyen, Svalbard 78° N</a:t>
            </a:r>
          </a:p>
          <a:p>
            <a:r>
              <a:rPr lang="en-US" sz="1600" dirty="0"/>
              <a:t>But the observation cannot be performed at too high inclination. Assuming that this must b &lt; 35° we have that 𝝳&lt;-43° or 𝝳&gt;+43.</a:t>
            </a:r>
          </a:p>
          <a:p>
            <a:r>
              <a:rPr lang="en-US" sz="1600" dirty="0"/>
              <a:t>GX 301-2 is at 𝝳=-62° . A good choice for sure but not completely free.</a:t>
            </a:r>
          </a:p>
          <a:p>
            <a:endParaRPr lang="en-US" sz="1600" dirty="0"/>
          </a:p>
          <a:p>
            <a:r>
              <a:rPr lang="en-US" sz="1600" dirty="0"/>
              <a:t>Our freedom to select the target is very limited. Anyway this is typical in all balloon experiments.</a:t>
            </a:r>
          </a:p>
        </p:txBody>
      </p:sp>
    </p:spTree>
    <p:extLst>
      <p:ext uri="{BB962C8B-B14F-4D97-AF65-F5344CB8AC3E}">
        <p14:creationId xmlns:p14="http://schemas.microsoft.com/office/powerpoint/2010/main" val="663474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A5DA9E-6695-C6FF-017E-97EA99B028E5}"/>
              </a:ext>
            </a:extLst>
          </p:cNvPr>
          <p:cNvSpPr>
            <a:spLocks noGrp="1"/>
          </p:cNvSpPr>
          <p:nvPr>
            <p:ph type="title"/>
          </p:nvPr>
        </p:nvSpPr>
        <p:spPr/>
        <p:txBody>
          <a:bodyPr/>
          <a:lstStyle/>
          <a:p>
            <a:endParaRPr lang="it-IT"/>
          </a:p>
        </p:txBody>
      </p:sp>
      <p:sp>
        <p:nvSpPr>
          <p:cNvPr id="3" name="CasellaDiTesto 2">
            <a:extLst>
              <a:ext uri="{FF2B5EF4-FFF2-40B4-BE49-F238E27FC236}">
                <a16:creationId xmlns:a16="http://schemas.microsoft.com/office/drawing/2014/main" id="{0681ABEE-BFAF-E5B8-D2CC-870EDB03EC68}"/>
              </a:ext>
            </a:extLst>
          </p:cNvPr>
          <p:cNvSpPr txBox="1"/>
          <p:nvPr/>
        </p:nvSpPr>
        <p:spPr>
          <a:xfrm>
            <a:off x="723900" y="1866900"/>
            <a:ext cx="10160000" cy="2554545"/>
          </a:xfrm>
          <a:prstGeom prst="rect">
            <a:avLst/>
          </a:prstGeom>
          <a:noFill/>
          <a:ln>
            <a:noFill/>
          </a:ln>
        </p:spPr>
        <p:txBody>
          <a:bodyPr wrap="square" rtlCol="0">
            <a:spAutoFit/>
          </a:bodyPr>
          <a:lstStyle/>
          <a:p>
            <a:pPr algn="l"/>
            <a:r>
              <a:rPr lang="it-IT" sz="2400" dirty="0"/>
              <a:t>But with a </a:t>
            </a:r>
            <a:r>
              <a:rPr lang="it-IT" sz="2400" dirty="0" err="1"/>
              <a:t>very</a:t>
            </a:r>
            <a:r>
              <a:rPr lang="it-IT" sz="2400" dirty="0"/>
              <a:t> heavy </a:t>
            </a:r>
            <a:r>
              <a:rPr lang="it-IT" sz="2400" dirty="0" err="1"/>
              <a:t>anticoincidence</a:t>
            </a:r>
            <a:r>
              <a:rPr lang="it-IT" sz="2400" dirty="0"/>
              <a:t> the background can be </a:t>
            </a:r>
            <a:r>
              <a:rPr lang="it-IT" sz="2400" dirty="0" err="1"/>
              <a:t>reduced</a:t>
            </a:r>
            <a:r>
              <a:rPr lang="it-IT" sz="2400" dirty="0"/>
              <a:t> so </a:t>
            </a:r>
            <a:r>
              <a:rPr lang="it-IT" sz="2400" dirty="0" err="1"/>
              <a:t>that</a:t>
            </a:r>
            <a:r>
              <a:rPr lang="it-IT" sz="2400" dirty="0"/>
              <a:t> the hard X-ray </a:t>
            </a:r>
            <a:r>
              <a:rPr lang="it-IT" sz="2400" dirty="0" err="1"/>
              <a:t>polarization</a:t>
            </a:r>
            <a:r>
              <a:rPr lang="it-IT" sz="2400" dirty="0"/>
              <a:t> of at </a:t>
            </a:r>
            <a:r>
              <a:rPr lang="it-IT" sz="2400" dirty="0" err="1"/>
              <a:t>least</a:t>
            </a:r>
            <a:r>
              <a:rPr lang="it-IT" sz="2400" dirty="0"/>
              <a:t> the </a:t>
            </a:r>
            <a:r>
              <a:rPr lang="it-IT" sz="2400" dirty="0" err="1"/>
              <a:t>Crab</a:t>
            </a:r>
            <a:r>
              <a:rPr lang="it-IT" sz="2400" dirty="0"/>
              <a:t> and </a:t>
            </a:r>
            <a:r>
              <a:rPr lang="it-IT" sz="2400" dirty="0" err="1"/>
              <a:t>Cyg</a:t>
            </a:r>
            <a:r>
              <a:rPr lang="it-IT" sz="2400" dirty="0"/>
              <a:t> X-1 </a:t>
            </a:r>
            <a:r>
              <a:rPr lang="it-IT" sz="2400" dirty="0" err="1"/>
              <a:t>have</a:t>
            </a:r>
            <a:r>
              <a:rPr lang="it-IT" sz="2400" dirty="0"/>
              <a:t> </a:t>
            </a:r>
            <a:r>
              <a:rPr lang="it-IT" sz="2400" dirty="0" err="1"/>
              <a:t>been</a:t>
            </a:r>
            <a:r>
              <a:rPr lang="it-IT" sz="2400" dirty="0"/>
              <a:t> </a:t>
            </a:r>
            <a:r>
              <a:rPr lang="it-IT" sz="2400" dirty="0" err="1"/>
              <a:t>very</a:t>
            </a:r>
            <a:r>
              <a:rPr lang="it-IT" sz="2400" dirty="0"/>
              <a:t> </a:t>
            </a:r>
            <a:r>
              <a:rPr lang="it-IT" sz="2400" dirty="0" err="1"/>
              <a:t>recently</a:t>
            </a:r>
            <a:r>
              <a:rPr lang="it-IT" sz="2400" dirty="0"/>
              <a:t> </a:t>
            </a:r>
            <a:r>
              <a:rPr lang="it-IT" sz="2400" dirty="0" err="1"/>
              <a:t>measured</a:t>
            </a:r>
            <a:r>
              <a:rPr lang="it-IT" sz="2400" dirty="0"/>
              <a:t> </a:t>
            </a:r>
          </a:p>
          <a:p>
            <a:pPr algn="l"/>
            <a:endParaRPr lang="it-IT" sz="2000" dirty="0"/>
          </a:p>
          <a:p>
            <a:pPr algn="l"/>
            <a:endParaRPr lang="it-IT" sz="2000" dirty="0"/>
          </a:p>
          <a:p>
            <a:pPr algn="l"/>
            <a:endParaRPr lang="it-IT" sz="2000" dirty="0"/>
          </a:p>
          <a:p>
            <a:pPr algn="l"/>
            <a:endParaRPr lang="it-IT" sz="2000" dirty="0"/>
          </a:p>
          <a:p>
            <a:pPr algn="ctr"/>
            <a:r>
              <a:rPr lang="it-IT" sz="3200" dirty="0"/>
              <a:t>SEE THE LESSON BY MARK PEARCE</a:t>
            </a:r>
          </a:p>
        </p:txBody>
      </p:sp>
    </p:spTree>
    <p:extLst>
      <p:ext uri="{BB962C8B-B14F-4D97-AF65-F5344CB8AC3E}">
        <p14:creationId xmlns:p14="http://schemas.microsoft.com/office/powerpoint/2010/main" val="3047443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Limits of the </a:t>
            </a:r>
            <a:r>
              <a:rPr lang="it-IT" dirty="0" err="1"/>
              <a:t>focal</a:t>
            </a:r>
            <a:r>
              <a:rPr lang="it-IT" dirty="0"/>
              <a:t> </a:t>
            </a:r>
            <a:r>
              <a:rPr lang="it-IT" dirty="0" err="1"/>
              <a:t>plane</a:t>
            </a:r>
            <a:r>
              <a:rPr lang="it-IT" dirty="0"/>
              <a:t> </a:t>
            </a:r>
            <a:r>
              <a:rPr lang="it-IT" dirty="0" err="1"/>
              <a:t>scattering</a:t>
            </a:r>
            <a:endParaRPr lang="it-IT" dirty="0"/>
          </a:p>
        </p:txBody>
      </p:sp>
      <p:sp>
        <p:nvSpPr>
          <p:cNvPr id="3" name="Rettangolo 2"/>
          <p:cNvSpPr/>
          <p:nvPr/>
        </p:nvSpPr>
        <p:spPr>
          <a:xfrm>
            <a:off x="173618" y="914400"/>
            <a:ext cx="10764455" cy="3170099"/>
          </a:xfrm>
          <a:prstGeom prst="rect">
            <a:avLst/>
          </a:prstGeom>
        </p:spPr>
        <p:txBody>
          <a:bodyPr wrap="square">
            <a:spAutoFit/>
          </a:bodyPr>
          <a:lstStyle/>
          <a:p>
            <a:r>
              <a:rPr lang="it-IT" sz="2000" dirty="0"/>
              <a:t>	In an </a:t>
            </a:r>
            <a:r>
              <a:rPr lang="it-IT" sz="2000" dirty="0" err="1"/>
              <a:t>experiment</a:t>
            </a:r>
            <a:r>
              <a:rPr lang="it-IT" sz="2000" dirty="0"/>
              <a:t>  with an </a:t>
            </a:r>
            <a:r>
              <a:rPr lang="it-IT" sz="2000" dirty="0" err="1"/>
              <a:t>optics</a:t>
            </a:r>
            <a:r>
              <a:rPr lang="it-IT" sz="2000" dirty="0"/>
              <a:t> the </a:t>
            </a:r>
            <a:r>
              <a:rPr lang="it-IT" sz="2000" dirty="0" err="1"/>
              <a:t>huge</a:t>
            </a:r>
            <a:r>
              <a:rPr lang="it-IT" sz="2000" dirty="0"/>
              <a:t> </a:t>
            </a:r>
            <a:r>
              <a:rPr lang="it-IT" sz="2000" dirty="0" err="1"/>
              <a:t>advantage</a:t>
            </a:r>
            <a:r>
              <a:rPr lang="it-IT" sz="2000" dirty="0"/>
              <a:t> </a:t>
            </a:r>
            <a:r>
              <a:rPr lang="it-IT" sz="2000" dirty="0" err="1"/>
              <a:t>is</a:t>
            </a:r>
            <a:r>
              <a:rPr lang="it-IT" sz="2000" dirty="0"/>
              <a:t> </a:t>
            </a:r>
            <a:r>
              <a:rPr lang="it-IT" sz="2000" dirty="0" err="1"/>
              <a:t>that</a:t>
            </a:r>
            <a:r>
              <a:rPr lang="it-IT" sz="2000" dirty="0"/>
              <a:t> the </a:t>
            </a:r>
            <a:r>
              <a:rPr lang="it-IT" sz="2000" dirty="0" err="1"/>
              <a:t>photons</a:t>
            </a:r>
            <a:r>
              <a:rPr lang="it-IT" sz="2000" dirty="0"/>
              <a:t> from the source are to be </a:t>
            </a:r>
            <a:r>
              <a:rPr lang="it-IT" sz="2000" dirty="0" err="1"/>
              <a:t>compared</a:t>
            </a:r>
            <a:r>
              <a:rPr lang="it-IT" sz="2000" dirty="0"/>
              <a:t> with the background </a:t>
            </a:r>
            <a:r>
              <a:rPr lang="it-IT" sz="2000" dirty="0" err="1"/>
              <a:t>events</a:t>
            </a:r>
            <a:r>
              <a:rPr lang="it-IT" sz="2000" dirty="0"/>
              <a:t> in the </a:t>
            </a:r>
            <a:r>
              <a:rPr lang="it-IT" sz="2000" dirty="0" err="1"/>
              <a:t>psf</a:t>
            </a:r>
            <a:r>
              <a:rPr lang="it-IT" sz="2000" dirty="0"/>
              <a:t>. In a </a:t>
            </a:r>
            <a:r>
              <a:rPr lang="it-IT" sz="2000" dirty="0" err="1"/>
              <a:t>focal</a:t>
            </a:r>
            <a:r>
              <a:rPr lang="it-IT" sz="2000" dirty="0"/>
              <a:t> </a:t>
            </a:r>
            <a:r>
              <a:rPr lang="it-IT" sz="2000" dirty="0" err="1"/>
              <a:t>plane</a:t>
            </a:r>
            <a:r>
              <a:rPr lang="it-IT" sz="2000" dirty="0"/>
              <a:t> polarimeter the </a:t>
            </a:r>
            <a:r>
              <a:rPr lang="it-IT" sz="2000" dirty="0" err="1"/>
              <a:t>blurring</a:t>
            </a:r>
            <a:r>
              <a:rPr lang="it-IT" sz="2000" dirty="0"/>
              <a:t> due to the </a:t>
            </a:r>
            <a:r>
              <a:rPr lang="it-IT" sz="2000" dirty="0" err="1"/>
              <a:t>inclined</a:t>
            </a:r>
            <a:r>
              <a:rPr lang="it-IT" sz="2000" dirty="0"/>
              <a:t> </a:t>
            </a:r>
            <a:r>
              <a:rPr lang="it-IT" sz="2000" dirty="0" err="1"/>
              <a:t>penetration</a:t>
            </a:r>
            <a:r>
              <a:rPr lang="it-IT" sz="2000" dirty="0"/>
              <a:t> and the finite </a:t>
            </a:r>
            <a:r>
              <a:rPr lang="it-IT" sz="2000" dirty="0" err="1"/>
              <a:t>absorption</a:t>
            </a:r>
            <a:r>
              <a:rPr lang="it-IT" sz="2000" dirty="0"/>
              <a:t> </a:t>
            </a:r>
            <a:r>
              <a:rPr lang="it-IT" sz="2000" dirty="0" err="1"/>
              <a:t>thickness</a:t>
            </a:r>
            <a:r>
              <a:rPr lang="it-IT" sz="2000" dirty="0"/>
              <a:t> </a:t>
            </a:r>
            <a:r>
              <a:rPr lang="it-IT" sz="2000" dirty="0" err="1"/>
              <a:t>keeps</a:t>
            </a:r>
            <a:r>
              <a:rPr lang="it-IT" sz="2000" dirty="0"/>
              <a:t> </a:t>
            </a:r>
            <a:r>
              <a:rPr lang="it-IT" sz="2000" dirty="0" err="1"/>
              <a:t>this</a:t>
            </a:r>
            <a:r>
              <a:rPr lang="it-IT" sz="2000" dirty="0"/>
              <a:t> .</a:t>
            </a:r>
            <a:r>
              <a:rPr lang="it-IT" sz="2000" dirty="0" err="1"/>
              <a:t>psf</a:t>
            </a:r>
            <a:r>
              <a:rPr lang="it-IT" sz="2000" dirty="0"/>
              <a:t> to </a:t>
            </a:r>
            <a:r>
              <a:rPr lang="it-IT" sz="2000" dirty="0" err="1"/>
              <a:t>something</a:t>
            </a:r>
            <a:r>
              <a:rPr lang="it-IT" sz="2000" dirty="0"/>
              <a:t> ≤ 1mm</a:t>
            </a:r>
            <a:r>
              <a:rPr lang="it-IT" sz="2000" baseline="30000" dirty="0"/>
              <a:t>2</a:t>
            </a:r>
            <a:r>
              <a:rPr lang="it-IT" sz="2000" dirty="0"/>
              <a:t>.</a:t>
            </a:r>
          </a:p>
          <a:p>
            <a:r>
              <a:rPr lang="it-IT" sz="2000" dirty="0"/>
              <a:t>In an </a:t>
            </a:r>
            <a:r>
              <a:rPr lang="it-IT" sz="2000" dirty="0" err="1"/>
              <a:t>experiment</a:t>
            </a:r>
            <a:r>
              <a:rPr lang="it-IT" sz="2000" dirty="0"/>
              <a:t> with </a:t>
            </a:r>
            <a:r>
              <a:rPr lang="it-IT" sz="2000" dirty="0" err="1"/>
              <a:t>focal</a:t>
            </a:r>
            <a:r>
              <a:rPr lang="it-IT" sz="2000" dirty="0"/>
              <a:t> </a:t>
            </a:r>
            <a:r>
              <a:rPr lang="it-IT" sz="2000" dirty="0" err="1"/>
              <a:t>plane</a:t>
            </a:r>
            <a:r>
              <a:rPr lang="it-IT" sz="2000" dirty="0"/>
              <a:t> </a:t>
            </a:r>
            <a:r>
              <a:rPr lang="it-IT" sz="2000" dirty="0" err="1"/>
              <a:t>scatterer</a:t>
            </a:r>
            <a:r>
              <a:rPr lang="it-IT" sz="2000" dirty="0"/>
              <a:t> the </a:t>
            </a:r>
            <a:r>
              <a:rPr lang="it-IT" sz="2000" dirty="0" err="1"/>
              <a:t>optics</a:t>
            </a:r>
            <a:r>
              <a:rPr lang="it-IT" sz="2000" dirty="0"/>
              <a:t> </a:t>
            </a:r>
            <a:r>
              <a:rPr lang="it-IT" sz="2000" dirty="0" err="1"/>
              <a:t>concentrates</a:t>
            </a:r>
            <a:r>
              <a:rPr lang="it-IT" sz="2000" dirty="0"/>
              <a:t> the </a:t>
            </a:r>
            <a:r>
              <a:rPr lang="it-IT" sz="2000" dirty="0" err="1"/>
              <a:t>photons</a:t>
            </a:r>
            <a:r>
              <a:rPr lang="it-IT" sz="2000" dirty="0"/>
              <a:t> of the source </a:t>
            </a:r>
            <a:r>
              <a:rPr lang="it-IT" sz="2000" dirty="0" err="1"/>
              <a:t>but</a:t>
            </a:r>
            <a:r>
              <a:rPr lang="it-IT" sz="2000" dirty="0"/>
              <a:t> the </a:t>
            </a:r>
            <a:r>
              <a:rPr lang="it-IT" sz="2000" dirty="0" err="1"/>
              <a:t>scatterer</a:t>
            </a:r>
            <a:r>
              <a:rPr lang="it-IT" sz="2000" dirty="0"/>
              <a:t> (</a:t>
            </a:r>
            <a:r>
              <a:rPr lang="it-IT" sz="2000" dirty="0" err="1"/>
              <a:t>which</a:t>
            </a:r>
            <a:r>
              <a:rPr lang="it-IT" sz="2000" dirty="0"/>
              <a:t> </a:t>
            </a:r>
            <a:r>
              <a:rPr lang="it-IT" sz="2000" dirty="0" err="1"/>
              <a:t>have</a:t>
            </a:r>
            <a:r>
              <a:rPr lang="it-IT" sz="2000" dirty="0"/>
              <a:t> a finite </a:t>
            </a:r>
            <a:r>
              <a:rPr lang="it-IT" sz="2000" dirty="0" err="1"/>
              <a:t>thickness</a:t>
            </a:r>
            <a:r>
              <a:rPr lang="it-IT" sz="2000" dirty="0"/>
              <a:t>) </a:t>
            </a:r>
            <a:r>
              <a:rPr lang="it-IT" sz="2000" dirty="0" err="1"/>
              <a:t>spreads</a:t>
            </a:r>
            <a:r>
              <a:rPr lang="it-IT" sz="2000" dirty="0"/>
              <a:t> </a:t>
            </a:r>
            <a:r>
              <a:rPr lang="it-IT" sz="2000" dirty="0" err="1"/>
              <a:t>them</a:t>
            </a:r>
            <a:r>
              <a:rPr lang="it-IT" sz="2000" dirty="0"/>
              <a:t> </a:t>
            </a:r>
            <a:r>
              <a:rPr lang="it-IT" sz="2000" dirty="0" err="1"/>
              <a:t>again</a:t>
            </a:r>
            <a:r>
              <a:rPr lang="it-IT" sz="2000" dirty="0"/>
              <a:t> on an array of detectors of </a:t>
            </a:r>
            <a:r>
              <a:rPr lang="it-IT" sz="2000" dirty="0" err="1"/>
              <a:t>several</a:t>
            </a:r>
            <a:r>
              <a:rPr lang="it-IT" sz="2000" dirty="0"/>
              <a:t> cm</a:t>
            </a:r>
            <a:r>
              <a:rPr lang="it-IT" sz="2000" baseline="30000" dirty="0"/>
              <a:t>2</a:t>
            </a:r>
            <a:r>
              <a:rPr lang="it-IT" sz="2000" dirty="0"/>
              <a:t>. </a:t>
            </a:r>
            <a:r>
              <a:rPr lang="it-IT" sz="2000" dirty="0" err="1"/>
              <a:t>You</a:t>
            </a:r>
            <a:r>
              <a:rPr lang="it-IT" sz="2000" dirty="0"/>
              <a:t> </a:t>
            </a:r>
            <a:r>
              <a:rPr lang="it-IT" sz="2000" dirty="0" err="1"/>
              <a:t>have</a:t>
            </a:r>
            <a:r>
              <a:rPr lang="it-IT" sz="2000" dirty="0"/>
              <a:t> </a:t>
            </a:r>
            <a:r>
              <a:rPr lang="it-IT" sz="2000" dirty="0" err="1"/>
              <a:t>seen</a:t>
            </a:r>
            <a:r>
              <a:rPr lang="it-IT" sz="2000" dirty="0"/>
              <a:t> on the </a:t>
            </a:r>
            <a:r>
              <a:rPr lang="it-IT" sz="2000" dirty="0" err="1"/>
              <a:t>previous</a:t>
            </a:r>
            <a:r>
              <a:rPr lang="it-IT" sz="2000" dirty="0"/>
              <a:t> slide </a:t>
            </a:r>
            <a:r>
              <a:rPr lang="it-IT" sz="2000" dirty="0" err="1"/>
              <a:t>that</a:t>
            </a:r>
            <a:r>
              <a:rPr lang="it-IT" sz="2000" dirty="0"/>
              <a:t> GX301-2 </a:t>
            </a:r>
            <a:r>
              <a:rPr lang="it-IT" sz="2000" dirty="0" err="1"/>
              <a:t>was</a:t>
            </a:r>
            <a:r>
              <a:rPr lang="it-IT" sz="2000" dirty="0"/>
              <a:t> 10 – 15% of the background. </a:t>
            </a:r>
          </a:p>
          <a:p>
            <a:r>
              <a:rPr lang="it-IT" sz="2000" dirty="0"/>
              <a:t>	In </a:t>
            </a:r>
            <a:r>
              <a:rPr lang="it-IT" sz="2000" dirty="0" err="1"/>
              <a:t>other</a:t>
            </a:r>
            <a:r>
              <a:rPr lang="it-IT" sz="2000" dirty="0"/>
              <a:t> </a:t>
            </a:r>
            <a:r>
              <a:rPr lang="it-IT" sz="2000" dirty="0" err="1"/>
              <a:t>term</a:t>
            </a:r>
            <a:r>
              <a:rPr lang="it-IT" sz="2000" dirty="0"/>
              <a:t> </a:t>
            </a:r>
            <a:r>
              <a:rPr lang="it-IT" sz="2000" dirty="0" err="1"/>
              <a:t>scattering</a:t>
            </a:r>
            <a:r>
              <a:rPr lang="it-IT" sz="2000" dirty="0"/>
              <a:t> </a:t>
            </a:r>
            <a:r>
              <a:rPr lang="it-IT" sz="2000" dirty="0" err="1"/>
              <a:t>polarimetry</a:t>
            </a:r>
            <a:r>
              <a:rPr lang="it-IT" sz="2000" dirty="0"/>
              <a:t> </a:t>
            </a:r>
            <a:r>
              <a:rPr lang="it-IT" sz="2000" dirty="0" err="1"/>
              <a:t>misses</a:t>
            </a:r>
            <a:r>
              <a:rPr lang="it-IT" sz="2000" dirty="0"/>
              <a:t> some of the </a:t>
            </a:r>
            <a:r>
              <a:rPr lang="it-IT" sz="2000" dirty="0" err="1"/>
              <a:t>basic</a:t>
            </a:r>
            <a:r>
              <a:rPr lang="it-IT" sz="2000" dirty="0"/>
              <a:t> </a:t>
            </a:r>
            <a:r>
              <a:rPr lang="it-IT" sz="2000" dirty="0" err="1"/>
              <a:t>requirements</a:t>
            </a:r>
            <a:r>
              <a:rPr lang="it-IT" sz="2000" dirty="0"/>
              <a:t> for a full </a:t>
            </a:r>
            <a:r>
              <a:rPr lang="it-IT" sz="2000" dirty="0" err="1"/>
              <a:t>exploitation</a:t>
            </a:r>
            <a:r>
              <a:rPr lang="it-IT" sz="2000" dirty="0"/>
              <a:t> of </a:t>
            </a:r>
            <a:r>
              <a:rPr lang="it-IT" sz="2000" dirty="0" err="1"/>
              <a:t>focal</a:t>
            </a:r>
            <a:r>
              <a:rPr lang="it-IT" sz="2000" dirty="0"/>
              <a:t> </a:t>
            </a:r>
            <a:r>
              <a:rPr lang="it-IT" sz="2000" dirty="0" err="1"/>
              <a:t>plane:The</a:t>
            </a:r>
            <a:r>
              <a:rPr lang="it-IT" sz="2000" dirty="0"/>
              <a:t> </a:t>
            </a:r>
            <a:r>
              <a:rPr lang="it-IT" sz="2000" dirty="0" err="1"/>
              <a:t>photon</a:t>
            </a:r>
            <a:r>
              <a:rPr lang="it-IT" sz="2000" dirty="0"/>
              <a:t> </a:t>
            </a:r>
            <a:r>
              <a:rPr lang="it-IT" sz="2000" dirty="0" err="1"/>
              <a:t>positioning</a:t>
            </a:r>
            <a:r>
              <a:rPr lang="it-IT" sz="2000" dirty="0"/>
              <a:t> </a:t>
            </a:r>
            <a:r>
              <a:rPr lang="it-IT" sz="2000" dirty="0" err="1"/>
              <a:t>is</a:t>
            </a:r>
            <a:r>
              <a:rPr lang="it-IT" sz="2000" dirty="0"/>
              <a:t> </a:t>
            </a:r>
            <a:r>
              <a:rPr lang="it-IT" sz="2000" dirty="0" err="1"/>
              <a:t>bad</a:t>
            </a:r>
            <a:r>
              <a:rPr lang="it-IT" sz="2000" dirty="0"/>
              <a:t> for </a:t>
            </a:r>
            <a:r>
              <a:rPr lang="it-IT" sz="2000" dirty="0" err="1"/>
              <a:t>intrinsic</a:t>
            </a:r>
            <a:r>
              <a:rPr lang="it-IT" sz="2000" dirty="0"/>
              <a:t> </a:t>
            </a:r>
            <a:r>
              <a:rPr lang="it-IT" sz="2000" dirty="0" err="1"/>
              <a:t>reasons</a:t>
            </a:r>
            <a:endParaRPr lang="it-IT" sz="2000" dirty="0"/>
          </a:p>
          <a:p>
            <a:r>
              <a:rPr lang="it-IT" sz="2000" dirty="0"/>
              <a:t>	</a:t>
            </a:r>
            <a:r>
              <a:rPr lang="it-IT" sz="2000" dirty="0" err="1"/>
              <a:t>Morover</a:t>
            </a:r>
            <a:r>
              <a:rPr lang="it-IT" sz="2000" dirty="0"/>
              <a:t> the </a:t>
            </a:r>
            <a:r>
              <a:rPr lang="it-IT" sz="2000" dirty="0" err="1"/>
              <a:t>path</a:t>
            </a:r>
            <a:r>
              <a:rPr lang="it-IT" sz="2000" dirty="0"/>
              <a:t> from the </a:t>
            </a:r>
            <a:r>
              <a:rPr lang="it-IT" sz="2000" dirty="0" err="1"/>
              <a:t>scatterer</a:t>
            </a:r>
            <a:r>
              <a:rPr lang="it-IT" sz="2000" dirty="0"/>
              <a:t> to the </a:t>
            </a:r>
            <a:r>
              <a:rPr lang="it-IT" sz="2000" dirty="0" err="1"/>
              <a:t>deector</a:t>
            </a:r>
            <a:r>
              <a:rPr lang="it-IT" sz="2000" dirty="0"/>
              <a:t> </a:t>
            </a:r>
            <a:r>
              <a:rPr lang="it-IT" sz="2000" dirty="0" err="1"/>
              <a:t>will</a:t>
            </a:r>
            <a:r>
              <a:rPr lang="it-IT" sz="2000" dirty="0"/>
              <a:t> be </a:t>
            </a:r>
            <a:r>
              <a:rPr lang="it-IT" sz="2000" dirty="0" err="1"/>
              <a:t>very</a:t>
            </a:r>
            <a:r>
              <a:rPr lang="it-IT" sz="2000" dirty="0"/>
              <a:t> far from </a:t>
            </a:r>
            <a:r>
              <a:rPr lang="it-IT" sz="2000" dirty="0" err="1"/>
              <a:t>axial</a:t>
            </a:r>
            <a:r>
              <a:rPr lang="it-IT" sz="2000" dirty="0"/>
              <a:t> </a:t>
            </a:r>
            <a:r>
              <a:rPr lang="it-IT" sz="2000" dirty="0" err="1"/>
              <a:t>symmetry</a:t>
            </a:r>
            <a:r>
              <a:rPr lang="it-IT" sz="2000" dirty="0"/>
              <a:t> and the </a:t>
            </a:r>
            <a:r>
              <a:rPr lang="it-IT" sz="2000" dirty="0" err="1"/>
              <a:t>rotation</a:t>
            </a:r>
            <a:r>
              <a:rPr lang="it-IT" sz="2000" dirty="0"/>
              <a:t> </a:t>
            </a:r>
            <a:r>
              <a:rPr lang="it-IT" sz="2000" dirty="0" err="1"/>
              <a:t>is</a:t>
            </a:r>
            <a:r>
              <a:rPr lang="it-IT" sz="2000" dirty="0"/>
              <a:t> </a:t>
            </a:r>
            <a:r>
              <a:rPr lang="it-IT" sz="2000" dirty="0" err="1"/>
              <a:t>needed</a:t>
            </a:r>
            <a:r>
              <a:rPr lang="it-IT" sz="2000" dirty="0"/>
              <a:t> to compensate </a:t>
            </a:r>
            <a:r>
              <a:rPr lang="it-IT" sz="2000" dirty="0" err="1"/>
              <a:t>systematics</a:t>
            </a:r>
            <a:r>
              <a:rPr lang="it-IT" sz="2000" dirty="0"/>
              <a:t>. And </a:t>
            </a:r>
            <a:r>
              <a:rPr lang="it-IT" sz="2000" dirty="0" err="1"/>
              <a:t>this</a:t>
            </a:r>
            <a:r>
              <a:rPr lang="it-IT" sz="2000" dirty="0"/>
              <a:t> </a:t>
            </a:r>
            <a:r>
              <a:rPr lang="it-IT" sz="2000" dirty="0" err="1"/>
              <a:t>will</a:t>
            </a:r>
            <a:r>
              <a:rPr lang="it-IT" sz="2000" dirty="0"/>
              <a:t> </a:t>
            </a:r>
            <a:r>
              <a:rPr lang="it-IT" sz="2000" dirty="0" err="1"/>
              <a:t>not</a:t>
            </a:r>
            <a:r>
              <a:rPr lang="it-IT" sz="2000" dirty="0"/>
              <a:t> work </a:t>
            </a:r>
            <a:r>
              <a:rPr lang="it-IT" sz="2000" dirty="0" err="1"/>
              <a:t>unless</a:t>
            </a:r>
            <a:r>
              <a:rPr lang="it-IT" sz="2000" dirty="0"/>
              <a:t> </a:t>
            </a:r>
            <a:r>
              <a:rPr lang="it-IT" sz="2000" dirty="0" err="1"/>
              <a:t>we</a:t>
            </a:r>
            <a:r>
              <a:rPr lang="it-IT" sz="2000" dirty="0"/>
              <a:t> rotate </a:t>
            </a:r>
            <a:r>
              <a:rPr lang="it-IT" sz="2000" dirty="0" err="1"/>
              <a:t>exactly</a:t>
            </a:r>
            <a:r>
              <a:rPr lang="it-IT" sz="2000" dirty="0"/>
              <a:t> </a:t>
            </a:r>
            <a:r>
              <a:rPr lang="it-IT" sz="2000" dirty="0" err="1"/>
              <a:t>around</a:t>
            </a:r>
            <a:r>
              <a:rPr lang="it-IT" sz="2000" dirty="0"/>
              <a:t> the </a:t>
            </a:r>
            <a:r>
              <a:rPr lang="it-IT" sz="2000" dirty="0" err="1"/>
              <a:t>axis</a:t>
            </a:r>
            <a:r>
              <a:rPr lang="it-IT" sz="2000" dirty="0"/>
              <a:t> of the </a:t>
            </a:r>
            <a:r>
              <a:rPr lang="it-IT" sz="2000" dirty="0" err="1"/>
              <a:t>scatterer</a:t>
            </a:r>
            <a:r>
              <a:rPr lang="it-IT" sz="2000" dirty="0"/>
              <a:t>.</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035" y="4190035"/>
            <a:ext cx="3227601" cy="2482770"/>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636" y="4190035"/>
            <a:ext cx="3357844" cy="2482770"/>
          </a:xfrm>
          <a:prstGeom prst="rect">
            <a:avLst/>
          </a:prstGeom>
        </p:spPr>
      </p:pic>
      <p:sp>
        <p:nvSpPr>
          <p:cNvPr id="7" name="CasellaDiTesto 6"/>
          <p:cNvSpPr txBox="1"/>
          <p:nvPr/>
        </p:nvSpPr>
        <p:spPr>
          <a:xfrm>
            <a:off x="254643" y="4190035"/>
            <a:ext cx="4490977" cy="2554545"/>
          </a:xfrm>
          <a:prstGeom prst="rect">
            <a:avLst/>
          </a:prstGeom>
          <a:noFill/>
          <a:ln>
            <a:noFill/>
          </a:ln>
        </p:spPr>
        <p:txBody>
          <a:bodyPr wrap="square" rtlCol="0">
            <a:spAutoFit/>
          </a:bodyPr>
          <a:lstStyle/>
          <a:p>
            <a:pPr algn="l"/>
            <a:r>
              <a:rPr lang="it-IT" sz="1600" dirty="0" err="1"/>
              <a:t>Another</a:t>
            </a:r>
            <a:r>
              <a:rPr lang="it-IT" sz="1600" dirty="0"/>
              <a:t> way to reduce background </a:t>
            </a:r>
            <a:r>
              <a:rPr lang="it-IT" sz="1600" dirty="0" err="1"/>
              <a:t>would</a:t>
            </a:r>
            <a:r>
              <a:rPr lang="it-IT" sz="1600" dirty="0"/>
              <a:t> be to </a:t>
            </a:r>
            <a:r>
              <a:rPr lang="it-IT" sz="1600" dirty="0" err="1"/>
              <a:t>have</a:t>
            </a:r>
            <a:r>
              <a:rPr lang="it-IT" sz="1600" dirty="0"/>
              <a:t> an </a:t>
            </a:r>
            <a:r>
              <a:rPr lang="it-IT" sz="1600" dirty="0" err="1"/>
              <a:t>active</a:t>
            </a:r>
            <a:r>
              <a:rPr lang="it-IT" sz="1600" dirty="0"/>
              <a:t> </a:t>
            </a:r>
            <a:r>
              <a:rPr lang="it-IT" sz="1600" dirty="0" err="1"/>
              <a:t>scatterer</a:t>
            </a:r>
            <a:r>
              <a:rPr lang="it-IT" sz="1600" dirty="0"/>
              <a:t>, </a:t>
            </a:r>
            <a:r>
              <a:rPr lang="it-IT" sz="1600" dirty="0" err="1"/>
              <a:t>namely</a:t>
            </a:r>
            <a:r>
              <a:rPr lang="it-IT" sz="1600" dirty="0"/>
              <a:t> e detector and take the </a:t>
            </a:r>
            <a:r>
              <a:rPr lang="it-IT" sz="1600" dirty="0" err="1"/>
              <a:t>coincidence</a:t>
            </a:r>
            <a:r>
              <a:rPr lang="it-IT" sz="1600" dirty="0"/>
              <a:t> </a:t>
            </a:r>
            <a:r>
              <a:rPr lang="it-IT" sz="1600" dirty="0" err="1"/>
              <a:t>between</a:t>
            </a:r>
            <a:r>
              <a:rPr lang="it-IT" sz="1600" dirty="0"/>
              <a:t> the </a:t>
            </a:r>
            <a:r>
              <a:rPr lang="it-IT" sz="1600" dirty="0" err="1"/>
              <a:t>scatterer</a:t>
            </a:r>
            <a:r>
              <a:rPr lang="it-IT" sz="1600" dirty="0"/>
              <a:t> and the </a:t>
            </a:r>
            <a:r>
              <a:rPr lang="it-IT" sz="1600" dirty="0" err="1"/>
              <a:t>absorber</a:t>
            </a:r>
            <a:r>
              <a:rPr lang="it-IT" sz="1600" dirty="0"/>
              <a:t>. The </a:t>
            </a:r>
            <a:r>
              <a:rPr lang="it-IT" sz="1600" dirty="0" err="1"/>
              <a:t>point</a:t>
            </a:r>
            <a:r>
              <a:rPr lang="it-IT" sz="1600" dirty="0"/>
              <a:t> </a:t>
            </a:r>
            <a:r>
              <a:rPr lang="it-IT" sz="1600" dirty="0" err="1"/>
              <a:t>is</a:t>
            </a:r>
            <a:r>
              <a:rPr lang="it-IT" sz="1600" dirty="0"/>
              <a:t> </a:t>
            </a:r>
            <a:r>
              <a:rPr lang="it-IT" sz="1600" dirty="0" err="1"/>
              <a:t>that</a:t>
            </a:r>
            <a:r>
              <a:rPr lang="it-IT" sz="1600" dirty="0"/>
              <a:t> </a:t>
            </a:r>
            <a:r>
              <a:rPr lang="it-IT" sz="1600" dirty="0" err="1"/>
              <a:t>at</a:t>
            </a:r>
            <a:r>
              <a:rPr lang="it-IT" sz="1600" dirty="0"/>
              <a:t> </a:t>
            </a:r>
            <a:r>
              <a:rPr lang="it-IT" sz="1600" dirty="0" err="1"/>
              <a:t>angles</a:t>
            </a:r>
            <a:r>
              <a:rPr lang="it-IT" sz="1600" dirty="0"/>
              <a:t> </a:t>
            </a:r>
            <a:r>
              <a:rPr lang="it-IT" sz="1600" dirty="0" err="1"/>
              <a:t>when</a:t>
            </a:r>
            <a:r>
              <a:rPr lang="it-IT" sz="1600" dirty="0"/>
              <a:t> the </a:t>
            </a:r>
            <a:r>
              <a:rPr lang="it-IT" sz="1600" dirty="0" err="1"/>
              <a:t>modulation</a:t>
            </a:r>
            <a:r>
              <a:rPr lang="it-IT" sz="1600" dirty="0"/>
              <a:t> </a:t>
            </a:r>
            <a:r>
              <a:rPr lang="it-IT" sz="1600" dirty="0" err="1"/>
              <a:t>is</a:t>
            </a:r>
            <a:r>
              <a:rPr lang="it-IT" sz="1600" dirty="0"/>
              <a:t> </a:t>
            </a:r>
            <a:r>
              <a:rPr lang="it-IT" sz="1600" dirty="0" err="1"/>
              <a:t>srong</a:t>
            </a:r>
            <a:r>
              <a:rPr lang="it-IT" sz="1600" dirty="0"/>
              <a:t> </a:t>
            </a:r>
            <a:r>
              <a:rPr lang="it-IT" sz="1600" dirty="0" err="1"/>
              <a:t>at</a:t>
            </a:r>
            <a:r>
              <a:rPr lang="it-IT" sz="1600" dirty="0"/>
              <a:t> </a:t>
            </a:r>
            <a:r>
              <a:rPr lang="it-IT" sz="1600" dirty="0" err="1"/>
              <a:t>low</a:t>
            </a:r>
            <a:r>
              <a:rPr lang="it-IT" sz="1600" dirty="0"/>
              <a:t> </a:t>
            </a:r>
            <a:r>
              <a:rPr lang="it-IT" sz="1600" dirty="0" err="1"/>
              <a:t>energies</a:t>
            </a:r>
            <a:r>
              <a:rPr lang="it-IT" sz="1600" dirty="0"/>
              <a:t> the </a:t>
            </a:r>
            <a:r>
              <a:rPr lang="it-IT" sz="1600" dirty="0" err="1"/>
              <a:t>energy</a:t>
            </a:r>
            <a:r>
              <a:rPr lang="it-IT" sz="1600" dirty="0"/>
              <a:t> </a:t>
            </a:r>
            <a:r>
              <a:rPr lang="it-IT" sz="1600" dirty="0" err="1"/>
              <a:t>passed</a:t>
            </a:r>
            <a:r>
              <a:rPr lang="it-IT" sz="1600" dirty="0"/>
              <a:t> to the </a:t>
            </a:r>
            <a:r>
              <a:rPr lang="it-IT" sz="1600" dirty="0" err="1"/>
              <a:t>compton</a:t>
            </a:r>
            <a:r>
              <a:rPr lang="it-IT" sz="1600" dirty="0"/>
              <a:t> electron </a:t>
            </a:r>
            <a:r>
              <a:rPr lang="it-IT" sz="1600" dirty="0" err="1"/>
              <a:t>is</a:t>
            </a:r>
            <a:r>
              <a:rPr lang="it-IT" sz="1600" dirty="0"/>
              <a:t> </a:t>
            </a:r>
            <a:r>
              <a:rPr lang="it-IT" sz="1600" dirty="0" err="1"/>
              <a:t>very</a:t>
            </a:r>
            <a:r>
              <a:rPr lang="it-IT" sz="1600" dirty="0"/>
              <a:t> </a:t>
            </a:r>
            <a:r>
              <a:rPr lang="it-IT" sz="1600" dirty="0" err="1"/>
              <a:t>low</a:t>
            </a:r>
            <a:r>
              <a:rPr lang="it-IT" sz="1600" dirty="0"/>
              <a:t>. </a:t>
            </a:r>
            <a:r>
              <a:rPr lang="it-IT" sz="1600" dirty="0" err="1"/>
              <a:t>We</a:t>
            </a:r>
            <a:r>
              <a:rPr lang="it-IT" sz="1600" dirty="0"/>
              <a:t> </a:t>
            </a:r>
            <a:r>
              <a:rPr lang="it-IT" sz="1600" dirty="0" err="1"/>
              <a:t>measured</a:t>
            </a:r>
            <a:r>
              <a:rPr lang="it-IT" sz="1600" dirty="0"/>
              <a:t> the </a:t>
            </a:r>
            <a:r>
              <a:rPr lang="it-IT" sz="1600" dirty="0" err="1"/>
              <a:t>tagging</a:t>
            </a:r>
            <a:r>
              <a:rPr lang="it-IT" sz="1600" dirty="0"/>
              <a:t> </a:t>
            </a:r>
            <a:r>
              <a:rPr lang="it-IT" sz="1600" dirty="0" err="1"/>
              <a:t>efficiency</a:t>
            </a:r>
            <a:r>
              <a:rPr lang="it-IT" sz="1600" dirty="0"/>
              <a:t> for a </a:t>
            </a:r>
            <a:r>
              <a:rPr lang="it-IT" sz="1600" dirty="0" err="1"/>
              <a:t>scatterer</a:t>
            </a:r>
            <a:r>
              <a:rPr lang="it-IT" sz="1600" dirty="0"/>
              <a:t> of </a:t>
            </a:r>
            <a:r>
              <a:rPr lang="it-IT" sz="1600" dirty="0" err="1"/>
              <a:t>pplastic</a:t>
            </a:r>
            <a:r>
              <a:rPr lang="it-IT" sz="1600" dirty="0"/>
              <a:t> </a:t>
            </a:r>
            <a:r>
              <a:rPr lang="it-IT" sz="1600" dirty="0" err="1"/>
              <a:t>scintillator</a:t>
            </a:r>
            <a:r>
              <a:rPr lang="it-IT" sz="1600" dirty="0"/>
              <a:t>.</a:t>
            </a:r>
          </a:p>
          <a:p>
            <a:pPr algn="l"/>
            <a:r>
              <a:rPr lang="it-IT" sz="1600" dirty="0"/>
              <a:t>X-</a:t>
            </a:r>
            <a:r>
              <a:rPr lang="it-IT" sz="1600" dirty="0" err="1"/>
              <a:t>Calibur</a:t>
            </a:r>
            <a:r>
              <a:rPr lang="it-IT" sz="1600" dirty="0"/>
              <a:t> </a:t>
            </a:r>
            <a:r>
              <a:rPr lang="it-IT" sz="1600" dirty="0" err="1"/>
              <a:t>is</a:t>
            </a:r>
            <a:r>
              <a:rPr lang="it-IT" sz="1600" dirty="0"/>
              <a:t> </a:t>
            </a:r>
            <a:r>
              <a:rPr lang="it-IT" sz="1600" dirty="0" err="1"/>
              <a:t>using</a:t>
            </a:r>
            <a:r>
              <a:rPr lang="it-IT" sz="1600" dirty="0"/>
              <a:t> (so far) a passive </a:t>
            </a:r>
            <a:r>
              <a:rPr lang="it-IT" sz="1600" dirty="0" err="1"/>
              <a:t>scatterer</a:t>
            </a:r>
            <a:r>
              <a:rPr lang="it-IT" sz="1600" dirty="0"/>
              <a:t> (Be) </a:t>
            </a:r>
            <a:r>
              <a:rPr lang="it-IT" sz="1600" dirty="0" err="1"/>
              <a:t>as</a:t>
            </a:r>
            <a:r>
              <a:rPr lang="it-IT" sz="1600" dirty="0"/>
              <a:t> SXRP </a:t>
            </a:r>
            <a:r>
              <a:rPr lang="it-IT" sz="1600" dirty="0" err="1"/>
              <a:t>would</a:t>
            </a:r>
            <a:r>
              <a:rPr lang="it-IT" sz="1600" dirty="0"/>
              <a:t> </a:t>
            </a:r>
            <a:r>
              <a:rPr lang="it-IT" sz="1600" dirty="0" err="1"/>
              <a:t>have</a:t>
            </a:r>
            <a:r>
              <a:rPr lang="it-IT" sz="1600" dirty="0"/>
              <a:t> </a:t>
            </a:r>
            <a:r>
              <a:rPr lang="it-IT" sz="1600" dirty="0" err="1"/>
              <a:t>done</a:t>
            </a:r>
            <a:r>
              <a:rPr lang="it-IT" sz="1600" dirty="0"/>
              <a:t>.</a:t>
            </a:r>
          </a:p>
          <a:p>
            <a:pPr algn="l"/>
            <a:r>
              <a:rPr lang="it-IT" sz="1600" dirty="0"/>
              <a:t> </a:t>
            </a:r>
          </a:p>
        </p:txBody>
      </p:sp>
    </p:spTree>
    <p:extLst>
      <p:ext uri="{BB962C8B-B14F-4D97-AF65-F5344CB8AC3E}">
        <p14:creationId xmlns:p14="http://schemas.microsoft.com/office/powerpoint/2010/main" val="1872911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74EEE9-5D7E-43FA-4BA1-1A339AA68FFA}"/>
              </a:ext>
            </a:extLst>
          </p:cNvPr>
          <p:cNvSpPr>
            <a:spLocks noGrp="1"/>
          </p:cNvSpPr>
          <p:nvPr>
            <p:ph type="title"/>
          </p:nvPr>
        </p:nvSpPr>
        <p:spPr/>
        <p:txBody>
          <a:bodyPr/>
          <a:lstStyle/>
          <a:p>
            <a:r>
              <a:rPr lang="it-IT" dirty="0" err="1"/>
              <a:t>Photoelectric</a:t>
            </a:r>
            <a:endParaRPr lang="it-IT" dirty="0"/>
          </a:p>
        </p:txBody>
      </p:sp>
      <p:sp>
        <p:nvSpPr>
          <p:cNvPr id="3" name="CasellaDiTesto 2">
            <a:extLst>
              <a:ext uri="{FF2B5EF4-FFF2-40B4-BE49-F238E27FC236}">
                <a16:creationId xmlns:a16="http://schemas.microsoft.com/office/drawing/2014/main" id="{798B52F9-94F0-1958-F984-83F57915C37E}"/>
              </a:ext>
            </a:extLst>
          </p:cNvPr>
          <p:cNvSpPr txBox="1"/>
          <p:nvPr/>
        </p:nvSpPr>
        <p:spPr>
          <a:xfrm>
            <a:off x="1191126" y="1537855"/>
            <a:ext cx="9712401" cy="4339650"/>
          </a:xfrm>
          <a:prstGeom prst="rect">
            <a:avLst/>
          </a:prstGeom>
          <a:noFill/>
          <a:ln>
            <a:noFill/>
          </a:ln>
        </p:spPr>
        <p:txBody>
          <a:bodyPr wrap="square" rtlCol="0">
            <a:spAutoFit/>
          </a:bodyPr>
          <a:lstStyle/>
          <a:p>
            <a:pPr algn="ctr"/>
            <a:r>
              <a:rPr lang="it-IT" sz="2400" dirty="0"/>
              <a:t>The </a:t>
            </a:r>
            <a:r>
              <a:rPr lang="it-IT" sz="2400" dirty="0" err="1"/>
              <a:t>third</a:t>
            </a:r>
            <a:r>
              <a:rPr lang="it-IT" sz="2400" dirty="0"/>
              <a:t> </a:t>
            </a:r>
            <a:r>
              <a:rPr lang="it-IT" sz="2400" dirty="0" err="1"/>
              <a:t>process</a:t>
            </a:r>
            <a:r>
              <a:rPr lang="it-IT" sz="2400" dirty="0"/>
              <a:t> </a:t>
            </a:r>
            <a:r>
              <a:rPr lang="it-IT" sz="2400" dirty="0" err="1"/>
              <a:t>useful</a:t>
            </a:r>
            <a:r>
              <a:rPr lang="it-IT" sz="2400" dirty="0"/>
              <a:t> for </a:t>
            </a:r>
            <a:r>
              <a:rPr lang="it-IT" sz="2400" dirty="0" err="1"/>
              <a:t>polarimetry</a:t>
            </a:r>
            <a:r>
              <a:rPr lang="it-IT" sz="2400" dirty="0"/>
              <a:t> </a:t>
            </a:r>
            <a:r>
              <a:rPr lang="it-IT" sz="2400" dirty="0" err="1"/>
              <a:t>is</a:t>
            </a:r>
            <a:r>
              <a:rPr lang="it-IT" sz="2400" dirty="0"/>
              <a:t> </a:t>
            </a:r>
            <a:r>
              <a:rPr lang="it-IT" sz="2400" dirty="0" err="1"/>
              <a:t>photoelectric</a:t>
            </a:r>
            <a:endParaRPr lang="it-IT" sz="2400" dirty="0"/>
          </a:p>
          <a:p>
            <a:pPr algn="l"/>
            <a:endParaRPr lang="it-IT" dirty="0"/>
          </a:p>
          <a:p>
            <a:pPr algn="l"/>
            <a:r>
              <a:rPr lang="it-IT" dirty="0" err="1"/>
              <a:t>We</a:t>
            </a:r>
            <a:r>
              <a:rPr lang="it-IT" dirty="0"/>
              <a:t> </a:t>
            </a:r>
            <a:r>
              <a:rPr lang="it-IT" dirty="0" err="1"/>
              <a:t>have</a:t>
            </a:r>
            <a:r>
              <a:rPr lang="it-IT" dirty="0"/>
              <a:t> </a:t>
            </a:r>
            <a:r>
              <a:rPr lang="it-IT" dirty="0" err="1"/>
              <a:t>shown</a:t>
            </a:r>
            <a:r>
              <a:rPr lang="it-IT" dirty="0"/>
              <a:t> </a:t>
            </a:r>
            <a:r>
              <a:rPr lang="it-IT" dirty="0" err="1"/>
              <a:t>that</a:t>
            </a:r>
            <a:r>
              <a:rPr lang="it-IT" dirty="0"/>
              <a:t>:</a:t>
            </a:r>
          </a:p>
          <a:p>
            <a:pPr marL="285750" indent="-285750" algn="l">
              <a:buFont typeface="Arial" panose="020B0604020202020204" pitchFamily="34" charset="0"/>
              <a:buChar char="•"/>
            </a:pPr>
            <a:r>
              <a:rPr lang="it-IT" dirty="0" err="1"/>
              <a:t>Photons</a:t>
            </a:r>
            <a:r>
              <a:rPr lang="it-IT" dirty="0"/>
              <a:t> </a:t>
            </a:r>
            <a:r>
              <a:rPr lang="it-IT" dirty="0" err="1"/>
              <a:t>surviving</a:t>
            </a:r>
            <a:r>
              <a:rPr lang="it-IT" dirty="0"/>
              <a:t>  </a:t>
            </a:r>
            <a:r>
              <a:rPr lang="it-IT" dirty="0" err="1"/>
              <a:t>through</a:t>
            </a:r>
            <a:r>
              <a:rPr lang="it-IT" dirty="0"/>
              <a:t> an </a:t>
            </a:r>
            <a:r>
              <a:rPr lang="it-IT" dirty="0" err="1"/>
              <a:t>absorber</a:t>
            </a:r>
            <a:endParaRPr lang="it-IT" dirty="0"/>
          </a:p>
          <a:p>
            <a:pPr marL="285750" indent="-285750" algn="l">
              <a:buFont typeface="Arial" panose="020B0604020202020204" pitchFamily="34" charset="0"/>
              <a:buChar char="•"/>
            </a:pPr>
            <a:r>
              <a:rPr lang="it-IT" dirty="0" err="1"/>
              <a:t>Photons</a:t>
            </a:r>
            <a:r>
              <a:rPr lang="it-IT" dirty="0"/>
              <a:t> </a:t>
            </a:r>
            <a:r>
              <a:rPr lang="it-IT" dirty="0" err="1"/>
              <a:t>emitted</a:t>
            </a:r>
            <a:r>
              <a:rPr lang="it-IT" dirty="0"/>
              <a:t> following a </a:t>
            </a:r>
            <a:r>
              <a:rPr lang="it-IT" dirty="0" err="1"/>
              <a:t>photoelectric</a:t>
            </a:r>
            <a:r>
              <a:rPr lang="it-IT" dirty="0"/>
              <a:t> </a:t>
            </a:r>
            <a:r>
              <a:rPr lang="it-IT" dirty="0" err="1"/>
              <a:t>absorption</a:t>
            </a:r>
            <a:endParaRPr lang="it-IT" dirty="0"/>
          </a:p>
          <a:p>
            <a:pPr marL="285750" indent="-285750" algn="l">
              <a:buFont typeface="Arial" panose="020B0604020202020204" pitchFamily="34" charset="0"/>
              <a:buChar char="•"/>
            </a:pPr>
            <a:r>
              <a:rPr lang="it-IT" dirty="0" err="1"/>
              <a:t>Auger</a:t>
            </a:r>
            <a:r>
              <a:rPr lang="it-IT" dirty="0"/>
              <a:t> </a:t>
            </a:r>
            <a:r>
              <a:rPr lang="it-IT" dirty="0" err="1"/>
              <a:t>electrons</a:t>
            </a:r>
            <a:r>
              <a:rPr lang="it-IT" dirty="0"/>
              <a:t> </a:t>
            </a:r>
            <a:r>
              <a:rPr lang="it-IT" dirty="0" err="1"/>
              <a:t>emitted</a:t>
            </a:r>
            <a:r>
              <a:rPr lang="it-IT" dirty="0"/>
              <a:t> following a </a:t>
            </a:r>
            <a:r>
              <a:rPr lang="it-IT" dirty="0" err="1"/>
              <a:t>photoelectric</a:t>
            </a:r>
            <a:r>
              <a:rPr lang="it-IT" dirty="0"/>
              <a:t> </a:t>
            </a:r>
            <a:r>
              <a:rPr lang="it-IT" dirty="0" err="1"/>
              <a:t>absorption</a:t>
            </a:r>
            <a:endParaRPr lang="it-IT" dirty="0"/>
          </a:p>
          <a:p>
            <a:pPr algn="ctr"/>
            <a:r>
              <a:rPr lang="it-IT" b="1" dirty="0"/>
              <a:t>Are </a:t>
            </a:r>
            <a:r>
              <a:rPr lang="it-IT" b="1" dirty="0" err="1"/>
              <a:t>unsensitive</a:t>
            </a:r>
            <a:r>
              <a:rPr lang="it-IT" b="1" dirty="0"/>
              <a:t> to </a:t>
            </a:r>
            <a:r>
              <a:rPr lang="it-IT" b="1" dirty="0" err="1"/>
              <a:t>Polarization</a:t>
            </a:r>
            <a:endParaRPr lang="it-IT" b="1" dirty="0"/>
          </a:p>
          <a:p>
            <a:pPr algn="l"/>
            <a:endParaRPr lang="it-IT" dirty="0"/>
          </a:p>
          <a:p>
            <a:pPr algn="ctr"/>
            <a:r>
              <a:rPr lang="it-IT" dirty="0"/>
              <a:t>But</a:t>
            </a:r>
          </a:p>
          <a:p>
            <a:pPr algn="ctr"/>
            <a:r>
              <a:rPr lang="it-IT" b="1" dirty="0" err="1"/>
              <a:t>Photoelectrons</a:t>
            </a:r>
            <a:r>
              <a:rPr lang="it-IT" b="1" dirty="0"/>
              <a:t> </a:t>
            </a:r>
            <a:r>
              <a:rPr lang="it-IT" b="1" dirty="0" err="1"/>
              <a:t>emitted</a:t>
            </a:r>
            <a:r>
              <a:rPr lang="it-IT" b="1" dirty="0"/>
              <a:t> following a </a:t>
            </a:r>
            <a:r>
              <a:rPr lang="it-IT" b="1" dirty="0" err="1"/>
              <a:t>photoelectric</a:t>
            </a:r>
            <a:r>
              <a:rPr lang="it-IT" b="1" dirty="0"/>
              <a:t> </a:t>
            </a:r>
            <a:r>
              <a:rPr lang="it-IT" b="1" dirty="0" err="1"/>
              <a:t>absorption</a:t>
            </a:r>
            <a:r>
              <a:rPr lang="it-IT" b="1" dirty="0"/>
              <a:t> are </a:t>
            </a:r>
            <a:r>
              <a:rPr lang="it-IT" b="1" dirty="0" err="1"/>
              <a:t>very</a:t>
            </a:r>
            <a:r>
              <a:rPr lang="it-IT" b="1" dirty="0"/>
              <a:t> sensitive to </a:t>
            </a:r>
            <a:r>
              <a:rPr lang="it-IT" b="1" dirty="0" err="1"/>
              <a:t>polarization</a:t>
            </a:r>
            <a:r>
              <a:rPr lang="it-IT" b="1" dirty="0"/>
              <a:t>.</a:t>
            </a:r>
          </a:p>
          <a:p>
            <a:r>
              <a:rPr lang="it-IT" dirty="0" err="1"/>
              <a:t>s-electrons</a:t>
            </a:r>
            <a:r>
              <a:rPr lang="it-IT" dirty="0"/>
              <a:t> (</a:t>
            </a:r>
            <a:r>
              <a:rPr lang="it-IT" dirty="0" err="1"/>
              <a:t>most</a:t>
            </a:r>
            <a:r>
              <a:rPr lang="it-IT" dirty="0"/>
              <a:t> from K </a:t>
            </a:r>
            <a:r>
              <a:rPr lang="it-IT" dirty="0" err="1"/>
              <a:t>but</a:t>
            </a:r>
            <a:r>
              <a:rPr lang="it-IT" dirty="0"/>
              <a:t> </a:t>
            </a:r>
            <a:r>
              <a:rPr lang="it-IT" dirty="0" err="1"/>
              <a:t>not</a:t>
            </a:r>
            <a:r>
              <a:rPr lang="it-IT" dirty="0"/>
              <a:t> </a:t>
            </a:r>
            <a:r>
              <a:rPr lang="it-IT" dirty="0" err="1"/>
              <a:t>only</a:t>
            </a:r>
            <a:r>
              <a:rPr lang="it-IT" dirty="0"/>
              <a:t>) are </a:t>
            </a:r>
            <a:r>
              <a:rPr lang="it-IT" dirty="0" err="1"/>
              <a:t>perfect</a:t>
            </a:r>
            <a:r>
              <a:rPr lang="it-IT" dirty="0"/>
              <a:t> </a:t>
            </a:r>
            <a:r>
              <a:rPr lang="it-IT" dirty="0" err="1"/>
              <a:t>analyzers</a:t>
            </a:r>
            <a:r>
              <a:rPr lang="it-IT" dirty="0"/>
              <a:t> of </a:t>
            </a:r>
            <a:r>
              <a:rPr lang="it-IT" dirty="0" err="1"/>
              <a:t>polarization</a:t>
            </a:r>
            <a:r>
              <a:rPr lang="it-IT" dirty="0"/>
              <a:t> </a:t>
            </a:r>
            <a:r>
              <a:rPr lang="it-IT" dirty="0" err="1"/>
              <a:t>namely</a:t>
            </a:r>
            <a:r>
              <a:rPr lang="it-IT" dirty="0"/>
              <a:t> </a:t>
            </a:r>
            <a:r>
              <a:rPr lang="it-IT" dirty="0" err="1"/>
              <a:t>have</a:t>
            </a:r>
            <a:r>
              <a:rPr lang="it-IT" dirty="0"/>
              <a:t> a cos</a:t>
            </a:r>
            <a:r>
              <a:rPr lang="it-IT" baseline="30000" dirty="0"/>
              <a:t>2</a:t>
            </a:r>
            <a:r>
              <a:rPr lang="it-IT" dirty="0"/>
              <a:t> </a:t>
            </a:r>
            <a:r>
              <a:rPr lang="it-IT" dirty="0" err="1"/>
              <a:t>distribution</a:t>
            </a:r>
            <a:r>
              <a:rPr lang="it-IT" dirty="0"/>
              <a:t> </a:t>
            </a:r>
            <a:r>
              <a:rPr lang="it-IT" dirty="0" err="1"/>
              <a:t>around</a:t>
            </a:r>
            <a:r>
              <a:rPr lang="it-IT" dirty="0"/>
              <a:t> the </a:t>
            </a:r>
            <a:r>
              <a:rPr lang="it-IT" dirty="0" err="1"/>
              <a:t>electric</a:t>
            </a:r>
            <a:r>
              <a:rPr lang="it-IT" dirty="0"/>
              <a:t> </a:t>
            </a:r>
            <a:r>
              <a:rPr lang="it-IT" dirty="0" err="1"/>
              <a:t>vector</a:t>
            </a:r>
            <a:r>
              <a:rPr lang="it-IT" dirty="0"/>
              <a:t>. </a:t>
            </a:r>
            <a:r>
              <a:rPr lang="it-IT" dirty="0" err="1"/>
              <a:t>p-electrons</a:t>
            </a:r>
            <a:r>
              <a:rPr lang="it-IT" dirty="0"/>
              <a:t> </a:t>
            </a:r>
            <a:r>
              <a:rPr lang="it-IT" dirty="0" err="1"/>
              <a:t>have</a:t>
            </a:r>
            <a:r>
              <a:rPr lang="it-IT" dirty="0"/>
              <a:t> </a:t>
            </a:r>
            <a:r>
              <a:rPr lang="it-IT" dirty="0" err="1"/>
              <a:t>still</a:t>
            </a:r>
            <a:r>
              <a:rPr lang="it-IT" dirty="0"/>
              <a:t> a good </a:t>
            </a:r>
            <a:r>
              <a:rPr lang="it-IT" dirty="0" err="1"/>
              <a:t>modulation</a:t>
            </a:r>
            <a:r>
              <a:rPr lang="it-IT" dirty="0"/>
              <a:t> (energy </a:t>
            </a:r>
            <a:r>
              <a:rPr lang="it-IT" dirty="0" err="1"/>
              <a:t>dependent</a:t>
            </a:r>
            <a:r>
              <a:rPr lang="it-IT" dirty="0"/>
              <a:t> </a:t>
            </a:r>
            <a:r>
              <a:rPr lang="it-IT" dirty="0" err="1"/>
              <a:t>but</a:t>
            </a:r>
            <a:r>
              <a:rPr lang="it-IT" dirty="0"/>
              <a:t> of the order of a 60%). </a:t>
            </a:r>
          </a:p>
          <a:p>
            <a:endParaRPr lang="it-IT" dirty="0"/>
          </a:p>
          <a:p>
            <a:pPr algn="ctr"/>
            <a:r>
              <a:rPr lang="it-IT" dirty="0"/>
              <a:t>But the </a:t>
            </a:r>
            <a:r>
              <a:rPr lang="it-IT" dirty="0" err="1"/>
              <a:t>distance</a:t>
            </a:r>
            <a:r>
              <a:rPr lang="it-IT" dirty="0"/>
              <a:t> </a:t>
            </a:r>
            <a:r>
              <a:rPr lang="it-IT" dirty="0" err="1"/>
              <a:t>scales</a:t>
            </a:r>
            <a:r>
              <a:rPr lang="it-IT" dirty="0"/>
              <a:t> are the </a:t>
            </a:r>
            <a:r>
              <a:rPr lang="it-IT" dirty="0" err="1"/>
              <a:t>problem</a:t>
            </a:r>
            <a:endParaRPr lang="it-IT" dirty="0"/>
          </a:p>
          <a:p>
            <a:pPr marL="285750" indent="-285750" algn="l">
              <a:buFont typeface="Arial" panose="020B0604020202020204" pitchFamily="34" charset="0"/>
              <a:buChar char="•"/>
            </a:pPr>
            <a:endParaRPr lang="it-IT" dirty="0"/>
          </a:p>
        </p:txBody>
      </p:sp>
    </p:spTree>
    <p:extLst>
      <p:ext uri="{BB962C8B-B14F-4D97-AF65-F5344CB8AC3E}">
        <p14:creationId xmlns:p14="http://schemas.microsoft.com/office/powerpoint/2010/main" val="2794759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Photoelectrons</a:t>
            </a:r>
            <a:r>
              <a:rPr lang="it-IT" dirty="0"/>
              <a:t> </a:t>
            </a:r>
          </a:p>
        </p:txBody>
      </p:sp>
      <p:sp>
        <p:nvSpPr>
          <p:cNvPr id="3" name="CasellaDiTesto 2"/>
          <p:cNvSpPr txBox="1"/>
          <p:nvPr/>
        </p:nvSpPr>
        <p:spPr>
          <a:xfrm>
            <a:off x="5937955" y="1027906"/>
            <a:ext cx="5415845" cy="4770537"/>
          </a:xfrm>
          <a:prstGeom prst="rect">
            <a:avLst/>
          </a:prstGeom>
          <a:noFill/>
          <a:ln>
            <a:noFill/>
          </a:ln>
        </p:spPr>
        <p:txBody>
          <a:bodyPr wrap="square" rtlCol="0">
            <a:spAutoFit/>
          </a:bodyPr>
          <a:lstStyle/>
          <a:p>
            <a:pPr algn="l"/>
            <a:r>
              <a:rPr lang="en-US" sz="1600" dirty="0"/>
              <a:t>.</a:t>
            </a:r>
          </a:p>
          <a:p>
            <a:pPr algn="l"/>
            <a:endParaRPr lang="en-US" sz="1600" dirty="0"/>
          </a:p>
          <a:p>
            <a:pPr algn="l"/>
            <a:r>
              <a:rPr lang="en-US" sz="1600" dirty="0"/>
              <a:t>The s photoelectrons  are an ideal analyzer of polarization  with 100% modulation. (→ cos</a:t>
            </a:r>
            <a:r>
              <a:rPr lang="en-US" sz="1600" baseline="30000" dirty="0"/>
              <a:t>2</a:t>
            </a:r>
            <a:r>
              <a:rPr lang="en-US" sz="1600" dirty="0"/>
              <a:t> distribution)</a:t>
            </a:r>
          </a:p>
          <a:p>
            <a:pPr algn="l"/>
            <a:endParaRPr lang="en-US" sz="1600" dirty="0"/>
          </a:p>
          <a:p>
            <a:pPr algn="l"/>
            <a:r>
              <a:rPr lang="en-US" sz="1600" dirty="0"/>
              <a:t>The p electrons are still highly modulated but the modulation depends on the energy and is in average of the order of 60%.</a:t>
            </a:r>
          </a:p>
          <a:p>
            <a:pPr algn="l"/>
            <a:r>
              <a:rPr lang="en-US" sz="1600" dirty="0"/>
              <a:t>If the </a:t>
            </a:r>
            <a:r>
              <a:rPr lang="en-US" sz="1600" dirty="0" err="1"/>
              <a:t>hν</a:t>
            </a:r>
            <a:r>
              <a:rPr lang="en-US" sz="1600" dirty="0"/>
              <a:t>&gt; </a:t>
            </a:r>
            <a:r>
              <a:rPr lang="en-US" sz="1600" dirty="0" err="1"/>
              <a:t>Ek</a:t>
            </a:r>
            <a:r>
              <a:rPr lang="en-US" sz="1600" dirty="0"/>
              <a:t> the s interaction are the large majority.</a:t>
            </a:r>
          </a:p>
          <a:p>
            <a:pPr algn="l"/>
            <a:endParaRPr lang="en-US" sz="1600" dirty="0"/>
          </a:p>
          <a:p>
            <a:pPr algn="l"/>
            <a:r>
              <a:rPr lang="en-US" sz="1600" dirty="0"/>
              <a:t>The photoelectron excite and ionizes the gas and is scattered. The ionization cloud is named the track and, at the beginning, brings the information on the polarization of the parent photon. </a:t>
            </a:r>
          </a:p>
          <a:p>
            <a:pPr algn="l"/>
            <a:endParaRPr lang="en-US" sz="1600" dirty="0"/>
          </a:p>
          <a:p>
            <a:pPr algn="l"/>
            <a:r>
              <a:rPr lang="en-US" sz="1600" dirty="0"/>
              <a:t>By analyzing the track we can reconstruct the interaction point and the initial direction of the photoelectron.</a:t>
            </a:r>
          </a:p>
          <a:p>
            <a:pPr algn="l"/>
            <a:endParaRPr lang="en-US" sz="1600" dirty="0"/>
          </a:p>
          <a:p>
            <a:pPr algn="l"/>
            <a:r>
              <a:rPr lang="en-US" sz="1600" dirty="0"/>
              <a:t>The range of an electron of 2 keV in Silicon is of the order of 0.2 µm. For a serious analysis we need at least 1/5 of this. This is why solid state is not viable so far.</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67" y="1241778"/>
            <a:ext cx="4646641" cy="4785225"/>
          </a:xfrm>
          <a:prstGeom prst="rect">
            <a:avLst/>
          </a:prstGeom>
        </p:spPr>
      </p:pic>
      <p:sp>
        <p:nvSpPr>
          <p:cNvPr id="6" name="CasellaDiTesto 5"/>
          <p:cNvSpPr txBox="1"/>
          <p:nvPr/>
        </p:nvSpPr>
        <p:spPr>
          <a:xfrm>
            <a:off x="2528711" y="6354381"/>
            <a:ext cx="5983111" cy="400110"/>
          </a:xfrm>
          <a:prstGeom prst="rect">
            <a:avLst/>
          </a:prstGeom>
          <a:noFill/>
          <a:ln>
            <a:noFill/>
          </a:ln>
        </p:spPr>
        <p:txBody>
          <a:bodyPr wrap="square" rtlCol="0">
            <a:spAutoFit/>
          </a:bodyPr>
          <a:lstStyle/>
          <a:p>
            <a:pPr algn="l"/>
            <a:r>
              <a:rPr lang="it-IT" sz="2000" b="1" dirty="0" err="1"/>
              <a:t>This</a:t>
            </a:r>
            <a:r>
              <a:rPr lang="it-IT" sz="2000" b="1" dirty="0"/>
              <a:t> </a:t>
            </a:r>
            <a:r>
              <a:rPr lang="it-IT" sz="2000" b="1" dirty="0" err="1"/>
              <a:t>is</a:t>
            </a:r>
            <a:r>
              <a:rPr lang="it-IT" sz="2000" b="1" dirty="0"/>
              <a:t> </a:t>
            </a:r>
            <a:r>
              <a:rPr lang="it-IT" sz="2000" b="1" dirty="0" err="1"/>
              <a:t>why</a:t>
            </a:r>
            <a:r>
              <a:rPr lang="it-IT" sz="2000" b="1" dirty="0"/>
              <a:t> </a:t>
            </a:r>
            <a:r>
              <a:rPr lang="it-IT" sz="2000" b="1" dirty="0" err="1"/>
              <a:t>there</a:t>
            </a:r>
            <a:r>
              <a:rPr lang="it-IT" sz="2000" b="1" dirty="0"/>
              <a:t> </a:t>
            </a:r>
            <a:r>
              <a:rPr lang="it-IT" sz="2000" b="1" dirty="0" err="1"/>
              <a:t>is</a:t>
            </a:r>
            <a:r>
              <a:rPr lang="it-IT" sz="2000" b="1" dirty="0"/>
              <a:t> no alternative to a gas detector</a:t>
            </a:r>
          </a:p>
        </p:txBody>
      </p:sp>
    </p:spTree>
    <p:extLst>
      <p:ext uri="{BB962C8B-B14F-4D97-AF65-F5344CB8AC3E}">
        <p14:creationId xmlns:p14="http://schemas.microsoft.com/office/powerpoint/2010/main" val="262448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22621"/>
            <a:ext cx="10515600" cy="584901"/>
          </a:xfrm>
        </p:spPr>
        <p:txBody>
          <a:bodyPr>
            <a:normAutofit/>
          </a:bodyPr>
          <a:lstStyle/>
          <a:p>
            <a:pPr algn="ctr"/>
            <a:r>
              <a:rPr lang="it-IT" dirty="0" err="1"/>
              <a:t>Viability</a:t>
            </a:r>
            <a:r>
              <a:rPr lang="it-IT" dirty="0"/>
              <a:t> of </a:t>
            </a:r>
            <a:r>
              <a:rPr lang="it-IT" dirty="0" err="1"/>
              <a:t>Photoelectric</a:t>
            </a:r>
            <a:r>
              <a:rPr lang="it-IT" dirty="0"/>
              <a:t> in gas</a:t>
            </a:r>
          </a:p>
        </p:txBody>
      </p:sp>
      <p:sp>
        <p:nvSpPr>
          <p:cNvPr id="3" name="CasellaDiTesto 2"/>
          <p:cNvSpPr txBox="1"/>
          <p:nvPr/>
        </p:nvSpPr>
        <p:spPr>
          <a:xfrm>
            <a:off x="1117600" y="1049867"/>
            <a:ext cx="9279467" cy="4401205"/>
          </a:xfrm>
          <a:prstGeom prst="rect">
            <a:avLst/>
          </a:prstGeom>
          <a:noFill/>
          <a:ln>
            <a:noFill/>
          </a:ln>
        </p:spPr>
        <p:txBody>
          <a:bodyPr wrap="square" rtlCol="0">
            <a:spAutoFit/>
          </a:bodyPr>
          <a:lstStyle/>
          <a:p>
            <a:pPr algn="l"/>
            <a:r>
              <a:rPr lang="en-US" sz="2000" dirty="0"/>
              <a:t>When a photon is absorbed and an electron of the K-shell is ejected, with a kinetic energy </a:t>
            </a:r>
            <a:r>
              <a:rPr lang="en-US" sz="2000" dirty="0" err="1"/>
              <a:t>equakl</a:t>
            </a:r>
            <a:r>
              <a:rPr lang="en-US" sz="2000" dirty="0"/>
              <a:t> to T=</a:t>
            </a:r>
            <a:r>
              <a:rPr lang="en-US" sz="2000" dirty="0" err="1"/>
              <a:t>hν-E</a:t>
            </a:r>
            <a:r>
              <a:rPr lang="en-US" sz="2000" baseline="-25000" dirty="0" err="1"/>
              <a:t>k</a:t>
            </a:r>
            <a:r>
              <a:rPr lang="en-US" sz="2000" dirty="0"/>
              <a:t> . </a:t>
            </a:r>
          </a:p>
          <a:p>
            <a:pPr algn="l"/>
            <a:endParaRPr lang="en-US" sz="2000" dirty="0"/>
          </a:p>
          <a:p>
            <a:pPr algn="l"/>
            <a:r>
              <a:rPr lang="en-US" sz="2000" dirty="0"/>
              <a:t>In practice at the low energies organic gases or Ne and, at high energies, Argon are the only viable solution.</a:t>
            </a:r>
          </a:p>
          <a:p>
            <a:pPr algn="l"/>
            <a:r>
              <a:rPr lang="en-US" sz="2000" dirty="0"/>
              <a:t>From this discussion we can state that:</a:t>
            </a:r>
          </a:p>
          <a:p>
            <a:pPr marL="457200" indent="-457200" algn="l">
              <a:buAutoNum type="arabicParenR"/>
            </a:pPr>
            <a:r>
              <a:rPr lang="en-US" sz="2000" dirty="0"/>
              <a:t>If the track is well imaged the point of the first interaction ca be easily derived</a:t>
            </a:r>
          </a:p>
          <a:p>
            <a:pPr marL="457200" indent="-457200" algn="l">
              <a:buAutoNum type="arabicParenR"/>
            </a:pPr>
            <a:r>
              <a:rPr lang="en-US" sz="2000" dirty="0"/>
              <a:t>The system can be built axis-symmetric</a:t>
            </a:r>
          </a:p>
          <a:p>
            <a:pPr marL="457200" indent="-457200" algn="l">
              <a:buAutoNum type="arabicParenR"/>
            </a:pPr>
            <a:r>
              <a:rPr lang="en-US" sz="2000" dirty="0"/>
              <a:t>All the energy is released in the gas and can be measured</a:t>
            </a:r>
          </a:p>
          <a:p>
            <a:pPr marL="457200" indent="-457200" algn="l">
              <a:buAutoNum type="arabicParenR"/>
            </a:pPr>
            <a:r>
              <a:rPr lang="en-US" sz="2000" dirty="0"/>
              <a:t>The background could be adequately understood and efficiently rejected because of rich information</a:t>
            </a:r>
          </a:p>
          <a:p>
            <a:pPr algn="l"/>
            <a:endParaRPr lang="en-US" sz="2000" dirty="0"/>
          </a:p>
          <a:p>
            <a:pPr algn="ctr"/>
            <a:r>
              <a:rPr lang="en-US" sz="2000" b="1" dirty="0"/>
              <a:t>A photoelectric polarimeter based on fine subdivision in gas is good for the focal plane</a:t>
            </a:r>
          </a:p>
          <a:p>
            <a:pPr algn="ctr"/>
            <a:r>
              <a:rPr lang="it-IT" sz="2000" dirty="0" err="1"/>
              <a:t>This</a:t>
            </a:r>
            <a:r>
              <a:rPr lang="it-IT" sz="2000" dirty="0"/>
              <a:t> </a:t>
            </a:r>
            <a:r>
              <a:rPr lang="it-IT" sz="2000" dirty="0" err="1"/>
              <a:t>is</a:t>
            </a:r>
            <a:r>
              <a:rPr lang="it-IT" sz="2000" dirty="0"/>
              <a:t> </a:t>
            </a:r>
            <a:r>
              <a:rPr lang="it-IT" sz="2000" dirty="0" err="1"/>
              <a:t>why</a:t>
            </a:r>
            <a:r>
              <a:rPr lang="it-IT" sz="2000" dirty="0"/>
              <a:t> </a:t>
            </a:r>
            <a:r>
              <a:rPr lang="it-IT" sz="2000" dirty="0" err="1"/>
              <a:t>we</a:t>
            </a:r>
            <a:r>
              <a:rPr lang="it-IT" sz="2000" dirty="0"/>
              <a:t> </a:t>
            </a:r>
            <a:r>
              <a:rPr lang="it-IT" sz="2000" dirty="0" err="1"/>
              <a:t>have</a:t>
            </a:r>
            <a:r>
              <a:rPr lang="it-IT" sz="2000" dirty="0"/>
              <a:t> </a:t>
            </a:r>
            <a:r>
              <a:rPr lang="it-IT" sz="2000" dirty="0" err="1"/>
              <a:t>built</a:t>
            </a:r>
            <a:r>
              <a:rPr lang="it-IT" sz="2000" dirty="0"/>
              <a:t> IXPE</a:t>
            </a:r>
            <a:endParaRPr lang="en-US" sz="2000" dirty="0"/>
          </a:p>
        </p:txBody>
      </p:sp>
    </p:spTree>
    <p:extLst>
      <p:ext uri="{BB962C8B-B14F-4D97-AF65-F5344CB8AC3E}">
        <p14:creationId xmlns:p14="http://schemas.microsoft.com/office/powerpoint/2010/main" val="962941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87166F-E1D5-5866-AE83-7843A19E12A7}"/>
              </a:ext>
            </a:extLst>
          </p:cNvPr>
          <p:cNvSpPr>
            <a:spLocks noGrp="1"/>
          </p:cNvSpPr>
          <p:nvPr>
            <p:ph type="title"/>
          </p:nvPr>
        </p:nvSpPr>
        <p:spPr/>
        <p:txBody>
          <a:bodyPr/>
          <a:lstStyle/>
          <a:p>
            <a:r>
              <a:rPr lang="it-IT" dirty="0" err="1"/>
              <a:t>Ptoward</a:t>
            </a:r>
            <a:r>
              <a:rPr lang="it-IT" dirty="0"/>
              <a:t> </a:t>
            </a:r>
            <a:r>
              <a:rPr lang="it-IT" dirty="0" err="1"/>
              <a:t>photoelectric</a:t>
            </a:r>
            <a:r>
              <a:rPr lang="it-IT" dirty="0"/>
              <a:t> </a:t>
            </a:r>
            <a:r>
              <a:rPr lang="it-IT" dirty="0" err="1"/>
              <a:t>polarimetry</a:t>
            </a:r>
            <a:endParaRPr lang="it-IT" dirty="0"/>
          </a:p>
        </p:txBody>
      </p:sp>
      <p:sp>
        <p:nvSpPr>
          <p:cNvPr id="6" name="CasellaDiTesto 5">
            <a:extLst>
              <a:ext uri="{FF2B5EF4-FFF2-40B4-BE49-F238E27FC236}">
                <a16:creationId xmlns:a16="http://schemas.microsoft.com/office/drawing/2014/main" id="{13963BB2-6A81-36AB-D456-B12E5C8177BA}"/>
              </a:ext>
            </a:extLst>
          </p:cNvPr>
          <p:cNvSpPr txBox="1"/>
          <p:nvPr/>
        </p:nvSpPr>
        <p:spPr>
          <a:xfrm>
            <a:off x="1016000" y="914400"/>
            <a:ext cx="10159999" cy="2031325"/>
          </a:xfrm>
          <a:prstGeom prst="rect">
            <a:avLst/>
          </a:prstGeom>
          <a:noFill/>
          <a:ln>
            <a:noFill/>
          </a:ln>
        </p:spPr>
        <p:txBody>
          <a:bodyPr wrap="square">
            <a:spAutoFit/>
          </a:bodyPr>
          <a:lstStyle/>
          <a:p>
            <a:pPr algn="l"/>
            <a:r>
              <a:rPr lang="it-IT" sz="1800" dirty="0"/>
              <a:t>SXRP </a:t>
            </a:r>
            <a:r>
              <a:rPr lang="it-IT" sz="1800" dirty="0" err="1"/>
              <a:t>would</a:t>
            </a:r>
            <a:r>
              <a:rPr lang="it-IT" sz="1800" dirty="0"/>
              <a:t> </a:t>
            </a:r>
            <a:r>
              <a:rPr lang="it-IT" sz="1800" dirty="0" err="1"/>
              <a:t>observe</a:t>
            </a:r>
            <a:r>
              <a:rPr lang="it-IT" sz="1800" dirty="0"/>
              <a:t> a </a:t>
            </a:r>
            <a:r>
              <a:rPr lang="it-IT" sz="1800" dirty="0" err="1"/>
              <a:t>certain</a:t>
            </a:r>
            <a:r>
              <a:rPr lang="it-IT" sz="1800" dirty="0"/>
              <a:t> </a:t>
            </a:r>
            <a:r>
              <a:rPr lang="it-IT" sz="1800" dirty="0" err="1"/>
              <a:t>number</a:t>
            </a:r>
            <a:r>
              <a:rPr lang="it-IT" sz="1800" dirty="0"/>
              <a:t> of </a:t>
            </a:r>
            <a:r>
              <a:rPr lang="it-IT" sz="1800" dirty="0" err="1"/>
              <a:t>bright</a:t>
            </a:r>
            <a:r>
              <a:rPr lang="it-IT" sz="1800" dirty="0"/>
              <a:t> X-Ray sources and </a:t>
            </a:r>
            <a:r>
              <a:rPr lang="it-IT" sz="1800" dirty="0" err="1"/>
              <a:t>extend</a:t>
            </a:r>
            <a:r>
              <a:rPr lang="it-IT" sz="1800" dirty="0"/>
              <a:t> the sample of OSO-8. But for sure the </a:t>
            </a:r>
            <a:r>
              <a:rPr lang="it-IT" sz="1800" dirty="0" err="1"/>
              <a:t>exoloitation</a:t>
            </a:r>
            <a:r>
              <a:rPr lang="it-IT" sz="1800" dirty="0"/>
              <a:t> of the </a:t>
            </a:r>
            <a:r>
              <a:rPr lang="it-IT" sz="1800" dirty="0" err="1"/>
              <a:t>optics</a:t>
            </a:r>
            <a:r>
              <a:rPr lang="it-IT" sz="1800" dirty="0"/>
              <a:t> </a:t>
            </a:r>
            <a:r>
              <a:rPr lang="it-IT" sz="1800" dirty="0" err="1"/>
              <a:t>would</a:t>
            </a:r>
            <a:r>
              <a:rPr lang="it-IT" sz="1800" dirty="0"/>
              <a:t> be </a:t>
            </a:r>
            <a:r>
              <a:rPr lang="it-IT" sz="1800" dirty="0" err="1"/>
              <a:t>uncomplete</a:t>
            </a:r>
            <a:r>
              <a:rPr lang="it-IT" sz="1800" dirty="0"/>
              <a:t>.</a:t>
            </a:r>
          </a:p>
          <a:p>
            <a:pPr algn="l"/>
            <a:endParaRPr lang="it-IT" dirty="0"/>
          </a:p>
          <a:p>
            <a:pPr algn="l"/>
            <a:r>
              <a:rPr lang="it-IT" sz="1800" dirty="0"/>
              <a:t>And </a:t>
            </a:r>
            <a:r>
              <a:rPr lang="it-IT" sz="1800" dirty="0" err="1"/>
              <a:t>eventually</a:t>
            </a:r>
            <a:r>
              <a:rPr lang="it-IT" sz="1800" dirty="0"/>
              <a:t> the SRG satellite </a:t>
            </a:r>
            <a:r>
              <a:rPr lang="it-IT" sz="1800" dirty="0" err="1"/>
              <a:t>was</a:t>
            </a:r>
            <a:r>
              <a:rPr lang="it-IT" sz="1800" dirty="0"/>
              <a:t> </a:t>
            </a:r>
            <a:r>
              <a:rPr lang="it-IT" sz="1800" dirty="0" err="1"/>
              <a:t>never</a:t>
            </a:r>
            <a:r>
              <a:rPr lang="it-IT" sz="1800" dirty="0"/>
              <a:t> </a:t>
            </a:r>
            <a:r>
              <a:rPr lang="it-IT" sz="1800" dirty="0" err="1"/>
              <a:t>completed</a:t>
            </a:r>
            <a:r>
              <a:rPr lang="it-IT" sz="1800" dirty="0"/>
              <a:t> and </a:t>
            </a:r>
            <a:r>
              <a:rPr lang="it-IT" sz="1800" dirty="0" err="1"/>
              <a:t>launched</a:t>
            </a:r>
            <a:r>
              <a:rPr lang="it-IT" sz="1800" dirty="0"/>
              <a:t> due to the </a:t>
            </a:r>
            <a:r>
              <a:rPr lang="it-IT" sz="1800" dirty="0" err="1"/>
              <a:t>collapse</a:t>
            </a:r>
            <a:r>
              <a:rPr lang="it-IT" sz="1800" dirty="0"/>
              <a:t> of Soviet Union</a:t>
            </a:r>
          </a:p>
          <a:p>
            <a:pPr algn="l"/>
            <a:endParaRPr lang="it-IT" sz="1800" dirty="0"/>
          </a:p>
          <a:p>
            <a:pPr algn="l"/>
            <a:r>
              <a:rPr lang="it-IT" sz="1800" dirty="0"/>
              <a:t>At Marshall Space Flight Center in </a:t>
            </a:r>
            <a:r>
              <a:rPr lang="it-IT" sz="1800" dirty="0" err="1"/>
              <a:t>Hntsville</a:t>
            </a:r>
            <a:r>
              <a:rPr lang="it-IT" sz="1800" dirty="0"/>
              <a:t> (AL) and at </a:t>
            </a:r>
            <a:r>
              <a:rPr lang="it-IT" sz="1800" dirty="0" err="1"/>
              <a:t>Institite</a:t>
            </a:r>
            <a:r>
              <a:rPr lang="it-IT" sz="1800" dirty="0"/>
              <a:t> of Space </a:t>
            </a:r>
            <a:r>
              <a:rPr lang="it-IT" sz="1800" dirty="0" err="1"/>
              <a:t>Astrophysics</a:t>
            </a:r>
            <a:r>
              <a:rPr lang="it-IT" sz="1800" dirty="0"/>
              <a:t> of CNR in Rome (</a:t>
            </a:r>
            <a:r>
              <a:rPr lang="it-IT" sz="1800" dirty="0" err="1"/>
              <a:t>now</a:t>
            </a:r>
            <a:r>
              <a:rPr lang="it-IT" sz="1800" dirty="0"/>
              <a:t> IAPS) a R&amp;D activity </a:t>
            </a:r>
            <a:r>
              <a:rPr lang="it-IT" sz="1800" dirty="0" err="1"/>
              <a:t>started</a:t>
            </a:r>
            <a:r>
              <a:rPr lang="it-IT" sz="1800" dirty="0"/>
              <a:t> in the ‘90s to </a:t>
            </a:r>
            <a:r>
              <a:rPr lang="it-IT" sz="1800" dirty="0" err="1"/>
              <a:t>perform</a:t>
            </a:r>
            <a:r>
              <a:rPr lang="it-IT" sz="1800" dirty="0"/>
              <a:t> </a:t>
            </a:r>
            <a:r>
              <a:rPr lang="it-IT" sz="1800" dirty="0" err="1"/>
              <a:t>photoelectric</a:t>
            </a:r>
            <a:r>
              <a:rPr lang="it-IT" sz="1800" dirty="0"/>
              <a:t> </a:t>
            </a:r>
            <a:r>
              <a:rPr lang="it-IT" sz="1800" dirty="0" err="1"/>
              <a:t>polarimetry</a:t>
            </a:r>
            <a:r>
              <a:rPr lang="it-IT" sz="1800" dirty="0"/>
              <a:t> </a:t>
            </a:r>
          </a:p>
        </p:txBody>
      </p:sp>
      <p:sp>
        <p:nvSpPr>
          <p:cNvPr id="7" name="CasellaDiTesto 6">
            <a:extLst>
              <a:ext uri="{FF2B5EF4-FFF2-40B4-BE49-F238E27FC236}">
                <a16:creationId xmlns:a16="http://schemas.microsoft.com/office/drawing/2014/main" id="{8523CB99-9159-56D5-68A4-0151DD6DB7B0}"/>
              </a:ext>
            </a:extLst>
          </p:cNvPr>
          <p:cNvSpPr txBox="1"/>
          <p:nvPr/>
        </p:nvSpPr>
        <p:spPr>
          <a:xfrm>
            <a:off x="1016000" y="3001063"/>
            <a:ext cx="10434919" cy="892552"/>
          </a:xfrm>
          <a:prstGeom prst="rect">
            <a:avLst/>
          </a:prstGeom>
          <a:noFill/>
          <a:ln>
            <a:noFill/>
          </a:ln>
        </p:spPr>
        <p:txBody>
          <a:bodyPr wrap="square" rtlCol="0">
            <a:spAutoFit/>
          </a:bodyPr>
          <a:lstStyle/>
          <a:p>
            <a:pPr algn="l"/>
            <a:r>
              <a:rPr lang="it-IT" dirty="0"/>
              <a:t>To </a:t>
            </a:r>
            <a:r>
              <a:rPr lang="it-IT" dirty="0" err="1"/>
              <a:t>perform</a:t>
            </a:r>
            <a:r>
              <a:rPr lang="it-IT" dirty="0"/>
              <a:t> </a:t>
            </a:r>
            <a:r>
              <a:rPr lang="it-IT" dirty="0" err="1"/>
              <a:t>polarimetry</a:t>
            </a:r>
            <a:r>
              <a:rPr lang="it-IT" dirty="0"/>
              <a:t> </a:t>
            </a:r>
            <a:r>
              <a:rPr lang="it-IT" dirty="0" err="1"/>
              <a:t>you</a:t>
            </a:r>
            <a:r>
              <a:rPr lang="it-IT" dirty="0"/>
              <a:t> </a:t>
            </a:r>
            <a:r>
              <a:rPr lang="it-IT" dirty="0" err="1"/>
              <a:t>have</a:t>
            </a:r>
            <a:r>
              <a:rPr lang="it-IT" dirty="0"/>
              <a:t> to image the track of the </a:t>
            </a:r>
            <a:r>
              <a:rPr lang="it-IT" dirty="0" err="1"/>
              <a:t>photoelectron</a:t>
            </a:r>
            <a:r>
              <a:rPr lang="it-IT" dirty="0"/>
              <a:t> in the gas and </a:t>
            </a:r>
            <a:r>
              <a:rPr lang="it-IT" dirty="0" err="1"/>
              <a:t>reconstruct</a:t>
            </a:r>
            <a:r>
              <a:rPr lang="it-IT" dirty="0"/>
              <a:t> the </a:t>
            </a:r>
            <a:r>
              <a:rPr lang="it-IT" dirty="0" err="1"/>
              <a:t>starting</a:t>
            </a:r>
            <a:r>
              <a:rPr lang="it-IT" dirty="0"/>
              <a:t> </a:t>
            </a:r>
            <a:r>
              <a:rPr lang="it-IT" dirty="0" err="1"/>
              <a:t>direction</a:t>
            </a:r>
            <a:r>
              <a:rPr lang="it-IT" dirty="0"/>
              <a:t> of the electron. </a:t>
            </a:r>
            <a:r>
              <a:rPr lang="it-IT" dirty="0" err="1"/>
              <a:t>This</a:t>
            </a:r>
            <a:r>
              <a:rPr lang="it-IT" dirty="0"/>
              <a:t> </a:t>
            </a:r>
            <a:r>
              <a:rPr lang="it-IT" dirty="0" err="1"/>
              <a:t>requires</a:t>
            </a:r>
            <a:r>
              <a:rPr lang="it-IT" dirty="0"/>
              <a:t> an imaging at </a:t>
            </a:r>
            <a:r>
              <a:rPr lang="it-IT" dirty="0" err="1"/>
              <a:t>sb.mm</a:t>
            </a:r>
            <a:r>
              <a:rPr lang="it-IT" dirty="0"/>
              <a:t> </a:t>
            </a:r>
            <a:r>
              <a:rPr lang="it-IT" dirty="0" err="1"/>
              <a:t>level</a:t>
            </a:r>
            <a:r>
              <a:rPr lang="it-IT" dirty="0"/>
              <a:t> </a:t>
            </a:r>
            <a:r>
              <a:rPr lang="it-IT" dirty="0" err="1"/>
              <a:t>as</a:t>
            </a:r>
            <a:r>
              <a:rPr lang="it-IT" dirty="0"/>
              <a:t> </a:t>
            </a:r>
            <a:r>
              <a:rPr lang="it-IT" dirty="0" err="1"/>
              <a:t>that</a:t>
            </a:r>
            <a:r>
              <a:rPr lang="it-IT" dirty="0"/>
              <a:t> </a:t>
            </a:r>
            <a:r>
              <a:rPr lang="it-IT" dirty="0" err="1"/>
              <a:t>performed</a:t>
            </a:r>
            <a:r>
              <a:rPr lang="it-IT" dirty="0"/>
              <a:t> by pierre Auger with cloud </a:t>
            </a:r>
            <a:r>
              <a:rPr lang="it-IT" dirty="0" err="1"/>
              <a:t>chamber</a:t>
            </a:r>
            <a:r>
              <a:rPr lang="it-IT" dirty="0"/>
              <a:t> in 1928.</a:t>
            </a:r>
          </a:p>
          <a:p>
            <a:pPr algn="l"/>
            <a:endParaRPr lang="it-IT" sz="1600" dirty="0"/>
          </a:p>
        </p:txBody>
      </p:sp>
      <p:pic>
        <p:nvPicPr>
          <p:cNvPr id="9" name="Immagine 8">
            <a:extLst>
              <a:ext uri="{FF2B5EF4-FFF2-40B4-BE49-F238E27FC236}">
                <a16:creationId xmlns:a16="http://schemas.microsoft.com/office/drawing/2014/main" id="{7BC73F76-208E-77E6-5EC9-A1816E9F5A49}"/>
              </a:ext>
            </a:extLst>
          </p:cNvPr>
          <p:cNvPicPr>
            <a:picLocks noChangeAspect="1"/>
          </p:cNvPicPr>
          <p:nvPr/>
        </p:nvPicPr>
        <p:blipFill>
          <a:blip r:embed="rId2">
            <a:extLst>
              <a:ext uri="{28A0092B-C50C-407E-A947-70E740481C1C}">
                <a14:useLocalDpi xmlns:a14="http://schemas.microsoft.com/office/drawing/2010/main" val="0"/>
              </a:ext>
            </a:extLst>
          </a:blip>
          <a:srcRect t="4742" b="9167"/>
          <a:stretch/>
        </p:blipFill>
        <p:spPr>
          <a:xfrm>
            <a:off x="735106" y="3948953"/>
            <a:ext cx="5952564" cy="2680447"/>
          </a:xfrm>
          <a:prstGeom prst="rect">
            <a:avLst/>
          </a:prstGeom>
        </p:spPr>
      </p:pic>
      <p:sp>
        <p:nvSpPr>
          <p:cNvPr id="10" name="CasellaDiTesto 9">
            <a:extLst>
              <a:ext uri="{FF2B5EF4-FFF2-40B4-BE49-F238E27FC236}">
                <a16:creationId xmlns:a16="http://schemas.microsoft.com/office/drawing/2014/main" id="{44C4095D-BB2F-0079-7447-9D104BF6C230}"/>
              </a:ext>
            </a:extLst>
          </p:cNvPr>
          <p:cNvSpPr txBox="1"/>
          <p:nvPr/>
        </p:nvSpPr>
        <p:spPr>
          <a:xfrm>
            <a:off x="6831106" y="4056547"/>
            <a:ext cx="5360894" cy="1569660"/>
          </a:xfrm>
          <a:prstGeom prst="rect">
            <a:avLst/>
          </a:prstGeom>
          <a:noFill/>
          <a:ln>
            <a:noFill/>
          </a:ln>
        </p:spPr>
        <p:txBody>
          <a:bodyPr wrap="square" rtlCol="0">
            <a:spAutoFit/>
          </a:bodyPr>
          <a:lstStyle/>
          <a:p>
            <a:pPr algn="ctr"/>
            <a:r>
              <a:rPr lang="it-IT" sz="2400" dirty="0"/>
              <a:t>The goal</a:t>
            </a:r>
          </a:p>
          <a:p>
            <a:pPr algn="l"/>
            <a:endParaRPr lang="it-IT" sz="2400" dirty="0"/>
          </a:p>
          <a:p>
            <a:pPr algn="l"/>
            <a:r>
              <a:rPr lang="it-IT" sz="2400" dirty="0"/>
              <a:t>Build a </a:t>
            </a:r>
            <a:r>
              <a:rPr lang="it-IT" sz="2400" dirty="0" err="1"/>
              <a:t>moderrn</a:t>
            </a:r>
            <a:r>
              <a:rPr lang="it-IT" sz="2400" dirty="0"/>
              <a:t> cloud </a:t>
            </a:r>
            <a:r>
              <a:rPr lang="it-IT" sz="2400" dirty="0" err="1"/>
              <a:t>chamber</a:t>
            </a:r>
            <a:r>
              <a:rPr lang="it-IT" sz="2400" dirty="0"/>
              <a:t> with </a:t>
            </a:r>
            <a:r>
              <a:rPr lang="it-IT" sz="2400" dirty="0" err="1"/>
              <a:t>electronic</a:t>
            </a:r>
            <a:r>
              <a:rPr lang="it-IT" sz="2400" dirty="0"/>
              <a:t> </a:t>
            </a:r>
            <a:r>
              <a:rPr lang="it-IT" sz="2400" dirty="0" err="1"/>
              <a:t>readout</a:t>
            </a:r>
            <a:r>
              <a:rPr lang="it-IT" sz="2400" dirty="0"/>
              <a:t> and self trigger </a:t>
            </a:r>
            <a:r>
              <a:rPr lang="it-IT" sz="2400" dirty="0" err="1"/>
              <a:t>suited</a:t>
            </a:r>
            <a:r>
              <a:rPr lang="it-IT" sz="2400" dirty="0"/>
              <a:t> for </a:t>
            </a:r>
            <a:r>
              <a:rPr lang="it-IT" sz="2400" dirty="0" err="1"/>
              <a:t>space</a:t>
            </a:r>
            <a:endParaRPr lang="it-IT" sz="2400" dirty="0"/>
          </a:p>
        </p:txBody>
      </p:sp>
    </p:spTree>
    <p:extLst>
      <p:ext uri="{BB962C8B-B14F-4D97-AF65-F5344CB8AC3E}">
        <p14:creationId xmlns:p14="http://schemas.microsoft.com/office/powerpoint/2010/main" val="1190899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D06E6E-402C-A307-B6E0-8D2C5C9E102C}"/>
              </a:ext>
            </a:extLst>
          </p:cNvPr>
          <p:cNvSpPr>
            <a:spLocks noGrp="1"/>
          </p:cNvSpPr>
          <p:nvPr>
            <p:ph type="title"/>
          </p:nvPr>
        </p:nvSpPr>
        <p:spPr/>
        <p:txBody>
          <a:bodyPr/>
          <a:lstStyle/>
          <a:p>
            <a:r>
              <a:rPr lang="it-IT" dirty="0"/>
              <a:t>After SXRP in USA</a:t>
            </a:r>
          </a:p>
        </p:txBody>
      </p:sp>
      <p:sp>
        <p:nvSpPr>
          <p:cNvPr id="4" name="CasellaDiTesto 3">
            <a:extLst>
              <a:ext uri="{FF2B5EF4-FFF2-40B4-BE49-F238E27FC236}">
                <a16:creationId xmlns:a16="http://schemas.microsoft.com/office/drawing/2014/main" id="{FF144E08-B37C-05CD-C3B0-A4D256F5106C}"/>
              </a:ext>
            </a:extLst>
          </p:cNvPr>
          <p:cNvSpPr txBox="1"/>
          <p:nvPr/>
        </p:nvSpPr>
        <p:spPr>
          <a:xfrm>
            <a:off x="1422400" y="914400"/>
            <a:ext cx="9030447" cy="2031325"/>
          </a:xfrm>
          <a:prstGeom prst="rect">
            <a:avLst/>
          </a:prstGeom>
          <a:noFill/>
          <a:ln>
            <a:noFill/>
          </a:ln>
        </p:spPr>
        <p:txBody>
          <a:bodyPr wrap="square">
            <a:spAutoFit/>
          </a:bodyPr>
          <a:lstStyle/>
          <a:p>
            <a:pPr algn="l"/>
            <a:r>
              <a:rPr lang="it-IT" sz="1800" dirty="0"/>
              <a:t>SXRP </a:t>
            </a:r>
            <a:r>
              <a:rPr lang="it-IT" sz="1800" dirty="0" err="1"/>
              <a:t>would</a:t>
            </a:r>
            <a:r>
              <a:rPr lang="it-IT" sz="1800" dirty="0"/>
              <a:t> </a:t>
            </a:r>
            <a:r>
              <a:rPr lang="it-IT" sz="1800" dirty="0" err="1"/>
              <a:t>observe</a:t>
            </a:r>
            <a:r>
              <a:rPr lang="it-IT" sz="1800" dirty="0"/>
              <a:t> a </a:t>
            </a:r>
            <a:r>
              <a:rPr lang="it-IT" sz="1800" dirty="0" err="1"/>
              <a:t>certain</a:t>
            </a:r>
            <a:r>
              <a:rPr lang="it-IT" sz="1800" dirty="0"/>
              <a:t> </a:t>
            </a:r>
            <a:r>
              <a:rPr lang="it-IT" sz="1800" dirty="0" err="1"/>
              <a:t>number</a:t>
            </a:r>
            <a:r>
              <a:rPr lang="it-IT" sz="1800" dirty="0"/>
              <a:t> of </a:t>
            </a:r>
            <a:r>
              <a:rPr lang="it-IT" sz="1800" dirty="0" err="1"/>
              <a:t>bright</a:t>
            </a:r>
            <a:r>
              <a:rPr lang="it-IT" sz="1800" dirty="0"/>
              <a:t> X-Ray sources and </a:t>
            </a:r>
            <a:r>
              <a:rPr lang="it-IT" sz="1800" dirty="0" err="1"/>
              <a:t>extend</a:t>
            </a:r>
            <a:r>
              <a:rPr lang="it-IT" sz="1800" dirty="0"/>
              <a:t> the sample of OSO-8. But for sure the </a:t>
            </a:r>
            <a:r>
              <a:rPr lang="it-IT" sz="1800" dirty="0" err="1"/>
              <a:t>exoloitation</a:t>
            </a:r>
            <a:r>
              <a:rPr lang="it-IT" sz="1800" dirty="0"/>
              <a:t> of the </a:t>
            </a:r>
            <a:r>
              <a:rPr lang="it-IT" sz="1800" dirty="0" err="1"/>
              <a:t>optics</a:t>
            </a:r>
            <a:r>
              <a:rPr lang="it-IT" sz="1800" dirty="0"/>
              <a:t> </a:t>
            </a:r>
            <a:r>
              <a:rPr lang="it-IT" sz="1800" dirty="0" err="1"/>
              <a:t>would</a:t>
            </a:r>
            <a:r>
              <a:rPr lang="it-IT" sz="1800" dirty="0"/>
              <a:t> be </a:t>
            </a:r>
            <a:r>
              <a:rPr lang="it-IT" sz="1800" dirty="0" err="1"/>
              <a:t>uncomplete</a:t>
            </a:r>
            <a:endParaRPr lang="it-IT" sz="1800" dirty="0"/>
          </a:p>
          <a:p>
            <a:pPr algn="l"/>
            <a:endParaRPr lang="it-IT" sz="1800" dirty="0"/>
          </a:p>
          <a:p>
            <a:pPr algn="l"/>
            <a:r>
              <a:rPr lang="it-IT" sz="1800" dirty="0"/>
              <a:t>At Marshall Space Flight Center in </a:t>
            </a:r>
            <a:r>
              <a:rPr lang="it-IT" sz="1800" dirty="0" err="1"/>
              <a:t>Hntsville</a:t>
            </a:r>
            <a:r>
              <a:rPr lang="it-IT" sz="1800" dirty="0"/>
              <a:t> (AL) and at </a:t>
            </a:r>
            <a:r>
              <a:rPr lang="it-IT" sz="1800" dirty="0" err="1"/>
              <a:t>Institite</a:t>
            </a:r>
            <a:r>
              <a:rPr lang="it-IT" sz="1800" dirty="0"/>
              <a:t> of Space </a:t>
            </a:r>
            <a:r>
              <a:rPr lang="it-IT" sz="1800" dirty="0" err="1"/>
              <a:t>Astrophysics</a:t>
            </a:r>
            <a:r>
              <a:rPr lang="it-IT" sz="1800" dirty="0"/>
              <a:t> of CNR in Rome (</a:t>
            </a:r>
            <a:r>
              <a:rPr lang="it-IT" sz="1800" dirty="0" err="1"/>
              <a:t>now</a:t>
            </a:r>
            <a:r>
              <a:rPr lang="it-IT" sz="1800" dirty="0"/>
              <a:t> IAPS) a R&amp;D activity </a:t>
            </a:r>
            <a:r>
              <a:rPr lang="it-IT" sz="1800" dirty="0" err="1"/>
              <a:t>started</a:t>
            </a:r>
            <a:r>
              <a:rPr lang="it-IT" sz="1800" dirty="0"/>
              <a:t> in the ‘90s to </a:t>
            </a:r>
            <a:r>
              <a:rPr lang="it-IT" sz="1800" dirty="0" err="1"/>
              <a:t>perform</a:t>
            </a:r>
            <a:r>
              <a:rPr lang="it-IT" sz="1800" dirty="0"/>
              <a:t> </a:t>
            </a:r>
            <a:r>
              <a:rPr lang="it-IT" sz="1800" dirty="0" err="1"/>
              <a:t>photoelectric</a:t>
            </a:r>
            <a:r>
              <a:rPr lang="it-IT" sz="1800" dirty="0"/>
              <a:t> </a:t>
            </a:r>
            <a:r>
              <a:rPr lang="it-IT" sz="1800" dirty="0" err="1"/>
              <a:t>polarimetry</a:t>
            </a:r>
            <a:r>
              <a:rPr lang="it-IT" sz="1800" dirty="0"/>
              <a:t> </a:t>
            </a:r>
          </a:p>
          <a:p>
            <a:pPr algn="l"/>
            <a:endParaRPr lang="it-IT" dirty="0"/>
          </a:p>
          <a:p>
            <a:pPr algn="l"/>
            <a:r>
              <a:rPr lang="it-IT" sz="1800" dirty="0"/>
              <a:t>Optical </a:t>
            </a:r>
            <a:r>
              <a:rPr lang="it-IT" sz="1800" dirty="0" err="1"/>
              <a:t>readout</a:t>
            </a:r>
            <a:r>
              <a:rPr lang="it-IT" sz="1800" dirty="0"/>
              <a:t> </a:t>
            </a:r>
            <a:r>
              <a:rPr lang="it-IT" dirty="0" err="1"/>
              <a:t>as</a:t>
            </a:r>
            <a:r>
              <a:rPr lang="it-IT" dirty="0"/>
              <a:t> Auger with CCD </a:t>
            </a:r>
            <a:r>
              <a:rPr lang="it-IT" dirty="0" err="1"/>
              <a:t>instead</a:t>
            </a:r>
            <a:r>
              <a:rPr lang="it-IT" dirty="0"/>
              <a:t> </a:t>
            </a:r>
            <a:r>
              <a:rPr lang="it-IT" dirty="0" err="1"/>
              <a:t>than</a:t>
            </a:r>
            <a:r>
              <a:rPr lang="it-IT" dirty="0"/>
              <a:t> </a:t>
            </a:r>
            <a:r>
              <a:rPr lang="it-IT" dirty="0" err="1"/>
              <a:t>photografic</a:t>
            </a:r>
            <a:r>
              <a:rPr lang="it-IT" dirty="0"/>
              <a:t> film.</a:t>
            </a:r>
            <a:endParaRPr lang="it-IT" sz="1800" dirty="0"/>
          </a:p>
        </p:txBody>
      </p:sp>
      <p:sp>
        <p:nvSpPr>
          <p:cNvPr id="6" name="CasellaDiTesto 5">
            <a:extLst>
              <a:ext uri="{FF2B5EF4-FFF2-40B4-BE49-F238E27FC236}">
                <a16:creationId xmlns:a16="http://schemas.microsoft.com/office/drawing/2014/main" id="{B23C825E-8EB7-6AC5-F28B-57093E890F66}"/>
              </a:ext>
            </a:extLst>
          </p:cNvPr>
          <p:cNvSpPr txBox="1"/>
          <p:nvPr/>
        </p:nvSpPr>
        <p:spPr>
          <a:xfrm>
            <a:off x="507549" y="3173943"/>
            <a:ext cx="7478858" cy="2308324"/>
          </a:xfrm>
          <a:prstGeom prst="rect">
            <a:avLst/>
          </a:prstGeom>
          <a:noFill/>
          <a:ln>
            <a:noFill/>
          </a:ln>
        </p:spPr>
        <p:txBody>
          <a:bodyPr wrap="square">
            <a:spAutoFit/>
          </a:bodyPr>
          <a:lstStyle/>
          <a:p>
            <a:pPr>
              <a:buNone/>
            </a:pPr>
            <a:r>
              <a:rPr lang="it-IT" dirty="0">
                <a:solidFill>
                  <a:srgbClr val="000000"/>
                </a:solidFill>
                <a:effectLst/>
                <a:latin typeface="Arial" panose="020B0604020202020204" pitchFamily="34" charset="0"/>
              </a:rPr>
              <a:t>• </a:t>
            </a:r>
            <a:r>
              <a:rPr lang="it-IT" dirty="0">
                <a:solidFill>
                  <a:srgbClr val="000000"/>
                </a:solidFill>
                <a:effectLst/>
                <a:latin typeface="Helvetica" pitchFamily="2" charset="0"/>
              </a:rPr>
              <a:t>The future IXPE </a:t>
            </a:r>
            <a:r>
              <a:rPr lang="it-IT" dirty="0" err="1">
                <a:solidFill>
                  <a:srgbClr val="000000"/>
                </a:solidFill>
                <a:effectLst/>
                <a:latin typeface="Helvetica" pitchFamily="2" charset="0"/>
              </a:rPr>
              <a:t>Deputy</a:t>
            </a:r>
            <a:r>
              <a:rPr lang="it-IT" dirty="0">
                <a:solidFill>
                  <a:srgbClr val="000000"/>
                </a:solidFill>
                <a:effectLst/>
                <a:latin typeface="Helvetica" pitchFamily="2" charset="0"/>
              </a:rPr>
              <a:t> PI Brian Ramsey &amp; </a:t>
            </a:r>
            <a:r>
              <a:rPr lang="it-IT" dirty="0" err="1">
                <a:solidFill>
                  <a:srgbClr val="000000"/>
                </a:solidFill>
                <a:effectLst/>
                <a:latin typeface="Helvetica" pitchFamily="2" charset="0"/>
              </a:rPr>
              <a:t>colleague</a:t>
            </a:r>
            <a:r>
              <a:rPr lang="it-IT" dirty="0">
                <a:solidFill>
                  <a:srgbClr val="000000"/>
                </a:solidFill>
                <a:effectLst/>
                <a:latin typeface="Helvetica" pitchFamily="2" charset="0"/>
              </a:rPr>
              <a:t> Robert Austin</a:t>
            </a:r>
          </a:p>
          <a:p>
            <a:pPr>
              <a:buNone/>
            </a:pPr>
            <a:r>
              <a:rPr lang="it-IT" dirty="0" err="1">
                <a:solidFill>
                  <a:srgbClr val="000000"/>
                </a:solidFill>
                <a:effectLst/>
                <a:latin typeface="Helvetica" pitchFamily="2" charset="0"/>
              </a:rPr>
              <a:t>developed</a:t>
            </a:r>
            <a:r>
              <a:rPr lang="it-IT" dirty="0">
                <a:solidFill>
                  <a:srgbClr val="000000"/>
                </a:solidFill>
                <a:effectLst/>
                <a:latin typeface="Helvetica" pitchFamily="2" charset="0"/>
              </a:rPr>
              <a:t> the first X-ray polarimeter to </a:t>
            </a:r>
            <a:r>
              <a:rPr lang="it-IT" dirty="0" err="1">
                <a:solidFill>
                  <a:srgbClr val="000000"/>
                </a:solidFill>
                <a:effectLst/>
                <a:latin typeface="Helvetica" pitchFamily="2" charset="0"/>
              </a:rPr>
              <a:t>directly</a:t>
            </a:r>
            <a:r>
              <a:rPr lang="it-IT" dirty="0">
                <a:solidFill>
                  <a:srgbClr val="000000"/>
                </a:solidFill>
                <a:effectLst/>
                <a:latin typeface="Helvetica" pitchFamily="2" charset="0"/>
              </a:rPr>
              <a:t> exploit the </a:t>
            </a:r>
            <a:r>
              <a:rPr lang="it-IT" dirty="0" err="1">
                <a:solidFill>
                  <a:srgbClr val="000000"/>
                </a:solidFill>
                <a:effectLst/>
                <a:latin typeface="Helvetica" pitchFamily="2" charset="0"/>
              </a:rPr>
              <a:t>polarization</a:t>
            </a:r>
            <a:endParaRPr lang="it-IT" dirty="0">
              <a:solidFill>
                <a:srgbClr val="000000"/>
              </a:solidFill>
              <a:effectLst/>
              <a:latin typeface="Helvetica" pitchFamily="2" charset="0"/>
            </a:endParaRPr>
          </a:p>
          <a:p>
            <a:pPr>
              <a:buNone/>
            </a:pPr>
            <a:r>
              <a:rPr lang="it-IT" dirty="0" err="1">
                <a:solidFill>
                  <a:srgbClr val="000000"/>
                </a:solidFill>
                <a:effectLst/>
                <a:latin typeface="Helvetica" pitchFamily="2" charset="0"/>
              </a:rPr>
              <a:t>dependence</a:t>
            </a:r>
            <a:r>
              <a:rPr lang="it-IT" dirty="0">
                <a:solidFill>
                  <a:srgbClr val="000000"/>
                </a:solidFill>
                <a:effectLst/>
                <a:latin typeface="Helvetica" pitchFamily="2" charset="0"/>
              </a:rPr>
              <a:t> of the </a:t>
            </a:r>
            <a:r>
              <a:rPr lang="it-IT" dirty="0" err="1">
                <a:solidFill>
                  <a:srgbClr val="000000"/>
                </a:solidFill>
                <a:effectLst/>
                <a:latin typeface="Helvetica" pitchFamily="2" charset="0"/>
              </a:rPr>
              <a:t>primary</a:t>
            </a:r>
            <a:r>
              <a:rPr lang="it-IT" dirty="0">
                <a:solidFill>
                  <a:srgbClr val="000000"/>
                </a:solidFill>
                <a:effectLst/>
                <a:latin typeface="Helvetica" pitchFamily="2" charset="0"/>
              </a:rPr>
              <a:t> </a:t>
            </a:r>
            <a:r>
              <a:rPr lang="it-IT" dirty="0" err="1">
                <a:solidFill>
                  <a:srgbClr val="000000"/>
                </a:solidFill>
                <a:effectLst/>
                <a:latin typeface="Helvetica" pitchFamily="2" charset="0"/>
              </a:rPr>
              <a:t>photoelectron</a:t>
            </a:r>
            <a:r>
              <a:rPr lang="it-IT" dirty="0">
                <a:solidFill>
                  <a:srgbClr val="000000"/>
                </a:solidFill>
                <a:effectLst/>
                <a:latin typeface="Helvetica" pitchFamily="2" charset="0"/>
              </a:rPr>
              <a:t>.</a:t>
            </a:r>
          </a:p>
          <a:p>
            <a:pPr>
              <a:buNone/>
            </a:pPr>
            <a:r>
              <a:rPr lang="it-IT" dirty="0">
                <a:solidFill>
                  <a:srgbClr val="000000"/>
                </a:solidFill>
                <a:effectLst/>
                <a:latin typeface="Arial" panose="020B0604020202020204" pitchFamily="34" charset="0"/>
              </a:rPr>
              <a:t>• </a:t>
            </a:r>
            <a:r>
              <a:rPr lang="it-IT" dirty="0">
                <a:solidFill>
                  <a:srgbClr val="000000"/>
                </a:solidFill>
                <a:effectLst/>
                <a:latin typeface="Helvetica" pitchFamily="2" charset="0"/>
              </a:rPr>
              <a:t>Light </a:t>
            </a:r>
            <a:r>
              <a:rPr lang="it-IT" dirty="0" err="1">
                <a:solidFill>
                  <a:srgbClr val="000000"/>
                </a:solidFill>
                <a:effectLst/>
                <a:latin typeface="Helvetica" pitchFamily="2" charset="0"/>
              </a:rPr>
              <a:t>emitted</a:t>
            </a:r>
            <a:r>
              <a:rPr lang="it-IT" dirty="0">
                <a:solidFill>
                  <a:srgbClr val="000000"/>
                </a:solidFill>
                <a:effectLst/>
                <a:latin typeface="Helvetica" pitchFamily="2" charset="0"/>
              </a:rPr>
              <a:t> by electron </a:t>
            </a:r>
            <a:r>
              <a:rPr lang="it-IT" dirty="0" err="1">
                <a:solidFill>
                  <a:srgbClr val="000000"/>
                </a:solidFill>
                <a:effectLst/>
                <a:latin typeface="Helvetica" pitchFamily="2" charset="0"/>
              </a:rPr>
              <a:t>avalanches</a:t>
            </a:r>
            <a:r>
              <a:rPr lang="it-IT" dirty="0">
                <a:solidFill>
                  <a:srgbClr val="000000"/>
                </a:solidFill>
                <a:effectLst/>
                <a:latin typeface="Helvetica" pitchFamily="2" charset="0"/>
              </a:rPr>
              <a:t> in a </a:t>
            </a:r>
            <a:r>
              <a:rPr lang="it-IT" dirty="0" err="1">
                <a:solidFill>
                  <a:srgbClr val="000000"/>
                </a:solidFill>
                <a:effectLst/>
                <a:latin typeface="Helvetica" pitchFamily="2" charset="0"/>
              </a:rPr>
              <a:t>parallel-plate</a:t>
            </a:r>
            <a:r>
              <a:rPr lang="it-IT" dirty="0">
                <a:solidFill>
                  <a:srgbClr val="000000"/>
                </a:solidFill>
                <a:effectLst/>
                <a:latin typeface="Helvetica" pitchFamily="2" charset="0"/>
              </a:rPr>
              <a:t> </a:t>
            </a:r>
            <a:r>
              <a:rPr lang="it-IT" dirty="0" err="1">
                <a:solidFill>
                  <a:srgbClr val="000000"/>
                </a:solidFill>
                <a:effectLst/>
                <a:latin typeface="Helvetica" pitchFamily="2" charset="0"/>
              </a:rPr>
              <a:t>proportional</a:t>
            </a:r>
            <a:endParaRPr lang="it-IT" dirty="0">
              <a:solidFill>
                <a:srgbClr val="000000"/>
              </a:solidFill>
              <a:effectLst/>
              <a:latin typeface="Helvetica" pitchFamily="2" charset="0"/>
            </a:endParaRPr>
          </a:p>
          <a:p>
            <a:pPr>
              <a:buNone/>
            </a:pPr>
            <a:r>
              <a:rPr lang="it-IT" dirty="0">
                <a:solidFill>
                  <a:srgbClr val="000000"/>
                </a:solidFill>
                <a:effectLst/>
                <a:latin typeface="Helvetica" pitchFamily="2" charset="0"/>
              </a:rPr>
              <a:t>counter </a:t>
            </a:r>
            <a:r>
              <a:rPr lang="it-IT" dirty="0" err="1">
                <a:solidFill>
                  <a:srgbClr val="000000"/>
                </a:solidFill>
                <a:effectLst/>
                <a:latin typeface="Helvetica" pitchFamily="2" charset="0"/>
              </a:rPr>
              <a:t>was</a:t>
            </a:r>
            <a:r>
              <a:rPr lang="it-IT" dirty="0">
                <a:solidFill>
                  <a:srgbClr val="000000"/>
                </a:solidFill>
                <a:effectLst/>
                <a:latin typeface="Helvetica" pitchFamily="2" charset="0"/>
              </a:rPr>
              <a:t> </a:t>
            </a:r>
            <a:r>
              <a:rPr lang="it-IT" dirty="0" err="1">
                <a:solidFill>
                  <a:srgbClr val="000000"/>
                </a:solidFill>
                <a:effectLst/>
                <a:latin typeface="Helvetica" pitchFamily="2" charset="0"/>
              </a:rPr>
              <a:t>used</a:t>
            </a:r>
            <a:r>
              <a:rPr lang="it-IT" dirty="0">
                <a:solidFill>
                  <a:srgbClr val="000000"/>
                </a:solidFill>
                <a:effectLst/>
                <a:latin typeface="Helvetica" pitchFamily="2" charset="0"/>
              </a:rPr>
              <a:t> to image the tracks of </a:t>
            </a:r>
            <a:r>
              <a:rPr lang="it-IT" dirty="0" err="1">
                <a:solidFill>
                  <a:srgbClr val="000000"/>
                </a:solidFill>
                <a:effectLst/>
                <a:latin typeface="Helvetica" pitchFamily="2" charset="0"/>
              </a:rPr>
              <a:t>photoelectrons</a:t>
            </a:r>
            <a:r>
              <a:rPr lang="it-IT" dirty="0">
                <a:solidFill>
                  <a:srgbClr val="000000"/>
                </a:solidFill>
                <a:effectLst/>
                <a:latin typeface="Helvetica" pitchFamily="2" charset="0"/>
              </a:rPr>
              <a:t> </a:t>
            </a:r>
            <a:r>
              <a:rPr lang="it-IT" dirty="0" err="1">
                <a:solidFill>
                  <a:srgbClr val="000000"/>
                </a:solidFill>
                <a:effectLst/>
                <a:latin typeface="Helvetica" pitchFamily="2" charset="0"/>
              </a:rPr>
              <a:t>initiated</a:t>
            </a:r>
            <a:r>
              <a:rPr lang="it-IT" dirty="0">
                <a:solidFill>
                  <a:srgbClr val="000000"/>
                </a:solidFill>
                <a:effectLst/>
                <a:latin typeface="Helvetica" pitchFamily="2" charset="0"/>
              </a:rPr>
              <a:t> by the</a:t>
            </a:r>
          </a:p>
          <a:p>
            <a:pPr>
              <a:buNone/>
            </a:pPr>
            <a:r>
              <a:rPr lang="it-IT" dirty="0">
                <a:solidFill>
                  <a:srgbClr val="000000"/>
                </a:solidFill>
                <a:effectLst/>
                <a:latin typeface="Helvetica" pitchFamily="2" charset="0"/>
              </a:rPr>
              <a:t>interaction of an </a:t>
            </a:r>
            <a:r>
              <a:rPr lang="it-IT" dirty="0" err="1">
                <a:solidFill>
                  <a:srgbClr val="000000"/>
                </a:solidFill>
                <a:effectLst/>
                <a:latin typeface="Helvetica" pitchFamily="2" charset="0"/>
              </a:rPr>
              <a:t>incident</a:t>
            </a:r>
            <a:r>
              <a:rPr lang="it-IT" dirty="0">
                <a:solidFill>
                  <a:srgbClr val="000000"/>
                </a:solidFill>
                <a:effectLst/>
                <a:latin typeface="Helvetica" pitchFamily="2" charset="0"/>
              </a:rPr>
              <a:t> </a:t>
            </a:r>
            <a:r>
              <a:rPr lang="it-IT" dirty="0" err="1">
                <a:solidFill>
                  <a:srgbClr val="000000"/>
                </a:solidFill>
                <a:effectLst/>
                <a:latin typeface="Helvetica" pitchFamily="2" charset="0"/>
              </a:rPr>
              <a:t>x-ray</a:t>
            </a:r>
            <a:r>
              <a:rPr lang="it-IT" dirty="0">
                <a:solidFill>
                  <a:srgbClr val="000000"/>
                </a:solidFill>
                <a:effectLst/>
                <a:latin typeface="Helvetica" pitchFamily="2" charset="0"/>
              </a:rPr>
              <a:t> with gas filling the </a:t>
            </a:r>
            <a:r>
              <a:rPr lang="it-IT" dirty="0" err="1">
                <a:solidFill>
                  <a:srgbClr val="000000"/>
                </a:solidFill>
                <a:effectLst/>
                <a:latin typeface="Helvetica" pitchFamily="2" charset="0"/>
              </a:rPr>
              <a:t>chamber</a:t>
            </a:r>
            <a:r>
              <a:rPr lang="it-IT" dirty="0">
                <a:solidFill>
                  <a:srgbClr val="000000"/>
                </a:solidFill>
                <a:effectLst/>
                <a:latin typeface="Helvetica" pitchFamily="2" charset="0"/>
              </a:rPr>
              <a:t>.</a:t>
            </a:r>
          </a:p>
          <a:p>
            <a:pPr>
              <a:buNone/>
            </a:pPr>
            <a:r>
              <a:rPr lang="it-IT" dirty="0">
                <a:solidFill>
                  <a:srgbClr val="000000"/>
                </a:solidFill>
                <a:effectLst/>
                <a:latin typeface="Arial" panose="020B0604020202020204" pitchFamily="34" charset="0"/>
              </a:rPr>
              <a:t>• </a:t>
            </a:r>
            <a:r>
              <a:rPr lang="it-IT" dirty="0">
                <a:solidFill>
                  <a:srgbClr val="000000"/>
                </a:solidFill>
                <a:effectLst/>
                <a:latin typeface="Helvetica" pitchFamily="2" charset="0"/>
              </a:rPr>
              <a:t>The device </a:t>
            </a:r>
            <a:r>
              <a:rPr lang="it-IT" dirty="0" err="1">
                <a:solidFill>
                  <a:srgbClr val="000000"/>
                </a:solidFill>
                <a:effectLst/>
                <a:latin typeface="Helvetica" pitchFamily="2" charset="0"/>
              </a:rPr>
              <a:t>lent</a:t>
            </a:r>
            <a:r>
              <a:rPr lang="it-IT" dirty="0">
                <a:solidFill>
                  <a:srgbClr val="000000"/>
                </a:solidFill>
                <a:effectLst/>
                <a:latin typeface="Helvetica" pitchFamily="2" charset="0"/>
              </a:rPr>
              <a:t> </a:t>
            </a:r>
            <a:r>
              <a:rPr lang="it-IT" dirty="0" err="1">
                <a:solidFill>
                  <a:srgbClr val="000000"/>
                </a:solidFill>
                <a:effectLst/>
                <a:latin typeface="Helvetica" pitchFamily="2" charset="0"/>
              </a:rPr>
              <a:t>itself</a:t>
            </a:r>
            <a:r>
              <a:rPr lang="it-IT" dirty="0">
                <a:solidFill>
                  <a:srgbClr val="000000"/>
                </a:solidFill>
                <a:effectLst/>
                <a:latin typeface="Helvetica" pitchFamily="2" charset="0"/>
              </a:rPr>
              <a:t> for imaging </a:t>
            </a:r>
            <a:r>
              <a:rPr lang="it-IT" dirty="0" err="1">
                <a:solidFill>
                  <a:srgbClr val="000000"/>
                </a:solidFill>
                <a:effectLst/>
                <a:latin typeface="Helvetica" pitchFamily="2" charset="0"/>
              </a:rPr>
              <a:t>polarimetry</a:t>
            </a:r>
            <a:r>
              <a:rPr lang="it-IT" dirty="0">
                <a:solidFill>
                  <a:srgbClr val="000000"/>
                </a:solidFill>
                <a:effectLst/>
                <a:latin typeface="Helvetica" pitchFamily="2" charset="0"/>
              </a:rPr>
              <a:t>.</a:t>
            </a:r>
          </a:p>
          <a:p>
            <a:r>
              <a:rPr lang="it-IT" dirty="0">
                <a:solidFill>
                  <a:srgbClr val="000000"/>
                </a:solidFill>
                <a:effectLst/>
                <a:latin typeface="Arial" panose="020B0604020202020204" pitchFamily="34" charset="0"/>
              </a:rPr>
              <a:t>• </a:t>
            </a:r>
            <a:r>
              <a:rPr lang="it-IT" dirty="0">
                <a:solidFill>
                  <a:srgbClr val="000000"/>
                </a:solidFill>
                <a:effectLst/>
                <a:latin typeface="Helvetica" pitchFamily="2" charset="0"/>
              </a:rPr>
              <a:t>Using Argon gas, the </a:t>
            </a:r>
            <a:r>
              <a:rPr lang="it-IT" dirty="0" err="1">
                <a:solidFill>
                  <a:srgbClr val="000000"/>
                </a:solidFill>
                <a:effectLst/>
                <a:latin typeface="Helvetica" pitchFamily="2" charset="0"/>
              </a:rPr>
              <a:t>demonstration</a:t>
            </a:r>
            <a:r>
              <a:rPr lang="it-IT" dirty="0">
                <a:solidFill>
                  <a:srgbClr val="000000"/>
                </a:solidFill>
                <a:effectLst/>
                <a:latin typeface="Helvetica" pitchFamily="2" charset="0"/>
              </a:rPr>
              <a:t> </a:t>
            </a:r>
            <a:r>
              <a:rPr lang="it-IT" dirty="0" err="1">
                <a:solidFill>
                  <a:srgbClr val="000000"/>
                </a:solidFill>
                <a:effectLst/>
                <a:latin typeface="Helvetica" pitchFamily="2" charset="0"/>
              </a:rPr>
              <a:t>was</a:t>
            </a:r>
            <a:r>
              <a:rPr lang="it-IT" dirty="0">
                <a:solidFill>
                  <a:srgbClr val="000000"/>
                </a:solidFill>
                <a:effectLst/>
                <a:latin typeface="Helvetica" pitchFamily="2" charset="0"/>
              </a:rPr>
              <a:t> for 54 keV X-rays.</a:t>
            </a:r>
          </a:p>
        </p:txBody>
      </p:sp>
      <p:pic>
        <p:nvPicPr>
          <p:cNvPr id="7" name="Immagine 6">
            <a:extLst>
              <a:ext uri="{FF2B5EF4-FFF2-40B4-BE49-F238E27FC236}">
                <a16:creationId xmlns:a16="http://schemas.microsoft.com/office/drawing/2014/main" id="{2462B987-A02A-7EDE-03B6-BC60C5549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6407" y="1779077"/>
            <a:ext cx="4151821" cy="2789732"/>
          </a:xfrm>
          <a:prstGeom prst="rect">
            <a:avLst/>
          </a:prstGeom>
        </p:spPr>
      </p:pic>
      <p:sp>
        <p:nvSpPr>
          <p:cNvPr id="9" name="CasellaDiTesto 8">
            <a:extLst>
              <a:ext uri="{FF2B5EF4-FFF2-40B4-BE49-F238E27FC236}">
                <a16:creationId xmlns:a16="http://schemas.microsoft.com/office/drawing/2014/main" id="{B69B5523-8E09-7163-39BE-0E9E5C5C9EF3}"/>
              </a:ext>
            </a:extLst>
          </p:cNvPr>
          <p:cNvSpPr txBox="1"/>
          <p:nvPr/>
        </p:nvSpPr>
        <p:spPr>
          <a:xfrm>
            <a:off x="3048000" y="3248816"/>
            <a:ext cx="6096000" cy="369332"/>
          </a:xfrm>
          <a:prstGeom prst="rect">
            <a:avLst/>
          </a:prstGeom>
          <a:noFill/>
          <a:ln>
            <a:noFill/>
          </a:ln>
        </p:spPr>
        <p:txBody>
          <a:bodyPr wrap="square">
            <a:spAutoFit/>
          </a:bodyPr>
          <a:lstStyle/>
          <a:p>
            <a:r>
              <a:rPr lang="it-IT" dirty="0">
                <a:solidFill>
                  <a:srgbClr val="FFFFFF"/>
                </a:solidFill>
                <a:effectLst/>
                <a:latin typeface="Helvetica" pitchFamily="2" charset="0"/>
              </a:rPr>
              <a:t>image</a:t>
            </a:r>
          </a:p>
        </p:txBody>
      </p:sp>
      <p:pic>
        <p:nvPicPr>
          <p:cNvPr id="11" name="Immagine 10">
            <a:extLst>
              <a:ext uri="{FF2B5EF4-FFF2-40B4-BE49-F238E27FC236}">
                <a16:creationId xmlns:a16="http://schemas.microsoft.com/office/drawing/2014/main" id="{1253F05B-C096-8B53-55D8-B67ED77F3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4727208"/>
            <a:ext cx="2441397" cy="1902192"/>
          </a:xfrm>
          <a:prstGeom prst="rect">
            <a:avLst/>
          </a:prstGeom>
        </p:spPr>
      </p:pic>
    </p:spTree>
    <p:extLst>
      <p:ext uri="{BB962C8B-B14F-4D97-AF65-F5344CB8AC3E}">
        <p14:creationId xmlns:p14="http://schemas.microsoft.com/office/powerpoint/2010/main" val="1637065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886407-C9FB-9B72-2972-5FE5B51C3B72}"/>
              </a:ext>
            </a:extLst>
          </p:cNvPr>
          <p:cNvSpPr>
            <a:spLocks noGrp="1"/>
          </p:cNvSpPr>
          <p:nvPr>
            <p:ph type="title"/>
          </p:nvPr>
        </p:nvSpPr>
        <p:spPr/>
        <p:txBody>
          <a:bodyPr/>
          <a:lstStyle/>
          <a:p>
            <a:r>
              <a:rPr lang="it-IT" dirty="0"/>
              <a:t>After SXRP in </a:t>
            </a:r>
            <a:r>
              <a:rPr lang="it-IT" dirty="0" err="1"/>
              <a:t>Italy</a:t>
            </a:r>
            <a:endParaRPr lang="it-IT" dirty="0"/>
          </a:p>
        </p:txBody>
      </p:sp>
      <p:sp>
        <p:nvSpPr>
          <p:cNvPr id="3" name="CasellaDiTesto 2">
            <a:extLst>
              <a:ext uri="{FF2B5EF4-FFF2-40B4-BE49-F238E27FC236}">
                <a16:creationId xmlns:a16="http://schemas.microsoft.com/office/drawing/2014/main" id="{3D1F6172-626A-A4D8-D282-079F986FCD4E}"/>
              </a:ext>
            </a:extLst>
          </p:cNvPr>
          <p:cNvSpPr txBox="1"/>
          <p:nvPr/>
        </p:nvSpPr>
        <p:spPr>
          <a:xfrm>
            <a:off x="286870" y="993262"/>
            <a:ext cx="11044520" cy="1569660"/>
          </a:xfrm>
          <a:prstGeom prst="rect">
            <a:avLst/>
          </a:prstGeom>
          <a:noFill/>
          <a:ln>
            <a:noFill/>
          </a:ln>
        </p:spPr>
        <p:txBody>
          <a:bodyPr wrap="square" rtlCol="0">
            <a:spAutoFit/>
          </a:bodyPr>
          <a:lstStyle/>
          <a:p>
            <a:pPr algn="l"/>
            <a:r>
              <a:rPr lang="it-IT" sz="2400" dirty="0"/>
              <a:t>In the </a:t>
            </a:r>
            <a:r>
              <a:rPr lang="it-IT" sz="2400" dirty="0" err="1"/>
              <a:t>same</a:t>
            </a:r>
            <a:r>
              <a:rPr lang="it-IT" sz="2400" dirty="0"/>
              <a:t> time  in </a:t>
            </a:r>
            <a:r>
              <a:rPr lang="it-IT" sz="2400" dirty="0" err="1"/>
              <a:t>Italy</a:t>
            </a:r>
            <a:r>
              <a:rPr lang="it-IT" sz="2400" dirty="0"/>
              <a:t> at Frascati CNR  (</a:t>
            </a:r>
            <a:r>
              <a:rPr lang="it-IT" sz="2400" dirty="0" err="1"/>
              <a:t>now</a:t>
            </a:r>
            <a:r>
              <a:rPr lang="it-IT" sz="2400" dirty="0"/>
              <a:t> IAPS Roma) and Pisa INFN it </a:t>
            </a:r>
            <a:r>
              <a:rPr lang="it-IT" sz="2400" dirty="0" err="1"/>
              <a:t>was</a:t>
            </a:r>
            <a:r>
              <a:rPr lang="it-IT" sz="2400" dirty="0"/>
              <a:t> </a:t>
            </a:r>
            <a:r>
              <a:rPr lang="it-IT" sz="2400" dirty="0" err="1"/>
              <a:t>started</a:t>
            </a:r>
            <a:r>
              <a:rPr lang="it-IT" sz="2400" dirty="0"/>
              <a:t> an R&amp;D activity.</a:t>
            </a:r>
          </a:p>
          <a:p>
            <a:pPr algn="l"/>
            <a:r>
              <a:rPr lang="it-IT" sz="2400" dirty="0"/>
              <a:t>The driver </a:t>
            </a:r>
            <a:r>
              <a:rPr lang="it-IT" sz="2400" dirty="0" err="1"/>
              <a:t>was</a:t>
            </a:r>
            <a:r>
              <a:rPr lang="it-IT" sz="2400" dirty="0"/>
              <a:t> to </a:t>
            </a:r>
            <a:r>
              <a:rPr lang="it-IT" sz="2400" dirty="0" err="1"/>
              <a:t>detect</a:t>
            </a:r>
            <a:r>
              <a:rPr lang="it-IT" sz="2400" dirty="0"/>
              <a:t> the image of the track with position sensitive gas detectors. </a:t>
            </a:r>
            <a:r>
              <a:rPr lang="it-IT" sz="2400" dirty="0" err="1"/>
              <a:t>Contrary</a:t>
            </a:r>
            <a:r>
              <a:rPr lang="it-IT" sz="2400" dirty="0"/>
              <a:t> to MSFC </a:t>
            </a:r>
            <a:r>
              <a:rPr lang="it-IT" sz="2400" dirty="0" err="1"/>
              <a:t>we</a:t>
            </a:r>
            <a:r>
              <a:rPr lang="it-IT" sz="2400" dirty="0"/>
              <a:t> </a:t>
            </a:r>
            <a:r>
              <a:rPr lang="it-IT" sz="2400" dirty="0" err="1"/>
              <a:t>started</a:t>
            </a:r>
            <a:r>
              <a:rPr lang="it-IT" sz="2400" dirty="0"/>
              <a:t> with 1-D images </a:t>
            </a:r>
            <a:r>
              <a:rPr lang="it-IT" sz="2400" dirty="0" err="1"/>
              <a:t>but</a:t>
            </a:r>
            <a:r>
              <a:rPr lang="it-IT" sz="2400" dirty="0"/>
              <a:t> </a:t>
            </a:r>
            <a:r>
              <a:rPr lang="it-IT" sz="2400" dirty="0" err="1"/>
              <a:t>already</a:t>
            </a:r>
            <a:r>
              <a:rPr lang="it-IT" sz="2400" dirty="0"/>
              <a:t> in the range &lt;10 keV. </a:t>
            </a:r>
          </a:p>
        </p:txBody>
      </p:sp>
      <p:pic>
        <p:nvPicPr>
          <p:cNvPr id="9" name="Immagine 8">
            <a:extLst>
              <a:ext uri="{FF2B5EF4-FFF2-40B4-BE49-F238E27FC236}">
                <a16:creationId xmlns:a16="http://schemas.microsoft.com/office/drawing/2014/main" id="{EB12B981-9036-AAD3-02FF-3663D3DE2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167" y="2641784"/>
            <a:ext cx="4867836" cy="2560805"/>
          </a:xfrm>
          <a:prstGeom prst="rect">
            <a:avLst/>
          </a:prstGeom>
        </p:spPr>
      </p:pic>
      <p:pic>
        <p:nvPicPr>
          <p:cNvPr id="11" name="Immagine 10">
            <a:extLst>
              <a:ext uri="{FF2B5EF4-FFF2-40B4-BE49-F238E27FC236}">
                <a16:creationId xmlns:a16="http://schemas.microsoft.com/office/drawing/2014/main" id="{EE46C203-419A-89B9-B88B-A0724BC73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916" y="2636069"/>
            <a:ext cx="3543461" cy="2572234"/>
          </a:xfrm>
          <a:prstGeom prst="rect">
            <a:avLst/>
          </a:prstGeom>
        </p:spPr>
      </p:pic>
      <p:sp>
        <p:nvSpPr>
          <p:cNvPr id="12" name="CasellaDiTesto 11">
            <a:extLst>
              <a:ext uri="{FF2B5EF4-FFF2-40B4-BE49-F238E27FC236}">
                <a16:creationId xmlns:a16="http://schemas.microsoft.com/office/drawing/2014/main" id="{0A1C212A-A95C-D9B6-DA13-8547F3AB2445}"/>
              </a:ext>
            </a:extLst>
          </p:cNvPr>
          <p:cNvSpPr txBox="1"/>
          <p:nvPr/>
        </p:nvSpPr>
        <p:spPr>
          <a:xfrm>
            <a:off x="762000" y="5281450"/>
            <a:ext cx="10094259" cy="338554"/>
          </a:xfrm>
          <a:prstGeom prst="rect">
            <a:avLst/>
          </a:prstGeom>
          <a:noFill/>
          <a:ln>
            <a:noFill/>
          </a:ln>
        </p:spPr>
        <p:txBody>
          <a:bodyPr wrap="square" rtlCol="0">
            <a:spAutoFit/>
          </a:bodyPr>
          <a:lstStyle/>
          <a:p>
            <a:pPr algn="l"/>
            <a:r>
              <a:rPr lang="it-IT" sz="1600" dirty="0" err="1"/>
              <a:t>Poor</a:t>
            </a:r>
            <a:r>
              <a:rPr lang="it-IT" sz="1600" dirty="0"/>
              <a:t> images </a:t>
            </a:r>
            <a:r>
              <a:rPr lang="it-IT" sz="1600" dirty="0" err="1"/>
              <a:t>but</a:t>
            </a:r>
            <a:r>
              <a:rPr lang="it-IT" sz="1600" dirty="0"/>
              <a:t> the </a:t>
            </a:r>
            <a:r>
              <a:rPr lang="it-IT" sz="1600" dirty="0" err="1"/>
              <a:t>proof</a:t>
            </a:r>
            <a:r>
              <a:rPr lang="it-IT" sz="1600" dirty="0"/>
              <a:t> </a:t>
            </a:r>
            <a:r>
              <a:rPr lang="it-IT" sz="1600" dirty="0" err="1"/>
              <a:t>that</a:t>
            </a:r>
            <a:r>
              <a:rPr lang="it-IT" sz="1600" dirty="0"/>
              <a:t> the </a:t>
            </a:r>
            <a:r>
              <a:rPr lang="it-IT" sz="1600" dirty="0" err="1"/>
              <a:t>measurement</a:t>
            </a:r>
            <a:r>
              <a:rPr lang="it-IT" sz="1600" dirty="0"/>
              <a:t> </a:t>
            </a:r>
            <a:r>
              <a:rPr lang="it-IT" sz="1600" dirty="0" err="1"/>
              <a:t>were</a:t>
            </a:r>
            <a:r>
              <a:rPr lang="it-IT" sz="1600" dirty="0"/>
              <a:t> </a:t>
            </a:r>
            <a:r>
              <a:rPr lang="it-IT" sz="1600" dirty="0" err="1"/>
              <a:t>consistent</a:t>
            </a:r>
            <a:r>
              <a:rPr lang="it-IT" sz="1600" dirty="0"/>
              <a:t> with </a:t>
            </a:r>
            <a:r>
              <a:rPr lang="it-IT" sz="1600" dirty="0" err="1"/>
              <a:t>simulations</a:t>
            </a:r>
            <a:r>
              <a:rPr lang="it-IT" sz="1600" dirty="0"/>
              <a:t> and </a:t>
            </a:r>
            <a:r>
              <a:rPr lang="it-IT" sz="1600" dirty="0" err="1"/>
              <a:t>photoelectric</a:t>
            </a:r>
            <a:r>
              <a:rPr lang="it-IT" sz="1600" dirty="0"/>
              <a:t> </a:t>
            </a:r>
            <a:r>
              <a:rPr lang="it-IT" sz="1600" dirty="0" err="1"/>
              <a:t>polarimetry</a:t>
            </a:r>
            <a:r>
              <a:rPr lang="it-IT" sz="1600" dirty="0"/>
              <a:t>  &lt; 10 keV </a:t>
            </a:r>
            <a:r>
              <a:rPr lang="it-IT" sz="1600" dirty="0" err="1"/>
              <a:t>was</a:t>
            </a:r>
            <a:r>
              <a:rPr lang="it-IT" sz="1600" dirty="0"/>
              <a:t> </a:t>
            </a:r>
            <a:r>
              <a:rPr lang="it-IT" sz="1600" dirty="0" err="1"/>
              <a:t>feasible</a:t>
            </a:r>
            <a:endParaRPr lang="it-IT" sz="1600" dirty="0"/>
          </a:p>
        </p:txBody>
      </p:sp>
      <p:sp>
        <p:nvSpPr>
          <p:cNvPr id="13" name="CasellaDiTesto 12">
            <a:extLst>
              <a:ext uri="{FF2B5EF4-FFF2-40B4-BE49-F238E27FC236}">
                <a16:creationId xmlns:a16="http://schemas.microsoft.com/office/drawing/2014/main" id="{91ED9759-2125-63CE-B493-9ECC4743760F}"/>
              </a:ext>
            </a:extLst>
          </p:cNvPr>
          <p:cNvSpPr txBox="1"/>
          <p:nvPr/>
        </p:nvSpPr>
        <p:spPr>
          <a:xfrm>
            <a:off x="1900518" y="5952565"/>
            <a:ext cx="8928847" cy="954107"/>
          </a:xfrm>
          <a:prstGeom prst="rect">
            <a:avLst/>
          </a:prstGeom>
          <a:noFill/>
          <a:ln>
            <a:noFill/>
          </a:ln>
        </p:spPr>
        <p:txBody>
          <a:bodyPr wrap="square" rtlCol="0">
            <a:spAutoFit/>
          </a:bodyPr>
          <a:lstStyle/>
          <a:p>
            <a:pPr algn="ctr"/>
            <a:r>
              <a:rPr lang="it-IT" sz="2800" dirty="0"/>
              <a:t>NEXT STEP 2-D IMAGING THANKS TO THE  TECHNICAL EVOLUTION OF MICROELECTRONICS</a:t>
            </a:r>
          </a:p>
        </p:txBody>
      </p:sp>
    </p:spTree>
    <p:extLst>
      <p:ext uri="{BB962C8B-B14F-4D97-AF65-F5344CB8AC3E}">
        <p14:creationId xmlns:p14="http://schemas.microsoft.com/office/powerpoint/2010/main" val="3042462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1095"/>
            <a:ext cx="10515600" cy="876653"/>
          </a:xfrm>
        </p:spPr>
        <p:txBody>
          <a:bodyPr/>
          <a:lstStyle/>
          <a:p>
            <a:pPr algn="ctr"/>
            <a:r>
              <a:rPr lang="it-IT" dirty="0"/>
              <a:t>X-Ray </a:t>
            </a:r>
            <a:r>
              <a:rPr lang="it-IT" dirty="0" err="1"/>
              <a:t>Astronomy</a:t>
            </a:r>
            <a:r>
              <a:rPr lang="it-IT" dirty="0"/>
              <a:t> and Polarimetry </a:t>
            </a:r>
          </a:p>
        </p:txBody>
      </p:sp>
      <p:sp>
        <p:nvSpPr>
          <p:cNvPr id="3" name="CasellaDiTesto 2"/>
          <p:cNvSpPr txBox="1"/>
          <p:nvPr/>
        </p:nvSpPr>
        <p:spPr>
          <a:xfrm>
            <a:off x="672935" y="985772"/>
            <a:ext cx="10680865" cy="707886"/>
          </a:xfrm>
          <a:prstGeom prst="rect">
            <a:avLst/>
          </a:prstGeom>
          <a:noFill/>
        </p:spPr>
        <p:txBody>
          <a:bodyPr wrap="square" rtlCol="0">
            <a:spAutoFit/>
          </a:bodyPr>
          <a:lstStyle/>
          <a:p>
            <a:r>
              <a:rPr lang="en-US" sz="2000" dirty="0"/>
              <a:t>Extrasolar X-Ray Astronomy was started by Bruno Rossi and Riccardo Giacconi in 1962 with the first sounding rocket.</a:t>
            </a:r>
          </a:p>
        </p:txBody>
      </p:sp>
      <p:sp>
        <p:nvSpPr>
          <p:cNvPr id="4" name="CasellaDiTesto 3"/>
          <p:cNvSpPr txBox="1"/>
          <p:nvPr/>
        </p:nvSpPr>
        <p:spPr>
          <a:xfrm>
            <a:off x="2575560" y="5773185"/>
            <a:ext cx="10680865" cy="400110"/>
          </a:xfrm>
          <a:prstGeom prst="rect">
            <a:avLst/>
          </a:prstGeom>
          <a:noFill/>
        </p:spPr>
        <p:txBody>
          <a:bodyPr wrap="square" rtlCol="0">
            <a:spAutoFit/>
          </a:bodyPr>
          <a:lstStyle/>
          <a:p>
            <a:r>
              <a:rPr lang="en-US" sz="2000" dirty="0"/>
              <a:t>The first experiment of X-Ray Polarimetry was performed on 1971 by Robert </a:t>
            </a:r>
            <a:r>
              <a:rPr lang="en-US" sz="2000" dirty="0" err="1"/>
              <a:t>Novick</a:t>
            </a:r>
            <a:r>
              <a:rPr lang="en-US" sz="2000" dirty="0"/>
              <a:t> . </a:t>
            </a:r>
          </a:p>
        </p:txBody>
      </p:sp>
      <p:pic>
        <p:nvPicPr>
          <p:cNvPr id="2050" name="Picture 2" descr="https://www.aif.it/wp-content/uploads/fisici/Bruno_Ross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79111"/>
            <a:ext cx="1896887" cy="2803282"/>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4"/>
          <a:stretch>
            <a:fillRect/>
          </a:stretch>
        </p:blipFill>
        <p:spPr>
          <a:xfrm>
            <a:off x="3413760" y="1792413"/>
            <a:ext cx="2245967" cy="2719381"/>
          </a:xfrm>
          <a:prstGeom prst="rect">
            <a:avLst/>
          </a:prstGeom>
        </p:spPr>
      </p:pic>
      <p:pic>
        <p:nvPicPr>
          <p:cNvPr id="6" name="Immagine 5"/>
          <p:cNvPicPr>
            <a:picLocks noChangeAspect="1"/>
          </p:cNvPicPr>
          <p:nvPr/>
        </p:nvPicPr>
        <p:blipFill>
          <a:blip r:embed="rId5"/>
          <a:stretch>
            <a:fillRect/>
          </a:stretch>
        </p:blipFill>
        <p:spPr>
          <a:xfrm>
            <a:off x="8552511" y="2499360"/>
            <a:ext cx="2046061" cy="3042171"/>
          </a:xfrm>
          <a:prstGeom prst="rect">
            <a:avLst/>
          </a:prstGeom>
        </p:spPr>
      </p:pic>
      <p:sp>
        <p:nvSpPr>
          <p:cNvPr id="7" name="Segnaposto piè di pagina 6"/>
          <p:cNvSpPr>
            <a:spLocks noGrp="1"/>
          </p:cNvSpPr>
          <p:nvPr>
            <p:ph type="ftr" sz="quarter" idx="11"/>
          </p:nvPr>
        </p:nvSpPr>
        <p:spPr/>
        <p:txBody>
          <a:bodyPr/>
          <a:lstStyle/>
          <a:p>
            <a:r>
              <a:rPr lang="it-IT" b="1" dirty="0">
                <a:solidFill>
                  <a:schemeClr val="tx1"/>
                </a:solidFill>
              </a:rPr>
              <a:t>FIXP Academy  L'Aquila 20250407</a:t>
            </a:r>
          </a:p>
        </p:txBody>
      </p:sp>
      <p:sp>
        <p:nvSpPr>
          <p:cNvPr id="8" name="Segnaposto numero diapositiva 7">
            <a:extLst>
              <a:ext uri="{FF2B5EF4-FFF2-40B4-BE49-F238E27FC236}">
                <a16:creationId xmlns:a16="http://schemas.microsoft.com/office/drawing/2014/main" id="{6CFAC5CE-A614-C92C-3B94-78BFA0E556BC}"/>
              </a:ext>
            </a:extLst>
          </p:cNvPr>
          <p:cNvSpPr>
            <a:spLocks noGrp="1"/>
          </p:cNvSpPr>
          <p:nvPr>
            <p:ph type="sldNum" sz="quarter" idx="12"/>
          </p:nvPr>
        </p:nvSpPr>
        <p:spPr/>
        <p:txBody>
          <a:bodyPr/>
          <a:lstStyle/>
          <a:p>
            <a:fld id="{BE099B2D-7B36-2E40-915C-35FD30FE5C34}" type="slidenum">
              <a:rPr lang="it-IT" smtClean="0"/>
              <a:t>6</a:t>
            </a:fld>
            <a:endParaRPr lang="it-IT"/>
          </a:p>
        </p:txBody>
      </p:sp>
    </p:spTree>
    <p:extLst>
      <p:ext uri="{BB962C8B-B14F-4D97-AF65-F5344CB8AC3E}">
        <p14:creationId xmlns:p14="http://schemas.microsoft.com/office/powerpoint/2010/main" val="336999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882318-B576-3FEB-1694-608FCB91AFEF}"/>
              </a:ext>
            </a:extLst>
          </p:cNvPr>
          <p:cNvSpPr>
            <a:spLocks noGrp="1"/>
          </p:cNvSpPr>
          <p:nvPr>
            <p:ph type="title"/>
          </p:nvPr>
        </p:nvSpPr>
        <p:spPr/>
        <p:txBody>
          <a:bodyPr/>
          <a:lstStyle/>
          <a:p>
            <a:endParaRPr lang="it-IT"/>
          </a:p>
        </p:txBody>
      </p:sp>
      <p:pic>
        <p:nvPicPr>
          <p:cNvPr id="4" name="Immagine 3">
            <a:extLst>
              <a:ext uri="{FF2B5EF4-FFF2-40B4-BE49-F238E27FC236}">
                <a16:creationId xmlns:a16="http://schemas.microsoft.com/office/drawing/2014/main" id="{07E1759F-5BA2-027C-C600-BAD5A7C82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7780"/>
            <a:ext cx="12010384" cy="3923114"/>
          </a:xfrm>
          <a:prstGeom prst="rect">
            <a:avLst/>
          </a:prstGeom>
        </p:spPr>
      </p:pic>
      <p:sp>
        <p:nvSpPr>
          <p:cNvPr id="5" name="CasellaDiTesto 4">
            <a:extLst>
              <a:ext uri="{FF2B5EF4-FFF2-40B4-BE49-F238E27FC236}">
                <a16:creationId xmlns:a16="http://schemas.microsoft.com/office/drawing/2014/main" id="{3CB3926A-0781-46EB-67A4-BC7E3427800A}"/>
              </a:ext>
            </a:extLst>
          </p:cNvPr>
          <p:cNvSpPr txBox="1"/>
          <p:nvPr/>
        </p:nvSpPr>
        <p:spPr>
          <a:xfrm>
            <a:off x="165100" y="5420220"/>
            <a:ext cx="10922000" cy="1323439"/>
          </a:xfrm>
          <a:prstGeom prst="rect">
            <a:avLst/>
          </a:prstGeom>
          <a:noFill/>
          <a:ln>
            <a:noFill/>
          </a:ln>
        </p:spPr>
        <p:txBody>
          <a:bodyPr wrap="square" rtlCol="0">
            <a:spAutoFit/>
          </a:bodyPr>
          <a:lstStyle/>
          <a:p>
            <a:pPr algn="l"/>
            <a:r>
              <a:rPr lang="it-IT" sz="1600" dirty="0"/>
              <a:t>The optical </a:t>
            </a:r>
            <a:r>
              <a:rPr lang="it-IT" sz="1600" dirty="0" err="1"/>
              <a:t>read</a:t>
            </a:r>
            <a:r>
              <a:rPr lang="it-IT" sz="1600" dirty="0"/>
              <a:t> out </a:t>
            </a:r>
            <a:r>
              <a:rPr lang="it-IT" sz="1600" dirty="0" err="1"/>
              <a:t>was</a:t>
            </a:r>
            <a:r>
              <a:rPr lang="it-IT" sz="1600" dirty="0"/>
              <a:t> </a:t>
            </a:r>
            <a:r>
              <a:rPr lang="it-IT" sz="1600" dirty="0" err="1"/>
              <a:t>straightforward</a:t>
            </a:r>
            <a:r>
              <a:rPr lang="it-IT" sz="1600" dirty="0"/>
              <a:t> (</a:t>
            </a:r>
            <a:r>
              <a:rPr lang="it-IT" sz="1600" dirty="0" err="1"/>
              <a:t>quartz</a:t>
            </a:r>
            <a:r>
              <a:rPr lang="it-IT" sz="1600" dirty="0"/>
              <a:t> window, </a:t>
            </a:r>
            <a:r>
              <a:rPr lang="it-IT" sz="1600" dirty="0" err="1"/>
              <a:t>optics</a:t>
            </a:r>
            <a:r>
              <a:rPr lang="it-IT" sz="1600" dirty="0"/>
              <a:t>, CCD) the </a:t>
            </a:r>
            <a:r>
              <a:rPr lang="it-IT" sz="1600" dirty="0" err="1"/>
              <a:t>charge</a:t>
            </a:r>
            <a:r>
              <a:rPr lang="it-IT" sz="1600" dirty="0"/>
              <a:t> </a:t>
            </a:r>
            <a:r>
              <a:rPr lang="it-IT" sz="1600" dirty="0" err="1"/>
              <a:t>readout</a:t>
            </a:r>
            <a:r>
              <a:rPr lang="it-IT" sz="1600" dirty="0"/>
              <a:t>  </a:t>
            </a:r>
            <a:r>
              <a:rPr lang="it-IT" sz="1600" dirty="0" err="1"/>
              <a:t>should</a:t>
            </a:r>
            <a:r>
              <a:rPr lang="it-IT" sz="1600" dirty="0"/>
              <a:t> face the </a:t>
            </a:r>
            <a:r>
              <a:rPr lang="it-IT" sz="1600" dirty="0" err="1"/>
              <a:t>difficulty</a:t>
            </a:r>
            <a:r>
              <a:rPr lang="it-IT" sz="1600" dirty="0"/>
              <a:t> to </a:t>
            </a:r>
            <a:r>
              <a:rPr lang="it-IT" sz="1600" dirty="0" err="1"/>
              <a:t>route</a:t>
            </a:r>
            <a:r>
              <a:rPr lang="it-IT" sz="1600" dirty="0"/>
              <a:t> the </a:t>
            </a:r>
            <a:r>
              <a:rPr lang="it-IT" sz="1600" dirty="0" err="1"/>
              <a:t>charge</a:t>
            </a:r>
            <a:r>
              <a:rPr lang="it-IT" sz="1600" dirty="0"/>
              <a:t> of </a:t>
            </a:r>
            <a:r>
              <a:rPr lang="it-IT" sz="1600" dirty="0" err="1"/>
              <a:t>each</a:t>
            </a:r>
            <a:r>
              <a:rPr lang="it-IT" sz="1600" dirty="0"/>
              <a:t> pixel, </a:t>
            </a:r>
            <a:r>
              <a:rPr lang="it-IT" sz="1600" dirty="0" err="1"/>
              <a:t>based</a:t>
            </a:r>
            <a:r>
              <a:rPr lang="it-IT" sz="1600" dirty="0"/>
              <a:t> on a metal </a:t>
            </a:r>
            <a:r>
              <a:rPr lang="it-IT" sz="1600" dirty="0" err="1"/>
              <a:t>pad</a:t>
            </a:r>
            <a:r>
              <a:rPr lang="it-IT" sz="1600" dirty="0"/>
              <a:t> on a </a:t>
            </a:r>
            <a:r>
              <a:rPr lang="it-IT" sz="1600" dirty="0" err="1"/>
              <a:t>honycomb</a:t>
            </a:r>
            <a:r>
              <a:rPr lang="it-IT" sz="1600" dirty="0"/>
              <a:t> </a:t>
            </a:r>
            <a:r>
              <a:rPr lang="it-IT" sz="1600" dirty="0" err="1"/>
              <a:t>matrix</a:t>
            </a:r>
            <a:r>
              <a:rPr lang="it-IT" sz="1600" dirty="0"/>
              <a:t>, to an </a:t>
            </a:r>
            <a:r>
              <a:rPr lang="it-IT" sz="1600" dirty="0" err="1"/>
              <a:t>independent</a:t>
            </a:r>
            <a:r>
              <a:rPr lang="it-IT" sz="1600" dirty="0"/>
              <a:t> </a:t>
            </a:r>
            <a:r>
              <a:rPr lang="it-IT" sz="1600" dirty="0" err="1"/>
              <a:t>electronic</a:t>
            </a:r>
            <a:r>
              <a:rPr lang="it-IT" sz="1600" dirty="0"/>
              <a:t> chain. In the first prototipe </a:t>
            </a:r>
            <a:r>
              <a:rPr lang="it-IT" sz="1600" dirty="0" err="1"/>
              <a:t>this</a:t>
            </a:r>
            <a:r>
              <a:rPr lang="it-IT" sz="1600" dirty="0"/>
              <a:t> </a:t>
            </a:r>
            <a:r>
              <a:rPr lang="it-IT" sz="1600" dirty="0" err="1"/>
              <a:t>was</a:t>
            </a:r>
            <a:r>
              <a:rPr lang="it-IT" sz="1600" dirty="0"/>
              <a:t> </a:t>
            </a:r>
            <a:r>
              <a:rPr lang="it-IT" sz="1600" dirty="0" err="1"/>
              <a:t>achieved</a:t>
            </a:r>
            <a:r>
              <a:rPr lang="it-IT" sz="1600" dirty="0"/>
              <a:t> with </a:t>
            </a:r>
            <a:r>
              <a:rPr lang="it-IT" sz="1600" dirty="0" err="1"/>
              <a:t>vias</a:t>
            </a:r>
            <a:r>
              <a:rPr lang="it-IT" sz="1600" dirty="0"/>
              <a:t> </a:t>
            </a:r>
            <a:r>
              <a:rPr lang="it-IT" sz="1600" dirty="0" err="1"/>
              <a:t>through</a:t>
            </a:r>
            <a:r>
              <a:rPr lang="it-IT" sz="1600" dirty="0"/>
              <a:t> </a:t>
            </a:r>
            <a:r>
              <a:rPr lang="it-IT" sz="1600" dirty="0" err="1"/>
              <a:t>layers</a:t>
            </a:r>
            <a:r>
              <a:rPr lang="it-IT" sz="1600" dirty="0"/>
              <a:t> of PCB and strips </a:t>
            </a:r>
            <a:r>
              <a:rPr lang="it-IT" sz="1600" dirty="0" err="1"/>
              <a:t>toward</a:t>
            </a:r>
            <a:r>
              <a:rPr lang="it-IT" sz="1600" dirty="0"/>
              <a:t> </a:t>
            </a:r>
            <a:r>
              <a:rPr lang="it-IT" sz="1600" dirty="0" err="1"/>
              <a:t>asic</a:t>
            </a:r>
            <a:r>
              <a:rPr lang="it-IT" sz="1600" dirty="0"/>
              <a:t> chips </a:t>
            </a:r>
            <a:r>
              <a:rPr lang="it-IT" sz="1600" dirty="0" err="1"/>
              <a:t>surrounding</a:t>
            </a:r>
            <a:r>
              <a:rPr lang="it-IT" sz="1600" dirty="0"/>
              <a:t> the gas </a:t>
            </a:r>
            <a:r>
              <a:rPr lang="it-IT" sz="1600" dirty="0" err="1"/>
              <a:t>cell</a:t>
            </a:r>
            <a:r>
              <a:rPr lang="it-IT" sz="1600" dirty="0"/>
              <a:t>. </a:t>
            </a:r>
            <a:r>
              <a:rPr lang="it-IT" sz="1600" dirty="0" err="1"/>
              <a:t>This</a:t>
            </a:r>
            <a:r>
              <a:rPr lang="it-IT" sz="1600" dirty="0"/>
              <a:t> </a:t>
            </a:r>
            <a:r>
              <a:rPr lang="it-IT" sz="1600" dirty="0" err="1"/>
              <a:t>was</a:t>
            </a:r>
            <a:r>
              <a:rPr lang="it-IT" sz="1600" dirty="0"/>
              <a:t> a </a:t>
            </a:r>
            <a:r>
              <a:rPr lang="it-IT" sz="1600" dirty="0" err="1"/>
              <a:t>prototype</a:t>
            </a:r>
            <a:r>
              <a:rPr lang="it-IT" sz="1600" dirty="0"/>
              <a:t> </a:t>
            </a:r>
            <a:r>
              <a:rPr lang="it-IT" sz="1600" dirty="0" err="1"/>
              <a:t>but</a:t>
            </a:r>
            <a:r>
              <a:rPr lang="it-IT" sz="1600" dirty="0"/>
              <a:t> it </a:t>
            </a:r>
            <a:r>
              <a:rPr lang="it-IT" sz="1600" dirty="0" err="1"/>
              <a:t>worked</a:t>
            </a:r>
            <a:r>
              <a:rPr lang="it-IT" sz="1600" dirty="0"/>
              <a:t>!</a:t>
            </a:r>
          </a:p>
          <a:p>
            <a:pPr algn="l"/>
            <a:r>
              <a:rPr lang="it-IT" sz="1600" dirty="0"/>
              <a:t>To </a:t>
            </a:r>
            <a:r>
              <a:rPr lang="it-IT" sz="1600" dirty="0" err="1"/>
              <a:t>increase</a:t>
            </a:r>
            <a:r>
              <a:rPr lang="it-IT" sz="1600" dirty="0"/>
              <a:t> the </a:t>
            </a:r>
            <a:r>
              <a:rPr lang="it-IT" sz="1600" dirty="0" err="1"/>
              <a:t>number</a:t>
            </a:r>
            <a:r>
              <a:rPr lang="it-IT" sz="1600" dirty="0"/>
              <a:t> of pixels Ronaldo Bellazzini </a:t>
            </a:r>
            <a:r>
              <a:rPr lang="it-IT" sz="1600" dirty="0" err="1"/>
              <a:t>designed</a:t>
            </a:r>
            <a:r>
              <a:rPr lang="it-IT" sz="1600" dirty="0"/>
              <a:t> ASIC chips hosting </a:t>
            </a:r>
            <a:r>
              <a:rPr lang="it-IT" sz="1600" dirty="0" err="1"/>
              <a:t>below</a:t>
            </a:r>
            <a:r>
              <a:rPr lang="it-IT" sz="1600" dirty="0"/>
              <a:t> </a:t>
            </a:r>
            <a:r>
              <a:rPr lang="it-IT" sz="1600" dirty="0" err="1"/>
              <a:t>each</a:t>
            </a:r>
            <a:r>
              <a:rPr lang="it-IT" sz="1600" dirty="0"/>
              <a:t> </a:t>
            </a:r>
            <a:r>
              <a:rPr lang="it-IT" sz="1600" dirty="0" err="1"/>
              <a:t>pad</a:t>
            </a:r>
            <a:r>
              <a:rPr lang="it-IT" sz="1600" dirty="0"/>
              <a:t> </a:t>
            </a:r>
            <a:r>
              <a:rPr lang="it-IT" sz="1600" dirty="0" err="1"/>
              <a:t>its</a:t>
            </a:r>
            <a:r>
              <a:rPr lang="it-IT" sz="1600" dirty="0"/>
              <a:t> </a:t>
            </a:r>
            <a:r>
              <a:rPr lang="it-IT" sz="1600" dirty="0" err="1"/>
              <a:t>electric</a:t>
            </a:r>
            <a:r>
              <a:rPr lang="it-IT" sz="1600" dirty="0"/>
              <a:t> chain. </a:t>
            </a:r>
            <a:r>
              <a:rPr lang="it-IT" sz="1600" dirty="0" err="1"/>
              <a:t>This</a:t>
            </a:r>
            <a:r>
              <a:rPr lang="it-IT" sz="1600" dirty="0"/>
              <a:t> </a:t>
            </a:r>
            <a:r>
              <a:rPr lang="it-IT" sz="1600" dirty="0" err="1"/>
              <a:t>configuration</a:t>
            </a:r>
            <a:r>
              <a:rPr lang="it-IT" sz="1600" dirty="0"/>
              <a:t> </a:t>
            </a:r>
            <a:r>
              <a:rPr lang="it-IT" sz="1600" dirty="0" err="1"/>
              <a:t>was</a:t>
            </a:r>
            <a:r>
              <a:rPr lang="it-IT" sz="1600" dirty="0"/>
              <a:t> </a:t>
            </a:r>
            <a:r>
              <a:rPr lang="it-IT" sz="1600" dirty="0" err="1"/>
              <a:t>compatible</a:t>
            </a:r>
            <a:r>
              <a:rPr lang="it-IT" sz="1600" dirty="0"/>
              <a:t> with a </a:t>
            </a:r>
            <a:r>
              <a:rPr lang="it-IT" sz="1600" dirty="0" err="1"/>
              <a:t>very</a:t>
            </a:r>
            <a:r>
              <a:rPr lang="it-IT" sz="1600" dirty="0"/>
              <a:t> compact </a:t>
            </a:r>
            <a:r>
              <a:rPr lang="it-IT" sz="1600" dirty="0" err="1"/>
              <a:t>sealed</a:t>
            </a:r>
            <a:r>
              <a:rPr lang="it-IT" sz="1600" dirty="0"/>
              <a:t> </a:t>
            </a:r>
            <a:r>
              <a:rPr lang="it-IT" sz="1600" dirty="0" err="1"/>
              <a:t>mounting</a:t>
            </a:r>
            <a:r>
              <a:rPr lang="it-IT" sz="1600" dirty="0"/>
              <a:t>.</a:t>
            </a:r>
          </a:p>
        </p:txBody>
      </p:sp>
    </p:spTree>
    <p:extLst>
      <p:ext uri="{BB962C8B-B14F-4D97-AF65-F5344CB8AC3E}">
        <p14:creationId xmlns:p14="http://schemas.microsoft.com/office/powerpoint/2010/main" val="3422766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17426" y="236741"/>
            <a:ext cx="11173691" cy="660226"/>
          </a:xfrm>
        </p:spPr>
        <p:txBody>
          <a:bodyPr rtlCol="0">
            <a:normAutofit/>
          </a:bodyPr>
          <a:lstStyle/>
          <a:p>
            <a:r>
              <a:rPr lang="en-US" sz="2000" dirty="0">
                <a:latin typeface="Calibri" pitchFamily="34" charset="0"/>
              </a:rPr>
              <a:t>The Gas Pixel Detector a polarization-sensitive instrument capable of imaging, timing and spectroscopy</a:t>
            </a:r>
          </a:p>
        </p:txBody>
      </p:sp>
      <p:sp>
        <p:nvSpPr>
          <p:cNvPr id="3" name="Segnaposto piè di pagina 2"/>
          <p:cNvSpPr>
            <a:spLocks noGrp="1"/>
          </p:cNvSpPr>
          <p:nvPr>
            <p:ph type="ftr" sz="quarter" idx="11"/>
          </p:nvPr>
        </p:nvSpPr>
        <p:spPr/>
        <p:txBody>
          <a:bodyPr/>
          <a:lstStyle/>
          <a:p>
            <a:r>
              <a:rPr lang="it-IT"/>
              <a:t>FIXP Academy  L'Aquila 20250407</a:t>
            </a:r>
            <a:endParaRPr lang="it-IT" dirty="0"/>
          </a:p>
        </p:txBody>
      </p:sp>
      <p:pic>
        <p:nvPicPr>
          <p:cNvPr id="40965" name="Picture 6"/>
          <p:cNvPicPr>
            <a:picLocks noChangeAspect="1" noChangeArrowheads="1"/>
          </p:cNvPicPr>
          <p:nvPr/>
        </p:nvPicPr>
        <p:blipFill>
          <a:blip r:embed="rId2"/>
          <a:srcRect r="1299" b="2040"/>
          <a:stretch>
            <a:fillRect/>
          </a:stretch>
        </p:blipFill>
        <p:spPr bwMode="auto">
          <a:xfrm>
            <a:off x="1921566" y="1258093"/>
            <a:ext cx="4302125" cy="2716213"/>
          </a:xfrm>
          <a:prstGeom prst="rect">
            <a:avLst/>
          </a:prstGeom>
          <a:noFill/>
          <a:ln w="9525">
            <a:noFill/>
            <a:miter lim="800000"/>
            <a:headEnd/>
            <a:tailEnd/>
          </a:ln>
        </p:spPr>
      </p:pic>
      <p:sp>
        <p:nvSpPr>
          <p:cNvPr id="40968" name="CasellaDiTesto 6"/>
          <p:cNvSpPr txBox="1">
            <a:spLocks noChangeArrowheads="1"/>
          </p:cNvSpPr>
          <p:nvPr/>
        </p:nvSpPr>
        <p:spPr bwMode="auto">
          <a:xfrm>
            <a:off x="1524001" y="3621388"/>
            <a:ext cx="2797497" cy="338554"/>
          </a:xfrm>
          <a:prstGeom prst="rect">
            <a:avLst/>
          </a:prstGeom>
          <a:noFill/>
          <a:ln w="9525">
            <a:noFill/>
            <a:miter lim="800000"/>
            <a:headEnd/>
            <a:tailEnd/>
          </a:ln>
        </p:spPr>
        <p:txBody>
          <a:bodyPr wrap="none">
            <a:spAutoFit/>
          </a:bodyPr>
          <a:lstStyle/>
          <a:p>
            <a:r>
              <a:rPr lang="en-US" sz="1600" dirty="0">
                <a:latin typeface="Calibri" pitchFamily="34" charset="0"/>
              </a:rPr>
              <a:t>E. Costa, </a:t>
            </a:r>
            <a:r>
              <a:rPr lang="en-US" sz="1600" dirty="0" err="1">
                <a:latin typeface="Calibri" pitchFamily="34" charset="0"/>
              </a:rPr>
              <a:t>R.Bellazzini</a:t>
            </a:r>
            <a:r>
              <a:rPr lang="en-US" sz="1600" dirty="0">
                <a:latin typeface="Calibri" pitchFamily="34" charset="0"/>
              </a:rPr>
              <a:t> et al. 2001</a:t>
            </a:r>
          </a:p>
        </p:txBody>
      </p:sp>
      <p:pic>
        <p:nvPicPr>
          <p:cNvPr id="40973" name="Immagine 5" descr="GPD_large.png"/>
          <p:cNvPicPr>
            <a:picLocks noChangeAspect="1" noChangeArrowheads="1"/>
          </p:cNvPicPr>
          <p:nvPr/>
        </p:nvPicPr>
        <p:blipFill>
          <a:blip r:embed="rId3"/>
          <a:srcRect t="11340"/>
          <a:stretch>
            <a:fillRect/>
          </a:stretch>
        </p:blipFill>
        <p:spPr bwMode="auto">
          <a:xfrm>
            <a:off x="7930410" y="1258092"/>
            <a:ext cx="2612016" cy="1904498"/>
          </a:xfrm>
          <a:prstGeom prst="rect">
            <a:avLst/>
          </a:prstGeom>
          <a:noFill/>
          <a:ln w="9525">
            <a:noFill/>
            <a:miter lim="800000"/>
            <a:headEnd/>
            <a:tailEnd/>
          </a:ln>
        </p:spPr>
      </p:pic>
      <p:sp>
        <p:nvSpPr>
          <p:cNvPr id="8" name="CasellaDiTesto 7"/>
          <p:cNvSpPr txBox="1"/>
          <p:nvPr/>
        </p:nvSpPr>
        <p:spPr>
          <a:xfrm>
            <a:off x="5555432" y="3853828"/>
            <a:ext cx="5112568" cy="2708434"/>
          </a:xfrm>
          <a:prstGeom prst="rect">
            <a:avLst/>
          </a:prstGeom>
          <a:noFill/>
        </p:spPr>
        <p:txBody>
          <a:bodyPr wrap="square">
            <a:spAutoFit/>
          </a:bodyPr>
          <a:lstStyle/>
          <a:p>
            <a:pPr algn="ctr">
              <a:buFontTx/>
              <a:buChar char="•"/>
              <a:defRPr/>
            </a:pPr>
            <a:r>
              <a:rPr lang="en-US" sz="1400" dirty="0">
                <a:effectLst>
                  <a:outerShdw blurRad="38100" dist="38100" dir="2700000" algn="tl">
                    <a:srgbClr val="C0C0C0"/>
                  </a:outerShdw>
                </a:effectLst>
                <a:latin typeface="Arial Rounded MT Bold" pitchFamily="34" charset="0"/>
              </a:rPr>
              <a:t> The core: an </a:t>
            </a:r>
            <a:r>
              <a:rPr lang="en-US" sz="1400" dirty="0" err="1">
                <a:effectLst>
                  <a:outerShdw blurRad="38100" dist="38100" dir="2700000" algn="tl">
                    <a:srgbClr val="C0C0C0"/>
                  </a:outerShdw>
                </a:effectLst>
                <a:latin typeface="Arial Rounded MT Bold" pitchFamily="34" charset="0"/>
              </a:rPr>
              <a:t>asic</a:t>
            </a:r>
            <a:r>
              <a:rPr lang="en-US" sz="1400" dirty="0">
                <a:effectLst>
                  <a:outerShdw blurRad="38100" dist="38100" dir="2700000" algn="tl">
                    <a:srgbClr val="C0C0C0"/>
                  </a:outerShdw>
                </a:effectLst>
                <a:latin typeface="Arial Rounded MT Bold" pitchFamily="34" charset="0"/>
              </a:rPr>
              <a:t> chip</a:t>
            </a:r>
            <a:endParaRPr lang="en-US" sz="1600" b="1" dirty="0">
              <a:effectLst>
                <a:outerShdw blurRad="38100" dist="38100" dir="2700000" algn="tl">
                  <a:srgbClr val="C0C0C0"/>
                </a:outerShdw>
              </a:effectLst>
              <a:latin typeface="Arial Rounded MT Bold" pitchFamily="34" charset="0"/>
            </a:endParaRPr>
          </a:p>
          <a:p>
            <a:pPr>
              <a:buFontTx/>
              <a:buChar char="•"/>
              <a:defRPr/>
            </a:pPr>
            <a:r>
              <a:rPr lang="en-US" sz="1200" dirty="0">
                <a:effectLst>
                  <a:outerShdw blurRad="38100" dist="38100" dir="2700000" algn="tl">
                    <a:srgbClr val="C0C0C0"/>
                  </a:outerShdw>
                </a:effectLst>
                <a:latin typeface="Arial Rounded MT Bold" pitchFamily="34" charset="0"/>
              </a:rPr>
              <a:t>Peaking time: 3-10 </a:t>
            </a:r>
            <a:r>
              <a:rPr lang="en-US" sz="1200" dirty="0">
                <a:effectLst>
                  <a:outerShdw blurRad="38100" dist="38100" dir="2700000" algn="tl">
                    <a:srgbClr val="C0C0C0"/>
                  </a:outerShdw>
                </a:effectLst>
                <a:latin typeface="Symbol" pitchFamily="18" charset="2"/>
              </a:rPr>
              <a:t>m</a:t>
            </a:r>
            <a:r>
              <a:rPr lang="en-US" sz="1200" dirty="0">
                <a:effectLst>
                  <a:outerShdw blurRad="38100" dist="38100" dir="2700000" algn="tl">
                    <a:srgbClr val="C0C0C0"/>
                  </a:outerShdw>
                </a:effectLst>
                <a:latin typeface="Arial Rounded MT Bold" pitchFamily="34" charset="0"/>
              </a:rPr>
              <a:t>s, externally adjustable;</a:t>
            </a:r>
          </a:p>
          <a:p>
            <a:pPr>
              <a:buFontTx/>
              <a:buChar char="•"/>
              <a:defRPr/>
            </a:pPr>
            <a:r>
              <a:rPr lang="en-US" sz="1200" dirty="0">
                <a:effectLst>
                  <a:outerShdw blurRad="38100" dist="38100" dir="2700000" algn="tl">
                    <a:srgbClr val="C0C0C0"/>
                  </a:outerShdw>
                </a:effectLst>
                <a:latin typeface="Arial Rounded MT Bold" pitchFamily="34" charset="0"/>
              </a:rPr>
              <a:t> Full-scale linear range: 30000 electrons;</a:t>
            </a:r>
          </a:p>
          <a:p>
            <a:pPr>
              <a:buFontTx/>
              <a:buChar char="•"/>
              <a:defRPr/>
            </a:pPr>
            <a:r>
              <a:rPr lang="en-US" sz="1200" dirty="0">
                <a:effectLst>
                  <a:outerShdw blurRad="38100" dist="38100" dir="2700000" algn="tl">
                    <a:srgbClr val="C0C0C0"/>
                  </a:outerShdw>
                </a:effectLst>
                <a:latin typeface="Arial Rounded MT Bold" pitchFamily="34" charset="0"/>
              </a:rPr>
              <a:t> Pixel noise: 50 electrons ENC;</a:t>
            </a:r>
          </a:p>
          <a:p>
            <a:pPr>
              <a:buFontTx/>
              <a:buChar char="•"/>
              <a:defRPr/>
            </a:pPr>
            <a:r>
              <a:rPr lang="en-US" sz="1200" dirty="0">
                <a:effectLst>
                  <a:outerShdw blurRad="38100" dist="38100" dir="2700000" algn="tl">
                    <a:srgbClr val="C0C0C0"/>
                  </a:outerShdw>
                </a:effectLst>
                <a:latin typeface="Arial Rounded MT Bold" pitchFamily="34" charset="0"/>
              </a:rPr>
              <a:t> Read-out mode: asynchronous or synchronous;</a:t>
            </a:r>
          </a:p>
          <a:p>
            <a:pPr>
              <a:buFontTx/>
              <a:buChar char="•"/>
              <a:defRPr/>
            </a:pPr>
            <a:r>
              <a:rPr lang="en-US" sz="1200" dirty="0">
                <a:effectLst>
                  <a:outerShdw blurRad="38100" dist="38100" dir="2700000" algn="tl">
                    <a:srgbClr val="C0C0C0"/>
                  </a:outerShdw>
                </a:effectLst>
                <a:latin typeface="Arial Rounded MT Bold" pitchFamily="34" charset="0"/>
              </a:rPr>
              <a:t> Trigger mode: internal, external or self-trigger;</a:t>
            </a:r>
          </a:p>
          <a:p>
            <a:pPr>
              <a:buFontTx/>
              <a:buChar char="•"/>
              <a:defRPr/>
            </a:pPr>
            <a:r>
              <a:rPr lang="en-US" sz="1200" dirty="0">
                <a:effectLst>
                  <a:outerShdw blurRad="38100" dist="38100" dir="2700000" algn="tl">
                    <a:srgbClr val="C0C0C0"/>
                  </a:outerShdw>
                </a:effectLst>
                <a:latin typeface="Arial Rounded MT Bold" pitchFamily="34" charset="0"/>
              </a:rPr>
              <a:t> Read-out clock: up to 10MHz;</a:t>
            </a:r>
          </a:p>
          <a:p>
            <a:pPr>
              <a:buFontTx/>
              <a:buChar char="•"/>
              <a:defRPr/>
            </a:pPr>
            <a:r>
              <a:rPr lang="en-US" sz="1200" dirty="0">
                <a:effectLst>
                  <a:outerShdw blurRad="38100" dist="38100" dir="2700000" algn="tl">
                    <a:srgbClr val="C0C0C0"/>
                  </a:outerShdw>
                </a:effectLst>
                <a:latin typeface="Arial Rounded MT Bold" pitchFamily="34" charset="0"/>
              </a:rPr>
              <a:t> Self-trigger threshold: 2200 electrons (10% FS);</a:t>
            </a:r>
          </a:p>
          <a:p>
            <a:pPr>
              <a:buFontTx/>
              <a:buChar char="•"/>
              <a:defRPr/>
            </a:pPr>
            <a:r>
              <a:rPr lang="en-US" sz="1200" dirty="0">
                <a:effectLst>
                  <a:outerShdw blurRad="38100" dist="38100" dir="2700000" algn="tl">
                    <a:srgbClr val="C0C0C0"/>
                  </a:outerShdw>
                </a:effectLst>
                <a:latin typeface="Arial Rounded MT Bold" pitchFamily="34" charset="0"/>
              </a:rPr>
              <a:t> Frame rate: up to 10 kHz  in self-trigger mode</a:t>
            </a:r>
          </a:p>
          <a:p>
            <a:pPr>
              <a:defRPr/>
            </a:pPr>
            <a:r>
              <a:rPr lang="en-US" sz="1200" dirty="0">
                <a:effectLst>
                  <a:outerShdw blurRad="38100" dist="38100" dir="2700000" algn="tl">
                    <a:srgbClr val="C0C0C0"/>
                  </a:outerShdw>
                </a:effectLst>
                <a:latin typeface="Arial Rounded MT Bold" pitchFamily="34" charset="0"/>
              </a:rPr>
              <a:t>   (event window);</a:t>
            </a:r>
          </a:p>
          <a:p>
            <a:pPr>
              <a:buFontTx/>
              <a:buChar char="•"/>
              <a:defRPr/>
            </a:pPr>
            <a:r>
              <a:rPr lang="en-US" sz="1200" dirty="0">
                <a:effectLst>
                  <a:outerShdw blurRad="38100" dist="38100" dir="2700000" algn="tl">
                    <a:srgbClr val="C0C0C0"/>
                  </a:outerShdw>
                </a:effectLst>
                <a:latin typeface="Arial Rounded MT Bold" pitchFamily="34" charset="0"/>
              </a:rPr>
              <a:t> Parallel analog output buffers: 1, 8 or 16;</a:t>
            </a:r>
          </a:p>
          <a:p>
            <a:pPr>
              <a:buFontTx/>
              <a:buChar char="•"/>
              <a:defRPr/>
            </a:pPr>
            <a:r>
              <a:rPr lang="en-US" sz="1200" dirty="0">
                <a:effectLst>
                  <a:outerShdw blurRad="38100" dist="38100" dir="2700000" algn="tl">
                    <a:srgbClr val="C0C0C0"/>
                  </a:outerShdw>
                </a:effectLst>
                <a:latin typeface="Arial Rounded MT Bold" pitchFamily="34" charset="0"/>
              </a:rPr>
              <a:t> Access to pixel content: direct (single pixel) or serial </a:t>
            </a:r>
          </a:p>
          <a:p>
            <a:pPr>
              <a:defRPr/>
            </a:pPr>
            <a:r>
              <a:rPr lang="en-US" sz="1200" dirty="0">
                <a:effectLst>
                  <a:outerShdw blurRad="38100" dist="38100" dir="2700000" algn="tl">
                    <a:srgbClr val="C0C0C0"/>
                  </a:outerShdw>
                </a:effectLst>
                <a:latin typeface="Arial Rounded MT Bold" pitchFamily="34" charset="0"/>
              </a:rPr>
              <a:t>  (8-16 clusters, full matrix, region of interest);</a:t>
            </a:r>
          </a:p>
          <a:p>
            <a:pPr>
              <a:buFontTx/>
              <a:buChar char="•"/>
              <a:defRPr/>
            </a:pPr>
            <a:r>
              <a:rPr lang="en-US" sz="1200" dirty="0">
                <a:effectLst>
                  <a:outerShdw blurRad="38100" dist="38100" dir="2700000" algn="tl">
                    <a:srgbClr val="C0C0C0"/>
                  </a:outerShdw>
                </a:effectLst>
                <a:latin typeface="Arial Rounded MT Bold" pitchFamily="34" charset="0"/>
              </a:rPr>
              <a:t> Fill fraction (ratio of metal area to active area): 92%</a:t>
            </a:r>
            <a:r>
              <a:rPr lang="en-US" sz="1200" dirty="0">
                <a:solidFill>
                  <a:srgbClr val="FFFF00"/>
                </a:solidFill>
                <a:effectLst>
                  <a:outerShdw blurRad="38100" dist="38100" dir="2700000" algn="tl">
                    <a:srgbClr val="C0C0C0"/>
                  </a:outerShdw>
                </a:effectLst>
                <a:latin typeface="Arial Rounded MT Bold" pitchFamily="34" charset="0"/>
              </a:rPr>
              <a:t>)</a:t>
            </a:r>
          </a:p>
        </p:txBody>
      </p:sp>
      <p:pic>
        <p:nvPicPr>
          <p:cNvPr id="9" name="Picture 3" descr="100kASIC"/>
          <p:cNvPicPr>
            <a:picLocks noChangeAspect="1" noChangeArrowheads="1"/>
          </p:cNvPicPr>
          <p:nvPr/>
        </p:nvPicPr>
        <p:blipFill>
          <a:blip r:embed="rId4">
            <a:extLst>
              <a:ext uri="{28A0092B-C50C-407E-A947-70E740481C1C}">
                <a14:useLocalDpi xmlns:a14="http://schemas.microsoft.com/office/drawing/2010/main" val="0"/>
              </a:ext>
            </a:extLst>
          </a:blip>
          <a:srcRect l="17575" t="11250" r="30891" b="13750"/>
          <a:stretch>
            <a:fillRect/>
          </a:stretch>
        </p:blipFill>
        <p:spPr bwMode="auto">
          <a:xfrm>
            <a:off x="2266528" y="3971000"/>
            <a:ext cx="2677344" cy="259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p:cNvSpPr txBox="1"/>
          <p:nvPr/>
        </p:nvSpPr>
        <p:spPr>
          <a:xfrm>
            <a:off x="5288836" y="2834383"/>
            <a:ext cx="4911621" cy="1015663"/>
          </a:xfrm>
          <a:prstGeom prst="rect">
            <a:avLst/>
          </a:prstGeom>
          <a:noFill/>
        </p:spPr>
        <p:txBody>
          <a:bodyPr wrap="square" rtlCol="0">
            <a:spAutoFit/>
          </a:bodyPr>
          <a:lstStyle/>
          <a:p>
            <a:pPr eaLnBrk="1" hangingPunct="1"/>
            <a:r>
              <a:rPr lang="it-IT" altLang="it-IT" sz="1200" dirty="0">
                <a:latin typeface="Comic Sans MS" panose="030F0702030302020204" pitchFamily="66" charset="0"/>
              </a:rPr>
              <a:t>A Gas Pixel Detector with:</a:t>
            </a:r>
          </a:p>
          <a:p>
            <a:pPr eaLnBrk="1" hangingPunct="1"/>
            <a:r>
              <a:rPr lang="it-IT" altLang="it-IT" sz="1200" dirty="0">
                <a:latin typeface="Comic Sans MS" panose="030F0702030302020204" pitchFamily="66" charset="0"/>
              </a:rPr>
              <a:t>1 Atm DME 80% He 20%</a:t>
            </a:r>
          </a:p>
          <a:p>
            <a:pPr eaLnBrk="1" hangingPunct="1"/>
            <a:r>
              <a:rPr lang="it-IT" altLang="it-IT" sz="1200" dirty="0">
                <a:latin typeface="Comic Sans MS" panose="030F0702030302020204" pitchFamily="66" charset="0"/>
              </a:rPr>
              <a:t>10 mm </a:t>
            </a:r>
            <a:r>
              <a:rPr lang="it-IT" altLang="it-IT" sz="1200" dirty="0" err="1">
                <a:latin typeface="Comic Sans MS" panose="030F0702030302020204" pitchFamily="66" charset="0"/>
              </a:rPr>
              <a:t>absorption</a:t>
            </a:r>
            <a:r>
              <a:rPr lang="it-IT" altLang="it-IT" sz="1200" dirty="0">
                <a:latin typeface="Comic Sans MS" panose="030F0702030302020204" pitchFamily="66" charset="0"/>
              </a:rPr>
              <a:t>/</a:t>
            </a:r>
            <a:r>
              <a:rPr lang="it-IT" altLang="it-IT" sz="1200" dirty="0" err="1">
                <a:latin typeface="Comic Sans MS" panose="030F0702030302020204" pitchFamily="66" charset="0"/>
              </a:rPr>
              <a:t>drift</a:t>
            </a:r>
            <a:r>
              <a:rPr lang="it-IT" altLang="it-IT" sz="1200" dirty="0">
                <a:latin typeface="Comic Sans MS" panose="030F0702030302020204" pitchFamily="66" charset="0"/>
              </a:rPr>
              <a:t> gap</a:t>
            </a:r>
          </a:p>
          <a:p>
            <a:pPr eaLnBrk="1" hangingPunct="1"/>
            <a:r>
              <a:rPr lang="it-IT" altLang="it-IT" sz="1200" dirty="0">
                <a:latin typeface="Comic Sans MS" panose="030F0702030302020204" pitchFamily="66" charset="0"/>
              </a:rPr>
              <a:t>50 </a:t>
            </a:r>
            <a:r>
              <a:rPr lang="el-GR" altLang="it-IT" sz="1200" dirty="0">
                <a:latin typeface="Comic Sans MS" panose="030F0702030302020204" pitchFamily="66" charset="0"/>
              </a:rPr>
              <a:t>μ</a:t>
            </a:r>
            <a:r>
              <a:rPr lang="it-IT" altLang="it-IT" sz="1200" dirty="0">
                <a:latin typeface="Comic Sans MS" panose="030F0702030302020204" pitchFamily="66" charset="0"/>
              </a:rPr>
              <a:t>m </a:t>
            </a:r>
            <a:r>
              <a:rPr lang="it-IT" altLang="it-IT" sz="1200" dirty="0" err="1">
                <a:latin typeface="Comic Sans MS" panose="030F0702030302020204" pitchFamily="66" charset="0"/>
              </a:rPr>
              <a:t>pitch</a:t>
            </a:r>
            <a:r>
              <a:rPr lang="it-IT" altLang="it-IT" sz="1200" dirty="0">
                <a:latin typeface="Comic Sans MS" panose="030F0702030302020204" pitchFamily="66" charset="0"/>
              </a:rPr>
              <a:t> GEM</a:t>
            </a:r>
          </a:p>
          <a:p>
            <a:pPr eaLnBrk="1" hangingPunct="1"/>
            <a:r>
              <a:rPr lang="it-IT" altLang="it-IT" sz="1200" dirty="0" err="1">
                <a:latin typeface="Comic Sans MS" panose="030F0702030302020204" pitchFamily="66" charset="0"/>
              </a:rPr>
              <a:t>Existing</a:t>
            </a:r>
            <a:r>
              <a:rPr lang="it-IT" altLang="it-IT" sz="1200" dirty="0">
                <a:latin typeface="Comic Sans MS" panose="030F0702030302020204" pitchFamily="66" charset="0"/>
              </a:rPr>
              <a:t> ASIC (100000 pixel, 50 </a:t>
            </a:r>
            <a:r>
              <a:rPr lang="el-GR" altLang="it-IT" sz="1200" dirty="0">
                <a:latin typeface="Comic Sans MS" panose="030F0702030302020204" pitchFamily="66" charset="0"/>
              </a:rPr>
              <a:t>μ</a:t>
            </a:r>
            <a:r>
              <a:rPr lang="it-IT" altLang="it-IT" sz="1200" dirty="0">
                <a:latin typeface="Comic Sans MS" panose="030F0702030302020204" pitchFamily="66" charset="0"/>
              </a:rPr>
              <a:t>m </a:t>
            </a:r>
            <a:r>
              <a:rPr lang="it-IT" altLang="it-IT" sz="1200" dirty="0" err="1">
                <a:latin typeface="Comic Sans MS" panose="030F0702030302020204" pitchFamily="66" charset="0"/>
              </a:rPr>
              <a:t>pitch</a:t>
            </a:r>
            <a:r>
              <a:rPr lang="it-IT" altLang="it-IT" sz="1200" dirty="0">
                <a:latin typeface="Comic Sans MS" panose="030F0702030302020204" pitchFamily="66" charset="0"/>
              </a:rPr>
              <a:t>, auto-trigger, ROI)</a:t>
            </a:r>
          </a:p>
        </p:txBody>
      </p:sp>
      <p:sp>
        <p:nvSpPr>
          <p:cNvPr id="4" name="Segnaposto numero diapositiva 3">
            <a:extLst>
              <a:ext uri="{FF2B5EF4-FFF2-40B4-BE49-F238E27FC236}">
                <a16:creationId xmlns:a16="http://schemas.microsoft.com/office/drawing/2014/main" id="{615AEF34-7655-037C-DE81-24429507BFC6}"/>
              </a:ext>
            </a:extLst>
          </p:cNvPr>
          <p:cNvSpPr>
            <a:spLocks noGrp="1"/>
          </p:cNvSpPr>
          <p:nvPr>
            <p:ph type="sldNum" sz="quarter" idx="12"/>
          </p:nvPr>
        </p:nvSpPr>
        <p:spPr/>
        <p:txBody>
          <a:bodyPr/>
          <a:lstStyle/>
          <a:p>
            <a:fld id="{BE099B2D-7B36-2E40-915C-35FD30FE5C34}" type="slidenum">
              <a:rPr lang="it-IT" smtClean="0"/>
              <a:t>52</a:t>
            </a:fld>
            <a:endParaRPr lang="it-IT"/>
          </a:p>
        </p:txBody>
      </p:sp>
    </p:spTree>
    <p:extLst>
      <p:ext uri="{BB962C8B-B14F-4D97-AF65-F5344CB8AC3E}">
        <p14:creationId xmlns:p14="http://schemas.microsoft.com/office/powerpoint/2010/main" val="1615048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838200" y="188045"/>
            <a:ext cx="10515600" cy="570016"/>
          </a:xfrm>
        </p:spPr>
        <p:txBody>
          <a:bodyPr>
            <a:normAutofit/>
          </a:bodyPr>
          <a:lstStyle/>
          <a:p>
            <a:pPr algn="ctr"/>
            <a:r>
              <a:rPr lang="it-IT" dirty="0"/>
              <a:t>IXPE DETECTORS</a:t>
            </a:r>
          </a:p>
        </p:txBody>
      </p:sp>
      <p:sp>
        <p:nvSpPr>
          <p:cNvPr id="2" name="Segnaposto piè di pagina 1"/>
          <p:cNvSpPr>
            <a:spLocks noGrp="1"/>
          </p:cNvSpPr>
          <p:nvPr>
            <p:ph type="ftr" sz="quarter" idx="11"/>
          </p:nvPr>
        </p:nvSpPr>
        <p:spPr/>
        <p:txBody>
          <a:bodyPr/>
          <a:lstStyle/>
          <a:p>
            <a:r>
              <a:rPr lang="it-IT" b="1">
                <a:solidFill>
                  <a:schemeClr val="tx1"/>
                </a:solidFill>
              </a:rPr>
              <a:t>FIXP Academy  L'Aquila 20250407</a:t>
            </a:r>
            <a:endParaRPr lang="it-IT" b="1" dirty="0">
              <a:solidFill>
                <a:schemeClr val="tx1"/>
              </a:solidFill>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24" y="825336"/>
            <a:ext cx="5155795" cy="3004456"/>
          </a:xfrm>
          <a:prstGeom prst="rect">
            <a:avLst/>
          </a:prstGeom>
        </p:spPr>
      </p:pic>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059" y="473053"/>
            <a:ext cx="3964644" cy="3443742"/>
          </a:xfrm>
          <a:prstGeom prst="rect">
            <a:avLst/>
          </a:prstGeom>
        </p:spPr>
      </p:pic>
      <p:sp>
        <p:nvSpPr>
          <p:cNvPr id="5" name="CasellaDiTesto 4"/>
          <p:cNvSpPr txBox="1"/>
          <p:nvPr/>
        </p:nvSpPr>
        <p:spPr>
          <a:xfrm>
            <a:off x="574324" y="4085112"/>
            <a:ext cx="5155795" cy="2585323"/>
          </a:xfrm>
          <a:prstGeom prst="rect">
            <a:avLst/>
          </a:prstGeom>
          <a:noFill/>
        </p:spPr>
        <p:txBody>
          <a:bodyPr wrap="square" rtlCol="0">
            <a:spAutoFit/>
          </a:bodyPr>
          <a:lstStyle/>
          <a:p>
            <a:r>
              <a:rPr lang="it-IT" dirty="0"/>
              <a:t>The </a:t>
            </a:r>
            <a:r>
              <a:rPr lang="it-IT" dirty="0" err="1"/>
              <a:t>electrons</a:t>
            </a:r>
            <a:r>
              <a:rPr lang="it-IT" dirty="0"/>
              <a:t> drifting from the </a:t>
            </a:r>
            <a:r>
              <a:rPr lang="it-IT" dirty="0" err="1"/>
              <a:t>absorption</a:t>
            </a:r>
            <a:r>
              <a:rPr lang="it-IT" dirty="0"/>
              <a:t> point to the GEM are </a:t>
            </a:r>
            <a:r>
              <a:rPr lang="it-IT" dirty="0" err="1"/>
              <a:t>suject</a:t>
            </a:r>
            <a:r>
              <a:rPr lang="it-IT" dirty="0"/>
              <a:t> to a </a:t>
            </a:r>
            <a:r>
              <a:rPr lang="it-IT" dirty="0" err="1"/>
              <a:t>diffusion</a:t>
            </a:r>
            <a:r>
              <a:rPr lang="it-IT" dirty="0"/>
              <a:t> </a:t>
            </a:r>
            <a:r>
              <a:rPr lang="it-IT" dirty="0" err="1"/>
              <a:t>that</a:t>
            </a:r>
            <a:r>
              <a:rPr lang="it-IT" dirty="0"/>
              <a:t> </a:t>
            </a:r>
            <a:r>
              <a:rPr lang="it-IT" dirty="0" err="1"/>
              <a:t>blurs</a:t>
            </a:r>
            <a:r>
              <a:rPr lang="it-IT" dirty="0"/>
              <a:t> the track </a:t>
            </a:r>
            <a:r>
              <a:rPr lang="it-IT" dirty="0" err="1"/>
              <a:t>at</a:t>
            </a:r>
            <a:r>
              <a:rPr lang="it-IT" dirty="0"/>
              <a:t> </a:t>
            </a:r>
            <a:r>
              <a:rPr lang="it-IT" dirty="0" err="1"/>
              <a:t>increasing</a:t>
            </a:r>
            <a:r>
              <a:rPr lang="it-IT" dirty="0"/>
              <a:t> </a:t>
            </a:r>
            <a:r>
              <a:rPr lang="it-IT" dirty="0" err="1"/>
              <a:t>thickness</a:t>
            </a:r>
            <a:r>
              <a:rPr lang="it-IT" dirty="0"/>
              <a:t>. </a:t>
            </a:r>
            <a:r>
              <a:rPr lang="it-IT" dirty="0" err="1"/>
              <a:t>Therefore</a:t>
            </a:r>
            <a:r>
              <a:rPr lang="it-IT" dirty="0"/>
              <a:t> </a:t>
            </a:r>
            <a:r>
              <a:rPr lang="it-IT" dirty="0" err="1"/>
              <a:t>this</a:t>
            </a:r>
            <a:r>
              <a:rPr lang="it-IT" dirty="0"/>
              <a:t> </a:t>
            </a:r>
            <a:r>
              <a:rPr lang="it-IT" dirty="0" err="1"/>
              <a:t>thickness</a:t>
            </a:r>
            <a:r>
              <a:rPr lang="it-IT" dirty="0"/>
              <a:t> </a:t>
            </a:r>
            <a:r>
              <a:rPr lang="it-IT" dirty="0" err="1"/>
              <a:t>cannot</a:t>
            </a:r>
            <a:r>
              <a:rPr lang="it-IT" dirty="0"/>
              <a:t> be </a:t>
            </a:r>
            <a:r>
              <a:rPr lang="it-IT" dirty="0" err="1"/>
              <a:t>too</a:t>
            </a:r>
            <a:r>
              <a:rPr lang="it-IT" dirty="0"/>
              <a:t> large and </a:t>
            </a:r>
            <a:r>
              <a:rPr lang="it-IT" dirty="0" err="1"/>
              <a:t>is</a:t>
            </a:r>
            <a:r>
              <a:rPr lang="it-IT" dirty="0"/>
              <a:t> </a:t>
            </a:r>
            <a:r>
              <a:rPr lang="it-IT" dirty="0" err="1"/>
              <a:t>fixed</a:t>
            </a:r>
            <a:r>
              <a:rPr lang="it-IT" dirty="0"/>
              <a:t> to a </a:t>
            </a:r>
            <a:r>
              <a:rPr lang="it-IT" dirty="0" err="1"/>
              <a:t>value</a:t>
            </a:r>
            <a:r>
              <a:rPr lang="it-IT" dirty="0"/>
              <a:t> </a:t>
            </a:r>
            <a:r>
              <a:rPr lang="it-IT" dirty="0" err="1"/>
              <a:t>that</a:t>
            </a:r>
            <a:r>
              <a:rPr lang="it-IT" dirty="0"/>
              <a:t> </a:t>
            </a:r>
            <a:r>
              <a:rPr lang="it-IT" dirty="0" err="1"/>
              <a:t>maximizes</a:t>
            </a:r>
            <a:r>
              <a:rPr lang="it-IT" dirty="0"/>
              <a:t> the 𝛆</a:t>
            </a:r>
            <a:r>
              <a:rPr lang="it-IT" baseline="30000" dirty="0"/>
              <a:t>1/2</a:t>
            </a:r>
            <a:r>
              <a:rPr lang="it-IT" dirty="0"/>
              <a:t>µ product.</a:t>
            </a:r>
          </a:p>
          <a:p>
            <a:endParaRPr lang="it-IT" dirty="0"/>
          </a:p>
          <a:p>
            <a:r>
              <a:rPr lang="it-IT" dirty="0"/>
              <a:t>The </a:t>
            </a:r>
            <a:r>
              <a:rPr lang="it-IT" dirty="0" err="1"/>
              <a:t>efficiency</a:t>
            </a:r>
            <a:r>
              <a:rPr lang="it-IT" dirty="0"/>
              <a:t> </a:t>
            </a:r>
            <a:r>
              <a:rPr lang="it-IT" dirty="0" err="1"/>
              <a:t>is</a:t>
            </a:r>
            <a:r>
              <a:rPr lang="it-IT" dirty="0"/>
              <a:t> </a:t>
            </a:r>
            <a:r>
              <a:rPr lang="it-IT" dirty="0" err="1"/>
              <a:t>not</a:t>
            </a:r>
            <a:r>
              <a:rPr lang="it-IT" dirty="0"/>
              <a:t> </a:t>
            </a:r>
            <a:r>
              <a:rPr lang="it-IT" dirty="0" err="1"/>
              <a:t>tremendous</a:t>
            </a:r>
            <a:r>
              <a:rPr lang="it-IT" dirty="0"/>
              <a:t> 0.8 Bar DME 10mm </a:t>
            </a:r>
            <a:r>
              <a:rPr lang="it-IT" dirty="0" err="1"/>
              <a:t>thickness</a:t>
            </a:r>
            <a:r>
              <a:rPr lang="it-IT" dirty="0"/>
              <a:t>. But the use of the </a:t>
            </a:r>
            <a:r>
              <a:rPr lang="it-IT" dirty="0" err="1"/>
              <a:t>optics</a:t>
            </a:r>
            <a:r>
              <a:rPr lang="it-IT" dirty="0"/>
              <a:t> and the </a:t>
            </a:r>
            <a:r>
              <a:rPr lang="it-IT" dirty="0" err="1"/>
              <a:t>very</a:t>
            </a:r>
            <a:r>
              <a:rPr lang="it-IT" dirty="0"/>
              <a:t> low </a:t>
            </a:r>
            <a:r>
              <a:rPr lang="it-IT" dirty="0" err="1"/>
              <a:t>level</a:t>
            </a:r>
            <a:r>
              <a:rPr lang="it-IT" dirty="0"/>
              <a:t> of the background </a:t>
            </a:r>
            <a:r>
              <a:rPr lang="it-IT" dirty="0" err="1"/>
              <a:t>allow</a:t>
            </a:r>
            <a:r>
              <a:rPr lang="it-IT" dirty="0"/>
              <a:t> </a:t>
            </a:r>
            <a:r>
              <a:rPr lang="it-IT" dirty="0" err="1"/>
              <a:t>anyway</a:t>
            </a:r>
            <a:r>
              <a:rPr lang="it-IT" dirty="0"/>
              <a:t> for a </a:t>
            </a:r>
            <a:r>
              <a:rPr lang="it-IT" dirty="0" err="1"/>
              <a:t>jump</a:t>
            </a:r>
            <a:r>
              <a:rPr lang="it-IT" dirty="0"/>
              <a:t> of </a:t>
            </a:r>
            <a:r>
              <a:rPr lang="it-IT" dirty="0" err="1"/>
              <a:t>orders</a:t>
            </a:r>
            <a:r>
              <a:rPr lang="it-IT" dirty="0"/>
              <a:t> of </a:t>
            </a:r>
            <a:r>
              <a:rPr lang="it-IT" dirty="0" err="1"/>
              <a:t>magnitude</a:t>
            </a:r>
            <a:r>
              <a:rPr lang="it-IT" dirty="0"/>
              <a:t> in </a:t>
            </a:r>
            <a:r>
              <a:rPr lang="it-IT" dirty="0" err="1"/>
              <a:t>sensitivity</a:t>
            </a:r>
            <a:r>
              <a:rPr lang="it-IT" dirty="0"/>
              <a:t> with </a:t>
            </a:r>
            <a:r>
              <a:rPr lang="it-IT" dirty="0" err="1"/>
              <a:t>respect</a:t>
            </a:r>
            <a:r>
              <a:rPr lang="it-IT" dirty="0"/>
              <a:t> to OSO-8</a:t>
            </a:r>
          </a:p>
        </p:txBody>
      </p:sp>
      <p:sp>
        <p:nvSpPr>
          <p:cNvPr id="6" name="CasellaDiTesto 5"/>
          <p:cNvSpPr txBox="1"/>
          <p:nvPr/>
        </p:nvSpPr>
        <p:spPr>
          <a:xfrm>
            <a:off x="7208321" y="4020515"/>
            <a:ext cx="3705101" cy="2031325"/>
          </a:xfrm>
          <a:prstGeom prst="rect">
            <a:avLst/>
          </a:prstGeom>
          <a:noFill/>
        </p:spPr>
        <p:txBody>
          <a:bodyPr wrap="square" rtlCol="0">
            <a:spAutoFit/>
          </a:bodyPr>
          <a:lstStyle/>
          <a:p>
            <a:r>
              <a:rPr lang="en-US" dirty="0"/>
              <a:t>With the 0.8 Bar/1 cm filling of </a:t>
            </a:r>
            <a:r>
              <a:rPr lang="en-US" dirty="0" err="1"/>
              <a:t>Dymethilether</a:t>
            </a:r>
            <a:r>
              <a:rPr lang="en-US" dirty="0"/>
              <a:t> the tracks are very well resolved.</a:t>
            </a:r>
          </a:p>
          <a:p>
            <a:r>
              <a:rPr lang="en-US" dirty="0"/>
              <a:t>The ASIC measures the charge of each pixel.</a:t>
            </a:r>
          </a:p>
          <a:p>
            <a:r>
              <a:rPr lang="en-US" dirty="0"/>
              <a:t>The analysis determines the impact point and the original direction of the electron.</a:t>
            </a:r>
          </a:p>
        </p:txBody>
      </p:sp>
      <p:sp>
        <p:nvSpPr>
          <p:cNvPr id="8" name="Segnaposto numero diapositiva 7">
            <a:extLst>
              <a:ext uri="{FF2B5EF4-FFF2-40B4-BE49-F238E27FC236}">
                <a16:creationId xmlns:a16="http://schemas.microsoft.com/office/drawing/2014/main" id="{031883B3-9DBA-521F-08C8-B330585F36EB}"/>
              </a:ext>
            </a:extLst>
          </p:cNvPr>
          <p:cNvSpPr>
            <a:spLocks noGrp="1"/>
          </p:cNvSpPr>
          <p:nvPr>
            <p:ph type="sldNum" sz="quarter" idx="12"/>
          </p:nvPr>
        </p:nvSpPr>
        <p:spPr/>
        <p:txBody>
          <a:bodyPr/>
          <a:lstStyle/>
          <a:p>
            <a:fld id="{BE099B2D-7B36-2E40-915C-35FD30FE5C34}" type="slidenum">
              <a:rPr lang="it-IT" smtClean="0"/>
              <a:t>53</a:t>
            </a:fld>
            <a:endParaRPr lang="it-IT"/>
          </a:p>
        </p:txBody>
      </p:sp>
    </p:spTree>
    <p:extLst>
      <p:ext uri="{BB962C8B-B14F-4D97-AF65-F5344CB8AC3E}">
        <p14:creationId xmlns:p14="http://schemas.microsoft.com/office/powerpoint/2010/main" val="615928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19063"/>
            <a:ext cx="10515600" cy="563563"/>
          </a:xfrm>
        </p:spPr>
        <p:txBody>
          <a:bodyPr rtlCol="0">
            <a:normAutofit/>
          </a:bodyPr>
          <a:lstStyle/>
          <a:p>
            <a:pPr algn="ctr">
              <a:defRPr/>
            </a:pPr>
            <a:r>
              <a:rPr lang="en-US" dirty="0"/>
              <a:t>From tracks to modulation curve</a:t>
            </a:r>
          </a:p>
        </p:txBody>
      </p:sp>
      <p:sp>
        <p:nvSpPr>
          <p:cNvPr id="3" name="Segnaposto piè di pagina 2"/>
          <p:cNvSpPr>
            <a:spLocks noGrp="1"/>
          </p:cNvSpPr>
          <p:nvPr>
            <p:ph type="ftr" sz="quarter" idx="11"/>
          </p:nvPr>
        </p:nvSpPr>
        <p:spPr>
          <a:xfrm>
            <a:off x="4038600" y="6396038"/>
            <a:ext cx="4114800" cy="365125"/>
          </a:xfrm>
        </p:spPr>
        <p:txBody>
          <a:bodyPr/>
          <a:lstStyle/>
          <a:p>
            <a:r>
              <a:rPr lang="it-IT" b="1">
                <a:solidFill>
                  <a:schemeClr val="tx1"/>
                </a:solidFill>
              </a:rPr>
              <a:t>FIXP Academy  L'Aquila 20250407</a:t>
            </a:r>
            <a:endParaRPr lang="it-IT" b="1" dirty="0">
              <a:solidFill>
                <a:schemeClr val="tx1"/>
              </a:solidFill>
            </a:endParaRPr>
          </a:p>
        </p:txBody>
      </p:sp>
      <p:sp>
        <p:nvSpPr>
          <p:cNvPr id="41988" name="Rettangolo 4"/>
          <p:cNvSpPr>
            <a:spLocks noChangeArrowheads="1"/>
          </p:cNvSpPr>
          <p:nvPr/>
        </p:nvSpPr>
        <p:spPr bwMode="auto">
          <a:xfrm>
            <a:off x="1524000" y="2928939"/>
            <a:ext cx="4572000" cy="523875"/>
          </a:xfrm>
          <a:prstGeom prst="rect">
            <a:avLst/>
          </a:prstGeom>
          <a:noFill/>
          <a:ln w="9525">
            <a:noFill/>
            <a:miter lim="800000"/>
            <a:headEnd/>
            <a:tailEnd/>
          </a:ln>
        </p:spPr>
        <p:txBody>
          <a:bodyPr>
            <a:spAutoFit/>
          </a:bodyPr>
          <a:lstStyle/>
          <a:p>
            <a:pPr algn="just"/>
            <a:r>
              <a:rPr lang="en-US" sz="1400">
                <a:latin typeface="Calibri" pitchFamily="34" charset="0"/>
              </a:rPr>
              <a:t>Image of a real photoelectron track. The use of the gas allows to resolve tracks in the X-ray energy band.</a:t>
            </a:r>
          </a:p>
        </p:txBody>
      </p:sp>
      <p:pic>
        <p:nvPicPr>
          <p:cNvPr id="41989" name="Picture 2"/>
          <p:cNvPicPr>
            <a:picLocks noChangeAspect="1" noChangeArrowheads="1"/>
          </p:cNvPicPr>
          <p:nvPr/>
        </p:nvPicPr>
        <p:blipFill>
          <a:blip r:embed="rId2"/>
          <a:srcRect t="9091"/>
          <a:stretch>
            <a:fillRect/>
          </a:stretch>
        </p:blipFill>
        <p:spPr bwMode="auto">
          <a:xfrm>
            <a:off x="6727825" y="785814"/>
            <a:ext cx="3511550" cy="2428875"/>
          </a:xfrm>
          <a:prstGeom prst="rect">
            <a:avLst/>
          </a:prstGeom>
          <a:noFill/>
          <a:ln w="9525">
            <a:noFill/>
            <a:miter lim="800000"/>
            <a:headEnd/>
            <a:tailEnd/>
          </a:ln>
        </p:spPr>
      </p:pic>
      <p:sp>
        <p:nvSpPr>
          <p:cNvPr id="7" name="Rettangolo 6"/>
          <p:cNvSpPr/>
          <p:nvPr/>
        </p:nvSpPr>
        <p:spPr>
          <a:xfrm>
            <a:off x="6381751" y="3000376"/>
            <a:ext cx="4143375" cy="523875"/>
          </a:xfrm>
          <a:prstGeom prst="rect">
            <a:avLst/>
          </a:prstGeom>
        </p:spPr>
        <p:txBody>
          <a:bodyPr>
            <a:spAutoFit/>
          </a:bodyPr>
          <a:lstStyle/>
          <a:p>
            <a:pPr algn="just">
              <a:defRPr/>
            </a:pPr>
            <a:r>
              <a:rPr lang="en-US" sz="1400" dirty="0">
                <a:latin typeface="+mj-lt"/>
                <a:cs typeface="Times New Roman" panose="02020603050405020304" pitchFamily="18" charset="0"/>
              </a:rPr>
              <a:t>Real modulation curve derived from the measurement of the emission direction of the photoelectron. </a:t>
            </a:r>
          </a:p>
        </p:txBody>
      </p:sp>
      <p:pic>
        <p:nvPicPr>
          <p:cNvPr id="41991" name="Immagine 7" descr="I_ModFac.png"/>
          <p:cNvPicPr>
            <a:picLocks noChangeAspect="1" noChangeArrowheads="1"/>
          </p:cNvPicPr>
          <p:nvPr/>
        </p:nvPicPr>
        <p:blipFill>
          <a:blip r:embed="rId3"/>
          <a:srcRect l="4929" t="5167" r="2773" b="2214"/>
          <a:stretch>
            <a:fillRect/>
          </a:stretch>
        </p:blipFill>
        <p:spPr bwMode="auto">
          <a:xfrm>
            <a:off x="2166938" y="3643313"/>
            <a:ext cx="3429000" cy="2571750"/>
          </a:xfrm>
          <a:prstGeom prst="rect">
            <a:avLst/>
          </a:prstGeom>
          <a:noFill/>
          <a:ln w="9525">
            <a:noFill/>
            <a:miter lim="800000"/>
            <a:headEnd/>
            <a:tailEnd/>
          </a:ln>
        </p:spPr>
      </p:pic>
      <p:pic>
        <p:nvPicPr>
          <p:cNvPr id="41992" name="Immagine 8" descr="Unpolarized.png"/>
          <p:cNvPicPr>
            <a:picLocks noChangeAspect="1"/>
          </p:cNvPicPr>
          <p:nvPr/>
        </p:nvPicPr>
        <p:blipFill>
          <a:blip r:embed="rId4"/>
          <a:srcRect/>
          <a:stretch>
            <a:fillRect/>
          </a:stretch>
        </p:blipFill>
        <p:spPr bwMode="auto">
          <a:xfrm>
            <a:off x="6524625" y="3529013"/>
            <a:ext cx="4000500" cy="2724150"/>
          </a:xfrm>
          <a:prstGeom prst="rect">
            <a:avLst/>
          </a:prstGeom>
          <a:noFill/>
          <a:ln w="9525">
            <a:noFill/>
            <a:miter lim="800000"/>
            <a:headEnd/>
            <a:tailEnd/>
          </a:ln>
        </p:spPr>
      </p:pic>
      <p:sp>
        <p:nvSpPr>
          <p:cNvPr id="41993" name="Rettangolo 13"/>
          <p:cNvSpPr>
            <a:spLocks noChangeArrowheads="1"/>
          </p:cNvSpPr>
          <p:nvPr/>
        </p:nvSpPr>
        <p:spPr bwMode="auto">
          <a:xfrm>
            <a:off x="1738313" y="6192839"/>
            <a:ext cx="3929062" cy="307975"/>
          </a:xfrm>
          <a:prstGeom prst="rect">
            <a:avLst/>
          </a:prstGeom>
          <a:noFill/>
          <a:ln w="9525">
            <a:noFill/>
            <a:miter lim="800000"/>
            <a:headEnd/>
            <a:tailEnd/>
          </a:ln>
        </p:spPr>
        <p:txBody>
          <a:bodyPr>
            <a:spAutoFit/>
          </a:bodyPr>
          <a:lstStyle/>
          <a:p>
            <a:pPr algn="just"/>
            <a:r>
              <a:rPr lang="en-US" sz="1400">
                <a:latin typeface="Calibri" pitchFamily="34" charset="0"/>
              </a:rPr>
              <a:t>Modulation factor as a function of energy.</a:t>
            </a:r>
          </a:p>
        </p:txBody>
      </p:sp>
      <p:sp>
        <p:nvSpPr>
          <p:cNvPr id="41994" name="Rettangolo 14"/>
          <p:cNvSpPr>
            <a:spLocks noChangeArrowheads="1"/>
          </p:cNvSpPr>
          <p:nvPr/>
        </p:nvSpPr>
        <p:spPr bwMode="auto">
          <a:xfrm>
            <a:off x="6453188" y="6215064"/>
            <a:ext cx="3929062" cy="307975"/>
          </a:xfrm>
          <a:prstGeom prst="rect">
            <a:avLst/>
          </a:prstGeom>
          <a:noFill/>
          <a:ln w="9525">
            <a:noFill/>
            <a:miter lim="800000"/>
            <a:headEnd/>
            <a:tailEnd/>
          </a:ln>
        </p:spPr>
        <p:txBody>
          <a:bodyPr>
            <a:spAutoFit/>
          </a:bodyPr>
          <a:lstStyle/>
          <a:p>
            <a:pPr algn="just"/>
            <a:r>
              <a:rPr lang="en-US" sz="1400">
                <a:latin typeface="Calibri" pitchFamily="34" charset="0"/>
              </a:rPr>
              <a:t>Residual modulation for unpolarised photons.</a:t>
            </a:r>
          </a:p>
        </p:txBody>
      </p:sp>
      <p:pic>
        <p:nvPicPr>
          <p:cNvPr id="41995" name="Immagine 15" descr="Track.png"/>
          <p:cNvPicPr>
            <a:picLocks noChangeAspect="1" noChangeArrowheads="1"/>
          </p:cNvPicPr>
          <p:nvPr/>
        </p:nvPicPr>
        <p:blipFill>
          <a:blip r:embed="rId5"/>
          <a:srcRect l="2435" t="398"/>
          <a:stretch>
            <a:fillRect/>
          </a:stretch>
        </p:blipFill>
        <p:spPr bwMode="auto">
          <a:xfrm>
            <a:off x="2381251" y="785813"/>
            <a:ext cx="2714625" cy="2214562"/>
          </a:xfrm>
          <a:prstGeom prst="rect">
            <a:avLst/>
          </a:prstGeom>
          <a:noFill/>
          <a:ln w="9525">
            <a:noFill/>
            <a:miter lim="800000"/>
            <a:headEnd/>
            <a:tailEnd/>
          </a:ln>
        </p:spPr>
      </p:pic>
      <p:sp>
        <p:nvSpPr>
          <p:cNvPr id="41996" name="CasellaDiTesto 11"/>
          <p:cNvSpPr txBox="1">
            <a:spLocks noChangeArrowheads="1"/>
          </p:cNvSpPr>
          <p:nvPr/>
        </p:nvSpPr>
        <p:spPr bwMode="auto">
          <a:xfrm rot="5400000">
            <a:off x="9355932" y="4902995"/>
            <a:ext cx="2000250" cy="338137"/>
          </a:xfrm>
          <a:prstGeom prst="rect">
            <a:avLst/>
          </a:prstGeom>
          <a:noFill/>
          <a:ln w="9525">
            <a:noFill/>
            <a:miter lim="800000"/>
            <a:headEnd/>
            <a:tailEnd/>
          </a:ln>
        </p:spPr>
        <p:txBody>
          <a:bodyPr>
            <a:spAutoFit/>
          </a:bodyPr>
          <a:lstStyle/>
          <a:p>
            <a:r>
              <a:rPr lang="en-GB" sz="1600">
                <a:latin typeface="Calibri" pitchFamily="34" charset="0"/>
              </a:rPr>
              <a:t>Bellazzini et al. 2012</a:t>
            </a:r>
          </a:p>
        </p:txBody>
      </p:sp>
      <p:sp>
        <p:nvSpPr>
          <p:cNvPr id="41997" name="CasellaDiTesto 12"/>
          <p:cNvSpPr txBox="1">
            <a:spLocks noChangeArrowheads="1"/>
          </p:cNvSpPr>
          <p:nvPr/>
        </p:nvSpPr>
        <p:spPr bwMode="auto">
          <a:xfrm rot="5400000">
            <a:off x="4563270" y="4760120"/>
            <a:ext cx="2403475" cy="338137"/>
          </a:xfrm>
          <a:prstGeom prst="rect">
            <a:avLst/>
          </a:prstGeom>
          <a:noFill/>
          <a:ln w="9525">
            <a:noFill/>
            <a:miter lim="800000"/>
            <a:headEnd/>
            <a:tailEnd/>
          </a:ln>
        </p:spPr>
        <p:txBody>
          <a:bodyPr>
            <a:spAutoFit/>
          </a:bodyPr>
          <a:lstStyle/>
          <a:p>
            <a:r>
              <a:rPr lang="en-GB" sz="1600">
                <a:latin typeface="Calibri" pitchFamily="34" charset="0"/>
              </a:rPr>
              <a:t>Muleri et al. 2008,2010</a:t>
            </a:r>
          </a:p>
        </p:txBody>
      </p:sp>
      <p:sp>
        <p:nvSpPr>
          <p:cNvPr id="4" name="Segnaposto numero diapositiva 3">
            <a:extLst>
              <a:ext uri="{FF2B5EF4-FFF2-40B4-BE49-F238E27FC236}">
                <a16:creationId xmlns:a16="http://schemas.microsoft.com/office/drawing/2014/main" id="{724EDEAE-5B70-C459-0FF5-DBE578228DB0}"/>
              </a:ext>
            </a:extLst>
          </p:cNvPr>
          <p:cNvSpPr>
            <a:spLocks noGrp="1"/>
          </p:cNvSpPr>
          <p:nvPr>
            <p:ph type="sldNum" sz="quarter" idx="12"/>
          </p:nvPr>
        </p:nvSpPr>
        <p:spPr/>
        <p:txBody>
          <a:bodyPr/>
          <a:lstStyle/>
          <a:p>
            <a:fld id="{BE099B2D-7B36-2E40-915C-35FD30FE5C34}" type="slidenum">
              <a:rPr lang="it-IT" smtClean="0"/>
              <a:t>54</a:t>
            </a:fld>
            <a:endParaRPr lang="it-IT"/>
          </a:p>
        </p:txBody>
      </p:sp>
    </p:spTree>
    <p:extLst>
      <p:ext uri="{BB962C8B-B14F-4D97-AF65-F5344CB8AC3E}">
        <p14:creationId xmlns:p14="http://schemas.microsoft.com/office/powerpoint/2010/main" val="16447079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55E83B-ABAB-3EE8-0983-91BC3F0DCA11}"/>
              </a:ext>
            </a:extLst>
          </p:cNvPr>
          <p:cNvSpPr>
            <a:spLocks noGrp="1"/>
          </p:cNvSpPr>
          <p:nvPr>
            <p:ph type="title"/>
          </p:nvPr>
        </p:nvSpPr>
        <p:spPr/>
        <p:txBody>
          <a:bodyPr/>
          <a:lstStyle/>
          <a:p>
            <a:r>
              <a:rPr lang="it-IT" dirty="0"/>
              <a:t>How to </a:t>
            </a:r>
            <a:r>
              <a:rPr lang="it-IT" dirty="0" err="1"/>
              <a:t>move</a:t>
            </a:r>
            <a:r>
              <a:rPr lang="it-IT" dirty="0"/>
              <a:t> from a concept and a </a:t>
            </a:r>
            <a:r>
              <a:rPr lang="it-IT" dirty="0" err="1"/>
              <a:t>prototype</a:t>
            </a:r>
            <a:r>
              <a:rPr lang="it-IT" dirty="0"/>
              <a:t> to a mission</a:t>
            </a:r>
          </a:p>
        </p:txBody>
      </p:sp>
      <p:sp>
        <p:nvSpPr>
          <p:cNvPr id="3" name="CasellaDiTesto 2">
            <a:extLst>
              <a:ext uri="{FF2B5EF4-FFF2-40B4-BE49-F238E27FC236}">
                <a16:creationId xmlns:a16="http://schemas.microsoft.com/office/drawing/2014/main" id="{2CDAD463-AC04-E1F6-41C7-9C992013E823}"/>
              </a:ext>
            </a:extLst>
          </p:cNvPr>
          <p:cNvSpPr txBox="1"/>
          <p:nvPr/>
        </p:nvSpPr>
        <p:spPr>
          <a:xfrm>
            <a:off x="360218" y="982230"/>
            <a:ext cx="11471564" cy="338554"/>
          </a:xfrm>
          <a:prstGeom prst="rect">
            <a:avLst/>
          </a:prstGeom>
          <a:noFill/>
          <a:ln>
            <a:noFill/>
          </a:ln>
        </p:spPr>
        <p:txBody>
          <a:bodyPr wrap="square" rtlCol="0">
            <a:spAutoFit/>
          </a:bodyPr>
          <a:lstStyle/>
          <a:p>
            <a:pPr algn="l"/>
            <a:r>
              <a:rPr lang="it-IT" sz="1600" dirty="0"/>
              <a:t>The GRPD, </a:t>
            </a:r>
            <a:r>
              <a:rPr lang="it-IT" sz="1600" dirty="0" err="1"/>
              <a:t>also</a:t>
            </a:r>
            <a:r>
              <a:rPr lang="it-IT" sz="1600" dirty="0"/>
              <a:t> on the </a:t>
            </a:r>
            <a:r>
              <a:rPr lang="it-IT" sz="1600" dirty="0" err="1"/>
              <a:t>basis</a:t>
            </a:r>
            <a:r>
              <a:rPr lang="it-IT" sz="1600" dirty="0"/>
              <a:t> of </a:t>
            </a:r>
            <a:r>
              <a:rPr lang="it-IT" sz="1600" dirty="0" err="1"/>
              <a:t>experimental</a:t>
            </a:r>
            <a:r>
              <a:rPr lang="it-IT" sz="1600" dirty="0"/>
              <a:t> data, </a:t>
            </a:r>
            <a:r>
              <a:rPr lang="it-IT" sz="1600" dirty="0" err="1"/>
              <a:t>was</a:t>
            </a:r>
            <a:r>
              <a:rPr lang="it-IT" sz="1600" dirty="0"/>
              <a:t> </a:t>
            </a:r>
            <a:r>
              <a:rPr lang="it-IT" sz="1600" dirty="0" err="1"/>
              <a:t>suited</a:t>
            </a:r>
            <a:r>
              <a:rPr lang="it-IT" sz="1600" dirty="0"/>
              <a:t> to be the detector of a mission hosting X-Ray </a:t>
            </a:r>
            <a:r>
              <a:rPr lang="it-IT" sz="1600" dirty="0" err="1"/>
              <a:t>telescope</a:t>
            </a:r>
            <a:r>
              <a:rPr lang="it-IT" sz="1600" dirty="0"/>
              <a:t> or of small </a:t>
            </a:r>
            <a:r>
              <a:rPr lang="it-IT" sz="1600" dirty="0" err="1"/>
              <a:t>satellites</a:t>
            </a:r>
            <a:r>
              <a:rPr lang="it-IT" sz="1600" dirty="0"/>
              <a:t> .</a:t>
            </a:r>
          </a:p>
        </p:txBody>
      </p:sp>
      <p:sp>
        <p:nvSpPr>
          <p:cNvPr id="7" name="CasellaDiTesto 6">
            <a:extLst>
              <a:ext uri="{FF2B5EF4-FFF2-40B4-BE49-F238E27FC236}">
                <a16:creationId xmlns:a16="http://schemas.microsoft.com/office/drawing/2014/main" id="{1FD88D12-A84D-3DBB-6C28-644E7BF6FA87}"/>
              </a:ext>
            </a:extLst>
          </p:cNvPr>
          <p:cNvSpPr txBox="1"/>
          <p:nvPr/>
        </p:nvSpPr>
        <p:spPr>
          <a:xfrm>
            <a:off x="8046720" y="3186934"/>
            <a:ext cx="3203954" cy="1323439"/>
          </a:xfrm>
          <a:prstGeom prst="rect">
            <a:avLst/>
          </a:prstGeom>
          <a:noFill/>
          <a:ln>
            <a:noFill/>
          </a:ln>
        </p:spPr>
        <p:txBody>
          <a:bodyPr wrap="square" rtlCol="0">
            <a:spAutoFit/>
          </a:bodyPr>
          <a:lstStyle/>
          <a:p>
            <a:pPr algn="l"/>
            <a:r>
              <a:rPr lang="it-IT" sz="1600" dirty="0" err="1"/>
              <a:t>Competing</a:t>
            </a:r>
            <a:r>
              <a:rPr lang="it-IT" sz="1600" dirty="0"/>
              <a:t> with the Time </a:t>
            </a:r>
            <a:r>
              <a:rPr lang="it-IT" sz="1600" dirty="0" err="1"/>
              <a:t>Projecrtion</a:t>
            </a:r>
            <a:r>
              <a:rPr lang="it-IT" sz="1600" dirty="0"/>
              <a:t> Chamber, a </a:t>
            </a:r>
            <a:r>
              <a:rPr lang="it-IT" sz="1600" dirty="0" err="1"/>
              <a:t>different</a:t>
            </a:r>
            <a:r>
              <a:rPr lang="it-IT" sz="1600" dirty="0"/>
              <a:t> detector, </a:t>
            </a:r>
            <a:r>
              <a:rPr lang="it-IT" sz="1600" dirty="0" err="1"/>
              <a:t>developed</a:t>
            </a:r>
            <a:r>
              <a:rPr lang="it-IT" sz="1600" dirty="0"/>
              <a:t> by Goddard (after </a:t>
            </a:r>
            <a:r>
              <a:rPr lang="it-IT" sz="1600" dirty="0" err="1"/>
              <a:t>us</a:t>
            </a:r>
            <a:r>
              <a:rPr lang="it-IT" sz="1600" dirty="0"/>
              <a:t>) with some </a:t>
            </a:r>
            <a:r>
              <a:rPr lang="it-IT" sz="1600" dirty="0" err="1"/>
              <a:t>commnalities</a:t>
            </a:r>
            <a:r>
              <a:rPr lang="it-IT" sz="1600" dirty="0"/>
              <a:t> and some </a:t>
            </a:r>
            <a:r>
              <a:rPr lang="it-IT" sz="1600" dirty="0" err="1"/>
              <a:t>important</a:t>
            </a:r>
            <a:r>
              <a:rPr lang="it-IT" sz="1600" dirty="0"/>
              <a:t> </a:t>
            </a:r>
            <a:r>
              <a:rPr lang="it-IT" sz="1600" dirty="0" err="1"/>
              <a:t>differences</a:t>
            </a:r>
            <a:r>
              <a:rPr lang="it-IT" sz="1600" dirty="0"/>
              <a:t>.,</a:t>
            </a:r>
          </a:p>
        </p:txBody>
      </p:sp>
      <p:pic>
        <p:nvPicPr>
          <p:cNvPr id="9" name="Immagine 8">
            <a:extLst>
              <a:ext uri="{FF2B5EF4-FFF2-40B4-BE49-F238E27FC236}">
                <a16:creationId xmlns:a16="http://schemas.microsoft.com/office/drawing/2014/main" id="{9DECF002-4F5E-58AB-CCB6-86B5485DF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400" y="1298676"/>
            <a:ext cx="6116320" cy="3855766"/>
          </a:xfrm>
          <a:prstGeom prst="rect">
            <a:avLst/>
          </a:prstGeom>
        </p:spPr>
      </p:pic>
      <p:sp>
        <p:nvSpPr>
          <p:cNvPr id="10" name="CasellaDiTesto 9">
            <a:extLst>
              <a:ext uri="{FF2B5EF4-FFF2-40B4-BE49-F238E27FC236}">
                <a16:creationId xmlns:a16="http://schemas.microsoft.com/office/drawing/2014/main" id="{41BFD63A-8CC2-B0AD-81DD-9603FFC81AC1}"/>
              </a:ext>
            </a:extLst>
          </p:cNvPr>
          <p:cNvSpPr txBox="1"/>
          <p:nvPr/>
        </p:nvSpPr>
        <p:spPr>
          <a:xfrm>
            <a:off x="649779" y="5469386"/>
            <a:ext cx="10932621" cy="830997"/>
          </a:xfrm>
          <a:prstGeom prst="rect">
            <a:avLst/>
          </a:prstGeom>
          <a:noFill/>
          <a:ln>
            <a:noFill/>
          </a:ln>
        </p:spPr>
        <p:txBody>
          <a:bodyPr wrap="square" rtlCol="0">
            <a:spAutoFit/>
          </a:bodyPr>
          <a:lstStyle/>
          <a:p>
            <a:pPr algn="l"/>
            <a:r>
              <a:rPr lang="it-IT" sz="1600" dirty="0"/>
              <a:t>T</a:t>
            </a:r>
            <a:r>
              <a:rPr lang="en-US" sz="1600" dirty="0"/>
              <a:t>he TPC drift the photons on the </a:t>
            </a:r>
            <a:r>
              <a:rPr lang="en-US" sz="1600" dirty="0" err="1"/>
              <a:t>sideI</a:t>
            </a:r>
            <a:r>
              <a:rPr lang="en-US" sz="1600" dirty="0"/>
              <a:t>. It is not really imaging and needs rotation, but is more efficient than GPD.</a:t>
            </a:r>
          </a:p>
          <a:p>
            <a:pPr algn="l"/>
            <a:r>
              <a:rPr lang="en-US" sz="1600" dirty="0"/>
              <a:t>In 2007 GSFC proposed GEMS a small mission based on the TPC in competition with IXPE, based on the GPD. After one year GEMS was selected but on 2011 was cancelled due to programmatic difficulties.</a:t>
            </a:r>
          </a:p>
        </p:txBody>
      </p:sp>
      <p:sp>
        <p:nvSpPr>
          <p:cNvPr id="4" name="Segnaposto piè di pagina 3">
            <a:extLst>
              <a:ext uri="{FF2B5EF4-FFF2-40B4-BE49-F238E27FC236}">
                <a16:creationId xmlns:a16="http://schemas.microsoft.com/office/drawing/2014/main" id="{7445F0AC-C577-426B-19B8-F03F23906DF3}"/>
              </a:ext>
            </a:extLst>
          </p:cNvPr>
          <p:cNvSpPr>
            <a:spLocks noGrp="1"/>
          </p:cNvSpPr>
          <p:nvPr>
            <p:ph type="ftr" sz="quarter" idx="11"/>
          </p:nvPr>
        </p:nvSpPr>
        <p:spPr/>
        <p:txBody>
          <a:bodyPr/>
          <a:lstStyle/>
          <a:p>
            <a:r>
              <a:rPr lang="it-IT"/>
              <a:t>FIXP Academy  L'Aquila 20250407</a:t>
            </a:r>
          </a:p>
        </p:txBody>
      </p:sp>
      <p:sp>
        <p:nvSpPr>
          <p:cNvPr id="5" name="Segnaposto numero diapositiva 4">
            <a:extLst>
              <a:ext uri="{FF2B5EF4-FFF2-40B4-BE49-F238E27FC236}">
                <a16:creationId xmlns:a16="http://schemas.microsoft.com/office/drawing/2014/main" id="{62206F05-753F-E190-883D-75738A20072B}"/>
              </a:ext>
            </a:extLst>
          </p:cNvPr>
          <p:cNvSpPr>
            <a:spLocks noGrp="1"/>
          </p:cNvSpPr>
          <p:nvPr>
            <p:ph type="sldNum" sz="quarter" idx="12"/>
          </p:nvPr>
        </p:nvSpPr>
        <p:spPr/>
        <p:txBody>
          <a:bodyPr/>
          <a:lstStyle/>
          <a:p>
            <a:fld id="{BE099B2D-7B36-2E40-915C-35FD30FE5C34}" type="slidenum">
              <a:rPr lang="it-IT" smtClean="0"/>
              <a:t>55</a:t>
            </a:fld>
            <a:endParaRPr lang="it-IT"/>
          </a:p>
        </p:txBody>
      </p:sp>
    </p:spTree>
    <p:extLst>
      <p:ext uri="{BB962C8B-B14F-4D97-AF65-F5344CB8AC3E}">
        <p14:creationId xmlns:p14="http://schemas.microsoft.com/office/powerpoint/2010/main" val="2199902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egnaposto numero diapositiva 3"/>
          <p:cNvSpPr>
            <a:spLocks noGrp="1"/>
          </p:cNvSpPr>
          <p:nvPr>
            <p:ph type="sldNum" idx="12"/>
          </p:nvPr>
        </p:nvSpPr>
        <p:spPr/>
        <p:txBody>
          <a:bodyPr/>
          <a:lstStyle/>
          <a:p>
            <a:pPr>
              <a:defRPr/>
            </a:pPr>
            <a:fld id="{00000000-1234-1234-1234-123412341234}" type="slidenum">
              <a:rPr lang="en-US" sz="900">
                <a:solidFill>
                  <a:srgbClr val="1F497D"/>
                </a:solidFill>
                <a:latin typeface="Calibri"/>
              </a:rPr>
              <a:pPr>
                <a:defRPr/>
              </a:pPr>
              <a:t>56</a:t>
            </a:fld>
            <a:endParaRPr lang="en-US" sz="900">
              <a:solidFill>
                <a:srgbClr val="1F497D"/>
              </a:solidFill>
              <a:latin typeface="Calibri"/>
            </a:endParaRPr>
          </a:p>
        </p:txBody>
      </p:sp>
      <p:graphicFrame>
        <p:nvGraphicFramePr>
          <p:cNvPr id="3" name="Tabella 2"/>
          <p:cNvGraphicFramePr>
            <a:graphicFrameLocks noGrp="1"/>
          </p:cNvGraphicFramePr>
          <p:nvPr>
            <p:extLst>
              <p:ext uri="{D42A27DB-BD31-4B8C-83A1-F6EECF244321}">
                <p14:modId xmlns:p14="http://schemas.microsoft.com/office/powerpoint/2010/main" val="1445731423"/>
              </p:ext>
            </p:extLst>
          </p:nvPr>
        </p:nvGraphicFramePr>
        <p:xfrm>
          <a:off x="164086" y="2327120"/>
          <a:ext cx="5029200" cy="4264175"/>
        </p:xfrm>
        <a:graphic>
          <a:graphicData uri="http://schemas.openxmlformats.org/drawingml/2006/table">
            <a:tbl>
              <a:tblPr firstRow="1" bandRow="1">
                <a:tableStyleId>{5C22544A-7EE6-4342-B048-85BDC9FD1C3A}</a:tableStyleId>
              </a:tblPr>
              <a:tblGrid>
                <a:gridCol w="1844695">
                  <a:extLst>
                    <a:ext uri="{9D8B030D-6E8A-4147-A177-3AD203B41FA5}">
                      <a16:colId xmlns:a16="http://schemas.microsoft.com/office/drawing/2014/main" val="2275654194"/>
                    </a:ext>
                  </a:extLst>
                </a:gridCol>
                <a:gridCol w="1498648">
                  <a:extLst>
                    <a:ext uri="{9D8B030D-6E8A-4147-A177-3AD203B41FA5}">
                      <a16:colId xmlns:a16="http://schemas.microsoft.com/office/drawing/2014/main" val="3362991944"/>
                    </a:ext>
                  </a:extLst>
                </a:gridCol>
                <a:gridCol w="1685857">
                  <a:extLst>
                    <a:ext uri="{9D8B030D-6E8A-4147-A177-3AD203B41FA5}">
                      <a16:colId xmlns:a16="http://schemas.microsoft.com/office/drawing/2014/main" val="471889864"/>
                    </a:ext>
                  </a:extLst>
                </a:gridCol>
              </a:tblGrid>
              <a:tr h="289889">
                <a:tc>
                  <a:txBody>
                    <a:bodyPr/>
                    <a:lstStyle/>
                    <a:p>
                      <a:r>
                        <a:rPr lang="en-US" sz="1100" dirty="0"/>
                        <a:t>Mission</a:t>
                      </a:r>
                    </a:p>
                  </a:txBody>
                  <a:tcPr marL="68580" marR="68580" marT="34290" marB="34290"/>
                </a:tc>
                <a:tc>
                  <a:txBody>
                    <a:bodyPr/>
                    <a:lstStyle/>
                    <a:p>
                      <a:r>
                        <a:rPr lang="en-US" sz="1100"/>
                        <a:t>Date</a:t>
                      </a:r>
                    </a:p>
                  </a:txBody>
                  <a:tcPr marL="68580" marR="68580" marT="34290" marB="34290"/>
                </a:tc>
                <a:tc>
                  <a:txBody>
                    <a:bodyPr/>
                    <a:lstStyle/>
                    <a:p>
                      <a:r>
                        <a:rPr lang="en-US" sz="1100"/>
                        <a:t>              PI</a:t>
                      </a:r>
                    </a:p>
                  </a:txBody>
                  <a:tcPr marL="68580" marR="68580" marT="34290" marB="34290"/>
                </a:tc>
                <a:extLst>
                  <a:ext uri="{0D108BD9-81ED-4DB2-BD59-A6C34878D82A}">
                    <a16:rowId xmlns:a16="http://schemas.microsoft.com/office/drawing/2014/main" val="38826507"/>
                  </a:ext>
                </a:extLst>
              </a:tr>
              <a:tr h="289889">
                <a:tc>
                  <a:txBody>
                    <a:bodyPr/>
                    <a:lstStyle/>
                    <a:p>
                      <a:r>
                        <a:rPr lang="en-US" sz="1100"/>
                        <a:t>XMM</a:t>
                      </a:r>
                    </a:p>
                  </a:txBody>
                  <a:tcPr marL="68580" marR="68580" marT="34290" marB="34290"/>
                </a:tc>
                <a:tc>
                  <a:txBody>
                    <a:bodyPr/>
                    <a:lstStyle/>
                    <a:p>
                      <a:pPr algn="ctr"/>
                      <a:r>
                        <a:rPr lang="en-US" sz="1100"/>
                        <a:t>Late 80’</a:t>
                      </a:r>
                    </a:p>
                  </a:txBody>
                  <a:tcPr marL="68580" marR="68580" marT="34290" marB="34290"/>
                </a:tc>
                <a:tc>
                  <a:txBody>
                    <a:bodyPr/>
                    <a:lstStyle/>
                    <a:p>
                      <a:r>
                        <a:rPr lang="en-US" sz="1100"/>
                        <a:t>G.W.</a:t>
                      </a:r>
                      <a:r>
                        <a:rPr lang="en-US" sz="1100" baseline="0"/>
                        <a:t> Fraser (UK)</a:t>
                      </a:r>
                      <a:endParaRPr lang="en-US" sz="1100"/>
                    </a:p>
                  </a:txBody>
                  <a:tcPr marL="68580" marR="68580" marT="34290" marB="34290"/>
                </a:tc>
                <a:extLst>
                  <a:ext uri="{0D108BD9-81ED-4DB2-BD59-A6C34878D82A}">
                    <a16:rowId xmlns:a16="http://schemas.microsoft.com/office/drawing/2014/main" val="3175373100"/>
                  </a:ext>
                </a:extLst>
              </a:tr>
              <a:tr h="289889">
                <a:tc>
                  <a:txBody>
                    <a:bodyPr/>
                    <a:lstStyle/>
                    <a:p>
                      <a:r>
                        <a:rPr lang="en-US" sz="1100"/>
                        <a:t>SXRP /SRG</a:t>
                      </a:r>
                    </a:p>
                  </a:txBody>
                  <a:tcPr marL="68580" marR="68580" marT="34290" marB="34290"/>
                </a:tc>
                <a:tc>
                  <a:txBody>
                    <a:bodyPr/>
                    <a:lstStyle/>
                    <a:p>
                      <a:pPr algn="ctr"/>
                      <a:r>
                        <a:rPr lang="en-US" sz="1100"/>
                        <a:t>Late 80’ Early</a:t>
                      </a:r>
                      <a:r>
                        <a:rPr lang="en-US" sz="1100" baseline="0"/>
                        <a:t> 00’</a:t>
                      </a:r>
                      <a:endParaRPr lang="en-US" sz="1100"/>
                    </a:p>
                  </a:txBody>
                  <a:tcPr marL="68580" marR="68580" marT="34290" marB="34290"/>
                </a:tc>
                <a:tc>
                  <a:txBody>
                    <a:bodyPr/>
                    <a:lstStyle/>
                    <a:p>
                      <a:r>
                        <a:rPr lang="en-US" sz="1100"/>
                        <a:t>R.Novick (USA)</a:t>
                      </a:r>
                    </a:p>
                  </a:txBody>
                  <a:tcPr marL="68580" marR="68580" marT="34290" marB="34290"/>
                </a:tc>
                <a:extLst>
                  <a:ext uri="{0D108BD9-81ED-4DB2-BD59-A6C34878D82A}">
                    <a16:rowId xmlns:a16="http://schemas.microsoft.com/office/drawing/2014/main" val="2207783820"/>
                  </a:ext>
                </a:extLst>
              </a:tr>
              <a:tr h="289889">
                <a:tc>
                  <a:txBody>
                    <a:bodyPr/>
                    <a:lstStyle/>
                    <a:p>
                      <a:r>
                        <a:rPr lang="en-US" sz="1100" dirty="0"/>
                        <a:t>XEUS/IXO</a:t>
                      </a:r>
                    </a:p>
                  </a:txBody>
                  <a:tcPr marL="68580" marR="68580" marT="34290" marB="34290"/>
                </a:tc>
                <a:tc>
                  <a:txBody>
                    <a:bodyPr/>
                    <a:lstStyle/>
                    <a:p>
                      <a:pPr algn="ctr"/>
                      <a:r>
                        <a:rPr lang="en-US" sz="1100"/>
                        <a:t>2007-2012</a:t>
                      </a:r>
                    </a:p>
                  </a:txBody>
                  <a:tcPr marL="68580" marR="68580" marT="34290" marB="34290"/>
                </a:tc>
                <a:tc>
                  <a:txBody>
                    <a:bodyPr/>
                    <a:lstStyle/>
                    <a:p>
                      <a:r>
                        <a:rPr lang="en-US" sz="1100"/>
                        <a:t>R. Bellazzini (IT)</a:t>
                      </a:r>
                    </a:p>
                  </a:txBody>
                  <a:tcPr marL="68580" marR="68580" marT="34290" marB="34290"/>
                </a:tc>
                <a:extLst>
                  <a:ext uri="{0D108BD9-81ED-4DB2-BD59-A6C34878D82A}">
                    <a16:rowId xmlns:a16="http://schemas.microsoft.com/office/drawing/2014/main" val="1403721456"/>
                  </a:ext>
                </a:extLst>
              </a:tr>
              <a:tr h="289889">
                <a:tc>
                  <a:txBody>
                    <a:bodyPr/>
                    <a:lstStyle/>
                    <a:p>
                      <a:r>
                        <a:rPr lang="en-US" sz="1100"/>
                        <a:t>POLARIX</a:t>
                      </a:r>
                    </a:p>
                  </a:txBody>
                  <a:tcPr marL="68580" marR="68580" marT="34290" marB="34290"/>
                </a:tc>
                <a:tc>
                  <a:txBody>
                    <a:bodyPr/>
                    <a:lstStyle/>
                    <a:p>
                      <a:pPr algn="ctr"/>
                      <a:r>
                        <a:rPr lang="en-US" sz="1100"/>
                        <a:t>2007-2008</a:t>
                      </a:r>
                    </a:p>
                  </a:txBody>
                  <a:tcPr marL="68580" marR="68580" marT="34290" marB="34290"/>
                </a:tc>
                <a:tc>
                  <a:txBody>
                    <a:bodyPr/>
                    <a:lstStyle/>
                    <a:p>
                      <a:r>
                        <a:rPr lang="en-US" sz="1100"/>
                        <a:t>E. Costa (IT)</a:t>
                      </a:r>
                    </a:p>
                  </a:txBody>
                  <a:tcPr marL="68580" marR="68580" marT="34290" marB="34290"/>
                </a:tc>
                <a:extLst>
                  <a:ext uri="{0D108BD9-81ED-4DB2-BD59-A6C34878D82A}">
                    <a16:rowId xmlns:a16="http://schemas.microsoft.com/office/drawing/2014/main" val="2849474915"/>
                  </a:ext>
                </a:extLst>
              </a:tr>
              <a:tr h="289889">
                <a:tc>
                  <a:txBody>
                    <a:bodyPr/>
                    <a:lstStyle/>
                    <a:p>
                      <a:r>
                        <a:rPr lang="en-US" sz="1100"/>
                        <a:t>IXPE (OLD)</a:t>
                      </a:r>
                    </a:p>
                  </a:txBody>
                  <a:tcPr marL="68580" marR="68580" marT="34290" marB="34290"/>
                </a:tc>
                <a:tc>
                  <a:txBody>
                    <a:bodyPr/>
                    <a:lstStyle/>
                    <a:p>
                      <a:pPr algn="ctr"/>
                      <a:r>
                        <a:rPr lang="en-US" sz="1100"/>
                        <a:t>2007</a:t>
                      </a:r>
                    </a:p>
                  </a:txBody>
                  <a:tcPr marL="68580" marR="68580" marT="34290" marB="34290"/>
                </a:tc>
                <a:tc>
                  <a:txBody>
                    <a:bodyPr/>
                    <a:lstStyle/>
                    <a:p>
                      <a:r>
                        <a:rPr lang="en-US" sz="1100"/>
                        <a:t>M. Weisskopf (USA)</a:t>
                      </a:r>
                    </a:p>
                  </a:txBody>
                  <a:tcPr marL="68580" marR="68580" marT="34290" marB="34290"/>
                </a:tc>
                <a:extLst>
                  <a:ext uri="{0D108BD9-81ED-4DB2-BD59-A6C34878D82A}">
                    <a16:rowId xmlns:a16="http://schemas.microsoft.com/office/drawing/2014/main" val="2554260275"/>
                  </a:ext>
                </a:extLst>
              </a:tr>
              <a:tr h="289889">
                <a:tc>
                  <a:txBody>
                    <a:bodyPr/>
                    <a:lstStyle/>
                    <a:p>
                      <a:r>
                        <a:rPr lang="en-US" sz="1100"/>
                        <a:t>HXMT</a:t>
                      </a:r>
                    </a:p>
                  </a:txBody>
                  <a:tcPr marL="68580" marR="68580" marT="34290" marB="34290"/>
                </a:tc>
                <a:tc>
                  <a:txBody>
                    <a:bodyPr/>
                    <a:lstStyle/>
                    <a:p>
                      <a:pPr algn="ctr"/>
                      <a:r>
                        <a:rPr lang="en-US" sz="1100"/>
                        <a:t>2007-2009</a:t>
                      </a:r>
                    </a:p>
                  </a:txBody>
                  <a:tcPr marL="68580" marR="68580" marT="34290" marB="34290"/>
                </a:tc>
                <a:tc>
                  <a:txBody>
                    <a:bodyPr/>
                    <a:lstStyle/>
                    <a:p>
                      <a:r>
                        <a:rPr lang="en-US" sz="1100"/>
                        <a:t>E. Costa (IT)</a:t>
                      </a:r>
                    </a:p>
                  </a:txBody>
                  <a:tcPr marL="68580" marR="68580" marT="34290" marB="34290"/>
                </a:tc>
                <a:extLst>
                  <a:ext uri="{0D108BD9-81ED-4DB2-BD59-A6C34878D82A}">
                    <a16:rowId xmlns:a16="http://schemas.microsoft.com/office/drawing/2014/main" val="2432315787"/>
                  </a:ext>
                </a:extLst>
              </a:tr>
              <a:tr h="289889">
                <a:tc>
                  <a:txBody>
                    <a:bodyPr/>
                    <a:lstStyle/>
                    <a:p>
                      <a:r>
                        <a:rPr lang="en-US" sz="1100"/>
                        <a:t>NHXM</a:t>
                      </a:r>
                    </a:p>
                  </a:txBody>
                  <a:tcPr marL="68580" marR="68580" marT="34290" marB="34290"/>
                </a:tc>
                <a:tc>
                  <a:txBody>
                    <a:bodyPr/>
                    <a:lstStyle/>
                    <a:p>
                      <a:pPr algn="ctr"/>
                      <a:r>
                        <a:rPr lang="en-US" sz="1100"/>
                        <a:t>2011</a:t>
                      </a:r>
                    </a:p>
                  </a:txBody>
                  <a:tcPr marL="68580" marR="68580" marT="34290" marB="34290"/>
                </a:tc>
                <a:tc>
                  <a:txBody>
                    <a:bodyPr/>
                    <a:lstStyle/>
                    <a:p>
                      <a:r>
                        <a:rPr lang="en-US" sz="1100"/>
                        <a:t>G. Tagliaferri (IT)</a:t>
                      </a:r>
                    </a:p>
                  </a:txBody>
                  <a:tcPr marL="68580" marR="68580" marT="34290" marB="34290"/>
                </a:tc>
                <a:extLst>
                  <a:ext uri="{0D108BD9-81ED-4DB2-BD59-A6C34878D82A}">
                    <a16:rowId xmlns:a16="http://schemas.microsoft.com/office/drawing/2014/main" val="2063113123"/>
                  </a:ext>
                </a:extLst>
              </a:tr>
              <a:tr h="289889">
                <a:tc>
                  <a:txBody>
                    <a:bodyPr/>
                    <a:lstStyle/>
                    <a:p>
                      <a:r>
                        <a:rPr lang="en-US" sz="1100"/>
                        <a:t>LAMP</a:t>
                      </a:r>
                    </a:p>
                  </a:txBody>
                  <a:tcPr marL="68580" marR="68580" marT="34290" marB="34290"/>
                </a:tc>
                <a:tc>
                  <a:txBody>
                    <a:bodyPr/>
                    <a:lstStyle/>
                    <a:p>
                      <a:pPr algn="ctr"/>
                      <a:r>
                        <a:rPr lang="en-US" sz="1100"/>
                        <a:t>2013</a:t>
                      </a:r>
                    </a:p>
                  </a:txBody>
                  <a:tcPr marL="68580" marR="68580" marT="34290" marB="34290"/>
                </a:tc>
                <a:tc>
                  <a:txBody>
                    <a:bodyPr/>
                    <a:lstStyle/>
                    <a:p>
                      <a:r>
                        <a:rPr lang="en-US" sz="1100"/>
                        <a:t>H. Feng (China)</a:t>
                      </a:r>
                    </a:p>
                  </a:txBody>
                  <a:tcPr marL="68580" marR="68580" marT="34290" marB="34290"/>
                </a:tc>
                <a:extLst>
                  <a:ext uri="{0D108BD9-81ED-4DB2-BD59-A6C34878D82A}">
                    <a16:rowId xmlns:a16="http://schemas.microsoft.com/office/drawing/2014/main" val="949757895"/>
                  </a:ext>
                </a:extLst>
              </a:tr>
              <a:tr h="289889">
                <a:tc>
                  <a:txBody>
                    <a:bodyPr/>
                    <a:lstStyle/>
                    <a:p>
                      <a:r>
                        <a:rPr lang="en-US" sz="1100"/>
                        <a:t>XIPE (Small)</a:t>
                      </a:r>
                    </a:p>
                  </a:txBody>
                  <a:tcPr marL="68580" marR="68580" marT="34290" marB="34290"/>
                </a:tc>
                <a:tc>
                  <a:txBody>
                    <a:bodyPr/>
                    <a:lstStyle/>
                    <a:p>
                      <a:pPr algn="ctr"/>
                      <a:r>
                        <a:rPr lang="en-US" sz="1100"/>
                        <a:t>2014</a:t>
                      </a:r>
                    </a:p>
                  </a:txBody>
                  <a:tcPr marL="68580" marR="68580" marT="34290" marB="34290"/>
                </a:tc>
                <a:tc>
                  <a:txBody>
                    <a:bodyPr/>
                    <a:lstStyle/>
                    <a:p>
                      <a:r>
                        <a:rPr lang="en-US" sz="1100"/>
                        <a:t>E. Costa (IT)</a:t>
                      </a:r>
                    </a:p>
                  </a:txBody>
                  <a:tcPr marL="68580" marR="68580" marT="34290" marB="34290"/>
                </a:tc>
                <a:extLst>
                  <a:ext uri="{0D108BD9-81ED-4DB2-BD59-A6C34878D82A}">
                    <a16:rowId xmlns:a16="http://schemas.microsoft.com/office/drawing/2014/main" val="4020608518"/>
                  </a:ext>
                </a:extLst>
              </a:tr>
              <a:tr h="289889">
                <a:tc>
                  <a:txBody>
                    <a:bodyPr/>
                    <a:lstStyle/>
                    <a:p>
                      <a:r>
                        <a:rPr lang="en-US" sz="1100"/>
                        <a:t>ADAELI+</a:t>
                      </a:r>
                    </a:p>
                  </a:txBody>
                  <a:tcPr marL="68580" marR="68580" marT="34290" marB="34290"/>
                </a:tc>
                <a:tc>
                  <a:txBody>
                    <a:bodyPr/>
                    <a:lstStyle/>
                    <a:p>
                      <a:r>
                        <a:rPr lang="en-US" sz="1100"/>
                        <a:t>              2014</a:t>
                      </a:r>
                    </a:p>
                  </a:txBody>
                  <a:tcPr marL="68580" marR="68580" marT="34290" marB="34290"/>
                </a:tc>
                <a:tc>
                  <a:txBody>
                    <a:bodyPr/>
                    <a:lstStyle/>
                    <a:p>
                      <a:r>
                        <a:rPr lang="en-US" sz="1100"/>
                        <a:t>F. Berrilli</a:t>
                      </a:r>
                      <a:r>
                        <a:rPr lang="en-US" sz="1100" baseline="0"/>
                        <a:t> (IT)</a:t>
                      </a:r>
                      <a:endParaRPr lang="en-US" sz="1100"/>
                    </a:p>
                  </a:txBody>
                  <a:tcPr marL="68580" marR="68580" marT="34290" marB="34290"/>
                </a:tc>
                <a:extLst>
                  <a:ext uri="{0D108BD9-81ED-4DB2-BD59-A6C34878D82A}">
                    <a16:rowId xmlns:a16="http://schemas.microsoft.com/office/drawing/2014/main" val="2602061153"/>
                  </a:ext>
                </a:extLst>
              </a:tr>
              <a:tr h="289889">
                <a:tc>
                  <a:txBody>
                    <a:bodyPr/>
                    <a:lstStyle/>
                    <a:p>
                      <a:r>
                        <a:rPr lang="en-US" sz="1100"/>
                        <a:t>SEEPE (ESA-CAS)</a:t>
                      </a:r>
                    </a:p>
                  </a:txBody>
                  <a:tcPr marL="68580" marR="68580" marT="34290" marB="34290"/>
                </a:tc>
                <a:tc>
                  <a:txBody>
                    <a:bodyPr/>
                    <a:lstStyle/>
                    <a:p>
                      <a:r>
                        <a:rPr lang="en-US" sz="1100"/>
                        <a:t>              2014</a:t>
                      </a:r>
                    </a:p>
                  </a:txBody>
                  <a:tcPr marL="68580" marR="68580" marT="34290" marB="34290"/>
                </a:tc>
                <a:tc>
                  <a:txBody>
                    <a:bodyPr/>
                    <a:lstStyle/>
                    <a:p>
                      <a:r>
                        <a:rPr lang="en-US" sz="1100"/>
                        <a:t>S.Liu-P. Soffitta</a:t>
                      </a:r>
                    </a:p>
                  </a:txBody>
                  <a:tcPr marL="68580" marR="68580" marT="34290" marB="34290"/>
                </a:tc>
                <a:extLst>
                  <a:ext uri="{0D108BD9-81ED-4DB2-BD59-A6C34878D82A}">
                    <a16:rowId xmlns:a16="http://schemas.microsoft.com/office/drawing/2014/main" val="1974238791"/>
                  </a:ext>
                </a:extLst>
              </a:tr>
              <a:tr h="289889">
                <a:tc>
                  <a:txBody>
                    <a:bodyPr/>
                    <a:lstStyle/>
                    <a:p>
                      <a:r>
                        <a:rPr lang="en-US" sz="1100"/>
                        <a:t>XIPE M4</a:t>
                      </a:r>
                    </a:p>
                  </a:txBody>
                  <a:tcPr marL="68580" marR="68580" marT="34290" marB="34290"/>
                </a:tc>
                <a:tc>
                  <a:txBody>
                    <a:bodyPr/>
                    <a:lstStyle/>
                    <a:p>
                      <a:r>
                        <a:rPr lang="en-US" sz="1100"/>
                        <a:t>          2014-2017</a:t>
                      </a:r>
                    </a:p>
                  </a:txBody>
                  <a:tcPr marL="68580" marR="68580" marT="34290" marB="34290"/>
                </a:tc>
                <a:tc>
                  <a:txBody>
                    <a:bodyPr/>
                    <a:lstStyle/>
                    <a:p>
                      <a:r>
                        <a:rPr lang="en-US" sz="1100"/>
                        <a:t>P. Soffitta (IT)</a:t>
                      </a:r>
                    </a:p>
                  </a:txBody>
                  <a:tcPr marL="68580" marR="68580" marT="34290" marB="34290"/>
                </a:tc>
                <a:extLst>
                  <a:ext uri="{0D108BD9-81ED-4DB2-BD59-A6C34878D82A}">
                    <a16:rowId xmlns:a16="http://schemas.microsoft.com/office/drawing/2014/main" val="1866188190"/>
                  </a:ext>
                </a:extLst>
              </a:tr>
              <a:tr h="495618">
                <a:tc>
                  <a:txBody>
                    <a:bodyPr/>
                    <a:lstStyle/>
                    <a:p>
                      <a:r>
                        <a:rPr lang="en-US" sz="1100" b="1">
                          <a:solidFill>
                            <a:srgbClr val="00B050"/>
                          </a:solidFill>
                        </a:rPr>
                        <a:t>IXPE</a:t>
                      </a:r>
                    </a:p>
                  </a:txBody>
                  <a:tcPr marL="68580" marR="68580" marT="34290" marB="34290"/>
                </a:tc>
                <a:tc>
                  <a:txBody>
                    <a:bodyPr/>
                    <a:lstStyle/>
                    <a:p>
                      <a:r>
                        <a:rPr lang="en-US" sz="1100" b="1">
                          <a:solidFill>
                            <a:srgbClr val="00B050"/>
                          </a:solidFill>
                        </a:rPr>
                        <a:t>           2017+</a:t>
                      </a:r>
                    </a:p>
                  </a:txBody>
                  <a:tcPr marL="68580" marR="68580" marT="34290" marB="34290"/>
                </a:tc>
                <a:tc>
                  <a:txBody>
                    <a:bodyPr/>
                    <a:lstStyle/>
                    <a:p>
                      <a:r>
                        <a:rPr lang="en-US" sz="1100" b="1" dirty="0">
                          <a:solidFill>
                            <a:srgbClr val="00B050"/>
                          </a:solidFill>
                        </a:rPr>
                        <a:t>M. Weisskopf</a:t>
                      </a:r>
                      <a:r>
                        <a:rPr lang="en-US" sz="1100" b="1" baseline="0" dirty="0">
                          <a:solidFill>
                            <a:srgbClr val="00B050"/>
                          </a:solidFill>
                        </a:rPr>
                        <a:t> (USA)</a:t>
                      </a:r>
                      <a:endParaRPr lang="en-US" sz="1100" b="1" dirty="0">
                        <a:solidFill>
                          <a:srgbClr val="00B050"/>
                        </a:solidFill>
                      </a:endParaRPr>
                    </a:p>
                  </a:txBody>
                  <a:tcPr marL="68580" marR="68580" marT="34290" marB="34290"/>
                </a:tc>
                <a:extLst>
                  <a:ext uri="{0D108BD9-81ED-4DB2-BD59-A6C34878D82A}">
                    <a16:rowId xmlns:a16="http://schemas.microsoft.com/office/drawing/2014/main" val="2575333018"/>
                  </a:ext>
                </a:extLst>
              </a:tr>
            </a:tbl>
          </a:graphicData>
        </a:graphic>
      </p:graphicFrame>
      <p:sp>
        <p:nvSpPr>
          <p:cNvPr id="5" name="Titolo 1"/>
          <p:cNvSpPr txBox="1">
            <a:spLocks/>
          </p:cNvSpPr>
          <p:nvPr/>
        </p:nvSpPr>
        <p:spPr>
          <a:xfrm>
            <a:off x="2678686" y="685801"/>
            <a:ext cx="7866472" cy="423835"/>
          </a:xfrm>
          <a:prstGeom prst="rect">
            <a:avLst/>
          </a:prstGeom>
        </p:spPr>
        <p:txBody>
          <a:bodyPr spcFirstLastPara="1" vert="horz" wrap="square" lIns="68569" tIns="68569" rIns="68569" bIns="68569" rtlCol="0" anchor="b" anchorCtr="0">
            <a:noAutofit/>
          </a:bodyPr>
          <a:lstStyle>
            <a:lvl1pPr lvl="0" algn="r" defTabSz="914400" rtl="0" eaLnBrk="1" latinLnBrk="0" hangingPunct="1">
              <a:spcBef>
                <a:spcPts val="0"/>
              </a:spcBef>
              <a:spcAft>
                <a:spcPts val="0"/>
              </a:spcAft>
              <a:buSzPts val="4200"/>
              <a:buNone/>
              <a:defRPr sz="3200" b="1" kern="1200">
                <a:solidFill>
                  <a:schemeClr val="bg1"/>
                </a:solidFill>
                <a:latin typeface="+mj-lt"/>
                <a:ea typeface="+mj-ea"/>
                <a:cs typeface="+mj-cs"/>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pPr defTabSz="514350">
              <a:lnSpc>
                <a:spcPct val="110000"/>
              </a:lnSpc>
              <a:spcBef>
                <a:spcPct val="0"/>
              </a:spcBef>
              <a:buSzTx/>
              <a:defRPr/>
            </a:pPr>
            <a:r>
              <a:rPr lang="en-US" sz="1463">
                <a:solidFill>
                  <a:prstClr val="white"/>
                </a:solidFill>
                <a:effectLst>
                  <a:outerShdw blurRad="38100" dist="38100" dir="2700000" algn="tl">
                    <a:srgbClr val="000000">
                      <a:alpha val="43137"/>
                    </a:srgbClr>
                  </a:outerShdw>
                </a:effectLst>
                <a:latin typeface="Arial Narrow" pitchFamily="34" charset="0"/>
              </a:rPr>
              <a:t> </a:t>
            </a:r>
            <a:r>
              <a:rPr lang="en-US" sz="2700" b="0">
                <a:solidFill>
                  <a:srgbClr val="002060"/>
                </a:solidFill>
                <a:latin typeface="Arial Narrow" pitchFamily="34" charset="0"/>
              </a:rPr>
              <a:t>Photoelectric effect to measure polarization of X-rays</a:t>
            </a:r>
          </a:p>
        </p:txBody>
      </p:sp>
      <p:sp>
        <p:nvSpPr>
          <p:cNvPr id="8" name="CasellaDiTesto 7"/>
          <p:cNvSpPr txBox="1"/>
          <p:nvPr/>
        </p:nvSpPr>
        <p:spPr>
          <a:xfrm>
            <a:off x="5802130" y="3429000"/>
            <a:ext cx="3231470" cy="461665"/>
          </a:xfrm>
          <a:prstGeom prst="rect">
            <a:avLst/>
          </a:prstGeom>
          <a:noFill/>
        </p:spPr>
        <p:txBody>
          <a:bodyPr wrap="square" rtlCol="0">
            <a:spAutoFit/>
          </a:bodyPr>
          <a:lstStyle/>
          <a:p>
            <a:pPr>
              <a:defRPr/>
            </a:pPr>
            <a:r>
              <a:rPr lang="en-US" sz="1200" dirty="0">
                <a:solidFill>
                  <a:prstClr val="black"/>
                </a:solidFill>
                <a:latin typeface="Calibri"/>
              </a:rPr>
              <a:t>Costa et al., 2001, </a:t>
            </a:r>
            <a:r>
              <a:rPr lang="en-US" sz="1200" dirty="0" err="1">
                <a:solidFill>
                  <a:prstClr val="black"/>
                </a:solidFill>
                <a:latin typeface="Calibri"/>
              </a:rPr>
              <a:t>Bellazzini</a:t>
            </a:r>
            <a:r>
              <a:rPr lang="en-US" sz="1200" dirty="0">
                <a:solidFill>
                  <a:prstClr val="black"/>
                </a:solidFill>
                <a:latin typeface="Calibri"/>
              </a:rPr>
              <a:t> et al, 2005,2006, Baldini et al., 2021, Soffitta et al. 2022</a:t>
            </a:r>
          </a:p>
        </p:txBody>
      </p:sp>
      <p:pic>
        <p:nvPicPr>
          <p:cNvPr id="9" name="Immagine 8"/>
          <p:cNvPicPr>
            <a:picLocks noChangeAspect="1"/>
          </p:cNvPicPr>
          <p:nvPr/>
        </p:nvPicPr>
        <p:blipFill>
          <a:blip r:embed="rId4"/>
          <a:stretch>
            <a:fillRect/>
          </a:stretch>
        </p:blipFill>
        <p:spPr>
          <a:xfrm>
            <a:off x="6485685" y="4136528"/>
            <a:ext cx="3082880" cy="2454767"/>
          </a:xfrm>
          <a:prstGeom prst="rect">
            <a:avLst/>
          </a:prstGeom>
        </p:spPr>
      </p:pic>
      <p:sp>
        <p:nvSpPr>
          <p:cNvPr id="2" name="CasellaDiTesto 1"/>
          <p:cNvSpPr txBox="1"/>
          <p:nvPr/>
        </p:nvSpPr>
        <p:spPr>
          <a:xfrm>
            <a:off x="1263143" y="1957788"/>
            <a:ext cx="3124200" cy="369332"/>
          </a:xfrm>
          <a:prstGeom prst="rect">
            <a:avLst/>
          </a:prstGeom>
          <a:noFill/>
        </p:spPr>
        <p:txBody>
          <a:bodyPr wrap="square" rtlCol="0">
            <a:spAutoFit/>
          </a:bodyPr>
          <a:lstStyle/>
          <a:p>
            <a:r>
              <a:rPr lang="en-US" b="1">
                <a:solidFill>
                  <a:prstClr val="black"/>
                </a:solidFill>
                <a:latin typeface="Calibri"/>
              </a:rPr>
              <a:t>Proposed missions to date</a:t>
            </a:r>
          </a:p>
        </p:txBody>
      </p:sp>
      <p:pic>
        <p:nvPicPr>
          <p:cNvPr id="7" name="Immagine 6"/>
          <p:cNvPicPr>
            <a:picLocks noChangeAspect="1"/>
          </p:cNvPicPr>
          <p:nvPr/>
        </p:nvPicPr>
        <p:blipFill>
          <a:blip r:embed="rId5"/>
          <a:stretch>
            <a:fillRect/>
          </a:stretch>
        </p:blipFill>
        <p:spPr>
          <a:xfrm>
            <a:off x="6611922" y="1119672"/>
            <a:ext cx="3225615" cy="2318989"/>
          </a:xfrm>
          <a:prstGeom prst="rect">
            <a:avLst/>
          </a:prstGeom>
        </p:spPr>
      </p:pic>
    </p:spTree>
    <p:extLst>
      <p:ext uri="{BB962C8B-B14F-4D97-AF65-F5344CB8AC3E}">
        <p14:creationId xmlns:p14="http://schemas.microsoft.com/office/powerpoint/2010/main" val="2663653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66587" y="79632"/>
            <a:ext cx="6705600" cy="914400"/>
          </a:xfrm>
        </p:spPr>
        <p:txBody>
          <a:bodyPr rtlCol="0">
            <a:normAutofit/>
          </a:bodyPr>
          <a:lstStyle/>
          <a:p>
            <a:pPr>
              <a:defRPr/>
            </a:pPr>
            <a:r>
              <a:rPr lang="en-US" sz="2400" dirty="0"/>
              <a:t>Linear Polarization, Image, Energy, Time</a:t>
            </a:r>
          </a:p>
        </p:txBody>
      </p:sp>
      <p:pic>
        <p:nvPicPr>
          <p:cNvPr id="41989" name="Picture 2"/>
          <p:cNvPicPr>
            <a:picLocks noChangeAspect="1" noChangeArrowheads="1"/>
          </p:cNvPicPr>
          <p:nvPr/>
        </p:nvPicPr>
        <p:blipFill>
          <a:blip r:embed="rId2"/>
          <a:srcRect t="9091"/>
          <a:stretch>
            <a:fillRect/>
          </a:stretch>
        </p:blipFill>
        <p:spPr bwMode="auto">
          <a:xfrm>
            <a:off x="350579" y="1182868"/>
            <a:ext cx="3369662" cy="2330734"/>
          </a:xfrm>
          <a:prstGeom prst="rect">
            <a:avLst/>
          </a:prstGeom>
          <a:noFill/>
          <a:ln w="9525">
            <a:noFill/>
            <a:miter lim="800000"/>
            <a:headEnd/>
            <a:tailEnd/>
          </a:ln>
        </p:spPr>
      </p:pic>
      <p:sp>
        <p:nvSpPr>
          <p:cNvPr id="7" name="Rettangolo 6"/>
          <p:cNvSpPr/>
          <p:nvPr/>
        </p:nvSpPr>
        <p:spPr>
          <a:xfrm>
            <a:off x="508613" y="3468982"/>
            <a:ext cx="3103267" cy="738664"/>
          </a:xfrm>
          <a:prstGeom prst="rect">
            <a:avLst/>
          </a:prstGeom>
        </p:spPr>
        <p:txBody>
          <a:bodyPr wrap="square">
            <a:spAutoFit/>
          </a:bodyPr>
          <a:lstStyle/>
          <a:p>
            <a:pPr algn="just">
              <a:defRPr/>
            </a:pPr>
            <a:r>
              <a:rPr lang="en-US" sz="1400" dirty="0">
                <a:latin typeface="Arial Narrow"/>
                <a:cs typeface="Times New Roman" panose="02020603050405020304" pitchFamily="18" charset="0"/>
              </a:rPr>
              <a:t>Real modulation curve derived from the measurement of the emission direction of the photoelectron. </a:t>
            </a:r>
          </a:p>
        </p:txBody>
      </p:sp>
      <p:sp>
        <p:nvSpPr>
          <p:cNvPr id="41993" name="Rettangolo 13"/>
          <p:cNvSpPr>
            <a:spLocks noChangeArrowheads="1"/>
          </p:cNvSpPr>
          <p:nvPr/>
        </p:nvSpPr>
        <p:spPr bwMode="auto">
          <a:xfrm>
            <a:off x="1115892" y="6347729"/>
            <a:ext cx="2936265" cy="338554"/>
          </a:xfrm>
          <a:prstGeom prst="rect">
            <a:avLst/>
          </a:prstGeom>
          <a:noFill/>
          <a:ln w="9525">
            <a:noFill/>
            <a:miter lim="800000"/>
            <a:headEnd/>
            <a:tailEnd/>
          </a:ln>
        </p:spPr>
        <p:txBody>
          <a:bodyPr wrap="square">
            <a:spAutoFit/>
          </a:bodyPr>
          <a:lstStyle/>
          <a:p>
            <a:r>
              <a:rPr lang="en-US" sz="1600" dirty="0">
                <a:solidFill>
                  <a:prstClr val="black"/>
                </a:solidFill>
                <a:latin typeface="Arial Narrow"/>
              </a:rPr>
              <a:t>Position resolution  &lt; 120 µm (HEW)  </a:t>
            </a:r>
          </a:p>
        </p:txBody>
      </p:sp>
      <p:sp>
        <p:nvSpPr>
          <p:cNvPr id="41997" name="CasellaDiTesto 12"/>
          <p:cNvSpPr txBox="1">
            <a:spLocks noChangeArrowheads="1"/>
          </p:cNvSpPr>
          <p:nvPr/>
        </p:nvSpPr>
        <p:spPr bwMode="auto">
          <a:xfrm rot="5400000">
            <a:off x="3175046" y="5460792"/>
            <a:ext cx="2851800" cy="338554"/>
          </a:xfrm>
          <a:prstGeom prst="rect">
            <a:avLst/>
          </a:prstGeom>
          <a:noFill/>
          <a:ln w="9525">
            <a:noFill/>
            <a:miter lim="800000"/>
            <a:headEnd/>
            <a:tailEnd/>
          </a:ln>
        </p:spPr>
        <p:txBody>
          <a:bodyPr wrap="square">
            <a:spAutoFit/>
          </a:bodyPr>
          <a:lstStyle/>
          <a:p>
            <a:r>
              <a:rPr lang="en-GB" sz="1600" dirty="0" err="1">
                <a:solidFill>
                  <a:prstClr val="white"/>
                </a:solidFill>
                <a:latin typeface="Calibri" pitchFamily="34" charset="0"/>
              </a:rPr>
              <a:t>Fabiani</a:t>
            </a:r>
            <a:r>
              <a:rPr lang="en-GB" sz="1600" dirty="0">
                <a:solidFill>
                  <a:prstClr val="white"/>
                </a:solidFill>
                <a:latin typeface="Calibri" pitchFamily="34" charset="0"/>
              </a:rPr>
              <a:t> et  al 2012  </a:t>
            </a:r>
          </a:p>
        </p:txBody>
      </p:sp>
      <p:pic>
        <p:nvPicPr>
          <p:cNvPr id="11" name="Immagine 4" descr="I_EnRes.png"/>
          <p:cNvPicPr>
            <a:picLocks noChangeAspect="1" noChangeArrowheads="1"/>
          </p:cNvPicPr>
          <p:nvPr/>
        </p:nvPicPr>
        <p:blipFill>
          <a:blip r:embed="rId3"/>
          <a:srcRect l="5756" t="5534" r="2209" b="2214"/>
          <a:stretch>
            <a:fillRect/>
          </a:stretch>
        </p:blipFill>
        <p:spPr bwMode="auto">
          <a:xfrm>
            <a:off x="8300057" y="3986677"/>
            <a:ext cx="3048370" cy="2270062"/>
          </a:xfrm>
          <a:prstGeom prst="rect">
            <a:avLst/>
          </a:prstGeom>
          <a:noFill/>
          <a:ln w="9525">
            <a:noFill/>
            <a:miter lim="800000"/>
            <a:headEnd/>
            <a:tailEnd/>
          </a:ln>
        </p:spPr>
      </p:pic>
      <p:sp>
        <p:nvSpPr>
          <p:cNvPr id="3" name="CasellaDiTesto 2"/>
          <p:cNvSpPr txBox="1"/>
          <p:nvPr/>
        </p:nvSpPr>
        <p:spPr>
          <a:xfrm>
            <a:off x="8300057" y="6415180"/>
            <a:ext cx="3321124" cy="338554"/>
          </a:xfrm>
          <a:prstGeom prst="rect">
            <a:avLst/>
          </a:prstGeom>
          <a:noFill/>
          <a:ln>
            <a:noFill/>
          </a:ln>
        </p:spPr>
        <p:txBody>
          <a:bodyPr wrap="square" rtlCol="0">
            <a:spAutoFit/>
          </a:bodyPr>
          <a:lstStyle/>
          <a:p>
            <a:r>
              <a:rPr lang="en-US" sz="1600" dirty="0">
                <a:solidFill>
                  <a:prstClr val="black"/>
                </a:solidFill>
                <a:latin typeface="Arial Narrow"/>
              </a:rPr>
              <a:t>Energy resolution as function of energy</a:t>
            </a:r>
          </a:p>
        </p:txBody>
      </p:sp>
      <p:sp>
        <p:nvSpPr>
          <p:cNvPr id="4" name="CasellaDiTesto 3"/>
          <p:cNvSpPr txBox="1"/>
          <p:nvPr/>
        </p:nvSpPr>
        <p:spPr>
          <a:xfrm>
            <a:off x="7536160" y="1700808"/>
            <a:ext cx="1368152" cy="523220"/>
          </a:xfrm>
          <a:prstGeom prst="rect">
            <a:avLst/>
          </a:prstGeom>
          <a:noFill/>
          <a:ln>
            <a:noFill/>
          </a:ln>
        </p:spPr>
        <p:txBody>
          <a:bodyPr wrap="square" rtlCol="0">
            <a:spAutoFit/>
          </a:bodyPr>
          <a:lstStyle/>
          <a:p>
            <a:r>
              <a:rPr lang="en-US" sz="2800" b="1" baseline="30000" dirty="0">
                <a:solidFill>
                  <a:prstClr val="white"/>
                </a:solidFill>
                <a:latin typeface="Arial Narrow"/>
              </a:rPr>
              <a:t>55</a:t>
            </a:r>
            <a:r>
              <a:rPr lang="en-US" sz="2800" b="1" dirty="0">
                <a:solidFill>
                  <a:prstClr val="white"/>
                </a:solidFill>
                <a:latin typeface="Arial Narrow"/>
              </a:rPr>
              <a:t>Fe</a:t>
            </a:r>
          </a:p>
        </p:txBody>
      </p:sp>
      <p:sp>
        <p:nvSpPr>
          <p:cNvPr id="15" name="CasellaDiTesto 12"/>
          <p:cNvSpPr txBox="1">
            <a:spLocks noChangeArrowheads="1"/>
          </p:cNvSpPr>
          <p:nvPr/>
        </p:nvSpPr>
        <p:spPr bwMode="auto">
          <a:xfrm rot="5400000">
            <a:off x="9222221" y="4925598"/>
            <a:ext cx="1711582" cy="338137"/>
          </a:xfrm>
          <a:prstGeom prst="rect">
            <a:avLst/>
          </a:prstGeom>
          <a:noFill/>
          <a:ln w="9525">
            <a:noFill/>
            <a:miter lim="800000"/>
            <a:headEnd/>
            <a:tailEnd/>
          </a:ln>
        </p:spPr>
        <p:txBody>
          <a:bodyPr wrap="square">
            <a:spAutoFit/>
          </a:bodyPr>
          <a:lstStyle/>
          <a:p>
            <a:r>
              <a:rPr lang="en-GB" sz="1600" dirty="0" err="1">
                <a:solidFill>
                  <a:prstClr val="white"/>
                </a:solidFill>
                <a:latin typeface="Calibri" pitchFamily="34" charset="0"/>
              </a:rPr>
              <a:t>Muleri</a:t>
            </a:r>
            <a:r>
              <a:rPr lang="en-GB" sz="1600" dirty="0">
                <a:solidFill>
                  <a:prstClr val="white"/>
                </a:solidFill>
                <a:latin typeface="Calibri" pitchFamily="34" charset="0"/>
              </a:rPr>
              <a:t> et al. 2016</a:t>
            </a:r>
          </a:p>
        </p:txBody>
      </p:sp>
      <p:sp>
        <p:nvSpPr>
          <p:cNvPr id="16" name="CasellaDiTesto 12"/>
          <p:cNvSpPr txBox="1">
            <a:spLocks noChangeArrowheads="1"/>
          </p:cNvSpPr>
          <p:nvPr/>
        </p:nvSpPr>
        <p:spPr bwMode="auto">
          <a:xfrm rot="5400000">
            <a:off x="9057690" y="2497238"/>
            <a:ext cx="1994755" cy="338554"/>
          </a:xfrm>
          <a:prstGeom prst="rect">
            <a:avLst/>
          </a:prstGeom>
          <a:noFill/>
          <a:ln w="9525">
            <a:noFill/>
            <a:miter lim="800000"/>
            <a:headEnd/>
            <a:tailEnd/>
          </a:ln>
        </p:spPr>
        <p:txBody>
          <a:bodyPr wrap="square">
            <a:spAutoFit/>
          </a:bodyPr>
          <a:lstStyle/>
          <a:p>
            <a:r>
              <a:rPr lang="en-GB" sz="1600" dirty="0" err="1">
                <a:solidFill>
                  <a:prstClr val="white"/>
                </a:solidFill>
                <a:latin typeface="Calibri" pitchFamily="34" charset="0"/>
              </a:rPr>
              <a:t>Bellazzini</a:t>
            </a:r>
            <a:r>
              <a:rPr lang="en-GB" sz="1600" dirty="0">
                <a:solidFill>
                  <a:prstClr val="white"/>
                </a:solidFill>
                <a:latin typeface="Calibri" pitchFamily="34" charset="0"/>
              </a:rPr>
              <a:t> et al. 2006</a:t>
            </a:r>
          </a:p>
        </p:txBody>
      </p: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1996" t="10283" b="6104"/>
          <a:stretch/>
        </p:blipFill>
        <p:spPr bwMode="auto">
          <a:xfrm>
            <a:off x="986653" y="4193376"/>
            <a:ext cx="2462822" cy="2063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7907" y="1422218"/>
            <a:ext cx="2882072" cy="2136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Immagine 3"/>
          <p:cNvPicPr>
            <a:picLocks noChangeAspect="1" noChangeArrowheads="1"/>
          </p:cNvPicPr>
          <p:nvPr/>
        </p:nvPicPr>
        <p:blipFill>
          <a:blip r:embed="rId6"/>
          <a:srcRect/>
          <a:stretch>
            <a:fillRect/>
          </a:stretch>
        </p:blipFill>
        <p:spPr bwMode="auto">
          <a:xfrm>
            <a:off x="8782512" y="4978478"/>
            <a:ext cx="1343495" cy="830642"/>
          </a:xfrm>
          <a:prstGeom prst="rect">
            <a:avLst/>
          </a:prstGeom>
          <a:noFill/>
          <a:ln w="9525">
            <a:noFill/>
            <a:miter lim="800000"/>
            <a:headEnd/>
            <a:tailEnd/>
          </a:ln>
        </p:spPr>
      </p:pic>
      <p:sp>
        <p:nvSpPr>
          <p:cNvPr id="20" name="CasellaDiTesto 19"/>
          <p:cNvSpPr txBox="1"/>
          <p:nvPr/>
        </p:nvSpPr>
        <p:spPr>
          <a:xfrm>
            <a:off x="4575906" y="5613165"/>
            <a:ext cx="3134080" cy="707886"/>
          </a:xfrm>
          <a:prstGeom prst="rect">
            <a:avLst/>
          </a:prstGeom>
          <a:noFill/>
        </p:spPr>
        <p:txBody>
          <a:bodyPr wrap="square" rtlCol="0">
            <a:spAutoFit/>
          </a:bodyPr>
          <a:lstStyle/>
          <a:p>
            <a:pPr algn="ctr">
              <a:defRPr/>
            </a:pPr>
            <a:r>
              <a:rPr lang="en-US" sz="2000" b="1">
                <a:solidFill>
                  <a:srgbClr val="1F497D"/>
                </a:solidFill>
                <a:latin typeface="Calibri"/>
              </a:rPr>
              <a:t>Energy,  space and time resolved X-ray polarimetry</a:t>
            </a:r>
          </a:p>
        </p:txBody>
      </p:sp>
      <p:pic>
        <p:nvPicPr>
          <p:cNvPr id="21" name="Picture 1036" descr="Algorithm_step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0241" y="994031"/>
            <a:ext cx="4670425" cy="440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asellaDiTesto 10"/>
          <p:cNvSpPr txBox="1">
            <a:spLocks noChangeArrowheads="1"/>
          </p:cNvSpPr>
          <p:nvPr/>
        </p:nvSpPr>
        <p:spPr bwMode="auto">
          <a:xfrm>
            <a:off x="4186750" y="3134115"/>
            <a:ext cx="1441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solidFill>
                  <a:srgbClr val="000000"/>
                </a:solidFill>
              </a:rPr>
              <a:t>Emiss. Direct.</a:t>
            </a:r>
          </a:p>
        </p:txBody>
      </p:sp>
      <p:cxnSp>
        <p:nvCxnSpPr>
          <p:cNvPr id="23" name="Connettore 2 22"/>
          <p:cNvCxnSpPr/>
          <p:nvPr/>
        </p:nvCxnSpPr>
        <p:spPr>
          <a:xfrm flipV="1">
            <a:off x="5035184" y="2705026"/>
            <a:ext cx="360362" cy="492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CasellaDiTesto 14"/>
          <p:cNvSpPr txBox="1">
            <a:spLocks noChangeArrowheads="1"/>
          </p:cNvSpPr>
          <p:nvPr/>
        </p:nvSpPr>
        <p:spPr bwMode="auto">
          <a:xfrm>
            <a:off x="6754634" y="3099095"/>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a:solidFill>
                  <a:srgbClr val="000000"/>
                </a:solidFill>
              </a:rPr>
              <a:t>Baricenter</a:t>
            </a:r>
          </a:p>
        </p:txBody>
      </p:sp>
      <p:cxnSp>
        <p:nvCxnSpPr>
          <p:cNvPr id="25" name="Connettore 2 24"/>
          <p:cNvCxnSpPr>
            <a:stCxn id="24" idx="1"/>
          </p:cNvCxnSpPr>
          <p:nvPr/>
        </p:nvCxnSpPr>
        <p:spPr>
          <a:xfrm flipH="1" flipV="1">
            <a:off x="6357279" y="3191566"/>
            <a:ext cx="397355" cy="9247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CasellaDiTesto 17"/>
          <p:cNvSpPr txBox="1">
            <a:spLocks noChangeArrowheads="1"/>
          </p:cNvSpPr>
          <p:nvPr/>
        </p:nvSpPr>
        <p:spPr bwMode="auto">
          <a:xfrm>
            <a:off x="7114072" y="3554774"/>
            <a:ext cx="954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dirty="0">
                <a:solidFill>
                  <a:srgbClr val="000000"/>
                </a:solidFill>
              </a:rPr>
              <a:t>Conv.</a:t>
            </a:r>
          </a:p>
          <a:p>
            <a:pPr eaLnBrk="1" hangingPunct="1"/>
            <a:r>
              <a:rPr lang="en-US" altLang="en-US" dirty="0">
                <a:solidFill>
                  <a:srgbClr val="000000"/>
                </a:solidFill>
              </a:rPr>
              <a:t>Point</a:t>
            </a:r>
          </a:p>
        </p:txBody>
      </p:sp>
      <p:cxnSp>
        <p:nvCxnSpPr>
          <p:cNvPr id="27" name="Connettore 2 26"/>
          <p:cNvCxnSpPr/>
          <p:nvPr/>
        </p:nvCxnSpPr>
        <p:spPr>
          <a:xfrm flipH="1">
            <a:off x="6555956" y="3925005"/>
            <a:ext cx="449756" cy="34569"/>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356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7CDACF82-5257-BB4B-129E-4674AE7A1FE9}"/>
              </a:ext>
            </a:extLst>
          </p:cNvPr>
          <p:cNvSpPr>
            <a:spLocks noGrp="1"/>
          </p:cNvSpPr>
          <p:nvPr>
            <p:ph type="title"/>
          </p:nvPr>
        </p:nvSpPr>
        <p:spPr/>
        <p:txBody>
          <a:bodyPr/>
          <a:lstStyle/>
          <a:p>
            <a:r>
              <a:rPr lang="en-US" dirty="0"/>
              <a:t> The </a:t>
            </a:r>
            <a:r>
              <a:rPr lang="en-US"/>
              <a:t>Vela PWN</a:t>
            </a:r>
            <a:endParaRPr lang="en-US" dirty="0"/>
          </a:p>
        </p:txBody>
      </p:sp>
      <p:sp>
        <p:nvSpPr>
          <p:cNvPr id="9" name="Line">
            <a:extLst>
              <a:ext uri="{FF2B5EF4-FFF2-40B4-BE49-F238E27FC236}">
                <a16:creationId xmlns:a16="http://schemas.microsoft.com/office/drawing/2014/main" id="{B8E17453-91F3-9948-F774-B287CC7F0994}"/>
              </a:ext>
            </a:extLst>
          </p:cNvPr>
          <p:cNvSpPr/>
          <p:nvPr/>
        </p:nvSpPr>
        <p:spPr>
          <a:xfrm flipH="1" flipV="1">
            <a:off x="7227338" y="3655309"/>
            <a:ext cx="3928900" cy="940500"/>
          </a:xfrm>
          <a:prstGeom prst="line">
            <a:avLst/>
          </a:prstGeom>
          <a:ln w="101600">
            <a:solidFill>
              <a:srgbClr val="FFFFFF"/>
            </a:solidFill>
            <a:miter lim="400000"/>
            <a:tailEnd type="triangle"/>
          </a:ln>
        </p:spPr>
        <p:txBody>
          <a:bodyPr lIns="50800" tIns="50800" rIns="50800" bIns="50800" anchor="ctr"/>
          <a:lstStyle/>
          <a:p>
            <a:endParaRPr/>
          </a:p>
        </p:txBody>
      </p:sp>
      <p:sp>
        <p:nvSpPr>
          <p:cNvPr id="12" name="Rectangle 11">
            <a:extLst>
              <a:ext uri="{FF2B5EF4-FFF2-40B4-BE49-F238E27FC236}">
                <a16:creationId xmlns:a16="http://schemas.microsoft.com/office/drawing/2014/main" id="{3A8D5F47-058A-224E-C471-C63AD21AD056}"/>
              </a:ext>
            </a:extLst>
          </p:cNvPr>
          <p:cNvSpPr>
            <a:spLocks noChangeArrowheads="1"/>
          </p:cNvSpPr>
          <p:nvPr/>
        </p:nvSpPr>
        <p:spPr bwMode="auto">
          <a:xfrm>
            <a:off x="5335572" y="1394784"/>
            <a:ext cx="6585716"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2200" dirty="0">
                <a:latin typeface="Arial Unicode MS"/>
                <a:cs typeface="Calibri" panose="020F0502020204030204" pitchFamily="34" charset="0"/>
              </a:rPr>
              <a:t>Average polarization of 45%, larger than 60% is some, small regions </a:t>
            </a:r>
            <a:r>
              <a:rPr lang="en-US" altLang="en-US" sz="2200" dirty="0">
                <a:latin typeface="Arial Unicode MS"/>
                <a:cs typeface="Calibri" panose="020F0502020204030204" pitchFamily="34" charset="0"/>
                <a:sym typeface="Wingdings" panose="05000000000000000000" pitchFamily="2" charset="2"/>
              </a:rPr>
              <a:t> close to the Synchrotron limit!</a:t>
            </a:r>
            <a:endParaRPr lang="en-US" altLang="en-US" sz="2200" dirty="0">
              <a:latin typeface="Arial Unicode MS"/>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endParaRPr kumimoji="0" lang="en-US" altLang="en-US" sz="2200" b="0" i="0" u="none" strike="noStrike" cap="none" normalizeH="0" baseline="0" dirty="0">
              <a:ln>
                <a:noFill/>
              </a:ln>
              <a:effectLst/>
              <a:latin typeface="Arial Unicode MS"/>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sz="2200" dirty="0">
                <a:latin typeface="Arial Unicode MS"/>
                <a:cs typeface="Calibri" panose="020F0502020204030204" pitchFamily="34" charset="0"/>
              </a:rPr>
              <a:t>High polarization suggests B less turbulent than expected. </a:t>
            </a:r>
          </a:p>
          <a:p>
            <a:pPr marR="0" lvl="0" algn="l" defTabSz="914400" rtl="0" eaLnBrk="0" fontAlgn="base" latinLnBrk="0" hangingPunct="0">
              <a:lnSpc>
                <a:spcPct val="100000"/>
              </a:lnSpc>
              <a:spcBef>
                <a:spcPct val="0"/>
              </a:spcBef>
              <a:spcAft>
                <a:spcPct val="0"/>
              </a:spcAft>
              <a:buClrTx/>
              <a:buSzTx/>
              <a:tabLst/>
            </a:pPr>
            <a:endParaRPr lang="en-US" altLang="en-US" sz="2200" dirty="0">
              <a:latin typeface="Arial Unicode MS"/>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sz="2200" dirty="0">
                <a:latin typeface="Arial Unicode MS"/>
                <a:cs typeface="Calibri" panose="020F0502020204030204" pitchFamily="34" charset="0"/>
              </a:rPr>
              <a:t>Polarization consistent with radio, but X-rays sample regions closer to the site of acceleration.</a:t>
            </a:r>
          </a:p>
          <a:p>
            <a:pPr marR="0" lvl="0" algn="l" defTabSz="914400" rtl="0" eaLnBrk="0" fontAlgn="base" latinLnBrk="0" hangingPunct="0">
              <a:lnSpc>
                <a:spcPct val="100000"/>
              </a:lnSpc>
              <a:spcBef>
                <a:spcPct val="0"/>
              </a:spcBef>
              <a:spcAft>
                <a:spcPct val="0"/>
              </a:spcAft>
              <a:buClrTx/>
              <a:buSzTx/>
              <a:tabLst/>
            </a:pPr>
            <a:endParaRPr lang="en-US" altLang="en-US" sz="2200" i="1" dirty="0">
              <a:solidFill>
                <a:srgbClr val="C00000"/>
              </a:solidFill>
              <a:latin typeface="Arial Unicode MS"/>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2200" i="1" dirty="0">
              <a:solidFill>
                <a:srgbClr val="C00000"/>
              </a:solidFill>
              <a:latin typeface="Arial Unicode MS"/>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endParaRPr lang="en-US" altLang="en-US" sz="2200" i="1" dirty="0">
              <a:solidFill>
                <a:srgbClr val="C00000"/>
              </a:solidFill>
              <a:latin typeface="Arial Unicode MS"/>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sz="2200" i="1" dirty="0">
                <a:solidFill>
                  <a:srgbClr val="C00000"/>
                </a:solidFill>
                <a:latin typeface="Arial Unicode MS"/>
                <a:cs typeface="Calibri" panose="020F0502020204030204" pitchFamily="34" charset="0"/>
              </a:rPr>
              <a:t>                                      (</a:t>
            </a:r>
            <a:r>
              <a:rPr lang="en-US" altLang="en-US" sz="2200" i="1" dirty="0" err="1">
                <a:solidFill>
                  <a:srgbClr val="C00000"/>
                </a:solidFill>
                <a:latin typeface="Arial Unicode MS"/>
                <a:cs typeface="Calibri" panose="020F0502020204030204" pitchFamily="34" charset="0"/>
              </a:rPr>
              <a:t>Xie</a:t>
            </a:r>
            <a:r>
              <a:rPr lang="en-US" altLang="en-US" sz="2200" i="1" dirty="0">
                <a:solidFill>
                  <a:srgbClr val="C00000"/>
                </a:solidFill>
                <a:latin typeface="Arial Unicode MS"/>
                <a:cs typeface="Calibri" panose="020F0502020204030204" pitchFamily="34" charset="0"/>
              </a:rPr>
              <a:t> et al. 2022)</a:t>
            </a:r>
          </a:p>
          <a:p>
            <a:pPr marR="0" lvl="0" algn="l" defTabSz="914400" rtl="0" eaLnBrk="0" fontAlgn="base" latinLnBrk="0" hangingPunct="0">
              <a:lnSpc>
                <a:spcPct val="100000"/>
              </a:lnSpc>
              <a:spcBef>
                <a:spcPct val="0"/>
              </a:spcBef>
              <a:spcAft>
                <a:spcPct val="0"/>
              </a:spcAft>
              <a:buClrTx/>
              <a:buSzTx/>
              <a:tabLst/>
            </a:pPr>
            <a:endParaRPr kumimoji="0" lang="en-US" altLang="en-US" sz="2200" b="0" i="1" u="none" strike="noStrike" cap="none" normalizeH="0" baseline="0" dirty="0">
              <a:ln>
                <a:noFill/>
              </a:ln>
              <a:solidFill>
                <a:srgbClr val="C00000"/>
              </a:solidFill>
              <a:effectLst/>
              <a:latin typeface="Arial Unicode MS"/>
              <a:cs typeface="Calibri" panose="020F0502020204030204" pitchFamily="34" charset="0"/>
            </a:endParaRPr>
          </a:p>
        </p:txBody>
      </p:sp>
      <p:sp>
        <p:nvSpPr>
          <p:cNvPr id="5" name="Segnaposto piè di pagina 4"/>
          <p:cNvSpPr>
            <a:spLocks noGrp="1"/>
          </p:cNvSpPr>
          <p:nvPr>
            <p:ph type="ftr" sz="quarter" idx="11"/>
          </p:nvPr>
        </p:nvSpPr>
        <p:spPr>
          <a:xfrm>
            <a:off x="2895600" y="6356348"/>
            <a:ext cx="6400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tint val="75000"/>
                  </a:prstClr>
                </a:solidFill>
              </a:rPr>
              <a:t>FIXP Academy  L'Aquila 20250407</a:t>
            </a:r>
            <a:endParaRPr lang="en-US" dirty="0">
              <a:solidFill>
                <a:prstClr val="black">
                  <a:tint val="75000"/>
                </a:prstClr>
              </a:solidFill>
            </a:endParaRPr>
          </a:p>
        </p:txBody>
      </p:sp>
      <p:sp>
        <p:nvSpPr>
          <p:cNvPr id="6" name="Segnaposto numero diapositiva 5"/>
          <p:cNvSpPr>
            <a:spLocks noGrp="1"/>
          </p:cNvSpPr>
          <p:nvPr>
            <p:ph type="sldNum" sz="quarter" idx="12"/>
          </p:nvPr>
        </p:nvSpPr>
        <p:spPr>
          <a:xfrm>
            <a:off x="9982200" y="6356350"/>
            <a:ext cx="1828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471C7A-D204-2B40-A632-5C86133FC640}" type="slidenum">
              <a:rPr lang="en-US" smtClean="0">
                <a:solidFill>
                  <a:prstClr val="black">
                    <a:tint val="75000"/>
                  </a:prstClr>
                </a:solidFill>
                <a:latin typeface="Calibri" panose="020F0502020204030204"/>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Immagine 6"/>
          <p:cNvPicPr>
            <a:picLocks noChangeAspect="1"/>
          </p:cNvPicPr>
          <p:nvPr/>
        </p:nvPicPr>
        <p:blipFill>
          <a:blip r:embed="rId2"/>
          <a:stretch>
            <a:fillRect/>
          </a:stretch>
        </p:blipFill>
        <p:spPr>
          <a:xfrm>
            <a:off x="331260" y="1422398"/>
            <a:ext cx="5019675" cy="4933950"/>
          </a:xfrm>
          <a:prstGeom prst="rect">
            <a:avLst/>
          </a:prstGeom>
        </p:spPr>
      </p:pic>
      <p:pic>
        <p:nvPicPr>
          <p:cNvPr id="8" name="Immagine 7"/>
          <p:cNvPicPr>
            <a:picLocks noChangeAspect="1"/>
          </p:cNvPicPr>
          <p:nvPr/>
        </p:nvPicPr>
        <p:blipFill>
          <a:blip r:embed="rId3"/>
          <a:stretch>
            <a:fillRect/>
          </a:stretch>
        </p:blipFill>
        <p:spPr>
          <a:xfrm>
            <a:off x="5691295" y="4513859"/>
            <a:ext cx="2365585" cy="2320951"/>
          </a:xfrm>
          <a:prstGeom prst="rect">
            <a:avLst/>
          </a:prstGeom>
        </p:spPr>
      </p:pic>
      <p:sp>
        <p:nvSpPr>
          <p:cNvPr id="10" name="Connettore 9"/>
          <p:cNvSpPr>
            <a:spLocks noChangeAspect="1"/>
          </p:cNvSpPr>
          <p:nvPr/>
        </p:nvSpPr>
        <p:spPr>
          <a:xfrm flipH="1">
            <a:off x="6134940" y="6141262"/>
            <a:ext cx="308393" cy="300701"/>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987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F1792B-7E67-3F2C-F7E5-3F1CA5EE9E2B}"/>
              </a:ext>
            </a:extLst>
          </p:cNvPr>
          <p:cNvSpPr>
            <a:spLocks noChangeArrowheads="1"/>
          </p:cNvSpPr>
          <p:nvPr/>
        </p:nvSpPr>
        <p:spPr bwMode="auto">
          <a:xfrm>
            <a:off x="210064" y="5080483"/>
            <a:ext cx="1209726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2400">
                <a:latin typeface="Calibri" panose="020F0502020204030204" pitchFamily="34" charset="0"/>
                <a:cs typeface="Calibri" panose="020F0502020204030204" pitchFamily="34" charset="0"/>
              </a:rPr>
              <a:t>Rotating each photon with respect to the center </a:t>
            </a:r>
            <a:r>
              <a:rPr kumimoji="0" lang="en-US" altLang="en-US" sz="2400" b="0" i="0" u="none" strike="noStrike" cap="none" normalizeH="0" baseline="0">
                <a:ln>
                  <a:noFill/>
                </a:ln>
                <a:effectLst/>
                <a:latin typeface="Calibri" panose="020F0502020204030204" pitchFamily="34" charset="0"/>
                <a:cs typeface="Calibri" panose="020F0502020204030204" pitchFamily="34" charset="0"/>
              </a:rPr>
              <a:t>and selecting the energy range between</a:t>
            </a:r>
            <a:r>
              <a:rPr kumimoji="0" lang="en-US" altLang="en-US" sz="2400" b="0" i="0" u="none" strike="noStrike" cap="none" normalizeH="0">
                <a:ln>
                  <a:noFill/>
                </a:ln>
                <a:effectLst/>
                <a:latin typeface="Calibri" panose="020F0502020204030204" pitchFamily="34" charset="0"/>
                <a:cs typeface="Calibri" panose="020F0502020204030204" pitchFamily="34" charset="0"/>
              </a:rPr>
              <a:t> the calcium line and the Iron line we demonstrated  that, as in radio, the polarization angle is perpendicular to the radius of the SNR </a:t>
            </a:r>
            <a:r>
              <a:rPr lang="en-US" altLang="en-US" sz="2400">
                <a:latin typeface="Calibri" panose="020F0502020204030204" pitchFamily="34" charset="0"/>
                <a:cs typeface="Calibri" panose="020F0502020204030204" pitchFamily="34" charset="0"/>
              </a:rPr>
              <a:t>as in radio band</a:t>
            </a:r>
            <a:r>
              <a:rPr lang="en-US" altLang="en-US" sz="2400" i="1">
                <a:solidFill>
                  <a:srgbClr val="C00000"/>
                </a:solidFill>
                <a:latin typeface="Calibri" panose="020F0502020204030204" pitchFamily="34" charset="0"/>
                <a:cs typeface="Calibri" panose="020F0502020204030204" pitchFamily="34" charset="0"/>
              </a:rPr>
              <a:t>(Vink </a:t>
            </a:r>
            <a:r>
              <a:rPr lang="en-US" altLang="en-US" sz="2400" i="1" dirty="0">
                <a:solidFill>
                  <a:srgbClr val="C00000"/>
                </a:solidFill>
                <a:latin typeface="Calibri" panose="020F0502020204030204" pitchFamily="34" charset="0"/>
                <a:cs typeface="Calibri" panose="020F0502020204030204" pitchFamily="34" charset="0"/>
              </a:rPr>
              <a:t>et al. </a:t>
            </a:r>
            <a:r>
              <a:rPr lang="en-US" altLang="en-US" sz="2400" i="1">
                <a:solidFill>
                  <a:srgbClr val="C00000"/>
                </a:solidFill>
                <a:latin typeface="Calibri" panose="020F0502020204030204" pitchFamily="34" charset="0"/>
                <a:cs typeface="Calibri" panose="020F0502020204030204" pitchFamily="34" charset="0"/>
              </a:rPr>
              <a:t>2022)</a:t>
            </a:r>
            <a:endParaRPr lang="en-US" altLang="en-US" sz="2400" i="1" dirty="0">
              <a:solidFill>
                <a:srgbClr val="C00000"/>
              </a:solidFill>
              <a:latin typeface="Calibri" panose="020F0502020204030204" pitchFamily="34" charset="0"/>
              <a:cs typeface="Calibri" panose="020F0502020204030204" pitchFamily="34" charset="0"/>
            </a:endParaRPr>
          </a:p>
        </p:txBody>
      </p:sp>
      <p:sp>
        <p:nvSpPr>
          <p:cNvPr id="11" name="Title 2">
            <a:extLst>
              <a:ext uri="{FF2B5EF4-FFF2-40B4-BE49-F238E27FC236}">
                <a16:creationId xmlns:a16="http://schemas.microsoft.com/office/drawing/2014/main" id="{7CDACF82-5257-BB4B-129E-4674AE7A1FE9}"/>
              </a:ext>
            </a:extLst>
          </p:cNvPr>
          <p:cNvSpPr>
            <a:spLocks noGrp="1"/>
          </p:cNvSpPr>
          <p:nvPr>
            <p:ph type="title"/>
          </p:nvPr>
        </p:nvSpPr>
        <p:spPr/>
        <p:txBody>
          <a:bodyPr/>
          <a:lstStyle/>
          <a:p>
            <a:r>
              <a:rPr lang="en-US" dirty="0" err="1"/>
              <a:t>SuperNova</a:t>
            </a:r>
            <a:r>
              <a:rPr lang="en-US" dirty="0"/>
              <a:t> Remnants</a:t>
            </a:r>
          </a:p>
        </p:txBody>
      </p:sp>
      <p:pic>
        <p:nvPicPr>
          <p:cNvPr id="3" name="Picture 2" descr="A picture containing dark, outdoor object, light, star&#10;&#10;Description automatically generated">
            <a:extLst>
              <a:ext uri="{FF2B5EF4-FFF2-40B4-BE49-F238E27FC236}">
                <a16:creationId xmlns:a16="http://schemas.microsoft.com/office/drawing/2014/main" id="{C76564EB-68F5-E038-454A-BE94EF4CF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238" y="1423470"/>
            <a:ext cx="3593757" cy="3593757"/>
          </a:xfrm>
          <a:prstGeom prst="rect">
            <a:avLst/>
          </a:prstGeom>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379" y="1423470"/>
            <a:ext cx="6521948" cy="3581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1791730" y="4658497"/>
            <a:ext cx="1112108" cy="369332"/>
          </a:xfrm>
          <a:prstGeom prst="rect">
            <a:avLst/>
          </a:prstGeom>
          <a:noFill/>
        </p:spPr>
        <p:txBody>
          <a:bodyPr wrap="square" rtlCol="0">
            <a:spAutoFit/>
          </a:bodyPr>
          <a:lstStyle/>
          <a:p>
            <a:r>
              <a:rPr lang="en-US"/>
              <a:t>Allen ‘97</a:t>
            </a:r>
          </a:p>
        </p:txBody>
      </p:sp>
      <p:sp>
        <p:nvSpPr>
          <p:cNvPr id="7" name="CasellaDiTesto 6"/>
          <p:cNvSpPr txBox="1"/>
          <p:nvPr/>
        </p:nvSpPr>
        <p:spPr>
          <a:xfrm>
            <a:off x="5807676" y="3793524"/>
            <a:ext cx="2125362" cy="369332"/>
          </a:xfrm>
          <a:prstGeom prst="rect">
            <a:avLst/>
          </a:prstGeom>
          <a:noFill/>
        </p:spPr>
        <p:txBody>
          <a:bodyPr wrap="square" rtlCol="0">
            <a:spAutoFit/>
          </a:bodyPr>
          <a:lstStyle/>
          <a:p>
            <a:r>
              <a:rPr lang="en-US"/>
              <a:t>Bleeker 2001</a:t>
            </a:r>
          </a:p>
        </p:txBody>
      </p:sp>
      <p:sp>
        <p:nvSpPr>
          <p:cNvPr id="8" name="Segnaposto piè di pagina 7"/>
          <p:cNvSpPr>
            <a:spLocks noGrp="1"/>
          </p:cNvSpPr>
          <p:nvPr>
            <p:ph type="ftr" sz="quarter" idx="11"/>
          </p:nvPr>
        </p:nvSpPr>
        <p:spPr>
          <a:xfrm>
            <a:off x="2895600" y="6356348"/>
            <a:ext cx="6400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tint val="75000"/>
                  </a:prstClr>
                </a:solidFill>
              </a:rPr>
              <a:t>FIXP Academy  L'Aquila 20250407</a:t>
            </a:r>
            <a:endParaRPr lang="en-US" dirty="0">
              <a:solidFill>
                <a:prstClr val="black">
                  <a:tint val="75000"/>
                </a:prstClr>
              </a:solidFill>
            </a:endParaRPr>
          </a:p>
        </p:txBody>
      </p:sp>
      <p:sp>
        <p:nvSpPr>
          <p:cNvPr id="9" name="Segnaposto numero diapositiva 8"/>
          <p:cNvSpPr>
            <a:spLocks noGrp="1"/>
          </p:cNvSpPr>
          <p:nvPr>
            <p:ph type="sldNum" sz="quarter" idx="12"/>
          </p:nvPr>
        </p:nvSpPr>
        <p:spPr>
          <a:xfrm>
            <a:off x="9982200" y="6356350"/>
            <a:ext cx="1828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471C7A-D204-2B40-A632-5C86133FC640}" type="slidenum">
              <a:rPr lang="en-US" smtClean="0">
                <a:solidFill>
                  <a:prstClr val="black">
                    <a:tint val="75000"/>
                  </a:prstClr>
                </a:solidFill>
                <a:latin typeface="Calibri" panose="020F0502020204030204"/>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9752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AB3991-DFA5-F849-819B-E0B03F9BB260}"/>
              </a:ext>
            </a:extLst>
          </p:cNvPr>
          <p:cNvSpPr>
            <a:spLocks noGrp="1"/>
          </p:cNvSpPr>
          <p:nvPr>
            <p:ph type="title"/>
          </p:nvPr>
        </p:nvSpPr>
        <p:spPr/>
        <p:txBody>
          <a:bodyPr>
            <a:normAutofit/>
          </a:bodyPr>
          <a:lstStyle/>
          <a:p>
            <a:r>
              <a:rPr lang="en-US" err="1"/>
              <a:t>Cyg</a:t>
            </a:r>
            <a:r>
              <a:rPr lang="en-US"/>
              <a:t> X-1 Low-Hard state</a:t>
            </a:r>
            <a:endParaRPr lang="en-US" dirty="0"/>
          </a:p>
        </p:txBody>
      </p:sp>
      <p:sp>
        <p:nvSpPr>
          <p:cNvPr id="15" name="Content Placeholder 2">
            <a:extLst>
              <a:ext uri="{FF2B5EF4-FFF2-40B4-BE49-F238E27FC236}">
                <a16:creationId xmlns:a16="http://schemas.microsoft.com/office/drawing/2014/main" id="{F5786C5A-14DA-EFC9-0005-75A4112C0711}"/>
              </a:ext>
            </a:extLst>
          </p:cNvPr>
          <p:cNvSpPr>
            <a:spLocks noGrp="1"/>
          </p:cNvSpPr>
          <p:nvPr>
            <p:ph idx="1"/>
          </p:nvPr>
        </p:nvSpPr>
        <p:spPr>
          <a:xfrm>
            <a:off x="80010" y="1455224"/>
            <a:ext cx="12111990" cy="4754880"/>
          </a:xfrm>
        </p:spPr>
        <p:txBody>
          <a:bodyPr>
            <a:normAutofit/>
          </a:bodyPr>
          <a:lstStyle/>
          <a:p>
            <a:pPr marL="393700" lvl="1" indent="0">
              <a:buNone/>
            </a:pPr>
            <a:r>
              <a:rPr lang="it-IT" sz="2400" b="1" dirty="0" err="1"/>
              <a:t>Cyg</a:t>
            </a:r>
            <a:r>
              <a:rPr lang="it-IT" sz="2400" b="1" dirty="0"/>
              <a:t> X-1 </a:t>
            </a:r>
            <a:r>
              <a:rPr lang="it-IT" sz="2400" b="1" dirty="0" err="1"/>
              <a:t>observed</a:t>
            </a:r>
            <a:r>
              <a:rPr lang="it-IT" sz="2400" b="1" dirty="0"/>
              <a:t> for </a:t>
            </a:r>
            <a:r>
              <a:rPr lang="it-IT" sz="2400" b="1" dirty="0" err="1"/>
              <a:t>about</a:t>
            </a:r>
            <a:r>
              <a:rPr lang="it-IT" sz="2400" b="1" dirty="0"/>
              <a:t> 250 </a:t>
            </a:r>
            <a:r>
              <a:rPr lang="it-IT" sz="2400" b="1" dirty="0" err="1"/>
              <a:t>ks</a:t>
            </a:r>
            <a:r>
              <a:rPr lang="it-IT" sz="2400" b="1" dirty="0"/>
              <a:t> in hard state, in </a:t>
            </a:r>
            <a:r>
              <a:rPr lang="it-IT" sz="2400" b="1" dirty="0" err="1"/>
              <a:t>coordination</a:t>
            </a:r>
            <a:r>
              <a:rPr lang="it-IT" sz="2400" b="1" dirty="0"/>
              <a:t> with NICER and </a:t>
            </a:r>
            <a:r>
              <a:rPr lang="it-IT" sz="2400" b="1" dirty="0" err="1"/>
              <a:t>NuSTAR</a:t>
            </a:r>
            <a:endParaRPr lang="it-IT" sz="2400" b="1" dirty="0"/>
          </a:p>
          <a:p>
            <a:pPr marL="393700" lvl="1" indent="0">
              <a:buNone/>
            </a:pPr>
            <a:endParaRPr lang="it-IT" sz="2400" b="1" dirty="0"/>
          </a:p>
          <a:p>
            <a:pPr marL="393700" lvl="1" indent="0">
              <a:buNone/>
            </a:pPr>
            <a:endParaRPr lang="it-IT" sz="2400" dirty="0"/>
          </a:p>
        </p:txBody>
      </p:sp>
      <p:pic>
        <p:nvPicPr>
          <p:cNvPr id="5" name="Picture 4" descr="Chart, diagram&#10;&#10;Description automatically generated">
            <a:extLst>
              <a:ext uri="{FF2B5EF4-FFF2-40B4-BE49-F238E27FC236}">
                <a16:creationId xmlns:a16="http://schemas.microsoft.com/office/drawing/2014/main" id="{22FEADC6-E020-1259-E73C-4E1F28BDA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009" y="2226501"/>
            <a:ext cx="4264944" cy="4189956"/>
          </a:xfrm>
          <a:prstGeom prst="rect">
            <a:avLst/>
          </a:prstGeom>
        </p:spPr>
      </p:pic>
      <p:pic>
        <p:nvPicPr>
          <p:cNvPr id="7" name="Picture 6" descr="Diagram&#10;&#10;Description automatically generated">
            <a:extLst>
              <a:ext uri="{FF2B5EF4-FFF2-40B4-BE49-F238E27FC236}">
                <a16:creationId xmlns:a16="http://schemas.microsoft.com/office/drawing/2014/main" id="{E03B1C16-CA14-2A69-973D-046DAB5D6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0070" y="1857169"/>
            <a:ext cx="4290518" cy="4766153"/>
          </a:xfrm>
          <a:prstGeom prst="rect">
            <a:avLst/>
          </a:prstGeom>
        </p:spPr>
      </p:pic>
      <p:sp>
        <p:nvSpPr>
          <p:cNvPr id="4" name="Segnaposto piè di pagina 3"/>
          <p:cNvSpPr>
            <a:spLocks noGrp="1"/>
          </p:cNvSpPr>
          <p:nvPr>
            <p:ph type="ftr" sz="quarter" idx="11"/>
          </p:nvPr>
        </p:nvSpPr>
        <p:spPr>
          <a:xfrm>
            <a:off x="2895600" y="6356348"/>
            <a:ext cx="6400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tint val="75000"/>
                  </a:prstClr>
                </a:solidFill>
              </a:rPr>
              <a:t>FIXP Academy  L'Aquila 20250407</a:t>
            </a:r>
            <a:endParaRPr lang="en-US" dirty="0">
              <a:solidFill>
                <a:prstClr val="black">
                  <a:tint val="75000"/>
                </a:prstClr>
              </a:solidFill>
            </a:endParaRPr>
          </a:p>
        </p:txBody>
      </p:sp>
      <p:sp>
        <p:nvSpPr>
          <p:cNvPr id="6" name="Segnaposto numero diapositiva 5"/>
          <p:cNvSpPr>
            <a:spLocks noGrp="1"/>
          </p:cNvSpPr>
          <p:nvPr>
            <p:ph type="sldNum" sz="quarter" idx="12"/>
          </p:nvPr>
        </p:nvSpPr>
        <p:spPr>
          <a:xfrm>
            <a:off x="9982200" y="6356350"/>
            <a:ext cx="1828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471C7A-D204-2B40-A632-5C86133FC640}" type="slidenum">
              <a:rPr lang="en-US" smtClean="0">
                <a:solidFill>
                  <a:prstClr val="black">
                    <a:tint val="75000"/>
                  </a:prstClr>
                </a:solidFill>
                <a:latin typeface="Calibri" panose="020F0502020204030204"/>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CasellaDiTesto 7"/>
          <p:cNvSpPr txBox="1"/>
          <p:nvPr/>
        </p:nvSpPr>
        <p:spPr>
          <a:xfrm>
            <a:off x="1295400" y="1857169"/>
            <a:ext cx="3810000" cy="369332"/>
          </a:xfrm>
          <a:prstGeom prst="rect">
            <a:avLst/>
          </a:prstGeom>
          <a:noFill/>
        </p:spPr>
        <p:txBody>
          <a:bodyPr wrap="square" rtlCol="0">
            <a:spAutoFit/>
          </a:bodyPr>
          <a:lstStyle/>
          <a:p>
            <a:r>
              <a:rPr lang="en-US"/>
              <a:t>Krawczinsky, H. et al., 2022</a:t>
            </a:r>
          </a:p>
        </p:txBody>
      </p:sp>
    </p:spTree>
    <p:extLst>
      <p:ext uri="{BB962C8B-B14F-4D97-AF65-F5344CB8AC3E}">
        <p14:creationId xmlns:p14="http://schemas.microsoft.com/office/powerpoint/2010/main" val="3196558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52475"/>
          </a:xfrm>
        </p:spPr>
        <p:txBody>
          <a:bodyPr/>
          <a:lstStyle/>
          <a:p>
            <a:r>
              <a:rPr lang="it-IT" dirty="0" err="1"/>
              <a:t>Why</a:t>
            </a:r>
            <a:r>
              <a:rPr lang="it-IT" dirty="0"/>
              <a:t> </a:t>
            </a:r>
            <a:r>
              <a:rPr lang="it-IT" dirty="0" err="1"/>
              <a:t>was</a:t>
            </a:r>
            <a:r>
              <a:rPr lang="it-IT" dirty="0"/>
              <a:t> </a:t>
            </a:r>
            <a:r>
              <a:rPr lang="it-IT" dirty="0" err="1"/>
              <a:t>Polarimetry</a:t>
            </a:r>
            <a:r>
              <a:rPr lang="it-IT" dirty="0"/>
              <a:t> </a:t>
            </a:r>
            <a:r>
              <a:rPr lang="it-IT" dirty="0" err="1"/>
              <a:t>left</a:t>
            </a:r>
            <a:r>
              <a:rPr lang="it-IT" dirty="0"/>
              <a:t> </a:t>
            </a:r>
            <a:r>
              <a:rPr lang="it-IT" dirty="0" err="1"/>
              <a:t>behind</a:t>
            </a:r>
            <a:r>
              <a:rPr lang="it-IT" dirty="0"/>
              <a:t>?</a:t>
            </a:r>
          </a:p>
        </p:txBody>
      </p:sp>
      <p:sp>
        <p:nvSpPr>
          <p:cNvPr id="3" name="CasellaDiTesto 2"/>
          <p:cNvSpPr txBox="1"/>
          <p:nvPr/>
        </p:nvSpPr>
        <p:spPr>
          <a:xfrm>
            <a:off x="327378" y="1313275"/>
            <a:ext cx="8331199" cy="2062103"/>
          </a:xfrm>
          <a:prstGeom prst="rect">
            <a:avLst/>
          </a:prstGeom>
          <a:noFill/>
        </p:spPr>
        <p:txBody>
          <a:bodyPr wrap="square" rtlCol="0">
            <a:spAutoFit/>
          </a:bodyPr>
          <a:lstStyle/>
          <a:p>
            <a:pPr algn="ctr"/>
            <a:r>
              <a:rPr lang="it-IT" sz="2800" b="1" dirty="0" err="1">
                <a:solidFill>
                  <a:schemeClr val="accent1"/>
                </a:solidFill>
              </a:rPr>
              <a:t>Is</a:t>
            </a:r>
            <a:r>
              <a:rPr lang="it-IT" sz="2800" b="1" dirty="0">
                <a:solidFill>
                  <a:schemeClr val="accent1"/>
                </a:solidFill>
              </a:rPr>
              <a:t> the </a:t>
            </a:r>
            <a:r>
              <a:rPr lang="it-IT" sz="2800" b="1" dirty="0" err="1">
                <a:solidFill>
                  <a:schemeClr val="accent1"/>
                </a:solidFill>
              </a:rPr>
              <a:t>Polarimetry</a:t>
            </a:r>
            <a:r>
              <a:rPr lang="it-IT" sz="2800" b="1" dirty="0">
                <a:solidFill>
                  <a:schemeClr val="accent1"/>
                </a:solidFill>
              </a:rPr>
              <a:t> a </a:t>
            </a:r>
            <a:r>
              <a:rPr lang="it-IT" sz="2800" b="1" dirty="0" err="1">
                <a:solidFill>
                  <a:schemeClr val="accent1"/>
                </a:solidFill>
              </a:rPr>
              <a:t>niche</a:t>
            </a:r>
            <a:r>
              <a:rPr lang="it-IT" sz="2800" b="1" dirty="0">
                <a:solidFill>
                  <a:schemeClr val="accent1"/>
                </a:solidFill>
              </a:rPr>
              <a:t> </a:t>
            </a:r>
            <a:r>
              <a:rPr lang="it-IT" sz="2800" b="1" dirty="0" err="1">
                <a:solidFill>
                  <a:schemeClr val="accent1"/>
                </a:solidFill>
              </a:rPr>
              <a:t>subtopics</a:t>
            </a:r>
            <a:r>
              <a:rPr lang="it-IT" sz="2800" b="1" dirty="0">
                <a:solidFill>
                  <a:schemeClr val="accent1"/>
                </a:solidFill>
              </a:rPr>
              <a:t>? </a:t>
            </a:r>
            <a:r>
              <a:rPr lang="it-IT" sz="2800" b="1" dirty="0" err="1">
                <a:solidFill>
                  <a:schemeClr val="accent1"/>
                </a:solidFill>
              </a:rPr>
              <a:t>Definitely</a:t>
            </a:r>
            <a:r>
              <a:rPr lang="it-IT" sz="2800" b="1" dirty="0">
                <a:solidFill>
                  <a:schemeClr val="accent1"/>
                </a:solidFill>
              </a:rPr>
              <a:t> </a:t>
            </a:r>
            <a:r>
              <a:rPr lang="it-IT" sz="2800" b="1" dirty="0" err="1">
                <a:solidFill>
                  <a:schemeClr val="accent1"/>
                </a:solidFill>
              </a:rPr>
              <a:t>it</a:t>
            </a:r>
            <a:r>
              <a:rPr lang="it-IT" sz="2800" b="1" dirty="0">
                <a:solidFill>
                  <a:schemeClr val="accent1"/>
                </a:solidFill>
              </a:rPr>
              <a:t> </a:t>
            </a:r>
            <a:r>
              <a:rPr lang="it-IT" sz="2800" b="1" dirty="0" err="1">
                <a:solidFill>
                  <a:schemeClr val="accent1"/>
                </a:solidFill>
              </a:rPr>
              <a:t>is</a:t>
            </a:r>
            <a:r>
              <a:rPr lang="it-IT" sz="2800" b="1" dirty="0">
                <a:solidFill>
                  <a:schemeClr val="accent1"/>
                </a:solidFill>
              </a:rPr>
              <a:t> </a:t>
            </a:r>
            <a:r>
              <a:rPr lang="it-IT" sz="2800" b="1" dirty="0" err="1">
                <a:solidFill>
                  <a:schemeClr val="accent1"/>
                </a:solidFill>
              </a:rPr>
              <a:t>not</a:t>
            </a:r>
            <a:r>
              <a:rPr lang="it-IT" sz="2800" b="1" dirty="0">
                <a:solidFill>
                  <a:schemeClr val="accent1"/>
                </a:solidFill>
              </a:rPr>
              <a:t>.</a:t>
            </a:r>
          </a:p>
          <a:p>
            <a:endParaRPr lang="it-IT" dirty="0"/>
          </a:p>
          <a:p>
            <a:r>
              <a:rPr lang="it-IT" dirty="0" err="1"/>
              <a:t>Since</a:t>
            </a:r>
            <a:r>
              <a:rPr lang="it-IT" dirty="0"/>
              <a:t> the first </a:t>
            </a:r>
            <a:r>
              <a:rPr lang="it-IT" dirty="0" err="1"/>
              <a:t>discovery</a:t>
            </a:r>
            <a:r>
              <a:rPr lang="it-IT" dirty="0"/>
              <a:t> of X-</a:t>
            </a:r>
            <a:r>
              <a:rPr lang="it-IT" dirty="0" err="1"/>
              <a:t>Ray</a:t>
            </a:r>
            <a:r>
              <a:rPr lang="it-IT" dirty="0"/>
              <a:t> </a:t>
            </a:r>
            <a:r>
              <a:rPr lang="it-IT" dirty="0" err="1"/>
              <a:t>sources</a:t>
            </a:r>
            <a:r>
              <a:rPr lang="it-IT" dirty="0"/>
              <a:t> </a:t>
            </a:r>
            <a:r>
              <a:rPr lang="it-IT" dirty="0" err="1"/>
              <a:t>many</a:t>
            </a:r>
            <a:r>
              <a:rPr lang="it-IT" dirty="0"/>
              <a:t> </a:t>
            </a:r>
            <a:r>
              <a:rPr lang="it-IT" dirty="0" err="1"/>
              <a:t>theoreticians</a:t>
            </a:r>
            <a:r>
              <a:rPr lang="it-IT" dirty="0"/>
              <a:t> </a:t>
            </a:r>
            <a:r>
              <a:rPr lang="it-IT" dirty="0" err="1"/>
              <a:t>proposed</a:t>
            </a:r>
            <a:r>
              <a:rPr lang="it-IT" dirty="0"/>
              <a:t> </a:t>
            </a:r>
            <a:r>
              <a:rPr lang="it-IT" dirty="0" err="1"/>
              <a:t>that</a:t>
            </a:r>
            <a:r>
              <a:rPr lang="it-IT" dirty="0"/>
              <a:t> </a:t>
            </a:r>
            <a:r>
              <a:rPr lang="it-IT" dirty="0" err="1"/>
              <a:t>polarimetry</a:t>
            </a:r>
            <a:r>
              <a:rPr lang="it-IT" dirty="0"/>
              <a:t> </a:t>
            </a:r>
            <a:r>
              <a:rPr lang="it-IT" dirty="0" err="1"/>
              <a:t>would</a:t>
            </a:r>
            <a:r>
              <a:rPr lang="it-IT" dirty="0"/>
              <a:t> </a:t>
            </a:r>
            <a:r>
              <a:rPr lang="it-IT" dirty="0" err="1"/>
              <a:t>become</a:t>
            </a:r>
            <a:r>
              <a:rPr lang="it-IT" dirty="0"/>
              <a:t> an </a:t>
            </a:r>
            <a:r>
              <a:rPr lang="it-IT" dirty="0" err="1"/>
              <a:t>important</a:t>
            </a:r>
            <a:r>
              <a:rPr lang="it-IT" dirty="0"/>
              <a:t> </a:t>
            </a:r>
            <a:r>
              <a:rPr lang="it-IT" dirty="0" err="1"/>
              <a:t>diagnostic</a:t>
            </a:r>
            <a:r>
              <a:rPr lang="it-IT" dirty="0"/>
              <a:t> </a:t>
            </a:r>
            <a:r>
              <a:rPr lang="it-IT" dirty="0" err="1"/>
              <a:t>tool</a:t>
            </a:r>
            <a:r>
              <a:rPr lang="it-IT" dirty="0"/>
              <a:t>.   The </a:t>
            </a:r>
            <a:r>
              <a:rPr lang="it-IT" dirty="0" err="1"/>
              <a:t>most</a:t>
            </a:r>
            <a:r>
              <a:rPr lang="it-IT" dirty="0"/>
              <a:t> </a:t>
            </a:r>
            <a:r>
              <a:rPr lang="it-IT" dirty="0" err="1"/>
              <a:t>active</a:t>
            </a:r>
            <a:r>
              <a:rPr lang="it-IT" dirty="0"/>
              <a:t> </a:t>
            </a:r>
            <a:r>
              <a:rPr lang="it-IT" dirty="0" err="1"/>
              <a:t>was</a:t>
            </a:r>
            <a:r>
              <a:rPr lang="it-IT" dirty="0"/>
              <a:t> Vitali Ginzburg.</a:t>
            </a:r>
          </a:p>
          <a:p>
            <a:endParaRPr lang="it-IT" dirty="0"/>
          </a:p>
        </p:txBody>
      </p:sp>
      <p:sp>
        <p:nvSpPr>
          <p:cNvPr id="4" name="CasellaDiTesto 3"/>
          <p:cNvSpPr txBox="1"/>
          <p:nvPr/>
        </p:nvSpPr>
        <p:spPr>
          <a:xfrm>
            <a:off x="531743" y="3204418"/>
            <a:ext cx="11128513" cy="954107"/>
          </a:xfrm>
          <a:prstGeom prst="rect">
            <a:avLst/>
          </a:prstGeom>
          <a:noFill/>
        </p:spPr>
        <p:txBody>
          <a:bodyPr wrap="square" rtlCol="0">
            <a:spAutoFit/>
          </a:bodyPr>
          <a:lstStyle/>
          <a:p>
            <a:r>
              <a:rPr lang="it-IT" sz="2800" dirty="0">
                <a:solidFill>
                  <a:srgbClr val="C00000"/>
                </a:solidFill>
              </a:rPr>
              <a:t>IN THE WHOLE ELECTROMAGNETIC SPECTRUM X-RAYS ARE LIKELY THE BAND WHERE POLARIMETRY HAS THE MAXIMUM DIAGNSTIC POWER</a:t>
            </a:r>
          </a:p>
        </p:txBody>
      </p:sp>
      <p:sp>
        <p:nvSpPr>
          <p:cNvPr id="5" name="CasellaDiTesto 4"/>
          <p:cNvSpPr txBox="1"/>
          <p:nvPr/>
        </p:nvSpPr>
        <p:spPr>
          <a:xfrm>
            <a:off x="628670" y="4445076"/>
            <a:ext cx="2698044" cy="1754326"/>
          </a:xfrm>
          <a:prstGeom prst="rect">
            <a:avLst/>
          </a:prstGeom>
          <a:noFill/>
        </p:spPr>
        <p:txBody>
          <a:bodyPr wrap="square" rtlCol="0">
            <a:spAutoFit/>
          </a:bodyPr>
          <a:lstStyle/>
          <a:p>
            <a:r>
              <a:rPr lang="it-IT" b="1" dirty="0">
                <a:solidFill>
                  <a:srgbClr val="0070C0"/>
                </a:solidFill>
              </a:rPr>
              <a:t>Non </a:t>
            </a:r>
            <a:r>
              <a:rPr lang="it-IT" b="1" dirty="0" err="1">
                <a:solidFill>
                  <a:srgbClr val="0070C0"/>
                </a:solidFill>
              </a:rPr>
              <a:t>thermal</a:t>
            </a:r>
            <a:r>
              <a:rPr lang="it-IT" b="1" dirty="0">
                <a:solidFill>
                  <a:srgbClr val="0070C0"/>
                </a:solidFill>
              </a:rPr>
              <a:t> </a:t>
            </a:r>
            <a:r>
              <a:rPr lang="it-IT" b="1" dirty="0" err="1">
                <a:solidFill>
                  <a:srgbClr val="0070C0"/>
                </a:solidFill>
              </a:rPr>
              <a:t>processes</a:t>
            </a:r>
            <a:endParaRPr lang="it-IT" b="1" dirty="0">
              <a:solidFill>
                <a:srgbClr val="0070C0"/>
              </a:solidFill>
            </a:endParaRPr>
          </a:p>
          <a:p>
            <a:endParaRPr lang="it-IT" dirty="0"/>
          </a:p>
          <a:p>
            <a:endParaRPr lang="it-IT" dirty="0"/>
          </a:p>
          <a:p>
            <a:r>
              <a:rPr lang="it-IT" dirty="0" err="1"/>
              <a:t>Synchrotron</a:t>
            </a:r>
            <a:r>
              <a:rPr lang="it-IT" dirty="0"/>
              <a:t>, </a:t>
            </a:r>
            <a:r>
              <a:rPr lang="it-IT" dirty="0" err="1"/>
              <a:t>Cyclotron</a:t>
            </a:r>
            <a:r>
              <a:rPr lang="it-IT" dirty="0"/>
              <a:t> Inverse Compton, Non </a:t>
            </a:r>
            <a:r>
              <a:rPr lang="it-IT" dirty="0" err="1"/>
              <a:t>thermal</a:t>
            </a:r>
            <a:r>
              <a:rPr lang="it-IT" dirty="0"/>
              <a:t> </a:t>
            </a:r>
            <a:r>
              <a:rPr lang="it-IT" dirty="0" err="1"/>
              <a:t>Bremmstrahlung</a:t>
            </a:r>
            <a:endParaRPr lang="it-IT" dirty="0"/>
          </a:p>
        </p:txBody>
      </p:sp>
      <p:sp>
        <p:nvSpPr>
          <p:cNvPr id="6" name="CasellaDiTesto 5"/>
          <p:cNvSpPr txBox="1"/>
          <p:nvPr/>
        </p:nvSpPr>
        <p:spPr>
          <a:xfrm>
            <a:off x="3217332" y="4445076"/>
            <a:ext cx="2551289" cy="1477328"/>
          </a:xfrm>
          <a:prstGeom prst="rect">
            <a:avLst/>
          </a:prstGeom>
          <a:noFill/>
        </p:spPr>
        <p:txBody>
          <a:bodyPr wrap="square" rtlCol="0">
            <a:spAutoFit/>
          </a:bodyPr>
          <a:lstStyle/>
          <a:p>
            <a:pPr algn="ctr"/>
            <a:r>
              <a:rPr lang="it-IT" b="1" dirty="0" err="1">
                <a:solidFill>
                  <a:schemeClr val="accent1"/>
                </a:solidFill>
              </a:rPr>
              <a:t>Scattering</a:t>
            </a:r>
            <a:r>
              <a:rPr lang="it-IT" b="1" dirty="0">
                <a:solidFill>
                  <a:schemeClr val="accent1"/>
                </a:solidFill>
              </a:rPr>
              <a:t> with </a:t>
            </a:r>
            <a:r>
              <a:rPr lang="it-IT" b="1" dirty="0" err="1">
                <a:solidFill>
                  <a:schemeClr val="accent1"/>
                </a:solidFill>
              </a:rPr>
              <a:t>highly</a:t>
            </a:r>
            <a:r>
              <a:rPr lang="it-IT" b="1" dirty="0">
                <a:solidFill>
                  <a:schemeClr val="accent1"/>
                </a:solidFill>
              </a:rPr>
              <a:t> </a:t>
            </a:r>
            <a:r>
              <a:rPr lang="it-IT" b="1" dirty="0" err="1">
                <a:solidFill>
                  <a:schemeClr val="accent1"/>
                </a:solidFill>
              </a:rPr>
              <a:t>aspheric</a:t>
            </a:r>
            <a:r>
              <a:rPr lang="it-IT" b="1" dirty="0">
                <a:solidFill>
                  <a:schemeClr val="accent1"/>
                </a:solidFill>
              </a:rPr>
              <a:t> </a:t>
            </a:r>
            <a:r>
              <a:rPr lang="it-IT" b="1" dirty="0" err="1">
                <a:solidFill>
                  <a:schemeClr val="accent1"/>
                </a:solidFill>
              </a:rPr>
              <a:t>geometries</a:t>
            </a:r>
            <a:endParaRPr lang="it-IT" b="1" dirty="0">
              <a:solidFill>
                <a:schemeClr val="accent1"/>
              </a:solidFill>
            </a:endParaRPr>
          </a:p>
          <a:p>
            <a:endParaRPr lang="it-IT" dirty="0">
              <a:solidFill>
                <a:srgbClr val="0070C0"/>
              </a:solidFill>
            </a:endParaRPr>
          </a:p>
          <a:p>
            <a:r>
              <a:rPr lang="it-IT" dirty="0"/>
              <a:t>Disks, </a:t>
            </a:r>
            <a:r>
              <a:rPr lang="it-IT" dirty="0" err="1"/>
              <a:t>Columns</a:t>
            </a:r>
            <a:r>
              <a:rPr lang="it-IT" dirty="0"/>
              <a:t>, </a:t>
            </a:r>
            <a:r>
              <a:rPr lang="it-IT" dirty="0" err="1"/>
              <a:t>Reflections</a:t>
            </a:r>
            <a:endParaRPr lang="it-IT" dirty="0"/>
          </a:p>
        </p:txBody>
      </p:sp>
      <p:sp>
        <p:nvSpPr>
          <p:cNvPr id="7" name="CasellaDiTesto 6"/>
          <p:cNvSpPr txBox="1"/>
          <p:nvPr/>
        </p:nvSpPr>
        <p:spPr>
          <a:xfrm>
            <a:off x="6219820" y="4409125"/>
            <a:ext cx="2923823" cy="1754326"/>
          </a:xfrm>
          <a:prstGeom prst="rect">
            <a:avLst/>
          </a:prstGeom>
          <a:noFill/>
        </p:spPr>
        <p:txBody>
          <a:bodyPr wrap="square" rtlCol="0">
            <a:spAutoFit/>
          </a:bodyPr>
          <a:lstStyle/>
          <a:p>
            <a:r>
              <a:rPr lang="it-IT" b="1" dirty="0" err="1">
                <a:solidFill>
                  <a:schemeClr val="accent1"/>
                </a:solidFill>
              </a:rPr>
              <a:t>Fundamental</a:t>
            </a:r>
            <a:r>
              <a:rPr lang="it-IT" b="1" dirty="0">
                <a:solidFill>
                  <a:schemeClr val="accent1"/>
                </a:solidFill>
              </a:rPr>
              <a:t> </a:t>
            </a:r>
            <a:r>
              <a:rPr lang="it-IT" b="1" dirty="0" err="1">
                <a:solidFill>
                  <a:schemeClr val="accent1"/>
                </a:solidFill>
              </a:rPr>
              <a:t>Physics</a:t>
            </a:r>
            <a:r>
              <a:rPr lang="it-IT" b="1" dirty="0">
                <a:solidFill>
                  <a:schemeClr val="accent1"/>
                </a:solidFill>
              </a:rPr>
              <a:t> </a:t>
            </a:r>
            <a:r>
              <a:rPr lang="it-IT" b="1" dirty="0" err="1">
                <a:solidFill>
                  <a:schemeClr val="accent1"/>
                </a:solidFill>
              </a:rPr>
              <a:t>at</a:t>
            </a:r>
            <a:r>
              <a:rPr lang="it-IT" b="1" dirty="0">
                <a:solidFill>
                  <a:schemeClr val="accent1"/>
                </a:solidFill>
              </a:rPr>
              <a:t> work</a:t>
            </a:r>
          </a:p>
          <a:p>
            <a:endParaRPr lang="it-IT" dirty="0">
              <a:solidFill>
                <a:schemeClr val="accent1"/>
              </a:solidFill>
            </a:endParaRPr>
          </a:p>
          <a:p>
            <a:endParaRPr lang="it-IT" dirty="0"/>
          </a:p>
          <a:p>
            <a:r>
              <a:rPr lang="it-IT" dirty="0"/>
              <a:t>Extreme Fields</a:t>
            </a:r>
          </a:p>
          <a:p>
            <a:r>
              <a:rPr lang="it-IT" dirty="0"/>
              <a:t>Extreme Energies</a:t>
            </a:r>
          </a:p>
          <a:p>
            <a:r>
              <a:rPr lang="it-IT" dirty="0"/>
              <a:t>Extreme </a:t>
            </a:r>
            <a:r>
              <a:rPr lang="it-IT" dirty="0" err="1"/>
              <a:t>compactness</a:t>
            </a:r>
            <a:endParaRPr lang="it-IT" dirty="0"/>
          </a:p>
        </p:txBody>
      </p:sp>
      <p:pic>
        <p:nvPicPr>
          <p:cNvPr id="8" name="Immagine 7"/>
          <p:cNvPicPr>
            <a:picLocks noChangeAspect="1"/>
          </p:cNvPicPr>
          <p:nvPr/>
        </p:nvPicPr>
        <p:blipFill>
          <a:blip r:embed="rId2"/>
          <a:stretch>
            <a:fillRect/>
          </a:stretch>
        </p:blipFill>
        <p:spPr>
          <a:xfrm>
            <a:off x="9019663" y="84715"/>
            <a:ext cx="2334137" cy="3094988"/>
          </a:xfrm>
          <a:prstGeom prst="rect">
            <a:avLst/>
          </a:prstGeom>
        </p:spPr>
      </p:pic>
      <p:cxnSp>
        <p:nvCxnSpPr>
          <p:cNvPr id="10" name="Connettore 2 9"/>
          <p:cNvCxnSpPr>
            <a:cxnSpLocks/>
          </p:cNvCxnSpPr>
          <p:nvPr/>
        </p:nvCxnSpPr>
        <p:spPr>
          <a:xfrm flipV="1">
            <a:off x="6919784" y="2154882"/>
            <a:ext cx="2099879" cy="4029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egnaposto piè di pagina 8"/>
          <p:cNvSpPr>
            <a:spLocks noGrp="1"/>
          </p:cNvSpPr>
          <p:nvPr>
            <p:ph type="ftr" sz="quarter" idx="11"/>
          </p:nvPr>
        </p:nvSpPr>
        <p:spPr/>
        <p:txBody>
          <a:bodyPr/>
          <a:lstStyle/>
          <a:p>
            <a:r>
              <a:rPr lang="it-IT" b="1">
                <a:solidFill>
                  <a:schemeClr val="tx1"/>
                </a:solidFill>
              </a:rPr>
              <a:t>FIXP Academy  L'Aquila 20250407</a:t>
            </a:r>
            <a:endParaRPr lang="it-IT" b="1" dirty="0">
              <a:solidFill>
                <a:schemeClr val="tx1"/>
              </a:solidFill>
            </a:endParaRPr>
          </a:p>
        </p:txBody>
      </p:sp>
      <p:sp>
        <p:nvSpPr>
          <p:cNvPr id="11" name="Segnaposto numero diapositiva 10">
            <a:extLst>
              <a:ext uri="{FF2B5EF4-FFF2-40B4-BE49-F238E27FC236}">
                <a16:creationId xmlns:a16="http://schemas.microsoft.com/office/drawing/2014/main" id="{D29CFF0D-0D82-C0AE-6BA5-CB6AB591EDE1}"/>
              </a:ext>
            </a:extLst>
          </p:cNvPr>
          <p:cNvSpPr>
            <a:spLocks noGrp="1"/>
          </p:cNvSpPr>
          <p:nvPr>
            <p:ph type="sldNum" sz="quarter" idx="12"/>
          </p:nvPr>
        </p:nvSpPr>
        <p:spPr/>
        <p:txBody>
          <a:bodyPr/>
          <a:lstStyle/>
          <a:p>
            <a:fld id="{BE099B2D-7B36-2E40-915C-35FD30FE5C34}" type="slidenum">
              <a:rPr lang="it-IT" smtClean="0"/>
              <a:t>7</a:t>
            </a:fld>
            <a:endParaRPr lang="it-IT"/>
          </a:p>
        </p:txBody>
      </p:sp>
      <p:sp>
        <p:nvSpPr>
          <p:cNvPr id="12" name="CasellaDiTesto 11">
            <a:extLst>
              <a:ext uri="{FF2B5EF4-FFF2-40B4-BE49-F238E27FC236}">
                <a16:creationId xmlns:a16="http://schemas.microsoft.com/office/drawing/2014/main" id="{3A46F937-A9BE-FB03-1CBB-9BCCF88E2133}"/>
              </a:ext>
            </a:extLst>
          </p:cNvPr>
          <p:cNvSpPr txBox="1"/>
          <p:nvPr/>
        </p:nvSpPr>
        <p:spPr>
          <a:xfrm>
            <a:off x="9441831" y="4445076"/>
            <a:ext cx="2594918" cy="1446550"/>
          </a:xfrm>
          <a:prstGeom prst="rect">
            <a:avLst/>
          </a:prstGeom>
          <a:noFill/>
          <a:ln>
            <a:noFill/>
          </a:ln>
        </p:spPr>
        <p:txBody>
          <a:bodyPr wrap="square" rtlCol="0">
            <a:spAutoFit/>
          </a:bodyPr>
          <a:lstStyle/>
          <a:p>
            <a:pPr algn="l"/>
            <a:r>
              <a:rPr lang="it-IT" b="1" dirty="0">
                <a:solidFill>
                  <a:schemeClr val="tx2">
                    <a:lumMod val="60000"/>
                    <a:lumOff val="40000"/>
                  </a:schemeClr>
                </a:solidFill>
              </a:rPr>
              <a:t>New </a:t>
            </a:r>
            <a:r>
              <a:rPr lang="it-IT" b="1" dirty="0" err="1">
                <a:solidFill>
                  <a:schemeClr val="tx2">
                    <a:lumMod val="60000"/>
                    <a:lumOff val="40000"/>
                  </a:schemeClr>
                </a:solidFill>
              </a:rPr>
              <a:t>Physics</a:t>
            </a:r>
            <a:endParaRPr lang="it-IT" b="1" dirty="0">
              <a:solidFill>
                <a:schemeClr val="tx2">
                  <a:lumMod val="60000"/>
                  <a:lumOff val="40000"/>
                </a:schemeClr>
              </a:solidFill>
            </a:endParaRPr>
          </a:p>
          <a:p>
            <a:pPr algn="l"/>
            <a:endParaRPr lang="it-IT" sz="1600" dirty="0"/>
          </a:p>
          <a:p>
            <a:pPr algn="l"/>
            <a:endParaRPr lang="it-IT" dirty="0"/>
          </a:p>
          <a:p>
            <a:pPr algn="l"/>
            <a:r>
              <a:rPr lang="it-IT" dirty="0" err="1"/>
              <a:t>Axions</a:t>
            </a:r>
            <a:r>
              <a:rPr lang="it-IT" dirty="0"/>
              <a:t>/</a:t>
            </a:r>
            <a:r>
              <a:rPr lang="it-IT" dirty="0" err="1"/>
              <a:t>ALPs</a:t>
            </a:r>
            <a:endParaRPr lang="it-IT" dirty="0"/>
          </a:p>
          <a:p>
            <a:pPr algn="l"/>
            <a:r>
              <a:rPr lang="it-IT" dirty="0"/>
              <a:t>LIV</a:t>
            </a:r>
          </a:p>
        </p:txBody>
      </p:sp>
    </p:spTree>
    <p:extLst>
      <p:ext uri="{BB962C8B-B14F-4D97-AF65-F5344CB8AC3E}">
        <p14:creationId xmlns:p14="http://schemas.microsoft.com/office/powerpoint/2010/main" val="970808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AB3991-DFA5-F849-819B-E0B03F9BB260}"/>
              </a:ext>
            </a:extLst>
          </p:cNvPr>
          <p:cNvSpPr>
            <a:spLocks noGrp="1"/>
          </p:cNvSpPr>
          <p:nvPr>
            <p:ph type="title"/>
          </p:nvPr>
        </p:nvSpPr>
        <p:spPr/>
        <p:txBody>
          <a:bodyPr>
            <a:normAutofit/>
          </a:bodyPr>
          <a:lstStyle/>
          <a:p>
            <a:r>
              <a:rPr lang="en-US" err="1"/>
              <a:t>Cyg</a:t>
            </a:r>
            <a:r>
              <a:rPr lang="en-US"/>
              <a:t> X-1 in hard state</a:t>
            </a:r>
            <a:endParaRPr lang="en-US" dirty="0"/>
          </a:p>
        </p:txBody>
      </p:sp>
      <p:pic>
        <p:nvPicPr>
          <p:cNvPr id="4" name="Picture 3" descr="A picture containing text, star, outdoor object, night sky&#10;&#10;Description automatically generated">
            <a:extLst>
              <a:ext uri="{FF2B5EF4-FFF2-40B4-BE49-F238E27FC236}">
                <a16:creationId xmlns:a16="http://schemas.microsoft.com/office/drawing/2014/main" id="{FB7A5FEB-718E-EB77-A9E7-B69944D2E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5939" y="1487934"/>
            <a:ext cx="5056062" cy="2844035"/>
          </a:xfrm>
          <a:prstGeom prst="rect">
            <a:avLst/>
          </a:prstGeom>
        </p:spPr>
      </p:pic>
      <p:pic>
        <p:nvPicPr>
          <p:cNvPr id="2" name="Immagine 1"/>
          <p:cNvPicPr>
            <a:picLocks noChangeAspect="1"/>
          </p:cNvPicPr>
          <p:nvPr/>
        </p:nvPicPr>
        <p:blipFill>
          <a:blip r:embed="rId3"/>
          <a:stretch>
            <a:fillRect/>
          </a:stretch>
        </p:blipFill>
        <p:spPr>
          <a:xfrm>
            <a:off x="3049642" y="1428547"/>
            <a:ext cx="4011931" cy="2903422"/>
          </a:xfrm>
          <a:prstGeom prst="rect">
            <a:avLst/>
          </a:prstGeom>
        </p:spPr>
      </p:pic>
      <p:sp>
        <p:nvSpPr>
          <p:cNvPr id="5" name="Rettangolo arrotondato 4"/>
          <p:cNvSpPr/>
          <p:nvPr/>
        </p:nvSpPr>
        <p:spPr>
          <a:xfrm>
            <a:off x="205740" y="4331969"/>
            <a:ext cx="11986260" cy="2526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F5786C5A-14DA-EFC9-0005-75A4112C0711}"/>
              </a:ext>
            </a:extLst>
          </p:cNvPr>
          <p:cNvSpPr txBox="1">
            <a:spLocks/>
          </p:cNvSpPr>
          <p:nvPr/>
        </p:nvSpPr>
        <p:spPr>
          <a:xfrm>
            <a:off x="381000" y="4420220"/>
            <a:ext cx="12721590" cy="243778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600"/>
              </a:spcBef>
              <a:buFont typeface="Arial" panose="020B0604020202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400"/>
              </a:spcBef>
              <a:buFont typeface="Arial" panose="020B0604020202020204" pitchFamily="34" charset="0"/>
              <a:buChar char="•"/>
              <a:defRPr sz="2600" kern="1200">
                <a:solidFill>
                  <a:schemeClr val="tx1"/>
                </a:solidFill>
                <a:latin typeface="+mn-lt"/>
                <a:ea typeface="+mn-ea"/>
                <a:cs typeface="+mn-cs"/>
              </a:defRPr>
            </a:lvl2pPr>
            <a:lvl3pPr marL="685800" indent="-228600" algn="l" defTabSz="914400" rtl="0" eaLnBrk="1" latinLnBrk="0" hangingPunct="1">
              <a:lnSpc>
                <a:spcPct val="90000"/>
              </a:lnSpc>
              <a:spcBef>
                <a:spcPts val="300"/>
              </a:spcBef>
              <a:buFont typeface="Arial" panose="020B0604020202020204" pitchFamily="34" charset="0"/>
              <a:buChar char="•"/>
              <a:defRPr sz="2400" kern="1200">
                <a:solidFill>
                  <a:schemeClr val="tx1"/>
                </a:solidFill>
                <a:latin typeface="+mn-lt"/>
                <a:ea typeface="+mn-ea"/>
                <a:cs typeface="+mn-cs"/>
              </a:defRPr>
            </a:lvl3pPr>
            <a:lvl4pPr marL="914400" indent="-228600" algn="l" defTabSz="914400" rtl="0" eaLnBrk="1" latinLnBrk="0" hangingPunct="1">
              <a:lnSpc>
                <a:spcPct val="90000"/>
              </a:lnSpc>
              <a:spcBef>
                <a:spcPts val="200"/>
              </a:spcBef>
              <a:buFont typeface="Arial" panose="020B0604020202020204" pitchFamily="34" charset="0"/>
              <a:buChar char="•"/>
              <a:defRPr sz="2200" kern="1200">
                <a:solidFill>
                  <a:schemeClr val="tx1"/>
                </a:solidFill>
                <a:latin typeface="+mn-lt"/>
                <a:ea typeface="+mn-ea"/>
                <a:cs typeface="+mn-cs"/>
              </a:defRPr>
            </a:lvl4pPr>
            <a:lvl5pPr marL="1143000" indent="-228600" algn="l" defTabSz="914400" rtl="0" eaLnBrk="1" latinLnBrk="0" hangingPunct="1">
              <a:lnSpc>
                <a:spcPct val="90000"/>
              </a:lnSpc>
              <a:spcBef>
                <a:spcPts val="1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3700" lvl="1" indent="0">
              <a:buFont typeface="Arial" panose="020B0604020202020204" pitchFamily="34" charset="0"/>
              <a:buNone/>
            </a:pPr>
            <a:r>
              <a:rPr lang="it-IT" b="1">
                <a:solidFill>
                  <a:schemeClr val="bg1"/>
                </a:solidFill>
              </a:rPr>
              <a:t>Polarization degree (2-8 keV): 4.0+/-0.2 </a:t>
            </a:r>
          </a:p>
          <a:p>
            <a:pPr marL="393700" lvl="1" indent="0">
              <a:buFont typeface="Arial" panose="020B0604020202020204" pitchFamily="34" charset="0"/>
              <a:buNone/>
            </a:pPr>
            <a:r>
              <a:rPr lang="it-IT" sz="2000">
                <a:solidFill>
                  <a:schemeClr val="bg1"/>
                </a:solidFill>
              </a:rPr>
              <a:t>Larger than expected given the ≈30° orbital inclination</a:t>
            </a:r>
          </a:p>
          <a:p>
            <a:pPr marL="393700" lvl="1" indent="0">
              <a:buFont typeface="Arial" panose="020B0604020202020204" pitchFamily="34" charset="0"/>
              <a:buNone/>
            </a:pPr>
            <a:r>
              <a:rPr lang="it-IT" sz="2000">
                <a:solidFill>
                  <a:schemeClr val="bg1"/>
                </a:solidFill>
              </a:rPr>
              <a:t>Misalignement between the inner accretion flow and the orbital plane?</a:t>
            </a:r>
          </a:p>
          <a:p>
            <a:pPr marL="393700" lvl="1" indent="0">
              <a:buFont typeface="Arial" panose="020B0604020202020204" pitchFamily="34" charset="0"/>
              <a:buNone/>
            </a:pPr>
            <a:r>
              <a:rPr lang="it-IT" sz="2000">
                <a:solidFill>
                  <a:schemeClr val="bg1"/>
                </a:solidFill>
              </a:rPr>
              <a:t>Flattish configuration of the emitting region</a:t>
            </a:r>
          </a:p>
          <a:p>
            <a:pPr marL="393700" lvl="1" indent="0">
              <a:buFont typeface="Arial" panose="020B0604020202020204" pitchFamily="34" charset="0"/>
              <a:buNone/>
            </a:pPr>
            <a:r>
              <a:rPr lang="it-IT" b="1">
                <a:solidFill>
                  <a:schemeClr val="bg1"/>
                </a:solidFill>
              </a:rPr>
              <a:t>Polarization angle parallel to the radio jet</a:t>
            </a:r>
            <a:endParaRPr lang="it-IT">
              <a:solidFill>
                <a:schemeClr val="bg1"/>
              </a:solidFill>
            </a:endParaRPr>
          </a:p>
          <a:p>
            <a:pPr marL="393700" lvl="1" indent="0">
              <a:buFont typeface="Arial" panose="020B0604020202020204" pitchFamily="34" charset="0"/>
              <a:buNone/>
            </a:pPr>
            <a:r>
              <a:rPr lang="it-IT" sz="2000">
                <a:solidFill>
                  <a:schemeClr val="bg1"/>
                </a:solidFill>
              </a:rPr>
              <a:t>Observational evidence of link between disc and jet</a:t>
            </a:r>
          </a:p>
          <a:p>
            <a:pPr marL="393700" lvl="1" indent="0">
              <a:lnSpc>
                <a:spcPct val="100000"/>
              </a:lnSpc>
              <a:buNone/>
            </a:pPr>
            <a:r>
              <a:rPr lang="it-IT" b="1">
                <a:solidFill>
                  <a:schemeClr val="bg1"/>
                </a:solidFill>
              </a:rPr>
              <a:t>Sandwich Corona geometry favored. Lamp-post/Cone excluded.</a:t>
            </a:r>
          </a:p>
        </p:txBody>
      </p:sp>
      <p:sp>
        <p:nvSpPr>
          <p:cNvPr id="9" name="Segnaposto piè di pagina 8"/>
          <p:cNvSpPr>
            <a:spLocks noGrp="1"/>
          </p:cNvSpPr>
          <p:nvPr>
            <p:ph type="ftr" sz="quarter" idx="11"/>
          </p:nvPr>
        </p:nvSpPr>
        <p:spPr>
          <a:xfrm>
            <a:off x="2895600" y="6356348"/>
            <a:ext cx="6400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tint val="75000"/>
                  </a:prstClr>
                </a:solidFill>
              </a:rPr>
              <a:t>FIXP Academy  L'Aquila 20250407</a:t>
            </a:r>
            <a:endParaRPr lang="en-US" dirty="0">
              <a:solidFill>
                <a:prstClr val="black">
                  <a:tint val="75000"/>
                </a:prstClr>
              </a:solidFill>
            </a:endParaRPr>
          </a:p>
        </p:txBody>
      </p:sp>
      <p:sp>
        <p:nvSpPr>
          <p:cNvPr id="10" name="Segnaposto numero diapositiva 9"/>
          <p:cNvSpPr>
            <a:spLocks noGrp="1"/>
          </p:cNvSpPr>
          <p:nvPr>
            <p:ph type="sldNum" sz="quarter" idx="12"/>
          </p:nvPr>
        </p:nvSpPr>
        <p:spPr>
          <a:xfrm>
            <a:off x="9982200" y="6356350"/>
            <a:ext cx="1828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471C7A-D204-2B40-A632-5C86133FC640}" type="slidenum">
              <a:rPr lang="en-US" smtClean="0">
                <a:solidFill>
                  <a:prstClr val="black">
                    <a:tint val="75000"/>
                  </a:prstClr>
                </a:solidFill>
                <a:latin typeface="Calibri" panose="020F0502020204030204"/>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20" descr="Diagram&#10;&#10;Description automatically generated">
            <a:extLst>
              <a:ext uri="{FF2B5EF4-FFF2-40B4-BE49-F238E27FC236}">
                <a16:creationId xmlns:a16="http://schemas.microsoft.com/office/drawing/2014/main" id="{F9C8054C-0554-82F6-279B-05A82826A3FE}"/>
              </a:ext>
            </a:extLst>
          </p:cNvPr>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640" y="1443403"/>
            <a:ext cx="1679876" cy="270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31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45172" y="273479"/>
            <a:ext cx="7237228" cy="914400"/>
          </a:xfrm>
        </p:spPr>
        <p:txBody>
          <a:bodyPr>
            <a:noAutofit/>
          </a:bodyPr>
          <a:lstStyle/>
          <a:p>
            <a:pPr>
              <a:lnSpc>
                <a:spcPct val="90000"/>
              </a:lnSpc>
              <a:defRPr/>
            </a:pPr>
            <a:r>
              <a:rPr lang="en-US" sz="2700" b="0" dirty="0" err="1">
                <a:solidFill>
                  <a:srgbClr val="002060"/>
                </a:solidFill>
                <a:latin typeface="Arial Narrow" pitchFamily="34" charset="0"/>
              </a:rPr>
              <a:t>Mrk</a:t>
            </a:r>
            <a:r>
              <a:rPr lang="en-US" sz="2700" b="0" dirty="0">
                <a:solidFill>
                  <a:srgbClr val="002060"/>
                </a:solidFill>
                <a:latin typeface="Arial Narrow" pitchFamily="34" charset="0"/>
              </a:rPr>
              <a:t> 421: x-ray polarization angle rotation </a:t>
            </a:r>
          </a:p>
        </p:txBody>
      </p:sp>
      <p:pic>
        <p:nvPicPr>
          <p:cNvPr id="6" name="Immagine 5"/>
          <p:cNvPicPr>
            <a:picLocks noChangeAspect="1"/>
          </p:cNvPicPr>
          <p:nvPr/>
        </p:nvPicPr>
        <p:blipFill rotWithShape="1">
          <a:blip r:embed="rId3"/>
          <a:srcRect t="2101" r="6140"/>
          <a:stretch/>
        </p:blipFill>
        <p:spPr>
          <a:xfrm>
            <a:off x="8028634" y="1498218"/>
            <a:ext cx="4053245" cy="5373865"/>
          </a:xfrm>
          <a:prstGeom prst="rect">
            <a:avLst/>
          </a:prstGeom>
        </p:spPr>
      </p:pic>
      <p:sp>
        <p:nvSpPr>
          <p:cNvPr id="7" name="CasellaDiTesto 6"/>
          <p:cNvSpPr txBox="1"/>
          <p:nvPr/>
        </p:nvSpPr>
        <p:spPr>
          <a:xfrm>
            <a:off x="8489171" y="2937879"/>
            <a:ext cx="35927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(80</a:t>
            </a:r>
            <a:r>
              <a:rPr kumimoji="0" lang="en-US" sz="1800" b="0" i="0" u="none" strike="noStrike" kern="1200" cap="none" spc="0" normalizeH="0" baseline="30000" noProof="0">
                <a:ln>
                  <a:noFill/>
                </a:ln>
                <a:solidFill>
                  <a:prstClr val="black"/>
                </a:solidFill>
                <a:effectLst/>
                <a:uLnTx/>
                <a:uFillTx/>
                <a:latin typeface="Calibri"/>
                <a:ea typeface="+mn-ea"/>
                <a:cs typeface="+mn-cs"/>
              </a:rPr>
              <a:t>o </a:t>
            </a:r>
            <a:r>
              <a:rPr kumimoji="0" lang="en-US" sz="1800" b="0" i="0" u="none" strike="noStrike" kern="1200" cap="none" spc="0" normalizeH="0" baseline="0" noProof="0">
                <a:ln>
                  <a:noFill/>
                </a:ln>
                <a:solidFill>
                  <a:prstClr val="black"/>
                </a:solidFill>
                <a:effectLst/>
                <a:uLnTx/>
                <a:uFillTx/>
                <a:latin typeface="Calibri"/>
                <a:ea typeface="+mn-ea"/>
                <a:cs typeface="+mn-cs"/>
              </a:rPr>
              <a:t>±9</a:t>
            </a:r>
            <a:r>
              <a:rPr kumimoji="0" lang="en-US" sz="1800" b="0" i="0" u="none" strike="noStrike" kern="1200" cap="none" spc="0" normalizeH="0" baseline="30000" noProof="0">
                <a:ln>
                  <a:noFill/>
                </a:ln>
                <a:solidFill>
                  <a:prstClr val="black"/>
                </a:solidFill>
                <a:effectLst/>
                <a:uLnTx/>
                <a:uFillTx/>
                <a:latin typeface="Calibri"/>
                <a:ea typeface="+mn-ea"/>
                <a:cs typeface="+mn-cs"/>
              </a:rPr>
              <a:t>o</a:t>
            </a:r>
            <a:r>
              <a:rPr kumimoji="0" lang="en-US" sz="1800" b="0" i="0" u="none" strike="noStrike" kern="1200" cap="none" spc="0" normalizeH="0" baseline="0" noProof="0">
                <a:ln>
                  <a:noFill/>
                </a:ln>
                <a:solidFill>
                  <a:prstClr val="black"/>
                </a:solidFill>
                <a:effectLst/>
                <a:uLnTx/>
                <a:uFillTx/>
                <a:latin typeface="Calibri"/>
                <a:ea typeface="+mn-ea"/>
                <a:cs typeface="+mn-cs"/>
              </a:rPr>
              <a:t>/day)            (91</a:t>
            </a:r>
            <a:r>
              <a:rPr kumimoji="0" lang="en-US" sz="1800" b="0" i="0" u="none" strike="noStrike" kern="1200" cap="none" spc="0" normalizeH="0" baseline="30000" noProof="0">
                <a:ln>
                  <a:noFill/>
                </a:ln>
                <a:solidFill>
                  <a:prstClr val="black"/>
                </a:solidFill>
                <a:effectLst/>
                <a:uLnTx/>
                <a:uFillTx/>
                <a:latin typeface="Calibri"/>
                <a:ea typeface="+mn-ea"/>
                <a:cs typeface="+mn-cs"/>
              </a:rPr>
              <a:t>o </a:t>
            </a:r>
            <a:r>
              <a:rPr kumimoji="0" lang="en-US" sz="1800" b="0" i="0" u="none" strike="noStrike" kern="1200" cap="none" spc="0" normalizeH="0" baseline="0" noProof="0">
                <a:ln>
                  <a:noFill/>
                </a:ln>
                <a:solidFill>
                  <a:prstClr val="black"/>
                </a:solidFill>
                <a:effectLst/>
                <a:uLnTx/>
                <a:uFillTx/>
                <a:latin typeface="Calibri"/>
                <a:ea typeface="+mn-ea"/>
                <a:cs typeface="+mn-cs"/>
              </a:rPr>
              <a:t>±8</a:t>
            </a:r>
            <a:r>
              <a:rPr kumimoji="0" lang="en-US" sz="1800" b="0" i="0" u="none" strike="noStrike" kern="1200" cap="none" spc="0" normalizeH="0" baseline="30000" noProof="0">
                <a:ln>
                  <a:noFill/>
                </a:ln>
                <a:solidFill>
                  <a:prstClr val="black"/>
                </a:solidFill>
                <a:effectLst/>
                <a:uLnTx/>
                <a:uFillTx/>
                <a:latin typeface="Calibri"/>
                <a:ea typeface="+mn-ea"/>
                <a:cs typeface="+mn-cs"/>
              </a:rPr>
              <a:t>o</a:t>
            </a:r>
            <a:r>
              <a:rPr kumimoji="0" lang="en-US" sz="1800" b="0" i="0" u="none" strike="noStrike" kern="1200" cap="none" spc="0" normalizeH="0" baseline="0" noProof="0">
                <a:ln>
                  <a:noFill/>
                </a:ln>
                <a:solidFill>
                  <a:prstClr val="black"/>
                </a:solidFill>
                <a:effectLst/>
                <a:uLnTx/>
                <a:uFillTx/>
                <a:latin typeface="Calibri"/>
                <a:ea typeface="+mn-ea"/>
                <a:cs typeface="+mn-cs"/>
              </a:rPr>
              <a:t>/day)</a:t>
            </a:r>
            <a:endParaRPr kumimoji="0" lang="en-US" sz="1800" b="0" i="0" u="none" strike="noStrike" kern="1200" cap="none" spc="0" normalizeH="0" baseline="30000" noProof="0">
              <a:ln>
                <a:noFill/>
              </a:ln>
              <a:solidFill>
                <a:prstClr val="black"/>
              </a:solidFill>
              <a:effectLst/>
              <a:uLnTx/>
              <a:uFillTx/>
              <a:latin typeface="Calibri"/>
              <a:ea typeface="+mn-ea"/>
              <a:cs typeface="+mn-cs"/>
            </a:endParaRPr>
          </a:p>
        </p:txBody>
      </p:sp>
      <p:cxnSp>
        <p:nvCxnSpPr>
          <p:cNvPr id="9" name="Connettore 2 8"/>
          <p:cNvCxnSpPr/>
          <p:nvPr/>
        </p:nvCxnSpPr>
        <p:spPr>
          <a:xfrm flipH="1" flipV="1">
            <a:off x="9173497" y="2685196"/>
            <a:ext cx="123886" cy="31167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10936420" y="2019300"/>
            <a:ext cx="144535" cy="97757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123373" y="1557635"/>
            <a:ext cx="8023123"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During X-ray rotation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millimiter</a:t>
            </a:r>
            <a:r>
              <a:rPr kumimoji="0" lang="en-US" sz="1800" b="0" i="0" u="none" strike="noStrike" kern="1200" cap="none" spc="0" normalizeH="0" baseline="0" noProof="0" dirty="0">
                <a:ln>
                  <a:noFill/>
                </a:ln>
                <a:solidFill>
                  <a:prstClr val="black"/>
                </a:solidFill>
                <a:effectLst/>
                <a:uLnTx/>
                <a:uFillTx/>
                <a:latin typeface="Calibri"/>
                <a:ea typeface="+mn-ea"/>
                <a:cs typeface="+mn-cs"/>
              </a:rPr>
              <a:t>-wave, infrared and optical polarization angle didn’t vary substantially.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Rotation in optical light is few-few tens of degree/day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PD</a:t>
            </a:r>
            <a:r>
              <a:rPr kumimoji="0" lang="en-US" sz="1800" b="0" i="0" u="none" strike="noStrike" kern="1200" cap="none" spc="0" normalizeH="0" baseline="-25000" noProof="0" dirty="0">
                <a:ln>
                  <a:noFill/>
                </a:ln>
                <a:solidFill>
                  <a:prstClr val="black"/>
                </a:solidFill>
                <a:effectLst/>
                <a:uLnTx/>
                <a:uFillTx/>
                <a:latin typeface="Calibri"/>
                <a:ea typeface="+mn-ea"/>
                <a:cs typeface="+mn-cs"/>
              </a:rPr>
              <a:t>X </a:t>
            </a:r>
            <a:r>
              <a:rPr kumimoji="0" lang="en-US" sz="1800" b="0" i="0" u="none" strike="noStrike" kern="1200" cap="none" spc="0" normalizeH="0" baseline="0" noProof="0" dirty="0">
                <a:ln>
                  <a:noFill/>
                </a:ln>
                <a:solidFill>
                  <a:prstClr val="black"/>
                </a:solidFill>
                <a:effectLst/>
                <a:uLnTx/>
                <a:uFillTx/>
                <a:latin typeface="Calibri"/>
                <a:ea typeface="+mn-ea"/>
                <a:cs typeface="+mn-cs"/>
              </a:rPr>
              <a:t> was roughly constant and higher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wrt</a:t>
            </a:r>
            <a:r>
              <a:rPr kumimoji="0" lang="en-US" sz="1800" b="0" i="0" u="none" strike="noStrike" kern="1200" cap="none" spc="0" normalizeH="0" baseline="0" noProof="0" dirty="0">
                <a:ln>
                  <a:noFill/>
                </a:ln>
                <a:solidFill>
                  <a:prstClr val="black"/>
                </a:solidFill>
                <a:effectLst/>
                <a:uLnTx/>
                <a:uFillTx/>
                <a:latin typeface="Calibri"/>
                <a:ea typeface="+mn-ea"/>
                <a:cs typeface="+mn-cs"/>
              </a:rPr>
              <a:t> Optical, Infrared and Radio</a:t>
            </a:r>
            <a:endParaRPr kumimoji="0" lang="en-US" sz="1800" b="0" i="0" u="none" strike="noStrike" kern="1200" cap="none" spc="0" normalizeH="0" baseline="-2500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GeV was in a quiescent state</a:t>
            </a:r>
          </a:p>
        </p:txBody>
      </p:sp>
      <p:pic>
        <p:nvPicPr>
          <p:cNvPr id="17" name="Immagine 16"/>
          <p:cNvPicPr>
            <a:picLocks noChangeAspect="1"/>
          </p:cNvPicPr>
          <p:nvPr/>
        </p:nvPicPr>
        <p:blipFill rotWithShape="1">
          <a:blip r:embed="rId4"/>
          <a:srcRect t="26824" r="45210"/>
          <a:stretch/>
        </p:blipFill>
        <p:spPr>
          <a:xfrm>
            <a:off x="3012558" y="3162903"/>
            <a:ext cx="3426657" cy="1734813"/>
          </a:xfrm>
          <a:prstGeom prst="rect">
            <a:avLst/>
          </a:prstGeom>
        </p:spPr>
      </p:pic>
      <p:sp>
        <p:nvSpPr>
          <p:cNvPr id="21" name="CasellaDiTesto 20"/>
          <p:cNvSpPr txBox="1"/>
          <p:nvPr/>
        </p:nvSpPr>
        <p:spPr>
          <a:xfrm>
            <a:off x="4011996" y="6246098"/>
            <a:ext cx="3971955" cy="373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Di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Gesu</a:t>
            </a:r>
            <a:r>
              <a:rPr kumimoji="0" lang="en-US" sz="1800" b="0" i="0" u="none" strike="noStrike" kern="1200" cap="none" spc="0" normalizeH="0" baseline="0" noProof="0" dirty="0">
                <a:ln>
                  <a:noFill/>
                </a:ln>
                <a:solidFill>
                  <a:prstClr val="black"/>
                </a:solidFill>
                <a:effectLst/>
                <a:uLnTx/>
                <a:uFillTx/>
                <a:latin typeface="Calibri"/>
                <a:ea typeface="+mn-ea"/>
                <a:cs typeface="+mn-cs"/>
              </a:rPr>
              <a:t> L. et al., Nature Astronomy 2023</a:t>
            </a:r>
          </a:p>
        </p:txBody>
      </p:sp>
      <p:sp>
        <p:nvSpPr>
          <p:cNvPr id="3" name="Rettangolo arrotondato 2"/>
          <p:cNvSpPr/>
          <p:nvPr/>
        </p:nvSpPr>
        <p:spPr>
          <a:xfrm>
            <a:off x="736487" y="5025656"/>
            <a:ext cx="7410009" cy="1119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p:cNvSpPr txBox="1"/>
          <p:nvPr/>
        </p:nvSpPr>
        <p:spPr>
          <a:xfrm>
            <a:off x="925562" y="5226362"/>
            <a:ext cx="7055374" cy="646331"/>
          </a:xfrm>
          <a:prstGeom prst="rect">
            <a:avLst/>
          </a:prstGeom>
          <a:noFill/>
        </p:spPr>
        <p:txBody>
          <a:bodyPr wrap="square" rtlCol="0">
            <a:spAutoFit/>
          </a:bodyPr>
          <a:lstStyle/>
          <a:p>
            <a:r>
              <a:rPr lang="en-US" dirty="0"/>
              <a:t>A model may explain the observed rotation is a shock propagating along the helical magnetic field down the jet.</a:t>
            </a:r>
          </a:p>
        </p:txBody>
      </p:sp>
      <p:sp>
        <p:nvSpPr>
          <p:cNvPr id="5" name="Segnaposto numero diapositiva 4"/>
          <p:cNvSpPr>
            <a:spLocks noGrp="1"/>
          </p:cNvSpPr>
          <p:nvPr>
            <p:ph type="sldNum" sz="quarter" idx="12"/>
          </p:nvPr>
        </p:nvSpPr>
        <p:spPr>
          <a:xfrm>
            <a:off x="9042400" y="6340476"/>
            <a:ext cx="2540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solidFill>
                  <a:srgbClr val="1F497D"/>
                </a:solidFill>
                <a:latin typeface="Calibri"/>
              </a:rPr>
              <a:t>§ </a:t>
            </a:r>
            <a:fld id="{15C828C9-7D84-4D57-8BF7-FCC5F80FEE9F}" type="slidenum">
              <a:rPr lang="en-US" smtClean="0">
                <a:solidFill>
                  <a:srgbClr val="1F497D"/>
                </a:solidFill>
                <a:latin typeface="Calibri"/>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srgbClr val="1F497D"/>
              </a:solidFill>
              <a:effectLst/>
              <a:uLnTx/>
              <a:uFillTx/>
              <a:latin typeface="Calibri"/>
              <a:ea typeface="+mn-ea"/>
              <a:cs typeface="+mn-cs"/>
            </a:endParaRPr>
          </a:p>
        </p:txBody>
      </p:sp>
    </p:spTree>
    <p:extLst>
      <p:ext uri="{BB962C8B-B14F-4D97-AF65-F5344CB8AC3E}">
        <p14:creationId xmlns:p14="http://schemas.microsoft.com/office/powerpoint/2010/main" val="57952677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685BB3A5-40AC-2E05-9457-B33288A006AA}"/>
              </a:ext>
            </a:extLst>
          </p:cNvPr>
          <p:cNvSpPr>
            <a:spLocks noGrp="1"/>
          </p:cNvSpPr>
          <p:nvPr>
            <p:ph type="title"/>
          </p:nvPr>
        </p:nvSpPr>
        <p:spPr/>
        <p:txBody>
          <a:bodyPr/>
          <a:lstStyle/>
          <a:p>
            <a:r>
              <a:rPr lang="en-US" dirty="0"/>
              <a:t>Conclusions</a:t>
            </a:r>
          </a:p>
        </p:txBody>
      </p:sp>
      <p:sp>
        <p:nvSpPr>
          <p:cNvPr id="16" name="Rectangle 15">
            <a:extLst>
              <a:ext uri="{FF2B5EF4-FFF2-40B4-BE49-F238E27FC236}">
                <a16:creationId xmlns:a16="http://schemas.microsoft.com/office/drawing/2014/main" id="{086C8478-B94C-8320-60CA-BC823BF0A740}"/>
              </a:ext>
            </a:extLst>
          </p:cNvPr>
          <p:cNvSpPr>
            <a:spLocks noChangeArrowheads="1"/>
          </p:cNvSpPr>
          <p:nvPr/>
        </p:nvSpPr>
        <p:spPr bwMode="auto">
          <a:xfrm>
            <a:off x="381000" y="859103"/>
            <a:ext cx="11143989"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lang="en-US" altLang="en-US" sz="2200" dirty="0">
                <a:latin typeface="Arial Unicode MS"/>
                <a:cs typeface="Calibri" panose="020F0502020204030204" pitchFamily="34" charset="0"/>
              </a:rPr>
              <a:t>IXPE is really opening a new observing window! </a:t>
            </a:r>
          </a:p>
          <a:p>
            <a:pPr marR="0" lvl="0" algn="l" defTabSz="914400" rtl="0" eaLnBrk="0" fontAlgn="base" latinLnBrk="0" hangingPunct="0">
              <a:lnSpc>
                <a:spcPct val="100000"/>
              </a:lnSpc>
              <a:spcBef>
                <a:spcPct val="0"/>
              </a:spcBef>
              <a:spcAft>
                <a:spcPct val="0"/>
              </a:spcAft>
              <a:buClrTx/>
              <a:buSzTx/>
              <a:tabLst/>
            </a:pPr>
            <a:endParaRPr lang="en-US" altLang="en-US" sz="2200" dirty="0">
              <a:latin typeface="Arial Unicode MS"/>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sz="2200" dirty="0">
                <a:latin typeface="Arial Unicode MS"/>
                <a:cs typeface="Calibri" panose="020F0502020204030204" pitchFamily="34" charset="0"/>
              </a:rPr>
              <a:t>As expected, significant polarization is rather common in X-ray sources</a:t>
            </a:r>
          </a:p>
          <a:p>
            <a:pPr marR="0" lvl="0" algn="l" defTabSz="914400" rtl="0" eaLnBrk="0" fontAlgn="base" latinLnBrk="0" hangingPunct="0">
              <a:lnSpc>
                <a:spcPct val="100000"/>
              </a:lnSpc>
              <a:spcBef>
                <a:spcPct val="0"/>
              </a:spcBef>
              <a:spcAft>
                <a:spcPct val="0"/>
              </a:spcAft>
              <a:buClrTx/>
              <a:buSzTx/>
              <a:tabLst/>
            </a:pPr>
            <a:endParaRPr lang="en-US" altLang="en-US" sz="2200" dirty="0">
              <a:latin typeface="Arial Unicode MS"/>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sz="2200" dirty="0">
                <a:latin typeface="Arial Unicode MS"/>
                <a:cs typeface="Calibri" panose="020F0502020204030204" pitchFamily="34" charset="0"/>
              </a:rPr>
              <a:t>Not surprisingly, most of the detections are related to strong Magnetic Fields (PWN, SNR, Magnetars, X-ray Pulsars, Blazars)</a:t>
            </a:r>
          </a:p>
          <a:p>
            <a:pPr marR="0" lvl="0" algn="l" defTabSz="914400" rtl="0" eaLnBrk="0" fontAlgn="base" latinLnBrk="0" hangingPunct="0">
              <a:lnSpc>
                <a:spcPct val="100000"/>
              </a:lnSpc>
              <a:spcBef>
                <a:spcPct val="0"/>
              </a:spcBef>
              <a:spcAft>
                <a:spcPct val="0"/>
              </a:spcAft>
              <a:buClrTx/>
              <a:buSzTx/>
              <a:tabLst/>
            </a:pPr>
            <a:endParaRPr lang="en-US" altLang="en-US" sz="2200" dirty="0">
              <a:latin typeface="Arial Unicode MS"/>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sz="2200" dirty="0">
                <a:latin typeface="Arial Unicode MS"/>
                <a:cs typeface="Calibri" panose="020F0502020204030204" pitchFamily="34" charset="0"/>
              </a:rPr>
              <a:t>But polarization by scattering is also often detected! (e.g. </a:t>
            </a:r>
            <a:r>
              <a:rPr lang="en-US" altLang="en-US" sz="2200" dirty="0" err="1">
                <a:latin typeface="Arial Unicode MS"/>
                <a:cs typeface="Calibri" panose="020F0502020204030204" pitchFamily="34" charset="0"/>
              </a:rPr>
              <a:t>Cyg</a:t>
            </a:r>
            <a:r>
              <a:rPr lang="en-US" altLang="en-US" sz="2200" dirty="0">
                <a:latin typeface="Arial Unicode MS"/>
                <a:cs typeface="Calibri" panose="020F0502020204030204" pitchFamily="34" charset="0"/>
              </a:rPr>
              <a:t> X-1, </a:t>
            </a:r>
            <a:r>
              <a:rPr lang="en-US" altLang="en-US" sz="2200" dirty="0" err="1">
                <a:latin typeface="Arial Unicode MS"/>
                <a:cs typeface="Calibri" panose="020F0502020204030204" pitchFamily="34" charset="0"/>
              </a:rPr>
              <a:t>Cyg</a:t>
            </a:r>
            <a:r>
              <a:rPr lang="en-US" altLang="en-US" sz="2200" dirty="0">
                <a:latin typeface="Arial Unicode MS"/>
                <a:cs typeface="Calibri" panose="020F0502020204030204" pitchFamily="34" charset="0"/>
              </a:rPr>
              <a:t> X-3, Circinus Galaxy, …)</a:t>
            </a:r>
          </a:p>
          <a:p>
            <a:pPr marR="0" lvl="0" algn="l" defTabSz="914400" rtl="0" eaLnBrk="0" fontAlgn="base" latinLnBrk="0" hangingPunct="0">
              <a:lnSpc>
                <a:spcPct val="100000"/>
              </a:lnSpc>
              <a:spcBef>
                <a:spcPct val="0"/>
              </a:spcBef>
              <a:spcAft>
                <a:spcPct val="0"/>
              </a:spcAft>
              <a:buClrTx/>
              <a:buSzTx/>
              <a:tabLst/>
            </a:pPr>
            <a:endParaRPr lang="en-US" altLang="en-US" sz="2200" dirty="0">
              <a:latin typeface="Arial Unicode MS"/>
              <a:cs typeface="Calibri" panose="020F050202020403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sz="2200" dirty="0">
                <a:latin typeface="Arial Unicode MS"/>
                <a:cs typeface="Calibri" panose="020F0502020204030204" pitchFamily="34" charset="0"/>
              </a:rPr>
              <a:t>In many cases, results (even upper limits) are discriminating between competing models, or challenging popular ones</a:t>
            </a:r>
          </a:p>
          <a:p>
            <a:pPr marR="0" lvl="0" algn="l" defTabSz="914400" rtl="0" eaLnBrk="0" fontAlgn="base" latinLnBrk="0" hangingPunct="0">
              <a:lnSpc>
                <a:spcPct val="100000"/>
              </a:lnSpc>
              <a:spcBef>
                <a:spcPct val="0"/>
              </a:spcBef>
              <a:spcAft>
                <a:spcPct val="0"/>
              </a:spcAft>
              <a:buClrTx/>
              <a:buSzTx/>
              <a:tabLst/>
            </a:pPr>
            <a:endParaRPr lang="en-US" altLang="en-US" sz="2200" b="1" dirty="0">
              <a:latin typeface="Arial Unicode MS"/>
              <a:cs typeface="Calibri" panose="020F0502020204030204" pitchFamily="34" charset="0"/>
            </a:endParaRPr>
          </a:p>
          <a:p>
            <a:pPr marR="0" lvl="0" algn="ctr" defTabSz="914400" rtl="0" eaLnBrk="0" fontAlgn="base" latinLnBrk="0" hangingPunct="0">
              <a:lnSpc>
                <a:spcPct val="100000"/>
              </a:lnSpc>
              <a:spcBef>
                <a:spcPct val="0"/>
              </a:spcBef>
              <a:spcAft>
                <a:spcPct val="0"/>
              </a:spcAft>
              <a:buClrTx/>
              <a:buSzTx/>
              <a:tabLst/>
            </a:pPr>
            <a:r>
              <a:rPr lang="en-US" altLang="en-US" sz="2800" b="1" dirty="0">
                <a:latin typeface="Arial Unicode MS"/>
                <a:cs typeface="Calibri" panose="020F0502020204030204" pitchFamily="34" charset="0"/>
              </a:rPr>
              <a:t>For experimentalist it is time to think to new missions: Broad Band Polarimetry from 0.1 to 80 keV is the straightforward candidate </a:t>
            </a:r>
          </a:p>
        </p:txBody>
      </p:sp>
      <p:sp>
        <p:nvSpPr>
          <p:cNvPr id="3" name="Segnaposto piè di pagina 2"/>
          <p:cNvSpPr>
            <a:spLocks noGrp="1"/>
          </p:cNvSpPr>
          <p:nvPr>
            <p:ph type="ftr" sz="quarter" idx="11"/>
          </p:nvPr>
        </p:nvSpPr>
        <p:spPr>
          <a:xfrm>
            <a:off x="2895600" y="6356348"/>
            <a:ext cx="6400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tint val="75000"/>
                  </a:prstClr>
                </a:solidFill>
              </a:rPr>
              <a:t>FIXP Academy  L'Aquila 20250407</a:t>
            </a:r>
            <a:endParaRPr lang="en-US" dirty="0">
              <a:solidFill>
                <a:prstClr val="black">
                  <a:tint val="75000"/>
                </a:prstClr>
              </a:solidFill>
            </a:endParaRPr>
          </a:p>
        </p:txBody>
      </p:sp>
      <p:sp>
        <p:nvSpPr>
          <p:cNvPr id="4" name="Segnaposto numero diapositiva 3"/>
          <p:cNvSpPr>
            <a:spLocks noGrp="1"/>
          </p:cNvSpPr>
          <p:nvPr>
            <p:ph type="sldNum" sz="quarter" idx="12"/>
          </p:nvPr>
        </p:nvSpPr>
        <p:spPr>
          <a:xfrm>
            <a:off x="9982200" y="6356350"/>
            <a:ext cx="1828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471C7A-D204-2B40-A632-5C86133FC640}" type="slidenum">
              <a:rPr lang="en-US" smtClean="0">
                <a:solidFill>
                  <a:prstClr val="black">
                    <a:tint val="75000"/>
                  </a:prstClr>
                </a:solidFill>
                <a:latin typeface="Calibri" panose="020F0502020204030204"/>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6964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D081C4-C0A3-F2E6-997D-AF2C41B3C1C7}"/>
              </a:ext>
            </a:extLst>
          </p:cNvPr>
          <p:cNvSpPr>
            <a:spLocks noGrp="1"/>
          </p:cNvSpPr>
          <p:nvPr>
            <p:ph type="title"/>
          </p:nvPr>
        </p:nvSpPr>
        <p:spPr/>
        <p:txBody>
          <a:bodyPr/>
          <a:lstStyle/>
          <a:p>
            <a:r>
              <a:rPr lang="it-IT" dirty="0"/>
              <a:t>The </a:t>
            </a:r>
            <a:r>
              <a:rPr lang="it-IT" dirty="0" err="1"/>
              <a:t>only</a:t>
            </a:r>
            <a:r>
              <a:rPr lang="it-IT" dirty="0"/>
              <a:t> </a:t>
            </a:r>
            <a:r>
              <a:rPr lang="it-IT" dirty="0" err="1"/>
              <a:t>approved</a:t>
            </a:r>
            <a:r>
              <a:rPr lang="it-IT" dirty="0"/>
              <a:t> mission eXTP</a:t>
            </a:r>
          </a:p>
        </p:txBody>
      </p:sp>
      <p:sp>
        <p:nvSpPr>
          <p:cNvPr id="4" name="CasellaDiTesto 3">
            <a:extLst>
              <a:ext uri="{FF2B5EF4-FFF2-40B4-BE49-F238E27FC236}">
                <a16:creationId xmlns:a16="http://schemas.microsoft.com/office/drawing/2014/main" id="{7A9ED5F3-C95D-5E03-25AA-25151D2EC4C6}"/>
              </a:ext>
            </a:extLst>
          </p:cNvPr>
          <p:cNvSpPr txBox="1"/>
          <p:nvPr/>
        </p:nvSpPr>
        <p:spPr>
          <a:xfrm>
            <a:off x="2984500" y="1107793"/>
            <a:ext cx="6223000" cy="954107"/>
          </a:xfrm>
          <a:prstGeom prst="rect">
            <a:avLst/>
          </a:prstGeom>
          <a:noFill/>
          <a:ln>
            <a:noFill/>
          </a:ln>
        </p:spPr>
        <p:txBody>
          <a:bodyPr wrap="square" rtlCol="0">
            <a:spAutoFit/>
          </a:bodyPr>
          <a:lstStyle/>
          <a:p>
            <a:pPr algn="l"/>
            <a:r>
              <a:rPr lang="it-IT" sz="2800" dirty="0"/>
              <a:t>The </a:t>
            </a:r>
            <a:r>
              <a:rPr lang="it-IT" sz="2800" dirty="0" err="1"/>
              <a:t>only</a:t>
            </a:r>
            <a:r>
              <a:rPr lang="it-IT" sz="2800" dirty="0"/>
              <a:t> X-Ray mission </a:t>
            </a:r>
            <a:r>
              <a:rPr lang="it-IT" sz="2800" dirty="0" err="1"/>
              <a:t>approved</a:t>
            </a:r>
            <a:r>
              <a:rPr lang="it-IT" sz="2800" dirty="0"/>
              <a:t> or in an </a:t>
            </a:r>
            <a:r>
              <a:rPr lang="it-IT" sz="2800" dirty="0" err="1"/>
              <a:t>advanced</a:t>
            </a:r>
            <a:r>
              <a:rPr lang="it-IT" sz="2800" dirty="0"/>
              <a:t> status of </a:t>
            </a:r>
            <a:r>
              <a:rPr lang="it-IT" sz="2800" dirty="0" err="1"/>
              <a:t>approval</a:t>
            </a:r>
            <a:r>
              <a:rPr lang="it-IT" sz="2800" dirty="0"/>
              <a:t> </a:t>
            </a:r>
            <a:r>
              <a:rPr lang="it-IT" sz="2800" dirty="0" err="1"/>
              <a:t>is</a:t>
            </a:r>
            <a:r>
              <a:rPr lang="it-IT" sz="2800" dirty="0"/>
              <a:t> eXTP</a:t>
            </a:r>
          </a:p>
        </p:txBody>
      </p:sp>
      <p:sp>
        <p:nvSpPr>
          <p:cNvPr id="5" name="CasellaDiTesto 4">
            <a:extLst>
              <a:ext uri="{FF2B5EF4-FFF2-40B4-BE49-F238E27FC236}">
                <a16:creationId xmlns:a16="http://schemas.microsoft.com/office/drawing/2014/main" id="{3047B34A-DDF1-EFDA-532C-50B4DFF7F11E}"/>
              </a:ext>
            </a:extLst>
          </p:cNvPr>
          <p:cNvSpPr txBox="1"/>
          <p:nvPr/>
        </p:nvSpPr>
        <p:spPr>
          <a:xfrm>
            <a:off x="3155950" y="2255293"/>
            <a:ext cx="5880100" cy="1938992"/>
          </a:xfrm>
          <a:prstGeom prst="rect">
            <a:avLst/>
          </a:prstGeom>
          <a:noFill/>
          <a:ln>
            <a:noFill/>
          </a:ln>
        </p:spPr>
        <p:txBody>
          <a:bodyPr wrap="square" rtlCol="0">
            <a:spAutoFit/>
          </a:bodyPr>
          <a:lstStyle/>
          <a:p>
            <a:pPr algn="l"/>
            <a:r>
              <a:rPr lang="it-IT" sz="2000" dirty="0"/>
              <a:t>It </a:t>
            </a:r>
            <a:r>
              <a:rPr lang="it-IT" sz="2000" dirty="0" err="1"/>
              <a:t>includes</a:t>
            </a:r>
            <a:r>
              <a:rPr lang="it-IT" sz="2000" dirty="0"/>
              <a:t> 4 </a:t>
            </a:r>
            <a:r>
              <a:rPr lang="it-IT" sz="2000" dirty="0" err="1"/>
              <a:t>telescopes</a:t>
            </a:r>
            <a:r>
              <a:rPr lang="it-IT" sz="2000" dirty="0"/>
              <a:t> for a </a:t>
            </a:r>
            <a:r>
              <a:rPr lang="it-IT" sz="2000" dirty="0" err="1"/>
              <a:t>total</a:t>
            </a:r>
            <a:r>
              <a:rPr lang="it-IT" sz="2000" dirty="0"/>
              <a:t> area 5 </a:t>
            </a:r>
            <a:r>
              <a:rPr lang="it-IT" sz="2000" dirty="0" err="1"/>
              <a:t>timews</a:t>
            </a:r>
            <a:r>
              <a:rPr lang="it-IT" sz="2000" dirty="0"/>
              <a:t> IXPE</a:t>
            </a:r>
          </a:p>
          <a:p>
            <a:pPr algn="l"/>
            <a:r>
              <a:rPr lang="it-IT" sz="2000" dirty="0"/>
              <a:t>In the focus </a:t>
            </a:r>
            <a:r>
              <a:rPr lang="it-IT" sz="2000" dirty="0" err="1"/>
              <a:t>GPDs</a:t>
            </a:r>
            <a:r>
              <a:rPr lang="it-IT" sz="2000" dirty="0"/>
              <a:t> like </a:t>
            </a:r>
            <a:r>
              <a:rPr lang="it-IT" sz="2000" dirty="0" err="1"/>
              <a:t>those</a:t>
            </a:r>
            <a:r>
              <a:rPr lang="it-IT" sz="2000" dirty="0"/>
              <a:t> of IXPE </a:t>
            </a:r>
            <a:r>
              <a:rPr lang="it-IT" sz="2000" dirty="0" err="1"/>
              <a:t>improved</a:t>
            </a:r>
            <a:r>
              <a:rPr lang="it-IT" sz="2000" dirty="0"/>
              <a:t> </a:t>
            </a:r>
            <a:r>
              <a:rPr lang="it-IT" sz="2000" dirty="0" err="1"/>
              <a:t>especially</a:t>
            </a:r>
            <a:r>
              <a:rPr lang="it-IT" sz="2000" dirty="0"/>
              <a:t> to reduce dead time.</a:t>
            </a:r>
          </a:p>
          <a:p>
            <a:pPr algn="l"/>
            <a:r>
              <a:rPr lang="it-IT" sz="2000" dirty="0"/>
              <a:t>It </a:t>
            </a:r>
            <a:r>
              <a:rPr lang="it-IT" sz="2000" dirty="0" err="1"/>
              <a:t>would</a:t>
            </a:r>
            <a:r>
              <a:rPr lang="it-IT" sz="2000" dirty="0"/>
              <a:t>  benefit of the </a:t>
            </a:r>
            <a:r>
              <a:rPr lang="it-IT" sz="2000" dirty="0" err="1"/>
              <a:t>larger</a:t>
            </a:r>
            <a:r>
              <a:rPr lang="it-IT" sz="2000" dirty="0"/>
              <a:t> area.</a:t>
            </a:r>
          </a:p>
          <a:p>
            <a:pPr algn="l"/>
            <a:r>
              <a:rPr lang="it-IT" sz="2000" dirty="0"/>
              <a:t>It </a:t>
            </a:r>
            <a:r>
              <a:rPr lang="it-IT" sz="2000" dirty="0" err="1"/>
              <a:t>would</a:t>
            </a:r>
            <a:r>
              <a:rPr lang="it-IT" sz="2000" dirty="0"/>
              <a:t> </a:t>
            </a:r>
            <a:r>
              <a:rPr lang="it-IT" sz="2000" dirty="0" err="1"/>
              <a:t>also</a:t>
            </a:r>
            <a:r>
              <a:rPr lang="it-IT" sz="2000" dirty="0"/>
              <a:t> benefit of </a:t>
            </a:r>
            <a:r>
              <a:rPr lang="it-IT" sz="2000" dirty="0" err="1"/>
              <a:t>contemporary</a:t>
            </a:r>
            <a:r>
              <a:rPr lang="it-IT" sz="2000" dirty="0"/>
              <a:t> data from </a:t>
            </a:r>
            <a:r>
              <a:rPr lang="it-IT" sz="2000" dirty="0" err="1"/>
              <a:t>other</a:t>
            </a:r>
            <a:r>
              <a:rPr lang="it-IT" sz="2000" dirty="0"/>
              <a:t> </a:t>
            </a:r>
            <a:r>
              <a:rPr lang="it-IT" sz="2000" dirty="0" err="1"/>
              <a:t>instruments</a:t>
            </a:r>
            <a:r>
              <a:rPr lang="it-IT" sz="2000" dirty="0"/>
              <a:t>: e.g. QPO </a:t>
            </a:r>
            <a:r>
              <a:rPr lang="it-IT" sz="2000" dirty="0" err="1"/>
              <a:t>phase</a:t>
            </a:r>
            <a:r>
              <a:rPr lang="it-IT" sz="2000" dirty="0"/>
              <a:t> from LAD.</a:t>
            </a:r>
          </a:p>
        </p:txBody>
      </p:sp>
      <p:pic>
        <p:nvPicPr>
          <p:cNvPr id="7" name="Immagine 6">
            <a:extLst>
              <a:ext uri="{FF2B5EF4-FFF2-40B4-BE49-F238E27FC236}">
                <a16:creationId xmlns:a16="http://schemas.microsoft.com/office/drawing/2014/main" id="{7FB651C7-FF34-E54B-40FB-DBDD8CCB0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29" y="993032"/>
            <a:ext cx="2571341" cy="5414029"/>
          </a:xfrm>
          <a:prstGeom prst="rect">
            <a:avLst/>
          </a:prstGeom>
        </p:spPr>
      </p:pic>
      <p:sp>
        <p:nvSpPr>
          <p:cNvPr id="8" name="CasellaDiTesto 7">
            <a:extLst>
              <a:ext uri="{FF2B5EF4-FFF2-40B4-BE49-F238E27FC236}">
                <a16:creationId xmlns:a16="http://schemas.microsoft.com/office/drawing/2014/main" id="{C4865E92-0D55-372B-AD96-AC92C4A6B6D9}"/>
              </a:ext>
            </a:extLst>
          </p:cNvPr>
          <p:cNvSpPr txBox="1"/>
          <p:nvPr/>
        </p:nvSpPr>
        <p:spPr>
          <a:xfrm>
            <a:off x="368300" y="6407061"/>
            <a:ext cx="2006600" cy="338554"/>
          </a:xfrm>
          <a:prstGeom prst="rect">
            <a:avLst/>
          </a:prstGeom>
          <a:noFill/>
          <a:ln>
            <a:noFill/>
          </a:ln>
        </p:spPr>
        <p:txBody>
          <a:bodyPr wrap="square" rtlCol="0">
            <a:spAutoFit/>
          </a:bodyPr>
          <a:lstStyle/>
          <a:p>
            <a:pPr algn="l"/>
            <a:r>
              <a:rPr lang="it-IT" sz="1600" dirty="0"/>
              <a:t>Zhang, N. + 2020</a:t>
            </a:r>
          </a:p>
        </p:txBody>
      </p:sp>
      <p:sp>
        <p:nvSpPr>
          <p:cNvPr id="9" name="CasellaDiTesto 8">
            <a:extLst>
              <a:ext uri="{FF2B5EF4-FFF2-40B4-BE49-F238E27FC236}">
                <a16:creationId xmlns:a16="http://schemas.microsoft.com/office/drawing/2014/main" id="{EBE7D8CF-D936-0458-C714-29A823BDDE9D}"/>
              </a:ext>
            </a:extLst>
          </p:cNvPr>
          <p:cNvSpPr txBox="1"/>
          <p:nvPr/>
        </p:nvSpPr>
        <p:spPr>
          <a:xfrm>
            <a:off x="3263900" y="4559300"/>
            <a:ext cx="4889500" cy="1323439"/>
          </a:xfrm>
          <a:prstGeom prst="rect">
            <a:avLst/>
          </a:prstGeom>
          <a:noFill/>
          <a:ln>
            <a:noFill/>
          </a:ln>
        </p:spPr>
        <p:txBody>
          <a:bodyPr wrap="square" rtlCol="0">
            <a:spAutoFit/>
          </a:bodyPr>
          <a:lstStyle/>
          <a:p>
            <a:pPr algn="l"/>
            <a:r>
              <a:rPr lang="it-IT" sz="2000" dirty="0"/>
              <a:t>A </a:t>
            </a:r>
            <a:r>
              <a:rPr lang="it-IT" sz="2000" dirty="0" err="1"/>
              <a:t>political</a:t>
            </a:r>
            <a:r>
              <a:rPr lang="it-IT" sz="2000" dirty="0"/>
              <a:t> </a:t>
            </a:r>
            <a:r>
              <a:rPr lang="it-IT" sz="2000" dirty="0" err="1"/>
              <a:t>block</a:t>
            </a:r>
            <a:r>
              <a:rPr lang="it-IT" sz="2000" dirty="0"/>
              <a:t> o the delivery of </a:t>
            </a:r>
            <a:r>
              <a:rPr lang="it-IT" sz="2000" dirty="0" err="1"/>
              <a:t>european</a:t>
            </a:r>
            <a:r>
              <a:rPr lang="it-IT" sz="2000" dirty="0"/>
              <a:t> devices to China </a:t>
            </a:r>
            <a:r>
              <a:rPr lang="it-IT" sz="2000" dirty="0" err="1"/>
              <a:t>induced</a:t>
            </a:r>
            <a:r>
              <a:rPr lang="it-IT" sz="2000" dirty="0"/>
              <a:t> a major </a:t>
            </a:r>
            <a:r>
              <a:rPr lang="it-IT" sz="2000" dirty="0" err="1"/>
              <a:t>chage</a:t>
            </a:r>
            <a:r>
              <a:rPr lang="it-IT" sz="2000" dirty="0"/>
              <a:t> in the e XTP design. In the case of the Polarimeter IHEP </a:t>
            </a:r>
            <a:r>
              <a:rPr lang="it-IT" sz="2000" dirty="0" err="1"/>
              <a:t>is</a:t>
            </a:r>
            <a:r>
              <a:rPr lang="it-IT" sz="2000" dirty="0"/>
              <a:t> </a:t>
            </a:r>
            <a:r>
              <a:rPr lang="it-IT" sz="2000" dirty="0" err="1"/>
              <a:t>developing</a:t>
            </a:r>
            <a:r>
              <a:rPr lang="it-IT" sz="2000" dirty="0"/>
              <a:t> new ASIC to </a:t>
            </a:r>
            <a:r>
              <a:rPr lang="it-IT" sz="2000" dirty="0" err="1"/>
              <a:t>sbstitute</a:t>
            </a:r>
            <a:r>
              <a:rPr lang="it-IT" sz="2000" dirty="0"/>
              <a:t> </a:t>
            </a:r>
            <a:r>
              <a:rPr lang="it-IT" sz="2000" dirty="0" err="1"/>
              <a:t>those</a:t>
            </a:r>
            <a:r>
              <a:rPr lang="it-IT" sz="2000" dirty="0"/>
              <a:t> from INFN.</a:t>
            </a:r>
          </a:p>
        </p:txBody>
      </p:sp>
    </p:spTree>
    <p:extLst>
      <p:ext uri="{BB962C8B-B14F-4D97-AF65-F5344CB8AC3E}">
        <p14:creationId xmlns:p14="http://schemas.microsoft.com/office/powerpoint/2010/main" val="174554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70557F-1728-2E70-748F-BC6AE27F4EA3}"/>
              </a:ext>
            </a:extLst>
          </p:cNvPr>
          <p:cNvSpPr>
            <a:spLocks noGrp="1"/>
          </p:cNvSpPr>
          <p:nvPr>
            <p:ph type="title"/>
          </p:nvPr>
        </p:nvSpPr>
        <p:spPr/>
        <p:txBody>
          <a:bodyPr/>
          <a:lstStyle/>
          <a:p>
            <a:pPr algn="ctr"/>
            <a:r>
              <a:rPr lang="it-IT" dirty="0"/>
              <a:t>A </a:t>
            </a:r>
            <a:r>
              <a:rPr lang="it-IT" dirty="0" err="1"/>
              <a:t>few</a:t>
            </a:r>
            <a:r>
              <a:rPr lang="it-IT" dirty="0"/>
              <a:t> </a:t>
            </a:r>
            <a:r>
              <a:rPr lang="it-IT" dirty="0" err="1"/>
              <a:t>criticalities</a:t>
            </a:r>
            <a:r>
              <a:rPr lang="it-IT" dirty="0"/>
              <a:t> of IXPE</a:t>
            </a:r>
          </a:p>
        </p:txBody>
      </p:sp>
      <p:sp>
        <p:nvSpPr>
          <p:cNvPr id="3" name="Segnaposto contenuto 2">
            <a:extLst>
              <a:ext uri="{FF2B5EF4-FFF2-40B4-BE49-F238E27FC236}">
                <a16:creationId xmlns:a16="http://schemas.microsoft.com/office/drawing/2014/main" id="{F889CCDB-6F48-7ACD-D348-AC429BBAF497}"/>
              </a:ext>
            </a:extLst>
          </p:cNvPr>
          <p:cNvSpPr>
            <a:spLocks noGrp="1"/>
          </p:cNvSpPr>
          <p:nvPr>
            <p:ph idx="1"/>
          </p:nvPr>
        </p:nvSpPr>
        <p:spPr/>
        <p:txBody>
          <a:bodyPr>
            <a:normAutofit fontScale="92500" lnSpcReduction="20000"/>
          </a:bodyPr>
          <a:lstStyle/>
          <a:p>
            <a:pPr marL="0" indent="0" algn="ctr">
              <a:buNone/>
            </a:pPr>
            <a:r>
              <a:rPr lang="it-IT" dirty="0" err="1"/>
              <a:t>Relatively</a:t>
            </a:r>
            <a:r>
              <a:rPr lang="it-IT" dirty="0"/>
              <a:t> </a:t>
            </a:r>
            <a:r>
              <a:rPr lang="it-IT" dirty="0" err="1"/>
              <a:t>narrow</a:t>
            </a:r>
            <a:r>
              <a:rPr lang="it-IT" dirty="0"/>
              <a:t> band.</a:t>
            </a:r>
          </a:p>
          <a:p>
            <a:pPr marL="0" indent="0">
              <a:buNone/>
            </a:pPr>
            <a:r>
              <a:rPr lang="it-IT" dirty="0"/>
              <a:t>Some soft </a:t>
            </a:r>
            <a:r>
              <a:rPr lang="it-IT" dirty="0" err="1"/>
              <a:t>objects</a:t>
            </a:r>
            <a:r>
              <a:rPr lang="it-IT" dirty="0"/>
              <a:t> are out of </a:t>
            </a:r>
            <a:r>
              <a:rPr lang="it-IT" dirty="0" err="1"/>
              <a:t>reach</a:t>
            </a:r>
            <a:r>
              <a:rPr lang="it-IT" dirty="0"/>
              <a:t>. E.g. </a:t>
            </a:r>
            <a:r>
              <a:rPr lang="it-IT" dirty="0" err="1"/>
              <a:t>isolated</a:t>
            </a:r>
            <a:r>
              <a:rPr lang="it-IT" dirty="0"/>
              <a:t> </a:t>
            </a:r>
            <a:r>
              <a:rPr lang="it-IT" dirty="0" err="1"/>
              <a:t>pulsars</a:t>
            </a:r>
            <a:endParaRPr lang="it-IT" dirty="0"/>
          </a:p>
          <a:p>
            <a:pPr marL="0" indent="0">
              <a:buNone/>
            </a:pPr>
            <a:r>
              <a:rPr lang="it-IT" dirty="0"/>
              <a:t>SNR are </a:t>
            </a:r>
            <a:r>
              <a:rPr lang="it-IT" dirty="0" err="1"/>
              <a:t>observed</a:t>
            </a:r>
            <a:r>
              <a:rPr lang="it-IT" dirty="0"/>
              <a:t> </a:t>
            </a:r>
            <a:r>
              <a:rPr lang="it-IT" dirty="0" err="1"/>
              <a:t>where</a:t>
            </a:r>
            <a:r>
              <a:rPr lang="it-IT" dirty="0"/>
              <a:t> </a:t>
            </a:r>
            <a:r>
              <a:rPr lang="it-IT" dirty="0" err="1"/>
              <a:t>most</a:t>
            </a:r>
            <a:r>
              <a:rPr lang="it-IT" dirty="0"/>
              <a:t> are </a:t>
            </a:r>
            <a:r>
              <a:rPr lang="it-IT" dirty="0" err="1"/>
              <a:t>overwhelmed</a:t>
            </a:r>
            <a:r>
              <a:rPr lang="it-IT" dirty="0"/>
              <a:t> by unpolarized lines and continuum </a:t>
            </a:r>
            <a:r>
              <a:rPr lang="it-IT" dirty="0" err="1"/>
              <a:t>difficolt</a:t>
            </a:r>
            <a:r>
              <a:rPr lang="it-IT" dirty="0"/>
              <a:t> to </a:t>
            </a:r>
            <a:r>
              <a:rPr lang="it-IT" dirty="0" err="1"/>
              <a:t>disentangle</a:t>
            </a:r>
            <a:endParaRPr lang="it-IT" dirty="0"/>
          </a:p>
          <a:p>
            <a:pPr marL="0" indent="0">
              <a:buNone/>
            </a:pPr>
            <a:r>
              <a:rPr lang="it-IT" dirty="0" err="1"/>
              <a:t>All</a:t>
            </a:r>
            <a:r>
              <a:rPr lang="it-IT" dirty="0"/>
              <a:t> </a:t>
            </a:r>
            <a:r>
              <a:rPr lang="it-IT" dirty="0" err="1"/>
              <a:t>cyclotron</a:t>
            </a:r>
            <a:r>
              <a:rPr lang="it-IT" dirty="0"/>
              <a:t> lines are out of range</a:t>
            </a:r>
          </a:p>
          <a:p>
            <a:pPr marL="0" indent="0">
              <a:buNone/>
            </a:pPr>
            <a:r>
              <a:rPr lang="it-IT" dirty="0" err="1"/>
              <a:t>Reflection</a:t>
            </a:r>
            <a:r>
              <a:rPr lang="it-IT" dirty="0"/>
              <a:t> </a:t>
            </a:r>
            <a:r>
              <a:rPr lang="it-IT" dirty="0" err="1"/>
              <a:t>bmp</a:t>
            </a:r>
            <a:r>
              <a:rPr lang="it-IT" dirty="0"/>
              <a:t> </a:t>
            </a:r>
            <a:r>
              <a:rPr lang="it-IT" dirty="0" err="1"/>
              <a:t>is</a:t>
            </a:r>
            <a:r>
              <a:rPr lang="it-IT" dirty="0"/>
              <a:t> out of range</a:t>
            </a:r>
          </a:p>
          <a:p>
            <a:pPr marL="0" indent="0" algn="ctr">
              <a:buNone/>
            </a:pPr>
            <a:r>
              <a:rPr lang="it-IT" dirty="0" err="1"/>
              <a:t>Poor</a:t>
            </a:r>
            <a:r>
              <a:rPr lang="it-IT" dirty="0"/>
              <a:t> energy </a:t>
            </a:r>
            <a:r>
              <a:rPr lang="it-IT" dirty="0" err="1"/>
              <a:t>resolution</a:t>
            </a:r>
            <a:endParaRPr lang="it-IT" dirty="0"/>
          </a:p>
          <a:p>
            <a:pPr marL="0" indent="0">
              <a:buNone/>
            </a:pPr>
            <a:r>
              <a:rPr lang="it-IT" dirty="0"/>
              <a:t>The </a:t>
            </a:r>
            <a:r>
              <a:rPr lang="it-IT" dirty="0" err="1"/>
              <a:t>structures</a:t>
            </a:r>
            <a:r>
              <a:rPr lang="it-IT" dirty="0"/>
              <a:t> </a:t>
            </a:r>
            <a:r>
              <a:rPr lang="it-IT" dirty="0" err="1"/>
              <a:t>arounf</a:t>
            </a:r>
            <a:r>
              <a:rPr lang="it-IT" dirty="0"/>
              <a:t> Fe K are </a:t>
            </a:r>
            <a:r>
              <a:rPr lang="it-IT" dirty="0" err="1"/>
              <a:t>not</a:t>
            </a:r>
            <a:r>
              <a:rPr lang="it-IT" dirty="0"/>
              <a:t> </a:t>
            </a:r>
            <a:r>
              <a:rPr lang="it-IT" dirty="0" err="1"/>
              <a:t>resolved</a:t>
            </a:r>
            <a:endParaRPr lang="it-IT" dirty="0"/>
          </a:p>
          <a:p>
            <a:pPr marL="0" indent="0" algn="ctr">
              <a:buNone/>
            </a:pPr>
            <a:r>
              <a:rPr lang="it-IT" dirty="0"/>
              <a:t>Low </a:t>
            </a:r>
            <a:r>
              <a:rPr lang="it-IT" dirty="0" err="1"/>
              <a:t>sensitivity</a:t>
            </a:r>
            <a:r>
              <a:rPr lang="it-IT" dirty="0"/>
              <a:t> </a:t>
            </a:r>
          </a:p>
          <a:p>
            <a:pPr marL="0" indent="0">
              <a:buNone/>
            </a:pPr>
            <a:r>
              <a:rPr lang="it-IT" dirty="0"/>
              <a:t>IXPE </a:t>
            </a:r>
            <a:r>
              <a:rPr lang="it-IT" dirty="0" err="1"/>
              <a:t>is</a:t>
            </a:r>
            <a:r>
              <a:rPr lang="it-IT" dirty="0"/>
              <a:t> an </a:t>
            </a:r>
            <a:r>
              <a:rPr lang="it-IT" dirty="0" err="1"/>
              <a:t>Exlorer</a:t>
            </a:r>
            <a:r>
              <a:rPr lang="it-IT" dirty="0"/>
              <a:t> in practice a </a:t>
            </a:r>
            <a:r>
              <a:rPr lang="it-IT" dirty="0" err="1"/>
              <a:t>pathfinder</a:t>
            </a:r>
            <a:endParaRPr lang="it-IT" dirty="0"/>
          </a:p>
          <a:p>
            <a:pPr marL="0" indent="0" algn="ctr">
              <a:buNone/>
            </a:pPr>
            <a:r>
              <a:rPr lang="it-IT" dirty="0"/>
              <a:t>Dead time</a:t>
            </a:r>
          </a:p>
          <a:p>
            <a:pPr marL="0" indent="0">
              <a:buNone/>
            </a:pPr>
            <a:r>
              <a:rPr lang="it-IT" dirty="0" err="1"/>
              <a:t>Impacting</a:t>
            </a:r>
            <a:r>
              <a:rPr lang="it-IT" dirty="0"/>
              <a:t> on a  </a:t>
            </a:r>
            <a:r>
              <a:rPr lang="it-IT" dirty="0" err="1"/>
              <a:t>few</a:t>
            </a:r>
            <a:r>
              <a:rPr lang="it-IT" dirty="0"/>
              <a:t> sources</a:t>
            </a:r>
          </a:p>
          <a:p>
            <a:pPr marL="0" indent="0" algn="ctr">
              <a:buNone/>
            </a:pPr>
            <a:r>
              <a:rPr lang="it-IT" dirty="0" err="1"/>
              <a:t>Charge</a:t>
            </a:r>
            <a:r>
              <a:rPr lang="it-IT" dirty="0"/>
              <a:t> build up in the detector</a:t>
            </a:r>
          </a:p>
          <a:p>
            <a:pPr marL="0" indent="0">
              <a:buNone/>
            </a:pPr>
            <a:r>
              <a:rPr lang="it-IT" dirty="0"/>
              <a:t>Can be </a:t>
            </a:r>
            <a:r>
              <a:rPr lang="it-IT" dirty="0" err="1"/>
              <a:t>corrected</a:t>
            </a:r>
            <a:r>
              <a:rPr lang="it-IT" dirty="0"/>
              <a:t> </a:t>
            </a:r>
            <a:r>
              <a:rPr lang="it-IT" dirty="0" err="1"/>
              <a:t>but</a:t>
            </a:r>
            <a:r>
              <a:rPr lang="it-IT" dirty="0"/>
              <a:t> </a:t>
            </a:r>
            <a:r>
              <a:rPr lang="it-IT" dirty="0" err="1"/>
              <a:t>is</a:t>
            </a:r>
            <a:r>
              <a:rPr lang="it-IT" dirty="0"/>
              <a:t> </a:t>
            </a:r>
            <a:r>
              <a:rPr lang="it-IT" dirty="0" err="1"/>
              <a:t>cumbersome</a:t>
            </a:r>
            <a:endParaRPr lang="it-IT" dirty="0"/>
          </a:p>
          <a:p>
            <a:pPr marL="0" indent="0" algn="ctr">
              <a:buNone/>
            </a:pPr>
            <a:r>
              <a:rPr lang="it-IT" dirty="0"/>
              <a:t>High background</a:t>
            </a:r>
          </a:p>
          <a:p>
            <a:pPr marL="0" indent="0">
              <a:buNone/>
            </a:pPr>
            <a:r>
              <a:rPr lang="it-IT" dirty="0"/>
              <a:t>For </a:t>
            </a:r>
            <a:r>
              <a:rPr lang="it-IT" dirty="0" err="1"/>
              <a:t>very</a:t>
            </a:r>
            <a:r>
              <a:rPr lang="it-IT" dirty="0"/>
              <a:t> </a:t>
            </a:r>
            <a:r>
              <a:rPr lang="it-IT" dirty="0" err="1"/>
              <a:t>weak</a:t>
            </a:r>
            <a:r>
              <a:rPr lang="it-IT" dirty="0"/>
              <a:t> and </a:t>
            </a:r>
            <a:r>
              <a:rPr lang="it-IT" dirty="0" err="1"/>
              <a:t>extended</a:t>
            </a:r>
            <a:r>
              <a:rPr lang="it-IT" dirty="0"/>
              <a:t> sources the </a:t>
            </a:r>
            <a:r>
              <a:rPr lang="it-IT" dirty="0" err="1"/>
              <a:t>residual</a:t>
            </a:r>
            <a:r>
              <a:rPr lang="it-IT" dirty="0"/>
              <a:t> BKG </a:t>
            </a:r>
            <a:r>
              <a:rPr lang="it-IT" dirty="0" err="1"/>
              <a:t>is</a:t>
            </a:r>
            <a:r>
              <a:rPr lang="it-IT" dirty="0"/>
              <a:t> </a:t>
            </a:r>
            <a:r>
              <a:rPr lang="it-IT" dirty="0" err="1"/>
              <a:t>hgher</a:t>
            </a:r>
            <a:r>
              <a:rPr lang="it-IT" dirty="0"/>
              <a:t> </a:t>
            </a:r>
            <a:r>
              <a:rPr lang="it-IT" dirty="0" err="1"/>
              <a:t>than</a:t>
            </a:r>
            <a:r>
              <a:rPr lang="it-IT" dirty="0"/>
              <a:t> in </a:t>
            </a:r>
            <a:r>
              <a:rPr lang="it-IT" dirty="0" err="1"/>
              <a:t>proportional</a:t>
            </a:r>
            <a:r>
              <a:rPr lang="it-IT" dirty="0"/>
              <a:t> counters. No </a:t>
            </a:r>
            <a:r>
              <a:rPr lang="it-IT" dirty="0" err="1"/>
              <a:t>pulse</a:t>
            </a:r>
            <a:r>
              <a:rPr lang="it-IT" dirty="0"/>
              <a:t> </a:t>
            </a:r>
            <a:r>
              <a:rPr lang="it-IT" dirty="0" err="1"/>
              <a:t>shape</a:t>
            </a:r>
            <a:r>
              <a:rPr lang="it-IT" dirty="0"/>
              <a:t> and no </a:t>
            </a:r>
            <a:r>
              <a:rPr lang="it-IT" dirty="0" err="1"/>
              <a:t>anticoincidence</a:t>
            </a:r>
            <a:r>
              <a:rPr lang="it-IT" dirty="0"/>
              <a:t>.</a:t>
            </a:r>
          </a:p>
          <a:p>
            <a:pPr marL="0" indent="0" algn="ctr">
              <a:buNone/>
            </a:pPr>
            <a:r>
              <a:rPr lang="it-IT" dirty="0" err="1"/>
              <a:t>Spurious</a:t>
            </a:r>
            <a:r>
              <a:rPr lang="it-IT" dirty="0"/>
              <a:t> </a:t>
            </a:r>
            <a:r>
              <a:rPr lang="it-IT" dirty="0" err="1"/>
              <a:t>modulation</a:t>
            </a:r>
            <a:endParaRPr lang="it-IT" dirty="0"/>
          </a:p>
          <a:p>
            <a:pPr marL="0" indent="0">
              <a:buNone/>
            </a:pPr>
            <a:r>
              <a:rPr lang="it-IT" dirty="0" err="1"/>
              <a:t>Should</a:t>
            </a:r>
            <a:r>
              <a:rPr lang="it-IT" dirty="0"/>
              <a:t> be </a:t>
            </a:r>
            <a:r>
              <a:rPr lang="it-IT" dirty="0" err="1"/>
              <a:t>prevented</a:t>
            </a:r>
            <a:r>
              <a:rPr lang="it-IT" dirty="0"/>
              <a:t> </a:t>
            </a:r>
            <a:r>
              <a:rPr lang="it-IT" dirty="0" err="1"/>
              <a:t>but</a:t>
            </a:r>
            <a:r>
              <a:rPr lang="it-IT" dirty="0"/>
              <a:t> can be </a:t>
            </a:r>
            <a:r>
              <a:rPr lang="it-IT" dirty="0" err="1"/>
              <a:t>calibrated</a:t>
            </a:r>
            <a:r>
              <a:rPr lang="it-IT" dirty="0"/>
              <a:t> </a:t>
            </a:r>
          </a:p>
          <a:p>
            <a:pPr marL="0" indent="0" algn="ctr">
              <a:buNone/>
            </a:pPr>
            <a:r>
              <a:rPr lang="it-IT" dirty="0"/>
              <a:t>Contemporary </a:t>
            </a:r>
            <a:r>
              <a:rPr lang="it-IT" dirty="0" err="1"/>
              <a:t>observations</a:t>
            </a:r>
            <a:endParaRPr lang="it-IT" dirty="0"/>
          </a:p>
          <a:p>
            <a:pPr marL="0" indent="0">
              <a:buNone/>
            </a:pPr>
            <a:r>
              <a:rPr lang="it-IT" dirty="0"/>
              <a:t>Limited </a:t>
            </a:r>
            <a:r>
              <a:rPr lang="it-IT" dirty="0" err="1"/>
              <a:t>as</a:t>
            </a:r>
            <a:r>
              <a:rPr lang="it-IT" dirty="0"/>
              <a:t> </a:t>
            </a:r>
            <a:r>
              <a:rPr lang="it-IT" dirty="0" err="1"/>
              <a:t>usual</a:t>
            </a:r>
            <a:r>
              <a:rPr lang="it-IT" dirty="0"/>
              <a:t> for LEO and solar panels at 90° from the </a:t>
            </a:r>
            <a:r>
              <a:rPr lang="it-IT" dirty="0" err="1"/>
              <a:t>f.o.v</a:t>
            </a:r>
            <a:r>
              <a:rPr lang="it-IT" dirty="0"/>
              <a:t>.</a:t>
            </a:r>
          </a:p>
          <a:p>
            <a:pPr marL="0" indent="0" algn="ctr">
              <a:buNone/>
            </a:pPr>
            <a:r>
              <a:rPr lang="it-IT" dirty="0"/>
              <a:t>Slow reaction</a:t>
            </a:r>
          </a:p>
          <a:p>
            <a:pPr marL="0" indent="0">
              <a:buNone/>
            </a:pPr>
            <a:r>
              <a:rPr lang="it-IT" dirty="0"/>
              <a:t>A </a:t>
            </a:r>
            <a:r>
              <a:rPr lang="it-IT" dirty="0" err="1"/>
              <a:t>mtater</a:t>
            </a:r>
            <a:r>
              <a:rPr lang="it-IT" dirty="0"/>
              <a:t> of </a:t>
            </a:r>
            <a:r>
              <a:rPr lang="it-IT" dirty="0" err="1"/>
              <a:t>bdget</a:t>
            </a:r>
            <a:r>
              <a:rPr lang="it-IT" dirty="0"/>
              <a:t> </a:t>
            </a:r>
            <a:r>
              <a:rPr lang="it-IT" dirty="0" err="1"/>
              <a:t>that</a:t>
            </a:r>
            <a:r>
              <a:rPr lang="it-IT" dirty="0"/>
              <a:t> can be </a:t>
            </a:r>
            <a:r>
              <a:rPr lang="it-IT" dirty="0" err="1"/>
              <a:t>allocated</a:t>
            </a:r>
            <a:r>
              <a:rPr lang="it-IT" dirty="0"/>
              <a:t> to the </a:t>
            </a:r>
            <a:r>
              <a:rPr lang="it-IT" dirty="0" err="1"/>
              <a:t>Grond</a:t>
            </a:r>
            <a:r>
              <a:rPr lang="it-IT" dirty="0"/>
              <a:t> </a:t>
            </a:r>
            <a:r>
              <a:rPr lang="it-IT" dirty="0" err="1"/>
              <a:t>Segment</a:t>
            </a:r>
            <a:endParaRPr lang="it-IT" dirty="0"/>
          </a:p>
          <a:p>
            <a:pPr marL="0" indent="0" algn="ctr">
              <a:buNone/>
            </a:pPr>
            <a:r>
              <a:rPr lang="it-IT" dirty="0"/>
              <a:t>Bursts and </a:t>
            </a:r>
            <a:r>
              <a:rPr lang="it-IT" dirty="0" err="1"/>
              <a:t>flares</a:t>
            </a:r>
            <a:r>
              <a:rPr lang="it-IT" dirty="0"/>
              <a:t> from </a:t>
            </a:r>
            <a:r>
              <a:rPr lang="it-IT" dirty="0" err="1"/>
              <a:t>unexpected</a:t>
            </a:r>
            <a:r>
              <a:rPr lang="it-IT" dirty="0"/>
              <a:t> </a:t>
            </a:r>
            <a:r>
              <a:rPr lang="it-IT" dirty="0" err="1"/>
              <a:t>direction</a:t>
            </a:r>
            <a:endParaRPr lang="it-IT" dirty="0"/>
          </a:p>
          <a:p>
            <a:pPr marL="0" indent="0">
              <a:buNone/>
            </a:pPr>
            <a:r>
              <a:rPr lang="it-IT" dirty="0"/>
              <a:t>Impossible with IXPE</a:t>
            </a:r>
          </a:p>
        </p:txBody>
      </p:sp>
    </p:spTree>
    <p:extLst>
      <p:ext uri="{BB962C8B-B14F-4D97-AF65-F5344CB8AC3E}">
        <p14:creationId xmlns:p14="http://schemas.microsoft.com/office/powerpoint/2010/main" val="416127647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03A0EE1-9468-6453-99C6-D9061C7553F3}"/>
              </a:ext>
            </a:extLst>
          </p:cNvPr>
          <p:cNvSpPr>
            <a:spLocks noGrp="1"/>
          </p:cNvSpPr>
          <p:nvPr>
            <p:ph type="title"/>
          </p:nvPr>
        </p:nvSpPr>
        <p:spPr/>
        <p:txBody>
          <a:bodyPr/>
          <a:lstStyle/>
          <a:p>
            <a:r>
              <a:rPr lang="it-IT" dirty="0"/>
              <a:t>Some </a:t>
            </a:r>
            <a:r>
              <a:rPr lang="it-IT" dirty="0" err="1"/>
              <a:t>guidelines</a:t>
            </a:r>
            <a:r>
              <a:rPr lang="it-IT" dirty="0"/>
              <a:t>: the band</a:t>
            </a:r>
          </a:p>
        </p:txBody>
      </p:sp>
      <p:sp>
        <p:nvSpPr>
          <p:cNvPr id="5" name="CasellaDiTesto 4">
            <a:extLst>
              <a:ext uri="{FF2B5EF4-FFF2-40B4-BE49-F238E27FC236}">
                <a16:creationId xmlns:a16="http://schemas.microsoft.com/office/drawing/2014/main" id="{D49A4CF5-A7F4-3404-4201-15C194051413}"/>
              </a:ext>
            </a:extLst>
          </p:cNvPr>
          <p:cNvSpPr txBox="1"/>
          <p:nvPr/>
        </p:nvSpPr>
        <p:spPr>
          <a:xfrm>
            <a:off x="439270" y="914400"/>
            <a:ext cx="11313459" cy="2831544"/>
          </a:xfrm>
          <a:prstGeom prst="rect">
            <a:avLst/>
          </a:prstGeom>
          <a:noFill/>
          <a:ln>
            <a:noFill/>
          </a:ln>
        </p:spPr>
        <p:txBody>
          <a:bodyPr wrap="square" rtlCol="0">
            <a:spAutoFit/>
          </a:bodyPr>
          <a:lstStyle/>
          <a:p>
            <a:pPr algn="l"/>
            <a:r>
              <a:rPr lang="it-IT" sz="2000" dirty="0"/>
              <a:t>The band of </a:t>
            </a:r>
            <a:r>
              <a:rPr lang="it-IT" sz="2000" dirty="0" err="1"/>
              <a:t>photoelectric</a:t>
            </a:r>
            <a:r>
              <a:rPr lang="it-IT" sz="2000" dirty="0"/>
              <a:t> detectors can be </a:t>
            </a:r>
            <a:r>
              <a:rPr lang="it-IT" sz="2000" dirty="0" err="1"/>
              <a:t>extended</a:t>
            </a:r>
            <a:r>
              <a:rPr lang="it-IT" sz="2000" dirty="0"/>
              <a:t> </a:t>
            </a:r>
            <a:r>
              <a:rPr lang="it-IT" sz="2000" dirty="0" err="1"/>
              <a:t>slightly</a:t>
            </a:r>
            <a:r>
              <a:rPr lang="it-IT" sz="2000" dirty="0"/>
              <a:t> to low energies, by </a:t>
            </a:r>
            <a:r>
              <a:rPr lang="it-IT" sz="2000" dirty="0" err="1"/>
              <a:t>SiN</a:t>
            </a:r>
            <a:r>
              <a:rPr lang="it-IT" sz="2000" dirty="0"/>
              <a:t> windows and low pressure  </a:t>
            </a:r>
            <a:r>
              <a:rPr lang="it-IT" sz="2000" dirty="0" err="1"/>
              <a:t>but</a:t>
            </a:r>
            <a:r>
              <a:rPr lang="it-IT" sz="2000" dirty="0"/>
              <a:t> </a:t>
            </a:r>
            <a:r>
              <a:rPr lang="it-IT" sz="2000" dirty="0" err="1"/>
              <a:t>not</a:t>
            </a:r>
            <a:r>
              <a:rPr lang="it-IT" sz="2000" dirty="0"/>
              <a:t> </a:t>
            </a:r>
            <a:r>
              <a:rPr lang="it-IT" sz="2000" dirty="0" err="1"/>
              <a:t>much</a:t>
            </a:r>
            <a:r>
              <a:rPr lang="it-IT" sz="2000" dirty="0"/>
              <a:t>. The sub-keV range </a:t>
            </a:r>
            <a:r>
              <a:rPr lang="it-IT" sz="2000" dirty="0" err="1"/>
              <a:t>is</a:t>
            </a:r>
            <a:r>
              <a:rPr lang="it-IT" sz="2000" dirty="0"/>
              <a:t> </a:t>
            </a:r>
            <a:r>
              <a:rPr lang="it-IT" sz="2000" dirty="0" err="1"/>
              <a:t>definitely</a:t>
            </a:r>
            <a:r>
              <a:rPr lang="it-IT" sz="2000" dirty="0"/>
              <a:t> the domain of </a:t>
            </a:r>
            <a:r>
              <a:rPr lang="it-IT" sz="2000" dirty="0" err="1"/>
              <a:t>diffraction</a:t>
            </a:r>
            <a:r>
              <a:rPr lang="it-IT" sz="2000" dirty="0"/>
              <a:t>.</a:t>
            </a:r>
          </a:p>
          <a:p>
            <a:pPr algn="l"/>
            <a:endParaRPr lang="it-IT" sz="2000" dirty="0"/>
          </a:p>
          <a:p>
            <a:pPr algn="l"/>
            <a:r>
              <a:rPr lang="it-IT" sz="2000" dirty="0"/>
              <a:t>The extension to </a:t>
            </a:r>
            <a:r>
              <a:rPr lang="it-IT" sz="2000" dirty="0" err="1"/>
              <a:t>higher</a:t>
            </a:r>
            <a:r>
              <a:rPr lang="it-IT" sz="2000" dirty="0"/>
              <a:t> energies (up to 25-30 keV) </a:t>
            </a:r>
            <a:r>
              <a:rPr lang="it-IT" sz="2000" dirty="0" err="1"/>
              <a:t>is</a:t>
            </a:r>
            <a:r>
              <a:rPr lang="it-IT" sz="2000" dirty="0"/>
              <a:t> </a:t>
            </a:r>
            <a:r>
              <a:rPr lang="it-IT" sz="2000" dirty="0" err="1"/>
              <a:t>feasible</a:t>
            </a:r>
            <a:r>
              <a:rPr lang="it-IT" sz="2000" dirty="0"/>
              <a:t> with </a:t>
            </a:r>
            <a:r>
              <a:rPr lang="it-IT" sz="2000" dirty="0" err="1"/>
              <a:t>photoelectric</a:t>
            </a:r>
            <a:r>
              <a:rPr lang="it-IT" sz="2000" dirty="0"/>
              <a:t> detectors </a:t>
            </a:r>
            <a:r>
              <a:rPr lang="it-IT" sz="2000" dirty="0" err="1"/>
              <a:t>filled</a:t>
            </a:r>
            <a:r>
              <a:rPr lang="it-IT" sz="2000" dirty="0"/>
              <a:t> with </a:t>
            </a:r>
            <a:r>
              <a:rPr lang="it-IT" sz="2000" dirty="0" err="1"/>
              <a:t>pressurized</a:t>
            </a:r>
            <a:r>
              <a:rPr lang="it-IT" sz="2000" dirty="0"/>
              <a:t> Argon (2-3 atm, 2-3 cm) </a:t>
            </a:r>
            <a:r>
              <a:rPr lang="it-IT" sz="2000" dirty="0" err="1"/>
              <a:t>as</a:t>
            </a:r>
            <a:r>
              <a:rPr lang="it-IT" sz="2000" dirty="0"/>
              <a:t> </a:t>
            </a:r>
            <a:r>
              <a:rPr lang="it-IT" sz="2000" dirty="0" err="1"/>
              <a:t>computed</a:t>
            </a:r>
            <a:r>
              <a:rPr lang="it-IT" sz="2000" dirty="0"/>
              <a:t> and </a:t>
            </a:r>
            <a:r>
              <a:rPr lang="it-IT" sz="2000" dirty="0" err="1"/>
              <a:t>partially</a:t>
            </a:r>
            <a:r>
              <a:rPr lang="it-IT" sz="2000" dirty="0"/>
              <a:t> </a:t>
            </a:r>
            <a:r>
              <a:rPr lang="it-IT" sz="2000" dirty="0" err="1"/>
              <a:t>verified</a:t>
            </a:r>
            <a:r>
              <a:rPr lang="it-IT" sz="2000" dirty="0"/>
              <a:t> in the </a:t>
            </a:r>
            <a:r>
              <a:rPr lang="it-IT" sz="2000" dirty="0" err="1"/>
              <a:t>past</a:t>
            </a:r>
            <a:r>
              <a:rPr lang="it-IT" sz="2000" dirty="0"/>
              <a:t>.</a:t>
            </a:r>
          </a:p>
          <a:p>
            <a:pPr algn="l"/>
            <a:endParaRPr lang="it-IT" sz="2000" dirty="0"/>
          </a:p>
          <a:p>
            <a:pPr algn="l"/>
            <a:r>
              <a:rPr lang="it-IT" sz="2000" dirty="0"/>
              <a:t>The extension to energies 20-80 keV </a:t>
            </a:r>
            <a:r>
              <a:rPr lang="it-IT" sz="2000" dirty="0" err="1"/>
              <a:t>is</a:t>
            </a:r>
            <a:r>
              <a:rPr lang="it-IT" sz="2000" dirty="0"/>
              <a:t> </a:t>
            </a:r>
            <a:r>
              <a:rPr lang="it-IT" sz="2000" dirty="0" err="1"/>
              <a:t>feasible</a:t>
            </a:r>
            <a:r>
              <a:rPr lang="it-IT" sz="2000" dirty="0"/>
              <a:t> with </a:t>
            </a:r>
            <a:r>
              <a:rPr lang="it-IT" sz="2000" dirty="0" err="1"/>
              <a:t>focal</a:t>
            </a:r>
            <a:r>
              <a:rPr lang="it-IT" sz="2000" dirty="0"/>
              <a:t> </a:t>
            </a:r>
            <a:r>
              <a:rPr lang="it-IT" sz="2000" dirty="0" err="1"/>
              <a:t>plane</a:t>
            </a:r>
            <a:r>
              <a:rPr lang="it-IT" sz="2000" dirty="0"/>
              <a:t> scattering polarimeters </a:t>
            </a:r>
            <a:r>
              <a:rPr lang="it-IT" sz="2000" dirty="0" err="1"/>
              <a:t>as</a:t>
            </a:r>
            <a:r>
              <a:rPr lang="it-IT" sz="2000" dirty="0"/>
              <a:t> </a:t>
            </a:r>
            <a:r>
              <a:rPr lang="it-IT" sz="2000" dirty="0" err="1"/>
              <a:t>demostrated</a:t>
            </a:r>
            <a:r>
              <a:rPr lang="it-IT" sz="2000" dirty="0"/>
              <a:t> by XL </a:t>
            </a:r>
            <a:r>
              <a:rPr lang="it-IT" sz="2000" dirty="0" err="1"/>
              <a:t>Calibur</a:t>
            </a:r>
            <a:r>
              <a:rPr lang="it-IT" sz="2000" dirty="0"/>
              <a:t>. Active </a:t>
            </a:r>
            <a:r>
              <a:rPr lang="it-IT" sz="2000" dirty="0" err="1"/>
              <a:t>instrumets</a:t>
            </a:r>
            <a:r>
              <a:rPr lang="it-IT" sz="2000" dirty="0"/>
              <a:t> with low background </a:t>
            </a:r>
            <a:r>
              <a:rPr lang="it-IT" sz="2000" dirty="0" err="1"/>
              <a:t>should</a:t>
            </a:r>
            <a:r>
              <a:rPr lang="it-IT" sz="2000" dirty="0"/>
              <a:t> be </a:t>
            </a:r>
            <a:r>
              <a:rPr lang="it-IT" sz="2000" dirty="0" err="1"/>
              <a:t>rejuvenated</a:t>
            </a:r>
            <a:r>
              <a:rPr lang="it-IT" sz="2000" dirty="0"/>
              <a:t>.</a:t>
            </a:r>
          </a:p>
          <a:p>
            <a:pPr algn="l"/>
            <a:endParaRPr lang="it-IT" dirty="0"/>
          </a:p>
        </p:txBody>
      </p:sp>
      <p:pic>
        <p:nvPicPr>
          <p:cNvPr id="3" name="Immagine 2">
            <a:extLst>
              <a:ext uri="{FF2B5EF4-FFF2-40B4-BE49-F238E27FC236}">
                <a16:creationId xmlns:a16="http://schemas.microsoft.com/office/drawing/2014/main" id="{A21A02A0-BAC8-0E7A-1C88-E4B8D007D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6893" y="3797857"/>
            <a:ext cx="3702445" cy="2831544"/>
          </a:xfrm>
          <a:prstGeom prst="rect">
            <a:avLst/>
          </a:prstGeom>
        </p:spPr>
      </p:pic>
      <p:sp>
        <p:nvSpPr>
          <p:cNvPr id="6" name="CasellaDiTesto 5">
            <a:extLst>
              <a:ext uri="{FF2B5EF4-FFF2-40B4-BE49-F238E27FC236}">
                <a16:creationId xmlns:a16="http://schemas.microsoft.com/office/drawing/2014/main" id="{B0E64743-6F0F-D60B-DC96-081E3E71048D}"/>
              </a:ext>
            </a:extLst>
          </p:cNvPr>
          <p:cNvSpPr txBox="1"/>
          <p:nvPr/>
        </p:nvSpPr>
        <p:spPr>
          <a:xfrm>
            <a:off x="558800" y="3579363"/>
            <a:ext cx="5715000" cy="3170099"/>
          </a:xfrm>
          <a:prstGeom prst="rect">
            <a:avLst/>
          </a:prstGeom>
          <a:noFill/>
          <a:ln>
            <a:noFill/>
          </a:ln>
        </p:spPr>
        <p:txBody>
          <a:bodyPr wrap="square" rtlCol="0">
            <a:spAutoFit/>
          </a:bodyPr>
          <a:lstStyle/>
          <a:p>
            <a:pPr algn="l"/>
            <a:endParaRPr lang="it-IT" sz="1600" dirty="0"/>
          </a:p>
          <a:p>
            <a:pPr algn="l"/>
            <a:r>
              <a:rPr lang="it-IT" sz="2800" dirty="0" err="1"/>
              <a:t>Stacking</a:t>
            </a:r>
            <a:r>
              <a:rPr lang="it-IT" sz="2800" dirty="0"/>
              <a:t> in the focus of the </a:t>
            </a:r>
            <a:r>
              <a:rPr lang="it-IT" sz="2800" dirty="0" err="1"/>
              <a:t>same</a:t>
            </a:r>
            <a:r>
              <a:rPr lang="it-IT" sz="2800" dirty="0"/>
              <a:t> </a:t>
            </a:r>
            <a:r>
              <a:rPr lang="it-IT" sz="2800" dirty="0" err="1"/>
              <a:t>optics</a:t>
            </a:r>
            <a:r>
              <a:rPr lang="it-IT" sz="2800" dirty="0"/>
              <a:t> scattering polarimeters with gas polarimeters </a:t>
            </a:r>
            <a:r>
              <a:rPr lang="it-IT" sz="2800" dirty="0" err="1"/>
              <a:t>is</a:t>
            </a:r>
            <a:r>
              <a:rPr lang="it-IT" sz="2800" dirty="0"/>
              <a:t> one of the goals for the </a:t>
            </a:r>
            <a:r>
              <a:rPr lang="it-IT" sz="2800" dirty="0" err="1"/>
              <a:t>near</a:t>
            </a:r>
            <a:r>
              <a:rPr lang="it-IT" sz="2800" dirty="0"/>
              <a:t> future. The ASIC </a:t>
            </a:r>
            <a:r>
              <a:rPr lang="it-IT" sz="2800" dirty="0" err="1"/>
              <a:t>which</a:t>
            </a:r>
            <a:r>
              <a:rPr lang="it-IT" sz="2800" dirty="0"/>
              <a:t> </a:t>
            </a:r>
            <a:r>
              <a:rPr lang="it-IT" sz="2800" dirty="0" err="1"/>
              <a:t>is</a:t>
            </a:r>
            <a:r>
              <a:rPr lang="it-IT" sz="2800" dirty="0"/>
              <a:t> the </a:t>
            </a:r>
            <a:r>
              <a:rPr lang="it-IT" sz="2800" dirty="0" err="1"/>
              <a:t>basis</a:t>
            </a:r>
            <a:r>
              <a:rPr lang="it-IT" sz="2800" dirty="0"/>
              <a:t> of a </a:t>
            </a:r>
            <a:r>
              <a:rPr lang="it-IT" sz="2800" dirty="0" err="1"/>
              <a:t>photoelectric</a:t>
            </a:r>
            <a:r>
              <a:rPr lang="it-IT" sz="2800" dirty="0"/>
              <a:t> </a:t>
            </a:r>
            <a:r>
              <a:rPr lang="it-IT" sz="2800" dirty="0" err="1"/>
              <a:t>polarimetr</a:t>
            </a:r>
            <a:r>
              <a:rPr lang="it-IT" sz="2800" dirty="0"/>
              <a:t> </a:t>
            </a:r>
            <a:r>
              <a:rPr lang="it-IT" sz="2800" dirty="0" err="1"/>
              <a:t>is</a:t>
            </a:r>
            <a:r>
              <a:rPr lang="it-IT" sz="2800" dirty="0"/>
              <a:t> </a:t>
            </a:r>
            <a:r>
              <a:rPr lang="it-IT" sz="2800" dirty="0" err="1"/>
              <a:t>grown</a:t>
            </a:r>
            <a:r>
              <a:rPr lang="it-IT" sz="2800" dirty="0"/>
              <a:t> on a chip </a:t>
            </a:r>
            <a:r>
              <a:rPr lang="it-IT" sz="2800" dirty="0" err="1"/>
              <a:t>whose</a:t>
            </a:r>
            <a:r>
              <a:rPr lang="it-IT" sz="2800" dirty="0"/>
              <a:t> </a:t>
            </a:r>
          </a:p>
          <a:p>
            <a:pPr algn="l"/>
            <a:endParaRPr lang="it-IT" sz="1600" dirty="0"/>
          </a:p>
        </p:txBody>
      </p:sp>
    </p:spTree>
    <p:extLst>
      <p:ext uri="{BB962C8B-B14F-4D97-AF65-F5344CB8AC3E}">
        <p14:creationId xmlns:p14="http://schemas.microsoft.com/office/powerpoint/2010/main" val="4134059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008370-D033-9153-D393-DF33FA13785A}"/>
              </a:ext>
            </a:extLst>
          </p:cNvPr>
          <p:cNvSpPr>
            <a:spLocks noGrp="1"/>
          </p:cNvSpPr>
          <p:nvPr>
            <p:ph type="title"/>
          </p:nvPr>
        </p:nvSpPr>
        <p:spPr/>
        <p:txBody>
          <a:bodyPr/>
          <a:lstStyle/>
          <a:p>
            <a:r>
              <a:rPr lang="it-IT" dirty="0"/>
              <a:t>Some </a:t>
            </a:r>
            <a:r>
              <a:rPr lang="it-IT" dirty="0" err="1"/>
              <a:t>gidelines</a:t>
            </a:r>
            <a:r>
              <a:rPr lang="it-IT" dirty="0"/>
              <a:t>: the </a:t>
            </a:r>
            <a:r>
              <a:rPr lang="it-IT" dirty="0" err="1"/>
              <a:t>sensitivity</a:t>
            </a:r>
            <a:endParaRPr lang="it-IT" dirty="0"/>
          </a:p>
        </p:txBody>
      </p:sp>
      <p:sp>
        <p:nvSpPr>
          <p:cNvPr id="3" name="CasellaDiTesto 2">
            <a:extLst>
              <a:ext uri="{FF2B5EF4-FFF2-40B4-BE49-F238E27FC236}">
                <a16:creationId xmlns:a16="http://schemas.microsoft.com/office/drawing/2014/main" id="{80A01E3C-DB6D-79FE-2098-45BDCBDC055F}"/>
              </a:ext>
            </a:extLst>
          </p:cNvPr>
          <p:cNvSpPr txBox="1"/>
          <p:nvPr/>
        </p:nvSpPr>
        <p:spPr>
          <a:xfrm>
            <a:off x="1039906" y="1524000"/>
            <a:ext cx="10201835" cy="3785652"/>
          </a:xfrm>
          <a:prstGeom prst="rect">
            <a:avLst/>
          </a:prstGeom>
          <a:noFill/>
          <a:ln>
            <a:noFill/>
          </a:ln>
        </p:spPr>
        <p:txBody>
          <a:bodyPr wrap="square" rtlCol="0">
            <a:spAutoFit/>
          </a:bodyPr>
          <a:lstStyle/>
          <a:p>
            <a:pPr algn="l"/>
            <a:r>
              <a:rPr lang="it-IT" sz="1600" dirty="0"/>
              <a:t>New generation ASIC chips </a:t>
            </a:r>
            <a:r>
              <a:rPr lang="it-IT" sz="1600" dirty="0" err="1"/>
              <a:t>should</a:t>
            </a:r>
            <a:r>
              <a:rPr lang="it-IT" sz="1600" dirty="0"/>
              <a:t> </a:t>
            </a:r>
            <a:r>
              <a:rPr lang="it-IT" sz="1600" dirty="0" err="1"/>
              <a:t>improve</a:t>
            </a:r>
            <a:r>
              <a:rPr lang="it-IT" sz="1600" dirty="0"/>
              <a:t> </a:t>
            </a:r>
            <a:r>
              <a:rPr lang="it-IT" sz="1600" dirty="0" err="1"/>
              <a:t>sensitivity</a:t>
            </a:r>
            <a:r>
              <a:rPr lang="it-IT" sz="1600" dirty="0"/>
              <a:t> by:</a:t>
            </a:r>
          </a:p>
          <a:p>
            <a:pPr marL="285750" indent="-285750" algn="l">
              <a:buFont typeface="Arial" panose="020B0604020202020204" pitchFamily="34" charset="0"/>
              <a:buChar char="•"/>
            </a:pPr>
            <a:r>
              <a:rPr lang="it-IT" sz="1600" dirty="0"/>
              <a:t>3-D imaging of tracks</a:t>
            </a:r>
          </a:p>
          <a:p>
            <a:pPr marL="285750" indent="-285750" algn="l">
              <a:buFont typeface="Arial" panose="020B0604020202020204" pitchFamily="34" charset="0"/>
              <a:buChar char="•"/>
            </a:pPr>
            <a:r>
              <a:rPr lang="it-IT" sz="1600" dirty="0"/>
              <a:t>Better background </a:t>
            </a:r>
            <a:r>
              <a:rPr lang="it-IT" sz="1600" dirty="0" err="1"/>
              <a:t>rejection</a:t>
            </a:r>
            <a:r>
              <a:rPr lang="it-IT" sz="1600" dirty="0"/>
              <a:t> by rise-time and </a:t>
            </a:r>
            <a:r>
              <a:rPr lang="it-IT" sz="1600" dirty="0" err="1"/>
              <a:t>anticoincidence</a:t>
            </a:r>
            <a:endParaRPr lang="it-IT" sz="1600" dirty="0"/>
          </a:p>
          <a:p>
            <a:pPr marL="285750" indent="-285750" algn="l">
              <a:buFont typeface="Arial" panose="020B0604020202020204" pitchFamily="34" charset="0"/>
              <a:buChar char="•"/>
            </a:pPr>
            <a:r>
              <a:rPr lang="it-IT" sz="1600" dirty="0"/>
              <a:t>Lower dead time</a:t>
            </a:r>
          </a:p>
          <a:p>
            <a:pPr marL="285750" indent="-285750" algn="l">
              <a:buFont typeface="Arial" panose="020B0604020202020204" pitchFamily="34" charset="0"/>
              <a:buChar char="•"/>
            </a:pPr>
            <a:r>
              <a:rPr lang="it-IT" sz="1600" dirty="0" err="1"/>
              <a:t>Larger</a:t>
            </a:r>
            <a:r>
              <a:rPr lang="it-IT" sz="1600" dirty="0"/>
              <a:t> field of </a:t>
            </a:r>
            <a:r>
              <a:rPr lang="it-IT" sz="1600" dirty="0" err="1"/>
              <a:t>view</a:t>
            </a:r>
            <a:r>
              <a:rPr lang="it-IT" sz="1600" dirty="0"/>
              <a:t> by </a:t>
            </a:r>
            <a:r>
              <a:rPr lang="it-IT" sz="1600" dirty="0" err="1"/>
              <a:t>tiling</a:t>
            </a:r>
            <a:endParaRPr lang="it-IT" sz="1600" dirty="0"/>
          </a:p>
          <a:p>
            <a:pPr algn="l"/>
            <a:endParaRPr lang="it-IT" sz="1600" dirty="0"/>
          </a:p>
          <a:p>
            <a:pPr algn="l"/>
            <a:r>
              <a:rPr lang="it-IT" sz="1600" dirty="0"/>
              <a:t>Energy </a:t>
            </a:r>
            <a:r>
              <a:rPr lang="it-IT" sz="1600" dirty="0" err="1"/>
              <a:t>resolution</a:t>
            </a:r>
            <a:r>
              <a:rPr lang="it-IT" sz="1600" dirty="0"/>
              <a:t> can be </a:t>
            </a:r>
            <a:r>
              <a:rPr lang="it-IT" sz="1600" dirty="0" err="1"/>
              <a:t>slightly</a:t>
            </a:r>
            <a:r>
              <a:rPr lang="it-IT" sz="1600" dirty="0"/>
              <a:t> </a:t>
            </a:r>
            <a:r>
              <a:rPr lang="it-IT" sz="1600" dirty="0" err="1"/>
              <a:t>improved</a:t>
            </a:r>
            <a:r>
              <a:rPr lang="it-IT" sz="1600" dirty="0"/>
              <a:t> </a:t>
            </a:r>
            <a:r>
              <a:rPr lang="it-IT" sz="1600" dirty="0" err="1"/>
              <a:t>but</a:t>
            </a:r>
            <a:r>
              <a:rPr lang="it-IT" sz="1600" dirty="0"/>
              <a:t> </a:t>
            </a:r>
            <a:r>
              <a:rPr lang="it-IT" sz="1600" dirty="0" err="1"/>
              <a:t>not</a:t>
            </a:r>
            <a:r>
              <a:rPr lang="it-IT" sz="1600" dirty="0"/>
              <a:t> </a:t>
            </a:r>
            <a:r>
              <a:rPr lang="it-IT" sz="1600" dirty="0" err="1"/>
              <a:t>much</a:t>
            </a:r>
            <a:endParaRPr lang="it-IT" sz="1600" dirty="0"/>
          </a:p>
          <a:p>
            <a:pPr algn="l"/>
            <a:endParaRPr lang="it-IT" sz="1600" dirty="0"/>
          </a:p>
          <a:p>
            <a:pPr algn="l"/>
            <a:r>
              <a:rPr lang="it-IT" sz="1600" dirty="0"/>
              <a:t>A moderate </a:t>
            </a:r>
            <a:r>
              <a:rPr lang="it-IT" sz="1600" dirty="0" err="1"/>
              <a:t>imprvement</a:t>
            </a:r>
            <a:r>
              <a:rPr lang="it-IT" sz="1600" dirty="0"/>
              <a:t> of </a:t>
            </a:r>
            <a:r>
              <a:rPr lang="it-IT" sz="1600" dirty="0" err="1"/>
              <a:t>efficiency</a:t>
            </a:r>
            <a:r>
              <a:rPr lang="it-IT" sz="1600" dirty="0"/>
              <a:t> </a:t>
            </a:r>
            <a:r>
              <a:rPr lang="it-IT" sz="1600" dirty="0" err="1"/>
              <a:t>is</a:t>
            </a:r>
            <a:r>
              <a:rPr lang="it-IT" sz="1600" dirty="0"/>
              <a:t> </a:t>
            </a:r>
            <a:r>
              <a:rPr lang="it-IT" sz="1600" dirty="0" err="1"/>
              <a:t>feasible</a:t>
            </a:r>
            <a:r>
              <a:rPr lang="it-IT" sz="1600" dirty="0"/>
              <a:t> with an </a:t>
            </a:r>
            <a:r>
              <a:rPr lang="it-IT" sz="1600" dirty="0" err="1"/>
              <a:t>adequate</a:t>
            </a:r>
            <a:r>
              <a:rPr lang="it-IT" sz="1600" dirty="0"/>
              <a:t> R&amp;D. A more radical one by </a:t>
            </a:r>
            <a:r>
              <a:rPr lang="it-IT" sz="1600" dirty="0" err="1"/>
              <a:t>electronegative</a:t>
            </a:r>
            <a:r>
              <a:rPr lang="it-IT" sz="1600" dirty="0"/>
              <a:t> gas </a:t>
            </a:r>
            <a:r>
              <a:rPr lang="it-IT" sz="1600" dirty="0" err="1"/>
              <a:t>is</a:t>
            </a:r>
            <a:r>
              <a:rPr lang="it-IT" sz="1600" dirty="0"/>
              <a:t> to be </a:t>
            </a:r>
            <a:r>
              <a:rPr lang="it-IT" sz="1600" dirty="0" err="1"/>
              <a:t>studied</a:t>
            </a:r>
            <a:r>
              <a:rPr lang="it-IT" sz="1600" dirty="0"/>
              <a:t> </a:t>
            </a:r>
            <a:r>
              <a:rPr lang="it-IT" sz="1600" dirty="0" err="1"/>
              <a:t>but</a:t>
            </a:r>
            <a:r>
              <a:rPr lang="it-IT" sz="1600" dirty="0"/>
              <a:t> </a:t>
            </a:r>
            <a:r>
              <a:rPr lang="it-IT" sz="1600" dirty="0" err="1"/>
              <a:t>not</a:t>
            </a:r>
            <a:r>
              <a:rPr lang="it-IT" sz="1600" dirty="0"/>
              <a:t> sure.</a:t>
            </a:r>
          </a:p>
          <a:p>
            <a:pPr algn="l"/>
            <a:endParaRPr lang="it-IT" sz="1600" dirty="0"/>
          </a:p>
          <a:p>
            <a:pPr algn="l"/>
            <a:r>
              <a:rPr lang="it-IT" sz="1600" dirty="0" err="1"/>
              <a:t>Systematics</a:t>
            </a:r>
            <a:r>
              <a:rPr lang="it-IT" sz="1600" dirty="0"/>
              <a:t> </a:t>
            </a:r>
            <a:r>
              <a:rPr lang="it-IT" sz="1600" dirty="0" err="1"/>
              <a:t>as</a:t>
            </a:r>
            <a:r>
              <a:rPr lang="it-IT" sz="1600" dirty="0"/>
              <a:t> </a:t>
            </a:r>
            <a:r>
              <a:rPr lang="it-IT" sz="1600" dirty="0" err="1"/>
              <a:t>spurious</a:t>
            </a:r>
            <a:r>
              <a:rPr lang="it-IT" sz="1600" dirty="0"/>
              <a:t> </a:t>
            </a:r>
            <a:r>
              <a:rPr lang="it-IT" sz="1600" dirty="0" err="1"/>
              <a:t>modulation</a:t>
            </a:r>
            <a:r>
              <a:rPr lang="it-IT" sz="1600" dirty="0"/>
              <a:t> or </a:t>
            </a:r>
            <a:r>
              <a:rPr lang="it-IT" sz="1600" dirty="0" err="1"/>
              <a:t>charge</a:t>
            </a:r>
            <a:r>
              <a:rPr lang="it-IT" sz="1600" dirty="0"/>
              <a:t> build-up </a:t>
            </a:r>
            <a:r>
              <a:rPr lang="it-IT" sz="1600" dirty="0" err="1"/>
              <a:t>should</a:t>
            </a:r>
            <a:r>
              <a:rPr lang="it-IT" sz="1600" dirty="0"/>
              <a:t> be </a:t>
            </a:r>
            <a:r>
              <a:rPr lang="it-IT" sz="1600" dirty="0" err="1"/>
              <a:t>reduced</a:t>
            </a:r>
            <a:r>
              <a:rPr lang="it-IT" sz="1600" dirty="0"/>
              <a:t> or </a:t>
            </a:r>
            <a:r>
              <a:rPr lang="it-IT" sz="1600" dirty="0" err="1"/>
              <a:t>suppressend</a:t>
            </a:r>
            <a:r>
              <a:rPr lang="it-IT" sz="1600" dirty="0"/>
              <a:t> with a R&amp;D activity</a:t>
            </a:r>
          </a:p>
          <a:p>
            <a:pPr algn="l"/>
            <a:endParaRPr lang="it-IT" sz="1600" dirty="0"/>
          </a:p>
          <a:p>
            <a:pPr algn="l"/>
            <a:r>
              <a:rPr lang="it-IT" sz="1600" dirty="0"/>
              <a:t> </a:t>
            </a:r>
          </a:p>
          <a:p>
            <a:pPr algn="l"/>
            <a:r>
              <a:rPr lang="it-IT" sz="1600" dirty="0"/>
              <a:t> </a:t>
            </a:r>
          </a:p>
        </p:txBody>
      </p:sp>
    </p:spTree>
    <p:extLst>
      <p:ext uri="{BB962C8B-B14F-4D97-AF65-F5344CB8AC3E}">
        <p14:creationId xmlns:p14="http://schemas.microsoft.com/office/powerpoint/2010/main" val="1406235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F3CED0-2F82-D46A-241E-36C3485D3FBE}"/>
              </a:ext>
            </a:extLst>
          </p:cNvPr>
          <p:cNvSpPr>
            <a:spLocks noGrp="1"/>
          </p:cNvSpPr>
          <p:nvPr>
            <p:ph type="title"/>
          </p:nvPr>
        </p:nvSpPr>
        <p:spPr/>
        <p:txBody>
          <a:bodyPr/>
          <a:lstStyle/>
          <a:p>
            <a:r>
              <a:rPr lang="it-IT" dirty="0"/>
              <a:t>Some </a:t>
            </a:r>
            <a:r>
              <a:rPr lang="it-IT" dirty="0" err="1"/>
              <a:t>guidelines</a:t>
            </a:r>
            <a:r>
              <a:rPr lang="it-IT" dirty="0"/>
              <a:t>: future mission concepts or </a:t>
            </a:r>
            <a:r>
              <a:rPr lang="it-IT" dirty="0" err="1"/>
              <a:t>profiles</a:t>
            </a:r>
            <a:endParaRPr lang="it-IT" dirty="0"/>
          </a:p>
        </p:txBody>
      </p:sp>
      <p:sp>
        <p:nvSpPr>
          <p:cNvPr id="3" name="CasellaDiTesto 2">
            <a:extLst>
              <a:ext uri="{FF2B5EF4-FFF2-40B4-BE49-F238E27FC236}">
                <a16:creationId xmlns:a16="http://schemas.microsoft.com/office/drawing/2014/main" id="{D3E4479E-D12B-EE35-48CA-2B03D0A9E7C1}"/>
              </a:ext>
            </a:extLst>
          </p:cNvPr>
          <p:cNvSpPr txBox="1"/>
          <p:nvPr/>
        </p:nvSpPr>
        <p:spPr>
          <a:xfrm>
            <a:off x="896471" y="1398494"/>
            <a:ext cx="10381129" cy="3539430"/>
          </a:xfrm>
          <a:prstGeom prst="rect">
            <a:avLst/>
          </a:prstGeom>
          <a:noFill/>
          <a:ln>
            <a:noFill/>
          </a:ln>
        </p:spPr>
        <p:txBody>
          <a:bodyPr wrap="square" rtlCol="0">
            <a:spAutoFit/>
          </a:bodyPr>
          <a:lstStyle/>
          <a:p>
            <a:pPr algn="l"/>
            <a:r>
              <a:rPr lang="it-IT" sz="1600" dirty="0"/>
              <a:t>The </a:t>
            </a:r>
            <a:r>
              <a:rPr lang="it-IT" sz="1600" dirty="0" err="1"/>
              <a:t>improvement</a:t>
            </a:r>
            <a:r>
              <a:rPr lang="it-IT" sz="1600" dirty="0"/>
              <a:t> of the </a:t>
            </a:r>
            <a:r>
              <a:rPr lang="it-IT" sz="1600" dirty="0" err="1"/>
              <a:t>contemporary</a:t>
            </a:r>
            <a:r>
              <a:rPr lang="it-IT" sz="1600" dirty="0"/>
              <a:t> coverage </a:t>
            </a:r>
            <a:r>
              <a:rPr lang="it-IT" sz="1600" dirty="0" err="1"/>
              <a:t>could</a:t>
            </a:r>
            <a:r>
              <a:rPr lang="it-IT" sz="1600" dirty="0"/>
              <a:t> be </a:t>
            </a:r>
            <a:r>
              <a:rPr lang="it-IT" sz="1600" dirty="0" err="1"/>
              <a:t>achieved</a:t>
            </a:r>
            <a:r>
              <a:rPr lang="it-IT" sz="1600" dirty="0"/>
              <a:t> with:</a:t>
            </a:r>
          </a:p>
          <a:p>
            <a:pPr marL="285750" indent="-285750" algn="l">
              <a:buFont typeface="Arial" panose="020B0604020202020204" pitchFamily="34" charset="0"/>
              <a:buChar char="•"/>
            </a:pPr>
            <a:r>
              <a:rPr lang="it-IT" sz="1600" dirty="0" err="1"/>
              <a:t>Different</a:t>
            </a:r>
            <a:r>
              <a:rPr lang="it-IT" sz="1600" dirty="0"/>
              <a:t> solar panel position</a:t>
            </a:r>
          </a:p>
          <a:p>
            <a:pPr marL="285750" indent="-285750" algn="l">
              <a:buFont typeface="Arial" panose="020B0604020202020204" pitchFamily="34" charset="0"/>
              <a:buChar char="•"/>
            </a:pPr>
            <a:r>
              <a:rPr lang="it-IT" sz="1600" dirty="0" err="1"/>
              <a:t>Orbit</a:t>
            </a:r>
            <a:r>
              <a:rPr lang="it-IT" sz="1600" dirty="0"/>
              <a:t> far from Earth</a:t>
            </a:r>
          </a:p>
          <a:p>
            <a:pPr marL="285750" indent="-285750" algn="l">
              <a:buFont typeface="Arial" panose="020B0604020202020204" pitchFamily="34" charset="0"/>
              <a:buChar char="•"/>
            </a:pPr>
            <a:r>
              <a:rPr lang="it-IT" sz="1600" dirty="0" err="1"/>
              <a:t>Other</a:t>
            </a:r>
            <a:r>
              <a:rPr lang="it-IT" sz="1600" dirty="0"/>
              <a:t> </a:t>
            </a:r>
            <a:r>
              <a:rPr lang="it-IT" sz="1600" dirty="0" err="1"/>
              <a:t>instruments</a:t>
            </a:r>
            <a:r>
              <a:rPr lang="it-IT" sz="1600" dirty="0"/>
              <a:t> </a:t>
            </a:r>
            <a:r>
              <a:rPr lang="it-IT" sz="1600" dirty="0" err="1"/>
              <a:t>onboard</a:t>
            </a:r>
            <a:r>
              <a:rPr lang="it-IT" sz="1600" dirty="0"/>
              <a:t> (e.g. a X-Ray </a:t>
            </a:r>
            <a:r>
              <a:rPr lang="it-IT" sz="1600" dirty="0" err="1"/>
              <a:t>spectrometer</a:t>
            </a:r>
            <a:r>
              <a:rPr lang="it-IT" sz="1600" dirty="0"/>
              <a:t> or an Optical Polarimeter)</a:t>
            </a:r>
          </a:p>
          <a:p>
            <a:pPr algn="l"/>
            <a:endParaRPr lang="it-IT" sz="1600" dirty="0"/>
          </a:p>
          <a:p>
            <a:pPr algn="l"/>
            <a:r>
              <a:rPr lang="it-IT" sz="1600" dirty="0"/>
              <a:t>The reaction </a:t>
            </a:r>
            <a:r>
              <a:rPr lang="it-IT" sz="1600" dirty="0" err="1"/>
              <a:t>rapidity</a:t>
            </a:r>
            <a:r>
              <a:rPr lang="it-IT" sz="1600" dirty="0"/>
              <a:t> </a:t>
            </a:r>
            <a:r>
              <a:rPr lang="it-IT" sz="1600" dirty="0" err="1"/>
              <a:t>is</a:t>
            </a:r>
            <a:r>
              <a:rPr lang="it-IT" sz="1600" dirty="0"/>
              <a:t> </a:t>
            </a:r>
            <a:r>
              <a:rPr lang="it-IT" sz="1600" dirty="0" err="1"/>
              <a:t>mainly</a:t>
            </a:r>
            <a:r>
              <a:rPr lang="it-IT" sz="1600" dirty="0"/>
              <a:t> a </a:t>
            </a:r>
            <a:r>
              <a:rPr lang="it-IT" sz="1600" dirty="0" err="1"/>
              <a:t>matter</a:t>
            </a:r>
            <a:r>
              <a:rPr lang="it-IT" sz="1600" dirty="0"/>
              <a:t> of money</a:t>
            </a:r>
          </a:p>
          <a:p>
            <a:pPr algn="l"/>
            <a:endParaRPr lang="it-IT" sz="1600" dirty="0"/>
          </a:p>
          <a:p>
            <a:pPr algn="l"/>
            <a:r>
              <a:rPr lang="it-IT" sz="1600" dirty="0"/>
              <a:t>An </a:t>
            </a:r>
            <a:r>
              <a:rPr lang="it-IT" sz="1600" dirty="0" err="1"/>
              <a:t>instrument</a:t>
            </a:r>
            <a:r>
              <a:rPr lang="it-IT" sz="1600" dirty="0"/>
              <a:t> for bursts or </a:t>
            </a:r>
            <a:r>
              <a:rPr lang="it-IT" sz="1600" dirty="0" err="1"/>
              <a:t>other</a:t>
            </a:r>
            <a:r>
              <a:rPr lang="it-IT" sz="1600" dirty="0"/>
              <a:t> sources of </a:t>
            </a:r>
            <a:r>
              <a:rPr lang="it-IT" sz="1600" dirty="0" err="1"/>
              <a:t>unknown</a:t>
            </a:r>
            <a:r>
              <a:rPr lang="it-IT" sz="1600" dirty="0"/>
              <a:t> position </a:t>
            </a:r>
            <a:r>
              <a:rPr lang="it-IT" sz="1600" dirty="0" err="1"/>
              <a:t>require</a:t>
            </a:r>
            <a:r>
              <a:rPr lang="it-IT" sz="1600" dirty="0"/>
              <a:t> a large area </a:t>
            </a:r>
            <a:r>
              <a:rPr lang="it-IT" sz="1600" dirty="0" err="1"/>
              <a:t>that</a:t>
            </a:r>
            <a:r>
              <a:rPr lang="it-IT" sz="1600" dirty="0"/>
              <a:t> can be </a:t>
            </a:r>
            <a:r>
              <a:rPr lang="it-IT" sz="1600" dirty="0" err="1"/>
              <a:t>achieved</a:t>
            </a:r>
            <a:r>
              <a:rPr lang="it-IT" sz="1600" dirty="0"/>
              <a:t> with large scale </a:t>
            </a:r>
            <a:r>
              <a:rPr lang="it-IT" sz="1600" dirty="0" err="1"/>
              <a:t>tiling</a:t>
            </a:r>
            <a:r>
              <a:rPr lang="it-IT" sz="1600" dirty="0"/>
              <a:t> of ASIC chips or </a:t>
            </a:r>
            <a:r>
              <a:rPr lang="it-IT" sz="1600" dirty="0" err="1"/>
              <a:t>wiith</a:t>
            </a:r>
            <a:r>
              <a:rPr lang="it-IT" sz="1600" dirty="0"/>
              <a:t> optical </a:t>
            </a:r>
            <a:r>
              <a:rPr lang="it-IT" sz="1600" dirty="0" err="1"/>
              <a:t>read</a:t>
            </a:r>
            <a:r>
              <a:rPr lang="it-IT" sz="1600" dirty="0"/>
              <a:t> out</a:t>
            </a:r>
          </a:p>
          <a:p>
            <a:pPr algn="l"/>
            <a:endParaRPr lang="it-IT" sz="1600" dirty="0"/>
          </a:p>
          <a:p>
            <a:pPr algn="l"/>
            <a:r>
              <a:rPr lang="it-IT" sz="1600" dirty="0" err="1"/>
              <a:t>We</a:t>
            </a:r>
            <a:r>
              <a:rPr lang="it-IT" sz="1600" dirty="0"/>
              <a:t> </a:t>
            </a:r>
            <a:r>
              <a:rPr lang="it-IT" sz="1600" dirty="0" err="1"/>
              <a:t>should</a:t>
            </a:r>
            <a:r>
              <a:rPr lang="it-IT" sz="1600" dirty="0"/>
              <a:t> </a:t>
            </a:r>
            <a:r>
              <a:rPr lang="it-IT" sz="1600" dirty="0" err="1"/>
              <a:t>seriously</a:t>
            </a:r>
            <a:r>
              <a:rPr lang="it-IT" sz="1600" dirty="0"/>
              <a:t> </a:t>
            </a:r>
            <a:r>
              <a:rPr lang="it-IT" sz="1600" dirty="0" err="1"/>
              <a:t>consider</a:t>
            </a:r>
            <a:r>
              <a:rPr lang="it-IT" sz="1600" dirty="0"/>
              <a:t> </a:t>
            </a:r>
            <a:r>
              <a:rPr lang="it-IT" sz="1600" dirty="0" err="1"/>
              <a:t>that</a:t>
            </a:r>
            <a:r>
              <a:rPr lang="it-IT" sz="1600" dirty="0"/>
              <a:t> for </a:t>
            </a:r>
            <a:r>
              <a:rPr lang="it-IT" sz="1600" dirty="0" err="1"/>
              <a:t>bright</a:t>
            </a:r>
            <a:r>
              <a:rPr lang="it-IT" sz="1600" dirty="0"/>
              <a:t> sources </a:t>
            </a:r>
            <a:r>
              <a:rPr lang="it-IT" sz="1600" dirty="0" err="1"/>
              <a:t>also</a:t>
            </a:r>
            <a:r>
              <a:rPr lang="it-IT" sz="1600" dirty="0"/>
              <a:t> in a </a:t>
            </a:r>
            <a:r>
              <a:rPr lang="it-IT" sz="1600" dirty="0" err="1"/>
              <a:t>collimated</a:t>
            </a:r>
            <a:r>
              <a:rPr lang="it-IT" sz="1600" dirty="0"/>
              <a:t> </a:t>
            </a:r>
            <a:r>
              <a:rPr lang="it-IT" sz="1600" dirty="0" err="1"/>
              <a:t>instrument</a:t>
            </a:r>
            <a:r>
              <a:rPr lang="it-IT" sz="1600" dirty="0"/>
              <a:t> the background </a:t>
            </a:r>
            <a:r>
              <a:rPr lang="it-IT" sz="1600" dirty="0" err="1"/>
              <a:t>should</a:t>
            </a:r>
            <a:r>
              <a:rPr lang="it-IT" sz="1600" dirty="0"/>
              <a:t> be </a:t>
            </a:r>
            <a:r>
              <a:rPr lang="it-IT" sz="1600" dirty="0" err="1"/>
              <a:t>negligible</a:t>
            </a:r>
            <a:r>
              <a:rPr lang="it-IT" sz="1600" dirty="0"/>
              <a:t>. An </a:t>
            </a:r>
            <a:r>
              <a:rPr lang="it-IT" sz="1600" dirty="0" err="1"/>
              <a:t>instrument</a:t>
            </a:r>
            <a:r>
              <a:rPr lang="it-IT" sz="1600" dirty="0"/>
              <a:t> </a:t>
            </a:r>
            <a:r>
              <a:rPr lang="it-IT" sz="1600" dirty="0" err="1"/>
              <a:t>devoted</a:t>
            </a:r>
            <a:r>
              <a:rPr lang="it-IT" sz="1600" dirty="0"/>
              <a:t> to </a:t>
            </a:r>
            <a:r>
              <a:rPr lang="it-IT" sz="1600" dirty="0" err="1"/>
              <a:t>bright</a:t>
            </a:r>
            <a:r>
              <a:rPr lang="it-IT" sz="1600" dirty="0"/>
              <a:t> sources </a:t>
            </a:r>
            <a:r>
              <a:rPr lang="it-IT" sz="1600" dirty="0" err="1"/>
              <a:t>cold</a:t>
            </a:r>
            <a:r>
              <a:rPr lang="it-IT" sz="1600" dirty="0"/>
              <a:t> be </a:t>
            </a:r>
            <a:r>
              <a:rPr lang="it-IT" sz="1600" dirty="0" err="1"/>
              <a:t>much</a:t>
            </a:r>
            <a:r>
              <a:rPr lang="it-IT" sz="1600" dirty="0"/>
              <a:t> </a:t>
            </a:r>
            <a:r>
              <a:rPr lang="it-IT" sz="1600" dirty="0" err="1"/>
              <a:t>cheaper</a:t>
            </a:r>
            <a:r>
              <a:rPr lang="it-IT" sz="1600" dirty="0"/>
              <a:t> and </a:t>
            </a:r>
            <a:r>
              <a:rPr lang="it-IT" sz="1600" dirty="0" err="1"/>
              <a:t>much</a:t>
            </a:r>
            <a:r>
              <a:rPr lang="it-IT" sz="1600" dirty="0"/>
              <a:t> </a:t>
            </a:r>
            <a:r>
              <a:rPr lang="it-IT" sz="1600" dirty="0" err="1"/>
              <a:t>faster</a:t>
            </a:r>
            <a:r>
              <a:rPr lang="it-IT" sz="1600" dirty="0"/>
              <a:t> </a:t>
            </a:r>
            <a:r>
              <a:rPr lang="it-IT" sz="1600" dirty="0" err="1"/>
              <a:t>than</a:t>
            </a:r>
            <a:r>
              <a:rPr lang="it-IT" sz="1600" dirty="0"/>
              <a:t> the future missions.</a:t>
            </a:r>
          </a:p>
          <a:p>
            <a:pPr algn="l"/>
            <a:endParaRPr lang="it-IT" sz="1600" dirty="0"/>
          </a:p>
          <a:p>
            <a:pPr algn="l"/>
            <a:endParaRPr lang="it-IT" sz="1600" dirty="0"/>
          </a:p>
        </p:txBody>
      </p:sp>
    </p:spTree>
    <p:extLst>
      <p:ext uri="{BB962C8B-B14F-4D97-AF65-F5344CB8AC3E}">
        <p14:creationId xmlns:p14="http://schemas.microsoft.com/office/powerpoint/2010/main" val="287046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123F6-579F-1140-DEF3-A27AD387DEB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93FF0F0-F819-AF9B-B7AC-1BD2EBF40E1C}"/>
              </a:ext>
            </a:extLst>
          </p:cNvPr>
          <p:cNvSpPr>
            <a:spLocks noGrp="1"/>
          </p:cNvSpPr>
          <p:nvPr>
            <p:ph type="title"/>
          </p:nvPr>
        </p:nvSpPr>
        <p:spPr>
          <a:xfrm>
            <a:off x="2516094" y="90441"/>
            <a:ext cx="8887012" cy="685800"/>
          </a:xfrm>
        </p:spPr>
        <p:txBody>
          <a:bodyPr/>
          <a:lstStyle/>
          <a:p>
            <a:r>
              <a:rPr lang="it-IT" dirty="0"/>
              <a:t>A </a:t>
            </a:r>
            <a:r>
              <a:rPr lang="it-IT" dirty="0" err="1"/>
              <a:t>hint</a:t>
            </a:r>
            <a:r>
              <a:rPr lang="it-IT" dirty="0"/>
              <a:t> to the future from the </a:t>
            </a:r>
            <a:r>
              <a:rPr lang="it-IT" dirty="0" err="1"/>
              <a:t>recent</a:t>
            </a:r>
            <a:r>
              <a:rPr lang="it-IT" dirty="0"/>
              <a:t> </a:t>
            </a:r>
            <a:r>
              <a:rPr lang="it-IT" dirty="0" err="1"/>
              <a:t>past</a:t>
            </a:r>
            <a:endParaRPr lang="it-IT" dirty="0"/>
          </a:p>
        </p:txBody>
      </p:sp>
      <p:sp>
        <p:nvSpPr>
          <p:cNvPr id="3" name="CasellaDiTesto 2">
            <a:extLst>
              <a:ext uri="{FF2B5EF4-FFF2-40B4-BE49-F238E27FC236}">
                <a16:creationId xmlns:a16="http://schemas.microsoft.com/office/drawing/2014/main" id="{F1D1CF45-15E3-F0A9-CAB6-93ABA7EFDFF6}"/>
              </a:ext>
            </a:extLst>
          </p:cNvPr>
          <p:cNvSpPr txBox="1"/>
          <p:nvPr/>
        </p:nvSpPr>
        <p:spPr>
          <a:xfrm>
            <a:off x="729206" y="872712"/>
            <a:ext cx="10428789" cy="830997"/>
          </a:xfrm>
          <a:prstGeom prst="rect">
            <a:avLst/>
          </a:prstGeom>
          <a:noFill/>
          <a:ln>
            <a:noFill/>
          </a:ln>
        </p:spPr>
        <p:txBody>
          <a:bodyPr wrap="square" rtlCol="0">
            <a:spAutoFit/>
          </a:bodyPr>
          <a:lstStyle/>
          <a:p>
            <a:pPr algn="l"/>
            <a:r>
              <a:rPr lang="it-IT" sz="2000" dirty="0"/>
              <a:t>But the </a:t>
            </a:r>
            <a:r>
              <a:rPr lang="it-IT" sz="2000" dirty="0" err="1"/>
              <a:t>photoelectric</a:t>
            </a:r>
            <a:r>
              <a:rPr lang="it-IT" sz="2000" dirty="0"/>
              <a:t>, thanks to the band, can be </a:t>
            </a:r>
            <a:r>
              <a:rPr lang="it-IT" sz="2000" dirty="0" err="1"/>
              <a:t>also</a:t>
            </a:r>
            <a:r>
              <a:rPr lang="it-IT" sz="2000" dirty="0"/>
              <a:t> </a:t>
            </a:r>
            <a:r>
              <a:rPr lang="it-IT" sz="2000" dirty="0" err="1"/>
              <a:t>operated</a:t>
            </a:r>
            <a:r>
              <a:rPr lang="it-IT" sz="2000" dirty="0"/>
              <a:t> with a </a:t>
            </a:r>
            <a:r>
              <a:rPr lang="it-IT" sz="2000" dirty="0" err="1"/>
              <a:t>collimator</a:t>
            </a:r>
            <a:r>
              <a:rPr lang="it-IT" sz="2000" dirty="0"/>
              <a:t> </a:t>
            </a:r>
            <a:r>
              <a:rPr lang="it-IT" sz="2000" dirty="0" err="1"/>
              <a:t>as</a:t>
            </a:r>
            <a:r>
              <a:rPr lang="it-IT" sz="2000" dirty="0"/>
              <a:t> in the UHURU </a:t>
            </a:r>
            <a:r>
              <a:rPr lang="it-IT" sz="2000" dirty="0" err="1"/>
              <a:t>Epoch</a:t>
            </a:r>
            <a:r>
              <a:rPr lang="it-IT" sz="2000" dirty="0"/>
              <a:t>.</a:t>
            </a:r>
          </a:p>
          <a:p>
            <a:pPr algn="r"/>
            <a:r>
              <a:rPr lang="it-IT" sz="2800" dirty="0"/>
              <a:t> PolarLight </a:t>
            </a:r>
            <a:r>
              <a:rPr lang="it-IT" sz="2800" dirty="0" err="1"/>
              <a:t>is</a:t>
            </a:r>
            <a:r>
              <a:rPr lang="it-IT" sz="2800" dirty="0"/>
              <a:t> the First (</a:t>
            </a:r>
            <a:r>
              <a:rPr lang="it-IT" sz="2800" dirty="0" err="1"/>
              <a:t>aand</a:t>
            </a:r>
            <a:r>
              <a:rPr lang="it-IT" sz="2800" dirty="0"/>
              <a:t> </a:t>
            </a:r>
            <a:r>
              <a:rPr lang="it-IT" sz="2800" dirty="0" err="1"/>
              <a:t>not</a:t>
            </a:r>
            <a:r>
              <a:rPr lang="it-IT" sz="2800" dirty="0"/>
              <a:t> </a:t>
            </a:r>
            <a:r>
              <a:rPr lang="it-IT" sz="2800" dirty="0" err="1"/>
              <a:t>necessarily</a:t>
            </a:r>
            <a:r>
              <a:rPr lang="it-IT" sz="2800" dirty="0"/>
              <a:t> the </a:t>
            </a:r>
            <a:r>
              <a:rPr lang="it-IT" sz="2800" dirty="0" err="1"/>
              <a:t>only</a:t>
            </a:r>
            <a:r>
              <a:rPr lang="it-IT" sz="2800" dirty="0"/>
              <a:t>).</a:t>
            </a:r>
          </a:p>
        </p:txBody>
      </p:sp>
      <p:pic>
        <p:nvPicPr>
          <p:cNvPr id="4" name="Immagine 3">
            <a:extLst>
              <a:ext uri="{FF2B5EF4-FFF2-40B4-BE49-F238E27FC236}">
                <a16:creationId xmlns:a16="http://schemas.microsoft.com/office/drawing/2014/main" id="{CA112D36-F4A9-4F34-3DA1-748C7AECB2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0753" y="1837006"/>
            <a:ext cx="4143294" cy="1930903"/>
          </a:xfrm>
          <a:prstGeom prst="rect">
            <a:avLst/>
          </a:prstGeom>
        </p:spPr>
      </p:pic>
      <p:pic>
        <p:nvPicPr>
          <p:cNvPr id="5" name="Immagine 4">
            <a:extLst>
              <a:ext uri="{FF2B5EF4-FFF2-40B4-BE49-F238E27FC236}">
                <a16:creationId xmlns:a16="http://schemas.microsoft.com/office/drawing/2014/main" id="{69E1031D-843D-80E0-35ED-C5AB95A73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83" y="1462853"/>
            <a:ext cx="3113590" cy="2438354"/>
          </a:xfrm>
          <a:prstGeom prst="rect">
            <a:avLst/>
          </a:prstGeom>
        </p:spPr>
      </p:pic>
      <p:sp>
        <p:nvSpPr>
          <p:cNvPr id="7" name="CasellaDiTesto 6">
            <a:extLst>
              <a:ext uri="{FF2B5EF4-FFF2-40B4-BE49-F238E27FC236}">
                <a16:creationId xmlns:a16="http://schemas.microsoft.com/office/drawing/2014/main" id="{D2D80406-64BD-4973-8EB7-01028EB6E620}"/>
              </a:ext>
            </a:extLst>
          </p:cNvPr>
          <p:cNvSpPr txBox="1"/>
          <p:nvPr/>
        </p:nvSpPr>
        <p:spPr>
          <a:xfrm>
            <a:off x="9549114" y="6146157"/>
            <a:ext cx="1608881" cy="276999"/>
          </a:xfrm>
          <a:prstGeom prst="rect">
            <a:avLst/>
          </a:prstGeom>
          <a:noFill/>
          <a:ln>
            <a:noFill/>
          </a:ln>
        </p:spPr>
        <p:txBody>
          <a:bodyPr wrap="square" rtlCol="0">
            <a:spAutoFit/>
          </a:bodyPr>
          <a:lstStyle/>
          <a:p>
            <a:pPr algn="l"/>
            <a:r>
              <a:rPr lang="it-IT" sz="1200" dirty="0"/>
              <a:t>Hong Li, 2018</a:t>
            </a:r>
          </a:p>
        </p:txBody>
      </p:sp>
      <p:sp>
        <p:nvSpPr>
          <p:cNvPr id="8" name="CasellaDiTesto 7">
            <a:extLst>
              <a:ext uri="{FF2B5EF4-FFF2-40B4-BE49-F238E27FC236}">
                <a16:creationId xmlns:a16="http://schemas.microsoft.com/office/drawing/2014/main" id="{AA4FA9A7-6C1B-DE55-B92C-692406827702}"/>
              </a:ext>
            </a:extLst>
          </p:cNvPr>
          <p:cNvSpPr txBox="1"/>
          <p:nvPr/>
        </p:nvSpPr>
        <p:spPr>
          <a:xfrm>
            <a:off x="885875" y="4172661"/>
            <a:ext cx="1058303" cy="276999"/>
          </a:xfrm>
          <a:prstGeom prst="rect">
            <a:avLst/>
          </a:prstGeom>
          <a:noFill/>
          <a:ln>
            <a:noFill/>
          </a:ln>
        </p:spPr>
        <p:txBody>
          <a:bodyPr wrap="none" rtlCol="0">
            <a:spAutoFit/>
          </a:bodyPr>
          <a:lstStyle/>
          <a:p>
            <a:pPr algn="l"/>
            <a:r>
              <a:rPr lang="it-IT" sz="1200" dirty="0" err="1"/>
              <a:t>Hua</a:t>
            </a:r>
            <a:r>
              <a:rPr lang="it-IT" sz="1200" dirty="0"/>
              <a:t> Feng 2017</a:t>
            </a:r>
          </a:p>
        </p:txBody>
      </p:sp>
      <p:pic>
        <p:nvPicPr>
          <p:cNvPr id="6" name="Immagine 5">
            <a:extLst>
              <a:ext uri="{FF2B5EF4-FFF2-40B4-BE49-F238E27FC236}">
                <a16:creationId xmlns:a16="http://schemas.microsoft.com/office/drawing/2014/main" id="{0AEDDD19-B52A-5BE0-23B6-8E1D1DF3D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1242" y="3825240"/>
            <a:ext cx="6934628" cy="2286349"/>
          </a:xfrm>
          <a:prstGeom prst="rect">
            <a:avLst/>
          </a:prstGeom>
        </p:spPr>
      </p:pic>
      <p:sp>
        <p:nvSpPr>
          <p:cNvPr id="9" name="CasellaDiTesto 8">
            <a:extLst>
              <a:ext uri="{FF2B5EF4-FFF2-40B4-BE49-F238E27FC236}">
                <a16:creationId xmlns:a16="http://schemas.microsoft.com/office/drawing/2014/main" id="{C42AF97D-1DA0-C15A-3FB6-3925D0450B0A}"/>
              </a:ext>
            </a:extLst>
          </p:cNvPr>
          <p:cNvSpPr txBox="1"/>
          <p:nvPr/>
        </p:nvSpPr>
        <p:spPr>
          <a:xfrm>
            <a:off x="885875" y="4805082"/>
            <a:ext cx="4708101" cy="830997"/>
          </a:xfrm>
          <a:prstGeom prst="rect">
            <a:avLst/>
          </a:prstGeom>
          <a:noFill/>
          <a:ln>
            <a:noFill/>
          </a:ln>
        </p:spPr>
        <p:txBody>
          <a:bodyPr wrap="square" rtlCol="0">
            <a:spAutoFit/>
          </a:bodyPr>
          <a:lstStyle/>
          <a:p>
            <a:pPr algn="l"/>
            <a:r>
              <a:rPr lang="it-IT" sz="2400" dirty="0"/>
              <a:t>For sur </a:t>
            </a:r>
            <a:r>
              <a:rPr lang="it-IT" sz="2400" dirty="0" err="1"/>
              <a:t>this</a:t>
            </a:r>
            <a:r>
              <a:rPr lang="it-IT" sz="2400" dirty="0"/>
              <a:t> can be </a:t>
            </a:r>
            <a:r>
              <a:rPr lang="it-IT" sz="2400" dirty="0" err="1"/>
              <a:t>repeated</a:t>
            </a:r>
            <a:r>
              <a:rPr lang="it-IT" sz="2400" dirty="0"/>
              <a:t> with a </a:t>
            </a:r>
            <a:r>
              <a:rPr lang="it-IT" sz="2400" dirty="0" err="1"/>
              <a:t>larger</a:t>
            </a:r>
            <a:r>
              <a:rPr lang="it-IT" sz="2400" dirty="0"/>
              <a:t> area and/or  a </a:t>
            </a:r>
            <a:r>
              <a:rPr lang="it-IT" sz="2400" dirty="0" err="1"/>
              <a:t>broader</a:t>
            </a:r>
            <a:r>
              <a:rPr lang="it-IT" sz="2400" dirty="0"/>
              <a:t> band </a:t>
            </a:r>
          </a:p>
        </p:txBody>
      </p:sp>
    </p:spTree>
    <p:extLst>
      <p:ext uri="{BB962C8B-B14F-4D97-AF65-F5344CB8AC3E}">
        <p14:creationId xmlns:p14="http://schemas.microsoft.com/office/powerpoint/2010/main" val="175077831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94D865-0162-319A-E865-2AC5EEF0F8DC}"/>
              </a:ext>
            </a:extLst>
          </p:cNvPr>
          <p:cNvSpPr>
            <a:spLocks noGrp="1"/>
          </p:cNvSpPr>
          <p:nvPr>
            <p:ph type="title"/>
          </p:nvPr>
        </p:nvSpPr>
        <p:spPr/>
        <p:txBody>
          <a:bodyPr/>
          <a:lstStyle/>
          <a:p>
            <a:r>
              <a:rPr lang="it-IT" dirty="0"/>
              <a:t>The </a:t>
            </a:r>
            <a:r>
              <a:rPr lang="it-IT" dirty="0" err="1"/>
              <a:t>main</a:t>
            </a:r>
            <a:r>
              <a:rPr lang="it-IT" dirty="0"/>
              <a:t> </a:t>
            </a:r>
            <a:r>
              <a:rPr lang="it-IT" dirty="0" err="1"/>
              <a:t>choice</a:t>
            </a:r>
            <a:endParaRPr lang="it-IT" dirty="0"/>
          </a:p>
        </p:txBody>
      </p:sp>
      <p:sp>
        <p:nvSpPr>
          <p:cNvPr id="3" name="CasellaDiTesto 2">
            <a:extLst>
              <a:ext uri="{FF2B5EF4-FFF2-40B4-BE49-F238E27FC236}">
                <a16:creationId xmlns:a16="http://schemas.microsoft.com/office/drawing/2014/main" id="{0B3C3318-0129-F73C-5FCE-ECBD9C077679}"/>
              </a:ext>
            </a:extLst>
          </p:cNvPr>
          <p:cNvSpPr txBox="1"/>
          <p:nvPr/>
        </p:nvSpPr>
        <p:spPr>
          <a:xfrm>
            <a:off x="1990165" y="1721224"/>
            <a:ext cx="8534400" cy="3970318"/>
          </a:xfrm>
          <a:prstGeom prst="rect">
            <a:avLst/>
          </a:prstGeom>
          <a:noFill/>
          <a:ln>
            <a:noFill/>
          </a:ln>
        </p:spPr>
        <p:txBody>
          <a:bodyPr wrap="square" rtlCol="0">
            <a:spAutoFit/>
          </a:bodyPr>
          <a:lstStyle/>
          <a:p>
            <a:pPr algn="ctr"/>
            <a:r>
              <a:rPr lang="it-IT" sz="2800" dirty="0" err="1"/>
              <a:t>Should</a:t>
            </a:r>
            <a:r>
              <a:rPr lang="it-IT" sz="2800" dirty="0"/>
              <a:t> </a:t>
            </a:r>
            <a:r>
              <a:rPr lang="it-IT" sz="2800" dirty="0" err="1"/>
              <a:t>we</a:t>
            </a:r>
            <a:r>
              <a:rPr lang="it-IT" sz="2800" dirty="0"/>
              <a:t> propose a </a:t>
            </a:r>
            <a:r>
              <a:rPr lang="it-IT" sz="2800" dirty="0" err="1"/>
              <a:t>mlti-instrument</a:t>
            </a:r>
            <a:r>
              <a:rPr lang="it-IT" sz="2800" dirty="0"/>
              <a:t> X-Ray </a:t>
            </a:r>
            <a:r>
              <a:rPr lang="it-IT" sz="2800" dirty="0" err="1"/>
              <a:t>Astronomy</a:t>
            </a:r>
            <a:r>
              <a:rPr lang="it-IT" sz="2800" dirty="0"/>
              <a:t> mission </a:t>
            </a:r>
            <a:r>
              <a:rPr lang="it-IT" sz="2800" dirty="0" err="1"/>
              <a:t>including</a:t>
            </a:r>
            <a:r>
              <a:rPr lang="it-IT" sz="2800" dirty="0"/>
              <a:t> 1 or 2  polarimeters.</a:t>
            </a:r>
          </a:p>
          <a:p>
            <a:pPr algn="ctr"/>
            <a:endParaRPr lang="it-IT" sz="2800" dirty="0"/>
          </a:p>
          <a:p>
            <a:pPr algn="ctr"/>
            <a:r>
              <a:rPr lang="it-IT" sz="2800" dirty="0"/>
              <a:t>Or</a:t>
            </a:r>
          </a:p>
          <a:p>
            <a:pPr algn="ctr"/>
            <a:endParaRPr lang="it-IT" sz="2800" dirty="0"/>
          </a:p>
          <a:p>
            <a:pPr algn="ctr"/>
            <a:r>
              <a:rPr lang="it-IT" sz="2800" dirty="0" err="1"/>
              <a:t>Should</a:t>
            </a:r>
            <a:r>
              <a:rPr lang="it-IT" sz="2800" dirty="0"/>
              <a:t> </a:t>
            </a:r>
            <a:r>
              <a:rPr lang="it-IT" sz="2800" dirty="0" err="1"/>
              <a:t>we</a:t>
            </a:r>
            <a:r>
              <a:rPr lang="it-IT" sz="2800" dirty="0"/>
              <a:t> propose a </a:t>
            </a:r>
            <a:r>
              <a:rPr lang="it-IT" sz="2800" dirty="0" err="1"/>
              <a:t>multipolarimeter</a:t>
            </a:r>
            <a:r>
              <a:rPr lang="it-IT" sz="2800" dirty="0"/>
              <a:t> mission with some </a:t>
            </a:r>
            <a:r>
              <a:rPr lang="it-IT" sz="2800" dirty="0" err="1"/>
              <a:t>auxiliary</a:t>
            </a:r>
            <a:r>
              <a:rPr lang="it-IT" sz="2800" dirty="0"/>
              <a:t> </a:t>
            </a:r>
            <a:r>
              <a:rPr lang="it-IT" sz="2800" dirty="0" err="1"/>
              <a:t>instrumentatio</a:t>
            </a:r>
            <a:r>
              <a:rPr lang="it-IT" sz="2800" dirty="0"/>
              <a:t>?</a:t>
            </a:r>
          </a:p>
          <a:p>
            <a:pPr algn="ctr"/>
            <a:endParaRPr lang="it-IT" sz="2800" dirty="0"/>
          </a:p>
          <a:p>
            <a:pPr algn="ctr"/>
            <a:r>
              <a:rPr lang="it-IT" sz="2800" dirty="0" err="1"/>
              <a:t>This</a:t>
            </a:r>
            <a:r>
              <a:rPr lang="it-IT" sz="2800" dirty="0"/>
              <a:t> </a:t>
            </a:r>
            <a:r>
              <a:rPr lang="it-IT" sz="2800" dirty="0" err="1"/>
              <a:t>is</a:t>
            </a:r>
            <a:r>
              <a:rPr lang="it-IT" sz="2800" dirty="0"/>
              <a:t> a </a:t>
            </a:r>
            <a:r>
              <a:rPr lang="it-IT" sz="2800" dirty="0" err="1"/>
              <a:t>serious</a:t>
            </a:r>
            <a:r>
              <a:rPr lang="it-IT" sz="2800" dirty="0"/>
              <a:t> </a:t>
            </a:r>
            <a:r>
              <a:rPr lang="it-IT" sz="2800" dirty="0" err="1"/>
              <a:t>matter</a:t>
            </a:r>
            <a:r>
              <a:rPr lang="it-IT" sz="2800" dirty="0"/>
              <a:t> of </a:t>
            </a:r>
            <a:r>
              <a:rPr lang="it-IT" sz="2800" dirty="0" err="1"/>
              <a:t>discussion</a:t>
            </a:r>
            <a:endParaRPr lang="it-IT" sz="2800" dirty="0"/>
          </a:p>
        </p:txBody>
      </p:sp>
    </p:spTree>
    <p:extLst>
      <p:ext uri="{BB962C8B-B14F-4D97-AF65-F5344CB8AC3E}">
        <p14:creationId xmlns:p14="http://schemas.microsoft.com/office/powerpoint/2010/main" val="157009235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7164"/>
            <a:ext cx="10515600" cy="583142"/>
          </a:xfrm>
        </p:spPr>
        <p:txBody>
          <a:bodyPr>
            <a:normAutofit/>
          </a:bodyPr>
          <a:lstStyle/>
          <a:p>
            <a:pPr algn="ctr"/>
            <a:r>
              <a:rPr lang="it-IT"/>
              <a:t>The Giacconi </a:t>
            </a:r>
            <a:r>
              <a:rPr lang="it-IT" err="1"/>
              <a:t>vision</a:t>
            </a:r>
            <a:endParaRPr lang="it-IT"/>
          </a:p>
        </p:txBody>
      </p:sp>
      <p:sp>
        <p:nvSpPr>
          <p:cNvPr id="3" name="CasellaDiTesto 2"/>
          <p:cNvSpPr txBox="1"/>
          <p:nvPr/>
        </p:nvSpPr>
        <p:spPr>
          <a:xfrm>
            <a:off x="650829" y="1129381"/>
            <a:ext cx="10195455" cy="5078313"/>
          </a:xfrm>
          <a:prstGeom prst="rect">
            <a:avLst/>
          </a:prstGeom>
          <a:noFill/>
        </p:spPr>
        <p:txBody>
          <a:bodyPr wrap="square" rtlCol="0">
            <a:spAutoFit/>
          </a:bodyPr>
          <a:lstStyle/>
          <a:p>
            <a:r>
              <a:rPr lang="en-US" sz="2400" dirty="0">
                <a:solidFill>
                  <a:schemeClr val="accent1"/>
                </a:solidFill>
              </a:rPr>
              <a:t>Soon after the first discovery Giacconi sketched a strategy, based on the development of optics,  to bring X-Ray Astronomy to the same level of other bands.</a:t>
            </a:r>
          </a:p>
          <a:p>
            <a:pPr algn="ctr"/>
            <a:r>
              <a:rPr lang="en-US" sz="2400" dirty="0"/>
              <a:t>This strategy was in practice adopted by NASA</a:t>
            </a:r>
            <a:endParaRPr lang="en-US" sz="2400" dirty="0">
              <a:solidFill>
                <a:schemeClr val="accent1"/>
              </a:solidFill>
            </a:endParaRPr>
          </a:p>
          <a:p>
            <a:pPr marL="457200" indent="-457200">
              <a:buAutoNum type="arabicParenR"/>
            </a:pPr>
            <a:r>
              <a:rPr lang="en-US" sz="2000" dirty="0"/>
              <a:t>A satellite based on the same techniques of sounding rockets to have a first comprehensive view of X-Ray Sky  → UHURU  (1970)</a:t>
            </a:r>
          </a:p>
          <a:p>
            <a:pPr marL="457200" indent="-457200">
              <a:buAutoNum type="arabicParenR"/>
            </a:pPr>
            <a:r>
              <a:rPr lang="en-US" sz="2000" dirty="0"/>
              <a:t>A satellite with a first implementation of </a:t>
            </a:r>
            <a:r>
              <a:rPr lang="en-US" sz="2000" dirty="0" err="1"/>
              <a:t>X.ray</a:t>
            </a:r>
            <a:r>
              <a:rPr lang="en-US" sz="2000" dirty="0"/>
              <a:t> optic  → Einstein  (1978)</a:t>
            </a:r>
          </a:p>
          <a:p>
            <a:pPr marL="342900" indent="-342900">
              <a:buAutoNum type="arabicParenR"/>
            </a:pPr>
            <a:r>
              <a:rPr lang="en-US" sz="2000" dirty="0"/>
              <a:t>A satellite with a full exploitation of X-Ray optics (</a:t>
            </a:r>
            <a:r>
              <a:rPr lang="en-US" sz="2000" dirty="0" err="1"/>
              <a:t>arcsecond</a:t>
            </a:r>
            <a:r>
              <a:rPr lang="en-US" sz="2000" dirty="0"/>
              <a:t> resolution) → Chandra (1999)</a:t>
            </a:r>
          </a:p>
          <a:p>
            <a:endParaRPr lang="en-US" sz="2000" dirty="0"/>
          </a:p>
          <a:p>
            <a:r>
              <a:rPr lang="en-US" sz="2000" dirty="0"/>
              <a:t>Polarimetry started soon after with rockets (1971) and OSO-8 (1975) but missed the passage from 1) to 2).</a:t>
            </a:r>
          </a:p>
          <a:p>
            <a:endParaRPr lang="en-US" sz="2000" dirty="0"/>
          </a:p>
          <a:p>
            <a:r>
              <a:rPr lang="en-US" sz="2000" dirty="0"/>
              <a:t>A polarimeter was foreseen in the original design of Einstein but was removed</a:t>
            </a:r>
          </a:p>
          <a:p>
            <a:r>
              <a:rPr lang="en-US" sz="2000" dirty="0"/>
              <a:t>A polarimeter was foreseen in the original design of Chandra but was removed</a:t>
            </a:r>
          </a:p>
          <a:p>
            <a:pPr algn="ctr"/>
            <a:r>
              <a:rPr lang="en-US" sz="2800" dirty="0">
                <a:solidFill>
                  <a:schemeClr val="accent1"/>
                </a:solidFill>
              </a:rPr>
              <a:t>The equivalent of Einstein will be IXPE to be launched 43 years later!</a:t>
            </a:r>
          </a:p>
        </p:txBody>
      </p:sp>
      <p:sp>
        <p:nvSpPr>
          <p:cNvPr id="4" name="Segnaposto piè di pagina 3"/>
          <p:cNvSpPr>
            <a:spLocks noGrp="1"/>
          </p:cNvSpPr>
          <p:nvPr>
            <p:ph type="ftr" sz="quarter" idx="11"/>
          </p:nvPr>
        </p:nvSpPr>
        <p:spPr/>
        <p:txBody>
          <a:bodyPr/>
          <a:lstStyle/>
          <a:p>
            <a:r>
              <a:rPr lang="it-IT" b="1" dirty="0">
                <a:solidFill>
                  <a:schemeClr val="bg1"/>
                </a:solidFill>
              </a:rPr>
              <a:t>FIXP Academy  L'Aquila 20250407</a:t>
            </a:r>
          </a:p>
        </p:txBody>
      </p:sp>
      <p:sp>
        <p:nvSpPr>
          <p:cNvPr id="5" name="Segnaposto numero diapositiva 4">
            <a:extLst>
              <a:ext uri="{FF2B5EF4-FFF2-40B4-BE49-F238E27FC236}">
                <a16:creationId xmlns:a16="http://schemas.microsoft.com/office/drawing/2014/main" id="{2AE7ABEA-2D38-E9ED-BAF3-CEF21EFCF05C}"/>
              </a:ext>
            </a:extLst>
          </p:cNvPr>
          <p:cNvSpPr>
            <a:spLocks noGrp="1"/>
          </p:cNvSpPr>
          <p:nvPr>
            <p:ph type="sldNum" sz="quarter" idx="12"/>
          </p:nvPr>
        </p:nvSpPr>
        <p:spPr/>
        <p:txBody>
          <a:bodyPr/>
          <a:lstStyle/>
          <a:p>
            <a:fld id="{BE099B2D-7B36-2E40-915C-35FD30FE5C34}" type="slidenum">
              <a:rPr lang="it-IT" smtClean="0"/>
              <a:t>8</a:t>
            </a:fld>
            <a:endParaRPr lang="it-IT"/>
          </a:p>
        </p:txBody>
      </p:sp>
    </p:spTree>
    <p:extLst>
      <p:ext uri="{BB962C8B-B14F-4D97-AF65-F5344CB8AC3E}">
        <p14:creationId xmlns:p14="http://schemas.microsoft.com/office/powerpoint/2010/main" val="10432875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D05EE8-3941-BDF7-3CAE-AE7B383973B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B3CF8530-21A9-D78E-2FB3-ECB437D55ADE}"/>
              </a:ext>
            </a:extLst>
          </p:cNvPr>
          <p:cNvSpPr>
            <a:spLocks noGrp="1"/>
          </p:cNvSpPr>
          <p:nvPr>
            <p:ph idx="1"/>
          </p:nvPr>
        </p:nvSpPr>
        <p:spPr>
          <a:xfrm>
            <a:off x="762000" y="1249680"/>
            <a:ext cx="10972800" cy="5181600"/>
          </a:xfrm>
        </p:spPr>
        <p:txBody>
          <a:bodyPr>
            <a:normAutofit/>
          </a:bodyPr>
          <a:lstStyle/>
          <a:p>
            <a:pPr marL="0" indent="0" algn="ctr">
              <a:buNone/>
            </a:pPr>
            <a:endParaRPr lang="it-IT" sz="4000" dirty="0"/>
          </a:p>
          <a:p>
            <a:pPr marL="0" indent="0" algn="ctr">
              <a:buNone/>
            </a:pPr>
            <a:endParaRPr lang="it-IT" sz="4000" dirty="0"/>
          </a:p>
          <a:p>
            <a:pPr marL="0" indent="0" algn="ctr">
              <a:buNone/>
            </a:pPr>
            <a:endParaRPr lang="it-IT" sz="4000" dirty="0"/>
          </a:p>
          <a:p>
            <a:pPr marL="0" indent="0" algn="ctr">
              <a:buNone/>
            </a:pPr>
            <a:r>
              <a:rPr lang="it-IT" sz="4000" dirty="0"/>
              <a:t>THE END</a:t>
            </a:r>
          </a:p>
        </p:txBody>
      </p:sp>
    </p:spTree>
    <p:extLst>
      <p:ext uri="{BB962C8B-B14F-4D97-AF65-F5344CB8AC3E}">
        <p14:creationId xmlns:p14="http://schemas.microsoft.com/office/powerpoint/2010/main" val="580768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a:t>What</a:t>
            </a:r>
            <a:r>
              <a:rPr lang="it-IT" dirty="0"/>
              <a:t> </a:t>
            </a:r>
            <a:r>
              <a:rPr lang="it-IT" dirty="0" err="1"/>
              <a:t>is</a:t>
            </a:r>
            <a:r>
              <a:rPr lang="it-IT" dirty="0"/>
              <a:t> a polarimeter</a:t>
            </a:r>
          </a:p>
        </p:txBody>
      </p:sp>
      <p:sp>
        <p:nvSpPr>
          <p:cNvPr id="3" name="Segnaposto piè di pagina 2"/>
          <p:cNvSpPr>
            <a:spLocks noGrp="1"/>
          </p:cNvSpPr>
          <p:nvPr>
            <p:ph type="ftr" sz="quarter" idx="11"/>
          </p:nvPr>
        </p:nvSpPr>
        <p:spPr/>
        <p:txBody>
          <a:bodyPr/>
          <a:lstStyle/>
          <a:p>
            <a:r>
              <a:rPr lang="it-IT"/>
              <a:t>FIXP Academy  L'Aquila 20250407</a:t>
            </a:r>
            <a:endParaRPr lang="it-IT" dirty="0"/>
          </a:p>
        </p:txBody>
      </p:sp>
      <p:sp>
        <p:nvSpPr>
          <p:cNvPr id="4" name="CasellaDiTesto 3"/>
          <p:cNvSpPr txBox="1"/>
          <p:nvPr/>
        </p:nvSpPr>
        <p:spPr>
          <a:xfrm>
            <a:off x="587022" y="1524000"/>
            <a:ext cx="10882489" cy="4401205"/>
          </a:xfrm>
          <a:prstGeom prst="rect">
            <a:avLst/>
          </a:prstGeom>
          <a:noFill/>
          <a:ln>
            <a:noFill/>
          </a:ln>
        </p:spPr>
        <p:txBody>
          <a:bodyPr wrap="square" rtlCol="0">
            <a:spAutoFit/>
          </a:bodyPr>
          <a:lstStyle/>
          <a:p>
            <a:pPr algn="l"/>
            <a:r>
              <a:rPr lang="en-US" sz="2000" dirty="0"/>
              <a:t>A Polarimeter is composed of:</a:t>
            </a:r>
          </a:p>
          <a:p>
            <a:pPr marL="342900" indent="-342900" algn="l">
              <a:buAutoNum type="arabicParenR"/>
            </a:pPr>
            <a:r>
              <a:rPr lang="en-US" sz="2000" dirty="0"/>
              <a:t>A delimiter of the direction of the input radiation (a slit, a collimator, an optics, ….)</a:t>
            </a:r>
          </a:p>
          <a:p>
            <a:pPr marL="342900" indent="-342900" algn="l">
              <a:buAutoNum type="arabicParenR"/>
            </a:pPr>
            <a:r>
              <a:rPr lang="en-US" sz="2000" dirty="0"/>
              <a:t>An analyzer where a physical process sensitive to polarization occurs</a:t>
            </a:r>
          </a:p>
          <a:p>
            <a:pPr marL="342900" indent="-342900" algn="l">
              <a:buAutoNum type="arabicParenR"/>
            </a:pPr>
            <a:r>
              <a:rPr lang="en-US" sz="2000" dirty="0"/>
              <a:t>An output unit to detect the products of the process</a:t>
            </a:r>
          </a:p>
          <a:p>
            <a:pPr algn="l"/>
            <a:r>
              <a:rPr lang="en-US" sz="2000" dirty="0"/>
              <a:t>One of the three components has a dependence on the angle. </a:t>
            </a:r>
          </a:p>
          <a:p>
            <a:pPr algn="l"/>
            <a:r>
              <a:rPr lang="en-US" sz="2000" dirty="0"/>
              <a:t>The outcome of the measurement is usually an histogram of detected events in function of the angle.</a:t>
            </a:r>
          </a:p>
          <a:p>
            <a:pPr algn="l"/>
            <a:endParaRPr lang="en-US" sz="2000" dirty="0"/>
          </a:p>
          <a:p>
            <a:pPr algn="l"/>
            <a:r>
              <a:rPr lang="en-US" sz="2000" dirty="0"/>
              <a:t>If the radiation is polarized the histogram is modulated. </a:t>
            </a:r>
          </a:p>
          <a:p>
            <a:pPr algn="l"/>
            <a:r>
              <a:rPr lang="en-US" sz="2000" dirty="0"/>
              <a:t>If the radiation is not polarized the histogram is flat.</a:t>
            </a:r>
          </a:p>
          <a:p>
            <a:pPr algn="l"/>
            <a:r>
              <a:rPr lang="en-US" sz="2000" dirty="0"/>
              <a:t>The histogram is named modulation curve</a:t>
            </a:r>
          </a:p>
          <a:p>
            <a:pPr algn="l"/>
            <a:endParaRPr lang="en-US" sz="2000" dirty="0"/>
          </a:p>
          <a:p>
            <a:endParaRPr lang="en-US" sz="2000" dirty="0"/>
          </a:p>
          <a:p>
            <a:r>
              <a:rPr lang="en-US" sz="2000" dirty="0"/>
              <a:t>If all the angles are sampled at the same time the polarimeter is named </a:t>
            </a:r>
            <a:r>
              <a:rPr lang="en-US" sz="2000" b="1" dirty="0"/>
              <a:t>non dispersive</a:t>
            </a:r>
          </a:p>
          <a:p>
            <a:r>
              <a:rPr lang="en-US" sz="2000" dirty="0"/>
              <a:t>If each angle is sampled at a time the polarimeter is named </a:t>
            </a:r>
            <a:r>
              <a:rPr lang="en-US" sz="2000" b="1" dirty="0"/>
              <a:t>dispersive</a:t>
            </a:r>
            <a:r>
              <a:rPr lang="en-US" sz="2000" dirty="0"/>
              <a:t> </a:t>
            </a:r>
          </a:p>
        </p:txBody>
      </p:sp>
      <p:sp>
        <p:nvSpPr>
          <p:cNvPr id="5" name="Segnaposto numero diapositiva 4">
            <a:extLst>
              <a:ext uri="{FF2B5EF4-FFF2-40B4-BE49-F238E27FC236}">
                <a16:creationId xmlns:a16="http://schemas.microsoft.com/office/drawing/2014/main" id="{2BCB9157-1A3A-508A-ECFD-49D6CC092CD9}"/>
              </a:ext>
            </a:extLst>
          </p:cNvPr>
          <p:cNvSpPr>
            <a:spLocks noGrp="1"/>
          </p:cNvSpPr>
          <p:nvPr>
            <p:ph type="sldNum" sz="quarter" idx="12"/>
          </p:nvPr>
        </p:nvSpPr>
        <p:spPr/>
        <p:txBody>
          <a:bodyPr/>
          <a:lstStyle/>
          <a:p>
            <a:fld id="{BE099B2D-7B36-2E40-915C-35FD30FE5C34}" type="slidenum">
              <a:rPr lang="it-IT" smtClean="0"/>
              <a:t>9</a:t>
            </a:fld>
            <a:endParaRPr lang="it-IT"/>
          </a:p>
        </p:txBody>
      </p:sp>
    </p:spTree>
    <p:extLst>
      <p:ext uri="{BB962C8B-B14F-4D97-AF65-F5344CB8AC3E}">
        <p14:creationId xmlns:p14="http://schemas.microsoft.com/office/powerpoint/2010/main" val="1224299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p:cNvSpPr>
            <a:spLocks noGrp="1"/>
          </p:cNvSpPr>
          <p:nvPr>
            <p:ph type="title"/>
          </p:nvPr>
        </p:nvSpPr>
        <p:spPr>
          <a:xfrm>
            <a:off x="5800217" y="316804"/>
            <a:ext cx="4732316" cy="456257"/>
          </a:xfrm>
        </p:spPr>
        <p:txBody>
          <a:bodyPr rtlCol="0" anchor="t">
            <a:noAutofit/>
          </a:bodyPr>
          <a:lstStyle/>
          <a:p>
            <a:pPr>
              <a:defRPr/>
            </a:pPr>
            <a:r>
              <a:rPr lang="it-IT" sz="2400" dirty="0" err="1">
                <a:effectLst/>
              </a:rPr>
              <a:t>Again</a:t>
            </a:r>
            <a:r>
              <a:rPr lang="it-IT" sz="2400" dirty="0">
                <a:effectLst/>
              </a:rPr>
              <a:t>: The </a:t>
            </a:r>
            <a:r>
              <a:rPr lang="it-IT" sz="2400" dirty="0" err="1">
                <a:effectLst/>
              </a:rPr>
              <a:t>conventional</a:t>
            </a:r>
            <a:r>
              <a:rPr lang="it-IT" sz="2400" dirty="0">
                <a:effectLst/>
              </a:rPr>
              <a:t> </a:t>
            </a:r>
            <a:r>
              <a:rPr lang="it-IT" sz="2400" dirty="0" err="1">
                <a:effectLst/>
              </a:rPr>
              <a:t>formalism</a:t>
            </a:r>
            <a:endParaRPr lang="it-IT" sz="2400" dirty="0">
              <a:effectLst/>
            </a:endParaRPr>
          </a:p>
        </p:txBody>
      </p:sp>
      <p:pic>
        <p:nvPicPr>
          <p:cNvPr id="22531" name="Picture 2"/>
          <p:cNvPicPr>
            <a:picLocks noChangeAspect="1" noChangeArrowheads="1"/>
          </p:cNvPicPr>
          <p:nvPr/>
        </p:nvPicPr>
        <p:blipFill>
          <a:blip r:embed="rId2"/>
          <a:srcRect/>
          <a:stretch>
            <a:fillRect/>
          </a:stretch>
        </p:blipFill>
        <p:spPr bwMode="auto">
          <a:xfrm>
            <a:off x="3251683" y="965066"/>
            <a:ext cx="5470828" cy="2907642"/>
          </a:xfrm>
          <a:prstGeom prst="rect">
            <a:avLst/>
          </a:prstGeom>
          <a:noFill/>
          <a:ln w="9525">
            <a:noFill/>
            <a:miter lim="800000"/>
            <a:headEnd/>
            <a:tailEnd/>
          </a:ln>
        </p:spPr>
      </p:pic>
      <p:sp>
        <p:nvSpPr>
          <p:cNvPr id="8" name="CasellaDiTesto 7"/>
          <p:cNvSpPr txBox="1"/>
          <p:nvPr/>
        </p:nvSpPr>
        <p:spPr>
          <a:xfrm>
            <a:off x="3543280" y="4079860"/>
            <a:ext cx="5715040" cy="2677656"/>
          </a:xfrm>
          <a:prstGeom prst="rect">
            <a:avLst/>
          </a:prstGeom>
          <a:noFill/>
        </p:spPr>
        <p:txBody>
          <a:bodyPr wrap="square" rtlCol="0">
            <a:spAutoFit/>
          </a:bodyPr>
          <a:lstStyle/>
          <a:p>
            <a:pPr algn="ctr"/>
            <a:r>
              <a:rPr lang="it-IT" sz="4000" dirty="0">
                <a:latin typeface="Comic Sans MS" pitchFamily="66" charset="0"/>
              </a:rPr>
              <a:t>See the </a:t>
            </a:r>
            <a:r>
              <a:rPr lang="it-IT" sz="4000" dirty="0" err="1">
                <a:latin typeface="Comic Sans MS" pitchFamily="66" charset="0"/>
              </a:rPr>
              <a:t>lesson</a:t>
            </a:r>
            <a:r>
              <a:rPr lang="it-IT" sz="4000" dirty="0">
                <a:latin typeface="Comic Sans MS" pitchFamily="66" charset="0"/>
              </a:rPr>
              <a:t> by Fabio </a:t>
            </a:r>
            <a:r>
              <a:rPr lang="it-IT" sz="4000" dirty="0" err="1">
                <a:latin typeface="Comic Sans MS" pitchFamily="66" charset="0"/>
              </a:rPr>
              <a:t>Muleri</a:t>
            </a:r>
            <a:endParaRPr lang="it-IT" sz="4000" dirty="0">
              <a:latin typeface="Comic Sans MS" pitchFamily="66" charset="0"/>
            </a:endParaRPr>
          </a:p>
          <a:p>
            <a:pPr algn="ctr"/>
            <a:endParaRPr lang="it-IT" sz="4000" dirty="0">
              <a:latin typeface="Comic Sans MS" pitchFamily="66" charset="0"/>
            </a:endParaRPr>
          </a:p>
          <a:p>
            <a:pPr algn="ctr"/>
            <a:r>
              <a:rPr lang="it-IT" sz="2400" dirty="0">
                <a:latin typeface="Comic Sans MS" pitchFamily="66" charset="0"/>
              </a:rPr>
              <a:t>But I anticipate a </a:t>
            </a:r>
            <a:r>
              <a:rPr lang="it-IT" sz="2400" dirty="0" err="1">
                <a:latin typeface="Comic Sans MS" pitchFamily="66" charset="0"/>
              </a:rPr>
              <a:t>few</a:t>
            </a:r>
            <a:r>
              <a:rPr lang="it-IT" sz="2400" dirty="0">
                <a:latin typeface="Comic Sans MS" pitchFamily="66" charset="0"/>
              </a:rPr>
              <a:t> points </a:t>
            </a:r>
            <a:r>
              <a:rPr lang="it-IT" sz="2400" dirty="0" err="1">
                <a:latin typeface="Comic Sans MS" pitchFamily="66" charset="0"/>
              </a:rPr>
              <a:t>needed</a:t>
            </a:r>
            <a:r>
              <a:rPr lang="it-IT" sz="2400" dirty="0">
                <a:latin typeface="Comic Sans MS" pitchFamily="66" charset="0"/>
              </a:rPr>
              <a:t> to </a:t>
            </a:r>
            <a:r>
              <a:rPr lang="it-IT" sz="2400" dirty="0" err="1">
                <a:latin typeface="Comic Sans MS" pitchFamily="66" charset="0"/>
              </a:rPr>
              <a:t>understand</a:t>
            </a:r>
            <a:r>
              <a:rPr lang="it-IT" sz="2400" dirty="0">
                <a:latin typeface="Comic Sans MS" pitchFamily="66" charset="0"/>
              </a:rPr>
              <a:t> the story</a:t>
            </a:r>
          </a:p>
        </p:txBody>
      </p:sp>
      <p:sp>
        <p:nvSpPr>
          <p:cNvPr id="2" name="CasellaDiTesto 1"/>
          <p:cNvSpPr txBox="1"/>
          <p:nvPr/>
        </p:nvSpPr>
        <p:spPr>
          <a:xfrm>
            <a:off x="6768109" y="2514318"/>
            <a:ext cx="1685907" cy="338554"/>
          </a:xfrm>
          <a:prstGeom prst="rect">
            <a:avLst/>
          </a:prstGeom>
          <a:noFill/>
        </p:spPr>
        <p:txBody>
          <a:bodyPr wrap="square" rtlCol="0">
            <a:spAutoFit/>
          </a:bodyPr>
          <a:lstStyle/>
          <a:p>
            <a:r>
              <a:rPr lang="it-IT" sz="1600" err="1"/>
              <a:t>Modulation</a:t>
            </a:r>
            <a:r>
              <a:rPr lang="it-IT" sz="1600"/>
              <a:t> curve</a:t>
            </a:r>
            <a:endParaRPr lang="en-US" sz="1600"/>
          </a:p>
        </p:txBody>
      </p:sp>
      <p:sp>
        <p:nvSpPr>
          <p:cNvPr id="4" name="CasellaDiTesto 3"/>
          <p:cNvSpPr txBox="1"/>
          <p:nvPr/>
        </p:nvSpPr>
        <p:spPr>
          <a:xfrm>
            <a:off x="5638801" y="3022600"/>
            <a:ext cx="184731" cy="338554"/>
          </a:xfrm>
          <a:prstGeom prst="rect">
            <a:avLst/>
          </a:prstGeom>
          <a:noFill/>
        </p:spPr>
        <p:txBody>
          <a:bodyPr wrap="none" rtlCol="0">
            <a:spAutoFit/>
          </a:bodyPr>
          <a:lstStyle/>
          <a:p>
            <a:endParaRPr lang="en-US" sz="1600"/>
          </a:p>
        </p:txBody>
      </p:sp>
    </p:spTree>
    <p:extLst>
      <p:ext uri="{BB962C8B-B14F-4D97-AF65-F5344CB8AC3E}">
        <p14:creationId xmlns:p14="http://schemas.microsoft.com/office/powerpoint/2010/main" val="1719696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Legend 1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ll Presentatio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lgn="l">
          <a:defRPr sz="1600" dirty="0"/>
        </a:defPPr>
      </a:lstStyle>
    </a:txDef>
  </a:objectDefaults>
  <a:extraClrSchemeLst/>
  <a:extLst>
    <a:ext uri="{05A4C25C-085E-4340-85A3-A5531E510DB2}">
      <thm15:themeFamily xmlns:thm15="http://schemas.microsoft.com/office/thememl/2012/main" name="IXPE M-CDR Template 16x9.potx" id="{C372CD43-4DF0-4CE6-AE3E-9CE692DC78DA}" vid="{F46A0384-A3D0-4A59-91DE-58C46E02F5A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18778</TotalTime>
  <Words>7770</Words>
  <Application>Microsoft Macintosh PowerPoint</Application>
  <PresentationFormat>Widescreen</PresentationFormat>
  <Paragraphs>708</Paragraphs>
  <Slides>70</Slides>
  <Notes>8</Notes>
  <HiddenSlides>0</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70</vt:i4>
      </vt:variant>
    </vt:vector>
  </HeadingPairs>
  <TitlesOfParts>
    <vt:vector size="82" baseType="lpstr">
      <vt:lpstr>Arial Unicode MS</vt:lpstr>
      <vt:lpstr>Arial</vt:lpstr>
      <vt:lpstr>Arial Narrow</vt:lpstr>
      <vt:lpstr>Arial Rounded MT Bold</vt:lpstr>
      <vt:lpstr>Calibri</vt:lpstr>
      <vt:lpstr>Comic Sans MS</vt:lpstr>
      <vt:lpstr>Helvetica</vt:lpstr>
      <vt:lpstr>Liberation Sans</vt:lpstr>
      <vt:lpstr>Symbol</vt:lpstr>
      <vt:lpstr>Times New Roman</vt:lpstr>
      <vt:lpstr>Legend 1a</vt:lpstr>
      <vt:lpstr>Equazione</vt:lpstr>
      <vt:lpstr>Presentazione standard di PowerPoint</vt:lpstr>
      <vt:lpstr>Presentazione standard di PowerPoint</vt:lpstr>
      <vt:lpstr>X-ray polarimetry</vt:lpstr>
      <vt:lpstr>X-Ray Physics and Polarimetry</vt:lpstr>
      <vt:lpstr>X-Ray Astronomy and Polarimetry </vt:lpstr>
      <vt:lpstr>Why was Polarimetry left behind?</vt:lpstr>
      <vt:lpstr>The Giacconi vision</vt:lpstr>
      <vt:lpstr>What is a polarimeter</vt:lpstr>
      <vt:lpstr>Again: The conventional formalism</vt:lpstr>
      <vt:lpstr>The first limit: In polarimetry the sensitivity is a matter of photons</vt:lpstr>
      <vt:lpstr>To perform Polarimetry you need</vt:lpstr>
      <vt:lpstr>Seasons in X-Ray Astronomy</vt:lpstr>
      <vt:lpstr>Optics in X-Ray Astronomy</vt:lpstr>
      <vt:lpstr>X-Ray telescopes</vt:lpstr>
      <vt:lpstr>Different Satellites Different Optics</vt:lpstr>
      <vt:lpstr>What can telescopes do?</vt:lpstr>
      <vt:lpstr>Optics and Polarimetry: a difficult marriage</vt:lpstr>
      <vt:lpstr>What is needed to a detector to benefit of optics</vt:lpstr>
      <vt:lpstr>Interaction of X-Rays with Matter</vt:lpstr>
      <vt:lpstr>A naif question. Why not a transmission filter sensitive to polarization?</vt:lpstr>
      <vt:lpstr>µ vs polarization</vt:lpstr>
      <vt:lpstr>A filter does exist: the Bragg</vt:lpstr>
      <vt:lpstr>Presentazione standard di PowerPoint</vt:lpstr>
      <vt:lpstr>Bragg is how we produce polarized lightin thge Lab </vt:lpstr>
      <vt:lpstr>Improvements</vt:lpstr>
      <vt:lpstr>Flown Bragg Polarimeters</vt:lpstr>
      <vt:lpstr>Results from OSO-8</vt:lpstr>
      <vt:lpstr>Polarimetry is the Bragg:value and limits </vt:lpstr>
      <vt:lpstr>DIFFRACTION: No Soft X-Ray Polarimetry</vt:lpstr>
      <vt:lpstr>Diffraction with Multi-layer components</vt:lpstr>
      <vt:lpstr>Maybe in the future the new Soft X-Ray Polarimeter</vt:lpstr>
      <vt:lpstr>Presentazione standard di PowerPoint</vt:lpstr>
      <vt:lpstr>Has all this a future? </vt:lpstr>
      <vt:lpstr>Bragg and Scattering</vt:lpstr>
      <vt:lpstr>Presentazione standard di PowerPoint</vt:lpstr>
      <vt:lpstr>Compton</vt:lpstr>
      <vt:lpstr>Not any angle!</vt:lpstr>
      <vt:lpstr>Is scattering alive? Any focal plane scattwring polarimetry?</vt:lpstr>
      <vt:lpstr>Presentazione standard di PowerPoint</vt:lpstr>
      <vt:lpstr>What during IXPE mission (more or less): X-Cailbur</vt:lpstr>
      <vt:lpstr>Presentazione standard di PowerPoint</vt:lpstr>
      <vt:lpstr>Presentazione standard di PowerPoint</vt:lpstr>
      <vt:lpstr>Limits of the focal plane scattering</vt:lpstr>
      <vt:lpstr>Photoelectric</vt:lpstr>
      <vt:lpstr>Photoelectrons </vt:lpstr>
      <vt:lpstr>Viability of Photoelectric in gas</vt:lpstr>
      <vt:lpstr>Ptoward photoelectric polarimetry</vt:lpstr>
      <vt:lpstr>After SXRP in USA</vt:lpstr>
      <vt:lpstr>After SXRP in Italy</vt:lpstr>
      <vt:lpstr>Presentazione standard di PowerPoint</vt:lpstr>
      <vt:lpstr>The Gas Pixel Detector a polarization-sensitive instrument capable of imaging, timing and spectroscopy</vt:lpstr>
      <vt:lpstr>IXPE DETECTORS</vt:lpstr>
      <vt:lpstr>From tracks to modulation curve</vt:lpstr>
      <vt:lpstr>How to move from a concept and a prototype to a mission</vt:lpstr>
      <vt:lpstr>Presentazione standard di PowerPoint</vt:lpstr>
      <vt:lpstr>Linear Polarization, Image, Energy, Time</vt:lpstr>
      <vt:lpstr> The Vela PWN</vt:lpstr>
      <vt:lpstr>SuperNova Remnants</vt:lpstr>
      <vt:lpstr>Cyg X-1 Low-Hard state</vt:lpstr>
      <vt:lpstr>Cyg X-1 in hard state</vt:lpstr>
      <vt:lpstr>Mrk 421: x-ray polarization angle rotation </vt:lpstr>
      <vt:lpstr>Conclusions</vt:lpstr>
      <vt:lpstr>The only approved mission eXTP</vt:lpstr>
      <vt:lpstr>A few criticalities of IXPE</vt:lpstr>
      <vt:lpstr>Some guidelines: the band</vt:lpstr>
      <vt:lpstr>Some gidelines: the sensitivity</vt:lpstr>
      <vt:lpstr>Some guidelines: future mission concepts or profiles</vt:lpstr>
      <vt:lpstr>A hint to the future from the recent past</vt:lpstr>
      <vt:lpstr>The main choice</vt:lpstr>
      <vt:lpstr>Presentazione standard di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subject/>
  <dc:creator>Paolo Soffitta</dc:creator>
  <cp:keywords/>
  <dc:description/>
  <cp:lastModifiedBy>Enrico Costa</cp:lastModifiedBy>
  <cp:revision>185</cp:revision>
  <cp:lastPrinted>2024-06-12T09:37:39Z</cp:lastPrinted>
  <dcterms:created xsi:type="dcterms:W3CDTF">2020-05-15T10:04:36Z</dcterms:created>
  <dcterms:modified xsi:type="dcterms:W3CDTF">2025-04-06T21:50:29Z</dcterms:modified>
  <cp:category/>
</cp:coreProperties>
</file>