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e3161d18d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/>
              <a:t>This slide shows an example of the performance you can obtain with an optical relative motion sensor. I am showing only ours, but I believe it would be great to superimpose other </a:t>
            </a:r>
            <a:r>
              <a:rPr lang="en-BE"/>
              <a:t>technologies</a:t>
            </a:r>
            <a:r>
              <a:rPr lang="en-BE"/>
              <a:t> on that, but probably won’t have time…</a:t>
            </a:r>
            <a:endParaRPr/>
          </a:p>
        </p:txBody>
      </p:sp>
      <p:sp>
        <p:nvSpPr>
          <p:cNvPr id="157" name="Google Shape;157;g30e3161d18d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0e3161d18d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/>
              <a:t>This slide shows an example of the performance you can obtain with an optical open-loop inertial motion sensor. I am showing only ours, but I believe it would be great to superimpose other technologies on that, but probably won’t have time…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0e3161d18d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e3161d18d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BE"/>
              <a:t>This slide shows an example of the performance you can obtain with an optical closed-loop inertial motion sensor. I am showing only ours, but I believe it would be great to superimpose other technologies on that, but probably won’t have time…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30e3161d18d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e3ab95a6b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30e3ab95a6b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e3ab95a6b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30e3ab95a6b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e3ab95a6b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30e3ab95a6b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f3dc91d65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0f3dc91d65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e3161d18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/>
              <a:t>This is slide is for introducing the “concept” of high resolution optical sensing for control. The message is: “After you solve all control-related problems, sensor noise is your first limitation. For high isolation performance -&gt; needs optical technologies”. Then I do here a kind of non-exhaustive litterature review of </a:t>
            </a:r>
            <a:r>
              <a:rPr lang="en-BE"/>
              <a:t>optical</a:t>
            </a:r>
            <a:r>
              <a:rPr lang="en-BE"/>
              <a:t> technologies for </a:t>
            </a:r>
            <a:r>
              <a:rPr lang="en-BE"/>
              <a:t>relative</a:t>
            </a:r>
            <a:r>
              <a:rPr lang="en-BE"/>
              <a:t> motion </a:t>
            </a:r>
            <a:r>
              <a:rPr lang="en-BE"/>
              <a:t>sensing</a:t>
            </a:r>
            <a:r>
              <a:rPr lang="en-BE"/>
              <a:t> </a:t>
            </a:r>
            <a:r>
              <a:rPr lang="en-BE"/>
              <a:t>and</a:t>
            </a:r>
            <a:r>
              <a:rPr lang="en-BE"/>
              <a:t> applied to inertial sensing.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30e3161d18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8" name="Google Shape;18;p2"/>
          <p:cNvSpPr/>
          <p:nvPr/>
        </p:nvSpPr>
        <p:spPr>
          <a:xfrm>
            <a:off x="0" y="1688389"/>
            <a:ext cx="12192000" cy="4353823"/>
          </a:xfrm>
          <a:prstGeom prst="rect">
            <a:avLst/>
          </a:prstGeom>
          <a:solidFill>
            <a:srgbClr val="321F4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_01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3934691" y="6192982"/>
            <a:ext cx="4322618" cy="6650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329" y="292529"/>
            <a:ext cx="459000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/>
          <p:nvPr/>
        </p:nvSpPr>
        <p:spPr>
          <a:xfrm>
            <a:off x="0" y="1688389"/>
            <a:ext cx="12192000" cy="4353823"/>
          </a:xfrm>
          <a:prstGeom prst="rect">
            <a:avLst/>
          </a:prstGeom>
          <a:solidFill>
            <a:srgbClr val="321F4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 txBox="1"/>
          <p:nvPr>
            <p:ph type="ctrTitle"/>
          </p:nvPr>
        </p:nvSpPr>
        <p:spPr>
          <a:xfrm>
            <a:off x="1524000" y="179416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1524000" y="427384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5000" y="6169631"/>
            <a:ext cx="2322000" cy="6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_02">
  <p:cSld name="Titelfolie_02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3934691" y="6192982"/>
            <a:ext cx="4322618" cy="6650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329" y="292529"/>
            <a:ext cx="459000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>
            <p:ph type="ctrTitle"/>
          </p:nvPr>
        </p:nvSpPr>
        <p:spPr>
          <a:xfrm>
            <a:off x="551329" y="1794167"/>
            <a:ext cx="6476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6000"/>
              <a:buFont typeface="Calibri"/>
              <a:buNone/>
              <a:defRPr sz="6000">
                <a:solidFill>
                  <a:srgbClr val="321F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subTitle"/>
          </p:nvPr>
        </p:nvSpPr>
        <p:spPr>
          <a:xfrm>
            <a:off x="551329" y="4273842"/>
            <a:ext cx="64764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2400"/>
              <a:buNone/>
              <a:defRPr sz="2400">
                <a:solidFill>
                  <a:srgbClr val="5F5F5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5000" y="6169631"/>
            <a:ext cx="2322000" cy="6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7608E"/>
              </a:buClr>
              <a:buSzPts val="2400"/>
              <a:buNone/>
              <a:defRPr b="1" sz="2400">
                <a:solidFill>
                  <a:srgbClr val="77608E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7608E"/>
              </a:buClr>
              <a:buSzPts val="2400"/>
              <a:buNone/>
              <a:defRPr b="1" sz="2400">
                <a:solidFill>
                  <a:srgbClr val="77608E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368328" y="6311900"/>
            <a:ext cx="1699199" cy="45798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321F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5F5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5F5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23943" y="6361475"/>
            <a:ext cx="1700786" cy="3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 txBox="1"/>
          <p:nvPr/>
        </p:nvSpPr>
        <p:spPr>
          <a:xfrm>
            <a:off x="838200" y="63083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BE" sz="1200" u="none" cap="none" strike="noStrike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23.10.2024</a:t>
            </a:r>
            <a:endParaRPr b="0" i="0" sz="1200" u="none" cap="none" strike="noStrike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8610600" y="63083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BE" sz="1200" u="none" cap="none" strike="noStrike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34.jpg"/><Relationship Id="rId7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g"/><Relationship Id="rId4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30.jpg"/><Relationship Id="rId5" Type="http://schemas.openxmlformats.org/officeDocument/2006/relationships/image" Target="../media/image25.png"/><Relationship Id="rId6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831850" y="1709738"/>
            <a:ext cx="10515600" cy="18788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BE" sz="4800"/>
              <a:t>XGCD E-test suspensions</a:t>
            </a:r>
            <a:endParaRPr i="1" sz="4800"/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831850" y="5183667"/>
            <a:ext cx="10515600" cy="905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BE"/>
              <a:t>Anthony Amorosi and Haidar Lakkis of PML</a:t>
            </a:r>
            <a:endParaRPr/>
          </a:p>
        </p:txBody>
      </p:sp>
      <p:pic>
        <p:nvPicPr>
          <p:cNvPr descr="2nd Einstein Telescope Annual Meeting" id="77" name="Google Shape;7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521" y="231296"/>
            <a:ext cx="2771775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5750" y="1745838"/>
            <a:ext cx="5318887" cy="48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/>
        </p:nvSpPr>
        <p:spPr>
          <a:xfrm>
            <a:off x="287924" y="1061675"/>
            <a:ext cx="9846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Homodyne quadrature Michelson interferometer.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demodulate displacement over multiple wavelength.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613" y="6438474"/>
            <a:ext cx="777500" cy="2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700" y="2015975"/>
            <a:ext cx="4357699" cy="182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6">
            <a:alphaModFix/>
          </a:blip>
          <a:srcRect b="25424" l="49667" r="22186" t="21242"/>
          <a:stretch/>
        </p:blipFill>
        <p:spPr>
          <a:xfrm>
            <a:off x="1338650" y="3963625"/>
            <a:ext cx="1741425" cy="2474849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164" name="Google Shape;164;p23"/>
          <p:cNvSpPr txBox="1"/>
          <p:nvPr>
            <p:ph type="title"/>
          </p:nvPr>
        </p:nvSpPr>
        <p:spPr>
          <a:xfrm>
            <a:off x="287925" y="-120450"/>
            <a:ext cx="758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</a:pPr>
            <a:r>
              <a:rPr lang="en-BE" sz="3000"/>
              <a:t>Example: interferometric </a:t>
            </a:r>
            <a:r>
              <a:rPr lang="en-BE" sz="3000"/>
              <a:t>displacement</a:t>
            </a:r>
            <a:r>
              <a:rPr lang="en-BE" sz="3000"/>
              <a:t> sensor</a:t>
            </a:r>
            <a:endParaRPr sz="3000"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9300" y="2634525"/>
            <a:ext cx="2903625" cy="35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/>
          <p:nvPr/>
        </p:nvSpPr>
        <p:spPr>
          <a:xfrm rot="5636569">
            <a:off x="4266217" y="4024928"/>
            <a:ext cx="746066" cy="393648"/>
          </a:xfrm>
          <a:prstGeom prst="parallelogram">
            <a:avLst>
              <a:gd fmla="val 87273" name="adj"/>
            </a:avLst>
          </a:prstGeom>
          <a:noFill/>
          <a:ln cap="flat" cmpd="sng" w="190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4425" y="2186275"/>
            <a:ext cx="8823149" cy="46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30" y="3329899"/>
            <a:ext cx="2118296" cy="23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91425" y="3403707"/>
            <a:ext cx="2118300" cy="238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00259" y="54750"/>
            <a:ext cx="2839365" cy="21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>
            <p:ph type="title"/>
          </p:nvPr>
        </p:nvSpPr>
        <p:spPr>
          <a:xfrm>
            <a:off x="287925" y="-120450"/>
            <a:ext cx="758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</a:pPr>
            <a:r>
              <a:rPr lang="en-BE" sz="3000"/>
              <a:t>Example: interferometric inertial sensor</a:t>
            </a:r>
            <a:endParaRPr sz="3000"/>
          </a:p>
        </p:txBody>
      </p:sp>
      <p:sp>
        <p:nvSpPr>
          <p:cNvPr id="176" name="Google Shape;176;p24"/>
          <p:cNvSpPr txBox="1"/>
          <p:nvPr/>
        </p:nvSpPr>
        <p:spPr>
          <a:xfrm>
            <a:off x="287925" y="1061675"/>
            <a:ext cx="85935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campaigns of inertial sensors usilizating a homodyne quadrature michelson interferometer on the LIGO MIT ISI table.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pm-resolution above the sensor resonance frequency.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075" y="2662475"/>
            <a:ext cx="4852451" cy="26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/>
          <p:nvPr/>
        </p:nvSpPr>
        <p:spPr>
          <a:xfrm>
            <a:off x="4916600" y="2698075"/>
            <a:ext cx="609900" cy="209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1100">
                <a:latin typeface="Calibri"/>
                <a:ea typeface="Calibri"/>
                <a:cs typeface="Calibri"/>
                <a:sym typeface="Calibri"/>
              </a:rPr>
              <a:t>IFO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5"/>
          <p:cNvSpPr/>
          <p:nvPr/>
        </p:nvSpPr>
        <p:spPr>
          <a:xfrm>
            <a:off x="1761975" y="2698075"/>
            <a:ext cx="784200" cy="348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1100">
                <a:latin typeface="Calibri"/>
                <a:ea typeface="Calibri"/>
                <a:cs typeface="Calibri"/>
                <a:sym typeface="Calibri"/>
              </a:rPr>
              <a:t>Frame (Ti)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5"/>
          <p:cNvSpPr/>
          <p:nvPr/>
        </p:nvSpPr>
        <p:spPr>
          <a:xfrm>
            <a:off x="1116875" y="4605725"/>
            <a:ext cx="836700" cy="348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1100">
                <a:latin typeface="Calibri"/>
                <a:ea typeface="Calibri"/>
                <a:cs typeface="Calibri"/>
                <a:sym typeface="Calibri"/>
              </a:rPr>
              <a:t>Watt’s Linkage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5"/>
          <p:cNvSpPr/>
          <p:nvPr/>
        </p:nvSpPr>
        <p:spPr>
          <a:xfrm>
            <a:off x="768575" y="3194025"/>
            <a:ext cx="1185000" cy="348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1100">
                <a:latin typeface="Calibri"/>
                <a:ea typeface="Calibri"/>
                <a:cs typeface="Calibri"/>
                <a:sym typeface="Calibri"/>
              </a:rPr>
              <a:t>Quadrupole actuator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5"/>
          <p:cNvSpPr/>
          <p:nvPr/>
        </p:nvSpPr>
        <p:spPr>
          <a:xfrm>
            <a:off x="2942425" y="5514800"/>
            <a:ext cx="1185000" cy="348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1100">
                <a:latin typeface="Calibri"/>
                <a:ea typeface="Calibri"/>
                <a:cs typeface="Calibri"/>
                <a:sym typeface="Calibri"/>
              </a:rPr>
              <a:t>Analog control loop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7" name="Google Shape;187;p25"/>
          <p:cNvCxnSpPr>
            <a:stCxn id="182" idx="2"/>
          </p:cNvCxnSpPr>
          <p:nvPr/>
        </p:nvCxnSpPr>
        <p:spPr>
          <a:xfrm flipH="1">
            <a:off x="4820750" y="2907475"/>
            <a:ext cx="400800" cy="3651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8" name="Google Shape;188;p25"/>
          <p:cNvCxnSpPr>
            <a:stCxn id="182" idx="2"/>
          </p:cNvCxnSpPr>
          <p:nvPr/>
        </p:nvCxnSpPr>
        <p:spPr>
          <a:xfrm>
            <a:off x="5221550" y="2907475"/>
            <a:ext cx="339900" cy="408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9" name="Google Shape;189;p25"/>
          <p:cNvCxnSpPr>
            <a:stCxn id="186" idx="0"/>
          </p:cNvCxnSpPr>
          <p:nvPr/>
        </p:nvCxnSpPr>
        <p:spPr>
          <a:xfrm flipH="1" rot="10800000">
            <a:off x="3534925" y="5189600"/>
            <a:ext cx="483900" cy="3252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0" name="Google Shape;190;p25"/>
          <p:cNvCxnSpPr>
            <a:stCxn id="184" idx="0"/>
          </p:cNvCxnSpPr>
          <p:nvPr/>
        </p:nvCxnSpPr>
        <p:spPr>
          <a:xfrm flipH="1" rot="10800000">
            <a:off x="1535225" y="4117625"/>
            <a:ext cx="1385700" cy="4881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" name="Google Shape;191;p25"/>
          <p:cNvCxnSpPr>
            <a:stCxn id="185" idx="3"/>
          </p:cNvCxnSpPr>
          <p:nvPr/>
        </p:nvCxnSpPr>
        <p:spPr>
          <a:xfrm>
            <a:off x="1953575" y="3368325"/>
            <a:ext cx="566400" cy="165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2" name="Google Shape;192;p25"/>
          <p:cNvCxnSpPr>
            <a:stCxn id="183" idx="3"/>
          </p:cNvCxnSpPr>
          <p:nvPr/>
        </p:nvCxnSpPr>
        <p:spPr>
          <a:xfrm>
            <a:off x="2546175" y="2872375"/>
            <a:ext cx="357300" cy="51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3" name="Google Shape;19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8525" y="1398825"/>
            <a:ext cx="5320387" cy="48623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/>
          <p:nvPr>
            <p:ph type="title"/>
          </p:nvPr>
        </p:nvSpPr>
        <p:spPr>
          <a:xfrm>
            <a:off x="287925" y="-120450"/>
            <a:ext cx="758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</a:pPr>
            <a:r>
              <a:rPr lang="en-BE" sz="3000"/>
              <a:t>Example: optical accelerometer</a:t>
            </a:r>
            <a:endParaRPr sz="3000"/>
          </a:p>
        </p:txBody>
      </p:sp>
      <p:sp>
        <p:nvSpPr>
          <p:cNvPr id="195" name="Google Shape;195;p25"/>
          <p:cNvSpPr txBox="1"/>
          <p:nvPr/>
        </p:nvSpPr>
        <p:spPr>
          <a:xfrm>
            <a:off x="287925" y="1061675"/>
            <a:ext cx="85935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Operating the optical inertial sensor in with a force-balance feedback scheme: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Eliminates non-linear behaviour of the optical readout.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Larger dynamic range.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5"/>
          <p:cNvSpPr txBox="1"/>
          <p:nvPr/>
        </p:nvSpPr>
        <p:spPr>
          <a:xfrm>
            <a:off x="10846700" y="2481175"/>
            <a:ext cx="12852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1200">
                <a:solidFill>
                  <a:srgbClr val="5F5F5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(th.)</a:t>
            </a:r>
            <a:endParaRPr sz="1200">
              <a:solidFill>
                <a:srgbClr val="5F5F5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675" y="674025"/>
            <a:ext cx="6978674" cy="55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b="9337" l="54728" r="0" t="0"/>
          <a:stretch/>
        </p:blipFill>
        <p:spPr>
          <a:xfrm>
            <a:off x="7128769" y="451499"/>
            <a:ext cx="5063231" cy="45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7099475" y="5319075"/>
            <a:ext cx="506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28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Hybrid Isolation → shorter chain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5"/>
          <p:cNvSpPr txBox="1"/>
          <p:nvPr>
            <p:ph type="title"/>
          </p:nvPr>
        </p:nvSpPr>
        <p:spPr>
          <a:xfrm>
            <a:off x="235575" y="-137425"/>
            <a:ext cx="6942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</a:pPr>
            <a:r>
              <a:rPr lang="en-BE" sz="3000"/>
              <a:t>Hybrid isolation (Active + Passive)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/>
        </p:nvSpPr>
        <p:spPr>
          <a:xfrm>
            <a:off x="118116" y="883193"/>
            <a:ext cx="5149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B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mirror (100 Kg)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B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Isolated at low frequency (0.1-10 Hz)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B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Compact suspension (4.5 meters)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10367091" y="7982016"/>
            <a:ext cx="20121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Liège Space Center </a:t>
            </a: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1881" y="402375"/>
            <a:ext cx="4234545" cy="5646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stein Telescope : Slideshow" id="93" name="Google Shape;9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802" y="2642500"/>
            <a:ext cx="4334375" cy="359532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5457575" y="4543375"/>
            <a:ext cx="1511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16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Active platform</a:t>
            </a:r>
            <a:endParaRPr sz="16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5284175" y="985950"/>
            <a:ext cx="185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16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Inverted pendulum</a:t>
            </a:r>
            <a:endParaRPr sz="16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5369250" y="2099700"/>
            <a:ext cx="185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16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marionette</a:t>
            </a:r>
            <a:endParaRPr sz="16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5609975" y="3213450"/>
            <a:ext cx="185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16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test mass</a:t>
            </a:r>
            <a:endParaRPr sz="16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" name="Google Shape;98;p16"/>
          <p:cNvCxnSpPr>
            <a:endCxn id="99" idx="1"/>
          </p:cNvCxnSpPr>
          <p:nvPr/>
        </p:nvCxnSpPr>
        <p:spPr>
          <a:xfrm flipH="1" rot="10800000">
            <a:off x="7008625" y="4603600"/>
            <a:ext cx="1491900" cy="1734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0" name="Google Shape;100;p16"/>
          <p:cNvCxnSpPr>
            <a:endCxn id="101" idx="1"/>
          </p:cNvCxnSpPr>
          <p:nvPr/>
        </p:nvCxnSpPr>
        <p:spPr>
          <a:xfrm flipH="1" rot="10800000">
            <a:off x="6526075" y="3399600"/>
            <a:ext cx="2831700" cy="139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" name="Google Shape;99;p16"/>
          <p:cNvSpPr/>
          <p:nvPr/>
        </p:nvSpPr>
        <p:spPr>
          <a:xfrm>
            <a:off x="8500525" y="3906700"/>
            <a:ext cx="2251200" cy="1393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6"/>
          <p:cNvSpPr/>
          <p:nvPr/>
        </p:nvSpPr>
        <p:spPr>
          <a:xfrm>
            <a:off x="9357775" y="3062550"/>
            <a:ext cx="687000" cy="6741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9312300" y="2022000"/>
            <a:ext cx="713700" cy="4311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" name="Google Shape;103;p16"/>
          <p:cNvCxnSpPr/>
          <p:nvPr/>
        </p:nvCxnSpPr>
        <p:spPr>
          <a:xfrm flipH="1" rot="10800000">
            <a:off x="6480600" y="2195600"/>
            <a:ext cx="2831700" cy="139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" name="Google Shape;104;p16"/>
          <p:cNvSpPr/>
          <p:nvPr/>
        </p:nvSpPr>
        <p:spPr>
          <a:xfrm>
            <a:off x="8552875" y="968275"/>
            <a:ext cx="2146500" cy="10146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" name="Google Shape;105;p16"/>
          <p:cNvCxnSpPr>
            <a:stCxn id="95" idx="3"/>
          </p:cNvCxnSpPr>
          <p:nvPr/>
        </p:nvCxnSpPr>
        <p:spPr>
          <a:xfrm>
            <a:off x="7142675" y="1201500"/>
            <a:ext cx="1410300" cy="249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6" name="Google Shape;106;p16"/>
          <p:cNvSpPr txBox="1"/>
          <p:nvPr>
            <p:ph type="title"/>
          </p:nvPr>
        </p:nvSpPr>
        <p:spPr>
          <a:xfrm>
            <a:off x="200075" y="-39275"/>
            <a:ext cx="6942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</a:pPr>
            <a:r>
              <a:rPr lang="en-BE" sz="3000"/>
              <a:t>E-test</a:t>
            </a:r>
            <a:endParaRPr sz="3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6269" y="1331357"/>
            <a:ext cx="5097531" cy="477113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>
            <p:ph type="title"/>
          </p:nvPr>
        </p:nvSpPr>
        <p:spPr>
          <a:xfrm>
            <a:off x="235575" y="-137425"/>
            <a:ext cx="6942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</a:pPr>
            <a:r>
              <a:rPr lang="en-BE" sz="3000"/>
              <a:t>Active platform + pendulum</a:t>
            </a:r>
            <a:endParaRPr sz="3000"/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350" y="1540025"/>
            <a:ext cx="5951469" cy="313893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980625" y="494097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24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low resonance freq = long wire</a:t>
            </a:r>
            <a:endParaRPr sz="24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/>
        </p:nvSpPr>
        <p:spPr>
          <a:xfrm>
            <a:off x="6589050" y="4876825"/>
            <a:ext cx="5452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28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Why inverted Pendulum?</a:t>
            </a:r>
            <a:endParaRPr sz="28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Calibri"/>
              <a:buChar char="●"/>
            </a:pP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More compact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Calibri"/>
              <a:buChar char="●"/>
            </a:pP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lower </a:t>
            </a: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resonance</a:t>
            </a: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 frequency → more isolation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 b="0" l="5096" r="0" t="8382"/>
          <a:stretch/>
        </p:blipFill>
        <p:spPr>
          <a:xfrm>
            <a:off x="6521550" y="196700"/>
            <a:ext cx="5195446" cy="47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>
            <p:ph type="title"/>
          </p:nvPr>
        </p:nvSpPr>
        <p:spPr>
          <a:xfrm>
            <a:off x="287925" y="-120450"/>
            <a:ext cx="6942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</a:pPr>
            <a:r>
              <a:rPr lang="en-BE" sz="3000"/>
              <a:t>Active platform + inverted Pendulum</a:t>
            </a:r>
            <a:endParaRPr sz="3000"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25" y="909075"/>
            <a:ext cx="4905262" cy="53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050" y="1205250"/>
            <a:ext cx="4473068" cy="505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>
            <p:ph type="title"/>
          </p:nvPr>
        </p:nvSpPr>
        <p:spPr>
          <a:xfrm>
            <a:off x="287925" y="-120450"/>
            <a:ext cx="6942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</a:pPr>
            <a:r>
              <a:rPr lang="en-BE" sz="3000"/>
              <a:t>Active platform + inverted pendulum (+tilt)</a:t>
            </a:r>
            <a:endParaRPr sz="3000"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0675" y="868675"/>
            <a:ext cx="5002076" cy="41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6549000" y="5063750"/>
            <a:ext cx="5502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Calibri"/>
              <a:buChar char="●"/>
            </a:pP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High tilt-translation coupling from ground to IP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Calibri"/>
              <a:buChar char="●"/>
            </a:pP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Can we use our IP as a rotation sensor? and feedback to the AP ?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287925" y="-120450"/>
            <a:ext cx="6942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</a:pPr>
            <a:r>
              <a:rPr lang="en-BE" sz="3000"/>
              <a:t>E-test Control Plan</a:t>
            </a:r>
            <a:r>
              <a:rPr lang="en-BE" sz="3000"/>
              <a:t> </a:t>
            </a:r>
            <a:endParaRPr sz="3000"/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00" y="745075"/>
            <a:ext cx="6014425" cy="55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6469250" y="398700"/>
            <a:ext cx="5502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E-test control plan: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Calibri"/>
              <a:buChar char="●"/>
            </a:pP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For Active platform: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Calibri"/>
              <a:buChar char="○"/>
            </a:pPr>
            <a:r>
              <a:rPr lang="en-BE" sz="2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Inertial feedback (damping and isolation)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000"/>
              <a:buFont typeface="Calibri"/>
              <a:buChar char="○"/>
            </a:pPr>
            <a:r>
              <a:rPr lang="en-BE" sz="20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Relative displacement feedback + sensor correction (isolation)</a:t>
            </a:r>
            <a:endParaRPr sz="2000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Calibri"/>
              <a:buChar char="●"/>
            </a:pP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For Inverted Pendulum: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Calibri"/>
              <a:buChar char="○"/>
            </a:pPr>
            <a:r>
              <a:rPr lang="en-BE" sz="20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Relative displacement feedback (damping)</a:t>
            </a:r>
            <a:endParaRPr sz="20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6987575" y="4246375"/>
            <a:ext cx="4116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Other potential ideas: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Calibri"/>
              <a:buChar char="●"/>
            </a:pP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Feedforward ? 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Calibri"/>
              <a:buChar char="●"/>
            </a:pPr>
            <a:r>
              <a:rPr lang="en-BE" sz="2000">
                <a:solidFill>
                  <a:srgbClr val="5F5F5F"/>
                </a:solidFill>
                <a:latin typeface="Calibri"/>
                <a:ea typeface="Calibri"/>
                <a:cs typeface="Calibri"/>
                <a:sym typeface="Calibri"/>
              </a:rPr>
              <a:t>IP deisplacment to AP actuators ?</a:t>
            </a:r>
            <a:endParaRPr sz="2000">
              <a:solidFill>
                <a:srgbClr val="5F5F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/>
          </a:blip>
          <a:srcRect b="73485" l="1776" r="80916" t="13586"/>
          <a:stretch/>
        </p:blipFill>
        <p:spPr>
          <a:xfrm>
            <a:off x="10691218" y="0"/>
            <a:ext cx="145764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 rotWithShape="1">
          <a:blip r:embed="rId4">
            <a:alphaModFix/>
          </a:blip>
          <a:srcRect b="15990" l="0" r="1893" t="7316"/>
          <a:stretch/>
        </p:blipFill>
        <p:spPr>
          <a:xfrm>
            <a:off x="5987511" y="694550"/>
            <a:ext cx="5477416" cy="24083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a function&#10;&#10;Description automatically generated with medium confidence" id="145" name="Google Shape;14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27187" y="3116638"/>
            <a:ext cx="5876599" cy="319311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>
            <p:ph type="title"/>
          </p:nvPr>
        </p:nvSpPr>
        <p:spPr>
          <a:xfrm>
            <a:off x="287925" y="-120450"/>
            <a:ext cx="758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</a:pPr>
            <a:r>
              <a:rPr lang="en-BE" sz="3000"/>
              <a:t>Active platform</a:t>
            </a:r>
            <a:endParaRPr sz="3000"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725" y="749225"/>
            <a:ext cx="5076175" cy="561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287925" y="-120450"/>
            <a:ext cx="6942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1F4F"/>
              </a:buClr>
              <a:buSzPts val="4400"/>
              <a:buFont typeface="Calibri"/>
              <a:buNone/>
            </a:pPr>
            <a:r>
              <a:rPr lang="en-BE" sz="3000"/>
              <a:t>Optical sensing</a:t>
            </a:r>
            <a:endParaRPr sz="3000"/>
          </a:p>
        </p:txBody>
      </p:sp>
      <p:sp>
        <p:nvSpPr>
          <p:cNvPr id="153" name="Google Shape;153;p22"/>
          <p:cNvSpPr txBox="1"/>
          <p:nvPr/>
        </p:nvSpPr>
        <p:spPr>
          <a:xfrm>
            <a:off x="287925" y="1061675"/>
            <a:ext cx="6571800" cy="3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performance control calls for high performance sensing.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sensing is probably the most promising technology for very high resolution sensing, commonly breaking through the pm-resolution.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types of sensors are required: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➢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 displacement sensors: low-frequency blending, alignment &amp; monitoring, decoupling, …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➢"/>
            </a:pPr>
            <a:r>
              <a:rPr lang="en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Inertial sensor: inertial control, sensor correction, feedforward, ...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3550" y="451450"/>
            <a:ext cx="4656675" cy="5344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nutzerdefiniertes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