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Default Extension="tiff" ContentType="image/tiff"/>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338" r:id="rId3"/>
    <p:sldId id="301" r:id="rId4"/>
    <p:sldId id="260" r:id="rId5"/>
    <p:sldId id="261" r:id="rId6"/>
    <p:sldId id="262" r:id="rId7"/>
    <p:sldId id="345" r:id="rId8"/>
    <p:sldId id="346" r:id="rId9"/>
    <p:sldId id="347" r:id="rId10"/>
    <p:sldId id="263" r:id="rId11"/>
    <p:sldId id="264" r:id="rId12"/>
    <p:sldId id="265" r:id="rId13"/>
    <p:sldId id="266" r:id="rId14"/>
    <p:sldId id="303" r:id="rId15"/>
    <p:sldId id="341" r:id="rId16"/>
    <p:sldId id="342" r:id="rId17"/>
    <p:sldId id="343" r:id="rId18"/>
    <p:sldId id="344" r:id="rId19"/>
    <p:sldId id="349" r:id="rId20"/>
    <p:sldId id="350" r:id="rId21"/>
    <p:sldId id="351" r:id="rId22"/>
    <p:sldId id="355" r:id="rId23"/>
    <p:sldId id="316" r:id="rId24"/>
    <p:sldId id="324" r:id="rId25"/>
    <p:sldId id="348" r:id="rId26"/>
    <p:sldId id="325" r:id="rId27"/>
    <p:sldId id="326" r:id="rId28"/>
    <p:sldId id="327" r:id="rId29"/>
    <p:sldId id="328" r:id="rId30"/>
    <p:sldId id="352" r:id="rId31"/>
    <p:sldId id="353" r:id="rId32"/>
    <p:sldId id="354" r:id="rId33"/>
    <p:sldId id="331" r:id="rId34"/>
    <p:sldId id="332" r:id="rId35"/>
    <p:sldId id="333" r:id="rId36"/>
    <p:sldId id="335" r:id="rId37"/>
    <p:sldId id="304" r:id="rId38"/>
    <p:sldId id="305" r:id="rId39"/>
    <p:sldId id="306" r:id="rId40"/>
    <p:sldId id="307" r:id="rId41"/>
    <p:sldId id="336" r:id="rId42"/>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84" d="100"/>
          <a:sy n="84" d="100"/>
        </p:scale>
        <p:origin x="-1402" y="-6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49DBAF-CFFE-4427-938B-E60C44219B36}" type="datetimeFigureOut">
              <a:rPr lang="it-IT" smtClean="0"/>
              <a:pPr/>
              <a:t>18/06/2018</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C8BC43-D195-451F-AFC5-8D35168DEBB5}" type="slidenum">
              <a:rPr lang="it-IT" smtClean="0"/>
              <a:pPr/>
              <a:t>‹N›</a:t>
            </a:fld>
            <a:endParaRPr lang="it-I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sciencedirect.com/science/article/pii/S0969805107001771"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9636FD-2E7E-4F4C-89BC-7262E568F85B}" type="slidenum">
              <a:rPr lang="en-GB"/>
              <a:pPr/>
              <a:t>4</a:t>
            </a:fld>
            <a:endParaRPr lang="en-GB"/>
          </a:p>
        </p:txBody>
      </p:sp>
      <p:sp>
        <p:nvSpPr>
          <p:cNvPr id="859138" name="Rectangle 2"/>
          <p:cNvSpPr>
            <a:spLocks noGrp="1" noRot="1" noChangeAspect="1" noChangeArrowheads="1" noTextEdit="1"/>
          </p:cNvSpPr>
          <p:nvPr>
            <p:ph type="sldImg"/>
          </p:nvPr>
        </p:nvSpPr>
        <p:spPr>
          <a:xfrm>
            <a:off x="1146175" y="687388"/>
            <a:ext cx="4570413" cy="3427412"/>
          </a:xfrm>
          <a:ln/>
        </p:spPr>
      </p:sp>
      <p:sp>
        <p:nvSpPr>
          <p:cNvPr id="859139" name="Rectangle 3"/>
          <p:cNvSpPr>
            <a:spLocks noGrp="1" noChangeArrowheads="1"/>
          </p:cNvSpPr>
          <p:nvPr>
            <p:ph type="body" idx="1"/>
          </p:nvPr>
        </p:nvSpPr>
        <p:spPr>
          <a:xfrm>
            <a:off x="914400" y="4341813"/>
            <a:ext cx="5029200" cy="4114800"/>
          </a:xfrm>
        </p:spPr>
        <p:txBody>
          <a:bodyPr lIns="89017" tIns="44508" rIns="89017" bIns="44508"/>
          <a:lstStyle/>
          <a:p>
            <a:r>
              <a:rPr lang="en-GB"/>
              <a:t>This analysis is regarded as the most objective, requiring the least subjective assessment of the PET scans, as it applies a computerised algorithm to the analysis, and does not rely on subjective visual determinations from human readers</a:t>
            </a:r>
          </a:p>
          <a:p>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2260AD-EEDF-42C0-85FA-F1EC40F1CCEF}" type="slidenum">
              <a:rPr lang="en-GB"/>
              <a:pPr/>
              <a:t>5</a:t>
            </a:fld>
            <a:endParaRPr lang="en-GB"/>
          </a:p>
        </p:txBody>
      </p:sp>
      <p:sp>
        <p:nvSpPr>
          <p:cNvPr id="1080322" name="Rectangle 2"/>
          <p:cNvSpPr>
            <a:spLocks noGrp="1" noRot="1" noChangeAspect="1" noChangeArrowheads="1" noTextEdit="1"/>
          </p:cNvSpPr>
          <p:nvPr>
            <p:ph type="sldImg"/>
          </p:nvPr>
        </p:nvSpPr>
        <p:spPr>
          <a:ln/>
        </p:spPr>
      </p:sp>
      <p:sp>
        <p:nvSpPr>
          <p:cNvPr id="1080323" name="Rectangle 3"/>
          <p:cNvSpPr>
            <a:spLocks noGrp="1" noChangeArrowheads="1"/>
          </p:cNvSpPr>
          <p:nvPr>
            <p:ph type="body" idx="1"/>
          </p:nvPr>
        </p:nvSpPr>
        <p:spPr/>
        <p:txBody>
          <a:bodyPr/>
          <a:lstStyle/>
          <a:p>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F3A46C-41A9-4A4D-A897-2565014EF8A9}" type="slidenum">
              <a:rPr lang="en-GB"/>
              <a:pPr/>
              <a:t>6</a:t>
            </a:fld>
            <a:endParaRPr lang="en-GB"/>
          </a:p>
        </p:txBody>
      </p:sp>
      <p:sp>
        <p:nvSpPr>
          <p:cNvPr id="355330" name="Rectangle 2"/>
          <p:cNvSpPr>
            <a:spLocks noGrp="1" noRot="1" noChangeAspect="1" noChangeArrowheads="1" noTextEdit="1"/>
          </p:cNvSpPr>
          <p:nvPr>
            <p:ph type="sldImg"/>
          </p:nvPr>
        </p:nvSpPr>
        <p:spPr>
          <a:xfrm>
            <a:off x="1146175" y="687388"/>
            <a:ext cx="4570413" cy="3427412"/>
          </a:xfrm>
          <a:ln/>
        </p:spPr>
      </p:sp>
      <p:sp>
        <p:nvSpPr>
          <p:cNvPr id="355331" name="Rectangle 3"/>
          <p:cNvSpPr>
            <a:spLocks noGrp="1" noChangeArrowheads="1"/>
          </p:cNvSpPr>
          <p:nvPr>
            <p:ph type="body" idx="1"/>
          </p:nvPr>
        </p:nvSpPr>
        <p:spPr>
          <a:xfrm>
            <a:off x="914400" y="4341813"/>
            <a:ext cx="5029200" cy="4114800"/>
          </a:xfrm>
        </p:spPr>
        <p:txBody>
          <a:bodyPr lIns="89017" tIns="44508" rIns="89017" bIns="44508"/>
          <a:lstStyle/>
          <a:p>
            <a:r>
              <a:rPr lang="en-GB"/>
              <a:t>Central SPM analysis show that there was a mean reduction in putamen </a:t>
            </a:r>
            <a:r>
              <a:rPr lang="en-GB" baseline="30000"/>
              <a:t>18</a:t>
            </a:r>
            <a:r>
              <a:rPr lang="en-GB"/>
              <a:t>F-dopa uptake of 22.87% in the L-dopa group compared to only 14.09% in the ropinirole group.</a:t>
            </a:r>
          </a:p>
          <a:p>
            <a:r>
              <a:rPr lang="en-GB"/>
              <a:t>This 38% relative difference was significant with a p value of less than 0.0001</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77D4C886-1F55-4878-80EE-5F02584F29C7}" type="slidenum">
              <a:rPr lang="it-IT" altLang="it-IT" smtClean="0"/>
              <a:pPr eaLnBrk="1" hangingPunct="1">
                <a:spcBef>
                  <a:spcPct val="0"/>
                </a:spcBef>
              </a:pPr>
              <a:t>7</a:t>
            </a:fld>
            <a:endParaRPr lang="it-IT" altLang="it-IT" smtClean="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p:spPr>
        <p:txBody>
          <a:bodyPr/>
          <a:lstStyle/>
          <a:p>
            <a:pPr eaLnBrk="1" hangingPunct="1"/>
            <a:endParaRPr lang="en-GB" altLang="it-IT"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80899"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 Schematic diagram of the hypothetical progression of Aβ deposition over time from the early initiation (ei) phase to the continuously progressive (p) phase and finally the late equilibrium (eq) phase. Subjects may experience either a long (p</a:t>
            </a:r>
            <a:r>
              <a:rPr lang="en-US" baseline="-25000" smtClean="0"/>
              <a:t>1</a:t>
            </a:r>
            <a:r>
              <a:rPr lang="en-US" smtClean="0"/>
              <a:t>/t</a:t>
            </a:r>
            <a:r>
              <a:rPr lang="en-US" baseline="-25000" smtClean="0"/>
              <a:t>1</a:t>
            </a:r>
            <a:r>
              <a:rPr lang="en-US" smtClean="0"/>
              <a:t>) or brief (p</a:t>
            </a:r>
            <a:r>
              <a:rPr lang="en-US" baseline="-25000" smtClean="0"/>
              <a:t>2</a:t>
            </a:r>
            <a:r>
              <a:rPr lang="en-US" smtClean="0"/>
              <a:t>/t</a:t>
            </a:r>
            <a:r>
              <a:rPr lang="en-US" baseline="-25000" smtClean="0"/>
              <a:t>2</a:t>
            </a:r>
            <a:r>
              <a:rPr lang="en-US" smtClean="0"/>
              <a:t>) p phase of Aβ deposition, which snapshots such as those shown in </a:t>
            </a:r>
            <a:r>
              <a:rPr lang="en-US" smtClean="0">
                <a:hlinkClick r:id="rId3"/>
              </a:rPr>
              <a:t>Fig. 3</a:t>
            </a:r>
            <a:r>
              <a:rPr lang="en-US" smtClean="0"/>
              <a:t> can capture at a single point in time. Cognitive symptoms may not be evident until the eq phase (MCI+, MCI++ and AD subjects in </a:t>
            </a:r>
            <a:r>
              <a:rPr lang="en-US" smtClean="0">
                <a:hlinkClick r:id="" action="ppaction://noaction"/>
              </a:rPr>
              <a:t>Fig. 3</a:t>
            </a:r>
            <a:r>
              <a:rPr lang="en-US" smtClean="0"/>
              <a:t>), but the cascade of pathological events that may lead to these symptoms (i.e., neurofibrillary pathology, synapse and neuron loss) may be initiated during the p phase </a:t>
            </a:r>
          </a:p>
        </p:txBody>
      </p:sp>
      <p:sp>
        <p:nvSpPr>
          <p:cNvPr id="809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502C71D-C3B1-49C7-A3FC-C0C07549B7DA}" type="slidenum">
              <a:rPr lang="en-US" smtClean="0"/>
              <a:pPr/>
              <a:t>26</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81923"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81924"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14056B6-3856-4356-8C45-13EBB257D109}" type="slidenum">
              <a:rPr lang="en-US" smtClean="0"/>
              <a:pPr/>
              <a:t>28</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1" tIns="45716" rIns="91431" bIns="45716" anchor="b"/>
          <a:lstStyle/>
          <a:p>
            <a:pPr algn="r" defTabSz="990600"/>
            <a:fld id="{0CF77824-7AE4-4FDA-B7F5-F22D409A298B}" type="slidenum">
              <a:rPr lang="it-IT" altLang="it-IT" sz="1300">
                <a:latin typeface="Calibri" pitchFamily="34" charset="0"/>
              </a:rPr>
              <a:pPr algn="r" defTabSz="990600"/>
              <a:t>31</a:t>
            </a:fld>
            <a:endParaRPr lang="it-IT" altLang="it-IT" sz="1300">
              <a:latin typeface="Calibri" pitchFamily="34" charset="0"/>
            </a:endParaRPr>
          </a:p>
        </p:txBody>
      </p:sp>
      <p:sp>
        <p:nvSpPr>
          <p:cNvPr id="58371" name="Text Box 2"/>
          <p:cNvSpPr txBox="1">
            <a:spLocks noChangeArrowheads="1"/>
          </p:cNvSpPr>
          <p:nvPr/>
        </p:nvSpPr>
        <p:spPr bwMode="auto">
          <a:xfrm>
            <a:off x="3881438" y="8686800"/>
            <a:ext cx="2970212" cy="450850"/>
          </a:xfrm>
          <a:prstGeom prst="rect">
            <a:avLst/>
          </a:prstGeom>
          <a:noFill/>
          <a:ln w="9525">
            <a:noFill/>
            <a:round/>
            <a:headEnd/>
            <a:tailEnd/>
          </a:ln>
        </p:spPr>
        <p:txBody>
          <a:bodyPr lIns="0" tIns="0" rIns="0" bIns="0" anchor="b"/>
          <a:lstStyle/>
          <a:p>
            <a:pPr algn="r" defTabSz="442913">
              <a:lnSpc>
                <a:spcPct val="95000"/>
              </a:lnSpc>
              <a:tabLst>
                <a:tab pos="0" algn="l"/>
                <a:tab pos="442913" algn="l"/>
                <a:tab pos="889000" algn="l"/>
                <a:tab pos="1331913" algn="l"/>
                <a:tab pos="1778000" algn="l"/>
                <a:tab pos="2220913" algn="l"/>
                <a:tab pos="2667000" algn="l"/>
                <a:tab pos="3111500" algn="l"/>
                <a:tab pos="3556000" algn="l"/>
                <a:tab pos="4000500" algn="l"/>
                <a:tab pos="4445000" algn="l"/>
                <a:tab pos="4889500" algn="l"/>
                <a:tab pos="5332413" algn="l"/>
                <a:tab pos="5778500" algn="l"/>
                <a:tab pos="6221413" algn="l"/>
                <a:tab pos="6667500" algn="l"/>
                <a:tab pos="7110413" algn="l"/>
                <a:tab pos="7556500" algn="l"/>
                <a:tab pos="7999413" algn="l"/>
                <a:tab pos="8445500" algn="l"/>
                <a:tab pos="8888413" algn="l"/>
              </a:tabLst>
            </a:pPr>
            <a:fld id="{F4506198-DE96-4A6F-9662-B19401CB1921}" type="slidenum">
              <a:rPr lang="en-US" altLang="it-IT" sz="1400">
                <a:solidFill>
                  <a:srgbClr val="000000"/>
                </a:solidFill>
                <a:latin typeface="Times New Roman" pitchFamily="18" charset="0"/>
                <a:ea typeface="Arial Unicode MS" pitchFamily="34" charset="-128"/>
                <a:cs typeface="Arial Unicode MS" pitchFamily="34" charset="-128"/>
              </a:rPr>
              <a:pPr algn="r" defTabSz="442913">
                <a:lnSpc>
                  <a:spcPct val="95000"/>
                </a:lnSpc>
                <a:tabLst>
                  <a:tab pos="0" algn="l"/>
                  <a:tab pos="442913" algn="l"/>
                  <a:tab pos="889000" algn="l"/>
                  <a:tab pos="1331913" algn="l"/>
                  <a:tab pos="1778000" algn="l"/>
                  <a:tab pos="2220913" algn="l"/>
                  <a:tab pos="2667000" algn="l"/>
                  <a:tab pos="3111500" algn="l"/>
                  <a:tab pos="3556000" algn="l"/>
                  <a:tab pos="4000500" algn="l"/>
                  <a:tab pos="4445000" algn="l"/>
                  <a:tab pos="4889500" algn="l"/>
                  <a:tab pos="5332413" algn="l"/>
                  <a:tab pos="5778500" algn="l"/>
                  <a:tab pos="6221413" algn="l"/>
                  <a:tab pos="6667500" algn="l"/>
                  <a:tab pos="7110413" algn="l"/>
                  <a:tab pos="7556500" algn="l"/>
                  <a:tab pos="7999413" algn="l"/>
                  <a:tab pos="8445500" algn="l"/>
                  <a:tab pos="8888413" algn="l"/>
                </a:tabLst>
              </a:pPr>
              <a:t>31</a:t>
            </a:fld>
            <a:endParaRPr lang="en-US" altLang="it-IT" sz="1400">
              <a:solidFill>
                <a:srgbClr val="000000"/>
              </a:solidFill>
              <a:latin typeface="Times New Roman" pitchFamily="18" charset="0"/>
              <a:ea typeface="Arial Unicode MS" pitchFamily="34" charset="-128"/>
              <a:cs typeface="Arial Unicode MS" pitchFamily="34" charset="-128"/>
            </a:endParaRPr>
          </a:p>
        </p:txBody>
      </p:sp>
      <p:sp>
        <p:nvSpPr>
          <p:cNvPr id="58372" name="Text Box 3"/>
          <p:cNvSpPr txBox="1">
            <a:spLocks noChangeArrowheads="1"/>
          </p:cNvSpPr>
          <p:nvPr/>
        </p:nvSpPr>
        <p:spPr bwMode="auto">
          <a:xfrm>
            <a:off x="0" y="8686800"/>
            <a:ext cx="2970213" cy="450850"/>
          </a:xfrm>
          <a:prstGeom prst="rect">
            <a:avLst/>
          </a:prstGeom>
          <a:noFill/>
          <a:ln w="9525">
            <a:noFill/>
            <a:round/>
            <a:headEnd/>
            <a:tailEnd/>
          </a:ln>
        </p:spPr>
        <p:txBody>
          <a:bodyPr lIns="0" tIns="0" rIns="0" bIns="0" anchor="b"/>
          <a:lstStyle/>
          <a:p>
            <a:pPr defTabSz="442913">
              <a:lnSpc>
                <a:spcPct val="95000"/>
              </a:lnSpc>
              <a:tabLst>
                <a:tab pos="0" algn="l"/>
                <a:tab pos="442913" algn="l"/>
                <a:tab pos="889000" algn="l"/>
                <a:tab pos="1331913" algn="l"/>
                <a:tab pos="1778000" algn="l"/>
                <a:tab pos="2220913" algn="l"/>
                <a:tab pos="2667000" algn="l"/>
                <a:tab pos="3111500" algn="l"/>
                <a:tab pos="3556000" algn="l"/>
                <a:tab pos="4000500" algn="l"/>
                <a:tab pos="4445000" algn="l"/>
                <a:tab pos="4889500" algn="l"/>
                <a:tab pos="5332413" algn="l"/>
                <a:tab pos="5778500" algn="l"/>
                <a:tab pos="6221413" algn="l"/>
                <a:tab pos="6667500" algn="l"/>
                <a:tab pos="7110413" algn="l"/>
                <a:tab pos="7556500" algn="l"/>
                <a:tab pos="7999413" algn="l"/>
                <a:tab pos="8445500" algn="l"/>
                <a:tab pos="8888413" algn="l"/>
              </a:tabLst>
            </a:pPr>
            <a:endParaRPr lang="en-US" altLang="it-IT" sz="1400">
              <a:solidFill>
                <a:srgbClr val="000000"/>
              </a:solidFill>
              <a:latin typeface="Times New Roman" pitchFamily="18" charset="0"/>
              <a:ea typeface="Arial Unicode MS" pitchFamily="34" charset="-128"/>
              <a:cs typeface="Arial Unicode MS" pitchFamily="34" charset="-128"/>
            </a:endParaRPr>
          </a:p>
        </p:txBody>
      </p:sp>
      <p:sp>
        <p:nvSpPr>
          <p:cNvPr id="58373" name="Text Box 4"/>
          <p:cNvSpPr txBox="1">
            <a:spLocks noChangeArrowheads="1"/>
          </p:cNvSpPr>
          <p:nvPr/>
        </p:nvSpPr>
        <p:spPr bwMode="auto">
          <a:xfrm>
            <a:off x="0" y="0"/>
            <a:ext cx="2970213" cy="452438"/>
          </a:xfrm>
          <a:prstGeom prst="rect">
            <a:avLst/>
          </a:prstGeom>
          <a:noFill/>
          <a:ln w="9525">
            <a:noFill/>
            <a:round/>
            <a:headEnd/>
            <a:tailEnd/>
          </a:ln>
        </p:spPr>
        <p:txBody>
          <a:bodyPr lIns="0" tIns="0" rIns="0" bIns="0"/>
          <a:lstStyle/>
          <a:p>
            <a:pPr defTabSz="442913">
              <a:lnSpc>
                <a:spcPct val="95000"/>
              </a:lnSpc>
              <a:tabLst>
                <a:tab pos="0" algn="l"/>
                <a:tab pos="442913" algn="l"/>
                <a:tab pos="889000" algn="l"/>
                <a:tab pos="1331913" algn="l"/>
                <a:tab pos="1778000" algn="l"/>
                <a:tab pos="2220913" algn="l"/>
                <a:tab pos="2667000" algn="l"/>
                <a:tab pos="3111500" algn="l"/>
                <a:tab pos="3556000" algn="l"/>
                <a:tab pos="4000500" algn="l"/>
                <a:tab pos="4445000" algn="l"/>
                <a:tab pos="4889500" algn="l"/>
                <a:tab pos="5332413" algn="l"/>
                <a:tab pos="5778500" algn="l"/>
                <a:tab pos="6221413" algn="l"/>
                <a:tab pos="6667500" algn="l"/>
                <a:tab pos="7110413" algn="l"/>
                <a:tab pos="7556500" algn="l"/>
                <a:tab pos="7999413" algn="l"/>
                <a:tab pos="8445500" algn="l"/>
                <a:tab pos="8888413" algn="l"/>
              </a:tabLst>
            </a:pPr>
            <a:endParaRPr lang="en-US" altLang="it-IT" sz="1400">
              <a:solidFill>
                <a:srgbClr val="000000"/>
              </a:solidFill>
              <a:latin typeface="Times New Roman" pitchFamily="18" charset="0"/>
              <a:ea typeface="Arial Unicode MS" pitchFamily="34" charset="-128"/>
              <a:cs typeface="Arial Unicode MS" pitchFamily="34" charset="-128"/>
            </a:endParaRPr>
          </a:p>
        </p:txBody>
      </p:sp>
      <p:sp>
        <p:nvSpPr>
          <p:cNvPr id="58374" name="Text Box 5"/>
          <p:cNvSpPr txBox="1">
            <a:spLocks noChangeArrowheads="1"/>
          </p:cNvSpPr>
          <p:nvPr/>
        </p:nvSpPr>
        <p:spPr bwMode="auto">
          <a:xfrm>
            <a:off x="3881438" y="0"/>
            <a:ext cx="2970212" cy="452438"/>
          </a:xfrm>
          <a:prstGeom prst="rect">
            <a:avLst/>
          </a:prstGeom>
          <a:noFill/>
          <a:ln w="9525">
            <a:noFill/>
            <a:round/>
            <a:headEnd/>
            <a:tailEnd/>
          </a:ln>
        </p:spPr>
        <p:txBody>
          <a:bodyPr lIns="0" tIns="0" rIns="0" bIns="0"/>
          <a:lstStyle/>
          <a:p>
            <a:pPr algn="r" defTabSz="442913">
              <a:lnSpc>
                <a:spcPct val="95000"/>
              </a:lnSpc>
              <a:tabLst>
                <a:tab pos="0" algn="l"/>
                <a:tab pos="442913" algn="l"/>
                <a:tab pos="889000" algn="l"/>
                <a:tab pos="1331913" algn="l"/>
                <a:tab pos="1778000" algn="l"/>
                <a:tab pos="2220913" algn="l"/>
                <a:tab pos="2667000" algn="l"/>
                <a:tab pos="3111500" algn="l"/>
                <a:tab pos="3556000" algn="l"/>
                <a:tab pos="4000500" algn="l"/>
                <a:tab pos="4445000" algn="l"/>
                <a:tab pos="4889500" algn="l"/>
                <a:tab pos="5332413" algn="l"/>
                <a:tab pos="5778500" algn="l"/>
                <a:tab pos="6221413" algn="l"/>
                <a:tab pos="6667500" algn="l"/>
                <a:tab pos="7110413" algn="l"/>
                <a:tab pos="7556500" algn="l"/>
                <a:tab pos="7999413" algn="l"/>
                <a:tab pos="8445500" algn="l"/>
                <a:tab pos="8888413" algn="l"/>
              </a:tabLst>
            </a:pPr>
            <a:endParaRPr lang="en-US" altLang="it-IT" sz="1400">
              <a:solidFill>
                <a:srgbClr val="000000"/>
              </a:solidFill>
              <a:latin typeface="Times New Roman" pitchFamily="18" charset="0"/>
              <a:ea typeface="Arial Unicode MS" pitchFamily="34" charset="-128"/>
              <a:cs typeface="Arial Unicode MS" pitchFamily="34" charset="-128"/>
            </a:endParaRPr>
          </a:p>
        </p:txBody>
      </p:sp>
      <p:sp>
        <p:nvSpPr>
          <p:cNvPr id="58375" name="Rectangle 6"/>
          <p:cNvSpPr>
            <a:spLocks noGrp="1" noRot="1" noChangeAspect="1" noChangeArrowheads="1" noTextEdit="1"/>
          </p:cNvSpPr>
          <p:nvPr>
            <p:ph type="sldImg"/>
          </p:nvPr>
        </p:nvSpPr>
        <p:spPr bwMode="auto">
          <a:noFill/>
          <a:ln>
            <a:solidFill>
              <a:srgbClr val="000000"/>
            </a:solidFill>
            <a:miter lim="800000"/>
            <a:headEnd/>
            <a:tailEnd/>
          </a:ln>
        </p:spPr>
      </p:sp>
      <p:sp>
        <p:nvSpPr>
          <p:cNvPr id="58376" name="Text Box 7"/>
          <p:cNvSpPr>
            <a:spLocks noGrp="1" noChangeArrowheads="1"/>
          </p:cNvSpPr>
          <p:nvPr>
            <p:ph type="body" idx="1"/>
          </p:nvPr>
        </p:nvSpPr>
        <p:spPr bwMode="auto">
          <a:noFill/>
        </p:spPr>
        <p:txBody>
          <a:bodyPr wrap="square" lIns="0" tIns="0" rIns="0" bIns="0" numCol="1" anchor="t" anchorCtr="0" compatLnSpc="1">
            <a:prstTxWarp prst="textNoShape">
              <a:avLst/>
            </a:prstTxWarp>
          </a:bodyPr>
          <a:lstStyle/>
          <a:p>
            <a:pPr defTabSz="457200" eaLnBrk="1" hangingPunct="1">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it-IT" smtClean="0">
                <a:ea typeface="宋体" pitchFamily="2" charset="-122"/>
              </a:rPr>
              <a:t>Validated topographical markers, such as FDG-PET temporo-parietal hypometabolism in AD, may reliably detect neurodegenerative disorders and can be used in addition to structural imaging to improve the diagnostic accuracy even at single subject level.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1" tIns="45716" rIns="91431" bIns="45716" anchor="b"/>
          <a:lstStyle/>
          <a:p>
            <a:pPr algn="r" defTabSz="990600"/>
            <a:fld id="{04F0D152-21CF-4B64-8FBD-209668254DB2}" type="slidenum">
              <a:rPr lang="it-IT" altLang="it-IT" sz="1300">
                <a:latin typeface="Calibri" pitchFamily="34" charset="0"/>
              </a:rPr>
              <a:pPr algn="r" defTabSz="990600"/>
              <a:t>32</a:t>
            </a:fld>
            <a:endParaRPr lang="it-IT" altLang="it-IT" sz="1300">
              <a:latin typeface="Calibri" pitchFamily="34" charset="0"/>
            </a:endParaRPr>
          </a:p>
        </p:txBody>
      </p:sp>
      <p:sp>
        <p:nvSpPr>
          <p:cNvPr id="6041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60419" name="Segnaposto note 2"/>
          <p:cNvSpPr>
            <a:spLocks noGrp="1"/>
          </p:cNvSpPr>
          <p:nvPr>
            <p:ph type="body" idx="1"/>
          </p:nvPr>
        </p:nvSpPr>
        <p:spPr bwMode="auto">
          <a:noFill/>
        </p:spPr>
        <p:txBody>
          <a:bodyPr wrap="square" lIns="91431" tIns="45716" rIns="91431" bIns="45716" numCol="1" anchor="t" anchorCtr="0" compatLnSpc="1">
            <a:prstTxWarp prst="textNoShape">
              <a:avLst/>
            </a:prstTxWarp>
          </a:bodyPr>
          <a:lstStyle/>
          <a:p>
            <a:pPr eaLnBrk="1" hangingPunct="1"/>
            <a:endParaRPr lang="it-IT" altLang="it-IT" smtClean="0"/>
          </a:p>
        </p:txBody>
      </p:sp>
      <p:sp>
        <p:nvSpPr>
          <p:cNvPr id="60420" name="Segnaposto numero diapositiva 3"/>
          <p:cNvSpPr txBox="1">
            <a:spLocks noGrp="1"/>
          </p:cNvSpPr>
          <p:nvPr/>
        </p:nvSpPr>
        <p:spPr bwMode="auto">
          <a:xfrm>
            <a:off x="3884613" y="8685213"/>
            <a:ext cx="2971800" cy="457200"/>
          </a:xfrm>
          <a:prstGeom prst="rect">
            <a:avLst/>
          </a:prstGeom>
          <a:noFill/>
          <a:ln w="9525">
            <a:noFill/>
            <a:miter lim="800000"/>
            <a:headEnd/>
            <a:tailEnd/>
          </a:ln>
        </p:spPr>
        <p:txBody>
          <a:bodyPr lIns="91431" tIns="45716" rIns="91431" bIns="45716" anchor="b"/>
          <a:lstStyle/>
          <a:p>
            <a:pPr algn="r" defTabSz="990600"/>
            <a:fld id="{46BE5CBC-A2F6-4284-9FFE-018BB1C59BE3}" type="slidenum">
              <a:rPr lang="it-IT" altLang="it-IT" sz="1300">
                <a:latin typeface="Calibri" pitchFamily="34" charset="0"/>
              </a:rPr>
              <a:pPr algn="r" defTabSz="990600"/>
              <a:t>32</a:t>
            </a:fld>
            <a:endParaRPr lang="it-IT" altLang="it-IT" sz="1300">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CE784E7F-4F6F-47F0-98F3-3269C23959C2}" type="datetimeFigureOut">
              <a:rPr lang="it-IT" smtClean="0"/>
              <a:pPr/>
              <a:t>18/06/2018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412AF74-E604-4E69-A68F-9FD580DBB166}"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E784E7F-4F6F-47F0-98F3-3269C23959C2}" type="datetimeFigureOut">
              <a:rPr lang="it-IT" smtClean="0"/>
              <a:pPr/>
              <a:t>18/06/2018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412AF74-E604-4E69-A68F-9FD580DBB166}"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E784E7F-4F6F-47F0-98F3-3269C23959C2}" type="datetimeFigureOut">
              <a:rPr lang="it-IT" smtClean="0"/>
              <a:pPr/>
              <a:t>18/06/2018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412AF74-E604-4E69-A68F-9FD580DBB166}"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E784E7F-4F6F-47F0-98F3-3269C23959C2}" type="datetimeFigureOut">
              <a:rPr lang="it-IT" smtClean="0"/>
              <a:pPr/>
              <a:t>18/06/2018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412AF74-E604-4E69-A68F-9FD580DBB166}"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CE784E7F-4F6F-47F0-98F3-3269C23959C2}" type="datetimeFigureOut">
              <a:rPr lang="it-IT" smtClean="0"/>
              <a:pPr/>
              <a:t>18/06/2018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412AF74-E604-4E69-A68F-9FD580DBB166}"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CE784E7F-4F6F-47F0-98F3-3269C23959C2}" type="datetimeFigureOut">
              <a:rPr lang="it-IT" smtClean="0"/>
              <a:pPr/>
              <a:t>18/06/2018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412AF74-E604-4E69-A68F-9FD580DBB166}"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CE784E7F-4F6F-47F0-98F3-3269C23959C2}" type="datetimeFigureOut">
              <a:rPr lang="it-IT" smtClean="0"/>
              <a:pPr/>
              <a:t>18/06/2018</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0412AF74-E604-4E69-A68F-9FD580DBB166}"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CE784E7F-4F6F-47F0-98F3-3269C23959C2}" type="datetimeFigureOut">
              <a:rPr lang="it-IT" smtClean="0"/>
              <a:pPr/>
              <a:t>18/06/2018</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0412AF74-E604-4E69-A68F-9FD580DBB166}"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CE784E7F-4F6F-47F0-98F3-3269C23959C2}" type="datetimeFigureOut">
              <a:rPr lang="it-IT" smtClean="0"/>
              <a:pPr/>
              <a:t>18/06/2018</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0412AF74-E604-4E69-A68F-9FD580DBB166}"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CE784E7F-4F6F-47F0-98F3-3269C23959C2}" type="datetimeFigureOut">
              <a:rPr lang="it-IT" smtClean="0"/>
              <a:pPr/>
              <a:t>18/06/2018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412AF74-E604-4E69-A68F-9FD580DBB166}"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CE784E7F-4F6F-47F0-98F3-3269C23959C2}" type="datetimeFigureOut">
              <a:rPr lang="it-IT" smtClean="0"/>
              <a:pPr/>
              <a:t>18/06/2018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412AF74-E604-4E69-A68F-9FD580DBB166}"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784E7F-4F6F-47F0-98F3-3269C23959C2}" type="datetimeFigureOut">
              <a:rPr lang="it-IT" smtClean="0"/>
              <a:pPr/>
              <a:t>18/06/2018</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12AF74-E604-4E69-A68F-9FD580DBB166}"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wmf"/><Relationship Id="rId3" Type="http://schemas.openxmlformats.org/officeDocument/2006/relationships/hyperlink" Target="http://www.google.it/url?sa=i&amp;rct=j&amp;q=&amp;esrc=s&amp;source=images&amp;cd=&amp;cad=rja&amp;uact=8&amp;docid=6rgI9zSf92IgsM&amp;tbnid=LckgAuEhxAYp7M:&amp;ved=0CAUQjRw&amp;url=http://www.controlacrisi.org/notizia/Lavoro/2013/1/8/29963-san-raffaele-i-lavoratori-del-turno-di-notte-privati-del/&amp;ei=42RmU86RG4aCPdqZgegD&amp;bvm=bv.65788261,d.bGQ&amp;psig=AFQjCNEu_rPxn8-lIDcZOP9qG9McJfD-iw&amp;ust=1399305756811356" TargetMode="External"/><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jpeg"/><Relationship Id="rId9" Type="http://schemas.openxmlformats.org/officeDocument/2006/relationships/image" Target="../media/image66.png"/></Relationships>
</file>

<file path=ppt/slides/_rels/slide33.xml.rels><?xml version="1.0" encoding="UTF-8" standalone="yes"?>
<Relationships xmlns="http://schemas.openxmlformats.org/package/2006/relationships"><Relationship Id="rId8" Type="http://schemas.openxmlformats.org/officeDocument/2006/relationships/image" Target="../media/image77.wmf"/><Relationship Id="rId3" Type="http://schemas.openxmlformats.org/officeDocument/2006/relationships/image" Target="../media/image72.wmf"/><Relationship Id="rId7" Type="http://schemas.openxmlformats.org/officeDocument/2006/relationships/image" Target="../media/image76.wmf"/><Relationship Id="rId2" Type="http://schemas.openxmlformats.org/officeDocument/2006/relationships/image" Target="../media/image71.wmf"/><Relationship Id="rId1" Type="http://schemas.openxmlformats.org/officeDocument/2006/relationships/slideLayout" Target="../slideLayouts/slideLayout7.xml"/><Relationship Id="rId6" Type="http://schemas.openxmlformats.org/officeDocument/2006/relationships/image" Target="../media/image75.wmf"/><Relationship Id="rId5" Type="http://schemas.openxmlformats.org/officeDocument/2006/relationships/image" Target="../media/image74.wmf"/><Relationship Id="rId10" Type="http://schemas.openxmlformats.org/officeDocument/2006/relationships/image" Target="../media/image79.wmf"/><Relationship Id="rId4" Type="http://schemas.openxmlformats.org/officeDocument/2006/relationships/image" Target="../media/image73.wmf"/><Relationship Id="rId9" Type="http://schemas.openxmlformats.org/officeDocument/2006/relationships/image" Target="../media/image78.png"/></Relationships>
</file>

<file path=ppt/slides/_rels/slide3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82.wmf"/></Relationships>
</file>

<file path=ppt/slides/_rels/slide35.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wmf"/><Relationship Id="rId12" Type="http://schemas.openxmlformats.org/officeDocument/2006/relationships/image" Target="../media/image93.wmf"/><Relationship Id="rId2" Type="http://schemas.openxmlformats.org/officeDocument/2006/relationships/image" Target="../media/image83.wmf"/><Relationship Id="rId1" Type="http://schemas.openxmlformats.org/officeDocument/2006/relationships/slideLayout" Target="../slideLayouts/slideLayout7.xml"/><Relationship Id="rId6" Type="http://schemas.openxmlformats.org/officeDocument/2006/relationships/image" Target="../media/image87.wmf"/><Relationship Id="rId11" Type="http://schemas.openxmlformats.org/officeDocument/2006/relationships/image" Target="../media/image92.wmf"/><Relationship Id="rId5" Type="http://schemas.openxmlformats.org/officeDocument/2006/relationships/image" Target="../media/image86.png"/><Relationship Id="rId10" Type="http://schemas.openxmlformats.org/officeDocument/2006/relationships/image" Target="../media/image91.wmf"/><Relationship Id="rId4" Type="http://schemas.openxmlformats.org/officeDocument/2006/relationships/image" Target="../media/image85.png"/><Relationship Id="rId9" Type="http://schemas.openxmlformats.org/officeDocument/2006/relationships/image" Target="../media/image90.wmf"/></Relationships>
</file>

<file path=ppt/slides/_rels/slide3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tiff"/><Relationship Id="rId1" Type="http://schemas.openxmlformats.org/officeDocument/2006/relationships/slideLayout" Target="../slideLayouts/slideLayout4.xml"/><Relationship Id="rId5" Type="http://schemas.openxmlformats.org/officeDocument/2006/relationships/image" Target="../media/image97.tiff"/><Relationship Id="rId4" Type="http://schemas.openxmlformats.org/officeDocument/2006/relationships/image" Target="../media/image96.png"/></Relationships>
</file>

<file path=ppt/slides/_rels/slide3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102.png"/><Relationship Id="rId1" Type="http://schemas.openxmlformats.org/officeDocument/2006/relationships/slideLayout" Target="../slideLayouts/slideLayout4.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94.tiff"/></Relationships>
</file>

<file path=ppt/slides/_rels/slide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w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1371600" y="4437112"/>
            <a:ext cx="6400800" cy="1201688"/>
          </a:xfrm>
        </p:spPr>
        <p:txBody>
          <a:bodyPr>
            <a:normAutofit/>
          </a:bodyPr>
          <a:lstStyle/>
          <a:p>
            <a:r>
              <a:rPr lang="it-IT" sz="2800" i="1" dirty="0" smtClean="0">
                <a:solidFill>
                  <a:schemeClr val="tx2">
                    <a:lumMod val="75000"/>
                  </a:schemeClr>
                </a:solidFill>
              </a:rPr>
              <a:t>Prof. M. Onofrj</a:t>
            </a:r>
            <a:endParaRPr lang="it-IT" sz="2800" i="1" dirty="0">
              <a:solidFill>
                <a:schemeClr val="tx2">
                  <a:lumMod val="75000"/>
                </a:schemeClr>
              </a:solidFill>
            </a:endParaRPr>
          </a:p>
        </p:txBody>
      </p:sp>
      <p:sp>
        <p:nvSpPr>
          <p:cNvPr id="4" name="Titolo 1"/>
          <p:cNvSpPr>
            <a:spLocks noGrp="1"/>
          </p:cNvSpPr>
          <p:nvPr>
            <p:ph type="ctrTitle"/>
          </p:nvPr>
        </p:nvSpPr>
        <p:spPr/>
        <p:txBody>
          <a:bodyPr>
            <a:noAutofit/>
          </a:bodyPr>
          <a:lstStyle/>
          <a:p>
            <a:r>
              <a:rPr lang="en-US" sz="3600" b="1" dirty="0" smtClean="0">
                <a:solidFill>
                  <a:schemeClr val="tx2"/>
                </a:solidFill>
              </a:rPr>
              <a:t>Positron Emission Tomography and Single-Photon Emission Computed Tomography in Neurology</a:t>
            </a:r>
            <a:endParaRPr lang="it-IT" sz="3600" b="1" dirty="0">
              <a:solidFill>
                <a:schemeClr val="tx2"/>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0" name="Object 2"/>
          <p:cNvGraphicFramePr>
            <a:graphicFrameLocks noChangeAspect="1"/>
          </p:cNvGraphicFramePr>
          <p:nvPr/>
        </p:nvGraphicFramePr>
        <p:xfrm>
          <a:off x="2182813" y="0"/>
          <a:ext cx="4778375" cy="6858000"/>
        </p:xfrm>
        <a:graphic>
          <a:graphicData uri="http://schemas.openxmlformats.org/presentationml/2006/ole">
            <p:oleObj spid="_x0000_s1026" name="CorelPhotoPaint.Image.11" r:id="rId3" imgW="5458979" imgH="7836424" progId="">
              <p:embed/>
            </p:oleObj>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370" name="Object 2"/>
          <p:cNvGraphicFramePr>
            <a:graphicFrameLocks noChangeAspect="1"/>
          </p:cNvGraphicFramePr>
          <p:nvPr/>
        </p:nvGraphicFramePr>
        <p:xfrm>
          <a:off x="685800" y="46038"/>
          <a:ext cx="7848600" cy="6832600"/>
        </p:xfrm>
        <a:graphic>
          <a:graphicData uri="http://schemas.openxmlformats.org/presentationml/2006/ole">
            <p:oleObj spid="_x0000_s2050" name="CorelPhotoPaint.Image.11" r:id="rId3" imgW="7391258" imgH="6434967" progId="">
              <p:embed/>
            </p:oleObj>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7346" name="Object 2"/>
          <p:cNvGraphicFramePr>
            <a:graphicFrameLocks noChangeAspect="1"/>
          </p:cNvGraphicFramePr>
          <p:nvPr/>
        </p:nvGraphicFramePr>
        <p:xfrm>
          <a:off x="292100" y="276225"/>
          <a:ext cx="8561388" cy="6305550"/>
        </p:xfrm>
        <a:graphic>
          <a:graphicData uri="http://schemas.openxmlformats.org/presentationml/2006/ole">
            <p:oleObj spid="_x0000_s3074" name="CorelPhotoPaint.Image.11" r:id="rId3" imgW="8560906" imgH="6305429" progId="">
              <p:embed/>
            </p:oleObj>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27" name="Object 3"/>
          <p:cNvGraphicFramePr>
            <a:graphicFrameLocks noChangeAspect="1"/>
          </p:cNvGraphicFramePr>
          <p:nvPr/>
        </p:nvGraphicFramePr>
        <p:xfrm>
          <a:off x="1958975" y="228600"/>
          <a:ext cx="4851400" cy="5943600"/>
        </p:xfrm>
        <a:graphic>
          <a:graphicData uri="http://schemas.openxmlformats.org/presentationml/2006/ole">
            <p:oleObj spid="_x0000_s4098" name="Fotografia Photo Editor" r:id="rId3" imgW="6504762" imgH="7973538" progId="">
              <p:embed/>
            </p:oleObj>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536" y="548680"/>
            <a:ext cx="8229600" cy="1143000"/>
          </a:xfrm>
        </p:spPr>
        <p:txBody>
          <a:bodyPr>
            <a:noAutofit/>
          </a:bodyPr>
          <a:lstStyle/>
          <a:p>
            <a:r>
              <a:rPr lang="en-US" sz="3200" b="1" dirty="0" smtClean="0"/>
              <a:t>Positron Emission Tomography and Single-Photon Emission Computed Tomography in Neurology</a:t>
            </a:r>
            <a:endParaRPr lang="it-IT" sz="3200" b="1" dirty="0"/>
          </a:p>
        </p:txBody>
      </p:sp>
      <p:sp>
        <p:nvSpPr>
          <p:cNvPr id="3" name="Segnaposto contenuto 2"/>
          <p:cNvSpPr>
            <a:spLocks noGrp="1"/>
          </p:cNvSpPr>
          <p:nvPr>
            <p:ph idx="1"/>
          </p:nvPr>
        </p:nvSpPr>
        <p:spPr>
          <a:xfrm>
            <a:off x="457200" y="3212976"/>
            <a:ext cx="8229600" cy="2913187"/>
          </a:xfrm>
        </p:spPr>
        <p:txBody>
          <a:bodyPr>
            <a:normAutofit/>
          </a:bodyPr>
          <a:lstStyle/>
          <a:p>
            <a:r>
              <a:rPr lang="it-IT" sz="2800" i="1" dirty="0" smtClean="0"/>
              <a:t>PET in </a:t>
            </a:r>
            <a:r>
              <a:rPr lang="it-IT" sz="2800" i="1" dirty="0" err="1" smtClean="0"/>
              <a:t>parkinsonism</a:t>
            </a:r>
            <a:endParaRPr lang="it-IT" sz="2800" i="1" dirty="0" smtClean="0"/>
          </a:p>
          <a:p>
            <a:r>
              <a:rPr lang="it-IT" sz="2800" i="1" dirty="0" smtClean="0"/>
              <a:t>PET in </a:t>
            </a:r>
            <a:r>
              <a:rPr lang="it-IT" sz="2800" i="1" dirty="0" err="1" smtClean="0"/>
              <a:t>epilepsy</a:t>
            </a:r>
            <a:endParaRPr lang="it-IT" sz="2800" i="1" dirty="0" smtClean="0"/>
          </a:p>
          <a:p>
            <a:r>
              <a:rPr lang="it-IT" sz="2800" i="1" dirty="0" smtClean="0"/>
              <a:t>PET in </a:t>
            </a:r>
            <a:r>
              <a:rPr lang="it-IT" sz="2800" i="1" dirty="0" err="1" smtClean="0"/>
              <a:t>dementia</a:t>
            </a:r>
            <a:endParaRPr lang="it-IT" sz="2800" i="1" dirty="0" smtClean="0"/>
          </a:p>
          <a:p>
            <a:endParaRPr lang="it-IT" sz="2800" i="1" dirty="0" smtClean="0"/>
          </a:p>
        </p:txBody>
      </p:sp>
      <p:sp>
        <p:nvSpPr>
          <p:cNvPr id="4" name="Anello 3"/>
          <p:cNvSpPr/>
          <p:nvPr/>
        </p:nvSpPr>
        <p:spPr>
          <a:xfrm>
            <a:off x="323528" y="4221088"/>
            <a:ext cx="3600400" cy="648072"/>
          </a:xfrm>
          <a:prstGeom prst="donut">
            <a:avLst>
              <a:gd name="adj" fmla="val 7968"/>
            </a:avLst>
          </a:prstGeom>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solidFill>
                <a:schemeClr val="tx1"/>
              </a:solidFill>
            </a:endParaRPr>
          </a:p>
        </p:txBody>
      </p:sp>
      <p:sp>
        <p:nvSpPr>
          <p:cNvPr id="5" name="CasellaDiTesto 4"/>
          <p:cNvSpPr txBox="1"/>
          <p:nvPr/>
        </p:nvSpPr>
        <p:spPr>
          <a:xfrm>
            <a:off x="4283968" y="2924944"/>
            <a:ext cx="4608512" cy="3785652"/>
          </a:xfrm>
          <a:prstGeom prst="rect">
            <a:avLst/>
          </a:prstGeom>
          <a:noFill/>
        </p:spPr>
        <p:txBody>
          <a:bodyPr wrap="square" rtlCol="0">
            <a:spAutoFit/>
          </a:bodyPr>
          <a:lstStyle/>
          <a:p>
            <a:pPr>
              <a:buFont typeface="Wingdings" pitchFamily="2" charset="2"/>
              <a:buChar char="q"/>
            </a:pPr>
            <a:r>
              <a:rPr lang="en-US" sz="1600" dirty="0" smtClean="0"/>
              <a:t>Early diagnosis and differential diagnosis of dementia;</a:t>
            </a:r>
          </a:p>
          <a:p>
            <a:pPr>
              <a:buFont typeface="Wingdings" pitchFamily="2" charset="2"/>
              <a:buChar char="q"/>
            </a:pPr>
            <a:endParaRPr lang="en-US" sz="1600" dirty="0" smtClean="0"/>
          </a:p>
          <a:p>
            <a:pPr>
              <a:buFont typeface="Wingdings" pitchFamily="2" charset="2"/>
              <a:buChar char="q"/>
            </a:pPr>
            <a:r>
              <a:rPr lang="it-IT" sz="1600" dirty="0" smtClean="0"/>
              <a:t>positive PET </a:t>
            </a:r>
            <a:r>
              <a:rPr lang="it-IT" sz="1600" dirty="0" err="1" smtClean="0"/>
              <a:t>amyloid</a:t>
            </a:r>
            <a:r>
              <a:rPr lang="it-IT" sz="1600" dirty="0" smtClean="0"/>
              <a:t> </a:t>
            </a:r>
            <a:r>
              <a:rPr lang="en-US" sz="1600" dirty="0" smtClean="0"/>
              <a:t>imaging is a biomarker of brain </a:t>
            </a:r>
            <a:r>
              <a:rPr lang="it-IT" sz="1600" dirty="0" err="1" smtClean="0"/>
              <a:t>amyloid-deposition</a:t>
            </a:r>
            <a:endParaRPr lang="it-IT" sz="1600" dirty="0" smtClean="0"/>
          </a:p>
          <a:p>
            <a:pPr>
              <a:buFont typeface="Wingdings" pitchFamily="2" charset="2"/>
              <a:buChar char="q"/>
            </a:pPr>
            <a:endParaRPr lang="it-IT" sz="1600" dirty="0" smtClean="0"/>
          </a:p>
          <a:p>
            <a:pPr>
              <a:buFont typeface="Wingdings" pitchFamily="2" charset="2"/>
              <a:buChar char="q"/>
            </a:pPr>
            <a:r>
              <a:rPr lang="it-IT" sz="1600" dirty="0" smtClean="0"/>
              <a:t>FDG-PET </a:t>
            </a:r>
            <a:r>
              <a:rPr lang="en-US" sz="1600" dirty="0" err="1" smtClean="0"/>
              <a:t>hypometabolism</a:t>
            </a:r>
            <a:r>
              <a:rPr lang="en-US" sz="1600" dirty="0" smtClean="0"/>
              <a:t> in the temporal and</a:t>
            </a:r>
          </a:p>
          <a:p>
            <a:r>
              <a:rPr lang="en-US" sz="1600" dirty="0" smtClean="0"/>
              <a:t>parietal cortices and MRI atrophy in the temporal and parietal lobes are </a:t>
            </a:r>
            <a:r>
              <a:rPr lang="it-IT" sz="1600" dirty="0" err="1" smtClean="0"/>
              <a:t>biomarkers</a:t>
            </a:r>
            <a:r>
              <a:rPr lang="it-IT" sz="1600" dirty="0" smtClean="0"/>
              <a:t> of </a:t>
            </a:r>
            <a:r>
              <a:rPr lang="it-IT" sz="1600" dirty="0" err="1" smtClean="0"/>
              <a:t>neuronal</a:t>
            </a:r>
            <a:r>
              <a:rPr lang="it-IT" sz="1600" dirty="0" smtClean="0"/>
              <a:t> </a:t>
            </a:r>
            <a:r>
              <a:rPr lang="it-IT" sz="1600" dirty="0" err="1" smtClean="0"/>
              <a:t>degeneration</a:t>
            </a:r>
            <a:r>
              <a:rPr lang="it-IT" sz="1600" dirty="0" smtClean="0"/>
              <a:t> or </a:t>
            </a:r>
            <a:r>
              <a:rPr lang="it-IT" sz="1600" dirty="0" err="1" smtClean="0"/>
              <a:t>injury</a:t>
            </a:r>
            <a:r>
              <a:rPr lang="it-IT" sz="1600" dirty="0" smtClean="0"/>
              <a:t>.</a:t>
            </a:r>
          </a:p>
          <a:p>
            <a:endParaRPr lang="it-IT" sz="1600" dirty="0" smtClean="0"/>
          </a:p>
          <a:p>
            <a:pPr>
              <a:buFont typeface="Wingdings" pitchFamily="2" charset="2"/>
              <a:buChar char="q"/>
            </a:pPr>
            <a:r>
              <a:rPr lang="en-US" sz="1600" dirty="0" smtClean="0"/>
              <a:t>FDG-PET was also best in discriminating AD from other dementias: AD has been </a:t>
            </a:r>
            <a:r>
              <a:rPr lang="en-US" sz="1600" dirty="0" err="1" smtClean="0"/>
              <a:t>hypometabolism</a:t>
            </a:r>
            <a:r>
              <a:rPr lang="en-US" sz="1600" dirty="0" smtClean="0"/>
              <a:t> or </a:t>
            </a:r>
            <a:r>
              <a:rPr lang="en-US" sz="1600" dirty="0" err="1" smtClean="0"/>
              <a:t>hypoperfusion</a:t>
            </a:r>
            <a:r>
              <a:rPr lang="en-US" sz="1600" dirty="0" smtClean="0"/>
              <a:t> in the temporal and parietal cortices</a:t>
            </a:r>
            <a:endParaRPr lang="it-IT" sz="1600" dirty="0" smtClean="0"/>
          </a:p>
          <a:p>
            <a:endParaRPr lang="it-IT" sz="16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isultati immagini per cholinergic systems pictures"/>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277782" y="1532635"/>
            <a:ext cx="4478545" cy="360040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CasellaDiTesto 2"/>
          <p:cNvSpPr txBox="1"/>
          <p:nvPr/>
        </p:nvSpPr>
        <p:spPr>
          <a:xfrm>
            <a:off x="467544" y="44624"/>
            <a:ext cx="2813591" cy="369332"/>
          </a:xfrm>
          <a:prstGeom prst="rect">
            <a:avLst/>
          </a:prstGeom>
          <a:noFill/>
        </p:spPr>
        <p:txBody>
          <a:bodyPr wrap="none" rtlCol="0">
            <a:spAutoFit/>
          </a:bodyPr>
          <a:lstStyle/>
          <a:p>
            <a:r>
              <a:rPr lang="it-IT" b="1" dirty="0" smtClean="0">
                <a:solidFill>
                  <a:schemeClr val="bg1"/>
                </a:solidFill>
              </a:rPr>
              <a:t>CHOLINERGIC SYSTEM</a:t>
            </a:r>
            <a:endParaRPr lang="it-IT" b="1" dirty="0">
              <a:solidFill>
                <a:schemeClr val="bg1"/>
              </a:solidFill>
            </a:endParaRPr>
          </a:p>
        </p:txBody>
      </p:sp>
      <p:pic>
        <p:nvPicPr>
          <p:cNvPr id="4100" name="Picture 4" descr="Risultati immagini per cholinergic systems pictures"/>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31516" y="1789822"/>
            <a:ext cx="3528392" cy="3086027"/>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ttangolo 1"/>
          <p:cNvSpPr/>
          <p:nvPr/>
        </p:nvSpPr>
        <p:spPr>
          <a:xfrm>
            <a:off x="547416" y="4896742"/>
            <a:ext cx="8208912" cy="1384995"/>
          </a:xfrm>
          <a:prstGeom prst="rect">
            <a:avLst/>
          </a:prstGeom>
        </p:spPr>
        <p:txBody>
          <a:bodyPr wrap="square">
            <a:spAutoFit/>
          </a:bodyPr>
          <a:lstStyle/>
          <a:p>
            <a:pPr algn="ctr"/>
            <a:endParaRPr lang="it-IT" sz="2400" dirty="0" smtClean="0"/>
          </a:p>
          <a:p>
            <a:r>
              <a:rPr lang="en-US" sz="2000" dirty="0" err="1"/>
              <a:t>AChE</a:t>
            </a:r>
            <a:r>
              <a:rPr lang="en-US" sz="2000" dirty="0"/>
              <a:t> is membrane-bound predominantly on </a:t>
            </a:r>
            <a:r>
              <a:rPr lang="en-US" sz="2000" u="sng" dirty="0" smtClean="0"/>
              <a:t>presynaptic cholinergic </a:t>
            </a:r>
            <a:r>
              <a:rPr lang="en-US" sz="2000" u="sng" dirty="0"/>
              <a:t>neurons</a:t>
            </a:r>
            <a:r>
              <a:rPr lang="en-US" sz="2000" dirty="0"/>
              <a:t> and, to a lesser </a:t>
            </a:r>
            <a:r>
              <a:rPr lang="en-US" sz="2000" dirty="0" smtClean="0"/>
              <a:t>degree, on </a:t>
            </a:r>
            <a:r>
              <a:rPr lang="en-US" sz="2000" u="sng" dirty="0"/>
              <a:t>postsynaptic </a:t>
            </a:r>
            <a:r>
              <a:rPr lang="en-US" sz="2000" u="sng" dirty="0" smtClean="0"/>
              <a:t>cholinergic neurons </a:t>
            </a:r>
            <a:r>
              <a:rPr lang="en-US" sz="2000" dirty="0"/>
              <a:t>in the </a:t>
            </a:r>
            <a:r>
              <a:rPr lang="en-US" sz="2000" dirty="0" smtClean="0"/>
              <a:t>cerebral </a:t>
            </a:r>
            <a:r>
              <a:rPr lang="it-IT" sz="2000" dirty="0" err="1" smtClean="0"/>
              <a:t>cortex</a:t>
            </a:r>
            <a:endParaRPr lang="it-IT" sz="2000" dirty="0"/>
          </a:p>
        </p:txBody>
      </p:sp>
      <p:sp>
        <p:nvSpPr>
          <p:cNvPr id="6" name="Rettangolo 5"/>
          <p:cNvSpPr/>
          <p:nvPr/>
        </p:nvSpPr>
        <p:spPr>
          <a:xfrm>
            <a:off x="44089" y="432718"/>
            <a:ext cx="3146414" cy="692026"/>
          </a:xfrm>
          <a:prstGeom prst="rect">
            <a:avLst/>
          </a:prstGeom>
          <a:solidFill>
            <a:schemeClr val="accent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err="1" smtClean="0"/>
              <a:t>ACh</a:t>
            </a:r>
            <a:r>
              <a:rPr lang="it-IT" sz="2400" dirty="0" smtClean="0"/>
              <a:t>-PET</a:t>
            </a:r>
            <a:endParaRPr lang="it-IT" sz="2400" dirty="0"/>
          </a:p>
        </p:txBody>
      </p:sp>
      <p:sp>
        <p:nvSpPr>
          <p:cNvPr id="4" name="CasellaDiTesto 3"/>
          <p:cNvSpPr txBox="1"/>
          <p:nvPr/>
        </p:nvSpPr>
        <p:spPr>
          <a:xfrm>
            <a:off x="3379523" y="456706"/>
            <a:ext cx="2137636" cy="923330"/>
          </a:xfrm>
          <a:prstGeom prst="rect">
            <a:avLst/>
          </a:prstGeom>
          <a:noFill/>
        </p:spPr>
        <p:txBody>
          <a:bodyPr wrap="none" rtlCol="0">
            <a:spAutoFit/>
          </a:bodyPr>
          <a:lstStyle/>
          <a:p>
            <a:pPr algn="ctr"/>
            <a:r>
              <a:rPr lang="it-IT" b="1" dirty="0"/>
              <a:t>[11C]-MP4A PET</a:t>
            </a:r>
          </a:p>
          <a:p>
            <a:pPr algn="ctr"/>
            <a:r>
              <a:rPr lang="it-IT" b="1" dirty="0" err="1"/>
              <a:t>AChE</a:t>
            </a:r>
            <a:r>
              <a:rPr lang="it-IT" b="1" dirty="0"/>
              <a:t> </a:t>
            </a:r>
            <a:r>
              <a:rPr lang="it-IT" b="1" dirty="0" smtClean="0"/>
              <a:t> </a:t>
            </a:r>
            <a:r>
              <a:rPr lang="it-IT" b="1" dirty="0" err="1" smtClean="0"/>
              <a:t>activity</a:t>
            </a:r>
            <a:endParaRPr lang="it-IT" b="1" dirty="0"/>
          </a:p>
          <a:p>
            <a:endParaRPr lang="it-IT" dirty="0"/>
          </a:p>
        </p:txBody>
      </p:sp>
    </p:spTree>
    <p:extLst>
      <p:ext uri="{BB962C8B-B14F-4D97-AF65-F5344CB8AC3E}">
        <p14:creationId xmlns="" xmlns:p14="http://schemas.microsoft.com/office/powerpoint/2010/main" val="1983290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413730"/>
            <a:ext cx="3781623" cy="119028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CasellaDiTesto 1"/>
          <p:cNvSpPr txBox="1"/>
          <p:nvPr/>
        </p:nvSpPr>
        <p:spPr>
          <a:xfrm>
            <a:off x="395536" y="44624"/>
            <a:ext cx="2800767" cy="369332"/>
          </a:xfrm>
          <a:prstGeom prst="rect">
            <a:avLst/>
          </a:prstGeom>
          <a:noFill/>
        </p:spPr>
        <p:txBody>
          <a:bodyPr wrap="none" rtlCol="0">
            <a:spAutoFit/>
          </a:bodyPr>
          <a:lstStyle/>
          <a:p>
            <a:r>
              <a:rPr lang="it-IT" b="1" dirty="0" smtClean="0">
                <a:solidFill>
                  <a:schemeClr val="bg1"/>
                </a:solidFill>
              </a:rPr>
              <a:t>CHOLINERGIC SYSTEM</a:t>
            </a:r>
            <a:endParaRPr lang="it-IT" b="1" dirty="0">
              <a:solidFill>
                <a:schemeClr val="bg1"/>
              </a:solidFill>
            </a:endParaRPr>
          </a:p>
        </p:txBody>
      </p:sp>
      <p:pic>
        <p:nvPicPr>
          <p:cNvPr id="2051"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791066" y="472864"/>
            <a:ext cx="4824537" cy="32894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655551" y="1411691"/>
            <a:ext cx="6338828" cy="79810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14313" y="2209800"/>
            <a:ext cx="3219450" cy="1219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 name="Picture 5"/>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899592" y="3459403"/>
            <a:ext cx="7238006" cy="286734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6397527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5635468" y="5495166"/>
            <a:ext cx="2304256" cy="9233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r>
              <a:rPr lang="it-IT" altLang="it-IT" i="1" dirty="0">
                <a:latin typeface="Arial Black" pitchFamily="34" charset="0"/>
              </a:rPr>
              <a:t>REPAIR</a:t>
            </a:r>
          </a:p>
          <a:p>
            <a:endParaRPr lang="it-IT" altLang="it-IT" i="1" dirty="0">
              <a:latin typeface="Arial" pitchFamily="34" charset="0"/>
            </a:endParaRPr>
          </a:p>
          <a:p>
            <a:r>
              <a:rPr lang="it-IT" altLang="it-IT" i="1" dirty="0" smtClean="0">
                <a:latin typeface="Arial Black" pitchFamily="34" charset="0"/>
              </a:rPr>
              <a:t>TOXICITY</a:t>
            </a:r>
            <a:endParaRPr lang="it-IT" altLang="it-IT" i="1" dirty="0">
              <a:latin typeface="Arial Black" pitchFamily="34" charset="0"/>
            </a:endParaRPr>
          </a:p>
        </p:txBody>
      </p:sp>
      <p:pic>
        <p:nvPicPr>
          <p:cNvPr id="76803"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076056" y="2636911"/>
            <a:ext cx="2947094" cy="27383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395536" y="-27384"/>
            <a:ext cx="2928879" cy="369332"/>
          </a:xfrm>
          <a:prstGeom prst="rect">
            <a:avLst/>
          </a:prstGeom>
          <a:noFill/>
        </p:spPr>
        <p:txBody>
          <a:bodyPr wrap="none" rtlCol="0">
            <a:spAutoFit/>
          </a:bodyPr>
          <a:lstStyle/>
          <a:p>
            <a:r>
              <a:rPr lang="it-IT" b="1" dirty="0" smtClean="0">
                <a:solidFill>
                  <a:schemeClr val="bg1"/>
                </a:solidFill>
              </a:rPr>
              <a:t>MICROGLIA ACTIVATION</a:t>
            </a:r>
            <a:endParaRPr lang="it-IT" b="1" dirty="0">
              <a:solidFill>
                <a:schemeClr val="bg1"/>
              </a:solidFill>
            </a:endParaRPr>
          </a:p>
        </p:txBody>
      </p:sp>
      <p:sp>
        <p:nvSpPr>
          <p:cNvPr id="7" name="Rectangle 7"/>
          <p:cNvSpPr>
            <a:spLocks noChangeArrowheads="1"/>
          </p:cNvSpPr>
          <p:nvPr/>
        </p:nvSpPr>
        <p:spPr bwMode="auto">
          <a:xfrm>
            <a:off x="3004182" y="484041"/>
            <a:ext cx="5668840" cy="1200329"/>
          </a:xfrm>
          <a:prstGeom prst="rect">
            <a:avLst/>
          </a:prstGeom>
          <a:noFill/>
          <a:ln>
            <a:noFill/>
          </a:ln>
          <a:effectLst>
            <a:prstShdw prst="shdw17" dist="17961" dir="2700000">
              <a:schemeClr val="accent1">
                <a:gamma/>
                <a:shade val="60000"/>
                <a:invGamma/>
              </a:schemeClr>
            </a:prstShdw>
          </a:effectLst>
          <a:extLst/>
        </p:spPr>
        <p:txBody>
          <a:bodyPr wrap="square">
            <a:spAutoFit/>
          </a:bodyPr>
          <a:lstStyle/>
          <a:p>
            <a:pPr algn="ctr" fontAlgn="auto">
              <a:spcBef>
                <a:spcPts val="0"/>
              </a:spcBef>
              <a:spcAft>
                <a:spcPts val="0"/>
              </a:spcAft>
              <a:defRPr/>
            </a:pPr>
            <a:r>
              <a:rPr lang="it-IT" altLang="it-IT" b="1" dirty="0">
                <a:latin typeface="+mn-lt"/>
                <a:cs typeface="+mn-cs"/>
              </a:rPr>
              <a:t>11C-PK11195 </a:t>
            </a:r>
            <a:r>
              <a:rPr lang="it-IT" altLang="it-IT" b="1" dirty="0" smtClean="0">
                <a:latin typeface="+mn-lt"/>
                <a:cs typeface="+mn-cs"/>
              </a:rPr>
              <a:t>PET</a:t>
            </a:r>
          </a:p>
          <a:p>
            <a:pPr algn="ctr" fontAlgn="auto">
              <a:spcBef>
                <a:spcPts val="0"/>
              </a:spcBef>
              <a:spcAft>
                <a:spcPts val="0"/>
              </a:spcAft>
              <a:defRPr/>
            </a:pPr>
            <a:r>
              <a:rPr lang="en-US" dirty="0" smtClean="0"/>
              <a:t>Microglia </a:t>
            </a:r>
            <a:r>
              <a:rPr lang="en-US" dirty="0"/>
              <a:t>express the 18kDa translocator protein (TSPO) which can be quantified </a:t>
            </a:r>
            <a:r>
              <a:rPr lang="en-US" dirty="0" smtClean="0"/>
              <a:t>by the PET </a:t>
            </a:r>
            <a:r>
              <a:rPr lang="en-US" dirty="0"/>
              <a:t>ligand </a:t>
            </a:r>
            <a:r>
              <a:rPr lang="en-US" dirty="0" smtClean="0"/>
              <a:t>(</a:t>
            </a:r>
            <a:r>
              <a:rPr lang="en-US" dirty="0"/>
              <a:t>11)C]PK11195</a:t>
            </a:r>
            <a:endParaRPr lang="it-IT" altLang="it-IT" b="1" dirty="0">
              <a:latin typeface="+mn-lt"/>
              <a:cs typeface="+mn-cs"/>
            </a:endParaRPr>
          </a:p>
        </p:txBody>
      </p:sp>
      <p:sp>
        <p:nvSpPr>
          <p:cNvPr id="4" name="Rettangolo 3"/>
          <p:cNvSpPr/>
          <p:nvPr/>
        </p:nvSpPr>
        <p:spPr>
          <a:xfrm>
            <a:off x="2843808" y="4077072"/>
            <a:ext cx="648072"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a:xfrm>
            <a:off x="755576" y="1804698"/>
            <a:ext cx="3077746" cy="4832779"/>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Rettangolo 7"/>
          <p:cNvSpPr/>
          <p:nvPr/>
        </p:nvSpPr>
        <p:spPr>
          <a:xfrm>
            <a:off x="251520" y="653361"/>
            <a:ext cx="1943167" cy="569344"/>
          </a:xfrm>
          <a:prstGeom prst="rect">
            <a:avLst/>
          </a:prstGeom>
          <a:solidFill>
            <a:schemeClr val="accent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smtClean="0"/>
              <a:t>TSPO-PET</a:t>
            </a:r>
            <a:endParaRPr lang="it-IT" sz="2400" dirty="0"/>
          </a:p>
        </p:txBody>
      </p:sp>
    </p:spTree>
    <p:extLst>
      <p:ext uri="{BB962C8B-B14F-4D97-AF65-F5344CB8AC3E}">
        <p14:creationId xmlns="" xmlns:p14="http://schemas.microsoft.com/office/powerpoint/2010/main" val="2999733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7" name="Rectangle 3"/>
          <p:cNvSpPr>
            <a:spLocks noChangeArrowheads="1"/>
          </p:cNvSpPr>
          <p:nvPr/>
        </p:nvSpPr>
        <p:spPr bwMode="auto">
          <a:xfrm>
            <a:off x="0" y="2708275"/>
            <a:ext cx="8785225" cy="427038"/>
          </a:xfrm>
          <a:prstGeom prst="rect">
            <a:avLst/>
          </a:prstGeom>
          <a:noFill/>
          <a:ln>
            <a:noFill/>
          </a:ln>
          <a:effectLst/>
          <a:extLst/>
        </p:spPr>
        <p:txBody>
          <a:bodyPr>
            <a:spAutoFit/>
          </a:bodyPr>
          <a:lstStyle/>
          <a:p>
            <a:pPr algn="ctr" fontAlgn="auto">
              <a:lnSpc>
                <a:spcPct val="110000"/>
              </a:lnSpc>
              <a:spcBef>
                <a:spcPts val="0"/>
              </a:spcBef>
              <a:spcAft>
                <a:spcPts val="0"/>
              </a:spcAft>
              <a:buSzPct val="70000"/>
              <a:defRPr/>
            </a:pPr>
            <a:r>
              <a:rPr lang="en-US" altLang="it-IT" sz="2000" b="1">
                <a:solidFill>
                  <a:srgbClr val="990000"/>
                </a:solidFill>
                <a:effectLst>
                  <a:outerShdw blurRad="38100" dist="38100" dir="2700000" algn="tl">
                    <a:srgbClr val="C0C0C0"/>
                  </a:outerShdw>
                </a:effectLst>
                <a:latin typeface="Arial Narrow" pitchFamily="34" charset="0"/>
              </a:rPr>
              <a:t>MICROGLIAL ACTIVATION IN SYNUCLEOPATHIES</a:t>
            </a:r>
          </a:p>
        </p:txBody>
      </p:sp>
      <p:sp>
        <p:nvSpPr>
          <p:cNvPr id="271363" name="Text Box 11"/>
          <p:cNvSpPr txBox="1">
            <a:spLocks noChangeArrowheads="1"/>
          </p:cNvSpPr>
          <p:nvPr/>
        </p:nvSpPr>
        <p:spPr bwMode="auto">
          <a:xfrm>
            <a:off x="1366838" y="5826125"/>
            <a:ext cx="4121150" cy="304800"/>
          </a:xfrm>
          <a:prstGeom prst="rect">
            <a:avLst/>
          </a:prstGeom>
          <a:noFill/>
          <a:ln w="9525">
            <a:noFill/>
            <a:miter lim="800000"/>
            <a:headEnd/>
            <a:tailEnd/>
          </a:ln>
        </p:spPr>
        <p:txBody>
          <a:bodyPr lIns="91430" tIns="45715" rIns="91430" bIns="45715">
            <a:spAutoFit/>
          </a:bodyPr>
          <a:lstStyle/>
          <a:p>
            <a:pPr algn="r">
              <a:spcBef>
                <a:spcPct val="50000"/>
              </a:spcBef>
            </a:pPr>
            <a:r>
              <a:rPr lang="en-GB" altLang="it-IT" sz="1400" b="1">
                <a:latin typeface="Arial Narrow" pitchFamily="34" charset="0"/>
              </a:rPr>
              <a:t>Statistic threshold: ** p&lt;0.01, *** p&lt;0.001</a:t>
            </a:r>
            <a:endParaRPr lang="it-IT" altLang="it-IT" sz="1100" b="1">
              <a:latin typeface="Arial Narrow" pitchFamily="34" charset="0"/>
            </a:endParaRPr>
          </a:p>
        </p:txBody>
      </p:sp>
      <p:pic>
        <p:nvPicPr>
          <p:cNvPr id="271364" name="Picture 5" descr="Figure_2"/>
          <p:cNvPicPr>
            <a:picLocks noChangeAspect="1" noChangeArrowheads="1"/>
          </p:cNvPicPr>
          <p:nvPr/>
        </p:nvPicPr>
        <p:blipFill>
          <a:blip r:embed="rId2" cstate="print"/>
          <a:srcRect/>
          <a:stretch>
            <a:fillRect/>
          </a:stretch>
        </p:blipFill>
        <p:spPr bwMode="auto">
          <a:xfrm>
            <a:off x="557390" y="1744487"/>
            <a:ext cx="8173236" cy="5297580"/>
          </a:xfrm>
          <a:prstGeom prst="rect">
            <a:avLst/>
          </a:prstGeom>
          <a:noFill/>
          <a:ln w="9525">
            <a:noFill/>
            <a:miter lim="800000"/>
            <a:headEnd/>
            <a:tailEnd/>
          </a:ln>
        </p:spPr>
      </p:pic>
      <p:pic>
        <p:nvPicPr>
          <p:cNvPr id="271365" name="Picture 8"/>
          <p:cNvPicPr>
            <a:picLocks noChangeAspect="1" noChangeArrowheads="1"/>
          </p:cNvPicPr>
          <p:nvPr/>
        </p:nvPicPr>
        <p:blipFill>
          <a:blip r:embed="rId3" cstate="print"/>
          <a:srcRect/>
          <a:stretch>
            <a:fillRect/>
          </a:stretch>
        </p:blipFill>
        <p:spPr bwMode="auto">
          <a:xfrm>
            <a:off x="0" y="-1"/>
            <a:ext cx="4644008" cy="1748747"/>
          </a:xfrm>
          <a:prstGeom prst="rect">
            <a:avLst/>
          </a:prstGeom>
          <a:noFill/>
          <a:ln w="9525">
            <a:noFill/>
            <a:miter lim="800000"/>
            <a:headEnd/>
            <a:tailEnd/>
          </a:ln>
        </p:spPr>
      </p:pic>
      <p:sp>
        <p:nvSpPr>
          <p:cNvPr id="128007" name="Rectangle 7"/>
          <p:cNvSpPr>
            <a:spLocks noChangeArrowheads="1"/>
          </p:cNvSpPr>
          <p:nvPr/>
        </p:nvSpPr>
        <p:spPr bwMode="auto">
          <a:xfrm>
            <a:off x="5487988" y="1201193"/>
            <a:ext cx="2139950" cy="366712"/>
          </a:xfrm>
          <a:prstGeom prst="rect">
            <a:avLst/>
          </a:prstGeom>
          <a:noFill/>
          <a:ln>
            <a:noFill/>
          </a:ln>
          <a:effectLst>
            <a:prstShdw prst="shdw17" dist="17961" dir="2700000">
              <a:schemeClr val="accent1">
                <a:gamma/>
                <a:shade val="60000"/>
                <a:invGamma/>
              </a:schemeClr>
            </a:prstShdw>
          </a:effectLst>
          <a:extLst/>
        </p:spPr>
        <p:txBody>
          <a:bodyPr wrap="none">
            <a:spAutoFit/>
          </a:bodyPr>
          <a:lstStyle/>
          <a:p>
            <a:pPr fontAlgn="auto">
              <a:spcBef>
                <a:spcPts val="0"/>
              </a:spcBef>
              <a:spcAft>
                <a:spcPts val="0"/>
              </a:spcAft>
              <a:defRPr/>
            </a:pPr>
            <a:r>
              <a:rPr lang="it-IT" altLang="it-IT" b="1" dirty="0">
                <a:latin typeface="+mn-lt"/>
                <a:cs typeface="+mn-cs"/>
              </a:rPr>
              <a:t>11C-PK11195 PET</a:t>
            </a:r>
          </a:p>
        </p:txBody>
      </p:sp>
      <p:sp>
        <p:nvSpPr>
          <p:cNvPr id="2" name="CasellaDiTesto 1"/>
          <p:cNvSpPr txBox="1"/>
          <p:nvPr/>
        </p:nvSpPr>
        <p:spPr>
          <a:xfrm>
            <a:off x="1735946" y="6381328"/>
            <a:ext cx="1210588" cy="369332"/>
          </a:xfrm>
          <a:prstGeom prst="rect">
            <a:avLst/>
          </a:prstGeom>
          <a:noFill/>
        </p:spPr>
        <p:txBody>
          <a:bodyPr wrap="none" rtlCol="0">
            <a:spAutoFit/>
          </a:bodyPr>
          <a:lstStyle/>
          <a:p>
            <a:r>
              <a:rPr lang="it-IT" b="1" dirty="0" smtClean="0"/>
              <a:t>PD </a:t>
            </a:r>
            <a:r>
              <a:rPr lang="it-IT" b="1" dirty="0" err="1" smtClean="0"/>
              <a:t>cases</a:t>
            </a:r>
            <a:endParaRPr lang="it-IT" b="1" dirty="0"/>
          </a:p>
        </p:txBody>
      </p:sp>
      <p:sp>
        <p:nvSpPr>
          <p:cNvPr id="8" name="CasellaDiTesto 7"/>
          <p:cNvSpPr txBox="1"/>
          <p:nvPr/>
        </p:nvSpPr>
        <p:spPr>
          <a:xfrm>
            <a:off x="6228184" y="6383627"/>
            <a:ext cx="1364476" cy="369332"/>
          </a:xfrm>
          <a:prstGeom prst="rect">
            <a:avLst/>
          </a:prstGeom>
          <a:noFill/>
        </p:spPr>
        <p:txBody>
          <a:bodyPr wrap="none" rtlCol="0">
            <a:spAutoFit/>
          </a:bodyPr>
          <a:lstStyle/>
          <a:p>
            <a:r>
              <a:rPr lang="it-IT" b="1" dirty="0" smtClean="0"/>
              <a:t>DLB </a:t>
            </a:r>
            <a:r>
              <a:rPr lang="it-IT" b="1" dirty="0" err="1" smtClean="0"/>
              <a:t>cases</a:t>
            </a:r>
            <a:endParaRPr lang="it-IT" b="1"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365202" y="476672"/>
            <a:ext cx="2088232" cy="936104"/>
          </a:xfrm>
          <a:prstGeom prst="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smtClean="0"/>
              <a:t>Tau-PET</a:t>
            </a:r>
            <a:endParaRPr lang="it-IT" sz="2400" dirty="0"/>
          </a:p>
        </p:txBody>
      </p:sp>
      <p:graphicFrame>
        <p:nvGraphicFramePr>
          <p:cNvPr id="4" name="Tabella 3"/>
          <p:cNvGraphicFramePr>
            <a:graphicFrameLocks noGrp="1"/>
          </p:cNvGraphicFramePr>
          <p:nvPr>
            <p:extLst>
              <p:ext uri="{D42A27DB-BD31-4B8C-83A1-F6EECF244321}">
                <p14:modId xmlns="" xmlns:p14="http://schemas.microsoft.com/office/powerpoint/2010/main" val="1297928954"/>
              </p:ext>
            </p:extLst>
          </p:nvPr>
        </p:nvGraphicFramePr>
        <p:xfrm>
          <a:off x="3995936" y="657969"/>
          <a:ext cx="4189539" cy="2829327"/>
        </p:xfrm>
        <a:graphic>
          <a:graphicData uri="http://schemas.openxmlformats.org/drawingml/2006/table">
            <a:tbl>
              <a:tblPr/>
              <a:tblGrid>
                <a:gridCol w="4189539"/>
              </a:tblGrid>
              <a:tr h="377969">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altLang="it-IT" sz="1800" b="1" i="0" u="none" strike="noStrike" cap="none" normalizeH="0" baseline="30000" dirty="0" smtClean="0">
                        <a:ln>
                          <a:noFill/>
                        </a:ln>
                        <a:solidFill>
                          <a:srgbClr val="000000"/>
                        </a:solidFill>
                        <a:effectLst/>
                        <a:latin typeface="Arial Black"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it-IT" altLang="it-IT" sz="1800" b="1" i="0" u="none" strike="noStrike" cap="none" normalizeH="0" baseline="30000" dirty="0" smtClean="0">
                        <a:ln>
                          <a:noFill/>
                        </a:ln>
                        <a:solidFill>
                          <a:srgbClr val="000000"/>
                        </a:solidFill>
                        <a:effectLst/>
                        <a:latin typeface="Arial Black"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cap="none" normalizeH="0" baseline="30000" dirty="0" smtClean="0">
                          <a:ln>
                            <a:noFill/>
                          </a:ln>
                          <a:solidFill>
                            <a:srgbClr val="000000"/>
                          </a:solidFill>
                          <a:effectLst/>
                          <a:latin typeface="Arial Black" pitchFamily="34" charset="0"/>
                          <a:cs typeface="Arial" charset="0"/>
                        </a:rPr>
                        <a:t>18</a:t>
                      </a:r>
                      <a:r>
                        <a:rPr kumimoji="0" lang="it-IT" altLang="it-IT" sz="1800" b="1" i="0" u="none" strike="noStrike" cap="none" normalizeH="0" baseline="0" dirty="0" smtClean="0">
                          <a:ln>
                            <a:noFill/>
                          </a:ln>
                          <a:solidFill>
                            <a:srgbClr val="000000"/>
                          </a:solidFill>
                          <a:effectLst/>
                          <a:latin typeface="Arial Black" pitchFamily="34" charset="0"/>
                          <a:cs typeface="Arial" charset="0"/>
                        </a:rPr>
                        <a:t>F-AV1451</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1" i="0" u="none" strike="noStrike" cap="none" normalizeH="0" baseline="0" dirty="0" smtClean="0">
                        <a:ln>
                          <a:noFill/>
                        </a:ln>
                        <a:solidFill>
                          <a:srgbClr val="000000"/>
                        </a:solidFill>
                        <a:effectLst/>
                        <a:latin typeface="Arial Black"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1" i="0" u="none" strike="noStrike" cap="none" normalizeH="0" baseline="30000" dirty="0" smtClean="0">
                          <a:ln>
                            <a:noFill/>
                          </a:ln>
                          <a:solidFill>
                            <a:srgbClr val="000000"/>
                          </a:solidFill>
                          <a:effectLst/>
                          <a:latin typeface="Arial Black" pitchFamily="34" charset="0"/>
                          <a:cs typeface="Arial" charset="0"/>
                        </a:rPr>
                        <a:t>18</a:t>
                      </a:r>
                      <a:r>
                        <a:rPr kumimoji="0" lang="it-IT" altLang="it-IT" sz="1800" b="1" i="0" u="none" strike="noStrike" cap="none" normalizeH="0" baseline="0" dirty="0" smtClean="0">
                          <a:ln>
                            <a:noFill/>
                          </a:ln>
                          <a:solidFill>
                            <a:srgbClr val="000000"/>
                          </a:solidFill>
                          <a:effectLst/>
                          <a:latin typeface="Arial Black" pitchFamily="34" charset="0"/>
                          <a:cs typeface="Arial" charset="0"/>
                        </a:rPr>
                        <a:t>F-THK5105 </a:t>
                      </a:r>
                    </a:p>
                  </a:txBody>
                  <a:tcPr marL="91447" marR="91447" marT="45725" marB="45725"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r>
              <a:tr h="377969">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1" i="0" u="none" strike="noStrike" cap="none" normalizeH="0" baseline="30000" dirty="0" smtClean="0">
                          <a:ln>
                            <a:noFill/>
                          </a:ln>
                          <a:solidFill>
                            <a:srgbClr val="000000"/>
                          </a:solidFill>
                          <a:effectLst/>
                          <a:latin typeface="Arial Black" pitchFamily="34" charset="0"/>
                          <a:cs typeface="Arial" charset="0"/>
                        </a:rPr>
                        <a:t>18</a:t>
                      </a:r>
                      <a:r>
                        <a:rPr kumimoji="0" lang="it-IT" altLang="it-IT" sz="1800" b="1" i="0" u="none" strike="noStrike" cap="none" normalizeH="0" baseline="0" dirty="0" smtClean="0">
                          <a:ln>
                            <a:noFill/>
                          </a:ln>
                          <a:solidFill>
                            <a:srgbClr val="000000"/>
                          </a:solidFill>
                          <a:effectLst/>
                          <a:latin typeface="Arial Black" pitchFamily="34" charset="0"/>
                          <a:cs typeface="Arial" charset="0"/>
                        </a:rPr>
                        <a:t>F-THK523</a:t>
                      </a:r>
                    </a:p>
                  </a:txBody>
                  <a:tcPr marL="91447" marR="91447" marT="45725" marB="45725"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r>
              <a:tr h="377969">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1" i="0" u="none" strike="noStrike" cap="none" normalizeH="0" baseline="30000" dirty="0" smtClean="0">
                          <a:ln>
                            <a:noFill/>
                          </a:ln>
                          <a:solidFill>
                            <a:srgbClr val="000000"/>
                          </a:solidFill>
                          <a:effectLst/>
                          <a:latin typeface="Arial Black" pitchFamily="34" charset="0"/>
                          <a:cs typeface="Arial" charset="0"/>
                        </a:rPr>
                        <a:t>18</a:t>
                      </a:r>
                      <a:r>
                        <a:rPr kumimoji="0" lang="it-IT" altLang="it-IT" sz="1800" b="1" i="0" u="none" strike="noStrike" cap="none" normalizeH="0" baseline="0" dirty="0" smtClean="0">
                          <a:ln>
                            <a:noFill/>
                          </a:ln>
                          <a:solidFill>
                            <a:srgbClr val="000000"/>
                          </a:solidFill>
                          <a:effectLst/>
                          <a:latin typeface="Arial Black" pitchFamily="34" charset="0"/>
                          <a:cs typeface="Arial" charset="0"/>
                        </a:rPr>
                        <a:t>F-THK5117</a:t>
                      </a:r>
                    </a:p>
                  </a:txBody>
                  <a:tcPr marL="91447" marR="91447" marT="45725" marB="45725"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r>
              <a:tr h="377969">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altLang="it-IT" sz="1800" b="1" i="0" u="none" strike="noStrike" cap="none" normalizeH="0" baseline="0" dirty="0" smtClean="0">
                        <a:ln>
                          <a:noFill/>
                        </a:ln>
                        <a:solidFill>
                          <a:srgbClr val="000000"/>
                        </a:solidFill>
                        <a:effectLst/>
                        <a:latin typeface="Arial Black" pitchFamily="34" charset="0"/>
                        <a:cs typeface="Arial" charset="0"/>
                      </a:endParaRPr>
                    </a:p>
                  </a:txBody>
                  <a:tcPr marL="91447" marR="91447" marT="45725" marB="45725"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r>
              <a:tr h="415250">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1" i="0" u="none" strike="noStrike" cap="none" normalizeH="0" baseline="30000" dirty="0" smtClean="0">
                          <a:ln>
                            <a:noFill/>
                          </a:ln>
                          <a:solidFill>
                            <a:srgbClr val="000000"/>
                          </a:solidFill>
                          <a:effectLst/>
                          <a:latin typeface="Arial Black" pitchFamily="34" charset="0"/>
                          <a:cs typeface="Arial" charset="0"/>
                        </a:rPr>
                        <a:t>11</a:t>
                      </a:r>
                      <a:r>
                        <a:rPr kumimoji="0" lang="it-IT" altLang="it-IT" sz="1800" b="1" i="0" u="none" strike="noStrike" cap="none" normalizeH="0" baseline="0" dirty="0" smtClean="0">
                          <a:ln>
                            <a:noFill/>
                          </a:ln>
                          <a:solidFill>
                            <a:srgbClr val="000000"/>
                          </a:solidFill>
                          <a:effectLst/>
                          <a:latin typeface="Arial Black" pitchFamily="34" charset="0"/>
                          <a:cs typeface="Arial" charset="0"/>
                        </a:rPr>
                        <a:t>C-PBB3</a:t>
                      </a:r>
                    </a:p>
                  </a:txBody>
                  <a:tcPr marL="91447" marR="91447" marT="45725" marB="45725"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pic>
        <p:nvPicPr>
          <p:cNvPr id="7" name="Picture 2" descr="Immagine correlata"/>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22046" y="3629497"/>
            <a:ext cx="3333749" cy="282416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297594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536" y="548680"/>
            <a:ext cx="8229600" cy="1143000"/>
          </a:xfrm>
        </p:spPr>
        <p:txBody>
          <a:bodyPr>
            <a:noAutofit/>
          </a:bodyPr>
          <a:lstStyle/>
          <a:p>
            <a:r>
              <a:rPr lang="en-US" sz="3200" b="1" dirty="0" smtClean="0"/>
              <a:t>Positron Emission Tomography and Single-Photon Emission Computed Tomography in Neurology</a:t>
            </a:r>
            <a:endParaRPr lang="it-IT" sz="3200" b="1" dirty="0"/>
          </a:p>
        </p:txBody>
      </p:sp>
      <p:sp>
        <p:nvSpPr>
          <p:cNvPr id="3" name="Segnaposto contenuto 2"/>
          <p:cNvSpPr>
            <a:spLocks noGrp="1"/>
          </p:cNvSpPr>
          <p:nvPr>
            <p:ph idx="1"/>
          </p:nvPr>
        </p:nvSpPr>
        <p:spPr>
          <a:xfrm>
            <a:off x="457200" y="3212976"/>
            <a:ext cx="8229600" cy="2913187"/>
          </a:xfrm>
        </p:spPr>
        <p:txBody>
          <a:bodyPr>
            <a:normAutofit/>
          </a:bodyPr>
          <a:lstStyle/>
          <a:p>
            <a:r>
              <a:rPr lang="it-IT" sz="2800" i="1" dirty="0" smtClean="0"/>
              <a:t>PET in </a:t>
            </a:r>
            <a:r>
              <a:rPr lang="it-IT" sz="2800" i="1" dirty="0" err="1" smtClean="0"/>
              <a:t>parkinsonism</a:t>
            </a:r>
            <a:endParaRPr lang="it-IT" sz="2800" i="1" dirty="0" smtClean="0"/>
          </a:p>
          <a:p>
            <a:r>
              <a:rPr lang="it-IT" sz="2800" i="1" dirty="0" smtClean="0"/>
              <a:t>PET in </a:t>
            </a:r>
            <a:r>
              <a:rPr lang="it-IT" sz="2800" i="1" dirty="0" err="1" smtClean="0"/>
              <a:t>epilepsy</a:t>
            </a:r>
            <a:endParaRPr lang="it-IT" sz="2800" i="1" dirty="0" smtClean="0"/>
          </a:p>
          <a:p>
            <a:r>
              <a:rPr lang="it-IT" sz="2800" i="1" dirty="0" smtClean="0"/>
              <a:t>PET in </a:t>
            </a:r>
            <a:r>
              <a:rPr lang="it-IT" sz="2800" i="1" dirty="0" err="1" smtClean="0"/>
              <a:t>dementia</a:t>
            </a:r>
            <a:endParaRPr lang="it-IT" sz="2800" i="1" dirty="0" smtClean="0"/>
          </a:p>
          <a:p>
            <a:endParaRPr lang="it-IT" sz="2800" i="1" dirty="0" smtClean="0"/>
          </a:p>
        </p:txBody>
      </p:sp>
      <p:pic>
        <p:nvPicPr>
          <p:cNvPr id="4" name="Immagine 3" descr="tabella.png"/>
          <p:cNvPicPr>
            <a:picLocks noChangeAspect="1"/>
          </p:cNvPicPr>
          <p:nvPr/>
        </p:nvPicPr>
        <p:blipFill>
          <a:blip r:embed="rId2" cstate="print"/>
          <a:stretch>
            <a:fillRect/>
          </a:stretch>
        </p:blipFill>
        <p:spPr>
          <a:xfrm>
            <a:off x="4283968" y="2564904"/>
            <a:ext cx="4615532" cy="4088409"/>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5858" y="25467"/>
            <a:ext cx="4227818" cy="246742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350342" y="764703"/>
            <a:ext cx="2470130" cy="265925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572000" y="469429"/>
            <a:ext cx="2476500" cy="2952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7539" y="2458481"/>
            <a:ext cx="6294661" cy="3158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CasellaDiTesto 1"/>
          <p:cNvSpPr txBox="1"/>
          <p:nvPr/>
        </p:nvSpPr>
        <p:spPr>
          <a:xfrm>
            <a:off x="249548" y="5657719"/>
            <a:ext cx="8644904" cy="1200329"/>
          </a:xfrm>
          <a:prstGeom prst="rect">
            <a:avLst/>
          </a:prstGeom>
          <a:noFill/>
        </p:spPr>
        <p:txBody>
          <a:bodyPr wrap="square" rtlCol="0">
            <a:spAutoFit/>
          </a:bodyPr>
          <a:lstStyle/>
          <a:p>
            <a:r>
              <a:rPr lang="en-US" dirty="0"/>
              <a:t>Medial temporal lobe AV-1451 uptake </a:t>
            </a:r>
            <a:r>
              <a:rPr lang="en-US" b="1" dirty="0"/>
              <a:t>distinguishes AD dementia from probable DLB, </a:t>
            </a:r>
            <a:r>
              <a:rPr lang="en-US" dirty="0"/>
              <a:t>which may </a:t>
            </a:r>
            <a:r>
              <a:rPr lang="en-US" dirty="0" smtClean="0"/>
              <a:t>be </a:t>
            </a:r>
            <a:r>
              <a:rPr lang="it-IT" dirty="0" err="1" smtClean="0"/>
              <a:t>useful</a:t>
            </a:r>
            <a:r>
              <a:rPr lang="it-IT" dirty="0" smtClean="0"/>
              <a:t> </a:t>
            </a:r>
            <a:r>
              <a:rPr lang="it-IT" dirty="0"/>
              <a:t>for </a:t>
            </a:r>
            <a:r>
              <a:rPr lang="it-IT" dirty="0" err="1"/>
              <a:t>differential</a:t>
            </a:r>
            <a:r>
              <a:rPr lang="it-IT" dirty="0"/>
              <a:t> </a:t>
            </a:r>
            <a:r>
              <a:rPr lang="it-IT" dirty="0" err="1"/>
              <a:t>diagnosis</a:t>
            </a:r>
            <a:r>
              <a:rPr lang="it-IT" dirty="0"/>
              <a:t>. </a:t>
            </a:r>
            <a:endParaRPr lang="it-IT" dirty="0" smtClean="0"/>
          </a:p>
          <a:p>
            <a:r>
              <a:rPr lang="it-IT" dirty="0" err="1" smtClean="0"/>
              <a:t>Elevated</a:t>
            </a:r>
            <a:r>
              <a:rPr lang="it-IT" dirty="0" smtClean="0"/>
              <a:t> </a:t>
            </a:r>
            <a:r>
              <a:rPr lang="it-IT" dirty="0" err="1"/>
              <a:t>posterior</a:t>
            </a:r>
            <a:r>
              <a:rPr lang="it-IT" dirty="0"/>
              <a:t> </a:t>
            </a:r>
            <a:r>
              <a:rPr lang="it-IT" dirty="0" err="1"/>
              <a:t>temporoparietal</a:t>
            </a:r>
            <a:r>
              <a:rPr lang="it-IT" dirty="0"/>
              <a:t> and </a:t>
            </a:r>
            <a:r>
              <a:rPr lang="it-IT" dirty="0" err="1"/>
              <a:t>occipital</a:t>
            </a:r>
            <a:r>
              <a:rPr lang="it-IT" dirty="0"/>
              <a:t> AV-1451 </a:t>
            </a:r>
            <a:r>
              <a:rPr lang="it-IT" dirty="0" err="1"/>
              <a:t>uptake</a:t>
            </a:r>
            <a:r>
              <a:rPr lang="it-IT" dirty="0"/>
              <a:t> </a:t>
            </a:r>
            <a:r>
              <a:rPr lang="en-US" dirty="0" smtClean="0"/>
              <a:t>suggest </a:t>
            </a:r>
            <a:r>
              <a:rPr lang="en-US" dirty="0"/>
              <a:t>an </a:t>
            </a:r>
            <a:r>
              <a:rPr lang="en-US" b="1" dirty="0"/>
              <a:t>atypical pattern of tau deposition </a:t>
            </a:r>
            <a:r>
              <a:rPr lang="en-US" dirty="0"/>
              <a:t>in DLB.</a:t>
            </a:r>
            <a:endParaRPr lang="it-IT" dirty="0"/>
          </a:p>
        </p:txBody>
      </p:sp>
    </p:spTree>
    <p:extLst>
      <p:ext uri="{BB962C8B-B14F-4D97-AF65-F5344CB8AC3E}">
        <p14:creationId xmlns="" xmlns:p14="http://schemas.microsoft.com/office/powerpoint/2010/main" val="13065009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9"/>
          <p:cNvSpPr txBox="1">
            <a:spLocks noChangeArrowheads="1"/>
          </p:cNvSpPr>
          <p:nvPr/>
        </p:nvSpPr>
        <p:spPr bwMode="auto">
          <a:xfrm>
            <a:off x="0" y="404813"/>
            <a:ext cx="9144000" cy="584200"/>
          </a:xfrm>
          <a:prstGeom prst="rect">
            <a:avLst/>
          </a:prstGeom>
          <a:noFill/>
          <a:ln w="9525">
            <a:noFill/>
            <a:miter lim="800000"/>
            <a:headEnd/>
            <a:tailEnd/>
          </a:ln>
        </p:spPr>
        <p:txBody>
          <a:bodyPr>
            <a:spAutoFit/>
          </a:bodyPr>
          <a:lstStyle/>
          <a:p>
            <a:pPr>
              <a:spcBef>
                <a:spcPct val="50000"/>
              </a:spcBef>
            </a:pPr>
            <a:r>
              <a:rPr lang="it-IT" sz="3200" b="1">
                <a:latin typeface="Comic Sans MS" pitchFamily="66" charset="0"/>
                <a:sym typeface="Symbol" pitchFamily="18" charset="2"/>
              </a:rPr>
              <a:t>RIGHT TEMPORAL VARIANT</a:t>
            </a:r>
          </a:p>
        </p:txBody>
      </p:sp>
      <p:pic>
        <p:nvPicPr>
          <p:cNvPr id="4" name="Immagine 3" descr="tow3.jpg"/>
          <p:cNvPicPr>
            <a:picLocks noChangeAspect="1"/>
          </p:cNvPicPr>
          <p:nvPr/>
        </p:nvPicPr>
        <p:blipFill>
          <a:blip r:embed="rId2" cstate="print"/>
          <a:srcRect/>
          <a:stretch>
            <a:fillRect/>
          </a:stretch>
        </p:blipFill>
        <p:spPr bwMode="auto">
          <a:xfrm>
            <a:off x="1571625" y="1643063"/>
            <a:ext cx="6715125" cy="1168400"/>
          </a:xfrm>
          <a:prstGeom prst="rect">
            <a:avLst/>
          </a:prstGeom>
          <a:noFill/>
          <a:ln w="9525">
            <a:noFill/>
            <a:miter lim="800000"/>
            <a:headEnd/>
            <a:tailEnd/>
          </a:ln>
        </p:spPr>
      </p:pic>
      <p:pic>
        <p:nvPicPr>
          <p:cNvPr id="5" name="Immagine 4" descr="tow4.jpg"/>
          <p:cNvPicPr>
            <a:picLocks noChangeAspect="1"/>
          </p:cNvPicPr>
          <p:nvPr/>
        </p:nvPicPr>
        <p:blipFill>
          <a:blip r:embed="rId3" cstate="print"/>
          <a:srcRect/>
          <a:stretch>
            <a:fillRect/>
          </a:stretch>
        </p:blipFill>
        <p:spPr bwMode="auto">
          <a:xfrm>
            <a:off x="428625" y="1071563"/>
            <a:ext cx="1714500" cy="412750"/>
          </a:xfrm>
          <a:prstGeom prst="rect">
            <a:avLst/>
          </a:prstGeom>
          <a:noFill/>
          <a:ln w="9525">
            <a:noFill/>
            <a:miter lim="800000"/>
            <a:headEnd/>
            <a:tailEnd/>
          </a:ln>
        </p:spPr>
      </p:pic>
      <p:sp>
        <p:nvSpPr>
          <p:cNvPr id="8" name="Rettangolo arrotondato 7"/>
          <p:cNvSpPr>
            <a:spLocks noChangeArrowheads="1"/>
          </p:cNvSpPr>
          <p:nvPr/>
        </p:nvSpPr>
        <p:spPr bwMode="auto">
          <a:xfrm>
            <a:off x="500063" y="3714750"/>
            <a:ext cx="1500187" cy="1214438"/>
          </a:xfrm>
          <a:prstGeom prst="roundRect">
            <a:avLst>
              <a:gd name="adj" fmla="val 16667"/>
            </a:avLst>
          </a:prstGeom>
          <a:solidFill>
            <a:schemeClr val="accent1"/>
          </a:solidFill>
          <a:ln w="9525" algn="ctr">
            <a:solidFill>
              <a:schemeClr val="tx1"/>
            </a:solidFill>
            <a:round/>
            <a:headEnd/>
            <a:tailEnd/>
          </a:ln>
        </p:spPr>
        <p:txBody>
          <a:bodyPr/>
          <a:lstStyle/>
          <a:p>
            <a:endParaRPr lang="it-IT"/>
          </a:p>
        </p:txBody>
      </p:sp>
      <p:sp>
        <p:nvSpPr>
          <p:cNvPr id="9" name="CasellaDiTesto 8"/>
          <p:cNvSpPr txBox="1">
            <a:spLocks noChangeArrowheads="1"/>
          </p:cNvSpPr>
          <p:nvPr/>
        </p:nvSpPr>
        <p:spPr bwMode="auto">
          <a:xfrm>
            <a:off x="714375" y="4071938"/>
            <a:ext cx="1071563" cy="369887"/>
          </a:xfrm>
          <a:prstGeom prst="rect">
            <a:avLst/>
          </a:prstGeom>
          <a:noFill/>
          <a:ln w="9525">
            <a:noFill/>
            <a:miter lim="800000"/>
            <a:headEnd/>
            <a:tailEnd/>
          </a:ln>
        </p:spPr>
        <p:txBody>
          <a:bodyPr>
            <a:spAutoFit/>
          </a:bodyPr>
          <a:lstStyle/>
          <a:p>
            <a:r>
              <a:rPr lang="it-IT" b="1">
                <a:latin typeface="Comic Sans MS" pitchFamily="66" charset="0"/>
              </a:rPr>
              <a:t>bvFTD</a:t>
            </a:r>
          </a:p>
        </p:txBody>
      </p:sp>
      <p:sp>
        <p:nvSpPr>
          <p:cNvPr id="10" name="Rettangolo arrotondato 9"/>
          <p:cNvSpPr>
            <a:spLocks noChangeArrowheads="1"/>
          </p:cNvSpPr>
          <p:nvPr/>
        </p:nvSpPr>
        <p:spPr bwMode="auto">
          <a:xfrm>
            <a:off x="7358063" y="3786188"/>
            <a:ext cx="1500187" cy="1214437"/>
          </a:xfrm>
          <a:prstGeom prst="roundRect">
            <a:avLst>
              <a:gd name="adj" fmla="val 16667"/>
            </a:avLst>
          </a:prstGeom>
          <a:solidFill>
            <a:schemeClr val="accent1"/>
          </a:solidFill>
          <a:ln w="9525" algn="ctr">
            <a:solidFill>
              <a:schemeClr val="tx1"/>
            </a:solidFill>
            <a:round/>
            <a:headEnd/>
            <a:tailEnd/>
          </a:ln>
        </p:spPr>
        <p:txBody>
          <a:bodyPr/>
          <a:lstStyle/>
          <a:p>
            <a:endParaRPr lang="it-IT"/>
          </a:p>
        </p:txBody>
      </p:sp>
      <p:sp>
        <p:nvSpPr>
          <p:cNvPr id="11" name="CasellaDiTesto 10"/>
          <p:cNvSpPr txBox="1">
            <a:spLocks noChangeArrowheads="1"/>
          </p:cNvSpPr>
          <p:nvPr/>
        </p:nvSpPr>
        <p:spPr bwMode="auto">
          <a:xfrm>
            <a:off x="7572375" y="4143375"/>
            <a:ext cx="1071563" cy="369888"/>
          </a:xfrm>
          <a:prstGeom prst="rect">
            <a:avLst/>
          </a:prstGeom>
          <a:noFill/>
          <a:ln w="9525">
            <a:noFill/>
            <a:miter lim="800000"/>
            <a:headEnd/>
            <a:tailEnd/>
          </a:ln>
        </p:spPr>
        <p:txBody>
          <a:bodyPr>
            <a:spAutoFit/>
          </a:bodyPr>
          <a:lstStyle/>
          <a:p>
            <a:r>
              <a:rPr lang="it-IT" b="1">
                <a:latin typeface="Comic Sans MS" pitchFamily="66" charset="0"/>
              </a:rPr>
              <a:t>SMD</a:t>
            </a:r>
          </a:p>
        </p:txBody>
      </p:sp>
      <p:pic>
        <p:nvPicPr>
          <p:cNvPr id="12" name="Immagine 11" descr="bvftd.jpg"/>
          <p:cNvPicPr>
            <a:picLocks noChangeAspect="1"/>
          </p:cNvPicPr>
          <p:nvPr/>
        </p:nvPicPr>
        <p:blipFill>
          <a:blip r:embed="rId4" cstate="print"/>
          <a:srcRect/>
          <a:stretch>
            <a:fillRect/>
          </a:stretch>
        </p:blipFill>
        <p:spPr bwMode="auto">
          <a:xfrm>
            <a:off x="2214563" y="2928938"/>
            <a:ext cx="2301875" cy="3071812"/>
          </a:xfrm>
          <a:prstGeom prst="rect">
            <a:avLst/>
          </a:prstGeom>
          <a:noFill/>
          <a:ln w="9525">
            <a:noFill/>
            <a:miter lim="800000"/>
            <a:headEnd/>
            <a:tailEnd/>
          </a:ln>
        </p:spPr>
      </p:pic>
      <p:pic>
        <p:nvPicPr>
          <p:cNvPr id="13" name="Immagine 12" descr="smd.jpg"/>
          <p:cNvPicPr>
            <a:picLocks noChangeAspect="1"/>
          </p:cNvPicPr>
          <p:nvPr/>
        </p:nvPicPr>
        <p:blipFill>
          <a:blip r:embed="rId5" cstate="print"/>
          <a:srcRect/>
          <a:stretch>
            <a:fillRect/>
          </a:stretch>
        </p:blipFill>
        <p:spPr bwMode="auto">
          <a:xfrm>
            <a:off x="4857750" y="2928938"/>
            <a:ext cx="2271713" cy="30527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84018" y="1932293"/>
            <a:ext cx="5796136" cy="3139321"/>
          </a:xfrm>
          <a:prstGeom prst="rect">
            <a:avLst/>
          </a:prstGeom>
        </p:spPr>
        <p:txBody>
          <a:bodyPr wrap="square">
            <a:spAutoFit/>
          </a:bodyPr>
          <a:lstStyle/>
          <a:p>
            <a:r>
              <a:rPr lang="en-US" dirty="0" smtClean="0"/>
              <a:t>In DLB, </a:t>
            </a:r>
            <a:r>
              <a:rPr lang="en-US" b="1" dirty="0" smtClean="0"/>
              <a:t>a-</a:t>
            </a:r>
            <a:r>
              <a:rPr lang="en-US" b="1" dirty="0" err="1" smtClean="0"/>
              <a:t>synuclein</a:t>
            </a:r>
            <a:r>
              <a:rPr lang="en-US" dirty="0" smtClean="0"/>
              <a:t> is an important </a:t>
            </a:r>
            <a:r>
              <a:rPr lang="en-US" b="1" dirty="0" smtClean="0"/>
              <a:t>predictor of disease duration, both independently and synergistically with tau and b-amyloid.</a:t>
            </a:r>
          </a:p>
          <a:p>
            <a:endParaRPr lang="en-US" dirty="0" smtClean="0"/>
          </a:p>
          <a:p>
            <a:r>
              <a:rPr lang="en-US" dirty="0" smtClean="0"/>
              <a:t>Patients with </a:t>
            </a:r>
            <a:r>
              <a:rPr lang="en-US" b="1" dirty="0" smtClean="0"/>
              <a:t>diffuse Lewy body disease had more severe pathology</a:t>
            </a:r>
            <a:r>
              <a:rPr lang="en-US" dirty="0" smtClean="0"/>
              <a:t> of each type and a</a:t>
            </a:r>
          </a:p>
          <a:p>
            <a:r>
              <a:rPr lang="en-US" dirty="0" smtClean="0"/>
              <a:t>shorter duration of illness</a:t>
            </a:r>
          </a:p>
          <a:p>
            <a:endParaRPr lang="en-US" dirty="0" smtClean="0"/>
          </a:p>
          <a:p>
            <a:r>
              <a:rPr lang="en-US" b="1" dirty="0" smtClean="0"/>
              <a:t>20% of 24% total variance in the model for duration of illness is  accounted for independently</a:t>
            </a:r>
          </a:p>
          <a:p>
            <a:r>
              <a:rPr lang="it-IT" b="1" dirty="0" smtClean="0"/>
              <a:t>by a-</a:t>
            </a:r>
            <a:r>
              <a:rPr lang="it-IT" b="1" dirty="0" err="1" smtClean="0"/>
              <a:t>synuclein</a:t>
            </a:r>
            <a:endParaRPr lang="en-US" b="1" dirty="0" smtClean="0"/>
          </a:p>
        </p:txBody>
      </p:sp>
      <p:pic>
        <p:nvPicPr>
          <p:cNvPr id="102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flipH="1">
            <a:off x="6300192" y="1628800"/>
            <a:ext cx="1913272" cy="475910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Rettangolo 5"/>
          <p:cNvSpPr/>
          <p:nvPr/>
        </p:nvSpPr>
        <p:spPr>
          <a:xfrm>
            <a:off x="179511" y="552040"/>
            <a:ext cx="3621121" cy="569344"/>
          </a:xfrm>
          <a:prstGeom prst="rect">
            <a:avLst/>
          </a:prstGeom>
          <a:solidFill>
            <a:schemeClr val="accent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smtClean="0"/>
              <a:t>Future: α-</a:t>
            </a:r>
            <a:r>
              <a:rPr lang="it-IT" sz="2400" dirty="0" err="1" smtClean="0"/>
              <a:t>synuclein</a:t>
            </a:r>
            <a:r>
              <a:rPr lang="it-IT" sz="2400" dirty="0" smtClean="0"/>
              <a:t> PET</a:t>
            </a:r>
            <a:endParaRPr lang="it-IT" sz="2400" dirty="0"/>
          </a:p>
        </p:txBody>
      </p:sp>
      <p:sp>
        <p:nvSpPr>
          <p:cNvPr id="7" name="Rettangolo 6"/>
          <p:cNvSpPr/>
          <p:nvPr/>
        </p:nvSpPr>
        <p:spPr>
          <a:xfrm>
            <a:off x="4644008" y="659719"/>
            <a:ext cx="2432202" cy="461665"/>
          </a:xfrm>
          <a:prstGeom prst="rect">
            <a:avLst/>
          </a:prstGeom>
        </p:spPr>
        <p:txBody>
          <a:bodyPr wrap="square">
            <a:spAutoFit/>
          </a:bodyPr>
          <a:lstStyle/>
          <a:p>
            <a:r>
              <a:rPr lang="it-IT" sz="2400" b="1" dirty="0"/>
              <a:t>[11C]-</a:t>
            </a:r>
            <a:r>
              <a:rPr lang="it-IT" sz="2400" b="1" dirty="0" smtClean="0"/>
              <a:t>BF-227</a:t>
            </a:r>
            <a:endParaRPr lang="it-IT" sz="2400" b="1" dirty="0"/>
          </a:p>
        </p:txBody>
      </p:sp>
    </p:spTree>
    <p:extLst>
      <p:ext uri="{BB962C8B-B14F-4D97-AF65-F5344CB8AC3E}">
        <p14:creationId xmlns="" xmlns:p14="http://schemas.microsoft.com/office/powerpoint/2010/main" val="2382943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title"/>
          </p:nvPr>
        </p:nvSpPr>
        <p:spPr>
          <a:xfrm>
            <a:off x="-36512" y="413792"/>
            <a:ext cx="9251950" cy="1143000"/>
          </a:xfrm>
        </p:spPr>
        <p:txBody>
          <a:bodyPr rtlCol="0">
            <a:normAutofit/>
          </a:bodyPr>
          <a:lstStyle/>
          <a:p>
            <a:pPr algn="ctr" eaLnBrk="1" fontAlgn="auto" hangingPunct="1">
              <a:spcAft>
                <a:spcPts val="0"/>
              </a:spcAft>
              <a:defRPr/>
            </a:pPr>
            <a:r>
              <a:rPr lang="en-US" altLang="it-IT" sz="2800" i="1" dirty="0" smtClean="0">
                <a:solidFill>
                  <a:srgbClr val="C00000"/>
                </a:solidFill>
                <a:latin typeface="Arial Black" pitchFamily="34" charset="0"/>
              </a:rPr>
              <a:t>PET neuroimaging in  </a:t>
            </a:r>
            <a:br>
              <a:rPr lang="en-US" altLang="it-IT" sz="2800" i="1" dirty="0" smtClean="0">
                <a:solidFill>
                  <a:srgbClr val="C00000"/>
                </a:solidFill>
                <a:latin typeface="Arial Black" pitchFamily="34" charset="0"/>
              </a:rPr>
            </a:br>
            <a:r>
              <a:rPr lang="en-US" altLang="it-IT" sz="2800" i="1" dirty="0" smtClean="0">
                <a:solidFill>
                  <a:srgbClr val="C00000"/>
                </a:solidFill>
                <a:latin typeface="Arial Black" pitchFamily="34" charset="0"/>
              </a:rPr>
              <a:t>Neurodegenerative dementia</a:t>
            </a:r>
          </a:p>
        </p:txBody>
      </p:sp>
      <p:sp>
        <p:nvSpPr>
          <p:cNvPr id="27649" name="Rectangle 2"/>
          <p:cNvSpPr>
            <a:spLocks noGrp="1" noChangeArrowheads="1"/>
          </p:cNvSpPr>
          <p:nvPr>
            <p:ph idx="1"/>
          </p:nvPr>
        </p:nvSpPr>
        <p:spPr>
          <a:xfrm>
            <a:off x="611560" y="1810990"/>
            <a:ext cx="8021638" cy="3778250"/>
          </a:xfrm>
        </p:spPr>
        <p:txBody>
          <a:bodyPr/>
          <a:lstStyle/>
          <a:p>
            <a:pPr eaLnBrk="1" hangingPunct="1"/>
            <a:r>
              <a:rPr lang="en-GB" altLang="it-IT" sz="2400" b="1" i="1" dirty="0" smtClean="0">
                <a:latin typeface="Arial Black" pitchFamily="34" charset="0"/>
              </a:rPr>
              <a:t>In </a:t>
            </a:r>
            <a:r>
              <a:rPr lang="en-GB" altLang="it-IT" sz="2400" b="1" i="1" dirty="0" err="1" smtClean="0">
                <a:latin typeface="Arial Black" pitchFamily="34" charset="0"/>
              </a:rPr>
              <a:t>viv</a:t>
            </a:r>
            <a:r>
              <a:rPr lang="it-IT" altLang="it-IT" sz="2400" b="1" i="1" dirty="0" smtClean="0">
                <a:latin typeface="Arial Black" pitchFamily="34" charset="0"/>
              </a:rPr>
              <a:t>o</a:t>
            </a:r>
            <a:r>
              <a:rPr lang="it-IT" altLang="it-IT" sz="2400" b="1" dirty="0" smtClean="0">
                <a:latin typeface="Arial Black" pitchFamily="34" charset="0"/>
              </a:rPr>
              <a:t> </a:t>
            </a:r>
            <a:r>
              <a:rPr lang="en-GB" altLang="it-IT" sz="2400" b="1" dirty="0" smtClean="0">
                <a:latin typeface="Arial Black" pitchFamily="34" charset="0"/>
              </a:rPr>
              <a:t>investigation of </a:t>
            </a:r>
            <a:r>
              <a:rPr lang="en-GB" altLang="it-IT" sz="2400" b="1" u="sng" dirty="0" smtClean="0">
                <a:latin typeface="Arial Black" pitchFamily="34" charset="0"/>
              </a:rPr>
              <a:t>underline pathophysiological mechanisms </a:t>
            </a:r>
          </a:p>
          <a:p>
            <a:pPr eaLnBrk="1" hangingPunct="1"/>
            <a:r>
              <a:rPr lang="en-GB" altLang="it-IT" sz="2400" b="1" dirty="0" smtClean="0">
                <a:latin typeface="Arial Black" pitchFamily="34" charset="0"/>
              </a:rPr>
              <a:t>Supporting clinical </a:t>
            </a:r>
            <a:r>
              <a:rPr lang="en-GB" altLang="it-IT" sz="2400" b="1" u="sng" dirty="0" smtClean="0">
                <a:latin typeface="Arial Black" pitchFamily="34" charset="0"/>
              </a:rPr>
              <a:t>diagnosis and differential diagnosis</a:t>
            </a:r>
          </a:p>
          <a:p>
            <a:pPr eaLnBrk="1" hangingPunct="1"/>
            <a:r>
              <a:rPr lang="en-GB" altLang="it-IT" sz="2400" b="1" dirty="0" smtClean="0">
                <a:latin typeface="Arial Black" pitchFamily="34" charset="0"/>
              </a:rPr>
              <a:t>Providing disease evidence in </a:t>
            </a:r>
            <a:r>
              <a:rPr lang="en-GB" altLang="it-IT" sz="2400" b="1" u="sng" dirty="0" smtClean="0">
                <a:latin typeface="Arial Black" pitchFamily="34" charset="0"/>
              </a:rPr>
              <a:t>early</a:t>
            </a:r>
            <a:r>
              <a:rPr lang="en-GB" altLang="it-IT" sz="2400" b="1" dirty="0" smtClean="0">
                <a:latin typeface="Arial Black" pitchFamily="34" charset="0"/>
              </a:rPr>
              <a:t> and </a:t>
            </a:r>
            <a:r>
              <a:rPr lang="en-GB" altLang="it-IT" sz="2400" b="1" u="sng" dirty="0" smtClean="0">
                <a:latin typeface="Arial Black" pitchFamily="34" charset="0"/>
              </a:rPr>
              <a:t>preclinical phase</a:t>
            </a:r>
          </a:p>
          <a:p>
            <a:pPr eaLnBrk="1" hangingPunct="1"/>
            <a:r>
              <a:rPr lang="en-GB" altLang="it-IT" sz="2400" b="1" dirty="0" smtClean="0">
                <a:latin typeface="Arial Black" pitchFamily="34" charset="0"/>
              </a:rPr>
              <a:t>Evaluating </a:t>
            </a:r>
            <a:r>
              <a:rPr lang="en-GB" altLang="it-IT" sz="2400" b="1" u="sng" dirty="0" smtClean="0">
                <a:latin typeface="Arial Black" pitchFamily="34" charset="0"/>
              </a:rPr>
              <a:t>prognosis and risk progression</a:t>
            </a:r>
          </a:p>
          <a:p>
            <a:pPr eaLnBrk="1" hangingPunct="1">
              <a:lnSpc>
                <a:spcPct val="150000"/>
              </a:lnSpc>
            </a:pPr>
            <a:r>
              <a:rPr lang="en-GB" altLang="it-IT" sz="2400" b="1" dirty="0" smtClean="0">
                <a:latin typeface="Arial Black" pitchFamily="34" charset="0"/>
              </a:rPr>
              <a:t>Monitoring </a:t>
            </a:r>
            <a:r>
              <a:rPr lang="en-GB" altLang="it-IT" sz="2400" b="1" u="sng" dirty="0" smtClean="0">
                <a:latin typeface="Arial Black" pitchFamily="34" charset="0"/>
              </a:rPr>
              <a:t>therapy</a:t>
            </a:r>
          </a:p>
        </p:txBody>
      </p:sp>
      <p:sp>
        <p:nvSpPr>
          <p:cNvPr id="6148" name="Text Box 4"/>
          <p:cNvSpPr txBox="1">
            <a:spLocks noChangeArrowheads="1"/>
          </p:cNvSpPr>
          <p:nvPr/>
        </p:nvSpPr>
        <p:spPr bwMode="auto">
          <a:xfrm>
            <a:off x="2339752" y="5694420"/>
            <a:ext cx="7517656" cy="1323439"/>
          </a:xfrm>
          <a:prstGeom prst="rect">
            <a:avLst/>
          </a:prstGeom>
          <a:noFill/>
          <a:ln>
            <a:noFill/>
          </a:ln>
          <a:effectLst>
            <a:prstShdw prst="shdw17" dist="17961" dir="2700000">
              <a:schemeClr val="accent1">
                <a:gamma/>
                <a:shade val="60000"/>
                <a:invGamma/>
              </a:schemeClr>
            </a:prstShdw>
          </a:effectLs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it-IT" sz="2000" b="1" i="1" dirty="0" err="1" smtClean="0">
                <a:latin typeface="+mj-lt"/>
              </a:rPr>
              <a:t>Iaccarino</a:t>
            </a:r>
            <a:r>
              <a:rPr lang="it-IT" sz="2000" b="1" i="1" dirty="0" smtClean="0">
                <a:latin typeface="+mj-lt"/>
              </a:rPr>
              <a:t> </a:t>
            </a:r>
            <a:r>
              <a:rPr lang="it-IT" sz="2000" b="1" i="1" dirty="0">
                <a:latin typeface="+mj-lt"/>
              </a:rPr>
              <a:t>L, </a:t>
            </a:r>
            <a:r>
              <a:rPr lang="it-IT" sz="2000" b="1" i="1" dirty="0" err="1" smtClean="0">
                <a:latin typeface="+mj-lt"/>
              </a:rPr>
              <a:t>Caminiti</a:t>
            </a:r>
            <a:r>
              <a:rPr lang="it-IT" sz="2000" b="1" i="1" dirty="0" smtClean="0">
                <a:latin typeface="+mj-lt"/>
              </a:rPr>
              <a:t> S, Perani D F2000, 2017</a:t>
            </a:r>
            <a:endParaRPr lang="it-IT" sz="2000" b="1" i="1" dirty="0">
              <a:latin typeface="+mj-lt"/>
            </a:endParaRPr>
          </a:p>
          <a:p>
            <a:pPr fontAlgn="auto">
              <a:spcBef>
                <a:spcPts val="0"/>
              </a:spcBef>
              <a:spcAft>
                <a:spcPts val="0"/>
              </a:spcAft>
              <a:defRPr/>
            </a:pPr>
            <a:r>
              <a:rPr lang="it-IT" altLang="it-IT" sz="2000" b="1" i="1" dirty="0" err="1" smtClean="0">
                <a:latin typeface="+mj-lt"/>
              </a:rPr>
              <a:t>Nordberg</a:t>
            </a:r>
            <a:r>
              <a:rPr lang="it-IT" altLang="it-IT" sz="2000" b="1" i="1" dirty="0" smtClean="0">
                <a:latin typeface="+mj-lt"/>
              </a:rPr>
              <a:t> et al. </a:t>
            </a:r>
            <a:r>
              <a:rPr lang="it-IT" altLang="it-IT" sz="2000" b="1" i="1" dirty="0" err="1" smtClean="0">
                <a:latin typeface="+mj-lt"/>
              </a:rPr>
              <a:t>Nat</a:t>
            </a:r>
            <a:r>
              <a:rPr lang="it-IT" altLang="it-IT" sz="2000" b="1" i="1" dirty="0" smtClean="0">
                <a:latin typeface="+mj-lt"/>
              </a:rPr>
              <a:t>. Rev. </a:t>
            </a:r>
            <a:r>
              <a:rPr lang="it-IT" altLang="it-IT" sz="2000" b="1" i="1" dirty="0" err="1" smtClean="0">
                <a:latin typeface="+mj-lt"/>
              </a:rPr>
              <a:t>Neurol</a:t>
            </a:r>
            <a:r>
              <a:rPr lang="it-IT" altLang="it-IT" sz="2000" b="1" i="1" dirty="0" smtClean="0">
                <a:latin typeface="+mj-lt"/>
              </a:rPr>
              <a:t>. 2015</a:t>
            </a:r>
          </a:p>
          <a:p>
            <a:pPr fontAlgn="auto">
              <a:spcBef>
                <a:spcPts val="0"/>
              </a:spcBef>
              <a:spcAft>
                <a:spcPts val="0"/>
              </a:spcAft>
              <a:defRPr/>
            </a:pPr>
            <a:r>
              <a:rPr lang="it-IT" altLang="it-IT" sz="2000" b="1" i="1" dirty="0" err="1" smtClean="0">
                <a:latin typeface="+mj-lt"/>
              </a:rPr>
              <a:t>Sanchjez</a:t>
            </a:r>
            <a:r>
              <a:rPr lang="it-IT" altLang="it-IT" sz="2000" b="1" i="1" dirty="0" smtClean="0">
                <a:latin typeface="+mj-lt"/>
              </a:rPr>
              <a:t>-Juan et al.  </a:t>
            </a:r>
            <a:r>
              <a:rPr lang="it-IT" altLang="it-IT" sz="2000" b="1" i="1" dirty="0" err="1" smtClean="0">
                <a:latin typeface="+mj-lt"/>
              </a:rPr>
              <a:t>Neurology</a:t>
            </a:r>
            <a:r>
              <a:rPr lang="it-IT" altLang="it-IT" sz="2000" b="1" i="1" dirty="0" smtClean="0">
                <a:latin typeface="+mj-lt"/>
              </a:rPr>
              <a:t> 2014  </a:t>
            </a:r>
          </a:p>
          <a:p>
            <a:pPr fontAlgn="auto">
              <a:spcBef>
                <a:spcPts val="0"/>
              </a:spcBef>
              <a:spcAft>
                <a:spcPts val="0"/>
              </a:spcAft>
              <a:defRPr/>
            </a:pPr>
            <a:endParaRPr lang="it-IT" altLang="it-IT" sz="2000" b="1" i="1" dirty="0" smtClean="0">
              <a:latin typeface="+mj-lt"/>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Full-size image">
            <a:hlinkClick r:id="" action="ppaction://noaction"/>
          </p:cNvPr>
          <p:cNvPicPr>
            <a:picLocks noChangeAspect="1" noChangeArrowheads="1"/>
          </p:cNvPicPr>
          <p:nvPr/>
        </p:nvPicPr>
        <p:blipFill>
          <a:blip r:embed="rId2" cstate="print"/>
          <a:srcRect/>
          <a:stretch>
            <a:fillRect/>
          </a:stretch>
        </p:blipFill>
        <p:spPr bwMode="auto">
          <a:xfrm>
            <a:off x="323850" y="1844675"/>
            <a:ext cx="3598863" cy="2032000"/>
          </a:xfrm>
          <a:prstGeom prst="rect">
            <a:avLst/>
          </a:prstGeom>
          <a:noFill/>
          <a:ln w="9525">
            <a:noFill/>
            <a:miter lim="800000"/>
            <a:headEnd/>
            <a:tailEnd/>
          </a:ln>
        </p:spPr>
      </p:pic>
      <p:pic>
        <p:nvPicPr>
          <p:cNvPr id="13315" name="Picture 4" descr="Full-size image">
            <a:hlinkClick r:id="" action="ppaction://noaction"/>
          </p:cNvPr>
          <p:cNvPicPr>
            <a:picLocks noChangeAspect="1" noChangeArrowheads="1"/>
          </p:cNvPicPr>
          <p:nvPr/>
        </p:nvPicPr>
        <p:blipFill>
          <a:blip r:embed="rId3" cstate="print"/>
          <a:srcRect/>
          <a:stretch>
            <a:fillRect/>
          </a:stretch>
        </p:blipFill>
        <p:spPr bwMode="auto">
          <a:xfrm>
            <a:off x="1042988" y="4076700"/>
            <a:ext cx="3155950" cy="2274888"/>
          </a:xfrm>
          <a:prstGeom prst="rect">
            <a:avLst/>
          </a:prstGeom>
          <a:noFill/>
          <a:ln w="9525">
            <a:noFill/>
            <a:miter lim="800000"/>
            <a:headEnd/>
            <a:tailEnd/>
          </a:ln>
        </p:spPr>
      </p:pic>
      <p:pic>
        <p:nvPicPr>
          <p:cNvPr id="13316" name="Picture 6" descr="Full-size image">
            <a:hlinkClick r:id="" action="ppaction://noaction"/>
          </p:cNvPr>
          <p:cNvPicPr>
            <a:picLocks noChangeAspect="1" noChangeArrowheads="1"/>
          </p:cNvPicPr>
          <p:nvPr/>
        </p:nvPicPr>
        <p:blipFill>
          <a:blip r:embed="rId4" cstate="print"/>
          <a:srcRect/>
          <a:stretch>
            <a:fillRect/>
          </a:stretch>
        </p:blipFill>
        <p:spPr bwMode="auto">
          <a:xfrm>
            <a:off x="4572000" y="1844675"/>
            <a:ext cx="3671888" cy="2166938"/>
          </a:xfrm>
          <a:prstGeom prst="rect">
            <a:avLst/>
          </a:prstGeom>
          <a:noFill/>
          <a:ln w="9525">
            <a:noFill/>
            <a:miter lim="800000"/>
            <a:headEnd/>
            <a:tailEnd/>
          </a:ln>
        </p:spPr>
      </p:pic>
      <p:pic>
        <p:nvPicPr>
          <p:cNvPr id="13317" name="Picture 8" descr="Full-size image">
            <a:hlinkClick r:id="" action="ppaction://noaction"/>
          </p:cNvPr>
          <p:cNvPicPr>
            <a:picLocks noChangeAspect="1" noChangeArrowheads="1"/>
          </p:cNvPicPr>
          <p:nvPr/>
        </p:nvPicPr>
        <p:blipFill>
          <a:blip r:embed="rId5" cstate="print"/>
          <a:srcRect/>
          <a:stretch>
            <a:fillRect/>
          </a:stretch>
        </p:blipFill>
        <p:spPr bwMode="auto">
          <a:xfrm>
            <a:off x="4859338" y="4292600"/>
            <a:ext cx="3505200" cy="2000250"/>
          </a:xfrm>
          <a:prstGeom prst="rect">
            <a:avLst/>
          </a:prstGeom>
          <a:noFill/>
          <a:ln w="9525">
            <a:noFill/>
            <a:miter lim="800000"/>
            <a:headEnd/>
            <a:tailEnd/>
          </a:ln>
        </p:spPr>
      </p:pic>
      <p:pic>
        <p:nvPicPr>
          <p:cNvPr id="13318" name="Picture 6"/>
          <p:cNvPicPr>
            <a:picLocks noChangeAspect="1" noChangeArrowheads="1"/>
          </p:cNvPicPr>
          <p:nvPr/>
        </p:nvPicPr>
        <p:blipFill>
          <a:blip r:embed="rId6" cstate="print"/>
          <a:srcRect/>
          <a:stretch>
            <a:fillRect/>
          </a:stretch>
        </p:blipFill>
        <p:spPr bwMode="auto">
          <a:xfrm>
            <a:off x="2843213" y="0"/>
            <a:ext cx="3292475" cy="1690688"/>
          </a:xfrm>
          <a:prstGeom prst="rect">
            <a:avLst/>
          </a:prstGeom>
          <a:noFill/>
          <a:ln w="9525">
            <a:noFill/>
            <a:miter lim="800000"/>
            <a:headEnd/>
            <a:tailEnd/>
          </a:ln>
        </p:spPr>
      </p:pic>
      <p:sp>
        <p:nvSpPr>
          <p:cNvPr id="13319" name="Rettangolo 4"/>
          <p:cNvSpPr>
            <a:spLocks noChangeArrowheads="1"/>
          </p:cNvSpPr>
          <p:nvPr/>
        </p:nvSpPr>
        <p:spPr bwMode="auto">
          <a:xfrm>
            <a:off x="1619250" y="6381750"/>
            <a:ext cx="5327650" cy="368300"/>
          </a:xfrm>
          <a:prstGeom prst="rect">
            <a:avLst/>
          </a:prstGeom>
          <a:noFill/>
          <a:ln w="9525">
            <a:noFill/>
            <a:miter lim="800000"/>
            <a:headEnd/>
            <a:tailEnd/>
          </a:ln>
        </p:spPr>
        <p:txBody>
          <a:bodyPr>
            <a:spAutoFit/>
          </a:bodyPr>
          <a:lstStyle/>
          <a:p>
            <a:r>
              <a:rPr lang="en-US"/>
              <a:t>Dementia: new criteria but no new treatments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395758" y="1114225"/>
            <a:ext cx="4752306" cy="16852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fontScale="925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spcBef>
                <a:spcPct val="0"/>
              </a:spcBef>
              <a:buFontTx/>
              <a:buNone/>
              <a:defRPr/>
            </a:pPr>
            <a:r>
              <a:rPr lang="it-IT" altLang="it-IT" sz="2400" b="1" dirty="0" smtClean="0">
                <a:latin typeface="Arial Black" pitchFamily="34" charset="0"/>
              </a:rPr>
              <a:t>[</a:t>
            </a:r>
            <a:r>
              <a:rPr lang="it-IT" altLang="it-IT" sz="2400" b="1" baseline="30000" dirty="0" smtClean="0">
                <a:latin typeface="Arial Black" pitchFamily="34" charset="0"/>
              </a:rPr>
              <a:t>11</a:t>
            </a:r>
            <a:r>
              <a:rPr lang="it-IT" altLang="it-IT" sz="2400" b="1" dirty="0" smtClean="0">
                <a:latin typeface="Arial Black" pitchFamily="34" charset="0"/>
              </a:rPr>
              <a:t>C] -</a:t>
            </a:r>
            <a:r>
              <a:rPr lang="it-IT" altLang="it-IT" sz="2400" b="1" dirty="0" err="1" smtClean="0">
                <a:latin typeface="Arial Black" pitchFamily="34" charset="0"/>
              </a:rPr>
              <a:t>PiB</a:t>
            </a:r>
            <a:endParaRPr lang="it-IT" altLang="it-IT" sz="2400" b="1" dirty="0" smtClean="0">
              <a:latin typeface="Arial Black" pitchFamily="34" charset="0"/>
            </a:endParaRPr>
          </a:p>
          <a:p>
            <a:pPr eaLnBrk="1" hangingPunct="1">
              <a:spcBef>
                <a:spcPct val="0"/>
              </a:spcBef>
              <a:buFontTx/>
              <a:buNone/>
              <a:defRPr/>
            </a:pPr>
            <a:r>
              <a:rPr lang="it-IT" altLang="it-IT" sz="2400" b="1" dirty="0" smtClean="0">
                <a:latin typeface="Arial Black" pitchFamily="34" charset="0"/>
              </a:rPr>
              <a:t>[</a:t>
            </a:r>
            <a:r>
              <a:rPr lang="it-IT" altLang="it-IT" sz="2400" b="1" baseline="30000" dirty="0" smtClean="0">
                <a:latin typeface="Arial Black" pitchFamily="34" charset="0"/>
              </a:rPr>
              <a:t>18</a:t>
            </a:r>
            <a:r>
              <a:rPr lang="it-IT" altLang="it-IT" sz="2400" b="1" dirty="0" smtClean="0">
                <a:latin typeface="Arial Black" pitchFamily="34" charset="0"/>
              </a:rPr>
              <a:t>F]- </a:t>
            </a:r>
            <a:r>
              <a:rPr lang="it-IT" altLang="it-IT" sz="2400" b="1" dirty="0" err="1" smtClean="0">
                <a:latin typeface="Arial Black" pitchFamily="34" charset="0"/>
              </a:rPr>
              <a:t>Florbetaben</a:t>
            </a:r>
            <a:r>
              <a:rPr lang="it-IT" altLang="it-IT" sz="2400" b="1" dirty="0" smtClean="0">
                <a:latin typeface="Arial Black" pitchFamily="34" charset="0"/>
              </a:rPr>
              <a:t> (</a:t>
            </a:r>
            <a:r>
              <a:rPr lang="it-IT" altLang="it-IT" sz="2400" b="1" dirty="0" err="1" smtClean="0">
                <a:latin typeface="Arial Black" pitchFamily="34" charset="0"/>
              </a:rPr>
              <a:t>Pyramal</a:t>
            </a:r>
            <a:r>
              <a:rPr lang="it-IT" altLang="it-IT" sz="2400" b="1" dirty="0" smtClean="0">
                <a:latin typeface="Arial Black" pitchFamily="34" charset="0"/>
              </a:rPr>
              <a:t>)</a:t>
            </a:r>
            <a:endParaRPr lang="it-IT" altLang="it-IT" sz="2400" b="1" dirty="0" smtClean="0"/>
          </a:p>
          <a:p>
            <a:pPr eaLnBrk="1" hangingPunct="1">
              <a:spcBef>
                <a:spcPct val="0"/>
              </a:spcBef>
              <a:buFontTx/>
              <a:buNone/>
              <a:defRPr/>
            </a:pPr>
            <a:r>
              <a:rPr lang="it-IT" altLang="it-IT" sz="2400" b="1" dirty="0" smtClean="0">
                <a:latin typeface="Arial Black" pitchFamily="34" charset="0"/>
              </a:rPr>
              <a:t>[</a:t>
            </a:r>
            <a:r>
              <a:rPr lang="it-IT" altLang="it-IT" sz="2400" b="1" baseline="30000" dirty="0" smtClean="0">
                <a:latin typeface="Arial Black" pitchFamily="34" charset="0"/>
              </a:rPr>
              <a:t>18</a:t>
            </a:r>
            <a:r>
              <a:rPr lang="it-IT" altLang="it-IT" sz="2400" b="1" dirty="0" smtClean="0">
                <a:latin typeface="Arial Black" pitchFamily="34" charset="0"/>
              </a:rPr>
              <a:t>F]- </a:t>
            </a:r>
            <a:r>
              <a:rPr lang="it-IT" altLang="it-IT" sz="2400" b="1" dirty="0" err="1" smtClean="0">
                <a:latin typeface="Arial Black" pitchFamily="34" charset="0"/>
              </a:rPr>
              <a:t>Florbetapir</a:t>
            </a:r>
            <a:r>
              <a:rPr lang="it-IT" altLang="it-IT" sz="2400" b="1" dirty="0" smtClean="0">
                <a:latin typeface="Arial Black" pitchFamily="34" charset="0"/>
              </a:rPr>
              <a:t> (AVID) </a:t>
            </a:r>
          </a:p>
          <a:p>
            <a:pPr eaLnBrk="1" hangingPunct="1">
              <a:spcBef>
                <a:spcPct val="0"/>
              </a:spcBef>
              <a:buFontTx/>
              <a:buNone/>
              <a:defRPr/>
            </a:pPr>
            <a:r>
              <a:rPr lang="it-IT" altLang="it-IT" sz="2400" b="1" dirty="0" smtClean="0">
                <a:latin typeface="Arial Black" pitchFamily="34" charset="0"/>
              </a:rPr>
              <a:t>[</a:t>
            </a:r>
            <a:r>
              <a:rPr lang="it-IT" altLang="it-IT" sz="2400" b="1" baseline="30000" dirty="0" smtClean="0">
                <a:latin typeface="Arial Black" pitchFamily="34" charset="0"/>
              </a:rPr>
              <a:t>18</a:t>
            </a:r>
            <a:r>
              <a:rPr lang="it-IT" altLang="it-IT" sz="2400" b="1" dirty="0" smtClean="0">
                <a:latin typeface="Arial Black" pitchFamily="34" charset="0"/>
              </a:rPr>
              <a:t>F]- </a:t>
            </a:r>
            <a:r>
              <a:rPr lang="it-IT" altLang="it-IT" sz="2400" b="1" dirty="0" err="1" smtClean="0">
                <a:latin typeface="Arial Black" pitchFamily="34" charset="0"/>
              </a:rPr>
              <a:t>Flutemetamol</a:t>
            </a:r>
            <a:r>
              <a:rPr lang="it-IT" altLang="it-IT" sz="2400" b="1" dirty="0" smtClean="0">
                <a:latin typeface="Arial Black" pitchFamily="34" charset="0"/>
              </a:rPr>
              <a:t> (GE)</a:t>
            </a:r>
          </a:p>
          <a:p>
            <a:pPr>
              <a:buFontTx/>
              <a:buNone/>
              <a:defRPr/>
            </a:pPr>
            <a:endParaRPr lang="it-IT" altLang="it-IT" sz="2400" b="1" dirty="0" smtClean="0">
              <a:latin typeface="Arial Black" pitchFamily="34" charset="0"/>
            </a:endParaRPr>
          </a:p>
        </p:txBody>
      </p:sp>
      <p:sp>
        <p:nvSpPr>
          <p:cNvPr id="8" name="Parentesi graffa chiusa 7"/>
          <p:cNvSpPr/>
          <p:nvPr/>
        </p:nvSpPr>
        <p:spPr>
          <a:xfrm>
            <a:off x="4572000" y="941756"/>
            <a:ext cx="685800" cy="1698675"/>
          </a:xfrm>
          <a:prstGeom prst="rightBrace">
            <a:avLst/>
          </a:prstGeom>
          <a:ln w="38100"/>
        </p:spPr>
        <p:style>
          <a:lnRef idx="1">
            <a:schemeClr val="dk1"/>
          </a:lnRef>
          <a:fillRef idx="0">
            <a:schemeClr val="dk1"/>
          </a:fillRef>
          <a:effectRef idx="0">
            <a:schemeClr val="dk1"/>
          </a:effectRef>
          <a:fontRef idx="minor">
            <a:schemeClr val="tx1"/>
          </a:fontRef>
        </p:style>
        <p:txBody>
          <a:bodyPr anchor="ctr"/>
          <a:lstStyle/>
          <a:p>
            <a:pPr algn="ctr">
              <a:defRPr/>
            </a:pPr>
            <a:endParaRPr lang="it-IT"/>
          </a:p>
        </p:txBody>
      </p:sp>
      <p:sp>
        <p:nvSpPr>
          <p:cNvPr id="9" name="Text Box 11"/>
          <p:cNvSpPr txBox="1">
            <a:spLocks noChangeArrowheads="1"/>
          </p:cNvSpPr>
          <p:nvPr/>
        </p:nvSpPr>
        <p:spPr bwMode="auto">
          <a:xfrm>
            <a:off x="5436096" y="1088740"/>
            <a:ext cx="2985113" cy="1200329"/>
          </a:xfrm>
          <a:prstGeom prst="rect">
            <a:avLst/>
          </a:prstGeom>
          <a:noFill/>
          <a:ln>
            <a:noFill/>
          </a:ln>
          <a:effectLst>
            <a:prstShdw prst="shdw17" dist="17961" dir="2700000">
              <a:schemeClr val="accent1">
                <a:gamma/>
                <a:shade val="60000"/>
                <a:invGamma/>
              </a:schemeClr>
            </a:prstShdw>
          </a:effectLst>
          <a:extLst/>
        </p:spPr>
        <p:txBody>
          <a:bodyPr wrap="none">
            <a:spAutoFit/>
          </a:bodyPr>
          <a:lstStyle/>
          <a:p>
            <a:pPr algn="ctr">
              <a:defRPr/>
            </a:pPr>
            <a:r>
              <a:rPr lang="it-IT" altLang="it-IT" sz="2400" b="1" dirty="0" err="1">
                <a:latin typeface="Arial Black" panose="020B0A04020102020204" pitchFamily="34" charset="0"/>
              </a:rPr>
              <a:t>Amyloid</a:t>
            </a:r>
            <a:r>
              <a:rPr lang="it-IT" altLang="it-IT" sz="2400" b="1" dirty="0">
                <a:latin typeface="Arial Black" panose="020B0A04020102020204" pitchFamily="34" charset="0"/>
              </a:rPr>
              <a:t> </a:t>
            </a:r>
            <a:r>
              <a:rPr lang="it-IT" altLang="it-IT" sz="2400" b="1" dirty="0" err="1">
                <a:latin typeface="Arial Black" panose="020B0A04020102020204" pitchFamily="34" charset="0"/>
              </a:rPr>
              <a:t>load</a:t>
            </a:r>
            <a:endParaRPr lang="it-IT" altLang="it-IT" sz="2400" b="1" dirty="0">
              <a:latin typeface="Arial Black" panose="020B0A04020102020204" pitchFamily="34" charset="0"/>
            </a:endParaRPr>
          </a:p>
          <a:p>
            <a:pPr algn="ctr">
              <a:defRPr/>
            </a:pPr>
            <a:endParaRPr lang="it-IT" altLang="it-IT" sz="2400" b="1" dirty="0"/>
          </a:p>
          <a:p>
            <a:pPr algn="ctr">
              <a:defRPr/>
            </a:pPr>
            <a:r>
              <a:rPr lang="it-IT" altLang="it-IT" sz="2400" b="1" i="1" dirty="0" smtClean="0"/>
              <a:t>(</a:t>
            </a:r>
            <a:r>
              <a:rPr lang="it-IT" altLang="it-IT" sz="2400" b="1" i="1" dirty="0" err="1"/>
              <a:t>i</a:t>
            </a:r>
            <a:r>
              <a:rPr lang="it-IT" altLang="it-IT" sz="2400" b="1" i="1" dirty="0" err="1" smtClean="0"/>
              <a:t>nsoluble</a:t>
            </a:r>
            <a:r>
              <a:rPr lang="it-IT" altLang="it-IT" sz="2400" b="1" i="1" dirty="0" smtClean="0"/>
              <a:t> </a:t>
            </a:r>
            <a:r>
              <a:rPr lang="it-IT" altLang="it-IT" sz="2400" b="1" i="1" dirty="0" err="1"/>
              <a:t>p</a:t>
            </a:r>
            <a:r>
              <a:rPr lang="it-IT" altLang="it-IT" sz="2400" b="1" i="1" dirty="0" err="1" smtClean="0"/>
              <a:t>laques</a:t>
            </a:r>
            <a:r>
              <a:rPr lang="it-IT" altLang="it-IT" sz="2400" b="1" i="1" dirty="0"/>
              <a:t>)</a:t>
            </a:r>
          </a:p>
        </p:txBody>
      </p:sp>
      <p:sp>
        <p:nvSpPr>
          <p:cNvPr id="6" name="Rettangolo 5"/>
          <p:cNvSpPr/>
          <p:nvPr/>
        </p:nvSpPr>
        <p:spPr>
          <a:xfrm>
            <a:off x="-36512" y="332656"/>
            <a:ext cx="2160240" cy="648072"/>
          </a:xfrm>
          <a:prstGeom prst="rect">
            <a:avLst/>
          </a:prstGeom>
          <a:solidFill>
            <a:schemeClr val="accent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err="1" smtClean="0"/>
              <a:t>Amyloid</a:t>
            </a:r>
            <a:r>
              <a:rPr lang="it-IT" sz="2400" dirty="0" smtClean="0"/>
              <a:t>-PET</a:t>
            </a:r>
            <a:endParaRPr lang="it-IT" sz="2400" dirty="0"/>
          </a:p>
        </p:txBody>
      </p:sp>
      <p:pic>
        <p:nvPicPr>
          <p:cNvPr id="7" name="Picture 5"/>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411760" y="3212976"/>
            <a:ext cx="3384550" cy="27416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85831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CasellaDiTesto 3"/>
          <p:cNvSpPr txBox="1">
            <a:spLocks noChangeArrowheads="1"/>
          </p:cNvSpPr>
          <p:nvPr/>
        </p:nvSpPr>
        <p:spPr bwMode="auto">
          <a:xfrm>
            <a:off x="1908175" y="1268413"/>
            <a:ext cx="184150" cy="923925"/>
          </a:xfrm>
          <a:prstGeom prst="rect">
            <a:avLst/>
          </a:prstGeom>
          <a:noFill/>
          <a:ln w="9525">
            <a:noFill/>
            <a:miter lim="800000"/>
            <a:headEnd/>
            <a:tailEnd/>
          </a:ln>
        </p:spPr>
        <p:txBody>
          <a:bodyPr wrap="none">
            <a:spAutoFit/>
          </a:bodyPr>
          <a:lstStyle/>
          <a:p>
            <a:r>
              <a:rPr lang="it-IT">
                <a:latin typeface="Calibri" pitchFamily="34" charset="0"/>
              </a:rPr>
              <a:t/>
            </a:r>
            <a:br>
              <a:rPr lang="it-IT">
                <a:latin typeface="Calibri" pitchFamily="34" charset="0"/>
              </a:rPr>
            </a:br>
            <a:r>
              <a:rPr lang="it-IT">
                <a:latin typeface="Calibri" pitchFamily="34" charset="0"/>
              </a:rPr>
              <a:t/>
            </a:r>
            <a:br>
              <a:rPr lang="it-IT">
                <a:latin typeface="Calibri" pitchFamily="34" charset="0"/>
              </a:rPr>
            </a:br>
            <a:endParaRPr lang="en-US">
              <a:latin typeface="Calibri" pitchFamily="34" charset="0"/>
            </a:endParaRPr>
          </a:p>
        </p:txBody>
      </p:sp>
      <p:pic>
        <p:nvPicPr>
          <p:cNvPr id="36867" name="Picture 2" descr="http://ars.els-cdn.com/content/image/1-s2.0-S0969805107001771-gr4.jpg"/>
          <p:cNvPicPr>
            <a:picLocks noChangeAspect="1" noChangeArrowheads="1"/>
          </p:cNvPicPr>
          <p:nvPr/>
        </p:nvPicPr>
        <p:blipFill>
          <a:blip r:embed="rId3" cstate="print"/>
          <a:srcRect/>
          <a:stretch>
            <a:fillRect/>
          </a:stretch>
        </p:blipFill>
        <p:spPr bwMode="auto">
          <a:xfrm>
            <a:off x="468313" y="2133600"/>
            <a:ext cx="2232025" cy="1681163"/>
          </a:xfrm>
          <a:prstGeom prst="rect">
            <a:avLst/>
          </a:prstGeom>
          <a:noFill/>
          <a:ln w="9525">
            <a:noFill/>
            <a:miter lim="800000"/>
            <a:headEnd/>
            <a:tailEnd/>
          </a:ln>
        </p:spPr>
      </p:pic>
      <p:pic>
        <p:nvPicPr>
          <p:cNvPr id="36868" name="Picture 3"/>
          <p:cNvPicPr>
            <a:picLocks noChangeAspect="1" noChangeArrowheads="1"/>
          </p:cNvPicPr>
          <p:nvPr/>
        </p:nvPicPr>
        <p:blipFill>
          <a:blip r:embed="rId4" cstate="print"/>
          <a:srcRect/>
          <a:stretch>
            <a:fillRect/>
          </a:stretch>
        </p:blipFill>
        <p:spPr bwMode="auto">
          <a:xfrm>
            <a:off x="468313" y="3860800"/>
            <a:ext cx="2424112" cy="2066925"/>
          </a:xfrm>
          <a:prstGeom prst="rect">
            <a:avLst/>
          </a:prstGeom>
          <a:noFill/>
          <a:ln w="9525">
            <a:noFill/>
            <a:miter lim="800000"/>
            <a:headEnd/>
            <a:tailEnd/>
          </a:ln>
        </p:spPr>
      </p:pic>
      <p:sp>
        <p:nvSpPr>
          <p:cNvPr id="36869" name="CasellaDiTesto 7"/>
          <p:cNvSpPr txBox="1">
            <a:spLocks noChangeArrowheads="1"/>
          </p:cNvSpPr>
          <p:nvPr/>
        </p:nvSpPr>
        <p:spPr bwMode="auto">
          <a:xfrm>
            <a:off x="395288" y="6021388"/>
            <a:ext cx="4248150" cy="703262"/>
          </a:xfrm>
          <a:prstGeom prst="rect">
            <a:avLst/>
          </a:prstGeom>
          <a:noFill/>
          <a:ln w="9525">
            <a:noFill/>
            <a:miter lim="800000"/>
            <a:headEnd/>
            <a:tailEnd/>
          </a:ln>
        </p:spPr>
        <p:txBody>
          <a:bodyPr>
            <a:spAutoFit/>
          </a:bodyPr>
          <a:lstStyle/>
          <a:p>
            <a:r>
              <a:rPr lang="en-US" sz="800">
                <a:latin typeface="Calibri" pitchFamily="34" charset="0"/>
              </a:rPr>
              <a:t>Transaxial and sagittal [11C]PiB parametric images of the reference Logan DVR using cerebellar tissue as input in an elderly NC at baseline and 2</a:t>
            </a:r>
          </a:p>
          <a:p>
            <a:r>
              <a:rPr lang="en-US" sz="800">
                <a:latin typeface="Calibri" pitchFamily="34" charset="0"/>
              </a:rPr>
              <a:t>years later. The subject shows increased and unilateral [11C]PiB binding in the FRC (arrows) over the 2-year period, perhaps suggesting a future course of</a:t>
            </a:r>
          </a:p>
          <a:p>
            <a:r>
              <a:rPr lang="en-US" sz="800">
                <a:latin typeface="Calibri" pitchFamily="34" charset="0"/>
              </a:rPr>
              <a:t>cognitive decline.</a:t>
            </a:r>
          </a:p>
        </p:txBody>
      </p:sp>
      <p:pic>
        <p:nvPicPr>
          <p:cNvPr id="36870" name="Picture 4"/>
          <p:cNvPicPr>
            <a:picLocks noChangeAspect="1" noChangeArrowheads="1"/>
          </p:cNvPicPr>
          <p:nvPr/>
        </p:nvPicPr>
        <p:blipFill>
          <a:blip r:embed="rId5" cstate="print"/>
          <a:srcRect/>
          <a:stretch>
            <a:fillRect/>
          </a:stretch>
        </p:blipFill>
        <p:spPr bwMode="auto">
          <a:xfrm>
            <a:off x="3851275" y="2997200"/>
            <a:ext cx="4060825" cy="1603375"/>
          </a:xfrm>
          <a:prstGeom prst="rect">
            <a:avLst/>
          </a:prstGeom>
          <a:noFill/>
          <a:ln w="9525">
            <a:noFill/>
            <a:miter lim="800000"/>
            <a:headEnd/>
            <a:tailEnd/>
          </a:ln>
        </p:spPr>
      </p:pic>
      <p:pic>
        <p:nvPicPr>
          <p:cNvPr id="36871" name="Picture 5"/>
          <p:cNvPicPr>
            <a:picLocks noChangeAspect="1" noChangeArrowheads="1"/>
          </p:cNvPicPr>
          <p:nvPr/>
        </p:nvPicPr>
        <p:blipFill>
          <a:blip r:embed="rId6" cstate="print"/>
          <a:srcRect/>
          <a:stretch>
            <a:fillRect/>
          </a:stretch>
        </p:blipFill>
        <p:spPr bwMode="auto">
          <a:xfrm>
            <a:off x="179388" y="115888"/>
            <a:ext cx="6040437" cy="16303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p:cNvPicPr>
            <a:picLocks noChangeAspect="1" noChangeArrowheads="1"/>
          </p:cNvPicPr>
          <p:nvPr/>
        </p:nvPicPr>
        <p:blipFill>
          <a:blip r:embed="rId2" cstate="print"/>
          <a:srcRect/>
          <a:stretch>
            <a:fillRect/>
          </a:stretch>
        </p:blipFill>
        <p:spPr bwMode="auto">
          <a:xfrm>
            <a:off x="5148263" y="188913"/>
            <a:ext cx="3671887" cy="6373812"/>
          </a:xfrm>
          <a:prstGeom prst="rect">
            <a:avLst/>
          </a:prstGeom>
          <a:noFill/>
          <a:ln w="9525">
            <a:noFill/>
            <a:miter lim="800000"/>
            <a:headEnd/>
            <a:tailEnd/>
          </a:ln>
        </p:spPr>
      </p:pic>
      <p:pic>
        <p:nvPicPr>
          <p:cNvPr id="37891" name="Picture 4"/>
          <p:cNvPicPr>
            <a:picLocks noChangeAspect="1" noChangeArrowheads="1"/>
          </p:cNvPicPr>
          <p:nvPr/>
        </p:nvPicPr>
        <p:blipFill>
          <a:blip r:embed="rId3" cstate="print"/>
          <a:srcRect/>
          <a:stretch>
            <a:fillRect/>
          </a:stretch>
        </p:blipFill>
        <p:spPr bwMode="auto">
          <a:xfrm>
            <a:off x="611188" y="5013325"/>
            <a:ext cx="3597275" cy="1589088"/>
          </a:xfrm>
          <a:prstGeom prst="rect">
            <a:avLst/>
          </a:prstGeom>
          <a:noFill/>
          <a:ln w="9525">
            <a:noFill/>
            <a:miter lim="800000"/>
            <a:headEnd/>
            <a:tailEnd/>
          </a:ln>
        </p:spPr>
      </p:pic>
      <p:pic>
        <p:nvPicPr>
          <p:cNvPr id="37892" name="Picture 6"/>
          <p:cNvPicPr>
            <a:picLocks noChangeAspect="1" noChangeArrowheads="1"/>
          </p:cNvPicPr>
          <p:nvPr/>
        </p:nvPicPr>
        <p:blipFill>
          <a:blip r:embed="rId4" cstate="print"/>
          <a:srcRect/>
          <a:stretch>
            <a:fillRect/>
          </a:stretch>
        </p:blipFill>
        <p:spPr bwMode="auto">
          <a:xfrm>
            <a:off x="323850" y="188913"/>
            <a:ext cx="3689350" cy="1649412"/>
          </a:xfrm>
          <a:prstGeom prst="rect">
            <a:avLst/>
          </a:prstGeom>
          <a:noFill/>
          <a:ln w="9525">
            <a:noFill/>
            <a:miter lim="800000"/>
            <a:headEnd/>
            <a:tailEnd/>
          </a:ln>
        </p:spPr>
      </p:pic>
      <p:pic>
        <p:nvPicPr>
          <p:cNvPr id="37893" name="Picture 7"/>
          <p:cNvPicPr>
            <a:picLocks noChangeAspect="1" noChangeArrowheads="1"/>
          </p:cNvPicPr>
          <p:nvPr/>
        </p:nvPicPr>
        <p:blipFill>
          <a:blip r:embed="rId5" cstate="print"/>
          <a:srcRect/>
          <a:stretch>
            <a:fillRect/>
          </a:stretch>
        </p:blipFill>
        <p:spPr bwMode="auto">
          <a:xfrm>
            <a:off x="250825" y="1844675"/>
            <a:ext cx="4329113" cy="29987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cstate="print"/>
          <a:srcRect/>
          <a:stretch>
            <a:fillRect/>
          </a:stretch>
        </p:blipFill>
        <p:spPr bwMode="auto">
          <a:xfrm>
            <a:off x="250825" y="404813"/>
            <a:ext cx="4933950" cy="1047750"/>
          </a:xfrm>
          <a:prstGeom prst="rect">
            <a:avLst/>
          </a:prstGeom>
          <a:noFill/>
          <a:ln w="9525">
            <a:noFill/>
            <a:miter lim="800000"/>
            <a:headEnd/>
            <a:tailEnd/>
          </a:ln>
        </p:spPr>
      </p:pic>
      <p:pic>
        <p:nvPicPr>
          <p:cNvPr id="38915" name="Picture 3"/>
          <p:cNvPicPr>
            <a:picLocks noChangeAspect="1" noChangeArrowheads="1"/>
          </p:cNvPicPr>
          <p:nvPr/>
        </p:nvPicPr>
        <p:blipFill>
          <a:blip r:embed="rId4" cstate="print"/>
          <a:srcRect/>
          <a:stretch>
            <a:fillRect/>
          </a:stretch>
        </p:blipFill>
        <p:spPr bwMode="auto">
          <a:xfrm>
            <a:off x="900113" y="1484313"/>
            <a:ext cx="2971800" cy="276225"/>
          </a:xfrm>
          <a:prstGeom prst="rect">
            <a:avLst/>
          </a:prstGeom>
          <a:noFill/>
          <a:ln w="9525">
            <a:noFill/>
            <a:miter lim="800000"/>
            <a:headEnd/>
            <a:tailEnd/>
          </a:ln>
        </p:spPr>
      </p:pic>
      <p:pic>
        <p:nvPicPr>
          <p:cNvPr id="38916" name="Picture 4"/>
          <p:cNvPicPr>
            <a:picLocks noChangeAspect="1" noChangeArrowheads="1"/>
          </p:cNvPicPr>
          <p:nvPr/>
        </p:nvPicPr>
        <p:blipFill>
          <a:blip r:embed="rId5" cstate="print"/>
          <a:srcRect/>
          <a:stretch>
            <a:fillRect/>
          </a:stretch>
        </p:blipFill>
        <p:spPr bwMode="auto">
          <a:xfrm>
            <a:off x="323850" y="1773238"/>
            <a:ext cx="3095625" cy="3171825"/>
          </a:xfrm>
          <a:prstGeom prst="rect">
            <a:avLst/>
          </a:prstGeom>
          <a:noFill/>
          <a:ln w="9525">
            <a:noFill/>
            <a:miter lim="800000"/>
            <a:headEnd/>
            <a:tailEnd/>
          </a:ln>
        </p:spPr>
      </p:pic>
      <p:pic>
        <p:nvPicPr>
          <p:cNvPr id="38917" name="Picture 15"/>
          <p:cNvPicPr>
            <a:picLocks noChangeAspect="1" noChangeArrowheads="1"/>
          </p:cNvPicPr>
          <p:nvPr/>
        </p:nvPicPr>
        <p:blipFill>
          <a:blip r:embed="rId6" cstate="print"/>
          <a:srcRect/>
          <a:stretch>
            <a:fillRect/>
          </a:stretch>
        </p:blipFill>
        <p:spPr bwMode="auto">
          <a:xfrm>
            <a:off x="3708400" y="1844675"/>
            <a:ext cx="5143500" cy="1133475"/>
          </a:xfrm>
          <a:prstGeom prst="rect">
            <a:avLst/>
          </a:prstGeom>
          <a:noFill/>
          <a:ln w="9525">
            <a:noFill/>
            <a:miter lim="800000"/>
            <a:headEnd/>
            <a:tailEnd/>
          </a:ln>
        </p:spPr>
      </p:pic>
      <p:pic>
        <p:nvPicPr>
          <p:cNvPr id="38918" name="Picture 16"/>
          <p:cNvPicPr>
            <a:picLocks noChangeAspect="1" noChangeArrowheads="1"/>
          </p:cNvPicPr>
          <p:nvPr/>
        </p:nvPicPr>
        <p:blipFill>
          <a:blip r:embed="rId7" cstate="print"/>
          <a:srcRect/>
          <a:stretch>
            <a:fillRect/>
          </a:stretch>
        </p:blipFill>
        <p:spPr bwMode="auto">
          <a:xfrm>
            <a:off x="3635375" y="3284538"/>
            <a:ext cx="5200650" cy="259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print"/>
          <a:srcRect/>
          <a:stretch>
            <a:fillRect/>
          </a:stretch>
        </p:blipFill>
        <p:spPr bwMode="auto">
          <a:xfrm>
            <a:off x="250825" y="1989138"/>
            <a:ext cx="3168650" cy="2392362"/>
          </a:xfrm>
          <a:prstGeom prst="rect">
            <a:avLst/>
          </a:prstGeom>
          <a:noFill/>
          <a:ln w="9525">
            <a:noFill/>
            <a:miter lim="800000"/>
            <a:headEnd/>
            <a:tailEnd/>
          </a:ln>
        </p:spPr>
      </p:pic>
      <p:pic>
        <p:nvPicPr>
          <p:cNvPr id="39939" name="Picture 3"/>
          <p:cNvPicPr>
            <a:picLocks noChangeAspect="1" noChangeArrowheads="1"/>
          </p:cNvPicPr>
          <p:nvPr/>
        </p:nvPicPr>
        <p:blipFill>
          <a:blip r:embed="rId3" cstate="print"/>
          <a:srcRect/>
          <a:stretch>
            <a:fillRect/>
          </a:stretch>
        </p:blipFill>
        <p:spPr bwMode="auto">
          <a:xfrm>
            <a:off x="0" y="260350"/>
            <a:ext cx="4473575" cy="1276350"/>
          </a:xfrm>
          <a:prstGeom prst="rect">
            <a:avLst/>
          </a:prstGeom>
          <a:noFill/>
          <a:ln w="9525">
            <a:noFill/>
            <a:miter lim="800000"/>
            <a:headEnd/>
            <a:tailEnd/>
          </a:ln>
        </p:spPr>
      </p:pic>
      <p:pic>
        <p:nvPicPr>
          <p:cNvPr id="39940" name="Picture 4"/>
          <p:cNvPicPr>
            <a:picLocks noChangeAspect="1" noChangeArrowheads="1"/>
          </p:cNvPicPr>
          <p:nvPr/>
        </p:nvPicPr>
        <p:blipFill>
          <a:blip r:embed="rId4" cstate="print"/>
          <a:srcRect/>
          <a:stretch>
            <a:fillRect/>
          </a:stretch>
        </p:blipFill>
        <p:spPr bwMode="auto">
          <a:xfrm>
            <a:off x="179388" y="1628775"/>
            <a:ext cx="2447925" cy="171450"/>
          </a:xfrm>
          <a:prstGeom prst="rect">
            <a:avLst/>
          </a:prstGeom>
          <a:noFill/>
          <a:ln w="9525">
            <a:noFill/>
            <a:miter lim="800000"/>
            <a:headEnd/>
            <a:tailEnd/>
          </a:ln>
        </p:spPr>
      </p:pic>
      <p:pic>
        <p:nvPicPr>
          <p:cNvPr id="39941" name="Picture 5"/>
          <p:cNvPicPr>
            <a:picLocks noChangeAspect="1" noChangeArrowheads="1"/>
          </p:cNvPicPr>
          <p:nvPr/>
        </p:nvPicPr>
        <p:blipFill>
          <a:blip r:embed="rId5" cstate="print"/>
          <a:srcRect/>
          <a:stretch>
            <a:fillRect/>
          </a:stretch>
        </p:blipFill>
        <p:spPr bwMode="auto">
          <a:xfrm>
            <a:off x="5788025" y="260350"/>
            <a:ext cx="2192338" cy="2160588"/>
          </a:xfrm>
          <a:prstGeom prst="rect">
            <a:avLst/>
          </a:prstGeom>
          <a:noFill/>
          <a:ln w="9525">
            <a:noFill/>
            <a:miter lim="800000"/>
            <a:headEnd/>
            <a:tailEnd/>
          </a:ln>
        </p:spPr>
      </p:pic>
      <p:pic>
        <p:nvPicPr>
          <p:cNvPr id="39942" name="Picture 6"/>
          <p:cNvPicPr>
            <a:picLocks noChangeAspect="1" noChangeArrowheads="1"/>
          </p:cNvPicPr>
          <p:nvPr/>
        </p:nvPicPr>
        <p:blipFill>
          <a:blip r:embed="rId6" cstate="print"/>
          <a:srcRect/>
          <a:stretch>
            <a:fillRect/>
          </a:stretch>
        </p:blipFill>
        <p:spPr bwMode="auto">
          <a:xfrm>
            <a:off x="468313" y="4365625"/>
            <a:ext cx="2732087" cy="2066925"/>
          </a:xfrm>
          <a:prstGeom prst="rect">
            <a:avLst/>
          </a:prstGeom>
          <a:noFill/>
          <a:ln w="9525">
            <a:noFill/>
            <a:miter lim="800000"/>
            <a:headEnd/>
            <a:tailEnd/>
          </a:ln>
        </p:spPr>
      </p:pic>
      <p:pic>
        <p:nvPicPr>
          <p:cNvPr id="39943" name="Picture 7"/>
          <p:cNvPicPr>
            <a:picLocks noChangeAspect="1" noChangeArrowheads="1"/>
          </p:cNvPicPr>
          <p:nvPr/>
        </p:nvPicPr>
        <p:blipFill>
          <a:blip r:embed="rId7" cstate="print"/>
          <a:srcRect/>
          <a:stretch>
            <a:fillRect/>
          </a:stretch>
        </p:blipFill>
        <p:spPr bwMode="auto">
          <a:xfrm>
            <a:off x="3419475" y="2636838"/>
            <a:ext cx="2143125" cy="2852737"/>
          </a:xfrm>
          <a:prstGeom prst="rect">
            <a:avLst/>
          </a:prstGeom>
          <a:noFill/>
          <a:ln w="9525">
            <a:noFill/>
            <a:miter lim="800000"/>
            <a:headEnd/>
            <a:tailEnd/>
          </a:ln>
        </p:spPr>
      </p:pic>
      <p:pic>
        <p:nvPicPr>
          <p:cNvPr id="39944" name="Picture 8"/>
          <p:cNvPicPr>
            <a:picLocks noChangeAspect="1" noChangeArrowheads="1"/>
          </p:cNvPicPr>
          <p:nvPr/>
        </p:nvPicPr>
        <p:blipFill>
          <a:blip r:embed="rId8" cstate="print"/>
          <a:srcRect/>
          <a:stretch>
            <a:fillRect/>
          </a:stretch>
        </p:blipFill>
        <p:spPr bwMode="auto">
          <a:xfrm>
            <a:off x="5794375" y="2924175"/>
            <a:ext cx="3349625" cy="2351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536" y="548680"/>
            <a:ext cx="8229600" cy="1143000"/>
          </a:xfrm>
        </p:spPr>
        <p:txBody>
          <a:bodyPr>
            <a:noAutofit/>
          </a:bodyPr>
          <a:lstStyle/>
          <a:p>
            <a:r>
              <a:rPr lang="en-US" sz="3200" b="1" dirty="0" smtClean="0"/>
              <a:t>Positron Emission Tomography and Single-Photon Emission Computed Tomography in Neurology</a:t>
            </a:r>
            <a:endParaRPr lang="it-IT" sz="3200" b="1" dirty="0"/>
          </a:p>
        </p:txBody>
      </p:sp>
      <p:sp>
        <p:nvSpPr>
          <p:cNvPr id="3" name="Segnaposto contenuto 2"/>
          <p:cNvSpPr>
            <a:spLocks noGrp="1"/>
          </p:cNvSpPr>
          <p:nvPr>
            <p:ph idx="1"/>
          </p:nvPr>
        </p:nvSpPr>
        <p:spPr>
          <a:xfrm>
            <a:off x="457200" y="3212976"/>
            <a:ext cx="8229600" cy="2913187"/>
          </a:xfrm>
        </p:spPr>
        <p:txBody>
          <a:bodyPr>
            <a:normAutofit/>
          </a:bodyPr>
          <a:lstStyle/>
          <a:p>
            <a:r>
              <a:rPr lang="it-IT" sz="2800" i="1" dirty="0" smtClean="0"/>
              <a:t>PET in </a:t>
            </a:r>
            <a:r>
              <a:rPr lang="it-IT" sz="2800" i="1" dirty="0" err="1" smtClean="0"/>
              <a:t>parkinsonism</a:t>
            </a:r>
            <a:endParaRPr lang="it-IT" sz="2800" i="1" dirty="0" smtClean="0"/>
          </a:p>
          <a:p>
            <a:r>
              <a:rPr lang="it-IT" sz="2800" i="1" dirty="0" smtClean="0"/>
              <a:t>PET in </a:t>
            </a:r>
            <a:r>
              <a:rPr lang="it-IT" sz="2800" i="1" dirty="0" err="1" smtClean="0"/>
              <a:t>epilepsy</a:t>
            </a:r>
            <a:endParaRPr lang="it-IT" sz="2800" i="1" dirty="0" smtClean="0"/>
          </a:p>
          <a:p>
            <a:r>
              <a:rPr lang="it-IT" sz="2800" i="1" dirty="0" smtClean="0"/>
              <a:t>PET in </a:t>
            </a:r>
            <a:r>
              <a:rPr lang="it-IT" sz="2800" i="1" dirty="0" err="1" smtClean="0"/>
              <a:t>dementia</a:t>
            </a:r>
            <a:endParaRPr lang="it-IT" sz="2800" i="1" dirty="0" smtClean="0"/>
          </a:p>
          <a:p>
            <a:endParaRPr lang="it-IT" sz="2800" i="1" dirty="0" smtClean="0"/>
          </a:p>
        </p:txBody>
      </p:sp>
      <p:sp>
        <p:nvSpPr>
          <p:cNvPr id="4" name="Anello 3"/>
          <p:cNvSpPr/>
          <p:nvPr/>
        </p:nvSpPr>
        <p:spPr>
          <a:xfrm>
            <a:off x="467544" y="3140968"/>
            <a:ext cx="3600400" cy="648072"/>
          </a:xfrm>
          <a:prstGeom prst="donut">
            <a:avLst>
              <a:gd name="adj" fmla="val 7968"/>
            </a:avLst>
          </a:prstGeom>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solidFill>
                <a:schemeClr val="tx1"/>
              </a:solidFill>
            </a:endParaRPr>
          </a:p>
        </p:txBody>
      </p:sp>
      <p:sp>
        <p:nvSpPr>
          <p:cNvPr id="5" name="CasellaDiTesto 4"/>
          <p:cNvSpPr txBox="1"/>
          <p:nvPr/>
        </p:nvSpPr>
        <p:spPr>
          <a:xfrm>
            <a:off x="4716016" y="3068960"/>
            <a:ext cx="3960440" cy="3970318"/>
          </a:xfrm>
          <a:prstGeom prst="rect">
            <a:avLst/>
          </a:prstGeom>
          <a:noFill/>
        </p:spPr>
        <p:txBody>
          <a:bodyPr wrap="square" rtlCol="0">
            <a:spAutoFit/>
          </a:bodyPr>
          <a:lstStyle/>
          <a:p>
            <a:pPr>
              <a:buFont typeface="Wingdings" pitchFamily="2" charset="2"/>
              <a:buChar char="q"/>
            </a:pPr>
            <a:r>
              <a:rPr lang="en-US" dirty="0" smtClean="0"/>
              <a:t>The clinical diagnosis of PD is incorrect 20% of the time</a:t>
            </a:r>
          </a:p>
          <a:p>
            <a:pPr>
              <a:buFont typeface="Wingdings" pitchFamily="2" charset="2"/>
              <a:buChar char="q"/>
            </a:pPr>
            <a:endParaRPr lang="en-US" dirty="0" smtClean="0"/>
          </a:p>
          <a:p>
            <a:pPr>
              <a:buFont typeface="Wingdings" pitchFamily="2" charset="2"/>
              <a:buChar char="q"/>
            </a:pPr>
            <a:r>
              <a:rPr lang="it-IT" dirty="0" err="1" smtClean="0"/>
              <a:t>Early</a:t>
            </a:r>
            <a:r>
              <a:rPr lang="it-IT" dirty="0" smtClean="0"/>
              <a:t> </a:t>
            </a:r>
            <a:r>
              <a:rPr lang="it-IT" dirty="0" err="1" smtClean="0"/>
              <a:t>diagnosis</a:t>
            </a:r>
            <a:r>
              <a:rPr lang="it-IT" dirty="0" smtClean="0"/>
              <a:t> and </a:t>
            </a:r>
            <a:r>
              <a:rPr lang="it-IT" dirty="0" err="1" smtClean="0"/>
              <a:t>differential</a:t>
            </a:r>
            <a:r>
              <a:rPr lang="it-IT" dirty="0" smtClean="0"/>
              <a:t> </a:t>
            </a:r>
            <a:r>
              <a:rPr lang="it-IT" dirty="0" err="1" smtClean="0"/>
              <a:t>diagnosis</a:t>
            </a:r>
            <a:r>
              <a:rPr lang="it-IT" dirty="0" smtClean="0"/>
              <a:t> of </a:t>
            </a:r>
            <a:r>
              <a:rPr lang="it-IT" dirty="0" err="1" smtClean="0"/>
              <a:t>parkinsonism</a:t>
            </a:r>
            <a:endParaRPr lang="it-IT" dirty="0" smtClean="0"/>
          </a:p>
          <a:p>
            <a:pPr>
              <a:buFont typeface="Wingdings" pitchFamily="2" charset="2"/>
              <a:buChar char="q"/>
            </a:pPr>
            <a:endParaRPr lang="it-IT" dirty="0" smtClean="0"/>
          </a:p>
          <a:p>
            <a:pPr>
              <a:buFont typeface="Wingdings" pitchFamily="2" charset="2"/>
              <a:buChar char="q"/>
            </a:pPr>
            <a:r>
              <a:rPr lang="en-US" dirty="0" err="1" smtClean="0"/>
              <a:t>hyperperfusion</a:t>
            </a:r>
            <a:r>
              <a:rPr lang="en-US" dirty="0" smtClean="0"/>
              <a:t> or </a:t>
            </a:r>
            <a:r>
              <a:rPr lang="en-US" dirty="0" err="1" smtClean="0"/>
              <a:t>hypermetabolism</a:t>
            </a:r>
            <a:r>
              <a:rPr lang="en-US" dirty="0" smtClean="0"/>
              <a:t> within the striatum</a:t>
            </a:r>
          </a:p>
          <a:p>
            <a:pPr>
              <a:buFont typeface="Wingdings" pitchFamily="2" charset="2"/>
              <a:buChar char="q"/>
            </a:pPr>
            <a:endParaRPr lang="en-US" dirty="0" smtClean="0"/>
          </a:p>
          <a:p>
            <a:pPr>
              <a:buFont typeface="Wingdings" pitchFamily="2" charset="2"/>
              <a:buChar char="q"/>
            </a:pPr>
            <a:r>
              <a:rPr lang="en-US" dirty="0" smtClean="0"/>
              <a:t>FDG-PET: distinguish PD from atypical </a:t>
            </a:r>
            <a:r>
              <a:rPr lang="en-US" dirty="0" err="1" smtClean="0"/>
              <a:t>parkinsonian</a:t>
            </a:r>
            <a:r>
              <a:rPr lang="en-US" dirty="0" smtClean="0"/>
              <a:t> syndromes with greater than 90% accuracy</a:t>
            </a:r>
            <a:endParaRPr lang="it-IT" dirty="0" smtClean="0"/>
          </a:p>
          <a:p>
            <a:pPr>
              <a:buFont typeface="Wingdings" pitchFamily="2" charset="2"/>
              <a:buChar char="q"/>
            </a:pPr>
            <a:endParaRPr lang="en-US" dirty="0" smtClean="0"/>
          </a:p>
          <a:p>
            <a:pPr>
              <a:buFont typeface="Wingdings" pitchFamily="2" charset="2"/>
              <a:buChar char="q"/>
            </a:pPr>
            <a:endParaRPr lang="it-IT"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4"/>
          <p:cNvPicPr>
            <a:picLocks noChangeAspect="1" noChangeArrowheads="1"/>
          </p:cNvPicPr>
          <p:nvPr/>
        </p:nvPicPr>
        <p:blipFill>
          <a:blip r:embed="rId2" cstate="print"/>
          <a:srcRect/>
          <a:stretch>
            <a:fillRect/>
          </a:stretch>
        </p:blipFill>
        <p:spPr bwMode="auto">
          <a:xfrm>
            <a:off x="4205758" y="2533653"/>
            <a:ext cx="4559222" cy="2952303"/>
          </a:xfrm>
          <a:prstGeom prst="rect">
            <a:avLst/>
          </a:prstGeom>
          <a:noFill/>
          <a:ln w="9525">
            <a:noFill/>
            <a:miter lim="800000"/>
            <a:headEnd/>
            <a:tailEnd/>
          </a:ln>
        </p:spPr>
      </p:pic>
      <p:sp>
        <p:nvSpPr>
          <p:cNvPr id="354310" name="Text Box 6"/>
          <p:cNvSpPr txBox="1">
            <a:spLocks noChangeArrowheads="1"/>
          </p:cNvSpPr>
          <p:nvPr/>
        </p:nvSpPr>
        <p:spPr bwMode="auto">
          <a:xfrm>
            <a:off x="5940152" y="5631631"/>
            <a:ext cx="2460930" cy="461665"/>
          </a:xfrm>
          <a:prstGeom prst="rect">
            <a:avLst/>
          </a:prstGeom>
          <a:noFill/>
          <a:ln>
            <a:noFill/>
          </a:ln>
          <a:effectLst>
            <a:prstShdw prst="shdw17" dist="17961" dir="2700000">
              <a:schemeClr val="accent1">
                <a:gamma/>
                <a:shade val="60000"/>
                <a:invGamma/>
              </a:schemeClr>
            </a:prstShdw>
          </a:effectLst>
          <a:extLst/>
        </p:spPr>
        <p:txBody>
          <a:bodyPr wrap="none">
            <a:spAutoFit/>
          </a:bodyPr>
          <a:lstStyle/>
          <a:p>
            <a:pPr>
              <a:defRPr/>
            </a:pPr>
            <a:r>
              <a:rPr lang="it-IT" altLang="it-IT" sz="2400" i="1" dirty="0" err="1">
                <a:latin typeface="Arial" pitchFamily="34" charset="0"/>
                <a:cs typeface="Arial" pitchFamily="34" charset="0"/>
              </a:rPr>
              <a:t>Magistretti</a:t>
            </a:r>
            <a:r>
              <a:rPr lang="it-IT" altLang="it-IT" sz="2400" i="1" dirty="0">
                <a:latin typeface="Arial" pitchFamily="34" charset="0"/>
                <a:cs typeface="Arial" pitchFamily="34" charset="0"/>
              </a:rPr>
              <a:t>, 2003</a:t>
            </a:r>
          </a:p>
        </p:txBody>
      </p:sp>
      <p:sp>
        <p:nvSpPr>
          <p:cNvPr id="5" name="Rettangolo 4"/>
          <p:cNvSpPr/>
          <p:nvPr/>
        </p:nvSpPr>
        <p:spPr>
          <a:xfrm>
            <a:off x="1960" y="22147"/>
            <a:ext cx="1943167" cy="569344"/>
          </a:xfrm>
          <a:prstGeom prst="rect">
            <a:avLst/>
          </a:prstGeom>
          <a:solidFill>
            <a:schemeClr val="accent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smtClean="0"/>
              <a:t>FDG-PET</a:t>
            </a:r>
            <a:endParaRPr lang="it-IT" sz="2400" dirty="0"/>
          </a:p>
        </p:txBody>
      </p:sp>
      <p:sp>
        <p:nvSpPr>
          <p:cNvPr id="2" name="CasellaDiTesto 1"/>
          <p:cNvSpPr txBox="1"/>
          <p:nvPr/>
        </p:nvSpPr>
        <p:spPr>
          <a:xfrm>
            <a:off x="3259940" y="777478"/>
            <a:ext cx="6352620" cy="923330"/>
          </a:xfrm>
          <a:prstGeom prst="rect">
            <a:avLst/>
          </a:prstGeom>
          <a:noFill/>
        </p:spPr>
        <p:txBody>
          <a:bodyPr wrap="square" rtlCol="0">
            <a:spAutoFit/>
          </a:bodyPr>
          <a:lstStyle/>
          <a:p>
            <a:pPr algn="ctr"/>
            <a:r>
              <a:rPr lang="en-US" b="1" dirty="0"/>
              <a:t>[18F]FDG-PET is </a:t>
            </a:r>
            <a:r>
              <a:rPr lang="en-US" b="1" dirty="0" smtClean="0"/>
              <a:t>an </a:t>
            </a:r>
            <a:r>
              <a:rPr lang="en-US" b="1" dirty="0"/>
              <a:t>index of </a:t>
            </a:r>
            <a:r>
              <a:rPr lang="en-US" b="1" dirty="0" smtClean="0"/>
              <a:t>integrated </a:t>
            </a:r>
          </a:p>
          <a:p>
            <a:pPr algn="ctr"/>
            <a:r>
              <a:rPr lang="en-US" b="1" dirty="0" smtClean="0"/>
              <a:t>local </a:t>
            </a:r>
            <a:r>
              <a:rPr lang="en-US" b="1" dirty="0"/>
              <a:t>synaptic </a:t>
            </a:r>
            <a:r>
              <a:rPr lang="en-US" b="1" dirty="0" smtClean="0"/>
              <a:t>activity, </a:t>
            </a:r>
            <a:r>
              <a:rPr lang="en-US" b="1" dirty="0"/>
              <a:t>and its signal has </a:t>
            </a:r>
            <a:r>
              <a:rPr lang="en-US" b="1" dirty="0" smtClean="0"/>
              <a:t>been associated </a:t>
            </a:r>
            <a:r>
              <a:rPr lang="en-US" b="1" dirty="0"/>
              <a:t>to synaptic density and function</a:t>
            </a:r>
            <a:endParaRPr lang="it-IT" b="1" dirty="0"/>
          </a:p>
        </p:txBody>
      </p:sp>
      <p:pic>
        <p:nvPicPr>
          <p:cNvPr id="6" name="Immagine 3"/>
          <p:cNvPicPr>
            <a:picLocks noChangeAspect="1"/>
          </p:cNvPicPr>
          <p:nvPr/>
        </p:nvPicPr>
        <p:blipFill>
          <a:blip r:embed="rId3" cstate="print"/>
          <a:srcRect/>
          <a:stretch>
            <a:fillRect/>
          </a:stretch>
        </p:blipFill>
        <p:spPr bwMode="auto">
          <a:xfrm>
            <a:off x="216935" y="1539162"/>
            <a:ext cx="3456384" cy="4941287"/>
          </a:xfrm>
          <a:prstGeom prst="rect">
            <a:avLst/>
          </a:prstGeom>
          <a:noFill/>
          <a:ln w="9525">
            <a:solidFill>
              <a:schemeClr val="bg1"/>
            </a:solidFill>
            <a:miter lim="800000"/>
            <a:headEnd/>
            <a:tailEnd/>
          </a:ln>
        </p:spPr>
      </p:pic>
      <p:sp>
        <p:nvSpPr>
          <p:cNvPr id="3" name="CasellaDiTesto 2"/>
          <p:cNvSpPr txBox="1"/>
          <p:nvPr/>
        </p:nvSpPr>
        <p:spPr>
          <a:xfrm>
            <a:off x="220450" y="1053156"/>
            <a:ext cx="3941205" cy="369332"/>
          </a:xfrm>
          <a:prstGeom prst="rect">
            <a:avLst/>
          </a:prstGeom>
          <a:noFill/>
        </p:spPr>
        <p:txBody>
          <a:bodyPr wrap="square" rtlCol="0">
            <a:spAutoFit/>
          </a:bodyPr>
          <a:lstStyle/>
          <a:p>
            <a:r>
              <a:rPr lang="it-IT" b="1" dirty="0" smtClean="0"/>
              <a:t>DLB </a:t>
            </a:r>
            <a:r>
              <a:rPr lang="it-IT" b="1" dirty="0" err="1" smtClean="0"/>
              <a:t>typical</a:t>
            </a:r>
            <a:r>
              <a:rPr lang="it-IT" b="1" dirty="0" smtClean="0"/>
              <a:t> </a:t>
            </a:r>
            <a:r>
              <a:rPr lang="it-IT" b="1" dirty="0" err="1" smtClean="0"/>
              <a:t>hypometabolism</a:t>
            </a:r>
            <a:endParaRPr lang="it-IT" b="1" dirty="0"/>
          </a:p>
        </p:txBody>
      </p:sp>
    </p:spTree>
    <p:extLst>
      <p:ext uri="{BB962C8B-B14F-4D97-AF65-F5344CB8AC3E}">
        <p14:creationId xmlns="" xmlns:p14="http://schemas.microsoft.com/office/powerpoint/2010/main" val="3500653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ext Box 2"/>
          <p:cNvSpPr txBox="1">
            <a:spLocks noChangeArrowheads="1"/>
          </p:cNvSpPr>
          <p:nvPr/>
        </p:nvSpPr>
        <p:spPr bwMode="auto">
          <a:xfrm>
            <a:off x="587375" y="1860550"/>
            <a:ext cx="8034338" cy="2935288"/>
          </a:xfrm>
          <a:prstGeom prst="rect">
            <a:avLst/>
          </a:prstGeom>
          <a:noFill/>
          <a:ln w="9360">
            <a:solidFill>
              <a:srgbClr val="000000"/>
            </a:solidFill>
            <a:miter lim="800000"/>
            <a:headEnd/>
            <a:tailEnd/>
          </a:ln>
        </p:spPr>
        <p:txBody>
          <a:bodyPr lIns="91436" tIns="45718" rIns="91436" bIns="45718">
            <a:spAutoFit/>
          </a:bodyPr>
          <a:lstStyle/>
          <a:p>
            <a:pPr algn="ctr" defTabSz="414338">
              <a:buFont typeface="Arial" charset="0"/>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it-IT" altLang="it-IT" sz="3600" b="1">
                <a:solidFill>
                  <a:srgbClr val="000000"/>
                </a:solidFill>
                <a:latin typeface="Arial Narrow" pitchFamily="34" charset="0"/>
              </a:rPr>
              <a:t>Statistical Parametric Mapping SPM </a:t>
            </a:r>
          </a:p>
          <a:p>
            <a:pPr algn="ctr" defTabSz="414338">
              <a:buFont typeface="Arial" charset="0"/>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altLang="it-IT" sz="3600" b="1">
                <a:solidFill>
                  <a:srgbClr val="000000"/>
                </a:solidFill>
                <a:latin typeface="Arial Narrow" pitchFamily="34" charset="0"/>
              </a:rPr>
              <a:t>[</a:t>
            </a:r>
            <a:r>
              <a:rPr lang="en-US" altLang="it-IT" sz="3600" b="1" baseline="30000">
                <a:solidFill>
                  <a:srgbClr val="000000"/>
                </a:solidFill>
                <a:latin typeface="Arial Narrow" pitchFamily="34" charset="0"/>
              </a:rPr>
              <a:t>18</a:t>
            </a:r>
            <a:r>
              <a:rPr lang="en-US" altLang="it-IT" sz="3600" b="1">
                <a:solidFill>
                  <a:srgbClr val="000000"/>
                </a:solidFill>
                <a:latin typeface="Arial Narrow" pitchFamily="34" charset="0"/>
              </a:rPr>
              <a:t>F]FDG-PET</a:t>
            </a:r>
          </a:p>
          <a:p>
            <a:pPr algn="ctr" defTabSz="414338">
              <a:buFont typeface="Arial" charset="0"/>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endParaRPr lang="it-IT" altLang="it-IT" sz="500" b="1">
              <a:solidFill>
                <a:srgbClr val="000000"/>
              </a:solidFill>
              <a:latin typeface="Arial Narrow" pitchFamily="34" charset="0"/>
            </a:endParaRPr>
          </a:p>
          <a:p>
            <a:pPr algn="ctr" defTabSz="414338">
              <a:buFont typeface="Arial" charset="0"/>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it-IT" altLang="it-IT" sz="3600" b="1">
                <a:solidFill>
                  <a:srgbClr val="000000"/>
                </a:solidFill>
                <a:latin typeface="Arial Narrow" pitchFamily="34" charset="0"/>
              </a:rPr>
              <a:t>VOXEL-BASED ANALYSIS </a:t>
            </a:r>
          </a:p>
          <a:p>
            <a:pPr algn="ctr" defTabSz="414338">
              <a:buFont typeface="Arial" charset="0"/>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it-IT" altLang="it-IT" sz="3600" b="1">
                <a:solidFill>
                  <a:srgbClr val="000000"/>
                </a:solidFill>
                <a:latin typeface="Arial Narrow" pitchFamily="34" charset="0"/>
              </a:rPr>
              <a:t>at a </a:t>
            </a:r>
            <a:r>
              <a:rPr lang="it-IT" altLang="it-IT" sz="3600" b="1" i="1">
                <a:solidFill>
                  <a:srgbClr val="CC0000"/>
                </a:solidFill>
                <a:latin typeface="Arial Narrow" pitchFamily="34" charset="0"/>
              </a:rPr>
              <a:t>GROUP and SINGLE SUBJECT </a:t>
            </a:r>
          </a:p>
          <a:p>
            <a:pPr algn="ctr" defTabSz="414338">
              <a:buFont typeface="Arial" charset="0"/>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it-IT" altLang="it-IT" sz="3600" b="1">
                <a:solidFill>
                  <a:srgbClr val="000000"/>
                </a:solidFill>
                <a:latin typeface="Arial Narrow" pitchFamily="34" charset="0"/>
              </a:rPr>
              <a:t> LEVEL</a:t>
            </a:r>
            <a:endParaRPr lang="it-IT" altLang="it-IT" sz="3600" b="1">
              <a:solidFill>
                <a:srgbClr val="0000FF"/>
              </a:solidFill>
              <a:latin typeface="Arial Narrow" pitchFamily="34" charset="0"/>
            </a:endParaRPr>
          </a:p>
        </p:txBody>
      </p:sp>
    </p:spTree>
    <p:extLst>
      <p:ext uri="{BB962C8B-B14F-4D97-AF65-F5344CB8AC3E}">
        <p14:creationId xmlns="" xmlns:p14="http://schemas.microsoft.com/office/powerpoint/2010/main" val="173053246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Segnaposto piè di pagina 4"/>
          <p:cNvSpPr txBox="1">
            <a:spLocks noGrp="1"/>
          </p:cNvSpPr>
          <p:nvPr/>
        </p:nvSpPr>
        <p:spPr>
          <a:xfrm>
            <a:off x="6227763" y="39688"/>
            <a:ext cx="2895600" cy="365125"/>
          </a:xfrm>
          <a:prstGeom prst="rect">
            <a:avLst/>
          </a:prstGeom>
          <a:noFill/>
        </p:spPr>
        <p:txBody>
          <a:bodyPr anchor="ctr"/>
          <a:lstStyle/>
          <a:p>
            <a:pPr algn="r" fontAlgn="auto">
              <a:spcBef>
                <a:spcPts val="0"/>
              </a:spcBef>
              <a:spcAft>
                <a:spcPts val="0"/>
              </a:spcAft>
              <a:defRPr/>
            </a:pPr>
            <a:r>
              <a:rPr lang="it-IT" sz="1400" i="1" dirty="0">
                <a:solidFill>
                  <a:schemeClr val="tx1">
                    <a:tint val="75000"/>
                  </a:schemeClr>
                </a:solidFill>
                <a:effectLst>
                  <a:outerShdw blurRad="38100" dist="38100" dir="2700000" algn="tl">
                    <a:srgbClr val="000000">
                      <a:alpha val="43137"/>
                    </a:srgbClr>
                  </a:outerShdw>
                </a:effectLst>
                <a:latin typeface="Arial Narrow" panose="020B0606020202030204" pitchFamily="34" charset="0"/>
                <a:cs typeface="+mn-cs"/>
              </a:rPr>
              <a:t>validation of the new SPM tool</a:t>
            </a:r>
          </a:p>
        </p:txBody>
      </p:sp>
      <p:pic>
        <p:nvPicPr>
          <p:cNvPr id="59394" name="Picture 2" descr="http://static.controlacrisi.org/images/auto/2f/2fb5fc2e4f59a3d57474a395fb6d77f53b076ba0e8efcede830713f8.jpg">
            <a:hlinkClick r:id="rId3"/>
          </p:cNvPr>
          <p:cNvPicPr>
            <a:picLocks noChangeAspect="1" noChangeArrowheads="1"/>
          </p:cNvPicPr>
          <p:nvPr/>
        </p:nvPicPr>
        <p:blipFill>
          <a:blip r:embed="rId4" cstate="print"/>
          <a:srcRect/>
          <a:stretch>
            <a:fillRect/>
          </a:stretch>
        </p:blipFill>
        <p:spPr bwMode="auto">
          <a:xfrm>
            <a:off x="7829550" y="912813"/>
            <a:ext cx="1063625" cy="796925"/>
          </a:xfrm>
          <a:prstGeom prst="rect">
            <a:avLst/>
          </a:prstGeom>
          <a:noFill/>
          <a:ln w="38100">
            <a:solidFill>
              <a:schemeClr val="tx1"/>
            </a:solidFill>
            <a:miter lim="800000"/>
            <a:headEnd/>
            <a:tailEnd/>
          </a:ln>
        </p:spPr>
      </p:pic>
      <p:pic>
        <p:nvPicPr>
          <p:cNvPr id="59395" name="Picture 10"/>
          <p:cNvPicPr>
            <a:picLocks noChangeAspect="1" noChangeArrowheads="1"/>
          </p:cNvPicPr>
          <p:nvPr/>
        </p:nvPicPr>
        <p:blipFill>
          <a:blip r:embed="rId5" cstate="print"/>
          <a:srcRect l="39548" t="12787" r="39972" b="64157"/>
          <a:stretch>
            <a:fillRect/>
          </a:stretch>
        </p:blipFill>
        <p:spPr bwMode="auto">
          <a:xfrm>
            <a:off x="6423025" y="434975"/>
            <a:ext cx="1317625" cy="833438"/>
          </a:xfrm>
          <a:prstGeom prst="rect">
            <a:avLst/>
          </a:prstGeom>
          <a:noFill/>
          <a:ln w="9525">
            <a:noFill/>
            <a:miter lim="800000"/>
            <a:headEnd/>
            <a:tailEnd/>
          </a:ln>
        </p:spPr>
      </p:pic>
      <p:sp>
        <p:nvSpPr>
          <p:cNvPr id="59396" name="Text Box 7"/>
          <p:cNvSpPr txBox="1">
            <a:spLocks noChangeArrowheads="1"/>
          </p:cNvSpPr>
          <p:nvPr/>
        </p:nvSpPr>
        <p:spPr bwMode="auto">
          <a:xfrm>
            <a:off x="323850" y="289606"/>
            <a:ext cx="2808288" cy="368300"/>
          </a:xfrm>
          <a:prstGeom prst="rect">
            <a:avLst/>
          </a:prstGeom>
          <a:noFill/>
          <a:ln w="9525">
            <a:noFill/>
            <a:miter lim="800000"/>
            <a:headEnd/>
            <a:tailEnd/>
          </a:ln>
        </p:spPr>
        <p:txBody>
          <a:bodyPr>
            <a:spAutoFit/>
          </a:bodyPr>
          <a:lstStyle/>
          <a:p>
            <a:pPr algn="ctr">
              <a:spcBef>
                <a:spcPct val="50000"/>
              </a:spcBef>
              <a:buFont typeface="Arial" charset="0"/>
              <a:buNone/>
            </a:pPr>
            <a:r>
              <a:rPr lang="it-IT" altLang="it-IT" dirty="0" err="1">
                <a:latin typeface="Arial Narrow" pitchFamily="34" charset="0"/>
              </a:rPr>
              <a:t>Raw</a:t>
            </a:r>
            <a:r>
              <a:rPr lang="it-IT" altLang="it-IT" dirty="0">
                <a:latin typeface="Arial Narrow" pitchFamily="34" charset="0"/>
              </a:rPr>
              <a:t> </a:t>
            </a:r>
            <a:r>
              <a:rPr lang="it-IT" altLang="it-IT" dirty="0" err="1">
                <a:latin typeface="Arial Narrow" pitchFamily="34" charset="0"/>
              </a:rPr>
              <a:t>patient</a:t>
            </a:r>
            <a:r>
              <a:rPr lang="it-IT" altLang="it-IT" dirty="0">
                <a:latin typeface="Arial Narrow" pitchFamily="34" charset="0"/>
              </a:rPr>
              <a:t> FDG-PET image </a:t>
            </a:r>
          </a:p>
        </p:txBody>
      </p:sp>
      <p:sp>
        <p:nvSpPr>
          <p:cNvPr id="59397" name="AutoShape 8"/>
          <p:cNvSpPr>
            <a:spLocks noChangeArrowheads="1"/>
          </p:cNvSpPr>
          <p:nvPr/>
        </p:nvSpPr>
        <p:spPr bwMode="auto">
          <a:xfrm>
            <a:off x="1371600" y="1917700"/>
            <a:ext cx="684213" cy="431800"/>
          </a:xfrm>
          <a:prstGeom prst="downArrow">
            <a:avLst>
              <a:gd name="adj1" fmla="val 50000"/>
              <a:gd name="adj2" fmla="val 25000"/>
            </a:avLst>
          </a:prstGeom>
          <a:solidFill>
            <a:schemeClr val="tx2"/>
          </a:solidFill>
          <a:ln w="9525">
            <a:solidFill>
              <a:schemeClr val="tx1"/>
            </a:solidFill>
            <a:miter lim="800000"/>
            <a:headEnd/>
            <a:tailEnd/>
          </a:ln>
        </p:spPr>
        <p:txBody>
          <a:bodyPr wrap="none" anchor="ctr"/>
          <a:lstStyle/>
          <a:p>
            <a:pPr>
              <a:buFont typeface="Arial" charset="0"/>
              <a:buNone/>
            </a:pPr>
            <a:endParaRPr lang="it-IT" altLang="it-IT">
              <a:latin typeface="Arial Narrow" pitchFamily="34" charset="0"/>
            </a:endParaRPr>
          </a:p>
        </p:txBody>
      </p:sp>
      <p:sp>
        <p:nvSpPr>
          <p:cNvPr id="26629" name="Text Box 9"/>
          <p:cNvSpPr txBox="1">
            <a:spLocks noChangeArrowheads="1"/>
          </p:cNvSpPr>
          <p:nvPr/>
        </p:nvSpPr>
        <p:spPr bwMode="auto">
          <a:xfrm>
            <a:off x="457200" y="2620963"/>
            <a:ext cx="2511425" cy="646112"/>
          </a:xfrm>
          <a:prstGeom prst="rect">
            <a:avLst/>
          </a:prstGeom>
          <a:noFill/>
          <a:ln>
            <a:noFill/>
          </a:ln>
          <a:effectLst/>
          <a:extLst/>
        </p:spPr>
        <p:txBody>
          <a:bodyPr>
            <a:spAutoFit/>
          </a:bodyPr>
          <a:lstStyle/>
          <a:p>
            <a:pPr algn="ctr">
              <a:spcBef>
                <a:spcPct val="50000"/>
              </a:spcBef>
              <a:buFont typeface="Arial" charset="0"/>
              <a:buNone/>
              <a:defRPr/>
            </a:pPr>
            <a:r>
              <a:rPr lang="it-IT" altLang="it-IT" b="1">
                <a:effectLst>
                  <a:outerShdw blurRad="38100" dist="38100" dir="2700000" algn="tl">
                    <a:srgbClr val="C0C0C0"/>
                  </a:outerShdw>
                </a:effectLst>
                <a:latin typeface="Arial Narrow" pitchFamily="34" charset="0"/>
              </a:rPr>
              <a:t>Spatial Normalization to a reference Template</a:t>
            </a:r>
          </a:p>
        </p:txBody>
      </p:sp>
      <p:sp>
        <p:nvSpPr>
          <p:cNvPr id="59399" name="AutoShape 10"/>
          <p:cNvSpPr>
            <a:spLocks noChangeArrowheads="1"/>
          </p:cNvSpPr>
          <p:nvPr/>
        </p:nvSpPr>
        <p:spPr bwMode="auto">
          <a:xfrm rot="10800000" flipV="1">
            <a:off x="1371600" y="4149725"/>
            <a:ext cx="684213" cy="431800"/>
          </a:xfrm>
          <a:prstGeom prst="downArrow">
            <a:avLst>
              <a:gd name="adj1" fmla="val 50000"/>
              <a:gd name="adj2" fmla="val 25000"/>
            </a:avLst>
          </a:prstGeom>
          <a:solidFill>
            <a:schemeClr val="tx2"/>
          </a:solidFill>
          <a:ln w="9525">
            <a:solidFill>
              <a:schemeClr val="tx1"/>
            </a:solidFill>
            <a:miter lim="800000"/>
            <a:headEnd/>
            <a:tailEnd/>
          </a:ln>
        </p:spPr>
        <p:txBody>
          <a:bodyPr wrap="none" anchor="ctr"/>
          <a:lstStyle/>
          <a:p>
            <a:pPr>
              <a:buFont typeface="Arial" charset="0"/>
              <a:buNone/>
            </a:pPr>
            <a:endParaRPr lang="it-IT" altLang="it-IT">
              <a:latin typeface="Arial Narrow" pitchFamily="34" charset="0"/>
            </a:endParaRPr>
          </a:p>
        </p:txBody>
      </p:sp>
      <p:sp>
        <p:nvSpPr>
          <p:cNvPr id="59400" name="Text Box 13"/>
          <p:cNvSpPr txBox="1">
            <a:spLocks noChangeArrowheads="1"/>
          </p:cNvSpPr>
          <p:nvPr/>
        </p:nvSpPr>
        <p:spPr bwMode="auto">
          <a:xfrm>
            <a:off x="2771775" y="5373688"/>
            <a:ext cx="1223963" cy="376237"/>
          </a:xfrm>
          <a:prstGeom prst="rect">
            <a:avLst/>
          </a:prstGeom>
          <a:noFill/>
          <a:ln w="9525">
            <a:noFill/>
            <a:miter lim="800000"/>
            <a:headEnd/>
            <a:tailEnd/>
          </a:ln>
        </p:spPr>
        <p:txBody>
          <a:bodyPr>
            <a:spAutoFit/>
          </a:bodyPr>
          <a:lstStyle/>
          <a:p>
            <a:pPr algn="ctr">
              <a:spcBef>
                <a:spcPct val="50000"/>
              </a:spcBef>
              <a:buFont typeface="Arial" charset="0"/>
              <a:buNone/>
            </a:pPr>
            <a:r>
              <a:rPr lang="it-IT" altLang="it-IT">
                <a:latin typeface="Arial Narrow" pitchFamily="34" charset="0"/>
              </a:rPr>
              <a:t>smoothing</a:t>
            </a:r>
          </a:p>
        </p:txBody>
      </p:sp>
      <p:pic>
        <p:nvPicPr>
          <p:cNvPr id="59401" name="Picture 14"/>
          <p:cNvPicPr>
            <a:picLocks noChangeAspect="1" noChangeArrowheads="1"/>
          </p:cNvPicPr>
          <p:nvPr/>
        </p:nvPicPr>
        <p:blipFill>
          <a:blip r:embed="rId6" cstate="print"/>
          <a:srcRect l="60968" t="59132" r="9380" b="6796"/>
          <a:stretch>
            <a:fillRect/>
          </a:stretch>
        </p:blipFill>
        <p:spPr bwMode="auto">
          <a:xfrm>
            <a:off x="2871788" y="4581525"/>
            <a:ext cx="1052512" cy="833438"/>
          </a:xfrm>
          <a:prstGeom prst="rect">
            <a:avLst/>
          </a:prstGeom>
          <a:noFill/>
          <a:ln w="9525">
            <a:noFill/>
            <a:miter lim="800000"/>
            <a:headEnd/>
            <a:tailEnd/>
          </a:ln>
        </p:spPr>
      </p:pic>
      <p:sp>
        <p:nvSpPr>
          <p:cNvPr id="59402" name="Text Box 17"/>
          <p:cNvSpPr txBox="1">
            <a:spLocks noChangeArrowheads="1"/>
          </p:cNvSpPr>
          <p:nvPr/>
        </p:nvSpPr>
        <p:spPr bwMode="auto">
          <a:xfrm>
            <a:off x="7596188" y="3965575"/>
            <a:ext cx="1439862" cy="369888"/>
          </a:xfrm>
          <a:prstGeom prst="rect">
            <a:avLst/>
          </a:prstGeom>
          <a:noFill/>
          <a:ln w="9525">
            <a:noFill/>
            <a:miter lim="800000"/>
            <a:headEnd/>
            <a:tailEnd/>
          </a:ln>
        </p:spPr>
        <p:txBody>
          <a:bodyPr>
            <a:spAutoFit/>
          </a:bodyPr>
          <a:lstStyle/>
          <a:p>
            <a:pPr algn="ctr">
              <a:spcBef>
                <a:spcPct val="50000"/>
              </a:spcBef>
              <a:buFont typeface="Arial" charset="0"/>
              <a:buNone/>
            </a:pPr>
            <a:r>
              <a:rPr lang="it-IT" altLang="it-IT">
                <a:latin typeface="Arial Narrow" pitchFamily="34" charset="0"/>
              </a:rPr>
              <a:t>SPM t-maps </a:t>
            </a:r>
          </a:p>
        </p:txBody>
      </p:sp>
      <p:sp>
        <p:nvSpPr>
          <p:cNvPr id="59403" name="AutoShape 18"/>
          <p:cNvSpPr>
            <a:spLocks noChangeArrowheads="1"/>
          </p:cNvSpPr>
          <p:nvPr/>
        </p:nvSpPr>
        <p:spPr bwMode="auto">
          <a:xfrm rot="5400000" flipV="1">
            <a:off x="2358232" y="4775994"/>
            <a:ext cx="684212" cy="431800"/>
          </a:xfrm>
          <a:prstGeom prst="downArrow">
            <a:avLst>
              <a:gd name="adj1" fmla="val 50000"/>
              <a:gd name="adj2" fmla="val 25000"/>
            </a:avLst>
          </a:prstGeom>
          <a:solidFill>
            <a:schemeClr val="tx2"/>
          </a:solidFill>
          <a:ln w="9525">
            <a:solidFill>
              <a:schemeClr val="tx1"/>
            </a:solidFill>
            <a:miter lim="800000"/>
            <a:headEnd/>
            <a:tailEnd/>
          </a:ln>
        </p:spPr>
        <p:txBody>
          <a:bodyPr wrap="none" anchor="ctr"/>
          <a:lstStyle/>
          <a:p>
            <a:pPr>
              <a:buFont typeface="Arial" charset="0"/>
              <a:buNone/>
            </a:pPr>
            <a:endParaRPr lang="it-IT" altLang="it-IT">
              <a:latin typeface="Arial Narrow" pitchFamily="34" charset="0"/>
            </a:endParaRPr>
          </a:p>
        </p:txBody>
      </p:sp>
      <p:sp>
        <p:nvSpPr>
          <p:cNvPr id="59404" name="AutoShape 19"/>
          <p:cNvSpPr>
            <a:spLocks noChangeArrowheads="1"/>
          </p:cNvSpPr>
          <p:nvPr/>
        </p:nvSpPr>
        <p:spPr bwMode="auto">
          <a:xfrm rot="5400000" flipV="1">
            <a:off x="3869531" y="4812507"/>
            <a:ext cx="684213" cy="431800"/>
          </a:xfrm>
          <a:prstGeom prst="downArrow">
            <a:avLst>
              <a:gd name="adj1" fmla="val 50000"/>
              <a:gd name="adj2" fmla="val 25000"/>
            </a:avLst>
          </a:prstGeom>
          <a:solidFill>
            <a:schemeClr val="tx2"/>
          </a:solidFill>
          <a:ln w="9525">
            <a:solidFill>
              <a:schemeClr val="tx1"/>
            </a:solidFill>
            <a:miter lim="800000"/>
            <a:headEnd/>
            <a:tailEnd/>
          </a:ln>
        </p:spPr>
        <p:txBody>
          <a:bodyPr wrap="none" anchor="ctr"/>
          <a:lstStyle/>
          <a:p>
            <a:pPr>
              <a:buFont typeface="Arial" charset="0"/>
              <a:buNone/>
            </a:pPr>
            <a:endParaRPr lang="it-IT" altLang="it-IT">
              <a:latin typeface="Arial Narrow" pitchFamily="34" charset="0"/>
            </a:endParaRPr>
          </a:p>
        </p:txBody>
      </p:sp>
      <p:sp>
        <p:nvSpPr>
          <p:cNvPr id="26638" name="Text Box 34"/>
          <p:cNvSpPr txBox="1">
            <a:spLocks noChangeArrowheads="1"/>
          </p:cNvSpPr>
          <p:nvPr/>
        </p:nvSpPr>
        <p:spPr bwMode="auto">
          <a:xfrm>
            <a:off x="4872038" y="5973763"/>
            <a:ext cx="2076450" cy="581025"/>
          </a:xfrm>
          <a:prstGeom prst="rect">
            <a:avLst/>
          </a:prstGeom>
          <a:noFill/>
          <a:ln>
            <a:noFill/>
          </a:ln>
          <a:effectLst/>
          <a:extLst/>
        </p:spPr>
        <p:txBody>
          <a:bodyPr>
            <a:spAutoFit/>
          </a:bodyPr>
          <a:lstStyle/>
          <a:p>
            <a:pPr algn="ctr">
              <a:spcBef>
                <a:spcPct val="50000"/>
              </a:spcBef>
              <a:buFont typeface="Arial" charset="0"/>
              <a:buNone/>
              <a:defRPr/>
            </a:pPr>
            <a:r>
              <a:rPr lang="it-IT" altLang="it-IT" sz="1600" b="1">
                <a:effectLst>
                  <a:outerShdw blurRad="38100" dist="38100" dir="2700000" algn="tl">
                    <a:srgbClr val="C0C0C0"/>
                  </a:outerShdw>
                </a:effectLst>
                <a:latin typeface="Arial Narrow" pitchFamily="34" charset="0"/>
              </a:rPr>
              <a:t>Statistical Comparison vs. a control group 112 </a:t>
            </a:r>
          </a:p>
        </p:txBody>
      </p:sp>
      <p:sp>
        <p:nvSpPr>
          <p:cNvPr id="59406" name="AutoShape 35"/>
          <p:cNvSpPr>
            <a:spLocks noChangeArrowheads="1"/>
          </p:cNvSpPr>
          <p:nvPr/>
        </p:nvSpPr>
        <p:spPr bwMode="auto">
          <a:xfrm rot="5400000" flipV="1">
            <a:off x="7182644" y="4775994"/>
            <a:ext cx="684212" cy="431800"/>
          </a:xfrm>
          <a:prstGeom prst="downArrow">
            <a:avLst>
              <a:gd name="adj1" fmla="val 50000"/>
              <a:gd name="adj2" fmla="val 25000"/>
            </a:avLst>
          </a:prstGeom>
          <a:solidFill>
            <a:schemeClr val="tx2"/>
          </a:solidFill>
          <a:ln w="9525">
            <a:solidFill>
              <a:schemeClr val="tx1"/>
            </a:solidFill>
            <a:miter lim="800000"/>
            <a:headEnd/>
            <a:tailEnd/>
          </a:ln>
        </p:spPr>
        <p:txBody>
          <a:bodyPr wrap="none" anchor="ctr"/>
          <a:lstStyle/>
          <a:p>
            <a:pPr>
              <a:buFont typeface="Arial" charset="0"/>
              <a:buNone/>
            </a:pPr>
            <a:endParaRPr lang="it-IT" altLang="it-IT">
              <a:latin typeface="Arial Narrow" pitchFamily="34" charset="0"/>
            </a:endParaRPr>
          </a:p>
        </p:txBody>
      </p:sp>
      <p:sp>
        <p:nvSpPr>
          <p:cNvPr id="59407" name="Text Box 36"/>
          <p:cNvSpPr txBox="1">
            <a:spLocks noChangeArrowheads="1"/>
          </p:cNvSpPr>
          <p:nvPr/>
        </p:nvSpPr>
        <p:spPr bwMode="auto">
          <a:xfrm>
            <a:off x="7092950" y="6270625"/>
            <a:ext cx="2305050" cy="376238"/>
          </a:xfrm>
          <a:prstGeom prst="rect">
            <a:avLst/>
          </a:prstGeom>
          <a:noFill/>
          <a:ln w="9525">
            <a:noFill/>
            <a:miter lim="800000"/>
            <a:headEnd/>
            <a:tailEnd/>
          </a:ln>
        </p:spPr>
        <p:txBody>
          <a:bodyPr>
            <a:spAutoFit/>
          </a:bodyPr>
          <a:lstStyle/>
          <a:p>
            <a:pPr algn="ctr">
              <a:spcBef>
                <a:spcPct val="50000"/>
              </a:spcBef>
              <a:buFont typeface="Arial" charset="0"/>
              <a:buNone/>
            </a:pPr>
            <a:r>
              <a:rPr lang="it-IT" altLang="it-IT">
                <a:latin typeface="Arial Narrow" pitchFamily="34" charset="0"/>
              </a:rPr>
              <a:t>statistical inference</a:t>
            </a:r>
          </a:p>
        </p:txBody>
      </p:sp>
      <p:pic>
        <p:nvPicPr>
          <p:cNvPr id="59408" name="Picture 3"/>
          <p:cNvPicPr>
            <a:picLocks noChangeAspect="1" noChangeArrowheads="1"/>
          </p:cNvPicPr>
          <p:nvPr/>
        </p:nvPicPr>
        <p:blipFill>
          <a:blip r:embed="rId7" cstate="print"/>
          <a:srcRect l="5138" t="6255" r="7785" b="1543"/>
          <a:stretch>
            <a:fillRect/>
          </a:stretch>
        </p:blipFill>
        <p:spPr bwMode="auto">
          <a:xfrm>
            <a:off x="936625" y="4727575"/>
            <a:ext cx="1474788" cy="1254125"/>
          </a:xfrm>
          <a:prstGeom prst="rect">
            <a:avLst/>
          </a:prstGeom>
          <a:noFill/>
          <a:ln w="9525">
            <a:noFill/>
            <a:round/>
            <a:headEnd/>
            <a:tailEnd/>
          </a:ln>
        </p:spPr>
      </p:pic>
      <p:pic>
        <p:nvPicPr>
          <p:cNvPr id="59409" name="Picture 2"/>
          <p:cNvPicPr>
            <a:picLocks noChangeAspect="1" noChangeArrowheads="1"/>
          </p:cNvPicPr>
          <p:nvPr/>
        </p:nvPicPr>
        <p:blipFill>
          <a:blip r:embed="rId8" cstate="print"/>
          <a:srcRect/>
          <a:stretch>
            <a:fillRect/>
          </a:stretch>
        </p:blipFill>
        <p:spPr bwMode="auto">
          <a:xfrm>
            <a:off x="1219200" y="666750"/>
            <a:ext cx="987425" cy="1169988"/>
          </a:xfrm>
          <a:prstGeom prst="rect">
            <a:avLst/>
          </a:prstGeom>
          <a:noFill/>
          <a:ln w="9525">
            <a:noFill/>
            <a:miter lim="800000"/>
            <a:headEnd/>
            <a:tailEnd/>
          </a:ln>
        </p:spPr>
      </p:pic>
      <p:pic>
        <p:nvPicPr>
          <p:cNvPr id="59410" name="Picture 3"/>
          <p:cNvPicPr>
            <a:picLocks noChangeAspect="1" noChangeArrowheads="1"/>
          </p:cNvPicPr>
          <p:nvPr/>
        </p:nvPicPr>
        <p:blipFill>
          <a:blip r:embed="rId9" cstate="print"/>
          <a:srcRect l="50304" t="46945" r="7591" b="2196"/>
          <a:stretch>
            <a:fillRect/>
          </a:stretch>
        </p:blipFill>
        <p:spPr bwMode="auto">
          <a:xfrm>
            <a:off x="7823200" y="4457700"/>
            <a:ext cx="985838" cy="1146175"/>
          </a:xfrm>
          <a:prstGeom prst="rect">
            <a:avLst/>
          </a:prstGeom>
          <a:noFill/>
          <a:ln w="9525">
            <a:noFill/>
            <a:miter lim="800000"/>
            <a:headEnd/>
            <a:tailEnd/>
          </a:ln>
        </p:spPr>
      </p:pic>
      <p:sp>
        <p:nvSpPr>
          <p:cNvPr id="59411" name="AutoShape 35"/>
          <p:cNvSpPr>
            <a:spLocks noChangeArrowheads="1"/>
          </p:cNvSpPr>
          <p:nvPr/>
        </p:nvSpPr>
        <p:spPr bwMode="auto">
          <a:xfrm rot="10800000" flipV="1">
            <a:off x="7916863" y="5724525"/>
            <a:ext cx="684212" cy="431800"/>
          </a:xfrm>
          <a:prstGeom prst="downArrow">
            <a:avLst>
              <a:gd name="adj1" fmla="val 50000"/>
              <a:gd name="adj2" fmla="val 25000"/>
            </a:avLst>
          </a:prstGeom>
          <a:solidFill>
            <a:schemeClr val="tx2"/>
          </a:solidFill>
          <a:ln w="9525">
            <a:solidFill>
              <a:schemeClr val="tx1"/>
            </a:solidFill>
            <a:miter lim="800000"/>
            <a:headEnd/>
            <a:tailEnd/>
          </a:ln>
        </p:spPr>
        <p:txBody>
          <a:bodyPr wrap="none" anchor="ctr"/>
          <a:lstStyle/>
          <a:p>
            <a:pPr>
              <a:buFont typeface="Arial" charset="0"/>
              <a:buNone/>
            </a:pPr>
            <a:endParaRPr lang="it-IT" altLang="it-IT">
              <a:latin typeface="Arial Narrow" pitchFamily="34" charset="0"/>
            </a:endParaRPr>
          </a:p>
        </p:txBody>
      </p:sp>
      <p:sp>
        <p:nvSpPr>
          <p:cNvPr id="33" name="Ovale 32"/>
          <p:cNvSpPr>
            <a:spLocks noChangeArrowheads="1"/>
          </p:cNvSpPr>
          <p:nvPr/>
        </p:nvSpPr>
        <p:spPr bwMode="auto">
          <a:xfrm rot="-5400000">
            <a:off x="3978884" y="3445483"/>
            <a:ext cx="3705597" cy="2376487"/>
          </a:xfrm>
          <a:prstGeom prst="ellipse">
            <a:avLst/>
          </a:prstGeom>
          <a:noFill/>
          <a:ln w="25400" algn="ctr">
            <a:solidFill>
              <a:srgbClr val="C00000"/>
            </a:solidFill>
            <a:round/>
            <a:headEnd/>
            <a:tailEnd/>
          </a:ln>
          <a:extLst/>
        </p:spPr>
        <p:txBody>
          <a:bodyPr rot="10800000" anchor="ctr"/>
          <a:lstStyle/>
          <a:p>
            <a:pPr algn="ctr">
              <a:defRPr/>
            </a:pPr>
            <a:endParaRPr lang="it-IT">
              <a:solidFill>
                <a:schemeClr val="lt1"/>
              </a:solidFill>
              <a:latin typeface="+mn-lt"/>
              <a:cs typeface="+mn-cs"/>
            </a:endParaRPr>
          </a:p>
        </p:txBody>
      </p:sp>
      <p:pic>
        <p:nvPicPr>
          <p:cNvPr id="59413" name="Picture 2"/>
          <p:cNvPicPr>
            <a:picLocks noChangeAspect="1" noChangeArrowheads="1"/>
          </p:cNvPicPr>
          <p:nvPr/>
        </p:nvPicPr>
        <p:blipFill>
          <a:blip r:embed="rId10" cstate="print"/>
          <a:srcRect b="5153"/>
          <a:stretch>
            <a:fillRect/>
          </a:stretch>
        </p:blipFill>
        <p:spPr bwMode="auto">
          <a:xfrm>
            <a:off x="1323975" y="3282950"/>
            <a:ext cx="777875" cy="685800"/>
          </a:xfrm>
          <a:prstGeom prst="rect">
            <a:avLst/>
          </a:prstGeom>
          <a:noFill/>
          <a:ln w="9525">
            <a:noFill/>
            <a:round/>
            <a:headEnd/>
            <a:tailEnd/>
          </a:ln>
        </p:spPr>
      </p:pic>
      <p:sp>
        <p:nvSpPr>
          <p:cNvPr id="26" name="Rectangle 11"/>
          <p:cNvSpPr>
            <a:spLocks noChangeArrowheads="1"/>
          </p:cNvSpPr>
          <p:nvPr/>
        </p:nvSpPr>
        <p:spPr bwMode="auto">
          <a:xfrm>
            <a:off x="3678238" y="466725"/>
            <a:ext cx="1830387" cy="368300"/>
          </a:xfrm>
          <a:prstGeom prst="rect">
            <a:avLst/>
          </a:prstGeom>
          <a:noFill/>
          <a:ln w="9525">
            <a:noFill/>
            <a:miter lim="800000"/>
            <a:headEnd/>
            <a:tailEnd/>
          </a:ln>
        </p:spPr>
        <p:txBody>
          <a:bodyPr wrap="none">
            <a:spAutoFit/>
          </a:bodyPr>
          <a:lstStyle/>
          <a:p>
            <a:pPr>
              <a:buFont typeface="Arial" charset="0"/>
              <a:buNone/>
            </a:pPr>
            <a:r>
              <a:rPr lang="it-IT" altLang="it-IT">
                <a:latin typeface="Arial Narrow" pitchFamily="34" charset="0"/>
              </a:rPr>
              <a:t>FDG-PET Template</a:t>
            </a:r>
          </a:p>
        </p:txBody>
      </p:sp>
      <p:pic>
        <p:nvPicPr>
          <p:cNvPr id="27" name="Picture 3"/>
          <p:cNvPicPr>
            <a:picLocks noChangeAspect="1" noChangeArrowheads="1"/>
          </p:cNvPicPr>
          <p:nvPr/>
        </p:nvPicPr>
        <p:blipFill>
          <a:blip r:embed="rId11" cstate="print"/>
          <a:srcRect b="1457"/>
          <a:stretch>
            <a:fillRect/>
          </a:stretch>
        </p:blipFill>
        <p:spPr bwMode="auto">
          <a:xfrm>
            <a:off x="3810000" y="842963"/>
            <a:ext cx="1473200" cy="1293812"/>
          </a:xfrm>
          <a:prstGeom prst="rect">
            <a:avLst/>
          </a:prstGeom>
          <a:noFill/>
          <a:ln w="9525">
            <a:solidFill>
              <a:srgbClr val="000000"/>
            </a:solidFill>
            <a:round/>
            <a:headEnd/>
            <a:tailEnd/>
          </a:ln>
        </p:spPr>
      </p:pic>
      <p:sp>
        <p:nvSpPr>
          <p:cNvPr id="28" name="Rectangle 11"/>
          <p:cNvSpPr>
            <a:spLocks noChangeArrowheads="1"/>
          </p:cNvSpPr>
          <p:nvPr/>
        </p:nvSpPr>
        <p:spPr bwMode="auto">
          <a:xfrm>
            <a:off x="3678238" y="260350"/>
            <a:ext cx="1801812" cy="2030413"/>
          </a:xfrm>
          <a:prstGeom prst="rect">
            <a:avLst/>
          </a:prstGeom>
          <a:noFill/>
          <a:ln w="9525">
            <a:solidFill>
              <a:srgbClr val="C00000"/>
            </a:solidFill>
            <a:miter lim="800000"/>
            <a:headEnd/>
            <a:tailEnd/>
          </a:ln>
        </p:spPr>
        <p:txBody>
          <a:bodyPr anchor="ctr">
            <a:spAutoFit/>
          </a:bodyPr>
          <a:lstStyle/>
          <a:p>
            <a:pPr algn="ctr">
              <a:buFont typeface="Arial" charset="0"/>
              <a:buNone/>
            </a:pPr>
            <a:r>
              <a:rPr lang="en-AU" altLang="it-IT" sz="1400" b="1">
                <a:solidFill>
                  <a:srgbClr val="C00000"/>
                </a:solidFill>
                <a:latin typeface="Arial Narrow" pitchFamily="34" charset="0"/>
              </a:rPr>
              <a:t>Della Rosa et al., 2014</a:t>
            </a:r>
          </a:p>
          <a:p>
            <a:pPr algn="ctr">
              <a:buFont typeface="Arial" charset="0"/>
              <a:buNone/>
            </a:pPr>
            <a:endParaRPr lang="en-AU" altLang="it-IT" sz="1400" b="1">
              <a:solidFill>
                <a:srgbClr val="FF0000"/>
              </a:solidFill>
              <a:latin typeface="Arial Narrow" pitchFamily="34" charset="0"/>
            </a:endParaRPr>
          </a:p>
          <a:p>
            <a:pPr algn="ctr">
              <a:buFont typeface="Arial" charset="0"/>
              <a:buNone/>
            </a:pPr>
            <a:endParaRPr lang="en-AU" altLang="it-IT" sz="1400" b="1">
              <a:solidFill>
                <a:srgbClr val="FF0000"/>
              </a:solidFill>
              <a:latin typeface="Arial Narrow" pitchFamily="34" charset="0"/>
            </a:endParaRPr>
          </a:p>
          <a:p>
            <a:pPr algn="ctr">
              <a:buFont typeface="Arial" charset="0"/>
              <a:buNone/>
            </a:pPr>
            <a:endParaRPr lang="en-AU" altLang="it-IT" sz="1400" b="1">
              <a:solidFill>
                <a:srgbClr val="FF0000"/>
              </a:solidFill>
              <a:latin typeface="Arial Narrow" pitchFamily="34" charset="0"/>
            </a:endParaRPr>
          </a:p>
          <a:p>
            <a:pPr algn="ctr">
              <a:buFont typeface="Arial" charset="0"/>
              <a:buNone/>
            </a:pPr>
            <a:endParaRPr lang="en-AU" altLang="it-IT" sz="1400" b="1">
              <a:solidFill>
                <a:srgbClr val="FF0000"/>
              </a:solidFill>
              <a:latin typeface="Arial Narrow" pitchFamily="34" charset="0"/>
            </a:endParaRPr>
          </a:p>
          <a:p>
            <a:pPr algn="ctr">
              <a:buFont typeface="Arial" charset="0"/>
              <a:buNone/>
            </a:pPr>
            <a:endParaRPr lang="en-AU" altLang="it-IT" sz="1400" b="1">
              <a:solidFill>
                <a:srgbClr val="FF0000"/>
              </a:solidFill>
              <a:latin typeface="Arial Narrow" pitchFamily="34" charset="0"/>
            </a:endParaRPr>
          </a:p>
          <a:p>
            <a:pPr algn="ctr">
              <a:buFont typeface="Arial" charset="0"/>
              <a:buNone/>
            </a:pPr>
            <a:endParaRPr lang="en-AU" altLang="it-IT" sz="1400" b="1">
              <a:solidFill>
                <a:srgbClr val="FF0000"/>
              </a:solidFill>
              <a:latin typeface="Arial Narrow" pitchFamily="34" charset="0"/>
            </a:endParaRPr>
          </a:p>
          <a:p>
            <a:pPr algn="ctr">
              <a:buFont typeface="Arial" charset="0"/>
              <a:buNone/>
            </a:pPr>
            <a:endParaRPr lang="en-AU" altLang="it-IT" sz="1400" b="1">
              <a:solidFill>
                <a:srgbClr val="FF0000"/>
              </a:solidFill>
              <a:latin typeface="Arial Narrow" pitchFamily="34" charset="0"/>
            </a:endParaRPr>
          </a:p>
          <a:p>
            <a:pPr algn="ctr">
              <a:buFont typeface="Arial" charset="0"/>
              <a:buNone/>
            </a:pPr>
            <a:endParaRPr lang="it-IT" altLang="it-IT" sz="1400" b="1">
              <a:solidFill>
                <a:srgbClr val="FF0000"/>
              </a:solidFill>
              <a:latin typeface="Arial Narrow" pitchFamily="34" charset="0"/>
            </a:endParaRPr>
          </a:p>
        </p:txBody>
      </p:sp>
      <p:cxnSp>
        <p:nvCxnSpPr>
          <p:cNvPr id="29" name="Connettore 2 28"/>
          <p:cNvCxnSpPr/>
          <p:nvPr/>
        </p:nvCxnSpPr>
        <p:spPr>
          <a:xfrm flipH="1">
            <a:off x="3089275" y="2276475"/>
            <a:ext cx="531813" cy="388938"/>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59418" name="Picture 11" descr="untitled"/>
          <p:cNvPicPr>
            <a:picLocks noChangeAspect="1" noChangeArrowheads="1"/>
          </p:cNvPicPr>
          <p:nvPr/>
        </p:nvPicPr>
        <p:blipFill>
          <a:blip r:embed="rId12" cstate="print"/>
          <a:srcRect/>
          <a:stretch>
            <a:fillRect/>
          </a:stretch>
        </p:blipFill>
        <p:spPr bwMode="auto">
          <a:xfrm>
            <a:off x="6443663" y="1331913"/>
            <a:ext cx="1254125" cy="944562"/>
          </a:xfrm>
          <a:prstGeom prst="rect">
            <a:avLst/>
          </a:prstGeom>
          <a:noFill/>
          <a:ln w="38100">
            <a:solidFill>
              <a:srgbClr val="000000"/>
            </a:solidFill>
            <a:miter lim="800000"/>
            <a:headEnd/>
            <a:tailEnd/>
          </a:ln>
        </p:spPr>
      </p:pic>
      <p:sp>
        <p:nvSpPr>
          <p:cNvPr id="502813" name="Text Box 29"/>
          <p:cNvSpPr txBox="1">
            <a:spLocks noChangeArrowheads="1"/>
          </p:cNvSpPr>
          <p:nvPr/>
        </p:nvSpPr>
        <p:spPr bwMode="auto">
          <a:xfrm>
            <a:off x="1258888" y="6165850"/>
            <a:ext cx="2657475" cy="457200"/>
          </a:xfrm>
          <a:prstGeom prst="rect">
            <a:avLst/>
          </a:prstGeom>
          <a:noFill/>
          <a:ln>
            <a:noFill/>
          </a:ln>
          <a:effectLst>
            <a:prstShdw prst="shdw17" dist="17961" dir="2700000">
              <a:schemeClr val="accent1">
                <a:gamma/>
                <a:shade val="60000"/>
                <a:invGamma/>
              </a:schemeClr>
            </a:prstShdw>
          </a:effectLst>
          <a:extLst/>
        </p:spPr>
        <p:txBody>
          <a:bodyPr wrap="none">
            <a:spAutoFit/>
          </a:bodyPr>
          <a:lstStyle/>
          <a:p>
            <a:pPr>
              <a:buFont typeface="Arial" charset="0"/>
              <a:buNone/>
              <a:defRPr/>
            </a:pPr>
            <a:r>
              <a:rPr lang="it-IT" altLang="it-IT" sz="2400" b="1" i="1">
                <a:latin typeface="Calibri" pitchFamily="34" charset="0"/>
              </a:rPr>
              <a:t>Perani et al. 2014</a:t>
            </a:r>
          </a:p>
        </p:txBody>
      </p:sp>
      <p:pic>
        <p:nvPicPr>
          <p:cNvPr id="59420" name="Picture 31"/>
          <p:cNvPicPr>
            <a:picLocks noChangeAspect="1" noChangeArrowheads="1"/>
          </p:cNvPicPr>
          <p:nvPr/>
        </p:nvPicPr>
        <p:blipFill>
          <a:blip r:embed="rId13" cstate="print"/>
          <a:srcRect/>
          <a:stretch>
            <a:fillRect/>
          </a:stretch>
        </p:blipFill>
        <p:spPr bwMode="auto">
          <a:xfrm>
            <a:off x="5076825" y="3141663"/>
            <a:ext cx="1576388" cy="2879725"/>
          </a:xfrm>
          <a:prstGeom prst="rect">
            <a:avLst/>
          </a:prstGeom>
          <a:noFill/>
          <a:ln w="9525">
            <a:noFill/>
            <a:miter lim="800000"/>
            <a:headEnd/>
            <a:tailEnd/>
          </a:ln>
        </p:spPr>
      </p:pic>
    </p:spTree>
    <p:extLst>
      <p:ext uri="{BB962C8B-B14F-4D97-AF65-F5344CB8AC3E}">
        <p14:creationId xmlns="" xmlns:p14="http://schemas.microsoft.com/office/powerpoint/2010/main" val="29231338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6" grpId="0"/>
      <p:bldP spid="2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cstate="print"/>
          <a:srcRect/>
          <a:stretch>
            <a:fillRect/>
          </a:stretch>
        </p:blipFill>
        <p:spPr bwMode="auto">
          <a:xfrm>
            <a:off x="1524000" y="354013"/>
            <a:ext cx="7535863" cy="492125"/>
          </a:xfrm>
          <a:prstGeom prst="rect">
            <a:avLst/>
          </a:prstGeom>
          <a:noFill/>
          <a:ln w="9525">
            <a:noFill/>
            <a:miter lim="800000"/>
            <a:headEnd/>
            <a:tailEnd/>
          </a:ln>
        </p:spPr>
      </p:pic>
      <p:pic>
        <p:nvPicPr>
          <p:cNvPr id="41987" name="Picture 3"/>
          <p:cNvPicPr>
            <a:picLocks noChangeAspect="1" noChangeArrowheads="1"/>
          </p:cNvPicPr>
          <p:nvPr/>
        </p:nvPicPr>
        <p:blipFill>
          <a:blip r:embed="rId3" cstate="print"/>
          <a:srcRect/>
          <a:stretch>
            <a:fillRect/>
          </a:stretch>
        </p:blipFill>
        <p:spPr bwMode="auto">
          <a:xfrm>
            <a:off x="2098675" y="890588"/>
            <a:ext cx="6359525" cy="252412"/>
          </a:xfrm>
          <a:prstGeom prst="rect">
            <a:avLst/>
          </a:prstGeom>
          <a:noFill/>
          <a:ln w="9525">
            <a:noFill/>
            <a:miter lim="800000"/>
            <a:headEnd/>
            <a:tailEnd/>
          </a:ln>
        </p:spPr>
      </p:pic>
      <p:pic>
        <p:nvPicPr>
          <p:cNvPr id="41988" name="Picture 4"/>
          <p:cNvPicPr>
            <a:picLocks noChangeAspect="1" noChangeArrowheads="1"/>
          </p:cNvPicPr>
          <p:nvPr/>
        </p:nvPicPr>
        <p:blipFill>
          <a:blip r:embed="rId4" cstate="print"/>
          <a:srcRect/>
          <a:stretch>
            <a:fillRect/>
          </a:stretch>
        </p:blipFill>
        <p:spPr bwMode="auto">
          <a:xfrm>
            <a:off x="2155825" y="1676400"/>
            <a:ext cx="5768975" cy="485775"/>
          </a:xfrm>
          <a:prstGeom prst="rect">
            <a:avLst/>
          </a:prstGeom>
          <a:noFill/>
          <a:ln w="9525">
            <a:noFill/>
            <a:miter lim="800000"/>
            <a:headEnd/>
            <a:tailEnd/>
          </a:ln>
        </p:spPr>
      </p:pic>
      <p:pic>
        <p:nvPicPr>
          <p:cNvPr id="41989" name="Picture 5"/>
          <p:cNvPicPr>
            <a:picLocks noChangeAspect="1" noChangeArrowheads="1"/>
          </p:cNvPicPr>
          <p:nvPr/>
        </p:nvPicPr>
        <p:blipFill>
          <a:blip r:embed="rId5" cstate="print"/>
          <a:srcRect/>
          <a:stretch>
            <a:fillRect/>
          </a:stretch>
        </p:blipFill>
        <p:spPr bwMode="auto">
          <a:xfrm>
            <a:off x="1524000" y="1295400"/>
            <a:ext cx="5895975" cy="252413"/>
          </a:xfrm>
          <a:prstGeom prst="rect">
            <a:avLst/>
          </a:prstGeom>
          <a:noFill/>
          <a:ln w="9525">
            <a:noFill/>
            <a:miter lim="800000"/>
            <a:headEnd/>
            <a:tailEnd/>
          </a:ln>
        </p:spPr>
      </p:pic>
      <p:sp>
        <p:nvSpPr>
          <p:cNvPr id="41990" name="Line 6"/>
          <p:cNvSpPr>
            <a:spLocks noChangeShapeType="1"/>
          </p:cNvSpPr>
          <p:nvPr/>
        </p:nvSpPr>
        <p:spPr bwMode="auto">
          <a:xfrm>
            <a:off x="2155825" y="1119188"/>
            <a:ext cx="6172200" cy="0"/>
          </a:xfrm>
          <a:prstGeom prst="line">
            <a:avLst/>
          </a:prstGeom>
          <a:noFill/>
          <a:ln w="9525">
            <a:solidFill>
              <a:srgbClr val="FF0000"/>
            </a:solidFill>
            <a:round/>
            <a:headEnd/>
            <a:tailEnd/>
          </a:ln>
        </p:spPr>
        <p:txBody>
          <a:bodyPr/>
          <a:lstStyle/>
          <a:p>
            <a:endParaRPr lang="it-IT"/>
          </a:p>
        </p:txBody>
      </p:sp>
      <p:sp>
        <p:nvSpPr>
          <p:cNvPr id="41991" name="Line 7"/>
          <p:cNvSpPr>
            <a:spLocks noChangeShapeType="1"/>
          </p:cNvSpPr>
          <p:nvPr/>
        </p:nvSpPr>
        <p:spPr bwMode="auto">
          <a:xfrm>
            <a:off x="2232025" y="2133600"/>
            <a:ext cx="5638800" cy="0"/>
          </a:xfrm>
          <a:prstGeom prst="line">
            <a:avLst/>
          </a:prstGeom>
          <a:noFill/>
          <a:ln w="9525">
            <a:solidFill>
              <a:srgbClr val="FF0000"/>
            </a:solidFill>
            <a:round/>
            <a:headEnd/>
            <a:tailEnd/>
          </a:ln>
        </p:spPr>
        <p:txBody>
          <a:bodyPr/>
          <a:lstStyle/>
          <a:p>
            <a:endParaRPr lang="it-IT"/>
          </a:p>
        </p:txBody>
      </p:sp>
      <p:sp>
        <p:nvSpPr>
          <p:cNvPr id="41992" name="Line 8"/>
          <p:cNvSpPr>
            <a:spLocks noChangeShapeType="1"/>
          </p:cNvSpPr>
          <p:nvPr/>
        </p:nvSpPr>
        <p:spPr bwMode="auto">
          <a:xfrm>
            <a:off x="2155825" y="1905000"/>
            <a:ext cx="4876800" cy="0"/>
          </a:xfrm>
          <a:prstGeom prst="line">
            <a:avLst/>
          </a:prstGeom>
          <a:noFill/>
          <a:ln w="9525">
            <a:solidFill>
              <a:srgbClr val="FF0000"/>
            </a:solidFill>
            <a:round/>
            <a:headEnd/>
            <a:tailEnd/>
          </a:ln>
        </p:spPr>
        <p:txBody>
          <a:bodyPr/>
          <a:lstStyle/>
          <a:p>
            <a:endParaRPr lang="it-IT"/>
          </a:p>
        </p:txBody>
      </p:sp>
      <p:pic>
        <p:nvPicPr>
          <p:cNvPr id="41993" name="Picture 9"/>
          <p:cNvPicPr>
            <a:picLocks noChangeAspect="1" noChangeArrowheads="1"/>
          </p:cNvPicPr>
          <p:nvPr/>
        </p:nvPicPr>
        <p:blipFill>
          <a:blip r:embed="rId6" cstate="print"/>
          <a:srcRect/>
          <a:stretch>
            <a:fillRect/>
          </a:stretch>
        </p:blipFill>
        <p:spPr bwMode="auto">
          <a:xfrm>
            <a:off x="228600" y="2209800"/>
            <a:ext cx="2551113" cy="3779838"/>
          </a:xfrm>
          <a:prstGeom prst="rect">
            <a:avLst/>
          </a:prstGeom>
          <a:noFill/>
          <a:ln w="9525">
            <a:noFill/>
            <a:miter lim="800000"/>
            <a:headEnd/>
            <a:tailEnd/>
          </a:ln>
        </p:spPr>
      </p:pic>
      <p:sp>
        <p:nvSpPr>
          <p:cNvPr id="41994" name="Text Box 10"/>
          <p:cNvSpPr txBox="1">
            <a:spLocks noChangeArrowheads="1"/>
          </p:cNvSpPr>
          <p:nvPr/>
        </p:nvSpPr>
        <p:spPr bwMode="auto">
          <a:xfrm>
            <a:off x="381000" y="6096000"/>
            <a:ext cx="2286000" cy="638175"/>
          </a:xfrm>
          <a:prstGeom prst="rect">
            <a:avLst/>
          </a:prstGeom>
          <a:noFill/>
          <a:ln w="9525">
            <a:noFill/>
            <a:miter lim="800000"/>
            <a:headEnd/>
            <a:tailEnd/>
          </a:ln>
        </p:spPr>
        <p:txBody>
          <a:bodyPr>
            <a:spAutoFit/>
          </a:bodyPr>
          <a:lstStyle/>
          <a:p>
            <a:r>
              <a:rPr lang="it-IT" sz="900">
                <a:latin typeface="ArialMT" charset="0"/>
              </a:rPr>
              <a:t> 18F-FDG PET in DLB are characterized by </a:t>
            </a:r>
          </a:p>
          <a:p>
            <a:r>
              <a:rPr lang="it-IT" sz="900">
                <a:latin typeface="ArialMT" charset="0"/>
              </a:rPr>
              <a:t>Decreased glucose metabolism in the posterior  temporoparietal  regions  and cingulum</a:t>
            </a:r>
            <a:endParaRPr lang="it-IT" sz="900"/>
          </a:p>
        </p:txBody>
      </p:sp>
      <p:pic>
        <p:nvPicPr>
          <p:cNvPr id="41995" name="Picture 11"/>
          <p:cNvPicPr>
            <a:picLocks noChangeAspect="1" noChangeArrowheads="1"/>
          </p:cNvPicPr>
          <p:nvPr/>
        </p:nvPicPr>
        <p:blipFill>
          <a:blip r:embed="rId7" cstate="print"/>
          <a:srcRect/>
          <a:stretch>
            <a:fillRect/>
          </a:stretch>
        </p:blipFill>
        <p:spPr bwMode="auto">
          <a:xfrm>
            <a:off x="3048000" y="2286000"/>
            <a:ext cx="5181600" cy="2155825"/>
          </a:xfrm>
          <a:prstGeom prst="rect">
            <a:avLst/>
          </a:prstGeom>
          <a:noFill/>
          <a:ln w="9525">
            <a:noFill/>
            <a:miter lim="800000"/>
            <a:headEnd/>
            <a:tailEnd/>
          </a:ln>
        </p:spPr>
      </p:pic>
      <p:pic>
        <p:nvPicPr>
          <p:cNvPr id="41996" name="Picture 12"/>
          <p:cNvPicPr>
            <a:picLocks noChangeAspect="1" noChangeArrowheads="1"/>
          </p:cNvPicPr>
          <p:nvPr/>
        </p:nvPicPr>
        <p:blipFill>
          <a:blip r:embed="rId8" cstate="print"/>
          <a:srcRect/>
          <a:stretch>
            <a:fillRect/>
          </a:stretch>
        </p:blipFill>
        <p:spPr bwMode="auto">
          <a:xfrm>
            <a:off x="0" y="228600"/>
            <a:ext cx="1268413" cy="1222375"/>
          </a:xfrm>
          <a:prstGeom prst="rect">
            <a:avLst/>
          </a:prstGeom>
          <a:noFill/>
          <a:ln w="9525">
            <a:noFill/>
            <a:miter lim="800000"/>
            <a:headEnd/>
            <a:tailEnd/>
          </a:ln>
        </p:spPr>
      </p:pic>
      <p:sp>
        <p:nvSpPr>
          <p:cNvPr id="41997" name="Line 13"/>
          <p:cNvSpPr>
            <a:spLocks noChangeShapeType="1"/>
          </p:cNvSpPr>
          <p:nvPr/>
        </p:nvSpPr>
        <p:spPr bwMode="auto">
          <a:xfrm flipV="1">
            <a:off x="1066800" y="685800"/>
            <a:ext cx="533400" cy="152400"/>
          </a:xfrm>
          <a:prstGeom prst="line">
            <a:avLst/>
          </a:prstGeom>
          <a:noFill/>
          <a:ln w="9525">
            <a:solidFill>
              <a:schemeClr val="tx1"/>
            </a:solidFill>
            <a:round/>
            <a:headEnd/>
            <a:tailEnd type="triangle" w="med" len="med"/>
          </a:ln>
        </p:spPr>
        <p:txBody>
          <a:bodyPr/>
          <a:lstStyle/>
          <a:p>
            <a:endParaRPr lang="it-IT"/>
          </a:p>
        </p:txBody>
      </p:sp>
      <p:sp>
        <p:nvSpPr>
          <p:cNvPr id="41998" name="Line 14"/>
          <p:cNvSpPr>
            <a:spLocks noChangeShapeType="1"/>
          </p:cNvSpPr>
          <p:nvPr/>
        </p:nvSpPr>
        <p:spPr bwMode="auto">
          <a:xfrm>
            <a:off x="1066800" y="990600"/>
            <a:ext cx="457200" cy="304800"/>
          </a:xfrm>
          <a:prstGeom prst="line">
            <a:avLst/>
          </a:prstGeom>
          <a:noFill/>
          <a:ln w="9525">
            <a:solidFill>
              <a:schemeClr val="tx1"/>
            </a:solidFill>
            <a:round/>
            <a:headEnd/>
            <a:tailEnd type="triangle" w="med" len="med"/>
          </a:ln>
        </p:spPr>
        <p:txBody>
          <a:bodyPr/>
          <a:lstStyle/>
          <a:p>
            <a:endParaRPr lang="it-IT"/>
          </a:p>
        </p:txBody>
      </p:sp>
      <p:pic>
        <p:nvPicPr>
          <p:cNvPr id="41999" name="Picture 15"/>
          <p:cNvPicPr>
            <a:picLocks noChangeAspect="1" noChangeArrowheads="1"/>
          </p:cNvPicPr>
          <p:nvPr/>
        </p:nvPicPr>
        <p:blipFill>
          <a:blip r:embed="rId9" cstate="print"/>
          <a:srcRect/>
          <a:stretch>
            <a:fillRect/>
          </a:stretch>
        </p:blipFill>
        <p:spPr bwMode="auto">
          <a:xfrm>
            <a:off x="3124200" y="4724400"/>
            <a:ext cx="2457450" cy="1860550"/>
          </a:xfrm>
          <a:prstGeom prst="rect">
            <a:avLst/>
          </a:prstGeom>
          <a:noFill/>
          <a:ln w="9525">
            <a:noFill/>
            <a:miter lim="800000"/>
            <a:headEnd/>
            <a:tailEnd/>
          </a:ln>
        </p:spPr>
      </p:pic>
      <p:pic>
        <p:nvPicPr>
          <p:cNvPr id="42000" name="Picture 16"/>
          <p:cNvPicPr>
            <a:picLocks noChangeAspect="1" noChangeArrowheads="1"/>
          </p:cNvPicPr>
          <p:nvPr/>
        </p:nvPicPr>
        <p:blipFill>
          <a:blip r:embed="rId10" cstate="print"/>
          <a:srcRect/>
          <a:stretch>
            <a:fillRect/>
          </a:stretch>
        </p:blipFill>
        <p:spPr bwMode="auto">
          <a:xfrm>
            <a:off x="5715000" y="5181600"/>
            <a:ext cx="2438400" cy="1012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cstate="print"/>
          <a:srcRect/>
          <a:stretch>
            <a:fillRect/>
          </a:stretch>
        </p:blipFill>
        <p:spPr bwMode="auto">
          <a:xfrm>
            <a:off x="2362200" y="304800"/>
            <a:ext cx="4376738" cy="885825"/>
          </a:xfrm>
          <a:prstGeom prst="rect">
            <a:avLst/>
          </a:prstGeom>
          <a:noFill/>
          <a:ln w="9525">
            <a:noFill/>
            <a:miter lim="800000"/>
            <a:headEnd/>
            <a:tailEnd/>
          </a:ln>
        </p:spPr>
      </p:pic>
      <p:pic>
        <p:nvPicPr>
          <p:cNvPr id="43011" name="Picture 3"/>
          <p:cNvPicPr>
            <a:picLocks noChangeAspect="1" noChangeArrowheads="1"/>
          </p:cNvPicPr>
          <p:nvPr/>
        </p:nvPicPr>
        <p:blipFill>
          <a:blip r:embed="rId3" cstate="print"/>
          <a:srcRect/>
          <a:stretch>
            <a:fillRect/>
          </a:stretch>
        </p:blipFill>
        <p:spPr bwMode="auto">
          <a:xfrm>
            <a:off x="381000" y="1447800"/>
            <a:ext cx="4029075" cy="4648200"/>
          </a:xfrm>
          <a:prstGeom prst="rect">
            <a:avLst/>
          </a:prstGeom>
          <a:noFill/>
          <a:ln w="9525">
            <a:noFill/>
            <a:miter lim="800000"/>
            <a:headEnd/>
            <a:tailEnd/>
          </a:ln>
        </p:spPr>
      </p:pic>
      <p:pic>
        <p:nvPicPr>
          <p:cNvPr id="43012" name="Picture 4"/>
          <p:cNvPicPr>
            <a:picLocks noChangeAspect="1" noChangeArrowheads="1"/>
          </p:cNvPicPr>
          <p:nvPr/>
        </p:nvPicPr>
        <p:blipFill>
          <a:blip r:embed="rId4" cstate="print"/>
          <a:srcRect/>
          <a:stretch>
            <a:fillRect/>
          </a:stretch>
        </p:blipFill>
        <p:spPr bwMode="auto">
          <a:xfrm>
            <a:off x="4419600" y="2133600"/>
            <a:ext cx="4572000" cy="2625725"/>
          </a:xfrm>
          <a:prstGeom prst="rect">
            <a:avLst/>
          </a:prstGeom>
          <a:noFill/>
          <a:ln w="9525">
            <a:noFill/>
            <a:miter lim="800000"/>
            <a:headEnd/>
            <a:tailEnd/>
          </a:ln>
        </p:spPr>
      </p:pic>
      <p:sp>
        <p:nvSpPr>
          <p:cNvPr id="43013" name="Text Box 5"/>
          <p:cNvSpPr txBox="1">
            <a:spLocks noChangeArrowheads="1"/>
          </p:cNvSpPr>
          <p:nvPr/>
        </p:nvSpPr>
        <p:spPr bwMode="auto">
          <a:xfrm>
            <a:off x="4876800" y="4800600"/>
            <a:ext cx="1998663" cy="274638"/>
          </a:xfrm>
          <a:prstGeom prst="rect">
            <a:avLst/>
          </a:prstGeom>
          <a:noFill/>
          <a:ln w="9525">
            <a:noFill/>
            <a:miter lim="800000"/>
            <a:headEnd/>
            <a:tailEnd/>
          </a:ln>
        </p:spPr>
        <p:txBody>
          <a:bodyPr wrap="none">
            <a:spAutoFit/>
          </a:bodyPr>
          <a:lstStyle/>
          <a:p>
            <a:r>
              <a:rPr lang="it-IT" sz="1200">
                <a:latin typeface="NewCenturySchlbk-Roman" charset="0"/>
              </a:rPr>
              <a:t>500 MBq of 99mTc-HMPAO</a:t>
            </a:r>
            <a:endParaRPr lang="it-IT" sz="120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026"/>
          <p:cNvPicPr>
            <a:picLocks noChangeAspect="1" noChangeArrowheads="1"/>
          </p:cNvPicPr>
          <p:nvPr/>
        </p:nvPicPr>
        <p:blipFill>
          <a:blip r:embed="rId2" cstate="print"/>
          <a:srcRect/>
          <a:stretch>
            <a:fillRect/>
          </a:stretch>
        </p:blipFill>
        <p:spPr bwMode="auto">
          <a:xfrm>
            <a:off x="228600" y="5803900"/>
            <a:ext cx="3140075" cy="1054100"/>
          </a:xfrm>
          <a:prstGeom prst="rect">
            <a:avLst/>
          </a:prstGeom>
          <a:noFill/>
          <a:ln w="9525">
            <a:noFill/>
            <a:miter lim="800000"/>
            <a:headEnd/>
            <a:tailEnd/>
          </a:ln>
        </p:spPr>
      </p:pic>
      <p:pic>
        <p:nvPicPr>
          <p:cNvPr id="44035" name="Picture 1027"/>
          <p:cNvPicPr>
            <a:picLocks noChangeAspect="1" noChangeArrowheads="1"/>
          </p:cNvPicPr>
          <p:nvPr/>
        </p:nvPicPr>
        <p:blipFill>
          <a:blip r:embed="rId3" cstate="print"/>
          <a:srcRect/>
          <a:stretch>
            <a:fillRect/>
          </a:stretch>
        </p:blipFill>
        <p:spPr bwMode="auto">
          <a:xfrm>
            <a:off x="0" y="152400"/>
            <a:ext cx="3429000" cy="5686425"/>
          </a:xfrm>
          <a:prstGeom prst="rect">
            <a:avLst/>
          </a:prstGeom>
          <a:noFill/>
          <a:ln w="9525">
            <a:noFill/>
            <a:miter lim="800000"/>
            <a:headEnd/>
            <a:tailEnd/>
          </a:ln>
        </p:spPr>
      </p:pic>
      <p:pic>
        <p:nvPicPr>
          <p:cNvPr id="44036" name="Picture 1028"/>
          <p:cNvPicPr>
            <a:picLocks noChangeAspect="1" noChangeArrowheads="1"/>
          </p:cNvPicPr>
          <p:nvPr/>
        </p:nvPicPr>
        <p:blipFill>
          <a:blip r:embed="rId4" cstate="print"/>
          <a:srcRect/>
          <a:stretch>
            <a:fillRect/>
          </a:stretch>
        </p:blipFill>
        <p:spPr bwMode="auto">
          <a:xfrm>
            <a:off x="6705600" y="2819400"/>
            <a:ext cx="1800225" cy="1231900"/>
          </a:xfrm>
          <a:prstGeom prst="rect">
            <a:avLst/>
          </a:prstGeom>
          <a:noFill/>
          <a:ln w="9525">
            <a:noFill/>
            <a:miter lim="800000"/>
            <a:headEnd/>
            <a:tailEnd/>
          </a:ln>
        </p:spPr>
      </p:pic>
      <p:pic>
        <p:nvPicPr>
          <p:cNvPr id="44037" name="Picture 1029"/>
          <p:cNvPicPr>
            <a:picLocks noChangeAspect="1" noChangeArrowheads="1"/>
          </p:cNvPicPr>
          <p:nvPr/>
        </p:nvPicPr>
        <p:blipFill>
          <a:blip r:embed="rId5" cstate="print"/>
          <a:srcRect/>
          <a:stretch>
            <a:fillRect/>
          </a:stretch>
        </p:blipFill>
        <p:spPr bwMode="auto">
          <a:xfrm>
            <a:off x="3505200" y="4191000"/>
            <a:ext cx="5334000" cy="1647825"/>
          </a:xfrm>
          <a:prstGeom prst="rect">
            <a:avLst/>
          </a:prstGeom>
          <a:noFill/>
          <a:ln w="9525">
            <a:noFill/>
            <a:miter lim="800000"/>
            <a:headEnd/>
            <a:tailEnd/>
          </a:ln>
        </p:spPr>
      </p:pic>
      <p:pic>
        <p:nvPicPr>
          <p:cNvPr id="44038" name="Picture 1030"/>
          <p:cNvPicPr>
            <a:picLocks noChangeAspect="1" noChangeArrowheads="1"/>
          </p:cNvPicPr>
          <p:nvPr/>
        </p:nvPicPr>
        <p:blipFill>
          <a:blip r:embed="rId6" cstate="print"/>
          <a:srcRect/>
          <a:stretch>
            <a:fillRect/>
          </a:stretch>
        </p:blipFill>
        <p:spPr bwMode="auto">
          <a:xfrm>
            <a:off x="3581400" y="3657600"/>
            <a:ext cx="2743200" cy="455613"/>
          </a:xfrm>
          <a:prstGeom prst="rect">
            <a:avLst/>
          </a:prstGeom>
          <a:noFill/>
          <a:ln w="9525">
            <a:noFill/>
            <a:miter lim="800000"/>
            <a:headEnd/>
            <a:tailEnd/>
          </a:ln>
        </p:spPr>
      </p:pic>
      <p:sp>
        <p:nvSpPr>
          <p:cNvPr id="44039" name="Text Box 1031"/>
          <p:cNvSpPr txBox="1">
            <a:spLocks noChangeArrowheads="1"/>
          </p:cNvSpPr>
          <p:nvPr/>
        </p:nvSpPr>
        <p:spPr bwMode="auto">
          <a:xfrm>
            <a:off x="3657600" y="5943600"/>
            <a:ext cx="5181600" cy="822325"/>
          </a:xfrm>
          <a:prstGeom prst="rect">
            <a:avLst/>
          </a:prstGeom>
          <a:noFill/>
          <a:ln w="9525">
            <a:noFill/>
            <a:miter lim="800000"/>
            <a:headEnd/>
            <a:tailEnd/>
          </a:ln>
        </p:spPr>
        <p:txBody>
          <a:bodyPr>
            <a:spAutoFit/>
          </a:bodyPr>
          <a:lstStyle/>
          <a:p>
            <a:r>
              <a:rPr lang="it-IT" sz="1200">
                <a:solidFill>
                  <a:srgbClr val="231F20"/>
                </a:solidFill>
                <a:latin typeface="ScalaLancetPro" charset="0"/>
              </a:rPr>
              <a:t>B(type 1); asymmetric uptakewith normal or almost normal putamen activity in one hemisphere and a more marked change on the other side</a:t>
            </a:r>
          </a:p>
          <a:p>
            <a:r>
              <a:rPr lang="it-IT" sz="1200">
                <a:solidFill>
                  <a:srgbClr val="231F20"/>
                </a:solidFill>
                <a:latin typeface="ScalaLancetPro" charset="0"/>
              </a:rPr>
              <a:t>C (type 2) greatly reduced uptake in the putamen on both</a:t>
            </a:r>
          </a:p>
          <a:p>
            <a:r>
              <a:rPr lang="it-IT" sz="1200">
                <a:solidFill>
                  <a:srgbClr val="231F20"/>
                </a:solidFill>
                <a:latin typeface="ScalaLancetPro" charset="0"/>
              </a:rPr>
              <a:t>D (type 3) the right and left sides; uptake virtually absent</a:t>
            </a:r>
            <a:endParaRPr lang="it-IT" sz="1200"/>
          </a:p>
        </p:txBody>
      </p:sp>
      <p:pic>
        <p:nvPicPr>
          <p:cNvPr id="44040" name="Picture 1032"/>
          <p:cNvPicPr>
            <a:picLocks noChangeAspect="1" noChangeArrowheads="1"/>
          </p:cNvPicPr>
          <p:nvPr/>
        </p:nvPicPr>
        <p:blipFill>
          <a:blip r:embed="rId7" cstate="print"/>
          <a:srcRect/>
          <a:stretch>
            <a:fillRect/>
          </a:stretch>
        </p:blipFill>
        <p:spPr bwMode="auto">
          <a:xfrm>
            <a:off x="3581400" y="304800"/>
            <a:ext cx="2381250" cy="2387600"/>
          </a:xfrm>
          <a:prstGeom prst="rect">
            <a:avLst/>
          </a:prstGeom>
          <a:noFill/>
          <a:ln w="9525">
            <a:noFill/>
            <a:miter lim="800000"/>
            <a:headEnd/>
            <a:tailEnd/>
          </a:ln>
        </p:spPr>
      </p:pic>
      <p:pic>
        <p:nvPicPr>
          <p:cNvPr id="44041" name="Picture 1033"/>
          <p:cNvPicPr>
            <a:picLocks noChangeAspect="1" noChangeArrowheads="1"/>
          </p:cNvPicPr>
          <p:nvPr/>
        </p:nvPicPr>
        <p:blipFill>
          <a:blip r:embed="rId8" cstate="print"/>
          <a:srcRect/>
          <a:stretch>
            <a:fillRect/>
          </a:stretch>
        </p:blipFill>
        <p:spPr bwMode="auto">
          <a:xfrm>
            <a:off x="5943600" y="1066800"/>
            <a:ext cx="1444625" cy="1579563"/>
          </a:xfrm>
          <a:prstGeom prst="rect">
            <a:avLst/>
          </a:prstGeom>
          <a:noFill/>
          <a:ln w="9525">
            <a:noFill/>
            <a:miter lim="800000"/>
            <a:headEnd/>
            <a:tailEnd/>
          </a:ln>
        </p:spPr>
      </p:pic>
      <p:pic>
        <p:nvPicPr>
          <p:cNvPr id="44042" name="Picture 1034"/>
          <p:cNvPicPr>
            <a:picLocks noChangeAspect="1" noChangeArrowheads="1"/>
          </p:cNvPicPr>
          <p:nvPr/>
        </p:nvPicPr>
        <p:blipFill>
          <a:blip r:embed="rId9" cstate="print"/>
          <a:srcRect/>
          <a:stretch>
            <a:fillRect/>
          </a:stretch>
        </p:blipFill>
        <p:spPr bwMode="auto">
          <a:xfrm>
            <a:off x="3581400" y="2743200"/>
            <a:ext cx="1447800" cy="547688"/>
          </a:xfrm>
          <a:prstGeom prst="rect">
            <a:avLst/>
          </a:prstGeom>
          <a:noFill/>
          <a:ln w="9525">
            <a:noFill/>
            <a:miter lim="800000"/>
            <a:headEnd/>
            <a:tailEnd/>
          </a:ln>
        </p:spPr>
      </p:pic>
      <p:pic>
        <p:nvPicPr>
          <p:cNvPr id="44043" name="Picture 1035"/>
          <p:cNvPicPr>
            <a:picLocks noChangeAspect="1" noChangeArrowheads="1"/>
          </p:cNvPicPr>
          <p:nvPr/>
        </p:nvPicPr>
        <p:blipFill>
          <a:blip r:embed="rId10" cstate="print"/>
          <a:srcRect/>
          <a:stretch>
            <a:fillRect/>
          </a:stretch>
        </p:blipFill>
        <p:spPr bwMode="auto">
          <a:xfrm>
            <a:off x="6019800" y="381000"/>
            <a:ext cx="2714625" cy="717550"/>
          </a:xfrm>
          <a:prstGeom prst="rect">
            <a:avLst/>
          </a:prstGeom>
          <a:noFill/>
          <a:ln w="9525">
            <a:noFill/>
            <a:miter lim="800000"/>
            <a:headEnd/>
            <a:tailEnd/>
          </a:ln>
        </p:spPr>
      </p:pic>
      <p:pic>
        <p:nvPicPr>
          <p:cNvPr id="44044" name="Picture 1036"/>
          <p:cNvPicPr>
            <a:picLocks noChangeAspect="1" noChangeArrowheads="1"/>
          </p:cNvPicPr>
          <p:nvPr/>
        </p:nvPicPr>
        <p:blipFill>
          <a:blip r:embed="rId11" cstate="print"/>
          <a:srcRect/>
          <a:stretch>
            <a:fillRect/>
          </a:stretch>
        </p:blipFill>
        <p:spPr bwMode="auto">
          <a:xfrm>
            <a:off x="5791200" y="5638800"/>
            <a:ext cx="1803400" cy="252413"/>
          </a:xfrm>
          <a:prstGeom prst="rect">
            <a:avLst/>
          </a:prstGeom>
          <a:noFill/>
          <a:ln w="9525">
            <a:noFill/>
            <a:miter lim="800000"/>
            <a:headEnd/>
            <a:tailEnd/>
          </a:ln>
        </p:spPr>
      </p:pic>
      <p:pic>
        <p:nvPicPr>
          <p:cNvPr id="44045" name="Picture 1037"/>
          <p:cNvPicPr>
            <a:picLocks noChangeAspect="1" noChangeArrowheads="1"/>
          </p:cNvPicPr>
          <p:nvPr/>
        </p:nvPicPr>
        <p:blipFill>
          <a:blip r:embed="rId12" cstate="print"/>
          <a:srcRect/>
          <a:stretch>
            <a:fillRect/>
          </a:stretch>
        </p:blipFill>
        <p:spPr bwMode="auto">
          <a:xfrm>
            <a:off x="3581400" y="4114800"/>
            <a:ext cx="3962400" cy="2016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2" cstate="print"/>
          <a:stretch>
            <a:fillRect/>
          </a:stretch>
        </p:blipFill>
        <p:spPr>
          <a:xfrm>
            <a:off x="273453" y="6340485"/>
            <a:ext cx="327006" cy="470591"/>
          </a:xfrm>
          <a:prstGeom prst="rect">
            <a:avLst/>
          </a:prstGeom>
        </p:spPr>
      </p:pic>
      <p:pic>
        <p:nvPicPr>
          <p:cNvPr id="20" name="Immagine 19"/>
          <p:cNvPicPr>
            <a:picLocks noChangeAspect="1"/>
          </p:cNvPicPr>
          <p:nvPr/>
        </p:nvPicPr>
        <p:blipFill rotWithShape="1">
          <a:blip r:embed="rId3" cstate="print">
            <a:alphaModFix amt="30000"/>
            <a:extLst>
              <a:ext uri="{28A0092B-C50C-407E-A947-70E740481C1C}">
                <a14:useLocalDpi xmlns="" xmlns:a14="http://schemas.microsoft.com/office/drawing/2010/main" val="0"/>
              </a:ext>
            </a:extLst>
          </a:blip>
          <a:srcRect l="22914" t="11457" r="52401" b="23967"/>
          <a:stretch/>
        </p:blipFill>
        <p:spPr>
          <a:xfrm>
            <a:off x="7358088" y="140185"/>
            <a:ext cx="1875207" cy="6540855"/>
          </a:xfrm>
          <a:prstGeom prst="rect">
            <a:avLst/>
          </a:prstGeom>
          <a:effectLst>
            <a:outerShdw sx="1000" sy="1000" algn="ctr" rotWithShape="0">
              <a:srgbClr val="000000"/>
            </a:outerShdw>
          </a:effectLst>
        </p:spPr>
      </p:pic>
      <p:sp>
        <p:nvSpPr>
          <p:cNvPr id="27" name="Rettangolo arrotondato 26"/>
          <p:cNvSpPr/>
          <p:nvPr/>
        </p:nvSpPr>
        <p:spPr>
          <a:xfrm>
            <a:off x="316254" y="178269"/>
            <a:ext cx="2797549" cy="604062"/>
          </a:xfrm>
          <a:prstGeom prst="roundRect">
            <a:avLst/>
          </a:prstGeom>
          <a:solidFill>
            <a:srgbClr val="231A69">
              <a:alpha val="0"/>
            </a:srgbClr>
          </a:solidFill>
          <a:ln w="44450">
            <a:solidFill>
              <a:srgbClr val="231A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i="1" dirty="0" err="1">
                <a:solidFill>
                  <a:srgbClr val="231A69"/>
                </a:solidFill>
              </a:rPr>
              <a:t>Cingulate</a:t>
            </a:r>
            <a:r>
              <a:rPr lang="it-IT" sz="2000" b="1" i="1" dirty="0">
                <a:solidFill>
                  <a:srgbClr val="231A69"/>
                </a:solidFill>
              </a:rPr>
              <a:t> </a:t>
            </a:r>
            <a:r>
              <a:rPr lang="it-IT" sz="2000" b="1" i="1" dirty="0" err="1">
                <a:solidFill>
                  <a:srgbClr val="231A69"/>
                </a:solidFill>
              </a:rPr>
              <a:t>island</a:t>
            </a:r>
            <a:r>
              <a:rPr lang="it-IT" sz="2000" b="1" i="1" dirty="0">
                <a:solidFill>
                  <a:srgbClr val="231A69"/>
                </a:solidFill>
              </a:rPr>
              <a:t> </a:t>
            </a:r>
            <a:r>
              <a:rPr lang="it-IT" sz="2000" b="1" i="1" dirty="0" err="1">
                <a:solidFill>
                  <a:srgbClr val="231A69"/>
                </a:solidFill>
              </a:rPr>
              <a:t>sign</a:t>
            </a:r>
            <a:endParaRPr lang="it-IT" sz="2000" b="1" i="1" dirty="0">
              <a:solidFill>
                <a:srgbClr val="231A69"/>
              </a:solidFill>
            </a:endParaRPr>
          </a:p>
        </p:txBody>
      </p:sp>
      <p:sp>
        <p:nvSpPr>
          <p:cNvPr id="33" name="Rettangolo 32"/>
          <p:cNvSpPr/>
          <p:nvPr/>
        </p:nvSpPr>
        <p:spPr>
          <a:xfrm flipV="1">
            <a:off x="560568" y="6597452"/>
            <a:ext cx="8435518" cy="45719"/>
          </a:xfrm>
          <a:prstGeom prst="rect">
            <a:avLst/>
          </a:prstGeom>
          <a:solidFill>
            <a:srgbClr val="231A69"/>
          </a:solidFill>
          <a:ln>
            <a:solidFill>
              <a:srgbClr val="231A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CasellaDiTesto 28"/>
          <p:cNvSpPr txBox="1"/>
          <p:nvPr/>
        </p:nvSpPr>
        <p:spPr>
          <a:xfrm>
            <a:off x="5303940" y="6345284"/>
            <a:ext cx="4272773" cy="276999"/>
          </a:xfrm>
          <a:prstGeom prst="rect">
            <a:avLst/>
          </a:prstGeom>
          <a:noFill/>
        </p:spPr>
        <p:txBody>
          <a:bodyPr wrap="none" rtlCol="0">
            <a:spAutoFit/>
          </a:bodyPr>
          <a:lstStyle/>
          <a:p>
            <a:pPr algn="ctr"/>
            <a:r>
              <a:rPr lang="it-IT" sz="1200" b="1" dirty="0">
                <a:solidFill>
                  <a:srgbClr val="241B6C"/>
                </a:solidFill>
              </a:rPr>
              <a:t>Clinica Neurologica </a:t>
            </a:r>
            <a:r>
              <a:rPr lang="it-IT" sz="1200" b="1" dirty="0">
                <a:solidFill>
                  <a:srgbClr val="231A69"/>
                </a:solidFill>
              </a:rPr>
              <a:t>Ospedale Clinicizzato “SS Annunziata” Chieti</a:t>
            </a:r>
          </a:p>
        </p:txBody>
      </p:sp>
      <p:sp>
        <p:nvSpPr>
          <p:cNvPr id="30" name="CasellaDiTesto 29"/>
          <p:cNvSpPr txBox="1"/>
          <p:nvPr/>
        </p:nvSpPr>
        <p:spPr>
          <a:xfrm>
            <a:off x="7524448" y="6611780"/>
            <a:ext cx="1681872" cy="246221"/>
          </a:xfrm>
          <a:prstGeom prst="rect">
            <a:avLst/>
          </a:prstGeom>
          <a:noFill/>
        </p:spPr>
        <p:txBody>
          <a:bodyPr wrap="none" rtlCol="0">
            <a:spAutoFit/>
          </a:bodyPr>
          <a:lstStyle/>
          <a:p>
            <a:pPr algn="ctr"/>
            <a:r>
              <a:rPr lang="it-IT" sz="1000" dirty="0">
                <a:solidFill>
                  <a:srgbClr val="241B6C"/>
                </a:solidFill>
              </a:rPr>
              <a:t>Direttore Prof. </a:t>
            </a:r>
            <a:r>
              <a:rPr lang="it-IT" sz="1000" b="1" dirty="0">
                <a:solidFill>
                  <a:srgbClr val="241B6C"/>
                </a:solidFill>
              </a:rPr>
              <a:t>Marco </a:t>
            </a:r>
            <a:r>
              <a:rPr lang="it-IT" sz="1000" b="1" dirty="0" err="1">
                <a:solidFill>
                  <a:srgbClr val="241B6C"/>
                </a:solidFill>
              </a:rPr>
              <a:t>Onofrj</a:t>
            </a:r>
            <a:endParaRPr lang="it-IT" sz="1000" b="1" dirty="0">
              <a:solidFill>
                <a:srgbClr val="241B6C"/>
              </a:solidFill>
            </a:endParaRPr>
          </a:p>
        </p:txBody>
      </p:sp>
      <p:sp>
        <p:nvSpPr>
          <p:cNvPr id="17" name="Rettangolo 16"/>
          <p:cNvSpPr/>
          <p:nvPr/>
        </p:nvSpPr>
        <p:spPr>
          <a:xfrm>
            <a:off x="329481" y="1818812"/>
            <a:ext cx="2768441" cy="1815882"/>
          </a:xfrm>
          <a:prstGeom prst="rect">
            <a:avLst/>
          </a:prstGeom>
        </p:spPr>
        <p:txBody>
          <a:bodyPr wrap="square">
            <a:spAutoFit/>
          </a:bodyPr>
          <a:lstStyle/>
          <a:p>
            <a:pPr algn="ctr"/>
            <a:r>
              <a:rPr lang="en-US" sz="1400" dirty="0"/>
              <a:t>Prominent</a:t>
            </a:r>
            <a:r>
              <a:rPr lang="en-US" sz="1400" b="1" dirty="0">
                <a:solidFill>
                  <a:srgbClr val="C00000"/>
                </a:solidFill>
              </a:rPr>
              <a:t> </a:t>
            </a:r>
            <a:r>
              <a:rPr lang="en-US" sz="1400" b="1" dirty="0" err="1">
                <a:solidFill>
                  <a:srgbClr val="C00000"/>
                </a:solidFill>
              </a:rPr>
              <a:t>temporoparietal</a:t>
            </a:r>
            <a:r>
              <a:rPr lang="en-US" sz="1400" b="1" dirty="0">
                <a:solidFill>
                  <a:srgbClr val="C00000"/>
                </a:solidFill>
              </a:rPr>
              <a:t> </a:t>
            </a:r>
            <a:r>
              <a:rPr lang="en-US" sz="1400" dirty="0" err="1"/>
              <a:t>hypometabolism</a:t>
            </a:r>
            <a:r>
              <a:rPr lang="en-US" sz="1400" dirty="0"/>
              <a:t> and </a:t>
            </a:r>
            <a:r>
              <a:rPr lang="en-US" sz="1400" dirty="0" err="1"/>
              <a:t>hypoperfusion</a:t>
            </a:r>
            <a:r>
              <a:rPr lang="en-US" sz="1400" dirty="0"/>
              <a:t> </a:t>
            </a:r>
          </a:p>
          <a:p>
            <a:pPr algn="ctr"/>
            <a:endParaRPr lang="en-US" sz="1400" b="1" dirty="0">
              <a:solidFill>
                <a:srgbClr val="C00000"/>
              </a:solidFill>
            </a:endParaRPr>
          </a:p>
          <a:p>
            <a:pPr algn="ctr"/>
            <a:endParaRPr lang="en-US" sz="1400" b="1" dirty="0">
              <a:solidFill>
                <a:srgbClr val="C00000"/>
              </a:solidFill>
            </a:endParaRPr>
          </a:p>
          <a:p>
            <a:pPr algn="ctr"/>
            <a:r>
              <a:rPr lang="en-US" sz="1400" b="1" dirty="0">
                <a:solidFill>
                  <a:srgbClr val="C00000"/>
                </a:solidFill>
              </a:rPr>
              <a:t>posterior </a:t>
            </a:r>
            <a:r>
              <a:rPr lang="en-US" sz="1400" b="1" dirty="0" err="1">
                <a:solidFill>
                  <a:srgbClr val="C00000"/>
                </a:solidFill>
              </a:rPr>
              <a:t>cingulate</a:t>
            </a:r>
            <a:r>
              <a:rPr lang="en-US" sz="1400" b="1" dirty="0">
                <a:solidFill>
                  <a:srgbClr val="C00000"/>
                </a:solidFill>
              </a:rPr>
              <a:t> </a:t>
            </a:r>
            <a:r>
              <a:rPr lang="en-US" sz="1400" b="1" dirty="0" err="1">
                <a:solidFill>
                  <a:srgbClr val="C00000"/>
                </a:solidFill>
              </a:rPr>
              <a:t>gyri</a:t>
            </a:r>
            <a:r>
              <a:rPr lang="en-US" sz="1400" b="1" dirty="0">
                <a:solidFill>
                  <a:srgbClr val="C00000"/>
                </a:solidFill>
              </a:rPr>
              <a:t> </a:t>
            </a:r>
            <a:r>
              <a:rPr lang="en-US" sz="1400" dirty="0"/>
              <a:t>(PCG) is mainly affected  even in early stages</a:t>
            </a:r>
            <a:endParaRPr lang="it-IT" sz="1400" dirty="0"/>
          </a:p>
        </p:txBody>
      </p:sp>
      <p:sp>
        <p:nvSpPr>
          <p:cNvPr id="18" name="Ovale 17"/>
          <p:cNvSpPr/>
          <p:nvPr/>
        </p:nvSpPr>
        <p:spPr>
          <a:xfrm>
            <a:off x="1400648" y="3683500"/>
            <a:ext cx="675000" cy="900000"/>
          </a:xfrm>
          <a:prstGeom prst="ellipse">
            <a:avLst/>
          </a:prstGeom>
          <a:solidFill>
            <a:schemeClr val="accent1">
              <a:alpha val="0"/>
            </a:schemeClr>
          </a:solidFill>
          <a:ln w="47625">
            <a:solidFill>
              <a:srgbClr val="231A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200" b="1" dirty="0">
                <a:solidFill>
                  <a:srgbClr val="C00000"/>
                </a:solidFill>
              </a:rPr>
              <a:t>DLB</a:t>
            </a:r>
          </a:p>
        </p:txBody>
      </p:sp>
      <p:sp>
        <p:nvSpPr>
          <p:cNvPr id="22" name="Freccia in giù 21"/>
          <p:cNvSpPr/>
          <p:nvPr/>
        </p:nvSpPr>
        <p:spPr>
          <a:xfrm>
            <a:off x="1738151" y="2502900"/>
            <a:ext cx="141890" cy="388570"/>
          </a:xfrm>
          <a:prstGeom prst="downArrow">
            <a:avLst/>
          </a:prstGeom>
          <a:solidFill>
            <a:srgbClr val="231A69"/>
          </a:solidFill>
          <a:ln>
            <a:solidFill>
              <a:srgbClr val="231A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Rettangolo 22"/>
          <p:cNvSpPr/>
          <p:nvPr/>
        </p:nvSpPr>
        <p:spPr>
          <a:xfrm>
            <a:off x="382256" y="4586125"/>
            <a:ext cx="2715666" cy="1600438"/>
          </a:xfrm>
          <a:prstGeom prst="rect">
            <a:avLst/>
          </a:prstGeom>
        </p:spPr>
        <p:txBody>
          <a:bodyPr wrap="square">
            <a:spAutoFit/>
          </a:bodyPr>
          <a:lstStyle/>
          <a:p>
            <a:pPr algn="ctr"/>
            <a:r>
              <a:rPr lang="it-IT" sz="1400" dirty="0" err="1"/>
              <a:t>Prominent</a:t>
            </a:r>
            <a:r>
              <a:rPr lang="it-IT" sz="1400" dirty="0"/>
              <a:t> </a:t>
            </a:r>
            <a:r>
              <a:rPr lang="it-IT" sz="1400" b="1" dirty="0" err="1">
                <a:solidFill>
                  <a:srgbClr val="C00000"/>
                </a:solidFill>
              </a:rPr>
              <a:t>occipital</a:t>
            </a:r>
            <a:r>
              <a:rPr lang="it-IT" sz="1400" dirty="0"/>
              <a:t> </a:t>
            </a:r>
            <a:r>
              <a:rPr lang="it-IT" sz="1400" dirty="0" err="1"/>
              <a:t>hypometabolism</a:t>
            </a:r>
            <a:r>
              <a:rPr lang="it-IT" sz="1400" dirty="0"/>
              <a:t> </a:t>
            </a:r>
            <a:r>
              <a:rPr lang="en-US" sz="1400" dirty="0"/>
              <a:t>and </a:t>
            </a:r>
            <a:r>
              <a:rPr lang="en-US" sz="1400" dirty="0" err="1"/>
              <a:t>hypoperfusion</a:t>
            </a:r>
            <a:endParaRPr lang="en-US" sz="1400" dirty="0"/>
          </a:p>
          <a:p>
            <a:pPr algn="ctr"/>
            <a:endParaRPr lang="en-US" sz="1400" dirty="0"/>
          </a:p>
          <a:p>
            <a:pPr algn="ctr"/>
            <a:endParaRPr lang="en-US" sz="1400" dirty="0"/>
          </a:p>
          <a:p>
            <a:pPr algn="ctr"/>
            <a:r>
              <a:rPr lang="en-US" sz="1400" b="1" dirty="0">
                <a:solidFill>
                  <a:srgbClr val="C00000"/>
                </a:solidFill>
              </a:rPr>
              <a:t>posterior </a:t>
            </a:r>
            <a:r>
              <a:rPr lang="en-US" sz="1400" b="1" dirty="0" err="1">
                <a:solidFill>
                  <a:srgbClr val="C00000"/>
                </a:solidFill>
              </a:rPr>
              <a:t>cingulate</a:t>
            </a:r>
            <a:r>
              <a:rPr lang="en-US" sz="1400" b="1" dirty="0">
                <a:solidFill>
                  <a:srgbClr val="C00000"/>
                </a:solidFill>
              </a:rPr>
              <a:t> </a:t>
            </a:r>
            <a:r>
              <a:rPr lang="en-US" sz="1400" b="1" dirty="0" err="1">
                <a:solidFill>
                  <a:srgbClr val="C00000"/>
                </a:solidFill>
              </a:rPr>
              <a:t>gyri</a:t>
            </a:r>
            <a:r>
              <a:rPr lang="en-US" sz="1400" b="1" dirty="0">
                <a:solidFill>
                  <a:srgbClr val="C00000"/>
                </a:solidFill>
              </a:rPr>
              <a:t> </a:t>
            </a:r>
            <a:r>
              <a:rPr lang="en-US" sz="1400" dirty="0"/>
              <a:t>(PCG) is  typically spared in early stages</a:t>
            </a:r>
            <a:endParaRPr lang="it-IT" sz="1400" dirty="0"/>
          </a:p>
        </p:txBody>
      </p:sp>
      <p:sp>
        <p:nvSpPr>
          <p:cNvPr id="24" name="Freccia in giù 23"/>
          <p:cNvSpPr/>
          <p:nvPr/>
        </p:nvSpPr>
        <p:spPr>
          <a:xfrm>
            <a:off x="1631728" y="5298962"/>
            <a:ext cx="141890" cy="388570"/>
          </a:xfrm>
          <a:prstGeom prst="downArrow">
            <a:avLst/>
          </a:prstGeom>
          <a:solidFill>
            <a:srgbClr val="231A69"/>
          </a:solidFill>
          <a:ln>
            <a:solidFill>
              <a:srgbClr val="231A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Ovale 24"/>
          <p:cNvSpPr/>
          <p:nvPr/>
        </p:nvSpPr>
        <p:spPr>
          <a:xfrm>
            <a:off x="1483419" y="966110"/>
            <a:ext cx="675000" cy="900000"/>
          </a:xfrm>
          <a:prstGeom prst="ellipse">
            <a:avLst/>
          </a:prstGeom>
          <a:solidFill>
            <a:schemeClr val="accent1">
              <a:alpha val="0"/>
            </a:schemeClr>
          </a:solidFill>
          <a:ln w="47625">
            <a:solidFill>
              <a:srgbClr val="231A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200" b="1" dirty="0">
                <a:solidFill>
                  <a:srgbClr val="C00000"/>
                </a:solidFill>
              </a:rPr>
              <a:t>AD</a:t>
            </a:r>
          </a:p>
        </p:txBody>
      </p:sp>
      <p:sp>
        <p:nvSpPr>
          <p:cNvPr id="40" name="Rettangolo arrotondato 39"/>
          <p:cNvSpPr/>
          <p:nvPr/>
        </p:nvSpPr>
        <p:spPr>
          <a:xfrm>
            <a:off x="316254" y="918812"/>
            <a:ext cx="2840794" cy="2654326"/>
          </a:xfrm>
          <a:prstGeom prst="roundRect">
            <a:avLst/>
          </a:prstGeom>
          <a:noFill/>
          <a:ln w="28575">
            <a:solidFill>
              <a:srgbClr val="231A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 name="Rettangolo arrotondato 41"/>
          <p:cNvSpPr/>
          <p:nvPr/>
        </p:nvSpPr>
        <p:spPr>
          <a:xfrm>
            <a:off x="329480" y="3620436"/>
            <a:ext cx="2827568" cy="2654326"/>
          </a:xfrm>
          <a:prstGeom prst="roundRect">
            <a:avLst/>
          </a:prstGeom>
          <a:noFill/>
          <a:ln w="28575">
            <a:solidFill>
              <a:srgbClr val="231A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 name="Gruppo 1">
            <a:extLst>
              <a:ext uri="{FF2B5EF4-FFF2-40B4-BE49-F238E27FC236}">
                <a16:creationId xmlns="" xmlns:a16="http://schemas.microsoft.com/office/drawing/2014/main" id="{5ED6FB28-29A0-4D01-9E27-0DBB2545DBE8}"/>
              </a:ext>
            </a:extLst>
          </p:cNvPr>
          <p:cNvGrpSpPr/>
          <p:nvPr/>
        </p:nvGrpSpPr>
        <p:grpSpPr>
          <a:xfrm>
            <a:off x="3484319" y="2327573"/>
            <a:ext cx="2728444" cy="3250611"/>
            <a:chOff x="5552122" y="2398086"/>
            <a:chExt cx="4464862" cy="3947197"/>
          </a:xfrm>
        </p:grpSpPr>
        <p:pic>
          <p:nvPicPr>
            <p:cNvPr id="1028" name="Picture 4"/>
            <p:cNvPicPr>
              <a:picLocks noChangeAspect="1" noChangeArrowheads="1"/>
            </p:cNvPicPr>
            <p:nvPr/>
          </p:nvPicPr>
          <p:blipFill>
            <a:blip r:embed="rId4" cstate="print"/>
            <a:srcRect/>
            <a:stretch>
              <a:fillRect/>
            </a:stretch>
          </p:blipFill>
          <p:spPr bwMode="auto">
            <a:xfrm>
              <a:off x="5552122" y="2398086"/>
              <a:ext cx="4464862" cy="3947197"/>
            </a:xfrm>
            <a:prstGeom prst="rect">
              <a:avLst/>
            </a:prstGeom>
            <a:noFill/>
            <a:ln w="9525">
              <a:noFill/>
              <a:miter lim="800000"/>
              <a:headEnd/>
              <a:tailEnd/>
            </a:ln>
            <a:effectLst/>
          </p:spPr>
        </p:pic>
        <p:sp>
          <p:nvSpPr>
            <p:cNvPr id="51" name="Rettangolo arrotondato 50"/>
            <p:cNvSpPr/>
            <p:nvPr/>
          </p:nvSpPr>
          <p:spPr>
            <a:xfrm>
              <a:off x="5599420" y="4966137"/>
              <a:ext cx="2231637" cy="134281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 name="Freccia a destra 51"/>
            <p:cNvSpPr/>
            <p:nvPr/>
          </p:nvSpPr>
          <p:spPr>
            <a:xfrm rot="10800000">
              <a:off x="8166538" y="5502164"/>
              <a:ext cx="1259103" cy="38857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54" name="Rettangolo 53"/>
          <p:cNvSpPr/>
          <p:nvPr/>
        </p:nvSpPr>
        <p:spPr>
          <a:xfrm>
            <a:off x="3484319" y="5613735"/>
            <a:ext cx="2586644" cy="707886"/>
          </a:xfrm>
          <a:prstGeom prst="rect">
            <a:avLst/>
          </a:prstGeom>
        </p:spPr>
        <p:txBody>
          <a:bodyPr wrap="square">
            <a:spAutoFit/>
          </a:bodyPr>
          <a:lstStyle/>
          <a:p>
            <a:r>
              <a:rPr lang="en-US" sz="1000" i="1" dirty="0"/>
              <a:t>The 18F-FDG PET </a:t>
            </a:r>
            <a:r>
              <a:rPr lang="en-US" sz="1000" i="1" dirty="0" err="1"/>
              <a:t>Cingulate</a:t>
            </a:r>
            <a:r>
              <a:rPr lang="en-US" sz="1000" i="1" dirty="0"/>
              <a:t> Island Sign and Comparison to 123I-b-CIT SPECT for Diagnosis of Dementia with </a:t>
            </a:r>
            <a:r>
              <a:rPr lang="en-US" sz="1000" i="1" dirty="0" err="1"/>
              <a:t>Lewy</a:t>
            </a:r>
            <a:r>
              <a:rPr lang="en-US" sz="1000" i="1" dirty="0"/>
              <a:t> Bodies, Lim et al., J </a:t>
            </a:r>
            <a:r>
              <a:rPr lang="en-US" sz="1000" i="1" dirty="0" err="1"/>
              <a:t>Nucl</a:t>
            </a:r>
            <a:r>
              <a:rPr lang="en-US" sz="1000" i="1" dirty="0"/>
              <a:t> Med 2009</a:t>
            </a:r>
            <a:endParaRPr lang="it-IT" sz="1000" i="1" dirty="0"/>
          </a:p>
        </p:txBody>
      </p:sp>
      <p:pic>
        <p:nvPicPr>
          <p:cNvPr id="28" name="Segnaposto contenuto 20">
            <a:extLst>
              <a:ext uri="{FF2B5EF4-FFF2-40B4-BE49-F238E27FC236}">
                <a16:creationId xmlns="" xmlns:a16="http://schemas.microsoft.com/office/drawing/2014/main" id="{ED5C04D8-8ECC-4A37-82EE-CABD1EBBA710}"/>
              </a:ext>
            </a:extLst>
          </p:cNvPr>
          <p:cNvPicPr>
            <a:picLocks noChangeAspect="1"/>
          </p:cNvPicPr>
          <p:nvPr/>
        </p:nvPicPr>
        <p:blipFill>
          <a:blip r:embed="rId5" cstate="print"/>
          <a:stretch>
            <a:fillRect/>
          </a:stretch>
        </p:blipFill>
        <p:spPr>
          <a:xfrm>
            <a:off x="6348518" y="2340693"/>
            <a:ext cx="2522025" cy="3250611"/>
          </a:xfrm>
          <a:prstGeom prst="rect">
            <a:avLst/>
          </a:prstGeom>
        </p:spPr>
      </p:pic>
      <p:sp>
        <p:nvSpPr>
          <p:cNvPr id="3" name="CasellaDiTesto 2">
            <a:extLst>
              <a:ext uri="{FF2B5EF4-FFF2-40B4-BE49-F238E27FC236}">
                <a16:creationId xmlns="" xmlns:a16="http://schemas.microsoft.com/office/drawing/2014/main" id="{F0FDD4C0-7397-4DE7-BFE6-8439E2E12525}"/>
              </a:ext>
            </a:extLst>
          </p:cNvPr>
          <p:cNvSpPr txBox="1"/>
          <p:nvPr/>
        </p:nvSpPr>
        <p:spPr>
          <a:xfrm>
            <a:off x="4549120" y="416633"/>
            <a:ext cx="3111461" cy="2145268"/>
          </a:xfrm>
          <a:prstGeom prst="roundRect">
            <a:avLst/>
          </a:prstGeom>
          <a:noFill/>
          <a:ln w="38100">
            <a:solidFill>
              <a:srgbClr val="231A69"/>
            </a:solidFill>
          </a:ln>
        </p:spPr>
        <p:txBody>
          <a:bodyPr wrap="square" rtlCol="0">
            <a:spAutoFit/>
          </a:bodyPr>
          <a:lstStyle/>
          <a:p>
            <a:pPr algn="ctr">
              <a:lnSpc>
                <a:spcPct val="150000"/>
              </a:lnSpc>
            </a:pPr>
            <a:r>
              <a:rPr lang="it-IT" sz="2000" b="1" dirty="0">
                <a:solidFill>
                  <a:srgbClr val="231A69"/>
                </a:solidFill>
              </a:rPr>
              <a:t>CIS </a:t>
            </a:r>
            <a:r>
              <a:rPr lang="it-IT" sz="2000" b="1" dirty="0" err="1">
                <a:solidFill>
                  <a:srgbClr val="231A69"/>
                </a:solidFill>
              </a:rPr>
              <a:t>is</a:t>
            </a:r>
            <a:r>
              <a:rPr lang="it-IT" sz="2000" b="1" dirty="0">
                <a:solidFill>
                  <a:srgbClr val="231A69"/>
                </a:solidFill>
              </a:rPr>
              <a:t> a </a:t>
            </a:r>
            <a:r>
              <a:rPr lang="it-IT" sz="2000" b="1" dirty="0">
                <a:solidFill>
                  <a:srgbClr val="C00000"/>
                </a:solidFill>
              </a:rPr>
              <a:t>PET</a:t>
            </a:r>
            <a:r>
              <a:rPr lang="it-IT" sz="2000" b="1" dirty="0">
                <a:solidFill>
                  <a:srgbClr val="231A69"/>
                </a:solidFill>
              </a:rPr>
              <a:t> </a:t>
            </a:r>
            <a:r>
              <a:rPr lang="it-IT" sz="2000" b="1" dirty="0" err="1">
                <a:solidFill>
                  <a:srgbClr val="231A69"/>
                </a:solidFill>
              </a:rPr>
              <a:t>sign</a:t>
            </a:r>
            <a:r>
              <a:rPr lang="it-IT" sz="2000" b="1" dirty="0">
                <a:solidFill>
                  <a:srgbClr val="231A69"/>
                </a:solidFill>
              </a:rPr>
              <a:t>, </a:t>
            </a:r>
            <a:r>
              <a:rPr lang="it-IT" sz="2000" b="1" dirty="0" err="1">
                <a:solidFill>
                  <a:srgbClr val="231A69"/>
                </a:solidFill>
              </a:rPr>
              <a:t>yet</a:t>
            </a:r>
            <a:r>
              <a:rPr lang="it-IT" sz="2000" b="1" dirty="0">
                <a:solidFill>
                  <a:srgbClr val="231A69"/>
                </a:solidFill>
              </a:rPr>
              <a:t> </a:t>
            </a:r>
            <a:r>
              <a:rPr lang="it-IT" sz="2000" b="1" dirty="0" err="1">
                <a:solidFill>
                  <a:srgbClr val="231A69"/>
                </a:solidFill>
              </a:rPr>
              <a:t>there</a:t>
            </a:r>
            <a:r>
              <a:rPr lang="it-IT" sz="2000" b="1" dirty="0">
                <a:solidFill>
                  <a:srgbClr val="231A69"/>
                </a:solidFill>
              </a:rPr>
              <a:t> are some </a:t>
            </a:r>
            <a:r>
              <a:rPr lang="it-IT" sz="2000" b="1" dirty="0" err="1">
                <a:solidFill>
                  <a:srgbClr val="231A69"/>
                </a:solidFill>
              </a:rPr>
              <a:t>evidences</a:t>
            </a:r>
            <a:r>
              <a:rPr lang="it-IT" sz="2000" b="1" dirty="0">
                <a:solidFill>
                  <a:srgbClr val="231A69"/>
                </a:solidFill>
              </a:rPr>
              <a:t> for </a:t>
            </a:r>
            <a:r>
              <a:rPr lang="it-IT" sz="2000" b="1" dirty="0" err="1">
                <a:solidFill>
                  <a:srgbClr val="C00000"/>
                </a:solidFill>
              </a:rPr>
              <a:t>fMRI</a:t>
            </a:r>
            <a:r>
              <a:rPr lang="it-IT" sz="2000" b="1" dirty="0">
                <a:solidFill>
                  <a:srgbClr val="231A69"/>
                </a:solidFill>
              </a:rPr>
              <a:t> and </a:t>
            </a:r>
            <a:r>
              <a:rPr lang="it-IT" sz="2000" b="1" dirty="0">
                <a:solidFill>
                  <a:srgbClr val="C00000"/>
                </a:solidFill>
              </a:rPr>
              <a:t>SPECT</a:t>
            </a:r>
            <a:r>
              <a:rPr lang="it-IT" sz="2000" b="1" dirty="0">
                <a:solidFill>
                  <a:srgbClr val="231A69"/>
                </a:solidFill>
              </a:rPr>
              <a:t> in </a:t>
            </a:r>
            <a:r>
              <a:rPr lang="it-IT" sz="2000" b="1" dirty="0" err="1">
                <a:solidFill>
                  <a:srgbClr val="231A69"/>
                </a:solidFill>
              </a:rPr>
              <a:t>its</a:t>
            </a:r>
            <a:r>
              <a:rPr lang="it-IT" sz="2000" b="1" dirty="0">
                <a:solidFill>
                  <a:srgbClr val="231A69"/>
                </a:solidFill>
              </a:rPr>
              <a:t> </a:t>
            </a:r>
            <a:r>
              <a:rPr lang="it-IT" sz="2000" b="1" dirty="0" err="1">
                <a:solidFill>
                  <a:srgbClr val="231A69"/>
                </a:solidFill>
              </a:rPr>
              <a:t>assessment</a:t>
            </a:r>
            <a:endParaRPr lang="it-IT" sz="2000" b="1" dirty="0">
              <a:solidFill>
                <a:srgbClr val="231A69"/>
              </a:solidFill>
            </a:endParaRPr>
          </a:p>
        </p:txBody>
      </p:sp>
    </p:spTree>
    <p:extLst>
      <p:ext uri="{BB962C8B-B14F-4D97-AF65-F5344CB8AC3E}">
        <p14:creationId xmlns="" xmlns:p14="http://schemas.microsoft.com/office/powerpoint/2010/main" val="35541400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724400" y="1076325"/>
            <a:ext cx="4286248" cy="5586145"/>
          </a:xfrm>
          <a:prstGeom prst="rect">
            <a:avLst/>
          </a:prstGeom>
          <a:ln w="38100">
            <a:solidFill>
              <a:schemeClr val="tx1"/>
            </a:solidFill>
          </a:ln>
        </p:spPr>
        <p:txBody>
          <a:bodyPr wrap="square">
            <a:spAutoFit/>
          </a:bodyPr>
          <a:lstStyle/>
          <a:p>
            <a:pPr marL="342900" indent="-342900">
              <a:buFont typeface="+mj-lt"/>
              <a:buAutoNum type="arabicPeriod"/>
            </a:pPr>
            <a:r>
              <a:rPr lang="it-IT" sz="1700" dirty="0" smtClean="0"/>
              <a:t>I</a:t>
            </a:r>
            <a:r>
              <a:rPr lang="en-US" sz="1700" dirty="0" err="1" smtClean="0"/>
              <a:t>nterconnected</a:t>
            </a:r>
            <a:r>
              <a:rPr lang="en-US" sz="1700" dirty="0" smtClean="0"/>
              <a:t> set of brain regions that is active when the brain is in a resting state. </a:t>
            </a:r>
          </a:p>
          <a:p>
            <a:pPr marL="342900" indent="-342900">
              <a:buFont typeface="+mj-lt"/>
              <a:buAutoNum type="arabicPeriod"/>
            </a:pPr>
            <a:endParaRPr lang="en-US" sz="1700" dirty="0" smtClean="0"/>
          </a:p>
          <a:p>
            <a:pPr marL="342900" indent="-342900">
              <a:buFont typeface="+mj-lt"/>
              <a:buAutoNum type="arabicPeriod"/>
            </a:pPr>
            <a:r>
              <a:rPr lang="en-US" sz="1700" dirty="0" smtClean="0"/>
              <a:t>Typically deactivates during memory encoding and other cognitively demanding tasks focused on processing of external stimuli. </a:t>
            </a:r>
          </a:p>
          <a:p>
            <a:pPr marL="342900" indent="-342900">
              <a:buFont typeface="+mj-lt"/>
              <a:buAutoNum type="arabicPeriod"/>
            </a:pPr>
            <a:endParaRPr lang="en-US" sz="1700" dirty="0" smtClean="0"/>
          </a:p>
          <a:p>
            <a:pPr marL="342900" indent="-342900">
              <a:buFont typeface="+mj-lt"/>
              <a:buAutoNum type="arabicPeriod"/>
            </a:pPr>
            <a:r>
              <a:rPr lang="en-US" sz="1700" dirty="0" smtClean="0"/>
              <a:t>DMN includes the dorsal and ventral medial prefrontal cortices, medial and lateral parietal cortex, and parts of the medial and lateral temporal cortices. </a:t>
            </a:r>
          </a:p>
          <a:p>
            <a:pPr marL="342900" indent="-342900">
              <a:buFont typeface="+mj-lt"/>
              <a:buAutoNum type="arabicPeriod"/>
            </a:pPr>
            <a:endParaRPr lang="it-IT" sz="1700" dirty="0" smtClean="0"/>
          </a:p>
          <a:p>
            <a:pPr marL="342900" indent="-342900">
              <a:buFont typeface="+mj-lt"/>
              <a:buAutoNum type="arabicPeriod"/>
            </a:pPr>
            <a:r>
              <a:rPr lang="it-IT" sz="1700" dirty="0" smtClean="0"/>
              <a:t>DMN </a:t>
            </a:r>
            <a:r>
              <a:rPr lang="it-IT" sz="1700" dirty="0" err="1" smtClean="0"/>
              <a:t>has</a:t>
            </a:r>
            <a:r>
              <a:rPr lang="it-IT" sz="1700" dirty="0" smtClean="0"/>
              <a:t> </a:t>
            </a:r>
            <a:r>
              <a:rPr lang="it-IT" sz="1700" dirty="0" err="1" smtClean="0"/>
              <a:t>been</a:t>
            </a:r>
            <a:r>
              <a:rPr lang="it-IT" sz="1700" dirty="0" smtClean="0"/>
              <a:t> </a:t>
            </a:r>
            <a:r>
              <a:rPr lang="it-IT" sz="1700" dirty="0" err="1" smtClean="0"/>
              <a:t>correlated</a:t>
            </a:r>
            <a:r>
              <a:rPr lang="it-IT" sz="1700" dirty="0" smtClean="0"/>
              <a:t> </a:t>
            </a:r>
            <a:r>
              <a:rPr lang="it-IT" sz="1700" dirty="0" err="1" smtClean="0"/>
              <a:t>with</a:t>
            </a:r>
            <a:r>
              <a:rPr lang="it-IT" sz="1700" dirty="0" smtClean="0"/>
              <a:t> </a:t>
            </a:r>
            <a:r>
              <a:rPr lang="it-IT" sz="1700" dirty="0" err="1" smtClean="0">
                <a:solidFill>
                  <a:srgbClr val="FFFF00"/>
                </a:solidFill>
              </a:rPr>
              <a:t>periods</a:t>
            </a:r>
            <a:r>
              <a:rPr lang="it-IT" sz="1700" dirty="0" smtClean="0">
                <a:solidFill>
                  <a:srgbClr val="FFFF00"/>
                </a:solidFill>
              </a:rPr>
              <a:t> </a:t>
            </a:r>
            <a:r>
              <a:rPr lang="it-IT" sz="1700" dirty="0" err="1" smtClean="0">
                <a:solidFill>
                  <a:srgbClr val="FFFF00"/>
                </a:solidFill>
              </a:rPr>
              <a:t>of</a:t>
            </a:r>
            <a:r>
              <a:rPr lang="it-IT" sz="1700" dirty="0" smtClean="0">
                <a:solidFill>
                  <a:srgbClr val="FFFF00"/>
                </a:solidFill>
              </a:rPr>
              <a:t> </a:t>
            </a:r>
            <a:r>
              <a:rPr lang="it-IT" sz="1700" dirty="0" err="1" smtClean="0">
                <a:solidFill>
                  <a:srgbClr val="FFFF00"/>
                </a:solidFill>
              </a:rPr>
              <a:t>autobiographical</a:t>
            </a:r>
            <a:r>
              <a:rPr lang="it-IT" sz="1700" dirty="0" smtClean="0">
                <a:solidFill>
                  <a:srgbClr val="FFFF00"/>
                </a:solidFill>
              </a:rPr>
              <a:t> ‘task </a:t>
            </a:r>
            <a:r>
              <a:rPr lang="it-IT" sz="1700" dirty="0" err="1" smtClean="0">
                <a:solidFill>
                  <a:srgbClr val="FFFF00"/>
                </a:solidFill>
              </a:rPr>
              <a:t>independent</a:t>
            </a:r>
            <a:r>
              <a:rPr lang="it-IT" sz="1700" dirty="0" smtClean="0">
                <a:solidFill>
                  <a:srgbClr val="FFFF00"/>
                </a:solidFill>
              </a:rPr>
              <a:t>’, </a:t>
            </a:r>
            <a:r>
              <a:rPr lang="it-IT" sz="1700" dirty="0" err="1" smtClean="0">
                <a:solidFill>
                  <a:srgbClr val="FFFF00"/>
                </a:solidFill>
              </a:rPr>
              <a:t>self-referential</a:t>
            </a:r>
            <a:r>
              <a:rPr lang="it-IT" sz="1700" dirty="0" smtClean="0">
                <a:solidFill>
                  <a:srgbClr val="FFFF00"/>
                </a:solidFill>
              </a:rPr>
              <a:t> </a:t>
            </a:r>
            <a:r>
              <a:rPr lang="it-IT" sz="1700" dirty="0" err="1" smtClean="0">
                <a:solidFill>
                  <a:srgbClr val="FFFF00"/>
                </a:solidFill>
              </a:rPr>
              <a:t>internal</a:t>
            </a:r>
            <a:r>
              <a:rPr lang="it-IT" sz="1700" dirty="0" smtClean="0">
                <a:solidFill>
                  <a:srgbClr val="FFFF00"/>
                </a:solidFill>
              </a:rPr>
              <a:t> </a:t>
            </a:r>
            <a:r>
              <a:rPr lang="it-IT" sz="1700" dirty="0" err="1" smtClean="0">
                <a:solidFill>
                  <a:srgbClr val="FFFF00"/>
                </a:solidFill>
              </a:rPr>
              <a:t>thought</a:t>
            </a:r>
            <a:r>
              <a:rPr lang="it-IT" sz="1700" dirty="0" smtClean="0">
                <a:solidFill>
                  <a:srgbClr val="FFFF00"/>
                </a:solidFill>
              </a:rPr>
              <a:t> (e.g. ‘mind </a:t>
            </a:r>
            <a:r>
              <a:rPr lang="it-IT" sz="1700" dirty="0" err="1" smtClean="0">
                <a:solidFill>
                  <a:srgbClr val="FFFF00"/>
                </a:solidFill>
              </a:rPr>
              <a:t>wandering</a:t>
            </a:r>
            <a:r>
              <a:rPr lang="it-IT" sz="1700" dirty="0" smtClean="0">
                <a:solidFill>
                  <a:srgbClr val="FFFF00"/>
                </a:solidFill>
              </a:rPr>
              <a:t>’)</a:t>
            </a:r>
            <a:r>
              <a:rPr lang="it-IT" sz="1700" dirty="0" smtClean="0"/>
              <a:t>, </a:t>
            </a:r>
            <a:r>
              <a:rPr lang="it-IT" sz="1700" dirty="0" err="1" smtClean="0"/>
              <a:t>during</a:t>
            </a:r>
            <a:r>
              <a:rPr lang="it-IT" sz="1700" dirty="0" smtClean="0"/>
              <a:t> </a:t>
            </a:r>
            <a:r>
              <a:rPr lang="it-IT" sz="1700" dirty="0" err="1" smtClean="0"/>
              <a:t>which</a:t>
            </a:r>
            <a:r>
              <a:rPr lang="it-IT" sz="1700" dirty="0" smtClean="0"/>
              <a:t> the </a:t>
            </a:r>
            <a:r>
              <a:rPr lang="it-IT" sz="1700" dirty="0" err="1" smtClean="0"/>
              <a:t>retrieval</a:t>
            </a:r>
            <a:r>
              <a:rPr lang="it-IT" sz="1700" dirty="0" smtClean="0"/>
              <a:t> and </a:t>
            </a:r>
            <a:r>
              <a:rPr lang="it-IT" sz="1700" dirty="0" err="1" smtClean="0"/>
              <a:t>manipulation</a:t>
            </a:r>
            <a:r>
              <a:rPr lang="it-IT" sz="1700" dirty="0" smtClean="0"/>
              <a:t> </a:t>
            </a:r>
            <a:r>
              <a:rPr lang="it-IT" sz="1700" dirty="0" err="1" smtClean="0"/>
              <a:t>of</a:t>
            </a:r>
            <a:r>
              <a:rPr lang="it-IT" sz="1700" dirty="0" smtClean="0"/>
              <a:t> </a:t>
            </a:r>
            <a:r>
              <a:rPr lang="it-IT" sz="1700" dirty="0" err="1" smtClean="0"/>
              <a:t>episodic</a:t>
            </a:r>
            <a:r>
              <a:rPr lang="it-IT" sz="1700" dirty="0" smtClean="0"/>
              <a:t> </a:t>
            </a:r>
            <a:r>
              <a:rPr lang="it-IT" sz="1700" dirty="0" err="1" smtClean="0"/>
              <a:t>memories</a:t>
            </a:r>
            <a:r>
              <a:rPr lang="it-IT" sz="1700" dirty="0" smtClean="0"/>
              <a:t> and </a:t>
            </a:r>
            <a:r>
              <a:rPr lang="it-IT" sz="1700" dirty="0" err="1" smtClean="0"/>
              <a:t>semantic</a:t>
            </a:r>
            <a:r>
              <a:rPr lang="it-IT" sz="1700" dirty="0" smtClean="0"/>
              <a:t> </a:t>
            </a:r>
            <a:r>
              <a:rPr lang="it-IT" sz="1700" dirty="0" err="1" smtClean="0"/>
              <a:t>knowledge</a:t>
            </a:r>
            <a:r>
              <a:rPr lang="it-IT" sz="1700" dirty="0" smtClean="0"/>
              <a:t> </a:t>
            </a:r>
            <a:r>
              <a:rPr lang="it-IT" sz="1700" dirty="0" err="1" smtClean="0"/>
              <a:t>occur</a:t>
            </a:r>
            <a:r>
              <a:rPr lang="it-IT" sz="1700" dirty="0" smtClean="0"/>
              <a:t>. </a:t>
            </a:r>
          </a:p>
        </p:txBody>
      </p:sp>
      <p:pic>
        <p:nvPicPr>
          <p:cNvPr id="2050" name="Picture 2"/>
          <p:cNvPicPr>
            <a:picLocks noChangeAspect="1" noChangeArrowheads="1"/>
          </p:cNvPicPr>
          <p:nvPr/>
        </p:nvPicPr>
        <p:blipFill>
          <a:blip r:embed="rId2" cstate="print"/>
          <a:srcRect/>
          <a:stretch>
            <a:fillRect/>
          </a:stretch>
        </p:blipFill>
        <p:spPr bwMode="auto">
          <a:xfrm>
            <a:off x="142875" y="1095374"/>
            <a:ext cx="4417857" cy="5086349"/>
          </a:xfrm>
          <a:prstGeom prst="rect">
            <a:avLst/>
          </a:prstGeom>
          <a:noFill/>
          <a:ln w="9525">
            <a:noFill/>
            <a:miter lim="800000"/>
            <a:headEnd/>
            <a:tailEnd/>
          </a:ln>
          <a:effectLst/>
        </p:spPr>
      </p:pic>
      <p:sp>
        <p:nvSpPr>
          <p:cNvPr id="5" name="Rettangolo 4"/>
          <p:cNvSpPr/>
          <p:nvPr/>
        </p:nvSpPr>
        <p:spPr>
          <a:xfrm>
            <a:off x="1228726" y="304800"/>
            <a:ext cx="6829424" cy="584775"/>
          </a:xfrm>
          <a:prstGeom prst="rect">
            <a:avLst/>
          </a:prstGeom>
        </p:spPr>
        <p:txBody>
          <a:bodyPr wrap="square">
            <a:spAutoFit/>
          </a:bodyPr>
          <a:lstStyle/>
          <a:p>
            <a:r>
              <a:rPr lang="it-IT" sz="3200" b="1" dirty="0" smtClean="0"/>
              <a:t>The Default Mode Network (DMN) </a:t>
            </a:r>
            <a:endParaRPr lang="it-IT" sz="3200" b="1"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cstate="print"/>
          <a:srcRect/>
          <a:stretch>
            <a:fillRect/>
          </a:stretch>
        </p:blipFill>
        <p:spPr bwMode="auto">
          <a:xfrm>
            <a:off x="393613" y="208163"/>
            <a:ext cx="8353425" cy="6264275"/>
          </a:xfrm>
          <a:prstGeom prst="rect">
            <a:avLst/>
          </a:prstGeom>
          <a:noFill/>
          <a:ln w="9525">
            <a:noFill/>
            <a:miter lim="800000"/>
            <a:headEnd/>
            <a:tailEnd/>
          </a:ln>
        </p:spPr>
      </p:pic>
    </p:spTree>
    <p:extLst>
      <p:ext uri="{BB962C8B-B14F-4D97-AF65-F5344CB8AC3E}">
        <p14:creationId xmlns:p14="http://schemas.microsoft.com/office/powerpoint/2010/main" xmlns="" val="350963575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51520" y="188640"/>
            <a:ext cx="8544231" cy="1631216"/>
          </a:xfrm>
          <a:prstGeom prst="rect">
            <a:avLst/>
          </a:prstGeom>
          <a:ln w="38100">
            <a:solidFill>
              <a:schemeClr val="tx1"/>
            </a:solidFill>
          </a:ln>
        </p:spPr>
        <p:txBody>
          <a:bodyPr wrap="square">
            <a:spAutoFit/>
          </a:bodyPr>
          <a:lstStyle/>
          <a:p>
            <a:pPr marL="342900" indent="-342900">
              <a:buFont typeface="+mj-lt"/>
              <a:buAutoNum type="arabicPeriod"/>
            </a:pPr>
            <a:r>
              <a:rPr lang="en-US" sz="2000" dirty="0" smtClean="0"/>
              <a:t>In DLB a preserved activity of the </a:t>
            </a:r>
            <a:r>
              <a:rPr lang="en-US" sz="2000" dirty="0" smtClean="0">
                <a:solidFill>
                  <a:srgbClr val="FFFF00"/>
                </a:solidFill>
              </a:rPr>
              <a:t>posterior </a:t>
            </a:r>
            <a:r>
              <a:rPr lang="en-US" sz="2000" dirty="0" err="1" smtClean="0">
                <a:solidFill>
                  <a:srgbClr val="FFFF00"/>
                </a:solidFill>
              </a:rPr>
              <a:t>cingulate</a:t>
            </a:r>
            <a:r>
              <a:rPr lang="en-US" sz="2000" dirty="0" smtClean="0">
                <a:solidFill>
                  <a:srgbClr val="FFFF00"/>
                </a:solidFill>
              </a:rPr>
              <a:t> cortex (PCC), a main hub of DMN</a:t>
            </a:r>
            <a:r>
              <a:rPr lang="en-US" sz="2000" dirty="0" smtClean="0"/>
              <a:t>, is usually encountered. </a:t>
            </a:r>
          </a:p>
          <a:p>
            <a:pPr marL="342900" indent="-342900">
              <a:buFont typeface="+mj-lt"/>
              <a:buAutoNum type="arabicPeriod"/>
            </a:pPr>
            <a:endParaRPr lang="en-US" sz="2000" dirty="0" smtClean="0"/>
          </a:p>
          <a:p>
            <a:pPr marL="342900" indent="-342900">
              <a:buFont typeface="+mj-lt"/>
              <a:buAutoNum type="arabicPeriod"/>
            </a:pPr>
            <a:r>
              <a:rPr lang="en-US" sz="2000" dirty="0" smtClean="0"/>
              <a:t>This activity is defined as the </a:t>
            </a:r>
            <a:r>
              <a:rPr lang="en-US" sz="2000" dirty="0" smtClean="0">
                <a:solidFill>
                  <a:srgbClr val="FFFF00"/>
                </a:solidFill>
              </a:rPr>
              <a:t>"</a:t>
            </a:r>
            <a:r>
              <a:rPr lang="en-US" sz="2000" dirty="0" err="1" smtClean="0">
                <a:solidFill>
                  <a:srgbClr val="FFFF00"/>
                </a:solidFill>
              </a:rPr>
              <a:t>cingulate</a:t>
            </a:r>
            <a:r>
              <a:rPr lang="en-US" sz="2000" dirty="0" smtClean="0">
                <a:solidFill>
                  <a:srgbClr val="FFFF00"/>
                </a:solidFill>
              </a:rPr>
              <a:t> island sign"</a:t>
            </a:r>
            <a:r>
              <a:rPr lang="en-US" sz="2000" dirty="0" smtClean="0"/>
              <a:t>, now considered a diagnostic marker of DLB</a:t>
            </a:r>
          </a:p>
        </p:txBody>
      </p:sp>
      <p:pic>
        <p:nvPicPr>
          <p:cNvPr id="5" name="Picture 2"/>
          <p:cNvPicPr>
            <a:picLocks noChangeAspect="1" noChangeArrowheads="1"/>
          </p:cNvPicPr>
          <p:nvPr/>
        </p:nvPicPr>
        <p:blipFill>
          <a:blip r:embed="rId2" cstate="print"/>
          <a:srcRect/>
          <a:stretch>
            <a:fillRect/>
          </a:stretch>
        </p:blipFill>
        <p:spPr bwMode="auto">
          <a:xfrm>
            <a:off x="1563330" y="1991989"/>
            <a:ext cx="6059636" cy="468838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114" name="Rectangle 2"/>
          <p:cNvSpPr>
            <a:spLocks noGrp="1" noChangeArrowheads="1"/>
          </p:cNvSpPr>
          <p:nvPr>
            <p:ph type="title"/>
          </p:nvPr>
        </p:nvSpPr>
        <p:spPr>
          <a:xfrm>
            <a:off x="601663" y="768350"/>
            <a:ext cx="8472487" cy="338138"/>
          </a:xfrm>
        </p:spPr>
        <p:txBody>
          <a:bodyPr>
            <a:normAutofit fontScale="90000"/>
          </a:bodyPr>
          <a:lstStyle/>
          <a:p>
            <a:r>
              <a:rPr lang="en-GB" dirty="0"/>
              <a:t>Central SPM</a:t>
            </a:r>
          </a:p>
        </p:txBody>
      </p:sp>
      <p:sp>
        <p:nvSpPr>
          <p:cNvPr id="858115" name="Rectangle 3"/>
          <p:cNvSpPr>
            <a:spLocks noGrp="1" noChangeArrowheads="1"/>
          </p:cNvSpPr>
          <p:nvPr>
            <p:ph type="body" idx="1"/>
          </p:nvPr>
        </p:nvSpPr>
        <p:spPr>
          <a:xfrm>
            <a:off x="647700" y="1651000"/>
            <a:ext cx="7848600" cy="4621213"/>
          </a:xfrm>
        </p:spPr>
        <p:txBody>
          <a:bodyPr/>
          <a:lstStyle/>
          <a:p>
            <a:pPr marL="284163" indent="-284163" defTabSz="796925">
              <a:lnSpc>
                <a:spcPct val="110000"/>
              </a:lnSpc>
            </a:pPr>
            <a:r>
              <a:rPr lang="en-GB" sz="2600" dirty="0">
                <a:solidFill>
                  <a:srgbClr val="FFFF99"/>
                </a:solidFill>
              </a:rPr>
              <a:t>All PET images sent to Hammersmith </a:t>
            </a:r>
          </a:p>
          <a:p>
            <a:pPr marL="284163" indent="-284163" defTabSz="796925">
              <a:lnSpc>
                <a:spcPct val="110000"/>
              </a:lnSpc>
            </a:pPr>
            <a:r>
              <a:rPr lang="en-GB" sz="2600" dirty="0">
                <a:solidFill>
                  <a:srgbClr val="FFFF99"/>
                </a:solidFill>
              </a:rPr>
              <a:t>Transformed into standard stereotactic space with an </a:t>
            </a:r>
            <a:r>
              <a:rPr lang="en-GB" sz="2600" baseline="30000" dirty="0">
                <a:solidFill>
                  <a:srgbClr val="FFFF99"/>
                </a:solidFill>
              </a:rPr>
              <a:t>18</a:t>
            </a:r>
            <a:r>
              <a:rPr lang="en-GB" sz="2600" dirty="0">
                <a:solidFill>
                  <a:srgbClr val="FFFF99"/>
                </a:solidFill>
              </a:rPr>
              <a:t>F-dopa template (all images have same size and shape)</a:t>
            </a:r>
          </a:p>
          <a:p>
            <a:pPr marL="284163" indent="-284163" defTabSz="796925">
              <a:lnSpc>
                <a:spcPct val="110000"/>
              </a:lnSpc>
            </a:pPr>
            <a:r>
              <a:rPr lang="en-GB" sz="2600" dirty="0">
                <a:solidFill>
                  <a:srgbClr val="FFFF99"/>
                </a:solidFill>
              </a:rPr>
              <a:t>Images combined into 'mean (SD)' baseline and endpoint images for each treatment group</a:t>
            </a:r>
          </a:p>
          <a:p>
            <a:pPr marL="284163" indent="-284163" defTabSz="796925">
              <a:lnSpc>
                <a:spcPct val="110000"/>
              </a:lnSpc>
            </a:pPr>
            <a:r>
              <a:rPr lang="en-GB" sz="2600" dirty="0">
                <a:solidFill>
                  <a:srgbClr val="FFFF99"/>
                </a:solidFill>
              </a:rPr>
              <a:t>Within and between treatment group analyses performed on a </a:t>
            </a:r>
            <a:r>
              <a:rPr lang="en-GB" sz="2600" dirty="0" err="1">
                <a:solidFill>
                  <a:srgbClr val="FFFF99"/>
                </a:solidFill>
              </a:rPr>
              <a:t>voxel</a:t>
            </a:r>
            <a:r>
              <a:rPr lang="en-GB" sz="2600" dirty="0">
                <a:solidFill>
                  <a:srgbClr val="FFFF99"/>
                </a:solidFill>
              </a:rPr>
              <a:t> basis (effective resolution 1cm)</a:t>
            </a:r>
          </a:p>
        </p:txBody>
      </p:sp>
    </p:spTree>
  </p:cSld>
  <p:clrMapOvr>
    <a:masterClrMapping/>
  </p:clrMapOvr>
  <p:transition>
    <p:zoom dir="in"/>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235974" y="4021382"/>
            <a:ext cx="8593394" cy="2585323"/>
          </a:xfrm>
          <a:prstGeom prst="rect">
            <a:avLst/>
          </a:prstGeom>
          <a:solidFill>
            <a:schemeClr val="bg2">
              <a:lumMod val="60000"/>
              <a:lumOff val="40000"/>
            </a:schemeClr>
          </a:solidFill>
          <a:ln w="57150">
            <a:solidFill>
              <a:schemeClr val="tx1"/>
            </a:solidFill>
          </a:ln>
        </p:spPr>
        <p:txBody>
          <a:bodyPr wrap="square" rtlCol="0">
            <a:spAutoFit/>
          </a:bodyPr>
          <a:lstStyle/>
          <a:p>
            <a:r>
              <a:rPr lang="en-US" b="1" dirty="0" smtClean="0"/>
              <a:t>Multiple system atrophy had reduced DMN activity compared with controls and PD with hallucinations, and no differences with PD (early or severe) without hallucinations. </a:t>
            </a:r>
          </a:p>
          <a:p>
            <a:endParaRPr lang="en-US" b="1" dirty="0" smtClean="0"/>
          </a:p>
          <a:p>
            <a:r>
              <a:rPr lang="en-US" b="1" dirty="0" smtClean="0"/>
              <a:t>In PD with visual hallucinations, activity and connectivity was preserved compared with controls and higher than in other groups.</a:t>
            </a:r>
          </a:p>
          <a:p>
            <a:endParaRPr lang="en-US" b="1" dirty="0" smtClean="0"/>
          </a:p>
          <a:p>
            <a:r>
              <a:rPr lang="en-US" b="1" dirty="0" smtClean="0"/>
              <a:t>In early PD, connectivity was lower than in controls but higher than in multiple system atrophy and severe PD without hallucinations</a:t>
            </a:r>
          </a:p>
        </p:txBody>
      </p:sp>
      <p:pic>
        <p:nvPicPr>
          <p:cNvPr id="89089" name="Picture 1"/>
          <p:cNvPicPr>
            <a:picLocks noChangeAspect="1" noChangeArrowheads="1"/>
          </p:cNvPicPr>
          <p:nvPr/>
        </p:nvPicPr>
        <p:blipFill>
          <a:blip r:embed="rId2" cstate="print"/>
          <a:srcRect/>
          <a:stretch>
            <a:fillRect/>
          </a:stretch>
        </p:blipFill>
        <p:spPr bwMode="auto">
          <a:xfrm>
            <a:off x="976313" y="167756"/>
            <a:ext cx="7191375" cy="36766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a:extLst>
              <a:ext uri="{FF2B5EF4-FFF2-40B4-BE49-F238E27FC236}">
                <a16:creationId xmlns="" xmlns:a16="http://schemas.microsoft.com/office/drawing/2014/main" id="{10143625-75C2-0D44-A39A-50B63DB2DED8}"/>
              </a:ext>
            </a:extLst>
          </p:cNvPr>
          <p:cNvSpPr txBox="1">
            <a:spLocks noChangeArrowheads="1"/>
          </p:cNvSpPr>
          <p:nvPr/>
        </p:nvSpPr>
        <p:spPr>
          <a:xfrm>
            <a:off x="3876408" y="2521350"/>
            <a:ext cx="3151343" cy="7616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Tx/>
              <a:buNone/>
            </a:pPr>
            <a:r>
              <a:rPr lang="en-US" altLang="it-IT" sz="2000" dirty="0">
                <a:solidFill>
                  <a:srgbClr val="231A69"/>
                </a:solidFill>
              </a:rPr>
              <a:t>.</a:t>
            </a:r>
            <a:endParaRPr lang="it-IT" altLang="it-IT" sz="2000" dirty="0">
              <a:solidFill>
                <a:srgbClr val="231A69"/>
              </a:solidFill>
            </a:endParaRPr>
          </a:p>
        </p:txBody>
      </p:sp>
      <p:pic>
        <p:nvPicPr>
          <p:cNvPr id="9" name="Picture 5" descr="Figure 3">
            <a:extLst>
              <a:ext uri="{FF2B5EF4-FFF2-40B4-BE49-F238E27FC236}">
                <a16:creationId xmlns="" xmlns:a16="http://schemas.microsoft.com/office/drawing/2014/main" id="{73D4C235-CA11-B949-9548-52BC1DD1970A}"/>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b="55560"/>
          <a:stretch>
            <a:fillRect/>
          </a:stretch>
        </p:blipFill>
        <p:spPr bwMode="auto">
          <a:xfrm>
            <a:off x="431830" y="1156823"/>
            <a:ext cx="4320779" cy="1839912"/>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Rectangle 9">
            <a:extLst>
              <a:ext uri="{FF2B5EF4-FFF2-40B4-BE49-F238E27FC236}">
                <a16:creationId xmlns="" xmlns:a16="http://schemas.microsoft.com/office/drawing/2014/main" id="{9A976AAF-AF79-3B49-B649-E751912D3889}"/>
              </a:ext>
            </a:extLst>
          </p:cNvPr>
          <p:cNvSpPr>
            <a:spLocks noChangeArrowheads="1"/>
          </p:cNvSpPr>
          <p:nvPr/>
        </p:nvSpPr>
        <p:spPr bwMode="auto">
          <a:xfrm>
            <a:off x="5007188" y="1199616"/>
            <a:ext cx="2185731" cy="18158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altLang="it-IT" sz="1600" dirty="0">
                <a:solidFill>
                  <a:srgbClr val="231A69"/>
                </a:solidFill>
              </a:rPr>
              <a:t>ICA confirmed the presence of typical DMN patterns.</a:t>
            </a:r>
          </a:p>
          <a:p>
            <a:pPr algn="just"/>
            <a:r>
              <a:rPr lang="en-US" altLang="it-IT" sz="1600" dirty="0">
                <a:solidFill>
                  <a:srgbClr val="231A69"/>
                </a:solidFill>
              </a:rPr>
              <a:t>There is no evidence of a DMN disruption in presence of fluctuating cognition in DLB.</a:t>
            </a:r>
            <a:endParaRPr lang="it-IT" altLang="it-IT" sz="1600" dirty="0">
              <a:solidFill>
                <a:srgbClr val="231A69"/>
              </a:solidFill>
            </a:endParaRPr>
          </a:p>
        </p:txBody>
      </p:sp>
      <p:sp>
        <p:nvSpPr>
          <p:cNvPr id="12" name="Text Box 10">
            <a:extLst>
              <a:ext uri="{FF2B5EF4-FFF2-40B4-BE49-F238E27FC236}">
                <a16:creationId xmlns="" xmlns:a16="http://schemas.microsoft.com/office/drawing/2014/main" id="{0F6E9B8F-78BD-8844-809D-9E240D975D81}"/>
              </a:ext>
            </a:extLst>
          </p:cNvPr>
          <p:cNvSpPr txBox="1">
            <a:spLocks noChangeArrowheads="1"/>
          </p:cNvSpPr>
          <p:nvPr/>
        </p:nvSpPr>
        <p:spPr bwMode="auto">
          <a:xfrm>
            <a:off x="4071937" y="6237288"/>
            <a:ext cx="2825325"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2400">
                <a:solidFill>
                  <a:schemeClr val="bg1"/>
                </a:solidFill>
              </a:rPr>
              <a:t>Franciotti et al., 2012</a:t>
            </a:r>
          </a:p>
        </p:txBody>
      </p:sp>
      <p:pic>
        <p:nvPicPr>
          <p:cNvPr id="13" name="Immagine 12">
            <a:extLst>
              <a:ext uri="{FF2B5EF4-FFF2-40B4-BE49-F238E27FC236}">
                <a16:creationId xmlns="" xmlns:a16="http://schemas.microsoft.com/office/drawing/2014/main" id="{7B7A9EE1-8C9F-B34E-BD26-D5DA8A15C338}"/>
              </a:ext>
            </a:extLst>
          </p:cNvPr>
          <p:cNvPicPr>
            <a:picLocks noChangeAspect="1"/>
          </p:cNvPicPr>
          <p:nvPr/>
        </p:nvPicPr>
        <p:blipFill rotWithShape="1">
          <a:blip r:embed="rId3" cstate="print">
            <a:alphaModFix amt="30000"/>
            <a:extLst>
              <a:ext uri="{28A0092B-C50C-407E-A947-70E740481C1C}">
                <a14:useLocalDpi xmlns="" xmlns:a14="http://schemas.microsoft.com/office/drawing/2010/main" val="0"/>
              </a:ext>
            </a:extLst>
          </a:blip>
          <a:srcRect l="22914" t="11457" r="52401" b="23967"/>
          <a:stretch/>
        </p:blipFill>
        <p:spPr>
          <a:xfrm>
            <a:off x="7380312" y="188640"/>
            <a:ext cx="1875207" cy="6540855"/>
          </a:xfrm>
          <a:prstGeom prst="rect">
            <a:avLst/>
          </a:prstGeom>
          <a:effectLst>
            <a:outerShdw sx="1000" sy="1000" algn="ctr" rotWithShape="0">
              <a:srgbClr val="000000"/>
            </a:outerShdw>
          </a:effectLst>
        </p:spPr>
      </p:pic>
      <p:pic>
        <p:nvPicPr>
          <p:cNvPr id="14" name="Immagine 13">
            <a:extLst>
              <a:ext uri="{FF2B5EF4-FFF2-40B4-BE49-F238E27FC236}">
                <a16:creationId xmlns="" xmlns:a16="http://schemas.microsoft.com/office/drawing/2014/main" id="{CD271872-B011-CC4C-B840-1B08671B7239}"/>
              </a:ext>
            </a:extLst>
          </p:cNvPr>
          <p:cNvPicPr>
            <a:picLocks noChangeAspect="1"/>
          </p:cNvPicPr>
          <p:nvPr/>
        </p:nvPicPr>
        <p:blipFill>
          <a:blip r:embed="rId4" cstate="print"/>
          <a:stretch>
            <a:fillRect/>
          </a:stretch>
        </p:blipFill>
        <p:spPr>
          <a:xfrm>
            <a:off x="178857" y="6340485"/>
            <a:ext cx="327006" cy="470591"/>
          </a:xfrm>
          <a:prstGeom prst="rect">
            <a:avLst/>
          </a:prstGeom>
        </p:spPr>
      </p:pic>
      <p:sp>
        <p:nvSpPr>
          <p:cNvPr id="15" name="Rettangolo 14">
            <a:extLst>
              <a:ext uri="{FF2B5EF4-FFF2-40B4-BE49-F238E27FC236}">
                <a16:creationId xmlns="" xmlns:a16="http://schemas.microsoft.com/office/drawing/2014/main" id="{C14E2C6B-8AD1-E349-8039-D52F1B1A6E06}"/>
              </a:ext>
            </a:extLst>
          </p:cNvPr>
          <p:cNvSpPr/>
          <p:nvPr/>
        </p:nvSpPr>
        <p:spPr>
          <a:xfrm flipV="1">
            <a:off x="560568" y="6597452"/>
            <a:ext cx="8435518" cy="45719"/>
          </a:xfrm>
          <a:prstGeom prst="rect">
            <a:avLst/>
          </a:prstGeom>
          <a:solidFill>
            <a:srgbClr val="231A69"/>
          </a:solidFill>
          <a:ln>
            <a:solidFill>
              <a:srgbClr val="231A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CasellaDiTesto 15">
            <a:extLst>
              <a:ext uri="{FF2B5EF4-FFF2-40B4-BE49-F238E27FC236}">
                <a16:creationId xmlns="" xmlns:a16="http://schemas.microsoft.com/office/drawing/2014/main" id="{C0CCE802-E542-1E41-90C0-05614B15C072}"/>
              </a:ext>
            </a:extLst>
          </p:cNvPr>
          <p:cNvSpPr txBox="1"/>
          <p:nvPr/>
        </p:nvSpPr>
        <p:spPr>
          <a:xfrm>
            <a:off x="5303940" y="6345284"/>
            <a:ext cx="4272773" cy="276999"/>
          </a:xfrm>
          <a:prstGeom prst="rect">
            <a:avLst/>
          </a:prstGeom>
          <a:noFill/>
        </p:spPr>
        <p:txBody>
          <a:bodyPr wrap="none" rtlCol="0">
            <a:spAutoFit/>
          </a:bodyPr>
          <a:lstStyle/>
          <a:p>
            <a:pPr algn="ctr"/>
            <a:r>
              <a:rPr lang="it-IT" sz="1200" b="1" dirty="0">
                <a:solidFill>
                  <a:srgbClr val="241B6C"/>
                </a:solidFill>
              </a:rPr>
              <a:t>Clinica Neurologica </a:t>
            </a:r>
            <a:r>
              <a:rPr lang="it-IT" sz="1200" b="1" dirty="0">
                <a:solidFill>
                  <a:srgbClr val="231A69"/>
                </a:solidFill>
              </a:rPr>
              <a:t>Ospedale Clinicizzato “SS Annunziata” Chieti</a:t>
            </a:r>
          </a:p>
        </p:txBody>
      </p:sp>
      <p:sp>
        <p:nvSpPr>
          <p:cNvPr id="17" name="CasellaDiTesto 16">
            <a:extLst>
              <a:ext uri="{FF2B5EF4-FFF2-40B4-BE49-F238E27FC236}">
                <a16:creationId xmlns="" xmlns:a16="http://schemas.microsoft.com/office/drawing/2014/main" id="{15D2C6CC-45D0-2842-86B4-4427B34E539B}"/>
              </a:ext>
            </a:extLst>
          </p:cNvPr>
          <p:cNvSpPr txBox="1"/>
          <p:nvPr/>
        </p:nvSpPr>
        <p:spPr>
          <a:xfrm>
            <a:off x="7524448" y="6611780"/>
            <a:ext cx="1681872" cy="246221"/>
          </a:xfrm>
          <a:prstGeom prst="rect">
            <a:avLst/>
          </a:prstGeom>
          <a:noFill/>
        </p:spPr>
        <p:txBody>
          <a:bodyPr wrap="none" rtlCol="0">
            <a:spAutoFit/>
          </a:bodyPr>
          <a:lstStyle/>
          <a:p>
            <a:pPr algn="ctr"/>
            <a:r>
              <a:rPr lang="it-IT" sz="1000" dirty="0">
                <a:solidFill>
                  <a:srgbClr val="241B6C"/>
                </a:solidFill>
              </a:rPr>
              <a:t>Direttore Prof. </a:t>
            </a:r>
            <a:r>
              <a:rPr lang="it-IT" sz="1000" b="1" dirty="0">
                <a:solidFill>
                  <a:srgbClr val="241B6C"/>
                </a:solidFill>
              </a:rPr>
              <a:t>Marco </a:t>
            </a:r>
            <a:r>
              <a:rPr lang="it-IT" sz="1000" b="1" dirty="0" err="1">
                <a:solidFill>
                  <a:srgbClr val="241B6C"/>
                </a:solidFill>
              </a:rPr>
              <a:t>Onofrj</a:t>
            </a:r>
            <a:endParaRPr lang="it-IT" sz="1000" b="1" dirty="0">
              <a:solidFill>
                <a:srgbClr val="241B6C"/>
              </a:solidFill>
            </a:endParaRPr>
          </a:p>
        </p:txBody>
      </p:sp>
      <p:pic>
        <p:nvPicPr>
          <p:cNvPr id="10" name="Picture 6" descr="Figure 4">
            <a:extLst>
              <a:ext uri="{FF2B5EF4-FFF2-40B4-BE49-F238E27FC236}">
                <a16:creationId xmlns="" xmlns:a16="http://schemas.microsoft.com/office/drawing/2014/main" id="{65A2E5A8-8CA0-BF4D-BB9C-4ECC58FFC706}"/>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l="2307" t="3456" r="746" b="2405"/>
          <a:stretch>
            <a:fillRect/>
          </a:stretch>
        </p:blipFill>
        <p:spPr bwMode="auto">
          <a:xfrm>
            <a:off x="1134299" y="3839934"/>
            <a:ext cx="2915841" cy="1704975"/>
          </a:xfrm>
          <a:prstGeom prst="rect">
            <a:avLst/>
          </a:prstGeom>
          <a:noFill/>
          <a:extLst>
            <a:ext uri="{909E8E84-426E-40DD-AFC4-6F175D3DCCD1}">
              <a14:hiddenFill xmlns="" xmlns:a14="http://schemas.microsoft.com/office/drawing/2010/main">
                <a:solidFill>
                  <a:srgbClr val="FFFFFF"/>
                </a:solidFill>
              </a14:hiddenFill>
            </a:ext>
          </a:extLst>
        </p:spPr>
      </p:pic>
      <p:sp>
        <p:nvSpPr>
          <p:cNvPr id="18" name="CasellaDiTesto 17">
            <a:extLst>
              <a:ext uri="{FF2B5EF4-FFF2-40B4-BE49-F238E27FC236}">
                <a16:creationId xmlns="" xmlns:a16="http://schemas.microsoft.com/office/drawing/2014/main" id="{E4BDEF2C-185E-A642-AA64-81863E20AD15}"/>
              </a:ext>
            </a:extLst>
          </p:cNvPr>
          <p:cNvSpPr txBox="1"/>
          <p:nvPr/>
        </p:nvSpPr>
        <p:spPr>
          <a:xfrm>
            <a:off x="4380478" y="4077187"/>
            <a:ext cx="1654562" cy="1754326"/>
          </a:xfrm>
          <a:prstGeom prst="rect">
            <a:avLst/>
          </a:prstGeom>
          <a:noFill/>
        </p:spPr>
        <p:txBody>
          <a:bodyPr wrap="square" rtlCol="0">
            <a:spAutoFit/>
          </a:bodyPr>
          <a:lstStyle/>
          <a:p>
            <a:pPr algn="just"/>
            <a:r>
              <a:rPr lang="en-US" altLang="it-IT" dirty="0">
                <a:solidFill>
                  <a:srgbClr val="231A69"/>
                </a:solidFill>
              </a:rPr>
              <a:t>PCC showed the highest activity level in control subjects and DLB patients</a:t>
            </a:r>
            <a:endParaRPr lang="it-IT" dirty="0"/>
          </a:p>
        </p:txBody>
      </p:sp>
      <p:sp>
        <p:nvSpPr>
          <p:cNvPr id="19" name="Rectangle 2">
            <a:extLst>
              <a:ext uri="{FF2B5EF4-FFF2-40B4-BE49-F238E27FC236}">
                <a16:creationId xmlns="" xmlns:a16="http://schemas.microsoft.com/office/drawing/2014/main" id="{5B4C223F-603C-4844-B9F5-26B4631ADEC5}"/>
              </a:ext>
            </a:extLst>
          </p:cNvPr>
          <p:cNvSpPr txBox="1">
            <a:spLocks noChangeArrowheads="1"/>
          </p:cNvSpPr>
          <p:nvPr/>
        </p:nvSpPr>
        <p:spPr>
          <a:xfrm>
            <a:off x="178857" y="233675"/>
            <a:ext cx="5347097" cy="591988"/>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it-IT" sz="2400" b="1" i="1" dirty="0">
                <a:solidFill>
                  <a:srgbClr val="231A69"/>
                </a:solidFill>
                <a:latin typeface="+mn-lt"/>
              </a:rPr>
              <a:t>Default Mode Network in Dementia/Parkinson</a:t>
            </a:r>
            <a:endParaRPr lang="it-IT" altLang="it-IT" sz="2400" b="1" i="1" dirty="0">
              <a:solidFill>
                <a:srgbClr val="231A69"/>
              </a:solidFill>
              <a:latin typeface="+mn-lt"/>
            </a:endParaRPr>
          </a:p>
        </p:txBody>
      </p:sp>
      <p:pic>
        <p:nvPicPr>
          <p:cNvPr id="5" name="Picture 5">
            <a:extLst>
              <a:ext uri="{FF2B5EF4-FFF2-40B4-BE49-F238E27FC236}">
                <a16:creationId xmlns="" xmlns:a16="http://schemas.microsoft.com/office/drawing/2014/main" id="{986C063D-32EE-314B-8B3A-78FD4C7D19D8}"/>
              </a:ext>
            </a:extLst>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l="8374" t="28296" r="5672" b="2768"/>
          <a:stretch>
            <a:fillRect/>
          </a:stretch>
        </p:blipFill>
        <p:spPr bwMode="auto">
          <a:xfrm>
            <a:off x="539552" y="3212976"/>
            <a:ext cx="5400600" cy="3025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042" name="Rectangle 2"/>
          <p:cNvSpPr>
            <a:spLocks noGrp="1" noChangeArrowheads="1"/>
          </p:cNvSpPr>
          <p:nvPr>
            <p:ph type="title"/>
          </p:nvPr>
        </p:nvSpPr>
        <p:spPr/>
        <p:txBody>
          <a:bodyPr/>
          <a:lstStyle/>
          <a:p>
            <a:pPr>
              <a:lnSpc>
                <a:spcPct val="105000"/>
              </a:lnSpc>
            </a:pPr>
            <a:r>
              <a:rPr lang="en-GB" sz="2800"/>
              <a:t>Areas of significant reduction in </a:t>
            </a:r>
            <a:r>
              <a:rPr lang="en-GB" sz="2800" baseline="30000"/>
              <a:t>18</a:t>
            </a:r>
            <a:r>
              <a:rPr lang="en-GB" sz="2800"/>
              <a:t>F-dopa uptake</a:t>
            </a:r>
            <a:br>
              <a:rPr lang="en-GB" sz="2800"/>
            </a:br>
            <a:r>
              <a:rPr lang="en-GB" sz="2000" b="0"/>
              <a:t>(p&lt;.005; 100 voxels)</a:t>
            </a:r>
            <a:endParaRPr lang="en-GB" sz="2400" b="0"/>
          </a:p>
        </p:txBody>
      </p:sp>
      <p:pic>
        <p:nvPicPr>
          <p:cNvPr id="855043" name="Picture 3"/>
          <p:cNvPicPr>
            <a:picLocks noChangeAspect="1" noChangeArrowheads="1"/>
          </p:cNvPicPr>
          <p:nvPr/>
        </p:nvPicPr>
        <p:blipFill>
          <a:blip r:embed="rId3" cstate="print"/>
          <a:srcRect/>
          <a:stretch>
            <a:fillRect/>
          </a:stretch>
        </p:blipFill>
        <p:spPr bwMode="auto">
          <a:xfrm>
            <a:off x="5105400" y="2286000"/>
            <a:ext cx="3124200" cy="2603500"/>
          </a:xfrm>
          <a:prstGeom prst="rect">
            <a:avLst/>
          </a:prstGeom>
          <a:noFill/>
          <a:ln w="9525">
            <a:solidFill>
              <a:srgbClr val="0000CC"/>
            </a:solidFill>
            <a:miter lim="800000"/>
            <a:headEnd/>
            <a:tailEnd/>
          </a:ln>
          <a:effectLst/>
        </p:spPr>
      </p:pic>
      <p:pic>
        <p:nvPicPr>
          <p:cNvPr id="855044" name="Picture 4"/>
          <p:cNvPicPr>
            <a:picLocks noChangeAspect="1" noChangeArrowheads="1"/>
          </p:cNvPicPr>
          <p:nvPr/>
        </p:nvPicPr>
        <p:blipFill>
          <a:blip r:embed="rId4" cstate="print"/>
          <a:srcRect/>
          <a:stretch>
            <a:fillRect/>
          </a:stretch>
        </p:blipFill>
        <p:spPr bwMode="auto">
          <a:xfrm>
            <a:off x="1066800" y="2286000"/>
            <a:ext cx="3162300" cy="2628900"/>
          </a:xfrm>
          <a:prstGeom prst="rect">
            <a:avLst/>
          </a:prstGeom>
          <a:noFill/>
          <a:ln w="9525">
            <a:solidFill>
              <a:srgbClr val="0000CC"/>
            </a:solidFill>
            <a:miter lim="800000"/>
            <a:headEnd/>
            <a:tailEnd/>
          </a:ln>
          <a:effectLst/>
        </p:spPr>
      </p:pic>
      <p:sp>
        <p:nvSpPr>
          <p:cNvPr id="855045" name="Text Box 5"/>
          <p:cNvSpPr txBox="1">
            <a:spLocks noChangeArrowheads="1"/>
          </p:cNvSpPr>
          <p:nvPr/>
        </p:nvSpPr>
        <p:spPr bwMode="auto">
          <a:xfrm>
            <a:off x="1905000" y="5105400"/>
            <a:ext cx="1401763" cy="457200"/>
          </a:xfrm>
          <a:prstGeom prst="rect">
            <a:avLst/>
          </a:prstGeom>
          <a:noFill/>
          <a:ln w="9525">
            <a:noFill/>
            <a:miter lim="800000"/>
            <a:headEnd/>
            <a:tailEnd/>
          </a:ln>
          <a:effectLst/>
        </p:spPr>
        <p:txBody>
          <a:bodyPr wrap="none">
            <a:spAutoFit/>
          </a:bodyPr>
          <a:lstStyle/>
          <a:p>
            <a:r>
              <a:rPr lang="en-GB" sz="2400">
                <a:effectLst/>
                <a:latin typeface="Times" pitchFamily="18" charset="0"/>
              </a:rPr>
              <a:t>Levodopa</a:t>
            </a:r>
          </a:p>
        </p:txBody>
      </p:sp>
      <p:sp>
        <p:nvSpPr>
          <p:cNvPr id="855046" name="Text Box 6"/>
          <p:cNvSpPr txBox="1">
            <a:spLocks noChangeArrowheads="1"/>
          </p:cNvSpPr>
          <p:nvPr/>
        </p:nvSpPr>
        <p:spPr bwMode="auto">
          <a:xfrm>
            <a:off x="6019800" y="5105400"/>
            <a:ext cx="1384300" cy="457200"/>
          </a:xfrm>
          <a:prstGeom prst="rect">
            <a:avLst/>
          </a:prstGeom>
          <a:noFill/>
          <a:ln w="9525">
            <a:noFill/>
            <a:miter lim="800000"/>
            <a:headEnd/>
            <a:tailEnd/>
          </a:ln>
          <a:effectLst/>
        </p:spPr>
        <p:txBody>
          <a:bodyPr wrap="none">
            <a:spAutoFit/>
          </a:bodyPr>
          <a:lstStyle/>
          <a:p>
            <a:r>
              <a:rPr lang="en-GB" sz="2400">
                <a:effectLst/>
                <a:latin typeface="Times" pitchFamily="18" charset="0"/>
              </a:rPr>
              <a:t>ropinirole</a:t>
            </a:r>
          </a:p>
        </p:txBody>
      </p:sp>
      <p:sp>
        <p:nvSpPr>
          <p:cNvPr id="855047" name="Line 7"/>
          <p:cNvSpPr>
            <a:spLocks noChangeShapeType="1"/>
          </p:cNvSpPr>
          <p:nvPr/>
        </p:nvSpPr>
        <p:spPr bwMode="auto">
          <a:xfrm>
            <a:off x="1143000" y="2895600"/>
            <a:ext cx="1295400" cy="609600"/>
          </a:xfrm>
          <a:prstGeom prst="line">
            <a:avLst/>
          </a:prstGeom>
          <a:noFill/>
          <a:ln w="28575">
            <a:solidFill>
              <a:schemeClr val="tx2"/>
            </a:solidFill>
            <a:round/>
            <a:headEnd/>
            <a:tailEnd type="triangle" w="med" len="med"/>
          </a:ln>
          <a:effectLst/>
        </p:spPr>
        <p:txBody>
          <a:bodyPr wrap="none" anchor="ctr"/>
          <a:lstStyle/>
          <a:p>
            <a:endParaRPr lang="it-IT"/>
          </a:p>
        </p:txBody>
      </p:sp>
      <p:sp>
        <p:nvSpPr>
          <p:cNvPr id="855048" name="Text Box 8"/>
          <p:cNvSpPr txBox="1">
            <a:spLocks noChangeArrowheads="1"/>
          </p:cNvSpPr>
          <p:nvPr/>
        </p:nvSpPr>
        <p:spPr bwMode="auto">
          <a:xfrm>
            <a:off x="381000" y="2667000"/>
            <a:ext cx="647700" cy="336550"/>
          </a:xfrm>
          <a:prstGeom prst="rect">
            <a:avLst/>
          </a:prstGeom>
          <a:noFill/>
          <a:ln w="9525">
            <a:noFill/>
            <a:miter lim="800000"/>
            <a:headEnd/>
            <a:tailEnd/>
          </a:ln>
          <a:effectLst/>
        </p:spPr>
        <p:txBody>
          <a:bodyPr wrap="none">
            <a:spAutoFit/>
          </a:bodyPr>
          <a:lstStyle/>
          <a:p>
            <a:r>
              <a:rPr lang="en-GB" sz="1600" b="1">
                <a:effectLst/>
                <a:latin typeface="Times" pitchFamily="18" charset="0"/>
              </a:rPr>
              <a:t>nigra</a:t>
            </a:r>
          </a:p>
        </p:txBody>
      </p:sp>
      <p:sp>
        <p:nvSpPr>
          <p:cNvPr id="855049" name="Line 9"/>
          <p:cNvSpPr>
            <a:spLocks noChangeShapeType="1"/>
          </p:cNvSpPr>
          <p:nvPr/>
        </p:nvSpPr>
        <p:spPr bwMode="auto">
          <a:xfrm flipH="1">
            <a:off x="2895600" y="2286000"/>
            <a:ext cx="457200" cy="838200"/>
          </a:xfrm>
          <a:prstGeom prst="line">
            <a:avLst/>
          </a:prstGeom>
          <a:noFill/>
          <a:ln w="28575">
            <a:solidFill>
              <a:schemeClr val="tx2"/>
            </a:solidFill>
            <a:round/>
            <a:headEnd/>
            <a:tailEnd type="triangle" w="med" len="med"/>
          </a:ln>
          <a:effectLst/>
        </p:spPr>
        <p:txBody>
          <a:bodyPr wrap="none" anchor="ctr"/>
          <a:lstStyle/>
          <a:p>
            <a:endParaRPr lang="it-IT"/>
          </a:p>
        </p:txBody>
      </p:sp>
      <p:sp>
        <p:nvSpPr>
          <p:cNvPr id="855050" name="Text Box 10"/>
          <p:cNvSpPr txBox="1">
            <a:spLocks noChangeArrowheads="1"/>
          </p:cNvSpPr>
          <p:nvPr/>
        </p:nvSpPr>
        <p:spPr bwMode="auto">
          <a:xfrm>
            <a:off x="2895600" y="1905000"/>
            <a:ext cx="952500" cy="336550"/>
          </a:xfrm>
          <a:prstGeom prst="rect">
            <a:avLst/>
          </a:prstGeom>
          <a:noFill/>
          <a:ln w="9525">
            <a:noFill/>
            <a:miter lim="800000"/>
            <a:headEnd/>
            <a:tailEnd/>
          </a:ln>
          <a:effectLst/>
        </p:spPr>
        <p:txBody>
          <a:bodyPr wrap="none">
            <a:spAutoFit/>
          </a:bodyPr>
          <a:lstStyle/>
          <a:p>
            <a:r>
              <a:rPr lang="en-GB" sz="1600" b="1">
                <a:effectLst/>
                <a:latin typeface="Times" pitchFamily="18" charset="0"/>
              </a:rPr>
              <a:t>putamen</a:t>
            </a:r>
          </a:p>
        </p:txBody>
      </p:sp>
    </p:spTree>
  </p:cSld>
  <p:clrMapOvr>
    <a:masterClrMapping/>
  </p:clrMapOvr>
  <p:transition>
    <p:zoom dir="in"/>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egnaposto piè di pagina 3"/>
          <p:cNvSpPr>
            <a:spLocks noGrp="1"/>
          </p:cNvSpPr>
          <p:nvPr>
            <p:ph type="ftr" sz="quarter" idx="11"/>
          </p:nvPr>
        </p:nvSpPr>
        <p:spPr/>
        <p:txBody>
          <a:bodyPr/>
          <a:lstStyle/>
          <a:p>
            <a:r>
              <a:rPr lang="de-DE"/>
              <a:t>F. Stocchi</a:t>
            </a:r>
          </a:p>
        </p:txBody>
      </p:sp>
      <p:sp>
        <p:nvSpPr>
          <p:cNvPr id="354306" name="Rectangle 2"/>
          <p:cNvSpPr>
            <a:spLocks noChangeArrowheads="1"/>
          </p:cNvSpPr>
          <p:nvPr/>
        </p:nvSpPr>
        <p:spPr bwMode="auto">
          <a:xfrm>
            <a:off x="3006725" y="2216150"/>
            <a:ext cx="1143000" cy="2016125"/>
          </a:xfrm>
          <a:prstGeom prst="rect">
            <a:avLst/>
          </a:prstGeom>
          <a:gradFill rotWithShape="0">
            <a:gsLst>
              <a:gs pos="0">
                <a:srgbClr val="FFFF00">
                  <a:gamma/>
                  <a:shade val="46275"/>
                  <a:invGamma/>
                </a:srgbClr>
              </a:gs>
              <a:gs pos="50000">
                <a:srgbClr val="FFFF00"/>
              </a:gs>
              <a:gs pos="100000">
                <a:srgbClr val="FFFF00">
                  <a:gamma/>
                  <a:shade val="46275"/>
                  <a:invGamma/>
                </a:srgbClr>
              </a:gs>
            </a:gsLst>
            <a:lin ang="0" scaled="1"/>
          </a:gradFill>
          <a:ln w="9525">
            <a:solidFill>
              <a:srgbClr val="FFCC00"/>
            </a:solidFill>
            <a:miter lim="800000"/>
            <a:headEnd/>
            <a:tailEnd/>
          </a:ln>
        </p:spPr>
        <p:txBody>
          <a:bodyPr/>
          <a:lstStyle/>
          <a:p>
            <a:endParaRPr lang="it-IT"/>
          </a:p>
        </p:txBody>
      </p:sp>
      <p:sp>
        <p:nvSpPr>
          <p:cNvPr id="354307" name="Rectangle 3"/>
          <p:cNvSpPr>
            <a:spLocks noChangeArrowheads="1"/>
          </p:cNvSpPr>
          <p:nvPr/>
        </p:nvSpPr>
        <p:spPr bwMode="auto">
          <a:xfrm>
            <a:off x="4721225" y="2216150"/>
            <a:ext cx="1141413" cy="3270250"/>
          </a:xfrm>
          <a:prstGeom prst="rect">
            <a:avLst/>
          </a:prstGeom>
          <a:gradFill rotWithShape="0">
            <a:gsLst>
              <a:gs pos="0">
                <a:srgbClr val="FF00FF">
                  <a:gamma/>
                  <a:shade val="46275"/>
                  <a:invGamma/>
                </a:srgbClr>
              </a:gs>
              <a:gs pos="50000">
                <a:srgbClr val="FF00FF"/>
              </a:gs>
              <a:gs pos="100000">
                <a:srgbClr val="FF00FF">
                  <a:gamma/>
                  <a:shade val="46275"/>
                  <a:invGamma/>
                </a:srgbClr>
              </a:gs>
            </a:gsLst>
            <a:lin ang="0" scaled="1"/>
          </a:gradFill>
          <a:ln w="9525">
            <a:solidFill>
              <a:srgbClr val="FF00FF"/>
            </a:solidFill>
            <a:miter lim="800000"/>
            <a:headEnd/>
            <a:tailEnd/>
          </a:ln>
        </p:spPr>
        <p:txBody>
          <a:bodyPr/>
          <a:lstStyle/>
          <a:p>
            <a:endParaRPr lang="it-IT"/>
          </a:p>
        </p:txBody>
      </p:sp>
      <p:sp>
        <p:nvSpPr>
          <p:cNvPr id="354308" name="Line 4"/>
          <p:cNvSpPr>
            <a:spLocks noChangeShapeType="1"/>
          </p:cNvSpPr>
          <p:nvPr/>
        </p:nvSpPr>
        <p:spPr bwMode="auto">
          <a:xfrm>
            <a:off x="2154238" y="2216150"/>
            <a:ext cx="1587" cy="3570288"/>
          </a:xfrm>
          <a:prstGeom prst="line">
            <a:avLst/>
          </a:prstGeom>
          <a:noFill/>
          <a:ln w="20638">
            <a:solidFill>
              <a:srgbClr val="FFFFFF"/>
            </a:solidFill>
            <a:round/>
            <a:headEnd/>
            <a:tailEnd/>
          </a:ln>
        </p:spPr>
        <p:txBody>
          <a:bodyPr/>
          <a:lstStyle/>
          <a:p>
            <a:endParaRPr lang="it-IT"/>
          </a:p>
        </p:txBody>
      </p:sp>
      <p:sp>
        <p:nvSpPr>
          <p:cNvPr id="354309" name="Line 5"/>
          <p:cNvSpPr>
            <a:spLocks noChangeShapeType="1"/>
          </p:cNvSpPr>
          <p:nvPr/>
        </p:nvSpPr>
        <p:spPr bwMode="auto">
          <a:xfrm>
            <a:off x="2084388" y="5786438"/>
            <a:ext cx="69850" cy="1587"/>
          </a:xfrm>
          <a:prstGeom prst="line">
            <a:avLst/>
          </a:prstGeom>
          <a:noFill/>
          <a:ln w="20638">
            <a:solidFill>
              <a:srgbClr val="FFFFFF"/>
            </a:solidFill>
            <a:round/>
            <a:headEnd/>
            <a:tailEnd/>
          </a:ln>
        </p:spPr>
        <p:txBody>
          <a:bodyPr/>
          <a:lstStyle/>
          <a:p>
            <a:endParaRPr lang="it-IT"/>
          </a:p>
        </p:txBody>
      </p:sp>
      <p:sp>
        <p:nvSpPr>
          <p:cNvPr id="354310" name="Line 6"/>
          <p:cNvSpPr>
            <a:spLocks noChangeShapeType="1"/>
          </p:cNvSpPr>
          <p:nvPr/>
        </p:nvSpPr>
        <p:spPr bwMode="auto">
          <a:xfrm>
            <a:off x="2084388" y="5075238"/>
            <a:ext cx="69850" cy="1587"/>
          </a:xfrm>
          <a:prstGeom prst="line">
            <a:avLst/>
          </a:prstGeom>
          <a:noFill/>
          <a:ln w="20638">
            <a:solidFill>
              <a:srgbClr val="FFFFFF"/>
            </a:solidFill>
            <a:round/>
            <a:headEnd/>
            <a:tailEnd/>
          </a:ln>
        </p:spPr>
        <p:txBody>
          <a:bodyPr/>
          <a:lstStyle/>
          <a:p>
            <a:endParaRPr lang="it-IT"/>
          </a:p>
        </p:txBody>
      </p:sp>
      <p:sp>
        <p:nvSpPr>
          <p:cNvPr id="354311" name="Line 7"/>
          <p:cNvSpPr>
            <a:spLocks noChangeShapeType="1"/>
          </p:cNvSpPr>
          <p:nvPr/>
        </p:nvSpPr>
        <p:spPr bwMode="auto">
          <a:xfrm>
            <a:off x="2084388" y="4362450"/>
            <a:ext cx="69850" cy="1588"/>
          </a:xfrm>
          <a:prstGeom prst="line">
            <a:avLst/>
          </a:prstGeom>
          <a:noFill/>
          <a:ln w="20638">
            <a:solidFill>
              <a:srgbClr val="FFFFFF"/>
            </a:solidFill>
            <a:round/>
            <a:headEnd/>
            <a:tailEnd/>
          </a:ln>
        </p:spPr>
        <p:txBody>
          <a:bodyPr/>
          <a:lstStyle/>
          <a:p>
            <a:endParaRPr lang="it-IT"/>
          </a:p>
        </p:txBody>
      </p:sp>
      <p:sp>
        <p:nvSpPr>
          <p:cNvPr id="354312" name="Line 8"/>
          <p:cNvSpPr>
            <a:spLocks noChangeShapeType="1"/>
          </p:cNvSpPr>
          <p:nvPr/>
        </p:nvSpPr>
        <p:spPr bwMode="auto">
          <a:xfrm>
            <a:off x="2084388" y="3640138"/>
            <a:ext cx="69850" cy="1587"/>
          </a:xfrm>
          <a:prstGeom prst="line">
            <a:avLst/>
          </a:prstGeom>
          <a:noFill/>
          <a:ln w="20638">
            <a:solidFill>
              <a:srgbClr val="FFFFFF"/>
            </a:solidFill>
            <a:round/>
            <a:headEnd/>
            <a:tailEnd/>
          </a:ln>
        </p:spPr>
        <p:txBody>
          <a:bodyPr/>
          <a:lstStyle/>
          <a:p>
            <a:endParaRPr lang="it-IT"/>
          </a:p>
        </p:txBody>
      </p:sp>
      <p:sp>
        <p:nvSpPr>
          <p:cNvPr id="354313" name="Line 9"/>
          <p:cNvSpPr>
            <a:spLocks noChangeShapeType="1"/>
          </p:cNvSpPr>
          <p:nvPr/>
        </p:nvSpPr>
        <p:spPr bwMode="auto">
          <a:xfrm>
            <a:off x="2084388" y="2928938"/>
            <a:ext cx="69850" cy="1587"/>
          </a:xfrm>
          <a:prstGeom prst="line">
            <a:avLst/>
          </a:prstGeom>
          <a:noFill/>
          <a:ln w="20638">
            <a:solidFill>
              <a:srgbClr val="FFFFFF"/>
            </a:solidFill>
            <a:round/>
            <a:headEnd/>
            <a:tailEnd/>
          </a:ln>
        </p:spPr>
        <p:txBody>
          <a:bodyPr/>
          <a:lstStyle/>
          <a:p>
            <a:endParaRPr lang="it-IT"/>
          </a:p>
        </p:txBody>
      </p:sp>
      <p:sp>
        <p:nvSpPr>
          <p:cNvPr id="354314" name="Line 10"/>
          <p:cNvSpPr>
            <a:spLocks noChangeShapeType="1"/>
          </p:cNvSpPr>
          <p:nvPr/>
        </p:nvSpPr>
        <p:spPr bwMode="auto">
          <a:xfrm>
            <a:off x="2084388" y="2216150"/>
            <a:ext cx="69850" cy="1588"/>
          </a:xfrm>
          <a:prstGeom prst="line">
            <a:avLst/>
          </a:prstGeom>
          <a:noFill/>
          <a:ln w="20638">
            <a:solidFill>
              <a:srgbClr val="FFFFFF"/>
            </a:solidFill>
            <a:round/>
            <a:headEnd/>
            <a:tailEnd/>
          </a:ln>
        </p:spPr>
        <p:txBody>
          <a:bodyPr/>
          <a:lstStyle/>
          <a:p>
            <a:endParaRPr lang="it-IT"/>
          </a:p>
        </p:txBody>
      </p:sp>
      <p:sp>
        <p:nvSpPr>
          <p:cNvPr id="354315" name="Line 11"/>
          <p:cNvSpPr>
            <a:spLocks noChangeShapeType="1"/>
          </p:cNvSpPr>
          <p:nvPr/>
        </p:nvSpPr>
        <p:spPr bwMode="auto">
          <a:xfrm>
            <a:off x="2154238" y="2216150"/>
            <a:ext cx="4572000" cy="1588"/>
          </a:xfrm>
          <a:prstGeom prst="line">
            <a:avLst/>
          </a:prstGeom>
          <a:noFill/>
          <a:ln w="20638">
            <a:solidFill>
              <a:srgbClr val="FFFFFF"/>
            </a:solidFill>
            <a:round/>
            <a:headEnd/>
            <a:tailEnd/>
          </a:ln>
        </p:spPr>
        <p:txBody>
          <a:bodyPr/>
          <a:lstStyle/>
          <a:p>
            <a:endParaRPr lang="it-IT"/>
          </a:p>
        </p:txBody>
      </p:sp>
      <p:sp>
        <p:nvSpPr>
          <p:cNvPr id="354316" name="Rectangle 12"/>
          <p:cNvSpPr>
            <a:spLocks noChangeArrowheads="1"/>
          </p:cNvSpPr>
          <p:nvPr/>
        </p:nvSpPr>
        <p:spPr bwMode="auto">
          <a:xfrm>
            <a:off x="3441700" y="4300538"/>
            <a:ext cx="330200" cy="274637"/>
          </a:xfrm>
          <a:prstGeom prst="rect">
            <a:avLst/>
          </a:prstGeom>
          <a:noFill/>
          <a:ln w="9525">
            <a:noFill/>
            <a:miter lim="800000"/>
            <a:headEnd/>
            <a:tailEnd/>
          </a:ln>
        </p:spPr>
        <p:txBody>
          <a:bodyPr wrap="none" lIns="0" tIns="0" rIns="0" bIns="0">
            <a:spAutoFit/>
          </a:bodyPr>
          <a:lstStyle/>
          <a:p>
            <a:r>
              <a:rPr lang="en-GB" sz="1800" b="1">
                <a:solidFill>
                  <a:srgbClr val="FFFFCC"/>
                </a:solidFill>
                <a:effectLst/>
                <a:latin typeface="Arial" pitchFamily="34" charset="0"/>
              </a:rPr>
              <a:t>-14</a:t>
            </a:r>
            <a:endParaRPr lang="en-GB" sz="1800">
              <a:solidFill>
                <a:srgbClr val="FFFFCC"/>
              </a:solidFill>
              <a:effectLst/>
              <a:latin typeface="Arial" pitchFamily="34" charset="0"/>
            </a:endParaRPr>
          </a:p>
        </p:txBody>
      </p:sp>
      <p:sp>
        <p:nvSpPr>
          <p:cNvPr id="354317" name="Rectangle 13"/>
          <p:cNvSpPr>
            <a:spLocks noChangeArrowheads="1"/>
          </p:cNvSpPr>
          <p:nvPr/>
        </p:nvSpPr>
        <p:spPr bwMode="auto">
          <a:xfrm>
            <a:off x="5129213" y="5589588"/>
            <a:ext cx="330200" cy="274637"/>
          </a:xfrm>
          <a:prstGeom prst="rect">
            <a:avLst/>
          </a:prstGeom>
          <a:noFill/>
          <a:ln w="9525">
            <a:noFill/>
            <a:miter lim="800000"/>
            <a:headEnd/>
            <a:tailEnd/>
          </a:ln>
        </p:spPr>
        <p:txBody>
          <a:bodyPr wrap="none" lIns="0" tIns="0" rIns="0" bIns="0">
            <a:spAutoFit/>
          </a:bodyPr>
          <a:lstStyle/>
          <a:p>
            <a:r>
              <a:rPr lang="en-GB" sz="1800" b="1">
                <a:solidFill>
                  <a:srgbClr val="FFFFCC"/>
                </a:solidFill>
                <a:effectLst/>
                <a:latin typeface="Arial" pitchFamily="34" charset="0"/>
              </a:rPr>
              <a:t>-23</a:t>
            </a:r>
            <a:endParaRPr lang="en-GB" sz="1800">
              <a:solidFill>
                <a:srgbClr val="FFFFCC"/>
              </a:solidFill>
              <a:effectLst/>
              <a:latin typeface="Arial" pitchFamily="34" charset="0"/>
            </a:endParaRPr>
          </a:p>
        </p:txBody>
      </p:sp>
      <p:sp>
        <p:nvSpPr>
          <p:cNvPr id="354318" name="Rectangle 14"/>
          <p:cNvSpPr>
            <a:spLocks noChangeArrowheads="1"/>
          </p:cNvSpPr>
          <p:nvPr/>
        </p:nvSpPr>
        <p:spPr bwMode="auto">
          <a:xfrm>
            <a:off x="1673225" y="5656263"/>
            <a:ext cx="312738" cy="258762"/>
          </a:xfrm>
          <a:prstGeom prst="rect">
            <a:avLst/>
          </a:prstGeom>
          <a:noFill/>
          <a:ln w="9525">
            <a:noFill/>
            <a:miter lim="800000"/>
            <a:headEnd/>
            <a:tailEnd/>
          </a:ln>
        </p:spPr>
        <p:txBody>
          <a:bodyPr wrap="none" lIns="0" tIns="0" rIns="0" bIns="0">
            <a:spAutoFit/>
          </a:bodyPr>
          <a:lstStyle/>
          <a:p>
            <a:r>
              <a:rPr lang="en-GB" sz="1700" b="1">
                <a:solidFill>
                  <a:srgbClr val="FFFFCC"/>
                </a:solidFill>
                <a:effectLst/>
                <a:latin typeface="Arial" pitchFamily="34" charset="0"/>
              </a:rPr>
              <a:t>-25</a:t>
            </a:r>
            <a:endParaRPr lang="en-GB" sz="2000">
              <a:solidFill>
                <a:srgbClr val="FFFFCC"/>
              </a:solidFill>
              <a:effectLst/>
              <a:latin typeface="Arial" pitchFamily="34" charset="0"/>
            </a:endParaRPr>
          </a:p>
        </p:txBody>
      </p:sp>
      <p:sp>
        <p:nvSpPr>
          <p:cNvPr id="354319" name="Rectangle 15"/>
          <p:cNvSpPr>
            <a:spLocks noChangeArrowheads="1"/>
          </p:cNvSpPr>
          <p:nvPr/>
        </p:nvSpPr>
        <p:spPr bwMode="auto">
          <a:xfrm>
            <a:off x="1673225" y="4943475"/>
            <a:ext cx="312738" cy="258763"/>
          </a:xfrm>
          <a:prstGeom prst="rect">
            <a:avLst/>
          </a:prstGeom>
          <a:noFill/>
          <a:ln w="9525">
            <a:noFill/>
            <a:miter lim="800000"/>
            <a:headEnd/>
            <a:tailEnd/>
          </a:ln>
        </p:spPr>
        <p:txBody>
          <a:bodyPr wrap="none" lIns="0" tIns="0" rIns="0" bIns="0">
            <a:spAutoFit/>
          </a:bodyPr>
          <a:lstStyle/>
          <a:p>
            <a:r>
              <a:rPr lang="en-GB" sz="1700" b="1">
                <a:solidFill>
                  <a:srgbClr val="FFFFCC"/>
                </a:solidFill>
                <a:effectLst/>
                <a:latin typeface="Arial" pitchFamily="34" charset="0"/>
              </a:rPr>
              <a:t>-20</a:t>
            </a:r>
            <a:endParaRPr lang="en-GB" sz="2000">
              <a:solidFill>
                <a:srgbClr val="FFFFCC"/>
              </a:solidFill>
              <a:effectLst/>
              <a:latin typeface="Arial" pitchFamily="34" charset="0"/>
            </a:endParaRPr>
          </a:p>
        </p:txBody>
      </p:sp>
      <p:sp>
        <p:nvSpPr>
          <p:cNvPr id="354320" name="Rectangle 16"/>
          <p:cNvSpPr>
            <a:spLocks noChangeArrowheads="1"/>
          </p:cNvSpPr>
          <p:nvPr/>
        </p:nvSpPr>
        <p:spPr bwMode="auto">
          <a:xfrm>
            <a:off x="1673225" y="4232275"/>
            <a:ext cx="312738" cy="258763"/>
          </a:xfrm>
          <a:prstGeom prst="rect">
            <a:avLst/>
          </a:prstGeom>
          <a:noFill/>
          <a:ln w="9525">
            <a:noFill/>
            <a:miter lim="800000"/>
            <a:headEnd/>
            <a:tailEnd/>
          </a:ln>
        </p:spPr>
        <p:txBody>
          <a:bodyPr wrap="none" lIns="0" tIns="0" rIns="0" bIns="0">
            <a:spAutoFit/>
          </a:bodyPr>
          <a:lstStyle/>
          <a:p>
            <a:r>
              <a:rPr lang="en-GB" sz="1700" b="1">
                <a:solidFill>
                  <a:srgbClr val="FFFFCC"/>
                </a:solidFill>
                <a:effectLst/>
                <a:latin typeface="Arial" pitchFamily="34" charset="0"/>
              </a:rPr>
              <a:t>-15</a:t>
            </a:r>
            <a:endParaRPr lang="en-GB" sz="2000">
              <a:solidFill>
                <a:srgbClr val="FFFFCC"/>
              </a:solidFill>
              <a:effectLst/>
              <a:latin typeface="Arial" pitchFamily="34" charset="0"/>
            </a:endParaRPr>
          </a:p>
        </p:txBody>
      </p:sp>
      <p:sp>
        <p:nvSpPr>
          <p:cNvPr id="354321" name="Rectangle 17"/>
          <p:cNvSpPr>
            <a:spLocks noChangeArrowheads="1"/>
          </p:cNvSpPr>
          <p:nvPr/>
        </p:nvSpPr>
        <p:spPr bwMode="auto">
          <a:xfrm>
            <a:off x="1673225" y="3509963"/>
            <a:ext cx="312738" cy="258762"/>
          </a:xfrm>
          <a:prstGeom prst="rect">
            <a:avLst/>
          </a:prstGeom>
          <a:noFill/>
          <a:ln w="9525">
            <a:noFill/>
            <a:miter lim="800000"/>
            <a:headEnd/>
            <a:tailEnd/>
          </a:ln>
        </p:spPr>
        <p:txBody>
          <a:bodyPr wrap="none" lIns="0" tIns="0" rIns="0" bIns="0">
            <a:spAutoFit/>
          </a:bodyPr>
          <a:lstStyle/>
          <a:p>
            <a:r>
              <a:rPr lang="en-GB" sz="1700" b="1">
                <a:solidFill>
                  <a:srgbClr val="FFFFCC"/>
                </a:solidFill>
                <a:effectLst/>
                <a:latin typeface="Arial" pitchFamily="34" charset="0"/>
              </a:rPr>
              <a:t>-10</a:t>
            </a:r>
            <a:endParaRPr lang="en-GB" sz="2000">
              <a:solidFill>
                <a:srgbClr val="FFFFCC"/>
              </a:solidFill>
              <a:effectLst/>
              <a:latin typeface="Arial" pitchFamily="34" charset="0"/>
            </a:endParaRPr>
          </a:p>
        </p:txBody>
      </p:sp>
      <p:sp>
        <p:nvSpPr>
          <p:cNvPr id="354322" name="Rectangle 18"/>
          <p:cNvSpPr>
            <a:spLocks noChangeArrowheads="1"/>
          </p:cNvSpPr>
          <p:nvPr/>
        </p:nvSpPr>
        <p:spPr bwMode="auto">
          <a:xfrm>
            <a:off x="1793875" y="2798763"/>
            <a:ext cx="192088" cy="258762"/>
          </a:xfrm>
          <a:prstGeom prst="rect">
            <a:avLst/>
          </a:prstGeom>
          <a:noFill/>
          <a:ln w="9525">
            <a:noFill/>
            <a:miter lim="800000"/>
            <a:headEnd/>
            <a:tailEnd/>
          </a:ln>
        </p:spPr>
        <p:txBody>
          <a:bodyPr wrap="none" lIns="0" tIns="0" rIns="0" bIns="0">
            <a:spAutoFit/>
          </a:bodyPr>
          <a:lstStyle/>
          <a:p>
            <a:r>
              <a:rPr lang="en-GB" sz="1700" b="1">
                <a:solidFill>
                  <a:srgbClr val="FFFFCC"/>
                </a:solidFill>
                <a:effectLst/>
                <a:latin typeface="Arial" pitchFamily="34" charset="0"/>
              </a:rPr>
              <a:t>-5</a:t>
            </a:r>
            <a:endParaRPr lang="en-GB" sz="2000">
              <a:solidFill>
                <a:srgbClr val="FFFFCC"/>
              </a:solidFill>
              <a:effectLst/>
              <a:latin typeface="Arial" pitchFamily="34" charset="0"/>
            </a:endParaRPr>
          </a:p>
        </p:txBody>
      </p:sp>
      <p:sp>
        <p:nvSpPr>
          <p:cNvPr id="354323" name="Rectangle 19"/>
          <p:cNvSpPr>
            <a:spLocks noChangeArrowheads="1"/>
          </p:cNvSpPr>
          <p:nvPr/>
        </p:nvSpPr>
        <p:spPr bwMode="auto">
          <a:xfrm>
            <a:off x="1863725" y="2085975"/>
            <a:ext cx="120650" cy="258763"/>
          </a:xfrm>
          <a:prstGeom prst="rect">
            <a:avLst/>
          </a:prstGeom>
          <a:noFill/>
          <a:ln w="9525">
            <a:noFill/>
            <a:miter lim="800000"/>
            <a:headEnd/>
            <a:tailEnd/>
          </a:ln>
        </p:spPr>
        <p:txBody>
          <a:bodyPr wrap="none" lIns="0" tIns="0" rIns="0" bIns="0">
            <a:spAutoFit/>
          </a:bodyPr>
          <a:lstStyle/>
          <a:p>
            <a:r>
              <a:rPr lang="en-GB" sz="1700" b="1">
                <a:solidFill>
                  <a:srgbClr val="FFFFCC"/>
                </a:solidFill>
                <a:effectLst/>
                <a:latin typeface="Arial" pitchFamily="34" charset="0"/>
              </a:rPr>
              <a:t>0</a:t>
            </a:r>
            <a:endParaRPr lang="en-GB" sz="2000">
              <a:solidFill>
                <a:srgbClr val="FFFFCC"/>
              </a:solidFill>
              <a:effectLst/>
              <a:latin typeface="Arial" pitchFamily="34" charset="0"/>
            </a:endParaRPr>
          </a:p>
        </p:txBody>
      </p:sp>
      <p:sp>
        <p:nvSpPr>
          <p:cNvPr id="354324" name="Rectangle 20"/>
          <p:cNvSpPr>
            <a:spLocks noChangeArrowheads="1"/>
          </p:cNvSpPr>
          <p:nvPr/>
        </p:nvSpPr>
        <p:spPr bwMode="auto">
          <a:xfrm>
            <a:off x="6161088" y="3062288"/>
            <a:ext cx="2522537" cy="1616075"/>
          </a:xfrm>
          <a:prstGeom prst="rect">
            <a:avLst/>
          </a:prstGeom>
          <a:noFill/>
          <a:ln w="9525">
            <a:noFill/>
            <a:miter lim="800000"/>
            <a:headEnd/>
            <a:tailEnd/>
          </a:ln>
          <a:effectLst/>
        </p:spPr>
        <p:txBody>
          <a:bodyPr wrap="none">
            <a:spAutoFit/>
          </a:bodyPr>
          <a:lstStyle/>
          <a:p>
            <a:r>
              <a:rPr lang="en-GB" sz="2000">
                <a:solidFill>
                  <a:srgbClr val="FFFFCC"/>
                </a:solidFill>
                <a:effectLst/>
                <a:latin typeface="Arial" pitchFamily="34" charset="0"/>
              </a:rPr>
              <a:t>Relative</a:t>
            </a:r>
          </a:p>
          <a:p>
            <a:r>
              <a:rPr lang="en-GB" sz="2000">
                <a:solidFill>
                  <a:srgbClr val="FFFFCC"/>
                </a:solidFill>
                <a:effectLst/>
                <a:latin typeface="Arial" pitchFamily="34" charset="0"/>
              </a:rPr>
              <a:t>difference:  38%</a:t>
            </a:r>
          </a:p>
          <a:p>
            <a:r>
              <a:rPr lang="en-GB" sz="2000">
                <a:solidFill>
                  <a:srgbClr val="FFFFCC"/>
                </a:solidFill>
                <a:effectLst/>
                <a:latin typeface="Arial" pitchFamily="34" charset="0"/>
              </a:rPr>
              <a:t>95% CI (4.24, 13.32)</a:t>
            </a:r>
          </a:p>
          <a:p>
            <a:r>
              <a:rPr lang="en-GB" sz="2000" b="1">
                <a:solidFill>
                  <a:srgbClr val="FFFFCC"/>
                </a:solidFill>
                <a:effectLst/>
                <a:latin typeface="Arial" pitchFamily="34" charset="0"/>
              </a:rPr>
              <a:t>p &lt; 0.0001</a:t>
            </a:r>
          </a:p>
          <a:p>
            <a:r>
              <a:rPr lang="en-GB" sz="2000">
                <a:solidFill>
                  <a:srgbClr val="FFFFCC"/>
                </a:solidFill>
                <a:effectLst/>
                <a:latin typeface="Arial" pitchFamily="34" charset="0"/>
              </a:rPr>
              <a:t>Wilcoxon</a:t>
            </a:r>
            <a:endParaRPr lang="en-GB" sz="2000">
              <a:solidFill>
                <a:srgbClr val="FFFFCC"/>
              </a:solidFill>
              <a:effectLst/>
              <a:latin typeface="Arial" pitchFamily="34" charset="0"/>
              <a:sym typeface="Symbol" pitchFamily="18" charset="2"/>
            </a:endParaRPr>
          </a:p>
        </p:txBody>
      </p:sp>
      <p:sp>
        <p:nvSpPr>
          <p:cNvPr id="354325" name="Rectangle 21"/>
          <p:cNvSpPr>
            <a:spLocks noChangeAspect="1" noChangeArrowheads="1"/>
          </p:cNvSpPr>
          <p:nvPr/>
        </p:nvSpPr>
        <p:spPr bwMode="auto">
          <a:xfrm rot="16200000">
            <a:off x="-330199" y="3708400"/>
            <a:ext cx="3448050" cy="288925"/>
          </a:xfrm>
          <a:prstGeom prst="rect">
            <a:avLst/>
          </a:prstGeom>
          <a:noFill/>
          <a:ln w="9525">
            <a:noFill/>
            <a:miter lim="800000"/>
            <a:headEnd/>
            <a:tailEnd/>
          </a:ln>
        </p:spPr>
        <p:txBody>
          <a:bodyPr lIns="0" tIns="0" rIns="0" bIns="0">
            <a:spAutoFit/>
          </a:bodyPr>
          <a:lstStyle/>
          <a:p>
            <a:r>
              <a:rPr lang="en-GB" sz="1900" b="1">
                <a:solidFill>
                  <a:srgbClr val="FFFFCC"/>
                </a:solidFill>
                <a:effectLst/>
                <a:latin typeface="Arial" pitchFamily="34" charset="0"/>
              </a:rPr>
              <a:t>% Change in </a:t>
            </a:r>
            <a:r>
              <a:rPr lang="en-GB" sz="1900" b="1" baseline="30000">
                <a:solidFill>
                  <a:srgbClr val="FFFFCC"/>
                </a:solidFill>
                <a:effectLst/>
                <a:latin typeface="Arial" pitchFamily="34" charset="0"/>
              </a:rPr>
              <a:t>18</a:t>
            </a:r>
            <a:r>
              <a:rPr lang="en-GB" sz="1900" b="1">
                <a:solidFill>
                  <a:srgbClr val="FFFFCC"/>
                </a:solidFill>
                <a:effectLst/>
                <a:latin typeface="Arial" pitchFamily="34" charset="0"/>
              </a:rPr>
              <a:t>F-dopa uptake</a:t>
            </a:r>
            <a:endParaRPr lang="en-GB" sz="2400">
              <a:solidFill>
                <a:srgbClr val="FFFFCC"/>
              </a:solidFill>
              <a:effectLst/>
              <a:latin typeface="Arial" pitchFamily="34" charset="0"/>
            </a:endParaRPr>
          </a:p>
        </p:txBody>
      </p:sp>
      <p:sp>
        <p:nvSpPr>
          <p:cNvPr id="354326" name="Text Box 22"/>
          <p:cNvSpPr txBox="1">
            <a:spLocks noChangeAspect="1" noChangeArrowheads="1"/>
          </p:cNvSpPr>
          <p:nvPr/>
        </p:nvSpPr>
        <p:spPr bwMode="auto">
          <a:xfrm>
            <a:off x="2701925" y="1778000"/>
            <a:ext cx="1851025" cy="396875"/>
          </a:xfrm>
          <a:prstGeom prst="rect">
            <a:avLst/>
          </a:prstGeom>
          <a:noFill/>
          <a:ln w="9525">
            <a:noFill/>
            <a:miter lim="800000"/>
            <a:headEnd/>
            <a:tailEnd/>
          </a:ln>
          <a:effectLst/>
        </p:spPr>
        <p:txBody>
          <a:bodyPr wrap="none">
            <a:spAutoFit/>
          </a:bodyPr>
          <a:lstStyle/>
          <a:p>
            <a:r>
              <a:rPr lang="en-GB" sz="2000">
                <a:solidFill>
                  <a:srgbClr val="FFFFCC"/>
                </a:solidFill>
                <a:effectLst/>
                <a:latin typeface="Arial" pitchFamily="34" charset="0"/>
              </a:rPr>
              <a:t>Ropinirole (63)</a:t>
            </a:r>
          </a:p>
        </p:txBody>
      </p:sp>
      <p:sp>
        <p:nvSpPr>
          <p:cNvPr id="354327" name="Text Box 23"/>
          <p:cNvSpPr txBox="1">
            <a:spLocks noChangeAspect="1" noChangeArrowheads="1"/>
          </p:cNvSpPr>
          <p:nvPr/>
        </p:nvSpPr>
        <p:spPr bwMode="auto">
          <a:xfrm>
            <a:off x="4632325" y="1790700"/>
            <a:ext cx="1495425" cy="396875"/>
          </a:xfrm>
          <a:prstGeom prst="rect">
            <a:avLst/>
          </a:prstGeom>
          <a:noFill/>
          <a:ln w="9525">
            <a:noFill/>
            <a:miter lim="800000"/>
            <a:headEnd/>
            <a:tailEnd/>
          </a:ln>
          <a:effectLst/>
        </p:spPr>
        <p:txBody>
          <a:bodyPr wrap="none">
            <a:spAutoFit/>
          </a:bodyPr>
          <a:lstStyle/>
          <a:p>
            <a:r>
              <a:rPr lang="en-GB" sz="2000">
                <a:solidFill>
                  <a:srgbClr val="FFFFCC"/>
                </a:solidFill>
                <a:effectLst/>
                <a:latin typeface="Arial" pitchFamily="34" charset="0"/>
              </a:rPr>
              <a:t>L-dopa (58)</a:t>
            </a:r>
          </a:p>
        </p:txBody>
      </p:sp>
      <p:sp>
        <p:nvSpPr>
          <p:cNvPr id="354328" name="Rectangle 24"/>
          <p:cNvSpPr>
            <a:spLocks noGrp="1" noChangeArrowheads="1"/>
          </p:cNvSpPr>
          <p:nvPr>
            <p:ph type="title"/>
          </p:nvPr>
        </p:nvSpPr>
        <p:spPr>
          <a:xfrm>
            <a:off x="0" y="381000"/>
            <a:ext cx="9144000" cy="1131888"/>
          </a:xfrm>
        </p:spPr>
        <p:txBody>
          <a:bodyPr/>
          <a:lstStyle/>
          <a:p>
            <a:r>
              <a:rPr lang="en-GB" sz="3200"/>
              <a:t>Central SPM* - </a:t>
            </a:r>
            <a:r>
              <a:rPr lang="en-GB" sz="3200" b="0"/>
              <a:t>Left &amp; right putamen averaged peak voxel % change in Ki</a:t>
            </a:r>
          </a:p>
        </p:txBody>
      </p:sp>
      <p:sp>
        <p:nvSpPr>
          <p:cNvPr id="354329" name="Text Box 25"/>
          <p:cNvSpPr txBox="1">
            <a:spLocks noChangeArrowheads="1"/>
          </p:cNvSpPr>
          <p:nvPr/>
        </p:nvSpPr>
        <p:spPr bwMode="auto">
          <a:xfrm>
            <a:off x="757238" y="6043613"/>
            <a:ext cx="7851775" cy="579437"/>
          </a:xfrm>
          <a:prstGeom prst="rect">
            <a:avLst/>
          </a:prstGeom>
          <a:noFill/>
          <a:ln w="9525">
            <a:noFill/>
            <a:miter lim="800000"/>
            <a:headEnd/>
            <a:tailEnd/>
          </a:ln>
          <a:effectLst/>
        </p:spPr>
        <p:txBody>
          <a:bodyPr wrap="none">
            <a:spAutoFit/>
          </a:bodyPr>
          <a:lstStyle/>
          <a:p>
            <a:r>
              <a:rPr lang="en-GB" sz="3200">
                <a:solidFill>
                  <a:srgbClr val="FFFFCC"/>
                </a:solidFill>
                <a:effectLst/>
                <a:latin typeface="Arial" pitchFamily="34" charset="0"/>
              </a:rPr>
              <a:t>Significant difference in favour of ropinirole</a:t>
            </a:r>
          </a:p>
        </p:txBody>
      </p:sp>
      <p:sp>
        <p:nvSpPr>
          <p:cNvPr id="354330" name="Rectangle 26"/>
          <p:cNvSpPr>
            <a:spLocks noChangeArrowheads="1"/>
          </p:cNvSpPr>
          <p:nvPr/>
        </p:nvSpPr>
        <p:spPr bwMode="auto">
          <a:xfrm>
            <a:off x="6161088" y="4922838"/>
            <a:ext cx="2549525" cy="825500"/>
          </a:xfrm>
          <a:prstGeom prst="rect">
            <a:avLst/>
          </a:prstGeom>
          <a:noFill/>
          <a:ln w="9525">
            <a:noFill/>
            <a:miter lim="800000"/>
            <a:headEnd/>
            <a:tailEnd/>
          </a:ln>
          <a:effectLst/>
        </p:spPr>
        <p:txBody>
          <a:bodyPr>
            <a:spAutoFit/>
          </a:bodyPr>
          <a:lstStyle/>
          <a:p>
            <a:r>
              <a:rPr lang="en-GB" sz="1600" b="1">
                <a:solidFill>
                  <a:srgbClr val="FFFFCC"/>
                </a:solidFill>
                <a:effectLst/>
                <a:latin typeface="Arial" pitchFamily="34" charset="0"/>
              </a:rPr>
              <a:t>*Analysis of voxel of peak change </a:t>
            </a:r>
          </a:p>
          <a:p>
            <a:r>
              <a:rPr lang="en-GB" sz="1600" b="1">
                <a:solidFill>
                  <a:srgbClr val="FFFFCC"/>
                </a:solidFill>
                <a:effectLst/>
                <a:latin typeface="Arial" pitchFamily="34" charset="0"/>
              </a:rPr>
              <a:t>(1cm diameter sphere)</a:t>
            </a:r>
          </a:p>
        </p:txBody>
      </p:sp>
    </p:spTree>
  </p:cSld>
  <p:clrMapOvr>
    <a:masterClrMapping/>
  </p:clrMapOvr>
  <p:transition>
    <p:zoom dir="in"/>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striatal"/>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77821" y="2996952"/>
            <a:ext cx="3920609" cy="3259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descr="mesolimb"/>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932040" y="2996952"/>
            <a:ext cx="3947433" cy="32668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ttangolo 3"/>
          <p:cNvSpPr/>
          <p:nvPr/>
        </p:nvSpPr>
        <p:spPr>
          <a:xfrm>
            <a:off x="3190503" y="1268760"/>
            <a:ext cx="2861104" cy="1384995"/>
          </a:xfrm>
          <a:prstGeom prst="rect">
            <a:avLst/>
          </a:prstGeom>
        </p:spPr>
        <p:txBody>
          <a:bodyPr wrap="none">
            <a:spAutoFit/>
          </a:bodyPr>
          <a:lstStyle/>
          <a:p>
            <a:pPr algn="ctr"/>
            <a:r>
              <a:rPr lang="it-IT" sz="2800" b="1" dirty="0">
                <a:solidFill>
                  <a:srgbClr val="002060"/>
                </a:solidFill>
              </a:rPr>
              <a:t>[11C]</a:t>
            </a:r>
            <a:r>
              <a:rPr lang="it-IT" sz="2800" b="1" dirty="0" err="1">
                <a:solidFill>
                  <a:srgbClr val="002060"/>
                </a:solidFill>
              </a:rPr>
              <a:t>FeCIT</a:t>
            </a:r>
            <a:r>
              <a:rPr lang="it-IT" sz="2800" b="1" dirty="0">
                <a:solidFill>
                  <a:srgbClr val="002060"/>
                </a:solidFill>
              </a:rPr>
              <a:t> </a:t>
            </a:r>
            <a:r>
              <a:rPr lang="it-IT" sz="2800" b="1" dirty="0" smtClean="0">
                <a:solidFill>
                  <a:srgbClr val="002060"/>
                </a:solidFill>
              </a:rPr>
              <a:t>PET</a:t>
            </a:r>
          </a:p>
          <a:p>
            <a:pPr algn="ctr"/>
            <a:endParaRPr lang="it-IT" sz="2800" b="1" dirty="0">
              <a:solidFill>
                <a:srgbClr val="002060"/>
              </a:solidFill>
            </a:endParaRPr>
          </a:p>
          <a:p>
            <a:pPr algn="ctr"/>
            <a:r>
              <a:rPr lang="it-IT" sz="2800" b="1" dirty="0" smtClean="0">
                <a:solidFill>
                  <a:srgbClr val="002060"/>
                </a:solidFill>
              </a:rPr>
              <a:t>DAT </a:t>
            </a:r>
            <a:r>
              <a:rPr lang="it-IT" sz="2800" b="1" dirty="0" err="1" smtClean="0">
                <a:solidFill>
                  <a:srgbClr val="002060"/>
                </a:solidFill>
              </a:rPr>
              <a:t>measures</a:t>
            </a:r>
            <a:endParaRPr lang="it-IT" sz="2800" b="1" dirty="0">
              <a:solidFill>
                <a:srgbClr val="002060"/>
              </a:solidFill>
            </a:endParaRPr>
          </a:p>
        </p:txBody>
      </p:sp>
      <p:sp>
        <p:nvSpPr>
          <p:cNvPr id="5" name="CasellaDiTesto 4"/>
          <p:cNvSpPr txBox="1"/>
          <p:nvPr/>
        </p:nvSpPr>
        <p:spPr>
          <a:xfrm>
            <a:off x="467544" y="44624"/>
            <a:ext cx="2578463" cy="369332"/>
          </a:xfrm>
          <a:prstGeom prst="rect">
            <a:avLst/>
          </a:prstGeom>
          <a:noFill/>
        </p:spPr>
        <p:txBody>
          <a:bodyPr wrap="none" rtlCol="0">
            <a:spAutoFit/>
          </a:bodyPr>
          <a:lstStyle/>
          <a:p>
            <a:r>
              <a:rPr lang="it-IT" b="1" dirty="0" smtClean="0">
                <a:solidFill>
                  <a:schemeClr val="bg1"/>
                </a:solidFill>
              </a:rPr>
              <a:t>DOPAMINE SYSTEMS</a:t>
            </a:r>
            <a:endParaRPr lang="it-IT" b="1" dirty="0">
              <a:solidFill>
                <a:schemeClr val="bg1"/>
              </a:solidFill>
            </a:endParaRPr>
          </a:p>
        </p:txBody>
      </p:sp>
      <p:sp>
        <p:nvSpPr>
          <p:cNvPr id="6" name="Rettangolo 5"/>
          <p:cNvSpPr/>
          <p:nvPr/>
        </p:nvSpPr>
        <p:spPr>
          <a:xfrm>
            <a:off x="44089" y="432718"/>
            <a:ext cx="3146414" cy="692026"/>
          </a:xfrm>
          <a:prstGeom prst="rect">
            <a:avLst/>
          </a:prstGeom>
          <a:solidFill>
            <a:schemeClr val="accent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smtClean="0"/>
              <a:t>dopamine-PET</a:t>
            </a:r>
            <a:endParaRPr lang="it-IT" sz="2400" dirty="0"/>
          </a:p>
        </p:txBody>
      </p:sp>
    </p:spTree>
    <p:extLst>
      <p:ext uri="{BB962C8B-B14F-4D97-AF65-F5344CB8AC3E}">
        <p14:creationId xmlns="" xmlns:p14="http://schemas.microsoft.com/office/powerpoint/2010/main" val="226559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1520" y="404843"/>
            <a:ext cx="6192688" cy="288014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03243" y="3429000"/>
            <a:ext cx="8110752" cy="288032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CasellaDiTesto 1"/>
          <p:cNvSpPr txBox="1"/>
          <p:nvPr/>
        </p:nvSpPr>
        <p:spPr>
          <a:xfrm>
            <a:off x="467544" y="44624"/>
            <a:ext cx="2578463" cy="369332"/>
          </a:xfrm>
          <a:prstGeom prst="rect">
            <a:avLst/>
          </a:prstGeom>
          <a:noFill/>
        </p:spPr>
        <p:txBody>
          <a:bodyPr wrap="none" rtlCol="0">
            <a:spAutoFit/>
          </a:bodyPr>
          <a:lstStyle/>
          <a:p>
            <a:r>
              <a:rPr lang="it-IT" b="1" dirty="0" smtClean="0">
                <a:solidFill>
                  <a:schemeClr val="bg1"/>
                </a:solidFill>
              </a:rPr>
              <a:t>DOPAMINE SYSTEMS</a:t>
            </a:r>
            <a:endParaRPr lang="it-IT" b="1" dirty="0">
              <a:solidFill>
                <a:schemeClr val="bg1"/>
              </a:solidFill>
            </a:endParaRPr>
          </a:p>
        </p:txBody>
      </p:sp>
      <p:sp>
        <p:nvSpPr>
          <p:cNvPr id="3" name="Rettangolo 2"/>
          <p:cNvSpPr/>
          <p:nvPr/>
        </p:nvSpPr>
        <p:spPr>
          <a:xfrm>
            <a:off x="6660232" y="2132856"/>
            <a:ext cx="1903150" cy="923330"/>
          </a:xfrm>
          <a:prstGeom prst="rect">
            <a:avLst/>
          </a:prstGeom>
        </p:spPr>
        <p:txBody>
          <a:bodyPr wrap="none">
            <a:spAutoFit/>
          </a:bodyPr>
          <a:lstStyle/>
          <a:p>
            <a:pPr algn="ctr"/>
            <a:r>
              <a:rPr lang="it-IT" b="1" dirty="0"/>
              <a:t>[11C]</a:t>
            </a:r>
            <a:r>
              <a:rPr lang="it-IT" b="1" dirty="0" err="1"/>
              <a:t>FeCIT</a:t>
            </a:r>
            <a:r>
              <a:rPr lang="it-IT" b="1" dirty="0"/>
              <a:t> </a:t>
            </a:r>
            <a:r>
              <a:rPr lang="it-IT" b="1" dirty="0" smtClean="0"/>
              <a:t>PET</a:t>
            </a:r>
          </a:p>
          <a:p>
            <a:pPr algn="ctr"/>
            <a:endParaRPr lang="it-IT" b="1" dirty="0"/>
          </a:p>
          <a:p>
            <a:pPr algn="ctr"/>
            <a:r>
              <a:rPr lang="it-IT" b="1" dirty="0" smtClean="0"/>
              <a:t>DAT </a:t>
            </a:r>
            <a:r>
              <a:rPr lang="it-IT" b="1" dirty="0" err="1" smtClean="0"/>
              <a:t>measures</a:t>
            </a:r>
            <a:endParaRPr lang="it-IT" b="1" dirty="0"/>
          </a:p>
        </p:txBody>
      </p:sp>
    </p:spTree>
    <p:extLst>
      <p:ext uri="{BB962C8B-B14F-4D97-AF65-F5344CB8AC3E}">
        <p14:creationId xmlns="" xmlns:p14="http://schemas.microsoft.com/office/powerpoint/2010/main" val="20663069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536" y="548680"/>
            <a:ext cx="8229600" cy="1143000"/>
          </a:xfrm>
        </p:spPr>
        <p:txBody>
          <a:bodyPr>
            <a:noAutofit/>
          </a:bodyPr>
          <a:lstStyle/>
          <a:p>
            <a:r>
              <a:rPr lang="en-US" sz="3200" b="1" dirty="0" smtClean="0"/>
              <a:t>Positron Emission Tomography and Single-Photon Emission Computed Tomography in Neurology</a:t>
            </a:r>
            <a:endParaRPr lang="it-IT" sz="3200" b="1" dirty="0"/>
          </a:p>
        </p:txBody>
      </p:sp>
      <p:sp>
        <p:nvSpPr>
          <p:cNvPr id="3" name="Segnaposto contenuto 2"/>
          <p:cNvSpPr>
            <a:spLocks noGrp="1"/>
          </p:cNvSpPr>
          <p:nvPr>
            <p:ph idx="1"/>
          </p:nvPr>
        </p:nvSpPr>
        <p:spPr>
          <a:xfrm>
            <a:off x="457200" y="3212976"/>
            <a:ext cx="8229600" cy="2913187"/>
          </a:xfrm>
        </p:spPr>
        <p:txBody>
          <a:bodyPr>
            <a:normAutofit/>
          </a:bodyPr>
          <a:lstStyle/>
          <a:p>
            <a:r>
              <a:rPr lang="it-IT" sz="2800" i="1" dirty="0" smtClean="0"/>
              <a:t>PET in </a:t>
            </a:r>
            <a:r>
              <a:rPr lang="it-IT" sz="2800" i="1" dirty="0" err="1" smtClean="0"/>
              <a:t>parkinsonism</a:t>
            </a:r>
            <a:endParaRPr lang="it-IT" sz="2800" i="1" dirty="0" smtClean="0"/>
          </a:p>
          <a:p>
            <a:r>
              <a:rPr lang="it-IT" sz="2800" i="1" dirty="0" smtClean="0"/>
              <a:t>PET in </a:t>
            </a:r>
            <a:r>
              <a:rPr lang="it-IT" sz="2800" i="1" dirty="0" err="1" smtClean="0"/>
              <a:t>epilepsy</a:t>
            </a:r>
            <a:endParaRPr lang="it-IT" sz="2800" i="1" dirty="0" smtClean="0"/>
          </a:p>
          <a:p>
            <a:r>
              <a:rPr lang="it-IT" sz="2800" i="1" dirty="0" smtClean="0"/>
              <a:t>PET in </a:t>
            </a:r>
            <a:r>
              <a:rPr lang="it-IT" sz="2800" i="1" dirty="0" err="1" smtClean="0"/>
              <a:t>dementia</a:t>
            </a:r>
            <a:endParaRPr lang="it-IT" sz="2800" i="1" dirty="0" smtClean="0"/>
          </a:p>
          <a:p>
            <a:endParaRPr lang="it-IT" sz="2800" i="1" dirty="0" smtClean="0"/>
          </a:p>
        </p:txBody>
      </p:sp>
      <p:sp>
        <p:nvSpPr>
          <p:cNvPr id="4" name="Anello 3"/>
          <p:cNvSpPr/>
          <p:nvPr/>
        </p:nvSpPr>
        <p:spPr>
          <a:xfrm>
            <a:off x="251520" y="3645024"/>
            <a:ext cx="3600400" cy="648072"/>
          </a:xfrm>
          <a:prstGeom prst="donut">
            <a:avLst>
              <a:gd name="adj" fmla="val 7968"/>
            </a:avLst>
          </a:prstGeom>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solidFill>
                <a:schemeClr val="tx1"/>
              </a:solidFill>
            </a:endParaRPr>
          </a:p>
        </p:txBody>
      </p:sp>
      <p:sp>
        <p:nvSpPr>
          <p:cNvPr id="6" name="CasellaDiTesto 5"/>
          <p:cNvSpPr txBox="1"/>
          <p:nvPr/>
        </p:nvSpPr>
        <p:spPr>
          <a:xfrm>
            <a:off x="4283968" y="2924944"/>
            <a:ext cx="4608512" cy="3631763"/>
          </a:xfrm>
          <a:prstGeom prst="rect">
            <a:avLst/>
          </a:prstGeom>
          <a:noFill/>
        </p:spPr>
        <p:txBody>
          <a:bodyPr wrap="square" rtlCol="0">
            <a:spAutoFit/>
          </a:bodyPr>
          <a:lstStyle/>
          <a:p>
            <a:pPr>
              <a:buFont typeface="Wingdings" pitchFamily="2" charset="2"/>
              <a:buChar char="q"/>
            </a:pPr>
            <a:r>
              <a:rPr lang="en-US" sz="1600" dirty="0" smtClean="0"/>
              <a:t>Differential diagnosis of episodic syndromes (epileptic spasms, tuberous sclerosis, </a:t>
            </a:r>
            <a:r>
              <a:rPr lang="en-US" sz="1600" dirty="0" err="1" smtClean="0"/>
              <a:t>Sturge</a:t>
            </a:r>
            <a:r>
              <a:rPr lang="en-US" sz="1600" dirty="0" smtClean="0"/>
              <a:t>-Weber syndrome, various congenital malformations, and even Rasmussen encephalitis); </a:t>
            </a:r>
          </a:p>
          <a:p>
            <a:pPr>
              <a:buFont typeface="Wingdings" pitchFamily="2" charset="2"/>
              <a:buChar char="q"/>
            </a:pPr>
            <a:endParaRPr lang="en-US" sz="1600" dirty="0" smtClean="0"/>
          </a:p>
          <a:p>
            <a:pPr>
              <a:buFont typeface="Wingdings" pitchFamily="2" charset="2"/>
              <a:buChar char="q"/>
            </a:pPr>
            <a:r>
              <a:rPr lang="en-US" sz="1600" dirty="0" smtClean="0"/>
              <a:t>help localize the </a:t>
            </a:r>
            <a:r>
              <a:rPr lang="en-US" sz="1600" dirty="0" err="1" smtClean="0"/>
              <a:t>epileptogenic</a:t>
            </a:r>
            <a:r>
              <a:rPr lang="en-US" sz="1600" dirty="0" smtClean="0"/>
              <a:t> zone in candidates for surgical resection</a:t>
            </a:r>
            <a:endParaRPr lang="it-IT" sz="1600" dirty="0" smtClean="0"/>
          </a:p>
          <a:p>
            <a:pPr>
              <a:buFont typeface="Wingdings" pitchFamily="2" charset="2"/>
              <a:buChar char="q"/>
            </a:pPr>
            <a:endParaRPr lang="en-US" sz="1600" dirty="0" smtClean="0"/>
          </a:p>
          <a:p>
            <a:pPr>
              <a:buFont typeface="Wingdings" pitchFamily="2" charset="2"/>
              <a:buChar char="q"/>
            </a:pPr>
            <a:r>
              <a:rPr lang="en-US" sz="1600" dirty="0" err="1" smtClean="0"/>
              <a:t>ictal</a:t>
            </a:r>
            <a:r>
              <a:rPr lang="en-US" sz="1600" dirty="0" smtClean="0"/>
              <a:t> SPECT at 96%, </a:t>
            </a:r>
            <a:r>
              <a:rPr lang="en-US" sz="1600" dirty="0" err="1" smtClean="0"/>
              <a:t>interictal</a:t>
            </a:r>
            <a:r>
              <a:rPr lang="en-US" sz="1600" dirty="0" smtClean="0"/>
              <a:t> SPECT at 44%, </a:t>
            </a:r>
            <a:r>
              <a:rPr lang="en-US" sz="1600" dirty="0" err="1" smtClean="0"/>
              <a:t>postictal</a:t>
            </a:r>
            <a:r>
              <a:rPr lang="en-US" sz="1600" dirty="0" smtClean="0"/>
              <a:t> SPECT at 75%, and </a:t>
            </a:r>
            <a:r>
              <a:rPr lang="en-US" sz="1600" dirty="0" err="1" smtClean="0"/>
              <a:t>interictal</a:t>
            </a:r>
            <a:r>
              <a:rPr lang="en-US" sz="1600" dirty="0" smtClean="0"/>
              <a:t> FDG-PET on modern equipment up to 90% for temporal lobe</a:t>
            </a:r>
          </a:p>
          <a:p>
            <a:r>
              <a:rPr lang="en-US" sz="1600" dirty="0" smtClean="0"/>
              <a:t>epilepsy and 67% for </a:t>
            </a:r>
            <a:r>
              <a:rPr lang="en-US" sz="1600" dirty="0" err="1" smtClean="0"/>
              <a:t>extratemporal</a:t>
            </a:r>
            <a:endParaRPr lang="en-US" sz="1600" dirty="0" smtClean="0"/>
          </a:p>
          <a:p>
            <a:r>
              <a:rPr lang="it-IT" sz="1600" dirty="0" err="1" smtClean="0"/>
              <a:t>epilepsy</a:t>
            </a:r>
            <a:endParaRPr lang="en-US" sz="1600" dirty="0" smtClean="0"/>
          </a:p>
          <a:p>
            <a:pPr>
              <a:buFont typeface="Wingdings" pitchFamily="2" charset="2"/>
              <a:buChar char="q"/>
            </a:pPr>
            <a:endParaRPr lang="it-IT" sz="16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186</TotalTime>
  <Words>1451</Words>
  <Application>Microsoft Office PowerPoint</Application>
  <PresentationFormat>Presentazione su schermo (4:3)</PresentationFormat>
  <Paragraphs>231</Paragraphs>
  <Slides>41</Slides>
  <Notes>8</Notes>
  <HiddenSlides>0</HiddenSlides>
  <MMClips>0</MMClips>
  <ScaleCrop>false</ScaleCrop>
  <HeadingPairs>
    <vt:vector size="6" baseType="variant">
      <vt:variant>
        <vt:lpstr>Tema</vt:lpstr>
      </vt:variant>
      <vt:variant>
        <vt:i4>1</vt:i4>
      </vt:variant>
      <vt:variant>
        <vt:lpstr>Server OLE incorporati</vt:lpstr>
      </vt:variant>
      <vt:variant>
        <vt:i4>2</vt:i4>
      </vt:variant>
      <vt:variant>
        <vt:lpstr>Titoli diapositive</vt:lpstr>
      </vt:variant>
      <vt:variant>
        <vt:i4>41</vt:i4>
      </vt:variant>
    </vt:vector>
  </HeadingPairs>
  <TitlesOfParts>
    <vt:vector size="44" baseType="lpstr">
      <vt:lpstr>Tema di Office</vt:lpstr>
      <vt:lpstr>CorelPhotoPaint.Image.11</vt:lpstr>
      <vt:lpstr>Fotografia Photo Editor</vt:lpstr>
      <vt:lpstr>Positron Emission Tomography and Single-Photon Emission Computed Tomography in Neurology</vt:lpstr>
      <vt:lpstr>Positron Emission Tomography and Single-Photon Emission Computed Tomography in Neurology</vt:lpstr>
      <vt:lpstr>Positron Emission Tomography and Single-Photon Emission Computed Tomography in Neurology</vt:lpstr>
      <vt:lpstr>Central SPM</vt:lpstr>
      <vt:lpstr>Areas of significant reduction in 18F-dopa uptake (p&lt;.005; 100 voxels)</vt:lpstr>
      <vt:lpstr>Central SPM* - Left &amp; right putamen averaged peak voxel % change in Ki</vt:lpstr>
      <vt:lpstr>Diapositiva 7</vt:lpstr>
      <vt:lpstr>Diapositiva 8</vt:lpstr>
      <vt:lpstr>Positron Emission Tomography and Single-Photon Emission Computed Tomography in Neurology</vt:lpstr>
      <vt:lpstr>Diapositiva 10</vt:lpstr>
      <vt:lpstr>Diapositiva 11</vt:lpstr>
      <vt:lpstr>Diapositiva 12</vt:lpstr>
      <vt:lpstr>Diapositiva 13</vt:lpstr>
      <vt:lpstr>Positron Emission Tomography and Single-Photon Emission Computed Tomography in Neurology</vt:lpstr>
      <vt:lpstr>Diapositiva 15</vt:lpstr>
      <vt:lpstr>Diapositiva 16</vt:lpstr>
      <vt:lpstr>Diapositiva 17</vt:lpstr>
      <vt:lpstr>Diapositiva 18</vt:lpstr>
      <vt:lpstr>Diapositiva 19</vt:lpstr>
      <vt:lpstr>Diapositiva 20</vt:lpstr>
      <vt:lpstr>Diapositiva 21</vt:lpstr>
      <vt:lpstr>Diapositiva 22</vt:lpstr>
      <vt:lpstr>PET neuroimaging in   Neurodegenerative dementia</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utente</dc:creator>
  <cp:lastModifiedBy>utente</cp:lastModifiedBy>
  <cp:revision>22</cp:revision>
  <dcterms:created xsi:type="dcterms:W3CDTF">2018-06-05T09:29:50Z</dcterms:created>
  <dcterms:modified xsi:type="dcterms:W3CDTF">2018-06-18T11:16:58Z</dcterms:modified>
</cp:coreProperties>
</file>