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79" r:id="rId2"/>
    <p:sldId id="285" r:id="rId3"/>
    <p:sldId id="281" r:id="rId4"/>
    <p:sldId id="256" r:id="rId5"/>
    <p:sldId id="262" r:id="rId6"/>
    <p:sldId id="263" r:id="rId7"/>
    <p:sldId id="264" r:id="rId8"/>
    <p:sldId id="265" r:id="rId9"/>
    <p:sldId id="261" r:id="rId10"/>
    <p:sldId id="258" r:id="rId11"/>
    <p:sldId id="266" r:id="rId12"/>
    <p:sldId id="268" r:id="rId13"/>
    <p:sldId id="267" r:id="rId14"/>
    <p:sldId id="269" r:id="rId15"/>
    <p:sldId id="291" r:id="rId16"/>
    <p:sldId id="301" r:id="rId17"/>
    <p:sldId id="272" r:id="rId18"/>
    <p:sldId id="270" r:id="rId19"/>
    <p:sldId id="257" r:id="rId20"/>
    <p:sldId id="282" r:id="rId21"/>
    <p:sldId id="273" r:id="rId22"/>
    <p:sldId id="287" r:id="rId23"/>
    <p:sldId id="275" r:id="rId24"/>
    <p:sldId id="276" r:id="rId25"/>
    <p:sldId id="277" r:id="rId26"/>
    <p:sldId id="278" r:id="rId27"/>
    <p:sldId id="280" r:id="rId28"/>
    <p:sldId id="288" r:id="rId29"/>
    <p:sldId id="296" r:id="rId30"/>
    <p:sldId id="290" r:id="rId31"/>
    <p:sldId id="304" r:id="rId32"/>
    <p:sldId id="300" r:id="rId33"/>
    <p:sldId id="303" r:id="rId34"/>
    <p:sldId id="283" r:id="rId35"/>
    <p:sldId id="284" r:id="rId36"/>
    <p:sldId id="305" r:id="rId37"/>
    <p:sldId id="297" r:id="rId38"/>
    <p:sldId id="286" r:id="rId39"/>
    <p:sldId id="292" r:id="rId40"/>
    <p:sldId id="289" r:id="rId41"/>
    <p:sldId id="295" r:id="rId42"/>
    <p:sldId id="302" r:id="rId43"/>
    <p:sldId id="306"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146" autoAdjust="0"/>
  </p:normalViewPr>
  <p:slideViewPr>
    <p:cSldViewPr>
      <p:cViewPr>
        <p:scale>
          <a:sx n="140" d="100"/>
          <a:sy n="140" d="100"/>
        </p:scale>
        <p:origin x="-804" y="36"/>
      </p:cViewPr>
      <p:guideLst>
        <p:guide orient="horz" pos="2160"/>
        <p:guide pos="2880"/>
      </p:guideLst>
    </p:cSldViewPr>
  </p:slideViewPr>
  <p:outlineViewPr>
    <p:cViewPr>
      <p:scale>
        <a:sx n="33" d="100"/>
        <a:sy n="33" d="100"/>
      </p:scale>
      <p:origin x="0" y="8274"/>
    </p:cViewPr>
  </p:outlineViewPr>
  <p:notesTextViewPr>
    <p:cViewPr>
      <p:scale>
        <a:sx n="1" d="1"/>
        <a:sy n="1" d="1"/>
      </p:scale>
      <p:origin x="0" y="0"/>
    </p:cViewPr>
  </p:notesTextViewPr>
  <p:sorterViewPr>
    <p:cViewPr>
      <p:scale>
        <a:sx n="100" d="100"/>
        <a:sy n="100" d="100"/>
      </p:scale>
      <p:origin x="0" y="36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4A7B8-F213-4B29-B05B-4A8C25519DDF}" type="datetimeFigureOut">
              <a:rPr lang="ru-RU" smtClean="0"/>
              <a:t>01.10.2024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563DB-7C4D-43F6-BB38-20FF133DB36A}" type="slidenum">
              <a:rPr lang="ru-RU" smtClean="0"/>
              <a:t>‹#›</a:t>
            </a:fld>
            <a:endParaRPr lang="ru-RU"/>
          </a:p>
        </p:txBody>
      </p:sp>
    </p:spTree>
    <p:extLst>
      <p:ext uri="{BB962C8B-B14F-4D97-AF65-F5344CB8AC3E}">
        <p14:creationId xmlns:p14="http://schemas.microsoft.com/office/powerpoint/2010/main" val="104269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563DB-7C4D-43F6-BB38-20FF133DB36A}" type="slidenum">
              <a:rPr lang="ru-RU" smtClean="0"/>
              <a:t>4</a:t>
            </a:fld>
            <a:endParaRPr lang="ru-RU"/>
          </a:p>
        </p:txBody>
      </p:sp>
    </p:spTree>
    <p:extLst>
      <p:ext uri="{BB962C8B-B14F-4D97-AF65-F5344CB8AC3E}">
        <p14:creationId xmlns:p14="http://schemas.microsoft.com/office/powerpoint/2010/main" val="798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563DB-7C4D-43F6-BB38-20FF133DB36A}" type="slidenum">
              <a:rPr lang="ru-RU" smtClean="0"/>
              <a:t>10</a:t>
            </a:fld>
            <a:endParaRPr lang="ru-RU"/>
          </a:p>
        </p:txBody>
      </p:sp>
    </p:spTree>
    <p:extLst>
      <p:ext uri="{BB962C8B-B14F-4D97-AF65-F5344CB8AC3E}">
        <p14:creationId xmlns:p14="http://schemas.microsoft.com/office/powerpoint/2010/main" val="31140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563DB-7C4D-43F6-BB38-20FF133DB36A}" type="slidenum">
              <a:rPr lang="ru-RU" smtClean="0"/>
              <a:t>21</a:t>
            </a:fld>
            <a:endParaRPr lang="ru-RU"/>
          </a:p>
        </p:txBody>
      </p:sp>
    </p:spTree>
    <p:extLst>
      <p:ext uri="{BB962C8B-B14F-4D97-AF65-F5344CB8AC3E}">
        <p14:creationId xmlns:p14="http://schemas.microsoft.com/office/powerpoint/2010/main" val="300631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563DB-7C4D-43F6-BB38-20FF133DB36A}" type="slidenum">
              <a:rPr lang="ru-RU" smtClean="0"/>
              <a:t>23</a:t>
            </a:fld>
            <a:endParaRPr lang="ru-RU"/>
          </a:p>
        </p:txBody>
      </p:sp>
    </p:spTree>
    <p:extLst>
      <p:ext uri="{BB962C8B-B14F-4D97-AF65-F5344CB8AC3E}">
        <p14:creationId xmlns:p14="http://schemas.microsoft.com/office/powerpoint/2010/main" val="398963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4563DB-7C4D-43F6-BB38-20FF133DB36A}" type="slidenum">
              <a:rPr lang="ru-RU" smtClean="0"/>
              <a:t>35</a:t>
            </a:fld>
            <a:endParaRPr lang="ru-RU"/>
          </a:p>
        </p:txBody>
      </p:sp>
    </p:spTree>
    <p:extLst>
      <p:ext uri="{BB962C8B-B14F-4D97-AF65-F5344CB8AC3E}">
        <p14:creationId xmlns:p14="http://schemas.microsoft.com/office/powerpoint/2010/main" val="88742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43A6FAF2-E553-41FC-A165-E489909459E2}" type="mathplaceholder">
                        <a:rPr lang="ru-RU" i="1" smtClean="0">
                          <a:latin typeface="Cambria Math"/>
                        </a:rPr>
                        <a:t>Место для формулы.</a:t>
                      </a:fld>
                    </m:oMath>
                  </m:oMathPara>
                </a14:m>
                <a:endParaRPr lang="ru-RU" dirty="0"/>
              </a:p>
            </p:txBody>
          </p:sp>
        </mc:Choice>
        <mc:Fallback xmlns="">
          <p:sp>
            <p:nvSpPr>
              <p:cNvPr id="3" name="Заметки 2"/>
              <p:cNvSpPr>
                <a:spLocks noGrp="1"/>
              </p:cNvSpPr>
              <p:nvPr>
                <p:ph type="body" idx="1"/>
              </p:nvPr>
            </p:nvSpPr>
            <p:spPr/>
            <p:txBody>
              <a:bodyPr/>
              <a:lstStyle/>
              <a:p>
                <a:r>
                  <a:rPr lang="ru-RU" i="0" smtClean="0">
                    <a:latin typeface="Cambria Math"/>
                  </a:rPr>
                  <a:t>"Место для формулы."</a:t>
                </a:r>
                <a:endParaRPr lang="ru-RU" dirty="0"/>
              </a:p>
            </p:txBody>
          </p:sp>
        </mc:Fallback>
      </mc:AlternateContent>
      <p:sp>
        <p:nvSpPr>
          <p:cNvPr id="4" name="Номер слайда 3"/>
          <p:cNvSpPr>
            <a:spLocks noGrp="1"/>
          </p:cNvSpPr>
          <p:nvPr>
            <p:ph type="sldNum" sz="quarter" idx="10"/>
          </p:nvPr>
        </p:nvSpPr>
        <p:spPr/>
        <p:txBody>
          <a:bodyPr/>
          <a:lstStyle/>
          <a:p>
            <a:fld id="{4D4563DB-7C4D-43F6-BB38-20FF133DB36A}" type="slidenum">
              <a:rPr lang="ru-RU" smtClean="0"/>
              <a:t>40</a:t>
            </a:fld>
            <a:endParaRPr lang="ru-RU"/>
          </a:p>
        </p:txBody>
      </p:sp>
    </p:spTree>
    <p:extLst>
      <p:ext uri="{BB962C8B-B14F-4D97-AF65-F5344CB8AC3E}">
        <p14:creationId xmlns:p14="http://schemas.microsoft.com/office/powerpoint/2010/main" val="253892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52B187-8E84-4678-9B26-F2345E3DAA83}"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971E63-5FBE-4895-9108-6855A84A4F9B}" type="slidenum">
              <a:rPr lang="ru-RU" smtClean="0"/>
              <a:t>‹#›</a:t>
            </a:fld>
            <a:endParaRPr lang="ru-RU"/>
          </a:p>
        </p:txBody>
      </p:sp>
    </p:spTree>
    <p:extLst>
      <p:ext uri="{BB962C8B-B14F-4D97-AF65-F5344CB8AC3E}">
        <p14:creationId xmlns:p14="http://schemas.microsoft.com/office/powerpoint/2010/main" val="158269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52B187-8E84-4678-9B26-F2345E3DAA83}"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971E63-5FBE-4895-9108-6855A84A4F9B}" type="slidenum">
              <a:rPr lang="ru-RU" smtClean="0"/>
              <a:t>‹#›</a:t>
            </a:fld>
            <a:endParaRPr lang="ru-RU"/>
          </a:p>
        </p:txBody>
      </p:sp>
    </p:spTree>
    <p:extLst>
      <p:ext uri="{BB962C8B-B14F-4D97-AF65-F5344CB8AC3E}">
        <p14:creationId xmlns:p14="http://schemas.microsoft.com/office/powerpoint/2010/main" val="231980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52B187-8E84-4678-9B26-F2345E3DAA83}"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971E63-5FBE-4895-9108-6855A84A4F9B}" type="slidenum">
              <a:rPr lang="ru-RU" smtClean="0"/>
              <a:t>‹#›</a:t>
            </a:fld>
            <a:endParaRPr lang="ru-RU"/>
          </a:p>
        </p:txBody>
      </p:sp>
    </p:spTree>
    <p:extLst>
      <p:ext uri="{BB962C8B-B14F-4D97-AF65-F5344CB8AC3E}">
        <p14:creationId xmlns:p14="http://schemas.microsoft.com/office/powerpoint/2010/main" val="426493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fld id="{A7D94567-A280-4D6A-AC38-A1170FFE34CD}" type="datetime1">
              <a:rPr lang="ru-RU" altLang="ru-RU"/>
              <a:pPr/>
              <a:t>01.10.2024</a:t>
            </a:fld>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r>
              <a:rPr lang="ru-RU" altLang="ru-RU"/>
              <a:t>WAPP 2011</a:t>
            </a: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067C1327-5D70-410C-BD3B-F5D34CC451CF}" type="slidenum">
              <a:rPr lang="ru-RU" altLang="ru-RU"/>
              <a:pPr/>
              <a:t>‹#›</a:t>
            </a:fld>
            <a:endParaRPr lang="ru-RU" altLang="ru-RU"/>
          </a:p>
        </p:txBody>
      </p:sp>
    </p:spTree>
    <p:extLst>
      <p:ext uri="{BB962C8B-B14F-4D97-AF65-F5344CB8AC3E}">
        <p14:creationId xmlns:p14="http://schemas.microsoft.com/office/powerpoint/2010/main" val="3295360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fld id="{04C95814-BA45-4D62-9437-125A82D43960}" type="datetime1">
              <a:rPr lang="ru-RU" altLang="ru-RU"/>
              <a:pPr/>
              <a:t>01.10.2024</a:t>
            </a:fld>
            <a:endParaRPr lang="ru-RU" alt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r>
              <a:rPr lang="ru-RU" altLang="ru-RU"/>
              <a:t>WAPP 2011</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308D799F-A048-4FB0-B297-A3244A436161}" type="slidenum">
              <a:rPr lang="ru-RU" altLang="ru-RU"/>
              <a:pPr/>
              <a:t>‹#›</a:t>
            </a:fld>
            <a:endParaRPr lang="ru-RU" altLang="ru-RU"/>
          </a:p>
        </p:txBody>
      </p:sp>
    </p:spTree>
    <p:extLst>
      <p:ext uri="{BB962C8B-B14F-4D97-AF65-F5344CB8AC3E}">
        <p14:creationId xmlns:p14="http://schemas.microsoft.com/office/powerpoint/2010/main" val="376355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52B187-8E84-4678-9B26-F2345E3DAA83}"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971E63-5FBE-4895-9108-6855A84A4F9B}" type="slidenum">
              <a:rPr lang="ru-RU" smtClean="0"/>
              <a:t>‹#›</a:t>
            </a:fld>
            <a:endParaRPr lang="ru-RU"/>
          </a:p>
        </p:txBody>
      </p:sp>
    </p:spTree>
    <p:extLst>
      <p:ext uri="{BB962C8B-B14F-4D97-AF65-F5344CB8AC3E}">
        <p14:creationId xmlns:p14="http://schemas.microsoft.com/office/powerpoint/2010/main" val="228870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52B187-8E84-4678-9B26-F2345E3DAA83}"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971E63-5FBE-4895-9108-6855A84A4F9B}" type="slidenum">
              <a:rPr lang="ru-RU" smtClean="0"/>
              <a:t>‹#›</a:t>
            </a:fld>
            <a:endParaRPr lang="ru-RU"/>
          </a:p>
        </p:txBody>
      </p:sp>
    </p:spTree>
    <p:extLst>
      <p:ext uri="{BB962C8B-B14F-4D97-AF65-F5344CB8AC3E}">
        <p14:creationId xmlns:p14="http://schemas.microsoft.com/office/powerpoint/2010/main" val="40359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E52B187-8E84-4678-9B26-F2345E3DAA83}" type="datetimeFigureOut">
              <a:rPr lang="ru-RU" smtClean="0"/>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971E63-5FBE-4895-9108-6855A84A4F9B}" type="slidenum">
              <a:rPr lang="ru-RU" smtClean="0"/>
              <a:t>‹#›</a:t>
            </a:fld>
            <a:endParaRPr lang="ru-RU"/>
          </a:p>
        </p:txBody>
      </p:sp>
    </p:spTree>
    <p:extLst>
      <p:ext uri="{BB962C8B-B14F-4D97-AF65-F5344CB8AC3E}">
        <p14:creationId xmlns:p14="http://schemas.microsoft.com/office/powerpoint/2010/main" val="392650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E52B187-8E84-4678-9B26-F2345E3DAA83}" type="datetimeFigureOut">
              <a:rPr lang="ru-RU" smtClean="0"/>
              <a:t>01.10.2024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971E63-5FBE-4895-9108-6855A84A4F9B}" type="slidenum">
              <a:rPr lang="ru-RU" smtClean="0"/>
              <a:t>‹#›</a:t>
            </a:fld>
            <a:endParaRPr lang="ru-RU"/>
          </a:p>
        </p:txBody>
      </p:sp>
    </p:spTree>
    <p:extLst>
      <p:ext uri="{BB962C8B-B14F-4D97-AF65-F5344CB8AC3E}">
        <p14:creationId xmlns:p14="http://schemas.microsoft.com/office/powerpoint/2010/main" val="416215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52B187-8E84-4678-9B26-F2345E3DAA83}" type="datetimeFigureOut">
              <a:rPr lang="ru-RU" smtClean="0"/>
              <a:t>01.10.2024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971E63-5FBE-4895-9108-6855A84A4F9B}" type="slidenum">
              <a:rPr lang="ru-RU" smtClean="0"/>
              <a:t>‹#›</a:t>
            </a:fld>
            <a:endParaRPr lang="ru-RU"/>
          </a:p>
        </p:txBody>
      </p:sp>
    </p:spTree>
    <p:extLst>
      <p:ext uri="{BB962C8B-B14F-4D97-AF65-F5344CB8AC3E}">
        <p14:creationId xmlns:p14="http://schemas.microsoft.com/office/powerpoint/2010/main" val="100478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52B187-8E84-4678-9B26-F2345E3DAA83}" type="datetimeFigureOut">
              <a:rPr lang="ru-RU" smtClean="0"/>
              <a:t>01.10.2024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971E63-5FBE-4895-9108-6855A84A4F9B}" type="slidenum">
              <a:rPr lang="ru-RU" smtClean="0"/>
              <a:t>‹#›</a:t>
            </a:fld>
            <a:endParaRPr lang="ru-RU"/>
          </a:p>
        </p:txBody>
      </p:sp>
    </p:spTree>
    <p:extLst>
      <p:ext uri="{BB962C8B-B14F-4D97-AF65-F5344CB8AC3E}">
        <p14:creationId xmlns:p14="http://schemas.microsoft.com/office/powerpoint/2010/main" val="286088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52B187-8E84-4678-9B26-F2345E3DAA83}" type="datetimeFigureOut">
              <a:rPr lang="ru-RU" smtClean="0"/>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971E63-5FBE-4895-9108-6855A84A4F9B}" type="slidenum">
              <a:rPr lang="ru-RU" smtClean="0"/>
              <a:t>‹#›</a:t>
            </a:fld>
            <a:endParaRPr lang="ru-RU"/>
          </a:p>
        </p:txBody>
      </p:sp>
    </p:spTree>
    <p:extLst>
      <p:ext uri="{BB962C8B-B14F-4D97-AF65-F5344CB8AC3E}">
        <p14:creationId xmlns:p14="http://schemas.microsoft.com/office/powerpoint/2010/main" val="205620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52B187-8E84-4678-9B26-F2345E3DAA83}" type="datetimeFigureOut">
              <a:rPr lang="ru-RU" smtClean="0"/>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971E63-5FBE-4895-9108-6855A84A4F9B}" type="slidenum">
              <a:rPr lang="ru-RU" smtClean="0"/>
              <a:t>‹#›</a:t>
            </a:fld>
            <a:endParaRPr lang="ru-RU"/>
          </a:p>
        </p:txBody>
      </p:sp>
    </p:spTree>
    <p:extLst>
      <p:ext uri="{BB962C8B-B14F-4D97-AF65-F5344CB8AC3E}">
        <p14:creationId xmlns:p14="http://schemas.microsoft.com/office/powerpoint/2010/main" val="325871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2B187-8E84-4678-9B26-F2345E3DAA83}" type="datetimeFigureOut">
              <a:rPr lang="ru-RU" smtClean="0"/>
              <a:t>01.10.2024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71E63-5FBE-4895-9108-6855A84A4F9B}" type="slidenum">
              <a:rPr lang="ru-RU" smtClean="0"/>
              <a:t>‹#›</a:t>
            </a:fld>
            <a:endParaRPr lang="ru-RU"/>
          </a:p>
        </p:txBody>
      </p:sp>
    </p:spTree>
    <p:extLst>
      <p:ext uri="{BB962C8B-B14F-4D97-AF65-F5344CB8AC3E}">
        <p14:creationId xmlns:p14="http://schemas.microsoft.com/office/powerpoint/2010/main" val="111392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6.xml"/><Relationship Id="rId5" Type="http://schemas.openxmlformats.org/officeDocument/2006/relationships/image" Target="../media/image41.wmf"/><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53.emf"/><Relationship Id="rId5" Type="http://schemas.openxmlformats.org/officeDocument/2006/relationships/image" Target="../media/image52.png"/><Relationship Id="rId4" Type="http://schemas.openxmlformats.org/officeDocument/2006/relationships/image" Target="../media/image440.png"/></Relationships>
</file>

<file path=ppt/slides/_rels/slide4.xml.rels><?xml version="1.0" encoding="UTF-8" standalone="yes"?>
<Relationships xmlns="http://schemas.openxmlformats.org/package/2006/relationships"><Relationship Id="rId3" Type="http://schemas.openxmlformats.org/officeDocument/2006/relationships/hyperlink" Target="http://bourabai.kz/reber/img/jansky.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4.emf"/><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56.emf"/></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7480" y="2934072"/>
            <a:ext cx="5987008" cy="1143000"/>
          </a:xfrm>
        </p:spPr>
        <p:txBody>
          <a:bodyPr>
            <a:normAutofit/>
          </a:bodyPr>
          <a:lstStyle/>
          <a:p>
            <a:r>
              <a:rPr lang="en-US" sz="3200" dirty="0" smtClean="0"/>
              <a:t> </a:t>
            </a:r>
            <a:r>
              <a:rPr lang="en-US" sz="3200" dirty="0"/>
              <a:t>Conference </a:t>
            </a:r>
            <a:r>
              <a:rPr lang="en-US" sz="3200" dirty="0" smtClean="0"/>
              <a:t>in memory of </a:t>
            </a:r>
            <a:br>
              <a:rPr lang="en-US" sz="3200" dirty="0" smtClean="0"/>
            </a:br>
            <a:r>
              <a:rPr lang="en-US" sz="3200" dirty="0" err="1" smtClean="0"/>
              <a:t>Veniamin</a:t>
            </a:r>
            <a:r>
              <a:rPr lang="en-US" sz="3200" dirty="0"/>
              <a:t> </a:t>
            </a:r>
            <a:r>
              <a:rPr lang="en-US" sz="3200" dirty="0" err="1" smtClean="0"/>
              <a:t>Sergeevich</a:t>
            </a:r>
            <a:r>
              <a:rPr lang="en-US" sz="3200" dirty="0"/>
              <a:t> </a:t>
            </a:r>
            <a:r>
              <a:rPr lang="en-US" sz="3200" dirty="0" err="1" smtClean="0"/>
              <a:t>Berezinsky</a:t>
            </a:r>
            <a:endParaRPr lang="ru-RU" sz="3200" dirty="0"/>
          </a:p>
        </p:txBody>
      </p:sp>
      <p:sp>
        <p:nvSpPr>
          <p:cNvPr id="3" name="Объект 2"/>
          <p:cNvSpPr>
            <a:spLocks noGrp="1"/>
          </p:cNvSpPr>
          <p:nvPr>
            <p:ph idx="1"/>
          </p:nvPr>
        </p:nvSpPr>
        <p:spPr>
          <a:xfrm>
            <a:off x="611560" y="2492896"/>
            <a:ext cx="8229600" cy="4525963"/>
          </a:xfrm>
        </p:spPr>
        <p:txBody>
          <a:bodyPr/>
          <a:lstStyle/>
          <a:p>
            <a:endParaRPr lang="en-US" dirty="0" smtClean="0"/>
          </a:p>
          <a:p>
            <a:endParaRPr lang="en-US" dirty="0"/>
          </a:p>
          <a:p>
            <a:pPr marL="0" indent="0">
              <a:buNone/>
            </a:pPr>
            <a:endParaRPr lang="en-US" dirty="0" smtClean="0"/>
          </a:p>
          <a:p>
            <a:pPr marL="0" indent="0">
              <a:buNone/>
            </a:pPr>
            <a:endParaRPr lang="en-US" dirty="0"/>
          </a:p>
        </p:txBody>
      </p:sp>
      <p:pic>
        <p:nvPicPr>
          <p:cNvPr id="12290" name="Picture 2" descr="C:\1a\Berezinskii\438acb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11002"/>
            <a:ext cx="2124075"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185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altLang="ru-RU" dirty="0" smtClean="0"/>
              <a:t>Origin of Cosmic Ray Protons and Nuclei</a:t>
            </a:r>
            <a:endParaRPr lang="ru-RU" altLang="ru-RU" dirty="0"/>
          </a:p>
        </p:txBody>
      </p:sp>
      <p:sp>
        <p:nvSpPr>
          <p:cNvPr id="67587" name="Rectangle 3"/>
          <p:cNvSpPr>
            <a:spLocks noGrp="1" noChangeArrowheads="1"/>
          </p:cNvSpPr>
          <p:nvPr>
            <p:ph type="body" idx="1"/>
          </p:nvPr>
        </p:nvSpPr>
        <p:spPr/>
        <p:txBody>
          <a:bodyPr/>
          <a:lstStyle/>
          <a:p>
            <a:r>
              <a:rPr lang="en-US" altLang="ru-RU" smtClean="0"/>
              <a:t>Solar</a:t>
            </a:r>
            <a:r>
              <a:rPr lang="ru-RU" altLang="ru-RU" smtClean="0"/>
              <a:t> (</a:t>
            </a:r>
            <a:r>
              <a:rPr lang="en-US" altLang="ru-RU" smtClean="0"/>
              <a:t>Alfven</a:t>
            </a:r>
            <a:r>
              <a:rPr lang="ru-RU" altLang="ru-RU" smtClean="0"/>
              <a:t>)</a:t>
            </a:r>
          </a:p>
          <a:p>
            <a:endParaRPr lang="en-US" altLang="ru-RU" smtClean="0"/>
          </a:p>
          <a:p>
            <a:endParaRPr lang="en-US" altLang="ru-RU" smtClean="0"/>
          </a:p>
          <a:p>
            <a:r>
              <a:rPr lang="en-US" altLang="ru-RU" smtClean="0"/>
              <a:t>Extragalactic</a:t>
            </a:r>
            <a:r>
              <a:rPr lang="ru-RU" altLang="ru-RU" smtClean="0"/>
              <a:t> </a:t>
            </a:r>
            <a:r>
              <a:rPr lang="en-US" altLang="ru-RU" smtClean="0"/>
              <a:t>(Burbidge)</a:t>
            </a:r>
            <a:endParaRPr lang="ru-RU" altLang="ru-RU" smtClean="0"/>
          </a:p>
          <a:p>
            <a:endParaRPr lang="en-US" altLang="ru-RU" smtClean="0"/>
          </a:p>
          <a:p>
            <a:endParaRPr lang="en-US" altLang="ru-RU" smtClean="0"/>
          </a:p>
          <a:p>
            <a:r>
              <a:rPr lang="en-US" altLang="ru-RU" smtClean="0"/>
              <a:t>Galactic</a:t>
            </a:r>
            <a:r>
              <a:rPr lang="ru-RU" altLang="ru-RU" smtClean="0"/>
              <a:t> (</a:t>
            </a:r>
            <a:r>
              <a:rPr lang="en-US" altLang="ru-RU" smtClean="0"/>
              <a:t>Ginzburg</a:t>
            </a:r>
            <a:r>
              <a:rPr lang="ru-RU" altLang="ru-RU" smtClean="0"/>
              <a:t>) </a:t>
            </a:r>
            <a:endParaRPr lang="ru-RU" altLang="ru-RU"/>
          </a:p>
        </p:txBody>
      </p:sp>
      <p:sp>
        <p:nvSpPr>
          <p:cNvPr id="7" name="Дата 3"/>
          <p:cNvSpPr>
            <a:spLocks noGrp="1"/>
          </p:cNvSpPr>
          <p:nvPr>
            <p:ph type="dt" sz="half" idx="10"/>
          </p:nvPr>
        </p:nvSpPr>
        <p:spPr/>
        <p:txBody>
          <a:bodyPr/>
          <a:lstStyle/>
          <a:p>
            <a:fld id="{71533F81-6BD0-4CDD-8997-5E175651A08A}" type="datetime1">
              <a:rPr lang="ru-RU" altLang="ru-RU" smtClean="0"/>
              <a:pPr/>
              <a:t>01.10.2024</a:t>
            </a:fld>
            <a:endParaRPr lang="ru-RU" altLang="ru-RU"/>
          </a:p>
        </p:txBody>
      </p:sp>
      <p:sp>
        <p:nvSpPr>
          <p:cNvPr id="9" name="Номер слайда 5"/>
          <p:cNvSpPr>
            <a:spLocks noGrp="1"/>
          </p:cNvSpPr>
          <p:nvPr>
            <p:ph type="sldNum" sz="quarter" idx="12"/>
          </p:nvPr>
        </p:nvSpPr>
        <p:spPr/>
        <p:txBody>
          <a:bodyPr/>
          <a:lstStyle/>
          <a:p>
            <a:fld id="{887236F4-8DEA-4542-A802-84E4796C0DA4}" type="slidenum">
              <a:rPr lang="ru-RU" altLang="ru-RU" smtClean="0"/>
              <a:pPr/>
              <a:t>10</a:t>
            </a:fld>
            <a:endParaRPr lang="ru-RU" altLang="ru-RU"/>
          </a:p>
        </p:txBody>
      </p:sp>
      <p:pic>
        <p:nvPicPr>
          <p:cNvPr id="67588" name="Picture 4" descr="geoff_b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708274"/>
            <a:ext cx="1573213" cy="1573213"/>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descr="alf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1052513"/>
            <a:ext cx="1233488" cy="172878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1a\Berezinskii\vl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3947058"/>
            <a:ext cx="1367606" cy="205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866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Дата 4"/>
          <p:cNvSpPr>
            <a:spLocks noGrp="1"/>
          </p:cNvSpPr>
          <p:nvPr>
            <p:ph type="dt" sz="half" idx="10"/>
          </p:nvPr>
        </p:nvSpPr>
        <p:spPr/>
        <p:txBody>
          <a:bodyPr/>
          <a:lstStyle/>
          <a:p>
            <a:fld id="{2FA6215F-03C4-4315-837C-4AEBAD74830C}" type="datetime1">
              <a:rPr lang="ru-RU" altLang="ru-RU"/>
              <a:pPr/>
              <a:t>01.10.2024</a:t>
            </a:fld>
            <a:endParaRPr lang="ru-RU" altLang="ru-RU"/>
          </a:p>
        </p:txBody>
      </p:sp>
      <p:sp>
        <p:nvSpPr>
          <p:cNvPr id="13" name="Номер слайда 6"/>
          <p:cNvSpPr>
            <a:spLocks noGrp="1"/>
          </p:cNvSpPr>
          <p:nvPr>
            <p:ph type="sldNum" sz="quarter" idx="12"/>
          </p:nvPr>
        </p:nvSpPr>
        <p:spPr/>
        <p:txBody>
          <a:bodyPr/>
          <a:lstStyle/>
          <a:p>
            <a:fld id="{7513A8CB-D210-4301-8274-0775C6F1629A}" type="slidenum">
              <a:rPr lang="ru-RU" altLang="ru-RU"/>
              <a:pPr/>
              <a:t>11</a:t>
            </a:fld>
            <a:endParaRPr lang="ru-RU" altLang="ru-RU"/>
          </a:p>
        </p:txBody>
      </p:sp>
      <p:sp>
        <p:nvSpPr>
          <p:cNvPr id="61443" name="Rectangle 3"/>
          <p:cNvSpPr>
            <a:spLocks noGrp="1" noChangeArrowheads="1"/>
          </p:cNvSpPr>
          <p:nvPr>
            <p:ph type="title"/>
          </p:nvPr>
        </p:nvSpPr>
        <p:spPr/>
        <p:txBody>
          <a:bodyPr/>
          <a:lstStyle/>
          <a:p>
            <a:r>
              <a:rPr lang="en-US" altLang="ru-RU" dirty="0" err="1">
                <a:solidFill>
                  <a:schemeClr val="tx1"/>
                </a:solidFill>
              </a:rPr>
              <a:t>Ginzburg’s</a:t>
            </a:r>
            <a:r>
              <a:rPr lang="en-US" altLang="ru-RU" dirty="0">
                <a:solidFill>
                  <a:schemeClr val="tx1"/>
                </a:solidFill>
              </a:rPr>
              <a:t> Test (1972)</a:t>
            </a:r>
          </a:p>
        </p:txBody>
      </p:sp>
      <p:sp>
        <p:nvSpPr>
          <p:cNvPr id="61444" name="Text Box 4"/>
          <p:cNvSpPr txBox="1">
            <a:spLocks noChangeArrowheads="1"/>
          </p:cNvSpPr>
          <p:nvPr/>
        </p:nvSpPr>
        <p:spPr bwMode="auto">
          <a:xfrm>
            <a:off x="2895600" y="20574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ru-RU" sz="3600">
              <a:latin typeface="Times New Roman" pitchFamily="18" charset="0"/>
            </a:endParaRPr>
          </a:p>
        </p:txBody>
      </p:sp>
      <mc:AlternateContent xmlns:mc="http://schemas.openxmlformats.org/markup-compatibility/2006" xmlns:a14="http://schemas.microsoft.com/office/drawing/2010/main">
        <mc:Choice Requires="a14">
          <p:sp>
            <p:nvSpPr>
              <p:cNvPr id="61445" name="Text Box 5"/>
              <p:cNvSpPr txBox="1">
                <a:spLocks noChangeArrowheads="1"/>
              </p:cNvSpPr>
              <p:nvPr/>
            </p:nvSpPr>
            <p:spPr bwMode="auto">
              <a:xfrm>
                <a:off x="827584" y="1268760"/>
                <a:ext cx="6904856" cy="8279190"/>
              </a:xfrm>
              <a:prstGeom prst="rect">
                <a:avLst/>
              </a:prstGeom>
              <a:noFill/>
              <a:ln w="12700" cap="sq">
                <a:solidFill>
                  <a:schemeClr val="tx1"/>
                </a:solidFill>
                <a:miter lim="800000"/>
                <a:headEnd type="none" w="sm" len="sm"/>
                <a:tailEnd type="none" w="sm" len="sm"/>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ru-RU" sz="2800" dirty="0" smtClean="0">
                    <a:latin typeface="Times New Roman" panose="02020603050405020304" pitchFamily="18" charset="0"/>
                    <a:cs typeface="Times New Roman" panose="02020603050405020304" pitchFamily="18" charset="0"/>
                  </a:rPr>
                  <a:t>Galactic origin: </a:t>
                </a:r>
                <a14:m>
                  <m:oMath xmlns:m="http://schemas.openxmlformats.org/officeDocument/2006/math">
                    <m:sSub>
                      <m:sSubPr>
                        <m:ctrlPr>
                          <a:rPr lang="en-US" altLang="ru-RU" sz="2800" i="1" smtClean="0">
                            <a:latin typeface="Cambria Math"/>
                          </a:rPr>
                        </m:ctrlPr>
                      </m:sSubPr>
                      <m:e>
                        <m:r>
                          <a:rPr lang="en-US" altLang="ru-RU" sz="2800" b="0" i="1" smtClean="0">
                            <a:latin typeface="Cambria Math"/>
                          </a:rPr>
                          <m:t>𝑁</m:t>
                        </m:r>
                      </m:e>
                      <m:sub>
                        <m:r>
                          <a:rPr lang="en-US" altLang="ru-RU" sz="2800" b="0" i="1" smtClean="0">
                            <a:latin typeface="Cambria Math"/>
                          </a:rPr>
                          <m:t>𝐶𝑅</m:t>
                        </m:r>
                      </m:sub>
                    </m:sSub>
                    <m:r>
                      <a:rPr lang="en-US" altLang="ru-RU" sz="2800" i="1" smtClean="0">
                        <a:latin typeface="Cambria Math"/>
                        <a:ea typeface="Cambria Math"/>
                      </a:rPr>
                      <m:t>≠</m:t>
                    </m:r>
                    <m:r>
                      <a:rPr lang="en-US" altLang="ru-RU" sz="2800" b="0" i="1" smtClean="0">
                        <a:latin typeface="Cambria Math"/>
                        <a:ea typeface="Cambria Math"/>
                      </a:rPr>
                      <m:t>𝑐𝑜𝑛𝑠𝑡</m:t>
                    </m:r>
                  </m:oMath>
                </a14:m>
                <a:endParaRPr lang="en-US" altLang="ru-RU" sz="2800" dirty="0">
                  <a:latin typeface="Times New Roman" pitchFamily="18" charset="0"/>
                </a:endParaRPr>
              </a:p>
              <a:p>
                <a:pPr>
                  <a:spcBef>
                    <a:spcPct val="50000"/>
                  </a:spcBef>
                  <a:buFontTx/>
                  <a:buChar char="•"/>
                </a:pPr>
                <a:r>
                  <a:rPr lang="en-US" altLang="ru-RU" sz="2800" dirty="0">
                    <a:latin typeface="Times New Roman" pitchFamily="18" charset="0"/>
                  </a:rPr>
                  <a:t>Extragalactic </a:t>
                </a:r>
                <a:r>
                  <a:rPr lang="en-US" altLang="ru-RU" sz="2800" dirty="0" smtClean="0">
                    <a:latin typeface="Times New Roman" pitchFamily="18" charset="0"/>
                  </a:rPr>
                  <a:t>model:</a:t>
                </a:r>
                <a:r>
                  <a:rPr lang="en-US" altLang="ru-RU" sz="2800" dirty="0"/>
                  <a:t> </a:t>
                </a:r>
                <a14:m>
                  <m:oMath xmlns:m="http://schemas.openxmlformats.org/officeDocument/2006/math">
                    <m:sSub>
                      <m:sSubPr>
                        <m:ctrlPr>
                          <a:rPr lang="en-US" altLang="ru-RU" sz="2800" i="1">
                            <a:latin typeface="Cambria Math"/>
                          </a:rPr>
                        </m:ctrlPr>
                      </m:sSubPr>
                      <m:e>
                        <m:r>
                          <a:rPr lang="en-US" altLang="ru-RU" sz="2800" i="1">
                            <a:latin typeface="Cambria Math"/>
                          </a:rPr>
                          <m:t>𝑁</m:t>
                        </m:r>
                      </m:e>
                      <m:sub>
                        <m:r>
                          <a:rPr lang="en-US" altLang="ru-RU" sz="2800" i="1">
                            <a:latin typeface="Cambria Math"/>
                          </a:rPr>
                          <m:t>𝐶𝑅</m:t>
                        </m:r>
                      </m:sub>
                    </m:sSub>
                    <m:r>
                      <a:rPr lang="en-US" altLang="ru-RU" sz="2800" b="0" i="1" smtClean="0">
                        <a:latin typeface="Cambria Math"/>
                      </a:rPr>
                      <m:t>=</m:t>
                    </m:r>
                    <m:r>
                      <a:rPr lang="en-US" altLang="ru-RU" sz="2800" i="1">
                        <a:latin typeface="Cambria Math"/>
                        <a:ea typeface="Cambria Math"/>
                      </a:rPr>
                      <m:t>𝑐𝑜𝑛𝑠𝑡</m:t>
                    </m:r>
                  </m:oMath>
                </a14:m>
                <a:endParaRPr lang="en-US" altLang="ru-RU" sz="2800" dirty="0" smtClean="0">
                  <a:ea typeface="Cambria Math"/>
                </a:endParaRPr>
              </a:p>
              <a:p>
                <a:pPr>
                  <a:spcBef>
                    <a:spcPct val="50000"/>
                  </a:spcBef>
                  <a:buFontTx/>
                  <a:buChar char="•"/>
                </a:pPr>
                <a:r>
                  <a:rPr lang="en-US" altLang="ru-RU" sz="2800" dirty="0" smtClean="0">
                    <a:latin typeface="Times New Roman" pitchFamily="18" charset="0"/>
                  </a:rPr>
                  <a:t>Required gamma-rays </a:t>
                </a:r>
                <a:r>
                  <a:rPr lang="en-US" altLang="ru-RU" sz="2800" dirty="0">
                    <a:latin typeface="Times New Roman" pitchFamily="18" charset="0"/>
                  </a:rPr>
                  <a:t>flux of SMC in EG model (E&gt;100 MeV</a:t>
                </a:r>
                <a:r>
                  <a:rPr lang="en-US" altLang="ru-RU" sz="2800" dirty="0" smtClean="0">
                    <a:latin typeface="Times New Roman" pitchFamily="18" charset="0"/>
                  </a:rPr>
                  <a:t>): </a:t>
                </a:r>
                <a14:m>
                  <m:oMath xmlns:m="http://schemas.openxmlformats.org/officeDocument/2006/math">
                    <m:sSub>
                      <m:sSubPr>
                        <m:ctrlPr>
                          <a:rPr lang="en-US" altLang="ru-RU" sz="2800" i="1" smtClean="0">
                            <a:latin typeface="Cambria Math"/>
                          </a:rPr>
                        </m:ctrlPr>
                      </m:sSubPr>
                      <m:e>
                        <m:r>
                          <a:rPr lang="en-US" altLang="ru-RU" sz="2800" b="0" i="1" smtClean="0">
                            <a:latin typeface="Cambria Math"/>
                          </a:rPr>
                          <m:t>𝐹</m:t>
                        </m:r>
                      </m:e>
                      <m:sub>
                        <m:r>
                          <a:rPr lang="en-US" altLang="ru-RU" sz="2800" b="0" i="1" smtClean="0">
                            <a:latin typeface="Cambria Math"/>
                          </a:rPr>
                          <m:t>𝑆𝑀𝐶</m:t>
                        </m:r>
                      </m:sub>
                    </m:sSub>
                    <m:r>
                      <a:rPr lang="en-US" altLang="ru-RU" sz="2800" b="0" i="0" smtClean="0">
                        <a:latin typeface="Cambria Math"/>
                      </a:rPr>
                      <m:t>~2.4</m:t>
                    </m:r>
                    <m:r>
                      <a:rPr lang="en-US" altLang="ru-RU" sz="2800" b="0" i="1" smtClean="0">
                        <a:latin typeface="Cambria Math"/>
                        <a:ea typeface="Cambria Math"/>
                      </a:rPr>
                      <m:t>×</m:t>
                    </m:r>
                    <m:sSup>
                      <m:sSupPr>
                        <m:ctrlPr>
                          <a:rPr lang="en-US" altLang="ru-RU" sz="2800" b="0" i="1" smtClean="0">
                            <a:latin typeface="Cambria Math"/>
                            <a:ea typeface="Cambria Math"/>
                          </a:rPr>
                        </m:ctrlPr>
                      </m:sSupPr>
                      <m:e>
                        <m:r>
                          <a:rPr lang="en-US" altLang="ru-RU" sz="2800" b="0" i="1" smtClean="0">
                            <a:latin typeface="Cambria Math"/>
                            <a:ea typeface="Cambria Math"/>
                          </a:rPr>
                          <m:t>10</m:t>
                        </m:r>
                      </m:e>
                      <m:sup>
                        <m:r>
                          <a:rPr lang="en-US" altLang="ru-RU" sz="2800" b="0" i="1" smtClean="0">
                            <a:latin typeface="Cambria Math"/>
                            <a:ea typeface="Cambria Math"/>
                          </a:rPr>
                          <m:t>−7</m:t>
                        </m:r>
                      </m:sup>
                    </m:sSup>
                    <m:r>
                      <a:rPr lang="en-US" altLang="ru-RU" sz="2800" i="1" dirty="0" smtClean="0">
                        <a:latin typeface="Cambria Math"/>
                      </a:rPr>
                      <m:t>𝑝h</m:t>
                    </m:r>
                    <m:sSup>
                      <m:sSupPr>
                        <m:ctrlPr>
                          <a:rPr lang="en-US" altLang="ru-RU" sz="2800" i="1" dirty="0" smtClean="0">
                            <a:latin typeface="Cambria Math"/>
                          </a:rPr>
                        </m:ctrlPr>
                      </m:sSupPr>
                      <m:e>
                        <m:r>
                          <a:rPr lang="en-US" altLang="ru-RU" sz="2800" b="0" i="1" dirty="0" smtClean="0">
                            <a:latin typeface="Cambria Math"/>
                          </a:rPr>
                          <m:t> </m:t>
                        </m:r>
                        <m:r>
                          <a:rPr lang="en-US" altLang="ru-RU" sz="2800" b="0" i="1" dirty="0" smtClean="0">
                            <a:latin typeface="Cambria Math"/>
                          </a:rPr>
                          <m:t>𝑐𝑚</m:t>
                        </m:r>
                      </m:e>
                      <m:sup>
                        <m:r>
                          <a:rPr lang="en-US" altLang="ru-RU" sz="2800" b="0" i="1" dirty="0" smtClean="0">
                            <a:latin typeface="Cambria Math"/>
                          </a:rPr>
                          <m:t>2</m:t>
                        </m:r>
                      </m:sup>
                    </m:sSup>
                    <m:sSup>
                      <m:sSupPr>
                        <m:ctrlPr>
                          <a:rPr lang="en-US" altLang="ru-RU" sz="2800" i="1" dirty="0" smtClean="0">
                            <a:latin typeface="Cambria Math"/>
                          </a:rPr>
                        </m:ctrlPr>
                      </m:sSupPr>
                      <m:e>
                        <m:r>
                          <a:rPr lang="en-US" altLang="ru-RU" sz="2800" b="0" i="1" dirty="0" smtClean="0">
                            <a:latin typeface="Cambria Math"/>
                          </a:rPr>
                          <m:t>𝑠</m:t>
                        </m:r>
                      </m:e>
                      <m:sup>
                        <m:r>
                          <a:rPr lang="en-US" altLang="ru-RU" sz="2800" b="0" i="1" dirty="0" smtClean="0">
                            <a:latin typeface="Cambria Math"/>
                          </a:rPr>
                          <m:t>−1</m:t>
                        </m:r>
                      </m:sup>
                    </m:sSup>
                  </m:oMath>
                </a14:m>
                <a:endParaRPr lang="en-US" altLang="ru-RU" sz="2800" dirty="0" smtClean="0">
                  <a:latin typeface="Times New Roman" pitchFamily="18" charset="0"/>
                </a:endParaRPr>
              </a:p>
              <a:p>
                <a:pPr>
                  <a:spcBef>
                    <a:spcPct val="50000"/>
                  </a:spcBef>
                  <a:buFontTx/>
                  <a:buChar char="•"/>
                </a:pPr>
                <a:r>
                  <a:rPr lang="en-US" altLang="ru-RU" sz="2800" dirty="0" smtClean="0">
                    <a:latin typeface="Times New Roman" pitchFamily="18" charset="0"/>
                  </a:rPr>
                  <a:t>Observed gamma-rays </a:t>
                </a:r>
                <a:r>
                  <a:rPr lang="en-US" altLang="ru-RU" sz="2800" dirty="0">
                    <a:latin typeface="Times New Roman" pitchFamily="18" charset="0"/>
                  </a:rPr>
                  <a:t>flux of SMC </a:t>
                </a:r>
                <a:r>
                  <a:rPr lang="en-US" altLang="ru-RU" sz="2800" dirty="0" smtClean="0">
                    <a:latin typeface="Times New Roman" pitchFamily="18" charset="0"/>
                  </a:rPr>
                  <a:t>from Fermi data </a:t>
                </a:r>
                <a:r>
                  <a:rPr lang="en-US" altLang="ru-RU" sz="2800" dirty="0">
                    <a:latin typeface="Times New Roman" pitchFamily="18" charset="0"/>
                  </a:rPr>
                  <a:t>(E&gt;100 MeV</a:t>
                </a:r>
                <a:r>
                  <a:rPr lang="en-US" altLang="ru-RU" sz="2800" dirty="0" smtClean="0">
                    <a:latin typeface="Times New Roman" pitchFamily="18" charset="0"/>
                  </a:rPr>
                  <a:t>):</a:t>
                </a:r>
              </a:p>
              <a:p>
                <a:pPr>
                  <a:spcBef>
                    <a:spcPct val="50000"/>
                  </a:spcBef>
                </a:pPr>
                <a:r>
                  <a:rPr lang="en-US" altLang="ru-RU" sz="2800" dirty="0" smtClean="0">
                    <a:latin typeface="Times New Roman" pitchFamily="18" charset="0"/>
                  </a:rPr>
                  <a:t> </a:t>
                </a:r>
                <a14:m>
                  <m:oMath xmlns:m="http://schemas.openxmlformats.org/officeDocument/2006/math">
                    <m:sSub>
                      <m:sSubPr>
                        <m:ctrlPr>
                          <a:rPr lang="en-US" altLang="ru-RU" sz="2800" i="1">
                            <a:latin typeface="Cambria Math"/>
                          </a:rPr>
                        </m:ctrlPr>
                      </m:sSubPr>
                      <m:e>
                        <m:r>
                          <a:rPr lang="en-US" altLang="ru-RU" sz="2800" b="0" i="1" smtClean="0">
                            <a:latin typeface="Cambria Math"/>
                          </a:rPr>
                          <m:t>                </m:t>
                        </m:r>
                        <m:r>
                          <a:rPr lang="en-US" altLang="ru-RU" sz="2800" i="1">
                            <a:latin typeface="Cambria Math"/>
                          </a:rPr>
                          <m:t>𝐹</m:t>
                        </m:r>
                      </m:e>
                      <m:sub>
                        <m:r>
                          <a:rPr lang="en-US" altLang="ru-RU" sz="2800" i="1">
                            <a:latin typeface="Cambria Math"/>
                          </a:rPr>
                          <m:t>𝑆𝑀𝐶</m:t>
                        </m:r>
                      </m:sub>
                    </m:sSub>
                    <m:r>
                      <a:rPr lang="en-US" altLang="ru-RU" sz="2800">
                        <a:latin typeface="Cambria Math"/>
                      </a:rPr>
                      <m:t>~</m:t>
                    </m:r>
                    <m:r>
                      <a:rPr lang="en-US" altLang="ru-RU" sz="2800" b="0" i="1" smtClean="0">
                        <a:latin typeface="Cambria Math"/>
                      </a:rPr>
                      <m:t>3.7</m:t>
                    </m:r>
                    <m:r>
                      <a:rPr lang="en-US" altLang="ru-RU" sz="2800" i="1">
                        <a:latin typeface="Cambria Math"/>
                        <a:ea typeface="Cambria Math"/>
                      </a:rPr>
                      <m:t>×</m:t>
                    </m:r>
                    <m:sSup>
                      <m:sSupPr>
                        <m:ctrlPr>
                          <a:rPr lang="en-US" altLang="ru-RU" sz="2800" i="1">
                            <a:latin typeface="Cambria Math"/>
                            <a:ea typeface="Cambria Math"/>
                          </a:rPr>
                        </m:ctrlPr>
                      </m:sSupPr>
                      <m:e>
                        <m:r>
                          <a:rPr lang="en-US" altLang="ru-RU" sz="2800" i="1">
                            <a:latin typeface="Cambria Math"/>
                            <a:ea typeface="Cambria Math"/>
                          </a:rPr>
                          <m:t>10</m:t>
                        </m:r>
                      </m:e>
                      <m:sup>
                        <m:r>
                          <a:rPr lang="en-US" altLang="ru-RU" sz="2800" i="1">
                            <a:latin typeface="Cambria Math"/>
                            <a:ea typeface="Cambria Math"/>
                          </a:rPr>
                          <m:t>−</m:t>
                        </m:r>
                        <m:r>
                          <a:rPr lang="en-US" altLang="ru-RU" sz="2800" b="0" i="1" smtClean="0">
                            <a:latin typeface="Cambria Math"/>
                            <a:ea typeface="Cambria Math"/>
                          </a:rPr>
                          <m:t>8</m:t>
                        </m:r>
                      </m:sup>
                    </m:sSup>
                    <m:r>
                      <a:rPr lang="en-US" altLang="ru-RU" sz="2800" i="1" dirty="0">
                        <a:latin typeface="Cambria Math"/>
                      </a:rPr>
                      <m:t>𝑝h</m:t>
                    </m:r>
                    <m:sSup>
                      <m:sSupPr>
                        <m:ctrlPr>
                          <a:rPr lang="en-US" altLang="ru-RU" sz="2800" i="1" dirty="0">
                            <a:latin typeface="Cambria Math"/>
                          </a:rPr>
                        </m:ctrlPr>
                      </m:sSupPr>
                      <m:e>
                        <m:r>
                          <a:rPr lang="en-US" altLang="ru-RU" sz="2800" i="1" dirty="0">
                            <a:latin typeface="Cambria Math"/>
                          </a:rPr>
                          <m:t> </m:t>
                        </m:r>
                        <m:r>
                          <a:rPr lang="en-US" altLang="ru-RU" sz="2800" i="1" dirty="0">
                            <a:latin typeface="Cambria Math"/>
                          </a:rPr>
                          <m:t>𝑐𝑚</m:t>
                        </m:r>
                      </m:e>
                      <m:sup>
                        <m:r>
                          <a:rPr lang="en-US" altLang="ru-RU" sz="2800" i="1" dirty="0">
                            <a:latin typeface="Cambria Math"/>
                          </a:rPr>
                          <m:t>2</m:t>
                        </m:r>
                      </m:sup>
                    </m:sSup>
                    <m:sSup>
                      <m:sSupPr>
                        <m:ctrlPr>
                          <a:rPr lang="en-US" altLang="ru-RU" sz="2800" i="1" dirty="0">
                            <a:latin typeface="Cambria Math"/>
                          </a:rPr>
                        </m:ctrlPr>
                      </m:sSupPr>
                      <m:e>
                        <m:r>
                          <a:rPr lang="en-US" altLang="ru-RU" sz="2800" i="1" dirty="0">
                            <a:latin typeface="Cambria Math"/>
                          </a:rPr>
                          <m:t>𝑠</m:t>
                        </m:r>
                      </m:e>
                      <m:sup>
                        <m:r>
                          <a:rPr lang="en-US" altLang="ru-RU" sz="2800" i="1" dirty="0">
                            <a:latin typeface="Cambria Math"/>
                          </a:rPr>
                          <m:t>−1</m:t>
                        </m:r>
                      </m:sup>
                    </m:sSup>
                  </m:oMath>
                </a14:m>
                <a:endParaRPr lang="en-US" altLang="ru-RU" sz="2800" dirty="0">
                  <a:latin typeface="Times New Roman" pitchFamily="18" charset="0"/>
                </a:endParaRPr>
              </a:p>
              <a:p>
                <a:pPr>
                  <a:spcBef>
                    <a:spcPct val="50000"/>
                  </a:spcBef>
                  <a:buFontTx/>
                  <a:buChar char="•"/>
                </a:pPr>
                <a:r>
                  <a:rPr lang="en-US" altLang="ru-RU" sz="2800" dirty="0">
                    <a:solidFill>
                      <a:srgbClr val="FF0000"/>
                    </a:solidFill>
                  </a:rPr>
                  <a:t>CRs are of the Galactic origin</a:t>
                </a:r>
                <a:r>
                  <a:rPr lang="en-US" altLang="ru-RU" sz="2800" dirty="0" smtClean="0">
                    <a:solidFill>
                      <a:srgbClr val="FF0000"/>
                    </a:solidFill>
                  </a:rPr>
                  <a:t>!!!</a:t>
                </a:r>
                <a:endParaRPr lang="en-US" altLang="ru-RU" sz="3200" dirty="0">
                  <a:solidFill>
                    <a:srgbClr val="FF0000"/>
                  </a:solidFill>
                  <a:latin typeface="Times New Roman" pitchFamily="18" charset="0"/>
                </a:endParaRPr>
              </a:p>
              <a:p>
                <a:pPr>
                  <a:spcBef>
                    <a:spcPct val="50000"/>
                  </a:spcBef>
                </a:pPr>
                <a:endParaRPr lang="en-US" altLang="ru-RU" sz="2800" dirty="0">
                  <a:latin typeface="Times New Roman" pitchFamily="18" charset="0"/>
                </a:endParaRPr>
              </a:p>
              <a:p>
                <a:pPr>
                  <a:spcBef>
                    <a:spcPct val="50000"/>
                  </a:spcBef>
                  <a:buFontTx/>
                  <a:buChar char="•"/>
                </a:pPr>
                <a:endParaRPr lang="en-US" altLang="ru-RU" sz="2800" i="1" dirty="0">
                  <a:solidFill>
                    <a:srgbClr val="000000"/>
                  </a:solidFill>
                  <a:latin typeface="Times New Roman" pitchFamily="18" charset="0"/>
                </a:endParaRPr>
              </a:p>
              <a:p>
                <a:pPr>
                  <a:spcBef>
                    <a:spcPct val="50000"/>
                  </a:spcBef>
                </a:pPr>
                <a:endParaRPr lang="en-US" altLang="ru-RU" sz="2800" dirty="0">
                  <a:latin typeface="Times New Roman" pitchFamily="18" charset="0"/>
                </a:endParaRPr>
              </a:p>
              <a:p>
                <a:pPr>
                  <a:spcBef>
                    <a:spcPct val="50000"/>
                  </a:spcBef>
                </a:pPr>
                <a:endParaRPr lang="en-US" altLang="ru-RU" sz="2800" dirty="0">
                  <a:latin typeface="Times New Roman" pitchFamily="18" charset="0"/>
                </a:endParaRPr>
              </a:p>
              <a:p>
                <a:pPr>
                  <a:spcBef>
                    <a:spcPct val="50000"/>
                  </a:spcBef>
                </a:pPr>
                <a:r>
                  <a:rPr lang="en-US" altLang="ru-RU" sz="2800" dirty="0">
                    <a:latin typeface="Times New Roman" pitchFamily="18" charset="0"/>
                  </a:rPr>
                  <a:t>          </a:t>
                </a:r>
              </a:p>
            </p:txBody>
          </p:sp>
        </mc:Choice>
        <mc:Fallback xmlns="">
          <p:sp>
            <p:nvSpPr>
              <p:cNvPr id="61445" name="Text Box 5"/>
              <p:cNvSpPr txBox="1">
                <a:spLocks noRot="1" noChangeAspect="1" noMove="1" noResize="1" noEditPoints="1" noAdjustHandles="1" noChangeArrowheads="1" noChangeShapeType="1" noTextEdit="1"/>
              </p:cNvSpPr>
              <p:nvPr/>
            </p:nvSpPr>
            <p:spPr bwMode="auto">
              <a:xfrm>
                <a:off x="827584" y="1268760"/>
                <a:ext cx="6904856" cy="8279190"/>
              </a:xfrm>
              <a:prstGeom prst="rect">
                <a:avLst/>
              </a:prstGeom>
              <a:blipFill rotWithShape="1">
                <a:blip r:embed="rId2"/>
                <a:stretch>
                  <a:fillRect l="-1764" t="-662"/>
                </a:stretch>
              </a:blip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89461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1"/>
          <p:cNvSpPr>
            <a:spLocks noGrp="1"/>
          </p:cNvSpPr>
          <p:nvPr>
            <p:ph type="dt" sz="half" idx="10"/>
          </p:nvPr>
        </p:nvSpPr>
        <p:spPr/>
        <p:txBody>
          <a:bodyPr/>
          <a:lstStyle/>
          <a:p>
            <a:fld id="{C073C708-6DFE-4F94-A163-2EFBF0DC127F}" type="datetime1">
              <a:rPr lang="ru-RU" altLang="ru-RU"/>
              <a:pPr/>
              <a:t>01.10.2024</a:t>
            </a:fld>
            <a:endParaRPr lang="ru-RU" altLang="ru-RU"/>
          </a:p>
        </p:txBody>
      </p:sp>
      <p:sp>
        <p:nvSpPr>
          <p:cNvPr id="5" name="Нижний колонтитул 2"/>
          <p:cNvSpPr>
            <a:spLocks noGrp="1"/>
          </p:cNvSpPr>
          <p:nvPr>
            <p:ph type="ftr" sz="quarter" idx="11"/>
          </p:nvPr>
        </p:nvSpPr>
        <p:spPr/>
        <p:txBody>
          <a:bodyPr/>
          <a:lstStyle/>
          <a:p>
            <a:r>
              <a:rPr lang="ru-RU" altLang="ru-RU"/>
              <a:t>WAPP 2011</a:t>
            </a:r>
          </a:p>
        </p:txBody>
      </p:sp>
      <p:sp>
        <p:nvSpPr>
          <p:cNvPr id="6" name="Номер слайда 3"/>
          <p:cNvSpPr>
            <a:spLocks noGrp="1"/>
          </p:cNvSpPr>
          <p:nvPr>
            <p:ph type="sldNum" sz="quarter" idx="12"/>
          </p:nvPr>
        </p:nvSpPr>
        <p:spPr/>
        <p:txBody>
          <a:bodyPr/>
          <a:lstStyle/>
          <a:p>
            <a:fld id="{DB066B45-5651-49C6-A2B5-70E602BEDC4B}" type="slidenum">
              <a:rPr lang="ru-RU" altLang="ru-RU"/>
              <a:pPr/>
              <a:t>12</a:t>
            </a:fld>
            <a:endParaRPr lang="ru-RU" altLang="ru-RU"/>
          </a:p>
        </p:txBody>
      </p:sp>
      <p:pic>
        <p:nvPicPr>
          <p:cNvPr id="51202" name="Picture 2" descr="dogi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125538"/>
            <a:ext cx="5668962" cy="5732462"/>
          </a:xfrm>
          <a:prstGeom prst="rect">
            <a:avLst/>
          </a:prstGeom>
          <a:noFill/>
          <a:extLst>
            <a:ext uri="{909E8E84-426E-40DD-AFC4-6F175D3DCCD1}">
              <a14:hiddenFill xmlns:a14="http://schemas.microsoft.com/office/drawing/2010/main">
                <a:solidFill>
                  <a:srgbClr val="FFFFFF"/>
                </a:solidFill>
              </a14:hiddenFill>
            </a:ext>
          </a:extLst>
        </p:spPr>
      </p:pic>
      <p:sp>
        <p:nvSpPr>
          <p:cNvPr id="51203" name="Text Box 3"/>
          <p:cNvSpPr txBox="1">
            <a:spLocks noChangeArrowheads="1"/>
          </p:cNvSpPr>
          <p:nvPr/>
        </p:nvSpPr>
        <p:spPr bwMode="auto">
          <a:xfrm>
            <a:off x="2484438" y="325438"/>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2400"/>
              <a:t>CR Chemical composition</a:t>
            </a:r>
            <a:endParaRPr lang="ru-RU" altLang="ru-RU" sz="2400"/>
          </a:p>
        </p:txBody>
      </p:sp>
    </p:spTree>
    <p:extLst>
      <p:ext uri="{BB962C8B-B14F-4D97-AF65-F5344CB8AC3E}">
        <p14:creationId xmlns:p14="http://schemas.microsoft.com/office/powerpoint/2010/main" val="67927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1"/>
          <p:cNvSpPr>
            <a:spLocks noGrp="1"/>
          </p:cNvSpPr>
          <p:nvPr>
            <p:ph type="dt" sz="half" idx="10"/>
          </p:nvPr>
        </p:nvSpPr>
        <p:spPr/>
        <p:txBody>
          <a:bodyPr/>
          <a:lstStyle/>
          <a:p>
            <a:fld id="{0269BF97-468A-4B45-9B39-DCAC68E6E456}" type="datetime1">
              <a:rPr lang="ru-RU" altLang="ru-RU"/>
              <a:pPr/>
              <a:t>01.10.2024</a:t>
            </a:fld>
            <a:endParaRPr lang="ru-RU" altLang="ru-RU"/>
          </a:p>
        </p:txBody>
      </p:sp>
      <p:sp>
        <p:nvSpPr>
          <p:cNvPr id="5" name="Нижний колонтитул 2"/>
          <p:cNvSpPr>
            <a:spLocks noGrp="1"/>
          </p:cNvSpPr>
          <p:nvPr>
            <p:ph type="ftr" sz="quarter" idx="11"/>
          </p:nvPr>
        </p:nvSpPr>
        <p:spPr/>
        <p:txBody>
          <a:bodyPr/>
          <a:lstStyle/>
          <a:p>
            <a:r>
              <a:rPr lang="ru-RU" altLang="ru-RU"/>
              <a:t>WAPP 2011</a:t>
            </a:r>
          </a:p>
        </p:txBody>
      </p:sp>
      <p:sp>
        <p:nvSpPr>
          <p:cNvPr id="6" name="Номер слайда 3"/>
          <p:cNvSpPr>
            <a:spLocks noGrp="1"/>
          </p:cNvSpPr>
          <p:nvPr>
            <p:ph type="sldNum" sz="quarter" idx="12"/>
          </p:nvPr>
        </p:nvSpPr>
        <p:spPr/>
        <p:txBody>
          <a:bodyPr/>
          <a:lstStyle/>
          <a:p>
            <a:fld id="{96068D33-7AC5-4044-94F7-63DC3FF0DC0F}" type="slidenum">
              <a:rPr lang="ru-RU" altLang="ru-RU"/>
              <a:pPr/>
              <a:t>13</a:t>
            </a:fld>
            <a:endParaRPr lang="ru-RU" altLang="ru-RU"/>
          </a:p>
        </p:txBody>
      </p:sp>
      <p:pic>
        <p:nvPicPr>
          <p:cNvPr id="532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8050"/>
            <a:ext cx="786130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082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Дата 3"/>
          <p:cNvSpPr>
            <a:spLocks noGrp="1"/>
          </p:cNvSpPr>
          <p:nvPr>
            <p:ph type="dt" sz="half" idx="10"/>
          </p:nvPr>
        </p:nvSpPr>
        <p:spPr/>
        <p:txBody>
          <a:bodyPr/>
          <a:lstStyle/>
          <a:p>
            <a:fld id="{D5596783-42FB-4B36-A4CD-C0198FAC3C18}" type="datetime1">
              <a:rPr lang="ru-RU" altLang="ru-RU"/>
              <a:pPr/>
              <a:t>01.10.2024</a:t>
            </a:fld>
            <a:endParaRPr lang="ru-RU" altLang="ru-RU"/>
          </a:p>
        </p:txBody>
      </p:sp>
      <p:sp>
        <p:nvSpPr>
          <p:cNvPr id="40" name="Нижний колонтитул 4"/>
          <p:cNvSpPr>
            <a:spLocks noGrp="1"/>
          </p:cNvSpPr>
          <p:nvPr>
            <p:ph type="ftr" sz="quarter" idx="11"/>
          </p:nvPr>
        </p:nvSpPr>
        <p:spPr/>
        <p:txBody>
          <a:bodyPr/>
          <a:lstStyle/>
          <a:p>
            <a:r>
              <a:rPr lang="ru-RU" altLang="ru-RU"/>
              <a:t>WAPP 2011</a:t>
            </a:r>
          </a:p>
        </p:txBody>
      </p:sp>
      <p:sp>
        <p:nvSpPr>
          <p:cNvPr id="41" name="Номер слайда 5"/>
          <p:cNvSpPr>
            <a:spLocks noGrp="1"/>
          </p:cNvSpPr>
          <p:nvPr>
            <p:ph type="sldNum" sz="quarter" idx="12"/>
          </p:nvPr>
        </p:nvSpPr>
        <p:spPr/>
        <p:txBody>
          <a:bodyPr/>
          <a:lstStyle/>
          <a:p>
            <a:fld id="{1C52F5A1-0DFF-47EB-A6DD-7D0BDD10CCF2}" type="slidenum">
              <a:rPr lang="ru-RU" altLang="ru-RU"/>
              <a:pPr/>
              <a:t>14</a:t>
            </a:fld>
            <a:endParaRPr lang="ru-RU" altLang="ru-RU"/>
          </a:p>
        </p:txBody>
      </p:sp>
      <p:sp>
        <p:nvSpPr>
          <p:cNvPr id="54274" name="Rectangle 2"/>
          <p:cNvSpPr>
            <a:spLocks noGrp="1" noChangeArrowheads="1"/>
          </p:cNvSpPr>
          <p:nvPr>
            <p:ph type="title"/>
          </p:nvPr>
        </p:nvSpPr>
        <p:spPr>
          <a:xfrm>
            <a:off x="468313" y="-315913"/>
            <a:ext cx="8229600" cy="1384301"/>
          </a:xfrm>
        </p:spPr>
        <p:txBody>
          <a:bodyPr/>
          <a:lstStyle/>
          <a:p>
            <a:r>
              <a:rPr lang="en-US" altLang="ru-RU" sz="3200"/>
              <a:t>Secondary Cosmic Rays</a:t>
            </a:r>
            <a:endParaRPr lang="ru-RU" altLang="ru-RU" sz="3200"/>
          </a:p>
        </p:txBody>
      </p:sp>
      <p:grpSp>
        <p:nvGrpSpPr>
          <p:cNvPr id="54275" name="Group 3"/>
          <p:cNvGrpSpPr>
            <a:grpSpLocks/>
          </p:cNvGrpSpPr>
          <p:nvPr/>
        </p:nvGrpSpPr>
        <p:grpSpPr bwMode="auto">
          <a:xfrm>
            <a:off x="323850" y="1628775"/>
            <a:ext cx="8472488" cy="4614863"/>
            <a:chOff x="295" y="391"/>
            <a:chExt cx="5337" cy="2907"/>
          </a:xfrm>
        </p:grpSpPr>
        <p:sp>
          <p:nvSpPr>
            <p:cNvPr id="54276" name="Rectangle 4"/>
            <p:cNvSpPr>
              <a:spLocks noChangeArrowheads="1"/>
            </p:cNvSpPr>
            <p:nvPr/>
          </p:nvSpPr>
          <p:spPr bwMode="auto">
            <a:xfrm>
              <a:off x="2473" y="391"/>
              <a:ext cx="498" cy="258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77" name="AutoShape 5"/>
            <p:cNvSpPr>
              <a:spLocks noChangeArrowheads="1"/>
            </p:cNvSpPr>
            <p:nvPr/>
          </p:nvSpPr>
          <p:spPr bwMode="auto">
            <a:xfrm>
              <a:off x="4740" y="799"/>
              <a:ext cx="892" cy="1166"/>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78" name="AutoShape 6"/>
            <p:cNvSpPr>
              <a:spLocks/>
            </p:cNvSpPr>
            <p:nvPr/>
          </p:nvSpPr>
          <p:spPr bwMode="auto">
            <a:xfrm>
              <a:off x="703" y="1162"/>
              <a:ext cx="184" cy="848"/>
            </a:xfrm>
            <a:prstGeom prst="leftBracket">
              <a:avLst>
                <a:gd name="adj" fmla="val 38406"/>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79" name="Oval 7"/>
            <p:cNvSpPr>
              <a:spLocks noChangeArrowheads="1"/>
            </p:cNvSpPr>
            <p:nvPr/>
          </p:nvSpPr>
          <p:spPr bwMode="auto">
            <a:xfrm>
              <a:off x="4241" y="754"/>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80" name="Oval 8"/>
            <p:cNvSpPr>
              <a:spLocks noChangeArrowheads="1"/>
            </p:cNvSpPr>
            <p:nvPr/>
          </p:nvSpPr>
          <p:spPr bwMode="auto">
            <a:xfrm>
              <a:off x="4015" y="1162"/>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81" name="Oval 9"/>
            <p:cNvSpPr>
              <a:spLocks noChangeArrowheads="1"/>
            </p:cNvSpPr>
            <p:nvPr/>
          </p:nvSpPr>
          <p:spPr bwMode="auto">
            <a:xfrm>
              <a:off x="4377" y="1616"/>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82" name="Oval 10"/>
            <p:cNvSpPr>
              <a:spLocks noChangeArrowheads="1"/>
            </p:cNvSpPr>
            <p:nvPr/>
          </p:nvSpPr>
          <p:spPr bwMode="auto">
            <a:xfrm>
              <a:off x="3878" y="1933"/>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83" name="Oval 11"/>
            <p:cNvSpPr>
              <a:spLocks noChangeArrowheads="1"/>
            </p:cNvSpPr>
            <p:nvPr/>
          </p:nvSpPr>
          <p:spPr bwMode="auto">
            <a:xfrm>
              <a:off x="3742" y="708"/>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84" name="Oval 12"/>
            <p:cNvSpPr>
              <a:spLocks noChangeArrowheads="1"/>
            </p:cNvSpPr>
            <p:nvPr/>
          </p:nvSpPr>
          <p:spPr bwMode="auto">
            <a:xfrm>
              <a:off x="2744" y="844"/>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85" name="Oval 13"/>
            <p:cNvSpPr>
              <a:spLocks noChangeArrowheads="1"/>
            </p:cNvSpPr>
            <p:nvPr/>
          </p:nvSpPr>
          <p:spPr bwMode="auto">
            <a:xfrm>
              <a:off x="3470" y="1570"/>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86" name="Oval 14"/>
            <p:cNvSpPr>
              <a:spLocks noChangeArrowheads="1"/>
            </p:cNvSpPr>
            <p:nvPr/>
          </p:nvSpPr>
          <p:spPr bwMode="auto">
            <a:xfrm>
              <a:off x="2381" y="1162"/>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87" name="Oval 15"/>
            <p:cNvSpPr>
              <a:spLocks noChangeArrowheads="1"/>
            </p:cNvSpPr>
            <p:nvPr/>
          </p:nvSpPr>
          <p:spPr bwMode="auto">
            <a:xfrm>
              <a:off x="2654" y="2160"/>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88" name="Oval 16"/>
            <p:cNvSpPr>
              <a:spLocks noChangeArrowheads="1"/>
            </p:cNvSpPr>
            <p:nvPr/>
          </p:nvSpPr>
          <p:spPr bwMode="auto">
            <a:xfrm>
              <a:off x="1928" y="1026"/>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89" name="Oval 17"/>
            <p:cNvSpPr>
              <a:spLocks noChangeArrowheads="1"/>
            </p:cNvSpPr>
            <p:nvPr/>
          </p:nvSpPr>
          <p:spPr bwMode="auto">
            <a:xfrm>
              <a:off x="1973" y="1797"/>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90" name="Oval 18"/>
            <p:cNvSpPr>
              <a:spLocks noChangeArrowheads="1"/>
            </p:cNvSpPr>
            <p:nvPr/>
          </p:nvSpPr>
          <p:spPr bwMode="auto">
            <a:xfrm>
              <a:off x="1429" y="2387"/>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91" name="Oval 19"/>
            <p:cNvSpPr>
              <a:spLocks noChangeArrowheads="1"/>
            </p:cNvSpPr>
            <p:nvPr/>
          </p:nvSpPr>
          <p:spPr bwMode="auto">
            <a:xfrm>
              <a:off x="1474" y="799"/>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92" name="Oval 20"/>
            <p:cNvSpPr>
              <a:spLocks noChangeArrowheads="1"/>
            </p:cNvSpPr>
            <p:nvPr/>
          </p:nvSpPr>
          <p:spPr bwMode="auto">
            <a:xfrm>
              <a:off x="1429" y="1389"/>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93" name="Oval 21"/>
            <p:cNvSpPr>
              <a:spLocks noChangeArrowheads="1"/>
            </p:cNvSpPr>
            <p:nvPr/>
          </p:nvSpPr>
          <p:spPr bwMode="auto">
            <a:xfrm>
              <a:off x="1202" y="1842"/>
              <a:ext cx="18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94" name="AutoShape 22"/>
            <p:cNvSpPr>
              <a:spLocks noChangeArrowheads="1"/>
            </p:cNvSpPr>
            <p:nvPr/>
          </p:nvSpPr>
          <p:spPr bwMode="auto">
            <a:xfrm>
              <a:off x="2835" y="1706"/>
              <a:ext cx="258" cy="258"/>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95" name="Line 23"/>
            <p:cNvSpPr>
              <a:spLocks noChangeShapeType="1"/>
            </p:cNvSpPr>
            <p:nvPr/>
          </p:nvSpPr>
          <p:spPr bwMode="auto">
            <a:xfrm flipH="1" flipV="1">
              <a:off x="2699" y="1661"/>
              <a:ext cx="91" cy="45"/>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4296" name="Line 24"/>
            <p:cNvSpPr>
              <a:spLocks noChangeShapeType="1"/>
            </p:cNvSpPr>
            <p:nvPr/>
          </p:nvSpPr>
          <p:spPr bwMode="auto">
            <a:xfrm flipH="1">
              <a:off x="2653" y="1933"/>
              <a:ext cx="181"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4297" name="Oval 25"/>
            <p:cNvSpPr>
              <a:spLocks noChangeArrowheads="1"/>
            </p:cNvSpPr>
            <p:nvPr/>
          </p:nvSpPr>
          <p:spPr bwMode="auto">
            <a:xfrm>
              <a:off x="2563" y="1570"/>
              <a:ext cx="136" cy="91"/>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98" name="Oval 26"/>
            <p:cNvSpPr>
              <a:spLocks noChangeArrowheads="1"/>
            </p:cNvSpPr>
            <p:nvPr/>
          </p:nvSpPr>
          <p:spPr bwMode="auto">
            <a:xfrm>
              <a:off x="2518" y="1888"/>
              <a:ext cx="136" cy="91"/>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299" name="Oval 27"/>
            <p:cNvSpPr>
              <a:spLocks noChangeArrowheads="1"/>
            </p:cNvSpPr>
            <p:nvPr/>
          </p:nvSpPr>
          <p:spPr bwMode="auto">
            <a:xfrm>
              <a:off x="1973" y="1525"/>
              <a:ext cx="136" cy="91"/>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300" name="Oval 28"/>
            <p:cNvSpPr>
              <a:spLocks noChangeArrowheads="1"/>
            </p:cNvSpPr>
            <p:nvPr/>
          </p:nvSpPr>
          <p:spPr bwMode="auto">
            <a:xfrm>
              <a:off x="1883" y="2205"/>
              <a:ext cx="136" cy="91"/>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301" name="Oval 29"/>
            <p:cNvSpPr>
              <a:spLocks noChangeArrowheads="1"/>
            </p:cNvSpPr>
            <p:nvPr/>
          </p:nvSpPr>
          <p:spPr bwMode="auto">
            <a:xfrm>
              <a:off x="1656" y="1752"/>
              <a:ext cx="136" cy="91"/>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302" name="Oval 30"/>
            <p:cNvSpPr>
              <a:spLocks noChangeArrowheads="1"/>
            </p:cNvSpPr>
            <p:nvPr/>
          </p:nvSpPr>
          <p:spPr bwMode="auto">
            <a:xfrm>
              <a:off x="1747" y="1298"/>
              <a:ext cx="136" cy="91"/>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303" name="Text Box 31"/>
            <p:cNvSpPr txBox="1">
              <a:spLocks noChangeArrowheads="1"/>
            </p:cNvSpPr>
            <p:nvPr/>
          </p:nvSpPr>
          <p:spPr bwMode="auto">
            <a:xfrm>
              <a:off x="2472" y="3067"/>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a:latin typeface="Tahoma" pitchFamily="34" charset="0"/>
                </a:rPr>
                <a:t>gas</a:t>
              </a:r>
              <a:endParaRPr lang="ru-RU" altLang="ru-RU">
                <a:latin typeface="Tahoma" pitchFamily="34" charset="0"/>
              </a:endParaRPr>
            </a:p>
          </p:txBody>
        </p:sp>
        <p:sp>
          <p:nvSpPr>
            <p:cNvPr id="54304" name="Text Box 32"/>
            <p:cNvSpPr txBox="1">
              <a:spLocks noChangeArrowheads="1"/>
            </p:cNvSpPr>
            <p:nvPr/>
          </p:nvSpPr>
          <p:spPr bwMode="auto">
            <a:xfrm>
              <a:off x="4785" y="1979"/>
              <a:ext cx="6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a:latin typeface="Tahoma" pitchFamily="34" charset="0"/>
                </a:rPr>
                <a:t>source</a:t>
              </a:r>
              <a:endParaRPr lang="ru-RU" altLang="ru-RU">
                <a:latin typeface="Tahoma" pitchFamily="34" charset="0"/>
              </a:endParaRPr>
            </a:p>
          </p:txBody>
        </p:sp>
        <p:sp>
          <p:nvSpPr>
            <p:cNvPr id="54305" name="Text Box 33"/>
            <p:cNvSpPr txBox="1">
              <a:spLocks noChangeArrowheads="1"/>
            </p:cNvSpPr>
            <p:nvPr/>
          </p:nvSpPr>
          <p:spPr bwMode="auto">
            <a:xfrm>
              <a:off x="3696" y="2341"/>
              <a:ext cx="9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a:latin typeface="Tahoma" pitchFamily="34" charset="0"/>
                </a:rPr>
                <a:t>Primary CRs</a:t>
              </a:r>
              <a:endParaRPr lang="ru-RU" altLang="ru-RU">
                <a:latin typeface="Tahoma" pitchFamily="34" charset="0"/>
              </a:endParaRPr>
            </a:p>
          </p:txBody>
        </p:sp>
        <p:sp>
          <p:nvSpPr>
            <p:cNvPr id="54306" name="Line 34"/>
            <p:cNvSpPr>
              <a:spLocks noChangeShapeType="1"/>
            </p:cNvSpPr>
            <p:nvPr/>
          </p:nvSpPr>
          <p:spPr bwMode="auto">
            <a:xfrm flipH="1" flipV="1">
              <a:off x="4014" y="2251"/>
              <a:ext cx="45"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4307" name="Text Box 35"/>
            <p:cNvSpPr txBox="1">
              <a:spLocks noChangeArrowheads="1"/>
            </p:cNvSpPr>
            <p:nvPr/>
          </p:nvSpPr>
          <p:spPr bwMode="auto">
            <a:xfrm>
              <a:off x="1655" y="2341"/>
              <a:ext cx="77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1400">
                  <a:latin typeface="Tahoma" pitchFamily="34" charset="0"/>
                </a:rPr>
                <a:t>Secondary CRs</a:t>
              </a:r>
              <a:endParaRPr lang="ru-RU" altLang="ru-RU" sz="1400">
                <a:latin typeface="Tahoma" pitchFamily="34" charset="0"/>
              </a:endParaRPr>
            </a:p>
          </p:txBody>
        </p:sp>
        <p:sp>
          <p:nvSpPr>
            <p:cNvPr id="54308" name="Line 36"/>
            <p:cNvSpPr>
              <a:spLocks noChangeShapeType="1"/>
            </p:cNvSpPr>
            <p:nvPr/>
          </p:nvSpPr>
          <p:spPr bwMode="auto">
            <a:xfrm flipV="1">
              <a:off x="1927" y="2296"/>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4309" name="Text Box 37"/>
            <p:cNvSpPr txBox="1">
              <a:spLocks noChangeArrowheads="1"/>
            </p:cNvSpPr>
            <p:nvPr/>
          </p:nvSpPr>
          <p:spPr bwMode="auto">
            <a:xfrm>
              <a:off x="295" y="2024"/>
              <a:ext cx="7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a:latin typeface="Tahoma" pitchFamily="34" charset="0"/>
                </a:rPr>
                <a:t>detector</a:t>
              </a:r>
              <a:endParaRPr lang="ru-RU" altLang="ru-RU">
                <a:latin typeface="Tahoma" pitchFamily="34" charset="0"/>
              </a:endParaRPr>
            </a:p>
          </p:txBody>
        </p:sp>
      </p:grpSp>
      <p:pic>
        <p:nvPicPr>
          <p:cNvPr id="54310"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36613"/>
            <a:ext cx="7488237"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286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229600" cy="792088"/>
          </a:xfrm>
        </p:spPr>
        <p:txBody>
          <a:bodyPr>
            <a:normAutofit/>
          </a:bodyPr>
          <a:lstStyle/>
          <a:p>
            <a:r>
              <a:rPr lang="en-US" sz="2800" dirty="0" smtClean="0"/>
              <a:t>Stable Secondary CRs  (leaky-box model)</a:t>
            </a:r>
            <a:endParaRPr lang="ru-RU" sz="28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lstStyle/>
              <a:p>
                <a14:m>
                  <m:oMath xmlns:m="http://schemas.openxmlformats.org/officeDocument/2006/math">
                    <m:f>
                      <m:fPr>
                        <m:ctrlPr>
                          <a:rPr lang="ru-RU" i="1" smtClean="0">
                            <a:latin typeface="Cambria Math"/>
                          </a:rPr>
                        </m:ctrlPr>
                      </m:fPr>
                      <m:num>
                        <m:sSub>
                          <m:sSubPr>
                            <m:ctrlPr>
                              <a:rPr lang="ru-RU" i="1" smtClean="0">
                                <a:latin typeface="Cambria Math"/>
                              </a:rPr>
                            </m:ctrlPr>
                          </m:sSubPr>
                          <m:e>
                            <m:r>
                              <a:rPr lang="en-US" b="0" i="1" smtClean="0">
                                <a:latin typeface="Cambria Math"/>
                              </a:rPr>
                              <m:t>𝑁</m:t>
                            </m:r>
                          </m:e>
                          <m:sub>
                            <m:r>
                              <a:rPr lang="en-US" b="0" i="1" smtClean="0">
                                <a:latin typeface="Cambria Math"/>
                              </a:rPr>
                              <m:t>𝑠</m:t>
                            </m:r>
                          </m:sub>
                        </m:sSub>
                      </m:num>
                      <m:den>
                        <m:r>
                          <a:rPr lang="en-US" b="0" i="1" smtClean="0">
                            <a:latin typeface="Cambria Math"/>
                          </a:rPr>
                          <m:t>𝑇</m:t>
                        </m:r>
                      </m:den>
                    </m:f>
                    <m:r>
                      <a:rPr lang="ru-RU" i="1" smtClean="0">
                        <a:latin typeface="Cambria Math"/>
                        <a:ea typeface="Cambria Math"/>
                      </a:rPr>
                      <m:t>≈</m:t>
                    </m:r>
                    <m:acc>
                      <m:accPr>
                        <m:chr m:val="̅"/>
                        <m:ctrlPr>
                          <a:rPr lang="ru-RU" i="1" smtClean="0">
                            <a:latin typeface="Cambria Math"/>
                            <a:ea typeface="Cambria Math"/>
                          </a:rPr>
                        </m:ctrlPr>
                      </m:accPr>
                      <m:e>
                        <m:r>
                          <a:rPr lang="en-US" b="0" i="1" smtClean="0">
                            <a:latin typeface="Cambria Math"/>
                            <a:ea typeface="Cambria Math"/>
                          </a:rPr>
                          <m:t>𝑛</m:t>
                        </m:r>
                      </m:e>
                    </m:acc>
                    <m:r>
                      <a:rPr lang="ru-RU" i="1" smtClean="0">
                        <a:latin typeface="Cambria Math"/>
                        <a:ea typeface="Cambria Math"/>
                      </a:rPr>
                      <m:t>𝜎</m:t>
                    </m:r>
                    <m:sSub>
                      <m:sSubPr>
                        <m:ctrlPr>
                          <a:rPr lang="ru-RU" i="1" smtClean="0">
                            <a:latin typeface="Cambria Math"/>
                            <a:ea typeface="Cambria Math"/>
                          </a:rPr>
                        </m:ctrlPr>
                      </m:sSubPr>
                      <m:e>
                        <m:r>
                          <a:rPr lang="en-US" b="0" i="1" smtClean="0">
                            <a:latin typeface="Cambria Math"/>
                            <a:ea typeface="Cambria Math"/>
                          </a:rPr>
                          <m:t>𝑐𝑁</m:t>
                        </m:r>
                      </m:e>
                      <m:sub>
                        <m:r>
                          <a:rPr lang="en-US" b="0" i="1" smtClean="0">
                            <a:latin typeface="Cambria Math"/>
                            <a:ea typeface="Cambria Math"/>
                          </a:rPr>
                          <m:t>𝑝</m:t>
                        </m:r>
                        <m:r>
                          <a:rPr lang="en-US" b="0" i="1" smtClean="0">
                            <a:latin typeface="Cambria Math"/>
                            <a:ea typeface="Cambria Math"/>
                          </a:rPr>
                          <m:t>          </m:t>
                        </m:r>
                      </m:sub>
                    </m:sSub>
                  </m:oMath>
                </a14:m>
                <a:endParaRPr lang="en-US" dirty="0" smtClean="0"/>
              </a:p>
              <a:p>
                <a14:m>
                  <m:oMath xmlns:m="http://schemas.openxmlformats.org/officeDocument/2006/math">
                    <m:f>
                      <m:fPr>
                        <m:ctrlPr>
                          <a:rPr lang="ru-RU" i="1" smtClean="0">
                            <a:latin typeface="Cambria Math"/>
                          </a:rPr>
                        </m:ctrlPr>
                      </m:fPr>
                      <m:num>
                        <m:sSub>
                          <m:sSubPr>
                            <m:ctrlPr>
                              <a:rPr lang="ru-RU" i="1">
                                <a:latin typeface="Cambria Math"/>
                              </a:rPr>
                            </m:ctrlPr>
                          </m:sSubPr>
                          <m:e>
                            <m:r>
                              <a:rPr lang="en-US" i="1">
                                <a:latin typeface="Cambria Math"/>
                              </a:rPr>
                              <m:t>𝑁</m:t>
                            </m:r>
                          </m:e>
                          <m:sub>
                            <m:r>
                              <a:rPr lang="en-US" i="1">
                                <a:latin typeface="Cambria Math"/>
                              </a:rPr>
                              <m:t>𝑠</m:t>
                            </m:r>
                          </m:sub>
                        </m:sSub>
                      </m:num>
                      <m:den>
                        <m:sSub>
                          <m:sSubPr>
                            <m:ctrlPr>
                              <a:rPr lang="en-US" i="1" smtClean="0">
                                <a:latin typeface="Cambria Math"/>
                              </a:rPr>
                            </m:ctrlPr>
                          </m:sSubPr>
                          <m:e>
                            <m:r>
                              <a:rPr lang="en-US" b="0" i="1" smtClean="0">
                                <a:latin typeface="Cambria Math"/>
                              </a:rPr>
                              <m:t>𝑁</m:t>
                            </m:r>
                          </m:e>
                          <m:sub>
                            <m:r>
                              <a:rPr lang="en-US" b="0" i="1" smtClean="0">
                                <a:latin typeface="Cambria Math"/>
                              </a:rPr>
                              <m:t>𝑝</m:t>
                            </m:r>
                          </m:sub>
                        </m:sSub>
                      </m:den>
                    </m:f>
                    <m:r>
                      <a:rPr lang="en-US" i="1" smtClean="0">
                        <a:latin typeface="Cambria Math"/>
                        <a:ea typeface="Cambria Math"/>
                      </a:rPr>
                      <m:t>≈</m:t>
                    </m:r>
                  </m:oMath>
                </a14:m>
                <a:r>
                  <a:rPr lang="ru-RU" dirty="0">
                    <a:ea typeface="Cambria Math"/>
                  </a:rPr>
                  <a:t> </a:t>
                </a:r>
                <a14:m>
                  <m:oMath xmlns:m="http://schemas.openxmlformats.org/officeDocument/2006/math">
                    <m:acc>
                      <m:accPr>
                        <m:chr m:val="̅"/>
                        <m:ctrlPr>
                          <a:rPr lang="ru-RU" i="1">
                            <a:latin typeface="Cambria Math"/>
                            <a:ea typeface="Cambria Math"/>
                          </a:rPr>
                        </m:ctrlPr>
                      </m:accPr>
                      <m:e>
                        <m:r>
                          <a:rPr lang="en-US" i="1">
                            <a:latin typeface="Cambria Math"/>
                            <a:ea typeface="Cambria Math"/>
                          </a:rPr>
                          <m:t>𝑛</m:t>
                        </m:r>
                      </m:e>
                    </m:acc>
                    <m:r>
                      <a:rPr lang="ru-RU" i="1">
                        <a:latin typeface="Cambria Math"/>
                        <a:ea typeface="Cambria Math"/>
                      </a:rPr>
                      <m:t>𝜎</m:t>
                    </m:r>
                    <m:r>
                      <a:rPr lang="en-US" b="0" i="1" smtClean="0">
                        <a:latin typeface="Cambria Math"/>
                        <a:ea typeface="Cambria Math"/>
                      </a:rPr>
                      <m:t>𝑐𝑇</m:t>
                    </m:r>
                  </m:oMath>
                </a14:m>
                <a:endParaRPr lang="en-US" dirty="0" smtClean="0"/>
              </a:p>
              <a:p>
                <a:r>
                  <a:rPr lang="en-US" dirty="0" smtClean="0">
                    <a:ea typeface="Cambria Math"/>
                  </a:rPr>
                  <a:t>x(E)=</a:t>
                </a:r>
                <a14:m>
                  <m:oMath xmlns:m="http://schemas.openxmlformats.org/officeDocument/2006/math">
                    <m:acc>
                      <m:accPr>
                        <m:chr m:val="̅"/>
                        <m:ctrlPr>
                          <a:rPr lang="ru-RU" i="1">
                            <a:latin typeface="Cambria Math"/>
                            <a:ea typeface="Cambria Math"/>
                          </a:rPr>
                        </m:ctrlPr>
                      </m:accPr>
                      <m:e>
                        <m:r>
                          <a:rPr lang="ru-RU" i="1" smtClean="0">
                            <a:latin typeface="Cambria Math"/>
                            <a:ea typeface="Cambria Math"/>
                          </a:rPr>
                          <m:t>𝜌</m:t>
                        </m:r>
                      </m:e>
                    </m:acc>
                    <m:r>
                      <a:rPr lang="en-US" i="1">
                        <a:latin typeface="Cambria Math"/>
                        <a:ea typeface="Cambria Math"/>
                      </a:rPr>
                      <m:t>𝑐𝑇</m:t>
                    </m:r>
                    <m:r>
                      <a:rPr lang="en-US" b="0" i="1" smtClean="0">
                        <a:latin typeface="Cambria Math"/>
                        <a:ea typeface="Cambria Math"/>
                      </a:rPr>
                      <m:t>(</m:t>
                    </m:r>
                    <m:r>
                      <a:rPr lang="en-US" b="0" i="1" smtClean="0">
                        <a:latin typeface="Cambria Math"/>
                        <a:ea typeface="Cambria Math"/>
                      </a:rPr>
                      <m:t>𝐸</m:t>
                    </m:r>
                    <m:r>
                      <a:rPr lang="en-US" b="0" i="1" smtClean="0">
                        <a:latin typeface="Cambria Math"/>
                        <a:ea typeface="Cambria Math"/>
                      </a:rPr>
                      <m:t>)</m:t>
                    </m:r>
                  </m:oMath>
                </a14:m>
                <a:r>
                  <a:rPr lang="en-US" dirty="0" smtClean="0"/>
                  <a:t>  - </a:t>
                </a:r>
                <a:r>
                  <a:rPr lang="en-US" dirty="0" err="1" smtClean="0"/>
                  <a:t>grammage</a:t>
                </a:r>
                <a:endParaRPr lang="en-US" dirty="0" smtClean="0"/>
              </a:p>
              <a:p>
                <a14:m>
                  <m:oMath xmlns:m="http://schemas.openxmlformats.org/officeDocument/2006/math">
                    <m:r>
                      <a:rPr lang="en-US" b="0" i="1" smtClean="0">
                        <a:latin typeface="Cambria Math"/>
                        <a:ea typeface="Cambria Math"/>
                      </a:rPr>
                      <m:t>𝑥</m:t>
                    </m:r>
                    <m:r>
                      <a:rPr lang="en-US" b="0" i="1" smtClean="0">
                        <a:latin typeface="Cambria Math"/>
                        <a:ea typeface="Cambria Math"/>
                      </a:rPr>
                      <m:t>(1 </m:t>
                    </m:r>
                    <m:r>
                      <a:rPr lang="en-US" b="0" i="1" smtClean="0">
                        <a:latin typeface="Cambria Math"/>
                        <a:ea typeface="Cambria Math"/>
                      </a:rPr>
                      <m:t>𝐺𝑒𝑉</m:t>
                    </m:r>
                    <m:r>
                      <a:rPr lang="en-US" i="1">
                        <a:latin typeface="Cambria Math"/>
                        <a:ea typeface="Cambria Math"/>
                      </a:rPr>
                      <m:t>)~10 </m:t>
                    </m:r>
                    <m:r>
                      <a:rPr lang="en-US" i="1">
                        <a:latin typeface="Cambria Math"/>
                        <a:ea typeface="Cambria Math"/>
                      </a:rPr>
                      <m:t>𝑔𝑟</m:t>
                    </m:r>
                    <m:r>
                      <a:rPr lang="en-US" i="1">
                        <a:latin typeface="Cambria Math"/>
                        <a:ea typeface="Cambria Math"/>
                      </a:rPr>
                      <m:t> </m:t>
                    </m:r>
                    <m:sSup>
                      <m:sSupPr>
                        <m:ctrlPr>
                          <a:rPr lang="en-US" i="1">
                            <a:latin typeface="Cambria Math"/>
                            <a:ea typeface="Cambria Math"/>
                          </a:rPr>
                        </m:ctrlPr>
                      </m:sSupPr>
                      <m:e>
                        <m:r>
                          <a:rPr lang="en-US" i="1">
                            <a:latin typeface="Cambria Math"/>
                            <a:ea typeface="Cambria Math"/>
                          </a:rPr>
                          <m:t>𝑐𝑚</m:t>
                        </m:r>
                      </m:e>
                      <m:sup>
                        <m:r>
                          <a:rPr lang="en-US" i="1">
                            <a:latin typeface="Cambria Math"/>
                            <a:ea typeface="Cambria Math"/>
                          </a:rPr>
                          <m:t>−2</m:t>
                        </m:r>
                      </m:sup>
                    </m:sSup>
                  </m:oMath>
                </a14:m>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ru-RU">
                    <a:noFill/>
                  </a:rPr>
                  <a:t> </a:t>
                </a:r>
              </a:p>
            </p:txBody>
          </p:sp>
        </mc:Fallback>
      </mc:AlternateContent>
    </p:spTree>
    <p:extLst>
      <p:ext uri="{BB962C8B-B14F-4D97-AF65-F5344CB8AC3E}">
        <p14:creationId xmlns:p14="http://schemas.microsoft.com/office/powerpoint/2010/main" val="3699415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2800" dirty="0"/>
              <a:t>CR Luminosity (</a:t>
            </a:r>
            <a:r>
              <a:rPr lang="en-US" sz="2800" dirty="0" err="1"/>
              <a:t>Syrovatskii’s</a:t>
            </a:r>
            <a:r>
              <a:rPr lang="en-US" sz="2800" dirty="0"/>
              <a:t> estimate</a:t>
            </a:r>
            <a:r>
              <a:rPr lang="en-US" sz="2800" dirty="0" smtClean="0"/>
              <a:t>)</a:t>
            </a:r>
            <a:endParaRPr lang="ru-RU" sz="2800" dirty="0"/>
          </a:p>
        </p:txBody>
      </p:sp>
      <mc:AlternateContent xmlns:mc="http://schemas.openxmlformats.org/markup-compatibility/2006" xmlns:a14="http://schemas.microsoft.com/office/drawing/2010/main">
        <mc:Choice Requires="a14">
          <p:sp>
            <p:nvSpPr>
              <p:cNvPr id="7" name="TextBox 6"/>
              <p:cNvSpPr txBox="1"/>
              <p:nvPr/>
            </p:nvSpPr>
            <p:spPr>
              <a:xfrm>
                <a:off x="755576" y="2492896"/>
                <a:ext cx="7776864" cy="23199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a:rPr>
                          </m:ctrlPr>
                        </m:sSubPr>
                        <m:e>
                          <m:r>
                            <a:rPr lang="en-US" b="0" i="1" smtClean="0">
                              <a:latin typeface="Cambria Math"/>
                            </a:rPr>
                            <m:t>𝐿</m:t>
                          </m:r>
                        </m:e>
                        <m:sub>
                          <m:r>
                            <a:rPr lang="en-US" b="0" i="1" smtClean="0">
                              <a:latin typeface="Cambria Math"/>
                            </a:rPr>
                            <m:t>𝐶𝑅</m:t>
                          </m:r>
                        </m:sub>
                      </m:sSub>
                      <m:r>
                        <a:rPr lang="ru-RU" i="1" smtClean="0">
                          <a:latin typeface="Cambria Math"/>
                          <a:ea typeface="Cambria Math"/>
                        </a:rPr>
                        <m:t>≈</m:t>
                      </m:r>
                      <m:f>
                        <m:fPr>
                          <m:ctrlPr>
                            <a:rPr lang="ru-RU" i="1" smtClean="0">
                              <a:latin typeface="Cambria Math"/>
                              <a:ea typeface="Cambria Math"/>
                            </a:rPr>
                          </m:ctrlPr>
                        </m:fPr>
                        <m:num>
                          <m:sSub>
                            <m:sSubPr>
                              <m:ctrlPr>
                                <a:rPr lang="ru-RU" i="1" smtClean="0">
                                  <a:latin typeface="Cambria Math"/>
                                  <a:ea typeface="Cambria Math"/>
                                </a:rPr>
                              </m:ctrlPr>
                            </m:sSubPr>
                            <m:e>
                              <m:r>
                                <a:rPr lang="en-US" b="0" i="1" smtClean="0">
                                  <a:latin typeface="Cambria Math"/>
                                  <a:ea typeface="Cambria Math"/>
                                </a:rPr>
                                <m:t>𝑊</m:t>
                              </m:r>
                            </m:e>
                            <m:sub>
                              <m:r>
                                <a:rPr lang="en-US" b="0" i="1" smtClean="0">
                                  <a:latin typeface="Cambria Math"/>
                                  <a:ea typeface="Cambria Math"/>
                                </a:rPr>
                                <m:t>𝐶𝑅</m:t>
                              </m:r>
                            </m:sub>
                          </m:sSub>
                        </m:num>
                        <m:den>
                          <m:sSub>
                            <m:sSubPr>
                              <m:ctrlPr>
                                <a:rPr lang="ru-RU" i="1" smtClean="0">
                                  <a:latin typeface="Cambria Math"/>
                                  <a:ea typeface="Cambria Math"/>
                                </a:rPr>
                              </m:ctrlPr>
                            </m:sSubPr>
                            <m:e>
                              <m:r>
                                <a:rPr lang="en-US" b="0" i="1" smtClean="0">
                                  <a:latin typeface="Cambria Math"/>
                                  <a:ea typeface="Cambria Math"/>
                                </a:rPr>
                                <m:t>𝑇</m:t>
                              </m:r>
                            </m:e>
                            <m:sub>
                              <m:r>
                                <a:rPr lang="en-US" b="0" i="1" smtClean="0">
                                  <a:latin typeface="Cambria Math"/>
                                  <a:ea typeface="Cambria Math"/>
                                </a:rPr>
                                <m:t>𝐶𝑅</m:t>
                              </m:r>
                            </m:sub>
                          </m:sSub>
                        </m:den>
                      </m:f>
                      <m:r>
                        <a:rPr lang="ru-RU" i="1" smtClean="0">
                          <a:latin typeface="Cambria Math"/>
                          <a:ea typeface="Cambria Math"/>
                        </a:rPr>
                        <m:t>≈</m:t>
                      </m:r>
                      <m:f>
                        <m:fPr>
                          <m:ctrlPr>
                            <a:rPr lang="ru-RU" i="1" smtClean="0">
                              <a:latin typeface="Cambria Math"/>
                              <a:ea typeface="Cambria Math"/>
                            </a:rPr>
                          </m:ctrlPr>
                        </m:fPr>
                        <m:num>
                          <m:sSub>
                            <m:sSubPr>
                              <m:ctrlPr>
                                <a:rPr lang="ru-RU" i="1" smtClean="0">
                                  <a:latin typeface="Cambria Math"/>
                                  <a:ea typeface="Cambria Math"/>
                                </a:rPr>
                              </m:ctrlPr>
                            </m:sSubPr>
                            <m:e>
                              <m:r>
                                <a:rPr lang="en-US" b="0" i="1" smtClean="0">
                                  <a:latin typeface="Cambria Math"/>
                                  <a:ea typeface="Cambria Math"/>
                                </a:rPr>
                                <m:t>𝑤</m:t>
                              </m:r>
                            </m:e>
                            <m:sub>
                              <m:r>
                                <a:rPr lang="en-US" b="0" i="1" smtClean="0">
                                  <a:latin typeface="Cambria Math"/>
                                  <a:ea typeface="Cambria Math"/>
                                </a:rPr>
                                <m:t>𝐶𝑅</m:t>
                              </m:r>
                            </m:sub>
                          </m:sSub>
                          <m:sSub>
                            <m:sSubPr>
                              <m:ctrlPr>
                                <a:rPr lang="ru-RU" i="1" smtClean="0">
                                  <a:latin typeface="Cambria Math"/>
                                  <a:ea typeface="Cambria Math"/>
                                </a:rPr>
                              </m:ctrlPr>
                            </m:sSubPr>
                            <m:e>
                              <m:r>
                                <a:rPr lang="en-US" b="0" i="1" smtClean="0">
                                  <a:latin typeface="Cambria Math"/>
                                  <a:ea typeface="Cambria Math"/>
                                </a:rPr>
                                <m:t>𝑉</m:t>
                              </m:r>
                            </m:e>
                            <m:sub>
                              <m:r>
                                <a:rPr lang="en-US" b="0" i="1" smtClean="0">
                                  <a:latin typeface="Cambria Math"/>
                                  <a:ea typeface="Cambria Math"/>
                                </a:rPr>
                                <m:t>𝐺</m:t>
                              </m:r>
                            </m:sub>
                          </m:sSub>
                          <m:r>
                            <a:rPr lang="en-US" b="0" i="1" smtClean="0">
                              <a:latin typeface="Cambria Math"/>
                              <a:ea typeface="Cambria Math"/>
                            </a:rPr>
                            <m:t>𝑐</m:t>
                          </m:r>
                          <m:acc>
                            <m:accPr>
                              <m:chr m:val="̅"/>
                              <m:ctrlPr>
                                <a:rPr lang="en-US" b="0" i="1" smtClean="0">
                                  <a:latin typeface="Cambria Math"/>
                                  <a:ea typeface="Cambria Math"/>
                                </a:rPr>
                              </m:ctrlPr>
                            </m:accPr>
                            <m:e>
                              <m:r>
                                <a:rPr lang="en-US" b="0" i="1" smtClean="0">
                                  <a:latin typeface="Cambria Math"/>
                                  <a:ea typeface="Cambria Math"/>
                                </a:rPr>
                                <m:t>𝜌</m:t>
                              </m:r>
                            </m:e>
                          </m:acc>
                        </m:num>
                        <m:den>
                          <m:sSub>
                            <m:sSubPr>
                              <m:ctrlPr>
                                <a:rPr lang="ru-RU" i="1" smtClean="0">
                                  <a:latin typeface="Cambria Math"/>
                                  <a:ea typeface="Cambria Math"/>
                                </a:rPr>
                              </m:ctrlPr>
                            </m:sSubPr>
                            <m:e>
                              <m:r>
                                <a:rPr lang="en-US" b="0" i="1" smtClean="0">
                                  <a:latin typeface="Cambria Math"/>
                                  <a:ea typeface="Cambria Math"/>
                                </a:rPr>
                                <m:t>𝑇</m:t>
                              </m:r>
                            </m:e>
                            <m:sub>
                              <m:r>
                                <a:rPr lang="en-US" b="0" i="1" smtClean="0">
                                  <a:latin typeface="Cambria Math"/>
                                  <a:ea typeface="Cambria Math"/>
                                </a:rPr>
                                <m:t>𝐶𝑅</m:t>
                              </m:r>
                            </m:sub>
                          </m:sSub>
                          <m:r>
                            <a:rPr lang="en-US" b="0" i="1" smtClean="0">
                              <a:latin typeface="Cambria Math"/>
                              <a:ea typeface="Cambria Math"/>
                            </a:rPr>
                            <m:t>𝑐</m:t>
                          </m:r>
                          <m:acc>
                            <m:accPr>
                              <m:chr m:val="̅"/>
                              <m:ctrlPr>
                                <a:rPr lang="en-US" b="0" i="1" smtClean="0">
                                  <a:latin typeface="Cambria Math"/>
                                  <a:ea typeface="Cambria Math"/>
                                </a:rPr>
                              </m:ctrlPr>
                            </m:accPr>
                            <m:e>
                              <m:r>
                                <a:rPr lang="en-US" b="0" i="1" smtClean="0">
                                  <a:latin typeface="Cambria Math"/>
                                  <a:ea typeface="Cambria Math"/>
                                </a:rPr>
                                <m:t>𝜌</m:t>
                              </m:r>
                            </m:e>
                          </m:acc>
                        </m:den>
                      </m:f>
                      <m:r>
                        <a:rPr lang="ru-RU" i="1" smtClean="0">
                          <a:latin typeface="Cambria Math"/>
                          <a:ea typeface="Cambria Math"/>
                        </a:rPr>
                        <m:t>≈</m:t>
                      </m:r>
                      <m:f>
                        <m:fPr>
                          <m:ctrlPr>
                            <a:rPr lang="ru-RU" i="1" smtClean="0">
                              <a:latin typeface="Cambria Math"/>
                              <a:ea typeface="Cambria Math"/>
                            </a:rPr>
                          </m:ctrlPr>
                        </m:fPr>
                        <m:num>
                          <m:sSub>
                            <m:sSubPr>
                              <m:ctrlPr>
                                <a:rPr lang="ru-RU" i="1">
                                  <a:latin typeface="Cambria Math"/>
                                  <a:ea typeface="Cambria Math"/>
                                </a:rPr>
                              </m:ctrlPr>
                            </m:sSubPr>
                            <m:e>
                              <m:r>
                                <a:rPr lang="en-US" b="0" i="1" smtClean="0">
                                  <a:latin typeface="Cambria Math"/>
                                  <a:ea typeface="Cambria Math"/>
                                </a:rPr>
                                <m:t>𝑐</m:t>
                              </m:r>
                              <m:r>
                                <a:rPr lang="en-US" i="1">
                                  <a:latin typeface="Cambria Math"/>
                                  <a:ea typeface="Cambria Math"/>
                                </a:rPr>
                                <m:t>𝑤</m:t>
                              </m:r>
                            </m:e>
                            <m:sub>
                              <m:r>
                                <a:rPr lang="en-US" i="1">
                                  <a:latin typeface="Cambria Math"/>
                                  <a:ea typeface="Cambria Math"/>
                                </a:rPr>
                                <m:t>𝐶𝑅</m:t>
                              </m:r>
                            </m:sub>
                          </m:sSub>
                          <m:sSub>
                            <m:sSubPr>
                              <m:ctrlPr>
                                <a:rPr lang="en-US" i="1" smtClean="0">
                                  <a:latin typeface="Cambria Math"/>
                                  <a:ea typeface="Cambria Math"/>
                                </a:rPr>
                              </m:ctrlPr>
                            </m:sSubPr>
                            <m:e>
                              <m:r>
                                <a:rPr lang="en-US" b="0" i="1" smtClean="0">
                                  <a:latin typeface="Cambria Math"/>
                                  <a:ea typeface="Cambria Math"/>
                                </a:rPr>
                                <m:t>𝑀</m:t>
                              </m:r>
                            </m:e>
                            <m:sub>
                              <m:r>
                                <a:rPr lang="en-US" b="0" i="1" smtClean="0">
                                  <a:latin typeface="Cambria Math"/>
                                  <a:ea typeface="Cambria Math"/>
                                </a:rPr>
                                <m:t>𝐻</m:t>
                              </m:r>
                            </m:sub>
                          </m:sSub>
                        </m:num>
                        <m:den>
                          <m:r>
                            <a:rPr lang="en-US" b="0" i="1" smtClean="0">
                              <a:latin typeface="Cambria Math"/>
                              <a:ea typeface="Cambria Math"/>
                            </a:rPr>
                            <m:t>𝑥</m:t>
                          </m:r>
                        </m:den>
                      </m:f>
                      <m:r>
                        <a:rPr lang="ru-RU" i="1" smtClean="0">
                          <a:latin typeface="Cambria Math"/>
                          <a:ea typeface="Cambria Math"/>
                        </a:rPr>
                        <m:t>~</m:t>
                      </m:r>
                      <m:r>
                        <a:rPr lang="en-US" b="0" i="1" smtClean="0">
                          <a:latin typeface="Cambria Math"/>
                          <a:ea typeface="Cambria Math"/>
                        </a:rPr>
                        <m:t>3 </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40</m:t>
                          </m:r>
                        </m:sup>
                      </m:sSup>
                      <m:f>
                        <m:fPr>
                          <m:type m:val="skw"/>
                          <m:ctrlPr>
                            <a:rPr lang="en-US" b="0" i="1" smtClean="0">
                              <a:latin typeface="Cambria Math"/>
                              <a:ea typeface="Cambria Math"/>
                            </a:rPr>
                          </m:ctrlPr>
                        </m:fPr>
                        <m:num>
                          <m:r>
                            <a:rPr lang="en-US" b="0" i="1" smtClean="0">
                              <a:latin typeface="Cambria Math"/>
                              <a:ea typeface="Cambria Math"/>
                            </a:rPr>
                            <m:t>𝑒𝑟𝑔</m:t>
                          </m:r>
                        </m:num>
                        <m:den>
                          <m:r>
                            <a:rPr lang="en-US" b="0" i="1" smtClean="0">
                              <a:latin typeface="Cambria Math"/>
                              <a:ea typeface="Cambria Math"/>
                            </a:rPr>
                            <m:t>𝑠</m:t>
                          </m:r>
                        </m:den>
                      </m:f>
                    </m:oMath>
                  </m:oMathPara>
                </a14:m>
                <a:endParaRPr lang="en-US" b="0" dirty="0" smtClean="0">
                  <a:ea typeface="Cambria Math"/>
                </a:endParaRPr>
              </a:p>
              <a:p>
                <a:endParaRPr lang="en-US" dirty="0" smtClean="0"/>
              </a:p>
              <a:p>
                <a14:m>
                  <m:oMath xmlns:m="http://schemas.openxmlformats.org/officeDocument/2006/math">
                    <m:sSub>
                      <m:sSubPr>
                        <m:ctrlPr>
                          <a:rPr lang="ru-RU" i="1">
                            <a:latin typeface="Cambria Math"/>
                            <a:ea typeface="Cambria Math"/>
                          </a:rPr>
                        </m:ctrlPr>
                      </m:sSubPr>
                      <m:e>
                        <m:r>
                          <a:rPr lang="en-US" b="0" i="1" smtClean="0">
                            <a:latin typeface="Cambria Math"/>
                            <a:ea typeface="Cambria Math"/>
                          </a:rPr>
                          <m:t>                                                      </m:t>
                        </m:r>
                        <m:r>
                          <a:rPr lang="en-US" i="1">
                            <a:latin typeface="Cambria Math"/>
                            <a:ea typeface="Cambria Math"/>
                          </a:rPr>
                          <m:t>𝑤</m:t>
                        </m:r>
                      </m:e>
                      <m:sub>
                        <m:r>
                          <a:rPr lang="en-US" i="1">
                            <a:latin typeface="Cambria Math"/>
                            <a:ea typeface="Cambria Math"/>
                          </a:rPr>
                          <m:t>𝐶𝑅</m:t>
                        </m:r>
                      </m:sub>
                    </m:sSub>
                  </m:oMath>
                </a14:m>
                <a:r>
                  <a:rPr lang="en-US" dirty="0" smtClean="0"/>
                  <a:t>=1.4 </a:t>
                </a:r>
                <a14:m>
                  <m:oMath xmlns:m="http://schemas.openxmlformats.org/officeDocument/2006/math">
                    <m:sSup>
                      <m:sSupPr>
                        <m:ctrlPr>
                          <a:rPr lang="en-US" i="1" smtClean="0">
                            <a:latin typeface="Cambria Math"/>
                          </a:rPr>
                        </m:ctrlPr>
                      </m:sSupPr>
                      <m:e>
                        <m:r>
                          <a:rPr lang="en-US" b="0" i="1" smtClean="0">
                            <a:latin typeface="Cambria Math"/>
                          </a:rPr>
                          <m:t>10</m:t>
                        </m:r>
                      </m:e>
                      <m:sup>
                        <m:r>
                          <a:rPr lang="en-US" b="0" i="1" smtClean="0">
                            <a:latin typeface="Cambria Math"/>
                          </a:rPr>
                          <m:t>−12</m:t>
                        </m:r>
                      </m:sup>
                    </m:sSup>
                    <m:r>
                      <a:rPr lang="en-US" b="0" i="1" smtClean="0">
                        <a:latin typeface="Cambria Math"/>
                      </a:rPr>
                      <m:t>𝑒𝑟𝑔</m:t>
                    </m:r>
                    <m:r>
                      <a:rPr lang="en-US" b="0" i="1" smtClean="0">
                        <a:latin typeface="Cambria Math"/>
                      </a:rPr>
                      <m:t>/</m:t>
                    </m:r>
                    <m:sSup>
                      <m:sSupPr>
                        <m:ctrlPr>
                          <a:rPr lang="en-US" b="0" i="1" smtClean="0">
                            <a:latin typeface="Cambria Math"/>
                          </a:rPr>
                        </m:ctrlPr>
                      </m:sSupPr>
                      <m:e>
                        <m:r>
                          <a:rPr lang="en-US" b="0" i="1" smtClean="0">
                            <a:latin typeface="Cambria Math"/>
                          </a:rPr>
                          <m:t>𝑐𝑚</m:t>
                        </m:r>
                      </m:e>
                      <m:sup>
                        <m:r>
                          <a:rPr lang="en-US" b="0" i="1" smtClean="0">
                            <a:latin typeface="Cambria Math"/>
                          </a:rPr>
                          <m:t>3</m:t>
                        </m:r>
                      </m:sup>
                    </m:sSup>
                  </m:oMath>
                </a14:m>
                <a:endParaRPr lang="en-US" dirty="0" smtClean="0"/>
              </a:p>
              <a:p>
                <a:endParaRPr lang="en-US" dirty="0"/>
              </a:p>
              <a:p>
                <a:pPr/>
                <a14:m>
                  <m:oMathPara xmlns:m="http://schemas.openxmlformats.org/officeDocument/2006/math">
                    <m:oMathParaPr>
                      <m:jc m:val="centerGroup"/>
                    </m:oMathParaPr>
                    <m:oMath xmlns:m="http://schemas.openxmlformats.org/officeDocument/2006/math">
                      <m:sSub>
                        <m:sSubPr>
                          <m:ctrlPr>
                            <a:rPr lang="ru-RU" i="1" smtClean="0">
                              <a:latin typeface="Cambria Math"/>
                            </a:rPr>
                          </m:ctrlPr>
                        </m:sSubPr>
                        <m:e>
                          <m:r>
                            <a:rPr lang="en-US" b="0" i="1" smtClean="0">
                              <a:latin typeface="Cambria Math"/>
                            </a:rPr>
                            <m:t>𝑀</m:t>
                          </m:r>
                        </m:e>
                        <m:sub>
                          <m:r>
                            <a:rPr lang="en-US" b="0" i="1" smtClean="0">
                              <a:latin typeface="Cambria Math"/>
                            </a:rPr>
                            <m:t>𝐻</m:t>
                          </m:r>
                        </m:sub>
                      </m:sSub>
                      <m:r>
                        <a:rPr lang="ru-RU" i="1" smtClean="0">
                          <a:latin typeface="Cambria Math"/>
                          <a:ea typeface="Cambria Math"/>
                        </a:rPr>
                        <m:t>≈</m:t>
                      </m:r>
                      <m:sSup>
                        <m:sSupPr>
                          <m:ctrlPr>
                            <a:rPr lang="ru-RU"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43</m:t>
                          </m:r>
                        </m:sup>
                      </m:sSup>
                      <m:r>
                        <a:rPr lang="en-US" b="0" i="1" smtClean="0">
                          <a:latin typeface="Cambria Math"/>
                          <a:ea typeface="Cambria Math"/>
                        </a:rPr>
                        <m:t>𝑔𝑟</m:t>
                      </m:r>
                    </m:oMath>
                  </m:oMathPara>
                </a14:m>
                <a:endParaRPr lang="en-US" b="0" dirty="0" smtClean="0">
                  <a:ea typeface="Cambria Math"/>
                </a:endParaRPr>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ea typeface="Cambria Math"/>
                        </a:rPr>
                        <m:t>≈10 </m:t>
                      </m:r>
                      <m:r>
                        <a:rPr lang="en-US" b="0" i="1" smtClean="0">
                          <a:latin typeface="Cambria Math"/>
                          <a:ea typeface="Cambria Math"/>
                        </a:rPr>
                        <m:t>𝑔𝑟</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𝑐𝑚</m:t>
                          </m:r>
                        </m:e>
                        <m:sup>
                          <m:r>
                            <a:rPr lang="en-US" b="0" i="1" smtClean="0">
                              <a:latin typeface="Cambria Math"/>
                              <a:ea typeface="Cambria Math"/>
                            </a:rPr>
                            <m:t>2</m:t>
                          </m:r>
                        </m:sup>
                      </m:sSup>
                    </m:oMath>
                  </m:oMathPara>
                </a14:m>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755576" y="2492896"/>
                <a:ext cx="7776864" cy="2319994"/>
              </a:xfrm>
              <a:prstGeom prst="rect">
                <a:avLst/>
              </a:prstGeom>
              <a:blipFill rotWithShape="1">
                <a:blip r:embed="rId2"/>
                <a:stretch>
                  <a:fillRect b="-1050"/>
                </a:stretch>
              </a:blipFill>
            </p:spPr>
            <p:txBody>
              <a:bodyPr/>
              <a:lstStyle/>
              <a:p>
                <a:r>
                  <a:rPr lang="ru-RU">
                    <a:noFill/>
                  </a:rPr>
                  <a:t> </a:t>
                </a:r>
              </a:p>
            </p:txBody>
          </p:sp>
        </mc:Fallback>
      </mc:AlternateContent>
    </p:spTree>
    <p:extLst>
      <p:ext uri="{BB962C8B-B14F-4D97-AF65-F5344CB8AC3E}">
        <p14:creationId xmlns:p14="http://schemas.microsoft.com/office/powerpoint/2010/main" val="3364278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Дата 5"/>
          <p:cNvSpPr>
            <a:spLocks noGrp="1"/>
          </p:cNvSpPr>
          <p:nvPr>
            <p:ph type="dt" sz="half" idx="10"/>
          </p:nvPr>
        </p:nvSpPr>
        <p:spPr/>
        <p:txBody>
          <a:bodyPr/>
          <a:lstStyle/>
          <a:p>
            <a:fld id="{EE7196F9-0CF0-4C75-8A43-C43F33C33FDB}" type="datetime1">
              <a:rPr lang="ru-RU" altLang="ru-RU"/>
              <a:pPr/>
              <a:t>01.10.2024</a:t>
            </a:fld>
            <a:endParaRPr lang="ru-RU" altLang="ru-RU"/>
          </a:p>
        </p:txBody>
      </p:sp>
      <p:sp>
        <p:nvSpPr>
          <p:cNvPr id="8" name="Нижний колонтитул 6"/>
          <p:cNvSpPr>
            <a:spLocks noGrp="1"/>
          </p:cNvSpPr>
          <p:nvPr>
            <p:ph type="ftr" sz="quarter" idx="11"/>
          </p:nvPr>
        </p:nvSpPr>
        <p:spPr/>
        <p:txBody>
          <a:bodyPr/>
          <a:lstStyle/>
          <a:p>
            <a:r>
              <a:rPr lang="ru-RU" altLang="ru-RU"/>
              <a:t>WAPP 2011</a:t>
            </a:r>
          </a:p>
        </p:txBody>
      </p:sp>
      <p:sp>
        <p:nvSpPr>
          <p:cNvPr id="9" name="Номер слайда 7"/>
          <p:cNvSpPr>
            <a:spLocks noGrp="1"/>
          </p:cNvSpPr>
          <p:nvPr>
            <p:ph type="sldNum" sz="quarter" idx="12"/>
          </p:nvPr>
        </p:nvSpPr>
        <p:spPr/>
        <p:txBody>
          <a:bodyPr/>
          <a:lstStyle/>
          <a:p>
            <a:fld id="{F48C32DE-9C9F-48CF-AABA-7BCE114B4534}" type="slidenum">
              <a:rPr lang="ru-RU" altLang="ru-RU"/>
              <a:pPr/>
              <a:t>17</a:t>
            </a:fld>
            <a:endParaRPr lang="ru-RU" altLang="ru-RU"/>
          </a:p>
        </p:txBody>
      </p:sp>
      <p:sp>
        <p:nvSpPr>
          <p:cNvPr id="89090" name="Rectangle 2"/>
          <p:cNvSpPr>
            <a:spLocks noGrp="1" noChangeArrowheads="1"/>
          </p:cNvSpPr>
          <p:nvPr>
            <p:ph type="title"/>
          </p:nvPr>
        </p:nvSpPr>
        <p:spPr>
          <a:xfrm>
            <a:off x="457200" y="-26988"/>
            <a:ext cx="8229600" cy="863601"/>
          </a:xfrm>
        </p:spPr>
        <p:txBody>
          <a:bodyPr>
            <a:normAutofit fontScale="90000"/>
          </a:bodyPr>
          <a:lstStyle/>
          <a:p>
            <a:r>
              <a:rPr lang="en-US" altLang="ru-RU" sz="3200" dirty="0"/>
              <a:t>Origin of the light elements</a:t>
            </a:r>
            <a:r>
              <a:rPr lang="ru-RU" altLang="ru-RU" sz="3200" dirty="0"/>
              <a:t> </a:t>
            </a:r>
            <a:r>
              <a:rPr lang="en-US" altLang="ru-RU" sz="3200" dirty="0"/>
              <a:t>Li, Be, B??</a:t>
            </a:r>
            <a:r>
              <a:rPr lang="ru-RU" altLang="ru-RU" sz="3200" dirty="0"/>
              <a:t/>
            </a:r>
            <a:br>
              <a:rPr lang="ru-RU" altLang="ru-RU" sz="3200" dirty="0"/>
            </a:br>
            <a:r>
              <a:rPr lang="en-US" altLang="ru-RU" sz="3200" dirty="0" smtClean="0"/>
              <a:t>Cosmic </a:t>
            </a:r>
            <a:r>
              <a:rPr lang="en-US" altLang="ru-RU" sz="3200" dirty="0"/>
              <a:t>ray Clocks</a:t>
            </a:r>
            <a:endParaRPr lang="ru-RU" altLang="ru-RU" sz="3200" dirty="0"/>
          </a:p>
        </p:txBody>
      </p:sp>
      <mc:AlternateContent xmlns:mc="http://schemas.openxmlformats.org/markup-compatibility/2006" xmlns:a14="http://schemas.microsoft.com/office/drawing/2010/main">
        <mc:Choice Requires="a14">
          <p:sp>
            <p:nvSpPr>
              <p:cNvPr id="89091" name="Rectangle 3"/>
              <p:cNvSpPr>
                <a:spLocks noGrp="1" noChangeArrowheads="1"/>
              </p:cNvSpPr>
              <p:nvPr>
                <p:ph type="body" sz="half" idx="1"/>
              </p:nvPr>
            </p:nvSpPr>
            <p:spPr>
              <a:xfrm>
                <a:off x="457200" y="1052736"/>
                <a:ext cx="8218488" cy="5976938"/>
              </a:xfrm>
            </p:spPr>
            <p:txBody>
              <a:bodyPr>
                <a:normAutofit/>
              </a:bodyPr>
              <a:lstStyle/>
              <a:p>
                <a:r>
                  <a:rPr lang="en-US" altLang="ru-RU" sz="2400" dirty="0" smtClean="0"/>
                  <a:t>Some secondary nuclei are radioactive. They decay with a characteristic time</a:t>
                </a:r>
                <a:endParaRPr lang="ru-RU" altLang="ru-RU" sz="2400" dirty="0"/>
              </a:p>
              <a:p>
                <a:endParaRPr lang="en-US" altLang="ru-RU" sz="2400" dirty="0"/>
              </a:p>
              <a:p>
                <a:r>
                  <a:rPr lang="en-US" altLang="ru-RU" sz="2400" dirty="0"/>
                  <a:t>Then for stable and radioactive nuclei we have the equations </a:t>
                </a:r>
                <a:r>
                  <a:rPr lang="en-US" altLang="ru-RU" sz="2400" dirty="0" smtClean="0"/>
                  <a:t> in the leaky-box model</a:t>
                </a:r>
              </a:p>
              <a:p>
                <a:pPr marL="0" indent="0">
                  <a:buNone/>
                </a:pPr>
                <a14:m>
                  <m:oMathPara xmlns:m="http://schemas.openxmlformats.org/officeDocument/2006/math">
                    <m:oMathParaPr>
                      <m:jc m:val="centerGroup"/>
                    </m:oMathParaPr>
                    <m:oMath xmlns:m="http://schemas.openxmlformats.org/officeDocument/2006/math">
                      <m:acc>
                        <m:accPr>
                          <m:chr m:val="̅"/>
                          <m:ctrlPr>
                            <a:rPr lang="ru-RU" sz="2400" i="1">
                              <a:latin typeface="Cambria Math"/>
                              <a:ea typeface="Cambria Math"/>
                            </a:rPr>
                          </m:ctrlPr>
                        </m:accPr>
                        <m:e>
                          <m:r>
                            <a:rPr lang="en-US" sz="2400" i="1">
                              <a:latin typeface="Cambria Math"/>
                              <a:ea typeface="Cambria Math"/>
                            </a:rPr>
                            <m:t>𝑛</m:t>
                          </m:r>
                        </m:e>
                      </m:acc>
                      <m:r>
                        <a:rPr lang="ru-RU" sz="2400" i="1">
                          <a:latin typeface="Cambria Math"/>
                          <a:ea typeface="Cambria Math"/>
                        </a:rPr>
                        <m:t>𝜎</m:t>
                      </m:r>
                      <m:sSub>
                        <m:sSubPr>
                          <m:ctrlPr>
                            <a:rPr lang="ru-RU" sz="2400" i="1">
                              <a:latin typeface="Cambria Math"/>
                              <a:ea typeface="Cambria Math"/>
                            </a:rPr>
                          </m:ctrlPr>
                        </m:sSubPr>
                        <m:e>
                          <m:r>
                            <a:rPr lang="en-US" sz="2400" i="1">
                              <a:latin typeface="Cambria Math"/>
                              <a:ea typeface="Cambria Math"/>
                            </a:rPr>
                            <m:t>𝑐𝑁</m:t>
                          </m:r>
                        </m:e>
                        <m:sub>
                          <m:r>
                            <a:rPr lang="en-US" sz="2400" i="1">
                              <a:latin typeface="Cambria Math"/>
                              <a:ea typeface="Cambria Math"/>
                            </a:rPr>
                            <m:t>𝑝</m:t>
                          </m:r>
                          <m:r>
                            <a:rPr lang="en-US" sz="2400" b="0" i="1" smtClean="0">
                              <a:latin typeface="Cambria Math"/>
                              <a:ea typeface="Cambria Math"/>
                            </a:rPr>
                            <m:t>   </m:t>
                          </m:r>
                        </m:sub>
                      </m:sSub>
                      <m:r>
                        <a:rPr lang="en-US" sz="2400" i="1" smtClean="0">
                          <a:latin typeface="Cambria Math"/>
                          <a:ea typeface="Cambria Math"/>
                        </a:rPr>
                        <m:t>≈</m:t>
                      </m:r>
                      <m:sSub>
                        <m:sSubPr>
                          <m:ctrlPr>
                            <a:rPr lang="en-US" sz="2400" i="1" smtClean="0">
                              <a:latin typeface="Cambria Math"/>
                              <a:ea typeface="Cambria Math"/>
                            </a:rPr>
                          </m:ctrlPr>
                        </m:sSubPr>
                        <m:e>
                          <m:r>
                            <a:rPr lang="en-US" sz="2400" b="0" i="1" smtClean="0">
                              <a:latin typeface="Cambria Math"/>
                              <a:ea typeface="Cambria Math"/>
                            </a:rPr>
                            <m:t>𝑁</m:t>
                          </m:r>
                        </m:e>
                        <m:sub>
                          <m:r>
                            <a:rPr lang="en-US" sz="2400" b="0" i="1" smtClean="0">
                              <a:latin typeface="Cambria Math"/>
                              <a:ea typeface="Cambria Math"/>
                            </a:rPr>
                            <m:t>𝑟</m:t>
                          </m:r>
                        </m:sub>
                      </m:sSub>
                      <m:d>
                        <m:dPr>
                          <m:ctrlPr>
                            <a:rPr lang="en-US" sz="2400" i="1" smtClean="0">
                              <a:latin typeface="Cambria Math"/>
                              <a:ea typeface="Cambria Math"/>
                            </a:rPr>
                          </m:ctrlPr>
                        </m:dPr>
                        <m:e>
                          <m:f>
                            <m:fPr>
                              <m:ctrlPr>
                                <a:rPr lang="en-US" sz="2400" i="1" smtClean="0">
                                  <a:latin typeface="Cambria Math"/>
                                  <a:ea typeface="Cambria Math"/>
                                </a:rPr>
                              </m:ctrlPr>
                            </m:fPr>
                            <m:num>
                              <m:r>
                                <a:rPr lang="en-US" sz="2400" b="0" i="1" smtClean="0">
                                  <a:latin typeface="Cambria Math"/>
                                  <a:ea typeface="Cambria Math"/>
                                </a:rPr>
                                <m:t>1</m:t>
                              </m:r>
                            </m:num>
                            <m:den>
                              <m:r>
                                <a:rPr lang="en-US" sz="2400" b="0" i="1" smtClean="0">
                                  <a:latin typeface="Cambria Math"/>
                                  <a:ea typeface="Cambria Math"/>
                                </a:rPr>
                                <m:t>𝑇</m:t>
                              </m:r>
                            </m:den>
                          </m:f>
                          <m:r>
                            <a:rPr lang="en-US" sz="2400" b="0" i="1" smtClean="0">
                              <a:latin typeface="Cambria Math"/>
                              <a:ea typeface="Cambria Math"/>
                            </a:rPr>
                            <m:t>+</m:t>
                          </m:r>
                          <m:f>
                            <m:fPr>
                              <m:ctrlPr>
                                <a:rPr lang="en-US" sz="2400" b="0" i="1" smtClean="0">
                                  <a:latin typeface="Cambria Math"/>
                                  <a:ea typeface="Cambria Math"/>
                                </a:rPr>
                              </m:ctrlPr>
                            </m:fPr>
                            <m:num>
                              <m:r>
                                <a:rPr lang="en-US" sz="2400" b="0" i="1" smtClean="0">
                                  <a:latin typeface="Cambria Math"/>
                                  <a:ea typeface="Cambria Math"/>
                                </a:rPr>
                                <m:t>1</m:t>
                              </m:r>
                            </m:num>
                            <m:den>
                              <m:r>
                                <a:rPr lang="en-US" sz="2400" i="1">
                                  <a:latin typeface="Cambria Math"/>
                                  <a:ea typeface="Cambria Math"/>
                                </a:rPr>
                                <m:t>𝜏</m:t>
                              </m:r>
                            </m:den>
                          </m:f>
                        </m:e>
                      </m:d>
                    </m:oMath>
                  </m:oMathPara>
                </a14:m>
                <a:endParaRPr lang="en-US" altLang="ru-RU" sz="2400" dirty="0" smtClean="0"/>
              </a:p>
              <a:p>
                <a14:m>
                  <m:oMath xmlns:m="http://schemas.openxmlformats.org/officeDocument/2006/math">
                    <m:f>
                      <m:fPr>
                        <m:ctrlPr>
                          <a:rPr lang="ru-RU" altLang="ru-RU" sz="2400" i="1" smtClean="0">
                            <a:latin typeface="Cambria Math"/>
                          </a:rPr>
                        </m:ctrlPr>
                      </m:fPr>
                      <m:num>
                        <m:sSub>
                          <m:sSubPr>
                            <m:ctrlPr>
                              <a:rPr lang="ru-RU" altLang="ru-RU" sz="2400" i="1" smtClean="0">
                                <a:latin typeface="Cambria Math"/>
                              </a:rPr>
                            </m:ctrlPr>
                          </m:sSubPr>
                          <m:e>
                            <m:r>
                              <a:rPr lang="en-US" altLang="ru-RU" sz="2400" b="0" i="1" smtClean="0">
                                <a:latin typeface="Cambria Math"/>
                              </a:rPr>
                              <m:t>𝑁</m:t>
                            </m:r>
                          </m:e>
                          <m:sub>
                            <m:r>
                              <a:rPr lang="en-US" altLang="ru-RU" sz="2400" b="0" i="1" smtClean="0">
                                <a:latin typeface="Cambria Math"/>
                              </a:rPr>
                              <m:t>𝑟</m:t>
                            </m:r>
                          </m:sub>
                        </m:sSub>
                      </m:num>
                      <m:den>
                        <m:sSub>
                          <m:sSubPr>
                            <m:ctrlPr>
                              <a:rPr lang="ru-RU" altLang="ru-RU" sz="2400" i="1" smtClean="0">
                                <a:latin typeface="Cambria Math"/>
                              </a:rPr>
                            </m:ctrlPr>
                          </m:sSubPr>
                          <m:e>
                            <m:r>
                              <a:rPr lang="en-US" altLang="ru-RU" sz="2400" b="0" i="1" smtClean="0">
                                <a:latin typeface="Cambria Math"/>
                              </a:rPr>
                              <m:t>𝑁</m:t>
                            </m:r>
                          </m:e>
                          <m:sub>
                            <m:r>
                              <a:rPr lang="en-US" altLang="ru-RU" sz="2400" b="0" i="1" smtClean="0">
                                <a:latin typeface="Cambria Math"/>
                              </a:rPr>
                              <m:t>𝑠</m:t>
                            </m:r>
                          </m:sub>
                        </m:sSub>
                      </m:den>
                    </m:f>
                    <m:r>
                      <a:rPr lang="ru-RU" altLang="ru-RU" sz="2400" i="1" smtClean="0">
                        <a:latin typeface="Cambria Math"/>
                        <a:ea typeface="Cambria Math"/>
                      </a:rPr>
                      <m:t>≈</m:t>
                    </m:r>
                    <m:f>
                      <m:fPr>
                        <m:ctrlPr>
                          <a:rPr lang="ru-RU" altLang="ru-RU" sz="2400" i="1" smtClean="0">
                            <a:latin typeface="Cambria Math"/>
                            <a:ea typeface="Cambria Math"/>
                          </a:rPr>
                        </m:ctrlPr>
                      </m:fPr>
                      <m:num>
                        <m:f>
                          <m:fPr>
                            <m:type m:val="skw"/>
                            <m:ctrlPr>
                              <a:rPr lang="ru-RU" altLang="ru-RU" sz="2400" i="1" smtClean="0">
                                <a:latin typeface="Cambria Math"/>
                                <a:ea typeface="Cambria Math"/>
                              </a:rPr>
                            </m:ctrlPr>
                          </m:fPr>
                          <m:num>
                            <m:r>
                              <a:rPr lang="en-US" altLang="ru-RU" sz="2400" b="0" i="1" smtClean="0">
                                <a:latin typeface="Cambria Math"/>
                                <a:ea typeface="Cambria Math"/>
                              </a:rPr>
                              <m:t>1</m:t>
                            </m:r>
                          </m:num>
                          <m:den>
                            <m:r>
                              <a:rPr lang="en-US" altLang="ru-RU" sz="2400" b="0" i="1" smtClean="0">
                                <a:latin typeface="Cambria Math"/>
                                <a:ea typeface="Cambria Math"/>
                              </a:rPr>
                              <m:t>𝑇</m:t>
                            </m:r>
                          </m:den>
                        </m:f>
                      </m:num>
                      <m:den>
                        <m:d>
                          <m:dPr>
                            <m:ctrlPr>
                              <a:rPr lang="en-US" sz="2400" i="1">
                                <a:latin typeface="Cambria Math"/>
                                <a:ea typeface="Cambria Math"/>
                              </a:rPr>
                            </m:ctrlPr>
                          </m:dPr>
                          <m:e>
                            <m:f>
                              <m:fPr>
                                <m:ctrlPr>
                                  <a:rPr lang="en-US" sz="2400" i="1">
                                    <a:latin typeface="Cambria Math"/>
                                    <a:ea typeface="Cambria Math"/>
                                  </a:rPr>
                                </m:ctrlPr>
                              </m:fPr>
                              <m:num>
                                <m:r>
                                  <a:rPr lang="en-US" sz="2400" i="1">
                                    <a:latin typeface="Cambria Math"/>
                                    <a:ea typeface="Cambria Math"/>
                                  </a:rPr>
                                  <m:t>1</m:t>
                                </m:r>
                              </m:num>
                              <m:den>
                                <m:r>
                                  <a:rPr lang="en-US" sz="2400" i="1">
                                    <a:latin typeface="Cambria Math"/>
                                    <a:ea typeface="Cambria Math"/>
                                  </a:rPr>
                                  <m:t>𝑇</m:t>
                                </m:r>
                              </m:den>
                            </m:f>
                            <m:r>
                              <a:rPr lang="en-US" sz="2400" i="1">
                                <a:latin typeface="Cambria Math"/>
                                <a:ea typeface="Cambria Math"/>
                              </a:rPr>
                              <m:t>+</m:t>
                            </m:r>
                            <m:f>
                              <m:fPr>
                                <m:ctrlPr>
                                  <a:rPr lang="en-US" sz="2400" i="1">
                                    <a:latin typeface="Cambria Math"/>
                                    <a:ea typeface="Cambria Math"/>
                                  </a:rPr>
                                </m:ctrlPr>
                              </m:fPr>
                              <m:num>
                                <m:r>
                                  <a:rPr lang="en-US" sz="2400" i="1">
                                    <a:latin typeface="Cambria Math"/>
                                    <a:ea typeface="Cambria Math"/>
                                  </a:rPr>
                                  <m:t>1</m:t>
                                </m:r>
                              </m:num>
                              <m:den>
                                <m:r>
                                  <a:rPr lang="en-US" sz="2400" i="1">
                                    <a:latin typeface="Cambria Math"/>
                                    <a:ea typeface="Cambria Math"/>
                                  </a:rPr>
                                  <m:t>𝜏</m:t>
                                </m:r>
                              </m:den>
                            </m:f>
                          </m:e>
                        </m:d>
                      </m:den>
                    </m:f>
                    <m:f>
                      <m:fPr>
                        <m:ctrlPr>
                          <a:rPr lang="ru-RU" altLang="ru-RU" sz="2400" i="1" smtClean="0">
                            <a:latin typeface="Cambria Math"/>
                            <a:ea typeface="Cambria Math"/>
                          </a:rPr>
                        </m:ctrlPr>
                      </m:fPr>
                      <m:num>
                        <m:acc>
                          <m:accPr>
                            <m:chr m:val="̅"/>
                            <m:ctrlPr>
                              <a:rPr lang="ru-RU" sz="2400" i="1">
                                <a:latin typeface="Cambria Math"/>
                                <a:ea typeface="Cambria Math"/>
                              </a:rPr>
                            </m:ctrlPr>
                          </m:accPr>
                          <m:e>
                            <m:r>
                              <a:rPr lang="en-US" sz="2400" i="1">
                                <a:latin typeface="Cambria Math"/>
                                <a:ea typeface="Cambria Math"/>
                              </a:rPr>
                              <m:t>𝑛</m:t>
                            </m:r>
                          </m:e>
                        </m:acc>
                        <m:sSub>
                          <m:sSubPr>
                            <m:ctrlPr>
                              <a:rPr lang="en-US" sz="2400" i="1" smtClean="0">
                                <a:latin typeface="Cambria Math"/>
                                <a:ea typeface="Cambria Math"/>
                              </a:rPr>
                            </m:ctrlPr>
                          </m:sSubPr>
                          <m:e>
                            <m:r>
                              <a:rPr lang="en-US" sz="2400" i="1" smtClean="0">
                                <a:latin typeface="Cambria Math"/>
                                <a:ea typeface="Cambria Math"/>
                              </a:rPr>
                              <m:t>𝜎</m:t>
                            </m:r>
                          </m:e>
                          <m:sub>
                            <m:r>
                              <a:rPr lang="en-US" sz="2400" b="0" i="1" smtClean="0">
                                <a:latin typeface="Cambria Math"/>
                                <a:ea typeface="Cambria Math"/>
                              </a:rPr>
                              <m:t>𝑟</m:t>
                            </m:r>
                          </m:sub>
                        </m:sSub>
                        <m:sSub>
                          <m:sSubPr>
                            <m:ctrlPr>
                              <a:rPr lang="ru-RU" sz="2400" i="1" smtClean="0">
                                <a:latin typeface="Cambria Math"/>
                                <a:ea typeface="Cambria Math"/>
                              </a:rPr>
                            </m:ctrlPr>
                          </m:sSubPr>
                          <m:e>
                            <m:r>
                              <a:rPr lang="en-US" sz="2400" i="1">
                                <a:latin typeface="Cambria Math"/>
                                <a:ea typeface="Cambria Math"/>
                              </a:rPr>
                              <m:t>𝑐𝑁</m:t>
                            </m:r>
                          </m:e>
                          <m:sub>
                            <m:r>
                              <a:rPr lang="en-US" sz="2400" i="1">
                                <a:latin typeface="Cambria Math"/>
                                <a:ea typeface="Cambria Math"/>
                              </a:rPr>
                              <m:t>𝑝</m:t>
                            </m:r>
                            <m:r>
                              <a:rPr lang="en-US" sz="2400" i="1">
                                <a:latin typeface="Cambria Math"/>
                                <a:ea typeface="Cambria Math"/>
                              </a:rPr>
                              <m:t>   </m:t>
                            </m:r>
                          </m:sub>
                        </m:sSub>
                      </m:num>
                      <m:den>
                        <m:acc>
                          <m:accPr>
                            <m:chr m:val="̅"/>
                            <m:ctrlPr>
                              <a:rPr lang="ru-RU" sz="2400" i="1">
                                <a:latin typeface="Cambria Math"/>
                                <a:ea typeface="Cambria Math"/>
                              </a:rPr>
                            </m:ctrlPr>
                          </m:accPr>
                          <m:e>
                            <m:r>
                              <a:rPr lang="en-US" sz="2400" i="1">
                                <a:latin typeface="Cambria Math"/>
                                <a:ea typeface="Cambria Math"/>
                              </a:rPr>
                              <m:t>𝑛</m:t>
                            </m:r>
                          </m:e>
                        </m:acc>
                        <m:sSub>
                          <m:sSubPr>
                            <m:ctrlPr>
                              <a:rPr lang="en-US" sz="2400" i="1" smtClean="0">
                                <a:latin typeface="Cambria Math"/>
                                <a:ea typeface="Cambria Math"/>
                              </a:rPr>
                            </m:ctrlPr>
                          </m:sSubPr>
                          <m:e>
                            <m:r>
                              <a:rPr lang="en-US" sz="2400" i="1" smtClean="0">
                                <a:latin typeface="Cambria Math"/>
                                <a:ea typeface="Cambria Math"/>
                              </a:rPr>
                              <m:t>𝜎</m:t>
                            </m:r>
                          </m:e>
                          <m:sub>
                            <m:r>
                              <a:rPr lang="en-US" sz="2400" b="0" i="1" smtClean="0">
                                <a:latin typeface="Cambria Math"/>
                                <a:ea typeface="Cambria Math"/>
                              </a:rPr>
                              <m:t>𝑠</m:t>
                            </m:r>
                          </m:sub>
                        </m:sSub>
                        <m:sSub>
                          <m:sSubPr>
                            <m:ctrlPr>
                              <a:rPr lang="ru-RU" sz="2400" i="1">
                                <a:latin typeface="Cambria Math"/>
                                <a:ea typeface="Cambria Math"/>
                              </a:rPr>
                            </m:ctrlPr>
                          </m:sSubPr>
                          <m:e>
                            <m:r>
                              <a:rPr lang="en-US" sz="2400" i="1">
                                <a:latin typeface="Cambria Math"/>
                                <a:ea typeface="Cambria Math"/>
                              </a:rPr>
                              <m:t>𝑐𝑁</m:t>
                            </m:r>
                          </m:e>
                          <m:sub>
                            <m:r>
                              <a:rPr lang="en-US" sz="2400" i="1">
                                <a:latin typeface="Cambria Math"/>
                                <a:ea typeface="Cambria Math"/>
                              </a:rPr>
                              <m:t>𝑝</m:t>
                            </m:r>
                            <m:r>
                              <a:rPr lang="en-US" sz="2400" i="1">
                                <a:latin typeface="Cambria Math"/>
                                <a:ea typeface="Cambria Math"/>
                              </a:rPr>
                              <m:t>   </m:t>
                            </m:r>
                          </m:sub>
                        </m:sSub>
                      </m:den>
                    </m:f>
                  </m:oMath>
                </a14:m>
                <a:r>
                  <a:rPr lang="en-US" altLang="ru-RU" sz="2400" dirty="0" smtClean="0"/>
                  <a:t> </a:t>
                </a:r>
                <a14:m>
                  <m:oMath xmlns:m="http://schemas.openxmlformats.org/officeDocument/2006/math">
                    <m:r>
                      <a:rPr lang="en-US" altLang="ru-RU" sz="2400" i="1" dirty="0" smtClean="0">
                        <a:latin typeface="Cambria Math"/>
                        <a:ea typeface="Cambria Math"/>
                      </a:rPr>
                      <m:t>→</m:t>
                    </m:r>
                    <m:sSub>
                      <m:sSubPr>
                        <m:ctrlPr>
                          <a:rPr lang="en-US" altLang="ru-RU" sz="2400" i="1" dirty="0" smtClean="0">
                            <a:latin typeface="Cambria Math"/>
                            <a:ea typeface="Cambria Math"/>
                          </a:rPr>
                        </m:ctrlPr>
                      </m:sSubPr>
                      <m:e>
                        <m:r>
                          <a:rPr lang="en-US" altLang="ru-RU" sz="2400" b="0" i="1" dirty="0" smtClean="0">
                            <a:latin typeface="Cambria Math"/>
                            <a:ea typeface="Cambria Math"/>
                          </a:rPr>
                          <m:t>𝑇</m:t>
                        </m:r>
                      </m:e>
                      <m:sub>
                        <m:r>
                          <a:rPr lang="en-US" altLang="ru-RU" sz="2400" b="0" i="1" dirty="0" smtClean="0">
                            <a:latin typeface="Cambria Math"/>
                            <a:ea typeface="Cambria Math"/>
                          </a:rPr>
                          <m:t>𝐶𝑅</m:t>
                        </m:r>
                      </m:sub>
                    </m:sSub>
                    <m:r>
                      <a:rPr lang="en-US" altLang="ru-RU" sz="2400" b="0" i="1" dirty="0" smtClean="0">
                        <a:latin typeface="Cambria Math"/>
                        <a:ea typeface="Cambria Math"/>
                      </a:rPr>
                      <m:t>~2 </m:t>
                    </m:r>
                    <m:sSup>
                      <m:sSupPr>
                        <m:ctrlPr>
                          <a:rPr lang="en-US" altLang="ru-RU" sz="2400" b="0" i="1" dirty="0" smtClean="0">
                            <a:latin typeface="Cambria Math"/>
                            <a:ea typeface="Cambria Math"/>
                          </a:rPr>
                        </m:ctrlPr>
                      </m:sSupPr>
                      <m:e>
                        <m:r>
                          <a:rPr lang="en-US" altLang="ru-RU" sz="2400" b="0" i="1" dirty="0" smtClean="0">
                            <a:latin typeface="Cambria Math"/>
                            <a:ea typeface="Cambria Math"/>
                          </a:rPr>
                          <m:t>10</m:t>
                        </m:r>
                      </m:e>
                      <m:sup>
                        <m:r>
                          <a:rPr lang="en-US" altLang="ru-RU" sz="2400" b="0" i="1" dirty="0" smtClean="0">
                            <a:latin typeface="Cambria Math"/>
                            <a:ea typeface="Cambria Math"/>
                          </a:rPr>
                          <m:t>7</m:t>
                        </m:r>
                      </m:sup>
                    </m:sSup>
                  </m:oMath>
                </a14:m>
                <a:r>
                  <a:rPr lang="en-US" altLang="ru-RU" sz="2400" dirty="0" smtClean="0"/>
                  <a:t> years</a:t>
                </a:r>
              </a:p>
              <a:p>
                <a:pPr marL="0" indent="0">
                  <a:buNone/>
                </a:pPr>
                <a:r>
                  <a:rPr lang="en-US" altLang="ru-RU" sz="2400" dirty="0" smtClean="0"/>
                  <a:t>      (see Webber et al. 1973 and Shapiro, 1973)</a:t>
                </a:r>
                <a:endParaRPr lang="ru-RU" altLang="ru-RU" sz="2400" dirty="0"/>
              </a:p>
            </p:txBody>
          </p:sp>
        </mc:Choice>
        <mc:Fallback xmlns="">
          <p:sp>
            <p:nvSpPr>
              <p:cNvPr id="89091" name="Rectangle 3"/>
              <p:cNvSpPr>
                <a:spLocks noGrp="1" noRot="1" noChangeAspect="1" noMove="1" noResize="1" noEditPoints="1" noAdjustHandles="1" noChangeArrowheads="1" noChangeShapeType="1" noTextEdit="1"/>
              </p:cNvSpPr>
              <p:nvPr>
                <p:ph type="body" sz="half" idx="1"/>
              </p:nvPr>
            </p:nvSpPr>
            <p:spPr>
              <a:xfrm>
                <a:off x="457200" y="1052736"/>
                <a:ext cx="8218488" cy="5976938"/>
              </a:xfrm>
              <a:blipFill rotWithShape="1">
                <a:blip r:embed="rId3"/>
                <a:stretch>
                  <a:fillRect l="-964" t="-816"/>
                </a:stretch>
              </a:blipFill>
            </p:spPr>
            <p:txBody>
              <a:bodyPr/>
              <a:lstStyle/>
              <a:p>
                <a:r>
                  <a:rPr lang="ru-RU">
                    <a:noFill/>
                  </a:rPr>
                  <a:t> </a:t>
                </a:r>
              </a:p>
            </p:txBody>
          </p:sp>
        </mc:Fallback>
      </mc:AlternateContent>
      <p:graphicFrame>
        <p:nvGraphicFramePr>
          <p:cNvPr id="89094" name="Object 6"/>
          <p:cNvGraphicFramePr>
            <a:graphicFrameLocks noChangeAspect="1"/>
          </p:cNvGraphicFramePr>
          <p:nvPr>
            <p:extLst>
              <p:ext uri="{D42A27DB-BD31-4B8C-83A1-F6EECF244321}">
                <p14:modId xmlns:p14="http://schemas.microsoft.com/office/powerpoint/2010/main" val="1305579897"/>
              </p:ext>
            </p:extLst>
          </p:nvPr>
        </p:nvGraphicFramePr>
        <p:xfrm>
          <a:off x="1907704" y="1772816"/>
          <a:ext cx="3673475" cy="592137"/>
        </p:xfrm>
        <a:graphic>
          <a:graphicData uri="http://schemas.openxmlformats.org/presentationml/2006/ole">
            <mc:AlternateContent xmlns:mc="http://schemas.openxmlformats.org/markup-compatibility/2006">
              <mc:Choice xmlns:v="urn:schemas-microsoft-com:vml" Requires="v">
                <p:oleObj spid="_x0000_s8314" name="Equation" r:id="rId4" imgW="2527200" imgH="406080" progId="Equation.DSMT4">
                  <p:embed/>
                </p:oleObj>
              </mc:Choice>
              <mc:Fallback>
                <p:oleObj name="Equation" r:id="rId4" imgW="2527200" imgH="406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772816"/>
                        <a:ext cx="3673475" cy="59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57881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Дата 3"/>
          <p:cNvSpPr>
            <a:spLocks noGrp="1"/>
          </p:cNvSpPr>
          <p:nvPr>
            <p:ph type="dt" sz="half" idx="10"/>
          </p:nvPr>
        </p:nvSpPr>
        <p:spPr/>
        <p:txBody>
          <a:bodyPr/>
          <a:lstStyle/>
          <a:p>
            <a:fld id="{7D16CC9A-0800-4D16-87C5-054F57400018}" type="datetime1">
              <a:rPr lang="ru-RU" altLang="ru-RU"/>
              <a:pPr/>
              <a:t>01.10.2024</a:t>
            </a:fld>
            <a:endParaRPr lang="ru-RU" altLang="ru-RU"/>
          </a:p>
        </p:txBody>
      </p:sp>
      <p:sp>
        <p:nvSpPr>
          <p:cNvPr id="8" name="Номер слайда 5"/>
          <p:cNvSpPr>
            <a:spLocks noGrp="1"/>
          </p:cNvSpPr>
          <p:nvPr>
            <p:ph type="sldNum" sz="quarter" idx="12"/>
          </p:nvPr>
        </p:nvSpPr>
        <p:spPr/>
        <p:txBody>
          <a:bodyPr/>
          <a:lstStyle/>
          <a:p>
            <a:fld id="{DC67E56E-F528-435C-95DF-2EF67CD95706}" type="slidenum">
              <a:rPr lang="ru-RU" altLang="ru-RU"/>
              <a:pPr/>
              <a:t>18</a:t>
            </a:fld>
            <a:endParaRPr lang="ru-RU" altLang="ru-RU"/>
          </a:p>
        </p:txBody>
      </p:sp>
      <p:sp>
        <p:nvSpPr>
          <p:cNvPr id="92162" name="Rectangle 2"/>
          <p:cNvSpPr>
            <a:spLocks noGrp="1" noChangeArrowheads="1"/>
          </p:cNvSpPr>
          <p:nvPr>
            <p:ph type="title"/>
          </p:nvPr>
        </p:nvSpPr>
        <p:spPr>
          <a:xfrm>
            <a:off x="0" y="144463"/>
            <a:ext cx="9144000" cy="836612"/>
          </a:xfrm>
        </p:spPr>
        <p:txBody>
          <a:bodyPr/>
          <a:lstStyle/>
          <a:p>
            <a:r>
              <a:rPr lang="en-US" altLang="ru-RU" sz="3200"/>
              <a:t>Evidence for CR halo from CR chemical composition</a:t>
            </a:r>
            <a:endParaRPr lang="ru-RU" altLang="ru-RU" sz="3200">
              <a:solidFill>
                <a:schemeClr val="tx1"/>
              </a:solidFill>
            </a:endParaRPr>
          </a:p>
        </p:txBody>
      </p:sp>
      <mc:AlternateContent xmlns:mc="http://schemas.openxmlformats.org/markup-compatibility/2006" xmlns:a14="http://schemas.microsoft.com/office/drawing/2010/main">
        <mc:Choice Requires="a14">
          <p:sp>
            <p:nvSpPr>
              <p:cNvPr id="92164" name="Text Box 4"/>
              <p:cNvSpPr txBox="1">
                <a:spLocks noChangeArrowheads="1"/>
              </p:cNvSpPr>
              <p:nvPr/>
            </p:nvSpPr>
            <p:spPr bwMode="auto">
              <a:xfrm>
                <a:off x="323528" y="980728"/>
                <a:ext cx="8064946" cy="39778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ru-RU" sz="2000" dirty="0" smtClean="0">
                    <a:latin typeface="Tahoma" pitchFamily="34" charset="0"/>
                  </a:rPr>
                  <a:t>Average density of the gas traversed by CR in the Galaxy</a:t>
                </a:r>
              </a:p>
              <a:p>
                <a:pPr>
                  <a:spcBef>
                    <a:spcPct val="50000"/>
                  </a:spcBef>
                  <a:buFontTx/>
                  <a:buChar char="•"/>
                </a:pPr>
                <a:r>
                  <a:rPr lang="en-US" altLang="ru-RU" sz="2000" dirty="0" smtClean="0">
                    <a:latin typeface="Tahoma" pitchFamily="34" charset="0"/>
                  </a:rPr>
                  <a:t>Gas </a:t>
                </a:r>
                <a:r>
                  <a:rPr lang="en-US" altLang="ru-RU" sz="2000" dirty="0">
                    <a:latin typeface="Tahoma" pitchFamily="34" charset="0"/>
                  </a:rPr>
                  <a:t>density derived from direct observations: n~1 </a:t>
                </a:r>
                <a:r>
                  <a:rPr lang="en-US" altLang="ru-RU" sz="2000" dirty="0" smtClean="0">
                    <a:latin typeface="Tahoma" pitchFamily="34" charset="0"/>
                  </a:rPr>
                  <a:t>cm</a:t>
                </a:r>
                <a:r>
                  <a:rPr lang="en-US" altLang="ru-RU" sz="2000" baseline="30000" dirty="0" smtClean="0">
                    <a:latin typeface="Tahoma" pitchFamily="34" charset="0"/>
                  </a:rPr>
                  <a:t>-3</a:t>
                </a:r>
                <a:r>
                  <a:rPr lang="en-US" altLang="ru-RU" sz="2000" dirty="0" smtClean="0">
                    <a:latin typeface="Tahoma" pitchFamily="34" charset="0"/>
                  </a:rPr>
                  <a:t> </a:t>
                </a:r>
              </a:p>
              <a:p>
                <a:pPr>
                  <a:spcBef>
                    <a:spcPct val="50000"/>
                  </a:spcBef>
                  <a:buFontTx/>
                  <a:buChar char="•"/>
                </a:pPr>
                <a:endParaRPr lang="en-US" altLang="ru-RU" sz="2000" dirty="0" smtClean="0">
                  <a:latin typeface="Tahoma" pitchFamily="34" charset="0"/>
                </a:endParaRPr>
              </a:p>
              <a:p>
                <a:pPr>
                  <a:spcBef>
                    <a:spcPct val="50000"/>
                  </a:spcBef>
                  <a:buFontTx/>
                  <a:buChar char="•"/>
                </a:pPr>
                <a:endParaRPr lang="en-US" altLang="ru-RU" sz="2000" dirty="0">
                  <a:latin typeface="Tahoma" pitchFamily="34" charset="0"/>
                </a:endParaRPr>
              </a:p>
              <a:p>
                <a:pPr>
                  <a:spcBef>
                    <a:spcPct val="50000"/>
                  </a:spcBef>
                  <a:buFontTx/>
                  <a:buChar char="•"/>
                </a:pPr>
                <a:r>
                  <a:rPr lang="en-US" altLang="ru-RU" sz="2000" dirty="0">
                    <a:latin typeface="Tahoma" pitchFamily="34" charset="0"/>
                  </a:rPr>
                  <a:t>F</a:t>
                </a:r>
                <a:r>
                  <a:rPr lang="en-US" altLang="ru-RU" sz="2000" dirty="0" smtClean="0">
                    <a:latin typeface="Tahoma" pitchFamily="34" charset="0"/>
                  </a:rPr>
                  <a:t>rom </a:t>
                </a:r>
                <a14:m>
                  <m:oMath xmlns:m="http://schemas.openxmlformats.org/officeDocument/2006/math">
                    <m:r>
                      <a:rPr lang="en-US" altLang="ru-RU" sz="2000" b="0" i="1" smtClean="0">
                        <a:latin typeface="Cambria Math"/>
                      </a:rPr>
                      <m:t>𝑥</m:t>
                    </m:r>
                    <m:r>
                      <a:rPr lang="en-US" altLang="ru-RU" sz="2000" b="0" i="1" smtClean="0">
                        <a:latin typeface="Cambria Math"/>
                        <a:ea typeface="Cambria Math"/>
                      </a:rPr>
                      <m:t>~10 </m:t>
                    </m:r>
                    <m:r>
                      <a:rPr lang="en-US" altLang="ru-RU" sz="2000" b="0" i="1" smtClean="0">
                        <a:latin typeface="Cambria Math"/>
                        <a:ea typeface="Cambria Math"/>
                      </a:rPr>
                      <m:t>𝑔𝑟</m:t>
                    </m:r>
                    <m:r>
                      <a:rPr lang="en-US" altLang="ru-RU" sz="2000" b="0" i="1" smtClean="0">
                        <a:latin typeface="Cambria Math"/>
                        <a:ea typeface="Cambria Math"/>
                      </a:rPr>
                      <m:t> </m:t>
                    </m:r>
                    <m:sSup>
                      <m:sSupPr>
                        <m:ctrlPr>
                          <a:rPr lang="en-US" altLang="ru-RU" sz="2000" b="0" i="1" smtClean="0">
                            <a:latin typeface="Cambria Math"/>
                            <a:ea typeface="Cambria Math"/>
                          </a:rPr>
                        </m:ctrlPr>
                      </m:sSupPr>
                      <m:e>
                        <m:r>
                          <a:rPr lang="en-US" altLang="ru-RU" sz="2000" b="0" i="1" smtClean="0">
                            <a:latin typeface="Cambria Math"/>
                            <a:ea typeface="Cambria Math"/>
                          </a:rPr>
                          <m:t>𝑐𝑚</m:t>
                        </m:r>
                      </m:e>
                      <m:sup>
                        <m:r>
                          <a:rPr lang="en-US" altLang="ru-RU" sz="2000" b="0" i="1" smtClean="0">
                            <a:latin typeface="Cambria Math"/>
                            <a:ea typeface="Cambria Math"/>
                          </a:rPr>
                          <m:t>−2</m:t>
                        </m:r>
                      </m:sup>
                    </m:sSup>
                  </m:oMath>
                </a14:m>
                <a:r>
                  <a:rPr lang="en-US" altLang="ru-RU" sz="2000" dirty="0" smtClean="0">
                    <a:latin typeface="Tahoma" pitchFamily="34" charset="0"/>
                  </a:rPr>
                  <a:t> and </a:t>
                </a:r>
                <a14:m>
                  <m:oMath xmlns:m="http://schemas.openxmlformats.org/officeDocument/2006/math">
                    <m:r>
                      <a:rPr lang="en-US" altLang="ru-RU" sz="2000" b="0" i="1" smtClean="0">
                        <a:latin typeface="Cambria Math"/>
                      </a:rPr>
                      <m:t>𝑇</m:t>
                    </m:r>
                    <m:r>
                      <a:rPr lang="en-US" altLang="ru-RU" sz="2000" b="0" i="1" smtClean="0">
                        <a:latin typeface="Cambria Math"/>
                        <a:ea typeface="Cambria Math"/>
                      </a:rPr>
                      <m:t>~2 </m:t>
                    </m:r>
                    <m:sSup>
                      <m:sSupPr>
                        <m:ctrlPr>
                          <a:rPr lang="en-US" altLang="ru-RU" sz="2000" b="0" i="1" smtClean="0">
                            <a:latin typeface="Cambria Math"/>
                            <a:ea typeface="Cambria Math"/>
                          </a:rPr>
                        </m:ctrlPr>
                      </m:sSupPr>
                      <m:e>
                        <m:r>
                          <a:rPr lang="en-US" altLang="ru-RU" sz="2000" b="0" i="1" smtClean="0">
                            <a:latin typeface="Cambria Math"/>
                            <a:ea typeface="Cambria Math"/>
                          </a:rPr>
                          <m:t>10</m:t>
                        </m:r>
                      </m:e>
                      <m:sup>
                        <m:r>
                          <a:rPr lang="en-US" altLang="ru-RU" sz="2000" b="0" i="1" smtClean="0">
                            <a:latin typeface="Cambria Math"/>
                            <a:ea typeface="Cambria Math"/>
                          </a:rPr>
                          <m:t>7</m:t>
                        </m:r>
                      </m:sup>
                    </m:sSup>
                  </m:oMath>
                </a14:m>
                <a:r>
                  <a:rPr lang="en-US" altLang="ru-RU" sz="2000" dirty="0" err="1" smtClean="0">
                    <a:latin typeface="Tahoma" pitchFamily="34" charset="0"/>
                  </a:rPr>
                  <a:t>yr</a:t>
                </a:r>
                <a:r>
                  <a:rPr lang="en-US" altLang="ru-RU" sz="2000" dirty="0" smtClean="0">
                    <a:latin typeface="Tahoma" pitchFamily="34" charset="0"/>
                  </a:rPr>
                  <a:t>  </a:t>
                </a:r>
                <a14:m>
                  <m:oMath xmlns:m="http://schemas.openxmlformats.org/officeDocument/2006/math">
                    <m:r>
                      <a:rPr lang="en-US" altLang="ru-RU" sz="2000" i="1" smtClean="0">
                        <a:latin typeface="Cambria Math"/>
                        <a:ea typeface="Cambria Math"/>
                      </a:rPr>
                      <m:t>→</m:t>
                    </m:r>
                  </m:oMath>
                </a14:m>
                <a:r>
                  <a:rPr lang="en-US" altLang="ru-RU" sz="2000" dirty="0" smtClean="0">
                    <a:latin typeface="Tahoma" pitchFamily="34" charset="0"/>
                  </a:rPr>
                  <a:t> </a:t>
                </a:r>
                <a14:m>
                  <m:oMath xmlns:m="http://schemas.openxmlformats.org/officeDocument/2006/math">
                    <m:acc>
                      <m:accPr>
                        <m:chr m:val="̅"/>
                        <m:ctrlPr>
                          <a:rPr lang="en-US" altLang="ru-RU" sz="2000" i="1" dirty="0" smtClean="0">
                            <a:latin typeface="Cambria Math"/>
                          </a:rPr>
                        </m:ctrlPr>
                      </m:accPr>
                      <m:e>
                        <m:r>
                          <a:rPr lang="en-US" altLang="ru-RU" sz="2000" b="0" i="1" dirty="0" smtClean="0">
                            <a:latin typeface="Cambria Math"/>
                          </a:rPr>
                          <m:t>𝑛</m:t>
                        </m:r>
                      </m:e>
                    </m:acc>
                    <m:r>
                      <a:rPr lang="en-US" altLang="ru-RU" sz="2000" i="1" dirty="0" smtClean="0">
                        <a:latin typeface="Cambria Math"/>
                        <a:ea typeface="Cambria Math"/>
                      </a:rPr>
                      <m:t>≈</m:t>
                    </m:r>
                    <m:r>
                      <a:rPr lang="en-US" altLang="ru-RU" sz="2000" b="0" i="1" dirty="0" smtClean="0">
                        <a:latin typeface="Cambria Math"/>
                        <a:ea typeface="Cambria Math"/>
                      </a:rPr>
                      <m:t>0.2 </m:t>
                    </m:r>
                    <m:sSup>
                      <m:sSupPr>
                        <m:ctrlPr>
                          <a:rPr lang="en-US" altLang="ru-RU" sz="2000" b="0" i="1" dirty="0" smtClean="0">
                            <a:latin typeface="Cambria Math"/>
                            <a:ea typeface="Cambria Math"/>
                          </a:rPr>
                        </m:ctrlPr>
                      </m:sSupPr>
                      <m:e>
                        <m:r>
                          <a:rPr lang="en-US" altLang="ru-RU" sz="2000" b="0" i="1" dirty="0" smtClean="0">
                            <a:latin typeface="Cambria Math"/>
                            <a:ea typeface="Cambria Math"/>
                          </a:rPr>
                          <m:t>𝑐𝑚</m:t>
                        </m:r>
                      </m:e>
                      <m:sup>
                        <m:r>
                          <a:rPr lang="en-US" altLang="ru-RU" sz="2000" b="0" i="1" dirty="0" smtClean="0">
                            <a:latin typeface="Cambria Math"/>
                            <a:ea typeface="Cambria Math"/>
                          </a:rPr>
                          <m:t>−3</m:t>
                        </m:r>
                      </m:sup>
                    </m:sSup>
                  </m:oMath>
                </a14:m>
                <a:r>
                  <a:rPr lang="en-US" altLang="ru-RU" sz="2000" dirty="0" smtClean="0">
                    <a:latin typeface="Tahoma" pitchFamily="34" charset="0"/>
                  </a:rPr>
                  <a:t>?</a:t>
                </a:r>
                <a:endParaRPr lang="en-US" altLang="ru-RU" sz="2000" dirty="0">
                  <a:latin typeface="Tahoma" pitchFamily="34" charset="0"/>
                </a:endParaRPr>
              </a:p>
              <a:p>
                <a:pPr>
                  <a:spcBef>
                    <a:spcPct val="50000"/>
                  </a:spcBef>
                  <a:buFontTx/>
                  <a:buChar char="•"/>
                </a:pPr>
                <a:r>
                  <a:rPr lang="en-US" altLang="ru-RU" sz="2000" dirty="0" smtClean="0">
                    <a:latin typeface="Tahoma" pitchFamily="34" charset="0"/>
                  </a:rPr>
                  <a:t>Conclusion</a:t>
                </a:r>
                <a:r>
                  <a:rPr lang="en-US" altLang="ru-RU" sz="2000" dirty="0">
                    <a:latin typeface="Tahoma" pitchFamily="34" charset="0"/>
                  </a:rPr>
                  <a:t>: most of their lifetime CRs spend outside the Galactic </a:t>
                </a:r>
                <a:r>
                  <a:rPr lang="en-US" altLang="ru-RU" sz="2000" dirty="0" smtClean="0">
                    <a:latin typeface="Tahoma" pitchFamily="34" charset="0"/>
                  </a:rPr>
                  <a:t>disk and the true lifetime CRs </a:t>
                </a:r>
                <a14:m>
                  <m:oMath xmlns:m="http://schemas.openxmlformats.org/officeDocument/2006/math">
                    <m:sSub>
                      <m:sSubPr>
                        <m:ctrlPr>
                          <a:rPr lang="en-US" altLang="ru-RU" sz="2000" i="1" smtClean="0">
                            <a:latin typeface="Cambria Math"/>
                          </a:rPr>
                        </m:ctrlPr>
                      </m:sSubPr>
                      <m:e>
                        <m:r>
                          <a:rPr lang="en-US" altLang="ru-RU" sz="2000" b="0" i="1" smtClean="0">
                            <a:latin typeface="Cambria Math"/>
                          </a:rPr>
                          <m:t>𝑇</m:t>
                        </m:r>
                      </m:e>
                      <m:sub>
                        <m:r>
                          <a:rPr lang="en-US" altLang="ru-RU" sz="2000" b="0" i="1" smtClean="0">
                            <a:latin typeface="Cambria Math"/>
                          </a:rPr>
                          <m:t>𝐻</m:t>
                        </m:r>
                      </m:sub>
                    </m:sSub>
                  </m:oMath>
                </a14:m>
                <a:r>
                  <a:rPr lang="en-US" altLang="ru-RU" sz="2000" dirty="0" smtClean="0">
                    <a:latin typeface="Tahoma" pitchFamily="34" charset="0"/>
                  </a:rPr>
                  <a:t> for the extended Halo is </a:t>
                </a:r>
              </a:p>
              <a:p>
                <a:pPr>
                  <a:spcBef>
                    <a:spcPct val="50000"/>
                  </a:spcBef>
                </a:pPr>
                <a14:m>
                  <m:oMathPara xmlns:m="http://schemas.openxmlformats.org/officeDocument/2006/math">
                    <m:oMathParaPr>
                      <m:jc m:val="centerGroup"/>
                    </m:oMathParaPr>
                    <m:oMath xmlns:m="http://schemas.openxmlformats.org/officeDocument/2006/math">
                      <m:sSub>
                        <m:sSubPr>
                          <m:ctrlPr>
                            <a:rPr lang="en-US" altLang="ru-RU" sz="2000" i="1">
                              <a:latin typeface="Cambria Math"/>
                            </a:rPr>
                          </m:ctrlPr>
                        </m:sSubPr>
                        <m:e>
                          <m:r>
                            <a:rPr lang="en-US" altLang="ru-RU" sz="2000" i="1">
                              <a:latin typeface="Cambria Math"/>
                            </a:rPr>
                            <m:t>𝑇</m:t>
                          </m:r>
                        </m:e>
                        <m:sub>
                          <m:r>
                            <a:rPr lang="en-US" altLang="ru-RU" sz="2000" i="1">
                              <a:latin typeface="Cambria Math"/>
                            </a:rPr>
                            <m:t>𝐻</m:t>
                          </m:r>
                        </m:sub>
                      </m:sSub>
                      <m:r>
                        <a:rPr lang="en-US" altLang="ru-RU" sz="2000" i="1">
                          <a:latin typeface="Cambria Math"/>
                          <a:ea typeface="Cambria Math"/>
                        </a:rPr>
                        <m:t>~</m:t>
                      </m:r>
                      <m:f>
                        <m:fPr>
                          <m:type m:val="skw"/>
                          <m:ctrlPr>
                            <a:rPr lang="en-US" altLang="ru-RU" sz="2000" i="1">
                              <a:latin typeface="Cambria Math"/>
                            </a:rPr>
                          </m:ctrlPr>
                        </m:fPr>
                        <m:num>
                          <m:sSup>
                            <m:sSupPr>
                              <m:ctrlPr>
                                <a:rPr lang="en-US" altLang="ru-RU" sz="2000" i="1">
                                  <a:latin typeface="Cambria Math"/>
                                </a:rPr>
                              </m:ctrlPr>
                            </m:sSupPr>
                            <m:e>
                              <m:r>
                                <a:rPr lang="en-US" altLang="ru-RU" sz="2000" i="1">
                                  <a:latin typeface="Cambria Math"/>
                                </a:rPr>
                                <m:t>𝑇</m:t>
                              </m:r>
                            </m:e>
                            <m:sup>
                              <m:r>
                                <a:rPr lang="en-US" altLang="ru-RU" sz="2000" i="1">
                                  <a:latin typeface="Cambria Math"/>
                                </a:rPr>
                                <m:t>2</m:t>
                              </m:r>
                            </m:sup>
                          </m:sSup>
                        </m:num>
                        <m:den>
                          <m:r>
                            <a:rPr lang="en-US" altLang="ru-RU" sz="2000" i="1">
                              <a:latin typeface="Cambria Math"/>
                              <a:ea typeface="Cambria Math"/>
                            </a:rPr>
                            <m:t>𝜏</m:t>
                          </m:r>
                        </m:den>
                      </m:f>
                    </m:oMath>
                  </m:oMathPara>
                </a14:m>
                <a:endParaRPr lang="en-US" altLang="ru-RU" sz="2000" dirty="0" smtClean="0">
                  <a:latin typeface="Tahoma" pitchFamily="34" charset="0"/>
                </a:endParaRPr>
              </a:p>
              <a:p>
                <a:pPr>
                  <a:spcBef>
                    <a:spcPct val="50000"/>
                  </a:spcBef>
                </a:pPr>
                <a14:m>
                  <m:oMath xmlns:m="http://schemas.openxmlformats.org/officeDocument/2006/math">
                    <m:sSub>
                      <m:sSubPr>
                        <m:ctrlPr>
                          <a:rPr lang="en-US" altLang="ru-RU" sz="2000" i="1" smtClean="0">
                            <a:latin typeface="Cambria Math"/>
                          </a:rPr>
                        </m:ctrlPr>
                      </m:sSubPr>
                      <m:e>
                        <m:r>
                          <a:rPr lang="en-US" altLang="ru-RU" sz="2000" b="0" i="1" smtClean="0">
                            <a:latin typeface="Cambria Math"/>
                          </a:rPr>
                          <m:t>𝑇</m:t>
                        </m:r>
                      </m:e>
                      <m:sub>
                        <m:r>
                          <a:rPr lang="en-US" altLang="ru-RU" sz="2000" b="0" i="1" smtClean="0">
                            <a:latin typeface="Cambria Math"/>
                          </a:rPr>
                          <m:t>𝐻</m:t>
                        </m:r>
                      </m:sub>
                    </m:sSub>
                    <m:r>
                      <a:rPr lang="en-US" altLang="ru-RU" sz="2000" i="1" smtClean="0">
                        <a:latin typeface="Cambria Math"/>
                        <a:ea typeface="Cambria Math"/>
                      </a:rPr>
                      <m:t>~</m:t>
                    </m:r>
                    <m:sSup>
                      <m:sSupPr>
                        <m:ctrlPr>
                          <a:rPr lang="en-US" altLang="ru-RU" sz="2000" i="1" smtClean="0">
                            <a:latin typeface="Cambria Math"/>
                            <a:ea typeface="Cambria Math"/>
                          </a:rPr>
                        </m:ctrlPr>
                      </m:sSupPr>
                      <m:e>
                        <m:r>
                          <a:rPr lang="en-US" altLang="ru-RU" sz="2000" b="0" i="1" smtClean="0">
                            <a:latin typeface="Cambria Math"/>
                            <a:ea typeface="Cambria Math"/>
                          </a:rPr>
                          <m:t>10</m:t>
                        </m:r>
                      </m:e>
                      <m:sup>
                        <m:r>
                          <a:rPr lang="en-US" altLang="ru-RU" sz="2000" b="0" i="1" smtClean="0">
                            <a:latin typeface="Cambria Math"/>
                            <a:ea typeface="Cambria Math"/>
                          </a:rPr>
                          <m:t>8</m:t>
                        </m:r>
                      </m:sup>
                    </m:sSup>
                    <m:r>
                      <a:rPr lang="en-US" altLang="ru-RU" sz="2000" b="0" i="1" smtClean="0">
                        <a:latin typeface="Cambria Math"/>
                        <a:ea typeface="Cambria Math"/>
                      </a:rPr>
                      <m:t>𝑦𝑟</m:t>
                    </m:r>
                    <m:r>
                      <a:rPr lang="en-US" altLang="ru-RU" sz="2000" b="0" i="1" smtClean="0">
                        <a:latin typeface="Cambria Math"/>
                        <a:ea typeface="Cambria Math"/>
                      </a:rPr>
                      <m:t>    </m:t>
                    </m:r>
                  </m:oMath>
                </a14:m>
                <a:r>
                  <a:rPr lang="en-US" altLang="ru-RU" sz="2000" dirty="0" smtClean="0">
                    <a:latin typeface="Tahoma" pitchFamily="34" charset="0"/>
                  </a:rPr>
                  <a:t>(see </a:t>
                </a:r>
                <a:r>
                  <a:rPr lang="en-US" altLang="ru-RU" sz="2000" dirty="0" err="1" smtClean="0">
                    <a:latin typeface="Tahoma" pitchFamily="34" charset="0"/>
                  </a:rPr>
                  <a:t>Ptuskin</a:t>
                </a:r>
                <a:r>
                  <a:rPr lang="en-US" altLang="ru-RU" sz="2000" dirty="0" smtClean="0">
                    <a:latin typeface="Tahoma" pitchFamily="34" charset="0"/>
                  </a:rPr>
                  <a:t> &amp; </a:t>
                </a:r>
                <a:r>
                  <a:rPr lang="en-US" altLang="ru-RU" sz="2000" dirty="0" err="1" smtClean="0">
                    <a:latin typeface="Tahoma" pitchFamily="34" charset="0"/>
                  </a:rPr>
                  <a:t>Prishchep</a:t>
                </a:r>
                <a:r>
                  <a:rPr lang="en-US" altLang="ru-RU" sz="2000" dirty="0" smtClean="0">
                    <a:latin typeface="Tahoma" pitchFamily="34" charset="0"/>
                  </a:rPr>
                  <a:t> 1975)</a:t>
                </a:r>
                <a:endParaRPr lang="ru-RU" altLang="ru-RU" sz="2000" dirty="0">
                  <a:latin typeface="Tahoma" pitchFamily="34" charset="0"/>
                </a:endParaRPr>
              </a:p>
            </p:txBody>
          </p:sp>
        </mc:Choice>
        <mc:Fallback xmlns="">
          <p:sp>
            <p:nvSpPr>
              <p:cNvPr id="92164" name="Text Box 4"/>
              <p:cNvSpPr txBox="1">
                <a:spLocks noRot="1" noChangeAspect="1" noMove="1" noResize="1" noEditPoints="1" noAdjustHandles="1" noChangeArrowheads="1" noChangeShapeType="1" noTextEdit="1"/>
              </p:cNvSpPr>
              <p:nvPr/>
            </p:nvSpPr>
            <p:spPr bwMode="auto">
              <a:xfrm>
                <a:off x="323528" y="980728"/>
                <a:ext cx="8064946" cy="3977884"/>
              </a:xfrm>
              <a:prstGeom prst="rect">
                <a:avLst/>
              </a:prstGeom>
              <a:blipFill rotWithShape="1">
                <a:blip r:embed="rId2"/>
                <a:stretch>
                  <a:fillRect l="-756" t="-920" r="-166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9" name="Picture 3" descr="GP_atom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43608" y="1844824"/>
            <a:ext cx="6912768" cy="8823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83938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323528" y="476672"/>
            <a:ext cx="5544616" cy="3456385"/>
          </a:xfrm>
        </p:spPr>
        <p:txBody>
          <a:bodyPr>
            <a:normAutofit lnSpcReduction="10000"/>
          </a:bodyPr>
          <a:lstStyle/>
          <a:p>
            <a:pPr marL="0" indent="0">
              <a:buNone/>
            </a:pPr>
            <a:r>
              <a:rPr lang="en-US" dirty="0"/>
              <a:t> </a:t>
            </a:r>
            <a:r>
              <a:rPr lang="en-US" sz="2400" dirty="0" smtClean="0"/>
              <a:t>The evidence </a:t>
            </a:r>
            <a:r>
              <a:rPr lang="en-US" sz="2400" dirty="0"/>
              <a:t>against the leaky box model of cosmic ray propagation and point to a more complex manner of propagation, probably involving considerable fractions of particle lifetimes spent in the galactic </a:t>
            </a:r>
            <a:r>
              <a:rPr lang="en-US" sz="2400" dirty="0" smtClean="0"/>
              <a:t>halo. </a:t>
            </a:r>
          </a:p>
          <a:p>
            <a:pPr marL="0" indent="0">
              <a:buNone/>
            </a:pPr>
            <a:r>
              <a:rPr lang="en-US" sz="2400" dirty="0" smtClean="0"/>
              <a:t>(see e.g.</a:t>
            </a:r>
            <a:r>
              <a:rPr lang="en-US" sz="2400" dirty="0"/>
              <a:t> </a:t>
            </a:r>
            <a:r>
              <a:rPr lang="en-US" sz="2400" dirty="0" err="1"/>
              <a:t>Szabelski</a:t>
            </a:r>
            <a:r>
              <a:rPr lang="en-US" sz="2400" dirty="0"/>
              <a:t>, </a:t>
            </a:r>
            <a:r>
              <a:rPr lang="en-US" sz="2400" dirty="0" err="1"/>
              <a:t>Wdowczyk</a:t>
            </a:r>
            <a:r>
              <a:rPr lang="en-US" sz="2400" dirty="0"/>
              <a:t>, &amp; </a:t>
            </a:r>
            <a:r>
              <a:rPr lang="en-US" sz="2400" dirty="0" err="1" smtClean="0"/>
              <a:t>Wolfendale</a:t>
            </a:r>
            <a:r>
              <a:rPr lang="en-US" sz="2400" dirty="0" smtClean="0"/>
              <a:t>, 1980)</a:t>
            </a:r>
            <a:endParaRPr lang="ru-RU" sz="2400" dirty="0"/>
          </a:p>
          <a:p>
            <a:pPr marL="0" indent="0">
              <a:buNone/>
            </a:pPr>
            <a:r>
              <a:rPr lang="en-US" sz="2400" dirty="0" smtClean="0"/>
              <a:t> </a:t>
            </a:r>
            <a:endParaRPr lang="ru-RU" altLang="ru-RU" sz="2400" dirty="0" smtClean="0"/>
          </a:p>
        </p:txBody>
      </p:sp>
      <p:pic>
        <p:nvPicPr>
          <p:cNvPr id="35845" name="Picture 5" descr="SirArnoldWolfend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555625"/>
            <a:ext cx="2370138"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p:cNvSpPr txBox="1">
            <a:spLocks noChangeArrowheads="1"/>
          </p:cNvSpPr>
          <p:nvPr/>
        </p:nvSpPr>
        <p:spPr bwMode="auto">
          <a:xfrm>
            <a:off x="6372225" y="3933825"/>
            <a:ext cx="244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ru-RU"/>
              <a:t>Sir Arnold Wolfendale</a:t>
            </a:r>
            <a:endParaRPr lang="ru-RU" altLang="ru-RU"/>
          </a:p>
        </p:txBody>
      </p:sp>
    </p:spTree>
    <p:extLst>
      <p:ext uri="{BB962C8B-B14F-4D97-AF65-F5344CB8AC3E}">
        <p14:creationId xmlns:p14="http://schemas.microsoft.com/office/powerpoint/2010/main" val="111291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368152"/>
          </a:xfrm>
        </p:spPr>
        <p:txBody>
          <a:bodyPr>
            <a:normAutofit fontScale="90000"/>
          </a:bodyPr>
          <a:lstStyle/>
          <a:p>
            <a:pPr marL="0" indent="0"/>
            <a:r>
              <a:rPr lang="ru-RU" sz="3100" dirty="0" smtClean="0"/>
              <a:t/>
            </a:r>
            <a:br>
              <a:rPr lang="ru-RU" sz="3100" dirty="0" smtClean="0"/>
            </a:br>
            <a:r>
              <a:rPr lang="en-US" sz="3100" i="1" dirty="0" smtClean="0"/>
              <a:t>Galactic </a:t>
            </a:r>
            <a:r>
              <a:rPr lang="en-US" sz="3100" i="1" dirty="0"/>
              <a:t>Cosmic Ray Transport</a:t>
            </a:r>
            <a:br>
              <a:rPr lang="en-US" sz="3100" i="1" dirty="0"/>
            </a:br>
            <a:r>
              <a:rPr lang="en-US" sz="3100" dirty="0" smtClean="0"/>
              <a:t>Talk</a:t>
            </a:r>
            <a:r>
              <a:rPr lang="ru-RU" sz="3100" dirty="0" smtClean="0"/>
              <a:t> </a:t>
            </a:r>
            <a:r>
              <a:rPr lang="en-US" sz="3100" dirty="0" smtClean="0"/>
              <a:t>from </a:t>
            </a:r>
            <a:r>
              <a:rPr lang="en-US" sz="3100" dirty="0"/>
              <a:t>Vladimir </a:t>
            </a:r>
            <a:r>
              <a:rPr lang="en-US" sz="3100" dirty="0" err="1"/>
              <a:t>Dogiel</a:t>
            </a:r>
            <a:r>
              <a:rPr lang="en-US" sz="3100" dirty="0"/>
              <a:t/>
            </a:r>
            <a:br>
              <a:rPr lang="en-US" sz="3100" dirty="0"/>
            </a:br>
            <a:r>
              <a:rPr lang="en-US" sz="3100" dirty="0"/>
              <a:t>P. N. </a:t>
            </a:r>
            <a:r>
              <a:rPr lang="en-US" sz="3100" dirty="0" err="1"/>
              <a:t>Lebedev</a:t>
            </a:r>
            <a:r>
              <a:rPr lang="en-US" sz="3100" dirty="0"/>
              <a:t> Institute of Physics (Moscow)</a:t>
            </a:r>
            <a:r>
              <a:rPr lang="ru-RU" dirty="0"/>
              <a:t/>
            </a:r>
            <a:br>
              <a:rPr lang="ru-RU" dirty="0"/>
            </a:br>
            <a:endParaRPr lang="ru-RU" dirty="0"/>
          </a:p>
        </p:txBody>
      </p:sp>
      <p:sp>
        <p:nvSpPr>
          <p:cNvPr id="3" name="Объект 2"/>
          <p:cNvSpPr>
            <a:spLocks noGrp="1"/>
          </p:cNvSpPr>
          <p:nvPr>
            <p:ph idx="1"/>
          </p:nvPr>
        </p:nvSpPr>
        <p:spPr/>
        <p:txBody>
          <a:bodyPr/>
          <a:lstStyle/>
          <a:p>
            <a:pPr marL="0" indent="0">
              <a:buNone/>
            </a:pPr>
            <a:endParaRPr lang="ru-RU" dirty="0"/>
          </a:p>
        </p:txBody>
      </p:sp>
      <p:pic>
        <p:nvPicPr>
          <p:cNvPr id="4" name="Picture 5" descr="C:\1a\Berezinskii\2_IMGL48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420888"/>
            <a:ext cx="4701989" cy="313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232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Дата 3"/>
          <p:cNvSpPr>
            <a:spLocks noGrp="1"/>
          </p:cNvSpPr>
          <p:nvPr>
            <p:ph type="dt" sz="half" idx="10"/>
          </p:nvPr>
        </p:nvSpPr>
        <p:spPr/>
        <p:txBody>
          <a:bodyPr/>
          <a:lstStyle/>
          <a:p>
            <a:fld id="{6FAF2D42-8D20-496C-BD7B-D06B64FD64C4}" type="datetime1">
              <a:rPr lang="ru-RU" altLang="ru-RU"/>
              <a:pPr/>
              <a:t>01.10.2024</a:t>
            </a:fld>
            <a:endParaRPr lang="ru-RU" altLang="ru-RU"/>
          </a:p>
        </p:txBody>
      </p:sp>
      <p:sp>
        <p:nvSpPr>
          <p:cNvPr id="15" name="Номер слайда 5"/>
          <p:cNvSpPr>
            <a:spLocks noGrp="1"/>
          </p:cNvSpPr>
          <p:nvPr>
            <p:ph type="sldNum" sz="quarter" idx="12"/>
          </p:nvPr>
        </p:nvSpPr>
        <p:spPr/>
        <p:txBody>
          <a:bodyPr/>
          <a:lstStyle/>
          <a:p>
            <a:fld id="{0885B34E-4CFD-4E7B-8F40-484115B5A195}" type="slidenum">
              <a:rPr lang="ru-RU" altLang="ru-RU"/>
              <a:pPr/>
              <a:t>20</a:t>
            </a:fld>
            <a:endParaRPr lang="ru-RU" altLang="ru-RU"/>
          </a:p>
        </p:txBody>
      </p:sp>
      <p:sp>
        <p:nvSpPr>
          <p:cNvPr id="62466" name="Rectangle 2"/>
          <p:cNvSpPr>
            <a:spLocks noGrp="1" noChangeArrowheads="1"/>
          </p:cNvSpPr>
          <p:nvPr>
            <p:ph type="title"/>
          </p:nvPr>
        </p:nvSpPr>
        <p:spPr>
          <a:xfrm>
            <a:off x="457200" y="44450"/>
            <a:ext cx="8229600" cy="936625"/>
          </a:xfrm>
        </p:spPr>
        <p:txBody>
          <a:bodyPr>
            <a:normAutofit/>
          </a:bodyPr>
          <a:lstStyle/>
          <a:p>
            <a:r>
              <a:rPr lang="en-US" altLang="ru-RU" sz="2400" dirty="0"/>
              <a:t>“Godfathers” of the Theory of Cosmic Rays</a:t>
            </a:r>
            <a:endParaRPr lang="ru-RU" altLang="ru-RU" sz="2400" dirty="0"/>
          </a:p>
        </p:txBody>
      </p:sp>
      <p:pic>
        <p:nvPicPr>
          <p:cNvPr id="62468" name="Picture 4" descr="The image “file:///C:/PPT_PRESENTA/2006/picture2e.jpg” cannot be displayed, because it contains errors."/>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6804248" y="848065"/>
            <a:ext cx="1787972" cy="2532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9" name="Picture 5" descr="info_fizi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52736"/>
            <a:ext cx="2347118" cy="1736841"/>
          </a:xfrm>
          <a:prstGeom prst="rect">
            <a:avLst/>
          </a:prstGeom>
          <a:noFill/>
          <a:extLst>
            <a:ext uri="{909E8E84-426E-40DD-AFC4-6F175D3DCCD1}">
              <a14:hiddenFill xmlns:a14="http://schemas.microsoft.com/office/drawing/2010/main">
                <a:solidFill>
                  <a:srgbClr val="FFFFFF"/>
                </a:solidFill>
              </a14:hiddenFill>
            </a:ext>
          </a:extLst>
        </p:spPr>
      </p:pic>
      <p:sp>
        <p:nvSpPr>
          <p:cNvPr id="62471" name="Text Box 7"/>
          <p:cNvSpPr txBox="1">
            <a:spLocks noChangeArrowheads="1"/>
          </p:cNvSpPr>
          <p:nvPr/>
        </p:nvSpPr>
        <p:spPr bwMode="auto">
          <a:xfrm>
            <a:off x="971600" y="3068960"/>
            <a:ext cx="1368425"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1400" dirty="0" err="1"/>
              <a:t>V.L.Ginzburg</a:t>
            </a:r>
            <a:endParaRPr lang="ru-RU" altLang="ru-RU" sz="1400" dirty="0"/>
          </a:p>
          <a:p>
            <a:pPr>
              <a:spcBef>
                <a:spcPct val="50000"/>
              </a:spcBef>
            </a:pPr>
            <a:r>
              <a:rPr lang="ru-RU" altLang="ru-RU" sz="1400" dirty="0"/>
              <a:t> 1916-2009</a:t>
            </a:r>
          </a:p>
        </p:txBody>
      </p:sp>
      <p:sp>
        <p:nvSpPr>
          <p:cNvPr id="62472" name="Text Box 8"/>
          <p:cNvSpPr txBox="1">
            <a:spLocks noChangeArrowheads="1"/>
          </p:cNvSpPr>
          <p:nvPr/>
        </p:nvSpPr>
        <p:spPr bwMode="auto">
          <a:xfrm>
            <a:off x="7092280" y="3543011"/>
            <a:ext cx="1368425"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1400" dirty="0" err="1"/>
              <a:t>S.I.Syrovatskii</a:t>
            </a:r>
            <a:endParaRPr lang="ru-RU" altLang="ru-RU" sz="1400" dirty="0"/>
          </a:p>
          <a:p>
            <a:pPr>
              <a:spcBef>
                <a:spcPct val="50000"/>
              </a:spcBef>
            </a:pPr>
            <a:r>
              <a:rPr lang="ru-RU" altLang="ru-RU" sz="1400" dirty="0"/>
              <a:t>    1925-1979</a:t>
            </a:r>
          </a:p>
        </p:txBody>
      </p:sp>
      <p:sp>
        <p:nvSpPr>
          <p:cNvPr id="62478" name="Text Box 14"/>
          <p:cNvSpPr txBox="1">
            <a:spLocks noChangeArrowheads="1"/>
          </p:cNvSpPr>
          <p:nvPr/>
        </p:nvSpPr>
        <p:spPr bwMode="auto">
          <a:xfrm>
            <a:off x="3491880" y="5661248"/>
            <a:ext cx="3095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1400" dirty="0" smtClean="0"/>
              <a:t>196</a:t>
            </a:r>
            <a:r>
              <a:rPr lang="en-US" altLang="ru-RU" sz="1400" dirty="0" smtClean="0"/>
              <a:t>4, </a:t>
            </a:r>
            <a:r>
              <a:rPr lang="en-US" altLang="ru-RU" sz="1400" dirty="0"/>
              <a:t>“Bible” of cosmic ray physics</a:t>
            </a:r>
            <a:endParaRPr lang="ru-RU" altLang="ru-RU" sz="1400" dirty="0"/>
          </a:p>
        </p:txBody>
      </p:sp>
      <p:pic>
        <p:nvPicPr>
          <p:cNvPr id="12290" name="Picture 2" descr="C:\1a\Berezinskii\cont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190226"/>
            <a:ext cx="2636819" cy="407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61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Дата 3"/>
          <p:cNvSpPr>
            <a:spLocks noGrp="1"/>
          </p:cNvSpPr>
          <p:nvPr>
            <p:ph type="dt" sz="half" idx="10"/>
          </p:nvPr>
        </p:nvSpPr>
        <p:spPr/>
        <p:txBody>
          <a:bodyPr/>
          <a:lstStyle/>
          <a:p>
            <a:fld id="{1DFBBFF6-A3D1-4038-87C8-D3B474AF5F1B}" type="datetime1">
              <a:rPr lang="ru-RU" altLang="ru-RU"/>
              <a:pPr/>
              <a:t>01.10.2024</a:t>
            </a:fld>
            <a:endParaRPr lang="ru-RU" altLang="ru-RU"/>
          </a:p>
        </p:txBody>
      </p:sp>
      <p:sp>
        <p:nvSpPr>
          <p:cNvPr id="8" name="Номер слайда 5"/>
          <p:cNvSpPr>
            <a:spLocks noGrp="1"/>
          </p:cNvSpPr>
          <p:nvPr>
            <p:ph type="sldNum" sz="quarter" idx="12"/>
          </p:nvPr>
        </p:nvSpPr>
        <p:spPr/>
        <p:txBody>
          <a:bodyPr/>
          <a:lstStyle/>
          <a:p>
            <a:fld id="{A625274E-B678-45BC-8ACF-10F60F54E6E9}" type="slidenum">
              <a:rPr lang="ru-RU" altLang="ru-RU"/>
              <a:pPr/>
              <a:t>21</a:t>
            </a:fld>
            <a:endParaRPr lang="ru-RU" altLang="ru-RU"/>
          </a:p>
        </p:txBody>
      </p:sp>
      <p:sp>
        <p:nvSpPr>
          <p:cNvPr id="191490" name="Rectangle 2"/>
          <p:cNvSpPr>
            <a:spLocks noGrp="1" noChangeArrowheads="1"/>
          </p:cNvSpPr>
          <p:nvPr>
            <p:ph type="title"/>
          </p:nvPr>
        </p:nvSpPr>
        <p:spPr/>
        <p:txBody>
          <a:bodyPr/>
          <a:lstStyle/>
          <a:p>
            <a:r>
              <a:rPr lang="en-US" altLang="ru-RU" dirty="0" smtClean="0"/>
              <a:t>numerical</a:t>
            </a:r>
            <a:endParaRPr lang="ru-RU" altLang="ru-RU" dirty="0"/>
          </a:p>
        </p:txBody>
      </p:sp>
      <p:sp>
        <p:nvSpPr>
          <p:cNvPr id="191491" name="Rectangle 3"/>
          <p:cNvSpPr>
            <a:spLocks noGrp="1" noChangeArrowheads="1"/>
          </p:cNvSpPr>
          <p:nvPr>
            <p:ph type="body" idx="1"/>
          </p:nvPr>
        </p:nvSpPr>
        <p:spPr>
          <a:xfrm>
            <a:off x="457200" y="1484313"/>
            <a:ext cx="8229600" cy="4137025"/>
          </a:xfrm>
        </p:spPr>
        <p:txBody>
          <a:bodyPr/>
          <a:lstStyle/>
          <a:p>
            <a:pPr>
              <a:buFontTx/>
              <a:buNone/>
            </a:pPr>
            <a:r>
              <a:rPr lang="en-US" altLang="ru-RU" sz="2000" dirty="0"/>
              <a:t>Strong A.W. Max-Planck </a:t>
            </a:r>
            <a:r>
              <a:rPr lang="en-US" altLang="ru-RU" sz="2000" dirty="0" err="1"/>
              <a:t>Institut</a:t>
            </a:r>
            <a:r>
              <a:rPr lang="en-US" altLang="ru-RU" sz="2000" dirty="0"/>
              <a:t> </a:t>
            </a:r>
            <a:r>
              <a:rPr lang="en-US" altLang="ru-RU" sz="2000" dirty="0" err="1"/>
              <a:t>fuer</a:t>
            </a:r>
            <a:r>
              <a:rPr lang="en-US" altLang="ru-RU" sz="2000" dirty="0"/>
              <a:t> </a:t>
            </a:r>
            <a:r>
              <a:rPr lang="en-US" altLang="ru-RU" sz="2000" dirty="0" err="1"/>
              <a:t>Extraterrestrische</a:t>
            </a:r>
            <a:r>
              <a:rPr lang="en-US" altLang="ru-RU" sz="2000" dirty="0"/>
              <a:t> </a:t>
            </a:r>
            <a:r>
              <a:rPr lang="en-US" altLang="ru-RU" sz="2000" dirty="0" err="1"/>
              <a:t>Physik</a:t>
            </a:r>
            <a:endParaRPr lang="en-US" altLang="ru-RU" sz="2000" dirty="0"/>
          </a:p>
          <a:p>
            <a:pPr>
              <a:buFontTx/>
              <a:buNone/>
            </a:pPr>
            <a:r>
              <a:rPr lang="en-US" altLang="ru-RU" sz="2000" dirty="0" err="1"/>
              <a:t>Moskalenko</a:t>
            </a:r>
            <a:r>
              <a:rPr lang="en-US" altLang="ru-RU" sz="2000" dirty="0"/>
              <a:t> I. GSFC</a:t>
            </a:r>
            <a:endParaRPr lang="ru-RU" altLang="ru-RU" sz="2000" dirty="0"/>
          </a:p>
          <a:p>
            <a:pPr>
              <a:buFontTx/>
              <a:buNone/>
            </a:pPr>
            <a:r>
              <a:rPr lang="ru-RU" altLang="ru-RU" sz="2000" dirty="0"/>
              <a:t>http://galprop.stanford.edu/web_galprop/galprop_home.html</a:t>
            </a:r>
          </a:p>
        </p:txBody>
      </p:sp>
      <p:pic>
        <p:nvPicPr>
          <p:cNvPr id="191492" name="Picture 4" descr="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88640"/>
            <a:ext cx="6238875" cy="9810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539552" y="2708920"/>
                <a:ext cx="8280920" cy="3719416"/>
              </a:xfrm>
              <a:prstGeom prst="rect">
                <a:avLst/>
              </a:prstGeom>
              <a:noFill/>
            </p:spPr>
            <p:txBody>
              <a:bodyPr wrap="square" rtlCol="0">
                <a:spAutoFit/>
              </a:bodyPr>
              <a:lstStyle/>
              <a:p>
                <a:r>
                  <a:rPr lang="en-US" dirty="0" err="1" smtClean="0"/>
                  <a:t>Gal</a:t>
                </a:r>
                <a:r>
                  <a:rPr lang="en-US" dirty="0" err="1"/>
                  <a:t>P</a:t>
                </a:r>
                <a:r>
                  <a:rPr lang="en-US" dirty="0" err="1" smtClean="0"/>
                  <a:t>rop</a:t>
                </a:r>
                <a:r>
                  <a:rPr lang="en-US" dirty="0" smtClean="0"/>
                  <a:t> numerical code describes </a:t>
                </a:r>
                <a:r>
                  <a:rPr lang="en-US" dirty="0"/>
                  <a:t>propagation of cosmic rays in the Galaxy by phenomenological parameters, estimated from observational </a:t>
                </a:r>
                <a:r>
                  <a:rPr lang="en-US" dirty="0" smtClean="0"/>
                  <a:t>data:</a:t>
                </a:r>
                <a:endParaRPr lang="en-US" i="1" dirty="0">
                  <a:latin typeface="Cambria Math"/>
                </a:endParaRPr>
              </a:p>
              <a:p>
                <a14:m>
                  <m:oMath xmlns:m="http://schemas.openxmlformats.org/officeDocument/2006/math">
                    <m:r>
                      <a:rPr lang="en-US" i="1" dirty="0">
                        <a:latin typeface="Cambria Math"/>
                      </a:rPr>
                      <m:t>𝐿</m:t>
                    </m:r>
                    <m:r>
                      <a:rPr lang="en-US" i="1" dirty="0">
                        <a:latin typeface="Cambria Math"/>
                        <a:ea typeface="Cambria Math"/>
                      </a:rPr>
                      <m:t>~3 </m:t>
                    </m:r>
                    <m:sSup>
                      <m:sSupPr>
                        <m:ctrlPr>
                          <a:rPr lang="en-US" i="1" dirty="0">
                            <a:latin typeface="Cambria Math"/>
                            <a:ea typeface="Cambria Math"/>
                          </a:rPr>
                        </m:ctrlPr>
                      </m:sSupPr>
                      <m:e>
                        <m:r>
                          <a:rPr lang="en-US" i="1" dirty="0">
                            <a:latin typeface="Cambria Math"/>
                            <a:ea typeface="Cambria Math"/>
                          </a:rPr>
                          <m:t>10</m:t>
                        </m:r>
                      </m:e>
                      <m:sup>
                        <m:r>
                          <a:rPr lang="en-US" i="1" dirty="0">
                            <a:latin typeface="Cambria Math"/>
                            <a:ea typeface="Cambria Math"/>
                          </a:rPr>
                          <m:t>22</m:t>
                        </m:r>
                      </m:sup>
                    </m:sSup>
                  </m:oMath>
                </a14:m>
                <a:r>
                  <a:rPr lang="en-US" dirty="0" smtClean="0"/>
                  <a:t>cm, </a:t>
                </a:r>
                <a:endParaRPr lang="en-US" dirty="0"/>
              </a:p>
              <a:p>
                <a14:m>
                  <m:oMath xmlns:m="http://schemas.openxmlformats.org/officeDocument/2006/math">
                    <m:r>
                      <a:rPr lang="en-US" i="1">
                        <a:latin typeface="Cambria Math"/>
                      </a:rPr>
                      <m:t>𝐿</m:t>
                    </m:r>
                    <m:r>
                      <a:rPr lang="en-US" i="1">
                        <a:latin typeface="Cambria Math"/>
                        <a:ea typeface="Cambria Math"/>
                      </a:rPr>
                      <m:t>~</m:t>
                    </m:r>
                    <m:rad>
                      <m:radPr>
                        <m:degHide m:val="on"/>
                        <m:ctrlPr>
                          <a:rPr lang="en-US" i="1">
                            <a:latin typeface="Cambria Math"/>
                            <a:ea typeface="Cambria Math"/>
                          </a:rPr>
                        </m:ctrlPr>
                      </m:radPr>
                      <m:deg/>
                      <m:e>
                        <m:r>
                          <a:rPr lang="en-US" i="1">
                            <a:latin typeface="Cambria Math"/>
                            <a:ea typeface="Cambria Math"/>
                          </a:rPr>
                          <m:t>6</m:t>
                        </m:r>
                        <m:r>
                          <a:rPr lang="en-US" i="1">
                            <a:latin typeface="Cambria Math"/>
                            <a:ea typeface="Cambria Math"/>
                          </a:rPr>
                          <m:t>𝐷𝑇</m:t>
                        </m:r>
                      </m:e>
                    </m:rad>
                  </m:oMath>
                </a14:m>
                <a:r>
                  <a:rPr lang="en-US" dirty="0" smtClean="0"/>
                  <a:t>, </a:t>
                </a:r>
                <a:endParaRPr lang="en-US" i="1" dirty="0">
                  <a:latin typeface="Cambria Math"/>
                </a:endParaRPr>
              </a:p>
              <a:p>
                <a14:m>
                  <m:oMath xmlns:m="http://schemas.openxmlformats.org/officeDocument/2006/math">
                    <m:sSub>
                      <m:sSubPr>
                        <m:ctrlPr>
                          <a:rPr lang="en-US" i="1">
                            <a:latin typeface="Cambria Math"/>
                            <a:ea typeface="Cambria Math"/>
                          </a:rPr>
                        </m:ctrlPr>
                      </m:sSubPr>
                      <m:e>
                        <m:r>
                          <a:rPr lang="en-US" i="1">
                            <a:latin typeface="Cambria Math"/>
                            <a:ea typeface="Cambria Math"/>
                          </a:rPr>
                          <m:t>𝐿</m:t>
                        </m:r>
                      </m:e>
                      <m:sub>
                        <m:r>
                          <a:rPr lang="en-US" i="1">
                            <a:latin typeface="Cambria Math"/>
                            <a:ea typeface="Cambria Math"/>
                          </a:rPr>
                          <m:t>𝐶𝑅</m:t>
                        </m:r>
                      </m:sub>
                    </m:sSub>
                  </m:oMath>
                </a14:m>
                <a:r>
                  <a:rPr lang="en-US" dirty="0">
                    <a:ea typeface="Cambria Math"/>
                  </a:rPr>
                  <a:t>~</a:t>
                </a:r>
                <a14:m>
                  <m:oMath xmlns:m="http://schemas.openxmlformats.org/officeDocument/2006/math">
                    <m:sSub>
                      <m:sSubPr>
                        <m:ctrlPr>
                          <a:rPr lang="en-US" i="1" dirty="0">
                            <a:latin typeface="Cambria Math"/>
                            <a:ea typeface="Cambria Math"/>
                          </a:rPr>
                        </m:ctrlPr>
                      </m:sSubPr>
                      <m:e>
                        <m:r>
                          <a:rPr lang="en-US" i="1" dirty="0">
                            <a:latin typeface="Cambria Math"/>
                            <a:ea typeface="Cambria Math"/>
                          </a:rPr>
                          <m:t>𝑊</m:t>
                        </m:r>
                      </m:e>
                      <m:sub>
                        <m:r>
                          <a:rPr lang="en-US" i="1" dirty="0">
                            <a:latin typeface="Cambria Math"/>
                            <a:ea typeface="Cambria Math"/>
                          </a:rPr>
                          <m:t>𝐶𝑅</m:t>
                        </m:r>
                      </m:sub>
                    </m:sSub>
                    <m:r>
                      <a:rPr lang="en-US" dirty="0">
                        <a:latin typeface="Cambria Math"/>
                        <a:ea typeface="Cambria Math"/>
                      </a:rPr>
                      <m:t>/</m:t>
                    </m:r>
                    <m:r>
                      <a:rPr lang="en-US" i="1">
                        <a:latin typeface="Cambria Math"/>
                      </a:rPr>
                      <m:t>𝑇</m:t>
                    </m:r>
                  </m:oMath>
                </a14:m>
                <a:r>
                  <a:rPr lang="en-US" dirty="0">
                    <a:ea typeface="Cambria Math"/>
                  </a:rPr>
                  <a:t>~</a:t>
                </a:r>
                <a14:m>
                  <m:oMath xmlns:m="http://schemas.openxmlformats.org/officeDocument/2006/math">
                    <m:sSup>
                      <m:sSupPr>
                        <m:ctrlPr>
                          <a:rPr lang="en-US" i="1" dirty="0">
                            <a:latin typeface="Cambria Math"/>
                            <a:ea typeface="Cambria Math"/>
                          </a:rPr>
                        </m:ctrlPr>
                      </m:sSupPr>
                      <m:e>
                        <m:r>
                          <a:rPr lang="en-US" i="1" dirty="0">
                            <a:latin typeface="Cambria Math"/>
                            <a:ea typeface="Cambria Math"/>
                          </a:rPr>
                          <m:t>10</m:t>
                        </m:r>
                      </m:e>
                      <m:sup>
                        <m:r>
                          <a:rPr lang="en-US" i="1" dirty="0">
                            <a:latin typeface="Cambria Math"/>
                            <a:ea typeface="Cambria Math"/>
                          </a:rPr>
                          <m:t>40</m:t>
                        </m:r>
                      </m:sup>
                    </m:sSup>
                  </m:oMath>
                </a14:m>
                <a:r>
                  <a:rPr lang="en-US" dirty="0">
                    <a:ea typeface="Cambria Math"/>
                  </a:rPr>
                  <a:t> </a:t>
                </a:r>
                <a14:m>
                  <m:oMath xmlns:m="http://schemas.openxmlformats.org/officeDocument/2006/math">
                    <m:sSup>
                      <m:sSupPr>
                        <m:ctrlPr>
                          <a:rPr lang="en-US" i="1">
                            <a:latin typeface="Cambria Math"/>
                            <a:ea typeface="Cambria Math"/>
                          </a:rPr>
                        </m:ctrlPr>
                      </m:sSupPr>
                      <m:e>
                        <m:r>
                          <a:rPr lang="en-US" i="1">
                            <a:latin typeface="Cambria Math"/>
                            <a:ea typeface="Cambria Math"/>
                          </a:rPr>
                          <m:t>𝑒𝑟𝑔</m:t>
                        </m:r>
                        <m:r>
                          <a:rPr lang="en-US" i="1">
                            <a:latin typeface="Cambria Math"/>
                            <a:ea typeface="Cambria Math"/>
                          </a:rPr>
                          <m:t> </m:t>
                        </m:r>
                        <m:r>
                          <a:rPr lang="en-US" i="1">
                            <a:latin typeface="Cambria Math"/>
                            <a:ea typeface="Cambria Math"/>
                          </a:rPr>
                          <m:t>𝑠</m:t>
                        </m:r>
                      </m:e>
                      <m:sup>
                        <m:r>
                          <a:rPr lang="en-US" i="1">
                            <a:latin typeface="Cambria Math"/>
                            <a:ea typeface="Cambria Math"/>
                          </a:rPr>
                          <m:t>−1</m:t>
                        </m:r>
                      </m:sup>
                    </m:sSup>
                  </m:oMath>
                </a14:m>
                <a:endParaRPr lang="en-US" i="1" dirty="0" smtClean="0">
                  <a:latin typeface="Cambria Math"/>
                  <a:ea typeface="Cambria Math"/>
                </a:endParaRPr>
              </a:p>
              <a:p>
                <a:r>
                  <a:rPr lang="en-US" dirty="0" smtClean="0">
                    <a:ea typeface="Cambria Math"/>
                  </a:rPr>
                  <a:t> </a:t>
                </a:r>
                <a14:m>
                  <m:oMath xmlns:m="http://schemas.openxmlformats.org/officeDocument/2006/math">
                    <m:r>
                      <a:rPr lang="en-US" i="1">
                        <a:latin typeface="Cambria Math"/>
                        <a:ea typeface="Cambria Math"/>
                      </a:rPr>
                      <m:t>𝑇</m:t>
                    </m:r>
                    <m:r>
                      <a:rPr lang="en-US" i="1">
                        <a:latin typeface="Cambria Math"/>
                        <a:ea typeface="Cambria Math"/>
                      </a:rPr>
                      <m:t>(</m:t>
                    </m:r>
                    <m:r>
                      <a:rPr lang="en-US" i="1">
                        <a:latin typeface="Cambria Math"/>
                        <a:ea typeface="Cambria Math"/>
                      </a:rPr>
                      <m:t>𝐸</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𝐸</m:t>
                        </m:r>
                      </m:e>
                      <m:sup>
                        <m:r>
                          <a:rPr lang="en-US" i="1">
                            <a:latin typeface="Cambria Math"/>
                            <a:ea typeface="Cambria Math"/>
                          </a:rPr>
                          <m:t>−0.3</m:t>
                        </m:r>
                      </m:sup>
                    </m:sSup>
                  </m:oMath>
                </a14:m>
                <a:endParaRPr lang="en-US" i="1" dirty="0" smtClean="0">
                  <a:latin typeface="Cambria Math"/>
                  <a:ea typeface="Cambria Math"/>
                </a:endParaRPr>
              </a:p>
              <a:p>
                <a14:m>
                  <m:oMath xmlns:m="http://schemas.openxmlformats.org/officeDocument/2006/math">
                    <m:sSub>
                      <m:sSubPr>
                        <m:ctrlPr>
                          <a:rPr lang="en-US" i="1" smtClean="0">
                            <a:latin typeface="Cambria Math"/>
                            <a:ea typeface="Cambria Math"/>
                          </a:rPr>
                        </m:ctrlPr>
                      </m:sSubPr>
                      <m:e>
                        <m:r>
                          <a:rPr lang="en-US" b="0" i="1" smtClean="0">
                            <a:latin typeface="Cambria Math"/>
                            <a:ea typeface="Cambria Math"/>
                          </a:rPr>
                          <m:t>𝑇</m:t>
                        </m:r>
                      </m:e>
                      <m:sub>
                        <m:r>
                          <a:rPr lang="en-US" b="0" i="1" smtClean="0">
                            <a:latin typeface="Cambria Math"/>
                            <a:ea typeface="Cambria Math"/>
                          </a:rPr>
                          <m:t>∗</m:t>
                        </m:r>
                      </m:sub>
                    </m:sSub>
                    <m:r>
                      <a:rPr lang="en-US" i="1" smtClean="0">
                        <a:latin typeface="Cambria Math"/>
                        <a:ea typeface="Cambria Math"/>
                      </a:rPr>
                      <m:t>~</m:t>
                    </m:r>
                    <m:sSup>
                      <m:sSupPr>
                        <m:ctrlPr>
                          <a:rPr lang="en-US"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8</m:t>
                        </m:r>
                      </m:sup>
                    </m:sSup>
                    <m:r>
                      <a:rPr lang="en-US" b="0" i="1" smtClean="0">
                        <a:latin typeface="Cambria Math"/>
                        <a:ea typeface="Cambria Math"/>
                      </a:rPr>
                      <m:t> </m:t>
                    </m:r>
                    <m:r>
                      <m:rPr>
                        <m:sty m:val="p"/>
                      </m:rPr>
                      <a:rPr lang="en-US" i="1" smtClean="0">
                        <a:latin typeface="Cambria Math"/>
                        <a:ea typeface="Cambria Math"/>
                      </a:rPr>
                      <m:t>y</m:t>
                    </m:r>
                  </m:oMath>
                </a14:m>
                <a:r>
                  <a:rPr lang="en-US" i="1" dirty="0" smtClean="0">
                    <a:latin typeface="Cambria Math"/>
                    <a:ea typeface="Cambria Math"/>
                  </a:rPr>
                  <a:t>r</a:t>
                </a:r>
              </a:p>
              <a:p>
                <a:r>
                  <a:rPr lang="en-US" b="0" dirty="0" smtClean="0">
                    <a:ea typeface="Cambria Math"/>
                  </a:rPr>
                  <a:t> </a:t>
                </a:r>
                <a14:m>
                  <m:oMath xmlns:m="http://schemas.openxmlformats.org/officeDocument/2006/math">
                    <m:r>
                      <a:rPr lang="en-US" b="0" i="1" smtClean="0">
                        <a:latin typeface="Cambria Math"/>
                        <a:ea typeface="Cambria Math"/>
                      </a:rPr>
                      <m:t>𝐷</m:t>
                    </m:r>
                    <m:r>
                      <a:rPr lang="en-US" b="0" i="1" smtClean="0">
                        <a:latin typeface="Cambria Math"/>
                        <a:ea typeface="Cambria Math"/>
                      </a:rPr>
                      <m:t>(</m:t>
                    </m:r>
                    <m:r>
                      <a:rPr lang="en-US" b="0" i="1" smtClean="0">
                        <a:latin typeface="Cambria Math"/>
                        <a:ea typeface="Cambria Math"/>
                      </a:rPr>
                      <m:t>𝐸</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𝐸</m:t>
                        </m:r>
                      </m:e>
                      <m:sup>
                        <m:r>
                          <a:rPr lang="en-US" b="0" i="1" smtClean="0">
                            <a:latin typeface="Cambria Math"/>
                            <a:ea typeface="Cambria Math"/>
                          </a:rPr>
                          <m:t>0.3</m:t>
                        </m:r>
                      </m:sup>
                    </m:sSup>
                  </m:oMath>
                </a14:m>
                <a:endParaRPr lang="en-US" dirty="0" smtClean="0">
                  <a:ea typeface="Cambria Math"/>
                </a:endParaRPr>
              </a:p>
              <a:p>
                <a:r>
                  <a:rPr lang="en-US" dirty="0">
                    <a:ea typeface="Cambria Math"/>
                  </a:rPr>
                  <a:t> </a:t>
                </a:r>
                <a14:m>
                  <m:oMath xmlns:m="http://schemas.openxmlformats.org/officeDocument/2006/math">
                    <m:r>
                      <a:rPr lang="en-US" b="0" i="1" smtClean="0">
                        <a:latin typeface="Cambria Math"/>
                      </a:rPr>
                      <m:t>𝐷</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10</m:t>
                        </m:r>
                      </m:e>
                      <m:sup>
                        <m:r>
                          <a:rPr lang="en-US" b="0" i="1" smtClean="0">
                            <a:latin typeface="Cambria Math"/>
                            <a:ea typeface="Cambria Math"/>
                          </a:rPr>
                          <m:t>28</m:t>
                        </m:r>
                      </m:sup>
                    </m:sSup>
                    <m:sSup>
                      <m:sSupPr>
                        <m:ctrlPr>
                          <a:rPr lang="en-US" i="1" smtClean="0">
                            <a:latin typeface="Cambria Math"/>
                            <a:ea typeface="Cambria Math"/>
                          </a:rPr>
                        </m:ctrlPr>
                      </m:sSupPr>
                      <m:e>
                        <m:r>
                          <a:rPr lang="en-US" b="0" i="1" smtClean="0">
                            <a:latin typeface="Cambria Math"/>
                            <a:ea typeface="Cambria Math"/>
                          </a:rPr>
                          <m:t>𝑐𝑚</m:t>
                        </m:r>
                      </m:e>
                      <m:sup>
                        <m:r>
                          <a:rPr lang="en-US" b="0" i="1" smtClean="0">
                            <a:latin typeface="Cambria Math"/>
                            <a:ea typeface="Cambria Math"/>
                          </a:rPr>
                          <m:t>2</m:t>
                        </m:r>
                      </m:sup>
                    </m:sSup>
                    <m:sSup>
                      <m:sSupPr>
                        <m:ctrlPr>
                          <a:rPr lang="en-US" i="1" smtClean="0">
                            <a:latin typeface="Cambria Math"/>
                            <a:ea typeface="Cambria Math"/>
                          </a:rPr>
                        </m:ctrlPr>
                      </m:sSupPr>
                      <m:e>
                        <m:r>
                          <a:rPr lang="en-US" b="0" i="1" smtClean="0">
                            <a:latin typeface="Cambria Math"/>
                            <a:ea typeface="Cambria Math"/>
                          </a:rPr>
                          <m:t>𝑠</m:t>
                        </m:r>
                      </m:e>
                      <m:sup>
                        <m:r>
                          <a:rPr lang="en-US" b="0" i="1" smtClean="0">
                            <a:latin typeface="Cambria Math"/>
                            <a:ea typeface="Cambria Math"/>
                          </a:rPr>
                          <m:t>−1</m:t>
                        </m:r>
                      </m:sup>
                    </m:sSup>
                    <m:r>
                      <a:rPr lang="en-US" i="1">
                        <a:latin typeface="Cambria Math"/>
                        <a:ea typeface="Cambria Math"/>
                      </a:rPr>
                      <m:t>,</m:t>
                    </m:r>
                  </m:oMath>
                </a14:m>
                <a:r>
                  <a:rPr lang="en-US" dirty="0">
                    <a:ea typeface="Cambria Math"/>
                  </a:rPr>
                  <a:t> </a:t>
                </a:r>
                <a14:m>
                  <m:oMath xmlns:m="http://schemas.openxmlformats.org/officeDocument/2006/math">
                    <m:r>
                      <a:rPr lang="en-US" i="1" dirty="0">
                        <a:latin typeface="Cambria Math"/>
                        <a:ea typeface="Cambria Math"/>
                      </a:rPr>
                      <m:t>𝐸</m:t>
                    </m:r>
                    <m:r>
                      <a:rPr lang="en-US" i="1" dirty="0">
                        <a:latin typeface="Cambria Math"/>
                        <a:ea typeface="Cambria Math"/>
                      </a:rPr>
                      <m:t>~1 </m:t>
                    </m:r>
                    <m:r>
                      <a:rPr lang="en-US" i="1" dirty="0">
                        <a:latin typeface="Cambria Math"/>
                        <a:ea typeface="Cambria Math"/>
                      </a:rPr>
                      <m:t>𝐺𝑒𝑉</m:t>
                    </m:r>
                  </m:oMath>
                </a14:m>
                <a:endParaRPr lang="en-US" dirty="0">
                  <a:ea typeface="Cambria Math"/>
                </a:endParaRPr>
              </a:p>
              <a:p>
                <a:r>
                  <a:rPr lang="en-US" dirty="0" smtClean="0">
                    <a:ea typeface="Cambria Math"/>
                  </a:rPr>
                  <a:t> </a:t>
                </a:r>
                <a14:m>
                  <m:oMath xmlns:m="http://schemas.openxmlformats.org/officeDocument/2006/math">
                    <m:r>
                      <a:rPr lang="en-US" i="1" dirty="0">
                        <a:latin typeface="Cambria Math"/>
                        <a:ea typeface="Cambria Math"/>
                      </a:rPr>
                      <m:t>𝑄</m:t>
                    </m:r>
                    <m:d>
                      <m:dPr>
                        <m:ctrlPr>
                          <a:rPr lang="en-US" i="1" dirty="0">
                            <a:latin typeface="Cambria Math"/>
                            <a:ea typeface="Cambria Math"/>
                          </a:rPr>
                        </m:ctrlPr>
                      </m:dPr>
                      <m:e>
                        <m:r>
                          <a:rPr lang="en-US" i="1" dirty="0">
                            <a:latin typeface="Cambria Math"/>
                            <a:ea typeface="Cambria Math"/>
                          </a:rPr>
                          <m:t>𝐸</m:t>
                        </m:r>
                      </m:e>
                    </m:d>
                    <m:r>
                      <a:rPr lang="en-US" i="1" dirty="0">
                        <a:latin typeface="Cambria Math"/>
                        <a:ea typeface="Cambria Math"/>
                      </a:rPr>
                      <m:t>=</m:t>
                    </m:r>
                    <m:r>
                      <a:rPr lang="en-US" i="1" dirty="0">
                        <a:latin typeface="Cambria Math"/>
                        <a:ea typeface="Cambria Math"/>
                      </a:rPr>
                      <m:t>𝐾</m:t>
                    </m:r>
                    <m:sSup>
                      <m:sSupPr>
                        <m:ctrlPr>
                          <a:rPr lang="en-US" i="1" dirty="0">
                            <a:latin typeface="Cambria Math"/>
                            <a:ea typeface="Cambria Math"/>
                          </a:rPr>
                        </m:ctrlPr>
                      </m:sSupPr>
                      <m:e>
                        <m:r>
                          <a:rPr lang="en-US" i="1" dirty="0">
                            <a:latin typeface="Cambria Math"/>
                            <a:ea typeface="Cambria Math"/>
                          </a:rPr>
                          <m:t>𝐸</m:t>
                        </m:r>
                      </m:e>
                      <m:sup>
                        <m:r>
                          <a:rPr lang="en-US" i="1" dirty="0">
                            <a:latin typeface="Cambria Math"/>
                            <a:ea typeface="Cambria Math"/>
                          </a:rPr>
                          <m:t>−</m:t>
                        </m:r>
                        <m:sSub>
                          <m:sSubPr>
                            <m:ctrlPr>
                              <a:rPr lang="en-US" i="1" dirty="0" smtClean="0">
                                <a:latin typeface="Cambria Math"/>
                                <a:ea typeface="Cambria Math"/>
                              </a:rPr>
                            </m:ctrlPr>
                          </m:sSubPr>
                          <m:e>
                            <m:r>
                              <a:rPr lang="en-US" i="1" dirty="0">
                                <a:latin typeface="Cambria Math"/>
                                <a:ea typeface="Cambria Math"/>
                              </a:rPr>
                              <m:t>𝛾</m:t>
                            </m:r>
                          </m:e>
                          <m:sub>
                            <m:r>
                              <a:rPr lang="en-US" i="1" dirty="0">
                                <a:latin typeface="Cambria Math"/>
                                <a:ea typeface="Cambria Math"/>
                              </a:rPr>
                              <m:t>0</m:t>
                            </m:r>
                          </m:sub>
                        </m:sSub>
                      </m:sup>
                    </m:sSup>
                    <m:r>
                      <a:rPr lang="en-US" b="0" i="1" dirty="0" smtClean="0">
                        <a:latin typeface="Cambria Math"/>
                        <a:ea typeface="Cambria Math"/>
                      </a:rPr>
                      <m:t> </m:t>
                    </m:r>
                  </m:oMath>
                </a14:m>
                <a:r>
                  <a:rPr lang="en-US" b="0" dirty="0" smtClean="0">
                    <a:ea typeface="Cambria Math"/>
                  </a:rPr>
                  <a:t>, </a:t>
                </a:r>
                <a14:m>
                  <m:oMath xmlns:m="http://schemas.openxmlformats.org/officeDocument/2006/math">
                    <m:sSub>
                      <m:sSubPr>
                        <m:ctrlPr>
                          <a:rPr lang="en-US" i="1" dirty="0">
                            <a:latin typeface="Cambria Math"/>
                            <a:ea typeface="Cambria Math"/>
                          </a:rPr>
                        </m:ctrlPr>
                      </m:sSubPr>
                      <m:e>
                        <m:r>
                          <a:rPr lang="en-US" i="1" dirty="0">
                            <a:latin typeface="Cambria Math"/>
                            <a:ea typeface="Cambria Math"/>
                          </a:rPr>
                          <m:t>𝛾</m:t>
                        </m:r>
                      </m:e>
                      <m:sub>
                        <m:r>
                          <a:rPr lang="en-US" i="1" dirty="0">
                            <a:latin typeface="Cambria Math"/>
                            <a:ea typeface="Cambria Math"/>
                          </a:rPr>
                          <m:t>0</m:t>
                        </m:r>
                      </m:sub>
                    </m:sSub>
                    <m:r>
                      <a:rPr lang="en-US" b="0" i="1" dirty="0" smtClean="0">
                        <a:latin typeface="Cambria Math"/>
                        <a:ea typeface="Cambria Math"/>
                      </a:rPr>
                      <m:t>=2.3</m:t>
                    </m:r>
                  </m:oMath>
                </a14:m>
                <a:endParaRPr lang="en-US" b="0" dirty="0" smtClean="0">
                  <a:ea typeface="Cambria Math"/>
                </a:endParaRPr>
              </a:p>
              <a:p>
                <a:endParaRPr lang="en-US" dirty="0">
                  <a:ea typeface="Cambria Math"/>
                </a:endParaRPr>
              </a:p>
              <a:p>
                <a:r>
                  <a:rPr lang="en-US" dirty="0">
                    <a:ea typeface="Cambria Math"/>
                  </a:rPr>
                  <a:t>Free escape of CRs from the galactic halo </a:t>
                </a:r>
                <a:r>
                  <a:rPr lang="en-US" dirty="0" smtClean="0">
                    <a:ea typeface="Cambria Math"/>
                  </a:rPr>
                  <a:t>where </a:t>
                </a:r>
                <a14:m>
                  <m:oMath xmlns:m="http://schemas.openxmlformats.org/officeDocument/2006/math">
                    <m:sSub>
                      <m:sSubPr>
                        <m:ctrlPr>
                          <a:rPr lang="en-US" i="1">
                            <a:latin typeface="Cambria Math"/>
                            <a:ea typeface="Cambria Math"/>
                          </a:rPr>
                        </m:ctrlPr>
                      </m:sSubPr>
                      <m:e>
                        <m:r>
                          <a:rPr lang="en-US" b="0" i="1" smtClean="0">
                            <a:latin typeface="Cambria Math"/>
                            <a:ea typeface="Cambria Math"/>
                          </a:rPr>
                          <m:t>𝐿</m:t>
                        </m:r>
                        <m:r>
                          <a:rPr lang="en-US" b="0" i="1" smtClean="0">
                            <a:latin typeface="Cambria Math"/>
                            <a:ea typeface="Cambria Math"/>
                          </a:rPr>
                          <m:t>=</m:t>
                        </m:r>
                        <m:r>
                          <a:rPr lang="en-US" b="0" i="1" smtClean="0">
                            <a:latin typeface="Cambria Math"/>
                            <a:ea typeface="Cambria Math"/>
                          </a:rPr>
                          <m:t>𝑐𝑜𝑛𝑠𝑡</m:t>
                        </m:r>
                        <m:r>
                          <a:rPr lang="en-US" b="0" i="1" smtClean="0">
                            <a:latin typeface="Cambria Math"/>
                            <a:ea typeface="Cambria Math"/>
                          </a:rPr>
                          <m:t>, </m:t>
                        </m:r>
                        <m:r>
                          <a:rPr lang="en-US" i="1">
                            <a:latin typeface="Cambria Math"/>
                            <a:ea typeface="Cambria Math"/>
                          </a:rPr>
                          <m:t>𝑁</m:t>
                        </m:r>
                      </m:e>
                      <m:sub>
                        <m:r>
                          <a:rPr lang="en-US" i="1">
                            <a:latin typeface="Cambria Math"/>
                            <a:ea typeface="Cambria Math"/>
                          </a:rPr>
                          <m:t>𝐶𝑅</m:t>
                        </m:r>
                      </m:sub>
                    </m:sSub>
                  </m:oMath>
                </a14:m>
                <a:r>
                  <a:rPr lang="en-US" dirty="0">
                    <a:ea typeface="Cambria Math"/>
                  </a:rPr>
                  <a:t>=</a:t>
                </a:r>
                <a:r>
                  <a:rPr lang="en-US" dirty="0" smtClean="0">
                    <a:ea typeface="Cambria Math"/>
                  </a:rPr>
                  <a:t>0.</a:t>
                </a:r>
                <a:endParaRPr lang="en-US" dirty="0">
                  <a:ea typeface="Cambria Math"/>
                </a:endParaRPr>
              </a:p>
              <a:p>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539552" y="2708920"/>
                <a:ext cx="8280920" cy="3719416"/>
              </a:xfrm>
              <a:prstGeom prst="rect">
                <a:avLst/>
              </a:prstGeom>
              <a:blipFill rotWithShape="1">
                <a:blip r:embed="rId4"/>
                <a:stretch>
                  <a:fillRect l="-663" t="-818"/>
                </a:stretch>
              </a:blipFill>
            </p:spPr>
            <p:txBody>
              <a:bodyPr/>
              <a:lstStyle/>
              <a:p>
                <a:r>
                  <a:rPr lang="ru-RU">
                    <a:noFill/>
                  </a:rPr>
                  <a:t> </a:t>
                </a:r>
              </a:p>
            </p:txBody>
          </p:sp>
        </mc:Fallback>
      </mc:AlternateContent>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356992"/>
            <a:ext cx="3475037"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40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10952"/>
          </a:xfrm>
        </p:spPr>
        <p:txBody>
          <a:bodyPr/>
          <a:lstStyle/>
          <a:p>
            <a:r>
              <a:rPr lang="en-US" sz="2800" dirty="0"/>
              <a:t>Static halo</a:t>
            </a:r>
            <a:endParaRPr lang="ru-RU" sz="28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395536" y="836712"/>
                <a:ext cx="8229600" cy="4525963"/>
              </a:xfrm>
            </p:spPr>
            <p:txBody>
              <a:bodyPr>
                <a:normAutofit fontScale="92500" lnSpcReduction="10000"/>
              </a:bodyPr>
              <a:lstStyle/>
              <a:p>
                <a:r>
                  <a:rPr lang="en-US" sz="2400" dirty="0" smtClean="0"/>
                  <a:t> </a:t>
                </a:r>
                <a:r>
                  <a:rPr lang="en-US" sz="2400" dirty="0"/>
                  <a:t>CRs are </a:t>
                </a:r>
                <a:r>
                  <a:rPr lang="en-US" sz="2400" dirty="0" smtClean="0"/>
                  <a:t>confined by scattering </a:t>
                </a:r>
                <a:r>
                  <a:rPr lang="en-US" sz="2400" dirty="0"/>
                  <a:t>on </a:t>
                </a:r>
                <a:r>
                  <a:rPr lang="en-US" sz="2400" dirty="0" smtClean="0"/>
                  <a:t>unknown magnetic </a:t>
                </a:r>
                <a:r>
                  <a:rPr lang="en-US" sz="2400" dirty="0"/>
                  <a:t>fluctuations, which leads to </a:t>
                </a:r>
                <a:r>
                  <a:rPr lang="en-US" sz="2400" dirty="0" smtClean="0"/>
                  <a:t>the phenomenological model </a:t>
                </a:r>
                <a:r>
                  <a:rPr lang="en-US" sz="2400" dirty="0"/>
                  <a:t>with </a:t>
                </a:r>
                <a:r>
                  <a:rPr lang="en-US" sz="2400" dirty="0" smtClean="0"/>
                  <a:t>arbitrary parameters of CR diffusion </a:t>
                </a:r>
                <a:r>
                  <a:rPr lang="en-US" sz="2400" i="1" dirty="0"/>
                  <a:t>D(E)</a:t>
                </a:r>
                <a:r>
                  <a:rPr lang="en-US" sz="2400" dirty="0"/>
                  <a:t> and  </a:t>
                </a:r>
                <a:r>
                  <a:rPr lang="en-US" sz="2400" dirty="0" smtClean="0"/>
                  <a:t>the </a:t>
                </a:r>
                <a:r>
                  <a:rPr lang="en-US" sz="2400" dirty="0"/>
                  <a:t>halo </a:t>
                </a:r>
                <a:r>
                  <a:rPr lang="en-US" sz="2400" dirty="0" smtClean="0"/>
                  <a:t>size </a:t>
                </a:r>
                <a:r>
                  <a:rPr lang="en-US" sz="2400" i="1" dirty="0"/>
                  <a:t>L</a:t>
                </a:r>
                <a:r>
                  <a:rPr lang="en-US" sz="2400" dirty="0" smtClean="0"/>
                  <a:t>. </a:t>
                </a:r>
              </a:p>
              <a:p>
                <a:r>
                  <a:rPr lang="en-US" sz="2400" dirty="0" smtClean="0"/>
                  <a:t>The </a:t>
                </a:r>
                <a:r>
                  <a:rPr lang="en-US" sz="2400" dirty="0"/>
                  <a:t>spatial distribution of CR sources plays a minor role in such models because of CR effective mixing the extended halo </a:t>
                </a:r>
                <a14:m>
                  <m:oMath xmlns:m="http://schemas.openxmlformats.org/officeDocument/2006/math">
                    <m:r>
                      <a:rPr lang="en-US" sz="2400" i="1">
                        <a:latin typeface="Cambria Math"/>
                      </a:rPr>
                      <m:t>𝐿</m:t>
                    </m:r>
                    <m:r>
                      <a:rPr lang="en-US" sz="2400" i="1">
                        <a:latin typeface="Cambria Math"/>
                        <a:ea typeface="Cambria Math"/>
                      </a:rPr>
                      <m:t>~10 </m:t>
                    </m:r>
                    <m:r>
                      <a:rPr lang="en-US" sz="2400" i="1">
                        <a:latin typeface="Cambria Math"/>
                        <a:ea typeface="Cambria Math"/>
                      </a:rPr>
                      <m:t>𝑘𝑝𝑐</m:t>
                    </m:r>
                  </m:oMath>
                </a14:m>
                <a:r>
                  <a:rPr lang="en-US" sz="2400" dirty="0"/>
                  <a:t>. </a:t>
                </a:r>
                <a:endParaRPr lang="en-US" sz="2400" dirty="0" smtClean="0"/>
              </a:p>
              <a:p>
                <a:r>
                  <a:rPr lang="en-US" sz="2400" dirty="0"/>
                  <a:t>I</a:t>
                </a:r>
                <a:r>
                  <a:rPr lang="en-US" sz="2400" dirty="0" smtClean="0"/>
                  <a:t>rrespective </a:t>
                </a:r>
                <a:r>
                  <a:rPr lang="en-US" sz="2400" dirty="0"/>
                  <a:t>of their </a:t>
                </a:r>
                <a:r>
                  <a:rPr lang="en-US" sz="2400" dirty="0" smtClean="0"/>
                  <a:t>kinetic energy </a:t>
                </a:r>
                <a:r>
                  <a:rPr lang="en-US" sz="2400" i="1" dirty="0"/>
                  <a:t>E</a:t>
                </a:r>
                <a:r>
                  <a:rPr lang="en-US" sz="2400" dirty="0"/>
                  <a:t>, </a:t>
                </a:r>
                <a:r>
                  <a:rPr lang="en-US" sz="2400" dirty="0" smtClean="0"/>
                  <a:t>CRs </a:t>
                </a:r>
                <a:r>
                  <a:rPr lang="en-US" sz="2400" dirty="0"/>
                  <a:t>free escape at a given halo edge </a:t>
                </a:r>
                <a:r>
                  <a:rPr lang="en-US" sz="2400" dirty="0" smtClean="0"/>
                  <a:t>(see e.g. </a:t>
                </a:r>
                <a:r>
                  <a:rPr lang="en-US" sz="2400" i="1" dirty="0" err="1" smtClean="0"/>
                  <a:t>Ginzburg</a:t>
                </a:r>
                <a:r>
                  <a:rPr lang="en-US" sz="2400" i="1" dirty="0" smtClean="0"/>
                  <a:t> </a:t>
                </a:r>
                <a:r>
                  <a:rPr lang="en-US" sz="2400" i="1" dirty="0"/>
                  <a:t>&amp; </a:t>
                </a:r>
                <a:r>
                  <a:rPr lang="en-US" sz="2400" i="1" dirty="0" err="1"/>
                  <a:t>Syrovatskii</a:t>
                </a:r>
                <a:r>
                  <a:rPr lang="en-US" sz="2400" i="1" dirty="0"/>
                  <a:t> </a:t>
                </a:r>
                <a:r>
                  <a:rPr lang="en-US" sz="2400" dirty="0"/>
                  <a:t>1964; </a:t>
                </a:r>
                <a:r>
                  <a:rPr lang="en-US" sz="2400" i="1" dirty="0" err="1"/>
                  <a:t>Berezinskii</a:t>
                </a:r>
                <a:r>
                  <a:rPr lang="en-US" sz="2400" i="1" dirty="0"/>
                  <a:t> et al</a:t>
                </a:r>
                <a:r>
                  <a:rPr lang="en-US" sz="2400" dirty="0"/>
                  <a:t>. </a:t>
                </a:r>
                <a:r>
                  <a:rPr lang="en-US" sz="2400" dirty="0" smtClean="0"/>
                  <a:t>1990). </a:t>
                </a:r>
              </a:p>
              <a:p>
                <a:r>
                  <a:rPr lang="en-US" sz="2400" dirty="0" smtClean="0"/>
                  <a:t>Recently</a:t>
                </a:r>
                <a:r>
                  <a:rPr lang="en-US" sz="2400" dirty="0"/>
                  <a:t>, </a:t>
                </a:r>
                <a:r>
                  <a:rPr lang="en-US" sz="2400" i="1" dirty="0" err="1"/>
                  <a:t>Boschini</a:t>
                </a:r>
                <a:r>
                  <a:rPr lang="en-US" sz="2400" dirty="0"/>
                  <a:t> et al</a:t>
                </a:r>
                <a:r>
                  <a:rPr lang="en-US" sz="2400" dirty="0" smtClean="0"/>
                  <a:t>. </a:t>
                </a:r>
                <a:r>
                  <a:rPr lang="it-IT" sz="2400" dirty="0" smtClean="0"/>
                  <a:t>(</a:t>
                </a:r>
                <a:r>
                  <a:rPr lang="it-IT" sz="2400" dirty="0"/>
                  <a:t>2017, 2020) estimated </a:t>
                </a:r>
                <a:endParaRPr lang="it-IT" sz="2400" dirty="0" smtClean="0"/>
              </a:p>
              <a:p>
                <a:pPr marL="0" indent="0">
                  <a:buNone/>
                </a:pPr>
                <a:r>
                  <a:rPr lang="it-IT" sz="2400" i="1" dirty="0" smtClean="0"/>
                  <a:t>       D </a:t>
                </a:r>
                <a:r>
                  <a:rPr lang="it-IT" sz="2400" dirty="0"/>
                  <a:t>~ </a:t>
                </a:r>
                <a14:m>
                  <m:oMath xmlns:m="http://schemas.openxmlformats.org/officeDocument/2006/math">
                    <m:sSup>
                      <m:sSupPr>
                        <m:ctrlPr>
                          <a:rPr lang="it-IT" sz="2400" i="1" dirty="0" smtClean="0">
                            <a:latin typeface="Cambria Math"/>
                          </a:rPr>
                        </m:ctrlPr>
                      </m:sSupPr>
                      <m:e>
                        <m:r>
                          <a:rPr lang="en-US" sz="2400" b="0" i="1" dirty="0" smtClean="0">
                            <a:latin typeface="Cambria Math"/>
                          </a:rPr>
                          <m:t>10</m:t>
                        </m:r>
                      </m:e>
                      <m:sup>
                        <m:r>
                          <a:rPr lang="en-US" sz="2400" b="0" i="1" dirty="0" smtClean="0">
                            <a:latin typeface="Cambria Math"/>
                          </a:rPr>
                          <m:t>28</m:t>
                        </m:r>
                      </m:sup>
                    </m:sSup>
                    <m:r>
                      <a:rPr lang="it-IT" sz="2400" i="1" dirty="0" smtClean="0">
                        <a:latin typeface="Cambria Math"/>
                      </a:rPr>
                      <m:t> </m:t>
                    </m:r>
                    <m:sSup>
                      <m:sSupPr>
                        <m:ctrlPr>
                          <a:rPr lang="it-IT" sz="2400" i="1" dirty="0" smtClean="0">
                            <a:latin typeface="Cambria Math"/>
                          </a:rPr>
                        </m:ctrlPr>
                      </m:sSupPr>
                      <m:e>
                        <m:d>
                          <m:dPr>
                            <m:ctrlPr>
                              <a:rPr lang="it-IT" sz="2400" i="1" dirty="0" smtClean="0">
                                <a:latin typeface="Cambria Math"/>
                              </a:rPr>
                            </m:ctrlPr>
                          </m:dPr>
                          <m:e>
                            <m:f>
                              <m:fPr>
                                <m:ctrlPr>
                                  <a:rPr lang="it-IT" sz="2400" i="1" dirty="0" smtClean="0">
                                    <a:latin typeface="Cambria Math"/>
                                  </a:rPr>
                                </m:ctrlPr>
                              </m:fPr>
                              <m:num>
                                <m:r>
                                  <a:rPr lang="en-US" sz="2400" b="0" i="1" dirty="0" smtClean="0">
                                    <a:latin typeface="Cambria Math"/>
                                  </a:rPr>
                                  <m:t>𝐸</m:t>
                                </m:r>
                              </m:num>
                              <m:den>
                                <m:r>
                                  <a:rPr lang="en-US" sz="2400" b="0" i="1" dirty="0" smtClean="0">
                                    <a:latin typeface="Cambria Math"/>
                                  </a:rPr>
                                  <m:t>1 </m:t>
                                </m:r>
                                <m:r>
                                  <a:rPr lang="en-US" sz="2400" b="0" i="1" dirty="0" smtClean="0">
                                    <a:latin typeface="Cambria Math"/>
                                  </a:rPr>
                                  <m:t>𝐺𝑒𝑉</m:t>
                                </m:r>
                              </m:den>
                            </m:f>
                          </m:e>
                        </m:d>
                      </m:e>
                      <m:sup>
                        <m:r>
                          <a:rPr lang="en-US" sz="2400" b="0" i="1" dirty="0" smtClean="0">
                            <a:latin typeface="Cambria Math"/>
                          </a:rPr>
                          <m:t>0.3</m:t>
                        </m:r>
                      </m:sup>
                    </m:sSup>
                    <m:sSup>
                      <m:sSupPr>
                        <m:ctrlPr>
                          <a:rPr lang="it-IT" sz="2400" i="1" dirty="0" smtClean="0">
                            <a:latin typeface="Cambria Math"/>
                          </a:rPr>
                        </m:ctrlPr>
                      </m:sSupPr>
                      <m:e>
                        <m:r>
                          <a:rPr lang="en-US" sz="2400" b="0" i="1" dirty="0" smtClean="0">
                            <a:latin typeface="Cambria Math"/>
                          </a:rPr>
                          <m:t>𝑐𝑚</m:t>
                        </m:r>
                      </m:e>
                      <m:sup>
                        <m:r>
                          <a:rPr lang="en-US" sz="2400" b="0" i="1" dirty="0" smtClean="0">
                            <a:latin typeface="Cambria Math"/>
                          </a:rPr>
                          <m:t>2</m:t>
                        </m:r>
                      </m:sup>
                    </m:sSup>
                    <m:sSup>
                      <m:sSupPr>
                        <m:ctrlPr>
                          <a:rPr lang="it-IT" sz="2400" i="1" dirty="0" smtClean="0">
                            <a:latin typeface="Cambria Math"/>
                          </a:rPr>
                        </m:ctrlPr>
                      </m:sSupPr>
                      <m:e>
                        <m:r>
                          <a:rPr lang="en-US" sz="2400" b="0" i="1" dirty="0" smtClean="0">
                            <a:latin typeface="Cambria Math"/>
                          </a:rPr>
                          <m:t>𝑠</m:t>
                        </m:r>
                      </m:e>
                      <m:sup>
                        <m:r>
                          <a:rPr lang="en-US" sz="2400" b="0" i="1" dirty="0" smtClean="0">
                            <a:latin typeface="Cambria Math"/>
                          </a:rPr>
                          <m:t>−1</m:t>
                        </m:r>
                      </m:sup>
                    </m:sSup>
                  </m:oMath>
                </a14:m>
                <a:r>
                  <a:rPr lang="en-US" sz="2400" dirty="0"/>
                  <a:t>and </a:t>
                </a:r>
                <a:r>
                  <a:rPr lang="en-US" sz="2400" i="1" dirty="0" smtClean="0"/>
                  <a:t>L</a:t>
                </a:r>
                <a14:m>
                  <m:oMath xmlns:m="http://schemas.openxmlformats.org/officeDocument/2006/math">
                    <m:r>
                      <a:rPr lang="en-US" sz="2400" i="1" smtClean="0">
                        <a:latin typeface="Cambria Math"/>
                        <a:ea typeface="Cambria Math"/>
                      </a:rPr>
                      <m:t>≈</m:t>
                    </m:r>
                  </m:oMath>
                </a14:m>
                <a:r>
                  <a:rPr lang="en-US" sz="2400" dirty="0" smtClean="0"/>
                  <a:t>4 </a:t>
                </a:r>
                <a:r>
                  <a:rPr lang="en-US" sz="2400" dirty="0" err="1"/>
                  <a:t>kpc</a:t>
                </a:r>
                <a:r>
                  <a:rPr lang="en-US" sz="2400" dirty="0"/>
                  <a:t> as input parameters </a:t>
                </a:r>
                <a:r>
                  <a:rPr lang="en-US" sz="2400" dirty="0" smtClean="0"/>
                  <a:t>for</a:t>
                </a:r>
                <a:endParaRPr lang="en-US" sz="2400" dirty="0"/>
              </a:p>
              <a:p>
                <a:pPr marL="0" indent="0">
                  <a:buNone/>
                </a:pPr>
                <a:r>
                  <a:rPr lang="en-US" sz="2400" dirty="0" smtClean="0"/>
                  <a:t>       the GALPROP code</a:t>
                </a:r>
                <a:r>
                  <a:rPr lang="en-US" sz="2400" dirty="0"/>
                  <a:t>.</a:t>
                </a:r>
                <a:endParaRPr lang="ru-RU" sz="24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95536" y="836712"/>
                <a:ext cx="8229600" cy="4525963"/>
              </a:xfrm>
              <a:blipFill rotWithShape="1">
                <a:blip r:embed="rId2"/>
                <a:stretch>
                  <a:fillRect l="-889" t="-1615"/>
                </a:stretch>
              </a:blipFill>
            </p:spPr>
            <p:txBody>
              <a:bodyPr/>
              <a:lstStyle/>
              <a:p>
                <a:r>
                  <a:rPr lang="ru-RU">
                    <a:noFill/>
                  </a:rPr>
                  <a:t> </a:t>
                </a:r>
              </a:p>
            </p:txBody>
          </p:sp>
        </mc:Fallback>
      </mc:AlternateContent>
    </p:spTree>
    <p:extLst>
      <p:ext uri="{BB962C8B-B14F-4D97-AF65-F5344CB8AC3E}">
        <p14:creationId xmlns:p14="http://schemas.microsoft.com/office/powerpoint/2010/main" val="194811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Дата 4"/>
          <p:cNvSpPr>
            <a:spLocks noGrp="1"/>
          </p:cNvSpPr>
          <p:nvPr>
            <p:ph type="dt" sz="half" idx="10"/>
          </p:nvPr>
        </p:nvSpPr>
        <p:spPr/>
        <p:txBody>
          <a:bodyPr/>
          <a:lstStyle/>
          <a:p>
            <a:fld id="{20CD72C3-4A66-4FEB-84FC-3D38C3AE2A15}" type="datetime1">
              <a:rPr lang="ru-RU" altLang="ru-RU"/>
              <a:pPr/>
              <a:t>01.10.2024</a:t>
            </a:fld>
            <a:endParaRPr lang="ru-RU" altLang="ru-RU"/>
          </a:p>
        </p:txBody>
      </p:sp>
      <p:sp>
        <p:nvSpPr>
          <p:cNvPr id="11" name="Номер слайда 6"/>
          <p:cNvSpPr>
            <a:spLocks noGrp="1"/>
          </p:cNvSpPr>
          <p:nvPr>
            <p:ph type="sldNum" sz="quarter" idx="12"/>
          </p:nvPr>
        </p:nvSpPr>
        <p:spPr/>
        <p:txBody>
          <a:bodyPr/>
          <a:lstStyle/>
          <a:p>
            <a:fld id="{9171F797-DBDF-4CC4-BD5C-C9739B54C9D8}" type="slidenum">
              <a:rPr lang="ru-RU" altLang="ru-RU"/>
              <a:pPr/>
              <a:t>23</a:t>
            </a:fld>
            <a:endParaRPr lang="ru-RU" altLang="ru-RU"/>
          </a:p>
        </p:txBody>
      </p:sp>
      <p:sp>
        <p:nvSpPr>
          <p:cNvPr id="176130" name="Rectangle 2"/>
          <p:cNvSpPr>
            <a:spLocks noGrp="1" noChangeArrowheads="1"/>
          </p:cNvSpPr>
          <p:nvPr>
            <p:ph type="title"/>
          </p:nvPr>
        </p:nvSpPr>
        <p:spPr>
          <a:xfrm>
            <a:off x="250825" y="188913"/>
            <a:ext cx="6553200" cy="550862"/>
          </a:xfrm>
        </p:spPr>
        <p:txBody>
          <a:bodyPr>
            <a:normAutofit fontScale="90000"/>
          </a:bodyPr>
          <a:lstStyle/>
          <a:p>
            <a:r>
              <a:rPr lang="en-US" altLang="ru-RU" sz="2800"/>
              <a:t>Diffusion model of CR propagation (Parker, 1965)</a:t>
            </a:r>
            <a:endParaRPr lang="ru-RU" altLang="ru-RU" sz="2800"/>
          </a:p>
        </p:txBody>
      </p:sp>
      <p:sp>
        <p:nvSpPr>
          <p:cNvPr id="176131" name="Rectangle 3"/>
          <p:cNvSpPr>
            <a:spLocks noGrp="1" noChangeArrowheads="1"/>
          </p:cNvSpPr>
          <p:nvPr>
            <p:ph type="body" sz="half" idx="1"/>
          </p:nvPr>
        </p:nvSpPr>
        <p:spPr>
          <a:xfrm>
            <a:off x="179388" y="836613"/>
            <a:ext cx="6480175" cy="5183187"/>
          </a:xfrm>
        </p:spPr>
        <p:txBody>
          <a:bodyPr/>
          <a:lstStyle/>
          <a:p>
            <a:pPr>
              <a:lnSpc>
                <a:spcPct val="90000"/>
              </a:lnSpc>
            </a:pPr>
            <a:r>
              <a:rPr lang="en-US" altLang="ru-RU" sz="2000" dirty="0"/>
              <a:t>Parker: </a:t>
            </a:r>
            <a:r>
              <a:rPr lang="en-US" altLang="ru-RU" sz="1800" dirty="0"/>
              <a:t>The feature of magnetic field which determines the nature of the </a:t>
            </a:r>
            <a:r>
              <a:rPr lang="en-US" altLang="ru-RU" sz="1800" u="sng" dirty="0"/>
              <a:t>propagation</a:t>
            </a:r>
            <a:r>
              <a:rPr lang="en-US" altLang="ru-RU" sz="1800" dirty="0"/>
              <a:t> of energetic particles </a:t>
            </a:r>
            <a:r>
              <a:rPr lang="en-US" altLang="ru-RU" sz="1800" dirty="0" smtClean="0"/>
              <a:t>in </a:t>
            </a:r>
            <a:r>
              <a:rPr lang="en-US" altLang="ru-RU" sz="1800" dirty="0"/>
              <a:t>the presence </a:t>
            </a:r>
            <a:r>
              <a:rPr lang="en-US" altLang="ru-RU" sz="1800" u="sng" dirty="0"/>
              <a:t>of small-scale irregularities</a:t>
            </a:r>
            <a:r>
              <a:rPr lang="en-US" altLang="ru-RU" sz="1800" dirty="0"/>
              <a:t>. The irregularities appear with dimensions comparable to </a:t>
            </a:r>
            <a:r>
              <a:rPr lang="en-US" altLang="ru-RU" sz="1800" u="sng" dirty="0"/>
              <a:t>the radius of gyration</a:t>
            </a:r>
            <a:r>
              <a:rPr lang="en-US" altLang="ru-RU" sz="1800" dirty="0"/>
              <a:t>. The </a:t>
            </a:r>
            <a:r>
              <a:rPr lang="en-US" altLang="ru-RU" sz="1800" u="sng" dirty="0"/>
              <a:t>irregularities scatter</a:t>
            </a:r>
            <a:r>
              <a:rPr lang="en-US" altLang="ru-RU" sz="1800" dirty="0"/>
              <a:t>, or reflect, the energetic </a:t>
            </a:r>
            <a:r>
              <a:rPr lang="en-US" altLang="ru-RU" sz="1800" u="sng" dirty="0"/>
              <a:t>particles back and forth along the line of force </a:t>
            </a:r>
            <a:r>
              <a:rPr lang="en-US" altLang="ru-RU" sz="1800" dirty="0"/>
              <a:t>of the large-scale field, so that there is no tendency for the particles to move systematically in either direction. Then the effect of magnetic irregularities is to cause the cosmic ray particles </a:t>
            </a:r>
            <a:r>
              <a:rPr lang="en-US" altLang="ru-RU" sz="1800" u="sng" dirty="0"/>
              <a:t>to random walk</a:t>
            </a:r>
            <a:r>
              <a:rPr lang="en-US" altLang="ru-RU" sz="1800" dirty="0"/>
              <a:t>. </a:t>
            </a:r>
          </a:p>
          <a:p>
            <a:pPr>
              <a:lnSpc>
                <a:spcPct val="90000"/>
              </a:lnSpc>
            </a:pPr>
            <a:r>
              <a:rPr lang="en-US" altLang="ru-RU" sz="1800" dirty="0"/>
              <a:t>The random walk of the cosmic ray particles is a </a:t>
            </a:r>
            <a:r>
              <a:rPr lang="en-US" altLang="ru-RU" sz="1800" dirty="0" err="1"/>
              <a:t>Markoff</a:t>
            </a:r>
            <a:r>
              <a:rPr lang="en-US" altLang="ru-RU" sz="1800" dirty="0"/>
              <a:t> process, describable by a Fokker-Planck equation (see formal discussion in Chandrasekhar,1943)</a:t>
            </a:r>
          </a:p>
          <a:p>
            <a:pPr>
              <a:lnSpc>
                <a:spcPct val="90000"/>
              </a:lnSpc>
            </a:pPr>
            <a:endParaRPr lang="en-US" altLang="ru-RU" sz="1800" dirty="0"/>
          </a:p>
          <a:p>
            <a:pPr>
              <a:lnSpc>
                <a:spcPct val="90000"/>
              </a:lnSpc>
            </a:pPr>
            <a:endParaRPr lang="en-US" altLang="ru-RU" sz="1800" dirty="0"/>
          </a:p>
          <a:p>
            <a:pPr>
              <a:lnSpc>
                <a:spcPct val="90000"/>
              </a:lnSpc>
            </a:pPr>
            <a:endParaRPr lang="en-US" altLang="ru-RU" sz="1800" dirty="0"/>
          </a:p>
          <a:p>
            <a:pPr>
              <a:lnSpc>
                <a:spcPct val="90000"/>
              </a:lnSpc>
            </a:pPr>
            <a:endParaRPr lang="ru-RU" altLang="ru-RU" sz="1800" dirty="0"/>
          </a:p>
        </p:txBody>
      </p:sp>
      <p:pic>
        <p:nvPicPr>
          <p:cNvPr id="176133" name="Picture 5" descr="800px-Prof__Eugene_Park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268760"/>
            <a:ext cx="2438400" cy="163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5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80960" cy="657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34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7272808" cy="55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60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7031828" cy="49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858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Заголовок 1"/>
          <p:cNvSpPr>
            <a:spLocks noGrp="1"/>
          </p:cNvSpPr>
          <p:nvPr>
            <p:ph type="title"/>
          </p:nvPr>
        </p:nvSpPr>
        <p:spPr/>
        <p:txBody>
          <a:bodyPr>
            <a:normAutofit fontScale="90000"/>
          </a:bodyPr>
          <a:lstStyle/>
          <a:p>
            <a:r>
              <a:rPr lang="en-US" altLang="ru-RU" sz="3600" smtClean="0"/>
              <a:t>Diffusion coefficient  produced  by MHD-waves (the case  </a:t>
            </a:r>
            <a:r>
              <a:rPr lang="el-GR" altLang="ru-RU" sz="3600" smtClean="0"/>
              <a:t>δ</a:t>
            </a:r>
            <a:r>
              <a:rPr lang="en-US" altLang="ru-RU" sz="3600" smtClean="0"/>
              <a:t>H&lt;&lt;H) </a:t>
            </a:r>
            <a:endParaRPr lang="ru-RU" altLang="ru-RU" sz="3600" smtClean="0"/>
          </a:p>
        </p:txBody>
      </p:sp>
      <mc:AlternateContent xmlns:mc="http://schemas.openxmlformats.org/markup-compatibility/2006" xmlns:a14="http://schemas.microsoft.com/office/drawing/2010/main">
        <mc:Choice Requires="a14">
          <p:sp>
            <p:nvSpPr>
              <p:cNvPr id="2" name="TextBox 1"/>
              <p:cNvSpPr txBox="1"/>
              <p:nvPr/>
            </p:nvSpPr>
            <p:spPr>
              <a:xfrm>
                <a:off x="683568" y="1628800"/>
                <a:ext cx="8064896" cy="16028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𝑇h𝑒</m:t>
                      </m:r>
                      <m:r>
                        <a:rPr lang="en-US" i="1" dirty="0" smtClean="0">
                          <a:latin typeface="Cambria Math"/>
                        </a:rPr>
                        <m:t> </m:t>
                      </m:r>
                      <m:r>
                        <a:rPr lang="en-US" i="1" dirty="0" smtClean="0">
                          <a:latin typeface="Cambria Math"/>
                        </a:rPr>
                        <m:t>𝑚𝑎𝑔𝑛𝑒𝑡𝑖𝑐</m:t>
                      </m:r>
                      <m:r>
                        <a:rPr lang="en-US" i="1" dirty="0" smtClean="0">
                          <a:latin typeface="Cambria Math"/>
                        </a:rPr>
                        <m:t> </m:t>
                      </m:r>
                      <m:r>
                        <a:rPr lang="en-US" i="1" dirty="0" smtClean="0">
                          <a:latin typeface="Cambria Math"/>
                        </a:rPr>
                        <m:t>𝑑𝑖𝑠𝑡𝑟𝑖𝑏𝑢𝑡𝑖𝑜𝑛</m:t>
                      </m:r>
                      <m:r>
                        <a:rPr lang="en-US" i="1" dirty="0" smtClean="0">
                          <a:latin typeface="Cambria Math"/>
                        </a:rPr>
                        <m:t> </m:t>
                      </m:r>
                      <m:r>
                        <a:rPr lang="en-US" i="1" dirty="0" smtClean="0">
                          <a:latin typeface="Cambria Math"/>
                        </a:rPr>
                        <m:t>𝑖𝑠</m:t>
                      </m:r>
                      <m:r>
                        <a:rPr lang="en-US" i="1" dirty="0" smtClean="0">
                          <a:latin typeface="Cambria Math"/>
                        </a:rPr>
                        <m:t> </m:t>
                      </m:r>
                      <m:r>
                        <a:rPr lang="en-US" i="1" dirty="0" smtClean="0">
                          <a:latin typeface="Cambria Math"/>
                        </a:rPr>
                        <m:t>𝑎𝑠𝑠𝑜𝑐𝑖𝑎𝑡𝑒𝑑</m:t>
                      </m:r>
                      <m:r>
                        <a:rPr lang="en-US" i="1" dirty="0" smtClean="0">
                          <a:latin typeface="Cambria Math"/>
                        </a:rPr>
                        <m:t> </m:t>
                      </m:r>
                      <m:r>
                        <a:rPr lang="en-US" i="1" dirty="0" smtClean="0">
                          <a:latin typeface="Cambria Math"/>
                        </a:rPr>
                        <m:t>𝑤𝑖𝑡h</m:t>
                      </m:r>
                      <m:r>
                        <a:rPr lang="en-US" i="1" dirty="0" smtClean="0">
                          <a:latin typeface="Cambria Math"/>
                        </a:rPr>
                        <m:t> </m:t>
                      </m:r>
                      <m:r>
                        <a:rPr lang="en-US" b="0" i="1" dirty="0" smtClean="0">
                          <a:latin typeface="Cambria Math"/>
                        </a:rPr>
                        <m:t>𝑟𝑒𝑠𝑜𝑛𝑎𝑛𝑡</m:t>
                      </m:r>
                      <m:r>
                        <a:rPr lang="en-US" b="0" i="1" dirty="0" smtClean="0">
                          <a:latin typeface="Cambria Math"/>
                        </a:rPr>
                        <m:t> </m:t>
                      </m:r>
                      <m:r>
                        <a:rPr lang="en-US" i="1" dirty="0" smtClean="0">
                          <a:latin typeface="Cambria Math"/>
                        </a:rPr>
                        <m:t>𝑀𝐻𝐷</m:t>
                      </m:r>
                      <m:r>
                        <a:rPr lang="en-US" i="1" dirty="0" smtClean="0">
                          <a:latin typeface="Cambria Math"/>
                        </a:rPr>
                        <m:t>−</m:t>
                      </m:r>
                      <m:r>
                        <a:rPr lang="en-US" i="1" dirty="0" smtClean="0">
                          <a:latin typeface="Cambria Math"/>
                        </a:rPr>
                        <m:t>𝑓𝑙𝑢𝑐𝑡𝑢𝑎𝑡𝑖𝑜𝑛𝑠</m:t>
                      </m:r>
                    </m:oMath>
                  </m:oMathPara>
                </a14:m>
                <a:endParaRPr lang="en-US" dirty="0" smtClean="0"/>
              </a:p>
              <a:p>
                <a:pPr/>
                <a14:m>
                  <m:oMathPara xmlns:m="http://schemas.openxmlformats.org/officeDocument/2006/math">
                    <m:oMathParaPr>
                      <m:jc m:val="centerGroup"/>
                    </m:oMathParaPr>
                    <m:oMath xmlns:m="http://schemas.openxmlformats.org/officeDocument/2006/math">
                      <m:sSup>
                        <m:sSupPr>
                          <m:ctrlPr>
                            <a:rPr lang="ru-RU" i="1" smtClean="0">
                              <a:latin typeface="Cambria Math"/>
                            </a:rPr>
                          </m:ctrlPr>
                        </m:sSupPr>
                        <m:e>
                          <m:r>
                            <a:rPr lang="ru-RU" i="1" smtClean="0">
                              <a:latin typeface="Cambria Math"/>
                              <a:ea typeface="Cambria Math"/>
                            </a:rPr>
                            <m:t>𝜈</m:t>
                          </m:r>
                        </m:e>
                        <m:sup>
                          <m:r>
                            <a:rPr lang="ru-RU" i="1" smtClean="0">
                              <a:latin typeface="Cambria Math"/>
                              <a:ea typeface="Cambria Math"/>
                            </a:rPr>
                            <m:t>±</m:t>
                          </m:r>
                        </m:sup>
                      </m:sSup>
                      <m:r>
                        <a:rPr lang="en-US" b="0" i="0" smtClean="0">
                          <a:latin typeface="Cambria Math"/>
                        </a:rPr>
                        <m:t> ~</m:t>
                      </m:r>
                      <m:f>
                        <m:fPr>
                          <m:type m:val="skw"/>
                          <m:ctrlPr>
                            <a:rPr lang="en-US" b="0" i="1" smtClean="0">
                              <a:latin typeface="Cambria Math"/>
                            </a:rPr>
                          </m:ctrlPr>
                        </m:fPr>
                        <m:num>
                          <m:r>
                            <a:rPr lang="en-US" b="0" i="1" smtClean="0">
                              <a:latin typeface="Cambria Math"/>
                            </a:rPr>
                            <m:t>𝑐</m:t>
                          </m:r>
                        </m:num>
                        <m:den>
                          <m:sSup>
                            <m:sSupPr>
                              <m:ctrlPr>
                                <a:rPr lang="en-US" b="0" i="1" smtClean="0">
                                  <a:latin typeface="Cambria Math"/>
                                </a:rPr>
                              </m:ctrlPr>
                            </m:sSupPr>
                            <m:e>
                              <m:r>
                                <a:rPr lang="en-US" b="0" i="1" smtClean="0">
                                  <a:latin typeface="Cambria Math"/>
                                  <a:ea typeface="Cambria Math"/>
                                </a:rPr>
                                <m:t>𝜆</m:t>
                              </m:r>
                            </m:e>
                            <m:sup>
                              <m:r>
                                <a:rPr lang="en-US" b="0" i="1" smtClean="0">
                                  <a:latin typeface="Cambria Math"/>
                                  <a:ea typeface="Cambria Math"/>
                                </a:rPr>
                                <m:t>±</m:t>
                              </m:r>
                            </m:sup>
                          </m:sSup>
                        </m:den>
                      </m:f>
                      <m:r>
                        <a:rPr lang="en-US" b="0" i="1" smtClean="0">
                          <a:latin typeface="Cambria Math"/>
                        </a:rPr>
                        <m:t>=2</m:t>
                      </m:r>
                      <m:sSup>
                        <m:sSupPr>
                          <m:ctrlPr>
                            <a:rPr lang="en-US" b="0" i="1" smtClean="0">
                              <a:latin typeface="Cambria Math"/>
                            </a:rPr>
                          </m:ctrlPr>
                        </m:sSupPr>
                        <m:e>
                          <m:r>
                            <a:rPr lang="en-US" b="0" i="1" smtClean="0">
                              <a:latin typeface="Cambria Math"/>
                              <a:ea typeface="Cambria Math"/>
                            </a:rPr>
                            <m:t>𝜋</m:t>
                          </m:r>
                        </m:e>
                        <m:sup>
                          <m:r>
                            <a:rPr lang="en-US" b="0" i="1" smtClean="0">
                              <a:latin typeface="Cambria Math"/>
                            </a:rPr>
                            <m:t>2</m:t>
                          </m:r>
                        </m:sup>
                      </m:sSup>
                      <m:sSub>
                        <m:sSubPr>
                          <m:ctrlPr>
                            <a:rPr lang="el-GR" b="0" i="1" smtClean="0">
                              <a:latin typeface="Cambria Math"/>
                              <a:ea typeface="Cambria Math"/>
                            </a:rPr>
                          </m:ctrlPr>
                        </m:sSubPr>
                        <m:e>
                          <m:r>
                            <m:rPr>
                              <m:sty m:val="p"/>
                            </m:rPr>
                            <a:rPr lang="el-GR" i="1">
                              <a:latin typeface="Cambria Math"/>
                              <a:ea typeface="Cambria Math"/>
                            </a:rPr>
                            <m:t>Ω</m:t>
                          </m:r>
                        </m:e>
                        <m:sub>
                          <m:r>
                            <a:rPr lang="en-US" b="0" i="1" smtClean="0">
                              <a:latin typeface="Cambria Math"/>
                              <a:ea typeface="Cambria Math"/>
                            </a:rPr>
                            <m:t>𝐵</m:t>
                          </m:r>
                        </m:sub>
                      </m:sSub>
                      <m:f>
                        <m:fPr>
                          <m:ctrlPr>
                            <a:rPr lang="en-US" b="0" i="1" smtClean="0">
                              <a:latin typeface="Cambria Math"/>
                            </a:rPr>
                          </m:ctrlPr>
                        </m:fPr>
                        <m:num>
                          <m:sSub>
                            <m:sSubPr>
                              <m:ctrlPr>
                                <a:rPr lang="en-US" b="0" i="1" smtClean="0">
                                  <a:latin typeface="Cambria Math"/>
                                </a:rPr>
                              </m:ctrlPr>
                            </m:sSubPr>
                            <m:e>
                              <m:r>
                                <a:rPr lang="en-US" b="0" i="1" smtClean="0">
                                  <a:latin typeface="Cambria Math"/>
                                </a:rPr>
                                <m:t>𝑘</m:t>
                              </m:r>
                            </m:e>
                            <m:sub>
                              <m:r>
                                <a:rPr lang="en-US" b="0" i="1" smtClean="0">
                                  <a:latin typeface="Cambria Math"/>
                                </a:rPr>
                                <m:t>𝑟𝑒𝑠</m:t>
                              </m:r>
                            </m:sub>
                          </m:sSub>
                          <m:sSup>
                            <m:sSupPr>
                              <m:ctrlPr>
                                <a:rPr lang="ru-RU" i="1">
                                  <a:latin typeface="Cambria Math"/>
                                </a:rPr>
                              </m:ctrlPr>
                            </m:sSupPr>
                            <m:e>
                              <m:r>
                                <a:rPr lang="en-US" b="0" i="1" smtClean="0">
                                  <a:latin typeface="Cambria Math"/>
                                </a:rPr>
                                <m:t>𝑊</m:t>
                              </m:r>
                            </m:e>
                            <m:sup>
                              <m:r>
                                <a:rPr lang="ru-RU" i="1">
                                  <a:latin typeface="Cambria Math"/>
                                  <a:ea typeface="Cambria Math"/>
                                </a:rPr>
                                <m:t>±</m:t>
                              </m:r>
                            </m:sup>
                          </m:sSup>
                          <m:r>
                            <a:rPr lang="en-US" b="0" i="1" smtClean="0">
                              <a:latin typeface="Cambria Math"/>
                              <a:ea typeface="Cambria Math"/>
                            </a:rPr>
                            <m:t>(</m:t>
                          </m:r>
                          <m:sSub>
                            <m:sSubPr>
                              <m:ctrlPr>
                                <a:rPr lang="en-US" i="1">
                                  <a:latin typeface="Cambria Math"/>
                                </a:rPr>
                              </m:ctrlPr>
                            </m:sSubPr>
                            <m:e>
                              <m:r>
                                <a:rPr lang="en-US" i="1">
                                  <a:latin typeface="Cambria Math"/>
                                </a:rPr>
                                <m:t>𝑘</m:t>
                              </m:r>
                            </m:e>
                            <m:sub>
                              <m:r>
                                <a:rPr lang="en-US" i="1">
                                  <a:latin typeface="Cambria Math"/>
                                </a:rPr>
                                <m:t>𝑟𝑒𝑠</m:t>
                              </m:r>
                            </m:sub>
                          </m:sSub>
                          <m:r>
                            <a:rPr lang="en-US" b="0" i="1" smtClean="0">
                              <a:latin typeface="Cambria Math"/>
                            </a:rPr>
                            <m:t>)</m:t>
                          </m:r>
                        </m:num>
                        <m:den>
                          <m:sSubSup>
                            <m:sSubSupPr>
                              <m:ctrlPr>
                                <a:rPr lang="en-US" i="1">
                                  <a:latin typeface="Cambria Math"/>
                                </a:rPr>
                              </m:ctrlPr>
                            </m:sSubSupPr>
                            <m:e>
                              <m:sSub>
                                <m:sSubPr>
                                  <m:ctrlPr>
                                    <a:rPr lang="en-US" i="1">
                                      <a:latin typeface="Cambria Math"/>
                                    </a:rPr>
                                  </m:ctrlPr>
                                </m:sSubPr>
                                <m:e>
                                  <m:r>
                                    <a:rPr lang="en-US" i="1">
                                      <a:latin typeface="Cambria Math"/>
                                    </a:rPr>
                                    <m:t>𝐵</m:t>
                                  </m:r>
                                </m:e>
                                <m:sub>
                                  <m:r>
                                    <a:rPr lang="en-US" i="1">
                                      <a:latin typeface="Cambria Math"/>
                                    </a:rPr>
                                    <m:t>0</m:t>
                                  </m:r>
                                </m:sub>
                              </m:sSub>
                            </m:e>
                            <m:sub/>
                            <m:sup>
                              <m:r>
                                <a:rPr lang="en-US" i="1">
                                  <a:latin typeface="Cambria Math"/>
                                </a:rPr>
                                <m:t>2</m:t>
                              </m:r>
                            </m:sup>
                          </m:sSubSup>
                        </m:den>
                      </m:f>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l-GR" i="1" smtClean="0">
                              <a:latin typeface="Cambria Math"/>
                              <a:ea typeface="Cambria Math"/>
                            </a:rPr>
                          </m:ctrlPr>
                        </m:sSubPr>
                        <m:e>
                          <m:r>
                            <a:rPr lang="en-US" b="0" i="1" smtClean="0">
                              <a:latin typeface="Cambria Math"/>
                              <a:ea typeface="Cambria Math"/>
                            </a:rPr>
                            <m:t>                                                   </m:t>
                          </m:r>
                          <m:r>
                            <m:rPr>
                              <m:sty m:val="p"/>
                            </m:rPr>
                            <a:rPr lang="el-GR" i="1">
                              <a:latin typeface="Cambria Math"/>
                              <a:ea typeface="Cambria Math"/>
                            </a:rPr>
                            <m:t>Ω</m:t>
                          </m:r>
                        </m:e>
                        <m:sub>
                          <m:r>
                            <a:rPr lang="en-US" i="1">
                              <a:latin typeface="Cambria Math"/>
                              <a:ea typeface="Cambria Math"/>
                            </a:rPr>
                            <m:t>𝐵</m:t>
                          </m:r>
                        </m:sub>
                      </m:sSub>
                      <m:r>
                        <a:rPr lang="en-US" b="0" i="0" smtClean="0">
                          <a:latin typeface="Cambria Math"/>
                          <a:ea typeface="Cambria Math"/>
                        </a:rPr>
                        <m:t>=</m:t>
                      </m:r>
                      <m:f>
                        <m:fPr>
                          <m:ctrlPr>
                            <a:rPr lang="en-US" i="1">
                              <a:latin typeface="Cambria Math"/>
                              <a:ea typeface="Cambria Math"/>
                            </a:rPr>
                          </m:ctrlPr>
                        </m:fPr>
                        <m:num>
                          <m:r>
                            <a:rPr lang="en-US" i="1">
                              <a:latin typeface="Cambria Math"/>
                              <a:ea typeface="Cambria Math"/>
                            </a:rPr>
                            <m:t>𝑒</m:t>
                          </m:r>
                          <m:sSub>
                            <m:sSubPr>
                              <m:ctrlPr>
                                <a:rPr lang="en-US" i="1">
                                  <a:latin typeface="Cambria Math"/>
                                  <a:ea typeface="Cambria Math"/>
                                </a:rPr>
                              </m:ctrlPr>
                            </m:sSubPr>
                            <m:e>
                              <m:r>
                                <a:rPr lang="en-US" i="1">
                                  <a:latin typeface="Cambria Math"/>
                                  <a:ea typeface="Cambria Math"/>
                                </a:rPr>
                                <m:t>𝐵</m:t>
                              </m:r>
                            </m:e>
                            <m:sub>
                              <m:r>
                                <a:rPr lang="en-US" i="1">
                                  <a:latin typeface="Cambria Math"/>
                                  <a:ea typeface="Cambria Math"/>
                                </a:rPr>
                                <m:t>0</m:t>
                              </m:r>
                            </m:sub>
                          </m:sSub>
                        </m:num>
                        <m:den>
                          <m:r>
                            <a:rPr lang="en-US" b="0" i="1" smtClean="0">
                              <a:latin typeface="Cambria Math"/>
                              <a:ea typeface="Cambria Math"/>
                            </a:rPr>
                            <m:t>𝑝</m:t>
                          </m:r>
                        </m:den>
                      </m:f>
                      <m:r>
                        <a:rPr lang="en-US" b="0" i="1" smtClean="0">
                          <a:latin typeface="Cambria Math"/>
                          <a:ea typeface="Cambria Math"/>
                        </a:rPr>
                        <m:t>=</m:t>
                      </m:r>
                      <m:r>
                        <a:rPr lang="en-US" i="1" dirty="0" smtClean="0">
                          <a:latin typeface="Cambria Math"/>
                        </a:rPr>
                        <m:t>𝑐</m:t>
                      </m:r>
                      <m:sSub>
                        <m:sSubPr>
                          <m:ctrlPr>
                            <a:rPr lang="en-US" i="1">
                              <a:latin typeface="Cambria Math"/>
                            </a:rPr>
                          </m:ctrlPr>
                        </m:sSubPr>
                        <m:e>
                          <m:r>
                            <a:rPr lang="en-US" i="1">
                              <a:latin typeface="Cambria Math"/>
                            </a:rPr>
                            <m:t>𝑘</m:t>
                          </m:r>
                        </m:e>
                        <m:sub>
                          <m:r>
                            <a:rPr lang="en-US" i="1">
                              <a:latin typeface="Cambria Math"/>
                            </a:rPr>
                            <m:t>𝑟𝑒𝑠</m:t>
                          </m:r>
                        </m:sub>
                      </m:sSub>
                    </m:oMath>
                  </m:oMathPara>
                </a14:m>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683568" y="1628800"/>
                <a:ext cx="8064896" cy="1602811"/>
              </a:xfrm>
              <a:prstGeom prst="rect">
                <a:avLst/>
              </a:prstGeom>
              <a:blipFill rotWithShape="1">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83568" y="3501008"/>
                <a:ext cx="7776864" cy="646331"/>
              </a:xfrm>
              <a:prstGeom prst="rect">
                <a:avLst/>
              </a:prstGeom>
              <a:noFill/>
            </p:spPr>
            <p:txBody>
              <a:bodyPr wrap="square" rtlCol="0">
                <a:spAutoFit/>
              </a:bodyPr>
              <a:lstStyle/>
              <a:p>
                <a:r>
                  <a:rPr lang="en-US" dirty="0" smtClean="0"/>
                  <a:t>The Fokker-Planck  equation for CRs propagation in </a:t>
                </a:r>
                <a:r>
                  <a:rPr lang="en-US" dirty="0"/>
                  <a:t>s</a:t>
                </a:r>
                <a:r>
                  <a:rPr lang="en-US" dirty="0" smtClean="0"/>
                  <a:t>pace of MHD-fluctuation, where </a:t>
                </a:r>
                <a14:m>
                  <m:oMath xmlns:m="http://schemas.openxmlformats.org/officeDocument/2006/math">
                    <m:r>
                      <a:rPr lang="en-US" i="1" smtClean="0">
                        <a:latin typeface="Cambria Math"/>
                        <a:ea typeface="Cambria Math"/>
                      </a:rPr>
                      <m:t>𝜇</m:t>
                    </m:r>
                    <m:r>
                      <a:rPr lang="en-US" b="0" i="1" smtClean="0">
                        <a:latin typeface="Cambria Math"/>
                        <a:ea typeface="Cambria Math"/>
                      </a:rPr>
                      <m:t>=</m:t>
                    </m:r>
                    <m:func>
                      <m:funcPr>
                        <m:ctrlPr>
                          <a:rPr lang="en-US" b="0" i="1" smtClean="0">
                            <a:latin typeface="Cambria Math"/>
                            <a:ea typeface="Cambria Math"/>
                          </a:rPr>
                        </m:ctrlPr>
                      </m:funcPr>
                      <m:fName>
                        <m:r>
                          <m:rPr>
                            <m:sty m:val="p"/>
                          </m:rPr>
                          <a:rPr lang="en-US" b="0" i="0" smtClean="0">
                            <a:latin typeface="Cambria Math"/>
                            <a:ea typeface="Cambria Math"/>
                          </a:rPr>
                          <m:t>cos</m:t>
                        </m:r>
                      </m:fName>
                      <m:e>
                        <m:r>
                          <a:rPr lang="en-US" b="0" i="1" smtClean="0">
                            <a:latin typeface="Cambria Math"/>
                            <a:ea typeface="Cambria Math"/>
                          </a:rPr>
                          <m:t>𝜃</m:t>
                        </m:r>
                      </m:e>
                    </m:func>
                    <m:r>
                      <a:rPr lang="en-US" b="0" i="1" smtClean="0">
                        <a:latin typeface="Cambria Math"/>
                        <a:ea typeface="Cambria Math"/>
                      </a:rPr>
                      <m:t> </m:t>
                    </m:r>
                  </m:oMath>
                </a14:m>
                <a:r>
                  <a:rPr lang="en-US" dirty="0" smtClean="0"/>
                  <a:t>is the cosine of particle pitch-angle:</a:t>
                </a:r>
                <a:endParaRPr lang="ru-RU" dirty="0"/>
              </a:p>
            </p:txBody>
          </p:sp>
        </mc:Choice>
        <mc:Fallback xmlns="">
          <p:sp>
            <p:nvSpPr>
              <p:cNvPr id="3" name="TextBox 2"/>
              <p:cNvSpPr txBox="1">
                <a:spLocks noRot="1" noChangeAspect="1" noMove="1" noResize="1" noEditPoints="1" noAdjustHandles="1" noChangeArrowheads="1" noChangeShapeType="1" noTextEdit="1"/>
              </p:cNvSpPr>
              <p:nvPr/>
            </p:nvSpPr>
            <p:spPr>
              <a:xfrm>
                <a:off x="683568" y="3501008"/>
                <a:ext cx="7776864" cy="646331"/>
              </a:xfrm>
              <a:prstGeom prst="rect">
                <a:avLst/>
              </a:prstGeom>
              <a:blipFill rotWithShape="1">
                <a:blip r:embed="rId3"/>
                <a:stretch>
                  <a:fillRect l="-627" t="-4717" b="-14151"/>
                </a:stretch>
              </a:blipFill>
            </p:spPr>
            <p:txBody>
              <a:bodyPr/>
              <a:lstStyle/>
              <a:p>
                <a:r>
                  <a:rPr lang="ru-RU">
                    <a:noFill/>
                  </a:rPr>
                  <a:t> </a:t>
                </a:r>
              </a:p>
            </p:txBody>
          </p:sp>
        </mc:Fallback>
      </mc:AlternateContent>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257451"/>
            <a:ext cx="4700587"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890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710952"/>
          </a:xfrm>
        </p:spPr>
        <p:txBody>
          <a:bodyPr>
            <a:normAutofit/>
          </a:bodyPr>
          <a:lstStyle/>
          <a:p>
            <a:r>
              <a:rPr lang="en-US" altLang="ru-RU" sz="2800" dirty="0"/>
              <a:t>Parameters of the kinetic equation</a:t>
            </a:r>
            <a:endParaRPr lang="ru-RU"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23728" y="1052736"/>
            <a:ext cx="4793283" cy="1264265"/>
          </a:xfrm>
          <a:prstGeom prst="rect">
            <a:avLst/>
          </a:prstGeom>
          <a:noFill/>
          <a:ln/>
        </p:spPr>
      </p:pic>
      <p:sp>
        <p:nvSpPr>
          <p:cNvPr id="5" name="TextBox 4"/>
          <p:cNvSpPr txBox="1"/>
          <p:nvPr/>
        </p:nvSpPr>
        <p:spPr>
          <a:xfrm>
            <a:off x="539552" y="1412776"/>
            <a:ext cx="8280920" cy="369332"/>
          </a:xfrm>
          <a:prstGeom prst="rect">
            <a:avLst/>
          </a:prstGeom>
          <a:noFill/>
        </p:spPr>
        <p:txBody>
          <a:bodyPr wrap="square" rtlCol="0">
            <a:spAutoFit/>
          </a:bodyPr>
          <a:lstStyle/>
          <a:p>
            <a:endParaRPr lang="ru-RU" dirty="0"/>
          </a:p>
        </p:txBody>
      </p:sp>
      <p:sp>
        <p:nvSpPr>
          <p:cNvPr id="6" name="TextBox 5"/>
          <p:cNvSpPr txBox="1"/>
          <p:nvPr/>
        </p:nvSpPr>
        <p:spPr>
          <a:xfrm>
            <a:off x="1691680" y="2276872"/>
            <a:ext cx="6912768" cy="4524315"/>
          </a:xfrm>
          <a:prstGeom prst="rect">
            <a:avLst/>
          </a:prstGeom>
          <a:noFill/>
        </p:spPr>
        <p:txBody>
          <a:bodyPr wrap="square" rtlCol="0">
            <a:spAutoFit/>
          </a:bodyPr>
          <a:lstStyle/>
          <a:p>
            <a:pPr marL="285750" indent="-285750">
              <a:buFont typeface="Arial" panose="020B0604020202020204" pitchFamily="34" charset="0"/>
              <a:buChar char="•"/>
            </a:pPr>
            <a:r>
              <a:rPr lang="en-US" altLang="ru-RU" dirty="0"/>
              <a:t>CR </a:t>
            </a:r>
            <a:r>
              <a:rPr lang="en-US" altLang="ru-RU" dirty="0" smtClean="0"/>
              <a:t>advection by MHD-waves</a:t>
            </a:r>
            <a:endParaRPr lang="en-US" altLang="ru-RU"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altLang="ru-RU" dirty="0" smtClean="0"/>
              <a:t>The </a:t>
            </a:r>
            <a:r>
              <a:rPr lang="en-US" altLang="ru-RU" dirty="0"/>
              <a:t>coefficient of spatial </a:t>
            </a:r>
            <a:r>
              <a:rPr lang="en-US" altLang="ru-RU" dirty="0" smtClean="0"/>
              <a:t>diffusion</a:t>
            </a:r>
            <a:endParaRPr lang="en-US" altLang="ru-RU" dirty="0"/>
          </a:p>
          <a:p>
            <a:pPr marL="285750" indent="-285750">
              <a:buFont typeface="Arial" panose="020B0604020202020204" pitchFamily="34" charset="0"/>
              <a:buChar char="•"/>
            </a:pPr>
            <a:endParaRPr lang="en-US" altLang="ru-RU" dirty="0" smtClean="0"/>
          </a:p>
          <a:p>
            <a:pPr marL="285750" indent="-285750">
              <a:buFont typeface="Arial" panose="020B0604020202020204" pitchFamily="34" charset="0"/>
              <a:buChar char="•"/>
            </a:pPr>
            <a:endParaRPr lang="en-US" altLang="ru-RU" dirty="0"/>
          </a:p>
          <a:p>
            <a:pPr marL="285750" indent="-285750">
              <a:buFont typeface="Arial" panose="020B0604020202020204" pitchFamily="34" charset="0"/>
              <a:buChar char="•"/>
            </a:pPr>
            <a:endParaRPr lang="en-US" altLang="ru-RU" dirty="0" smtClean="0"/>
          </a:p>
          <a:p>
            <a:pPr marL="285750" indent="-285750">
              <a:buFont typeface="Arial" panose="020B0604020202020204" pitchFamily="34" charset="0"/>
              <a:buChar char="•"/>
            </a:pPr>
            <a:endParaRPr lang="en-US" altLang="ru-RU" dirty="0" smtClean="0"/>
          </a:p>
          <a:p>
            <a:pPr marL="285750" indent="-285750">
              <a:buFont typeface="Arial" panose="020B0604020202020204" pitchFamily="34" charset="0"/>
              <a:buChar char="•"/>
            </a:pPr>
            <a:r>
              <a:rPr lang="en-US" altLang="ru-RU" dirty="0" smtClean="0"/>
              <a:t>The </a:t>
            </a:r>
            <a:r>
              <a:rPr lang="en-US" altLang="ru-RU" dirty="0"/>
              <a:t>coefficient of momentum diffusion</a:t>
            </a:r>
          </a:p>
          <a:p>
            <a:pPr marL="285750" indent="-285750">
              <a:buFont typeface="Arial" panose="020B0604020202020204" pitchFamily="34" charset="0"/>
              <a:buChar char="•"/>
            </a:pPr>
            <a:endParaRPr lang="en-US" altLang="ru-RU" dirty="0"/>
          </a:p>
          <a:p>
            <a:endParaRPr lang="en-US" dirty="0" smtClean="0"/>
          </a:p>
          <a:p>
            <a:endParaRPr lang="en-US" dirty="0"/>
          </a:p>
          <a:p>
            <a:endParaRPr lang="en-US" dirty="0" smtClean="0"/>
          </a:p>
          <a:p>
            <a:endParaRPr lang="en-US" dirty="0"/>
          </a:p>
          <a:p>
            <a:endParaRPr lang="ru-RU"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564904"/>
            <a:ext cx="2775024" cy="89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744564"/>
            <a:ext cx="2376264" cy="90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3212" y="5143763"/>
            <a:ext cx="3858988" cy="84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32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504056"/>
          </a:xfrm>
        </p:spPr>
        <p:txBody>
          <a:bodyPr>
            <a:normAutofit fontScale="90000"/>
          </a:bodyPr>
          <a:lstStyle/>
          <a:p>
            <a:r>
              <a:rPr lang="en-US" sz="2800" dirty="0" smtClean="0"/>
              <a:t>Models of CR Halo </a:t>
            </a:r>
            <a:br>
              <a:rPr lang="en-US" sz="2800" dirty="0" smtClean="0"/>
            </a:br>
            <a:r>
              <a:rPr lang="en-US" sz="2800" dirty="0" smtClean="0"/>
              <a:t>(see</a:t>
            </a:r>
            <a:r>
              <a:rPr lang="en-US" sz="2800" dirty="0"/>
              <a:t>, </a:t>
            </a:r>
            <a:r>
              <a:rPr lang="en-US" sz="2800" dirty="0" smtClean="0"/>
              <a:t>e.g. the review of  </a:t>
            </a:r>
            <a:r>
              <a:rPr lang="en-US" sz="2800" i="1" dirty="0" err="1" smtClean="0"/>
              <a:t>Blasi</a:t>
            </a:r>
            <a:r>
              <a:rPr lang="en-US" sz="2800" i="1" dirty="0" smtClean="0"/>
              <a:t> 2019)</a:t>
            </a:r>
            <a:endParaRPr lang="ru-RU" sz="2800" i="1" dirty="0"/>
          </a:p>
        </p:txBody>
      </p:sp>
      <mc:AlternateContent xmlns:mc="http://schemas.openxmlformats.org/markup-compatibility/2006" xmlns:a14="http://schemas.microsoft.com/office/drawing/2010/main">
        <mc:Choice Requires="a14">
          <p:sp>
            <p:nvSpPr>
              <p:cNvPr id="4" name="TextBox 3"/>
              <p:cNvSpPr txBox="1"/>
              <p:nvPr/>
            </p:nvSpPr>
            <p:spPr>
              <a:xfrm>
                <a:off x="395536" y="1124743"/>
                <a:ext cx="8352928" cy="4379019"/>
              </a:xfrm>
              <a:prstGeom prst="rect">
                <a:avLst/>
              </a:prstGeom>
              <a:noFill/>
            </p:spPr>
            <p:txBody>
              <a:bodyPr wrap="square" rtlCol="0">
                <a:spAutoFit/>
              </a:bodyPr>
              <a:lstStyle/>
              <a:p>
                <a:pPr marL="342900" indent="-342900">
                  <a:buFont typeface="Arial" panose="020B0604020202020204" pitchFamily="34" charset="0"/>
                  <a:buChar char="•"/>
                </a:pPr>
                <a:r>
                  <a:rPr lang="en-US" sz="2400" i="1" dirty="0" smtClean="0"/>
                  <a:t>Static </a:t>
                </a:r>
                <a:r>
                  <a:rPr lang="en-US" sz="2400" i="1" dirty="0"/>
                  <a:t>halo. </a:t>
                </a:r>
                <a:r>
                  <a:rPr lang="en-US" sz="2400" dirty="0"/>
                  <a:t>These models assume that CRs are </a:t>
                </a:r>
                <a:r>
                  <a:rPr lang="en-US" sz="2400" dirty="0" smtClean="0"/>
                  <a:t>confined by </a:t>
                </a:r>
                <a:r>
                  <a:rPr lang="en-US" sz="2400" dirty="0"/>
                  <a:t>scattering on magnetic fluctuations, which leads </a:t>
                </a:r>
                <a:r>
                  <a:rPr lang="en-US" sz="2400" dirty="0" smtClean="0"/>
                  <a:t>to CR                                diffusion </a:t>
                </a:r>
                <a:r>
                  <a:rPr lang="en-US" sz="2400" dirty="0"/>
                  <a:t>within the </a:t>
                </a:r>
                <a:r>
                  <a:rPr lang="en-US" sz="2400" dirty="0" smtClean="0"/>
                  <a:t>halo. CRs escape freely from the halo but  depends on CR energy,</a:t>
                </a:r>
                <a:r>
                  <a:rPr lang="en-US" sz="2400" dirty="0"/>
                  <a:t> </a:t>
                </a:r>
                <a:r>
                  <a:rPr lang="en-US" sz="2400" dirty="0" smtClean="0"/>
                  <a:t>in general;  </a:t>
                </a:r>
              </a:p>
              <a:p>
                <a:pPr marL="342900" indent="-342900">
                  <a:buFont typeface="Arial" panose="020B0604020202020204" pitchFamily="34" charset="0"/>
                  <a:buChar char="•"/>
                </a:pPr>
                <a:r>
                  <a:rPr lang="en-US" sz="2400" i="1" dirty="0" smtClean="0"/>
                  <a:t>Convection halo</a:t>
                </a:r>
                <a:r>
                  <a:rPr lang="en-US" sz="2400" dirty="0" smtClean="0"/>
                  <a:t>. The </a:t>
                </a:r>
                <a:r>
                  <a:rPr lang="en-US" sz="2400" dirty="0"/>
                  <a:t>halo size </a:t>
                </a:r>
                <a:r>
                  <a:rPr lang="en-US" sz="2400" dirty="0" smtClean="0"/>
                  <a:t>of convection </a:t>
                </a:r>
                <a14:m>
                  <m:oMath xmlns:m="http://schemas.openxmlformats.org/officeDocument/2006/math">
                    <m:f>
                      <m:fPr>
                        <m:type m:val="skw"/>
                        <m:ctrlPr>
                          <a:rPr lang="en-US" sz="2400" i="1" smtClean="0">
                            <a:latin typeface="Cambria Math"/>
                          </a:rPr>
                        </m:ctrlPr>
                      </m:fPr>
                      <m:num>
                        <m:r>
                          <a:rPr lang="en-US" sz="2400" b="0" i="1" smtClean="0">
                            <a:latin typeface="Cambria Math"/>
                          </a:rPr>
                          <m:t>𝐷</m:t>
                        </m:r>
                        <m:r>
                          <a:rPr lang="en-US" sz="2400" b="0" i="1" smtClean="0">
                            <a:latin typeface="Cambria Math"/>
                          </a:rPr>
                          <m:t>(</m:t>
                        </m:r>
                        <m:r>
                          <a:rPr lang="en-US" sz="2400" b="0" i="1" smtClean="0">
                            <a:latin typeface="Cambria Math"/>
                          </a:rPr>
                          <m:t>𝐸</m:t>
                        </m:r>
                        <m:r>
                          <a:rPr lang="en-US" sz="2400" b="0" i="1" smtClean="0">
                            <a:latin typeface="Cambria Math"/>
                          </a:rPr>
                          <m:t>,</m:t>
                        </m:r>
                        <m:r>
                          <a:rPr lang="en-US" sz="2400" b="0" i="1" smtClean="0">
                            <a:latin typeface="Cambria Math"/>
                          </a:rPr>
                          <m:t>𝑧</m:t>
                        </m:r>
                        <m:r>
                          <a:rPr lang="en-US" sz="2400" b="0" i="1" smtClean="0">
                            <a:latin typeface="Cambria Math"/>
                          </a:rPr>
                          <m:t>)</m:t>
                        </m:r>
                      </m:num>
                      <m:den>
                        <m:sSub>
                          <m:sSubPr>
                            <m:ctrlPr>
                              <a:rPr lang="en-US" sz="2400" i="1">
                                <a:latin typeface="Cambria Math"/>
                              </a:rPr>
                            </m:ctrlPr>
                          </m:sSubPr>
                          <m:e>
                            <m:r>
                              <a:rPr lang="en-US" sz="2400" i="1">
                                <a:latin typeface="Cambria Math"/>
                              </a:rPr>
                              <m:t>𝑢</m:t>
                            </m:r>
                          </m:e>
                          <m:sub>
                            <m:r>
                              <a:rPr lang="en-US" sz="2400" i="1">
                                <a:latin typeface="Cambria Math"/>
                              </a:rPr>
                              <m:t>𝑎𝑑𝑣</m:t>
                            </m:r>
                            <m:r>
                              <a:rPr lang="en-US" sz="2400" i="1">
                                <a:latin typeface="Cambria Math"/>
                              </a:rPr>
                              <m:t>  </m:t>
                            </m:r>
                          </m:sub>
                        </m:sSub>
                        <m:r>
                          <a:rPr lang="en-US" sz="2400" b="0" i="1" smtClean="0">
                            <a:latin typeface="Cambria Math"/>
                          </a:rPr>
                          <m:t>(</m:t>
                        </m:r>
                        <m:r>
                          <a:rPr lang="en-US" sz="2400" b="0" i="1" smtClean="0">
                            <a:latin typeface="Cambria Math"/>
                          </a:rPr>
                          <m:t>𝑧</m:t>
                        </m:r>
                        <m:r>
                          <a:rPr lang="en-US" sz="2400" b="0" i="1" smtClean="0">
                            <a:latin typeface="Cambria Math"/>
                          </a:rPr>
                          <m:t>)</m:t>
                        </m:r>
                      </m:den>
                    </m:f>
                  </m:oMath>
                </a14:m>
                <a:r>
                  <a:rPr lang="en-US" sz="2400" b="1" dirty="0" smtClean="0"/>
                  <a:t>   </a:t>
                </a:r>
                <a:r>
                  <a:rPr lang="en-US" sz="2400" dirty="0" smtClean="0"/>
                  <a:t>depends on </a:t>
                </a:r>
                <a:r>
                  <a:rPr lang="en-US" sz="2400" dirty="0"/>
                  <a:t>CR energy, in general</a:t>
                </a:r>
                <a:r>
                  <a:rPr lang="en-US" sz="2400" dirty="0" smtClean="0"/>
                  <a:t>;</a:t>
                </a:r>
              </a:p>
              <a:p>
                <a:pPr marL="342900" indent="-342900">
                  <a:buFont typeface="Arial" panose="020B0604020202020204" pitchFamily="34" charset="0"/>
                  <a:buChar char="•"/>
                </a:pPr>
                <a:r>
                  <a:rPr lang="en-US" sz="2400" i="1" dirty="0"/>
                  <a:t>Advection halo</a:t>
                </a:r>
                <a:r>
                  <a:rPr lang="en-US" sz="2400" dirty="0"/>
                  <a:t>. The halo size of advection </a:t>
                </a:r>
                <a14:m>
                  <m:oMath xmlns:m="http://schemas.openxmlformats.org/officeDocument/2006/math">
                    <m:f>
                      <m:fPr>
                        <m:type m:val="skw"/>
                        <m:ctrlPr>
                          <a:rPr lang="en-US" sz="2400" i="1">
                            <a:latin typeface="Cambria Math"/>
                          </a:rPr>
                        </m:ctrlPr>
                      </m:fPr>
                      <m:num>
                        <m:r>
                          <a:rPr lang="en-US" sz="2400" i="1">
                            <a:latin typeface="Cambria Math"/>
                          </a:rPr>
                          <m:t>𝐷</m:t>
                        </m:r>
                        <m:r>
                          <a:rPr lang="en-US" sz="2400" i="1">
                            <a:latin typeface="Cambria Math"/>
                          </a:rPr>
                          <m:t>(</m:t>
                        </m:r>
                        <m:r>
                          <a:rPr lang="en-US" sz="2400" i="1">
                            <a:latin typeface="Cambria Math"/>
                          </a:rPr>
                          <m:t>𝐸</m:t>
                        </m:r>
                        <m:r>
                          <a:rPr lang="en-US" sz="2400" i="1">
                            <a:latin typeface="Cambria Math"/>
                          </a:rPr>
                          <m:t>,</m:t>
                        </m:r>
                        <m:r>
                          <a:rPr lang="en-US" sz="2400" i="1">
                            <a:latin typeface="Cambria Math"/>
                          </a:rPr>
                          <m:t>𝑧</m:t>
                        </m:r>
                        <m:r>
                          <a:rPr lang="en-US" sz="2400" i="1">
                            <a:latin typeface="Cambria Math"/>
                          </a:rPr>
                          <m:t>)</m:t>
                        </m:r>
                      </m:num>
                      <m:den>
                        <m:sSub>
                          <m:sSubPr>
                            <m:ctrlPr>
                              <a:rPr lang="en-US" sz="2400" i="1" smtClean="0">
                                <a:latin typeface="Cambria Math"/>
                              </a:rPr>
                            </m:ctrlPr>
                          </m:sSubPr>
                          <m:e>
                            <m:r>
                              <a:rPr lang="en-US" sz="2400" b="0" i="1" smtClean="0">
                                <a:latin typeface="Cambria Math"/>
                              </a:rPr>
                              <m:t>𝑣</m:t>
                            </m:r>
                          </m:e>
                          <m:sub>
                            <m:r>
                              <a:rPr lang="en-US" sz="2400" b="0" i="1" smtClean="0">
                                <a:latin typeface="Cambria Math"/>
                              </a:rPr>
                              <m:t>𝐴</m:t>
                            </m:r>
                            <m:r>
                              <a:rPr lang="en-US" sz="2400" i="1">
                                <a:latin typeface="Cambria Math"/>
                              </a:rPr>
                              <m:t>  </m:t>
                            </m:r>
                          </m:sub>
                        </m:sSub>
                        <m:r>
                          <a:rPr lang="en-US" sz="2400" i="1">
                            <a:latin typeface="Cambria Math"/>
                          </a:rPr>
                          <m:t>(</m:t>
                        </m:r>
                        <m:r>
                          <a:rPr lang="en-US" sz="2400" i="1">
                            <a:latin typeface="Cambria Math"/>
                          </a:rPr>
                          <m:t>𝑧</m:t>
                        </m:r>
                        <m:r>
                          <a:rPr lang="en-US" sz="2400" i="1">
                            <a:latin typeface="Cambria Math"/>
                          </a:rPr>
                          <m:t>)</m:t>
                        </m:r>
                      </m:den>
                    </m:f>
                  </m:oMath>
                </a14:m>
                <a:r>
                  <a:rPr lang="en-US" sz="2400" b="1" dirty="0"/>
                  <a:t>   </a:t>
                </a:r>
                <a:r>
                  <a:rPr lang="en-US" sz="2400" dirty="0"/>
                  <a:t>depends on CR energy, in general</a:t>
                </a:r>
                <a:r>
                  <a:rPr lang="en-US" sz="2400" dirty="0" smtClean="0"/>
                  <a:t>;</a:t>
                </a:r>
              </a:p>
              <a:p>
                <a:pPr marL="342900" indent="-342900">
                  <a:buFont typeface="Arial" panose="020B0604020202020204" pitchFamily="34" charset="0"/>
                  <a:buChar char="•"/>
                </a:pPr>
                <a:r>
                  <a:rPr lang="en-US" sz="2400" i="1" dirty="0" smtClean="0"/>
                  <a:t>Nonlinear halo. </a:t>
                </a:r>
                <a:r>
                  <a:rPr lang="en-US" sz="2400" dirty="0" smtClean="0"/>
                  <a:t>A </a:t>
                </a:r>
                <a:r>
                  <a:rPr lang="en-US" sz="2400" dirty="0"/>
                  <a:t>nonlinear </a:t>
                </a:r>
                <a:r>
                  <a:rPr lang="en-US" sz="2400" dirty="0" smtClean="0"/>
                  <a:t>self-consistent model</a:t>
                </a:r>
                <a:r>
                  <a:rPr lang="en-US" sz="2400" dirty="0"/>
                  <a:t>, including the kinetic equation </a:t>
                </a:r>
                <a:r>
                  <a:rPr lang="en-US" sz="2400" dirty="0" smtClean="0"/>
                  <a:t>for </a:t>
                </a:r>
                <a:r>
                  <a:rPr lang="en-US" sz="2400" dirty="0"/>
                  <a:t>CR-excited MHD </a:t>
                </a:r>
                <a:r>
                  <a:rPr lang="en-US" sz="2400" dirty="0" smtClean="0"/>
                  <a:t>waves. Both regimes of CR escape from the halo are possible in the model.</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95536" y="1124743"/>
                <a:ext cx="8352928" cy="4379019"/>
              </a:xfrm>
              <a:prstGeom prst="rect">
                <a:avLst/>
              </a:prstGeom>
              <a:blipFill rotWithShape="1">
                <a:blip r:embed="rId2"/>
                <a:stretch>
                  <a:fillRect l="-1022" t="-1114" r="-13431" b="-2228"/>
                </a:stretch>
              </a:blipFill>
            </p:spPr>
            <p:txBody>
              <a:bodyPr/>
              <a:lstStyle/>
              <a:p>
                <a:r>
                  <a:rPr lang="ru-RU">
                    <a:noFill/>
                  </a:rPr>
                  <a:t> </a:t>
                </a:r>
              </a:p>
            </p:txBody>
          </p:sp>
        </mc:Fallback>
      </mc:AlternateContent>
    </p:spTree>
    <p:extLst>
      <p:ext uri="{BB962C8B-B14F-4D97-AF65-F5344CB8AC3E}">
        <p14:creationId xmlns:p14="http://schemas.microsoft.com/office/powerpoint/2010/main" val="90795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A few memories</a:t>
            </a:r>
            <a:endParaRPr lang="ru-RU" dirty="0"/>
          </a:p>
        </p:txBody>
      </p:sp>
      <p:sp>
        <p:nvSpPr>
          <p:cNvPr id="3" name="Объект 2"/>
          <p:cNvSpPr>
            <a:spLocks noGrp="1"/>
          </p:cNvSpPr>
          <p:nvPr>
            <p:ph idx="1"/>
          </p:nvPr>
        </p:nvSpPr>
        <p:spPr>
          <a:xfrm>
            <a:off x="107504" y="1484784"/>
            <a:ext cx="8877672" cy="4525963"/>
          </a:xfrm>
        </p:spPr>
        <p:txBody>
          <a:bodyPr/>
          <a:lstStyle/>
          <a:p>
            <a:r>
              <a:rPr lang="en-US" dirty="0" smtClean="0"/>
              <a:t>             Workshop “Sochi-2” 1985</a:t>
            </a:r>
            <a:endParaRPr lang="ru-RU" dirty="0"/>
          </a:p>
        </p:txBody>
      </p:sp>
      <p:pic>
        <p:nvPicPr>
          <p:cNvPr id="13314" name="Picture 2" descr="C:\1a\Berezinskii\soc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9711" y="2708920"/>
            <a:ext cx="3692431" cy="2284526"/>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1a\Berezinskii\v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54" y="2636912"/>
            <a:ext cx="3087201" cy="241242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1a\Berezinskii\0013031898-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277011"/>
            <a:ext cx="1877592" cy="295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723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98715" y="297220"/>
                <a:ext cx="8352928" cy="5652060"/>
              </a:xfrm>
              <a:prstGeom prst="rect">
                <a:avLst/>
              </a:prstGeom>
              <a:noFill/>
            </p:spPr>
            <p:txBody>
              <a:bodyPr wrap="square" rtlCol="0">
                <a:spAutoFit/>
              </a:bodyPr>
              <a:lstStyle/>
              <a:p>
                <a:pPr marL="285750" indent="-285750">
                  <a:buFont typeface="Arial" panose="020B0604020202020204" pitchFamily="34" charset="0"/>
                  <a:buChar char="•"/>
                </a:pPr>
                <a:r>
                  <a:rPr lang="en-US" dirty="0"/>
                  <a:t>T</a:t>
                </a:r>
                <a:r>
                  <a:rPr lang="en-US" dirty="0" smtClean="0"/>
                  <a:t>he </a:t>
                </a:r>
                <a:r>
                  <a:rPr lang="en-US" dirty="0"/>
                  <a:t>streaming instability of </a:t>
                </a:r>
                <a:r>
                  <a:rPr lang="en-US" dirty="0" smtClean="0"/>
                  <a:t>CRs is (see e.g. </a:t>
                </a:r>
                <a:r>
                  <a:rPr lang="en-US" dirty="0" err="1" smtClean="0"/>
                  <a:t>Berezinskiy</a:t>
                </a:r>
                <a:r>
                  <a:rPr lang="en-US" dirty="0" smtClean="0"/>
                  <a:t> et al. 1990)</a:t>
                </a:r>
                <a:endParaRPr lang="en-US" dirty="0"/>
              </a:p>
              <a:p>
                <a:endParaRPr lang="en-US" dirty="0"/>
              </a:p>
              <a:p>
                <a:endParaRPr lang="en-US" dirty="0" smtClean="0"/>
              </a:p>
              <a:p>
                <a:pPr marL="285750" indent="-285750">
                  <a:buFont typeface="Arial" panose="020B0604020202020204" pitchFamily="34" charset="0"/>
                  <a:buChar char="•"/>
                </a:pPr>
                <a:r>
                  <a:rPr lang="en-US" dirty="0" smtClean="0"/>
                  <a:t>A wave cascade in the range of</a:t>
                </a:r>
                <a:r>
                  <a:rPr lang="ru-RU" dirty="0" smtClean="0"/>
                  <a:t> </a:t>
                </a:r>
                <a:r>
                  <a:rPr lang="en-US" dirty="0" smtClean="0"/>
                  <a:t>wavenumbers  is generated either by the  </a:t>
                </a:r>
              </a:p>
              <a:p>
                <a:r>
                  <a:rPr lang="en-US" dirty="0" smtClean="0"/>
                  <a:t>     Kolmogorov-type </a:t>
                </a:r>
                <a:r>
                  <a:rPr lang="en-US" dirty="0"/>
                  <a:t>cascade</a:t>
                </a:r>
                <a:r>
                  <a:rPr lang="en-US" dirty="0" smtClean="0"/>
                  <a:t>, </a:t>
                </a:r>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𝑘</m:t>
                    </m:r>
                    <m:r>
                      <a:rPr lang="en-US" b="0" i="1" smtClean="0">
                        <a:latin typeface="Cambria Math"/>
                      </a:rPr>
                      <m:t>)∝</m:t>
                    </m:r>
                    <m:sSup>
                      <m:sSupPr>
                        <m:ctrlPr>
                          <a:rPr lang="en-US" b="0" i="1" smtClean="0">
                            <a:latin typeface="Cambria Math"/>
                            <a:ea typeface="Cambria Math"/>
                          </a:rPr>
                        </m:ctrlPr>
                      </m:sSupPr>
                      <m:e>
                        <m:r>
                          <a:rPr lang="en-US" b="0" i="1" smtClean="0">
                            <a:latin typeface="Cambria Math"/>
                            <a:ea typeface="Cambria Math"/>
                          </a:rPr>
                          <m:t>𝑘</m:t>
                        </m:r>
                      </m:e>
                      <m:sup>
                        <m:r>
                          <a:rPr lang="en-US" b="0" i="1" smtClean="0">
                            <a:latin typeface="Cambria Math"/>
                            <a:ea typeface="Cambria Math"/>
                          </a:rPr>
                          <m:t>−5/3</m:t>
                        </m:r>
                      </m:sup>
                    </m:sSup>
                  </m:oMath>
                </a14:m>
                <a:r>
                  <a:rPr lang="en-US" dirty="0" smtClean="0"/>
                  <a:t> or by the </a:t>
                </a:r>
                <a:r>
                  <a:rPr lang="en-US" dirty="0" err="1" smtClean="0"/>
                  <a:t>Iroshnikov-Kraichnan</a:t>
                </a:r>
                <a:r>
                  <a:rPr lang="ru-RU" dirty="0"/>
                  <a:t> </a:t>
                </a:r>
                <a:r>
                  <a:rPr lang="en-US" dirty="0" smtClean="0"/>
                  <a:t>type </a:t>
                </a:r>
              </a:p>
              <a:p>
                <a:r>
                  <a:rPr lang="en-US" dirty="0"/>
                  <a:t> </a:t>
                </a:r>
                <a:r>
                  <a:rPr lang="en-US" dirty="0" smtClean="0"/>
                  <a:t>    cascade, </a:t>
                </a:r>
                <a14:m>
                  <m:oMath xmlns:m="http://schemas.openxmlformats.org/officeDocument/2006/math">
                    <m:r>
                      <a:rPr lang="en-US" b="0" i="0" smtClean="0">
                        <a:latin typeface="Cambria Math"/>
                      </a:rPr>
                      <m:t> </m:t>
                    </m:r>
                    <m:r>
                      <a:rPr lang="en-US" i="1">
                        <a:latin typeface="Cambria Math"/>
                      </a:rPr>
                      <m:t>𝑊</m:t>
                    </m:r>
                    <m:r>
                      <a:rPr lang="en-US" i="1">
                        <a:latin typeface="Cambria Math"/>
                      </a:rPr>
                      <m:t>(</m:t>
                    </m:r>
                    <m:r>
                      <a:rPr lang="en-US" i="1">
                        <a:latin typeface="Cambria Math"/>
                      </a:rPr>
                      <m:t>𝑘</m:t>
                    </m:r>
                    <m:r>
                      <a:rPr lang="en-US" i="1">
                        <a:latin typeface="Cambria Math"/>
                      </a:rPr>
                      <m:t>)∝</m:t>
                    </m:r>
                    <m:sSup>
                      <m:sSupPr>
                        <m:ctrlPr>
                          <a:rPr lang="en-US" i="1">
                            <a:latin typeface="Cambria Math"/>
                            <a:ea typeface="Cambria Math"/>
                          </a:rPr>
                        </m:ctrlPr>
                      </m:sSupPr>
                      <m:e>
                        <m:r>
                          <a:rPr lang="en-US" i="1">
                            <a:latin typeface="Cambria Math"/>
                            <a:ea typeface="Cambria Math"/>
                          </a:rPr>
                          <m:t>𝑘</m:t>
                        </m:r>
                      </m:e>
                      <m:sup>
                        <m:r>
                          <a:rPr lang="en-US" i="1">
                            <a:latin typeface="Cambria Math"/>
                            <a:ea typeface="Cambria Math"/>
                          </a:rPr>
                          <m:t>−</m:t>
                        </m:r>
                        <m:r>
                          <a:rPr lang="en-US" b="0" i="1" smtClean="0">
                            <a:latin typeface="Cambria Math"/>
                            <a:ea typeface="Cambria Math"/>
                          </a:rPr>
                          <m:t>3</m:t>
                        </m:r>
                        <m:r>
                          <a:rPr lang="en-US" i="1">
                            <a:latin typeface="Cambria Math"/>
                            <a:ea typeface="Cambria Math"/>
                          </a:rPr>
                          <m:t>/</m:t>
                        </m:r>
                        <m:r>
                          <a:rPr lang="en-US" b="0" i="1" smtClean="0">
                            <a:latin typeface="Cambria Math"/>
                            <a:ea typeface="Cambria Math"/>
                          </a:rPr>
                          <m:t>2</m:t>
                        </m:r>
                      </m:sup>
                    </m:sSup>
                    <m:r>
                      <a:rPr lang="en-US" i="1">
                        <a:latin typeface="Cambria Math"/>
                        <a:ea typeface="Cambria Math"/>
                      </a:rPr>
                      <m:t> </m:t>
                    </m:r>
                  </m:oMath>
                </a14:m>
                <a:r>
                  <a:rPr lang="en-US" dirty="0" smtClean="0"/>
                  <a:t>(see e.g. </a:t>
                </a:r>
                <a:r>
                  <a:rPr lang="en-US" dirty="0" err="1" smtClean="0"/>
                  <a:t>Ptuskin</a:t>
                </a:r>
                <a:r>
                  <a:rPr lang="en-US" dirty="0" smtClean="0"/>
                  <a:t> et al. 2006, </a:t>
                </a:r>
                <a:r>
                  <a:rPr lang="en-US" dirty="0" err="1" smtClean="0"/>
                  <a:t>Blasi</a:t>
                </a:r>
                <a:r>
                  <a:rPr lang="en-US" dirty="0" smtClean="0"/>
                  <a:t> </a:t>
                </a:r>
                <a:r>
                  <a:rPr lang="en-US" dirty="0"/>
                  <a:t>et al. </a:t>
                </a:r>
                <a:r>
                  <a:rPr lang="en-US" dirty="0" smtClean="0"/>
                  <a:t> 2012, </a:t>
                </a:r>
                <a:r>
                  <a:rPr lang="en-US" dirty="0" err="1"/>
                  <a:t>Evoli</a:t>
                </a:r>
                <a:r>
                  <a:rPr lang="en-US" dirty="0"/>
                  <a:t> et al. </a:t>
                </a:r>
                <a:r>
                  <a:rPr lang="en-US" dirty="0" smtClean="0"/>
                  <a:t>  </a:t>
                </a:r>
              </a:p>
              <a:p>
                <a:r>
                  <a:rPr lang="en-US" dirty="0"/>
                  <a:t> </a:t>
                </a:r>
                <a:r>
                  <a:rPr lang="en-US" dirty="0" smtClean="0"/>
                  <a:t>    2018)</a:t>
                </a:r>
              </a:p>
              <a:p>
                <a:r>
                  <a:rPr lang="en-US" dirty="0" smtClean="0"/>
                  <a:t>           </a:t>
                </a:r>
                <a14:m>
                  <m:oMath xmlns:m="http://schemas.openxmlformats.org/officeDocument/2006/math">
                    <m:f>
                      <m:fPr>
                        <m:ctrlPr>
                          <a:rPr lang="en-US" i="1" smtClean="0">
                            <a:latin typeface="Cambria Math"/>
                          </a:rPr>
                        </m:ctrlPr>
                      </m:fPr>
                      <m:num>
                        <m:r>
                          <a:rPr lang="en-US" i="1">
                            <a:latin typeface="Cambria Math"/>
                            <a:ea typeface="Cambria Math"/>
                          </a:rPr>
                          <m:t>𝜕</m:t>
                        </m:r>
                      </m:num>
                      <m:den>
                        <m:r>
                          <a:rPr lang="en-US" i="1">
                            <a:latin typeface="Cambria Math"/>
                            <a:ea typeface="Cambria Math"/>
                          </a:rPr>
                          <m:t>𝜕</m:t>
                        </m:r>
                        <m:r>
                          <a:rPr lang="en-US" i="1">
                            <a:latin typeface="Cambria Math"/>
                            <a:ea typeface="Cambria Math"/>
                          </a:rPr>
                          <m:t>𝑘</m:t>
                        </m:r>
                      </m:den>
                    </m:f>
                    <m:d>
                      <m:dPr>
                        <m:ctrlPr>
                          <a:rPr lang="en-US" i="1">
                            <a:latin typeface="Cambria Math"/>
                          </a:rPr>
                        </m:ctrlPr>
                      </m:dPr>
                      <m:e>
                        <m:f>
                          <m:fPr>
                            <m:ctrlPr>
                              <a:rPr lang="en-US" i="1">
                                <a:latin typeface="Cambria Math"/>
                              </a:rPr>
                            </m:ctrlPr>
                          </m:fPr>
                          <m:num>
                            <m:r>
                              <a:rPr lang="en-US" i="1">
                                <a:latin typeface="Cambria Math"/>
                              </a:rPr>
                              <m:t>𝑘𝑊</m:t>
                            </m:r>
                          </m:num>
                          <m:den>
                            <m:sSub>
                              <m:sSubPr>
                                <m:ctrlPr>
                                  <a:rPr lang="en-US" i="1">
                                    <a:latin typeface="Cambria Math"/>
                                  </a:rPr>
                                </m:ctrlPr>
                              </m:sSubPr>
                              <m:e>
                                <m:r>
                                  <a:rPr lang="en-US" i="1">
                                    <a:latin typeface="Cambria Math"/>
                                  </a:rPr>
                                  <m:t>𝑇</m:t>
                                </m:r>
                              </m:e>
                              <m:sub>
                                <m:r>
                                  <a:rPr lang="en-US" i="1">
                                    <a:latin typeface="Cambria Math"/>
                                  </a:rPr>
                                  <m:t>𝑁𝐿</m:t>
                                </m:r>
                              </m:sub>
                            </m:sSub>
                          </m:den>
                        </m:f>
                      </m:e>
                    </m:d>
                  </m:oMath>
                </a14:m>
                <a:r>
                  <a:rPr lang="en-US" dirty="0"/>
                  <a:t> =</a:t>
                </a:r>
                <a14:m>
                  <m:oMath xmlns:m="http://schemas.openxmlformats.org/officeDocument/2006/math">
                    <m:f>
                      <m:fPr>
                        <m:ctrlPr>
                          <a:rPr lang="en-US" i="1">
                            <a:latin typeface="Cambria Math"/>
                          </a:rPr>
                        </m:ctrlPr>
                      </m:fPr>
                      <m:num>
                        <m:r>
                          <a:rPr lang="en-US" i="1">
                            <a:latin typeface="Cambria Math"/>
                            <a:ea typeface="Cambria Math"/>
                          </a:rPr>
                          <m:t>𝜕</m:t>
                        </m:r>
                      </m:num>
                      <m:den>
                        <m:r>
                          <a:rPr lang="en-US" i="1">
                            <a:latin typeface="Cambria Math"/>
                            <a:ea typeface="Cambria Math"/>
                          </a:rPr>
                          <m:t>𝜕</m:t>
                        </m:r>
                        <m:r>
                          <a:rPr lang="en-US" i="1">
                            <a:latin typeface="Cambria Math"/>
                            <a:ea typeface="Cambria Math"/>
                          </a:rPr>
                          <m:t>𝑘</m:t>
                        </m:r>
                      </m:den>
                    </m:f>
                    <m:d>
                      <m:dPr>
                        <m:begChr m:val="["/>
                        <m:endChr m:val="]"/>
                        <m:ctrlPr>
                          <a:rPr lang="en-US" i="1">
                            <a:latin typeface="Cambria Math"/>
                            <a:ea typeface="Cambria Math"/>
                          </a:rPr>
                        </m:ctrlPr>
                      </m:dPr>
                      <m:e>
                        <m:f>
                          <m:fPr>
                            <m:ctrlPr>
                              <a:rPr lang="en-US" i="1">
                                <a:latin typeface="Cambria Math"/>
                                <a:ea typeface="Cambria Math"/>
                              </a:rPr>
                            </m:ctrlPr>
                          </m:fPr>
                          <m:num>
                            <m:r>
                              <a:rPr lang="en-US" i="1">
                                <a:latin typeface="Cambria Math"/>
                                <a:ea typeface="Cambria Math"/>
                              </a:rPr>
                              <m:t>𝐶</m:t>
                            </m:r>
                            <m:d>
                              <m:dPr>
                                <m:ctrlPr>
                                  <a:rPr lang="en-US" i="1">
                                    <a:latin typeface="Cambria Math"/>
                                    <a:ea typeface="Cambria Math"/>
                                  </a:rPr>
                                </m:ctrlPr>
                              </m:dPr>
                              <m:e>
                                <m:sSup>
                                  <m:sSupPr>
                                    <m:ctrlPr>
                                      <a:rPr lang="en-US" i="1">
                                        <a:latin typeface="Cambria Math"/>
                                        <a:ea typeface="Cambria Math"/>
                                      </a:rPr>
                                    </m:ctrlPr>
                                  </m:sSupPr>
                                  <m:e>
                                    <m:r>
                                      <a:rPr lang="en-US" i="1">
                                        <a:latin typeface="Cambria Math"/>
                                        <a:ea typeface="Cambria Math"/>
                                      </a:rPr>
                                      <m:t>𝑘</m:t>
                                    </m:r>
                                  </m:e>
                                  <m:sup>
                                    <m:r>
                                      <a:rPr lang="en-US" i="1">
                                        <a:latin typeface="Cambria Math"/>
                                        <a:ea typeface="Cambria Math"/>
                                      </a:rPr>
                                      <m:t>3</m:t>
                                    </m:r>
                                  </m:sup>
                                </m:sSup>
                                <m:sSup>
                                  <m:sSupPr>
                                    <m:ctrlPr>
                                      <a:rPr lang="en-US" i="1">
                                        <a:latin typeface="Cambria Math"/>
                                        <a:ea typeface="Cambria Math"/>
                                      </a:rPr>
                                    </m:ctrlPr>
                                  </m:sSupPr>
                                  <m:e>
                                    <m:r>
                                      <a:rPr lang="en-US" i="1">
                                        <a:latin typeface="Cambria Math"/>
                                        <a:ea typeface="Cambria Math"/>
                                      </a:rPr>
                                      <m:t>𝑊</m:t>
                                    </m:r>
                                    <m:r>
                                      <a:rPr lang="en-US" i="1">
                                        <a:latin typeface="Cambria Math"/>
                                        <a:ea typeface="Cambria Math"/>
                                      </a:rPr>
                                      <m:t>(</m:t>
                                    </m:r>
                                    <m:r>
                                      <a:rPr lang="en-US" i="1">
                                        <a:latin typeface="Cambria Math"/>
                                        <a:ea typeface="Cambria Math"/>
                                      </a:rPr>
                                      <m:t>𝑘</m:t>
                                    </m:r>
                                    <m:r>
                                      <a:rPr lang="en-US" i="1">
                                        <a:latin typeface="Cambria Math"/>
                                        <a:ea typeface="Cambria Math"/>
                                      </a:rPr>
                                      <m:t>)</m:t>
                                    </m:r>
                                  </m:e>
                                  <m:sup>
                                    <m:r>
                                      <a:rPr lang="en-US" i="1">
                                        <a:latin typeface="Cambria Math"/>
                                        <a:ea typeface="Cambria Math"/>
                                      </a:rPr>
                                      <m:t>2</m:t>
                                    </m:r>
                                  </m:sup>
                                </m:sSup>
                              </m:e>
                            </m:d>
                          </m:num>
                          <m:den>
                            <m:r>
                              <a:rPr lang="en-US" i="1">
                                <a:latin typeface="Cambria Math"/>
                                <a:ea typeface="Cambria Math"/>
                              </a:rPr>
                              <m:t>𝜌</m:t>
                            </m:r>
                            <m:sSub>
                              <m:sSubPr>
                                <m:ctrlPr>
                                  <a:rPr lang="en-US" i="1">
                                    <a:latin typeface="Cambria Math"/>
                                    <a:ea typeface="Cambria Math"/>
                                  </a:rPr>
                                </m:ctrlPr>
                              </m:sSubPr>
                              <m:e>
                                <m:r>
                                  <a:rPr lang="en-US" i="1">
                                    <a:latin typeface="Cambria Math"/>
                                    <a:ea typeface="Cambria Math"/>
                                  </a:rPr>
                                  <m:t>𝑣</m:t>
                                </m:r>
                              </m:e>
                              <m:sub>
                                <m:r>
                                  <a:rPr lang="en-US" i="1">
                                    <a:latin typeface="Cambria Math"/>
                                    <a:ea typeface="Cambria Math"/>
                                  </a:rPr>
                                  <m:t>𝐴</m:t>
                                </m:r>
                              </m:sub>
                            </m:sSub>
                          </m:den>
                        </m:f>
                      </m:e>
                    </m:d>
                  </m:oMath>
                </a14:m>
                <a:endParaRPr lang="en-US" dirty="0"/>
              </a:p>
              <a:p>
                <a:r>
                  <a:rPr lang="en-US" dirty="0"/>
                  <a:t> </a:t>
                </a:r>
                <a:r>
                  <a:rPr lang="en-US" dirty="0" smtClean="0"/>
                  <a:t>      The </a:t>
                </a:r>
                <a:r>
                  <a:rPr lang="en-US" dirty="0"/>
                  <a:t>nonlinear </a:t>
                </a:r>
                <a:r>
                  <a:rPr lang="en-US" dirty="0" smtClean="0"/>
                  <a:t>interactions </a:t>
                </a:r>
                <a:r>
                  <a:rPr lang="en-US" dirty="0"/>
                  <a:t>of </a:t>
                </a:r>
                <a:r>
                  <a:rPr lang="en-US" dirty="0" smtClean="0"/>
                  <a:t>waves leading </a:t>
                </a:r>
                <a:r>
                  <a:rPr lang="en-US" dirty="0"/>
                  <a:t>to </a:t>
                </a:r>
                <a:r>
                  <a:rPr lang="en-US" dirty="0" smtClean="0"/>
                  <a:t>cascading to larger </a:t>
                </a:r>
              </a:p>
              <a:p>
                <a:r>
                  <a:rPr lang="en-US" dirty="0"/>
                  <a:t> </a:t>
                </a:r>
                <a:r>
                  <a:rPr lang="en-US" dirty="0" smtClean="0"/>
                  <a:t>      wave-numbers  </a:t>
                </a:r>
                <a:r>
                  <a:rPr lang="en-US" i="1" dirty="0" smtClean="0"/>
                  <a:t>k</a:t>
                </a:r>
                <a:r>
                  <a:rPr lang="en-US" dirty="0" smtClean="0"/>
                  <a:t>.   </a:t>
                </a:r>
              </a:p>
              <a:p>
                <a:pPr marL="285750" indent="-285750">
                  <a:buFont typeface="Arial" panose="020B0604020202020204" pitchFamily="34" charset="0"/>
                  <a:buChar char="•"/>
                </a:pPr>
                <a:r>
                  <a:rPr lang="en-US" dirty="0" smtClean="0"/>
                  <a:t>The </a:t>
                </a:r>
                <a:r>
                  <a:rPr lang="en-US" dirty="0"/>
                  <a:t>rate of damping MHD-waves by cosmic </a:t>
                </a:r>
                <a:r>
                  <a:rPr lang="en-US" dirty="0" smtClean="0"/>
                  <a:t>rays </a:t>
                </a:r>
                <a:r>
                  <a:rPr lang="nl-NL" dirty="0" smtClean="0"/>
                  <a:t>is</a:t>
                </a:r>
              </a:p>
              <a:p>
                <a14:m>
                  <m:oMath xmlns:m="http://schemas.openxmlformats.org/officeDocument/2006/math">
                    <m:sSub>
                      <m:sSubPr>
                        <m:ctrlPr>
                          <a:rPr lang="en-US" i="1" dirty="0">
                            <a:latin typeface="Cambria Math"/>
                          </a:rPr>
                        </m:ctrlPr>
                      </m:sSubPr>
                      <m:e>
                        <m:r>
                          <a:rPr lang="en-US" b="0" i="1" dirty="0" smtClean="0">
                            <a:latin typeface="Cambria Math"/>
                          </a:rPr>
                          <m:t>               </m:t>
                        </m:r>
                        <m:r>
                          <a:rPr lang="en-US" i="1" dirty="0">
                            <a:latin typeface="Cambria Math"/>
                            <a:ea typeface="Cambria Math"/>
                          </a:rPr>
                          <m:t>𝜈</m:t>
                        </m:r>
                      </m:e>
                      <m:sub>
                        <m:r>
                          <a:rPr lang="en-US" b="0" i="1" dirty="0" smtClean="0">
                            <a:latin typeface="Cambria Math"/>
                            <a:ea typeface="Cambria Math"/>
                          </a:rPr>
                          <m:t>𝐶𝑅</m:t>
                        </m:r>
                      </m:sub>
                    </m:sSub>
                    <m:r>
                      <a:rPr lang="en-US" i="1" dirty="0">
                        <a:latin typeface="Cambria Math"/>
                      </a:rPr>
                      <m:t> </m:t>
                    </m:r>
                  </m:oMath>
                </a14:m>
                <a:r>
                  <a:rPr lang="en-US" dirty="0" smtClean="0"/>
                  <a:t>=</a:t>
                </a:r>
                <a14:m>
                  <m:oMath xmlns:m="http://schemas.openxmlformats.org/officeDocument/2006/math">
                    <m:f>
                      <m:fPr>
                        <m:ctrlPr>
                          <a:rPr lang="en-US" i="1" dirty="0" smtClean="0">
                            <a:latin typeface="Cambria Math"/>
                          </a:rPr>
                        </m:ctrlPr>
                      </m:fPr>
                      <m:num>
                        <m:r>
                          <a:rPr lang="en-US" i="1" dirty="0" smtClean="0">
                            <a:latin typeface="Cambria Math"/>
                            <a:ea typeface="Cambria Math"/>
                          </a:rPr>
                          <m:t>𝜋</m:t>
                        </m:r>
                        <m:sSup>
                          <m:sSupPr>
                            <m:ctrlPr>
                              <a:rPr lang="en-US" i="1" dirty="0" smtClean="0">
                                <a:latin typeface="Cambria Math"/>
                                <a:ea typeface="Cambria Math"/>
                              </a:rPr>
                            </m:ctrlPr>
                          </m:sSupPr>
                          <m:e>
                            <m:r>
                              <a:rPr lang="en-US" b="0" i="1" dirty="0" smtClean="0">
                                <a:latin typeface="Cambria Math"/>
                                <a:ea typeface="Cambria Math"/>
                              </a:rPr>
                              <m:t>𝑍</m:t>
                            </m:r>
                          </m:e>
                          <m:sup>
                            <m:r>
                              <a:rPr lang="en-US" b="0" i="1" dirty="0" smtClean="0">
                                <a:latin typeface="Cambria Math"/>
                                <a:ea typeface="Cambria Math"/>
                              </a:rPr>
                              <m:t>2</m:t>
                            </m:r>
                          </m:sup>
                        </m:sSup>
                        <m:sSup>
                          <m:sSupPr>
                            <m:ctrlPr>
                              <a:rPr lang="en-US" i="1" dirty="0" smtClean="0">
                                <a:latin typeface="Cambria Math"/>
                                <a:ea typeface="Cambria Math"/>
                              </a:rPr>
                            </m:ctrlPr>
                          </m:sSupPr>
                          <m:e>
                            <m:r>
                              <a:rPr lang="en-US" b="0" i="1" dirty="0" smtClean="0">
                                <a:latin typeface="Cambria Math"/>
                                <a:ea typeface="Cambria Math"/>
                              </a:rPr>
                              <m:t>𝑒</m:t>
                            </m:r>
                          </m:e>
                          <m:sup>
                            <m:r>
                              <a:rPr lang="en-US" b="0" i="1" dirty="0" smtClean="0">
                                <a:latin typeface="Cambria Math"/>
                                <a:ea typeface="Cambria Math"/>
                              </a:rPr>
                              <m:t>2</m:t>
                            </m:r>
                          </m:sup>
                        </m:sSup>
                        <m:sSup>
                          <m:sSupPr>
                            <m:ctrlPr>
                              <a:rPr lang="en-US" i="1" dirty="0" smtClean="0">
                                <a:latin typeface="Cambria Math"/>
                                <a:ea typeface="Cambria Math"/>
                              </a:rPr>
                            </m:ctrlPr>
                          </m:sSupPr>
                          <m:e>
                            <m:r>
                              <a:rPr lang="en-US" b="0" i="1" dirty="0" smtClean="0">
                                <a:latin typeface="Cambria Math"/>
                                <a:ea typeface="Cambria Math"/>
                              </a:rPr>
                              <m:t>𝑣</m:t>
                            </m:r>
                          </m:e>
                          <m:sup>
                            <m:r>
                              <a:rPr lang="en-US" b="0" i="1" dirty="0" smtClean="0">
                                <a:latin typeface="Cambria Math"/>
                                <a:ea typeface="Cambria Math"/>
                              </a:rPr>
                              <m:t>2</m:t>
                            </m:r>
                          </m:sup>
                        </m:sSup>
                      </m:num>
                      <m:den>
                        <m:r>
                          <a:rPr lang="en-US" b="0" i="1" dirty="0" smtClean="0">
                            <a:latin typeface="Cambria Math"/>
                          </a:rPr>
                          <m:t>2</m:t>
                        </m:r>
                        <m:r>
                          <a:rPr lang="en-US" b="0" i="1" dirty="0" smtClean="0">
                            <a:latin typeface="Cambria Math"/>
                          </a:rPr>
                          <m:t>𝑘</m:t>
                        </m:r>
                        <m:sSup>
                          <m:sSupPr>
                            <m:ctrlPr>
                              <a:rPr lang="en-US" b="0" i="1" dirty="0" smtClean="0">
                                <a:latin typeface="Cambria Math"/>
                              </a:rPr>
                            </m:ctrlPr>
                          </m:sSupPr>
                          <m:e>
                            <m:r>
                              <a:rPr lang="en-US" b="0" i="1" dirty="0" smtClean="0">
                                <a:latin typeface="Cambria Math"/>
                              </a:rPr>
                              <m:t>𝑐</m:t>
                            </m:r>
                          </m:e>
                          <m:sup>
                            <m:r>
                              <a:rPr lang="en-US" b="0" i="1" dirty="0" smtClean="0">
                                <a:latin typeface="Cambria Math"/>
                              </a:rPr>
                              <m:t>2</m:t>
                            </m:r>
                          </m:sup>
                        </m:sSup>
                      </m:den>
                    </m:f>
                    <m:nary>
                      <m:naryPr>
                        <m:limLoc m:val="undOvr"/>
                        <m:ctrlPr>
                          <a:rPr lang="en-US" i="1" dirty="0" smtClean="0">
                            <a:latin typeface="Cambria Math"/>
                          </a:rPr>
                        </m:ctrlPr>
                      </m:naryPr>
                      <m:sub>
                        <m:sSub>
                          <m:sSubPr>
                            <m:ctrlPr>
                              <a:rPr lang="en-US" i="1" dirty="0" smtClean="0">
                                <a:latin typeface="Cambria Math"/>
                              </a:rPr>
                            </m:ctrlPr>
                          </m:sSubPr>
                          <m:e>
                            <m:r>
                              <a:rPr lang="en-US" b="0" i="1" dirty="0" smtClean="0">
                                <a:latin typeface="Cambria Math"/>
                              </a:rPr>
                              <m:t>𝑝</m:t>
                            </m:r>
                          </m:e>
                          <m:sub>
                            <m:r>
                              <a:rPr lang="en-US" b="0" i="1" dirty="0" smtClean="0">
                                <a:latin typeface="Cambria Math"/>
                              </a:rPr>
                              <m:t>𝑟𝑒𝑠</m:t>
                            </m:r>
                          </m:sub>
                        </m:sSub>
                        <m:r>
                          <m:rPr>
                            <m:brk m:alnAt="24"/>
                          </m:rPr>
                          <a:rPr lang="en-US" b="0" i="1" dirty="0" smtClean="0">
                            <a:latin typeface="Cambria Math"/>
                          </a:rPr>
                          <m:t>(</m:t>
                        </m:r>
                        <m:r>
                          <a:rPr lang="en-US" b="0" i="1" dirty="0" smtClean="0">
                            <a:latin typeface="Cambria Math"/>
                          </a:rPr>
                          <m:t>𝑘</m:t>
                        </m:r>
                        <m:r>
                          <a:rPr lang="en-US" b="0" i="1" dirty="0" smtClean="0">
                            <a:latin typeface="Cambria Math"/>
                          </a:rPr>
                          <m:t>)</m:t>
                        </m:r>
                      </m:sub>
                      <m:sup>
                        <m:r>
                          <a:rPr lang="en-US" i="1" dirty="0" smtClean="0">
                            <a:latin typeface="Cambria Math"/>
                            <a:ea typeface="Cambria Math"/>
                          </a:rPr>
                          <m:t>∞</m:t>
                        </m:r>
                      </m:sup>
                      <m:e>
                        <m:r>
                          <a:rPr lang="en-US" b="0" i="1" dirty="0" smtClean="0">
                            <a:latin typeface="Cambria Math"/>
                          </a:rPr>
                          <m:t>𝐹</m:t>
                        </m:r>
                        <m:r>
                          <a:rPr lang="en-US" b="0" i="1" dirty="0" smtClean="0">
                            <a:latin typeface="Cambria Math"/>
                          </a:rPr>
                          <m:t>(</m:t>
                        </m:r>
                        <m:r>
                          <a:rPr lang="en-US" b="0" i="1" dirty="0" smtClean="0">
                            <a:latin typeface="Cambria Math"/>
                          </a:rPr>
                          <m:t>𝑝</m:t>
                        </m:r>
                        <m:r>
                          <a:rPr lang="en-US" b="0" i="1" dirty="0" smtClean="0">
                            <a:latin typeface="Cambria Math"/>
                          </a:rPr>
                          <m:t>)</m:t>
                        </m:r>
                      </m:e>
                    </m:nary>
                    <m:f>
                      <m:fPr>
                        <m:ctrlPr>
                          <a:rPr lang="en-US" i="1" dirty="0" smtClean="0">
                            <a:latin typeface="Cambria Math"/>
                          </a:rPr>
                        </m:ctrlPr>
                      </m:fPr>
                      <m:num>
                        <m:r>
                          <a:rPr lang="en-US" b="0" i="1" dirty="0" smtClean="0">
                            <a:latin typeface="Cambria Math"/>
                          </a:rPr>
                          <m:t>𝑑𝑝</m:t>
                        </m:r>
                      </m:num>
                      <m:den>
                        <m:r>
                          <a:rPr lang="en-US" b="0" i="1" dirty="0" smtClean="0">
                            <a:latin typeface="Cambria Math"/>
                          </a:rPr>
                          <m:t>𝑝</m:t>
                        </m:r>
                      </m:den>
                    </m:f>
                  </m:oMath>
                </a14:m>
                <a:endParaRPr lang="en-US" dirty="0" smtClean="0"/>
              </a:p>
              <a:p>
                <a:pPr marL="285750" indent="-285750">
                  <a:buFont typeface="Arial" panose="020B0604020202020204" pitchFamily="34" charset="0"/>
                  <a:buChar char="•"/>
                </a:pPr>
                <a:r>
                  <a:rPr lang="en-US" dirty="0" smtClean="0"/>
                  <a:t>The </a:t>
                </a:r>
                <a:r>
                  <a:rPr lang="en-US" dirty="0"/>
                  <a:t>wave damping rate </a:t>
                </a:r>
                <a14:m>
                  <m:oMath xmlns:m="http://schemas.openxmlformats.org/officeDocument/2006/math">
                    <m:sSub>
                      <m:sSubPr>
                        <m:ctrlPr>
                          <a:rPr lang="en-US" i="1" dirty="0" smtClean="0">
                            <a:latin typeface="Cambria Math"/>
                          </a:rPr>
                        </m:ctrlPr>
                      </m:sSubPr>
                      <m:e>
                        <m:r>
                          <a:rPr lang="en-US" i="1" dirty="0" smtClean="0">
                            <a:latin typeface="Cambria Math"/>
                            <a:ea typeface="Cambria Math"/>
                          </a:rPr>
                          <m:t>𝜈</m:t>
                        </m:r>
                      </m:e>
                      <m:sub>
                        <m:r>
                          <a:rPr lang="en-US" b="0" i="1" dirty="0" smtClean="0">
                            <a:latin typeface="Cambria Math"/>
                          </a:rPr>
                          <m:t>𝑖𝑛</m:t>
                        </m:r>
                      </m:sub>
                    </m:sSub>
                  </m:oMath>
                </a14:m>
                <a:r>
                  <a:rPr lang="en-US" dirty="0"/>
                  <a:t> due to ion collisions with </a:t>
                </a:r>
                <a:r>
                  <a:rPr lang="en-US" dirty="0" smtClean="0"/>
                  <a:t>gas is</a:t>
                </a:r>
                <a:endParaRPr lang="en-US" dirty="0"/>
              </a:p>
              <a:p>
                <a14:m>
                  <m:oMath xmlns:m="http://schemas.openxmlformats.org/officeDocument/2006/math">
                    <m:sSub>
                      <m:sSubPr>
                        <m:ctrlPr>
                          <a:rPr lang="en-US" i="1" dirty="0">
                            <a:latin typeface="Cambria Math"/>
                          </a:rPr>
                        </m:ctrlPr>
                      </m:sSubPr>
                      <m:e>
                        <m:r>
                          <a:rPr lang="en-US" b="0" i="1" dirty="0" smtClean="0">
                            <a:latin typeface="Cambria Math"/>
                          </a:rPr>
                          <m:t>                   </m:t>
                        </m:r>
                        <m:r>
                          <a:rPr lang="en-US" i="1" dirty="0">
                            <a:latin typeface="Cambria Math"/>
                            <a:ea typeface="Cambria Math"/>
                          </a:rPr>
                          <m:t>𝜈</m:t>
                        </m:r>
                      </m:e>
                      <m:sub>
                        <m:r>
                          <a:rPr lang="en-US" b="0" i="1" dirty="0" smtClean="0">
                            <a:latin typeface="Cambria Math"/>
                            <a:ea typeface="Cambria Math"/>
                          </a:rPr>
                          <m:t>𝑖𝑛</m:t>
                        </m:r>
                      </m:sub>
                    </m:sSub>
                    <m:r>
                      <a:rPr lang="en-US" i="1" dirty="0" smtClean="0">
                        <a:latin typeface="Cambria Math"/>
                        <a:ea typeface="Cambria Math"/>
                      </a:rPr>
                      <m:t>≈</m:t>
                    </m:r>
                    <m:f>
                      <m:fPr>
                        <m:ctrlPr>
                          <a:rPr lang="en-US" i="1" dirty="0" smtClean="0">
                            <a:latin typeface="Cambria Math"/>
                            <a:ea typeface="Cambria Math"/>
                          </a:rPr>
                        </m:ctrlPr>
                      </m:fPr>
                      <m:num>
                        <m:r>
                          <a:rPr lang="en-US" b="0" i="1" dirty="0" smtClean="0">
                            <a:latin typeface="Cambria Math"/>
                            <a:ea typeface="Cambria Math"/>
                          </a:rPr>
                          <m:t>1</m:t>
                        </m:r>
                      </m:num>
                      <m:den>
                        <m:r>
                          <a:rPr lang="en-US" b="0" i="1" dirty="0" smtClean="0">
                            <a:latin typeface="Cambria Math"/>
                            <a:ea typeface="Cambria Math"/>
                          </a:rPr>
                          <m:t>2</m:t>
                        </m:r>
                      </m:den>
                    </m:f>
                    <m:f>
                      <m:fPr>
                        <m:ctrlPr>
                          <a:rPr lang="en-US" i="1" dirty="0" smtClean="0">
                            <a:latin typeface="Cambria Math"/>
                            <a:ea typeface="Cambria Math"/>
                          </a:rPr>
                        </m:ctrlPr>
                      </m:fPr>
                      <m:num>
                        <m:sSub>
                          <m:sSubPr>
                            <m:ctrlPr>
                              <a:rPr lang="en-US" i="1" dirty="0" smtClean="0">
                                <a:latin typeface="Cambria Math"/>
                                <a:ea typeface="Cambria Math"/>
                              </a:rPr>
                            </m:ctrlPr>
                          </m:sSubPr>
                          <m:e>
                            <m:r>
                              <a:rPr lang="en-US" b="0" i="1" dirty="0" smtClean="0">
                                <a:latin typeface="Cambria Math"/>
                                <a:ea typeface="Cambria Math"/>
                              </a:rPr>
                              <m:t>𝑚</m:t>
                            </m:r>
                          </m:e>
                          <m:sub>
                            <m:r>
                              <a:rPr lang="en-US" b="0" i="1" dirty="0" smtClean="0">
                                <a:latin typeface="Cambria Math"/>
                                <a:ea typeface="Cambria Math"/>
                              </a:rPr>
                              <m:t>𝑔</m:t>
                            </m:r>
                          </m:sub>
                        </m:sSub>
                      </m:num>
                      <m:den>
                        <m:sSub>
                          <m:sSubPr>
                            <m:ctrlPr>
                              <a:rPr lang="en-US" i="1" dirty="0" smtClean="0">
                                <a:latin typeface="Cambria Math"/>
                                <a:ea typeface="Cambria Math"/>
                              </a:rPr>
                            </m:ctrlPr>
                          </m:sSubPr>
                          <m:e>
                            <m:r>
                              <a:rPr lang="en-US" b="0" i="1" dirty="0" smtClean="0">
                                <a:latin typeface="Cambria Math"/>
                                <a:ea typeface="Cambria Math"/>
                              </a:rPr>
                              <m:t>𝑚</m:t>
                            </m:r>
                          </m:e>
                          <m:sub>
                            <m:r>
                              <a:rPr lang="en-US" b="0" i="1" dirty="0" smtClean="0">
                                <a:latin typeface="Cambria Math"/>
                                <a:ea typeface="Cambria Math"/>
                              </a:rPr>
                              <m:t>𝑖</m:t>
                            </m:r>
                          </m:sub>
                        </m:sSub>
                      </m:den>
                    </m:f>
                    <m:sSub>
                      <m:sSubPr>
                        <m:ctrlPr>
                          <a:rPr lang="en-US" i="1" dirty="0" smtClean="0">
                            <a:latin typeface="Cambria Math"/>
                            <a:ea typeface="Cambria Math"/>
                          </a:rPr>
                        </m:ctrlPr>
                      </m:sSubPr>
                      <m:e>
                        <m:d>
                          <m:dPr>
                            <m:begChr m:val="⟨"/>
                            <m:endChr m:val="⟩"/>
                            <m:ctrlPr>
                              <a:rPr lang="en-US" i="1" dirty="0">
                                <a:latin typeface="Cambria Math"/>
                                <a:ea typeface="Cambria Math"/>
                              </a:rPr>
                            </m:ctrlPr>
                          </m:dPr>
                          <m:e>
                            <m:r>
                              <a:rPr lang="en-US" i="1" dirty="0">
                                <a:latin typeface="Cambria Math"/>
                                <a:ea typeface="Cambria Math"/>
                              </a:rPr>
                              <m:t>𝑣</m:t>
                            </m:r>
                            <m:r>
                              <a:rPr lang="en-US" i="1" dirty="0">
                                <a:latin typeface="Cambria Math"/>
                                <a:ea typeface="Cambria Math"/>
                              </a:rPr>
                              <m:t>𝜎</m:t>
                            </m:r>
                          </m:e>
                        </m:d>
                      </m:e>
                      <m:sub>
                        <m:r>
                          <a:rPr lang="en-US" b="0" i="1" dirty="0" smtClean="0">
                            <a:latin typeface="Cambria Math"/>
                            <a:ea typeface="Cambria Math"/>
                          </a:rPr>
                          <m:t>𝑔𝑖</m:t>
                        </m:r>
                      </m:sub>
                    </m:sSub>
                    <m:sSub>
                      <m:sSubPr>
                        <m:ctrlPr>
                          <a:rPr lang="en-US" i="1" dirty="0" smtClean="0">
                            <a:latin typeface="Cambria Math"/>
                            <a:ea typeface="Cambria Math"/>
                          </a:rPr>
                        </m:ctrlPr>
                      </m:sSubPr>
                      <m:e>
                        <m:r>
                          <a:rPr lang="en-US" b="0" i="1" dirty="0" smtClean="0">
                            <a:latin typeface="Cambria Math"/>
                            <a:ea typeface="Cambria Math"/>
                          </a:rPr>
                          <m:t>𝑛</m:t>
                        </m:r>
                      </m:e>
                      <m:sub>
                        <m:r>
                          <a:rPr lang="en-US" b="0" i="1" dirty="0" smtClean="0">
                            <a:latin typeface="Cambria Math"/>
                            <a:ea typeface="Cambria Math"/>
                          </a:rPr>
                          <m:t>𝑔</m:t>
                        </m:r>
                      </m:sub>
                    </m:sSub>
                  </m:oMath>
                </a14:m>
                <a:r>
                  <a:rPr lang="en-US" dirty="0" smtClean="0"/>
                  <a:t> </a:t>
                </a:r>
              </a:p>
              <a:p>
                <a:pPr marL="285750" indent="-285750">
                  <a:buFont typeface="Arial" panose="020B0604020202020204" pitchFamily="34" charset="0"/>
                  <a:buChar char="•"/>
                </a:pPr>
                <a:r>
                  <a:rPr lang="en-US" dirty="0"/>
                  <a:t>The process of nonlinear Landau damping is generated, when two  circularly  polarized  parallel  propagating  waves  give  rise  to  a  beat  wave containing  both  a  longitudinal  electric  field  </a:t>
                </a:r>
                <a:r>
                  <a:rPr lang="en-US" dirty="0" smtClean="0"/>
                  <a:t>component. </a:t>
                </a:r>
                <a:r>
                  <a:rPr lang="en-US" dirty="0"/>
                  <a:t>The wave damping is due to the interactions of thermal particles with these </a:t>
                </a:r>
                <a:r>
                  <a:rPr lang="en-US" dirty="0" smtClean="0"/>
                  <a:t>fields</a:t>
                </a:r>
                <a:r>
                  <a:rPr lang="en-US"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398715" y="297220"/>
                <a:ext cx="8352928" cy="5652060"/>
              </a:xfrm>
              <a:prstGeom prst="rect">
                <a:avLst/>
              </a:prstGeom>
              <a:blipFill rotWithShape="1">
                <a:blip r:embed="rId2"/>
                <a:stretch>
                  <a:fillRect l="-438" t="-539" r="-1678" b="-755"/>
                </a:stretch>
              </a:blipFill>
            </p:spPr>
            <p:txBody>
              <a:bodyPr/>
              <a:lstStyle/>
              <a:p>
                <a:r>
                  <a:rPr lang="ru-RU">
                    <a:noFill/>
                  </a:rPr>
                  <a:t> </a:t>
                </a:r>
              </a:p>
            </p:txBody>
          </p:sp>
        </mc:Fallback>
      </mc:AlternateContent>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687" y="565139"/>
            <a:ext cx="2699395" cy="63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27384"/>
            <a:ext cx="7056784" cy="369332"/>
          </a:xfrm>
          <a:prstGeom prst="rect">
            <a:avLst/>
          </a:prstGeom>
          <a:noFill/>
        </p:spPr>
        <p:txBody>
          <a:bodyPr wrap="square" rtlCol="0">
            <a:spAutoFit/>
          </a:bodyPr>
          <a:lstStyle/>
          <a:p>
            <a:pPr algn="ctr"/>
            <a:r>
              <a:rPr lang="en-US" dirty="0" smtClean="0"/>
              <a:t>MHD-wave excitation and damping</a:t>
            </a:r>
            <a:endParaRPr lang="ru-RU"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903" y="5877272"/>
            <a:ext cx="4271487"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799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fontScale="90000"/>
              </a:bodyPr>
              <a:lstStyle/>
              <a:p>
                <a:r>
                  <a:rPr lang="en-US" dirty="0" smtClean="0"/>
                  <a:t>Linear model of the Extended CR Halo (</a:t>
                </a:r>
                <a14:m>
                  <m:oMath xmlns:m="http://schemas.openxmlformats.org/officeDocument/2006/math">
                    <m:sSub>
                      <m:sSubPr>
                        <m:ctrlPr>
                          <a:rPr lang="en-US" i="1" smtClean="0">
                            <a:latin typeface="Cambria Math"/>
                          </a:rPr>
                        </m:ctrlPr>
                      </m:sSubPr>
                      <m:e>
                        <m:r>
                          <a:rPr lang="en-US" b="0" i="1" smtClean="0">
                            <a:latin typeface="Cambria Math"/>
                          </a:rPr>
                          <m:t>𝑧</m:t>
                        </m:r>
                      </m:e>
                      <m:sub>
                        <m:r>
                          <a:rPr lang="en-US" b="0" i="1" smtClean="0">
                            <a:latin typeface="Cambria Math"/>
                          </a:rPr>
                          <m:t>𝐻</m:t>
                        </m:r>
                      </m:sub>
                    </m:sSub>
                    <m:r>
                      <a:rPr lang="en-US" i="1" smtClean="0">
                        <a:latin typeface="Cambria Math"/>
                        <a:ea typeface="Cambria Math"/>
                      </a:rPr>
                      <m:t>≥</m:t>
                    </m:r>
                    <m:r>
                      <a:rPr lang="en-US" b="0" i="1" smtClean="0">
                        <a:latin typeface="Cambria Math"/>
                        <a:ea typeface="Cambria Math"/>
                      </a:rPr>
                      <m:t>4 </m:t>
                    </m:r>
                  </m:oMath>
                </a14:m>
                <a:r>
                  <a:rPr lang="en-US" dirty="0" smtClean="0"/>
                  <a:t>kpc)</a:t>
                </a:r>
                <a:endParaRPr lang="ru-RU"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a:stretch>
                  <a:fillRect l="-1185" t="-17021" r="-2593" b="-29787"/>
                </a:stretch>
              </a:blipFill>
            </p:spPr>
            <p:txBody>
              <a:bodyPr/>
              <a:lstStyle/>
              <a:p>
                <a:r>
                  <a:rPr lang="ru-RU">
                    <a:noFill/>
                  </a:rPr>
                  <a:t> </a:t>
                </a:r>
              </a:p>
            </p:txBody>
          </p:sp>
        </mc:Fallback>
      </mc:AlternateContent>
    </p:spTree>
    <p:extLst>
      <p:ext uri="{BB962C8B-B14F-4D97-AF65-F5344CB8AC3E}">
        <p14:creationId xmlns:p14="http://schemas.microsoft.com/office/powerpoint/2010/main" val="2676938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634082"/>
          </a:xfrm>
        </p:spPr>
        <p:txBody>
          <a:bodyPr>
            <a:normAutofit fontScale="90000"/>
          </a:bodyPr>
          <a:lstStyle/>
          <a:p>
            <a:r>
              <a:rPr lang="en-US" sz="2400" dirty="0" smtClean="0"/>
              <a:t>CR </a:t>
            </a:r>
            <a:r>
              <a:rPr lang="en-US" sz="2400" dirty="0"/>
              <a:t>transport in the Galaxy in the frameworks of the GALPROP code (</a:t>
            </a:r>
            <a:r>
              <a:rPr lang="en-US" sz="2400" dirty="0" smtClean="0"/>
              <a:t>Strong &amp; </a:t>
            </a:r>
            <a:r>
              <a:rPr lang="en-US" sz="2400" dirty="0" err="1" smtClean="0"/>
              <a:t>Moskalenko</a:t>
            </a:r>
            <a:r>
              <a:rPr lang="en-US" sz="2400" dirty="0" smtClean="0"/>
              <a:t> 1998;  </a:t>
            </a:r>
            <a:r>
              <a:rPr lang="en-US" sz="2400" dirty="0" err="1" smtClean="0"/>
              <a:t>Moskalenko</a:t>
            </a:r>
            <a:r>
              <a:rPr lang="en-US" sz="2400" dirty="0" smtClean="0"/>
              <a:t> et al. 2002)</a:t>
            </a:r>
            <a:endParaRPr lang="ru-RU" sz="2800" dirty="0"/>
          </a:p>
        </p:txBody>
      </p:sp>
      <mc:AlternateContent xmlns:mc="http://schemas.openxmlformats.org/markup-compatibility/2006" xmlns:a14="http://schemas.microsoft.com/office/drawing/2010/main">
        <mc:Choice Requires="a14">
          <p:sp>
            <p:nvSpPr>
              <p:cNvPr id="4" name="TextBox 3"/>
              <p:cNvSpPr txBox="1"/>
              <p:nvPr/>
            </p:nvSpPr>
            <p:spPr>
              <a:xfrm>
                <a:off x="467544" y="1052736"/>
                <a:ext cx="8064896"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halo size is assumed to be H ~ 4 </a:t>
                </a:r>
                <a:r>
                  <a:rPr lang="en-US" dirty="0" err="1" smtClean="0"/>
                  <a:t>kpc</a:t>
                </a:r>
                <a:r>
                  <a:rPr lang="en-US" dirty="0" smtClean="0"/>
                  <a:t> </a:t>
                </a:r>
              </a:p>
              <a:p>
                <a:pPr marL="285750" indent="-285750">
                  <a:buFont typeface="Arial" panose="020B0604020202020204" pitchFamily="34" charset="0"/>
                  <a:buChar char="•"/>
                </a:pPr>
                <a:r>
                  <a:rPr lang="en-US" dirty="0"/>
                  <a:t>The spatial boundary conditions assume free particle escape</a:t>
                </a:r>
                <a:r>
                  <a:rPr lang="en-US" dirty="0" smtClean="0"/>
                  <a:t>.</a:t>
                </a:r>
              </a:p>
              <a:p>
                <a:pPr marL="285750" indent="-285750">
                  <a:buFont typeface="Arial" panose="020B0604020202020204" pitchFamily="34" charset="0"/>
                  <a:buChar char="•"/>
                </a:pPr>
                <a:r>
                  <a:rPr lang="en-US" dirty="0" smtClean="0"/>
                  <a:t>The CR luminosity </a:t>
                </a:r>
                <a14:m>
                  <m:oMath xmlns:m="http://schemas.openxmlformats.org/officeDocument/2006/math">
                    <m:sSub>
                      <m:sSubPr>
                        <m:ctrlPr>
                          <a:rPr lang="en-US" i="1" smtClean="0">
                            <a:latin typeface="Cambria Math"/>
                          </a:rPr>
                        </m:ctrlPr>
                      </m:sSubPr>
                      <m:e>
                        <m:r>
                          <a:rPr lang="en-US" b="0" i="1" smtClean="0">
                            <a:latin typeface="Cambria Math"/>
                          </a:rPr>
                          <m:t>𝐿</m:t>
                        </m:r>
                      </m:e>
                      <m:sub>
                        <m:r>
                          <a:rPr lang="en-US" b="0" i="1" smtClean="0">
                            <a:latin typeface="Cambria Math"/>
                          </a:rPr>
                          <m:t>𝐶𝑅</m:t>
                        </m:r>
                      </m:sub>
                    </m:sSub>
                  </m:oMath>
                </a14:m>
                <a:r>
                  <a:rPr lang="en-US" dirty="0" smtClean="0"/>
                  <a:t> in the galactic disk is fixed</a:t>
                </a:r>
              </a:p>
              <a:p>
                <a:pPr marL="285750" indent="-285750">
                  <a:buFont typeface="Arial" panose="020B0604020202020204" pitchFamily="34" charset="0"/>
                  <a:buChar char="•"/>
                </a:pPr>
                <a:r>
                  <a:rPr lang="en-US" dirty="0" smtClean="0"/>
                  <a:t>The standard GALPROP  model shows a deficit the </a:t>
                </a:r>
                <a:r>
                  <a:rPr lang="en-US" dirty="0"/>
                  <a:t>B/C ratio at low </a:t>
                </a:r>
                <a:r>
                  <a:rPr lang="en-US" dirty="0" smtClean="0"/>
                  <a:t>energies </a:t>
                </a:r>
              </a:p>
              <a:p>
                <a:r>
                  <a:rPr lang="en-US" dirty="0"/>
                  <a:t> </a:t>
                </a:r>
                <a:r>
                  <a:rPr lang="en-US" dirty="0" smtClean="0"/>
                  <a:t>    </a:t>
                </a:r>
                <a:r>
                  <a:rPr lang="en-US" dirty="0"/>
                  <a:t>(see e.g. the </a:t>
                </a:r>
                <a:r>
                  <a:rPr lang="en-US" dirty="0" smtClean="0"/>
                  <a:t>figure in comparison with observations)</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67544" y="1052736"/>
                <a:ext cx="8064896" cy="1477328"/>
              </a:xfrm>
              <a:prstGeom prst="rect">
                <a:avLst/>
              </a:prstGeom>
              <a:blipFill rotWithShape="1">
                <a:blip r:embed="rId2"/>
                <a:stretch>
                  <a:fillRect l="-529" t="-2066" b="-5785"/>
                </a:stretch>
              </a:blipFill>
            </p:spPr>
            <p:txBody>
              <a:bodyPr/>
              <a:lstStyle/>
              <a:p>
                <a:r>
                  <a:rPr lang="ru-RU">
                    <a:noFill/>
                  </a:rPr>
                  <a:t> </a:t>
                </a:r>
              </a:p>
            </p:txBody>
          </p:sp>
        </mc:Fallback>
      </mc:AlternateContent>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084" y="2206898"/>
            <a:ext cx="3330916" cy="290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p:cNvSpPr txBox="1"/>
              <p:nvPr/>
            </p:nvSpPr>
            <p:spPr>
              <a:xfrm>
                <a:off x="467544" y="2963808"/>
                <a:ext cx="5472608" cy="392408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Unlike the standard model, </a:t>
                </a:r>
                <a:r>
                  <a:rPr lang="en-US" dirty="0" err="1" smtClean="0"/>
                  <a:t>Ptuskin</a:t>
                </a:r>
                <a:r>
                  <a:rPr lang="en-US" dirty="0" smtClean="0"/>
                  <a:t> et al. (2006) complimented the CR diffusion coefficient, derived from </a:t>
                </a:r>
                <a:r>
                  <a:rPr lang="en-US" dirty="0"/>
                  <a:t>self-consistent model </a:t>
                </a:r>
                <a:r>
                  <a:rPr lang="en-US" dirty="0" smtClean="0"/>
                  <a:t>of a balance between external sources of fluctuations at </a:t>
                </a:r>
                <a14:m>
                  <m:oMath xmlns:m="http://schemas.openxmlformats.org/officeDocument/2006/math">
                    <m:sSup>
                      <m:sSupPr>
                        <m:ctrlPr>
                          <a:rPr lang="en-US" b="0" i="1" dirty="0" smtClean="0">
                            <a:latin typeface="Cambria Math"/>
                          </a:rPr>
                        </m:ctrlPr>
                      </m:sSupPr>
                      <m:e>
                        <m:sSubSup>
                          <m:sSubSupPr>
                            <m:ctrlPr>
                              <a:rPr lang="en-US" i="1" dirty="0">
                                <a:latin typeface="Cambria Math"/>
                              </a:rPr>
                            </m:ctrlPr>
                          </m:sSubSupPr>
                          <m:e>
                            <m:r>
                              <a:rPr lang="en-US" i="1" dirty="0">
                                <a:latin typeface="Cambria Math"/>
                              </a:rPr>
                              <m:t>𝑘</m:t>
                            </m:r>
                          </m:e>
                          <m:sub>
                            <m:r>
                              <a:rPr lang="en-US" i="1" dirty="0">
                                <a:latin typeface="Cambria Math"/>
                              </a:rPr>
                              <m:t>𝐿</m:t>
                            </m:r>
                          </m:sub>
                          <m:sup/>
                        </m:sSubSup>
                      </m:e>
                      <m:sup>
                        <m:r>
                          <a:rPr lang="en-US" b="0" i="1" dirty="0" smtClean="0">
                            <a:latin typeface="Cambria Math"/>
                          </a:rPr>
                          <m:t>−1</m:t>
                        </m:r>
                      </m:sup>
                    </m:sSup>
                    <m:r>
                      <a:rPr lang="en-US" b="0" i="1" dirty="0" smtClean="0">
                        <a:latin typeface="Cambria Math"/>
                      </a:rPr>
                      <m:t>~100 </m:t>
                    </m:r>
                    <m:r>
                      <a:rPr lang="en-US" b="0" i="1" dirty="0" smtClean="0">
                        <a:latin typeface="Cambria Math"/>
                      </a:rPr>
                      <m:t>𝑝𝑐</m:t>
                    </m:r>
                    <m:r>
                      <a:rPr lang="en-US" b="0" i="1" dirty="0" smtClean="0">
                        <a:latin typeface="Cambria Math"/>
                      </a:rPr>
                      <m:t> </m:t>
                    </m:r>
                  </m:oMath>
                </a14:m>
                <a:r>
                  <a:rPr lang="en-US" dirty="0" smtClean="0"/>
                  <a:t>and the damping of MHD-waves by CRs and by (</a:t>
                </a:r>
                <a:r>
                  <a:rPr lang="en-US" dirty="0" err="1" smtClean="0"/>
                  <a:t>Kraichnan</a:t>
                </a:r>
                <a:r>
                  <a:rPr lang="en-US" dirty="0" smtClean="0"/>
                  <a:t> type) </a:t>
                </a:r>
                <a:r>
                  <a:rPr lang="en-US" dirty="0"/>
                  <a:t>cascade </a:t>
                </a:r>
                <a:r>
                  <a:rPr lang="en-US" dirty="0" smtClean="0"/>
                  <a:t> and</a:t>
                </a:r>
              </a:p>
              <a:p>
                <a:r>
                  <a:rPr lang="en-US" dirty="0" smtClean="0"/>
                  <a:t>          </a:t>
                </a:r>
                <a14:m>
                  <m:oMath xmlns:m="http://schemas.openxmlformats.org/officeDocument/2006/math">
                    <m:f>
                      <m:fPr>
                        <m:ctrlPr>
                          <a:rPr lang="ru-RU" i="1" smtClean="0">
                            <a:latin typeface="Cambria Math"/>
                          </a:rPr>
                        </m:ctrlPr>
                      </m:fPr>
                      <m:num>
                        <m:r>
                          <a:rPr lang="ru-RU" i="1" smtClean="0">
                            <a:latin typeface="Cambria Math"/>
                            <a:ea typeface="Cambria Math"/>
                          </a:rPr>
                          <m:t>𝜕</m:t>
                        </m:r>
                      </m:num>
                      <m:den>
                        <m:r>
                          <a:rPr lang="ru-RU" i="1" smtClean="0">
                            <a:latin typeface="Cambria Math"/>
                            <a:ea typeface="Cambria Math"/>
                          </a:rPr>
                          <m:t>𝜕</m:t>
                        </m:r>
                        <m:r>
                          <a:rPr lang="en-US" b="0" i="1" smtClean="0">
                            <a:latin typeface="Cambria Math"/>
                            <a:ea typeface="Cambria Math"/>
                          </a:rPr>
                          <m:t>𝑘</m:t>
                        </m:r>
                      </m:den>
                    </m:f>
                    <m:d>
                      <m:dPr>
                        <m:begChr m:val="["/>
                        <m:endChr m:val="]"/>
                        <m:ctrlPr>
                          <a:rPr lang="ru-RU" i="1" smtClean="0">
                            <a:latin typeface="Cambria Math"/>
                          </a:rPr>
                        </m:ctrlPr>
                      </m:dPr>
                      <m:e>
                        <m:f>
                          <m:fPr>
                            <m:ctrlPr>
                              <a:rPr lang="ru-RU" i="1" smtClean="0">
                                <a:latin typeface="Cambria Math"/>
                              </a:rPr>
                            </m:ctrlPr>
                          </m:fPr>
                          <m:num>
                            <m:sSub>
                              <m:sSubPr>
                                <m:ctrlPr>
                                  <a:rPr lang="ru-RU" i="1" smtClean="0">
                                    <a:latin typeface="Cambria Math"/>
                                  </a:rPr>
                                </m:ctrlPr>
                              </m:sSubPr>
                              <m:e>
                                <m:r>
                                  <a:rPr lang="en-US" b="0" i="1" smtClean="0">
                                    <a:latin typeface="Cambria Math"/>
                                  </a:rPr>
                                  <m:t>𝐶</m:t>
                                </m:r>
                              </m:e>
                              <m:sub>
                                <m:r>
                                  <a:rPr lang="en-US" b="0" i="1" smtClean="0">
                                    <a:latin typeface="Cambria Math"/>
                                  </a:rPr>
                                  <m:t>𝑀</m:t>
                                </m:r>
                              </m:sub>
                            </m:sSub>
                          </m:num>
                          <m:den>
                            <m:r>
                              <a:rPr lang="ru-RU" i="1" smtClean="0">
                                <a:latin typeface="Cambria Math"/>
                                <a:ea typeface="Cambria Math"/>
                              </a:rPr>
                              <m:t>𝜌</m:t>
                            </m:r>
                            <m:sSub>
                              <m:sSubPr>
                                <m:ctrlPr>
                                  <a:rPr lang="ru-RU" i="1" smtClean="0">
                                    <a:latin typeface="Cambria Math"/>
                                    <a:ea typeface="Cambria Math"/>
                                  </a:rPr>
                                </m:ctrlPr>
                              </m:sSubPr>
                              <m:e>
                                <m:r>
                                  <a:rPr lang="en-US" b="0" i="1" smtClean="0">
                                    <a:latin typeface="Cambria Math"/>
                                    <a:ea typeface="Cambria Math"/>
                                  </a:rPr>
                                  <m:t>𝑣</m:t>
                                </m:r>
                              </m:e>
                              <m:sub>
                                <m:r>
                                  <a:rPr lang="en-US" b="0" i="1" smtClean="0">
                                    <a:latin typeface="Cambria Math"/>
                                    <a:ea typeface="Cambria Math"/>
                                  </a:rPr>
                                  <m:t>𝐴</m:t>
                                </m:r>
                              </m:sub>
                            </m:sSub>
                          </m:den>
                        </m:f>
                        <m:sSup>
                          <m:sSupPr>
                            <m:ctrlPr>
                              <a:rPr lang="ru-RU" i="1" smtClean="0">
                                <a:latin typeface="Cambria Math"/>
                              </a:rPr>
                            </m:ctrlPr>
                          </m:sSupPr>
                          <m:e>
                            <m:r>
                              <a:rPr lang="en-US" b="0" i="1" smtClean="0">
                                <a:latin typeface="Cambria Math"/>
                              </a:rPr>
                              <m:t>𝑘</m:t>
                            </m:r>
                          </m:e>
                          <m:sup>
                            <m:r>
                              <a:rPr lang="en-US" b="0" i="1" smtClean="0">
                                <a:latin typeface="Cambria Math"/>
                              </a:rPr>
                              <m:t>3</m:t>
                            </m:r>
                          </m:sup>
                        </m:sSup>
                        <m:sSup>
                          <m:sSupPr>
                            <m:ctrlPr>
                              <a:rPr lang="ru-RU" i="1" smtClean="0">
                                <a:latin typeface="Cambria Math"/>
                              </a:rPr>
                            </m:ctrlPr>
                          </m:sSupPr>
                          <m:e>
                            <m:r>
                              <a:rPr lang="en-US" b="0" i="1" smtClean="0">
                                <a:latin typeface="Cambria Math"/>
                              </a:rPr>
                              <m:t>𝑊</m:t>
                            </m:r>
                          </m:e>
                          <m:sup>
                            <m:r>
                              <a:rPr lang="en-US" b="0" i="1" smtClean="0">
                                <a:latin typeface="Cambria Math"/>
                              </a:rPr>
                              <m:t>2</m:t>
                            </m:r>
                          </m:sup>
                        </m:sSup>
                        <m:r>
                          <a:rPr lang="en-US" b="0" i="1" smtClean="0">
                            <a:latin typeface="Cambria Math"/>
                          </a:rPr>
                          <m:t>(</m:t>
                        </m:r>
                        <m:r>
                          <a:rPr lang="en-US" b="0" i="1" smtClean="0">
                            <a:latin typeface="Cambria Math"/>
                          </a:rPr>
                          <m:t>𝑘</m:t>
                        </m:r>
                        <m:r>
                          <a:rPr lang="en-US" b="0" i="1" smtClean="0">
                            <a:latin typeface="Cambria Math"/>
                          </a:rPr>
                          <m:t>)</m:t>
                        </m:r>
                      </m:e>
                    </m:d>
                  </m:oMath>
                </a14:m>
                <a:r>
                  <a:rPr lang="en-US" dirty="0" smtClean="0"/>
                  <a:t>=-2</a:t>
                </a:r>
                <a14:m>
                  <m:oMath xmlns:m="http://schemas.openxmlformats.org/officeDocument/2006/math">
                    <m:sSub>
                      <m:sSubPr>
                        <m:ctrlPr>
                          <a:rPr lang="en-US" i="1" smtClean="0">
                            <a:latin typeface="Cambria Math"/>
                          </a:rPr>
                        </m:ctrlPr>
                      </m:sSubPr>
                      <m:e>
                        <m:r>
                          <a:rPr lang="en-US" i="1" smtClean="0">
                            <a:latin typeface="Cambria Math"/>
                            <a:ea typeface="Cambria Math"/>
                          </a:rPr>
                          <m:t>𝜈</m:t>
                        </m:r>
                      </m:e>
                      <m:sub>
                        <m:r>
                          <a:rPr lang="en-US" b="0" i="1" smtClean="0">
                            <a:latin typeface="Cambria Math"/>
                          </a:rPr>
                          <m:t>𝐶𝑅</m:t>
                        </m:r>
                      </m:sub>
                    </m:sSub>
                    <m:d>
                      <m:dPr>
                        <m:ctrlPr>
                          <a:rPr lang="en-US" b="0" i="1" smtClean="0">
                            <a:latin typeface="Cambria Math"/>
                          </a:rPr>
                        </m:ctrlPr>
                      </m:dPr>
                      <m:e>
                        <m:r>
                          <a:rPr lang="en-US" b="0" i="1" smtClean="0">
                            <a:latin typeface="Cambria Math"/>
                          </a:rPr>
                          <m:t>𝑘</m:t>
                        </m:r>
                      </m:e>
                    </m:d>
                    <m:r>
                      <a:rPr lang="en-US" b="0" i="0" smtClean="0">
                        <a:latin typeface="Cambria Math"/>
                      </a:rPr>
                      <m:t>+</m:t>
                    </m:r>
                    <m:r>
                      <a:rPr lang="en-US" b="0" i="1" smtClean="0">
                        <a:latin typeface="Cambria Math"/>
                      </a:rPr>
                      <m:t>𝑆</m:t>
                    </m:r>
                    <m:r>
                      <m:rPr>
                        <m:sty m:val="p"/>
                      </m:rPr>
                      <a:rPr lang="el-GR" b="0" i="1" smtClean="0">
                        <a:latin typeface="Cambria Math"/>
                        <a:ea typeface="Cambria Math"/>
                      </a:rPr>
                      <m:t>δ</m:t>
                    </m:r>
                    <m:r>
                      <a:rPr lang="en-US" b="0" i="1" smtClean="0">
                        <a:latin typeface="Cambria Math"/>
                        <a:ea typeface="Cambria Math"/>
                      </a:rPr>
                      <m:t>(</m:t>
                    </m:r>
                    <m:r>
                      <a:rPr lang="en-US" b="0" i="1" smtClean="0">
                        <a:latin typeface="Cambria Math"/>
                        <a:ea typeface="Cambria Math"/>
                      </a:rPr>
                      <m:t>𝑘</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𝐿</m:t>
                        </m:r>
                      </m:sub>
                    </m:sSub>
                  </m:oMath>
                </a14:m>
                <a:r>
                  <a:rPr lang="en-US" dirty="0" smtClean="0"/>
                  <a:t>)</a:t>
                </a:r>
                <a:endParaRPr lang="en-US" dirty="0"/>
              </a:p>
              <a:p>
                <a:pPr marL="285750" indent="-285750">
                  <a:buFont typeface="Arial" panose="020B0604020202020204" pitchFamily="34" charset="0"/>
                  <a:buChar char="•"/>
                </a:pPr>
                <a:r>
                  <a:rPr lang="en-US" dirty="0"/>
                  <a:t>The energy dependence of the cosmic-ray diffusion coefficient </a:t>
                </a:r>
                <a:r>
                  <a:rPr lang="en-US" dirty="0" smtClean="0"/>
                  <a:t>about </a:t>
                </a:r>
                <a14:m>
                  <m:oMath xmlns:m="http://schemas.openxmlformats.org/officeDocument/2006/math">
                    <m:r>
                      <a:rPr lang="en-US" b="0" i="1" smtClean="0">
                        <a:latin typeface="Cambria Math"/>
                      </a:rPr>
                      <m:t>𝐷</m:t>
                    </m:r>
                    <m:r>
                      <a:rPr lang="en-US" b="0" i="1" smtClean="0">
                        <a:latin typeface="Cambria Math"/>
                        <a:ea typeface="Cambria Math"/>
                      </a:rPr>
                      <m:t>≈2 </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28</m:t>
                        </m:r>
                      </m:sup>
                    </m:sSup>
                    <m:sSup>
                      <m:sSupPr>
                        <m:ctrlPr>
                          <a:rPr lang="en-US" b="0" i="1" smtClean="0">
                            <a:latin typeface="Cambria Math"/>
                            <a:ea typeface="Cambria Math"/>
                          </a:rPr>
                        </m:ctrlPr>
                      </m:sSupPr>
                      <m:e>
                        <m:r>
                          <a:rPr lang="en-US" b="0" i="1" smtClean="0">
                            <a:latin typeface="Cambria Math"/>
                            <a:ea typeface="Cambria Math"/>
                          </a:rPr>
                          <m:t>𝑐𝑚</m:t>
                        </m:r>
                      </m:e>
                      <m:sup>
                        <m:r>
                          <a:rPr lang="en-US" b="0" i="1" smtClean="0">
                            <a:latin typeface="Cambria Math"/>
                            <a:ea typeface="Cambria Math"/>
                          </a:rPr>
                          <m:t>2</m:t>
                        </m:r>
                      </m:sup>
                    </m:sSup>
                    <m:sSup>
                      <m:sSupPr>
                        <m:ctrlPr>
                          <a:rPr lang="en-US" b="0" i="1" smtClean="0">
                            <a:latin typeface="Cambria Math"/>
                            <a:ea typeface="Cambria Math"/>
                          </a:rPr>
                        </m:ctrlPr>
                      </m:sSupPr>
                      <m:e>
                        <m:r>
                          <a:rPr lang="en-US" b="0" i="1" smtClean="0">
                            <a:latin typeface="Cambria Math"/>
                            <a:ea typeface="Cambria Math"/>
                          </a:rPr>
                          <m:t>𝑠</m:t>
                        </m:r>
                      </m:e>
                      <m:sup>
                        <m:r>
                          <a:rPr lang="en-US" b="0" i="1" smtClean="0">
                            <a:latin typeface="Cambria Math"/>
                            <a:ea typeface="Cambria Math"/>
                          </a:rPr>
                          <m:t>−1</m:t>
                        </m:r>
                      </m:sup>
                    </m:sSup>
                  </m:oMath>
                </a14:m>
                <a:r>
                  <a:rPr lang="en-US" dirty="0" smtClean="0"/>
                  <a:t> at E=3 </a:t>
                </a:r>
                <a:r>
                  <a:rPr lang="en-US" dirty="0" err="1" smtClean="0"/>
                  <a:t>GeV</a:t>
                </a:r>
                <a:r>
                  <a:rPr lang="en-US" dirty="0" smtClean="0"/>
                  <a:t>, found </a:t>
                </a:r>
                <a:r>
                  <a:rPr lang="en-US" dirty="0"/>
                  <a:t>in the resulting self-consistent </a:t>
                </a:r>
                <a:r>
                  <a:rPr lang="en-US" dirty="0" smtClean="0"/>
                  <a:t>model, </a:t>
                </a:r>
                <a:r>
                  <a:rPr lang="en-US" dirty="0"/>
                  <a:t>may explain the peaks in the secondary to primary nuclei ratios observed at about 1 </a:t>
                </a:r>
                <a:r>
                  <a:rPr lang="en-US" i="1" dirty="0" err="1"/>
                  <a:t>GeV</a:t>
                </a:r>
                <a:r>
                  <a:rPr lang="en-US" dirty="0"/>
                  <a:t> </a:t>
                </a:r>
                <a14:m>
                  <m:oMath xmlns:m="http://schemas.openxmlformats.org/officeDocument/2006/math">
                    <m:sSup>
                      <m:sSupPr>
                        <m:ctrlPr>
                          <a:rPr lang="en-US" i="1" dirty="0">
                            <a:latin typeface="Cambria Math"/>
                          </a:rPr>
                        </m:ctrlPr>
                      </m:sSupPr>
                      <m:e>
                        <m:r>
                          <a:rPr lang="en-US" i="1" dirty="0">
                            <a:latin typeface="Cambria Math"/>
                          </a:rPr>
                          <m:t>𝑛𝑢𝑐𝑙𝑒𝑜𝑛</m:t>
                        </m:r>
                      </m:e>
                      <m:sup>
                        <m:r>
                          <a:rPr lang="en-US" i="1" dirty="0">
                            <a:latin typeface="Cambria Math"/>
                          </a:rPr>
                          <m:t>−1</m:t>
                        </m:r>
                      </m:sup>
                    </m:sSup>
                  </m:oMath>
                </a14:m>
                <a:r>
                  <a:rPr lang="en-US" dirty="0"/>
                  <a:t>.</a:t>
                </a:r>
              </a:p>
              <a:p>
                <a:endParaRPr lang="ru-RU"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467544" y="2963808"/>
                <a:ext cx="5472608" cy="3924088"/>
              </a:xfrm>
              <a:prstGeom prst="rect">
                <a:avLst/>
              </a:prstGeom>
              <a:blipFill rotWithShape="1">
                <a:blip r:embed="rId4"/>
                <a:stretch>
                  <a:fillRect l="-780" t="-776" r="-669"/>
                </a:stretch>
              </a:blipFill>
            </p:spPr>
            <p:txBody>
              <a:bodyPr/>
              <a:lstStyle/>
              <a:p>
                <a:r>
                  <a:rPr lang="ru-RU">
                    <a:noFill/>
                  </a:rPr>
                  <a:t> </a:t>
                </a:r>
              </a:p>
            </p:txBody>
          </p:sp>
        </mc:Fallback>
      </mc:AlternateContent>
    </p:spTree>
    <p:extLst>
      <p:ext uri="{BB962C8B-B14F-4D97-AF65-F5344CB8AC3E}">
        <p14:creationId xmlns:p14="http://schemas.microsoft.com/office/powerpoint/2010/main" val="2424509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3590" y="-99392"/>
            <a:ext cx="8229600" cy="936104"/>
          </a:xfrm>
        </p:spPr>
        <p:txBody>
          <a:bodyPr>
            <a:normAutofit/>
          </a:bodyPr>
          <a:lstStyle/>
          <a:p>
            <a:r>
              <a:rPr lang="en-US" sz="2800" dirty="0" smtClean="0"/>
              <a:t>CR Secondary Nuclei in </a:t>
            </a:r>
            <a:r>
              <a:rPr lang="en-US" sz="2800" dirty="0" err="1" smtClean="0"/>
              <a:t>Evoli</a:t>
            </a:r>
            <a:r>
              <a:rPr lang="en-US" sz="2800" dirty="0" smtClean="0"/>
              <a:t> et al. (2020) </a:t>
            </a:r>
            <a:endParaRPr lang="ru-RU" sz="2800" dirty="0"/>
          </a:p>
        </p:txBody>
      </p:sp>
      <mc:AlternateContent xmlns:mc="http://schemas.openxmlformats.org/markup-compatibility/2006" xmlns:a14="http://schemas.microsoft.com/office/drawing/2010/main">
        <mc:Choice Requires="a14">
          <p:sp>
            <p:nvSpPr>
              <p:cNvPr id="3" name="TextBox 2"/>
              <p:cNvSpPr txBox="1"/>
              <p:nvPr/>
            </p:nvSpPr>
            <p:spPr>
              <a:xfrm>
                <a:off x="251520" y="620688"/>
                <a:ext cx="8640960" cy="812530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Distributions of secondary nuclei, </a:t>
                </a:r>
                <a14:m>
                  <m:oMath xmlns:m="http://schemas.openxmlformats.org/officeDocument/2006/math">
                    <m:sSub>
                      <m:sSubPr>
                        <m:ctrlPr>
                          <a:rPr lang="en-US" i="1" smtClean="0">
                            <a:latin typeface="Cambria Math"/>
                          </a:rPr>
                        </m:ctrlPr>
                      </m:sSubPr>
                      <m:e>
                        <m:r>
                          <a:rPr lang="en-US" b="0" i="1" smtClean="0">
                            <a:latin typeface="Cambria Math"/>
                          </a:rPr>
                          <m:t>𝑓</m:t>
                        </m:r>
                      </m:e>
                      <m:sub>
                        <m:r>
                          <a:rPr lang="en-US" b="0" i="1" smtClean="0">
                            <a:latin typeface="Cambria Math"/>
                          </a:rPr>
                          <m:t>𝑎</m:t>
                        </m:r>
                      </m:sub>
                    </m:sSub>
                  </m:oMath>
                </a14:m>
                <a:r>
                  <a:rPr lang="en-US" dirty="0" smtClean="0"/>
                  <a:t> , are described by the diffusion-advection equation;</a:t>
                </a:r>
              </a:p>
              <a:p>
                <a:pPr marL="285750" indent="-285750">
                  <a:buFont typeface="Arial" panose="020B0604020202020204" pitchFamily="34" charset="0"/>
                  <a:buChar char="•"/>
                </a:pPr>
                <a:r>
                  <a:rPr lang="en-US" dirty="0" smtClean="0"/>
                  <a:t>Parameters of the diffusion equation are fixed: coefficient of diffusion </a:t>
                </a:r>
                <a14:m>
                  <m:oMath xmlns:m="http://schemas.openxmlformats.org/officeDocument/2006/math">
                    <m:r>
                      <a:rPr lang="en-US" b="0" i="1" smtClean="0">
                        <a:latin typeface="Cambria Math"/>
                      </a:rPr>
                      <m:t>𝐷</m:t>
                    </m:r>
                    <m:r>
                      <a:rPr lang="en-US" b="0" i="1" smtClean="0">
                        <a:latin typeface="Cambria Math"/>
                      </a:rPr>
                      <m:t>(</m:t>
                    </m:r>
                    <m:r>
                      <a:rPr lang="en-US" b="0" i="1" smtClean="0">
                        <a:latin typeface="Cambria Math"/>
                      </a:rPr>
                      <m:t>𝑧</m:t>
                    </m:r>
                    <m:r>
                      <a:rPr lang="en-US" b="0" i="1" smtClean="0">
                        <a:latin typeface="Cambria Math"/>
                      </a:rPr>
                      <m:t>,</m:t>
                    </m:r>
                    <m:r>
                      <a:rPr lang="en-US" b="0" i="1" smtClean="0">
                        <a:latin typeface="Cambria Math"/>
                      </a:rPr>
                      <m:t>𝑝</m:t>
                    </m:r>
                    <m:r>
                      <a:rPr lang="en-US" b="0" i="1" smtClean="0">
                        <a:latin typeface="Cambria Math"/>
                      </a:rPr>
                      <m:t>)</m:t>
                    </m:r>
                  </m:oMath>
                </a14:m>
                <a:r>
                  <a:rPr lang="en-US" dirty="0" smtClean="0"/>
                  <a:t>, Alfven velocity </a:t>
                </a:r>
                <a14:m>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𝐴</m:t>
                        </m:r>
                      </m:sub>
                    </m:sSub>
                  </m:oMath>
                </a14:m>
                <a:r>
                  <a:rPr lang="en-US" dirty="0" smtClean="0"/>
                  <a:t>(z) is constant for simplicity, injection of CRs  produced by collisions of primary CRs with the gas, </a:t>
                </a:r>
                <a14:m>
                  <m:oMath xmlns:m="http://schemas.openxmlformats.org/officeDocument/2006/math">
                    <m:r>
                      <a:rPr lang="en-US" b="0" i="1" smtClean="0">
                        <a:latin typeface="Cambria Math"/>
                      </a:rPr>
                      <m:t>𝑞</m:t>
                    </m:r>
                    <m:r>
                      <a:rPr lang="en-US" b="0" i="1" smtClean="0">
                        <a:latin typeface="Cambria Math"/>
                      </a:rPr>
                      <m:t>(</m:t>
                    </m:r>
                    <m:r>
                      <a:rPr lang="en-US" b="0" i="1" smtClean="0">
                        <a:latin typeface="Cambria Math"/>
                      </a:rPr>
                      <m:t>𝑝</m:t>
                    </m:r>
                    <m:r>
                      <a:rPr lang="en-US" b="0" i="1" smtClean="0">
                        <a:latin typeface="Cambria Math"/>
                      </a:rPr>
                      <m:t>)</m:t>
                    </m:r>
                  </m:oMath>
                </a14:m>
                <a:r>
                  <a:rPr lang="en-US" dirty="0" smtClean="0"/>
                  <a:t>, etc.</a:t>
                </a:r>
              </a:p>
              <a:p>
                <a:pPr marL="285750" indent="-285750">
                  <a:buFont typeface="Arial" panose="020B0604020202020204" pitchFamily="34" charset="0"/>
                  <a:buChar char="•"/>
                </a:pPr>
                <a:r>
                  <a:rPr lang="en-US" dirty="0" smtClean="0"/>
                  <a:t>The halo size, </a:t>
                </a:r>
                <a14:m>
                  <m:oMath xmlns:m="http://schemas.openxmlformats.org/officeDocument/2006/math">
                    <m:r>
                      <a:rPr lang="en-US" b="0" i="1" smtClean="0">
                        <a:latin typeface="Cambria Math"/>
                      </a:rPr>
                      <m:t>𝐻</m:t>
                    </m:r>
                    <m:r>
                      <a:rPr lang="en-US" b="0" i="1" smtClean="0">
                        <a:latin typeface="Cambria Math"/>
                      </a:rPr>
                      <m:t>,</m:t>
                    </m:r>
                  </m:oMath>
                </a14:m>
                <a:r>
                  <a:rPr lang="en-US" dirty="0" smtClean="0"/>
                  <a:t> is  free parameter and is estimated the spectra secondary CRs in the Disk. The boundary condition of the surface halo is a free CR escape, </a:t>
                </a:r>
                <a14:m>
                  <m:oMath xmlns:m="http://schemas.openxmlformats.org/officeDocument/2006/math">
                    <m:sSub>
                      <m:sSubPr>
                        <m:ctrlPr>
                          <a:rPr lang="en-US" i="1" smtClean="0">
                            <a:latin typeface="Cambria Math"/>
                          </a:rPr>
                        </m:ctrlPr>
                      </m:sSubPr>
                      <m:e>
                        <m:r>
                          <a:rPr lang="en-US" b="0" i="1" smtClean="0">
                            <a:latin typeface="Cambria Math"/>
                          </a:rPr>
                          <m:t>𝑓</m:t>
                        </m:r>
                      </m:e>
                      <m:sub>
                        <m:r>
                          <a:rPr lang="en-US" b="0" i="1" smtClean="0">
                            <a:latin typeface="Cambria Math"/>
                          </a:rPr>
                          <m:t>𝑎</m:t>
                        </m:r>
                      </m:sub>
                    </m:sSub>
                    <m:d>
                      <m:dPr>
                        <m:ctrlPr>
                          <a:rPr lang="en-US" b="0" i="1" smtClean="0">
                            <a:latin typeface="Cambria Math"/>
                          </a:rPr>
                        </m:ctrlPr>
                      </m:dPr>
                      <m:e>
                        <m:r>
                          <m:rPr>
                            <m:sty m:val="p"/>
                          </m:rPr>
                          <a:rPr lang="en-US" b="0" i="0" smtClean="0">
                            <a:latin typeface="Cambria Math"/>
                          </a:rPr>
                          <m:t>p</m:t>
                        </m:r>
                        <m:r>
                          <a:rPr lang="en-US" b="0" i="0" smtClean="0">
                            <a:latin typeface="Cambria Math"/>
                          </a:rPr>
                          <m:t>, </m:t>
                        </m:r>
                        <m:r>
                          <m:rPr>
                            <m:sty m:val="p"/>
                          </m:rPr>
                          <a:rPr lang="en-US" b="0" i="0" smtClean="0">
                            <a:latin typeface="Cambria Math"/>
                          </a:rPr>
                          <m:t>z</m:t>
                        </m:r>
                        <m:r>
                          <a:rPr lang="en-US" b="0" i="0" smtClean="0">
                            <a:latin typeface="Cambria Math"/>
                          </a:rPr>
                          <m:t>=</m:t>
                        </m:r>
                        <m:r>
                          <m:rPr>
                            <m:sty m:val="p"/>
                          </m:rPr>
                          <a:rPr lang="en-US" b="0" i="0" smtClean="0">
                            <a:latin typeface="Cambria Math"/>
                          </a:rPr>
                          <m:t>H</m:t>
                        </m:r>
                      </m:e>
                    </m:d>
                    <m:r>
                      <a:rPr lang="en-US" b="0" i="0" smtClean="0">
                        <a:latin typeface="Cambria Math"/>
                      </a:rPr>
                      <m:t>=0;</m:t>
                    </m:r>
                  </m:oMath>
                </a14:m>
                <a:endParaRPr lang="en-US" b="0" dirty="0" smtClean="0"/>
              </a:p>
              <a:p>
                <a:pPr marL="285750" indent="-285750">
                  <a:buFont typeface="Arial" panose="020B0604020202020204" pitchFamily="34" charset="0"/>
                  <a:buChar char="•"/>
                </a:pPr>
                <a:r>
                  <a:rPr lang="en-US" dirty="0" smtClean="0"/>
                  <a:t>The halo size </a:t>
                </a:r>
                <a14:m>
                  <m:oMath xmlns:m="http://schemas.openxmlformats.org/officeDocument/2006/math">
                    <m:r>
                      <a:rPr lang="en-US" b="0" i="1" smtClean="0">
                        <a:latin typeface="Cambria Math"/>
                      </a:rPr>
                      <m:t>𝐻</m:t>
                    </m:r>
                    <m:r>
                      <a:rPr lang="en-US" b="0" i="1" smtClean="0">
                        <a:latin typeface="Cambria Math"/>
                      </a:rPr>
                      <m:t> </m:t>
                    </m:r>
                  </m:oMath>
                </a14:m>
                <a:r>
                  <a:rPr lang="en-US" dirty="0" smtClean="0"/>
                  <a:t>estimated from the ratio of secondary nuclei  beryllium-to-boron </a:t>
                </a:r>
                <a:r>
                  <a:rPr lang="en-US" dirty="0"/>
                  <a:t>and </a:t>
                </a:r>
                <a:r>
                  <a:rPr lang="en-US" dirty="0" smtClean="0"/>
                  <a:t>is weakly </a:t>
                </a:r>
                <a:r>
                  <a:rPr lang="en-US" dirty="0"/>
                  <a:t>dependent upon </a:t>
                </a:r>
                <a:r>
                  <a:rPr lang="en-US" dirty="0" smtClean="0"/>
                  <a:t>CR energy</a:t>
                </a:r>
                <a:r>
                  <a:rPr lang="en-US" dirty="0"/>
                  <a:t>.</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halo CRs </a:t>
                </a:r>
                <a14:m>
                  <m:oMath xmlns:m="http://schemas.openxmlformats.org/officeDocument/2006/math">
                    <m:r>
                      <a:rPr lang="en-US" b="0" i="1" smtClean="0">
                        <a:latin typeface="Cambria Math"/>
                      </a:rPr>
                      <m:t>𝐻</m:t>
                    </m:r>
                    <m:r>
                      <a:rPr lang="en-US" b="0" i="1" smtClean="0">
                        <a:latin typeface="Cambria Math"/>
                      </a:rPr>
                      <m:t>(≥5 </m:t>
                    </m:r>
                    <m:r>
                      <a:rPr lang="en-US" b="0" i="1" smtClean="0">
                        <a:latin typeface="Cambria Math"/>
                        <a:ea typeface="Cambria Math"/>
                      </a:rPr>
                      <m:t>𝑘𝑝𝑐</m:t>
                    </m:r>
                    <m:r>
                      <a:rPr lang="en-US" b="0" i="1" smtClean="0">
                        <a:latin typeface="Cambria Math"/>
                        <a:ea typeface="Cambria Math"/>
                      </a:rPr>
                      <m:t>)</m:t>
                    </m:r>
                  </m:oMath>
                </a14:m>
                <a:endParaRPr lang="en-US" dirty="0" smtClean="0"/>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ru-RU" dirty="0"/>
              </a:p>
            </p:txBody>
          </p:sp>
        </mc:Choice>
        <mc:Fallback xmlns="">
          <p:sp>
            <p:nvSpPr>
              <p:cNvPr id="3" name="TextBox 2"/>
              <p:cNvSpPr txBox="1">
                <a:spLocks noRot="1" noChangeAspect="1" noMove="1" noResize="1" noEditPoints="1" noAdjustHandles="1" noChangeArrowheads="1" noChangeShapeType="1" noTextEdit="1"/>
              </p:cNvSpPr>
              <p:nvPr/>
            </p:nvSpPr>
            <p:spPr>
              <a:xfrm>
                <a:off x="251520" y="620688"/>
                <a:ext cx="8640960" cy="8125301"/>
              </a:xfrm>
              <a:prstGeom prst="rect">
                <a:avLst/>
              </a:prstGeom>
              <a:blipFill rotWithShape="1">
                <a:blip r:embed="rId2"/>
                <a:stretch>
                  <a:fillRect l="-423" t="-375" r="-141"/>
                </a:stretch>
              </a:blipFill>
            </p:spPr>
            <p:txBody>
              <a:bodyPr/>
              <a:lstStyle/>
              <a:p>
                <a:r>
                  <a:rPr lang="ru-RU">
                    <a:noFill/>
                  </a:rPr>
                  <a:t> </a:t>
                </a:r>
              </a:p>
            </p:txBody>
          </p:sp>
        </mc:Fallback>
      </mc:AlternateContent>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850" y="3140968"/>
            <a:ext cx="2911971" cy="291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572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301608" cy="1143000"/>
          </a:xfrm>
        </p:spPr>
        <p:txBody>
          <a:bodyPr>
            <a:normAutofit/>
          </a:bodyPr>
          <a:lstStyle/>
          <a:p>
            <a:r>
              <a:rPr lang="en-US" sz="2400" dirty="0" smtClean="0"/>
              <a:t>CR escape from the galactic halo - </a:t>
            </a:r>
            <a:r>
              <a:rPr lang="en-US" sz="2400" i="1" dirty="0" smtClean="0"/>
              <a:t>Static halo       </a:t>
            </a:r>
            <a:r>
              <a:rPr lang="en-US" sz="2400" dirty="0" smtClean="0"/>
              <a:t/>
            </a:r>
            <a:br>
              <a:rPr lang="en-US" sz="2400" dirty="0" smtClean="0"/>
            </a:br>
            <a:r>
              <a:rPr lang="en-US" sz="2400" dirty="0" smtClean="0"/>
              <a:t>(see Earle (1976) and </a:t>
            </a:r>
            <a:r>
              <a:rPr lang="en-US" sz="2400" dirty="0" err="1" smtClean="0"/>
              <a:t>Dogiel</a:t>
            </a:r>
            <a:r>
              <a:rPr lang="en-US" sz="2400" dirty="0" smtClean="0"/>
              <a:t>, </a:t>
            </a:r>
            <a:r>
              <a:rPr lang="en-US" sz="2400" dirty="0" err="1" smtClean="0"/>
              <a:t>Gurevich</a:t>
            </a:r>
            <a:r>
              <a:rPr lang="en-US" sz="2400" dirty="0" smtClean="0"/>
              <a:t> &amp; </a:t>
            </a:r>
            <a:r>
              <a:rPr lang="en-US" sz="2400" dirty="0" err="1" smtClean="0"/>
              <a:t>Zybin</a:t>
            </a:r>
            <a:r>
              <a:rPr lang="en-US" sz="2400" dirty="0" smtClean="0"/>
              <a:t> (1993 ))</a:t>
            </a:r>
            <a:endParaRPr lang="ru-RU" sz="2400" dirty="0"/>
          </a:p>
        </p:txBody>
      </p:sp>
      <mc:AlternateContent xmlns:mc="http://schemas.openxmlformats.org/markup-compatibility/2006" xmlns:a14="http://schemas.microsoft.com/office/drawing/2010/main">
        <mc:Choice Requires="a14">
          <p:sp>
            <p:nvSpPr>
              <p:cNvPr id="4" name="TextBox 3"/>
              <p:cNvSpPr txBox="1"/>
              <p:nvPr/>
            </p:nvSpPr>
            <p:spPr>
              <a:xfrm>
                <a:off x="611560" y="1125987"/>
                <a:ext cx="7488832" cy="5129994"/>
              </a:xfrm>
              <a:prstGeom prst="rect">
                <a:avLst/>
              </a:prstGeom>
              <a:noFill/>
            </p:spPr>
            <p:txBody>
              <a:bodyPr wrap="square" rtlCol="0">
                <a:spAutoFit/>
              </a:bodyPr>
              <a:lstStyle/>
              <a:p>
                <a:r>
                  <a:rPr lang="en-US" sz="1600" dirty="0" smtClean="0"/>
                  <a:t>Although the very existence of the halo is may not be obviously in doubt,  the character of particle propagation in it, as well as the conditions on the halo boundaries, remain the subject of debate.</a:t>
                </a:r>
              </a:p>
              <a:p>
                <a:endParaRPr lang="en-US" sz="1600" dirty="0" smtClean="0"/>
              </a:p>
              <a:p>
                <a:r>
                  <a:rPr lang="en-US" sz="1600" dirty="0" smtClean="0"/>
                  <a:t>In order to estimate characteristics of CR propagation we can start from the Fokker-Plank equation describes scattering of CRs by MHD-fluctuations, whose frequency of particle scattering is</a:t>
                </a:r>
                <a14:m>
                  <m:oMath xmlns:m="http://schemas.openxmlformats.org/officeDocument/2006/math">
                    <m:r>
                      <a:rPr lang="en-US" sz="1600" b="0" i="0" smtClean="0">
                        <a:latin typeface="Cambria Math"/>
                        <a:ea typeface="Cambria Math"/>
                      </a:rPr>
                      <m:t>   </m:t>
                    </m:r>
                    <m:r>
                      <a:rPr lang="ru-RU" sz="1600" i="1">
                        <a:latin typeface="Cambria Math"/>
                        <a:ea typeface="Cambria Math"/>
                      </a:rPr>
                      <m:t>𝜈</m:t>
                    </m:r>
                    <m:d>
                      <m:dPr>
                        <m:ctrlPr>
                          <a:rPr lang="en-US" sz="1600" b="0" i="1" smtClean="0">
                            <a:latin typeface="Cambria Math"/>
                            <a:ea typeface="Cambria Math"/>
                          </a:rPr>
                        </m:ctrlPr>
                      </m:dPr>
                      <m:e>
                        <m:r>
                          <a:rPr lang="en-US" sz="1600" b="0" i="1" smtClean="0">
                            <a:latin typeface="Cambria Math"/>
                            <a:ea typeface="Cambria Math"/>
                          </a:rPr>
                          <m:t>𝐸</m:t>
                        </m:r>
                        <m:r>
                          <a:rPr lang="en-US" sz="1600" b="0" i="1" smtClean="0">
                            <a:latin typeface="Cambria Math"/>
                            <a:ea typeface="Cambria Math"/>
                          </a:rPr>
                          <m:t>,</m:t>
                        </m:r>
                        <m:r>
                          <a:rPr lang="en-US" sz="1600" b="0" i="1" smtClean="0">
                            <a:latin typeface="Cambria Math"/>
                            <a:ea typeface="Cambria Math"/>
                          </a:rPr>
                          <m:t>𝑟</m:t>
                        </m:r>
                      </m:e>
                    </m:d>
                    <m:r>
                      <a:rPr lang="en-US" sz="1600" b="0" i="1" smtClean="0">
                        <a:latin typeface="Cambria Math"/>
                        <a:ea typeface="Cambria Math"/>
                      </a:rPr>
                      <m:t>.</m:t>
                    </m:r>
                  </m:oMath>
                </a14:m>
                <a:endParaRPr lang="en-US" sz="1600" b="0" dirty="0" smtClean="0">
                  <a:ea typeface="Cambria Math"/>
                </a:endParaRPr>
              </a:p>
              <a:p>
                <a:endParaRPr lang="en-US" sz="1600" dirty="0" smtClean="0"/>
              </a:p>
              <a:p>
                <a:r>
                  <a:rPr lang="en-US" sz="1600" dirty="0" smtClean="0"/>
                  <a:t>For a simplified model of spherical symmetry we estimate a qualitative estimate of the CR size:</a:t>
                </a:r>
              </a:p>
              <a:p>
                <a14:m>
                  <m:oMath xmlns:m="http://schemas.openxmlformats.org/officeDocument/2006/math">
                    <m:r>
                      <a:rPr lang="ru-RU" sz="1600" i="1" smtClean="0">
                        <a:latin typeface="Cambria Math"/>
                        <a:ea typeface="Cambria Math"/>
                      </a:rPr>
                      <m:t>𝜇</m:t>
                    </m:r>
                    <m:r>
                      <a:rPr lang="en-US" sz="1600" b="0" i="1" smtClean="0">
                        <a:latin typeface="Cambria Math"/>
                        <a:ea typeface="Cambria Math"/>
                      </a:rPr>
                      <m:t>𝑣</m:t>
                    </m:r>
                    <m:f>
                      <m:fPr>
                        <m:ctrlPr>
                          <a:rPr lang="en-US" sz="1600" b="0" i="1" smtClean="0">
                            <a:latin typeface="Cambria Math"/>
                            <a:ea typeface="Cambria Math"/>
                          </a:rPr>
                        </m:ctrlPr>
                      </m:fPr>
                      <m:num>
                        <m:r>
                          <a:rPr lang="en-US" sz="1600" b="0" i="1" smtClean="0">
                            <a:latin typeface="Cambria Math"/>
                            <a:ea typeface="Cambria Math"/>
                          </a:rPr>
                          <m:t>𝜕</m:t>
                        </m:r>
                        <m:r>
                          <a:rPr lang="en-US" sz="1600" b="0" i="1" smtClean="0">
                            <a:latin typeface="Cambria Math"/>
                            <a:ea typeface="Cambria Math"/>
                          </a:rPr>
                          <m:t>𝑓</m:t>
                        </m:r>
                      </m:num>
                      <m:den>
                        <m:r>
                          <a:rPr lang="en-US" sz="1600" b="0" i="1" smtClean="0">
                            <a:latin typeface="Cambria Math"/>
                            <a:ea typeface="Cambria Math"/>
                          </a:rPr>
                          <m:t>𝜕</m:t>
                        </m:r>
                        <m:r>
                          <a:rPr lang="en-US" sz="1600" b="0" i="1" smtClean="0">
                            <a:latin typeface="Cambria Math"/>
                            <a:ea typeface="Cambria Math"/>
                          </a:rPr>
                          <m:t>𝑟</m:t>
                        </m:r>
                      </m:den>
                    </m:f>
                    <m:r>
                      <a:rPr lang="en-US" sz="1600" b="0" i="1" smtClean="0">
                        <a:latin typeface="Cambria Math"/>
                        <a:ea typeface="Cambria Math"/>
                      </a:rPr>
                      <m:t>+</m:t>
                    </m:r>
                    <m:f>
                      <m:fPr>
                        <m:ctrlPr>
                          <a:rPr lang="en-US" sz="1600" b="0" i="1" smtClean="0">
                            <a:latin typeface="Cambria Math"/>
                            <a:ea typeface="Cambria Math"/>
                          </a:rPr>
                        </m:ctrlPr>
                      </m:fPr>
                      <m:num>
                        <m:r>
                          <a:rPr lang="en-US" sz="1600" b="0" i="1" smtClean="0">
                            <a:latin typeface="Cambria Math"/>
                            <a:ea typeface="Cambria Math"/>
                          </a:rPr>
                          <m:t>1−</m:t>
                        </m:r>
                        <m:sSup>
                          <m:sSupPr>
                            <m:ctrlPr>
                              <a:rPr lang="en-US" sz="1600" b="0" i="1" smtClean="0">
                                <a:latin typeface="Cambria Math"/>
                                <a:ea typeface="Cambria Math"/>
                              </a:rPr>
                            </m:ctrlPr>
                          </m:sSupPr>
                          <m:e>
                            <m:r>
                              <a:rPr lang="en-US" sz="1600" b="0" i="1" smtClean="0">
                                <a:latin typeface="Cambria Math"/>
                                <a:ea typeface="Cambria Math"/>
                              </a:rPr>
                              <m:t>𝜇</m:t>
                            </m:r>
                          </m:e>
                          <m:sup>
                            <m:r>
                              <a:rPr lang="en-US" sz="1600" b="0" i="1" smtClean="0">
                                <a:latin typeface="Cambria Math"/>
                                <a:ea typeface="Cambria Math"/>
                              </a:rPr>
                              <m:t>2</m:t>
                            </m:r>
                          </m:sup>
                        </m:sSup>
                      </m:num>
                      <m:den>
                        <m:r>
                          <a:rPr lang="en-US" sz="1600" b="0" i="1" smtClean="0">
                            <a:latin typeface="Cambria Math"/>
                            <a:ea typeface="Cambria Math"/>
                          </a:rPr>
                          <m:t>𝑟</m:t>
                        </m:r>
                      </m:den>
                    </m:f>
                    <m:f>
                      <m:fPr>
                        <m:ctrlPr>
                          <a:rPr lang="en-US" sz="1600" i="1" smtClean="0">
                            <a:latin typeface="Cambria Math"/>
                            <a:ea typeface="Cambria Math"/>
                          </a:rPr>
                        </m:ctrlPr>
                      </m:fPr>
                      <m:num>
                        <m:r>
                          <a:rPr lang="en-US" sz="1600" i="1">
                            <a:latin typeface="Cambria Math"/>
                            <a:ea typeface="Cambria Math"/>
                          </a:rPr>
                          <m:t>𝜕</m:t>
                        </m:r>
                        <m:r>
                          <a:rPr lang="en-US" sz="1600" i="1">
                            <a:latin typeface="Cambria Math"/>
                            <a:ea typeface="Cambria Math"/>
                          </a:rPr>
                          <m:t>𝑓</m:t>
                        </m:r>
                      </m:num>
                      <m:den>
                        <m:r>
                          <a:rPr lang="en-US" sz="1600" i="1">
                            <a:latin typeface="Cambria Math"/>
                            <a:ea typeface="Cambria Math"/>
                          </a:rPr>
                          <m:t>𝜕</m:t>
                        </m:r>
                        <m:r>
                          <a:rPr lang="en-US" sz="1600" i="1" smtClean="0">
                            <a:latin typeface="Cambria Math"/>
                            <a:ea typeface="Cambria Math"/>
                          </a:rPr>
                          <m:t>𝜇</m:t>
                        </m:r>
                      </m:den>
                    </m:f>
                  </m:oMath>
                </a14:m>
                <a:r>
                  <a:rPr lang="en-US" sz="1600" dirty="0" smtClean="0"/>
                  <a:t>=</a:t>
                </a:r>
                <a14:m>
                  <m:oMath xmlns:m="http://schemas.openxmlformats.org/officeDocument/2006/math">
                    <m:r>
                      <a:rPr lang="ru-RU" sz="1600" i="1">
                        <a:latin typeface="Cambria Math"/>
                        <a:ea typeface="Cambria Math"/>
                      </a:rPr>
                      <m:t>𝜈</m:t>
                    </m:r>
                    <m:d>
                      <m:dPr>
                        <m:ctrlPr>
                          <a:rPr lang="en-US" sz="1600" i="1">
                            <a:latin typeface="Cambria Math"/>
                            <a:ea typeface="Cambria Math"/>
                          </a:rPr>
                        </m:ctrlPr>
                      </m:dPr>
                      <m:e>
                        <m:r>
                          <a:rPr lang="en-US" sz="1600" i="1">
                            <a:latin typeface="Cambria Math"/>
                            <a:ea typeface="Cambria Math"/>
                          </a:rPr>
                          <m:t>𝐸</m:t>
                        </m:r>
                        <m:r>
                          <a:rPr lang="en-US" sz="1600" i="1">
                            <a:latin typeface="Cambria Math"/>
                            <a:ea typeface="Cambria Math"/>
                          </a:rPr>
                          <m:t>,</m:t>
                        </m:r>
                        <m:r>
                          <a:rPr lang="en-US" sz="1600" i="1">
                            <a:latin typeface="Cambria Math"/>
                            <a:ea typeface="Cambria Math"/>
                          </a:rPr>
                          <m:t>𝑟</m:t>
                        </m:r>
                      </m:e>
                    </m:d>
                    <m:f>
                      <m:fPr>
                        <m:ctrlPr>
                          <a:rPr lang="en-US" sz="1600" i="1" smtClean="0">
                            <a:latin typeface="Cambria Math"/>
                            <a:ea typeface="Cambria Math"/>
                          </a:rPr>
                        </m:ctrlPr>
                      </m:fPr>
                      <m:num>
                        <m:r>
                          <a:rPr lang="en-US" sz="1600" i="1">
                            <a:latin typeface="Cambria Math"/>
                            <a:ea typeface="Cambria Math"/>
                          </a:rPr>
                          <m:t>𝜕</m:t>
                        </m:r>
                      </m:num>
                      <m:den>
                        <m:r>
                          <a:rPr lang="en-US" sz="1600" i="1">
                            <a:latin typeface="Cambria Math"/>
                            <a:ea typeface="Cambria Math"/>
                          </a:rPr>
                          <m:t>𝜕</m:t>
                        </m:r>
                        <m:r>
                          <a:rPr lang="en-US" sz="1600" i="1" smtClean="0">
                            <a:latin typeface="Cambria Math"/>
                            <a:ea typeface="Cambria Math"/>
                          </a:rPr>
                          <m:t>𝜇</m:t>
                        </m:r>
                      </m:den>
                    </m:f>
                    <m:d>
                      <m:dPr>
                        <m:begChr m:val="["/>
                        <m:endChr m:val="]"/>
                        <m:ctrlPr>
                          <a:rPr lang="en-US" sz="1600" i="1" smtClean="0">
                            <a:latin typeface="Cambria Math"/>
                            <a:ea typeface="Cambria Math"/>
                          </a:rPr>
                        </m:ctrlPr>
                      </m:dPr>
                      <m:e>
                        <m:d>
                          <m:dPr>
                            <m:ctrlPr>
                              <a:rPr lang="en-US" sz="1600" i="1" smtClean="0">
                                <a:latin typeface="Cambria Math"/>
                                <a:ea typeface="Cambria Math"/>
                              </a:rPr>
                            </m:ctrlPr>
                          </m:dPr>
                          <m:e>
                            <m:r>
                              <a:rPr lang="en-US" sz="1600" i="1">
                                <a:latin typeface="Cambria Math"/>
                                <a:ea typeface="Cambria Math"/>
                              </a:rPr>
                              <m:t>1−</m:t>
                            </m:r>
                            <m:sSup>
                              <m:sSupPr>
                                <m:ctrlPr>
                                  <a:rPr lang="en-US" sz="1600" i="1">
                                    <a:latin typeface="Cambria Math"/>
                                    <a:ea typeface="Cambria Math"/>
                                  </a:rPr>
                                </m:ctrlPr>
                              </m:sSupPr>
                              <m:e>
                                <m:r>
                                  <a:rPr lang="en-US" sz="1600" i="1">
                                    <a:latin typeface="Cambria Math"/>
                                    <a:ea typeface="Cambria Math"/>
                                  </a:rPr>
                                  <m:t>𝜇</m:t>
                                </m:r>
                              </m:e>
                              <m:sup>
                                <m:r>
                                  <a:rPr lang="en-US" sz="1600" i="1">
                                    <a:latin typeface="Cambria Math"/>
                                    <a:ea typeface="Cambria Math"/>
                                  </a:rPr>
                                  <m:t>2</m:t>
                                </m:r>
                              </m:sup>
                            </m:sSup>
                          </m:e>
                        </m:d>
                        <m:f>
                          <m:fPr>
                            <m:ctrlPr>
                              <a:rPr lang="en-US" sz="1600" i="1">
                                <a:latin typeface="Cambria Math"/>
                                <a:ea typeface="Cambria Math"/>
                              </a:rPr>
                            </m:ctrlPr>
                          </m:fPr>
                          <m:num>
                            <m:r>
                              <a:rPr lang="en-US" sz="1600" i="1">
                                <a:latin typeface="Cambria Math"/>
                                <a:ea typeface="Cambria Math"/>
                              </a:rPr>
                              <m:t>𝜕</m:t>
                            </m:r>
                            <m:r>
                              <a:rPr lang="en-US" sz="1600" i="1">
                                <a:latin typeface="Cambria Math"/>
                                <a:ea typeface="Cambria Math"/>
                              </a:rPr>
                              <m:t>𝑓</m:t>
                            </m:r>
                          </m:num>
                          <m:den>
                            <m:r>
                              <a:rPr lang="en-US" sz="1600" i="1">
                                <a:latin typeface="Cambria Math"/>
                                <a:ea typeface="Cambria Math"/>
                              </a:rPr>
                              <m:t>𝜕𝜇</m:t>
                            </m:r>
                          </m:den>
                        </m:f>
                      </m:e>
                    </m:d>
                  </m:oMath>
                </a14:m>
                <a:r>
                  <a:rPr lang="en-US" sz="1600" dirty="0" smtClean="0"/>
                  <a:t>+q(E)</a:t>
                </a:r>
                <a14:m>
                  <m:oMath xmlns:m="http://schemas.openxmlformats.org/officeDocument/2006/math">
                    <m:r>
                      <a:rPr lang="en-US" sz="1600" i="1" dirty="0" smtClean="0">
                        <a:latin typeface="Cambria Math"/>
                        <a:ea typeface="Cambria Math"/>
                      </a:rPr>
                      <m:t>𝛿</m:t>
                    </m:r>
                    <m:d>
                      <m:dPr>
                        <m:ctrlPr>
                          <a:rPr lang="en-US" sz="1600" b="0" i="1" dirty="0" smtClean="0">
                            <a:latin typeface="Cambria Math"/>
                            <a:ea typeface="Cambria Math"/>
                          </a:rPr>
                        </m:ctrlPr>
                      </m:dPr>
                      <m:e>
                        <m:r>
                          <a:rPr lang="en-US" sz="1600" b="0" i="1" dirty="0" smtClean="0">
                            <a:latin typeface="Cambria Math"/>
                            <a:ea typeface="Cambria Math"/>
                          </a:rPr>
                          <m:t>𝑟</m:t>
                        </m:r>
                      </m:e>
                    </m:d>
                  </m:oMath>
                </a14:m>
                <a:endParaRPr lang="en-US" sz="1600" dirty="0" smtClean="0"/>
              </a:p>
              <a:p>
                <a14:m>
                  <m:oMath xmlns:m="http://schemas.openxmlformats.org/officeDocument/2006/math">
                    <m:r>
                      <a:rPr lang="ru-RU" sz="1600" i="1">
                        <a:latin typeface="Cambria Math"/>
                        <a:ea typeface="Cambria Math"/>
                      </a:rPr>
                      <m:t>𝜈</m:t>
                    </m:r>
                    <m:d>
                      <m:dPr>
                        <m:ctrlPr>
                          <a:rPr lang="en-US" sz="1600" i="1">
                            <a:latin typeface="Cambria Math"/>
                            <a:ea typeface="Cambria Math"/>
                          </a:rPr>
                        </m:ctrlPr>
                      </m:dPr>
                      <m:e>
                        <m:r>
                          <a:rPr lang="en-US" sz="1600" i="1">
                            <a:latin typeface="Cambria Math"/>
                            <a:ea typeface="Cambria Math"/>
                          </a:rPr>
                          <m:t>𝐸</m:t>
                        </m:r>
                        <m:r>
                          <a:rPr lang="en-US" sz="1600" i="1">
                            <a:latin typeface="Cambria Math"/>
                            <a:ea typeface="Cambria Math"/>
                          </a:rPr>
                          <m:t>,</m:t>
                        </m:r>
                        <m:r>
                          <a:rPr lang="en-US" sz="1600" i="1">
                            <a:latin typeface="Cambria Math"/>
                            <a:ea typeface="Cambria Math"/>
                          </a:rPr>
                          <m:t>𝑟</m:t>
                        </m:r>
                      </m:e>
                    </m:d>
                  </m:oMath>
                </a14:m>
                <a:r>
                  <a:rPr lang="en-US" sz="1600" dirty="0" smtClean="0"/>
                  <a:t>=</a:t>
                </a:r>
                <a14:m>
                  <m:oMath xmlns:m="http://schemas.openxmlformats.org/officeDocument/2006/math">
                    <m:sSub>
                      <m:sSubPr>
                        <m:ctrlPr>
                          <a:rPr lang="en-US" sz="1600" i="1" dirty="0" smtClean="0">
                            <a:latin typeface="Cambria Math"/>
                          </a:rPr>
                        </m:ctrlPr>
                      </m:sSubPr>
                      <m:e>
                        <m:r>
                          <a:rPr lang="ru-RU" sz="1600" i="1">
                            <a:latin typeface="Cambria Math"/>
                            <a:ea typeface="Cambria Math"/>
                          </a:rPr>
                          <m:t>𝜈</m:t>
                        </m:r>
                      </m:e>
                      <m:sub>
                        <m:r>
                          <a:rPr lang="en-US" sz="1600" b="0" i="1" dirty="0" smtClean="0">
                            <a:latin typeface="Cambria Math"/>
                          </a:rPr>
                          <m:t>0</m:t>
                        </m:r>
                      </m:sub>
                    </m:sSub>
                    <m:sSup>
                      <m:sSupPr>
                        <m:ctrlPr>
                          <a:rPr lang="en-US" sz="1600" i="1" dirty="0" smtClean="0">
                            <a:latin typeface="Cambria Math"/>
                          </a:rPr>
                        </m:ctrlPr>
                      </m:sSupPr>
                      <m:e>
                        <m:d>
                          <m:dPr>
                            <m:ctrlPr>
                              <a:rPr lang="en-US" sz="1600" i="1" dirty="0" smtClean="0">
                                <a:latin typeface="Cambria Math"/>
                              </a:rPr>
                            </m:ctrlPr>
                          </m:dPr>
                          <m:e>
                            <m:f>
                              <m:fPr>
                                <m:type m:val="skw"/>
                                <m:ctrlPr>
                                  <a:rPr lang="en-US" sz="1600" i="1" dirty="0" smtClean="0">
                                    <a:latin typeface="Cambria Math"/>
                                  </a:rPr>
                                </m:ctrlPr>
                              </m:fPr>
                              <m:num>
                                <m:r>
                                  <a:rPr lang="en-US" sz="1600" b="0" i="1" dirty="0" smtClean="0">
                                    <a:latin typeface="Cambria Math"/>
                                  </a:rPr>
                                  <m:t>𝐸</m:t>
                                </m:r>
                              </m:num>
                              <m:den>
                                <m:sSub>
                                  <m:sSubPr>
                                    <m:ctrlPr>
                                      <a:rPr lang="en-US" sz="1600" i="1" dirty="0" smtClean="0">
                                        <a:latin typeface="Cambria Math"/>
                                      </a:rPr>
                                    </m:ctrlPr>
                                  </m:sSubPr>
                                  <m:e>
                                    <m:r>
                                      <a:rPr lang="en-US" sz="1600" b="0" i="1" dirty="0" smtClean="0">
                                        <a:latin typeface="Cambria Math"/>
                                      </a:rPr>
                                      <m:t>𝐸</m:t>
                                    </m:r>
                                  </m:e>
                                  <m:sub>
                                    <m:r>
                                      <a:rPr lang="en-US" sz="1600" b="0" i="1" dirty="0" smtClean="0">
                                        <a:latin typeface="Cambria Math"/>
                                      </a:rPr>
                                      <m:t>0</m:t>
                                    </m:r>
                                  </m:sub>
                                </m:sSub>
                              </m:den>
                            </m:f>
                          </m:e>
                        </m:d>
                      </m:e>
                      <m:sup>
                        <m:r>
                          <a:rPr lang="en-US" sz="1600" b="0" i="1" dirty="0" smtClean="0">
                            <a:latin typeface="Cambria Math"/>
                          </a:rPr>
                          <m:t>−</m:t>
                        </m:r>
                        <m:r>
                          <a:rPr lang="en-US" sz="1600" i="1" dirty="0" smtClean="0">
                            <a:latin typeface="Cambria Math"/>
                            <a:ea typeface="Cambria Math"/>
                          </a:rPr>
                          <m:t>𝛼</m:t>
                        </m:r>
                      </m:sup>
                    </m:sSup>
                    <m:sSup>
                      <m:sSupPr>
                        <m:ctrlPr>
                          <a:rPr lang="en-US" sz="1600" i="1" dirty="0">
                            <a:latin typeface="Cambria Math"/>
                          </a:rPr>
                        </m:ctrlPr>
                      </m:sSupPr>
                      <m:e>
                        <m:d>
                          <m:dPr>
                            <m:ctrlPr>
                              <a:rPr lang="en-US" sz="1600" i="1" dirty="0">
                                <a:latin typeface="Cambria Math"/>
                              </a:rPr>
                            </m:ctrlPr>
                          </m:dPr>
                          <m:e>
                            <m:f>
                              <m:fPr>
                                <m:type m:val="skw"/>
                                <m:ctrlPr>
                                  <a:rPr lang="en-US" sz="1600" i="1" dirty="0">
                                    <a:latin typeface="Cambria Math"/>
                                  </a:rPr>
                                </m:ctrlPr>
                              </m:fPr>
                              <m:num>
                                <m:r>
                                  <a:rPr lang="en-US" sz="1600" b="0" i="1" dirty="0" smtClean="0">
                                    <a:latin typeface="Cambria Math"/>
                                  </a:rPr>
                                  <m:t>𝑟</m:t>
                                </m:r>
                              </m:num>
                              <m:den>
                                <m:sSub>
                                  <m:sSubPr>
                                    <m:ctrlPr>
                                      <a:rPr lang="en-US" sz="1600" i="1" dirty="0">
                                        <a:latin typeface="Cambria Math"/>
                                      </a:rPr>
                                    </m:ctrlPr>
                                  </m:sSubPr>
                                  <m:e>
                                    <m:r>
                                      <a:rPr lang="en-US" sz="1600" b="0" i="1" dirty="0" smtClean="0">
                                        <a:latin typeface="Cambria Math"/>
                                      </a:rPr>
                                      <m:t>𝑟</m:t>
                                    </m:r>
                                  </m:e>
                                  <m:sub>
                                    <m:r>
                                      <a:rPr lang="en-US" sz="1600" i="1" dirty="0">
                                        <a:latin typeface="Cambria Math"/>
                                      </a:rPr>
                                      <m:t>0</m:t>
                                    </m:r>
                                  </m:sub>
                                </m:sSub>
                              </m:den>
                            </m:f>
                          </m:e>
                        </m:d>
                      </m:e>
                      <m:sup>
                        <m:r>
                          <a:rPr lang="en-US" sz="1600" b="0" i="1" dirty="0" smtClean="0">
                            <a:latin typeface="Cambria Math"/>
                          </a:rPr>
                          <m:t>−</m:t>
                        </m:r>
                        <m:r>
                          <a:rPr lang="en-US" sz="1600" b="0" i="1" dirty="0" smtClean="0">
                            <a:latin typeface="Cambria Math"/>
                          </a:rPr>
                          <m:t>𝑏</m:t>
                        </m:r>
                      </m:sup>
                    </m:sSup>
                  </m:oMath>
                </a14:m>
                <a:endParaRPr lang="en-US" sz="1600" dirty="0" smtClean="0"/>
              </a:p>
              <a:p>
                <a:r>
                  <a:rPr lang="en-US" sz="1600" dirty="0" smtClean="0"/>
                  <a:t>The problem is characterized by a dimensionless parameter</a:t>
                </a:r>
              </a:p>
              <a:p>
                <a:pPr/>
                <a14:m>
                  <m:oMathPara xmlns:m="http://schemas.openxmlformats.org/officeDocument/2006/math">
                    <m:oMathParaPr>
                      <m:jc m:val="centerGroup"/>
                    </m:oMathParaPr>
                    <m:oMath xmlns:m="http://schemas.openxmlformats.org/officeDocument/2006/math">
                      <m:r>
                        <a:rPr lang="ru-RU" sz="1600" i="1" smtClean="0">
                          <a:latin typeface="Cambria Math"/>
                          <a:ea typeface="Cambria Math"/>
                        </a:rPr>
                        <m:t>𝛿</m:t>
                      </m:r>
                      <m:r>
                        <a:rPr lang="en-US" sz="1600" b="0" i="1" smtClean="0">
                          <a:latin typeface="Cambria Math"/>
                          <a:ea typeface="Cambria Math"/>
                        </a:rPr>
                        <m:t>=</m:t>
                      </m:r>
                      <m:f>
                        <m:fPr>
                          <m:ctrlPr>
                            <a:rPr lang="en-US" sz="1600" b="0" i="1" smtClean="0">
                              <a:latin typeface="Cambria Math"/>
                              <a:ea typeface="Cambria Math"/>
                            </a:rPr>
                          </m:ctrlPr>
                        </m:fPr>
                        <m:num>
                          <m:r>
                            <a:rPr lang="ru-RU" sz="1600" i="1">
                              <a:latin typeface="Cambria Math"/>
                              <a:ea typeface="Cambria Math"/>
                            </a:rPr>
                            <m:t>𝜈</m:t>
                          </m:r>
                          <m:d>
                            <m:dPr>
                              <m:ctrlPr>
                                <a:rPr lang="en-US" sz="1600" i="1">
                                  <a:latin typeface="Cambria Math"/>
                                  <a:ea typeface="Cambria Math"/>
                                </a:rPr>
                              </m:ctrlPr>
                            </m:dPr>
                            <m:e>
                              <m:r>
                                <a:rPr lang="en-US" sz="1600" i="1">
                                  <a:latin typeface="Cambria Math"/>
                                  <a:ea typeface="Cambria Math"/>
                                </a:rPr>
                                <m:t>𝐸</m:t>
                              </m:r>
                              <m:r>
                                <a:rPr lang="en-US" sz="1600" i="1">
                                  <a:latin typeface="Cambria Math"/>
                                  <a:ea typeface="Cambria Math"/>
                                </a:rPr>
                                <m:t>,</m:t>
                              </m:r>
                              <m:r>
                                <a:rPr lang="en-US" sz="1600" i="1">
                                  <a:latin typeface="Cambria Math"/>
                                  <a:ea typeface="Cambria Math"/>
                                </a:rPr>
                                <m:t>𝑟</m:t>
                              </m:r>
                            </m:e>
                          </m:d>
                          <m:r>
                            <a:rPr lang="en-US" sz="1600" b="0" i="1" smtClean="0">
                              <a:latin typeface="Cambria Math"/>
                              <a:ea typeface="Cambria Math"/>
                            </a:rPr>
                            <m:t>𝑙</m:t>
                          </m:r>
                        </m:num>
                        <m:den>
                          <m:r>
                            <a:rPr lang="en-US" sz="1600" b="0" i="1" smtClean="0">
                              <a:latin typeface="Cambria Math"/>
                              <a:ea typeface="Cambria Math"/>
                            </a:rPr>
                            <m:t>𝑐</m:t>
                          </m:r>
                        </m:den>
                      </m:f>
                    </m:oMath>
                  </m:oMathPara>
                </a14:m>
                <a:endParaRPr lang="en-US" sz="1600" dirty="0" smtClean="0"/>
              </a:p>
              <a:p>
                <a:r>
                  <a:rPr lang="en-US" sz="1600" dirty="0"/>
                  <a:t>w</a:t>
                </a:r>
                <a:r>
                  <a:rPr lang="en-US" sz="1600" dirty="0" smtClean="0"/>
                  <a:t>here </a:t>
                </a:r>
                <a14:m>
                  <m:oMath xmlns:m="http://schemas.openxmlformats.org/officeDocument/2006/math">
                    <m:r>
                      <a:rPr lang="en-US" sz="1600" i="1">
                        <a:latin typeface="Cambria Math"/>
                        <a:ea typeface="Cambria Math"/>
                      </a:rPr>
                      <m:t>𝑙</m:t>
                    </m:r>
                    <m:r>
                      <a:rPr lang="en-US" sz="1600" b="0" i="1" smtClean="0">
                        <a:latin typeface="Cambria Math"/>
                        <a:ea typeface="Cambria Math"/>
                      </a:rPr>
                      <m:t>=</m:t>
                    </m:r>
                    <m:f>
                      <m:fPr>
                        <m:ctrlPr>
                          <a:rPr lang="en-US" sz="1600" i="1" smtClean="0">
                            <a:latin typeface="Cambria Math"/>
                            <a:ea typeface="Cambria Math"/>
                          </a:rPr>
                        </m:ctrlPr>
                      </m:fPr>
                      <m:num>
                        <m:r>
                          <a:rPr lang="en-US" sz="1600" b="0" i="1" smtClean="0">
                            <a:latin typeface="Cambria Math"/>
                            <a:ea typeface="Cambria Math"/>
                          </a:rPr>
                          <m:t>𝑓</m:t>
                        </m:r>
                      </m:num>
                      <m:den>
                        <m:f>
                          <m:fPr>
                            <m:type m:val="lin"/>
                            <m:ctrlPr>
                              <a:rPr lang="en-US" sz="1600" i="1" smtClean="0">
                                <a:latin typeface="Cambria Math"/>
                                <a:ea typeface="Cambria Math"/>
                              </a:rPr>
                            </m:ctrlPr>
                          </m:fPr>
                          <m:num>
                            <m:r>
                              <a:rPr lang="en-US" sz="1600" i="1">
                                <a:latin typeface="Cambria Math"/>
                                <a:ea typeface="Cambria Math"/>
                              </a:rPr>
                              <m:t>𝜕</m:t>
                            </m:r>
                            <m:r>
                              <a:rPr lang="en-US" sz="1600" i="1">
                                <a:latin typeface="Cambria Math"/>
                                <a:ea typeface="Cambria Math"/>
                              </a:rPr>
                              <m:t>𝑓</m:t>
                            </m:r>
                          </m:num>
                          <m:den>
                            <m:r>
                              <a:rPr lang="en-US" sz="1600" i="1">
                                <a:latin typeface="Cambria Math"/>
                                <a:ea typeface="Cambria Math"/>
                              </a:rPr>
                              <m:t>𝜕</m:t>
                            </m:r>
                            <m:r>
                              <a:rPr lang="en-US" sz="1600" b="0" i="1" smtClean="0">
                                <a:latin typeface="Cambria Math"/>
                                <a:ea typeface="Cambria Math"/>
                              </a:rPr>
                              <m:t>𝑟</m:t>
                            </m:r>
                          </m:den>
                        </m:f>
                      </m:den>
                    </m:f>
                  </m:oMath>
                </a14:m>
                <a:r>
                  <a:rPr lang="en-US" sz="1600" i="1" dirty="0" smtClean="0"/>
                  <a:t> </a:t>
                </a:r>
                <a:r>
                  <a:rPr lang="en-US" sz="1600" dirty="0" smtClean="0"/>
                  <a:t>is the scale of spatial variations of the distribution function </a:t>
                </a:r>
                <a14:m>
                  <m:oMath xmlns:m="http://schemas.openxmlformats.org/officeDocument/2006/math">
                    <m:r>
                      <a:rPr lang="en-US" sz="1600" i="1">
                        <a:latin typeface="Cambria Math"/>
                        <a:ea typeface="Cambria Math"/>
                      </a:rPr>
                      <m:t>𝑓</m:t>
                    </m:r>
                  </m:oMath>
                </a14:m>
                <a:r>
                  <a:rPr lang="en-US" sz="1600" dirty="0" smtClean="0"/>
                  <a:t>.</a:t>
                </a:r>
              </a:p>
              <a:p>
                <a:endParaRPr lang="en-US" sz="1600" dirty="0"/>
              </a:p>
              <a:p>
                <a:r>
                  <a:rPr lang="en-US" sz="1600" dirty="0" smtClean="0"/>
                  <a:t>Then the initial boundless problem converges to ranges of </a:t>
                </a:r>
                <a14:m>
                  <m:oMath xmlns:m="http://schemas.openxmlformats.org/officeDocument/2006/math">
                    <m:r>
                      <a:rPr lang="en-US" sz="1600" i="1" smtClean="0">
                        <a:latin typeface="Cambria Math"/>
                        <a:ea typeface="Cambria Math"/>
                      </a:rPr>
                      <m:t>𝛿</m:t>
                    </m:r>
                    <m:r>
                      <a:rPr lang="en-US" sz="1600" i="1" smtClean="0">
                        <a:latin typeface="Cambria Math"/>
                        <a:ea typeface="Cambria Math"/>
                      </a:rPr>
                      <m:t>≫1</m:t>
                    </m:r>
                  </m:oMath>
                </a14:m>
                <a:r>
                  <a:rPr lang="en-US" sz="1600" dirty="0" smtClean="0"/>
                  <a:t> and </a:t>
                </a:r>
                <a14:m>
                  <m:oMath xmlns:m="http://schemas.openxmlformats.org/officeDocument/2006/math">
                    <m:r>
                      <a:rPr lang="en-US" sz="1600" i="1">
                        <a:latin typeface="Cambria Math"/>
                        <a:ea typeface="Cambria Math"/>
                      </a:rPr>
                      <m:t>𝛿</m:t>
                    </m:r>
                    <m:r>
                      <a:rPr lang="en-US" sz="1600" i="1" smtClean="0">
                        <a:latin typeface="Cambria Math"/>
                        <a:ea typeface="Cambria Math"/>
                      </a:rPr>
                      <m:t>≪</m:t>
                    </m:r>
                    <m:r>
                      <a:rPr lang="en-US" sz="1600" i="1">
                        <a:latin typeface="Cambria Math"/>
                        <a:ea typeface="Cambria Math"/>
                      </a:rPr>
                      <m:t>1</m:t>
                    </m:r>
                  </m:oMath>
                </a14:m>
                <a:r>
                  <a:rPr lang="en-US" sz="1600" dirty="0" smtClean="0"/>
                  <a:t>, and the condition </a:t>
                </a:r>
                <a14:m>
                  <m:oMath xmlns:m="http://schemas.openxmlformats.org/officeDocument/2006/math">
                    <m:r>
                      <a:rPr lang="en-US" sz="1600" i="1">
                        <a:latin typeface="Cambria Math"/>
                        <a:ea typeface="Cambria Math"/>
                      </a:rPr>
                      <m:t>𝛿</m:t>
                    </m:r>
                    <m:r>
                      <a:rPr lang="en-US" sz="1600" i="1" smtClean="0">
                        <a:latin typeface="Cambria Math"/>
                        <a:ea typeface="Cambria Math"/>
                      </a:rPr>
                      <m:t>~</m:t>
                    </m:r>
                    <m:r>
                      <a:rPr lang="en-US" sz="1600" i="1">
                        <a:latin typeface="Cambria Math"/>
                        <a:ea typeface="Cambria Math"/>
                      </a:rPr>
                      <m:t>1</m:t>
                    </m:r>
                  </m:oMath>
                </a14:m>
                <a:r>
                  <a:rPr lang="en-US" sz="1600" dirty="0" smtClean="0"/>
                  <a:t> defines the boundary of CR escape from the Galaxy.</a:t>
                </a:r>
                <a:endParaRPr lang="ru-RU"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611560" y="1125987"/>
                <a:ext cx="7488832" cy="5129994"/>
              </a:xfrm>
              <a:prstGeom prst="rect">
                <a:avLst/>
              </a:prstGeom>
              <a:blipFill rotWithShape="1">
                <a:blip r:embed="rId2"/>
                <a:stretch>
                  <a:fillRect l="-407" t="-357" b="-713"/>
                </a:stretch>
              </a:blipFill>
            </p:spPr>
            <p:txBody>
              <a:bodyPr/>
              <a:lstStyle/>
              <a:p>
                <a:r>
                  <a:rPr lang="ru-RU">
                    <a:noFill/>
                  </a:rPr>
                  <a:t> </a:t>
                </a:r>
              </a:p>
            </p:txBody>
          </p:sp>
        </mc:Fallback>
      </mc:AlternateContent>
    </p:spTree>
    <p:extLst>
      <p:ext uri="{BB962C8B-B14F-4D97-AF65-F5344CB8AC3E}">
        <p14:creationId xmlns:p14="http://schemas.microsoft.com/office/powerpoint/2010/main" val="3829400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95536" y="790498"/>
                <a:ext cx="8424936" cy="5710153"/>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The region of CR </a:t>
                </a:r>
                <a:r>
                  <a:rPr lang="en-US" sz="1400" dirty="0" err="1" smtClean="0"/>
                  <a:t>i</a:t>
                </a:r>
                <a:r>
                  <a:rPr lang="en-US" sz="1400" dirty="0" err="1"/>
                  <a:t>s</a:t>
                </a:r>
                <a:r>
                  <a:rPr lang="en-US" sz="1400" dirty="0" err="1" smtClean="0"/>
                  <a:t>otropization</a:t>
                </a:r>
                <a:r>
                  <a:rPr lang="en-US" sz="1400" dirty="0" smtClean="0"/>
                  <a:t> </a:t>
                </a:r>
                <a14:m>
                  <m:oMath xmlns:m="http://schemas.openxmlformats.org/officeDocument/2006/math">
                    <m:r>
                      <a:rPr lang="en-US" sz="1400" i="1">
                        <a:latin typeface="Cambria Math"/>
                        <a:ea typeface="Cambria Math"/>
                      </a:rPr>
                      <m:t>𝛿</m:t>
                    </m:r>
                    <m:r>
                      <a:rPr lang="en-US" sz="1400" i="1">
                        <a:latin typeface="Cambria Math"/>
                        <a:ea typeface="Cambria Math"/>
                      </a:rPr>
                      <m:t>≫1.</m:t>
                    </m:r>
                  </m:oMath>
                </a14:m>
                <a:r>
                  <a:rPr lang="en-US" sz="1400" dirty="0" smtClean="0">
                    <a:ea typeface="Cambria Math"/>
                  </a:rPr>
                  <a:t> The distribution function is weakly depended on the pitch-angle </a:t>
                </a:r>
                <a14:m>
                  <m:oMath xmlns:m="http://schemas.openxmlformats.org/officeDocument/2006/math">
                    <m:r>
                      <a:rPr lang="en-US" sz="1400" i="1" smtClean="0">
                        <a:latin typeface="Cambria Math"/>
                        <a:ea typeface="Cambria Math"/>
                      </a:rPr>
                      <m:t>𝜇</m:t>
                    </m:r>
                  </m:oMath>
                </a14:m>
                <a:r>
                  <a:rPr lang="en-US" sz="1400" dirty="0" smtClean="0">
                    <a:ea typeface="Cambria Math"/>
                  </a:rPr>
                  <a:t> and is quasi-isotropic</a:t>
                </a:r>
                <a:r>
                  <a:rPr lang="ru-RU" sz="1400" dirty="0" smtClean="0">
                    <a:ea typeface="Cambria Math"/>
                  </a:rPr>
                  <a:t>  (</a:t>
                </a:r>
                <a:r>
                  <a:rPr lang="en-US" sz="1400" dirty="0" smtClean="0">
                    <a:ea typeface="Cambria Math"/>
                  </a:rPr>
                  <a:t>expand in series)</a:t>
                </a:r>
              </a:p>
              <a:p>
                <a:r>
                  <a:rPr lang="en-US" sz="1400" dirty="0">
                    <a:ea typeface="Cambria Math"/>
                  </a:rPr>
                  <a:t> </a:t>
                </a:r>
                <a:r>
                  <a:rPr lang="en-US" sz="1400" dirty="0" smtClean="0">
                    <a:ea typeface="Cambria Math"/>
                  </a:rPr>
                  <a:t>       </a:t>
                </a:r>
                <a14:m>
                  <m:oMath xmlns:m="http://schemas.openxmlformats.org/officeDocument/2006/math">
                    <m:r>
                      <a:rPr lang="en-US" sz="1400" b="0" i="1" smtClean="0">
                        <a:latin typeface="Cambria Math"/>
                        <a:ea typeface="Cambria Math"/>
                      </a:rPr>
                      <m:t>𝑓</m:t>
                    </m:r>
                    <m:r>
                      <a:rPr lang="en-US" sz="1400" b="0" i="1" smtClean="0">
                        <a:latin typeface="Cambria Math"/>
                        <a:ea typeface="Cambria Math"/>
                      </a:rPr>
                      <m:t>(</m:t>
                    </m:r>
                    <m:r>
                      <a:rPr lang="en-US" sz="1400" b="0" i="1" smtClean="0">
                        <a:latin typeface="Cambria Math"/>
                        <a:ea typeface="Cambria Math"/>
                      </a:rPr>
                      <m:t>𝐸</m:t>
                    </m:r>
                    <m:r>
                      <a:rPr lang="en-US" sz="1400" b="0" i="1" smtClean="0">
                        <a:latin typeface="Cambria Math"/>
                        <a:ea typeface="Cambria Math"/>
                      </a:rPr>
                      <m:t>,</m:t>
                    </m:r>
                    <m:r>
                      <a:rPr lang="en-US" sz="1400" b="0" i="1" smtClean="0">
                        <a:latin typeface="Cambria Math"/>
                        <a:ea typeface="Cambria Math"/>
                      </a:rPr>
                      <m:t>𝑟</m:t>
                    </m:r>
                    <m:r>
                      <a:rPr lang="en-US" sz="1400" b="0" i="1" smtClean="0">
                        <a:latin typeface="Cambria Math"/>
                        <a:ea typeface="Cambria Math"/>
                      </a:rPr>
                      <m:t>,</m:t>
                    </m:r>
                  </m:oMath>
                </a14:m>
                <a:r>
                  <a:rPr lang="en-US" sz="1400" dirty="0">
                    <a:ea typeface="Cambria Math"/>
                  </a:rPr>
                  <a:t> </a:t>
                </a:r>
                <a14:m>
                  <m:oMath xmlns:m="http://schemas.openxmlformats.org/officeDocument/2006/math">
                    <m:r>
                      <a:rPr lang="en-US" sz="1400" i="1">
                        <a:latin typeface="Cambria Math"/>
                        <a:ea typeface="Cambria Math"/>
                      </a:rPr>
                      <m:t>𝜇</m:t>
                    </m:r>
                    <m:r>
                      <a:rPr lang="en-US" sz="1400" b="0" i="0" smtClean="0">
                        <a:latin typeface="Cambria Math"/>
                        <a:ea typeface="Cambria Math"/>
                      </a:rPr>
                      <m:t>)</m:t>
                    </m:r>
                    <m:r>
                      <a:rPr lang="en-US" sz="1400" b="0" i="1" smtClean="0">
                        <a:latin typeface="Cambria Math"/>
                        <a:ea typeface="Cambria Math"/>
                      </a:rPr>
                      <m:t>≈</m:t>
                    </m:r>
                    <m:sSub>
                      <m:sSubPr>
                        <m:ctrlPr>
                          <a:rPr lang="en-US" sz="1400" b="0" i="1" smtClean="0">
                            <a:latin typeface="Cambria Math"/>
                            <a:ea typeface="Cambria Math"/>
                          </a:rPr>
                        </m:ctrlPr>
                      </m:sSubPr>
                      <m:e>
                        <m:r>
                          <a:rPr lang="en-US" sz="1400" b="0" i="1" smtClean="0">
                            <a:latin typeface="Cambria Math"/>
                            <a:ea typeface="Cambria Math"/>
                          </a:rPr>
                          <m:t>𝑓</m:t>
                        </m:r>
                      </m:e>
                      <m:sub>
                        <m:r>
                          <a:rPr lang="en-US" sz="1400" b="0" i="1" smtClean="0">
                            <a:latin typeface="Cambria Math"/>
                            <a:ea typeface="Cambria Math"/>
                          </a:rPr>
                          <m:t>0</m:t>
                        </m:r>
                      </m:sub>
                    </m:sSub>
                  </m:oMath>
                </a14:m>
                <a:r>
                  <a:rPr lang="en-US" sz="1400" dirty="0" smtClean="0">
                    <a:ea typeface="Cambria Math"/>
                  </a:rPr>
                  <a:t>(</a:t>
                </a:r>
                <a:r>
                  <a:rPr lang="en-US" sz="1400" dirty="0" err="1" smtClean="0">
                    <a:ea typeface="Cambria Math"/>
                  </a:rPr>
                  <a:t>E,r</a:t>
                </a:r>
                <a:r>
                  <a:rPr lang="en-US" sz="1400" dirty="0" smtClean="0">
                    <a:ea typeface="Cambria Math"/>
                  </a:rPr>
                  <a:t>) +</a:t>
                </a:r>
                <a14:m>
                  <m:oMath xmlns:m="http://schemas.openxmlformats.org/officeDocument/2006/math">
                    <m:sSup>
                      <m:sSupPr>
                        <m:ctrlPr>
                          <a:rPr lang="en-US" sz="1400" i="1" smtClean="0">
                            <a:latin typeface="Cambria Math"/>
                            <a:ea typeface="Cambria Math"/>
                          </a:rPr>
                        </m:ctrlPr>
                      </m:sSupPr>
                      <m:e>
                        <m:r>
                          <a:rPr lang="en-US" sz="1400" b="0" i="1" smtClean="0">
                            <a:latin typeface="Cambria Math"/>
                            <a:ea typeface="Cambria Math"/>
                          </a:rPr>
                          <m:t> </m:t>
                        </m:r>
                        <m:r>
                          <a:rPr lang="en-US" sz="1400" i="1">
                            <a:latin typeface="Cambria Math"/>
                            <a:ea typeface="Cambria Math"/>
                          </a:rPr>
                          <m:t>𝛿</m:t>
                        </m:r>
                      </m:e>
                      <m:sup>
                        <m:r>
                          <a:rPr lang="en-US" sz="1400" b="0" i="1" smtClean="0">
                            <a:latin typeface="Cambria Math"/>
                            <a:ea typeface="Cambria Math"/>
                          </a:rPr>
                          <m:t>−1</m:t>
                        </m:r>
                      </m:sup>
                    </m:sSup>
                  </m:oMath>
                </a14:m>
                <a:r>
                  <a:rPr lang="en-US" sz="1400" dirty="0" smtClean="0">
                    <a:ea typeface="Cambria Math"/>
                  </a:rPr>
                  <a:t> </a:t>
                </a:r>
                <a14:m>
                  <m:oMath xmlns:m="http://schemas.openxmlformats.org/officeDocument/2006/math">
                    <m:sSub>
                      <m:sSubPr>
                        <m:ctrlPr>
                          <a:rPr lang="en-US" sz="1400" i="1">
                            <a:latin typeface="Cambria Math"/>
                            <a:ea typeface="Cambria Math"/>
                          </a:rPr>
                        </m:ctrlPr>
                      </m:sSubPr>
                      <m:e>
                        <m:r>
                          <a:rPr lang="en-US" sz="1400" i="1">
                            <a:latin typeface="Cambria Math"/>
                            <a:ea typeface="Cambria Math"/>
                          </a:rPr>
                          <m:t>𝑓</m:t>
                        </m:r>
                      </m:e>
                      <m:sub>
                        <m:r>
                          <a:rPr lang="en-US" sz="1400" b="0" i="1" smtClean="0">
                            <a:latin typeface="Cambria Math"/>
                            <a:ea typeface="Cambria Math"/>
                          </a:rPr>
                          <m:t>1</m:t>
                        </m:r>
                      </m:sub>
                    </m:sSub>
                  </m:oMath>
                </a14:m>
                <a:r>
                  <a:rPr lang="en-US" sz="1400" dirty="0" smtClean="0">
                    <a:ea typeface="Cambria Math"/>
                  </a:rPr>
                  <a:t> </a:t>
                </a:r>
                <a14:m>
                  <m:oMath xmlns:m="http://schemas.openxmlformats.org/officeDocument/2006/math">
                    <m:r>
                      <a:rPr lang="en-US" sz="1400" i="1">
                        <a:latin typeface="Cambria Math"/>
                        <a:ea typeface="Cambria Math"/>
                      </a:rPr>
                      <m:t>(</m:t>
                    </m:r>
                    <m:r>
                      <a:rPr lang="en-US" sz="1400" i="1">
                        <a:latin typeface="Cambria Math"/>
                        <a:ea typeface="Cambria Math"/>
                      </a:rPr>
                      <m:t>𝐸</m:t>
                    </m:r>
                    <m:r>
                      <a:rPr lang="en-US" sz="1400" i="1">
                        <a:latin typeface="Cambria Math"/>
                        <a:ea typeface="Cambria Math"/>
                      </a:rPr>
                      <m:t>,</m:t>
                    </m:r>
                    <m:r>
                      <a:rPr lang="en-US" sz="1400" i="1">
                        <a:latin typeface="Cambria Math"/>
                        <a:ea typeface="Cambria Math"/>
                      </a:rPr>
                      <m:t>𝑟</m:t>
                    </m:r>
                    <m:r>
                      <a:rPr lang="en-US" sz="1400" i="1">
                        <a:latin typeface="Cambria Math"/>
                        <a:ea typeface="Cambria Math"/>
                      </a:rPr>
                      <m:t>,</m:t>
                    </m:r>
                  </m:oMath>
                </a14:m>
                <a:r>
                  <a:rPr lang="en-US" sz="1400" dirty="0">
                    <a:ea typeface="Cambria Math"/>
                  </a:rPr>
                  <a:t> </a:t>
                </a:r>
                <a14:m>
                  <m:oMath xmlns:m="http://schemas.openxmlformats.org/officeDocument/2006/math">
                    <m:r>
                      <a:rPr lang="en-US" sz="1400" i="1">
                        <a:latin typeface="Cambria Math"/>
                        <a:ea typeface="Cambria Math"/>
                      </a:rPr>
                      <m:t>𝜇</m:t>
                    </m:r>
                    <m:r>
                      <a:rPr lang="en-US" sz="1400">
                        <a:latin typeface="Cambria Math"/>
                        <a:ea typeface="Cambria Math"/>
                      </a:rPr>
                      <m:t>)</m:t>
                    </m:r>
                    <m:r>
                      <a:rPr lang="en-US" sz="1400" b="0" i="0" smtClean="0">
                        <a:latin typeface="Cambria Math"/>
                        <a:ea typeface="Cambria Math"/>
                      </a:rPr>
                      <m:t>+</m:t>
                    </m:r>
                  </m:oMath>
                </a14:m>
                <a:r>
                  <a:rPr lang="en-US" sz="1400" dirty="0" smtClean="0">
                    <a:ea typeface="Cambria Math"/>
                  </a:rPr>
                  <a:t> </a:t>
                </a:r>
                <a14:m>
                  <m:oMath xmlns:m="http://schemas.openxmlformats.org/officeDocument/2006/math">
                    <m:sSup>
                      <m:sSupPr>
                        <m:ctrlPr>
                          <a:rPr lang="en-US" sz="1400" i="1">
                            <a:latin typeface="Cambria Math"/>
                            <a:ea typeface="Cambria Math"/>
                          </a:rPr>
                        </m:ctrlPr>
                      </m:sSupPr>
                      <m:e>
                        <m:r>
                          <a:rPr lang="en-US" sz="1400" i="1">
                            <a:latin typeface="Cambria Math"/>
                            <a:ea typeface="Cambria Math"/>
                          </a:rPr>
                          <m:t> </m:t>
                        </m:r>
                        <m:r>
                          <a:rPr lang="en-US" sz="1400" i="1">
                            <a:latin typeface="Cambria Math"/>
                            <a:ea typeface="Cambria Math"/>
                          </a:rPr>
                          <m:t>𝛿</m:t>
                        </m:r>
                      </m:e>
                      <m:sup>
                        <m:r>
                          <a:rPr lang="en-US" sz="1400" i="1">
                            <a:latin typeface="Cambria Math"/>
                            <a:ea typeface="Cambria Math"/>
                          </a:rPr>
                          <m:t>−</m:t>
                        </m:r>
                        <m:r>
                          <a:rPr lang="en-US" sz="1400" b="0" i="1" smtClean="0">
                            <a:latin typeface="Cambria Math"/>
                            <a:ea typeface="Cambria Math"/>
                          </a:rPr>
                          <m:t>2</m:t>
                        </m:r>
                      </m:sup>
                    </m:sSup>
                  </m:oMath>
                </a14:m>
                <a:r>
                  <a:rPr lang="en-US" sz="1400" dirty="0">
                    <a:ea typeface="Cambria Math"/>
                  </a:rPr>
                  <a:t> </a:t>
                </a:r>
                <a14:m>
                  <m:oMath xmlns:m="http://schemas.openxmlformats.org/officeDocument/2006/math">
                    <m:sSub>
                      <m:sSubPr>
                        <m:ctrlPr>
                          <a:rPr lang="en-US" sz="1400" i="1">
                            <a:latin typeface="Cambria Math"/>
                            <a:ea typeface="Cambria Math"/>
                          </a:rPr>
                        </m:ctrlPr>
                      </m:sSubPr>
                      <m:e>
                        <m:r>
                          <a:rPr lang="en-US" sz="1400" i="1">
                            <a:latin typeface="Cambria Math"/>
                            <a:ea typeface="Cambria Math"/>
                          </a:rPr>
                          <m:t>𝑓</m:t>
                        </m:r>
                      </m:e>
                      <m:sub>
                        <m:r>
                          <a:rPr lang="en-US" sz="1400" b="0" i="1" smtClean="0">
                            <a:latin typeface="Cambria Math"/>
                            <a:ea typeface="Cambria Math"/>
                          </a:rPr>
                          <m:t>2</m:t>
                        </m:r>
                      </m:sub>
                    </m:sSub>
                  </m:oMath>
                </a14:m>
                <a:r>
                  <a:rPr lang="en-US" sz="1400" dirty="0">
                    <a:ea typeface="Cambria Math"/>
                  </a:rPr>
                  <a:t> </a:t>
                </a:r>
                <a14:m>
                  <m:oMath xmlns:m="http://schemas.openxmlformats.org/officeDocument/2006/math">
                    <m:r>
                      <a:rPr lang="en-US" sz="1400" i="1">
                        <a:latin typeface="Cambria Math"/>
                        <a:ea typeface="Cambria Math"/>
                      </a:rPr>
                      <m:t>(</m:t>
                    </m:r>
                    <m:r>
                      <a:rPr lang="en-US" sz="1400" i="1">
                        <a:latin typeface="Cambria Math"/>
                        <a:ea typeface="Cambria Math"/>
                      </a:rPr>
                      <m:t>𝐸</m:t>
                    </m:r>
                    <m:r>
                      <a:rPr lang="en-US" sz="1400" i="1">
                        <a:latin typeface="Cambria Math"/>
                        <a:ea typeface="Cambria Math"/>
                      </a:rPr>
                      <m:t>,</m:t>
                    </m:r>
                    <m:r>
                      <a:rPr lang="en-US" sz="1400" i="1">
                        <a:latin typeface="Cambria Math"/>
                        <a:ea typeface="Cambria Math"/>
                      </a:rPr>
                      <m:t>𝑟</m:t>
                    </m:r>
                    <m:r>
                      <a:rPr lang="en-US" sz="1400" i="1">
                        <a:latin typeface="Cambria Math"/>
                        <a:ea typeface="Cambria Math"/>
                      </a:rPr>
                      <m:t>,</m:t>
                    </m:r>
                  </m:oMath>
                </a14:m>
                <a:r>
                  <a:rPr lang="en-US" sz="1400" dirty="0">
                    <a:ea typeface="Cambria Math"/>
                  </a:rPr>
                  <a:t> </a:t>
                </a:r>
                <a14:m>
                  <m:oMath xmlns:m="http://schemas.openxmlformats.org/officeDocument/2006/math">
                    <m:r>
                      <a:rPr lang="en-US" sz="1400" i="1">
                        <a:latin typeface="Cambria Math"/>
                        <a:ea typeface="Cambria Math"/>
                      </a:rPr>
                      <m:t>𝜇</m:t>
                    </m:r>
                    <m:r>
                      <a:rPr lang="en-US" sz="1400">
                        <a:latin typeface="Cambria Math"/>
                        <a:ea typeface="Cambria Math"/>
                      </a:rPr>
                      <m:t>)+</m:t>
                    </m:r>
                  </m:oMath>
                </a14:m>
                <a:r>
                  <a:rPr lang="en-US" sz="1400" dirty="0" smtClean="0">
                    <a:ea typeface="Cambria Math"/>
                  </a:rPr>
                  <a:t>…….</a:t>
                </a:r>
              </a:p>
              <a:p>
                <a:r>
                  <a:rPr lang="en-US" sz="1400" dirty="0">
                    <a:ea typeface="Cambria Math"/>
                  </a:rPr>
                  <a:t> </a:t>
                </a:r>
                <a:r>
                  <a:rPr lang="en-US" sz="1400" dirty="0" smtClean="0">
                    <a:ea typeface="Cambria Math"/>
                  </a:rPr>
                  <a:t>        for </a:t>
                </a:r>
                <a14:m>
                  <m:oMath xmlns:m="http://schemas.openxmlformats.org/officeDocument/2006/math">
                    <m:sSub>
                      <m:sSubPr>
                        <m:ctrlPr>
                          <a:rPr lang="en-US" sz="1400" i="1">
                            <a:latin typeface="Cambria Math"/>
                            <a:ea typeface="Cambria Math"/>
                          </a:rPr>
                        </m:ctrlPr>
                      </m:sSubPr>
                      <m:e>
                        <m:r>
                          <a:rPr lang="en-US" sz="1400" i="1">
                            <a:latin typeface="Cambria Math"/>
                            <a:ea typeface="Cambria Math"/>
                          </a:rPr>
                          <m:t>𝑓</m:t>
                        </m:r>
                      </m:e>
                      <m:sub>
                        <m:r>
                          <a:rPr lang="en-US" sz="1400" i="1">
                            <a:latin typeface="Cambria Math"/>
                            <a:ea typeface="Cambria Math"/>
                          </a:rPr>
                          <m:t>0</m:t>
                        </m:r>
                      </m:sub>
                    </m:sSub>
                  </m:oMath>
                </a14:m>
                <a:r>
                  <a:rPr lang="en-US" sz="1400" dirty="0">
                    <a:ea typeface="Cambria Math"/>
                  </a:rPr>
                  <a:t>(</a:t>
                </a:r>
                <a:r>
                  <a:rPr lang="en-US" sz="1400" dirty="0" err="1">
                    <a:ea typeface="Cambria Math"/>
                  </a:rPr>
                  <a:t>E,r</a:t>
                </a:r>
                <a:r>
                  <a:rPr lang="en-US" sz="1400" dirty="0">
                    <a:ea typeface="Cambria Math"/>
                  </a:rPr>
                  <a:t>) </a:t>
                </a:r>
                <a:r>
                  <a:rPr lang="en-US" sz="1400" dirty="0" smtClean="0">
                    <a:ea typeface="Cambria Math"/>
                  </a:rPr>
                  <a:t>converges to the diffusion equation</a:t>
                </a:r>
              </a:p>
              <a:p>
                <a:endParaRPr lang="en-US" sz="1400" dirty="0" smtClean="0">
                  <a:ea typeface="Cambria Math"/>
                </a:endParaRPr>
              </a:p>
              <a:p>
                <a:r>
                  <a:rPr lang="en-US" sz="1400" dirty="0">
                    <a:ea typeface="Cambria Math"/>
                  </a:rPr>
                  <a:t> </a:t>
                </a:r>
                <a:r>
                  <a:rPr lang="en-US" sz="1400" dirty="0" smtClean="0">
                    <a:ea typeface="Cambria Math"/>
                  </a:rPr>
                  <a:t>      </a:t>
                </a:r>
                <a14:m>
                  <m:oMath xmlns:m="http://schemas.openxmlformats.org/officeDocument/2006/math">
                    <m:r>
                      <a:rPr lang="en-US" sz="1400" i="1" smtClean="0">
                        <a:latin typeface="Cambria Math"/>
                        <a:ea typeface="Cambria Math"/>
                      </a:rPr>
                      <m:t>𝛻</m:t>
                    </m:r>
                    <m:d>
                      <m:dPr>
                        <m:ctrlPr>
                          <a:rPr lang="en-US" sz="1400" i="1" smtClean="0">
                            <a:latin typeface="Cambria Math"/>
                            <a:ea typeface="Cambria Math"/>
                          </a:rPr>
                        </m:ctrlPr>
                      </m:dPr>
                      <m:e>
                        <m:r>
                          <a:rPr lang="en-US" sz="1400" b="0" i="1" smtClean="0">
                            <a:latin typeface="Cambria Math"/>
                            <a:ea typeface="Cambria Math"/>
                          </a:rPr>
                          <m:t>𝐷</m:t>
                        </m:r>
                        <m:r>
                          <a:rPr lang="en-US" sz="1400" b="0" i="1" smtClean="0">
                            <a:latin typeface="Cambria Math"/>
                            <a:ea typeface="Cambria Math"/>
                          </a:rPr>
                          <m:t>𝛻</m:t>
                        </m:r>
                        <m:sSub>
                          <m:sSubPr>
                            <m:ctrlPr>
                              <a:rPr lang="en-US" sz="1400" i="1">
                                <a:latin typeface="Cambria Math"/>
                                <a:ea typeface="Cambria Math"/>
                              </a:rPr>
                            </m:ctrlPr>
                          </m:sSubPr>
                          <m:e>
                            <m:r>
                              <a:rPr lang="en-US" sz="1400" i="1">
                                <a:latin typeface="Cambria Math"/>
                                <a:ea typeface="Cambria Math"/>
                              </a:rPr>
                              <m:t>𝑓</m:t>
                            </m:r>
                          </m:e>
                          <m:sub>
                            <m:r>
                              <a:rPr lang="en-US" sz="1400" i="1">
                                <a:latin typeface="Cambria Math"/>
                                <a:ea typeface="Cambria Math"/>
                              </a:rPr>
                              <m:t>0</m:t>
                            </m:r>
                          </m:sub>
                        </m:sSub>
                        <m:r>
                          <m:rPr>
                            <m:nor/>
                          </m:rPr>
                          <a:rPr lang="en-US" sz="1400" dirty="0">
                            <a:ea typeface="Cambria Math"/>
                          </a:rPr>
                          <m:t>(</m:t>
                        </m:r>
                        <m:r>
                          <m:rPr>
                            <m:nor/>
                          </m:rPr>
                          <a:rPr lang="en-US" sz="1400" dirty="0" err="1">
                            <a:ea typeface="Cambria Math"/>
                          </a:rPr>
                          <m:t>E</m:t>
                        </m:r>
                        <m:r>
                          <m:rPr>
                            <m:nor/>
                          </m:rPr>
                          <a:rPr lang="en-US" sz="1400" dirty="0" err="1">
                            <a:ea typeface="Cambria Math"/>
                          </a:rPr>
                          <m:t>,</m:t>
                        </m:r>
                        <m:r>
                          <m:rPr>
                            <m:nor/>
                          </m:rPr>
                          <a:rPr lang="en-US" sz="1400" dirty="0" err="1">
                            <a:ea typeface="Cambria Math"/>
                          </a:rPr>
                          <m:t>r</m:t>
                        </m:r>
                        <m:r>
                          <m:rPr>
                            <m:nor/>
                          </m:rPr>
                          <a:rPr lang="en-US" sz="1400" dirty="0">
                            <a:ea typeface="Cambria Math"/>
                          </a:rPr>
                          <m:t>)</m:t>
                        </m:r>
                      </m:e>
                    </m:d>
                  </m:oMath>
                </a14:m>
                <a:r>
                  <a:rPr lang="en-US" sz="1400" dirty="0" smtClean="0">
                    <a:ea typeface="Cambria Math"/>
                  </a:rPr>
                  <a:t>=-Q(</a:t>
                </a:r>
                <a:r>
                  <a:rPr lang="en-US" sz="1400" dirty="0" err="1" smtClean="0">
                    <a:ea typeface="Cambria Math"/>
                  </a:rPr>
                  <a:t>r,E</a:t>
                </a:r>
                <a:r>
                  <a:rPr lang="en-US" sz="1400" dirty="0" smtClean="0">
                    <a:ea typeface="Cambria Math"/>
                  </a:rPr>
                  <a:t>)   </a:t>
                </a:r>
              </a:p>
              <a:p>
                <a:endParaRPr lang="en-US" sz="1400" dirty="0" smtClean="0">
                  <a:ea typeface="Cambria Math"/>
                </a:endParaRPr>
              </a:p>
              <a:p>
                <a:r>
                  <a:rPr lang="en-US" sz="1400" dirty="0">
                    <a:ea typeface="Cambria Math"/>
                  </a:rPr>
                  <a:t> </a:t>
                </a:r>
                <a:r>
                  <a:rPr lang="en-US" sz="1400" dirty="0" smtClean="0">
                    <a:ea typeface="Cambria Math"/>
                  </a:rPr>
                  <a:t>      where</a:t>
                </a:r>
                <a14:m>
                  <m:oMath xmlns:m="http://schemas.openxmlformats.org/officeDocument/2006/math">
                    <m:r>
                      <a:rPr lang="en-US" sz="1400" b="0" i="0" smtClean="0">
                        <a:latin typeface="Cambria Math"/>
                        <a:ea typeface="Cambria Math"/>
                      </a:rPr>
                      <m:t>   </m:t>
                    </m:r>
                    <m:r>
                      <a:rPr lang="en-US" sz="1400" b="0" i="1" smtClean="0">
                        <a:latin typeface="Cambria Math"/>
                        <a:ea typeface="Cambria Math"/>
                      </a:rPr>
                      <m:t>𝐷</m:t>
                    </m:r>
                    <m:d>
                      <m:dPr>
                        <m:ctrlPr>
                          <a:rPr lang="en-US" sz="1400" b="0" i="1" smtClean="0">
                            <a:latin typeface="Cambria Math"/>
                            <a:ea typeface="Cambria Math"/>
                          </a:rPr>
                        </m:ctrlPr>
                      </m:dPr>
                      <m:e>
                        <m:r>
                          <a:rPr lang="en-US" sz="1400" b="0" i="1" smtClean="0">
                            <a:latin typeface="Cambria Math"/>
                            <a:ea typeface="Cambria Math"/>
                          </a:rPr>
                          <m:t>𝑟</m:t>
                        </m:r>
                        <m:r>
                          <a:rPr lang="en-US" sz="1400" b="0" i="1" smtClean="0">
                            <a:latin typeface="Cambria Math"/>
                            <a:ea typeface="Cambria Math"/>
                          </a:rPr>
                          <m:t>,</m:t>
                        </m:r>
                        <m:r>
                          <a:rPr lang="en-US" sz="1400" b="0" i="1" smtClean="0">
                            <a:latin typeface="Cambria Math"/>
                            <a:ea typeface="Cambria Math"/>
                          </a:rPr>
                          <m:t>𝐸</m:t>
                        </m:r>
                      </m:e>
                    </m:d>
                    <m:r>
                      <a:rPr lang="en-US" sz="1400" b="0" i="1" smtClean="0">
                        <a:latin typeface="Cambria Math"/>
                        <a:ea typeface="Cambria Math"/>
                      </a:rPr>
                      <m:t>=</m:t>
                    </m:r>
                    <m:f>
                      <m:fPr>
                        <m:ctrlPr>
                          <a:rPr lang="en-US" sz="1400" b="0" i="1" smtClean="0">
                            <a:latin typeface="Cambria Math"/>
                            <a:ea typeface="Cambria Math"/>
                          </a:rPr>
                        </m:ctrlPr>
                      </m:fPr>
                      <m:num>
                        <m:sSup>
                          <m:sSupPr>
                            <m:ctrlPr>
                              <a:rPr lang="en-US" sz="1400" b="0" i="1" smtClean="0">
                                <a:latin typeface="Cambria Math"/>
                                <a:ea typeface="Cambria Math"/>
                              </a:rPr>
                            </m:ctrlPr>
                          </m:sSupPr>
                          <m:e>
                            <m:r>
                              <a:rPr lang="en-US" sz="1400" b="0" i="1" smtClean="0">
                                <a:latin typeface="Cambria Math"/>
                                <a:ea typeface="Cambria Math"/>
                              </a:rPr>
                              <m:t>𝑣</m:t>
                            </m:r>
                          </m:e>
                          <m:sup>
                            <m:r>
                              <a:rPr lang="en-US" sz="1400" b="0" i="1" smtClean="0">
                                <a:latin typeface="Cambria Math"/>
                                <a:ea typeface="Cambria Math"/>
                              </a:rPr>
                              <m:t>2</m:t>
                            </m:r>
                          </m:sup>
                        </m:sSup>
                      </m:num>
                      <m:den>
                        <m:r>
                          <a:rPr lang="en-US" sz="1400" b="0" i="1" smtClean="0">
                            <a:latin typeface="Cambria Math"/>
                            <a:ea typeface="Cambria Math"/>
                          </a:rPr>
                          <m:t>3</m:t>
                        </m:r>
                        <m:r>
                          <a:rPr lang="ru-RU" sz="1400" i="1">
                            <a:latin typeface="Cambria Math"/>
                            <a:ea typeface="Cambria Math"/>
                          </a:rPr>
                          <m:t>𝜈</m:t>
                        </m:r>
                        <m:d>
                          <m:dPr>
                            <m:ctrlPr>
                              <a:rPr lang="en-US" sz="1400" i="1">
                                <a:latin typeface="Cambria Math"/>
                                <a:ea typeface="Cambria Math"/>
                              </a:rPr>
                            </m:ctrlPr>
                          </m:dPr>
                          <m:e>
                            <m:r>
                              <a:rPr lang="en-US" sz="1400" i="1">
                                <a:latin typeface="Cambria Math"/>
                                <a:ea typeface="Cambria Math"/>
                              </a:rPr>
                              <m:t>𝐸</m:t>
                            </m:r>
                            <m:r>
                              <a:rPr lang="en-US" sz="1400" i="1">
                                <a:latin typeface="Cambria Math"/>
                                <a:ea typeface="Cambria Math"/>
                              </a:rPr>
                              <m:t>,</m:t>
                            </m:r>
                            <m:r>
                              <a:rPr lang="en-US" sz="1400" i="1">
                                <a:latin typeface="Cambria Math"/>
                                <a:ea typeface="Cambria Math"/>
                              </a:rPr>
                              <m:t>𝑟</m:t>
                            </m:r>
                          </m:e>
                        </m:d>
                      </m:den>
                    </m:f>
                  </m:oMath>
                </a14:m>
                <a:r>
                  <a:rPr lang="en-US" sz="1400" dirty="0" smtClean="0">
                    <a:ea typeface="Cambria Math"/>
                  </a:rPr>
                  <a:t> , and the halo size </a:t>
                </a:r>
                <a14:m>
                  <m:oMath xmlns:m="http://schemas.openxmlformats.org/officeDocument/2006/math">
                    <m:acc>
                      <m:accPr>
                        <m:chr m:val="̅"/>
                        <m:ctrlPr>
                          <a:rPr lang="en-US" sz="1400" i="1" smtClean="0">
                            <a:latin typeface="Cambria Math"/>
                            <a:ea typeface="Cambria Math"/>
                          </a:rPr>
                        </m:ctrlPr>
                      </m:accPr>
                      <m:e>
                        <m:r>
                          <a:rPr lang="en-US" sz="1400" b="0" i="1" smtClean="0">
                            <a:latin typeface="Cambria Math"/>
                            <a:ea typeface="Cambria Math"/>
                          </a:rPr>
                          <m:t>𝑟</m:t>
                        </m:r>
                      </m:e>
                    </m:acc>
                  </m:oMath>
                </a14:m>
                <a:r>
                  <a:rPr lang="en-US" sz="1400" dirty="0" smtClean="0">
                    <a:ea typeface="Cambria Math"/>
                  </a:rPr>
                  <a:t> is</a:t>
                </a:r>
              </a:p>
              <a:p>
                <a:endParaRPr lang="en-US" sz="1400" dirty="0" smtClean="0">
                  <a:ea typeface="Cambria Math"/>
                </a:endParaRPr>
              </a:p>
              <a:p>
                <a:r>
                  <a:rPr lang="en-US" sz="1400" dirty="0" smtClean="0">
                    <a:ea typeface="Cambria Math"/>
                  </a:rPr>
                  <a:t>           </a:t>
                </a:r>
                <a14:m>
                  <m:oMath xmlns:m="http://schemas.openxmlformats.org/officeDocument/2006/math">
                    <m:acc>
                      <m:accPr>
                        <m:chr m:val="̅"/>
                        <m:ctrlPr>
                          <a:rPr lang="en-US" sz="1400" i="1" smtClean="0">
                            <a:latin typeface="Cambria Math"/>
                            <a:ea typeface="Cambria Math"/>
                          </a:rPr>
                        </m:ctrlPr>
                      </m:accPr>
                      <m:e>
                        <m:r>
                          <a:rPr lang="en-US" sz="1400" b="0" i="1" smtClean="0">
                            <a:latin typeface="Cambria Math"/>
                            <a:ea typeface="Cambria Math"/>
                          </a:rPr>
                          <m:t>𝑟</m:t>
                        </m:r>
                      </m:e>
                    </m:acc>
                  </m:oMath>
                </a14:m>
                <a:r>
                  <a:rPr lang="en-US" sz="1400" dirty="0" smtClean="0">
                    <a:ea typeface="Cambria Math"/>
                  </a:rPr>
                  <a:t>=</a:t>
                </a:r>
                <a14:m>
                  <m:oMath xmlns:m="http://schemas.openxmlformats.org/officeDocument/2006/math">
                    <m:sSub>
                      <m:sSubPr>
                        <m:ctrlPr>
                          <a:rPr lang="en-US" sz="1400" i="1" dirty="0" smtClean="0">
                            <a:latin typeface="Cambria Math"/>
                            <a:ea typeface="Cambria Math"/>
                          </a:rPr>
                        </m:ctrlPr>
                      </m:sSubPr>
                      <m:e>
                        <m:r>
                          <a:rPr lang="en-US" sz="1400" b="0" i="1" dirty="0" smtClean="0">
                            <a:latin typeface="Cambria Math"/>
                            <a:ea typeface="Cambria Math"/>
                          </a:rPr>
                          <m:t>𝑟</m:t>
                        </m:r>
                      </m:e>
                      <m:sub>
                        <m:r>
                          <a:rPr lang="en-US" sz="1400" b="0" i="1" dirty="0" smtClean="0">
                            <a:latin typeface="Cambria Math"/>
                            <a:ea typeface="Cambria Math"/>
                          </a:rPr>
                          <m:t>𝑜</m:t>
                        </m:r>
                      </m:sub>
                    </m:sSub>
                    <m:sSup>
                      <m:sSupPr>
                        <m:ctrlPr>
                          <a:rPr lang="en-US" sz="1400" i="1" dirty="0" smtClean="0">
                            <a:latin typeface="Cambria Math"/>
                            <a:ea typeface="Cambria Math"/>
                          </a:rPr>
                        </m:ctrlPr>
                      </m:sSupPr>
                      <m:e>
                        <m:d>
                          <m:dPr>
                            <m:begChr m:val="["/>
                            <m:endChr m:val="]"/>
                            <m:ctrlPr>
                              <a:rPr lang="en-US" sz="1400" i="1" dirty="0" smtClean="0">
                                <a:latin typeface="Cambria Math"/>
                                <a:ea typeface="Cambria Math"/>
                              </a:rPr>
                            </m:ctrlPr>
                          </m:dPr>
                          <m:e>
                            <m:f>
                              <m:fPr>
                                <m:ctrlPr>
                                  <a:rPr lang="en-US" sz="1400" i="1" dirty="0">
                                    <a:latin typeface="Cambria Math"/>
                                    <a:ea typeface="Cambria Math"/>
                                  </a:rPr>
                                </m:ctrlPr>
                              </m:fPr>
                              <m:num>
                                <m:sSub>
                                  <m:sSubPr>
                                    <m:ctrlPr>
                                      <a:rPr lang="en-US" sz="1400" i="1" dirty="0">
                                        <a:latin typeface="Cambria Math"/>
                                      </a:rPr>
                                    </m:ctrlPr>
                                  </m:sSubPr>
                                  <m:e>
                                    <m:r>
                                      <a:rPr lang="ru-RU" sz="1400" i="1">
                                        <a:latin typeface="Cambria Math"/>
                                        <a:ea typeface="Cambria Math"/>
                                      </a:rPr>
                                      <m:t>𝜈</m:t>
                                    </m:r>
                                  </m:e>
                                  <m:sub>
                                    <m:r>
                                      <a:rPr lang="en-US" sz="1400" i="1" dirty="0">
                                        <a:latin typeface="Cambria Math"/>
                                      </a:rPr>
                                      <m:t>0</m:t>
                                    </m:r>
                                  </m:sub>
                                </m:sSub>
                                <m:sSup>
                                  <m:sSupPr>
                                    <m:ctrlPr>
                                      <a:rPr lang="en-US" sz="1400" i="1" dirty="0">
                                        <a:latin typeface="Cambria Math"/>
                                      </a:rPr>
                                    </m:ctrlPr>
                                  </m:sSupPr>
                                  <m:e>
                                    <m:d>
                                      <m:dPr>
                                        <m:ctrlPr>
                                          <a:rPr lang="en-US" sz="1400" i="1" dirty="0">
                                            <a:latin typeface="Cambria Math"/>
                                          </a:rPr>
                                        </m:ctrlPr>
                                      </m:dPr>
                                      <m:e>
                                        <m:f>
                                          <m:fPr>
                                            <m:type m:val="skw"/>
                                            <m:ctrlPr>
                                              <a:rPr lang="en-US" sz="1400" i="1" dirty="0">
                                                <a:latin typeface="Cambria Math"/>
                                              </a:rPr>
                                            </m:ctrlPr>
                                          </m:fPr>
                                          <m:num>
                                            <m:r>
                                              <a:rPr lang="en-US" sz="1400" i="1" dirty="0">
                                                <a:latin typeface="Cambria Math"/>
                                              </a:rPr>
                                              <m:t>𝐸</m:t>
                                            </m:r>
                                          </m:num>
                                          <m:den>
                                            <m:sSub>
                                              <m:sSubPr>
                                                <m:ctrlPr>
                                                  <a:rPr lang="en-US" sz="1400" i="1" dirty="0">
                                                    <a:latin typeface="Cambria Math"/>
                                                  </a:rPr>
                                                </m:ctrlPr>
                                              </m:sSubPr>
                                              <m:e>
                                                <m:r>
                                                  <a:rPr lang="en-US" sz="1400" i="1" dirty="0">
                                                    <a:latin typeface="Cambria Math"/>
                                                  </a:rPr>
                                                  <m:t>𝐸</m:t>
                                                </m:r>
                                              </m:e>
                                              <m:sub>
                                                <m:r>
                                                  <a:rPr lang="en-US" sz="1400" i="1" dirty="0">
                                                    <a:latin typeface="Cambria Math"/>
                                                  </a:rPr>
                                                  <m:t>0</m:t>
                                                </m:r>
                                              </m:sub>
                                            </m:sSub>
                                          </m:den>
                                        </m:f>
                                      </m:e>
                                    </m:d>
                                  </m:e>
                                  <m:sup>
                                    <m:r>
                                      <a:rPr lang="en-US" sz="1400" i="1" dirty="0">
                                        <a:latin typeface="Cambria Math"/>
                                      </a:rPr>
                                      <m:t>−</m:t>
                                    </m:r>
                                    <m:r>
                                      <a:rPr lang="en-US" sz="1400" i="1" dirty="0">
                                        <a:latin typeface="Cambria Math"/>
                                        <a:ea typeface="Cambria Math"/>
                                      </a:rPr>
                                      <m:t>𝛼</m:t>
                                    </m:r>
                                  </m:sup>
                                </m:sSup>
                                <m:sSub>
                                  <m:sSubPr>
                                    <m:ctrlPr>
                                      <a:rPr lang="en-US" sz="1400" i="1" dirty="0">
                                        <a:latin typeface="Cambria Math"/>
                                        <a:ea typeface="Cambria Math"/>
                                      </a:rPr>
                                    </m:ctrlPr>
                                  </m:sSubPr>
                                  <m:e>
                                    <m:r>
                                      <a:rPr lang="en-US" sz="1400" i="1" dirty="0">
                                        <a:latin typeface="Cambria Math"/>
                                        <a:ea typeface="Cambria Math"/>
                                      </a:rPr>
                                      <m:t>𝑟</m:t>
                                    </m:r>
                                  </m:e>
                                  <m:sub>
                                    <m:r>
                                      <a:rPr lang="en-US" sz="1400" i="1" dirty="0">
                                        <a:latin typeface="Cambria Math"/>
                                        <a:ea typeface="Cambria Math"/>
                                      </a:rPr>
                                      <m:t>𝑜</m:t>
                                    </m:r>
                                  </m:sub>
                                </m:sSub>
                              </m:num>
                              <m:den>
                                <m:r>
                                  <a:rPr lang="en-US" sz="1400" i="1" dirty="0">
                                    <a:latin typeface="Cambria Math"/>
                                    <a:ea typeface="Cambria Math"/>
                                  </a:rPr>
                                  <m:t>𝑐</m:t>
                                </m:r>
                              </m:den>
                            </m:f>
                          </m:e>
                        </m:d>
                      </m:e>
                      <m:sup>
                        <m:f>
                          <m:fPr>
                            <m:type m:val="skw"/>
                            <m:ctrlPr>
                              <a:rPr lang="en-US" sz="1400" i="1" dirty="0" smtClean="0">
                                <a:latin typeface="Cambria Math"/>
                                <a:ea typeface="Cambria Math"/>
                              </a:rPr>
                            </m:ctrlPr>
                          </m:fPr>
                          <m:num>
                            <m:r>
                              <a:rPr lang="en-US" sz="1400" b="0" i="1" dirty="0" smtClean="0">
                                <a:latin typeface="Cambria Math"/>
                                <a:ea typeface="Cambria Math"/>
                              </a:rPr>
                              <m:t>1</m:t>
                            </m:r>
                          </m:num>
                          <m:den>
                            <m:r>
                              <a:rPr lang="en-US" sz="1400" b="0" i="1" dirty="0" smtClean="0">
                                <a:latin typeface="Cambria Math"/>
                                <a:ea typeface="Cambria Math"/>
                              </a:rPr>
                              <m:t>𝑏</m:t>
                            </m:r>
                            <m:r>
                              <a:rPr lang="en-US" sz="1400" b="0" i="1" dirty="0" smtClean="0">
                                <a:latin typeface="Cambria Math"/>
                                <a:ea typeface="Cambria Math"/>
                              </a:rPr>
                              <m:t>−1</m:t>
                            </m:r>
                          </m:den>
                        </m:f>
                      </m:sup>
                    </m:sSup>
                  </m:oMath>
                </a14:m>
                <a:endParaRPr lang="en-US" sz="1400" dirty="0" smtClean="0">
                  <a:ea typeface="Cambria Math"/>
                </a:endParaRPr>
              </a:p>
              <a:p>
                <a:r>
                  <a:rPr lang="en-US" sz="1400" dirty="0">
                    <a:ea typeface="Cambria Math"/>
                  </a:rPr>
                  <a:t> </a:t>
                </a:r>
                <a:r>
                  <a:rPr lang="en-US" sz="1400" dirty="0" smtClean="0">
                    <a:ea typeface="Cambria Math"/>
                  </a:rPr>
                  <a:t>     </a:t>
                </a:r>
                <a:r>
                  <a:rPr lang="en-US" sz="1400" dirty="0" smtClean="0"/>
                  <a:t>       </a:t>
                </a:r>
              </a:p>
              <a:p>
                <a:pPr marL="285750" indent="-285750">
                  <a:buFont typeface="Arial" panose="020B0604020202020204" pitchFamily="34" charset="0"/>
                  <a:buChar char="•"/>
                </a:pPr>
                <a:r>
                  <a:rPr lang="en-US" sz="1400" dirty="0"/>
                  <a:t>The region of CR </a:t>
                </a:r>
                <a:r>
                  <a:rPr lang="en-US" sz="1400" dirty="0" err="1"/>
                  <a:t>isotropization</a:t>
                </a:r>
                <a:r>
                  <a:rPr lang="en-US" sz="1400" dirty="0"/>
                  <a:t> </a:t>
                </a:r>
                <a14:m>
                  <m:oMath xmlns:m="http://schemas.openxmlformats.org/officeDocument/2006/math">
                    <m:r>
                      <a:rPr lang="en-US" sz="1400" i="1" smtClean="0">
                        <a:latin typeface="Cambria Math"/>
                        <a:ea typeface="Cambria Math"/>
                      </a:rPr>
                      <m:t>𝛿</m:t>
                    </m:r>
                    <m:r>
                      <a:rPr lang="en-US" sz="1400" i="1" smtClean="0">
                        <a:latin typeface="Cambria Math"/>
                        <a:ea typeface="Cambria Math"/>
                      </a:rPr>
                      <m:t>≪1</m:t>
                    </m:r>
                  </m:oMath>
                </a14:m>
                <a:r>
                  <a:rPr lang="en-US" sz="1400" dirty="0" smtClean="0"/>
                  <a:t>. Particle scattering is insignificant and the distribution </a:t>
                </a:r>
              </a:p>
              <a:p>
                <a:r>
                  <a:rPr lang="en-US" sz="1400" dirty="0"/>
                  <a:t> </a:t>
                </a:r>
                <a:r>
                  <a:rPr lang="en-US" sz="1400" dirty="0" smtClean="0"/>
                  <a:t>       function is focused  near </a:t>
                </a:r>
                <a14:m>
                  <m:oMath xmlns:m="http://schemas.openxmlformats.org/officeDocument/2006/math">
                    <m:r>
                      <a:rPr lang="en-US" sz="1400" i="1" smtClean="0">
                        <a:latin typeface="Cambria Math"/>
                        <a:ea typeface="Cambria Math"/>
                      </a:rPr>
                      <m:t>𝜇</m:t>
                    </m:r>
                    <m:r>
                      <a:rPr lang="en-US" sz="1400" i="1" smtClean="0">
                        <a:latin typeface="Cambria Math"/>
                        <a:ea typeface="Cambria Math"/>
                      </a:rPr>
                      <m:t>~1.</m:t>
                    </m:r>
                  </m:oMath>
                </a14:m>
                <a:r>
                  <a:rPr lang="en-US" sz="1400" dirty="0" smtClean="0"/>
                  <a:t> Therefore, we introduce the variable </a:t>
                </a:r>
                <a14:m>
                  <m:oMath xmlns:m="http://schemas.openxmlformats.org/officeDocument/2006/math">
                    <m:r>
                      <a:rPr lang="en-US" sz="1400" i="1" smtClean="0">
                        <a:latin typeface="Cambria Math"/>
                        <a:ea typeface="Cambria Math"/>
                      </a:rPr>
                      <m:t>𝜂</m:t>
                    </m:r>
                    <m:r>
                      <a:rPr lang="en-US" sz="1400" b="0" i="1" smtClean="0">
                        <a:latin typeface="Cambria Math"/>
                        <a:ea typeface="Cambria Math"/>
                      </a:rPr>
                      <m:t>=1−</m:t>
                    </m:r>
                  </m:oMath>
                </a14:m>
                <a:r>
                  <a:rPr lang="en-US" sz="1400" dirty="0">
                    <a:ea typeface="Cambria Math"/>
                  </a:rPr>
                  <a:t> </a:t>
                </a:r>
                <a14:m>
                  <m:oMath xmlns:m="http://schemas.openxmlformats.org/officeDocument/2006/math">
                    <m:r>
                      <a:rPr lang="en-US" sz="1400" i="1">
                        <a:latin typeface="Cambria Math"/>
                        <a:ea typeface="Cambria Math"/>
                      </a:rPr>
                      <m:t>𝜇</m:t>
                    </m:r>
                    <m:r>
                      <a:rPr lang="en-US" sz="1400" b="0" i="0" smtClean="0">
                        <a:latin typeface="Cambria Math"/>
                        <a:ea typeface="Cambria Math"/>
                      </a:rPr>
                      <m:t>. </m:t>
                    </m:r>
                  </m:oMath>
                </a14:m>
                <a:endParaRPr lang="en-US" sz="1400" b="0" i="0" dirty="0" smtClean="0">
                  <a:latin typeface="Cambria Math"/>
                  <a:ea typeface="Cambria Math"/>
                </a:endParaRPr>
              </a:p>
              <a:p>
                <a:r>
                  <a:rPr lang="en-US" sz="1400" b="0" dirty="0" smtClean="0">
                    <a:ea typeface="Cambria Math"/>
                  </a:rPr>
                  <a:t>         </a:t>
                </a:r>
                <a14:m>
                  <m:oMath xmlns:m="http://schemas.openxmlformats.org/officeDocument/2006/math">
                    <m:r>
                      <m:rPr>
                        <m:sty m:val="p"/>
                      </m:rPr>
                      <a:rPr lang="en-US" sz="1400" b="0" i="0" smtClean="0">
                        <a:latin typeface="Cambria Math"/>
                        <a:ea typeface="Cambria Math"/>
                      </a:rPr>
                      <m:t>Then</m:t>
                    </m:r>
                    <m:r>
                      <a:rPr lang="en-US" sz="1400" b="0" i="0" smtClean="0">
                        <a:latin typeface="Cambria Math"/>
                        <a:ea typeface="Cambria Math"/>
                      </a:rPr>
                      <m:t> </m:t>
                    </m:r>
                    <m:r>
                      <m:rPr>
                        <m:sty m:val="p"/>
                      </m:rPr>
                      <a:rPr lang="en-US" sz="1400" b="0" i="0" smtClean="0">
                        <a:latin typeface="Cambria Math"/>
                        <a:ea typeface="Cambria Math"/>
                      </a:rPr>
                      <m:t>t</m:t>
                    </m:r>
                  </m:oMath>
                </a14:m>
                <a:r>
                  <a:rPr lang="en-US" sz="1400" b="0" dirty="0" smtClean="0">
                    <a:ea typeface="Cambria Math"/>
                  </a:rPr>
                  <a:t>he distribution function </a:t>
                </a:r>
                <a14:m>
                  <m:oMath xmlns:m="http://schemas.openxmlformats.org/officeDocument/2006/math">
                    <m:acc>
                      <m:accPr>
                        <m:chr m:val="̃"/>
                        <m:ctrlPr>
                          <a:rPr lang="en-US" sz="1400" b="0" i="1" smtClean="0">
                            <a:latin typeface="Cambria Math"/>
                            <a:ea typeface="Cambria Math"/>
                          </a:rPr>
                        </m:ctrlPr>
                      </m:accPr>
                      <m:e>
                        <m:r>
                          <a:rPr lang="en-US" sz="1400" b="0" i="1" smtClean="0">
                            <a:latin typeface="Cambria Math"/>
                            <a:ea typeface="Cambria Math"/>
                          </a:rPr>
                          <m:t>𝑓</m:t>
                        </m:r>
                      </m:e>
                    </m:acc>
                  </m:oMath>
                </a14:m>
                <a:r>
                  <a:rPr lang="en-US" sz="1400" b="0" dirty="0" smtClean="0">
                    <a:ea typeface="Cambria Math"/>
                  </a:rPr>
                  <a:t> in the run-way</a:t>
                </a:r>
                <a:r>
                  <a:rPr lang="en-US" sz="1400" dirty="0" smtClean="0">
                    <a:ea typeface="Cambria Math"/>
                  </a:rPr>
                  <a:t> </a:t>
                </a:r>
                <a:r>
                  <a:rPr lang="en-US" sz="1400" b="0" dirty="0" smtClean="0">
                    <a:ea typeface="Cambria Math"/>
                  </a:rPr>
                  <a:t>region is</a:t>
                </a:r>
              </a:p>
              <a:p>
                <a:pPr marL="285750" indent="-285750">
                  <a:buFont typeface="Arial" panose="020B0604020202020204" pitchFamily="34" charset="0"/>
                  <a:buChar char="•"/>
                </a:pPr>
                <a:endParaRPr lang="en-US" sz="1400" b="0" dirty="0" smtClean="0">
                  <a:ea typeface="Cambria Math"/>
                </a:endParaRPr>
              </a:p>
              <a:p>
                <a:r>
                  <a:rPr lang="en-US" sz="1400" dirty="0">
                    <a:ea typeface="Cambria Math"/>
                  </a:rPr>
                  <a:t> </a:t>
                </a:r>
                <a:r>
                  <a:rPr lang="en-US" sz="1400" dirty="0" smtClean="0">
                    <a:ea typeface="Cambria Math"/>
                  </a:rPr>
                  <a:t>             </a:t>
                </a:r>
                <a14:m>
                  <m:oMath xmlns:m="http://schemas.openxmlformats.org/officeDocument/2006/math">
                    <m:f>
                      <m:fPr>
                        <m:ctrlPr>
                          <a:rPr lang="en-US" sz="1400" i="1" smtClean="0">
                            <a:latin typeface="Cambria Math"/>
                            <a:ea typeface="Cambria Math"/>
                          </a:rPr>
                        </m:ctrlPr>
                      </m:fPr>
                      <m:num>
                        <m:r>
                          <a:rPr lang="en-US" sz="1400" i="1" smtClean="0">
                            <a:latin typeface="Cambria Math"/>
                            <a:ea typeface="Cambria Math"/>
                          </a:rPr>
                          <m:t>𝜕</m:t>
                        </m:r>
                        <m:acc>
                          <m:accPr>
                            <m:chr m:val="̃"/>
                            <m:ctrlPr>
                              <a:rPr lang="en-US" sz="1400" i="1" smtClean="0">
                                <a:latin typeface="Cambria Math"/>
                                <a:ea typeface="Cambria Math"/>
                              </a:rPr>
                            </m:ctrlPr>
                          </m:accPr>
                          <m:e>
                            <m:r>
                              <a:rPr lang="en-US" sz="1400" b="0" i="1" smtClean="0">
                                <a:latin typeface="Cambria Math"/>
                                <a:ea typeface="Cambria Math"/>
                              </a:rPr>
                              <m:t>𝑓</m:t>
                            </m:r>
                          </m:e>
                        </m:acc>
                      </m:num>
                      <m:den>
                        <m:r>
                          <a:rPr lang="en-US" sz="1400" i="1" smtClean="0">
                            <a:latin typeface="Cambria Math"/>
                            <a:ea typeface="Cambria Math"/>
                          </a:rPr>
                          <m:t>𝜕</m:t>
                        </m:r>
                        <m:r>
                          <a:rPr lang="en-US" sz="1400" b="0" i="1" smtClean="0">
                            <a:latin typeface="Cambria Math"/>
                            <a:ea typeface="Cambria Math"/>
                          </a:rPr>
                          <m:t>𝑟</m:t>
                        </m:r>
                      </m:den>
                    </m:f>
                    <m:r>
                      <a:rPr lang="en-US" sz="1400" b="0" i="0" smtClean="0">
                        <a:latin typeface="Cambria Math"/>
                        <a:ea typeface="Cambria Math"/>
                      </a:rPr>
                      <m:t> − </m:t>
                    </m:r>
                    <m:f>
                      <m:fPr>
                        <m:ctrlPr>
                          <a:rPr lang="en-US" sz="1400" b="0" i="1" smtClean="0">
                            <a:latin typeface="Cambria Math"/>
                            <a:ea typeface="Cambria Math"/>
                          </a:rPr>
                        </m:ctrlPr>
                      </m:fPr>
                      <m:num>
                        <m:r>
                          <a:rPr lang="en-US" sz="1400" b="0" i="1" smtClean="0">
                            <a:latin typeface="Cambria Math"/>
                            <a:ea typeface="Cambria Math"/>
                          </a:rPr>
                          <m:t>2</m:t>
                        </m:r>
                        <m:r>
                          <a:rPr lang="en-US" sz="1400" i="1">
                            <a:latin typeface="Cambria Math"/>
                            <a:ea typeface="Cambria Math"/>
                          </a:rPr>
                          <m:t>𝜂</m:t>
                        </m:r>
                      </m:num>
                      <m:den>
                        <m:r>
                          <a:rPr lang="en-US" sz="1400" b="0" i="1" smtClean="0">
                            <a:latin typeface="Cambria Math"/>
                            <a:ea typeface="Cambria Math"/>
                          </a:rPr>
                          <m:t>𝑟</m:t>
                        </m:r>
                      </m:den>
                    </m:f>
                  </m:oMath>
                </a14:m>
                <a:r>
                  <a:rPr lang="en-US" sz="1400" dirty="0">
                    <a:ea typeface="Cambria Math"/>
                  </a:rPr>
                  <a:t> </a:t>
                </a:r>
                <a14:m>
                  <m:oMath xmlns:m="http://schemas.openxmlformats.org/officeDocument/2006/math">
                    <m:f>
                      <m:fPr>
                        <m:ctrlPr>
                          <a:rPr lang="en-US" sz="1400" i="1">
                            <a:latin typeface="Cambria Math"/>
                            <a:ea typeface="Cambria Math"/>
                          </a:rPr>
                        </m:ctrlPr>
                      </m:fPr>
                      <m:num>
                        <m:r>
                          <a:rPr lang="en-US" sz="1400" i="1">
                            <a:latin typeface="Cambria Math"/>
                            <a:ea typeface="Cambria Math"/>
                          </a:rPr>
                          <m:t>𝜕</m:t>
                        </m:r>
                        <m:acc>
                          <m:accPr>
                            <m:chr m:val="̃"/>
                            <m:ctrlPr>
                              <a:rPr lang="en-US" sz="1400" i="1">
                                <a:latin typeface="Cambria Math"/>
                                <a:ea typeface="Cambria Math"/>
                              </a:rPr>
                            </m:ctrlPr>
                          </m:accPr>
                          <m:e>
                            <m:r>
                              <a:rPr lang="en-US" sz="1400" i="1">
                                <a:latin typeface="Cambria Math"/>
                                <a:ea typeface="Cambria Math"/>
                              </a:rPr>
                              <m:t>𝑓</m:t>
                            </m:r>
                            <m:r>
                              <a:rPr lang="en-US" sz="1400" b="0" i="1" smtClean="0">
                                <a:latin typeface="Cambria Math"/>
                                <a:ea typeface="Cambria Math"/>
                              </a:rPr>
                              <m:t> </m:t>
                            </m:r>
                          </m:e>
                        </m:acc>
                      </m:num>
                      <m:den>
                        <m:r>
                          <a:rPr lang="en-US" sz="1400" i="1">
                            <a:latin typeface="Cambria Math"/>
                            <a:ea typeface="Cambria Math"/>
                          </a:rPr>
                          <m:t>𝜕𝜂</m:t>
                        </m:r>
                      </m:den>
                    </m:f>
                  </m:oMath>
                </a14:m>
                <a:r>
                  <a:rPr lang="en-US" sz="1400" b="0" dirty="0" smtClean="0">
                    <a:ea typeface="Cambria Math"/>
                  </a:rPr>
                  <a:t> =</a:t>
                </a:r>
                <a14:m>
                  <m:oMath xmlns:m="http://schemas.openxmlformats.org/officeDocument/2006/math">
                    <m:r>
                      <a:rPr lang="en-US" sz="1400" b="0" i="0" smtClean="0">
                        <a:latin typeface="Cambria Math"/>
                        <a:ea typeface="Cambria Math"/>
                      </a:rPr>
                      <m:t> </m:t>
                    </m:r>
                    <m:r>
                      <a:rPr lang="ru-RU" sz="1400" i="1">
                        <a:latin typeface="Cambria Math"/>
                        <a:ea typeface="Cambria Math"/>
                      </a:rPr>
                      <m:t>𝜈</m:t>
                    </m:r>
                    <m:d>
                      <m:dPr>
                        <m:ctrlPr>
                          <a:rPr lang="en-US" sz="1400" i="1">
                            <a:latin typeface="Cambria Math"/>
                            <a:ea typeface="Cambria Math"/>
                          </a:rPr>
                        </m:ctrlPr>
                      </m:dPr>
                      <m:e>
                        <m:r>
                          <a:rPr lang="en-US" sz="1400" i="1">
                            <a:latin typeface="Cambria Math"/>
                            <a:ea typeface="Cambria Math"/>
                          </a:rPr>
                          <m:t>𝐸</m:t>
                        </m:r>
                        <m:r>
                          <a:rPr lang="en-US" sz="1400" i="1">
                            <a:latin typeface="Cambria Math"/>
                            <a:ea typeface="Cambria Math"/>
                          </a:rPr>
                          <m:t>,</m:t>
                        </m:r>
                        <m:r>
                          <a:rPr lang="en-US" sz="1400" i="1">
                            <a:latin typeface="Cambria Math"/>
                            <a:ea typeface="Cambria Math"/>
                          </a:rPr>
                          <m:t>𝑟</m:t>
                        </m:r>
                      </m:e>
                    </m:d>
                    <m:f>
                      <m:fPr>
                        <m:ctrlPr>
                          <a:rPr lang="en-US" sz="1400" i="1">
                            <a:latin typeface="Cambria Math"/>
                            <a:ea typeface="Cambria Math"/>
                          </a:rPr>
                        </m:ctrlPr>
                      </m:fPr>
                      <m:num>
                        <m:r>
                          <a:rPr lang="en-US" sz="1400" i="1">
                            <a:latin typeface="Cambria Math"/>
                            <a:ea typeface="Cambria Math"/>
                          </a:rPr>
                          <m:t>𝜕</m:t>
                        </m:r>
                      </m:num>
                      <m:den>
                        <m:r>
                          <a:rPr lang="en-US" sz="1400" i="1">
                            <a:latin typeface="Cambria Math"/>
                            <a:ea typeface="Cambria Math"/>
                          </a:rPr>
                          <m:t>𝜕𝜂</m:t>
                        </m:r>
                      </m:den>
                    </m:f>
                    <m:d>
                      <m:dPr>
                        <m:ctrlPr>
                          <a:rPr lang="en-US" sz="1400" i="1" smtClean="0">
                            <a:latin typeface="Cambria Math"/>
                            <a:ea typeface="Cambria Math"/>
                          </a:rPr>
                        </m:ctrlPr>
                      </m:dPr>
                      <m:e>
                        <m:r>
                          <a:rPr lang="en-US" sz="1400" i="1">
                            <a:latin typeface="Cambria Math"/>
                            <a:ea typeface="Cambria Math"/>
                          </a:rPr>
                          <m:t>𝜂</m:t>
                        </m:r>
                        <m:f>
                          <m:fPr>
                            <m:ctrlPr>
                              <a:rPr lang="en-US" sz="1400" i="1">
                                <a:latin typeface="Cambria Math"/>
                                <a:ea typeface="Cambria Math"/>
                              </a:rPr>
                            </m:ctrlPr>
                          </m:fPr>
                          <m:num>
                            <m:r>
                              <a:rPr lang="en-US" sz="1400" i="1">
                                <a:latin typeface="Cambria Math"/>
                                <a:ea typeface="Cambria Math"/>
                              </a:rPr>
                              <m:t>𝜕</m:t>
                            </m:r>
                            <m:acc>
                              <m:accPr>
                                <m:chr m:val="̃"/>
                                <m:ctrlPr>
                                  <a:rPr lang="en-US" sz="1400" i="1">
                                    <a:latin typeface="Cambria Math"/>
                                    <a:ea typeface="Cambria Math"/>
                                  </a:rPr>
                                </m:ctrlPr>
                              </m:accPr>
                              <m:e>
                                <m:r>
                                  <a:rPr lang="en-US" sz="1400" i="1">
                                    <a:latin typeface="Cambria Math"/>
                                    <a:ea typeface="Cambria Math"/>
                                  </a:rPr>
                                  <m:t>𝑓</m:t>
                                </m:r>
                              </m:e>
                            </m:acc>
                          </m:num>
                          <m:den>
                            <m:r>
                              <a:rPr lang="en-US" sz="1400" i="1">
                                <a:latin typeface="Cambria Math"/>
                                <a:ea typeface="Cambria Math"/>
                              </a:rPr>
                              <m:t>𝜕𝜂</m:t>
                            </m:r>
                          </m:den>
                        </m:f>
                      </m:e>
                    </m:d>
                  </m:oMath>
                </a14:m>
                <a:r>
                  <a:rPr lang="en-US" sz="1400" b="0" dirty="0" smtClean="0">
                    <a:ea typeface="Cambria Math"/>
                  </a:rPr>
                  <a:t> </a:t>
                </a:r>
              </a:p>
              <a:p>
                <a:endParaRPr lang="en-US" sz="1400" b="0" dirty="0" smtClean="0">
                  <a:ea typeface="Cambria Math"/>
                </a:endParaRPr>
              </a:p>
              <a:p>
                <a:r>
                  <a:rPr lang="en-US" sz="1400" dirty="0">
                    <a:ea typeface="Cambria Math"/>
                  </a:rPr>
                  <a:t> </a:t>
                </a:r>
                <a:r>
                  <a:rPr lang="en-US" sz="1400" dirty="0" smtClean="0">
                    <a:ea typeface="Cambria Math"/>
                  </a:rPr>
                  <a:t>     </a:t>
                </a:r>
                <a:r>
                  <a:rPr lang="en-US" sz="1400" b="0" dirty="0" smtClean="0">
                    <a:ea typeface="Cambria Math"/>
                  </a:rPr>
                  <a:t> whose solution is a strongly anisotropic </a:t>
                </a:r>
                <a:r>
                  <a:rPr lang="en-US" sz="1400" dirty="0">
                    <a:ea typeface="Cambria Math"/>
                  </a:rPr>
                  <a:t>function of escape </a:t>
                </a:r>
                <a:r>
                  <a:rPr lang="en-US" sz="1400" dirty="0" smtClean="0">
                    <a:ea typeface="Cambria Math"/>
                  </a:rPr>
                  <a:t>particles</a:t>
                </a:r>
              </a:p>
              <a:p>
                <a:r>
                  <a:rPr lang="en-US" sz="1400" dirty="0" smtClean="0">
                    <a:ea typeface="Cambria Math"/>
                  </a:rPr>
                  <a:t>  </a:t>
                </a:r>
              </a:p>
              <a:p>
                <a:r>
                  <a:rPr lang="en-US" sz="1400" dirty="0">
                    <a:ea typeface="Cambria Math"/>
                  </a:rPr>
                  <a:t> </a:t>
                </a:r>
                <a:r>
                  <a:rPr lang="en-US" sz="1400" dirty="0" smtClean="0">
                    <a:ea typeface="Cambria Math"/>
                  </a:rPr>
                  <a:t>           </a:t>
                </a:r>
                <a14:m>
                  <m:oMath xmlns:m="http://schemas.openxmlformats.org/officeDocument/2006/math">
                    <m:acc>
                      <m:accPr>
                        <m:chr m:val="̃"/>
                        <m:ctrlPr>
                          <a:rPr lang="en-US" sz="1400" i="1" smtClean="0">
                            <a:latin typeface="Cambria Math"/>
                            <a:ea typeface="Cambria Math"/>
                          </a:rPr>
                        </m:ctrlPr>
                      </m:accPr>
                      <m:e>
                        <m:r>
                          <a:rPr lang="en-US" sz="1400" b="0" i="1" smtClean="0">
                            <a:latin typeface="Cambria Math"/>
                            <a:ea typeface="Cambria Math"/>
                          </a:rPr>
                          <m:t>𝑓</m:t>
                        </m:r>
                      </m:e>
                    </m:acc>
                  </m:oMath>
                </a14:m>
                <a:r>
                  <a:rPr lang="en-US" sz="1400" dirty="0" smtClean="0">
                    <a:ea typeface="Cambria Math"/>
                  </a:rPr>
                  <a:t>(r,E,</a:t>
                </a:r>
                <a14:m>
                  <m:oMath xmlns:m="http://schemas.openxmlformats.org/officeDocument/2006/math">
                    <m:r>
                      <a:rPr lang="en-US" sz="1400" i="1" dirty="0" smtClean="0">
                        <a:latin typeface="Cambria Math"/>
                        <a:ea typeface="Cambria Math"/>
                      </a:rPr>
                      <m:t>𝜇</m:t>
                    </m:r>
                    <m:r>
                      <a:rPr lang="en-US" sz="1400" b="0" i="1" dirty="0" smtClean="0">
                        <a:latin typeface="Cambria Math"/>
                        <a:ea typeface="Cambria Math"/>
                      </a:rPr>
                      <m:t>)=</m:t>
                    </m:r>
                  </m:oMath>
                </a14:m>
                <a:r>
                  <a:rPr lang="en-US" sz="1400" dirty="0" smtClean="0">
                    <a:ea typeface="Cambria Math"/>
                  </a:rPr>
                  <a:t>C(E)</a:t>
                </a:r>
                <a14:m>
                  <m:oMath xmlns:m="http://schemas.openxmlformats.org/officeDocument/2006/math">
                    <m:acc>
                      <m:accPr>
                        <m:chr m:val="̅"/>
                        <m:ctrlPr>
                          <a:rPr lang="en-US" sz="1400" i="1" dirty="0" smtClean="0">
                            <a:latin typeface="Cambria Math"/>
                            <a:ea typeface="Cambria Math"/>
                          </a:rPr>
                        </m:ctrlPr>
                      </m:accPr>
                      <m:e>
                        <m:r>
                          <a:rPr lang="en-US" sz="1400" i="1" dirty="0" smtClean="0">
                            <a:latin typeface="Cambria Math"/>
                            <a:ea typeface="Cambria Math"/>
                          </a:rPr>
                          <m:t>𝛼</m:t>
                        </m:r>
                      </m:e>
                    </m:acc>
                    <m:f>
                      <m:fPr>
                        <m:ctrlPr>
                          <a:rPr lang="en-US" sz="1400" i="1" dirty="0" smtClean="0">
                            <a:latin typeface="Cambria Math"/>
                            <a:ea typeface="Cambria Math"/>
                          </a:rPr>
                        </m:ctrlPr>
                      </m:fPr>
                      <m:num>
                        <m:sSup>
                          <m:sSupPr>
                            <m:ctrlPr>
                              <a:rPr lang="en-US" sz="1400" i="1" dirty="0" smtClean="0">
                                <a:latin typeface="Cambria Math"/>
                                <a:ea typeface="Cambria Math"/>
                              </a:rPr>
                            </m:ctrlPr>
                          </m:sSupPr>
                          <m:e>
                            <m:r>
                              <a:rPr lang="en-US" sz="1400" b="0" i="1" dirty="0" smtClean="0">
                                <a:latin typeface="Cambria Math"/>
                                <a:ea typeface="Cambria Math"/>
                              </a:rPr>
                              <m:t>𝑒</m:t>
                            </m:r>
                          </m:e>
                          <m:sup>
                            <m:r>
                              <a:rPr lang="en-US" sz="1400" b="0" i="1" dirty="0" smtClean="0">
                                <a:latin typeface="Cambria Math"/>
                                <a:ea typeface="Cambria Math"/>
                              </a:rPr>
                              <m:t>−</m:t>
                            </m:r>
                            <m:f>
                              <m:fPr>
                                <m:ctrlPr>
                                  <a:rPr lang="en-US" sz="1400" b="1" i="1" dirty="0" smtClean="0">
                                    <a:latin typeface="Cambria Math"/>
                                    <a:ea typeface="Cambria Math"/>
                                  </a:rPr>
                                </m:ctrlPr>
                              </m:fPr>
                              <m:num>
                                <m:d>
                                  <m:dPr>
                                    <m:ctrlPr>
                                      <a:rPr lang="en-US" sz="1400" b="1" i="1" dirty="0" smtClean="0">
                                        <a:latin typeface="Cambria Math"/>
                                        <a:ea typeface="Cambria Math"/>
                                      </a:rPr>
                                    </m:ctrlPr>
                                  </m:dPr>
                                  <m:e>
                                    <m:r>
                                      <a:rPr lang="en-US" sz="1400" b="1" i="1">
                                        <a:latin typeface="Cambria Math"/>
                                        <a:ea typeface="Cambria Math"/>
                                      </a:rPr>
                                      <m:t>𝟏</m:t>
                                    </m:r>
                                    <m:r>
                                      <a:rPr lang="en-US" sz="1400" b="1" i="1">
                                        <a:latin typeface="Cambria Math"/>
                                        <a:ea typeface="Cambria Math"/>
                                      </a:rPr>
                                      <m:t>−</m:t>
                                    </m:r>
                                    <m:r>
                                      <m:rPr>
                                        <m:nor/>
                                      </m:rPr>
                                      <a:rPr lang="en-US" sz="1400" b="1" dirty="0">
                                        <a:ea typeface="Cambria Math"/>
                                      </a:rPr>
                                      <m:t> </m:t>
                                    </m:r>
                                    <m:r>
                                      <a:rPr lang="en-US" sz="1400" b="1" i="1">
                                        <a:latin typeface="Cambria Math"/>
                                        <a:ea typeface="Cambria Math"/>
                                      </a:rPr>
                                      <m:t>𝝁</m:t>
                                    </m:r>
                                  </m:e>
                                </m:d>
                                <m:sSup>
                                  <m:sSupPr>
                                    <m:ctrlPr>
                                      <a:rPr lang="en-US" sz="1400" b="1" i="1" dirty="0" smtClean="0">
                                        <a:latin typeface="Cambria Math"/>
                                        <a:ea typeface="Cambria Math"/>
                                      </a:rPr>
                                    </m:ctrlPr>
                                  </m:sSupPr>
                                  <m:e>
                                    <m:d>
                                      <m:dPr>
                                        <m:ctrlPr>
                                          <a:rPr lang="en-US" sz="1400" b="1" i="1" dirty="0" smtClean="0">
                                            <a:latin typeface="Cambria Math"/>
                                            <a:ea typeface="Cambria Math"/>
                                          </a:rPr>
                                        </m:ctrlPr>
                                      </m:dPr>
                                      <m:e>
                                        <m:r>
                                          <a:rPr lang="en-US" sz="1400" b="1" i="1" dirty="0" smtClean="0">
                                            <a:latin typeface="Cambria Math"/>
                                            <a:ea typeface="Cambria Math"/>
                                          </a:rPr>
                                          <m:t>𝒓</m:t>
                                        </m:r>
                                        <m:r>
                                          <a:rPr lang="en-US" sz="1400" b="1" i="1" dirty="0" smtClean="0">
                                            <a:latin typeface="Cambria Math"/>
                                            <a:ea typeface="Cambria Math"/>
                                          </a:rPr>
                                          <m:t>/</m:t>
                                        </m:r>
                                        <m:acc>
                                          <m:accPr>
                                            <m:chr m:val="̅"/>
                                            <m:ctrlPr>
                                              <a:rPr lang="en-US" sz="1400" b="1" i="1" dirty="0">
                                                <a:latin typeface="Cambria Math"/>
                                                <a:ea typeface="Cambria Math"/>
                                              </a:rPr>
                                            </m:ctrlPr>
                                          </m:accPr>
                                          <m:e>
                                            <m:r>
                                              <a:rPr lang="en-US" sz="1400" b="1" i="1" dirty="0">
                                                <a:latin typeface="Cambria Math"/>
                                                <a:ea typeface="Cambria Math"/>
                                              </a:rPr>
                                              <m:t>𝒓</m:t>
                                            </m:r>
                                          </m:e>
                                        </m:acc>
                                      </m:e>
                                    </m:d>
                                  </m:e>
                                  <m:sup>
                                    <m:r>
                                      <a:rPr lang="en-US" sz="1400" b="1" i="1" dirty="0" smtClean="0">
                                        <a:latin typeface="Cambria Math"/>
                                        <a:ea typeface="Cambria Math"/>
                                      </a:rPr>
                                      <m:t>𝟐</m:t>
                                    </m:r>
                                  </m:sup>
                                </m:sSup>
                              </m:num>
                              <m:den>
                                <m:r>
                                  <a:rPr lang="en-US" sz="1400" b="1" i="1" dirty="0">
                                    <a:latin typeface="Cambria Math"/>
                                    <a:ea typeface="Cambria Math"/>
                                  </a:rPr>
                                  <m:t>𝝉</m:t>
                                </m:r>
                                <m:d>
                                  <m:dPr>
                                    <m:ctrlPr>
                                      <a:rPr lang="en-US" sz="1400" b="1" i="1" dirty="0">
                                        <a:latin typeface="Cambria Math"/>
                                        <a:ea typeface="Cambria Math"/>
                                      </a:rPr>
                                    </m:ctrlPr>
                                  </m:dPr>
                                  <m:e>
                                    <m:r>
                                      <a:rPr lang="en-US" sz="1400" b="1" i="1" dirty="0">
                                        <a:latin typeface="Cambria Math"/>
                                        <a:ea typeface="Cambria Math"/>
                                      </a:rPr>
                                      <m:t>𝑬</m:t>
                                    </m:r>
                                    <m:r>
                                      <a:rPr lang="en-US" sz="1400" b="1" i="1" dirty="0">
                                        <a:latin typeface="Cambria Math"/>
                                        <a:ea typeface="Cambria Math"/>
                                      </a:rPr>
                                      <m:t>,</m:t>
                                    </m:r>
                                    <m:r>
                                      <a:rPr lang="en-US" sz="1400" b="1" i="1" dirty="0">
                                        <a:latin typeface="Cambria Math"/>
                                        <a:ea typeface="Cambria Math"/>
                                      </a:rPr>
                                      <m:t>𝒓</m:t>
                                    </m:r>
                                  </m:e>
                                </m:d>
                                <m:r>
                                  <a:rPr lang="en-US" sz="1400" b="1" i="1" dirty="0">
                                    <a:latin typeface="Cambria Math"/>
                                    <a:ea typeface="Cambria Math"/>
                                  </a:rPr>
                                  <m:t>+</m:t>
                                </m:r>
                                <m:acc>
                                  <m:accPr>
                                    <m:chr m:val="̅"/>
                                    <m:ctrlPr>
                                      <a:rPr lang="en-US" sz="1400" b="1" i="1" dirty="0">
                                        <a:latin typeface="Cambria Math"/>
                                        <a:ea typeface="Cambria Math"/>
                                      </a:rPr>
                                    </m:ctrlPr>
                                  </m:accPr>
                                  <m:e>
                                    <m:r>
                                      <a:rPr lang="en-US" sz="1400" b="1" i="1" dirty="0">
                                        <a:latin typeface="Cambria Math"/>
                                        <a:ea typeface="Cambria Math"/>
                                      </a:rPr>
                                      <m:t>𝜶</m:t>
                                    </m:r>
                                  </m:e>
                                </m:acc>
                              </m:den>
                            </m:f>
                          </m:sup>
                        </m:sSup>
                      </m:num>
                      <m:den>
                        <m:r>
                          <a:rPr lang="en-US" sz="1400" i="1" dirty="0" smtClean="0">
                            <a:latin typeface="Cambria Math"/>
                            <a:ea typeface="Cambria Math"/>
                          </a:rPr>
                          <m:t>𝜏</m:t>
                        </m:r>
                        <m:d>
                          <m:dPr>
                            <m:ctrlPr>
                              <a:rPr lang="en-US" sz="1400" b="0" i="1" dirty="0" smtClean="0">
                                <a:latin typeface="Cambria Math"/>
                                <a:ea typeface="Cambria Math"/>
                              </a:rPr>
                            </m:ctrlPr>
                          </m:dPr>
                          <m:e>
                            <m:r>
                              <a:rPr lang="en-US" sz="1400" b="0" i="1" dirty="0" smtClean="0">
                                <a:latin typeface="Cambria Math"/>
                                <a:ea typeface="Cambria Math"/>
                              </a:rPr>
                              <m:t>𝐸</m:t>
                            </m:r>
                            <m:r>
                              <a:rPr lang="en-US" sz="1400" b="0" i="1" dirty="0" smtClean="0">
                                <a:latin typeface="Cambria Math"/>
                                <a:ea typeface="Cambria Math"/>
                              </a:rPr>
                              <m:t>,</m:t>
                            </m:r>
                            <m:r>
                              <a:rPr lang="en-US" sz="1400" b="0" i="1" dirty="0" smtClean="0">
                                <a:latin typeface="Cambria Math"/>
                                <a:ea typeface="Cambria Math"/>
                              </a:rPr>
                              <m:t>𝑟</m:t>
                            </m:r>
                          </m:e>
                        </m:d>
                        <m:r>
                          <a:rPr lang="en-US" sz="1400" b="0" i="1" dirty="0" smtClean="0">
                            <a:latin typeface="Cambria Math"/>
                            <a:ea typeface="Cambria Math"/>
                          </a:rPr>
                          <m:t>+</m:t>
                        </m:r>
                        <m:acc>
                          <m:accPr>
                            <m:chr m:val="̅"/>
                            <m:ctrlPr>
                              <a:rPr lang="en-US" sz="1400" i="1" dirty="0">
                                <a:latin typeface="Cambria Math"/>
                                <a:ea typeface="Cambria Math"/>
                              </a:rPr>
                            </m:ctrlPr>
                          </m:accPr>
                          <m:e>
                            <m:r>
                              <a:rPr lang="en-US" sz="1400" i="1" dirty="0">
                                <a:latin typeface="Cambria Math"/>
                                <a:ea typeface="Cambria Math"/>
                              </a:rPr>
                              <m:t>𝛼</m:t>
                            </m:r>
                          </m:e>
                        </m:acc>
                      </m:den>
                    </m:f>
                  </m:oMath>
                </a14:m>
                <a:endParaRPr lang="en-US" sz="1400" b="1" dirty="0" smtClean="0">
                  <a:ea typeface="Cambria Math"/>
                </a:endParaRPr>
              </a:p>
              <a:p>
                <a:r>
                  <a:rPr lang="en-US" sz="1400" dirty="0">
                    <a:ea typeface="Cambria Math"/>
                  </a:rPr>
                  <a:t> </a:t>
                </a:r>
                <a:r>
                  <a:rPr lang="en-US" sz="1400" dirty="0" smtClean="0">
                    <a:ea typeface="Cambria Math"/>
                  </a:rPr>
                  <a:t>    where </a:t>
                </a:r>
                <a14:m>
                  <m:oMath xmlns:m="http://schemas.openxmlformats.org/officeDocument/2006/math">
                    <m:r>
                      <a:rPr lang="en-US" sz="1400" i="1">
                        <a:latin typeface="Cambria Math"/>
                        <a:ea typeface="Cambria Math"/>
                      </a:rPr>
                      <m:t>𝐶</m:t>
                    </m:r>
                    <m:d>
                      <m:dPr>
                        <m:ctrlPr>
                          <a:rPr lang="en-US" sz="1400" i="1">
                            <a:latin typeface="Cambria Math"/>
                            <a:ea typeface="Cambria Math"/>
                          </a:rPr>
                        </m:ctrlPr>
                      </m:dPr>
                      <m:e>
                        <m:r>
                          <a:rPr lang="en-US" sz="1400" i="1">
                            <a:latin typeface="Cambria Math"/>
                            <a:ea typeface="Cambria Math"/>
                          </a:rPr>
                          <m:t>𝐸</m:t>
                        </m:r>
                      </m:e>
                    </m:d>
                    <m:r>
                      <a:rPr lang="en-US" sz="1400" i="1">
                        <a:latin typeface="Cambria Math"/>
                        <a:ea typeface="Cambria Math"/>
                      </a:rPr>
                      <m:t>,</m:t>
                    </m:r>
                    <m:acc>
                      <m:accPr>
                        <m:chr m:val="̅"/>
                        <m:ctrlPr>
                          <a:rPr lang="en-US" sz="1400" i="1">
                            <a:latin typeface="Cambria Math"/>
                            <a:ea typeface="Cambria Math"/>
                          </a:rPr>
                        </m:ctrlPr>
                      </m:accPr>
                      <m:e>
                        <m:r>
                          <a:rPr lang="en-US" sz="1400" i="1">
                            <a:latin typeface="Cambria Math"/>
                            <a:ea typeface="Cambria Math"/>
                          </a:rPr>
                          <m:t>𝛼</m:t>
                        </m:r>
                      </m:e>
                    </m:acc>
                  </m:oMath>
                </a14:m>
                <a:r>
                  <a:rPr lang="en-US" sz="1400" dirty="0" smtClean="0">
                    <a:ea typeface="Cambria Math"/>
                  </a:rPr>
                  <a:t>,</a:t>
                </a:r>
                <a:r>
                  <a:rPr lang="en-US" sz="1400" dirty="0">
                    <a:ea typeface="Cambria Math"/>
                  </a:rPr>
                  <a:t> </a:t>
                </a:r>
                <a14:m>
                  <m:oMath xmlns:m="http://schemas.openxmlformats.org/officeDocument/2006/math">
                    <m:acc>
                      <m:accPr>
                        <m:chr m:val="̅"/>
                        <m:ctrlPr>
                          <a:rPr lang="en-US" sz="1400" i="1" smtClean="0">
                            <a:latin typeface="Cambria Math"/>
                            <a:ea typeface="Cambria Math"/>
                          </a:rPr>
                        </m:ctrlPr>
                      </m:accPr>
                      <m:e>
                        <m:r>
                          <a:rPr lang="en-US" sz="1400" b="0" i="1" smtClean="0">
                            <a:latin typeface="Cambria Math"/>
                            <a:ea typeface="Cambria Math"/>
                          </a:rPr>
                          <m:t>𝑟</m:t>
                        </m:r>
                      </m:e>
                    </m:acc>
                    <m:r>
                      <a:rPr lang="en-US" sz="1400" b="0" i="1" smtClean="0">
                        <a:latin typeface="Cambria Math"/>
                        <a:ea typeface="Cambria Math"/>
                      </a:rPr>
                      <m:t> </m:t>
                    </m:r>
                  </m:oMath>
                </a14:m>
                <a:r>
                  <a:rPr lang="en-US" sz="1400" dirty="0" smtClean="0">
                    <a:ea typeface="Cambria Math"/>
                  </a:rPr>
                  <a:t>are constant at the halo surface and  </a:t>
                </a:r>
                <a14:m>
                  <m:oMath xmlns:m="http://schemas.openxmlformats.org/officeDocument/2006/math">
                    <m:r>
                      <a:rPr lang="en-US" sz="1400" i="1" smtClean="0">
                        <a:latin typeface="Cambria Math"/>
                        <a:ea typeface="Cambria Math"/>
                      </a:rPr>
                      <m:t>𝜏</m:t>
                    </m:r>
                    <m:d>
                      <m:dPr>
                        <m:ctrlPr>
                          <a:rPr lang="en-US" sz="1400" b="0" i="1" smtClean="0">
                            <a:latin typeface="Cambria Math"/>
                            <a:ea typeface="Cambria Math"/>
                          </a:rPr>
                        </m:ctrlPr>
                      </m:dPr>
                      <m:e>
                        <m:r>
                          <a:rPr lang="en-US" sz="1400" b="0" i="1" smtClean="0">
                            <a:latin typeface="Cambria Math"/>
                            <a:ea typeface="Cambria Math"/>
                          </a:rPr>
                          <m:t>𝑟</m:t>
                        </m:r>
                        <m:r>
                          <a:rPr lang="en-US" sz="1400" b="0" i="1" smtClean="0">
                            <a:latin typeface="Cambria Math"/>
                            <a:ea typeface="Cambria Math"/>
                          </a:rPr>
                          <m:t>,</m:t>
                        </m:r>
                        <m:r>
                          <a:rPr lang="en-US" sz="1400" b="0" i="1" smtClean="0">
                            <a:latin typeface="Cambria Math"/>
                            <a:ea typeface="Cambria Math"/>
                          </a:rPr>
                          <m:t>𝐸</m:t>
                        </m:r>
                      </m:e>
                    </m:d>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4</m:t>
                        </m:r>
                        <m:sSub>
                          <m:sSubPr>
                            <m:ctrlPr>
                              <a:rPr lang="en-US" sz="1400" i="1" dirty="0">
                                <a:latin typeface="Cambria Math"/>
                              </a:rPr>
                            </m:ctrlPr>
                          </m:sSubPr>
                          <m:e>
                            <m:r>
                              <a:rPr lang="ru-RU" sz="1400" i="1">
                                <a:latin typeface="Cambria Math"/>
                                <a:ea typeface="Cambria Math"/>
                              </a:rPr>
                              <m:t>𝜈</m:t>
                            </m:r>
                          </m:e>
                          <m:sub>
                            <m:r>
                              <a:rPr lang="en-US" sz="1400" i="1" dirty="0">
                                <a:latin typeface="Cambria Math"/>
                              </a:rPr>
                              <m:t>0</m:t>
                            </m:r>
                          </m:sub>
                        </m:sSub>
                        <m:sSup>
                          <m:sSupPr>
                            <m:ctrlPr>
                              <a:rPr lang="en-US" sz="1400" i="1" dirty="0">
                                <a:latin typeface="Cambria Math"/>
                              </a:rPr>
                            </m:ctrlPr>
                          </m:sSupPr>
                          <m:e>
                            <m:d>
                              <m:dPr>
                                <m:ctrlPr>
                                  <a:rPr lang="en-US" sz="1400" i="1" dirty="0">
                                    <a:latin typeface="Cambria Math"/>
                                  </a:rPr>
                                </m:ctrlPr>
                              </m:dPr>
                              <m:e>
                                <m:f>
                                  <m:fPr>
                                    <m:type m:val="skw"/>
                                    <m:ctrlPr>
                                      <a:rPr lang="en-US" sz="1400" i="1" dirty="0">
                                        <a:latin typeface="Cambria Math"/>
                                      </a:rPr>
                                    </m:ctrlPr>
                                  </m:fPr>
                                  <m:num>
                                    <m:r>
                                      <a:rPr lang="en-US" sz="1400" i="1" dirty="0">
                                        <a:latin typeface="Cambria Math"/>
                                      </a:rPr>
                                      <m:t>𝐸</m:t>
                                    </m:r>
                                  </m:num>
                                  <m:den>
                                    <m:sSub>
                                      <m:sSubPr>
                                        <m:ctrlPr>
                                          <a:rPr lang="en-US" sz="1400" i="1" dirty="0">
                                            <a:latin typeface="Cambria Math"/>
                                          </a:rPr>
                                        </m:ctrlPr>
                                      </m:sSubPr>
                                      <m:e>
                                        <m:r>
                                          <a:rPr lang="en-US" sz="1400" i="1" dirty="0">
                                            <a:latin typeface="Cambria Math"/>
                                          </a:rPr>
                                          <m:t>𝐸</m:t>
                                        </m:r>
                                      </m:e>
                                      <m:sub>
                                        <m:r>
                                          <a:rPr lang="en-US" sz="1400" i="1" dirty="0">
                                            <a:latin typeface="Cambria Math"/>
                                          </a:rPr>
                                          <m:t>0</m:t>
                                        </m:r>
                                      </m:sub>
                                    </m:sSub>
                                  </m:den>
                                </m:f>
                              </m:e>
                            </m:d>
                          </m:e>
                          <m:sup>
                            <m:r>
                              <a:rPr lang="en-US" sz="1400" i="1" dirty="0">
                                <a:latin typeface="Cambria Math"/>
                              </a:rPr>
                              <m:t>−</m:t>
                            </m:r>
                            <m:r>
                              <a:rPr lang="en-US" sz="1400" i="1" dirty="0">
                                <a:latin typeface="Cambria Math"/>
                                <a:ea typeface="Cambria Math"/>
                              </a:rPr>
                              <m:t>𝛼</m:t>
                            </m:r>
                          </m:sup>
                        </m:sSup>
                        <m:acc>
                          <m:accPr>
                            <m:chr m:val="̅"/>
                            <m:ctrlPr>
                              <a:rPr lang="en-US" sz="1400" i="1">
                                <a:latin typeface="Cambria Math"/>
                                <a:ea typeface="Cambria Math"/>
                              </a:rPr>
                            </m:ctrlPr>
                          </m:accPr>
                          <m:e>
                            <m:r>
                              <a:rPr lang="en-US" sz="1400" i="1">
                                <a:latin typeface="Cambria Math"/>
                                <a:ea typeface="Cambria Math"/>
                              </a:rPr>
                              <m:t>𝑟</m:t>
                            </m:r>
                          </m:e>
                        </m:acc>
                      </m:num>
                      <m:den>
                        <m:r>
                          <a:rPr lang="en-US" sz="1400" b="0" i="1" smtClean="0">
                            <a:latin typeface="Cambria Math"/>
                            <a:ea typeface="Cambria Math"/>
                          </a:rPr>
                          <m:t>3−</m:t>
                        </m:r>
                        <m:r>
                          <a:rPr lang="en-US" sz="1400" b="0" i="1" smtClean="0">
                            <a:latin typeface="Cambria Math"/>
                            <a:ea typeface="Cambria Math"/>
                          </a:rPr>
                          <m:t>𝑏</m:t>
                        </m:r>
                      </m:den>
                    </m:f>
                    <m:sSup>
                      <m:sSupPr>
                        <m:ctrlPr>
                          <a:rPr lang="en-US" sz="1400" b="0" i="1" smtClean="0">
                            <a:latin typeface="Cambria Math"/>
                            <a:ea typeface="Cambria Math"/>
                          </a:rPr>
                        </m:ctrlPr>
                      </m:sSupPr>
                      <m:e>
                        <m:d>
                          <m:dPr>
                            <m:ctrlPr>
                              <a:rPr lang="en-US" sz="1400" b="0" i="1" smtClean="0">
                                <a:latin typeface="Cambria Math"/>
                                <a:ea typeface="Cambria Math"/>
                              </a:rPr>
                            </m:ctrlPr>
                          </m:dPr>
                          <m:e>
                            <m:r>
                              <a:rPr lang="en-US" sz="1400" b="0" i="1" smtClean="0">
                                <a:latin typeface="Cambria Math"/>
                                <a:ea typeface="Cambria Math"/>
                              </a:rPr>
                              <m:t>𝑟</m:t>
                            </m:r>
                            <m:r>
                              <a:rPr lang="en-US" sz="1400" b="0" i="1" smtClean="0">
                                <a:latin typeface="Cambria Math"/>
                                <a:ea typeface="Cambria Math"/>
                              </a:rPr>
                              <m:t>/</m:t>
                            </m:r>
                            <m:acc>
                              <m:accPr>
                                <m:chr m:val="̅"/>
                                <m:ctrlPr>
                                  <a:rPr lang="en-US" sz="1400" i="1">
                                    <a:latin typeface="Cambria Math"/>
                                    <a:ea typeface="Cambria Math"/>
                                  </a:rPr>
                                </m:ctrlPr>
                              </m:accPr>
                              <m:e>
                                <m:r>
                                  <a:rPr lang="en-US" sz="1400" i="1">
                                    <a:latin typeface="Cambria Math"/>
                                    <a:ea typeface="Cambria Math"/>
                                  </a:rPr>
                                  <m:t>𝑟</m:t>
                                </m:r>
                              </m:e>
                            </m:acc>
                          </m:e>
                        </m:d>
                      </m:e>
                      <m:sup>
                        <m:d>
                          <m:dPr>
                            <m:ctrlPr>
                              <a:rPr lang="en-US" sz="1400" b="0" i="1" smtClean="0">
                                <a:latin typeface="Cambria Math"/>
                                <a:ea typeface="Cambria Math"/>
                              </a:rPr>
                            </m:ctrlPr>
                          </m:dPr>
                          <m:e>
                            <m:r>
                              <a:rPr lang="en-US" sz="1400" b="0" i="1" smtClean="0">
                                <a:latin typeface="Cambria Math"/>
                                <a:ea typeface="Cambria Math"/>
                              </a:rPr>
                              <m:t>3−</m:t>
                            </m:r>
                            <m:r>
                              <a:rPr lang="en-US" sz="1400" b="0" i="1" smtClean="0">
                                <a:latin typeface="Cambria Math"/>
                                <a:ea typeface="Cambria Math"/>
                              </a:rPr>
                              <m:t>𝑏</m:t>
                            </m:r>
                          </m:e>
                        </m:d>
                      </m:sup>
                    </m:sSup>
                  </m:oMath>
                </a14:m>
                <a:r>
                  <a:rPr lang="en-US" dirty="0" smtClean="0">
                    <a:ea typeface="Cambria Math"/>
                  </a:rPr>
                  <a:t>    </a:t>
                </a:r>
                <a:endParaRPr lang="en-US" b="0" dirty="0" smtClean="0">
                  <a:ea typeface="Cambria Math"/>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95536" y="790498"/>
                <a:ext cx="8424936" cy="5710153"/>
              </a:xfrm>
              <a:prstGeom prst="rect">
                <a:avLst/>
              </a:prstGeom>
              <a:blipFill rotWithShape="1">
                <a:blip r:embed="rId3"/>
                <a:stretch>
                  <a:fillRect l="-145" t="-107"/>
                </a:stretch>
              </a:blipFill>
            </p:spPr>
            <p:txBody>
              <a:bodyPr/>
              <a:lstStyle/>
              <a:p>
                <a:r>
                  <a:rPr lang="ru-RU">
                    <a:noFill/>
                  </a:rPr>
                  <a:t> </a:t>
                </a:r>
              </a:p>
            </p:txBody>
          </p:sp>
        </mc:Fallback>
      </mc:AlternateContent>
      <p:sp>
        <p:nvSpPr>
          <p:cNvPr id="4" name="TextBox 3"/>
          <p:cNvSpPr txBox="1"/>
          <p:nvPr/>
        </p:nvSpPr>
        <p:spPr>
          <a:xfrm>
            <a:off x="4114800" y="2971800"/>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2739324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fontScale="90000"/>
              </a:bodyPr>
              <a:lstStyle/>
              <a:p>
                <a:r>
                  <a:rPr lang="en-US" dirty="0" smtClean="0"/>
                  <a:t>Nonlinear </a:t>
                </a:r>
                <a:r>
                  <a:rPr lang="en-US" dirty="0"/>
                  <a:t>model of the </a:t>
                </a:r>
                <a:r>
                  <a:rPr lang="en-US" dirty="0" smtClean="0"/>
                  <a:t>Narrow </a:t>
                </a:r>
                <a:r>
                  <a:rPr lang="en-US" dirty="0"/>
                  <a:t>CR Halo (</a:t>
                </a:r>
                <a14:m>
                  <m:oMath xmlns:m="http://schemas.openxmlformats.org/officeDocument/2006/math">
                    <m:sSub>
                      <m:sSubPr>
                        <m:ctrlPr>
                          <a:rPr lang="en-US" i="1">
                            <a:latin typeface="Cambria Math"/>
                          </a:rPr>
                        </m:ctrlPr>
                      </m:sSubPr>
                      <m:e>
                        <m:r>
                          <a:rPr lang="en-US" i="1">
                            <a:latin typeface="Cambria Math"/>
                          </a:rPr>
                          <m:t>𝑧</m:t>
                        </m:r>
                      </m:e>
                      <m:sub>
                        <m:r>
                          <a:rPr lang="en-US" i="1">
                            <a:latin typeface="Cambria Math"/>
                          </a:rPr>
                          <m:t>𝐻</m:t>
                        </m:r>
                      </m:sub>
                    </m:sSub>
                    <m:r>
                      <a:rPr lang="en-US" i="1" dirty="0" smtClean="0">
                        <a:latin typeface="Cambria Math"/>
                        <a:ea typeface="Cambria Math"/>
                      </a:rPr>
                      <m:t>≤</m:t>
                    </m:r>
                    <m:r>
                      <a:rPr lang="en-US" b="0" i="1" dirty="0" smtClean="0">
                        <a:latin typeface="Cambria Math"/>
                        <a:ea typeface="Cambria Math"/>
                      </a:rPr>
                      <m:t>1</m:t>
                    </m:r>
                    <m:r>
                      <a:rPr lang="en-US" i="1">
                        <a:latin typeface="Cambria Math"/>
                        <a:ea typeface="Cambria Math"/>
                      </a:rPr>
                      <m:t> </m:t>
                    </m:r>
                  </m:oMath>
                </a14:m>
                <a:r>
                  <a:rPr lang="en-US" dirty="0" err="1" smtClean="0"/>
                  <a:t>kpc</a:t>
                </a:r>
                <a:r>
                  <a:rPr lang="en-US" dirty="0" smtClean="0"/>
                  <a:t>, </a:t>
                </a:r>
                <a14:m>
                  <m:oMath xmlns:m="http://schemas.openxmlformats.org/officeDocument/2006/math">
                    <m:r>
                      <a:rPr lang="en-US" b="0" i="1" smtClean="0">
                        <a:latin typeface="Cambria Math"/>
                      </a:rPr>
                      <m:t>𝐸</m:t>
                    </m:r>
                    <m:r>
                      <a:rPr lang="en-US" b="0" i="1" smtClean="0">
                        <a:latin typeface="Cambria Math"/>
                        <a:ea typeface="Cambria Math"/>
                      </a:rPr>
                      <m:t>~1 </m:t>
                    </m:r>
                    <m:r>
                      <a:rPr lang="en-US" b="0" i="1" smtClean="0">
                        <a:latin typeface="Cambria Math"/>
                        <a:ea typeface="Cambria Math"/>
                      </a:rPr>
                      <m:t>𝐺𝑒𝑉</m:t>
                    </m:r>
                  </m:oMath>
                </a14:m>
                <a:r>
                  <a:rPr lang="en-US" dirty="0" smtClean="0"/>
                  <a:t>)</a:t>
                </a:r>
                <a:endParaRPr lang="ru-RU"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ru-RU">
                    <a:noFill/>
                  </a:rPr>
                  <a:t> </a:t>
                </a:r>
              </a:p>
            </p:txBody>
          </p:sp>
        </mc:Fallback>
      </mc:AlternateContent>
    </p:spTree>
    <p:extLst>
      <p:ext uri="{BB962C8B-B14F-4D97-AF65-F5344CB8AC3E}">
        <p14:creationId xmlns:p14="http://schemas.microsoft.com/office/powerpoint/2010/main" val="1984232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978437" cy="1143000"/>
          </a:xfrm>
        </p:spPr>
        <p:txBody>
          <a:bodyPr>
            <a:noAutofit/>
          </a:bodyPr>
          <a:lstStyle/>
          <a:p>
            <a:r>
              <a:rPr lang="en-US" sz="2400" dirty="0"/>
              <a:t>CR “escape” by a galactic wind from </a:t>
            </a:r>
            <a:r>
              <a:rPr lang="en-US" sz="2400" dirty="0" smtClean="0"/>
              <a:t>the </a:t>
            </a:r>
            <a:r>
              <a:rPr lang="en-US" sz="2400" dirty="0"/>
              <a:t>Galaxy. </a:t>
            </a:r>
            <a:r>
              <a:rPr lang="en-US" sz="2400" i="1" dirty="0"/>
              <a:t>Convection </a:t>
            </a:r>
            <a:r>
              <a:rPr lang="en-US" sz="2400" i="1" dirty="0" smtClean="0"/>
              <a:t>halo</a:t>
            </a:r>
            <a:r>
              <a:rPr lang="en-US" sz="2400" dirty="0"/>
              <a:t/>
            </a:r>
            <a:br>
              <a:rPr lang="en-US" sz="2400" dirty="0"/>
            </a:br>
            <a:r>
              <a:rPr lang="en-US" sz="2400" dirty="0" smtClean="0"/>
              <a:t>(see </a:t>
            </a:r>
            <a:r>
              <a:rPr lang="en-US" sz="2400" dirty="0"/>
              <a:t>e.g. Jones 1979</a:t>
            </a:r>
            <a:r>
              <a:rPr lang="en-US" sz="2400" dirty="0" smtClean="0"/>
              <a:t>;</a:t>
            </a:r>
            <a:r>
              <a:rPr lang="de-DE" sz="2400" dirty="0"/>
              <a:t> </a:t>
            </a:r>
            <a:r>
              <a:rPr lang="de-DE" sz="2400" dirty="0" smtClean="0"/>
              <a:t>Lerche </a:t>
            </a:r>
            <a:r>
              <a:rPr lang="de-DE" sz="2400" dirty="0"/>
              <a:t>&amp; </a:t>
            </a:r>
            <a:r>
              <a:rPr lang="de-DE" sz="2400" dirty="0" err="1"/>
              <a:t>Schlickeiser</a:t>
            </a:r>
            <a:r>
              <a:rPr lang="de-DE" sz="2400" dirty="0"/>
              <a:t> 1982</a:t>
            </a:r>
            <a:r>
              <a:rPr lang="de-DE" sz="2400" dirty="0" smtClean="0"/>
              <a:t>; </a:t>
            </a:r>
            <a:r>
              <a:rPr lang="de-DE" sz="2400" dirty="0" err="1"/>
              <a:t>Bloemen</a:t>
            </a:r>
            <a:r>
              <a:rPr lang="de-DE" sz="2400" dirty="0"/>
              <a:t> et al. 1993; </a:t>
            </a:r>
            <a:r>
              <a:rPr lang="de-DE" sz="2400" dirty="0" err="1" smtClean="0"/>
              <a:t>Ptuskin</a:t>
            </a:r>
            <a:r>
              <a:rPr lang="de-DE" sz="2400" dirty="0" smtClean="0"/>
              <a:t> </a:t>
            </a:r>
            <a:r>
              <a:rPr lang="de-DE" sz="2400" dirty="0"/>
              <a:t>et al. </a:t>
            </a:r>
            <a:r>
              <a:rPr lang="de-DE" sz="2400" dirty="0" smtClean="0"/>
              <a:t>1997, </a:t>
            </a:r>
            <a:r>
              <a:rPr lang="en-US" sz="2400" dirty="0" err="1" smtClean="0"/>
              <a:t>Breitschwerdt</a:t>
            </a:r>
            <a:r>
              <a:rPr lang="en-US" sz="2400" dirty="0" smtClean="0"/>
              <a:t> </a:t>
            </a:r>
            <a:r>
              <a:rPr lang="en-US" sz="2400" dirty="0"/>
              <a:t>et al. </a:t>
            </a:r>
            <a:r>
              <a:rPr lang="en-US" sz="2400" dirty="0" smtClean="0"/>
              <a:t>2002). </a:t>
            </a:r>
            <a:endParaRPr lang="ru-RU" sz="2400" dirty="0"/>
          </a:p>
        </p:txBody>
      </p:sp>
      <mc:AlternateContent xmlns:mc="http://schemas.openxmlformats.org/markup-compatibility/2006" xmlns:a14="http://schemas.microsoft.com/office/drawing/2010/main">
        <mc:Choice Requires="a14">
          <p:sp>
            <p:nvSpPr>
              <p:cNvPr id="3" name="TextBox 2"/>
              <p:cNvSpPr txBox="1"/>
              <p:nvPr/>
            </p:nvSpPr>
            <p:spPr>
              <a:xfrm>
                <a:off x="467544" y="1628800"/>
                <a:ext cx="6624736"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waves propagate along the average magnetic field away </a:t>
                </a:r>
                <a:r>
                  <a:rPr lang="en-US" dirty="0"/>
                  <a:t>from the galactic plane. The average </a:t>
                </a:r>
                <a:r>
                  <a:rPr lang="en-US" dirty="0" smtClean="0"/>
                  <a:t>velocity of the galactic wind for </a:t>
                </a:r>
                <a:r>
                  <a:rPr lang="en-US" dirty="0"/>
                  <a:t>the cosmic rays is </a:t>
                </a:r>
                <a14:m>
                  <m:oMath xmlns:m="http://schemas.openxmlformats.org/officeDocument/2006/math">
                    <m:r>
                      <a:rPr lang="en-US" i="1" dirty="0" smtClean="0">
                        <a:latin typeface="Cambria Math"/>
                      </a:rPr>
                      <m:t>𝑢</m:t>
                    </m:r>
                    <m:r>
                      <a:rPr lang="en-US" i="1" dirty="0" smtClean="0">
                        <a:latin typeface="Cambria Math"/>
                      </a:rPr>
                      <m:t> = </m:t>
                    </m:r>
                    <m:sSub>
                      <m:sSubPr>
                        <m:ctrlPr>
                          <a:rPr lang="en-US" i="1" dirty="0" smtClean="0">
                            <a:latin typeface="Cambria Math"/>
                          </a:rPr>
                        </m:ctrlPr>
                      </m:sSubPr>
                      <m:e>
                        <m:r>
                          <a:rPr lang="en-US" b="0" i="1" dirty="0" smtClean="0">
                            <a:latin typeface="Cambria Math"/>
                          </a:rPr>
                          <m:t>𝑢</m:t>
                        </m:r>
                      </m:e>
                      <m:sub>
                        <m:r>
                          <a:rPr lang="en-US" b="0" i="1" dirty="0" smtClean="0">
                            <a:latin typeface="Cambria Math"/>
                          </a:rPr>
                          <m:t>𝑤</m:t>
                        </m:r>
                      </m:sub>
                    </m:sSub>
                    <m:r>
                      <a:rPr lang="en-US" i="1" dirty="0">
                        <a:latin typeface="Cambria Math"/>
                      </a:rPr>
                      <m:t> +</m:t>
                    </m:r>
                    <m:sSub>
                      <m:sSubPr>
                        <m:ctrlPr>
                          <a:rPr lang="en-US" i="1" dirty="0" smtClean="0">
                            <a:latin typeface="Cambria Math"/>
                          </a:rPr>
                        </m:ctrlPr>
                      </m:sSubPr>
                      <m:e>
                        <m:r>
                          <a:rPr lang="en-US" b="0" i="1" dirty="0" smtClean="0">
                            <a:latin typeface="Cambria Math"/>
                          </a:rPr>
                          <m:t>𝑣</m:t>
                        </m:r>
                      </m:e>
                      <m:sub>
                        <m:r>
                          <a:rPr lang="en-US" b="0" i="1" dirty="0" smtClean="0">
                            <a:latin typeface="Cambria Math"/>
                          </a:rPr>
                          <m:t>𝐴</m:t>
                        </m:r>
                      </m:sub>
                    </m:sSub>
                    <m:r>
                      <a:rPr lang="en-US" i="1" dirty="0">
                        <a:latin typeface="Cambria Math"/>
                      </a:rPr>
                      <m:t> </m:t>
                    </m:r>
                  </m:oMath>
                </a14:m>
                <a:r>
                  <a:rPr lang="en-US" dirty="0" smtClean="0"/>
                  <a:t>  along divergent magnetic tubes where </a:t>
                </a:r>
                <a14:m>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𝑤</m:t>
                        </m:r>
                      </m:sub>
                    </m:sSub>
                  </m:oMath>
                </a14:m>
                <a:r>
                  <a:rPr lang="en-US" dirty="0" smtClean="0"/>
                  <a:t> is the </a:t>
                </a:r>
                <a:r>
                  <a:rPr lang="en-US" dirty="0"/>
                  <a:t>gas </a:t>
                </a:r>
                <a:r>
                  <a:rPr lang="en-US" dirty="0" smtClean="0"/>
                  <a:t>velocity and </a:t>
                </a:r>
                <a14:m>
                  <m:oMath xmlns:m="http://schemas.openxmlformats.org/officeDocument/2006/math">
                    <m:r>
                      <a:rPr lang="en-US" b="0" i="1" smtClean="0">
                        <a:latin typeface="Cambria Math"/>
                      </a:rPr>
                      <m:t>𝐴</m:t>
                    </m:r>
                    <m:d>
                      <m:dPr>
                        <m:ctrlPr>
                          <a:rPr lang="en-US" b="0" i="1" smtClean="0">
                            <a:latin typeface="Cambria Math"/>
                          </a:rPr>
                        </m:ctrlPr>
                      </m:dPr>
                      <m:e>
                        <m:r>
                          <a:rPr lang="en-US" b="0" i="1" smtClean="0">
                            <a:latin typeface="Cambria Math"/>
                          </a:rPr>
                          <m:t>𝑠</m:t>
                        </m:r>
                      </m:e>
                    </m:d>
                    <m:r>
                      <a:rPr lang="en-US" b="0" i="1" smtClean="0">
                        <a:latin typeface="Cambria Math"/>
                      </a:rPr>
                      <m:t> </m:t>
                    </m:r>
                  </m:oMath>
                </a14:m>
                <a:r>
                  <a:rPr lang="en-US" dirty="0" smtClean="0"/>
                  <a:t>is tube cross-section (see </a:t>
                </a:r>
                <a:r>
                  <a:rPr lang="en-US" dirty="0" err="1" smtClean="0"/>
                  <a:t>Ptuskin</a:t>
                </a:r>
                <a:r>
                  <a:rPr lang="en-US" dirty="0" smtClean="0"/>
                  <a:t> et al. 1997);</a:t>
                </a:r>
              </a:p>
              <a:p>
                <a:pPr marL="285750" indent="-285750">
                  <a:buFont typeface="Arial" panose="020B0604020202020204" pitchFamily="34" charset="0"/>
                  <a:buChar char="•"/>
                </a:pPr>
                <a:r>
                  <a:rPr lang="en-US" dirty="0"/>
                  <a:t>CRs propagate along the flux tube </a:t>
                </a:r>
                <a:r>
                  <a:rPr lang="en-US" dirty="0" smtClean="0"/>
                  <a:t>by hydrodynamic wind whose where </a:t>
                </a:r>
                <a14:m>
                  <m:oMath xmlns:m="http://schemas.openxmlformats.org/officeDocument/2006/math">
                    <m:r>
                      <a:rPr lang="en-US" i="1" dirty="0">
                        <a:latin typeface="Cambria Math"/>
                      </a:rPr>
                      <m:t>𝑠</m:t>
                    </m:r>
                  </m:oMath>
                </a14:m>
                <a:r>
                  <a:rPr lang="en-US" dirty="0"/>
                  <a:t> is the </a:t>
                </a:r>
                <a:r>
                  <a:rPr lang="en-US" dirty="0" smtClean="0"/>
                  <a:t>coordinate </a:t>
                </a:r>
                <a:r>
                  <a:rPr lang="en-US" dirty="0"/>
                  <a:t>along the tube surface </a:t>
                </a:r>
                <a:r>
                  <a:rPr lang="en-US" dirty="0" smtClean="0"/>
                  <a:t>S(s). </a:t>
                </a:r>
                <a:r>
                  <a:rPr lang="en-US" dirty="0"/>
                  <a:t>The CR transport equation is described by the simplifies in the form where the diffusion dominates over advection up to a critical distance </a:t>
                </a:r>
                <a14:m>
                  <m:oMath xmlns:m="http://schemas.openxmlformats.org/officeDocument/2006/math">
                    <m:sSub>
                      <m:sSubPr>
                        <m:ctrlPr>
                          <a:rPr lang="en-US" i="1" dirty="0">
                            <a:latin typeface="Cambria Math"/>
                          </a:rPr>
                        </m:ctrlPr>
                      </m:sSubPr>
                      <m:e>
                        <m:r>
                          <a:rPr lang="en-US" i="1" dirty="0">
                            <a:latin typeface="Cambria Math"/>
                          </a:rPr>
                          <m:t>   </m:t>
                        </m:r>
                        <m:r>
                          <a:rPr lang="en-US" b="0" i="1" dirty="0" smtClean="0">
                            <a:latin typeface="Cambria Math"/>
                          </a:rPr>
                          <m:t> </m:t>
                        </m:r>
                        <m:r>
                          <a:rPr lang="en-US" i="1" dirty="0">
                            <a:latin typeface="Cambria Math"/>
                          </a:rPr>
                          <m:t> </m:t>
                        </m:r>
                        <m:r>
                          <a:rPr lang="en-US" i="1" dirty="0">
                            <a:latin typeface="Cambria Math"/>
                          </a:rPr>
                          <m:t>𝑠</m:t>
                        </m:r>
                      </m:e>
                      <m:sub>
                        <m:r>
                          <a:rPr lang="en-US" i="1" dirty="0">
                            <a:latin typeface="Cambria Math"/>
                          </a:rPr>
                          <m:t>∗</m:t>
                        </m:r>
                      </m:sub>
                    </m:sSub>
                    <m:r>
                      <a:rPr lang="en-US" i="1" dirty="0">
                        <a:latin typeface="Cambria Math"/>
                      </a:rPr>
                      <m:t>(</m:t>
                    </m:r>
                    <m:r>
                      <a:rPr lang="en-US" i="1" dirty="0">
                        <a:latin typeface="Cambria Math"/>
                      </a:rPr>
                      <m:t>𝑝</m:t>
                    </m:r>
                    <m:r>
                      <a:rPr lang="en-US" i="1" dirty="0">
                        <a:latin typeface="Cambria Math"/>
                      </a:rPr>
                      <m:t>)~</m:t>
                    </m:r>
                    <m:r>
                      <a:rPr lang="en-US" i="1" dirty="0">
                        <a:latin typeface="Cambria Math"/>
                        <a:ea typeface="Cambria Math"/>
                      </a:rPr>
                      <m:t>𝐷</m:t>
                    </m:r>
                    <m:r>
                      <a:rPr lang="en-US" i="1" dirty="0">
                        <a:latin typeface="Cambria Math"/>
                        <a:ea typeface="Cambria Math"/>
                      </a:rPr>
                      <m:t>(</m:t>
                    </m:r>
                    <m:r>
                      <a:rPr lang="en-US" i="1" dirty="0">
                        <a:latin typeface="Cambria Math"/>
                        <a:ea typeface="Cambria Math"/>
                      </a:rPr>
                      <m:t>𝑝</m:t>
                    </m:r>
                    <m:r>
                      <a:rPr lang="en-US" i="1" dirty="0">
                        <a:latin typeface="Cambria Math"/>
                        <a:ea typeface="Cambria Math"/>
                      </a:rPr>
                      <m:t>)/</m:t>
                    </m:r>
                    <m:r>
                      <a:rPr lang="en-US" i="1" dirty="0">
                        <a:latin typeface="Cambria Math"/>
                        <a:ea typeface="Cambria Math"/>
                      </a:rPr>
                      <m:t>𝑢</m:t>
                    </m:r>
                    <m:r>
                      <a:rPr lang="en-US" i="1" dirty="0">
                        <a:latin typeface="Cambria Math"/>
                        <a:ea typeface="Cambria Math"/>
                      </a:rPr>
                      <m:t>(</m:t>
                    </m:r>
                    <m:r>
                      <a:rPr lang="en-US" i="1" dirty="0">
                        <a:latin typeface="Cambria Math"/>
                        <a:ea typeface="Cambria Math"/>
                      </a:rPr>
                      <m:t>𝑝</m:t>
                    </m:r>
                    <m:r>
                      <a:rPr lang="en-US" dirty="0">
                        <a:latin typeface="Cambria Math"/>
                        <a:ea typeface="Cambria Math"/>
                      </a:rPr>
                      <m:t>)</m:t>
                    </m:r>
                  </m:oMath>
                </a14:m>
                <a:r>
                  <a:rPr lang="en-US" dirty="0"/>
                  <a:t> above the galactic plane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ru-RU" dirty="0"/>
              </a:p>
            </p:txBody>
          </p:sp>
        </mc:Choice>
        <mc:Fallback xmlns="">
          <p:sp>
            <p:nvSpPr>
              <p:cNvPr id="3" name="TextBox 2"/>
              <p:cNvSpPr txBox="1">
                <a:spLocks noRot="1" noChangeAspect="1" noMove="1" noResize="1" noEditPoints="1" noAdjustHandles="1" noChangeArrowheads="1" noChangeShapeType="1" noTextEdit="1"/>
              </p:cNvSpPr>
              <p:nvPr/>
            </p:nvSpPr>
            <p:spPr>
              <a:xfrm>
                <a:off x="467544" y="1628800"/>
                <a:ext cx="6624736" cy="3416320"/>
              </a:xfrm>
              <a:prstGeom prst="rect">
                <a:avLst/>
              </a:prstGeom>
              <a:blipFill rotWithShape="1">
                <a:blip r:embed="rId2"/>
                <a:stretch>
                  <a:fillRect l="-645" t="-891" r="-1197"/>
                </a:stretch>
              </a:blipFill>
            </p:spPr>
            <p:txBody>
              <a:bodyPr/>
              <a:lstStyle/>
              <a:p>
                <a:r>
                  <a:rPr lang="ru-RU">
                    <a:noFill/>
                  </a:rPr>
                  <a:t> </a:t>
                </a:r>
              </a:p>
            </p:txBody>
          </p:sp>
        </mc:Fallback>
      </mc:AlternateContent>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353" y="1844824"/>
            <a:ext cx="1966647" cy="217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467544" y="4077072"/>
                <a:ext cx="8424936" cy="2281074"/>
              </a:xfrm>
              <a:prstGeom prst="rect">
                <a:avLst/>
              </a:prstGeom>
              <a:noFill/>
            </p:spPr>
            <p:txBody>
              <a:bodyPr wrap="square" rtlCol="0">
                <a:spAutoFit/>
              </a:bodyPr>
              <a:lstStyle/>
              <a:p>
                <a:endParaRPr lang="en-US" b="0" i="1" dirty="0" smtClean="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m:t>
                      </m:r>
                      <m:r>
                        <a:rPr lang="en-US" b="0" i="1" smtClean="0">
                          <a:latin typeface="Cambria Math"/>
                        </a:rPr>
                        <m:t>𝑠</m:t>
                      </m:r>
                      <m:r>
                        <a:rPr lang="en-US" b="0" i="1" smtClean="0">
                          <a:latin typeface="Cambria Math"/>
                        </a:rPr>
                        <m:t>,</m:t>
                      </m:r>
                      <m:r>
                        <a:rPr lang="en-US" b="0" i="1" smtClean="0">
                          <a:latin typeface="Cambria Math"/>
                        </a:rPr>
                        <m:t>𝑊</m:t>
                      </m:r>
                      <m:r>
                        <a:rPr lang="en-US" b="0" i="1" smtClean="0">
                          <a:latin typeface="Cambria Math"/>
                        </a:rPr>
                        <m:t>(</m:t>
                      </m:r>
                      <m:r>
                        <a:rPr lang="en-US" b="0" i="1" smtClean="0">
                          <a:latin typeface="Cambria Math"/>
                        </a:rPr>
                        <m:t>𝑝</m:t>
                      </m:r>
                      <m:r>
                        <a:rPr lang="en-US" b="0" i="1" smtClean="0">
                          <a:latin typeface="Cambria Math"/>
                        </a:rPr>
                        <m:t>))</m:t>
                      </m:r>
                      <m:f>
                        <m:fPr>
                          <m:ctrlPr>
                            <a:rPr lang="en-US" b="0" i="1" smtClean="0">
                              <a:latin typeface="Cambria Math"/>
                            </a:rPr>
                          </m:ctrlPr>
                        </m:fPr>
                        <m:num>
                          <m:r>
                            <a:rPr lang="en-US" b="0" i="1" smtClean="0">
                              <a:latin typeface="Cambria Math"/>
                              <a:ea typeface="Cambria Math"/>
                            </a:rPr>
                            <m:t>𝜕</m:t>
                          </m:r>
                          <m:r>
                            <a:rPr lang="en-US" b="0" i="1" smtClean="0">
                              <a:latin typeface="Cambria Math"/>
                              <a:ea typeface="Cambria Math"/>
                            </a:rPr>
                            <m:t>𝑓</m:t>
                          </m:r>
                        </m:num>
                        <m:den>
                          <m:r>
                            <a:rPr lang="en-US" b="0" i="1" smtClean="0">
                              <a:latin typeface="Cambria Math"/>
                              <a:ea typeface="Cambria Math"/>
                            </a:rPr>
                            <m:t>𝜕</m:t>
                          </m:r>
                          <m:r>
                            <a:rPr lang="en-US" b="0" i="1" smtClean="0">
                              <a:latin typeface="Cambria Math"/>
                              <a:ea typeface="Cambria Math"/>
                            </a:rPr>
                            <m:t>𝑠</m:t>
                          </m:r>
                        </m:den>
                      </m:f>
                      <m:r>
                        <a:rPr lang="en-US" b="0" i="1" smtClean="0">
                          <a:latin typeface="Cambria Math"/>
                          <a:ea typeface="Cambria Math"/>
                        </a:rPr>
                        <m:t>≈</m:t>
                      </m:r>
                      <m:r>
                        <a:rPr lang="en-US" b="0" i="1" smtClean="0">
                          <a:latin typeface="Cambria Math"/>
                          <a:ea typeface="Cambria Math"/>
                        </a:rPr>
                        <m:t>𝑄</m:t>
                      </m:r>
                      <m:r>
                        <a:rPr lang="en-US" b="0" i="1" smtClean="0">
                          <a:latin typeface="Cambria Math"/>
                          <a:ea typeface="Cambria Math"/>
                        </a:rPr>
                        <m:t>(</m:t>
                      </m:r>
                      <m:r>
                        <a:rPr lang="en-US" b="0" i="1" smtClean="0">
                          <a:latin typeface="Cambria Math"/>
                          <a:ea typeface="Cambria Math"/>
                        </a:rPr>
                        <m:t>𝑝</m:t>
                      </m:r>
                      <m:r>
                        <a:rPr lang="en-US" b="0" i="1" smtClean="0">
                          <a:latin typeface="Cambria Math"/>
                          <a:ea typeface="Cambria Math"/>
                        </a:rPr>
                        <m:t>)</m:t>
                      </m:r>
                    </m:oMath>
                  </m:oMathPara>
                </a14:m>
                <a:endParaRPr lang="en-US" dirty="0" smtClean="0"/>
              </a:p>
              <a:p>
                <a:r>
                  <a:rPr lang="en-US" dirty="0" smtClean="0"/>
                  <a:t>     were Q(p</a:t>
                </a:r>
                <a:r>
                  <a:rPr lang="en-US" dirty="0"/>
                  <a:t>) is the </a:t>
                </a:r>
                <a:r>
                  <a:rPr lang="en-US" dirty="0" smtClean="0"/>
                  <a:t>CR </a:t>
                </a:r>
                <a:r>
                  <a:rPr lang="en-US" dirty="0"/>
                  <a:t>source power density </a:t>
                </a:r>
                <a:r>
                  <a:rPr lang="en-US" dirty="0" smtClean="0"/>
                  <a:t>of </a:t>
                </a:r>
                <a:r>
                  <a:rPr lang="en-US" dirty="0"/>
                  <a:t>the galactic </a:t>
                </a:r>
                <a:r>
                  <a:rPr lang="en-US" dirty="0" smtClean="0"/>
                  <a:t>disk</a:t>
                </a:r>
              </a:p>
              <a:p>
                <a:pPr marL="285750" indent="-285750">
                  <a:buFont typeface="Arial" panose="020B0604020202020204" pitchFamily="34" charset="0"/>
                  <a:buChar char="•"/>
                </a:pPr>
                <a:r>
                  <a:rPr lang="en-US" dirty="0"/>
                  <a:t>The evolution of the wave spectral energy density </a:t>
                </a:r>
                <a14:m>
                  <m:oMath xmlns:m="http://schemas.openxmlformats.org/officeDocument/2006/math">
                    <m:r>
                      <a:rPr lang="en-US" i="1" dirty="0" smtClean="0">
                        <a:latin typeface="Cambria Math"/>
                      </a:rPr>
                      <m:t>𝑊</m:t>
                    </m:r>
                    <m:r>
                      <a:rPr lang="en-US" i="1" dirty="0" smtClean="0">
                        <a:latin typeface="Cambria Math"/>
                      </a:rPr>
                      <m:t>(</m:t>
                    </m:r>
                    <m:r>
                      <a:rPr lang="en-US" i="1" dirty="0" smtClean="0">
                        <a:latin typeface="Cambria Math"/>
                      </a:rPr>
                      <m:t>𝑘</m:t>
                    </m:r>
                    <m:r>
                      <a:rPr lang="en-US" i="1" dirty="0" smtClean="0">
                        <a:latin typeface="Cambria Math"/>
                      </a:rPr>
                      <m:t>)</m:t>
                    </m:r>
                  </m:oMath>
                </a14:m>
                <a:r>
                  <a:rPr lang="en-US" dirty="0"/>
                  <a:t> </a:t>
                </a:r>
                <a:r>
                  <a:rPr lang="en-US" dirty="0" smtClean="0"/>
                  <a:t>is </a:t>
                </a:r>
                <a:r>
                  <a:rPr lang="en-US" dirty="0"/>
                  <a:t>governed by </a:t>
                </a:r>
                <a:r>
                  <a:rPr lang="en-US" dirty="0" smtClean="0"/>
                  <a:t>a </a:t>
                </a:r>
                <a:r>
                  <a:rPr lang="en-US" dirty="0"/>
                  <a:t>local</a:t>
                </a:r>
              </a:p>
              <a:p>
                <a:r>
                  <a:rPr lang="en-US" dirty="0" smtClean="0"/>
                  <a:t>      balance between wave </a:t>
                </a:r>
                <a:r>
                  <a:rPr lang="en-US" dirty="0"/>
                  <a:t>growth </a:t>
                </a:r>
                <a:r>
                  <a:rPr lang="en-US" dirty="0" smtClean="0"/>
                  <a:t>by the streaming instability , </a:t>
                </a:r>
                <a14:m>
                  <m:oMath xmlns:m="http://schemas.openxmlformats.org/officeDocument/2006/math">
                    <m:sSub>
                      <m:sSubPr>
                        <m:ctrlPr>
                          <a:rPr lang="el-GR" i="1">
                            <a:latin typeface="Cambria Math"/>
                            <a:ea typeface="Cambria Math"/>
                          </a:rPr>
                        </m:ctrlPr>
                      </m:sSubPr>
                      <m:e>
                        <m:r>
                          <m:rPr>
                            <m:sty m:val="p"/>
                          </m:rPr>
                          <a:rPr lang="el-GR" i="1">
                            <a:latin typeface="Cambria Math"/>
                            <a:ea typeface="Cambria Math"/>
                          </a:rPr>
                          <m:t>Γ</m:t>
                        </m:r>
                      </m:e>
                      <m:sub>
                        <m:r>
                          <a:rPr lang="en-US" i="1">
                            <a:latin typeface="Cambria Math"/>
                            <a:ea typeface="Cambria Math"/>
                          </a:rPr>
                          <m:t>𝐶𝑅</m:t>
                        </m:r>
                      </m:sub>
                    </m:sSub>
                    <m:d>
                      <m:dPr>
                        <m:ctrlPr>
                          <a:rPr lang="en-US" i="1">
                            <a:latin typeface="Cambria Math"/>
                            <a:ea typeface="Cambria Math"/>
                          </a:rPr>
                        </m:ctrlPr>
                      </m:dPr>
                      <m:e>
                        <m:r>
                          <a:rPr lang="en-US" i="1">
                            <a:latin typeface="Cambria Math"/>
                            <a:ea typeface="Cambria Math"/>
                          </a:rPr>
                          <m:t>𝑘</m:t>
                        </m:r>
                      </m:e>
                    </m:d>
                    <m:r>
                      <a:rPr lang="en-US" b="0" i="1" smtClean="0">
                        <a:latin typeface="Cambria Math"/>
                        <a:ea typeface="Cambria Math"/>
                      </a:rPr>
                      <m:t>,</m:t>
                    </m:r>
                    <m:r>
                      <a:rPr lang="en-US" i="1">
                        <a:latin typeface="Cambria Math"/>
                        <a:ea typeface="Cambria Math"/>
                      </a:rPr>
                      <m:t> </m:t>
                    </m:r>
                  </m:oMath>
                </a14:m>
                <a:r>
                  <a:rPr lang="en-US" dirty="0" smtClean="0"/>
                  <a:t>and by</a:t>
                </a:r>
              </a:p>
              <a:p>
                <a:r>
                  <a:rPr lang="en-US" dirty="0" smtClean="0"/>
                  <a:t>    nonlinear    </a:t>
                </a:r>
                <a:r>
                  <a:rPr lang="en-US" dirty="0"/>
                  <a:t>Landau damping, </a:t>
                </a:r>
                <a14:m>
                  <m:oMath xmlns:m="http://schemas.openxmlformats.org/officeDocument/2006/math">
                    <m:sSub>
                      <m:sSubPr>
                        <m:ctrlPr>
                          <a:rPr lang="en-US" i="1">
                            <a:latin typeface="Cambria Math"/>
                            <a:ea typeface="Cambria Math"/>
                          </a:rPr>
                        </m:ctrlPr>
                      </m:sSubPr>
                      <m:e>
                        <m:r>
                          <a:rPr lang="en-US" i="1">
                            <a:latin typeface="Cambria Math"/>
                            <a:ea typeface="Cambria Math"/>
                          </a:rPr>
                          <m:t>𝜈</m:t>
                        </m:r>
                      </m:e>
                      <m:sub>
                        <m:r>
                          <a:rPr lang="en-US" i="1">
                            <a:latin typeface="Cambria Math"/>
                            <a:ea typeface="Cambria Math"/>
                          </a:rPr>
                          <m:t>𝑁𝐿</m:t>
                        </m:r>
                      </m:sub>
                    </m:sSub>
                    <m:d>
                      <m:dPr>
                        <m:ctrlPr>
                          <a:rPr lang="en-US" i="1">
                            <a:latin typeface="Cambria Math"/>
                            <a:ea typeface="Cambria Math"/>
                          </a:rPr>
                        </m:ctrlPr>
                      </m:dPr>
                      <m:e>
                        <m:r>
                          <a:rPr lang="en-US" i="1">
                            <a:latin typeface="Cambria Math"/>
                            <a:ea typeface="Cambria Math"/>
                          </a:rPr>
                          <m:t>𝑘</m:t>
                        </m:r>
                      </m:e>
                    </m:d>
                    <m:r>
                      <a:rPr lang="en-US" b="0" i="1" smtClean="0">
                        <a:latin typeface="Cambria Math"/>
                        <a:ea typeface="Cambria Math"/>
                      </a:rPr>
                      <m:t>.</m:t>
                    </m:r>
                  </m:oMath>
                </a14:m>
                <a:endParaRPr lang="en-US" dirty="0"/>
              </a:p>
              <a:p>
                <a:pPr/>
                <a14:m>
                  <m:oMathPara xmlns:m="http://schemas.openxmlformats.org/officeDocument/2006/math">
                    <m:oMathParaPr>
                      <m:jc m:val="centerGroup"/>
                    </m:oMathParaPr>
                    <m:oMath xmlns:m="http://schemas.openxmlformats.org/officeDocument/2006/math">
                      <m:sSub>
                        <m:sSubPr>
                          <m:ctrlPr>
                            <a:rPr lang="el-GR" i="1">
                              <a:latin typeface="Cambria Math"/>
                              <a:ea typeface="Cambria Math"/>
                            </a:rPr>
                          </m:ctrlPr>
                        </m:sSubPr>
                        <m:e>
                          <m:r>
                            <m:rPr>
                              <m:sty m:val="p"/>
                            </m:rPr>
                            <a:rPr lang="el-GR" i="1">
                              <a:latin typeface="Cambria Math"/>
                              <a:ea typeface="Cambria Math"/>
                            </a:rPr>
                            <m:t>Γ</m:t>
                          </m:r>
                        </m:e>
                        <m:sub>
                          <m:r>
                            <a:rPr lang="en-US" i="1">
                              <a:latin typeface="Cambria Math"/>
                              <a:ea typeface="Cambria Math"/>
                            </a:rPr>
                            <m:t>𝐶𝑅</m:t>
                          </m:r>
                        </m:sub>
                      </m:sSub>
                      <m:r>
                        <a:rPr lang="en-US" i="1">
                          <a:latin typeface="Cambria Math"/>
                          <a:ea typeface="Cambria Math"/>
                        </a:rPr>
                        <m:t>(</m:t>
                      </m:r>
                      <m:r>
                        <a:rPr lang="en-US" i="1">
                          <a:latin typeface="Cambria Math"/>
                          <a:ea typeface="Cambria Math"/>
                        </a:rPr>
                        <m:t>𝑘</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𝜈</m:t>
                          </m:r>
                        </m:e>
                        <m:sub>
                          <m:r>
                            <a:rPr lang="en-US" i="1">
                              <a:latin typeface="Cambria Math"/>
                              <a:ea typeface="Cambria Math"/>
                            </a:rPr>
                            <m:t>𝑁𝐿</m:t>
                          </m:r>
                        </m:sub>
                      </m:sSub>
                      <m:r>
                        <a:rPr lang="en-US" i="1">
                          <a:latin typeface="Cambria Math"/>
                          <a:ea typeface="Cambria Math"/>
                        </a:rPr>
                        <m:t>(</m:t>
                      </m:r>
                      <m:r>
                        <a:rPr lang="en-US" i="1">
                          <a:latin typeface="Cambria Math"/>
                          <a:ea typeface="Cambria Math"/>
                        </a:rPr>
                        <m:t>𝑘</m:t>
                      </m:r>
                      <m:r>
                        <a:rPr lang="en-US" i="1">
                          <a:latin typeface="Cambria Math"/>
                          <a:ea typeface="Cambria Math"/>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67544" y="4077072"/>
                <a:ext cx="8424936" cy="2281074"/>
              </a:xfrm>
              <a:prstGeom prst="rect">
                <a:avLst/>
              </a:prstGeom>
              <a:blipFill rotWithShape="1">
                <a:blip r:embed="rId4"/>
                <a:stretch>
                  <a:fillRect l="-507" b="-1337"/>
                </a:stretch>
              </a:blipFill>
            </p:spPr>
            <p:txBody>
              <a:bodyPr/>
              <a:lstStyle/>
              <a:p>
                <a:r>
                  <a:rPr lang="ru-RU">
                    <a:noFill/>
                  </a:rPr>
                  <a:t> </a:t>
                </a:r>
              </a:p>
            </p:txBody>
          </p:sp>
        </mc:Fallback>
      </mc:AlternateContent>
    </p:spTree>
    <p:extLst>
      <p:ext uri="{BB962C8B-B14F-4D97-AF65-F5344CB8AC3E}">
        <p14:creationId xmlns:p14="http://schemas.microsoft.com/office/powerpoint/2010/main" val="502206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576064"/>
          </a:xfrm>
        </p:spPr>
        <p:txBody>
          <a:bodyPr>
            <a:normAutofit fontScale="90000"/>
          </a:bodyPr>
          <a:lstStyle/>
          <a:p>
            <a:r>
              <a:rPr lang="en-US" sz="2800" dirty="0" smtClean="0"/>
              <a:t>CR “escape” by </a:t>
            </a:r>
            <a:r>
              <a:rPr lang="en-US" sz="2400" dirty="0" smtClean="0"/>
              <a:t>a </a:t>
            </a:r>
            <a:r>
              <a:rPr lang="en-US" sz="2400" dirty="0"/>
              <a:t>galactic wind</a:t>
            </a:r>
            <a:r>
              <a:rPr lang="en-US" sz="2800" dirty="0" smtClean="0"/>
              <a:t> from the boundary convection in the Galaxy. </a:t>
            </a:r>
            <a:r>
              <a:rPr lang="en-US" sz="2400" dirty="0" smtClean="0"/>
              <a:t>Convection </a:t>
            </a:r>
            <a:r>
              <a:rPr lang="en-US" sz="2400" dirty="0"/>
              <a:t>halo. </a:t>
            </a:r>
            <a:endParaRPr lang="ru-RU" sz="2800" dirty="0"/>
          </a:p>
        </p:txBody>
      </p:sp>
      <mc:AlternateContent xmlns:mc="http://schemas.openxmlformats.org/markup-compatibility/2006" xmlns:a14="http://schemas.microsoft.com/office/drawing/2010/main">
        <mc:Choice Requires="a14">
          <p:sp>
            <p:nvSpPr>
              <p:cNvPr id="3" name="TextBox 2"/>
              <p:cNvSpPr txBox="1"/>
              <p:nvPr/>
            </p:nvSpPr>
            <p:spPr>
              <a:xfrm>
                <a:off x="323528" y="908720"/>
                <a:ext cx="8424936" cy="231172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At </a:t>
                </a:r>
                <a:r>
                  <a:rPr lang="en-US" sz="1600" dirty="0"/>
                  <a:t>distances larger than the critical distance </a:t>
                </a:r>
                <a14:m>
                  <m:oMath xmlns:m="http://schemas.openxmlformats.org/officeDocument/2006/math">
                    <m:sSub>
                      <m:sSubPr>
                        <m:ctrlPr>
                          <a:rPr lang="en-US" sz="1600" i="1">
                            <a:latin typeface="Cambria Math"/>
                          </a:rPr>
                        </m:ctrlPr>
                      </m:sSubPr>
                      <m:e>
                        <m:r>
                          <a:rPr lang="en-US" sz="1600" i="1">
                            <a:latin typeface="Cambria Math"/>
                          </a:rPr>
                          <m:t>𝑠</m:t>
                        </m:r>
                      </m:e>
                      <m:sub>
                        <m:r>
                          <a:rPr lang="en-US" sz="1600" i="1">
                            <a:latin typeface="Cambria Math"/>
                          </a:rPr>
                          <m:t>∗</m:t>
                        </m:r>
                      </m:sub>
                    </m:sSub>
                    <m:r>
                      <a:rPr lang="en-US" sz="1600">
                        <a:latin typeface="Cambria Math"/>
                      </a:rPr>
                      <m:t>(</m:t>
                    </m:r>
                    <m:r>
                      <m:rPr>
                        <m:sty m:val="p"/>
                      </m:rPr>
                      <a:rPr lang="en-US" sz="1600">
                        <a:latin typeface="Cambria Math"/>
                      </a:rPr>
                      <m:t>p</m:t>
                    </m:r>
                    <m:r>
                      <a:rPr lang="en-US" sz="1600">
                        <a:latin typeface="Cambria Math"/>
                      </a:rPr>
                      <m:t>)</m:t>
                    </m:r>
                  </m:oMath>
                </a14:m>
                <a:r>
                  <a:rPr lang="en-US" sz="1600" dirty="0"/>
                  <a:t> the </a:t>
                </a:r>
                <a:r>
                  <a:rPr lang="en-US" sz="1600" dirty="0" smtClean="0"/>
                  <a:t>cosmic-ray</a:t>
                </a:r>
                <a:r>
                  <a:rPr lang="ru-RU" sz="1600" dirty="0" smtClean="0"/>
                  <a:t> </a:t>
                </a:r>
                <a:r>
                  <a:rPr lang="en-US" sz="1600" dirty="0" smtClean="0"/>
                  <a:t>transport </a:t>
                </a:r>
                <a:r>
                  <a:rPr lang="ru-RU" sz="1600" dirty="0" smtClean="0"/>
                  <a:t>(</a:t>
                </a:r>
                <a:r>
                  <a:rPr lang="en-US" sz="1600" dirty="0" smtClean="0"/>
                  <a:t>galactic wind) is </a:t>
                </a:r>
                <a:r>
                  <a:rPr lang="en-US" sz="1600" dirty="0"/>
                  <a:t>dominated by advection with velocity </a:t>
                </a:r>
                <a14:m>
                  <m:oMath xmlns:m="http://schemas.openxmlformats.org/officeDocument/2006/math">
                    <m:sSub>
                      <m:sSubPr>
                        <m:ctrlPr>
                          <a:rPr lang="en-US" sz="1600" i="1" dirty="0" smtClean="0">
                            <a:latin typeface="Cambria Math"/>
                          </a:rPr>
                        </m:ctrlPr>
                      </m:sSubPr>
                      <m:e>
                        <m:r>
                          <a:rPr lang="en-US" sz="1600" b="0" i="1" dirty="0" smtClean="0">
                            <a:latin typeface="Cambria Math"/>
                          </a:rPr>
                          <m:t>𝑢</m:t>
                        </m:r>
                      </m:e>
                      <m:sub>
                        <m:r>
                          <a:rPr lang="en-US" sz="1600" b="0" i="1" dirty="0" smtClean="0">
                            <a:latin typeface="Cambria Math"/>
                          </a:rPr>
                          <m:t>𝑊</m:t>
                        </m:r>
                      </m:sub>
                    </m:sSub>
                    <m:r>
                      <a:rPr lang="en-US" sz="1600" i="1" dirty="0" smtClean="0">
                        <a:latin typeface="Cambria Math"/>
                      </a:rPr>
                      <m:t> + </m:t>
                    </m:r>
                    <m:sSub>
                      <m:sSubPr>
                        <m:ctrlPr>
                          <a:rPr lang="en-US" sz="1600" i="1" dirty="0" smtClean="0">
                            <a:latin typeface="Cambria Math"/>
                          </a:rPr>
                        </m:ctrlPr>
                      </m:sSubPr>
                      <m:e>
                        <m:r>
                          <a:rPr lang="en-US" sz="1600" b="0" i="1" dirty="0" smtClean="0">
                            <a:latin typeface="Cambria Math"/>
                          </a:rPr>
                          <m:t>𝑣</m:t>
                        </m:r>
                      </m:e>
                      <m:sub>
                        <m:r>
                          <a:rPr lang="en-US" sz="1600" b="0" i="1" dirty="0" smtClean="0">
                            <a:latin typeface="Cambria Math"/>
                          </a:rPr>
                          <m:t>𝐴</m:t>
                        </m:r>
                      </m:sub>
                    </m:sSub>
                  </m:oMath>
                </a14:m>
                <a:r>
                  <a:rPr lang="en-US" sz="1600" dirty="0" smtClean="0"/>
                  <a:t>, where</a:t>
                </a:r>
              </a:p>
              <a:p>
                <a:r>
                  <a:rPr lang="en-US" sz="1600" dirty="0"/>
                  <a:t> </a:t>
                </a:r>
                <a:r>
                  <a:rPr lang="en-US" sz="1600" dirty="0" smtClean="0"/>
                  <a:t>      </a:t>
                </a:r>
                <a14:m>
                  <m:oMath xmlns:m="http://schemas.openxmlformats.org/officeDocument/2006/math">
                    <m:sSub>
                      <m:sSubPr>
                        <m:ctrlPr>
                          <a:rPr lang="en-US" sz="1600" i="1" smtClean="0">
                            <a:latin typeface="Cambria Math"/>
                          </a:rPr>
                        </m:ctrlPr>
                      </m:sSubPr>
                      <m:e>
                        <m:r>
                          <a:rPr lang="en-US" sz="1600" b="0" i="1" smtClean="0">
                            <a:latin typeface="Cambria Math"/>
                          </a:rPr>
                          <m:t>𝑢</m:t>
                        </m:r>
                      </m:e>
                      <m:sub>
                        <m:r>
                          <a:rPr lang="en-US" sz="1600" b="0" i="1" smtClean="0">
                            <a:latin typeface="Cambria Math"/>
                          </a:rPr>
                          <m:t>𝑤</m:t>
                        </m:r>
                      </m:sub>
                    </m:sSub>
                    <m:r>
                      <a:rPr lang="en-US" sz="1600" i="1" smtClean="0">
                        <a:latin typeface="Cambria Math"/>
                        <a:ea typeface="Cambria Math"/>
                      </a:rPr>
                      <m:t>~</m:t>
                    </m:r>
                    <m:sSub>
                      <m:sSubPr>
                        <m:ctrlPr>
                          <a:rPr lang="en-US" sz="1600" i="1" smtClean="0">
                            <a:latin typeface="Cambria Math"/>
                            <a:ea typeface="Cambria Math"/>
                          </a:rPr>
                        </m:ctrlPr>
                      </m:sSubPr>
                      <m:e>
                        <m:r>
                          <a:rPr lang="en-US" sz="1600" b="0" i="1" smtClean="0">
                            <a:latin typeface="Cambria Math"/>
                            <a:ea typeface="Cambria Math"/>
                          </a:rPr>
                          <m:t>𝑢</m:t>
                        </m:r>
                      </m:e>
                      <m:sub>
                        <m:r>
                          <a:rPr lang="en-US" sz="1600" b="0" i="1" smtClean="0">
                            <a:latin typeface="Cambria Math"/>
                            <a:ea typeface="Cambria Math"/>
                          </a:rPr>
                          <m:t>𝑤</m:t>
                        </m:r>
                        <m:r>
                          <a:rPr lang="en-US" sz="1600" b="0" i="1" smtClean="0">
                            <a:latin typeface="Cambria Math"/>
                            <a:ea typeface="Cambria Math"/>
                          </a:rPr>
                          <m:t>0</m:t>
                        </m:r>
                      </m:sub>
                    </m:sSub>
                    <m:f>
                      <m:fPr>
                        <m:type m:val="skw"/>
                        <m:ctrlPr>
                          <a:rPr lang="en-US" sz="1600" i="1" smtClean="0">
                            <a:latin typeface="Cambria Math"/>
                            <a:ea typeface="Cambria Math"/>
                          </a:rPr>
                        </m:ctrlPr>
                      </m:fPr>
                      <m:num>
                        <m:r>
                          <a:rPr lang="en-US" sz="1600" b="0" i="1" smtClean="0">
                            <a:latin typeface="Cambria Math"/>
                            <a:ea typeface="Cambria Math"/>
                          </a:rPr>
                          <m:t>𝑠</m:t>
                        </m:r>
                      </m:num>
                      <m:den>
                        <m:sSub>
                          <m:sSubPr>
                            <m:ctrlPr>
                              <a:rPr lang="en-US" sz="1600" i="1" smtClean="0">
                                <a:latin typeface="Cambria Math"/>
                                <a:ea typeface="Cambria Math"/>
                              </a:rPr>
                            </m:ctrlPr>
                          </m:sSubPr>
                          <m:e>
                            <m:r>
                              <a:rPr lang="en-US" sz="1600" b="0" i="1" smtClean="0">
                                <a:latin typeface="Cambria Math"/>
                                <a:ea typeface="Cambria Math"/>
                              </a:rPr>
                              <m:t>𝑠</m:t>
                            </m:r>
                          </m:e>
                          <m:sub>
                            <m:r>
                              <a:rPr lang="en-US" sz="1600" b="0" i="1" smtClean="0">
                                <a:latin typeface="Cambria Math"/>
                                <a:ea typeface="Cambria Math"/>
                              </a:rPr>
                              <m:t>0</m:t>
                            </m:r>
                          </m:sub>
                        </m:sSub>
                      </m:den>
                    </m:f>
                  </m:oMath>
                </a14:m>
                <a:r>
                  <a:rPr lang="en-US" sz="1600" dirty="0" smtClean="0"/>
                  <a:t>, </a:t>
                </a:r>
                <a14:m>
                  <m:oMath xmlns:m="http://schemas.openxmlformats.org/officeDocument/2006/math">
                    <m:sSub>
                      <m:sSubPr>
                        <m:ctrlPr>
                          <a:rPr lang="en-US" sz="1600" i="1" dirty="0" smtClean="0">
                            <a:latin typeface="Cambria Math"/>
                          </a:rPr>
                        </m:ctrlPr>
                      </m:sSubPr>
                      <m:e>
                        <m:r>
                          <a:rPr lang="en-US" sz="1600" b="0" i="1" dirty="0" smtClean="0">
                            <a:latin typeface="Cambria Math"/>
                          </a:rPr>
                          <m:t>𝑢</m:t>
                        </m:r>
                      </m:e>
                      <m:sub>
                        <m:r>
                          <a:rPr lang="en-US" sz="1600" b="0" i="1" dirty="0" smtClean="0">
                            <a:latin typeface="Cambria Math"/>
                          </a:rPr>
                          <m:t>𝑤</m:t>
                        </m:r>
                        <m:r>
                          <a:rPr lang="en-US" sz="1600" b="0" i="1" dirty="0" smtClean="0">
                            <a:latin typeface="Cambria Math"/>
                          </a:rPr>
                          <m:t>0</m:t>
                        </m:r>
                      </m:sub>
                    </m:sSub>
                    <m:r>
                      <a:rPr lang="en-US" sz="1600" i="1" dirty="0" smtClean="0">
                        <a:latin typeface="Cambria Math"/>
                        <a:ea typeface="Cambria Math"/>
                      </a:rPr>
                      <m:t>~</m:t>
                    </m:r>
                    <m:sSup>
                      <m:sSupPr>
                        <m:ctrlPr>
                          <a:rPr lang="en-US" sz="1600" i="1" dirty="0" smtClean="0">
                            <a:latin typeface="Cambria Math"/>
                            <a:ea typeface="Cambria Math"/>
                          </a:rPr>
                        </m:ctrlPr>
                      </m:sSupPr>
                      <m:e>
                        <m:r>
                          <a:rPr lang="en-US" sz="1600" b="0" i="1" dirty="0" smtClean="0">
                            <a:latin typeface="Cambria Math"/>
                            <a:ea typeface="Cambria Math"/>
                          </a:rPr>
                          <m:t>10</m:t>
                        </m:r>
                      </m:e>
                      <m:sup>
                        <m:r>
                          <a:rPr lang="en-US" sz="1600" b="0" i="1" dirty="0" smtClean="0">
                            <a:latin typeface="Cambria Math"/>
                            <a:ea typeface="Cambria Math"/>
                          </a:rPr>
                          <m:t>7</m:t>
                        </m:r>
                      </m:sup>
                    </m:sSup>
                  </m:oMath>
                </a14:m>
                <a:r>
                  <a:rPr lang="en-US" sz="1600" dirty="0" smtClean="0"/>
                  <a:t>cm/s, </a:t>
                </a:r>
                <a14:m>
                  <m:oMath xmlns:m="http://schemas.openxmlformats.org/officeDocument/2006/math">
                    <m:sSub>
                      <m:sSubPr>
                        <m:ctrlPr>
                          <a:rPr lang="en-US" sz="1600" i="1" smtClean="0">
                            <a:latin typeface="Cambria Math"/>
                          </a:rPr>
                        </m:ctrlPr>
                      </m:sSubPr>
                      <m:e>
                        <m:r>
                          <a:rPr lang="en-US" sz="1600" b="0" i="1" smtClean="0">
                            <a:latin typeface="Cambria Math"/>
                          </a:rPr>
                          <m:t>𝑠</m:t>
                        </m:r>
                      </m:e>
                      <m:sub>
                        <m:r>
                          <a:rPr lang="en-US" sz="1600" b="0" i="1" smtClean="0">
                            <a:latin typeface="Cambria Math"/>
                          </a:rPr>
                          <m:t>0</m:t>
                        </m:r>
                      </m:sub>
                    </m:sSub>
                    <m:r>
                      <a:rPr lang="en-US" sz="1600" i="1" smtClean="0">
                        <a:latin typeface="Cambria Math"/>
                        <a:ea typeface="Cambria Math"/>
                      </a:rPr>
                      <m:t>~</m:t>
                    </m:r>
                    <m:r>
                      <a:rPr lang="en-US" sz="1600" b="0" i="1" smtClean="0">
                        <a:latin typeface="Cambria Math"/>
                        <a:ea typeface="Cambria Math"/>
                      </a:rPr>
                      <m:t>3 </m:t>
                    </m:r>
                    <m:r>
                      <a:rPr lang="en-US" sz="1600" b="0" i="1" smtClean="0">
                        <a:latin typeface="Cambria Math"/>
                        <a:ea typeface="Cambria Math"/>
                      </a:rPr>
                      <m:t>𝑘𝑝𝑐</m:t>
                    </m:r>
                  </m:oMath>
                </a14:m>
                <a:endParaRPr lang="en-US" sz="1600" dirty="0" smtClean="0"/>
              </a:p>
              <a:p>
                <a:pPr marL="285750" indent="-285750">
                  <a:buFont typeface="Arial" panose="020B0604020202020204" pitchFamily="34" charset="0"/>
                  <a:buChar char="•"/>
                </a:pPr>
                <a:r>
                  <a:rPr lang="en-US" sz="1600" dirty="0" smtClean="0"/>
                  <a:t>For small energies the model is reduced to a ”leaky box” with an effective halo height of about 0.5 kpc only;</a:t>
                </a:r>
              </a:p>
              <a:p>
                <a:pPr marL="285750" indent="-285750">
                  <a:buFont typeface="Arial" panose="020B0604020202020204" pitchFamily="34" charset="0"/>
                  <a:buChar char="•"/>
                </a:pPr>
                <a:r>
                  <a:rPr lang="en-US" sz="1600" dirty="0" smtClean="0"/>
                  <a:t>Discrepancy </a:t>
                </a:r>
                <a:r>
                  <a:rPr lang="en-US" sz="1600" dirty="0"/>
                  <a:t>between the radial </a:t>
                </a:r>
                <a:r>
                  <a:rPr lang="en-US" sz="1600" dirty="0" smtClean="0"/>
                  <a:t>dependence of CRs in the Disk and of cosmic </a:t>
                </a:r>
                <a:r>
                  <a:rPr lang="en-US" sz="1600" dirty="0"/>
                  <a:t>ray source distribution can be explained purely by </a:t>
                </a:r>
                <a:r>
                  <a:rPr lang="en-US" sz="1600" i="1" dirty="0"/>
                  <a:t>propagation </a:t>
                </a:r>
                <a:r>
                  <a:rPr lang="en-US" sz="1600" dirty="0" smtClean="0"/>
                  <a:t>effects of the galactic wind by </a:t>
                </a:r>
                <a:r>
                  <a:rPr lang="en-US" sz="1600" dirty="0" err="1"/>
                  <a:t>Breitschwerdt</a:t>
                </a:r>
                <a:r>
                  <a:rPr lang="en-US" sz="1600" dirty="0"/>
                  <a:t> et al. 2002</a:t>
                </a:r>
                <a:r>
                  <a:rPr lang="en-US" sz="1600" dirty="0" smtClean="0"/>
                  <a:t>. </a:t>
                </a:r>
                <a:r>
                  <a:rPr lang="en-US" sz="1600" dirty="0"/>
                  <a:t>T</a:t>
                </a:r>
                <a:r>
                  <a:rPr lang="en-US" sz="1600" dirty="0" smtClean="0"/>
                  <a:t>he dependence of diffusion-advection boundary, </a:t>
                </a:r>
                <a14:m>
                  <m:oMath xmlns:m="http://schemas.openxmlformats.org/officeDocument/2006/math">
                    <m:r>
                      <a:rPr lang="en-US" sz="1600" b="0" i="0" smtClean="0">
                        <a:latin typeface="Cambria Math"/>
                      </a:rPr>
                      <m:t> </m:t>
                    </m:r>
                    <m:sSub>
                      <m:sSubPr>
                        <m:ctrlPr>
                          <a:rPr lang="en-US" sz="1600" i="1" smtClean="0">
                            <a:latin typeface="Cambria Math"/>
                          </a:rPr>
                        </m:ctrlPr>
                      </m:sSubPr>
                      <m:e>
                        <m:r>
                          <a:rPr lang="en-US" sz="1600" b="0" i="1" smtClean="0">
                            <a:latin typeface="Cambria Math"/>
                          </a:rPr>
                          <m:t>𝑧</m:t>
                        </m:r>
                      </m:e>
                      <m:sub>
                        <m:r>
                          <a:rPr lang="en-US" sz="1600" b="0" i="1" smtClean="0">
                            <a:latin typeface="Cambria Math"/>
                          </a:rPr>
                          <m:t>𝐴</m:t>
                        </m:r>
                      </m:sub>
                    </m:sSub>
                    <m:d>
                      <m:dPr>
                        <m:ctrlPr>
                          <a:rPr lang="en-US" sz="1600" b="0" i="1" smtClean="0">
                            <a:latin typeface="Cambria Math"/>
                          </a:rPr>
                        </m:ctrlPr>
                      </m:dPr>
                      <m:e>
                        <m:r>
                          <a:rPr lang="en-US" sz="1600" b="0" i="1" smtClean="0">
                            <a:latin typeface="Cambria Math"/>
                          </a:rPr>
                          <m:t>𝑝</m:t>
                        </m:r>
                        <m:r>
                          <a:rPr lang="en-US" sz="1600" b="0" i="1" smtClean="0">
                            <a:latin typeface="Cambria Math"/>
                          </a:rPr>
                          <m:t>,</m:t>
                        </m:r>
                        <m:r>
                          <a:rPr lang="en-US" sz="1600" b="0" i="1" smtClean="0">
                            <a:latin typeface="Cambria Math"/>
                          </a:rPr>
                          <m:t>𝑟</m:t>
                        </m:r>
                      </m:e>
                    </m:d>
                    <m:r>
                      <a:rPr lang="en-US" sz="1600" b="0" i="1" smtClean="0">
                        <a:latin typeface="Cambria Math"/>
                      </a:rPr>
                      <m:t>, </m:t>
                    </m:r>
                  </m:oMath>
                </a14:m>
                <a:r>
                  <a:rPr lang="en-US" sz="1600" dirty="0" smtClean="0"/>
                  <a:t>can be shown as,</a:t>
                </a:r>
                <a:endParaRPr lang="ru-RU"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323528" y="908720"/>
                <a:ext cx="8424936" cy="2311723"/>
              </a:xfrm>
              <a:prstGeom prst="rect">
                <a:avLst/>
              </a:prstGeom>
              <a:blipFill rotWithShape="1">
                <a:blip r:embed="rId2"/>
                <a:stretch>
                  <a:fillRect l="-217" t="-792" b="-2639"/>
                </a:stretch>
              </a:blipFill>
            </p:spPr>
            <p:txBody>
              <a:bodyPr/>
              <a:lstStyle/>
              <a:p>
                <a:r>
                  <a:rPr lang="ru-RU">
                    <a:noFill/>
                  </a:rPr>
                  <a:t> </a:t>
                </a:r>
              </a:p>
            </p:txBody>
          </p:sp>
        </mc:Fallback>
      </mc:AlternateContent>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237456"/>
            <a:ext cx="3240360" cy="314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746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568952" cy="796950"/>
          </a:xfrm>
        </p:spPr>
        <p:txBody>
          <a:bodyPr>
            <a:normAutofit fontScale="90000"/>
          </a:bodyPr>
          <a:lstStyle/>
          <a:p>
            <a:r>
              <a:rPr lang="en-US" sz="2800" dirty="0" smtClean="0"/>
              <a:t>Nonlinear models of CR propagation and escape from the Galaxy</a:t>
            </a:r>
            <a:endParaRPr lang="ru-RU" sz="2800" dirty="0"/>
          </a:p>
        </p:txBody>
      </p:sp>
      <mc:AlternateContent xmlns:mc="http://schemas.openxmlformats.org/markup-compatibility/2006" xmlns:a14="http://schemas.microsoft.com/office/drawing/2010/main">
        <mc:Choice Requires="a14">
          <p:sp>
            <p:nvSpPr>
              <p:cNvPr id="3" name="TextBox 2"/>
              <p:cNvSpPr txBox="1"/>
              <p:nvPr/>
            </p:nvSpPr>
            <p:spPr>
              <a:xfrm>
                <a:off x="0" y="848140"/>
                <a:ext cx="8712968" cy="5707460"/>
              </a:xfrm>
              <a:prstGeom prst="rect">
                <a:avLst/>
              </a:prstGeom>
              <a:noFill/>
            </p:spPr>
            <p:txBody>
              <a:bodyPr wrap="square" rtlCol="0">
                <a:spAutoFit/>
              </a:bodyPr>
              <a:lstStyle/>
              <a:p>
                <a:r>
                  <a:rPr lang="en-US" sz="1600" dirty="0" smtClean="0"/>
                  <a:t>Nonlinear models </a:t>
                </a:r>
                <a:r>
                  <a:rPr lang="en-US" sz="1600" dirty="0"/>
                  <a:t>of the CR halo was developed by </a:t>
                </a:r>
                <a:r>
                  <a:rPr lang="en-US" sz="1600" dirty="0" smtClean="0"/>
                  <a:t>e.g. </a:t>
                </a:r>
                <a:r>
                  <a:rPr lang="en-US" sz="1600" dirty="0" err="1" smtClean="0"/>
                  <a:t>Dogiel</a:t>
                </a:r>
                <a:r>
                  <a:rPr lang="en-US" sz="1600" dirty="0" smtClean="0"/>
                  <a:t> et al. (1994), </a:t>
                </a:r>
                <a:r>
                  <a:rPr lang="en-US" sz="1600" dirty="0" err="1" smtClean="0"/>
                  <a:t>Recchia</a:t>
                </a:r>
                <a:r>
                  <a:rPr lang="en-US" sz="1600" dirty="0" smtClean="0"/>
                  <a:t> et al. (2016), </a:t>
                </a:r>
                <a:r>
                  <a:rPr lang="en-US" sz="1600" dirty="0" err="1" smtClean="0"/>
                  <a:t>Evoli</a:t>
                </a:r>
                <a:r>
                  <a:rPr lang="en-US" sz="1600" dirty="0" smtClean="0"/>
                  <a:t> et </a:t>
                </a:r>
                <a:r>
                  <a:rPr lang="en-US" sz="1600" dirty="0"/>
                  <a:t>al. (2018</a:t>
                </a:r>
                <a:r>
                  <a:rPr lang="en-US" sz="1600" dirty="0" smtClean="0"/>
                  <a:t>), </a:t>
                </a:r>
                <a:r>
                  <a:rPr lang="en-US" sz="1600" dirty="0" err="1" smtClean="0"/>
                  <a:t>Dogiel</a:t>
                </a:r>
                <a:r>
                  <a:rPr lang="en-US" sz="1600" dirty="0" smtClean="0"/>
                  <a:t> et al. (2020),</a:t>
                </a:r>
                <a:r>
                  <a:rPr lang="en-US" sz="1600" dirty="0"/>
                  <a:t> </a:t>
                </a:r>
                <a:r>
                  <a:rPr lang="en-US" sz="1600" dirty="0" err="1"/>
                  <a:t>Chernyshov</a:t>
                </a:r>
                <a:r>
                  <a:rPr lang="en-US" sz="1600" dirty="0"/>
                  <a:t> et al. (2022), </a:t>
                </a:r>
                <a:r>
                  <a:rPr lang="en-US" sz="1600" dirty="0" smtClean="0"/>
                  <a:t> </a:t>
                </a:r>
                <a:r>
                  <a:rPr lang="en-US" sz="1600" dirty="0" err="1" smtClean="0"/>
                  <a:t>Pezzi</a:t>
                </a:r>
                <a:r>
                  <a:rPr lang="en-US" sz="1600" dirty="0" smtClean="0"/>
                  <a:t> &amp; </a:t>
                </a:r>
                <a:r>
                  <a:rPr lang="en-US" sz="1600" dirty="0" err="1" smtClean="0"/>
                  <a:t>Blasi</a:t>
                </a:r>
                <a:r>
                  <a:rPr lang="en-US" sz="1600" dirty="0" smtClean="0"/>
                  <a:t> (2024), </a:t>
                </a:r>
                <a:r>
                  <a:rPr lang="en-US" sz="1600" dirty="0" err="1" smtClean="0"/>
                  <a:t>Schroer</a:t>
                </a:r>
                <a:r>
                  <a:rPr lang="en-US" sz="1600" dirty="0" smtClean="0"/>
                  <a:t> et al. (2024) etc. (see also the review of </a:t>
                </a:r>
                <a:r>
                  <a:rPr lang="it-IT" sz="1600" dirty="0"/>
                  <a:t>Amato &amp;</a:t>
                </a:r>
                <a:r>
                  <a:rPr lang="it-IT" sz="1600" dirty="0" smtClean="0"/>
                  <a:t> </a:t>
                </a:r>
                <a:r>
                  <a:rPr lang="it-IT" sz="1600" dirty="0"/>
                  <a:t>Blasi</a:t>
                </a:r>
                <a:r>
                  <a:rPr lang="en-US" sz="1600" dirty="0" smtClean="0"/>
                  <a:t> (2018)). </a:t>
                </a:r>
              </a:p>
              <a:p>
                <a:r>
                  <a:rPr lang="en-US" sz="1600" dirty="0" smtClean="0"/>
                  <a:t>From the previous models with a set of arbitrarily parameters, they were derived from the system of nonlinear kinetic equations for CR spectrum </a:t>
                </a:r>
                <a14:m>
                  <m:oMath xmlns:m="http://schemas.openxmlformats.org/officeDocument/2006/math">
                    <m:r>
                      <a:rPr lang="en-US" sz="1600" b="0" i="1" smtClean="0">
                        <a:latin typeface="Cambria Math"/>
                      </a:rPr>
                      <m:t>𝑁</m:t>
                    </m:r>
                    <m:d>
                      <m:dPr>
                        <m:ctrlPr>
                          <a:rPr lang="en-US" sz="1600" b="0" i="1" smtClean="0">
                            <a:latin typeface="Cambria Math"/>
                          </a:rPr>
                        </m:ctrlPr>
                      </m:dPr>
                      <m:e>
                        <m:r>
                          <a:rPr lang="en-US" sz="1600" b="0" i="1" smtClean="0">
                            <a:latin typeface="Cambria Math"/>
                          </a:rPr>
                          <m:t>𝑧</m:t>
                        </m:r>
                        <m:r>
                          <a:rPr lang="en-US" sz="1600" b="0" i="1" smtClean="0">
                            <a:latin typeface="Cambria Math"/>
                          </a:rPr>
                          <m:t>,</m:t>
                        </m:r>
                        <m:r>
                          <a:rPr lang="en-US" sz="1600" b="0" i="1" smtClean="0">
                            <a:latin typeface="Cambria Math"/>
                          </a:rPr>
                          <m:t>𝐸</m:t>
                        </m:r>
                      </m:e>
                    </m:d>
                    <m:r>
                      <a:rPr lang="en-US" sz="1600" b="0" i="1" smtClean="0">
                        <a:latin typeface="Cambria Math"/>
                      </a:rPr>
                      <m:t> </m:t>
                    </m:r>
                  </m:oMath>
                </a14:m>
                <a:r>
                  <a:rPr lang="en-US" sz="1600" dirty="0" smtClean="0"/>
                  <a:t>and of spectrum of MHD-waves, </a:t>
                </a:r>
                <a:r>
                  <a:rPr lang="en-US" sz="1600" i="1" dirty="0" smtClean="0"/>
                  <a:t>W(</a:t>
                </a:r>
                <a:r>
                  <a:rPr lang="en-US" sz="1600" i="1" dirty="0" err="1" smtClean="0"/>
                  <a:t>k,z</a:t>
                </a:r>
                <a:r>
                  <a:rPr lang="en-US" sz="1600" i="1" dirty="0" smtClean="0"/>
                  <a:t>)</a:t>
                </a:r>
                <a:r>
                  <a:rPr lang="en-US" sz="1600" dirty="0" smtClean="0"/>
                  <a:t>. Unlike GALPROP with </a:t>
                </a:r>
                <a:r>
                  <a:rPr lang="en-US" sz="1600" dirty="0"/>
                  <a:t>a pre-defined halo size, self-consistent halo models include a mechanism of MHD-wave excitation. As a result the halo size </a:t>
                </a:r>
                <a14:m>
                  <m:oMath xmlns:m="http://schemas.openxmlformats.org/officeDocument/2006/math">
                    <m:sSub>
                      <m:sSubPr>
                        <m:ctrlPr>
                          <a:rPr lang="en-US" sz="1600" i="1">
                            <a:latin typeface="Cambria Math"/>
                          </a:rPr>
                        </m:ctrlPr>
                      </m:sSubPr>
                      <m:e>
                        <m:r>
                          <a:rPr lang="en-US" sz="1600" i="1">
                            <a:latin typeface="Cambria Math"/>
                          </a:rPr>
                          <m:t>𝑧</m:t>
                        </m:r>
                      </m:e>
                      <m:sub>
                        <m:r>
                          <a:rPr lang="en-US" sz="1600" i="1">
                            <a:latin typeface="Cambria Math"/>
                          </a:rPr>
                          <m:t>𝐻</m:t>
                        </m:r>
                      </m:sub>
                    </m:sSub>
                  </m:oMath>
                </a14:m>
                <a:r>
                  <a:rPr lang="en-US" sz="1600" dirty="0"/>
                  <a:t> can be calculated from these equation. </a:t>
                </a:r>
              </a:p>
              <a:p>
                <a:endParaRPr lang="en-US" sz="1600" dirty="0" smtClean="0"/>
              </a:p>
              <a:p>
                <a:endParaRPr lang="en-US" dirty="0" smtClean="0"/>
              </a:p>
              <a:p>
                <a:endParaRPr lang="en-US" dirty="0"/>
              </a:p>
              <a:p>
                <a:r>
                  <a:rPr lang="en-US" dirty="0"/>
                  <a:t>where  </a:t>
                </a:r>
                <a14:m>
                  <m:oMath xmlns:m="http://schemas.openxmlformats.org/officeDocument/2006/math">
                    <m:r>
                      <a:rPr lang="en-US" i="1">
                        <a:latin typeface="Cambria Math"/>
                      </a:rPr>
                      <m:t>𝑆</m:t>
                    </m:r>
                    <m:d>
                      <m:dPr>
                        <m:ctrlPr>
                          <a:rPr lang="en-US" i="1">
                            <a:latin typeface="Cambria Math"/>
                          </a:rPr>
                        </m:ctrlPr>
                      </m:dPr>
                      <m:e>
                        <m:r>
                          <a:rPr lang="en-US" i="1">
                            <a:latin typeface="Cambria Math"/>
                          </a:rPr>
                          <m:t>𝑝</m:t>
                        </m:r>
                      </m:e>
                    </m:d>
                    <m:r>
                      <a:rPr lang="en-US" i="1">
                        <a:latin typeface="Cambria Math"/>
                      </a:rPr>
                      <m:t> </m:t>
                    </m:r>
                    <m:r>
                      <a:rPr lang="en-US">
                        <a:latin typeface="Cambria Math"/>
                      </a:rPr>
                      <m:t> </m:t>
                    </m:r>
                  </m:oMath>
                </a14:m>
                <a:r>
                  <a:rPr lang="en-US" dirty="0"/>
                  <a:t>is the known CR luminosity in the Galactic disk and </a:t>
                </a:r>
                <a14:m>
                  <m:oMath xmlns:m="http://schemas.openxmlformats.org/officeDocument/2006/math">
                    <m:r>
                      <a:rPr lang="en-US" i="1">
                        <a:latin typeface="Cambria Math"/>
                      </a:rPr>
                      <m:t>𝐷</m:t>
                    </m:r>
                    <m:d>
                      <m:dPr>
                        <m:ctrlPr>
                          <a:rPr lang="en-US" i="1">
                            <a:latin typeface="Cambria Math"/>
                          </a:rPr>
                        </m:ctrlPr>
                      </m:dPr>
                      <m:e>
                        <m:r>
                          <a:rPr lang="en-US" i="1">
                            <a:latin typeface="Cambria Math"/>
                          </a:rPr>
                          <m:t>𝑝</m:t>
                        </m:r>
                        <m:r>
                          <a:rPr lang="en-US" i="1">
                            <a:latin typeface="Cambria Math"/>
                          </a:rPr>
                          <m:t>,</m:t>
                        </m:r>
                        <m:r>
                          <a:rPr lang="en-US" i="1">
                            <a:latin typeface="Cambria Math"/>
                          </a:rPr>
                          <m:t>𝑧</m:t>
                        </m:r>
                      </m:e>
                    </m:d>
                    <m:r>
                      <a:rPr lang="en-US" i="1">
                        <a:latin typeface="Cambria Math"/>
                      </a:rPr>
                      <m:t> </m:t>
                    </m:r>
                  </m:oMath>
                </a14:m>
                <a:r>
                  <a:rPr lang="en-US" dirty="0"/>
                  <a:t>is the coefficient of</a:t>
                </a:r>
                <a:endParaRPr lang="en-US" dirty="0" smtClean="0"/>
              </a:p>
              <a:p>
                <a:endParaRPr lang="en-US" dirty="0"/>
              </a:p>
              <a:p>
                <a:endParaRPr lang="en-US" dirty="0" smtClean="0"/>
              </a:p>
              <a:p>
                <a:endParaRPr lang="en-US" dirty="0" smtClean="0"/>
              </a:p>
              <a:p>
                <a:r>
                  <a:rPr lang="en-US" dirty="0" smtClean="0"/>
                  <a:t>which </a:t>
                </a:r>
                <a:r>
                  <a:rPr lang="en-US" dirty="0"/>
                  <a:t>is known in the Disk </a:t>
                </a:r>
                <a14:m>
                  <m:oMath xmlns:m="http://schemas.openxmlformats.org/officeDocument/2006/math">
                    <m:sSub>
                      <m:sSubPr>
                        <m:ctrlPr>
                          <a:rPr lang="en-US" i="1">
                            <a:latin typeface="Cambria Math"/>
                          </a:rPr>
                        </m:ctrlPr>
                      </m:sSubPr>
                      <m:e>
                        <m:r>
                          <a:rPr lang="en-US" i="1">
                            <a:latin typeface="Cambria Math"/>
                          </a:rPr>
                          <m:t>𝐷</m:t>
                        </m:r>
                      </m:e>
                      <m:sub>
                        <m:r>
                          <a:rPr lang="en-US" i="1">
                            <a:latin typeface="Cambria Math"/>
                          </a:rPr>
                          <m:t>0</m:t>
                        </m:r>
                      </m:sub>
                    </m:sSub>
                    <m:d>
                      <m:dPr>
                        <m:ctrlPr>
                          <a:rPr lang="en-US" i="1">
                            <a:latin typeface="Cambria Math"/>
                          </a:rPr>
                        </m:ctrlPr>
                      </m:dPr>
                      <m:e>
                        <m:r>
                          <a:rPr lang="en-US" i="1">
                            <a:latin typeface="Cambria Math"/>
                          </a:rPr>
                          <m:t>𝑝</m:t>
                        </m:r>
                      </m:e>
                    </m:d>
                    <m:r>
                      <a:rPr lang="en-US" i="1">
                        <a:latin typeface="Cambria Math"/>
                      </a:rPr>
                      <m:t>=</m:t>
                    </m:r>
                    <m:sSub>
                      <m:sSubPr>
                        <m:ctrlPr>
                          <a:rPr lang="en-US" i="1">
                            <a:latin typeface="Cambria Math"/>
                          </a:rPr>
                        </m:ctrlPr>
                      </m:sSubPr>
                      <m:e>
                        <m:r>
                          <a:rPr lang="en-US" i="1">
                            <a:latin typeface="Cambria Math"/>
                          </a:rPr>
                          <m:t>𝐷</m:t>
                        </m:r>
                      </m:e>
                      <m:sub>
                        <m:r>
                          <a:rPr lang="en-US" i="1">
                            <a:latin typeface="Cambria Math"/>
                          </a:rPr>
                          <m:t>∗</m:t>
                        </m:r>
                      </m:sub>
                    </m:sSub>
                    <m:sSup>
                      <m:sSupPr>
                        <m:ctrlPr>
                          <a:rPr lang="en-US" i="1">
                            <a:latin typeface="Cambria Math"/>
                          </a:rPr>
                        </m:ctrlPr>
                      </m:sSupPr>
                      <m:e>
                        <m:d>
                          <m:dPr>
                            <m:ctrlPr>
                              <a:rPr lang="en-US" i="1">
                                <a:latin typeface="Cambria Math"/>
                              </a:rPr>
                            </m:ctrlPr>
                          </m:dPr>
                          <m:e>
                            <m:f>
                              <m:fPr>
                                <m:type m:val="skw"/>
                                <m:ctrlPr>
                                  <a:rPr lang="en-US" i="1">
                                    <a:latin typeface="Cambria Math"/>
                                  </a:rPr>
                                </m:ctrlPr>
                              </m:fPr>
                              <m:num>
                                <m:r>
                                  <a:rPr lang="en-US" i="1">
                                    <a:latin typeface="Cambria Math"/>
                                  </a:rPr>
                                  <m:t>𝑝</m:t>
                                </m:r>
                              </m:num>
                              <m:den>
                                <m:sSub>
                                  <m:sSubPr>
                                    <m:ctrlPr>
                                      <a:rPr lang="en-US" i="1">
                                        <a:latin typeface="Cambria Math"/>
                                      </a:rPr>
                                    </m:ctrlPr>
                                  </m:sSubPr>
                                  <m:e>
                                    <m:r>
                                      <a:rPr lang="en-US" i="1">
                                        <a:latin typeface="Cambria Math"/>
                                      </a:rPr>
                                      <m:t>𝑚</m:t>
                                    </m:r>
                                  </m:e>
                                  <m:sub>
                                    <m:r>
                                      <a:rPr lang="en-US" i="1">
                                        <a:latin typeface="Cambria Math"/>
                                      </a:rPr>
                                      <m:t>𝑝</m:t>
                                    </m:r>
                                  </m:sub>
                                </m:sSub>
                                <m:r>
                                  <a:rPr lang="en-US" i="1">
                                    <a:latin typeface="Cambria Math"/>
                                  </a:rPr>
                                  <m:t>𝑐</m:t>
                                </m:r>
                              </m:den>
                            </m:f>
                          </m:e>
                        </m:d>
                      </m:e>
                      <m:sup>
                        <m:r>
                          <a:rPr lang="en-US" i="1">
                            <a:latin typeface="Cambria Math"/>
                          </a:rPr>
                          <m:t>0.33</m:t>
                        </m:r>
                      </m:sup>
                    </m:sSup>
                    <m:r>
                      <a:rPr lang="en-US" i="1">
                        <a:latin typeface="Cambria Math"/>
                      </a:rPr>
                      <m:t>,</m:t>
                    </m:r>
                  </m:oMath>
                </a14:m>
                <a:r>
                  <a:rPr lang="en-US" dirty="0"/>
                  <a:t> </a:t>
                </a:r>
                <a14:m>
                  <m:oMath xmlns:m="http://schemas.openxmlformats.org/officeDocument/2006/math">
                    <m:sSub>
                      <m:sSubPr>
                        <m:ctrlPr>
                          <a:rPr lang="en-US" i="1" dirty="0">
                            <a:latin typeface="Cambria Math"/>
                          </a:rPr>
                        </m:ctrlPr>
                      </m:sSubPr>
                      <m:e>
                        <m:r>
                          <a:rPr lang="en-US" i="1" dirty="0">
                            <a:latin typeface="Cambria Math"/>
                          </a:rPr>
                          <m:t>𝐷</m:t>
                        </m:r>
                      </m:e>
                      <m:sub>
                        <m:r>
                          <a:rPr lang="en-US" i="1" dirty="0">
                            <a:latin typeface="Cambria Math"/>
                          </a:rPr>
                          <m:t>∗</m:t>
                        </m:r>
                      </m:sub>
                    </m:sSub>
                    <m:r>
                      <a:rPr lang="en-US" dirty="0">
                        <a:latin typeface="Cambria Math"/>
                      </a:rPr>
                      <m:t>=</m:t>
                    </m:r>
                    <m:sSup>
                      <m:sSupPr>
                        <m:ctrlPr>
                          <a:rPr lang="en-US" i="1" dirty="0">
                            <a:latin typeface="Cambria Math"/>
                          </a:rPr>
                        </m:ctrlPr>
                      </m:sSupPr>
                      <m:e>
                        <m:r>
                          <a:rPr lang="en-US" i="1" dirty="0">
                            <a:latin typeface="Cambria Math"/>
                          </a:rPr>
                          <m:t>10</m:t>
                        </m:r>
                      </m:e>
                      <m:sup>
                        <m:r>
                          <a:rPr lang="en-US" i="1" dirty="0">
                            <a:latin typeface="Cambria Math"/>
                          </a:rPr>
                          <m:t>28</m:t>
                        </m:r>
                      </m:sup>
                    </m:sSup>
                  </m:oMath>
                </a14:m>
                <a:r>
                  <a:rPr lang="en-US" dirty="0"/>
                  <a:t> </a:t>
                </a:r>
                <a14:m>
                  <m:oMath xmlns:m="http://schemas.openxmlformats.org/officeDocument/2006/math">
                    <m:sSup>
                      <m:sSupPr>
                        <m:ctrlPr>
                          <a:rPr lang="en-US" i="1" dirty="0">
                            <a:latin typeface="Cambria Math"/>
                          </a:rPr>
                        </m:ctrlPr>
                      </m:sSupPr>
                      <m:e>
                        <m:r>
                          <a:rPr lang="en-US" i="1" dirty="0">
                            <a:latin typeface="Cambria Math"/>
                          </a:rPr>
                          <m:t>𝑐𝑚</m:t>
                        </m:r>
                      </m:e>
                      <m:sup>
                        <m:r>
                          <a:rPr lang="en-US" i="1" dirty="0">
                            <a:latin typeface="Cambria Math"/>
                          </a:rPr>
                          <m:t>2</m:t>
                        </m:r>
                      </m:sup>
                    </m:sSup>
                    <m:sSup>
                      <m:sSupPr>
                        <m:ctrlPr>
                          <a:rPr lang="en-US" i="1" dirty="0">
                            <a:latin typeface="Cambria Math"/>
                          </a:rPr>
                        </m:ctrlPr>
                      </m:sSupPr>
                      <m:e>
                        <m:r>
                          <a:rPr lang="en-US" i="1" dirty="0">
                            <a:latin typeface="Cambria Math"/>
                          </a:rPr>
                          <m:t>𝑠</m:t>
                        </m:r>
                      </m:e>
                      <m:sup>
                        <m:r>
                          <a:rPr lang="en-US" i="1" dirty="0">
                            <a:latin typeface="Cambria Math"/>
                          </a:rPr>
                          <m:t>−1</m:t>
                        </m:r>
                      </m:sup>
                    </m:sSup>
                  </m:oMath>
                </a14:m>
                <a:r>
                  <a:rPr lang="en-US" dirty="0"/>
                  <a:t> </a:t>
                </a:r>
                <a:r>
                  <a:rPr lang="en-US" dirty="0" smtClean="0"/>
                  <a:t>(see </a:t>
                </a:r>
                <a:r>
                  <a:rPr lang="en-US" dirty="0" err="1" smtClean="0"/>
                  <a:t>Evoli</a:t>
                </a:r>
                <a:r>
                  <a:rPr lang="en-US" dirty="0" smtClean="0"/>
                  <a:t> et al. 2018) and  the general </a:t>
                </a:r>
                <a:r>
                  <a:rPr lang="en-US" dirty="0"/>
                  <a:t>equation  for the </a:t>
                </a:r>
                <a:r>
                  <a:rPr lang="en-US" dirty="0" smtClean="0"/>
                  <a:t>MHD-fluctuations </a:t>
                </a:r>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𝐸</m:t>
                    </m:r>
                    <m:r>
                      <a:rPr lang="en-US" b="0" i="1" smtClean="0">
                        <a:latin typeface="Cambria Math"/>
                      </a:rPr>
                      <m:t>)</m:t>
                    </m:r>
                  </m:oMath>
                </a14:m>
                <a:r>
                  <a:rPr lang="en-US" dirty="0" smtClean="0"/>
                  <a:t> </a:t>
                </a:r>
                <a:r>
                  <a:rPr lang="en-US" dirty="0"/>
                  <a:t>is</a:t>
                </a:r>
              </a:p>
              <a:p>
                <a:endParaRPr lang="en-US" dirty="0"/>
              </a:p>
              <a:p>
                <a:r>
                  <a:rPr lang="en-US" dirty="0"/>
                  <a:t> </a:t>
                </a:r>
                <a:r>
                  <a:rPr lang="en-US" dirty="0" smtClean="0"/>
                  <a:t>                                                            - </a:t>
                </a:r>
                <a:r>
                  <a:rPr lang="en-US" dirty="0"/>
                  <a:t> </a:t>
                </a:r>
                <a:r>
                  <a:rPr lang="en-US" dirty="0" smtClean="0"/>
                  <a:t>  - </a:t>
                </a:r>
                <a14:m>
                  <m:oMath xmlns:m="http://schemas.openxmlformats.org/officeDocument/2006/math">
                    <m:d>
                      <m:dPr>
                        <m:ctrlPr>
                          <a:rPr lang="en-US" i="1" smtClean="0">
                            <a:latin typeface="Cambria Math"/>
                          </a:rPr>
                        </m:ctrlPr>
                      </m:dPr>
                      <m:e>
                        <m:f>
                          <m:fPr>
                            <m:ctrlPr>
                              <a:rPr lang="en-US" i="1">
                                <a:latin typeface="Cambria Math"/>
                              </a:rPr>
                            </m:ctrlPr>
                          </m:fPr>
                          <m:num>
                            <m:r>
                              <a:rPr lang="en-US" i="1">
                                <a:latin typeface="Cambria Math"/>
                                <a:ea typeface="Cambria Math"/>
                              </a:rPr>
                              <m:t>𝜕</m:t>
                            </m:r>
                          </m:num>
                          <m:den>
                            <m:r>
                              <a:rPr lang="en-US" i="1">
                                <a:latin typeface="Cambria Math"/>
                                <a:ea typeface="Cambria Math"/>
                              </a:rPr>
                              <m:t>𝜕</m:t>
                            </m:r>
                            <m:r>
                              <a:rPr lang="en-US" i="1">
                                <a:latin typeface="Cambria Math"/>
                                <a:ea typeface="Cambria Math"/>
                              </a:rPr>
                              <m:t>𝑘</m:t>
                            </m:r>
                          </m:den>
                        </m:f>
                        <m:d>
                          <m:dPr>
                            <m:begChr m:val="["/>
                            <m:endChr m:val="]"/>
                            <m:ctrlPr>
                              <a:rPr lang="en-US" i="1">
                                <a:latin typeface="Cambria Math"/>
                                <a:ea typeface="Cambria Math"/>
                              </a:rPr>
                            </m:ctrlPr>
                          </m:dPr>
                          <m:e>
                            <m:f>
                              <m:fPr>
                                <m:ctrlPr>
                                  <a:rPr lang="en-US" i="1">
                                    <a:latin typeface="Cambria Math"/>
                                    <a:ea typeface="Cambria Math"/>
                                  </a:rPr>
                                </m:ctrlPr>
                              </m:fPr>
                              <m:num>
                                <m:r>
                                  <a:rPr lang="en-US" i="1">
                                    <a:latin typeface="Cambria Math"/>
                                    <a:ea typeface="Cambria Math"/>
                                  </a:rPr>
                                  <m:t>𝐶</m:t>
                                </m:r>
                                <m:d>
                                  <m:dPr>
                                    <m:ctrlPr>
                                      <a:rPr lang="en-US" i="1">
                                        <a:latin typeface="Cambria Math"/>
                                        <a:ea typeface="Cambria Math"/>
                                      </a:rPr>
                                    </m:ctrlPr>
                                  </m:dPr>
                                  <m:e>
                                    <m:sSup>
                                      <m:sSupPr>
                                        <m:ctrlPr>
                                          <a:rPr lang="en-US" i="1">
                                            <a:latin typeface="Cambria Math"/>
                                            <a:ea typeface="Cambria Math"/>
                                          </a:rPr>
                                        </m:ctrlPr>
                                      </m:sSupPr>
                                      <m:e>
                                        <m:r>
                                          <a:rPr lang="en-US" i="1">
                                            <a:latin typeface="Cambria Math"/>
                                            <a:ea typeface="Cambria Math"/>
                                          </a:rPr>
                                          <m:t>𝑘</m:t>
                                        </m:r>
                                      </m:e>
                                      <m:sup>
                                        <m:r>
                                          <a:rPr lang="en-US" i="1">
                                            <a:latin typeface="Cambria Math"/>
                                            <a:ea typeface="Cambria Math"/>
                                          </a:rPr>
                                          <m:t>3</m:t>
                                        </m:r>
                                      </m:sup>
                                    </m:sSup>
                                    <m:sSup>
                                      <m:sSupPr>
                                        <m:ctrlPr>
                                          <a:rPr lang="en-US" i="1">
                                            <a:latin typeface="Cambria Math"/>
                                            <a:ea typeface="Cambria Math"/>
                                          </a:rPr>
                                        </m:ctrlPr>
                                      </m:sSupPr>
                                      <m:e>
                                        <m:r>
                                          <a:rPr lang="en-US" i="1">
                                            <a:latin typeface="Cambria Math"/>
                                            <a:ea typeface="Cambria Math"/>
                                          </a:rPr>
                                          <m:t>𝑊</m:t>
                                        </m:r>
                                        <m:r>
                                          <a:rPr lang="en-US" i="1">
                                            <a:latin typeface="Cambria Math"/>
                                            <a:ea typeface="Cambria Math"/>
                                          </a:rPr>
                                          <m:t>(</m:t>
                                        </m:r>
                                        <m:r>
                                          <a:rPr lang="en-US" i="1">
                                            <a:latin typeface="Cambria Math"/>
                                            <a:ea typeface="Cambria Math"/>
                                          </a:rPr>
                                          <m:t>𝑘</m:t>
                                        </m:r>
                                        <m:r>
                                          <a:rPr lang="en-US" i="1">
                                            <a:latin typeface="Cambria Math"/>
                                            <a:ea typeface="Cambria Math"/>
                                          </a:rPr>
                                          <m:t>)</m:t>
                                        </m:r>
                                      </m:e>
                                      <m:sup>
                                        <m:r>
                                          <a:rPr lang="en-US" i="1">
                                            <a:latin typeface="Cambria Math"/>
                                            <a:ea typeface="Cambria Math"/>
                                          </a:rPr>
                                          <m:t>2</m:t>
                                        </m:r>
                                      </m:sup>
                                    </m:sSup>
                                  </m:e>
                                </m:d>
                              </m:num>
                              <m:den>
                                <m:r>
                                  <a:rPr lang="en-US" i="1">
                                    <a:latin typeface="Cambria Math"/>
                                    <a:ea typeface="Cambria Math"/>
                                  </a:rPr>
                                  <m:t>𝜌</m:t>
                                </m:r>
                                <m:sSub>
                                  <m:sSubPr>
                                    <m:ctrlPr>
                                      <a:rPr lang="en-US" i="1">
                                        <a:latin typeface="Cambria Math"/>
                                        <a:ea typeface="Cambria Math"/>
                                      </a:rPr>
                                    </m:ctrlPr>
                                  </m:sSubPr>
                                  <m:e>
                                    <m:r>
                                      <a:rPr lang="en-US" i="1">
                                        <a:latin typeface="Cambria Math"/>
                                        <a:ea typeface="Cambria Math"/>
                                      </a:rPr>
                                      <m:t>𝑣</m:t>
                                    </m:r>
                                  </m:e>
                                  <m:sub>
                                    <m:r>
                                      <a:rPr lang="en-US" i="1">
                                        <a:latin typeface="Cambria Math"/>
                                        <a:ea typeface="Cambria Math"/>
                                      </a:rPr>
                                      <m:t>𝐴</m:t>
                                    </m:r>
                                  </m:sub>
                                </m:sSub>
                              </m:den>
                            </m:f>
                          </m:e>
                        </m:d>
                        <m:r>
                          <a:rPr lang="en-US" b="0" i="1" smtClean="0">
                            <a:latin typeface="Cambria Math"/>
                            <a:ea typeface="Cambria Math"/>
                          </a:rPr>
                          <m:t>+</m:t>
                        </m:r>
                        <m:sSub>
                          <m:sSubPr>
                            <m:ctrlPr>
                              <a:rPr lang="en-US" i="1" dirty="0">
                                <a:latin typeface="Cambria Math"/>
                              </a:rPr>
                            </m:ctrlPr>
                          </m:sSubPr>
                          <m:e>
                            <m:r>
                              <a:rPr lang="en-US" i="1" dirty="0">
                                <a:latin typeface="Cambria Math"/>
                                <a:ea typeface="Cambria Math"/>
                              </a:rPr>
                              <m:t>𝜈</m:t>
                            </m:r>
                          </m:e>
                          <m:sub>
                            <m:r>
                              <a:rPr lang="en-US" i="1" dirty="0">
                                <a:latin typeface="Cambria Math"/>
                                <a:ea typeface="Cambria Math"/>
                              </a:rPr>
                              <m:t>𝑁𝐿</m:t>
                            </m:r>
                          </m:sub>
                        </m:sSub>
                        <m:d>
                          <m:dPr>
                            <m:ctrlPr>
                              <a:rPr lang="en-US" i="1" dirty="0">
                                <a:latin typeface="Cambria Math"/>
                                <a:ea typeface="Cambria Math"/>
                              </a:rPr>
                            </m:ctrlPr>
                          </m:dPr>
                          <m:e>
                            <m:r>
                              <a:rPr lang="en-US" i="1" dirty="0">
                                <a:latin typeface="Cambria Math"/>
                                <a:ea typeface="Cambria Math"/>
                              </a:rPr>
                              <m:t>𝑊</m:t>
                            </m:r>
                          </m:e>
                        </m:d>
                        <m:r>
                          <a:rPr lang="en-US" b="0" i="1" dirty="0" smtClean="0">
                            <a:latin typeface="Cambria Math"/>
                            <a:ea typeface="Cambria Math"/>
                          </a:rPr>
                          <m:t>𝑊</m:t>
                        </m:r>
                      </m:e>
                    </m:d>
                  </m:oMath>
                </a14:m>
                <a:endParaRPr lang="en-US" dirty="0" smtClean="0"/>
              </a:p>
              <a:p>
                <a:endParaRPr lang="en-US" dirty="0"/>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0" y="848140"/>
                <a:ext cx="8712968" cy="5707460"/>
              </a:xfrm>
              <a:prstGeom prst="rect">
                <a:avLst/>
              </a:prstGeom>
              <a:blipFill rotWithShape="1">
                <a:blip r:embed="rId2"/>
                <a:stretch>
                  <a:fillRect l="-560" t="-321" r="-490"/>
                </a:stretch>
              </a:blipFill>
            </p:spPr>
            <p:txBody>
              <a:bodyPr/>
              <a:lstStyle/>
              <a:p>
                <a:r>
                  <a:rPr lang="ru-RU">
                    <a:noFill/>
                  </a:rPr>
                  <a:t> </a:t>
                </a:r>
              </a:p>
            </p:txBody>
          </p:sp>
        </mc:Fallback>
      </mc:AlternateContent>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18" y="2677561"/>
            <a:ext cx="3701604" cy="5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3926173" y="2771636"/>
                <a:ext cx="11283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m:t>
                      </m:r>
                      <m:r>
                        <a:rPr lang="en-US" b="0" i="1" smtClean="0">
                          <a:latin typeface="Cambria Math"/>
                        </a:rPr>
                        <m:t>𝑝</m:t>
                      </m:r>
                      <m:r>
                        <a:rPr lang="en-US" b="0" i="1" smtClean="0">
                          <a:latin typeface="Cambria Math"/>
                        </a:rPr>
                        <m:t>)</m:t>
                      </m:r>
                      <m:r>
                        <a:rPr lang="en-US" b="0" i="1" smtClean="0">
                          <a:latin typeface="Cambria Math"/>
                          <a:ea typeface="Cambria Math"/>
                        </a:rPr>
                        <m:t>𝛿</m:t>
                      </m:r>
                      <m:r>
                        <a:rPr lang="en-US" b="0" i="1" smtClean="0">
                          <a:latin typeface="Cambria Math"/>
                          <a:ea typeface="Cambria Math"/>
                        </a:rPr>
                        <m:t>(</m:t>
                      </m:r>
                      <m:r>
                        <a:rPr lang="en-US" b="0" i="1" smtClean="0">
                          <a:latin typeface="Cambria Math"/>
                          <a:ea typeface="Cambria Math"/>
                        </a:rPr>
                        <m:t>𝑧</m:t>
                      </m:r>
                      <m:r>
                        <a:rPr lang="en-US" b="0" i="1" smtClean="0">
                          <a:latin typeface="Cambria Math"/>
                          <a:ea typeface="Cambria Math"/>
                        </a:rPr>
                        <m:t>)</m:t>
                      </m:r>
                    </m:oMath>
                  </m:oMathPara>
                </a14:m>
                <a:endParaRPr lang="ru-RU" dirty="0"/>
              </a:p>
            </p:txBody>
          </p:sp>
        </mc:Choice>
        <mc:Fallback xmlns="">
          <p:sp>
            <p:nvSpPr>
              <p:cNvPr id="4" name="TextBox 3"/>
              <p:cNvSpPr txBox="1">
                <a:spLocks noRot="1" noChangeAspect="1" noMove="1" noResize="1" noEditPoints="1" noAdjustHandles="1" noChangeArrowheads="1" noChangeShapeType="1" noTextEdit="1"/>
              </p:cNvSpPr>
              <p:nvPr/>
            </p:nvSpPr>
            <p:spPr>
              <a:xfrm>
                <a:off x="3926173" y="2771636"/>
                <a:ext cx="1128322" cy="369332"/>
              </a:xfrm>
              <a:prstGeom prst="rect">
                <a:avLst/>
              </a:prstGeom>
              <a:blipFill rotWithShape="1">
                <a:blip r:embed="rId4"/>
                <a:stretch>
                  <a:fillRect b="-13333"/>
                </a:stretch>
              </a:blipFill>
            </p:spPr>
            <p:txBody>
              <a:bodyPr/>
              <a:lstStyle/>
              <a:p>
                <a:r>
                  <a:rPr lang="ru-RU">
                    <a:noFill/>
                  </a:rPr>
                  <a:t> </a:t>
                </a:r>
              </a:p>
            </p:txBody>
          </p:sp>
        </mc:Fallback>
      </mc:AlternateContent>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923" y="3763473"/>
            <a:ext cx="1978149" cy="67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5432566"/>
            <a:ext cx="3331121" cy="58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432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620688"/>
            <a:ext cx="7560840" cy="4801314"/>
          </a:xfrm>
          <a:prstGeom prst="rect">
            <a:avLst/>
          </a:prstGeom>
          <a:noFill/>
        </p:spPr>
        <p:txBody>
          <a:bodyPr wrap="square" rtlCol="0">
            <a:spAutoFit/>
          </a:bodyPr>
          <a:lstStyle/>
          <a:p>
            <a:pPr>
              <a:lnSpc>
                <a:spcPct val="90000"/>
              </a:lnSpc>
            </a:pPr>
            <a:r>
              <a:rPr lang="en-US" sz="2000" dirty="0" err="1" smtClean="0"/>
              <a:t>Hystorically</a:t>
            </a:r>
            <a:r>
              <a:rPr lang="en-US" sz="2000" dirty="0" smtClean="0"/>
              <a:t>, the first evidence for the existence of the Galactic cosm</a:t>
            </a:r>
            <a:r>
              <a:rPr lang="en-US" sz="2000" dirty="0"/>
              <a:t>i</a:t>
            </a:r>
            <a:r>
              <a:rPr lang="en-US" sz="2000" dirty="0" smtClean="0"/>
              <a:t>c ray halo came from radio observations. </a:t>
            </a:r>
            <a:r>
              <a:rPr lang="en-US" altLang="ru-RU" sz="2000" dirty="0"/>
              <a:t>The diffuse radio emission of the Galaxy </a:t>
            </a:r>
            <a:r>
              <a:rPr lang="en-US" altLang="ru-RU" sz="2000" dirty="0" smtClean="0"/>
              <a:t>was </a:t>
            </a:r>
            <a:r>
              <a:rPr lang="en-US" altLang="ru-RU" sz="2000" dirty="0"/>
              <a:t>discovered by an American radio </a:t>
            </a:r>
            <a:endParaRPr lang="en-US" altLang="ru-RU" sz="2000" dirty="0" smtClean="0"/>
          </a:p>
          <a:p>
            <a:pPr>
              <a:lnSpc>
                <a:spcPct val="90000"/>
              </a:lnSpc>
            </a:pPr>
            <a:r>
              <a:rPr lang="en-US" altLang="ru-RU" sz="2000" dirty="0" smtClean="0"/>
              <a:t>engineer</a:t>
            </a:r>
            <a:r>
              <a:rPr lang="en-US" altLang="ru-RU" sz="2000" dirty="0"/>
              <a:t>, </a:t>
            </a:r>
            <a:r>
              <a:rPr lang="en-US" altLang="ru-RU" sz="2000" dirty="0" smtClean="0"/>
              <a:t>Karl </a:t>
            </a:r>
            <a:r>
              <a:rPr lang="en-US" altLang="ru-RU" sz="2000" dirty="0" err="1"/>
              <a:t>Jansky</a:t>
            </a:r>
            <a:r>
              <a:rPr lang="en-US" altLang="ru-RU" sz="2000" dirty="0"/>
              <a:t>, in 1932 who investigated </a:t>
            </a:r>
            <a:endParaRPr lang="en-US" altLang="ru-RU" sz="2000" dirty="0" smtClean="0"/>
          </a:p>
          <a:p>
            <a:pPr>
              <a:lnSpc>
                <a:spcPct val="90000"/>
              </a:lnSpc>
            </a:pPr>
            <a:r>
              <a:rPr lang="en-US" altLang="ru-RU" sz="2000" dirty="0" smtClean="0"/>
              <a:t>a </a:t>
            </a:r>
            <a:r>
              <a:rPr lang="en-US" altLang="ru-RU" sz="2000" dirty="0"/>
              <a:t>background </a:t>
            </a:r>
            <a:r>
              <a:rPr lang="ru-RU" altLang="ru-RU" sz="2000" dirty="0" err="1" smtClean="0"/>
              <a:t>radio</a:t>
            </a:r>
            <a:r>
              <a:rPr lang="en-US" altLang="ru-RU" sz="2000" dirty="0" smtClean="0"/>
              <a:t> </a:t>
            </a:r>
            <a:r>
              <a:rPr lang="ru-RU" altLang="ru-RU" sz="2000" dirty="0" err="1"/>
              <a:t>noise</a:t>
            </a:r>
            <a:r>
              <a:rPr lang="en-US" altLang="ru-RU" sz="2000" dirty="0"/>
              <a:t> and found </a:t>
            </a:r>
            <a:endParaRPr lang="en-US" altLang="ru-RU" sz="2000" dirty="0" smtClean="0"/>
          </a:p>
          <a:p>
            <a:pPr>
              <a:lnSpc>
                <a:spcPct val="90000"/>
              </a:lnSpc>
            </a:pPr>
            <a:r>
              <a:rPr lang="en-US" altLang="ru-RU" sz="2000" dirty="0" smtClean="0"/>
              <a:t>its maximum in </a:t>
            </a:r>
            <a:r>
              <a:rPr lang="en-US" altLang="ru-RU" sz="2000" dirty="0"/>
              <a:t>the direction </a:t>
            </a:r>
            <a:r>
              <a:rPr lang="en-US" altLang="ru-RU" sz="2000" dirty="0" smtClean="0"/>
              <a:t>of </a:t>
            </a:r>
            <a:r>
              <a:rPr lang="en-US" altLang="ru-RU" sz="2000" dirty="0"/>
              <a:t>the </a:t>
            </a:r>
            <a:endParaRPr lang="en-US" altLang="ru-RU" sz="2000" dirty="0" smtClean="0"/>
          </a:p>
          <a:p>
            <a:pPr>
              <a:lnSpc>
                <a:spcPct val="90000"/>
              </a:lnSpc>
            </a:pPr>
            <a:r>
              <a:rPr lang="en-US" altLang="ru-RU" sz="2000" dirty="0" smtClean="0"/>
              <a:t>Galactic </a:t>
            </a:r>
            <a:r>
              <a:rPr lang="en-US" altLang="ru-RU" sz="2000" dirty="0"/>
              <a:t>plane. </a:t>
            </a:r>
            <a:endParaRPr lang="en-US" altLang="ru-RU" sz="2000" dirty="0" smtClean="0"/>
          </a:p>
          <a:p>
            <a:endParaRPr lang="en-US" sz="2000" dirty="0" smtClean="0"/>
          </a:p>
          <a:p>
            <a:r>
              <a:rPr lang="en-US" sz="2000" dirty="0" smtClean="0"/>
              <a:t>Measurements of the diffuse radio </a:t>
            </a:r>
          </a:p>
          <a:p>
            <a:r>
              <a:rPr lang="en-US" sz="2000" dirty="0" smtClean="0"/>
              <a:t>emission showed from that its </a:t>
            </a:r>
          </a:p>
          <a:p>
            <a:r>
              <a:rPr lang="en-US" sz="2000" dirty="0" smtClean="0"/>
              <a:t>distribution of the sky is anisotropic, </a:t>
            </a:r>
          </a:p>
          <a:p>
            <a:r>
              <a:rPr lang="en-US" sz="2000" dirty="0" smtClean="0"/>
              <a:t>but the intensity of the radio emission does not significantly vary </a:t>
            </a:r>
            <a:r>
              <a:rPr lang="en-US" sz="2000" dirty="0"/>
              <a:t>for </a:t>
            </a:r>
            <a:r>
              <a:rPr lang="en-US" sz="2000" dirty="0" smtClean="0"/>
              <a:t> for directions perpendicular to the galactic plane. From this one may conclude that a considerable part of the radio flux is generated  inside our Galaxy, and the radio emitting region is not to the galactic disk.</a:t>
            </a:r>
          </a:p>
          <a:p>
            <a:endParaRPr lang="en-US" sz="2000" dirty="0"/>
          </a:p>
        </p:txBody>
      </p:sp>
      <p:pic>
        <p:nvPicPr>
          <p:cNvPr id="5" name="Picture 7" descr="Картинка 1 из 526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268760"/>
            <a:ext cx="1879600" cy="248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924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4" y="116632"/>
            <a:ext cx="8741227" cy="796950"/>
          </a:xfrm>
        </p:spPr>
        <p:txBody>
          <a:bodyPr>
            <a:normAutofit fontScale="90000"/>
          </a:bodyPr>
          <a:lstStyle/>
          <a:p>
            <a:r>
              <a:rPr lang="en-US" sz="2800" dirty="0" smtClean="0"/>
              <a:t>Nonlinear model of CR propagation and escape from the Galaxy (</a:t>
            </a:r>
            <a:r>
              <a:rPr lang="en-US" sz="2800" dirty="0" err="1" smtClean="0"/>
              <a:t>Dogiel</a:t>
            </a:r>
            <a:r>
              <a:rPr lang="en-US" sz="2800" dirty="0"/>
              <a:t> </a:t>
            </a:r>
            <a:r>
              <a:rPr lang="en-US" sz="2800" dirty="0" smtClean="0"/>
              <a:t>et al, 2020) </a:t>
            </a:r>
            <a:endParaRPr lang="ru-RU" sz="2800" dirty="0"/>
          </a:p>
        </p:txBody>
      </p:sp>
      <p:sp>
        <p:nvSpPr>
          <p:cNvPr id="3" name="TextBox 2"/>
          <p:cNvSpPr txBox="1"/>
          <p:nvPr/>
        </p:nvSpPr>
        <p:spPr>
          <a:xfrm>
            <a:off x="1187624" y="817309"/>
            <a:ext cx="5760640" cy="923330"/>
          </a:xfrm>
          <a:prstGeom prst="rect">
            <a:avLst/>
          </a:prstGeom>
          <a:noFill/>
        </p:spPr>
        <p:txBody>
          <a:bodyPr wrap="square" rtlCol="0">
            <a:spAutoFit/>
          </a:bodyPr>
          <a:lstStyle/>
          <a:p>
            <a:r>
              <a:rPr lang="en-US" dirty="0" smtClean="0"/>
              <a:t>The simplified equation  for the MHD-fluctuations is</a:t>
            </a:r>
          </a:p>
          <a:p>
            <a:r>
              <a:rPr lang="en-US" dirty="0" smtClean="0"/>
              <a:t>                                                              </a:t>
            </a:r>
          </a:p>
          <a:p>
            <a:r>
              <a:rPr lang="en-US" dirty="0" smtClean="0"/>
              <a:t>                                                                                         </a:t>
            </a:r>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184094"/>
            <a:ext cx="3331121" cy="58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p:cNvSpPr txBox="1"/>
              <p:nvPr/>
            </p:nvSpPr>
            <p:spPr>
              <a:xfrm>
                <a:off x="467544" y="1772816"/>
                <a:ext cx="8424936"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Dogiel et al. (2020) conclude that the CR halo is about 1</a:t>
                </a:r>
                <a14:m>
                  <m:oMath xmlns:m="http://schemas.openxmlformats.org/officeDocument/2006/math">
                    <m:r>
                      <a:rPr lang="en-US" i="1">
                        <a:latin typeface="Cambria Math"/>
                        <a:ea typeface="Cambria Math"/>
                      </a:rPr>
                      <m:t>~</m:t>
                    </m:r>
                  </m:oMath>
                </a14:m>
                <a:r>
                  <a:rPr lang="en-US" dirty="0" err="1"/>
                  <a:t>kpc</a:t>
                </a:r>
                <a:r>
                  <a:rPr lang="en-US" dirty="0"/>
                  <a:t> or less, depending on the energy. This favors local </a:t>
                </a:r>
                <a:r>
                  <a:rPr lang="en-US" dirty="0" smtClean="0"/>
                  <a:t>origin </a:t>
                </a:r>
                <a:r>
                  <a:rPr lang="en-US" dirty="0"/>
                  <a:t>of CRs in the </a:t>
                </a:r>
                <a:r>
                  <a:rPr lang="en-US" dirty="0" smtClean="0"/>
                  <a:t>disk, </a:t>
                </a:r>
                <a:r>
                  <a:rPr lang="en-US" dirty="0"/>
                  <a:t>suggesting that a global CR mixture in the Galaxy is insignificant</a:t>
                </a:r>
                <a:r>
                  <a:rPr lang="en-US" dirty="0" smtClean="0"/>
                  <a:t>.</a:t>
                </a:r>
              </a:p>
              <a:p>
                <a:pPr marL="285750" indent="-285750">
                  <a:buFont typeface="Arial" panose="020B0604020202020204" pitchFamily="34" charset="0"/>
                  <a:buChar char="•"/>
                </a:pPr>
                <a:r>
                  <a:rPr lang="en-US" dirty="0"/>
                  <a:t>The calculated Galactic spectrum of protons shows a remarkable agreement with </a:t>
                </a:r>
                <a:r>
                  <a:rPr lang="en-US" dirty="0" smtClean="0"/>
                  <a:t>observations, reproducing </a:t>
                </a:r>
                <a:r>
                  <a:rPr lang="en-US" dirty="0"/>
                  <a:t>the position of the spectral break at </a:t>
                </a:r>
                <a14:m>
                  <m:oMath xmlns:m="http://schemas.openxmlformats.org/officeDocument/2006/math">
                    <m:r>
                      <a:rPr lang="en-US" i="1" smtClean="0">
                        <a:latin typeface="Cambria Math"/>
                        <a:ea typeface="Cambria Math"/>
                      </a:rPr>
                      <m:t>~</m:t>
                    </m:r>
                  </m:oMath>
                </a14:m>
                <a:r>
                  <a:rPr lang="en-US" i="1" dirty="0" smtClean="0"/>
                  <a:t>0.6 </a:t>
                </a:r>
                <a:r>
                  <a:rPr lang="en-US" i="1" dirty="0" err="1"/>
                  <a:t>TeV</a:t>
                </a:r>
                <a:r>
                  <a:rPr lang="en-US" i="1" dirty="0"/>
                  <a:t> </a:t>
                </a:r>
                <a:r>
                  <a:rPr lang="en-US" dirty="0"/>
                  <a:t>and the spectral shape up to ∼</a:t>
                </a:r>
                <a:r>
                  <a:rPr lang="en-US" i="1" dirty="0" smtClean="0"/>
                  <a:t>10 </a:t>
                </a:r>
                <a:r>
                  <a:rPr lang="en-US" i="1" dirty="0" err="1" smtClean="0"/>
                  <a:t>TeV</a:t>
                </a:r>
                <a:r>
                  <a:rPr lang="en-US" dirty="0" smtClean="0"/>
                  <a:t>. </a:t>
                </a:r>
              </a:p>
              <a:p>
                <a:pPr marL="285750" indent="-285750">
                  <a:buFont typeface="Arial" panose="020B0604020202020204" pitchFamily="34" charset="0"/>
                  <a:buChar char="•"/>
                </a:pPr>
                <a:endParaRPr lang="en-US" dirty="0"/>
              </a:p>
              <a:p>
                <a:endParaRPr lang="en-US" dirty="0" smtClean="0"/>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err="1" smtClean="0"/>
                  <a:t>Dogiel</a:t>
                </a:r>
                <a:r>
                  <a:rPr lang="en-US" dirty="0" smtClean="0"/>
                  <a:t> </a:t>
                </a:r>
                <a:r>
                  <a:rPr lang="en-US" dirty="0"/>
                  <a:t>et al</a:t>
                </a:r>
                <a:r>
                  <a:rPr lang="en-US" dirty="0" smtClean="0"/>
                  <a:t>. (</a:t>
                </a:r>
                <a:r>
                  <a:rPr lang="en-US" dirty="0"/>
                  <a:t>2020) predicts a </a:t>
                </a:r>
                <a:r>
                  <a:rPr lang="en-US" dirty="0" smtClean="0"/>
                  <a:t>very small </a:t>
                </a:r>
                <a:r>
                  <a:rPr lang="en-US" dirty="0"/>
                  <a:t>size of the halo at low </a:t>
                </a:r>
                <a:r>
                  <a:rPr lang="en-US" dirty="0" smtClean="0"/>
                  <a:t>energies CRs, which escape directly from the Galactic disk. At this energies there which </a:t>
                </a:r>
                <a:r>
                  <a:rPr lang="en-US" dirty="0"/>
                  <a:t>does not agree with experimental data.</a:t>
                </a:r>
              </a:p>
              <a:p>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1772816"/>
                <a:ext cx="8424936" cy="4524315"/>
              </a:xfrm>
              <a:prstGeom prst="rect">
                <a:avLst/>
              </a:prstGeom>
              <a:blipFill rotWithShape="1">
                <a:blip r:embed="rId4"/>
                <a:stretch>
                  <a:fillRect l="-507" t="-674"/>
                </a:stretch>
              </a:blipFill>
            </p:spPr>
            <p:txBody>
              <a:bodyPr/>
              <a:lstStyle/>
              <a:p>
                <a:r>
                  <a:rPr lang="ru-RU">
                    <a:noFill/>
                  </a:rPr>
                  <a:t> </a:t>
                </a:r>
              </a:p>
            </p:txBody>
          </p:sp>
        </mc:Fallback>
      </mc:AlternateContent>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219408"/>
            <a:ext cx="2880492" cy="190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24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4624"/>
            <a:ext cx="8856984" cy="576064"/>
          </a:xfrm>
        </p:spPr>
        <p:txBody>
          <a:bodyPr>
            <a:noAutofit/>
          </a:bodyPr>
          <a:lstStyle/>
          <a:p>
            <a:r>
              <a:rPr lang="en-US" sz="2000" dirty="0" smtClean="0"/>
              <a:t>Nonlinear Landau damping of MHD-fluctuations </a:t>
            </a:r>
            <a:r>
              <a:rPr lang="en-US" sz="2000" dirty="0"/>
              <a:t/>
            </a:r>
            <a:br>
              <a:rPr lang="en-US" sz="2000" dirty="0"/>
            </a:br>
            <a:r>
              <a:rPr lang="en-US" sz="2000" dirty="0" smtClean="0"/>
              <a:t>(</a:t>
            </a:r>
            <a:r>
              <a:rPr lang="en-US" sz="2000" dirty="0" err="1" smtClean="0"/>
              <a:t>Chernyshov</a:t>
            </a:r>
            <a:r>
              <a:rPr lang="en-US" sz="2000" dirty="0" smtClean="0"/>
              <a:t> et al.(2022,2024), </a:t>
            </a:r>
            <a:r>
              <a:rPr lang="en-US" sz="2000" dirty="0" err="1" smtClean="0"/>
              <a:t>Pezzi</a:t>
            </a:r>
            <a:r>
              <a:rPr lang="en-US" sz="2000" dirty="0" smtClean="0"/>
              <a:t> </a:t>
            </a:r>
            <a:r>
              <a:rPr lang="en-US" sz="2000" dirty="0"/>
              <a:t>&amp; </a:t>
            </a:r>
            <a:r>
              <a:rPr lang="en-US" sz="2000" dirty="0" err="1"/>
              <a:t>Blasi</a:t>
            </a:r>
            <a:r>
              <a:rPr lang="en-US" sz="2000" dirty="0"/>
              <a:t> (2024), </a:t>
            </a:r>
            <a:r>
              <a:rPr lang="en-US" sz="2000" dirty="0" err="1"/>
              <a:t>Schroer</a:t>
            </a:r>
            <a:r>
              <a:rPr lang="en-US" sz="2000" dirty="0"/>
              <a:t> et al. (2024) etc. )</a:t>
            </a:r>
            <a:endParaRPr lang="ru-RU" sz="2000" dirty="0"/>
          </a:p>
        </p:txBody>
      </p:sp>
      <mc:AlternateContent xmlns:mc="http://schemas.openxmlformats.org/markup-compatibility/2006" xmlns:a14="http://schemas.microsoft.com/office/drawing/2010/main">
        <mc:Choice Requires="a14">
          <p:sp>
            <p:nvSpPr>
              <p:cNvPr id="3" name="TextBox 2"/>
              <p:cNvSpPr txBox="1"/>
              <p:nvPr/>
            </p:nvSpPr>
            <p:spPr>
              <a:xfrm>
                <a:off x="611560" y="681658"/>
                <a:ext cx="8280920"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To overcome </a:t>
                </a:r>
                <a:r>
                  <a:rPr lang="en-US" sz="1600" dirty="0"/>
                  <a:t>this discrepancy, </a:t>
                </a:r>
                <a:r>
                  <a:rPr lang="en-US" sz="1600" dirty="0" err="1" smtClean="0"/>
                  <a:t>Chernyshov</a:t>
                </a:r>
                <a:r>
                  <a:rPr lang="en-US" sz="1600" dirty="0" smtClean="0"/>
                  <a:t> et al. (2022,2024)  included the </a:t>
                </a:r>
                <a:r>
                  <a:rPr lang="en-US" sz="1600" dirty="0"/>
                  <a:t>nonlinear </a:t>
                </a:r>
                <a:r>
                  <a:rPr lang="en-US" sz="1600" dirty="0" smtClean="0"/>
                  <a:t>Landau (NL</a:t>
                </a:r>
                <a:r>
                  <a:rPr lang="en-US" sz="1600" dirty="0"/>
                  <a:t>) damping in the present </a:t>
                </a:r>
                <a:r>
                  <a:rPr lang="en-US" sz="1600" dirty="0" smtClean="0"/>
                  <a:t>model were </a:t>
                </a:r>
                <a14:m>
                  <m:oMath xmlns:m="http://schemas.openxmlformats.org/officeDocument/2006/math">
                    <m:sSub>
                      <m:sSubPr>
                        <m:ctrlPr>
                          <a:rPr lang="en-US" sz="1600" i="1" smtClean="0">
                            <a:latin typeface="Cambria Math"/>
                          </a:rPr>
                        </m:ctrlPr>
                      </m:sSubPr>
                      <m:e>
                        <m:r>
                          <m:rPr>
                            <m:sty m:val="p"/>
                          </m:rPr>
                          <a:rPr lang="el-GR" sz="1600" i="1" smtClean="0">
                            <a:latin typeface="Cambria Math"/>
                            <a:ea typeface="Cambria Math"/>
                          </a:rPr>
                          <m:t>Γ</m:t>
                        </m:r>
                      </m:e>
                      <m:sub>
                        <m:r>
                          <a:rPr lang="en-US" sz="1600" b="0" i="1" smtClean="0">
                            <a:latin typeface="Cambria Math"/>
                          </a:rPr>
                          <m:t>𝐶𝑅</m:t>
                        </m:r>
                      </m:sub>
                    </m:sSub>
                    <m:r>
                      <a:rPr lang="en-US" sz="1600" b="0" i="1" smtClean="0">
                        <a:latin typeface="Cambria Math"/>
                      </a:rPr>
                      <m:t>=</m:t>
                    </m:r>
                    <m:sSub>
                      <m:sSubPr>
                        <m:ctrlPr>
                          <a:rPr lang="en-US" sz="1600" b="0" i="1" smtClean="0">
                            <a:latin typeface="Cambria Math"/>
                          </a:rPr>
                        </m:ctrlPr>
                      </m:sSubPr>
                      <m:e>
                        <m:r>
                          <a:rPr lang="en-US" sz="1600" b="0" i="1" smtClean="0">
                            <a:latin typeface="Cambria Math"/>
                            <a:ea typeface="Cambria Math"/>
                          </a:rPr>
                          <m:t>𝜈</m:t>
                        </m:r>
                      </m:e>
                      <m:sub>
                        <m:r>
                          <a:rPr lang="en-US" sz="1600" b="0" i="1" smtClean="0">
                            <a:latin typeface="Cambria Math"/>
                          </a:rPr>
                          <m:t>𝑁𝐿𝐷</m:t>
                        </m:r>
                      </m:sub>
                    </m:sSub>
                  </m:oMath>
                </a14:m>
                <a:r>
                  <a:rPr lang="en-US" sz="1600" dirty="0" smtClean="0"/>
                  <a:t>. </a:t>
                </a:r>
              </a:p>
              <a:p>
                <a:pPr marL="285750" indent="-285750">
                  <a:buFont typeface="Arial" panose="020B0604020202020204" pitchFamily="34" charset="0"/>
                  <a:buChar char="•"/>
                </a:pPr>
                <a:r>
                  <a:rPr lang="en-US" sz="1600" dirty="0" smtClean="0"/>
                  <a:t>The </a:t>
                </a:r>
                <a:r>
                  <a:rPr lang="en-US" sz="1600" dirty="0"/>
                  <a:t>wave damping is due to the interactions of thermal particles with these fields. The MHD-turbulence, which prevents CR escape from the Galaxy, is entirely generated by the resonant streaming instability. The key mechanism controlling the halo size is the nonlinear Landau (NL) </a:t>
                </a:r>
                <a:r>
                  <a:rPr lang="en-US" sz="1600" dirty="0" smtClean="0"/>
                  <a:t>damping, which </a:t>
                </a:r>
                <a:r>
                  <a:rPr lang="en-US" sz="1600" dirty="0"/>
                  <a:t>suppresses the amplitude of MHD </a:t>
                </a:r>
                <a:r>
                  <a:rPr lang="en-US" sz="1600" dirty="0" smtClean="0"/>
                  <a:t>fluctuations compared </a:t>
                </a:r>
                <a:r>
                  <a:rPr lang="en-US" sz="1600" dirty="0"/>
                  <a:t>to the previous model, </a:t>
                </a:r>
                <a:r>
                  <a:rPr lang="en-US" sz="1600" dirty="0" smtClean="0"/>
                  <a:t> prevents effectively CR </a:t>
                </a:r>
                <a:r>
                  <a:rPr lang="en-US" sz="1600" dirty="0"/>
                  <a:t>escape from the Galaxy </a:t>
                </a:r>
                <a:r>
                  <a:rPr lang="en-US" sz="1600" dirty="0" smtClean="0"/>
                  <a:t>by the </a:t>
                </a:r>
                <a:r>
                  <a:rPr lang="en-US" sz="1600" dirty="0"/>
                  <a:t>nonlinear Landau (NL) </a:t>
                </a:r>
                <a:r>
                  <a:rPr lang="en-US" sz="1600" dirty="0" smtClean="0"/>
                  <a:t>damping, and this key </a:t>
                </a:r>
                <a:r>
                  <a:rPr lang="en-US" sz="1600" dirty="0"/>
                  <a:t>mechanism controls the halo size </a:t>
                </a:r>
                <a:r>
                  <a:rPr lang="en-US" sz="1600" dirty="0" smtClean="0"/>
                  <a:t>making its </a:t>
                </a:r>
                <a:r>
                  <a:rPr lang="en-US" sz="1600" dirty="0"/>
                  <a:t>the halo </a:t>
                </a:r>
                <a:r>
                  <a:rPr lang="en-US" sz="1600" dirty="0" smtClean="0"/>
                  <a:t>larger;</a:t>
                </a:r>
                <a:r>
                  <a:rPr lang="en-US" sz="1600" dirty="0"/>
                  <a:t> </a:t>
                </a:r>
                <a:endParaRPr lang="en-US" sz="1600" dirty="0" smtClean="0"/>
              </a:p>
              <a:p>
                <a:pPr marL="285750" indent="-285750">
                  <a:buFont typeface="Arial" panose="020B0604020202020204" pitchFamily="34" charset="0"/>
                  <a:buChar char="•"/>
                </a:pPr>
                <a:r>
                  <a:rPr lang="en-US" sz="1600" dirty="0" smtClean="0"/>
                  <a:t>Their model was </a:t>
                </a:r>
                <a:r>
                  <a:rPr lang="en-US" sz="1600" dirty="0"/>
                  <a:t>able to reproduce the spectrum of </a:t>
                </a:r>
                <a:r>
                  <a:rPr lang="en-US" sz="1600" dirty="0" smtClean="0"/>
                  <a:t>CR protons </a:t>
                </a:r>
                <a:r>
                  <a:rPr lang="en-US" sz="1600" dirty="0"/>
                  <a:t>in a wide range of energies, including the </a:t>
                </a:r>
                <a:r>
                  <a:rPr lang="en-US" sz="1600" dirty="0" smtClean="0"/>
                  <a:t>spectral features </a:t>
                </a:r>
                <a:r>
                  <a:rPr lang="en-US" sz="1600" dirty="0"/>
                  <a:t>observed between ∼ 10 </a:t>
                </a:r>
                <a:r>
                  <a:rPr lang="en-US" sz="1600" dirty="0" err="1"/>
                  <a:t>GeV</a:t>
                </a:r>
                <a:r>
                  <a:rPr lang="en-US" sz="1600" dirty="0"/>
                  <a:t> and ∼ 10 </a:t>
                </a:r>
                <a:r>
                  <a:rPr lang="en-US" sz="1600" dirty="0" err="1" smtClean="0"/>
                  <a:t>TeV</a:t>
                </a:r>
                <a:r>
                  <a:rPr lang="en-US" sz="1600" dirty="0" smtClean="0"/>
                  <a:t>. This model predicted  a reasonable </a:t>
                </a:r>
                <a:r>
                  <a:rPr lang="en-US" sz="1600" dirty="0"/>
                  <a:t>halo size of about 1 </a:t>
                </a:r>
                <a:r>
                  <a:rPr lang="en-US" sz="1600" dirty="0" err="1"/>
                  <a:t>kpc</a:t>
                </a:r>
                <a:r>
                  <a:rPr lang="en-US" sz="1600" dirty="0"/>
                  <a:t> </a:t>
                </a:r>
                <a:r>
                  <a:rPr lang="en-US" sz="1600" dirty="0" smtClean="0"/>
                  <a:t>at above </a:t>
                </a:r>
                <a:r>
                  <a:rPr lang="en-US" sz="1600" dirty="0"/>
                  <a:t>1 </a:t>
                </a:r>
                <a:r>
                  <a:rPr lang="en-US" sz="1600" dirty="0" err="1"/>
                  <a:t>GeV</a:t>
                </a:r>
                <a:r>
                  <a:rPr lang="en-US" sz="1600" dirty="0" smtClean="0"/>
                  <a:t>.</a:t>
                </a:r>
              </a:p>
              <a:p>
                <a:pPr marL="285750" indent="-285750">
                  <a:buFont typeface="Arial" panose="020B0604020202020204" pitchFamily="34" charset="0"/>
                  <a:buChar char="•"/>
                </a:pPr>
                <a:r>
                  <a:rPr lang="en-US" sz="1600" dirty="0" smtClean="0"/>
                  <a:t>Halo size </a:t>
                </a:r>
                <a14:m>
                  <m:oMath xmlns:m="http://schemas.openxmlformats.org/officeDocument/2006/math">
                    <m:sSub>
                      <m:sSubPr>
                        <m:ctrlPr>
                          <a:rPr lang="en-US" sz="1600" i="1">
                            <a:latin typeface="Cambria Math"/>
                          </a:rPr>
                        </m:ctrlPr>
                      </m:sSubPr>
                      <m:e>
                        <m:r>
                          <a:rPr lang="en-US" sz="1600" i="1">
                            <a:latin typeface="Cambria Math"/>
                          </a:rPr>
                          <m:t>𝑧</m:t>
                        </m:r>
                      </m:e>
                      <m:sub>
                        <m:r>
                          <a:rPr lang="en-US" sz="1600" i="1">
                            <a:latin typeface="Cambria Math"/>
                          </a:rPr>
                          <m:t>𝐻</m:t>
                        </m:r>
                      </m:sub>
                    </m:sSub>
                  </m:oMath>
                </a14:m>
                <a:r>
                  <a:rPr lang="en-US" sz="1600" dirty="0"/>
                  <a:t>(</a:t>
                </a:r>
                <a:r>
                  <a:rPr lang="en-US" sz="1600" dirty="0" smtClean="0"/>
                  <a:t>E) is estimated from the ratio secondary beryllium-to-boron.  </a:t>
                </a:r>
              </a:p>
              <a:p>
                <a:r>
                  <a:rPr lang="en-US" sz="1600" dirty="0"/>
                  <a:t> </a:t>
                </a:r>
                <a:r>
                  <a:rPr lang="en-US" sz="1600" dirty="0" smtClean="0"/>
                  <a:t>      For E~1 </a:t>
                </a:r>
                <a:r>
                  <a:rPr lang="en-US" sz="1600" dirty="0" err="1" smtClean="0"/>
                  <a:t>GeV</a:t>
                </a:r>
                <a:r>
                  <a:rPr lang="en-US" sz="1600" dirty="0" smtClean="0"/>
                  <a:t>  z~1 </a:t>
                </a:r>
                <a:r>
                  <a:rPr lang="en-US" sz="1600" dirty="0" err="1"/>
                  <a:t>k</a:t>
                </a:r>
                <a:r>
                  <a:rPr lang="en-US" sz="1600" dirty="0" err="1" smtClean="0"/>
                  <a:t>pc</a:t>
                </a:r>
                <a:r>
                  <a:rPr lang="en-US" sz="1600" dirty="0" smtClean="0"/>
                  <a:t>.</a:t>
                </a:r>
              </a:p>
            </p:txBody>
          </p:sp>
        </mc:Choice>
        <mc:Fallback xmlns="">
          <p:sp>
            <p:nvSpPr>
              <p:cNvPr id="3" name="TextBox 2"/>
              <p:cNvSpPr txBox="1">
                <a:spLocks noRot="1" noChangeAspect="1" noMove="1" noResize="1" noEditPoints="1" noAdjustHandles="1" noChangeArrowheads="1" noChangeShapeType="1" noTextEdit="1"/>
              </p:cNvSpPr>
              <p:nvPr/>
            </p:nvSpPr>
            <p:spPr>
              <a:xfrm>
                <a:off x="611560" y="681658"/>
                <a:ext cx="8280920" cy="3293209"/>
              </a:xfrm>
              <a:prstGeom prst="rect">
                <a:avLst/>
              </a:prstGeom>
              <a:blipFill rotWithShape="1">
                <a:blip r:embed="rId2"/>
                <a:stretch>
                  <a:fillRect l="-221" t="-556" r="-515" b="-1481"/>
                </a:stretch>
              </a:blipFill>
            </p:spPr>
            <p:txBody>
              <a:bodyPr/>
              <a:lstStyle/>
              <a:p>
                <a:r>
                  <a:rPr lang="ru-RU">
                    <a:noFill/>
                  </a:rPr>
                  <a:t> </a:t>
                </a:r>
              </a:p>
            </p:txBody>
          </p:sp>
        </mc:Fallback>
      </mc:AlternateContent>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3" y="4432787"/>
            <a:ext cx="3096343" cy="23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50" y="4418952"/>
            <a:ext cx="3081270" cy="239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834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1143000"/>
          </a:xfrm>
        </p:spPr>
        <p:txBody>
          <a:bodyPr>
            <a:normAutofit/>
          </a:bodyPr>
          <a:lstStyle/>
          <a:p>
            <a:r>
              <a:rPr lang="en-US" sz="2800" dirty="0" smtClean="0"/>
              <a:t>Nonlinear advection of CRs </a:t>
            </a:r>
            <a:r>
              <a:rPr lang="en-US" sz="2800" dirty="0"/>
              <a:t> </a:t>
            </a:r>
            <a:r>
              <a:rPr lang="en-US" sz="2800" dirty="0" smtClean="0"/>
              <a:t>from the Galaxy</a:t>
            </a:r>
            <a:br>
              <a:rPr lang="en-US" sz="2800" dirty="0" smtClean="0"/>
            </a:br>
            <a:r>
              <a:rPr lang="en-US" sz="2800" dirty="0" smtClean="0"/>
              <a:t>(</a:t>
            </a:r>
            <a:r>
              <a:rPr lang="en-US" sz="2800" dirty="0" err="1" smtClean="0"/>
              <a:t>Recchia</a:t>
            </a:r>
            <a:r>
              <a:rPr lang="en-US" sz="2800" dirty="0" smtClean="0"/>
              <a:t> </a:t>
            </a:r>
            <a:r>
              <a:rPr lang="en-US" sz="2800" dirty="0"/>
              <a:t>et al.2016)</a:t>
            </a:r>
            <a:endParaRPr lang="ru-RU" sz="2800" dirty="0"/>
          </a:p>
        </p:txBody>
      </p:sp>
      <p:sp>
        <p:nvSpPr>
          <p:cNvPr id="3" name="TextBox 2"/>
          <p:cNvSpPr txBox="1"/>
          <p:nvPr/>
        </p:nvSpPr>
        <p:spPr>
          <a:xfrm>
            <a:off x="550611" y="980728"/>
            <a:ext cx="8424936"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Analysis of the CR galactic spectrum together with the hydrodynamic </a:t>
            </a:r>
            <a:r>
              <a:rPr lang="en-US" dirty="0"/>
              <a:t>equations </a:t>
            </a:r>
            <a:r>
              <a:rPr lang="en-US" dirty="0" smtClean="0"/>
              <a:t>for the galactic wind when cosmic </a:t>
            </a:r>
            <a:r>
              <a:rPr lang="en-US" dirty="0"/>
              <a:t>rays </a:t>
            </a:r>
            <a:r>
              <a:rPr lang="en-US" dirty="0" smtClean="0"/>
              <a:t>propagation is  defined  by self-generated</a:t>
            </a:r>
            <a:r>
              <a:rPr lang="en-US" dirty="0"/>
              <a:t> </a:t>
            </a:r>
            <a:r>
              <a:rPr lang="en-US" dirty="0" smtClean="0"/>
              <a:t>diffusion </a:t>
            </a:r>
            <a:r>
              <a:rPr lang="en-US" dirty="0"/>
              <a:t>and advection with the wind and the self-excited </a:t>
            </a:r>
            <a:r>
              <a:rPr lang="en-US" dirty="0" smtClean="0"/>
              <a:t>Alfven waves (balance of CR excitation and nonlinear Landau  damping)</a:t>
            </a:r>
          </a:p>
          <a:p>
            <a:pPr marL="285750" indent="-285750">
              <a:buFont typeface="Arial" panose="020B0604020202020204" pitchFamily="34" charset="0"/>
              <a:buChar char="•"/>
            </a:pPr>
            <a:r>
              <a:rPr lang="en-US" dirty="0" smtClean="0"/>
              <a:t>Unlike previous models, the distribution of Galactic wind, density of CRs and the spectra of MHD-waves are calculated from nonlinear hydrodynamic equations for the gas leave from the Disk and the kinetic equations for CR  propagation and escape by diffusion and advection. </a:t>
            </a:r>
          </a:p>
          <a:p>
            <a:pPr marL="285750" indent="-285750">
              <a:buFont typeface="Arial" panose="020B0604020202020204" pitchFamily="34" charset="0"/>
              <a:buChar char="•"/>
            </a:pPr>
            <a:r>
              <a:rPr lang="en-US" dirty="0"/>
              <a:t>Effective boundary, </a:t>
            </a:r>
            <a:r>
              <a:rPr lang="en-US" i="1" dirty="0"/>
              <a:t>s∗(p)</a:t>
            </a:r>
            <a:r>
              <a:rPr lang="en-US" dirty="0"/>
              <a:t>, between the diffusion </a:t>
            </a:r>
            <a:r>
              <a:rPr lang="en-US" dirty="0" smtClean="0"/>
              <a:t>and </a:t>
            </a:r>
            <a:r>
              <a:rPr lang="en-US" dirty="0"/>
              <a:t>the </a:t>
            </a:r>
            <a:r>
              <a:rPr lang="en-US" dirty="0" smtClean="0"/>
              <a:t>advection regions reaches a critical boundary below which CR are mixed by diffusion, above – escape by the galactic wind</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840038"/>
            <a:ext cx="3824480" cy="290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1835696" y="4725144"/>
                <a:ext cx="93610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m:t>
                          </m:r>
                        </m:sub>
                      </m:sSub>
                      <m:d>
                        <m:dPr>
                          <m:ctrlPr>
                            <a:rPr lang="en-US" b="0" i="1" smtClean="0">
                              <a:latin typeface="Cambria Math"/>
                            </a:rPr>
                          </m:ctrlPr>
                        </m:dPr>
                        <m:e>
                          <m:r>
                            <m:rPr>
                              <m:sty m:val="p"/>
                            </m:rPr>
                            <a:rPr lang="en-US" b="0" i="0" smtClean="0">
                              <a:latin typeface="Cambria Math"/>
                            </a:rPr>
                            <m:t>p</m:t>
                          </m:r>
                        </m:e>
                      </m:d>
                    </m:oMath>
                  </m:oMathPara>
                </a14:m>
                <a:endParaRPr lang="en-US" b="0" dirty="0" smtClean="0"/>
              </a:p>
              <a:p>
                <a:r>
                  <a:rPr lang="en-US" dirty="0" smtClean="0"/>
                  <a:t>    </a:t>
                </a:r>
                <a:r>
                  <a:rPr lang="en-US" dirty="0" err="1" smtClean="0"/>
                  <a:t>kpc</a:t>
                </a:r>
                <a:endParaRPr lang="ru-RU" dirty="0"/>
              </a:p>
            </p:txBody>
          </p:sp>
        </mc:Choice>
        <mc:Fallback xmlns="">
          <p:sp>
            <p:nvSpPr>
              <p:cNvPr id="4" name="TextBox 3"/>
              <p:cNvSpPr txBox="1">
                <a:spLocks noRot="1" noChangeAspect="1" noMove="1" noResize="1" noEditPoints="1" noAdjustHandles="1" noChangeArrowheads="1" noChangeShapeType="1" noTextEdit="1"/>
              </p:cNvSpPr>
              <p:nvPr/>
            </p:nvSpPr>
            <p:spPr>
              <a:xfrm>
                <a:off x="1835696" y="4725144"/>
                <a:ext cx="936104" cy="646331"/>
              </a:xfrm>
              <a:prstGeom prst="rect">
                <a:avLst/>
              </a:prstGeom>
              <a:blipFill rotWithShape="1">
                <a:blip r:embed="rId3"/>
                <a:stretch>
                  <a:fillRect b="-14151"/>
                </a:stretch>
              </a:blipFill>
            </p:spPr>
            <p:txBody>
              <a:bodyPr/>
              <a:lstStyle/>
              <a:p>
                <a:r>
                  <a:rPr lang="ru-RU">
                    <a:noFill/>
                  </a:rPr>
                  <a:t> </a:t>
                </a:r>
              </a:p>
            </p:txBody>
          </p:sp>
        </mc:Fallback>
      </mc:AlternateContent>
    </p:spTree>
    <p:extLst>
      <p:ext uri="{BB962C8B-B14F-4D97-AF65-F5344CB8AC3E}">
        <p14:creationId xmlns:p14="http://schemas.microsoft.com/office/powerpoint/2010/main" val="169790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539552" y="1796623"/>
                <a:ext cx="7776864" cy="1569660"/>
              </a:xfrm>
              <a:prstGeom prst="rect">
                <a:avLst/>
              </a:prstGeom>
              <a:noFill/>
            </p:spPr>
            <p:txBody>
              <a:bodyPr wrap="square" rtlCol="0">
                <a:spAutoFit/>
              </a:bodyPr>
              <a:lstStyle/>
              <a:p>
                <a:r>
                  <a:rPr lang="en-US" sz="2400" dirty="0" smtClean="0"/>
                  <a:t>                              Conclusions:</a:t>
                </a:r>
              </a:p>
              <a:p>
                <a:pPr marL="285750" indent="-285750">
                  <a:buFont typeface="Arial" panose="020B0604020202020204" pitchFamily="34" charset="0"/>
                  <a:buChar char="•"/>
                </a:pPr>
                <a:r>
                  <a:rPr lang="en-US" sz="2400" dirty="0" smtClean="0"/>
                  <a:t>Is the CR halo is extended </a:t>
                </a:r>
                <a14:m>
                  <m:oMath xmlns:m="http://schemas.openxmlformats.org/officeDocument/2006/math">
                    <m:d>
                      <m:dPr>
                        <m:ctrlPr>
                          <a:rPr lang="en-US" sz="2400" i="1" smtClean="0">
                            <a:latin typeface="Cambria Math"/>
                          </a:rPr>
                        </m:ctrlPr>
                      </m:dPr>
                      <m:e>
                        <m:r>
                          <a:rPr lang="en-US" sz="2400" i="1" smtClean="0">
                            <a:latin typeface="Cambria Math"/>
                            <a:ea typeface="Cambria Math"/>
                          </a:rPr>
                          <m:t>≥</m:t>
                        </m:r>
                        <m:r>
                          <a:rPr lang="en-US" sz="2400" b="0" i="1" smtClean="0">
                            <a:latin typeface="Cambria Math"/>
                            <a:ea typeface="Cambria Math"/>
                          </a:rPr>
                          <m:t>4 </m:t>
                        </m:r>
                        <m:r>
                          <a:rPr lang="en-US" sz="2400" b="0" i="1" smtClean="0">
                            <a:latin typeface="Cambria Math"/>
                            <a:ea typeface="Cambria Math"/>
                          </a:rPr>
                          <m:t>𝑘𝑝𝑐</m:t>
                        </m:r>
                      </m:e>
                    </m:d>
                    <m:r>
                      <a:rPr lang="en-US" sz="2400" b="0" i="1" smtClean="0">
                        <a:latin typeface="Cambria Math"/>
                      </a:rPr>
                      <m:t> </m:t>
                    </m:r>
                  </m:oMath>
                </a14:m>
                <a:r>
                  <a:rPr lang="en-US" sz="2400" dirty="0" smtClean="0"/>
                  <a:t>or narrow </a:t>
                </a:r>
                <a:r>
                  <a:rPr lang="en-US" sz="2400" i="0" dirty="0" smtClean="0">
                    <a:latin typeface="+mj-lt"/>
                  </a:rPr>
                  <a:t>(</a:t>
                </a:r>
                <a14:m>
                  <m:oMath xmlns:m="http://schemas.openxmlformats.org/officeDocument/2006/math">
                    <m:r>
                      <a:rPr lang="en-US" sz="2400" i="1" smtClean="0">
                        <a:latin typeface="Cambria Math"/>
                        <a:ea typeface="Cambria Math"/>
                      </a:rPr>
                      <m:t>≤</m:t>
                    </m:r>
                    <m:r>
                      <a:rPr lang="en-US" sz="2400" b="0" i="0" smtClean="0">
                        <a:latin typeface="Cambria Math"/>
                        <a:ea typeface="Cambria Math"/>
                      </a:rPr>
                      <m:t>1</m:t>
                    </m:r>
                  </m:oMath>
                </a14:m>
                <a:r>
                  <a:rPr lang="en-US" sz="2400" i="0" dirty="0" smtClean="0">
                    <a:latin typeface="+mj-lt"/>
                    <a:ea typeface="Cambria Math"/>
                  </a:rPr>
                  <a:t> </a:t>
                </a:r>
                <a:r>
                  <a:rPr lang="en-US" sz="2400" i="1" dirty="0" err="1" smtClean="0">
                    <a:latin typeface="+mj-lt"/>
                    <a:ea typeface="Cambria Math"/>
                  </a:rPr>
                  <a:t>kpc</a:t>
                </a:r>
                <a:r>
                  <a:rPr lang="en-US" sz="2400" i="0" dirty="0" smtClean="0">
                    <a:latin typeface="+mj-lt"/>
                    <a:ea typeface="Cambria Math"/>
                  </a:rPr>
                  <a:t>) at E</a:t>
                </a:r>
                <a14:m>
                  <m:oMath xmlns:m="http://schemas.openxmlformats.org/officeDocument/2006/math">
                    <m:r>
                      <a:rPr lang="en-US" sz="2400" i="1" smtClean="0">
                        <a:latin typeface="Cambria Math"/>
                        <a:ea typeface="Cambria Math"/>
                      </a:rPr>
                      <m:t>~</m:t>
                    </m:r>
                    <m:r>
                      <a:rPr lang="en-US" sz="2400" b="0" i="1" smtClean="0">
                        <a:latin typeface="Cambria Math"/>
                        <a:ea typeface="Cambria Math"/>
                      </a:rPr>
                      <m:t>1 </m:t>
                    </m:r>
                    <m:r>
                      <a:rPr lang="en-US" sz="2400" b="0" i="1" smtClean="0">
                        <a:latin typeface="Cambria Math"/>
                        <a:ea typeface="Cambria Math"/>
                      </a:rPr>
                      <m:t>𝐺𝑒𝑉</m:t>
                    </m:r>
                    <m:r>
                      <a:rPr lang="en-US" sz="2400" b="0" i="1" smtClean="0">
                        <a:latin typeface="Cambria Math"/>
                        <a:ea typeface="Cambria Math"/>
                      </a:rPr>
                      <m:t>?</m:t>
                    </m:r>
                  </m:oMath>
                </a14:m>
                <a:endParaRPr lang="en-US" sz="2400" b="0" i="0" dirty="0" smtClean="0">
                  <a:latin typeface="+mj-lt"/>
                  <a:ea typeface="Cambria Math"/>
                </a:endParaRPr>
              </a:p>
              <a:p>
                <a:pPr marL="285750" indent="-285750">
                  <a:buFont typeface="Arial" panose="020B0604020202020204" pitchFamily="34" charset="0"/>
                  <a:buChar char="•"/>
                </a:pPr>
                <a:r>
                  <a:rPr lang="en-US" sz="2400" dirty="0" smtClean="0"/>
                  <a:t>CRs are global or local?</a:t>
                </a:r>
                <a:endParaRPr lang="ru-RU" sz="2400" dirty="0"/>
              </a:p>
            </p:txBody>
          </p:sp>
        </mc:Choice>
        <mc:Fallback>
          <p:sp>
            <p:nvSpPr>
              <p:cNvPr id="2" name="TextBox 1"/>
              <p:cNvSpPr txBox="1">
                <a:spLocks noRot="1" noChangeAspect="1" noMove="1" noResize="1" noEditPoints="1" noAdjustHandles="1" noChangeArrowheads="1" noChangeShapeType="1" noTextEdit="1"/>
              </p:cNvSpPr>
              <p:nvPr/>
            </p:nvSpPr>
            <p:spPr>
              <a:xfrm>
                <a:off x="539552" y="1796623"/>
                <a:ext cx="7776864" cy="1569660"/>
              </a:xfrm>
              <a:prstGeom prst="rect">
                <a:avLst/>
              </a:prstGeom>
              <a:blipFill rotWithShape="1">
                <a:blip r:embed="rId2"/>
                <a:stretch>
                  <a:fillRect l="-1098" t="-3113" b="-8171"/>
                </a:stretch>
              </a:blipFill>
            </p:spPr>
            <p:txBody>
              <a:bodyPr/>
              <a:lstStyle/>
              <a:p>
                <a:r>
                  <a:rPr lang="ru-RU">
                    <a:noFill/>
                  </a:rPr>
                  <a:t> </a:t>
                </a:r>
              </a:p>
            </p:txBody>
          </p:sp>
        </mc:Fallback>
      </mc:AlternateContent>
    </p:spTree>
    <p:extLst>
      <p:ext uri="{BB962C8B-B14F-4D97-AF65-F5344CB8AC3E}">
        <p14:creationId xmlns:p14="http://schemas.microsoft.com/office/powerpoint/2010/main" val="102382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76672"/>
            <a:ext cx="8229600" cy="4525963"/>
          </a:xfrm>
        </p:spPr>
        <p:txBody>
          <a:bodyPr>
            <a:normAutofit/>
          </a:bodyPr>
          <a:lstStyle/>
          <a:p>
            <a:pPr marL="0" indent="0">
              <a:buNone/>
            </a:pPr>
            <a:r>
              <a:rPr lang="en-US" sz="2000" dirty="0" err="1" smtClean="0"/>
              <a:t>Shklovskii</a:t>
            </a:r>
            <a:r>
              <a:rPr lang="en-US" sz="2000" dirty="0" smtClean="0"/>
              <a:t> (1952) proposed that the </a:t>
            </a:r>
          </a:p>
          <a:p>
            <a:pPr marL="0" indent="0">
              <a:buNone/>
            </a:pPr>
            <a:r>
              <a:rPr lang="en-US" sz="2000" dirty="0" smtClean="0"/>
              <a:t>radio emission is generated in a </a:t>
            </a:r>
          </a:p>
          <a:p>
            <a:pPr marL="0" indent="0">
              <a:buNone/>
            </a:pPr>
            <a:r>
              <a:rPr lang="en-US" sz="2000" dirty="0" smtClean="0"/>
              <a:t>quasi-spherical halo-type volume. </a:t>
            </a:r>
          </a:p>
          <a:p>
            <a:pPr marL="0" indent="0">
              <a:buNone/>
            </a:pPr>
            <a:r>
              <a:rPr lang="en-US" sz="2000" dirty="0" smtClean="0"/>
              <a:t>However, he connected this radio </a:t>
            </a:r>
          </a:p>
          <a:p>
            <a:pPr marL="0" indent="0">
              <a:buNone/>
            </a:pPr>
            <a:r>
              <a:rPr lang="en-US" sz="2000" dirty="0" smtClean="0"/>
              <a:t>halo to the stellar halo, suggesting </a:t>
            </a:r>
          </a:p>
          <a:p>
            <a:pPr marL="0" indent="0">
              <a:buNone/>
            </a:pPr>
            <a:r>
              <a:rPr lang="en-US" sz="2000" dirty="0" smtClean="0"/>
              <a:t>that the radio emission is generated  </a:t>
            </a:r>
          </a:p>
          <a:p>
            <a:pPr marL="0" indent="0">
              <a:buNone/>
            </a:pPr>
            <a:r>
              <a:rPr lang="en-US" sz="2000" dirty="0" smtClean="0"/>
              <a:t>by hypothetical “radio stars” filling </a:t>
            </a:r>
          </a:p>
          <a:p>
            <a:pPr marL="0" indent="0">
              <a:buNone/>
            </a:pPr>
            <a:r>
              <a:rPr lang="en-US" sz="2000" dirty="0" smtClean="0"/>
              <a:t>the halo region</a:t>
            </a:r>
            <a:endParaRPr lang="ru-RU" sz="2000" dirty="0"/>
          </a:p>
        </p:txBody>
      </p:sp>
      <p:pic>
        <p:nvPicPr>
          <p:cNvPr id="2051" name="Picture 3" descr="C:\1a\Berezinskii\1c5493f2626fc58d138e9dd0cb8303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76672"/>
            <a:ext cx="2051415" cy="288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627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229600" cy="4525963"/>
          </a:xfrm>
        </p:spPr>
        <p:txBody>
          <a:bodyPr>
            <a:normAutofit/>
          </a:bodyPr>
          <a:lstStyle/>
          <a:p>
            <a:pPr marL="0" indent="0">
              <a:buNone/>
            </a:pPr>
            <a:r>
              <a:rPr lang="en-US" sz="2000" dirty="0" smtClean="0"/>
              <a:t>Alternative assumption was suggested by </a:t>
            </a:r>
          </a:p>
          <a:p>
            <a:pPr marL="0" indent="0">
              <a:buNone/>
            </a:pPr>
            <a:r>
              <a:rPr lang="en-US" sz="2000" dirty="0" err="1" smtClean="0"/>
              <a:t>Ginzburg</a:t>
            </a:r>
            <a:r>
              <a:rPr lang="en-US" sz="2000" dirty="0" smtClean="0"/>
              <a:t> (1963) which boils </a:t>
            </a:r>
            <a:r>
              <a:rPr lang="en-US" sz="2000" dirty="0"/>
              <a:t>down to </a:t>
            </a:r>
            <a:endParaRPr lang="en-US" sz="2000" dirty="0" smtClean="0"/>
          </a:p>
          <a:p>
            <a:pPr marL="0" indent="0">
              <a:buNone/>
            </a:pPr>
            <a:r>
              <a:rPr lang="en-US" sz="2000" dirty="0" smtClean="0"/>
              <a:t>the </a:t>
            </a:r>
            <a:r>
              <a:rPr lang="en-US" sz="2000" dirty="0"/>
              <a:t>fact that non-thermal galactic radio </a:t>
            </a:r>
            <a:endParaRPr lang="en-US" sz="2000" dirty="0" smtClean="0"/>
          </a:p>
          <a:p>
            <a:pPr marL="0" indent="0">
              <a:buNone/>
            </a:pPr>
            <a:r>
              <a:rPr lang="en-US" sz="2000" dirty="0" smtClean="0"/>
              <a:t>emission </a:t>
            </a:r>
            <a:r>
              <a:rPr lang="en-US" sz="2000" dirty="0"/>
              <a:t>is the </a:t>
            </a:r>
            <a:r>
              <a:rPr lang="en-US" sz="2000" dirty="0" smtClean="0"/>
              <a:t>synchrotron </a:t>
            </a:r>
            <a:r>
              <a:rPr lang="en-US" sz="2000" dirty="0"/>
              <a:t>radiation of </a:t>
            </a:r>
            <a:endParaRPr lang="en-US" sz="2000" dirty="0" smtClean="0"/>
          </a:p>
          <a:p>
            <a:pPr marL="0" indent="0">
              <a:buNone/>
            </a:pPr>
            <a:r>
              <a:rPr lang="en-US" sz="2000" dirty="0" smtClean="0"/>
              <a:t>relativistic </a:t>
            </a:r>
            <a:r>
              <a:rPr lang="en-US" sz="2000" dirty="0"/>
              <a:t>(cosmic ) electrons in </a:t>
            </a:r>
            <a:r>
              <a:rPr lang="en-US" sz="2000" dirty="0" smtClean="0"/>
              <a:t>the interstellar</a:t>
            </a:r>
          </a:p>
          <a:p>
            <a:pPr marL="0" indent="0">
              <a:buNone/>
            </a:pPr>
            <a:r>
              <a:rPr lang="en-US" sz="2000" dirty="0" smtClean="0"/>
              <a:t> </a:t>
            </a:r>
            <a:r>
              <a:rPr lang="en-US" sz="2000" dirty="0"/>
              <a:t>magnetic </a:t>
            </a:r>
            <a:r>
              <a:rPr lang="en-US" sz="2000" dirty="0" smtClean="0"/>
              <a:t>fields. </a:t>
            </a:r>
            <a:endParaRPr lang="ru-RU" sz="2000" dirty="0"/>
          </a:p>
        </p:txBody>
      </p:sp>
      <p:pic>
        <p:nvPicPr>
          <p:cNvPr id="3074" name="Picture 2" descr="C:\1a\Berezinskii\ginzphot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718" y="332656"/>
            <a:ext cx="151216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879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t>The key point of </a:t>
            </a:r>
            <a:r>
              <a:rPr lang="en-US" sz="2400" dirty="0" err="1" smtClean="0"/>
              <a:t>V.L.Ginzburg</a:t>
            </a:r>
            <a:r>
              <a:rPr lang="en-US" sz="2400" dirty="0" smtClean="0"/>
              <a:t> from his paper of 1953</a:t>
            </a:r>
            <a:endParaRPr lang="ru-RU" sz="24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a:bodyPr>
              <a:lstStyle/>
              <a:p>
                <a:pPr marL="0" indent="0">
                  <a:buNone/>
                </a:pPr>
                <a:r>
                  <a:rPr lang="en-US" sz="1800" dirty="0" smtClean="0"/>
                  <a:t>The collision process leads to the diffusion of particles, mixing them in directions without changing the energy of the particles. </a:t>
                </a:r>
                <a:r>
                  <a:rPr lang="en-US" sz="1800" dirty="0"/>
                  <a:t>The average distance </a:t>
                </a:r>
                <a:r>
                  <a:rPr lang="en-US" sz="1800" i="1" dirty="0"/>
                  <a:t>L</a:t>
                </a:r>
                <a:r>
                  <a:rPr lang="en-US" sz="1800" dirty="0"/>
                  <a:t> traveled by a particle during its lifetime in the Galaxy </a:t>
                </a:r>
                <a:r>
                  <a:rPr lang="en-US" sz="1800" i="1" dirty="0" smtClean="0"/>
                  <a:t>T</a:t>
                </a:r>
              </a:p>
              <a:p>
                <a:pPr marL="0" indent="0">
                  <a:buNone/>
                </a:pPr>
                <a:endParaRPr lang="en-US" sz="1800" i="1" dirty="0">
                  <a:latin typeface="Cambria Math"/>
                </a:endParaRPr>
              </a:p>
              <a:p>
                <a:pPr marL="0" indent="0">
                  <a:buNone/>
                </a:pPr>
                <a:r>
                  <a:rPr lang="en-US" sz="1800" i="1" dirty="0" smtClean="0">
                    <a:latin typeface="Cambria Math"/>
                  </a:rPr>
                  <a:t>Parameters  of   </a:t>
                </a:r>
                <a:r>
                  <a:rPr lang="en-US" sz="1800" i="1" dirty="0" err="1" smtClean="0">
                    <a:latin typeface="Cambria Math"/>
                  </a:rPr>
                  <a:t>Ginzburg</a:t>
                </a:r>
                <a:r>
                  <a:rPr lang="en-US" sz="1800" i="1" dirty="0" smtClean="0">
                    <a:latin typeface="Cambria Math"/>
                  </a:rPr>
                  <a:t>  model :</a:t>
                </a:r>
                <a:endParaRPr lang="ru-RU" sz="1800" b="0" i="1" dirty="0" smtClean="0">
                  <a:latin typeface="Cambria Math"/>
                </a:endParaRPr>
              </a:p>
              <a:p>
                <a14:m>
                  <m:oMath xmlns:m="http://schemas.openxmlformats.org/officeDocument/2006/math">
                    <m:r>
                      <a:rPr lang="en-US" sz="1800" b="0" i="1" smtClean="0">
                        <a:latin typeface="Cambria Math"/>
                      </a:rPr>
                      <m:t>𝑇</m:t>
                    </m:r>
                    <m:r>
                      <a:rPr lang="en-US" sz="1800" b="0" i="1" smtClean="0">
                        <a:latin typeface="Cambria Math"/>
                        <a:ea typeface="Cambria Math"/>
                      </a:rPr>
                      <m:t>~</m:t>
                    </m:r>
                    <m:sSup>
                      <m:sSupPr>
                        <m:ctrlPr>
                          <a:rPr lang="en-US" sz="1800" b="0" i="1" smtClean="0">
                            <a:latin typeface="Cambria Math"/>
                            <a:ea typeface="Cambria Math"/>
                          </a:rPr>
                        </m:ctrlPr>
                      </m:sSupPr>
                      <m:e>
                        <m:r>
                          <a:rPr lang="en-US" sz="1800" b="0" i="1" smtClean="0">
                            <a:latin typeface="Cambria Math"/>
                            <a:ea typeface="Cambria Math"/>
                          </a:rPr>
                          <m:t>10</m:t>
                        </m:r>
                      </m:e>
                      <m:sup>
                        <m:r>
                          <a:rPr lang="en-US" sz="1800" b="0" i="1" smtClean="0">
                            <a:latin typeface="Cambria Math"/>
                            <a:ea typeface="Cambria Math"/>
                          </a:rPr>
                          <m:t>8</m:t>
                        </m:r>
                      </m:sup>
                    </m:sSup>
                    <m:r>
                      <a:rPr lang="en-US" sz="1800" b="0" i="1" smtClean="0">
                        <a:latin typeface="Cambria Math"/>
                        <a:ea typeface="Cambria Math"/>
                      </a:rPr>
                      <m:t>𝑦𝑟</m:t>
                    </m:r>
                    <m:r>
                      <a:rPr lang="en-US" sz="1800" b="0" i="1" smtClean="0">
                        <a:latin typeface="Cambria Math"/>
                        <a:ea typeface="Cambria Math"/>
                      </a:rPr>
                      <m:t>,</m:t>
                    </m:r>
                  </m:oMath>
                </a14:m>
                <a:endParaRPr lang="en-US" sz="1800" b="0" dirty="0" smtClean="0">
                  <a:ea typeface="Cambria Math"/>
                </a:endParaRPr>
              </a:p>
              <a:p>
                <a14:m>
                  <m:oMath xmlns:m="http://schemas.openxmlformats.org/officeDocument/2006/math">
                    <m:r>
                      <a:rPr lang="en-US" sz="1800" i="1" dirty="0">
                        <a:latin typeface="Cambria Math"/>
                      </a:rPr>
                      <m:t>𝐿</m:t>
                    </m:r>
                    <m:r>
                      <a:rPr lang="en-US" sz="1800" i="1" dirty="0">
                        <a:latin typeface="Cambria Math"/>
                        <a:ea typeface="Cambria Math"/>
                      </a:rPr>
                      <m:t>~3 </m:t>
                    </m:r>
                    <m:sSup>
                      <m:sSupPr>
                        <m:ctrlPr>
                          <a:rPr lang="en-US" sz="1800" i="1" dirty="0">
                            <a:latin typeface="Cambria Math"/>
                            <a:ea typeface="Cambria Math"/>
                          </a:rPr>
                        </m:ctrlPr>
                      </m:sSupPr>
                      <m:e>
                        <m:r>
                          <a:rPr lang="en-US" sz="1800" i="1" dirty="0">
                            <a:latin typeface="Cambria Math"/>
                            <a:ea typeface="Cambria Math"/>
                          </a:rPr>
                          <m:t>10</m:t>
                        </m:r>
                      </m:e>
                      <m:sup>
                        <m:r>
                          <a:rPr lang="en-US" sz="1800" i="1" dirty="0">
                            <a:latin typeface="Cambria Math"/>
                            <a:ea typeface="Cambria Math"/>
                          </a:rPr>
                          <m:t>22</m:t>
                        </m:r>
                      </m:sup>
                    </m:sSup>
                  </m:oMath>
                </a14:m>
                <a:r>
                  <a:rPr lang="en-US" sz="1800" dirty="0"/>
                  <a:t>cm, </a:t>
                </a:r>
                <a:endParaRPr lang="en-US" sz="1800" dirty="0" smtClean="0"/>
              </a:p>
              <a:p>
                <a14:m>
                  <m:oMath xmlns:m="http://schemas.openxmlformats.org/officeDocument/2006/math">
                    <m:r>
                      <a:rPr lang="en-US" sz="1800" i="1">
                        <a:latin typeface="Cambria Math"/>
                      </a:rPr>
                      <m:t>𝐿</m:t>
                    </m:r>
                    <m:r>
                      <a:rPr lang="en-US" sz="1800" i="1">
                        <a:latin typeface="Cambria Math"/>
                        <a:ea typeface="Cambria Math"/>
                      </a:rPr>
                      <m:t>~</m:t>
                    </m:r>
                    <m:rad>
                      <m:radPr>
                        <m:degHide m:val="on"/>
                        <m:ctrlPr>
                          <a:rPr lang="en-US" sz="1800" i="1">
                            <a:latin typeface="Cambria Math"/>
                            <a:ea typeface="Cambria Math"/>
                          </a:rPr>
                        </m:ctrlPr>
                      </m:radPr>
                      <m:deg/>
                      <m:e>
                        <m:r>
                          <a:rPr lang="en-US" sz="1800" i="1">
                            <a:latin typeface="Cambria Math"/>
                            <a:ea typeface="Cambria Math"/>
                          </a:rPr>
                          <m:t>6</m:t>
                        </m:r>
                        <m:r>
                          <a:rPr lang="en-US" sz="1800" i="1">
                            <a:latin typeface="Cambria Math"/>
                            <a:ea typeface="Cambria Math"/>
                          </a:rPr>
                          <m:t>𝐷𝑇</m:t>
                        </m:r>
                      </m:e>
                    </m:rad>
                  </m:oMath>
                </a14:m>
                <a:r>
                  <a:rPr lang="en-US" sz="1800" dirty="0"/>
                  <a:t>, </a:t>
                </a:r>
                <a:endParaRPr lang="en-US" sz="1800" i="1" dirty="0">
                  <a:latin typeface="Cambria Math"/>
                </a:endParaRPr>
              </a:p>
              <a:p>
                <a14:m>
                  <m:oMath xmlns:m="http://schemas.openxmlformats.org/officeDocument/2006/math">
                    <m:sSub>
                      <m:sSubPr>
                        <m:ctrlPr>
                          <a:rPr lang="en-US" sz="1800" b="0" i="1" smtClean="0">
                            <a:latin typeface="Cambria Math"/>
                            <a:ea typeface="Cambria Math"/>
                          </a:rPr>
                        </m:ctrlPr>
                      </m:sSubPr>
                      <m:e>
                        <m:r>
                          <a:rPr lang="en-US" sz="1800" b="0" i="1" smtClean="0">
                            <a:latin typeface="Cambria Math"/>
                            <a:ea typeface="Cambria Math"/>
                          </a:rPr>
                          <m:t>𝐿</m:t>
                        </m:r>
                      </m:e>
                      <m:sub>
                        <m:r>
                          <a:rPr lang="en-US" sz="1800" b="0" i="1" smtClean="0">
                            <a:latin typeface="Cambria Math"/>
                            <a:ea typeface="Cambria Math"/>
                          </a:rPr>
                          <m:t>𝐶𝑅</m:t>
                        </m:r>
                      </m:sub>
                    </m:sSub>
                  </m:oMath>
                </a14:m>
                <a:r>
                  <a:rPr lang="en-US" sz="1800" b="0" dirty="0" smtClean="0">
                    <a:ea typeface="Cambria Math"/>
                  </a:rPr>
                  <a:t>~</a:t>
                </a:r>
                <a14:m>
                  <m:oMath xmlns:m="http://schemas.openxmlformats.org/officeDocument/2006/math">
                    <m:sSub>
                      <m:sSubPr>
                        <m:ctrlPr>
                          <a:rPr lang="en-US" sz="1800" b="0" i="1" dirty="0" smtClean="0">
                            <a:latin typeface="Cambria Math"/>
                            <a:ea typeface="Cambria Math"/>
                          </a:rPr>
                        </m:ctrlPr>
                      </m:sSubPr>
                      <m:e>
                        <m:r>
                          <a:rPr lang="en-US" sz="1800" b="0" i="1" dirty="0" smtClean="0">
                            <a:latin typeface="Cambria Math"/>
                            <a:ea typeface="Cambria Math"/>
                          </a:rPr>
                          <m:t>𝑊</m:t>
                        </m:r>
                      </m:e>
                      <m:sub>
                        <m:r>
                          <a:rPr lang="en-US" sz="1800" b="0" i="1" dirty="0" smtClean="0">
                            <a:latin typeface="Cambria Math"/>
                            <a:ea typeface="Cambria Math"/>
                          </a:rPr>
                          <m:t>𝐶𝑅</m:t>
                        </m:r>
                      </m:sub>
                    </m:sSub>
                    <m:r>
                      <a:rPr lang="en-US" sz="1800" b="0" i="0" dirty="0" smtClean="0">
                        <a:latin typeface="Cambria Math"/>
                        <a:ea typeface="Cambria Math"/>
                      </a:rPr>
                      <m:t>/</m:t>
                    </m:r>
                    <m:r>
                      <a:rPr lang="en-US" sz="1800" i="1">
                        <a:latin typeface="Cambria Math"/>
                      </a:rPr>
                      <m:t>𝑇</m:t>
                    </m:r>
                  </m:oMath>
                </a14:m>
                <a:r>
                  <a:rPr lang="en-US" sz="1800" b="0" dirty="0" smtClean="0">
                    <a:ea typeface="Cambria Math"/>
                  </a:rPr>
                  <a:t>~</a:t>
                </a:r>
                <a14:m>
                  <m:oMath xmlns:m="http://schemas.openxmlformats.org/officeDocument/2006/math">
                    <m:sSup>
                      <m:sSupPr>
                        <m:ctrlPr>
                          <a:rPr lang="en-US" sz="1800" b="0" i="1" dirty="0" smtClean="0">
                            <a:latin typeface="Cambria Math"/>
                            <a:ea typeface="Cambria Math"/>
                          </a:rPr>
                        </m:ctrlPr>
                      </m:sSupPr>
                      <m:e>
                        <m:r>
                          <a:rPr lang="en-US" sz="1800" b="0" i="1" dirty="0" smtClean="0">
                            <a:latin typeface="Cambria Math"/>
                            <a:ea typeface="Cambria Math"/>
                          </a:rPr>
                          <m:t>10</m:t>
                        </m:r>
                      </m:e>
                      <m:sup>
                        <m:r>
                          <a:rPr lang="en-US" sz="1800" b="0" i="1" dirty="0" smtClean="0">
                            <a:latin typeface="Cambria Math"/>
                            <a:ea typeface="Cambria Math"/>
                          </a:rPr>
                          <m:t>40</m:t>
                        </m:r>
                      </m:sup>
                    </m:sSup>
                  </m:oMath>
                </a14:m>
                <a:r>
                  <a:rPr lang="en-US" sz="1800" b="0" dirty="0" smtClean="0">
                    <a:ea typeface="Cambria Math"/>
                  </a:rPr>
                  <a:t> </a:t>
                </a:r>
                <a14:m>
                  <m:oMath xmlns:m="http://schemas.openxmlformats.org/officeDocument/2006/math">
                    <m:sSup>
                      <m:sSupPr>
                        <m:ctrlPr>
                          <a:rPr lang="en-US" sz="1800" b="0" i="1" smtClean="0">
                            <a:latin typeface="Cambria Math"/>
                            <a:ea typeface="Cambria Math"/>
                          </a:rPr>
                        </m:ctrlPr>
                      </m:sSupPr>
                      <m:e>
                        <m:r>
                          <a:rPr lang="en-US" sz="1800" b="0" i="1" smtClean="0">
                            <a:latin typeface="Cambria Math"/>
                            <a:ea typeface="Cambria Math"/>
                          </a:rPr>
                          <m:t>𝑒𝑟𝑔</m:t>
                        </m:r>
                        <m:r>
                          <a:rPr lang="en-US" sz="1800" b="0" i="1" smtClean="0">
                            <a:latin typeface="Cambria Math"/>
                            <a:ea typeface="Cambria Math"/>
                          </a:rPr>
                          <m:t> </m:t>
                        </m:r>
                        <m:r>
                          <a:rPr lang="en-US" sz="1800" b="0" i="1" smtClean="0">
                            <a:latin typeface="Cambria Math"/>
                            <a:ea typeface="Cambria Math"/>
                          </a:rPr>
                          <m:t>𝑠</m:t>
                        </m:r>
                      </m:e>
                      <m:sup>
                        <m:r>
                          <a:rPr lang="en-US" sz="1800" b="0" i="1" smtClean="0">
                            <a:latin typeface="Cambria Math"/>
                            <a:ea typeface="Cambria Math"/>
                          </a:rPr>
                          <m:t>−1</m:t>
                        </m:r>
                      </m:sup>
                    </m:sSup>
                  </m:oMath>
                </a14:m>
                <a:endParaRPr lang="en-US" sz="1800" b="0" dirty="0" smtClean="0">
                  <a:ea typeface="Cambria Math"/>
                </a:endParaRPr>
              </a:p>
              <a:p>
                <a14:m>
                  <m:oMath xmlns:m="http://schemas.openxmlformats.org/officeDocument/2006/math">
                    <m:r>
                      <a:rPr lang="en-US" sz="1800" i="1" dirty="0" smtClean="0">
                        <a:latin typeface="Cambria Math"/>
                        <a:ea typeface="Cambria Math"/>
                      </a:rPr>
                      <m:t>𝑄</m:t>
                    </m:r>
                    <m:r>
                      <a:rPr lang="en-US" sz="1800" i="1" dirty="0" smtClean="0">
                        <a:latin typeface="Cambria Math"/>
                        <a:ea typeface="Cambria Math"/>
                      </a:rPr>
                      <m:t>(</m:t>
                    </m:r>
                    <m:r>
                      <a:rPr lang="en-US" sz="1800" i="1" dirty="0" smtClean="0">
                        <a:latin typeface="Cambria Math"/>
                        <a:ea typeface="Cambria Math"/>
                      </a:rPr>
                      <m:t>𝐸</m:t>
                    </m:r>
                    <m:r>
                      <a:rPr lang="en-US" sz="1800" i="1" dirty="0" smtClean="0">
                        <a:latin typeface="Cambria Math"/>
                        <a:ea typeface="Cambria Math"/>
                      </a:rPr>
                      <m:t>)=</m:t>
                    </m:r>
                    <m:r>
                      <a:rPr lang="en-US" sz="1800" i="1" dirty="0" smtClean="0">
                        <a:latin typeface="Cambria Math"/>
                        <a:ea typeface="Cambria Math"/>
                      </a:rPr>
                      <m:t>𝐾</m:t>
                    </m:r>
                    <m:sSup>
                      <m:sSupPr>
                        <m:ctrlPr>
                          <a:rPr lang="en-US" sz="1800" b="0" i="1" dirty="0" smtClean="0">
                            <a:latin typeface="Cambria Math"/>
                            <a:ea typeface="Cambria Math"/>
                          </a:rPr>
                        </m:ctrlPr>
                      </m:sSupPr>
                      <m:e>
                        <m:r>
                          <a:rPr lang="en-US" sz="1800" b="0" i="1" dirty="0" smtClean="0">
                            <a:latin typeface="Cambria Math"/>
                            <a:ea typeface="Cambria Math"/>
                          </a:rPr>
                          <m:t>𝐸</m:t>
                        </m:r>
                      </m:e>
                      <m:sup>
                        <m:r>
                          <a:rPr lang="en-US" sz="1800" b="0" i="1" dirty="0" smtClean="0">
                            <a:latin typeface="Cambria Math"/>
                            <a:ea typeface="Cambria Math"/>
                          </a:rPr>
                          <m:t>−</m:t>
                        </m:r>
                        <m:sSub>
                          <m:sSubPr>
                            <m:ctrlPr>
                              <a:rPr lang="en-US" sz="1800" b="0" i="1" dirty="0" smtClean="0">
                                <a:latin typeface="Cambria Math"/>
                                <a:ea typeface="Cambria Math"/>
                              </a:rPr>
                            </m:ctrlPr>
                          </m:sSubPr>
                          <m:e>
                            <m:r>
                              <a:rPr lang="en-US" sz="1800" b="0" i="1" dirty="0" smtClean="0">
                                <a:latin typeface="Cambria Math"/>
                                <a:ea typeface="Cambria Math"/>
                              </a:rPr>
                              <m:t>𝛾</m:t>
                            </m:r>
                          </m:e>
                          <m:sub>
                            <m:r>
                              <a:rPr lang="en-US" sz="1800" b="0" i="1" dirty="0" smtClean="0">
                                <a:latin typeface="Cambria Math"/>
                                <a:ea typeface="Cambria Math"/>
                              </a:rPr>
                              <m:t>0</m:t>
                            </m:r>
                          </m:sub>
                        </m:sSub>
                      </m:sup>
                    </m:sSup>
                  </m:oMath>
                </a14:m>
                <a:endParaRPr lang="en-US" sz="1800" b="0" dirty="0" smtClean="0">
                  <a:ea typeface="Cambria Math"/>
                </a:endParaRPr>
              </a:p>
              <a:p>
                <a:r>
                  <a:rPr lang="en-US" sz="1800" dirty="0" smtClean="0">
                    <a:ea typeface="Cambria Math"/>
                  </a:rPr>
                  <a:t>Free escape of CRs from the galactic halo (</a:t>
                </a:r>
                <a14:m>
                  <m:oMath xmlns:m="http://schemas.openxmlformats.org/officeDocument/2006/math">
                    <m:sSub>
                      <m:sSubPr>
                        <m:ctrlPr>
                          <a:rPr lang="en-US" sz="1800" i="1" smtClean="0">
                            <a:latin typeface="Cambria Math"/>
                            <a:ea typeface="Cambria Math"/>
                          </a:rPr>
                        </m:ctrlPr>
                      </m:sSubPr>
                      <m:e>
                        <m:r>
                          <a:rPr lang="en-US" sz="1800" b="0" i="1" smtClean="0">
                            <a:latin typeface="Cambria Math"/>
                            <a:ea typeface="Cambria Math"/>
                          </a:rPr>
                          <m:t>𝑁</m:t>
                        </m:r>
                      </m:e>
                      <m:sub>
                        <m:r>
                          <a:rPr lang="en-US" sz="1800" b="0" i="1" smtClean="0">
                            <a:latin typeface="Cambria Math"/>
                            <a:ea typeface="Cambria Math"/>
                          </a:rPr>
                          <m:t>𝐶𝑅</m:t>
                        </m:r>
                      </m:sub>
                    </m:sSub>
                  </m:oMath>
                </a14:m>
                <a:r>
                  <a:rPr lang="en-US" sz="1800" b="0" dirty="0" smtClean="0">
                    <a:ea typeface="Cambria Math"/>
                  </a:rPr>
                  <a:t>=0)</a:t>
                </a:r>
              </a:p>
              <a:p>
                <a:pPr marL="0" indent="0">
                  <a:buNone/>
                </a:pPr>
                <a:endParaRPr lang="ru-RU" sz="18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593" t="-674"/>
                </a:stretch>
              </a:blipFill>
            </p:spPr>
            <p:txBody>
              <a:bodyPr/>
              <a:lstStyle/>
              <a:p>
                <a:r>
                  <a:rPr lang="ru-RU">
                    <a:noFill/>
                  </a:rPr>
                  <a:t> </a:t>
                </a:r>
              </a:p>
            </p:txBody>
          </p:sp>
        </mc:Fallback>
      </mc:AlternateContent>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163" y="2492896"/>
            <a:ext cx="3474269" cy="2232248"/>
          </a:xfrm>
          <a:prstGeom prst="rect">
            <a:avLst/>
          </a:prstGeom>
          <a:noFill/>
          <a:ln>
            <a:noFill/>
          </a:ln>
        </p:spPr>
      </p:pic>
    </p:spTree>
    <p:extLst>
      <p:ext uri="{BB962C8B-B14F-4D97-AF65-F5344CB8AC3E}">
        <p14:creationId xmlns:p14="http://schemas.microsoft.com/office/powerpoint/2010/main" val="24711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6950"/>
          </a:xfrm>
        </p:spPr>
        <p:txBody>
          <a:bodyPr>
            <a:normAutofit/>
          </a:bodyPr>
          <a:lstStyle/>
          <a:p>
            <a:r>
              <a:rPr lang="en-GB" altLang="ru-RU" sz="2400" dirty="0"/>
              <a:t>Cosmic ray Electrons (general case)</a:t>
            </a:r>
            <a:r>
              <a:rPr lang="ru-RU" altLang="ru-RU" sz="2400" dirty="0"/>
              <a:t> – </a:t>
            </a:r>
            <a:r>
              <a:rPr lang="en-US" altLang="ru-RU" sz="2400" dirty="0" err="1" smtClean="0"/>
              <a:t>Syrovatskii</a:t>
            </a:r>
            <a:r>
              <a:rPr lang="ru-RU" altLang="ru-RU" sz="2400" dirty="0" smtClean="0"/>
              <a:t> </a:t>
            </a:r>
            <a:r>
              <a:rPr lang="ru-RU" altLang="ru-RU" sz="2400" dirty="0"/>
              <a:t>1959</a:t>
            </a:r>
            <a:endParaRPr lang="ru-RU" sz="2400" dirty="0"/>
          </a:p>
        </p:txBody>
      </p:sp>
      <p:pic>
        <p:nvPicPr>
          <p:cNvPr id="4"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268760"/>
            <a:ext cx="3621088" cy="45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1979712" y="1907795"/>
                <a:ext cx="3888432" cy="533544"/>
              </a:xfrm>
              <a:prstGeom prst="rect">
                <a:avLst/>
              </a:prstGeom>
              <a:noFill/>
            </p:spPr>
            <p:txBody>
              <a:bodyPr wrap="square" rtlCol="0">
                <a:spAutoFit/>
              </a:bodyPr>
              <a:lstStyle/>
              <a:p>
                <a14:m>
                  <m:oMath xmlns:m="http://schemas.openxmlformats.org/officeDocument/2006/math">
                    <m:f>
                      <m:fPr>
                        <m:ctrlPr>
                          <a:rPr lang="ru-RU" i="1" smtClean="0">
                            <a:latin typeface="Cambria Math"/>
                          </a:rPr>
                        </m:ctrlPr>
                      </m:fPr>
                      <m:num>
                        <m:r>
                          <a:rPr lang="en-US" b="0" i="1" smtClean="0">
                            <a:latin typeface="Cambria Math"/>
                          </a:rPr>
                          <m:t>𝑑𝐸</m:t>
                        </m:r>
                      </m:num>
                      <m:den>
                        <m:r>
                          <a:rPr lang="en-US" b="0" i="1" smtClean="0">
                            <a:latin typeface="Cambria Math"/>
                          </a:rPr>
                          <m:t>𝑑𝑡</m:t>
                        </m:r>
                      </m:den>
                    </m:f>
                  </m:oMath>
                </a14:m>
                <a:r>
                  <a:rPr lang="en-US" dirty="0" smtClean="0"/>
                  <a:t>=</a:t>
                </a:r>
                <a:r>
                  <a:rPr lang="en-US" i="1" dirty="0" smtClean="0"/>
                  <a:t>b(E)             </a:t>
                </a:r>
                <a14:m>
                  <m:oMath xmlns:m="http://schemas.openxmlformats.org/officeDocument/2006/math">
                    <m:sSup>
                      <m:sSupPr>
                        <m:ctrlPr>
                          <a:rPr lang="en-US" i="1" dirty="0" smtClean="0">
                            <a:latin typeface="Cambria Math"/>
                            <a:ea typeface="Cambria Math"/>
                          </a:rPr>
                        </m:ctrlPr>
                      </m:sSupPr>
                      <m:e>
                        <m:r>
                          <a:rPr lang="en-US" i="1" dirty="0">
                            <a:latin typeface="Cambria Math"/>
                            <a:ea typeface="Cambria Math"/>
                          </a:rPr>
                          <m:t>𝜆</m:t>
                        </m:r>
                      </m:e>
                      <m:sup>
                        <m:r>
                          <a:rPr lang="en-US" b="0" i="1" dirty="0" smtClean="0">
                            <a:latin typeface="Cambria Math"/>
                            <a:ea typeface="Cambria Math"/>
                          </a:rPr>
                          <m:t>2</m:t>
                        </m:r>
                      </m:sup>
                    </m:sSup>
                    <m:r>
                      <a:rPr lang="en-US" b="0" i="1" dirty="0" smtClean="0">
                        <a:latin typeface="Cambria Math"/>
                        <a:ea typeface="Cambria Math"/>
                      </a:rPr>
                      <m:t>(</m:t>
                    </m:r>
                    <m:r>
                      <a:rPr lang="en-US" b="0" i="1" dirty="0" smtClean="0">
                        <a:latin typeface="Cambria Math"/>
                        <a:ea typeface="Cambria Math"/>
                      </a:rPr>
                      <m:t>𝐸</m:t>
                    </m:r>
                    <m:r>
                      <a:rPr lang="en-US" b="0" i="1" dirty="0" smtClean="0">
                        <a:latin typeface="Cambria Math"/>
                        <a:ea typeface="Cambria Math"/>
                      </a:rPr>
                      <m:t>)=</m:t>
                    </m:r>
                    <m:nary>
                      <m:naryPr>
                        <m:limLoc m:val="undOvr"/>
                        <m:ctrlPr>
                          <a:rPr lang="en-US" b="0" i="1" smtClean="0">
                            <a:latin typeface="Cambria Math"/>
                            <a:ea typeface="Cambria Math"/>
                          </a:rPr>
                        </m:ctrlPr>
                      </m:naryPr>
                      <m:sub>
                        <m:sSub>
                          <m:sSubPr>
                            <m:ctrlPr>
                              <a:rPr lang="en-US" b="0"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0</m:t>
                            </m:r>
                          </m:sub>
                        </m:sSub>
                      </m:sub>
                      <m:sup>
                        <m:r>
                          <a:rPr lang="en-US" b="0" i="1" smtClean="0">
                            <a:latin typeface="Cambria Math"/>
                            <a:ea typeface="Cambria Math"/>
                          </a:rPr>
                          <m:t>𝐸</m:t>
                        </m:r>
                      </m:sup>
                      <m:e>
                        <m:f>
                          <m:fPr>
                            <m:ctrlPr>
                              <a:rPr lang="en-US" b="0" i="1" smtClean="0">
                                <a:latin typeface="Cambria Math"/>
                                <a:ea typeface="Cambria Math"/>
                              </a:rPr>
                            </m:ctrlPr>
                          </m:fPr>
                          <m:num>
                            <m:r>
                              <a:rPr lang="en-US" b="0" i="1" smtClean="0">
                                <a:latin typeface="Cambria Math"/>
                                <a:ea typeface="Cambria Math"/>
                              </a:rPr>
                              <m:t>𝐷</m:t>
                            </m:r>
                            <m:r>
                              <a:rPr lang="en-US" b="0" i="1" smtClean="0">
                                <a:latin typeface="Cambria Math"/>
                                <a:ea typeface="Cambria Math"/>
                              </a:rPr>
                              <m:t>(</m:t>
                            </m:r>
                            <m:r>
                              <a:rPr lang="en-US" b="0" i="1" smtClean="0">
                                <a:latin typeface="Cambria Math"/>
                                <a:ea typeface="Cambria Math"/>
                              </a:rPr>
                              <m:t>𝐸</m:t>
                            </m:r>
                            <m:r>
                              <a:rPr lang="en-US" b="0" i="1" smtClean="0">
                                <a:latin typeface="Cambria Math"/>
                                <a:ea typeface="Cambria Math"/>
                              </a:rPr>
                              <m:t>)</m:t>
                            </m:r>
                          </m:num>
                          <m:den>
                            <m:r>
                              <a:rPr lang="en-US" b="0" i="1" smtClean="0">
                                <a:latin typeface="Cambria Math"/>
                                <a:ea typeface="Cambria Math"/>
                              </a:rPr>
                              <m:t>𝑏</m:t>
                            </m:r>
                            <m:r>
                              <a:rPr lang="en-US" b="0" i="1" smtClean="0">
                                <a:latin typeface="Cambria Math"/>
                                <a:ea typeface="Cambria Math"/>
                              </a:rPr>
                              <m:t>(</m:t>
                            </m:r>
                            <m:r>
                              <a:rPr lang="en-US" b="0" i="1" smtClean="0">
                                <a:latin typeface="Cambria Math"/>
                                <a:ea typeface="Cambria Math"/>
                              </a:rPr>
                              <m:t>𝐸</m:t>
                            </m:r>
                            <m:r>
                              <a:rPr lang="en-US" b="0" i="1" smtClean="0">
                                <a:latin typeface="Cambria Math"/>
                                <a:ea typeface="Cambria Math"/>
                              </a:rPr>
                              <m:t>)</m:t>
                            </m:r>
                          </m:den>
                        </m:f>
                        <m:r>
                          <a:rPr lang="en-US" b="0" i="1" smtClean="0">
                            <a:latin typeface="Cambria Math"/>
                            <a:ea typeface="Cambria Math"/>
                          </a:rPr>
                          <m:t>𝑑𝐸</m:t>
                        </m:r>
                      </m:e>
                    </m:nary>
                  </m:oMath>
                </a14:m>
                <a:endParaRPr lang="ru-RU" i="1" dirty="0"/>
              </a:p>
            </p:txBody>
          </p:sp>
        </mc:Choice>
        <mc:Fallback xmlns="">
          <p:sp>
            <p:nvSpPr>
              <p:cNvPr id="7" name="TextBox 6"/>
              <p:cNvSpPr txBox="1">
                <a:spLocks noRot="1" noChangeAspect="1" noMove="1" noResize="1" noEditPoints="1" noAdjustHandles="1" noChangeArrowheads="1" noChangeShapeType="1" noTextEdit="1"/>
              </p:cNvSpPr>
              <p:nvPr/>
            </p:nvSpPr>
            <p:spPr>
              <a:xfrm>
                <a:off x="1979712" y="1907795"/>
                <a:ext cx="3888432" cy="533544"/>
              </a:xfrm>
              <a:prstGeom prst="rect">
                <a:avLst/>
              </a:prstGeom>
              <a:blipFill rotWithShape="1">
                <a:blip r:embed="rId3"/>
                <a:stretch>
                  <a:fillRect t="-90805" b="-140230"/>
                </a:stretch>
              </a:blipFill>
            </p:spPr>
            <p:txBody>
              <a:bodyPr/>
              <a:lstStyle/>
              <a:p>
                <a:r>
                  <a:rPr lang="ru-RU">
                    <a:noFill/>
                  </a:rPr>
                  <a:t> </a:t>
                </a:r>
              </a:p>
            </p:txBody>
          </p:sp>
        </mc:Fallback>
      </mc:AlternateContent>
      <p:sp>
        <p:nvSpPr>
          <p:cNvPr id="8" name="TextBox 7"/>
          <p:cNvSpPr txBox="1"/>
          <p:nvPr/>
        </p:nvSpPr>
        <p:spPr>
          <a:xfrm>
            <a:off x="539552" y="2708920"/>
            <a:ext cx="6984776" cy="738664"/>
          </a:xfrm>
          <a:prstGeom prst="rect">
            <a:avLst/>
          </a:prstGeom>
          <a:noFill/>
        </p:spPr>
        <p:txBody>
          <a:bodyPr wrap="square" rtlCol="0">
            <a:spAutoFit/>
          </a:bodyPr>
          <a:lstStyle/>
          <a:p>
            <a:r>
              <a:rPr lang="en-US" sz="1400" dirty="0"/>
              <a:t>T</a:t>
            </a:r>
            <a:r>
              <a:rPr lang="en-US" sz="1400" dirty="0" smtClean="0"/>
              <a:t>he density of CR electrons varies because of synchrotron energy  losses </a:t>
            </a:r>
            <a:r>
              <a:rPr lang="en-US" sz="1400" dirty="0"/>
              <a:t>in magnetic fields and the spectrum index </a:t>
            </a:r>
            <a:r>
              <a:rPr lang="en-US" sz="1400" dirty="0" smtClean="0"/>
              <a:t>varies from about 2 to 3</a:t>
            </a:r>
            <a:r>
              <a:rPr lang="en-US" sz="1400" dirty="0"/>
              <a:t>, which is consistent with radio astronomy </a:t>
            </a:r>
            <a:r>
              <a:rPr lang="en-US" sz="1400" dirty="0" smtClean="0"/>
              <a:t>data (see </a:t>
            </a:r>
            <a:r>
              <a:rPr lang="en-US" sz="1400" dirty="0" err="1" smtClean="0"/>
              <a:t>Bulanov</a:t>
            </a:r>
            <a:r>
              <a:rPr lang="en-US" sz="1400" dirty="0" smtClean="0"/>
              <a:t>, </a:t>
            </a:r>
            <a:r>
              <a:rPr lang="en-US" sz="1400" dirty="0" err="1" smtClean="0"/>
              <a:t>Syrovatskii</a:t>
            </a:r>
            <a:r>
              <a:rPr lang="en-US" sz="1400" dirty="0" smtClean="0"/>
              <a:t> &amp; </a:t>
            </a:r>
            <a:r>
              <a:rPr lang="en-US" sz="1400" dirty="0" err="1" smtClean="0"/>
              <a:t>Dogiel</a:t>
            </a:r>
            <a:r>
              <a:rPr lang="en-US" sz="1400" dirty="0" smtClean="0"/>
              <a:t>, 1976),</a:t>
            </a:r>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4509120"/>
            <a:ext cx="3040633" cy="98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p:cNvSpPr txBox="1"/>
              <p:nvPr/>
            </p:nvSpPr>
            <p:spPr>
              <a:xfrm>
                <a:off x="611560" y="3447584"/>
                <a:ext cx="6552728" cy="834716"/>
              </a:xfrm>
              <a:prstGeom prst="rect">
                <a:avLst/>
              </a:prstGeom>
              <a:noFill/>
            </p:spPr>
            <p:txBody>
              <a:bodyPr wrap="square" rtlCol="0">
                <a:spAutoFit/>
              </a:bodyPr>
              <a:lstStyle/>
              <a:p>
                <a:r>
                  <a:rPr lang="en-US" sz="1400" dirty="0" smtClean="0"/>
                  <a:t>The intensity of synchrotron emission in a direction l is given by</a:t>
                </a:r>
              </a:p>
              <a:p>
                <a14:m>
                  <m:oMath xmlns:m="http://schemas.openxmlformats.org/officeDocument/2006/math">
                    <m:sSub>
                      <m:sSubPr>
                        <m:ctrlPr>
                          <a:rPr lang="en-US" sz="1400" b="0" i="1" smtClean="0">
                            <a:latin typeface="Cambria Math"/>
                          </a:rPr>
                        </m:ctrlPr>
                      </m:sSubPr>
                      <m:e>
                        <m:r>
                          <a:rPr lang="en-US" sz="1400" b="0" i="1" smtClean="0">
                            <a:latin typeface="Cambria Math"/>
                          </a:rPr>
                          <m:t>𝐼</m:t>
                        </m:r>
                      </m:e>
                      <m:sub>
                        <m:r>
                          <a:rPr lang="en-US" sz="1400" b="0" i="1" smtClean="0">
                            <a:latin typeface="Cambria Math"/>
                            <a:ea typeface="Cambria Math"/>
                          </a:rPr>
                          <m:t>𝜈</m:t>
                        </m:r>
                      </m:sub>
                    </m:sSub>
                  </m:oMath>
                </a14:m>
                <a:r>
                  <a:rPr lang="en-US" sz="1400" dirty="0" smtClean="0"/>
                  <a:t>=</a:t>
                </a:r>
                <a14:m>
                  <m:oMath xmlns:m="http://schemas.openxmlformats.org/officeDocument/2006/math">
                    <m:nary>
                      <m:naryPr>
                        <m:limLoc m:val="undOvr"/>
                        <m:ctrlPr>
                          <a:rPr lang="en-US" sz="1400" i="1" dirty="0" smtClean="0">
                            <a:latin typeface="Cambria Math"/>
                          </a:rPr>
                        </m:ctrlPr>
                      </m:naryPr>
                      <m:sub>
                        <m:r>
                          <m:rPr>
                            <m:brk m:alnAt="24"/>
                          </m:rPr>
                          <a:rPr lang="en-US" sz="1400" b="0" i="1" dirty="0" smtClean="0">
                            <a:latin typeface="Cambria Math"/>
                          </a:rPr>
                          <m:t>𝑙</m:t>
                        </m:r>
                      </m:sub>
                      <m:sup/>
                      <m:e>
                        <m:r>
                          <a:rPr lang="en-US" sz="1400" b="0" i="1" dirty="0" smtClean="0">
                            <a:latin typeface="Cambria Math"/>
                          </a:rPr>
                          <m:t>𝑑𝑙</m:t>
                        </m:r>
                        <m:nary>
                          <m:naryPr>
                            <m:limLoc m:val="undOvr"/>
                            <m:ctrlPr>
                              <a:rPr lang="en-US" sz="1400" b="0" i="1" dirty="0" smtClean="0">
                                <a:latin typeface="Cambria Math"/>
                              </a:rPr>
                            </m:ctrlPr>
                          </m:naryPr>
                          <m:sub>
                            <m:r>
                              <m:rPr>
                                <m:brk m:alnAt="24"/>
                              </m:rPr>
                              <a:rPr lang="en-US" sz="1400" b="0" i="1" dirty="0" smtClean="0">
                                <a:latin typeface="Cambria Math"/>
                              </a:rPr>
                              <m:t>𝐸</m:t>
                            </m:r>
                          </m:sub>
                          <m:sup/>
                          <m:e>
                            <m:r>
                              <a:rPr lang="en-US" sz="1400" b="0" i="1" dirty="0" smtClean="0">
                                <a:latin typeface="Cambria Math"/>
                              </a:rPr>
                              <m:t>𝑓</m:t>
                            </m:r>
                            <m:d>
                              <m:dPr>
                                <m:ctrlPr>
                                  <a:rPr lang="en-US" sz="1400" b="0" i="1" dirty="0" smtClean="0">
                                    <a:latin typeface="Cambria Math"/>
                                  </a:rPr>
                                </m:ctrlPr>
                              </m:dPr>
                              <m:e>
                                <m:r>
                                  <a:rPr lang="en-US" sz="1400" b="0" i="1" dirty="0" smtClean="0">
                                    <a:latin typeface="Cambria Math"/>
                                  </a:rPr>
                                  <m:t>𝐸</m:t>
                                </m:r>
                                <m:r>
                                  <a:rPr lang="en-US" sz="1400" b="0" i="1" dirty="0" smtClean="0">
                                    <a:latin typeface="Cambria Math"/>
                                  </a:rPr>
                                  <m:t>,</m:t>
                                </m:r>
                                <m:r>
                                  <a:rPr lang="en-US" sz="1400" b="0" i="1" dirty="0" smtClean="0">
                                    <a:latin typeface="Cambria Math"/>
                                  </a:rPr>
                                  <m:t>𝑙</m:t>
                                </m:r>
                              </m:e>
                            </m:d>
                            <m:r>
                              <a:rPr lang="en-US" sz="1400" b="0" i="1" dirty="0" smtClean="0">
                                <a:latin typeface="Cambria Math"/>
                              </a:rPr>
                              <m:t>𝑃</m:t>
                            </m:r>
                            <m:d>
                              <m:dPr>
                                <m:ctrlPr>
                                  <a:rPr lang="en-US" sz="1400" b="0" i="1" dirty="0" smtClean="0">
                                    <a:latin typeface="Cambria Math"/>
                                  </a:rPr>
                                </m:ctrlPr>
                              </m:dPr>
                              <m:e>
                                <m:r>
                                  <a:rPr lang="en-US" sz="1400" b="0" i="1" dirty="0" smtClean="0">
                                    <a:latin typeface="Cambria Math"/>
                                  </a:rPr>
                                  <m:t>𝐸</m:t>
                                </m:r>
                                <m:r>
                                  <a:rPr lang="en-US" sz="1400" b="0" i="1" dirty="0" smtClean="0">
                                    <a:latin typeface="Cambria Math"/>
                                  </a:rPr>
                                  <m:t>,</m:t>
                                </m:r>
                                <m:r>
                                  <a:rPr lang="en-US" sz="1400" b="0" i="1" dirty="0" smtClean="0">
                                    <a:latin typeface="Cambria Math"/>
                                    <a:ea typeface="Cambria Math"/>
                                  </a:rPr>
                                  <m:t>𝜈</m:t>
                                </m:r>
                              </m:e>
                            </m:d>
                            <m:r>
                              <a:rPr lang="en-US" sz="1400" b="0" i="1" dirty="0" smtClean="0">
                                <a:latin typeface="Cambria Math"/>
                                <a:ea typeface="Cambria Math"/>
                              </a:rPr>
                              <m:t>𝑑𝐸</m:t>
                            </m:r>
                          </m:e>
                        </m:nary>
                      </m:e>
                    </m:nary>
                  </m:oMath>
                </a14:m>
                <a:endParaRPr lang="en-US" sz="1400" dirty="0" smtClean="0"/>
              </a:p>
              <a:p>
                <a:r>
                  <a:rPr lang="en-US" sz="1400" dirty="0"/>
                  <a:t>w</a:t>
                </a:r>
                <a:r>
                  <a:rPr lang="en-US" sz="1400" dirty="0" smtClean="0"/>
                  <a:t>here </a:t>
                </a:r>
                <a14:m>
                  <m:oMath xmlns:m="http://schemas.openxmlformats.org/officeDocument/2006/math">
                    <m:r>
                      <a:rPr lang="en-US" sz="1400" i="1" dirty="0">
                        <a:latin typeface="Cambria Math"/>
                      </a:rPr>
                      <m:t>𝑃</m:t>
                    </m:r>
                    <m:d>
                      <m:dPr>
                        <m:ctrlPr>
                          <a:rPr lang="en-US" sz="1400" i="1" dirty="0">
                            <a:latin typeface="Cambria Math"/>
                          </a:rPr>
                        </m:ctrlPr>
                      </m:dPr>
                      <m:e>
                        <m:r>
                          <a:rPr lang="en-US" sz="1400" i="1" dirty="0">
                            <a:latin typeface="Cambria Math"/>
                          </a:rPr>
                          <m:t>𝐸</m:t>
                        </m:r>
                        <m:r>
                          <a:rPr lang="en-US" sz="1400" i="1" dirty="0">
                            <a:latin typeface="Cambria Math"/>
                          </a:rPr>
                          <m:t>,</m:t>
                        </m:r>
                        <m:r>
                          <a:rPr lang="en-US" sz="1400" i="1" dirty="0">
                            <a:latin typeface="Cambria Math"/>
                            <a:ea typeface="Cambria Math"/>
                          </a:rPr>
                          <m:t>𝜈</m:t>
                        </m:r>
                      </m:e>
                    </m:d>
                  </m:oMath>
                </a14:m>
                <a:r>
                  <a:rPr lang="en-US" sz="1400" dirty="0" smtClean="0"/>
                  <a:t> is synchrotron emission of a single electron</a:t>
                </a:r>
                <a:endParaRPr lang="ru-RU"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11560" y="3447584"/>
                <a:ext cx="6552728" cy="834716"/>
              </a:xfrm>
              <a:prstGeom prst="rect">
                <a:avLst/>
              </a:prstGeom>
              <a:blipFill rotWithShape="1">
                <a:blip r:embed="rId5"/>
                <a:stretch>
                  <a:fillRect l="-930" t="-14706" b="-45588"/>
                </a:stretch>
              </a:blipFill>
            </p:spPr>
            <p:txBody>
              <a:bodyPr/>
              <a:lstStyle/>
              <a:p>
                <a:r>
                  <a:rPr lang="ru-RU">
                    <a:noFill/>
                  </a:rPr>
                  <a:t> </a:t>
                </a:r>
              </a:p>
            </p:txBody>
          </p:sp>
        </mc:Fallback>
      </mc:AlternateContent>
    </p:spTree>
    <p:extLst>
      <p:ext uri="{BB962C8B-B14F-4D97-AF65-F5344CB8AC3E}">
        <p14:creationId xmlns:p14="http://schemas.microsoft.com/office/powerpoint/2010/main" val="2198447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Дата 3"/>
          <p:cNvSpPr>
            <a:spLocks noGrp="1"/>
          </p:cNvSpPr>
          <p:nvPr>
            <p:ph type="dt" sz="half" idx="10"/>
          </p:nvPr>
        </p:nvSpPr>
        <p:spPr/>
        <p:txBody>
          <a:bodyPr/>
          <a:lstStyle/>
          <a:p>
            <a:fld id="{E693F663-8BB2-475D-A0E2-032C1C8EFE07}" type="datetime1">
              <a:rPr lang="ru-RU" altLang="ru-RU"/>
              <a:pPr/>
              <a:t>01.10.2024</a:t>
            </a:fld>
            <a:endParaRPr lang="ru-RU" altLang="ru-RU"/>
          </a:p>
        </p:txBody>
      </p:sp>
      <p:sp>
        <p:nvSpPr>
          <p:cNvPr id="8" name="Номер слайда 5"/>
          <p:cNvSpPr>
            <a:spLocks noGrp="1"/>
          </p:cNvSpPr>
          <p:nvPr>
            <p:ph type="sldNum" sz="quarter" idx="12"/>
          </p:nvPr>
        </p:nvSpPr>
        <p:spPr/>
        <p:txBody>
          <a:bodyPr/>
          <a:lstStyle/>
          <a:p>
            <a:fld id="{B7C6D16B-0721-4949-94BF-EDBBB6E3201D}" type="slidenum">
              <a:rPr lang="ru-RU" altLang="ru-RU"/>
              <a:pPr/>
              <a:t>9</a:t>
            </a:fld>
            <a:endParaRPr lang="ru-RU" altLang="ru-RU"/>
          </a:p>
        </p:txBody>
      </p:sp>
      <p:sp>
        <p:nvSpPr>
          <p:cNvPr id="184325" name="Text Box 5"/>
          <p:cNvSpPr txBox="1">
            <a:spLocks noChangeArrowheads="1"/>
          </p:cNvSpPr>
          <p:nvPr/>
        </p:nvSpPr>
        <p:spPr bwMode="auto">
          <a:xfrm>
            <a:off x="539750" y="764704"/>
            <a:ext cx="813593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dirty="0" err="1"/>
              <a:t>Shklovskii</a:t>
            </a:r>
            <a:r>
              <a:rPr lang="en-US" altLang="ru-RU" dirty="0"/>
              <a:t> I.S. (1952) - </a:t>
            </a:r>
            <a:r>
              <a:rPr lang="en-US" altLang="ru-RU" dirty="0" err="1"/>
              <a:t>radiostars</a:t>
            </a:r>
            <a:endParaRPr lang="ru-RU" altLang="ru-RU" dirty="0"/>
          </a:p>
          <a:p>
            <a:pPr>
              <a:spcBef>
                <a:spcPct val="50000"/>
              </a:spcBef>
            </a:pPr>
            <a:r>
              <a:rPr lang="en-US" altLang="ru-RU" dirty="0" err="1"/>
              <a:t>Ginzburg</a:t>
            </a:r>
            <a:r>
              <a:rPr lang="en-US" altLang="ru-RU" dirty="0"/>
              <a:t> V.L. (1953) synchrotron radiation of relativistic electrons</a:t>
            </a:r>
            <a:endParaRPr lang="ru-RU" altLang="ru-RU" dirty="0"/>
          </a:p>
          <a:p>
            <a:pPr>
              <a:spcBef>
                <a:spcPct val="50000"/>
              </a:spcBef>
            </a:pPr>
            <a:r>
              <a:rPr lang="ru-RU" altLang="ru-RU" dirty="0"/>
              <a:t>1961 – </a:t>
            </a:r>
            <a:r>
              <a:rPr lang="en-US" altLang="ru-RU" dirty="0"/>
              <a:t>Electrons were detected in the CR flux </a:t>
            </a:r>
            <a:r>
              <a:rPr lang="en-US" altLang="ru-RU" dirty="0" smtClean="0"/>
              <a:t>~</a:t>
            </a:r>
            <a:r>
              <a:rPr lang="en-US" altLang="ru-RU" dirty="0"/>
              <a:t>1</a:t>
            </a:r>
            <a:r>
              <a:rPr lang="en-US" altLang="ru-RU" dirty="0" smtClean="0"/>
              <a:t>% (Earl)</a:t>
            </a:r>
            <a:endParaRPr lang="ru-RU" altLang="ru-RU" dirty="0"/>
          </a:p>
          <a:p>
            <a:pPr>
              <a:spcBef>
                <a:spcPct val="50000"/>
              </a:spcBef>
            </a:pPr>
            <a:r>
              <a:rPr lang="ru-RU" altLang="ru-RU" dirty="0"/>
              <a:t>1966 – </a:t>
            </a:r>
            <a:r>
              <a:rPr lang="en-US" altLang="ru-RU" dirty="0"/>
              <a:t>Linear polarization of the galactic diffuse </a:t>
            </a:r>
            <a:r>
              <a:rPr lang="en-US" altLang="ru-RU" dirty="0" smtClean="0"/>
              <a:t>radio emission </a:t>
            </a:r>
            <a:r>
              <a:rPr lang="en-US" altLang="ru-RU" dirty="0"/>
              <a:t>was </a:t>
            </a:r>
            <a:r>
              <a:rPr lang="en-US" altLang="ru-RU" dirty="0" smtClean="0"/>
              <a:t>measured (</a:t>
            </a:r>
            <a:r>
              <a:rPr lang="en-US" altLang="ru-RU" dirty="0" err="1" smtClean="0"/>
              <a:t>Wielebinski</a:t>
            </a:r>
            <a:r>
              <a:rPr lang="en-US" altLang="ru-RU" dirty="0" smtClean="0"/>
              <a:t> et al.)</a:t>
            </a:r>
          </a:p>
          <a:p>
            <a:pPr>
              <a:spcBef>
                <a:spcPct val="50000"/>
              </a:spcBef>
            </a:pPr>
            <a:r>
              <a:rPr lang="en-US" altLang="ru-RU" dirty="0" smtClean="0"/>
              <a:t>1977 </a:t>
            </a:r>
            <a:r>
              <a:rPr lang="ru-RU" altLang="ru-RU" dirty="0" smtClean="0"/>
              <a:t>–</a:t>
            </a:r>
            <a:r>
              <a:rPr lang="en-US" altLang="ru-RU" dirty="0" smtClean="0"/>
              <a:t> the discovery  of the pronounced radio halo in the edge-on galaxy NGC 4631 (</a:t>
            </a:r>
            <a:r>
              <a:rPr lang="en-US" altLang="ru-RU" dirty="0" err="1" smtClean="0"/>
              <a:t>Ekers</a:t>
            </a:r>
            <a:r>
              <a:rPr lang="en-US" altLang="ru-RU" dirty="0"/>
              <a:t> </a:t>
            </a:r>
            <a:r>
              <a:rPr lang="en-US" altLang="ru-RU" dirty="0" smtClean="0"/>
              <a:t>&amp; </a:t>
            </a:r>
            <a:r>
              <a:rPr lang="en-US" altLang="ru-RU" dirty="0" err="1" smtClean="0"/>
              <a:t>Sancisi</a:t>
            </a:r>
            <a:r>
              <a:rPr lang="en-US" altLang="ru-RU" dirty="0" smtClean="0"/>
              <a:t>)</a:t>
            </a:r>
            <a:endParaRPr lang="ru-RU" alt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501008"/>
            <a:ext cx="3112641" cy="281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703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15391</TotalTime>
  <Words>4426</Words>
  <Application>Microsoft Office PowerPoint</Application>
  <PresentationFormat>Экран (4:3)</PresentationFormat>
  <Paragraphs>342</Paragraphs>
  <Slides>43</Slides>
  <Notes>6</Notes>
  <HiddenSlides>8</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43</vt:i4>
      </vt:variant>
    </vt:vector>
  </HeadingPairs>
  <TitlesOfParts>
    <vt:vector size="45" baseType="lpstr">
      <vt:lpstr>Тема Office</vt:lpstr>
      <vt:lpstr>Equation</vt:lpstr>
      <vt:lpstr> Conference in memory of  Veniamin Sergeevich Berezinsky</vt:lpstr>
      <vt:lpstr> Galactic Cosmic Ray Transport Talk from Vladimir Dogiel P. N. Lebedev Institute of Physics (Moscow) </vt:lpstr>
      <vt:lpstr>A few memories</vt:lpstr>
      <vt:lpstr>Презентация PowerPoint</vt:lpstr>
      <vt:lpstr>Презентация PowerPoint</vt:lpstr>
      <vt:lpstr>Презентация PowerPoint</vt:lpstr>
      <vt:lpstr>The key point of V.L.Ginzburg from his paper of 1953</vt:lpstr>
      <vt:lpstr>Cosmic ray Electrons (general case) – Syrovatskii 1959</vt:lpstr>
      <vt:lpstr>Презентация PowerPoint</vt:lpstr>
      <vt:lpstr>Origin of Cosmic Ray Protons and Nuclei</vt:lpstr>
      <vt:lpstr>Ginzburg’s Test (1972)</vt:lpstr>
      <vt:lpstr>Презентация PowerPoint</vt:lpstr>
      <vt:lpstr>Презентация PowerPoint</vt:lpstr>
      <vt:lpstr>Secondary Cosmic Rays</vt:lpstr>
      <vt:lpstr>Stable Secondary CRs  (leaky-box model)</vt:lpstr>
      <vt:lpstr>CR Luminosity (Syrovatskii’s estimate)</vt:lpstr>
      <vt:lpstr>Origin of the light elements Li, Be, B?? Cosmic ray Clocks</vt:lpstr>
      <vt:lpstr>Evidence for CR halo from CR chemical composition</vt:lpstr>
      <vt:lpstr>Презентация PowerPoint</vt:lpstr>
      <vt:lpstr>“Godfathers” of the Theory of Cosmic Rays</vt:lpstr>
      <vt:lpstr>numerical</vt:lpstr>
      <vt:lpstr>Static halo</vt:lpstr>
      <vt:lpstr>Diffusion model of CR propagation (Parker, 1965)</vt:lpstr>
      <vt:lpstr>Презентация PowerPoint</vt:lpstr>
      <vt:lpstr>Презентация PowerPoint</vt:lpstr>
      <vt:lpstr>Презентация PowerPoint</vt:lpstr>
      <vt:lpstr>Diffusion coefficient  produced  by MHD-waves (the case  δH&lt;&lt;H) </vt:lpstr>
      <vt:lpstr>Parameters of the kinetic equation</vt:lpstr>
      <vt:lpstr>Models of CR Halo  (see, e.g. the review of  Blasi 2019)</vt:lpstr>
      <vt:lpstr>Презентация PowerPoint</vt:lpstr>
      <vt:lpstr>Linear model of the Extended CR Halo (z_H≥4 kpc)</vt:lpstr>
      <vt:lpstr>CR transport in the Galaxy in the frameworks of the GALPROP code (Strong &amp; Moskalenko 1998;  Moskalenko et al. 2002)</vt:lpstr>
      <vt:lpstr>CR Secondary Nuclei in Evoli et al. (2020) </vt:lpstr>
      <vt:lpstr>CR escape from the galactic halo - Static halo        (see Earle (1976) and Dogiel, Gurevich &amp; Zybin (1993 ))</vt:lpstr>
      <vt:lpstr>Презентация PowerPoint</vt:lpstr>
      <vt:lpstr>Nonlinear model of the Narrow CR Halo (z_H≤1 kpc, E~1 GeV)</vt:lpstr>
      <vt:lpstr>CR “escape” by a galactic wind from the Galaxy. Convection halo (see e.g. Jones 1979; Lerche &amp; Schlickeiser 1982; Bloemen et al. 1993; Ptuskin et al. 1997, Breitschwerdt et al. 2002). </vt:lpstr>
      <vt:lpstr>CR “escape” by a galactic wind from the boundary convection in the Galaxy. Convection halo. </vt:lpstr>
      <vt:lpstr>Nonlinear models of CR propagation and escape from the Galaxy</vt:lpstr>
      <vt:lpstr>Nonlinear model of CR propagation and escape from the Galaxy (Dogiel et al, 2020) </vt:lpstr>
      <vt:lpstr>Nonlinear Landau damping of MHD-fluctuations  (Chernyshov et al.(2022,2024), Pezzi &amp; Blasi (2024), Schroer et al. (2024) etc. )</vt:lpstr>
      <vt:lpstr>Nonlinear advection of CRs  from the Galaxy (Recchia et al.2016)</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c:title>
  <dc:creator>Владимир</dc:creator>
  <cp:lastModifiedBy>Владимир</cp:lastModifiedBy>
  <cp:revision>304</cp:revision>
  <dcterms:created xsi:type="dcterms:W3CDTF">2024-09-01T12:19:06Z</dcterms:created>
  <dcterms:modified xsi:type="dcterms:W3CDTF">2024-10-01T08:18:43Z</dcterms:modified>
</cp:coreProperties>
</file>