
<file path=[Content_Types].xml><?xml version="1.0" encoding="utf-8"?>
<Types xmlns="http://schemas.openxmlformats.org/package/2006/content-types">
  <Default Extension="(null)"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751" r:id="rId2"/>
    <p:sldId id="834" r:id="rId3"/>
    <p:sldId id="835" r:id="rId4"/>
    <p:sldId id="836" r:id="rId5"/>
    <p:sldId id="837" r:id="rId6"/>
    <p:sldId id="830" r:id="rId7"/>
    <p:sldId id="261" r:id="rId8"/>
    <p:sldId id="775" r:id="rId9"/>
    <p:sldId id="355" r:id="rId10"/>
    <p:sldId id="473" r:id="rId11"/>
    <p:sldId id="764" r:id="rId12"/>
    <p:sldId id="794" r:id="rId13"/>
    <p:sldId id="793" r:id="rId14"/>
    <p:sldId id="777" r:id="rId15"/>
    <p:sldId id="832" r:id="rId16"/>
    <p:sldId id="787" r:id="rId17"/>
    <p:sldId id="766" r:id="rId18"/>
    <p:sldId id="838" r:id="rId19"/>
    <p:sldId id="367" r:id="rId20"/>
    <p:sldId id="804" r:id="rId21"/>
    <p:sldId id="839" r:id="rId22"/>
    <p:sldId id="850" r:id="rId23"/>
    <p:sldId id="841" r:id="rId24"/>
    <p:sldId id="851" r:id="rId25"/>
    <p:sldId id="852" r:id="rId26"/>
    <p:sldId id="843" r:id="rId27"/>
    <p:sldId id="844" r:id="rId28"/>
    <p:sldId id="840" r:id="rId29"/>
    <p:sldId id="847" r:id="rId30"/>
    <p:sldId id="303" r:id="rId31"/>
    <p:sldId id="842" r:id="rId32"/>
    <p:sldId id="845" r:id="rId33"/>
    <p:sldId id="848" r:id="rId34"/>
    <p:sldId id="846" r:id="rId35"/>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3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249" autoAdjust="0"/>
  </p:normalViewPr>
  <p:slideViewPr>
    <p:cSldViewPr>
      <p:cViewPr varScale="1">
        <p:scale>
          <a:sx n="68" d="100"/>
          <a:sy n="68" d="100"/>
        </p:scale>
        <p:origin x="822" y="60"/>
      </p:cViewPr>
      <p:guideLst>
        <p:guide orient="horz" pos="2160"/>
        <p:guide pos="3840"/>
      </p:guideLst>
    </p:cSldViewPr>
  </p:slideViewPr>
  <p:outlineViewPr>
    <p:cViewPr>
      <p:scale>
        <a:sx n="33" d="100"/>
        <a:sy n="33" d="100"/>
      </p:scale>
      <p:origin x="0" y="-108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52" d="100"/>
          <a:sy n="52" d="100"/>
        </p:scale>
        <p:origin x="29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1F520CF2-0E92-41CC-BCEF-EE48112451D3}" type="datetimeFigureOut">
              <a:rPr lang="en-GB" smtClean="0"/>
              <a:t>29/09/2024</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667B7A11-F1F0-4F18-BA70-D26B72478D8A}" type="slidenum">
              <a:rPr lang="en-GB" smtClean="0"/>
              <a:t>‹#›</a:t>
            </a:fld>
            <a:endParaRPr lang="en-GB"/>
          </a:p>
        </p:txBody>
      </p:sp>
    </p:spTree>
    <p:extLst>
      <p:ext uri="{BB962C8B-B14F-4D97-AF65-F5344CB8AC3E}">
        <p14:creationId xmlns:p14="http://schemas.microsoft.com/office/powerpoint/2010/main" val="125270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A3D10-7A49-4290-ACFB-220E4173792A}" type="slidenum">
              <a:rPr lang="en-GB"/>
              <a:pPr/>
              <a:t>9</a:t>
            </a:fld>
            <a:endParaRPr lang="en-GB"/>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299911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7E3CC-E986-4BB3-9654-DE55895EA5DC}" type="slidenum">
              <a:rPr lang="en-US"/>
              <a:pPr/>
              <a:t>19</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913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1FB5714-2A22-43A0-B842-5E89E38F2549}" type="slidenum">
              <a:rPr lang="es-ES" smtClean="0"/>
              <a:pPr/>
              <a:t>20</a:t>
            </a:fld>
            <a:endParaRPr lang="es-E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22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B7A11-F1F0-4F18-BA70-D26B72478D8A}" type="slidenum">
              <a:rPr lang="en-GB" smtClean="0"/>
              <a:t>21</a:t>
            </a:fld>
            <a:endParaRPr lang="en-GB"/>
          </a:p>
        </p:txBody>
      </p:sp>
    </p:spTree>
    <p:extLst>
      <p:ext uri="{BB962C8B-B14F-4D97-AF65-F5344CB8AC3E}">
        <p14:creationId xmlns:p14="http://schemas.microsoft.com/office/powerpoint/2010/main" val="405045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6AFEC1-31BA-499A-8362-10B9A5F2C291}" type="datetime1">
              <a:rPr lang="en-GB" smtClean="0"/>
              <a:t>29/09/2024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291037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AB0D00-2809-4385-B080-70AD275294A5}" type="datetime1">
              <a:rPr lang="en-GB" smtClean="0"/>
              <a:t>29/09/2024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338429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9D18A2-C086-42FA-827C-8DB5FC30B00C}" type="datetime1">
              <a:rPr lang="en-GB" smtClean="0"/>
              <a:t>29/09/2024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20663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C09B3-78C6-43DF-A2BF-6323D441F5C7}" type="datetime1">
              <a:rPr lang="en-GB" smtClean="0"/>
              <a:t>29/09/2024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132381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62834-FA73-4284-85E1-08DAAD1CEFB1}" type="datetime1">
              <a:rPr lang="en-GB" smtClean="0"/>
              <a:t>29/09/2024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385759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15E712-0549-475D-9462-E60B5B2D2878}" type="datetime1">
              <a:rPr lang="en-GB" smtClean="0"/>
              <a:t>29/09/2024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221901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5E7D74-8E62-42BB-AED7-206DDD09DBEC}" type="datetime1">
              <a:rPr lang="en-GB" smtClean="0"/>
              <a:t>29/09/2024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131016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584BED-5676-4716-B1B9-91676FA41BA3}" type="datetime1">
              <a:rPr lang="en-GB" smtClean="0"/>
              <a:t>29/09/2024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323180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8C750-C5D3-4EBB-8468-FABB1BE8AC3E}" type="datetime1">
              <a:rPr lang="en-GB" smtClean="0"/>
              <a:t>29/09/2024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216903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DB62D-ADB2-4F62-AA37-0B5D89D3374F}" type="datetime1">
              <a:rPr lang="en-GB" smtClean="0"/>
              <a:t>29/09/2024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208744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CB4614-3337-45E0-BE31-5962936438C4}" type="datetime1">
              <a:rPr lang="en-GB" smtClean="0"/>
              <a:t>29/09/2024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CB886-1702-40C8-9594-E0FD08228123}" type="slidenum">
              <a:rPr lang="en-GB" smtClean="0"/>
              <a:t>‹#›</a:t>
            </a:fld>
            <a:endParaRPr lang="en-GB"/>
          </a:p>
        </p:txBody>
      </p:sp>
    </p:spTree>
    <p:extLst>
      <p:ext uri="{BB962C8B-B14F-4D97-AF65-F5344CB8AC3E}">
        <p14:creationId xmlns:p14="http://schemas.microsoft.com/office/powerpoint/2010/main" val="403772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65489-A6C2-4D19-9A37-8ED019D5E62C}" type="datetime1">
              <a:rPr lang="en-GB" smtClean="0"/>
              <a:t>29/09/2024</a:t>
            </a:fld>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2000" b="1">
                <a:solidFill>
                  <a:srgbClr val="FF0000"/>
                </a:solidFill>
                <a:latin typeface="Times New Roman" panose="02020603050405020304" pitchFamily="18" charset="0"/>
                <a:cs typeface="Times New Roman" panose="02020603050405020304" pitchFamily="18" charset="0"/>
              </a:defRPr>
            </a:lvl1pPr>
          </a:lstStyle>
          <a:p>
            <a:fld id="{36FCB886-1702-40C8-9594-E0FD08228123}" type="slidenum">
              <a:rPr lang="en-GB" smtClean="0"/>
              <a:pPr/>
              <a:t>‹#›</a:t>
            </a:fld>
            <a:endParaRPr lang="en-GB" dirty="0"/>
          </a:p>
        </p:txBody>
      </p:sp>
    </p:spTree>
    <p:extLst>
      <p:ext uri="{BB962C8B-B14F-4D97-AF65-F5344CB8AC3E}">
        <p14:creationId xmlns:p14="http://schemas.microsoft.com/office/powerpoint/2010/main" val="428697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null)"/><Relationship Id="rId7" Type="http://schemas.openxmlformats.org/officeDocument/2006/relationships/image" Target="../media/image26.png"/><Relationship Id="rId2" Type="http://schemas.openxmlformats.org/officeDocument/2006/relationships/image" Target="../media/image21.(null)"/><Relationship Id="rId1" Type="http://schemas.openxmlformats.org/officeDocument/2006/relationships/slideLayout" Target="../slideLayouts/slideLayout1.xml"/><Relationship Id="rId6" Type="http://schemas.openxmlformats.org/officeDocument/2006/relationships/image" Target="../media/image25.(null)"/><Relationship Id="rId5" Type="http://schemas.openxmlformats.org/officeDocument/2006/relationships/image" Target="../media/image24.(null)"/><Relationship Id="rId4" Type="http://schemas.openxmlformats.org/officeDocument/2006/relationships/image" Target="../media/image23.(nul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1869232"/>
            <a:ext cx="9217024" cy="1847800"/>
          </a:xfrm>
        </p:spPr>
        <p:txBody>
          <a:bodyPr>
            <a:noAutofit/>
          </a:bodyPr>
          <a:lstStyle/>
          <a:p>
            <a:r>
              <a:rPr lang="en-GB" sz="4000" b="1" dirty="0">
                <a:solidFill>
                  <a:srgbClr val="0033CC"/>
                </a:solidFill>
                <a:latin typeface="+mn-lt"/>
              </a:rPr>
              <a:t>Some memories of Venya – </a:t>
            </a:r>
            <a:br>
              <a:rPr lang="en-GB" sz="4000" b="1" dirty="0">
                <a:solidFill>
                  <a:srgbClr val="0033CC"/>
                </a:solidFill>
                <a:latin typeface="+mn-lt"/>
              </a:rPr>
            </a:br>
            <a:r>
              <a:rPr lang="en-GB" sz="4000" b="1" dirty="0">
                <a:solidFill>
                  <a:srgbClr val="0033CC"/>
                </a:solidFill>
                <a:latin typeface="+mn-lt"/>
              </a:rPr>
              <a:t>and his impact of the field of UHECR</a:t>
            </a:r>
            <a:br>
              <a:rPr lang="en-GB" sz="2400" b="1" dirty="0">
                <a:solidFill>
                  <a:srgbClr val="0070C0"/>
                </a:solidFill>
                <a:latin typeface="+mn-lt"/>
              </a:rPr>
            </a:br>
            <a:endParaRPr lang="en-GB" sz="2400" b="1" dirty="0">
              <a:solidFill>
                <a:srgbClr val="0070C0"/>
              </a:solidFill>
              <a:latin typeface="+mn-lt"/>
              <a:cs typeface="Times New Roman" pitchFamily="18" charset="0"/>
            </a:endParaRPr>
          </a:p>
        </p:txBody>
      </p:sp>
      <p:sp>
        <p:nvSpPr>
          <p:cNvPr id="3" name="Subtitle 2"/>
          <p:cNvSpPr>
            <a:spLocks noGrp="1"/>
          </p:cNvSpPr>
          <p:nvPr>
            <p:ph type="subTitle" idx="1"/>
          </p:nvPr>
        </p:nvSpPr>
        <p:spPr>
          <a:xfrm>
            <a:off x="2783632" y="4135511"/>
            <a:ext cx="6400800" cy="1741761"/>
          </a:xfrm>
        </p:spPr>
        <p:txBody>
          <a:bodyPr/>
          <a:lstStyle/>
          <a:p>
            <a:r>
              <a:rPr lang="en-GB" sz="2800" b="1" dirty="0">
                <a:solidFill>
                  <a:srgbClr val="FF0000"/>
                </a:solidFill>
                <a:latin typeface="Times New Roman" pitchFamily="18" charset="0"/>
                <a:cs typeface="Times New Roman" pitchFamily="18" charset="0"/>
              </a:rPr>
              <a:t>Alan Watson</a:t>
            </a:r>
          </a:p>
          <a:p>
            <a:r>
              <a:rPr lang="en-GB" sz="2800" b="1" dirty="0">
                <a:solidFill>
                  <a:srgbClr val="FF0000"/>
                </a:solidFill>
                <a:latin typeface="Times New Roman" pitchFamily="18" charset="0"/>
                <a:cs typeface="Times New Roman" pitchFamily="18" charset="0"/>
              </a:rPr>
              <a:t>University of Leeds, UK</a:t>
            </a:r>
          </a:p>
          <a:p>
            <a:r>
              <a:rPr lang="en-GB" sz="1800" b="1" dirty="0">
                <a:solidFill>
                  <a:srgbClr val="0033CC"/>
                </a:solidFill>
                <a:latin typeface="Times New Roman" pitchFamily="18" charset="0"/>
                <a:cs typeface="Times New Roman" pitchFamily="18" charset="0"/>
              </a:rPr>
              <a:t>a.a.watson@leeds.ac.uk</a:t>
            </a:r>
          </a:p>
        </p:txBody>
      </p:sp>
      <p:sp>
        <p:nvSpPr>
          <p:cNvPr id="5" name="TextBox 4"/>
          <p:cNvSpPr txBox="1"/>
          <p:nvPr/>
        </p:nvSpPr>
        <p:spPr>
          <a:xfrm>
            <a:off x="2791536" y="395953"/>
            <a:ext cx="6460743" cy="1077218"/>
          </a:xfrm>
          <a:prstGeom prst="rect">
            <a:avLst/>
          </a:prstGeom>
          <a:noFill/>
        </p:spPr>
        <p:txBody>
          <a:bodyPr wrap="none" rtlCol="0">
            <a:spAutoFit/>
          </a:bodyPr>
          <a:lstStyle/>
          <a:p>
            <a:pPr algn="ctr"/>
            <a:r>
              <a:rPr lang="en-GB" sz="3200" b="1" dirty="0">
                <a:solidFill>
                  <a:srgbClr val="FF0000"/>
                </a:solidFill>
                <a:latin typeface="Times New Roman" pitchFamily="18" charset="0"/>
                <a:cs typeface="Times New Roman" pitchFamily="18" charset="0"/>
              </a:rPr>
              <a:t>  Venya Berezinsky Memorial Event</a:t>
            </a:r>
          </a:p>
          <a:p>
            <a:pPr algn="ctr"/>
            <a:r>
              <a:rPr lang="en-GB" sz="3200" b="1" dirty="0">
                <a:solidFill>
                  <a:srgbClr val="FF0000"/>
                </a:solidFill>
                <a:latin typeface="Times New Roman" pitchFamily="18" charset="0"/>
                <a:cs typeface="Times New Roman" pitchFamily="18" charset="0"/>
              </a:rPr>
              <a:t> L’Aquila 1- 3 October 2024</a:t>
            </a:r>
            <a:endParaRPr lang="en-GB" sz="2800" b="1"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2" cstate="print"/>
          <a:srcRect/>
          <a:stretch>
            <a:fillRect/>
          </a:stretch>
        </p:blipFill>
        <p:spPr bwMode="auto">
          <a:xfrm>
            <a:off x="335360" y="4797152"/>
            <a:ext cx="2371332" cy="1728192"/>
          </a:xfrm>
          <a:prstGeom prst="rect">
            <a:avLst/>
          </a:prstGeom>
          <a:solidFill>
            <a:srgbClr val="FFFF00"/>
          </a:solidFill>
          <a:ln w="9525">
            <a:noFill/>
            <a:miter lim="800000"/>
            <a:headEnd/>
            <a:tailEnd/>
          </a:ln>
        </p:spPr>
      </p:pic>
      <p:pic>
        <p:nvPicPr>
          <p:cNvPr id="4" name="Picture 3">
            <a:extLst>
              <a:ext uri="{FF2B5EF4-FFF2-40B4-BE49-F238E27FC236}">
                <a16:creationId xmlns:a16="http://schemas.microsoft.com/office/drawing/2014/main" id="{7C9DA832-4E39-F593-258F-FF1543224853}"/>
              </a:ext>
            </a:extLst>
          </p:cNvPr>
          <p:cNvPicPr>
            <a:picLocks noChangeAspect="1"/>
          </p:cNvPicPr>
          <p:nvPr/>
        </p:nvPicPr>
        <p:blipFill>
          <a:blip r:embed="rId3"/>
          <a:stretch>
            <a:fillRect/>
          </a:stretch>
        </p:blipFill>
        <p:spPr>
          <a:xfrm>
            <a:off x="10488488" y="4042328"/>
            <a:ext cx="1409198" cy="2648409"/>
          </a:xfrm>
          <a:prstGeom prst="rect">
            <a:avLst/>
          </a:prstGeom>
        </p:spPr>
      </p:pic>
    </p:spTree>
    <p:extLst>
      <p:ext uri="{BB962C8B-B14F-4D97-AF65-F5344CB8AC3E}">
        <p14:creationId xmlns:p14="http://schemas.microsoft.com/office/powerpoint/2010/main" val="397351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aaw\jpg files\Heisenberg jpgs\page28.jpg">
            <a:extLst>
              <a:ext uri="{FF2B5EF4-FFF2-40B4-BE49-F238E27FC236}">
                <a16:creationId xmlns:a16="http://schemas.microsoft.com/office/drawing/2014/main" id="{4BA391A2-C679-2DC9-ECEC-997C1FC42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
            <a:ext cx="5867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a:extLst>
              <a:ext uri="{FF2B5EF4-FFF2-40B4-BE49-F238E27FC236}">
                <a16:creationId xmlns:a16="http://schemas.microsoft.com/office/drawing/2014/main" id="{99EC78DC-6660-48AA-A0CB-5365816B991F}"/>
              </a:ext>
            </a:extLst>
          </p:cNvPr>
          <p:cNvSpPr txBox="1">
            <a:spLocks noChangeArrowheads="1"/>
          </p:cNvSpPr>
          <p:nvPr/>
        </p:nvSpPr>
        <p:spPr bwMode="auto">
          <a:xfrm>
            <a:off x="3733800" y="6302376"/>
            <a:ext cx="487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a:solidFill>
                  <a:srgbClr val="FF0000"/>
                </a:solidFill>
              </a:rPr>
              <a:t>Diagram by Enrique Zas (Santiago de Compostela)</a:t>
            </a:r>
          </a:p>
        </p:txBody>
      </p:sp>
      <p:sp>
        <p:nvSpPr>
          <p:cNvPr id="253956" name="Text Box 4">
            <a:extLst>
              <a:ext uri="{FF2B5EF4-FFF2-40B4-BE49-F238E27FC236}">
                <a16:creationId xmlns:a16="http://schemas.microsoft.com/office/drawing/2014/main" id="{866127D5-4387-5592-A532-0B8FF740B647}"/>
              </a:ext>
            </a:extLst>
          </p:cNvPr>
          <p:cNvSpPr txBox="1">
            <a:spLocks noChangeArrowheads="1"/>
          </p:cNvSpPr>
          <p:nvPr/>
        </p:nvSpPr>
        <p:spPr bwMode="auto">
          <a:xfrm>
            <a:off x="8803037" y="304800"/>
            <a:ext cx="2626478" cy="387798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dirty="0">
                <a:solidFill>
                  <a:srgbClr val="0033CC"/>
                </a:solidFill>
              </a:rPr>
              <a:t>Fluorescence light emitted isotropically</a:t>
            </a:r>
          </a:p>
          <a:p>
            <a:pPr eaLnBrk="1" hangingPunct="1">
              <a:spcBef>
                <a:spcPct val="0"/>
              </a:spcBef>
              <a:buFontTx/>
              <a:buNone/>
            </a:pPr>
            <a:r>
              <a:rPr lang="en-GB" altLang="en-US" sz="1800" b="1" dirty="0">
                <a:solidFill>
                  <a:srgbClr val="0033CC"/>
                </a:solidFill>
              </a:rPr>
              <a:t>from excited</a:t>
            </a:r>
          </a:p>
          <a:p>
            <a:pPr eaLnBrk="1" hangingPunct="1">
              <a:spcBef>
                <a:spcPct val="0"/>
              </a:spcBef>
              <a:buFontTx/>
              <a:buNone/>
            </a:pPr>
            <a:r>
              <a:rPr lang="en-GB" altLang="en-US" sz="1800" b="1" dirty="0">
                <a:solidFill>
                  <a:srgbClr val="0033CC"/>
                </a:solidFill>
              </a:rPr>
              <a:t>molecular nitrogen.</a:t>
            </a:r>
          </a:p>
          <a:p>
            <a:pPr eaLnBrk="1" hangingPunct="1">
              <a:spcBef>
                <a:spcPct val="0"/>
              </a:spcBef>
              <a:buFontTx/>
              <a:buNone/>
            </a:pPr>
            <a:endParaRPr lang="en-GB" altLang="en-US" sz="1800" b="1" dirty="0">
              <a:solidFill>
                <a:srgbClr val="0033CC"/>
              </a:solidFill>
            </a:endParaRPr>
          </a:p>
          <a:p>
            <a:pPr eaLnBrk="1" hangingPunct="1">
              <a:spcBef>
                <a:spcPct val="0"/>
              </a:spcBef>
              <a:buFontTx/>
              <a:buNone/>
            </a:pPr>
            <a:r>
              <a:rPr lang="en-GB" altLang="en-US" sz="1800" b="1" dirty="0">
                <a:solidFill>
                  <a:srgbClr val="0033CC"/>
                </a:solidFill>
              </a:rPr>
              <a:t>Detection by pmts allows</a:t>
            </a:r>
          </a:p>
          <a:p>
            <a:pPr eaLnBrk="1" hangingPunct="1">
              <a:spcBef>
                <a:spcPct val="0"/>
              </a:spcBef>
              <a:buFontTx/>
              <a:buNone/>
            </a:pPr>
            <a:r>
              <a:rPr lang="en-GB" altLang="en-US" sz="1800" b="1" dirty="0">
                <a:solidFill>
                  <a:srgbClr val="0033CC"/>
                </a:solidFill>
              </a:rPr>
              <a:t>determination of direction and energy deposition as </a:t>
            </a:r>
          </a:p>
          <a:p>
            <a:pPr eaLnBrk="1" hangingPunct="1">
              <a:spcBef>
                <a:spcPct val="0"/>
              </a:spcBef>
              <a:buFontTx/>
              <a:buNone/>
            </a:pPr>
            <a:r>
              <a:rPr lang="en-GB" altLang="en-US" sz="1800" b="1" dirty="0">
                <a:solidFill>
                  <a:srgbClr val="0033CC"/>
                </a:solidFill>
              </a:rPr>
              <a:t>function of atmospheric depth </a:t>
            </a:r>
          </a:p>
          <a:p>
            <a:pPr eaLnBrk="1" hangingPunct="1">
              <a:spcBef>
                <a:spcPct val="0"/>
              </a:spcBef>
              <a:buFontTx/>
              <a:buNone/>
            </a:pPr>
            <a:r>
              <a:rPr lang="en-GB" altLang="en-US" sz="2400" b="1" dirty="0">
                <a:solidFill>
                  <a:srgbClr val="0033CC"/>
                </a:solidFill>
                <a:sym typeface="Symbol" panose="05050102010706020507" pitchFamily="18" charset="2"/>
              </a:rPr>
              <a:t> Calorimetric Energy Estimate</a:t>
            </a:r>
            <a:endParaRPr lang="en-GB" altLang="en-US" sz="2400" b="1" dirty="0">
              <a:solidFill>
                <a:srgbClr val="0033CC"/>
              </a:solidFill>
            </a:endParaRPr>
          </a:p>
        </p:txBody>
      </p:sp>
      <p:sp>
        <p:nvSpPr>
          <p:cNvPr id="253957" name="Text Box 5">
            <a:extLst>
              <a:ext uri="{FF2B5EF4-FFF2-40B4-BE49-F238E27FC236}">
                <a16:creationId xmlns:a16="http://schemas.microsoft.com/office/drawing/2014/main" id="{6786390D-321A-4B1C-5868-3DB79EF75073}"/>
              </a:ext>
            </a:extLst>
          </p:cNvPr>
          <p:cNvSpPr txBox="1">
            <a:spLocks noChangeArrowheads="1"/>
          </p:cNvSpPr>
          <p:nvPr/>
        </p:nvSpPr>
        <p:spPr bwMode="auto">
          <a:xfrm>
            <a:off x="1224369" y="3786754"/>
            <a:ext cx="2340245" cy="1200329"/>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dirty="0">
                <a:solidFill>
                  <a:srgbClr val="0033CC"/>
                </a:solidFill>
              </a:rPr>
              <a:t>Particle number and</a:t>
            </a:r>
          </a:p>
          <a:p>
            <a:pPr eaLnBrk="1" hangingPunct="1">
              <a:spcBef>
                <a:spcPct val="0"/>
              </a:spcBef>
              <a:buFontTx/>
              <a:buNone/>
            </a:pPr>
            <a:r>
              <a:rPr lang="en-GB" altLang="en-US" sz="1800" b="1" dirty="0">
                <a:solidFill>
                  <a:srgbClr val="0033CC"/>
                </a:solidFill>
              </a:rPr>
              <a:t>relative arrival times</a:t>
            </a:r>
          </a:p>
          <a:p>
            <a:pPr eaLnBrk="1" hangingPunct="1">
              <a:spcBef>
                <a:spcPct val="0"/>
              </a:spcBef>
              <a:buFontTx/>
              <a:buNone/>
            </a:pPr>
            <a:r>
              <a:rPr lang="en-GB" altLang="en-US" sz="1800" b="1" dirty="0">
                <a:solidFill>
                  <a:srgbClr val="0033CC"/>
                </a:solidFill>
              </a:rPr>
              <a:t>found with particle </a:t>
            </a:r>
          </a:p>
          <a:p>
            <a:pPr eaLnBrk="1" hangingPunct="1">
              <a:spcBef>
                <a:spcPct val="0"/>
              </a:spcBef>
              <a:buFontTx/>
              <a:buNone/>
            </a:pPr>
            <a:r>
              <a:rPr lang="en-GB" altLang="en-US" sz="1800" b="1" dirty="0">
                <a:solidFill>
                  <a:srgbClr val="0033CC"/>
                </a:solidFill>
              </a:rPr>
              <a:t>detectors</a:t>
            </a:r>
          </a:p>
        </p:txBody>
      </p:sp>
      <p:sp>
        <p:nvSpPr>
          <p:cNvPr id="253958" name="Text Box 6">
            <a:extLst>
              <a:ext uri="{FF2B5EF4-FFF2-40B4-BE49-F238E27FC236}">
                <a16:creationId xmlns:a16="http://schemas.microsoft.com/office/drawing/2014/main" id="{0C335567-BCA8-75B5-66BC-6AA13DB71AA3}"/>
              </a:ext>
            </a:extLst>
          </p:cNvPr>
          <p:cNvSpPr txBox="1">
            <a:spLocks noChangeArrowheads="1"/>
          </p:cNvSpPr>
          <p:nvPr/>
        </p:nvSpPr>
        <p:spPr bwMode="auto">
          <a:xfrm>
            <a:off x="1188205" y="1448933"/>
            <a:ext cx="2200759" cy="100647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dirty="0">
                <a:solidFill>
                  <a:srgbClr val="0033CC"/>
                </a:solidFill>
              </a:rPr>
              <a:t>~10</a:t>
            </a:r>
            <a:r>
              <a:rPr lang="en-GB" altLang="en-US" sz="2000" b="1" baseline="30000" dirty="0">
                <a:solidFill>
                  <a:srgbClr val="0033CC"/>
                </a:solidFill>
              </a:rPr>
              <a:t>11 </a:t>
            </a:r>
            <a:r>
              <a:rPr lang="en-GB" altLang="en-US" sz="2000" b="1" dirty="0">
                <a:solidFill>
                  <a:srgbClr val="0033CC"/>
                </a:solidFill>
              </a:rPr>
              <a:t>particles at</a:t>
            </a:r>
          </a:p>
          <a:p>
            <a:pPr eaLnBrk="1" hangingPunct="1">
              <a:spcBef>
                <a:spcPct val="0"/>
              </a:spcBef>
              <a:buFontTx/>
              <a:buNone/>
            </a:pPr>
            <a:r>
              <a:rPr lang="en-GB" altLang="en-US" sz="2000" b="1" dirty="0">
                <a:solidFill>
                  <a:srgbClr val="0033CC"/>
                </a:solidFill>
              </a:rPr>
              <a:t>shower maximum</a:t>
            </a:r>
          </a:p>
          <a:p>
            <a:pPr eaLnBrk="1" hangingPunct="1">
              <a:spcBef>
                <a:spcPct val="0"/>
              </a:spcBef>
              <a:buFontTx/>
              <a:buNone/>
            </a:pPr>
            <a:r>
              <a:rPr lang="en-GB" altLang="en-US" sz="2000" b="1" dirty="0">
                <a:solidFill>
                  <a:srgbClr val="0033CC"/>
                </a:solidFill>
              </a:rPr>
              <a:t>at 10</a:t>
            </a:r>
            <a:r>
              <a:rPr lang="en-GB" altLang="en-US" sz="2000" b="1" baseline="30000" dirty="0">
                <a:solidFill>
                  <a:srgbClr val="0033CC"/>
                </a:solidFill>
              </a:rPr>
              <a:t>20</a:t>
            </a:r>
            <a:r>
              <a:rPr lang="en-GB" altLang="en-US" sz="2000" b="1" dirty="0">
                <a:solidFill>
                  <a:srgbClr val="0033CC"/>
                </a:solidFill>
              </a:rPr>
              <a:t> eV</a:t>
            </a:r>
          </a:p>
        </p:txBody>
      </p:sp>
      <p:sp>
        <p:nvSpPr>
          <p:cNvPr id="253961" name="Text Box 9">
            <a:extLst>
              <a:ext uri="{FF2B5EF4-FFF2-40B4-BE49-F238E27FC236}">
                <a16:creationId xmlns:a16="http://schemas.microsoft.com/office/drawing/2014/main" id="{AF3DB985-13DB-406A-D193-2B60F3BA0A88}"/>
              </a:ext>
            </a:extLst>
          </p:cNvPr>
          <p:cNvSpPr txBox="1">
            <a:spLocks noChangeArrowheads="1"/>
          </p:cNvSpPr>
          <p:nvPr/>
        </p:nvSpPr>
        <p:spPr bwMode="auto">
          <a:xfrm>
            <a:off x="9097498" y="4724401"/>
            <a:ext cx="2332017" cy="1477328"/>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b="1" dirty="0">
                <a:solidFill>
                  <a:srgbClr val="0033CC"/>
                </a:solidFill>
              </a:rPr>
              <a:t>Model-independent energy estimate: </a:t>
            </a:r>
          </a:p>
          <a:p>
            <a:pPr algn="ctr" eaLnBrk="1" hangingPunct="1">
              <a:spcBef>
                <a:spcPct val="50000"/>
              </a:spcBef>
              <a:buFontTx/>
              <a:buNone/>
            </a:pPr>
            <a:r>
              <a:rPr lang="en-GB" altLang="en-US" sz="2000" b="1" dirty="0">
                <a:solidFill>
                  <a:srgbClr val="0033CC"/>
                </a:solidFill>
              </a:rPr>
              <a:t>    </a:t>
            </a:r>
            <a:r>
              <a:rPr lang="en-GB" altLang="en-US" sz="2000" b="1" dirty="0">
                <a:solidFill>
                  <a:srgbClr val="0033CC"/>
                </a:solidFill>
                <a:sym typeface="Symbol" panose="05050102010706020507" pitchFamily="18" charset="2"/>
              </a:rPr>
              <a:t>E/E~ 8 % at       highest energies</a:t>
            </a:r>
            <a:endParaRPr lang="en-GB" altLang="en-US" sz="2000" b="1" dirty="0">
              <a:solidFill>
                <a:srgbClr val="0033CC"/>
              </a:solidFill>
            </a:endParaRPr>
          </a:p>
        </p:txBody>
      </p:sp>
      <p:sp>
        <p:nvSpPr>
          <p:cNvPr id="2" name="Slide Number Placeholder 1">
            <a:extLst>
              <a:ext uri="{FF2B5EF4-FFF2-40B4-BE49-F238E27FC236}">
                <a16:creationId xmlns:a16="http://schemas.microsoft.com/office/drawing/2014/main" id="{99CFB094-1FAE-313C-CA9C-24CEF5BAFF41}"/>
              </a:ext>
            </a:extLst>
          </p:cNvPr>
          <p:cNvSpPr>
            <a:spLocks noGrp="1"/>
          </p:cNvSpPr>
          <p:nvPr>
            <p:ph type="sldNum" sz="quarter" idx="12"/>
          </p:nvPr>
        </p:nvSpPr>
        <p:spPr/>
        <p:txBody>
          <a:bodyPr/>
          <a:lstStyle/>
          <a:p>
            <a:fld id="{158C91D2-B716-49E0-B023-7EAC6EC7A799}" type="slidenum">
              <a:rPr lang="en-GB" smtClean="0"/>
              <a:t>10</a:t>
            </a:fld>
            <a:endParaRPr lang="en-GB"/>
          </a:p>
        </p:txBody>
      </p:sp>
      <p:sp>
        <p:nvSpPr>
          <p:cNvPr id="3" name="TextBox 2">
            <a:extLst>
              <a:ext uri="{FF2B5EF4-FFF2-40B4-BE49-F238E27FC236}">
                <a16:creationId xmlns:a16="http://schemas.microsoft.com/office/drawing/2014/main" id="{50742A37-6553-2CD8-CBE6-9D77BF378DB8}"/>
              </a:ext>
            </a:extLst>
          </p:cNvPr>
          <p:cNvSpPr txBox="1"/>
          <p:nvPr/>
        </p:nvSpPr>
        <p:spPr>
          <a:xfrm>
            <a:off x="325464" y="77486"/>
            <a:ext cx="3408336" cy="1015663"/>
          </a:xfrm>
          <a:prstGeom prst="rect">
            <a:avLst/>
          </a:prstGeom>
          <a:solidFill>
            <a:srgbClr val="FFFF99"/>
          </a:solidFill>
        </p:spPr>
        <p:txBody>
          <a:bodyPr wrap="square" rtlCol="0">
            <a:spAutoFit/>
          </a:bodyPr>
          <a:lstStyle/>
          <a:p>
            <a:r>
              <a:rPr lang="en-GB" sz="2000" b="1" dirty="0">
                <a:solidFill>
                  <a:srgbClr val="0033CC"/>
                </a:solidFill>
              </a:rPr>
              <a:t>Auger Observatory combines these two techniques – the hybrid method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7BEF9-0CC3-50F6-CF0A-F38D14DC5816}"/>
              </a:ext>
            </a:extLst>
          </p:cNvPr>
          <p:cNvPicPr>
            <a:picLocks noChangeAspect="1"/>
          </p:cNvPicPr>
          <p:nvPr/>
        </p:nvPicPr>
        <p:blipFill>
          <a:blip r:embed="rId2"/>
          <a:stretch>
            <a:fillRect/>
          </a:stretch>
        </p:blipFill>
        <p:spPr>
          <a:xfrm>
            <a:off x="1243210" y="227694"/>
            <a:ext cx="4636766" cy="2685988"/>
          </a:xfrm>
          <a:prstGeom prst="rect">
            <a:avLst/>
          </a:prstGeom>
        </p:spPr>
      </p:pic>
      <p:pic>
        <p:nvPicPr>
          <p:cNvPr id="4" name="Picture 3">
            <a:extLst>
              <a:ext uri="{FF2B5EF4-FFF2-40B4-BE49-F238E27FC236}">
                <a16:creationId xmlns:a16="http://schemas.microsoft.com/office/drawing/2014/main" id="{192496E9-B8F8-08D9-20ED-089B23A3484F}"/>
              </a:ext>
            </a:extLst>
          </p:cNvPr>
          <p:cNvPicPr>
            <a:picLocks noChangeAspect="1"/>
          </p:cNvPicPr>
          <p:nvPr/>
        </p:nvPicPr>
        <p:blipFill>
          <a:blip r:embed="rId3"/>
          <a:stretch>
            <a:fillRect/>
          </a:stretch>
        </p:blipFill>
        <p:spPr>
          <a:xfrm>
            <a:off x="47328" y="2698307"/>
            <a:ext cx="6107415" cy="4234626"/>
          </a:xfrm>
          <a:prstGeom prst="rect">
            <a:avLst/>
          </a:prstGeom>
        </p:spPr>
      </p:pic>
      <p:pic>
        <p:nvPicPr>
          <p:cNvPr id="6" name="Picture 5">
            <a:extLst>
              <a:ext uri="{FF2B5EF4-FFF2-40B4-BE49-F238E27FC236}">
                <a16:creationId xmlns:a16="http://schemas.microsoft.com/office/drawing/2014/main" id="{6ECB31D2-94AF-B2E8-FAEB-EFF4F40AAE88}"/>
              </a:ext>
            </a:extLst>
          </p:cNvPr>
          <p:cNvPicPr>
            <a:picLocks noChangeAspect="1"/>
          </p:cNvPicPr>
          <p:nvPr/>
        </p:nvPicPr>
        <p:blipFill>
          <a:blip r:embed="rId4"/>
          <a:stretch>
            <a:fillRect/>
          </a:stretch>
        </p:blipFill>
        <p:spPr>
          <a:xfrm>
            <a:off x="6777037" y="27202"/>
            <a:ext cx="4118271" cy="5143567"/>
          </a:xfrm>
          <a:prstGeom prst="rect">
            <a:avLst/>
          </a:prstGeom>
        </p:spPr>
      </p:pic>
      <p:pic>
        <p:nvPicPr>
          <p:cNvPr id="8" name="Picture 7">
            <a:extLst>
              <a:ext uri="{FF2B5EF4-FFF2-40B4-BE49-F238E27FC236}">
                <a16:creationId xmlns:a16="http://schemas.microsoft.com/office/drawing/2014/main" id="{1A554843-818A-C938-A35E-12027A8B4379}"/>
              </a:ext>
            </a:extLst>
          </p:cNvPr>
          <p:cNvPicPr>
            <a:picLocks noChangeAspect="1"/>
          </p:cNvPicPr>
          <p:nvPr/>
        </p:nvPicPr>
        <p:blipFill>
          <a:blip r:embed="rId5"/>
          <a:stretch>
            <a:fillRect/>
          </a:stretch>
        </p:blipFill>
        <p:spPr>
          <a:xfrm>
            <a:off x="7879395" y="5170769"/>
            <a:ext cx="2008526" cy="1579589"/>
          </a:xfrm>
          <a:prstGeom prst="rect">
            <a:avLst/>
          </a:prstGeom>
        </p:spPr>
      </p:pic>
      <p:sp>
        <p:nvSpPr>
          <p:cNvPr id="3" name="TextBox 2">
            <a:extLst>
              <a:ext uri="{FF2B5EF4-FFF2-40B4-BE49-F238E27FC236}">
                <a16:creationId xmlns:a16="http://schemas.microsoft.com/office/drawing/2014/main" id="{6CD9CC7C-9147-F63A-3C23-6031C369520E}"/>
              </a:ext>
            </a:extLst>
          </p:cNvPr>
          <p:cNvSpPr txBox="1"/>
          <p:nvPr/>
        </p:nvSpPr>
        <p:spPr>
          <a:xfrm flipH="1">
            <a:off x="3097900" y="1673817"/>
            <a:ext cx="1053884" cy="369332"/>
          </a:xfrm>
          <a:prstGeom prst="rect">
            <a:avLst/>
          </a:prstGeom>
          <a:noFill/>
        </p:spPr>
        <p:txBody>
          <a:bodyPr wrap="square" rtlCol="0">
            <a:spAutoFit/>
          </a:bodyPr>
          <a:lstStyle/>
          <a:p>
            <a:r>
              <a:rPr lang="en-GB" b="1" dirty="0"/>
              <a:t>~ 30 km</a:t>
            </a:r>
          </a:p>
        </p:txBody>
      </p:sp>
      <p:sp>
        <p:nvSpPr>
          <p:cNvPr id="5" name="Slide Number Placeholder 4">
            <a:extLst>
              <a:ext uri="{FF2B5EF4-FFF2-40B4-BE49-F238E27FC236}">
                <a16:creationId xmlns:a16="http://schemas.microsoft.com/office/drawing/2014/main" id="{7040C170-01A8-8EC1-FF05-8BD48F1F23F7}"/>
              </a:ext>
            </a:extLst>
          </p:cNvPr>
          <p:cNvSpPr>
            <a:spLocks noGrp="1"/>
          </p:cNvSpPr>
          <p:nvPr>
            <p:ph type="sldNum" sz="quarter" idx="12"/>
          </p:nvPr>
        </p:nvSpPr>
        <p:spPr/>
        <p:txBody>
          <a:bodyPr/>
          <a:lstStyle/>
          <a:p>
            <a:fld id="{158C91D2-B716-49E0-B023-7EAC6EC7A799}" type="slidenum">
              <a:rPr lang="en-GB" smtClean="0"/>
              <a:t>11</a:t>
            </a:fld>
            <a:endParaRPr lang="en-GB"/>
          </a:p>
        </p:txBody>
      </p:sp>
      <p:cxnSp>
        <p:nvCxnSpPr>
          <p:cNvPr id="9" name="Straight Connector 8">
            <a:extLst>
              <a:ext uri="{FF2B5EF4-FFF2-40B4-BE49-F238E27FC236}">
                <a16:creationId xmlns:a16="http://schemas.microsoft.com/office/drawing/2014/main" id="{82C8F60F-14A0-E6CA-FED5-44F96D8677BF}"/>
              </a:ext>
            </a:extLst>
          </p:cNvPr>
          <p:cNvCxnSpPr>
            <a:cxnSpLocks/>
          </p:cNvCxnSpPr>
          <p:nvPr/>
        </p:nvCxnSpPr>
        <p:spPr>
          <a:xfrm flipV="1">
            <a:off x="2495600" y="3958029"/>
            <a:ext cx="0" cy="242329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4DDA3D-2886-4420-8C68-548904D2D62A}"/>
              </a:ext>
            </a:extLst>
          </p:cNvPr>
          <p:cNvCxnSpPr/>
          <p:nvPr/>
        </p:nvCxnSpPr>
        <p:spPr>
          <a:xfrm flipV="1">
            <a:off x="911424" y="3993801"/>
            <a:ext cx="1584176" cy="1126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8457CB-166B-204D-9244-00EB63A70B14}"/>
              </a:ext>
            </a:extLst>
          </p:cNvPr>
          <p:cNvSpPr txBox="1"/>
          <p:nvPr/>
        </p:nvSpPr>
        <p:spPr>
          <a:xfrm>
            <a:off x="2647261" y="3789040"/>
            <a:ext cx="928459" cy="369332"/>
          </a:xfrm>
          <a:prstGeom prst="rect">
            <a:avLst/>
          </a:prstGeom>
          <a:noFill/>
        </p:spPr>
        <p:txBody>
          <a:bodyPr wrap="none" rtlCol="0">
            <a:spAutoFit/>
          </a:bodyPr>
          <a:lstStyle/>
          <a:p>
            <a:r>
              <a:rPr lang="en-GB" dirty="0"/>
              <a:t>S(1000)</a:t>
            </a:r>
          </a:p>
        </p:txBody>
      </p:sp>
    </p:spTree>
    <p:extLst>
      <p:ext uri="{BB962C8B-B14F-4D97-AF65-F5344CB8AC3E}">
        <p14:creationId xmlns:p14="http://schemas.microsoft.com/office/powerpoint/2010/main" val="237339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95600" y="1709344"/>
            <a:ext cx="6624736" cy="495520"/>
          </a:xfrm>
          <a:solidFill>
            <a:srgbClr val="FFFF99"/>
          </a:solidFill>
        </p:spPr>
        <p:txBody>
          <a:bodyPr>
            <a:normAutofit fontScale="85000" lnSpcReduction="10000"/>
          </a:bodyPr>
          <a:lstStyle/>
          <a:p>
            <a:pPr marL="0" indent="0" algn="ctr">
              <a:buNone/>
            </a:pPr>
            <a:r>
              <a:rPr lang="en-US" b="1" dirty="0">
                <a:solidFill>
                  <a:srgbClr val="0033CC"/>
                </a:solidFill>
              </a:rPr>
              <a:t>Look for inclined, </a:t>
            </a:r>
            <a:r>
              <a:rPr lang="en-US" b="1" i="1" dirty="0"/>
              <a:t>BUT YOUNG</a:t>
            </a:r>
            <a:r>
              <a:rPr lang="en-US" b="1" dirty="0">
                <a:solidFill>
                  <a:srgbClr val="0033CC"/>
                </a:solidFill>
              </a:rPr>
              <a:t>,</a:t>
            </a:r>
            <a:r>
              <a:rPr lang="en-US" b="1" dirty="0">
                <a:solidFill>
                  <a:srgbClr val="FF0000"/>
                </a:solidFill>
              </a:rPr>
              <a:t> </a:t>
            </a:r>
            <a:r>
              <a:rPr lang="en-US" b="1" dirty="0">
                <a:solidFill>
                  <a:srgbClr val="0033CC"/>
                </a:solidFill>
              </a:rPr>
              <a:t>showers</a:t>
            </a:r>
            <a:endParaRPr lang="en-GB" b="1" dirty="0">
              <a:solidFill>
                <a:srgbClr val="0033CC"/>
              </a:solidFill>
            </a:endParaRPr>
          </a:p>
        </p:txBody>
      </p:sp>
      <p:sp>
        <p:nvSpPr>
          <p:cNvPr id="4" name="灯片编号占位符 3"/>
          <p:cNvSpPr>
            <a:spLocks noGrp="1"/>
          </p:cNvSpPr>
          <p:nvPr>
            <p:ph type="sldNum" sz="quarter" idx="12"/>
          </p:nvPr>
        </p:nvSpPr>
        <p:spPr/>
        <p:txBody>
          <a:bodyPr/>
          <a:lstStyle/>
          <a:p>
            <a:fld id="{E915F32A-DA55-428C-BD34-211BA39A8BD6}" type="slidenum">
              <a:rPr lang="en-GB" smtClean="0"/>
              <a:pPr/>
              <a:t>12</a:t>
            </a:fld>
            <a:endParaRPr lang="en-GB"/>
          </a:p>
        </p:txBody>
      </p:sp>
      <p:pic>
        <p:nvPicPr>
          <p:cNvPr id="1026" name="Picture 2"/>
          <p:cNvPicPr>
            <a:picLocks noChangeAspect="1" noChangeArrowheads="1"/>
          </p:cNvPicPr>
          <p:nvPr/>
        </p:nvPicPr>
        <p:blipFill>
          <a:blip r:embed="rId2"/>
          <a:srcRect/>
          <a:stretch>
            <a:fillRect/>
          </a:stretch>
        </p:blipFill>
        <p:spPr bwMode="auto">
          <a:xfrm>
            <a:off x="1584034" y="2708921"/>
            <a:ext cx="9012561" cy="3067059"/>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8E69EE61-6FDE-B972-2416-D50BD6BE2F70}"/>
              </a:ext>
            </a:extLst>
          </p:cNvPr>
          <p:cNvSpPr txBox="1"/>
          <p:nvPr/>
        </p:nvSpPr>
        <p:spPr>
          <a:xfrm>
            <a:off x="1343472" y="1082020"/>
            <a:ext cx="3284938" cy="461665"/>
          </a:xfrm>
          <a:prstGeom prst="rect">
            <a:avLst/>
          </a:prstGeom>
          <a:solidFill>
            <a:srgbClr val="FFFF99"/>
          </a:solidFill>
        </p:spPr>
        <p:txBody>
          <a:bodyPr wrap="none" rtlCol="0">
            <a:spAutoFit/>
          </a:bodyPr>
          <a:lstStyle/>
          <a:p>
            <a:r>
              <a:rPr lang="en-GB" sz="2400" b="1" dirty="0">
                <a:solidFill>
                  <a:srgbClr val="0033CC"/>
                </a:solidFill>
              </a:rPr>
              <a:t>Searching for neutrinos</a:t>
            </a:r>
          </a:p>
        </p:txBody>
      </p:sp>
    </p:spTree>
    <p:extLst>
      <p:ext uri="{BB962C8B-B14F-4D97-AF65-F5344CB8AC3E}">
        <p14:creationId xmlns:p14="http://schemas.microsoft.com/office/powerpoint/2010/main" val="35863270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FCB886-1702-40C8-9594-E0FD08228123}" type="slidenum">
              <a:rPr lang="en-GB" smtClean="0"/>
              <a:t>13</a:t>
            </a:fld>
            <a:endParaRPr lang="en-GB" dirty="0"/>
          </a:p>
        </p:txBody>
      </p:sp>
      <p:pic>
        <p:nvPicPr>
          <p:cNvPr id="3" name="Picture 2"/>
          <p:cNvPicPr>
            <a:picLocks noChangeAspect="1"/>
          </p:cNvPicPr>
          <p:nvPr/>
        </p:nvPicPr>
        <p:blipFill>
          <a:blip r:embed="rId2"/>
          <a:stretch>
            <a:fillRect/>
          </a:stretch>
        </p:blipFill>
        <p:spPr>
          <a:xfrm>
            <a:off x="263352" y="548680"/>
            <a:ext cx="12097344" cy="2447532"/>
          </a:xfrm>
          <a:prstGeom prst="rect">
            <a:avLst/>
          </a:prstGeom>
        </p:spPr>
      </p:pic>
      <p:pic>
        <p:nvPicPr>
          <p:cNvPr id="4" name="Picture 3"/>
          <p:cNvPicPr>
            <a:picLocks noChangeAspect="1"/>
          </p:cNvPicPr>
          <p:nvPr/>
        </p:nvPicPr>
        <p:blipFill>
          <a:blip r:embed="rId3"/>
          <a:stretch>
            <a:fillRect/>
          </a:stretch>
        </p:blipFill>
        <p:spPr>
          <a:xfrm>
            <a:off x="2063552" y="2938459"/>
            <a:ext cx="5793396" cy="3783021"/>
          </a:xfrm>
          <a:prstGeom prst="rect">
            <a:avLst/>
          </a:prstGeom>
        </p:spPr>
      </p:pic>
      <p:sp>
        <p:nvSpPr>
          <p:cNvPr id="5" name="TextBox 4"/>
          <p:cNvSpPr txBox="1"/>
          <p:nvPr/>
        </p:nvSpPr>
        <p:spPr>
          <a:xfrm flipH="1">
            <a:off x="1199456" y="188640"/>
            <a:ext cx="4464496" cy="461665"/>
          </a:xfrm>
          <a:prstGeom prst="rect">
            <a:avLst/>
          </a:prstGeom>
          <a:solidFill>
            <a:srgbClr val="FFFF99"/>
          </a:solidFill>
        </p:spPr>
        <p:txBody>
          <a:bodyPr wrap="square" rtlCol="0">
            <a:spAutoFit/>
          </a:bodyPr>
          <a:lstStyle/>
          <a:p>
            <a:r>
              <a:rPr lang="en-GB" sz="2400" b="1" dirty="0">
                <a:solidFill>
                  <a:srgbClr val="0033CC"/>
                </a:solidFill>
              </a:rPr>
              <a:t>Principles of neutrino detection</a:t>
            </a:r>
          </a:p>
        </p:txBody>
      </p:sp>
      <p:sp>
        <p:nvSpPr>
          <p:cNvPr id="6" name="TextBox 5"/>
          <p:cNvSpPr txBox="1"/>
          <p:nvPr/>
        </p:nvSpPr>
        <p:spPr>
          <a:xfrm>
            <a:off x="263352" y="4509120"/>
            <a:ext cx="1741182" cy="461665"/>
          </a:xfrm>
          <a:prstGeom prst="rect">
            <a:avLst/>
          </a:prstGeom>
          <a:solidFill>
            <a:srgbClr val="FFFF99"/>
          </a:solidFill>
        </p:spPr>
        <p:txBody>
          <a:bodyPr wrap="none" rtlCol="0">
            <a:spAutoFit/>
          </a:bodyPr>
          <a:lstStyle/>
          <a:p>
            <a:r>
              <a:rPr lang="en-GB" sz="2400" b="1" dirty="0">
                <a:solidFill>
                  <a:srgbClr val="0033CC"/>
                </a:solidFill>
              </a:rPr>
              <a:t>Simulations</a:t>
            </a:r>
          </a:p>
        </p:txBody>
      </p:sp>
      <p:sp>
        <p:nvSpPr>
          <p:cNvPr id="7" name="TextBox 6">
            <a:extLst>
              <a:ext uri="{FF2B5EF4-FFF2-40B4-BE49-F238E27FC236}">
                <a16:creationId xmlns:a16="http://schemas.microsoft.com/office/drawing/2014/main" id="{9C7BEB94-54F9-D6EF-D3F0-9A14B06B7E1B}"/>
              </a:ext>
            </a:extLst>
          </p:cNvPr>
          <p:cNvSpPr txBox="1"/>
          <p:nvPr/>
        </p:nvSpPr>
        <p:spPr>
          <a:xfrm>
            <a:off x="7824192" y="4437112"/>
            <a:ext cx="4201471" cy="1200329"/>
          </a:xfrm>
          <a:prstGeom prst="rect">
            <a:avLst/>
          </a:prstGeom>
          <a:solidFill>
            <a:srgbClr val="FFFF99"/>
          </a:solidFill>
        </p:spPr>
        <p:txBody>
          <a:bodyPr wrap="none" rtlCol="0">
            <a:spAutoFit/>
          </a:bodyPr>
          <a:lstStyle/>
          <a:p>
            <a:pPr algn="ctr"/>
            <a:r>
              <a:rPr lang="en-GB" sz="2400" b="1" dirty="0">
                <a:solidFill>
                  <a:srgbClr val="0033CC"/>
                </a:solidFill>
              </a:rPr>
              <a:t>Measuring the Area-over-peak</a:t>
            </a:r>
          </a:p>
          <a:p>
            <a:pPr algn="ctr"/>
            <a:r>
              <a:rPr lang="en-GB" sz="2400" b="1" dirty="0">
                <a:solidFill>
                  <a:srgbClr val="0033CC"/>
                </a:solidFill>
              </a:rPr>
              <a:t> of the FADC traces has  </a:t>
            </a:r>
          </a:p>
          <a:p>
            <a:pPr algn="ctr"/>
            <a:r>
              <a:rPr lang="en-GB" sz="2400" b="1" dirty="0">
                <a:solidFill>
                  <a:srgbClr val="0033CC"/>
                </a:solidFill>
              </a:rPr>
              <a:t>advantages</a:t>
            </a:r>
          </a:p>
        </p:txBody>
      </p:sp>
    </p:spTree>
    <p:extLst>
      <p:ext uri="{BB962C8B-B14F-4D97-AF65-F5344CB8AC3E}">
        <p14:creationId xmlns:p14="http://schemas.microsoft.com/office/powerpoint/2010/main" val="20420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DB0DED2-3C4A-4944-82AD-ED893F88A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600" y="46800"/>
            <a:ext cx="6876000" cy="6876000"/>
          </a:xfrm>
          <a:prstGeom prst="rect">
            <a:avLst/>
          </a:prstGeom>
        </p:spPr>
      </p:pic>
      <p:pic>
        <p:nvPicPr>
          <p:cNvPr id="7" name="Imagen 6">
            <a:extLst>
              <a:ext uri="{FF2B5EF4-FFF2-40B4-BE49-F238E27FC236}">
                <a16:creationId xmlns:a16="http://schemas.microsoft.com/office/drawing/2014/main" id="{F9EAEAE7-18A4-0A4F-992B-1D8D5B032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284" y="90900"/>
            <a:ext cx="2514600" cy="2286000"/>
          </a:xfrm>
          <a:prstGeom prst="rect">
            <a:avLst/>
          </a:prstGeom>
        </p:spPr>
      </p:pic>
      <p:pic>
        <p:nvPicPr>
          <p:cNvPr id="9" name="Imagen 8">
            <a:extLst>
              <a:ext uri="{FF2B5EF4-FFF2-40B4-BE49-F238E27FC236}">
                <a16:creationId xmlns:a16="http://schemas.microsoft.com/office/drawing/2014/main" id="{042A06FC-4B9E-964D-8A95-1FD39055E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284" y="2312602"/>
            <a:ext cx="2514600" cy="2286000"/>
          </a:xfrm>
          <a:prstGeom prst="rect">
            <a:avLst/>
          </a:prstGeom>
        </p:spPr>
      </p:pic>
      <p:pic>
        <p:nvPicPr>
          <p:cNvPr id="13" name="Imagen 12">
            <a:extLst>
              <a:ext uri="{FF2B5EF4-FFF2-40B4-BE49-F238E27FC236}">
                <a16:creationId xmlns:a16="http://schemas.microsoft.com/office/drawing/2014/main" id="{21E521E7-FD84-3946-8D84-5267F05D6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301" y="104505"/>
            <a:ext cx="2514600" cy="2286000"/>
          </a:xfrm>
          <a:prstGeom prst="rect">
            <a:avLst/>
          </a:prstGeom>
        </p:spPr>
      </p:pic>
      <p:pic>
        <p:nvPicPr>
          <p:cNvPr id="15" name="Imagen 14">
            <a:extLst>
              <a:ext uri="{FF2B5EF4-FFF2-40B4-BE49-F238E27FC236}">
                <a16:creationId xmlns:a16="http://schemas.microsoft.com/office/drawing/2014/main" id="{FC66F957-E597-4146-BEB2-819B370F83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181" y="2320119"/>
            <a:ext cx="2514600" cy="2335259"/>
          </a:xfrm>
          <a:prstGeom prst="rect">
            <a:avLst/>
          </a:prstGeom>
        </p:spPr>
      </p:pic>
      <p:cxnSp>
        <p:nvCxnSpPr>
          <p:cNvPr id="19" name="Conector curvado 18">
            <a:extLst>
              <a:ext uri="{FF2B5EF4-FFF2-40B4-BE49-F238E27FC236}">
                <a16:creationId xmlns:a16="http://schemas.microsoft.com/office/drawing/2014/main" id="{F6310F8B-C558-6B44-A8AB-100DB8A5A9A4}"/>
              </a:ext>
            </a:extLst>
          </p:cNvPr>
          <p:cNvCxnSpPr/>
          <p:nvPr/>
        </p:nvCxnSpPr>
        <p:spPr>
          <a:xfrm rot="10800000">
            <a:off x="2663310" y="1414464"/>
            <a:ext cx="2894527" cy="962437"/>
          </a:xfrm>
          <a:prstGeom prst="curvedConnector3">
            <a:avLst/>
          </a:prstGeom>
          <a:ln w="31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ector curvado 22">
            <a:extLst>
              <a:ext uri="{FF2B5EF4-FFF2-40B4-BE49-F238E27FC236}">
                <a16:creationId xmlns:a16="http://schemas.microsoft.com/office/drawing/2014/main" id="{E0CF7F0B-54BA-274A-85F3-476EA5F3A37D}"/>
              </a:ext>
            </a:extLst>
          </p:cNvPr>
          <p:cNvCxnSpPr/>
          <p:nvPr/>
        </p:nvCxnSpPr>
        <p:spPr>
          <a:xfrm rot="10800000" flipV="1">
            <a:off x="2500917" y="3259395"/>
            <a:ext cx="3446955" cy="498774"/>
          </a:xfrm>
          <a:prstGeom prst="curvedConnector3">
            <a:avLst/>
          </a:prstGeom>
          <a:ln w="31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ector curvado 26">
            <a:extLst>
              <a:ext uri="{FF2B5EF4-FFF2-40B4-BE49-F238E27FC236}">
                <a16:creationId xmlns:a16="http://schemas.microsoft.com/office/drawing/2014/main" id="{14403550-05F4-4C4A-BA52-F5690112C3F2}"/>
              </a:ext>
            </a:extLst>
          </p:cNvPr>
          <p:cNvCxnSpPr/>
          <p:nvPr/>
        </p:nvCxnSpPr>
        <p:spPr>
          <a:xfrm flipV="1">
            <a:off x="6357939" y="2614611"/>
            <a:ext cx="3471862" cy="1726382"/>
          </a:xfrm>
          <a:prstGeom prst="curvedConnector3">
            <a:avLst/>
          </a:prstGeom>
          <a:ln w="31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ector curvado 28">
            <a:extLst>
              <a:ext uri="{FF2B5EF4-FFF2-40B4-BE49-F238E27FC236}">
                <a16:creationId xmlns:a16="http://schemas.microsoft.com/office/drawing/2014/main" id="{0B6DBA29-C45D-9342-B388-E8AEFFE86017}"/>
              </a:ext>
            </a:extLst>
          </p:cNvPr>
          <p:cNvCxnSpPr/>
          <p:nvPr/>
        </p:nvCxnSpPr>
        <p:spPr>
          <a:xfrm flipV="1">
            <a:off x="6200776" y="1814514"/>
            <a:ext cx="3625829" cy="2043113"/>
          </a:xfrm>
          <a:prstGeom prst="curvedConnector3">
            <a:avLst/>
          </a:prstGeom>
          <a:ln w="31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a:stretch>
            <a:fillRect/>
          </a:stretch>
        </p:blipFill>
        <p:spPr>
          <a:xfrm>
            <a:off x="668739" y="4609818"/>
            <a:ext cx="1698741" cy="1436140"/>
          </a:xfrm>
          <a:prstGeom prst="rect">
            <a:avLst/>
          </a:prstGeom>
        </p:spPr>
      </p:pic>
      <p:pic>
        <p:nvPicPr>
          <p:cNvPr id="12" name="Picture 11"/>
          <p:cNvPicPr>
            <a:picLocks noChangeAspect="1"/>
          </p:cNvPicPr>
          <p:nvPr/>
        </p:nvPicPr>
        <p:blipFill>
          <a:blip r:embed="rId8"/>
          <a:stretch>
            <a:fillRect/>
          </a:stretch>
        </p:blipFill>
        <p:spPr>
          <a:xfrm>
            <a:off x="9869481" y="4614580"/>
            <a:ext cx="1907538" cy="1431378"/>
          </a:xfrm>
          <a:prstGeom prst="rect">
            <a:avLst/>
          </a:prstGeom>
        </p:spPr>
      </p:pic>
      <p:sp>
        <p:nvSpPr>
          <p:cNvPr id="14" name="TextBox 13"/>
          <p:cNvSpPr txBox="1"/>
          <p:nvPr/>
        </p:nvSpPr>
        <p:spPr>
          <a:xfrm>
            <a:off x="623392" y="6209728"/>
            <a:ext cx="1900208" cy="369332"/>
          </a:xfrm>
          <a:prstGeom prst="rect">
            <a:avLst/>
          </a:prstGeom>
          <a:noFill/>
          <a:ln w="28575">
            <a:solidFill>
              <a:srgbClr val="0033CC"/>
            </a:solidFill>
          </a:ln>
        </p:spPr>
        <p:txBody>
          <a:bodyPr wrap="square" rtlCol="0">
            <a:spAutoFit/>
          </a:bodyPr>
          <a:lstStyle/>
          <a:p>
            <a:r>
              <a:rPr lang="en-GB" b="1" dirty="0">
                <a:latin typeface="Times New Roman" panose="02020603050405020304" pitchFamily="18" charset="0"/>
                <a:cs typeface="Times New Roman" panose="02020603050405020304" pitchFamily="18" charset="0"/>
              </a:rPr>
              <a:t>10</a:t>
            </a:r>
            <a:r>
              <a:rPr lang="en-GB" b="1" baseline="30000" dirty="0">
                <a:latin typeface="Times New Roman" panose="02020603050405020304" pitchFamily="18" charset="0"/>
                <a:cs typeface="Times New Roman" panose="02020603050405020304" pitchFamily="18" charset="0"/>
              </a:rPr>
              <a:t>19</a:t>
            </a:r>
            <a:r>
              <a:rPr lang="en-GB" b="1" dirty="0">
                <a:latin typeface="Times New Roman" panose="02020603050405020304" pitchFamily="18" charset="0"/>
                <a:cs typeface="Times New Roman" panose="02020603050405020304" pitchFamily="18" charset="0"/>
              </a:rPr>
              <a:t> eV, 13°,  4 </a:t>
            </a:r>
            <a:r>
              <a:rPr lang="el-GR" b="1" dirty="0">
                <a:latin typeface="Times New Roman" panose="02020603050405020304" pitchFamily="18" charset="0"/>
                <a:cs typeface="Times New Roman" panose="02020603050405020304" pitchFamily="18" charset="0"/>
              </a:rPr>
              <a:t>μ</a:t>
            </a:r>
            <a:r>
              <a:rPr lang="en-GB" b="1" dirty="0">
                <a:latin typeface="Times New Roman" panose="02020603050405020304" pitchFamily="18" charset="0"/>
                <a:cs typeface="Times New Roman" panose="02020603050405020304" pitchFamily="18" charset="0"/>
              </a:rPr>
              <a:t>s</a:t>
            </a:r>
          </a:p>
        </p:txBody>
      </p:sp>
      <p:sp>
        <p:nvSpPr>
          <p:cNvPr id="2" name="TextBox 1"/>
          <p:cNvSpPr txBox="1"/>
          <p:nvPr/>
        </p:nvSpPr>
        <p:spPr>
          <a:xfrm>
            <a:off x="4943872" y="5733256"/>
            <a:ext cx="2232248" cy="369332"/>
          </a:xfrm>
          <a:prstGeom prst="rect">
            <a:avLst/>
          </a:prstGeom>
          <a:solidFill>
            <a:srgbClr val="FFFF99"/>
          </a:solidFill>
        </p:spPr>
        <p:txBody>
          <a:bodyPr wrap="square" rtlCol="0">
            <a:spAutoFit/>
          </a:bodyPr>
          <a:lstStyle/>
          <a:p>
            <a:r>
              <a:rPr lang="en-GB" b="1" dirty="0">
                <a:solidFill>
                  <a:srgbClr val="0033CC"/>
                </a:solidFill>
              </a:rPr>
              <a:t>96 stations triggered</a:t>
            </a:r>
          </a:p>
        </p:txBody>
      </p:sp>
    </p:spTree>
    <p:extLst>
      <p:ext uri="{BB962C8B-B14F-4D97-AF65-F5344CB8AC3E}">
        <p14:creationId xmlns:p14="http://schemas.microsoft.com/office/powerpoint/2010/main" val="1489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7FD753-0FFF-070B-4430-402D2589FF44}"/>
              </a:ext>
            </a:extLst>
          </p:cNvPr>
          <p:cNvSpPr>
            <a:spLocks noGrp="1"/>
          </p:cNvSpPr>
          <p:nvPr>
            <p:ph type="sldNum" sz="quarter" idx="12"/>
          </p:nvPr>
        </p:nvSpPr>
        <p:spPr/>
        <p:txBody>
          <a:bodyPr/>
          <a:lstStyle/>
          <a:p>
            <a:fld id="{36FCB886-1702-40C8-9594-E0FD08228123}" type="slidenum">
              <a:rPr lang="en-GB" smtClean="0"/>
              <a:t>15</a:t>
            </a:fld>
            <a:endParaRPr lang="en-GB"/>
          </a:p>
        </p:txBody>
      </p:sp>
      <p:pic>
        <p:nvPicPr>
          <p:cNvPr id="7" name="Picture 6">
            <a:extLst>
              <a:ext uri="{FF2B5EF4-FFF2-40B4-BE49-F238E27FC236}">
                <a16:creationId xmlns:a16="http://schemas.microsoft.com/office/drawing/2014/main" id="{16932791-CDDE-80DF-4408-A16074349720}"/>
              </a:ext>
            </a:extLst>
          </p:cNvPr>
          <p:cNvPicPr>
            <a:picLocks noChangeAspect="1"/>
          </p:cNvPicPr>
          <p:nvPr/>
        </p:nvPicPr>
        <p:blipFill>
          <a:blip r:embed="rId2"/>
          <a:stretch>
            <a:fillRect/>
          </a:stretch>
        </p:blipFill>
        <p:spPr>
          <a:xfrm>
            <a:off x="139757" y="1052736"/>
            <a:ext cx="11860899" cy="4464496"/>
          </a:xfrm>
          <a:prstGeom prst="rect">
            <a:avLst/>
          </a:prstGeom>
        </p:spPr>
      </p:pic>
    </p:spTree>
    <p:extLst>
      <p:ext uri="{BB962C8B-B14F-4D97-AF65-F5344CB8AC3E}">
        <p14:creationId xmlns:p14="http://schemas.microsoft.com/office/powerpoint/2010/main" val="13731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6EE446-D3D4-0741-F188-EEC198898436}"/>
              </a:ext>
            </a:extLst>
          </p:cNvPr>
          <p:cNvSpPr>
            <a:spLocks noGrp="1"/>
          </p:cNvSpPr>
          <p:nvPr>
            <p:ph type="sldNum" sz="quarter" idx="12"/>
          </p:nvPr>
        </p:nvSpPr>
        <p:spPr/>
        <p:txBody>
          <a:bodyPr/>
          <a:lstStyle/>
          <a:p>
            <a:fld id="{158C91D2-B716-49E0-B023-7EAC6EC7A799}" type="slidenum">
              <a:rPr lang="en-GB" smtClean="0"/>
              <a:t>16</a:t>
            </a:fld>
            <a:endParaRPr lang="en-GB"/>
          </a:p>
        </p:txBody>
      </p:sp>
      <p:pic>
        <p:nvPicPr>
          <p:cNvPr id="5" name="Picture 4">
            <a:extLst>
              <a:ext uri="{FF2B5EF4-FFF2-40B4-BE49-F238E27FC236}">
                <a16:creationId xmlns:a16="http://schemas.microsoft.com/office/drawing/2014/main" id="{6B7C1E03-F1E2-C266-3763-C97F4732AC83}"/>
              </a:ext>
            </a:extLst>
          </p:cNvPr>
          <p:cNvPicPr>
            <a:picLocks noChangeAspect="1"/>
          </p:cNvPicPr>
          <p:nvPr/>
        </p:nvPicPr>
        <p:blipFill>
          <a:blip r:embed="rId2"/>
          <a:stretch>
            <a:fillRect/>
          </a:stretch>
        </p:blipFill>
        <p:spPr>
          <a:xfrm>
            <a:off x="681928" y="725621"/>
            <a:ext cx="8052031" cy="5303220"/>
          </a:xfrm>
          <a:prstGeom prst="rect">
            <a:avLst/>
          </a:prstGeom>
        </p:spPr>
      </p:pic>
      <p:sp>
        <p:nvSpPr>
          <p:cNvPr id="6" name="TextBox 5">
            <a:extLst>
              <a:ext uri="{FF2B5EF4-FFF2-40B4-BE49-F238E27FC236}">
                <a16:creationId xmlns:a16="http://schemas.microsoft.com/office/drawing/2014/main" id="{177D4B21-9A7A-CCA8-2F10-A8F46F30E071}"/>
              </a:ext>
            </a:extLst>
          </p:cNvPr>
          <p:cNvSpPr txBox="1"/>
          <p:nvPr/>
        </p:nvSpPr>
        <p:spPr>
          <a:xfrm>
            <a:off x="8989017" y="2603715"/>
            <a:ext cx="2363567" cy="1200329"/>
          </a:xfrm>
          <a:prstGeom prst="rect">
            <a:avLst/>
          </a:prstGeom>
          <a:solidFill>
            <a:srgbClr val="FFFF99"/>
          </a:solidFill>
        </p:spPr>
        <p:txBody>
          <a:bodyPr wrap="square" rtlCol="0">
            <a:spAutoFit/>
          </a:bodyPr>
          <a:lstStyle/>
          <a:p>
            <a:r>
              <a:rPr lang="en-GB" sz="2400" b="1" dirty="0">
                <a:solidFill>
                  <a:srgbClr val="0033CC"/>
                </a:solidFill>
              </a:rPr>
              <a:t>Fewer neutrinos expected from heavier nuclei</a:t>
            </a:r>
          </a:p>
        </p:txBody>
      </p:sp>
    </p:spTree>
    <p:extLst>
      <p:ext uri="{BB962C8B-B14F-4D97-AF65-F5344CB8AC3E}">
        <p14:creationId xmlns:p14="http://schemas.microsoft.com/office/powerpoint/2010/main" val="175775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FCB886-1702-40C8-9594-E0FD08228123}" type="slidenum">
              <a:rPr lang="en-GB" smtClean="0"/>
              <a:t>17</a:t>
            </a:fld>
            <a:endParaRPr lang="en-GB" dirty="0"/>
          </a:p>
        </p:txBody>
      </p:sp>
      <p:pic>
        <p:nvPicPr>
          <p:cNvPr id="3" name="Picture 2"/>
          <p:cNvPicPr>
            <a:picLocks noChangeAspect="1"/>
          </p:cNvPicPr>
          <p:nvPr/>
        </p:nvPicPr>
        <p:blipFill>
          <a:blip r:embed="rId2"/>
          <a:stretch>
            <a:fillRect/>
          </a:stretch>
        </p:blipFill>
        <p:spPr>
          <a:xfrm>
            <a:off x="4439816" y="764704"/>
            <a:ext cx="6212904" cy="5361076"/>
          </a:xfrm>
          <a:prstGeom prst="rect">
            <a:avLst/>
          </a:prstGeom>
        </p:spPr>
      </p:pic>
      <p:pic>
        <p:nvPicPr>
          <p:cNvPr id="5" name="Picture 4"/>
          <p:cNvPicPr>
            <a:picLocks noChangeAspect="1"/>
          </p:cNvPicPr>
          <p:nvPr/>
        </p:nvPicPr>
        <p:blipFill>
          <a:blip r:embed="rId3"/>
          <a:stretch>
            <a:fillRect/>
          </a:stretch>
        </p:blipFill>
        <p:spPr>
          <a:xfrm>
            <a:off x="767408" y="1484784"/>
            <a:ext cx="3945667" cy="1808981"/>
          </a:xfrm>
          <a:prstGeom prst="rect">
            <a:avLst/>
          </a:prstGeom>
        </p:spPr>
      </p:pic>
      <p:sp>
        <p:nvSpPr>
          <p:cNvPr id="6" name="TextBox 5"/>
          <p:cNvSpPr txBox="1"/>
          <p:nvPr/>
        </p:nvSpPr>
        <p:spPr>
          <a:xfrm>
            <a:off x="9192344" y="2132856"/>
            <a:ext cx="312906" cy="369332"/>
          </a:xfrm>
          <a:prstGeom prst="rect">
            <a:avLst/>
          </a:prstGeom>
          <a:noFill/>
        </p:spPr>
        <p:txBody>
          <a:bodyPr wrap="square" rtlCol="0">
            <a:spAutoFit/>
          </a:bodyPr>
          <a:lstStyle/>
          <a:p>
            <a:r>
              <a:rPr lang="en-GB" b="1" dirty="0"/>
              <a:t>p</a:t>
            </a:r>
          </a:p>
        </p:txBody>
      </p:sp>
      <p:sp>
        <p:nvSpPr>
          <p:cNvPr id="7" name="TextBox 6"/>
          <p:cNvSpPr txBox="1"/>
          <p:nvPr/>
        </p:nvSpPr>
        <p:spPr>
          <a:xfrm flipH="1">
            <a:off x="8737599" y="2726993"/>
            <a:ext cx="489527" cy="369332"/>
          </a:xfrm>
          <a:prstGeom prst="rect">
            <a:avLst/>
          </a:prstGeom>
          <a:noFill/>
        </p:spPr>
        <p:txBody>
          <a:bodyPr wrap="square" rtlCol="0">
            <a:spAutoFit/>
          </a:bodyPr>
          <a:lstStyle/>
          <a:p>
            <a:r>
              <a:rPr lang="en-GB" b="1" dirty="0">
                <a:solidFill>
                  <a:srgbClr val="00B050"/>
                </a:solidFill>
              </a:rPr>
              <a:t>He</a:t>
            </a:r>
          </a:p>
        </p:txBody>
      </p:sp>
      <p:sp>
        <p:nvSpPr>
          <p:cNvPr id="8" name="TextBox 7"/>
          <p:cNvSpPr txBox="1"/>
          <p:nvPr/>
        </p:nvSpPr>
        <p:spPr>
          <a:xfrm>
            <a:off x="8737599" y="3861048"/>
            <a:ext cx="454745" cy="369332"/>
          </a:xfrm>
          <a:prstGeom prst="rect">
            <a:avLst/>
          </a:prstGeom>
          <a:noFill/>
        </p:spPr>
        <p:txBody>
          <a:bodyPr wrap="square" rtlCol="0">
            <a:spAutoFit/>
          </a:bodyPr>
          <a:lstStyle/>
          <a:p>
            <a:r>
              <a:rPr lang="en-GB" b="1" dirty="0">
                <a:solidFill>
                  <a:srgbClr val="FF0000"/>
                </a:solidFill>
              </a:rPr>
              <a:t>O</a:t>
            </a:r>
          </a:p>
        </p:txBody>
      </p:sp>
      <p:sp>
        <p:nvSpPr>
          <p:cNvPr id="9" name="TextBox 8"/>
          <p:cNvSpPr txBox="1"/>
          <p:nvPr/>
        </p:nvSpPr>
        <p:spPr>
          <a:xfrm flipH="1">
            <a:off x="8964972" y="4509120"/>
            <a:ext cx="443396" cy="369332"/>
          </a:xfrm>
          <a:prstGeom prst="rect">
            <a:avLst/>
          </a:prstGeom>
          <a:noFill/>
        </p:spPr>
        <p:txBody>
          <a:bodyPr wrap="square" rtlCol="0">
            <a:spAutoFit/>
          </a:bodyPr>
          <a:lstStyle/>
          <a:p>
            <a:r>
              <a:rPr lang="en-GB" b="1" dirty="0">
                <a:solidFill>
                  <a:srgbClr val="0070C0"/>
                </a:solidFill>
              </a:rPr>
              <a:t>Fe</a:t>
            </a:r>
          </a:p>
        </p:txBody>
      </p:sp>
      <p:sp>
        <p:nvSpPr>
          <p:cNvPr id="11" name="TextBox 10"/>
          <p:cNvSpPr txBox="1"/>
          <p:nvPr/>
        </p:nvSpPr>
        <p:spPr>
          <a:xfrm>
            <a:off x="5419573" y="6011996"/>
            <a:ext cx="5233147" cy="646331"/>
          </a:xfrm>
          <a:prstGeom prst="rect">
            <a:avLst/>
          </a:prstGeom>
          <a:solidFill>
            <a:srgbClr val="FFFF99"/>
          </a:solidFill>
        </p:spPr>
        <p:txBody>
          <a:bodyPr wrap="square" rtlCol="0">
            <a:spAutoFit/>
          </a:bodyPr>
          <a:lstStyle/>
          <a:p>
            <a:r>
              <a:rPr lang="en-GB" b="1" dirty="0">
                <a:solidFill>
                  <a:srgbClr val="0033CC"/>
                </a:solidFill>
              </a:rPr>
              <a:t>From Hooper, Taylor and Sarkar 2005</a:t>
            </a:r>
          </a:p>
          <a:p>
            <a:r>
              <a:rPr lang="en-GB" b="1" dirty="0">
                <a:solidFill>
                  <a:srgbClr val="0033CC"/>
                </a:solidFill>
              </a:rPr>
              <a:t>- also Ave, Busca, Olinto, aaw and Yamamoto 2005</a:t>
            </a:r>
          </a:p>
        </p:txBody>
      </p:sp>
      <p:sp>
        <p:nvSpPr>
          <p:cNvPr id="10" name="TextBox 9"/>
          <p:cNvSpPr txBox="1"/>
          <p:nvPr/>
        </p:nvSpPr>
        <p:spPr>
          <a:xfrm>
            <a:off x="5419573" y="116632"/>
            <a:ext cx="4924899" cy="830997"/>
          </a:xfrm>
          <a:prstGeom prst="rect">
            <a:avLst/>
          </a:prstGeom>
          <a:solidFill>
            <a:srgbClr val="FFFF99"/>
          </a:solidFill>
        </p:spPr>
        <p:txBody>
          <a:bodyPr wrap="square" rtlCol="0">
            <a:spAutoFit/>
          </a:bodyPr>
          <a:lstStyle/>
          <a:p>
            <a:pPr algn="ctr"/>
            <a:r>
              <a:rPr lang="en-GB" sz="2400" b="1" dirty="0">
                <a:solidFill>
                  <a:srgbClr val="0033CC"/>
                </a:solidFill>
              </a:rPr>
              <a:t>Neutrino flux very dependent on primary mass</a:t>
            </a:r>
          </a:p>
        </p:txBody>
      </p:sp>
      <p:sp>
        <p:nvSpPr>
          <p:cNvPr id="4" name="TextBox 3"/>
          <p:cNvSpPr txBox="1"/>
          <p:nvPr/>
        </p:nvSpPr>
        <p:spPr>
          <a:xfrm>
            <a:off x="1153737" y="3999995"/>
            <a:ext cx="2663694" cy="1323439"/>
          </a:xfrm>
          <a:prstGeom prst="rect">
            <a:avLst/>
          </a:prstGeom>
          <a:solidFill>
            <a:srgbClr val="FFFF99"/>
          </a:solidFill>
        </p:spPr>
        <p:txBody>
          <a:bodyPr wrap="square" rtlCol="0">
            <a:spAutoFit/>
          </a:bodyPr>
          <a:lstStyle/>
          <a:p>
            <a:r>
              <a:rPr lang="en-GB" sz="2000" b="1" dirty="0">
                <a:solidFill>
                  <a:srgbClr val="0033CC"/>
                </a:solidFill>
              </a:rPr>
              <a:t>GZK effects:</a:t>
            </a:r>
          </a:p>
          <a:p>
            <a:r>
              <a:rPr lang="en-GB" sz="2000" b="1" dirty="0">
                <a:solidFill>
                  <a:srgbClr val="0033CC"/>
                </a:solidFill>
              </a:rPr>
              <a:t>Greisen (1966)</a:t>
            </a:r>
          </a:p>
          <a:p>
            <a:r>
              <a:rPr lang="en-GB" sz="2000" b="1" dirty="0">
                <a:solidFill>
                  <a:srgbClr val="0033CC"/>
                </a:solidFill>
              </a:rPr>
              <a:t>Zatsepin and Kuzmin (1966)</a:t>
            </a:r>
          </a:p>
        </p:txBody>
      </p:sp>
    </p:spTree>
    <p:extLst>
      <p:ext uri="{BB962C8B-B14F-4D97-AF65-F5344CB8AC3E}">
        <p14:creationId xmlns:p14="http://schemas.microsoft.com/office/powerpoint/2010/main" val="239914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21C0CE-D616-2A74-7F4E-C54021D5EC2B}"/>
              </a:ext>
            </a:extLst>
          </p:cNvPr>
          <p:cNvSpPr>
            <a:spLocks noGrp="1"/>
          </p:cNvSpPr>
          <p:nvPr>
            <p:ph type="sldNum" sz="quarter" idx="12"/>
          </p:nvPr>
        </p:nvSpPr>
        <p:spPr/>
        <p:txBody>
          <a:bodyPr/>
          <a:lstStyle/>
          <a:p>
            <a:fld id="{36FCB886-1702-40C8-9594-E0FD08228123}" type="slidenum">
              <a:rPr lang="en-GB" smtClean="0"/>
              <a:t>18</a:t>
            </a:fld>
            <a:endParaRPr lang="en-GB"/>
          </a:p>
        </p:txBody>
      </p:sp>
      <p:sp>
        <p:nvSpPr>
          <p:cNvPr id="3" name="TextBox 2">
            <a:extLst>
              <a:ext uri="{FF2B5EF4-FFF2-40B4-BE49-F238E27FC236}">
                <a16:creationId xmlns:a16="http://schemas.microsoft.com/office/drawing/2014/main" id="{3F41D9C3-AA16-5BB7-F399-BAA799B97BDC}"/>
              </a:ext>
            </a:extLst>
          </p:cNvPr>
          <p:cNvSpPr txBox="1"/>
          <p:nvPr/>
        </p:nvSpPr>
        <p:spPr>
          <a:xfrm>
            <a:off x="839416" y="116632"/>
            <a:ext cx="9937104" cy="2308324"/>
          </a:xfrm>
          <a:prstGeom prst="rect">
            <a:avLst/>
          </a:prstGeom>
          <a:solidFill>
            <a:srgbClr val="FFFF99"/>
          </a:solidFill>
        </p:spPr>
        <p:txBody>
          <a:bodyPr wrap="square" rtlCol="0">
            <a:spAutoFit/>
          </a:bodyPr>
          <a:lstStyle/>
          <a:p>
            <a:r>
              <a:rPr lang="en-GB" sz="2400" b="1" dirty="0">
                <a:solidFill>
                  <a:srgbClr val="0033CC"/>
                </a:solidFill>
              </a:rPr>
              <a:t>Mass Composition</a:t>
            </a:r>
          </a:p>
          <a:p>
            <a:endParaRPr lang="en-GB" sz="2400" b="1" dirty="0"/>
          </a:p>
          <a:p>
            <a:r>
              <a:rPr lang="en-GB" sz="2400" b="1" dirty="0">
                <a:solidFill>
                  <a:srgbClr val="0033CC"/>
                </a:solidFill>
              </a:rPr>
              <a:t>Perhaps the most unexpected finding from the work of the Auger Collaboration is that there are very few protons at the highest energies</a:t>
            </a:r>
          </a:p>
          <a:p>
            <a:endParaRPr lang="en-GB" sz="2400" b="1" dirty="0">
              <a:solidFill>
                <a:srgbClr val="0033CC"/>
              </a:solidFill>
            </a:endParaRPr>
          </a:p>
          <a:p>
            <a:r>
              <a:rPr lang="en-GB" sz="2400" b="1" dirty="0">
                <a:solidFill>
                  <a:srgbClr val="0033CC"/>
                </a:solidFill>
              </a:rPr>
              <a:t>                 The ‘proton paradigm’ has held sway for a very long time</a:t>
            </a:r>
          </a:p>
        </p:txBody>
      </p:sp>
      <p:sp>
        <p:nvSpPr>
          <p:cNvPr id="5" name="TextBox 4">
            <a:extLst>
              <a:ext uri="{FF2B5EF4-FFF2-40B4-BE49-F238E27FC236}">
                <a16:creationId xmlns:a16="http://schemas.microsoft.com/office/drawing/2014/main" id="{96CF2853-FAE4-6C6D-27B9-7FA7665BFA63}"/>
              </a:ext>
            </a:extLst>
          </p:cNvPr>
          <p:cNvSpPr txBox="1"/>
          <p:nvPr/>
        </p:nvSpPr>
        <p:spPr>
          <a:xfrm>
            <a:off x="213836" y="2708920"/>
            <a:ext cx="6602244" cy="3416320"/>
          </a:xfrm>
          <a:prstGeom prst="rect">
            <a:avLst/>
          </a:prstGeom>
          <a:noFill/>
        </p:spPr>
        <p:txBody>
          <a:bodyPr wrap="square">
            <a:spAutoFit/>
          </a:bodyPr>
          <a:lstStyle/>
          <a:p>
            <a:pPr eaLnBrk="1" hangingPunct="1"/>
            <a:r>
              <a:rPr lang="en-GB" altLang="en-US" sz="2400" b="1" dirty="0">
                <a:latin typeface="Times New Roman" panose="02020603050405020304" pitchFamily="18" charset="0"/>
                <a:cs typeface="Times New Roman" panose="02020603050405020304" pitchFamily="18" charset="0"/>
              </a:rPr>
              <a:t>“</a:t>
            </a:r>
            <a:r>
              <a:rPr lang="en-GB" altLang="en-US" sz="2400" b="1" i="1" dirty="0">
                <a:latin typeface="Times New Roman" panose="02020603050405020304" pitchFamily="18" charset="0"/>
                <a:cs typeface="Times New Roman" panose="02020603050405020304" pitchFamily="18" charset="0"/>
              </a:rPr>
              <a:t>We remain with the dilemma: protons versus heavy nuclei.  A clear-cut decision cannot be reached yet.  I believe that up to the highest energies the protons are the most abundant in the primary cosmic rays.  However, I must confess that a leak proof test of the protonic nature of the primaries at the highest energies does not exist.  This is a very important problem.  Experimentally it is quite a difficult problem</a:t>
            </a:r>
            <a:r>
              <a:rPr lang="en-GB" altLang="en-US" sz="2400" b="1" dirty="0">
                <a:latin typeface="Times New Roman" panose="02020603050405020304" pitchFamily="18" charset="0"/>
                <a:cs typeface="Times New Roman" panose="02020603050405020304" pitchFamily="18" charset="0"/>
              </a:rPr>
              <a:t>.”</a:t>
            </a:r>
            <a:r>
              <a:rPr lang="en-GB" altLang="en-US" sz="2400" dirty="0">
                <a:latin typeface="Times New Roman" panose="02020603050405020304" pitchFamily="18" charset="0"/>
              </a:rPr>
              <a:t> </a:t>
            </a:r>
          </a:p>
        </p:txBody>
      </p:sp>
      <p:sp>
        <p:nvSpPr>
          <p:cNvPr id="7" name="TextBox 6">
            <a:extLst>
              <a:ext uri="{FF2B5EF4-FFF2-40B4-BE49-F238E27FC236}">
                <a16:creationId xmlns:a16="http://schemas.microsoft.com/office/drawing/2014/main" id="{AA15A814-BA71-4D6D-DEEF-73A5F784BB86}"/>
              </a:ext>
            </a:extLst>
          </p:cNvPr>
          <p:cNvSpPr txBox="1"/>
          <p:nvPr/>
        </p:nvSpPr>
        <p:spPr>
          <a:xfrm>
            <a:off x="7009612" y="3501008"/>
            <a:ext cx="4054940" cy="830997"/>
          </a:xfrm>
          <a:prstGeom prst="rect">
            <a:avLst/>
          </a:prstGeom>
          <a:solidFill>
            <a:srgbClr val="FFFF99"/>
          </a:solidFill>
        </p:spPr>
        <p:txBody>
          <a:bodyPr wrap="square">
            <a:spAutoFit/>
          </a:bodyPr>
          <a:lstStyle/>
          <a:p>
            <a:pPr algn="ctr" eaLnBrk="1" hangingPunct="1"/>
            <a:r>
              <a:rPr lang="en-GB" altLang="en-US" sz="1600" b="1" dirty="0">
                <a:solidFill>
                  <a:srgbClr val="0033CC"/>
                </a:solidFill>
                <a:latin typeface="Times New Roman" panose="02020603050405020304" pitchFamily="18" charset="0"/>
              </a:rPr>
              <a:t>G Cocconi: </a:t>
            </a:r>
          </a:p>
          <a:p>
            <a:pPr algn="ctr" eaLnBrk="1" hangingPunct="1"/>
            <a:r>
              <a:rPr lang="en-GB" altLang="en-US" sz="1600" b="1" dirty="0">
                <a:solidFill>
                  <a:srgbClr val="0033CC"/>
                </a:solidFill>
                <a:latin typeface="Times New Roman" panose="02020603050405020304" pitchFamily="18" charset="0"/>
              </a:rPr>
              <a:t>Fifth International Cosmic Ray Conference </a:t>
            </a:r>
          </a:p>
          <a:p>
            <a:pPr algn="ctr" eaLnBrk="1" hangingPunct="1"/>
            <a:r>
              <a:rPr lang="en-GB" altLang="en-US" sz="1600" b="1" dirty="0">
                <a:solidFill>
                  <a:srgbClr val="0033CC"/>
                </a:solidFill>
                <a:latin typeface="Times New Roman" panose="02020603050405020304" pitchFamily="18" charset="0"/>
              </a:rPr>
              <a:t>(</a:t>
            </a:r>
            <a:r>
              <a:rPr lang="en-GB" altLang="en-US" sz="1600" b="1" dirty="0" err="1">
                <a:solidFill>
                  <a:srgbClr val="0033CC"/>
                </a:solidFill>
                <a:latin typeface="Times New Roman" panose="02020603050405020304" pitchFamily="18" charset="0"/>
              </a:rPr>
              <a:t>Guanjuato</a:t>
            </a:r>
            <a:r>
              <a:rPr lang="en-GB" altLang="en-US" sz="1600" b="1" dirty="0">
                <a:solidFill>
                  <a:srgbClr val="0033CC"/>
                </a:solidFill>
                <a:latin typeface="Times New Roman" panose="02020603050405020304" pitchFamily="18" charset="0"/>
              </a:rPr>
              <a:t>) 1955</a:t>
            </a:r>
            <a:endParaRPr lang="en-GB" sz="1600" dirty="0">
              <a:solidFill>
                <a:srgbClr val="0033CC"/>
              </a:solidFill>
            </a:endParaRPr>
          </a:p>
        </p:txBody>
      </p:sp>
      <p:sp>
        <p:nvSpPr>
          <p:cNvPr id="9" name="TextBox 8">
            <a:extLst>
              <a:ext uri="{FF2B5EF4-FFF2-40B4-BE49-F238E27FC236}">
                <a16:creationId xmlns:a16="http://schemas.microsoft.com/office/drawing/2014/main" id="{4919DE34-F7F6-2B1F-8840-D54A1A8617A1}"/>
              </a:ext>
            </a:extLst>
          </p:cNvPr>
          <p:cNvSpPr txBox="1"/>
          <p:nvPr/>
        </p:nvSpPr>
        <p:spPr>
          <a:xfrm>
            <a:off x="5591944" y="5818038"/>
            <a:ext cx="5688632" cy="923330"/>
          </a:xfrm>
          <a:prstGeom prst="rect">
            <a:avLst/>
          </a:prstGeom>
          <a:solidFill>
            <a:srgbClr val="FFFF99"/>
          </a:solidFill>
        </p:spPr>
        <p:txBody>
          <a:bodyPr wrap="square">
            <a:spAutoFit/>
          </a:bodyPr>
          <a:lstStyle/>
          <a:p>
            <a:pPr algn="ctr"/>
            <a:r>
              <a:rPr lang="en-GB" altLang="en-US" sz="1800" b="1" dirty="0">
                <a:solidFill>
                  <a:srgbClr val="0033CC"/>
                </a:solidFill>
                <a:latin typeface="Times New Roman" panose="02020603050405020304" pitchFamily="18" charset="0"/>
              </a:rPr>
              <a:t>“Fere </a:t>
            </a:r>
            <a:r>
              <a:rPr lang="en-GB" altLang="en-US" sz="1800" b="1" dirty="0" err="1">
                <a:solidFill>
                  <a:srgbClr val="0033CC"/>
                </a:solidFill>
                <a:latin typeface="Times New Roman" panose="02020603050405020304" pitchFamily="18" charset="0"/>
              </a:rPr>
              <a:t>libenter</a:t>
            </a:r>
            <a:r>
              <a:rPr lang="en-GB" altLang="en-US" sz="1800" b="1" dirty="0">
                <a:solidFill>
                  <a:srgbClr val="0033CC"/>
                </a:solidFill>
                <a:latin typeface="Times New Roman" panose="02020603050405020304" pitchFamily="18" charset="0"/>
              </a:rPr>
              <a:t> </a:t>
            </a:r>
            <a:r>
              <a:rPr lang="en-GB" altLang="en-US" sz="1800" b="1" dirty="0" err="1">
                <a:solidFill>
                  <a:srgbClr val="0033CC"/>
                </a:solidFill>
                <a:latin typeface="Times New Roman" panose="02020603050405020304" pitchFamily="18" charset="0"/>
              </a:rPr>
              <a:t>homines</a:t>
            </a:r>
            <a:r>
              <a:rPr lang="en-GB" altLang="en-US" sz="1800" b="1" dirty="0">
                <a:solidFill>
                  <a:srgbClr val="0033CC"/>
                </a:solidFill>
                <a:latin typeface="Times New Roman" panose="02020603050405020304" pitchFamily="18" charset="0"/>
              </a:rPr>
              <a:t> id, quod </a:t>
            </a:r>
            <a:r>
              <a:rPr lang="en-GB" altLang="en-US" sz="1800" b="1" dirty="0" err="1">
                <a:solidFill>
                  <a:srgbClr val="0033CC"/>
                </a:solidFill>
                <a:latin typeface="Times New Roman" panose="02020603050405020304" pitchFamily="18" charset="0"/>
              </a:rPr>
              <a:t>volunt</a:t>
            </a:r>
            <a:r>
              <a:rPr lang="en-GB" altLang="en-US" sz="1800" b="1" dirty="0">
                <a:solidFill>
                  <a:srgbClr val="0033CC"/>
                </a:solidFill>
                <a:latin typeface="Times New Roman" panose="02020603050405020304" pitchFamily="18" charset="0"/>
              </a:rPr>
              <a:t>, </a:t>
            </a:r>
            <a:r>
              <a:rPr lang="en-GB" altLang="en-US" sz="1800" b="1" dirty="0" err="1">
                <a:solidFill>
                  <a:srgbClr val="0033CC"/>
                </a:solidFill>
                <a:latin typeface="Times New Roman" panose="02020603050405020304" pitchFamily="18" charset="0"/>
              </a:rPr>
              <a:t>credunt</a:t>
            </a:r>
            <a:r>
              <a:rPr lang="en-GB" altLang="en-US" sz="1800" b="1" dirty="0">
                <a:solidFill>
                  <a:srgbClr val="0033CC"/>
                </a:solidFill>
                <a:latin typeface="Times New Roman" panose="02020603050405020304" pitchFamily="18" charset="0"/>
              </a:rPr>
              <a:t>!” </a:t>
            </a:r>
          </a:p>
          <a:p>
            <a:pPr algn="ctr"/>
            <a:endParaRPr lang="en-GB" altLang="en-US" b="1" dirty="0">
              <a:solidFill>
                <a:srgbClr val="0033CC"/>
              </a:solidFill>
              <a:latin typeface="Times New Roman" panose="02020603050405020304" pitchFamily="18" charset="0"/>
            </a:endParaRPr>
          </a:p>
          <a:p>
            <a:pPr algn="ctr"/>
            <a:r>
              <a:rPr lang="en-GB" altLang="en-US" sz="1800" b="1" dirty="0">
                <a:solidFill>
                  <a:srgbClr val="0033CC"/>
                </a:solidFill>
                <a:latin typeface="Times New Roman" panose="02020603050405020304" pitchFamily="18" charset="0"/>
              </a:rPr>
              <a:t>Men wish to believe only what they prefer</a:t>
            </a:r>
          </a:p>
        </p:txBody>
      </p:sp>
    </p:spTree>
    <p:extLst>
      <p:ext uri="{BB962C8B-B14F-4D97-AF65-F5344CB8AC3E}">
        <p14:creationId xmlns:p14="http://schemas.microsoft.com/office/powerpoint/2010/main" val="1151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48A34D5F-9BD1-44BE-AFAB-EB060D9D1E10}" type="slidenum">
              <a:rPr lang="en-US"/>
              <a:pPr/>
              <a:t>19</a:t>
            </a:fld>
            <a:endParaRPr lang="en-US"/>
          </a:p>
        </p:txBody>
      </p:sp>
      <p:sp>
        <p:nvSpPr>
          <p:cNvPr id="202754" name="Text Box 2"/>
          <p:cNvSpPr txBox="1">
            <a:spLocks noChangeArrowheads="1"/>
          </p:cNvSpPr>
          <p:nvPr/>
        </p:nvSpPr>
        <p:spPr bwMode="auto">
          <a:xfrm>
            <a:off x="2208214" y="1052513"/>
            <a:ext cx="7775575" cy="5319712"/>
          </a:xfrm>
          <a:prstGeom prst="rect">
            <a:avLst/>
          </a:prstGeom>
          <a:noFill/>
          <a:ln w="9525">
            <a:noFill/>
            <a:miter lim="800000"/>
            <a:headEnd/>
            <a:tailEnd/>
          </a:ln>
          <a:effectLst/>
        </p:spPr>
        <p:txBody>
          <a:bodyPr>
            <a:spAutoFit/>
          </a:bodyPr>
          <a:lstStyle/>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p:txBody>
      </p:sp>
      <p:sp>
        <p:nvSpPr>
          <p:cNvPr id="202755" name="Line 3"/>
          <p:cNvSpPr>
            <a:spLocks noChangeShapeType="1"/>
          </p:cNvSpPr>
          <p:nvPr/>
        </p:nvSpPr>
        <p:spPr bwMode="auto">
          <a:xfrm>
            <a:off x="2782888" y="1412875"/>
            <a:ext cx="0" cy="4679950"/>
          </a:xfrm>
          <a:prstGeom prst="line">
            <a:avLst/>
          </a:prstGeom>
          <a:noFill/>
          <a:ln w="38100">
            <a:solidFill>
              <a:schemeClr val="tx1"/>
            </a:solidFill>
            <a:round/>
            <a:headEnd/>
            <a:tailEnd/>
          </a:ln>
          <a:effectLst/>
        </p:spPr>
        <p:txBody>
          <a:bodyPr/>
          <a:lstStyle/>
          <a:p>
            <a:endParaRPr lang="en-GB"/>
          </a:p>
        </p:txBody>
      </p:sp>
      <p:sp>
        <p:nvSpPr>
          <p:cNvPr id="202756" name="Line 4"/>
          <p:cNvSpPr>
            <a:spLocks noChangeShapeType="1"/>
          </p:cNvSpPr>
          <p:nvPr/>
        </p:nvSpPr>
        <p:spPr bwMode="auto">
          <a:xfrm>
            <a:off x="2782888" y="6092825"/>
            <a:ext cx="7129462" cy="0"/>
          </a:xfrm>
          <a:prstGeom prst="line">
            <a:avLst/>
          </a:prstGeom>
          <a:noFill/>
          <a:ln w="38100">
            <a:solidFill>
              <a:schemeClr val="tx1"/>
            </a:solidFill>
            <a:round/>
            <a:headEnd/>
            <a:tailEnd/>
          </a:ln>
          <a:effectLst/>
        </p:spPr>
        <p:txBody>
          <a:bodyPr/>
          <a:lstStyle/>
          <a:p>
            <a:endParaRPr lang="en-GB"/>
          </a:p>
        </p:txBody>
      </p:sp>
      <p:sp>
        <p:nvSpPr>
          <p:cNvPr id="202757" name="Line 5"/>
          <p:cNvSpPr>
            <a:spLocks noChangeShapeType="1"/>
          </p:cNvSpPr>
          <p:nvPr/>
        </p:nvSpPr>
        <p:spPr bwMode="auto">
          <a:xfrm flipV="1">
            <a:off x="3432175" y="1844676"/>
            <a:ext cx="4464050" cy="2663825"/>
          </a:xfrm>
          <a:prstGeom prst="line">
            <a:avLst/>
          </a:prstGeom>
          <a:noFill/>
          <a:ln w="28575">
            <a:solidFill>
              <a:srgbClr val="3333CC"/>
            </a:solidFill>
            <a:round/>
            <a:headEnd/>
            <a:tailEnd/>
          </a:ln>
          <a:effectLst/>
        </p:spPr>
        <p:txBody>
          <a:bodyPr/>
          <a:lstStyle/>
          <a:p>
            <a:endParaRPr lang="en-GB"/>
          </a:p>
        </p:txBody>
      </p:sp>
      <p:sp>
        <p:nvSpPr>
          <p:cNvPr id="202758" name="Line 6"/>
          <p:cNvSpPr>
            <a:spLocks noChangeShapeType="1"/>
          </p:cNvSpPr>
          <p:nvPr/>
        </p:nvSpPr>
        <p:spPr bwMode="auto">
          <a:xfrm flipV="1">
            <a:off x="3863975" y="2924176"/>
            <a:ext cx="4679950" cy="2809875"/>
          </a:xfrm>
          <a:prstGeom prst="line">
            <a:avLst/>
          </a:prstGeom>
          <a:noFill/>
          <a:ln w="28575">
            <a:solidFill>
              <a:srgbClr val="FF0000"/>
            </a:solidFill>
            <a:round/>
            <a:headEnd/>
            <a:tailEnd/>
          </a:ln>
          <a:effectLst/>
        </p:spPr>
        <p:txBody>
          <a:bodyPr/>
          <a:lstStyle/>
          <a:p>
            <a:endParaRPr lang="en-GB"/>
          </a:p>
        </p:txBody>
      </p:sp>
      <p:sp>
        <p:nvSpPr>
          <p:cNvPr id="202759" name="Line 7"/>
          <p:cNvSpPr>
            <a:spLocks noChangeShapeType="1"/>
          </p:cNvSpPr>
          <p:nvPr/>
        </p:nvSpPr>
        <p:spPr bwMode="auto">
          <a:xfrm flipV="1">
            <a:off x="3935413" y="2133601"/>
            <a:ext cx="3744912" cy="3167063"/>
          </a:xfrm>
          <a:prstGeom prst="line">
            <a:avLst/>
          </a:prstGeom>
          <a:noFill/>
          <a:ln w="57150" cap="rnd">
            <a:solidFill>
              <a:schemeClr val="tx1"/>
            </a:solidFill>
            <a:prstDash val="sysDot"/>
            <a:round/>
            <a:headEnd/>
            <a:tailEnd/>
          </a:ln>
          <a:effectLst/>
        </p:spPr>
        <p:txBody>
          <a:bodyPr/>
          <a:lstStyle/>
          <a:p>
            <a:endParaRPr lang="en-GB"/>
          </a:p>
        </p:txBody>
      </p:sp>
      <p:sp>
        <p:nvSpPr>
          <p:cNvPr id="202760" name="Line 8"/>
          <p:cNvSpPr>
            <a:spLocks noChangeShapeType="1"/>
          </p:cNvSpPr>
          <p:nvPr/>
        </p:nvSpPr>
        <p:spPr bwMode="auto">
          <a:xfrm flipV="1">
            <a:off x="3648075" y="1484314"/>
            <a:ext cx="2952750" cy="2592387"/>
          </a:xfrm>
          <a:prstGeom prst="line">
            <a:avLst/>
          </a:prstGeom>
          <a:noFill/>
          <a:ln w="38100">
            <a:solidFill>
              <a:srgbClr val="FF0000"/>
            </a:solidFill>
            <a:prstDash val="dash"/>
            <a:round/>
            <a:headEnd/>
            <a:tailEnd/>
          </a:ln>
          <a:effectLst/>
        </p:spPr>
        <p:txBody>
          <a:bodyPr/>
          <a:lstStyle/>
          <a:p>
            <a:endParaRPr lang="en-GB"/>
          </a:p>
        </p:txBody>
      </p:sp>
      <p:sp>
        <p:nvSpPr>
          <p:cNvPr id="202761" name="Text Box 9"/>
          <p:cNvSpPr txBox="1">
            <a:spLocks noChangeArrowheads="1"/>
          </p:cNvSpPr>
          <p:nvPr/>
        </p:nvSpPr>
        <p:spPr bwMode="auto">
          <a:xfrm>
            <a:off x="6724650" y="1071564"/>
            <a:ext cx="1159292" cy="461665"/>
          </a:xfrm>
          <a:prstGeom prst="rect">
            <a:avLst/>
          </a:prstGeom>
          <a:noFill/>
          <a:ln w="9525">
            <a:noFill/>
            <a:miter lim="800000"/>
            <a:headEnd/>
            <a:tailEnd/>
          </a:ln>
          <a:effectLst/>
        </p:spPr>
        <p:txBody>
          <a:bodyPr wrap="none">
            <a:spAutoFit/>
          </a:bodyPr>
          <a:lstStyle/>
          <a:p>
            <a:r>
              <a:rPr lang="en-GB" sz="2400"/>
              <a:t>photons</a:t>
            </a:r>
          </a:p>
        </p:txBody>
      </p:sp>
      <p:sp>
        <p:nvSpPr>
          <p:cNvPr id="202762" name="Text Box 10"/>
          <p:cNvSpPr txBox="1">
            <a:spLocks noChangeArrowheads="1"/>
          </p:cNvSpPr>
          <p:nvPr/>
        </p:nvSpPr>
        <p:spPr bwMode="auto">
          <a:xfrm>
            <a:off x="8091488" y="1574801"/>
            <a:ext cx="1188980" cy="461665"/>
          </a:xfrm>
          <a:prstGeom prst="rect">
            <a:avLst/>
          </a:prstGeom>
          <a:noFill/>
          <a:ln w="9525">
            <a:noFill/>
            <a:miter lim="800000"/>
            <a:headEnd/>
            <a:tailEnd/>
          </a:ln>
          <a:effectLst/>
        </p:spPr>
        <p:txBody>
          <a:bodyPr wrap="none">
            <a:spAutoFit/>
          </a:bodyPr>
          <a:lstStyle/>
          <a:p>
            <a:r>
              <a:rPr lang="en-GB" sz="2400" b="1">
                <a:solidFill>
                  <a:srgbClr val="3333CC"/>
                </a:solidFill>
              </a:rPr>
              <a:t>protons</a:t>
            </a:r>
          </a:p>
        </p:txBody>
      </p:sp>
      <p:sp>
        <p:nvSpPr>
          <p:cNvPr id="202763" name="Text Box 11"/>
          <p:cNvSpPr txBox="1">
            <a:spLocks noChangeArrowheads="1"/>
          </p:cNvSpPr>
          <p:nvPr/>
        </p:nvSpPr>
        <p:spPr bwMode="auto">
          <a:xfrm>
            <a:off x="8596314" y="3016251"/>
            <a:ext cx="508473" cy="461665"/>
          </a:xfrm>
          <a:prstGeom prst="rect">
            <a:avLst/>
          </a:prstGeom>
          <a:noFill/>
          <a:ln w="9525">
            <a:noFill/>
            <a:miter lim="800000"/>
            <a:headEnd/>
            <a:tailEnd/>
          </a:ln>
          <a:effectLst/>
        </p:spPr>
        <p:txBody>
          <a:bodyPr wrap="none">
            <a:spAutoFit/>
          </a:bodyPr>
          <a:lstStyle/>
          <a:p>
            <a:r>
              <a:rPr lang="en-GB" sz="2400" b="1">
                <a:solidFill>
                  <a:srgbClr val="FF0000"/>
                </a:solidFill>
              </a:rPr>
              <a:t>Fe</a:t>
            </a:r>
          </a:p>
        </p:txBody>
      </p:sp>
      <p:sp>
        <p:nvSpPr>
          <p:cNvPr id="202764" name="Text Box 12"/>
          <p:cNvSpPr txBox="1">
            <a:spLocks noChangeArrowheads="1"/>
          </p:cNvSpPr>
          <p:nvPr/>
        </p:nvSpPr>
        <p:spPr bwMode="auto">
          <a:xfrm>
            <a:off x="7299325" y="2366963"/>
            <a:ext cx="846138" cy="457200"/>
          </a:xfrm>
          <a:prstGeom prst="rect">
            <a:avLst/>
          </a:prstGeom>
          <a:noFill/>
          <a:ln w="9525">
            <a:noFill/>
            <a:miter lim="800000"/>
            <a:headEnd/>
            <a:tailEnd/>
          </a:ln>
          <a:effectLst/>
        </p:spPr>
        <p:txBody>
          <a:bodyPr wrap="none">
            <a:spAutoFit/>
          </a:bodyPr>
          <a:lstStyle/>
          <a:p>
            <a:r>
              <a:rPr lang="en-GB" sz="2400" b="1"/>
              <a:t>Data</a:t>
            </a:r>
          </a:p>
        </p:txBody>
      </p:sp>
      <p:sp>
        <p:nvSpPr>
          <p:cNvPr id="202765" name="Text Box 13"/>
          <p:cNvSpPr txBox="1">
            <a:spLocks noChangeArrowheads="1"/>
          </p:cNvSpPr>
          <p:nvPr/>
        </p:nvSpPr>
        <p:spPr bwMode="auto">
          <a:xfrm>
            <a:off x="5519739" y="6092826"/>
            <a:ext cx="1816523" cy="461665"/>
          </a:xfrm>
          <a:prstGeom prst="rect">
            <a:avLst/>
          </a:prstGeom>
          <a:noFill/>
          <a:ln w="9525">
            <a:noFill/>
            <a:miter lim="800000"/>
            <a:headEnd/>
            <a:tailEnd/>
          </a:ln>
          <a:effectLst/>
        </p:spPr>
        <p:txBody>
          <a:bodyPr wrap="none">
            <a:spAutoFit/>
          </a:bodyPr>
          <a:lstStyle/>
          <a:p>
            <a:r>
              <a:rPr lang="en-GB" sz="2400" b="1"/>
              <a:t>log (Energy)</a:t>
            </a:r>
          </a:p>
        </p:txBody>
      </p:sp>
      <p:sp>
        <p:nvSpPr>
          <p:cNvPr id="202766" name="Text Box 14"/>
          <p:cNvSpPr txBox="1">
            <a:spLocks noChangeArrowheads="1"/>
          </p:cNvSpPr>
          <p:nvPr/>
        </p:nvSpPr>
        <p:spPr bwMode="auto">
          <a:xfrm>
            <a:off x="1827213" y="1143000"/>
            <a:ext cx="793750" cy="457200"/>
          </a:xfrm>
          <a:prstGeom prst="rect">
            <a:avLst/>
          </a:prstGeom>
          <a:noFill/>
          <a:ln w="9525">
            <a:noFill/>
            <a:miter lim="800000"/>
            <a:headEnd/>
            <a:tailEnd/>
          </a:ln>
          <a:effectLst/>
        </p:spPr>
        <p:txBody>
          <a:bodyPr wrap="none">
            <a:spAutoFit/>
          </a:bodyPr>
          <a:lstStyle/>
          <a:p>
            <a:r>
              <a:rPr lang="en-GB" sz="2400" b="1"/>
              <a:t>X</a:t>
            </a:r>
            <a:r>
              <a:rPr lang="en-GB" sz="2400" b="1" baseline="-25000"/>
              <a:t>max</a:t>
            </a:r>
            <a:endParaRPr lang="en-GB" sz="2400" b="1"/>
          </a:p>
        </p:txBody>
      </p:sp>
      <p:sp>
        <p:nvSpPr>
          <p:cNvPr id="202767" name="Text Box 15"/>
          <p:cNvSpPr txBox="1">
            <a:spLocks noChangeArrowheads="1"/>
          </p:cNvSpPr>
          <p:nvPr/>
        </p:nvSpPr>
        <p:spPr bwMode="auto">
          <a:xfrm>
            <a:off x="2208214" y="333376"/>
            <a:ext cx="7187417" cy="461665"/>
          </a:xfrm>
          <a:prstGeom prst="rect">
            <a:avLst/>
          </a:prstGeom>
          <a:solidFill>
            <a:srgbClr val="FFFF99"/>
          </a:solidFill>
          <a:ln w="9525">
            <a:noFill/>
            <a:miter lim="800000"/>
            <a:headEnd/>
            <a:tailEnd/>
          </a:ln>
          <a:effectLst/>
        </p:spPr>
        <p:txBody>
          <a:bodyPr wrap="none">
            <a:spAutoFit/>
          </a:bodyPr>
          <a:lstStyle/>
          <a:p>
            <a:r>
              <a:rPr lang="en-GB" sz="2400" b="1" dirty="0">
                <a:solidFill>
                  <a:srgbClr val="0033CC"/>
                </a:solidFill>
              </a:rPr>
              <a:t>How we try to infer the variation of mass with energy</a:t>
            </a:r>
          </a:p>
        </p:txBody>
      </p:sp>
      <p:sp>
        <p:nvSpPr>
          <p:cNvPr id="202768" name="Text Box 16"/>
          <p:cNvSpPr txBox="1">
            <a:spLocks noChangeArrowheads="1"/>
          </p:cNvSpPr>
          <p:nvPr/>
        </p:nvSpPr>
        <p:spPr bwMode="auto">
          <a:xfrm>
            <a:off x="6871993" y="5070114"/>
            <a:ext cx="4484689" cy="830997"/>
          </a:xfrm>
          <a:prstGeom prst="rect">
            <a:avLst/>
          </a:prstGeom>
          <a:solidFill>
            <a:srgbClr val="FFFF99"/>
          </a:solidFill>
          <a:ln w="28575">
            <a:noFill/>
            <a:miter lim="800000"/>
            <a:headEnd/>
            <a:tailEnd/>
          </a:ln>
          <a:effectLst/>
        </p:spPr>
        <p:txBody>
          <a:bodyPr wrap="square">
            <a:spAutoFit/>
          </a:bodyPr>
          <a:lstStyle/>
          <a:p>
            <a:pPr algn="ctr"/>
            <a:r>
              <a:rPr lang="en-GB" sz="2400" b="1" dirty="0">
                <a:solidFill>
                  <a:srgbClr val="0033CC"/>
                </a:solidFill>
              </a:rPr>
              <a:t>Energy per nucleon is crucial –    and NEED MODELS</a:t>
            </a:r>
          </a:p>
        </p:txBody>
      </p:sp>
      <p:sp>
        <p:nvSpPr>
          <p:cNvPr id="202769" name="Text Box 17"/>
          <p:cNvSpPr txBox="1">
            <a:spLocks noChangeArrowheads="1"/>
          </p:cNvSpPr>
          <p:nvPr/>
        </p:nvSpPr>
        <p:spPr bwMode="auto">
          <a:xfrm>
            <a:off x="8020050" y="1119188"/>
            <a:ext cx="2252540" cy="400110"/>
          </a:xfrm>
          <a:prstGeom prst="rect">
            <a:avLst/>
          </a:prstGeom>
          <a:solidFill>
            <a:srgbClr val="DDDDDD"/>
          </a:solidFill>
          <a:ln w="38100">
            <a:noFill/>
            <a:miter lim="800000"/>
            <a:headEnd/>
            <a:tailEnd/>
          </a:ln>
          <a:effectLst/>
        </p:spPr>
        <p:txBody>
          <a:bodyPr wrap="none">
            <a:spAutoFit/>
          </a:bodyPr>
          <a:lstStyle/>
          <a:p>
            <a:r>
              <a:rPr lang="en-GB" sz="2000" dirty="0"/>
              <a:t>&lt; 2% above 10 EeV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76758E-DCFF-CB23-DD1F-1B9E2406870D}"/>
              </a:ext>
            </a:extLst>
          </p:cNvPr>
          <p:cNvSpPr>
            <a:spLocks noGrp="1"/>
          </p:cNvSpPr>
          <p:nvPr>
            <p:ph type="sldNum" sz="quarter" idx="12"/>
          </p:nvPr>
        </p:nvSpPr>
        <p:spPr/>
        <p:txBody>
          <a:bodyPr/>
          <a:lstStyle/>
          <a:p>
            <a:fld id="{36FCB886-1702-40C8-9594-E0FD08228123}" type="slidenum">
              <a:rPr lang="en-GB" smtClean="0"/>
              <a:t>2</a:t>
            </a:fld>
            <a:endParaRPr lang="en-GB"/>
          </a:p>
        </p:txBody>
      </p:sp>
      <p:sp>
        <p:nvSpPr>
          <p:cNvPr id="3" name="TextBox 2">
            <a:extLst>
              <a:ext uri="{FF2B5EF4-FFF2-40B4-BE49-F238E27FC236}">
                <a16:creationId xmlns:a16="http://schemas.microsoft.com/office/drawing/2014/main" id="{37BB1C65-C52C-557E-9BEB-9E5F2963E05D}"/>
              </a:ext>
            </a:extLst>
          </p:cNvPr>
          <p:cNvSpPr txBox="1"/>
          <p:nvPr/>
        </p:nvSpPr>
        <p:spPr>
          <a:xfrm>
            <a:off x="1559496" y="1340768"/>
            <a:ext cx="9145016" cy="3416320"/>
          </a:xfrm>
          <a:prstGeom prst="rect">
            <a:avLst/>
          </a:prstGeom>
          <a:noFill/>
        </p:spPr>
        <p:txBody>
          <a:bodyPr wrap="square" rtlCol="0">
            <a:spAutoFit/>
          </a:bodyPr>
          <a:lstStyle/>
          <a:p>
            <a:r>
              <a:rPr lang="en-GB" sz="2400" b="1" dirty="0"/>
              <a:t>Outline</a:t>
            </a:r>
          </a:p>
          <a:p>
            <a:endParaRPr lang="en-GB" sz="2400" b="1" dirty="0"/>
          </a:p>
          <a:p>
            <a:pPr marL="342900" indent="-342900">
              <a:buFont typeface="Arial" panose="020B0604020202020204" pitchFamily="34" charset="0"/>
              <a:buChar char="•"/>
            </a:pPr>
            <a:r>
              <a:rPr lang="en-GB" sz="2400" b="1" dirty="0"/>
              <a:t>Some Memories</a:t>
            </a:r>
          </a:p>
          <a:p>
            <a:endParaRPr lang="en-GB" sz="2400" b="1" dirty="0"/>
          </a:p>
          <a:p>
            <a:pPr marL="342900" indent="-342900">
              <a:buFont typeface="Arial" panose="020B0604020202020204" pitchFamily="34" charset="0"/>
              <a:buChar char="•"/>
            </a:pPr>
            <a:r>
              <a:rPr lang="en-GB" sz="2400" b="1" dirty="0"/>
              <a:t>Prediction of neutrinos and search at Pierre Auger Observatory</a:t>
            </a:r>
          </a:p>
          <a:p>
            <a:endParaRPr lang="en-GB" sz="2400" b="1" dirty="0"/>
          </a:p>
          <a:p>
            <a:pPr marL="342900" indent="-342900">
              <a:buFont typeface="Arial" panose="020B0604020202020204" pitchFamily="34" charset="0"/>
              <a:buChar char="•"/>
            </a:pPr>
            <a:r>
              <a:rPr lang="en-GB" sz="2400" b="1" dirty="0"/>
              <a:t>Demise of protons at high energies</a:t>
            </a:r>
          </a:p>
          <a:p>
            <a:endParaRPr lang="en-GB" sz="2400" b="1" dirty="0"/>
          </a:p>
          <a:p>
            <a:pPr marL="342900" indent="-342900">
              <a:buFont typeface="Arial" panose="020B0604020202020204" pitchFamily="34" charset="0"/>
              <a:buChar char="•"/>
            </a:pPr>
            <a:r>
              <a:rPr lang="en-GB" sz="2400" b="1" dirty="0"/>
              <a:t>Importance of theorists such as Venya</a:t>
            </a:r>
          </a:p>
        </p:txBody>
      </p:sp>
    </p:spTree>
    <p:extLst>
      <p:ext uri="{BB962C8B-B14F-4D97-AF65-F5344CB8AC3E}">
        <p14:creationId xmlns:p14="http://schemas.microsoft.com/office/powerpoint/2010/main" val="166769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672680" y="304800"/>
            <a:ext cx="5943600" cy="693738"/>
          </a:xfrm>
          <a:prstGeom prst="rect">
            <a:avLst/>
          </a:prstGeom>
          <a:solidFill>
            <a:srgbClr val="FFFF99"/>
          </a:solidFill>
          <a:ln w="9525">
            <a:noFill/>
            <a:miter lim="800000"/>
            <a:headEnd/>
            <a:tailEnd/>
          </a:ln>
        </p:spPr>
        <p:txBody>
          <a:bodyPr anchor="ctr"/>
          <a:lstStyle/>
          <a:p>
            <a:pPr algn="ctr"/>
            <a:r>
              <a:rPr lang="en-GB" sz="2800" b="1" dirty="0">
                <a:solidFill>
                  <a:srgbClr val="0033CC"/>
                </a:solidFill>
              </a:rPr>
              <a:t>Reconstructed longitudinal profiles </a:t>
            </a:r>
          </a:p>
        </p:txBody>
      </p:sp>
      <p:pic>
        <p:nvPicPr>
          <p:cNvPr id="43011" name="Picture 3"/>
          <p:cNvPicPr>
            <a:picLocks noChangeAspect="1" noChangeArrowheads="1"/>
          </p:cNvPicPr>
          <p:nvPr/>
        </p:nvPicPr>
        <p:blipFill>
          <a:blip r:embed="rId3" cstate="print"/>
          <a:srcRect l="5627" t="8630" r="8089" b="8762"/>
          <a:stretch>
            <a:fillRect/>
          </a:stretch>
        </p:blipFill>
        <p:spPr bwMode="auto">
          <a:xfrm>
            <a:off x="2345432" y="914401"/>
            <a:ext cx="7206952" cy="5169273"/>
          </a:xfrm>
          <a:prstGeom prst="rect">
            <a:avLst/>
          </a:prstGeom>
          <a:noFill/>
          <a:ln w="12700">
            <a:noFill/>
            <a:miter lim="800000"/>
            <a:headEnd/>
            <a:tailEnd/>
          </a:ln>
        </p:spPr>
      </p:pic>
      <p:sp>
        <p:nvSpPr>
          <p:cNvPr id="5" name="Slide Number Placeholder 4"/>
          <p:cNvSpPr>
            <a:spLocks noGrp="1"/>
          </p:cNvSpPr>
          <p:nvPr>
            <p:ph type="sldNum" sz="quarter" idx="12"/>
          </p:nvPr>
        </p:nvSpPr>
        <p:spPr/>
        <p:txBody>
          <a:bodyPr/>
          <a:lstStyle/>
          <a:p>
            <a:pPr>
              <a:defRPr/>
            </a:pPr>
            <a:fld id="{5639E59F-4E36-42ED-8958-61E547397174}" type="slidenum">
              <a:rPr lang="en-US"/>
              <a:pPr>
                <a:defRPr/>
              </a:pPr>
              <a:t>20</a:t>
            </a:fld>
            <a:endParaRPr lang="en-US"/>
          </a:p>
        </p:txBody>
      </p:sp>
      <p:sp>
        <p:nvSpPr>
          <p:cNvPr id="2" name="TextBox 1"/>
          <p:cNvSpPr txBox="1"/>
          <p:nvPr/>
        </p:nvSpPr>
        <p:spPr>
          <a:xfrm>
            <a:off x="1991544" y="6302380"/>
            <a:ext cx="8352928" cy="461665"/>
          </a:xfrm>
          <a:prstGeom prst="rect">
            <a:avLst/>
          </a:prstGeom>
          <a:solidFill>
            <a:srgbClr val="FFFF99"/>
          </a:solidFill>
          <a:ln w="28575">
            <a:noFill/>
          </a:ln>
        </p:spPr>
        <p:txBody>
          <a:bodyPr wrap="square" rtlCol="0">
            <a:spAutoFit/>
          </a:bodyPr>
          <a:lstStyle/>
          <a:p>
            <a:r>
              <a:rPr lang="en-GB" sz="2400" b="1" dirty="0"/>
              <a:t> </a:t>
            </a:r>
            <a:r>
              <a:rPr lang="en-GB" sz="2400" b="1" dirty="0" err="1">
                <a:solidFill>
                  <a:srgbClr val="0033CC"/>
                </a:solidFill>
              </a:rPr>
              <a:t>rms</a:t>
            </a:r>
            <a:r>
              <a:rPr lang="en-GB" sz="2400" b="1" dirty="0">
                <a:solidFill>
                  <a:srgbClr val="0033CC"/>
                </a:solidFill>
              </a:rPr>
              <a:t> uncertainty in </a:t>
            </a:r>
            <a:r>
              <a:rPr lang="en-GB" sz="2400" b="1" dirty="0" err="1">
                <a:solidFill>
                  <a:srgbClr val="0033CC"/>
                </a:solidFill>
              </a:rPr>
              <a:t>X</a:t>
            </a:r>
            <a:r>
              <a:rPr lang="en-GB" sz="2400" b="1" baseline="-25000" dirty="0" err="1">
                <a:solidFill>
                  <a:srgbClr val="0033CC"/>
                </a:solidFill>
              </a:rPr>
              <a:t>max</a:t>
            </a:r>
            <a:r>
              <a:rPr lang="en-GB" sz="2400" b="1" dirty="0">
                <a:solidFill>
                  <a:srgbClr val="0033CC"/>
                </a:solidFill>
              </a:rPr>
              <a:t> &lt; 20 g cm</a:t>
            </a:r>
            <a:r>
              <a:rPr lang="en-GB" sz="2400" b="1" baseline="30000" dirty="0">
                <a:solidFill>
                  <a:srgbClr val="0033CC"/>
                </a:solidFill>
              </a:rPr>
              <a:t>-2 </a:t>
            </a:r>
            <a:r>
              <a:rPr lang="en-GB" sz="2400" b="1" dirty="0">
                <a:solidFill>
                  <a:srgbClr val="0033CC"/>
                </a:solidFill>
              </a:rPr>
              <a:t>from stereo measurements </a:t>
            </a:r>
          </a:p>
        </p:txBody>
      </p:sp>
    </p:spTree>
    <p:extLst>
      <p:ext uri="{BB962C8B-B14F-4D97-AF65-F5344CB8AC3E}">
        <p14:creationId xmlns:p14="http://schemas.microsoft.com/office/powerpoint/2010/main" val="6652898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D8ED9-AD3E-6E48-8FC3-DAD485A59797}"/>
              </a:ext>
            </a:extLst>
          </p:cNvPr>
          <p:cNvSpPr>
            <a:spLocks noGrp="1"/>
          </p:cNvSpPr>
          <p:nvPr>
            <p:ph type="sldNum" sz="quarter" idx="12"/>
          </p:nvPr>
        </p:nvSpPr>
        <p:spPr/>
        <p:txBody>
          <a:bodyPr/>
          <a:lstStyle/>
          <a:p>
            <a:fld id="{36FCB886-1702-40C8-9594-E0FD08228123}" type="slidenum">
              <a:rPr lang="en-GB" smtClean="0"/>
              <a:t>21</a:t>
            </a:fld>
            <a:endParaRPr lang="en-GB"/>
          </a:p>
        </p:txBody>
      </p:sp>
      <p:pic>
        <p:nvPicPr>
          <p:cNvPr id="4" name="Picture 3">
            <a:extLst>
              <a:ext uri="{FF2B5EF4-FFF2-40B4-BE49-F238E27FC236}">
                <a16:creationId xmlns:a16="http://schemas.microsoft.com/office/drawing/2014/main" id="{B3D3CF82-B15A-380F-ACAC-3C4303BFA4C1}"/>
              </a:ext>
            </a:extLst>
          </p:cNvPr>
          <p:cNvPicPr>
            <a:picLocks noChangeAspect="1"/>
          </p:cNvPicPr>
          <p:nvPr/>
        </p:nvPicPr>
        <p:blipFill>
          <a:blip r:embed="rId3"/>
          <a:stretch>
            <a:fillRect/>
          </a:stretch>
        </p:blipFill>
        <p:spPr>
          <a:xfrm>
            <a:off x="-24680" y="548680"/>
            <a:ext cx="6252115" cy="4176464"/>
          </a:xfrm>
          <a:prstGeom prst="rect">
            <a:avLst/>
          </a:prstGeom>
        </p:spPr>
      </p:pic>
      <p:sp>
        <p:nvSpPr>
          <p:cNvPr id="3" name="TextBox 2">
            <a:extLst>
              <a:ext uri="{FF2B5EF4-FFF2-40B4-BE49-F238E27FC236}">
                <a16:creationId xmlns:a16="http://schemas.microsoft.com/office/drawing/2014/main" id="{FE888C2A-4360-17D0-0880-A5DB99300C6F}"/>
              </a:ext>
            </a:extLst>
          </p:cNvPr>
          <p:cNvSpPr txBox="1"/>
          <p:nvPr/>
        </p:nvSpPr>
        <p:spPr>
          <a:xfrm>
            <a:off x="885980" y="4653136"/>
            <a:ext cx="4993996" cy="646331"/>
          </a:xfrm>
          <a:prstGeom prst="rect">
            <a:avLst/>
          </a:prstGeom>
          <a:solidFill>
            <a:srgbClr val="FFFF99"/>
          </a:solidFill>
        </p:spPr>
        <p:txBody>
          <a:bodyPr wrap="none" rtlCol="0">
            <a:spAutoFit/>
          </a:bodyPr>
          <a:lstStyle/>
          <a:p>
            <a:r>
              <a:rPr lang="en-GB" b="1" dirty="0">
                <a:solidFill>
                  <a:srgbClr val="0033CC"/>
                </a:solidFill>
              </a:rPr>
              <a:t>First reported at ICRC in Merida (2007):</a:t>
            </a:r>
          </a:p>
          <a:p>
            <a:r>
              <a:rPr lang="en-GB" b="1" dirty="0">
                <a:solidFill>
                  <a:srgbClr val="0033CC"/>
                </a:solidFill>
              </a:rPr>
              <a:t> extensive and exhausting discussions with Venya</a:t>
            </a:r>
          </a:p>
        </p:txBody>
      </p:sp>
      <p:pic>
        <p:nvPicPr>
          <p:cNvPr id="6" name="Picture 5">
            <a:extLst>
              <a:ext uri="{FF2B5EF4-FFF2-40B4-BE49-F238E27FC236}">
                <a16:creationId xmlns:a16="http://schemas.microsoft.com/office/drawing/2014/main" id="{196F12BB-B03F-EB6D-EEE3-E76A90A187DE}"/>
              </a:ext>
            </a:extLst>
          </p:cNvPr>
          <p:cNvPicPr>
            <a:picLocks noChangeAspect="1"/>
          </p:cNvPicPr>
          <p:nvPr/>
        </p:nvPicPr>
        <p:blipFill>
          <a:blip r:embed="rId4"/>
          <a:stretch>
            <a:fillRect/>
          </a:stretch>
        </p:blipFill>
        <p:spPr>
          <a:xfrm>
            <a:off x="6264135" y="476672"/>
            <a:ext cx="5542135" cy="3024337"/>
          </a:xfrm>
          <a:prstGeom prst="rect">
            <a:avLst/>
          </a:prstGeom>
        </p:spPr>
      </p:pic>
      <p:sp>
        <p:nvSpPr>
          <p:cNvPr id="7" name="TextBox 6">
            <a:extLst>
              <a:ext uri="{FF2B5EF4-FFF2-40B4-BE49-F238E27FC236}">
                <a16:creationId xmlns:a16="http://schemas.microsoft.com/office/drawing/2014/main" id="{F05B5A2A-808B-47F9-7E3B-48647CED49E0}"/>
              </a:ext>
            </a:extLst>
          </p:cNvPr>
          <p:cNvSpPr txBox="1"/>
          <p:nvPr/>
        </p:nvSpPr>
        <p:spPr>
          <a:xfrm>
            <a:off x="6528048" y="188640"/>
            <a:ext cx="5084020" cy="369332"/>
          </a:xfrm>
          <a:prstGeom prst="rect">
            <a:avLst/>
          </a:prstGeom>
          <a:solidFill>
            <a:srgbClr val="FFFF99"/>
          </a:solidFill>
        </p:spPr>
        <p:txBody>
          <a:bodyPr wrap="none" rtlCol="0">
            <a:spAutoFit/>
          </a:bodyPr>
          <a:lstStyle/>
          <a:p>
            <a:r>
              <a:rPr lang="en-GB" b="1" dirty="0">
                <a:solidFill>
                  <a:srgbClr val="0033CC"/>
                </a:solidFill>
              </a:rPr>
              <a:t>2009: Trondheim meeting for Venya’s 75 birthday</a:t>
            </a:r>
          </a:p>
        </p:txBody>
      </p:sp>
      <p:pic>
        <p:nvPicPr>
          <p:cNvPr id="9" name="Picture 8">
            <a:extLst>
              <a:ext uri="{FF2B5EF4-FFF2-40B4-BE49-F238E27FC236}">
                <a16:creationId xmlns:a16="http://schemas.microsoft.com/office/drawing/2014/main" id="{80EDE51D-E627-FCE5-6231-6460CC247FB2}"/>
              </a:ext>
            </a:extLst>
          </p:cNvPr>
          <p:cNvPicPr>
            <a:picLocks noChangeAspect="1"/>
          </p:cNvPicPr>
          <p:nvPr/>
        </p:nvPicPr>
        <p:blipFill>
          <a:blip r:embed="rId5"/>
          <a:stretch>
            <a:fillRect/>
          </a:stretch>
        </p:blipFill>
        <p:spPr>
          <a:xfrm>
            <a:off x="6142565" y="3501008"/>
            <a:ext cx="4993995" cy="3285787"/>
          </a:xfrm>
          <a:prstGeom prst="rect">
            <a:avLst/>
          </a:prstGeom>
        </p:spPr>
      </p:pic>
    </p:spTree>
    <p:extLst>
      <p:ext uri="{BB962C8B-B14F-4D97-AF65-F5344CB8AC3E}">
        <p14:creationId xmlns:p14="http://schemas.microsoft.com/office/powerpoint/2010/main" val="392007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834133-12ED-75D4-C19C-1DD5BB88C538}"/>
              </a:ext>
            </a:extLst>
          </p:cNvPr>
          <p:cNvSpPr>
            <a:spLocks noGrp="1"/>
          </p:cNvSpPr>
          <p:nvPr>
            <p:ph type="sldNum" sz="quarter" idx="12"/>
          </p:nvPr>
        </p:nvSpPr>
        <p:spPr/>
        <p:txBody>
          <a:bodyPr/>
          <a:lstStyle/>
          <a:p>
            <a:fld id="{36FCB886-1702-40C8-9594-E0FD08228123}" type="slidenum">
              <a:rPr lang="en-GB" smtClean="0"/>
              <a:t>22</a:t>
            </a:fld>
            <a:endParaRPr lang="en-GB"/>
          </a:p>
        </p:txBody>
      </p:sp>
      <p:pic>
        <p:nvPicPr>
          <p:cNvPr id="4" name="Picture 3">
            <a:extLst>
              <a:ext uri="{FF2B5EF4-FFF2-40B4-BE49-F238E27FC236}">
                <a16:creationId xmlns:a16="http://schemas.microsoft.com/office/drawing/2014/main" id="{965543E0-54D1-F983-272E-1641844243DE}"/>
              </a:ext>
            </a:extLst>
          </p:cNvPr>
          <p:cNvPicPr>
            <a:picLocks noChangeAspect="1"/>
          </p:cNvPicPr>
          <p:nvPr/>
        </p:nvPicPr>
        <p:blipFill>
          <a:blip r:embed="rId2"/>
          <a:stretch>
            <a:fillRect/>
          </a:stretch>
        </p:blipFill>
        <p:spPr>
          <a:xfrm>
            <a:off x="609600" y="8620"/>
            <a:ext cx="6236990" cy="6525760"/>
          </a:xfrm>
          <a:prstGeom prst="rect">
            <a:avLst/>
          </a:prstGeom>
        </p:spPr>
      </p:pic>
      <p:sp>
        <p:nvSpPr>
          <p:cNvPr id="5" name="TextBox 4">
            <a:extLst>
              <a:ext uri="{FF2B5EF4-FFF2-40B4-BE49-F238E27FC236}">
                <a16:creationId xmlns:a16="http://schemas.microsoft.com/office/drawing/2014/main" id="{7A251DA1-70F3-9E9F-7DCC-E6C25FF0D998}"/>
              </a:ext>
            </a:extLst>
          </p:cNvPr>
          <p:cNvSpPr txBox="1"/>
          <p:nvPr/>
        </p:nvSpPr>
        <p:spPr>
          <a:xfrm>
            <a:off x="6456040" y="1124744"/>
            <a:ext cx="5246629" cy="3046988"/>
          </a:xfrm>
          <a:prstGeom prst="rect">
            <a:avLst/>
          </a:prstGeom>
          <a:solidFill>
            <a:srgbClr val="FFFF99"/>
          </a:solidFill>
        </p:spPr>
        <p:txBody>
          <a:bodyPr wrap="none" rtlCol="0">
            <a:spAutoFit/>
          </a:bodyPr>
          <a:lstStyle/>
          <a:p>
            <a:r>
              <a:rPr lang="en-GB" sz="2400" b="1" dirty="0">
                <a:solidFill>
                  <a:srgbClr val="0033CC"/>
                </a:solidFill>
              </a:rPr>
              <a:t>Sokolsky at Trondheim meeting (2009)</a:t>
            </a:r>
          </a:p>
          <a:p>
            <a:endParaRPr lang="en-GB" sz="2400" b="1" dirty="0">
              <a:solidFill>
                <a:srgbClr val="0033CC"/>
              </a:solidFill>
            </a:endParaRPr>
          </a:p>
          <a:p>
            <a:r>
              <a:rPr lang="en-GB" sz="2400" b="1" dirty="0">
                <a:solidFill>
                  <a:srgbClr val="0033CC"/>
                </a:solidFill>
              </a:rPr>
              <a:t>Two component (p-Fe) model </a:t>
            </a:r>
          </a:p>
          <a:p>
            <a:pPr marL="342900" indent="-342900">
              <a:buFontTx/>
              <a:buChar char="-"/>
            </a:pPr>
            <a:r>
              <a:rPr lang="en-GB" sz="2400" b="1" dirty="0">
                <a:solidFill>
                  <a:srgbClr val="0033CC"/>
                </a:solidFill>
              </a:rPr>
              <a:t>using the </a:t>
            </a:r>
            <a:r>
              <a:rPr lang="en-GB" sz="2400" b="1" dirty="0" err="1">
                <a:solidFill>
                  <a:srgbClr val="0033CC"/>
                </a:solidFill>
              </a:rPr>
              <a:t>QGSjet</a:t>
            </a:r>
            <a:r>
              <a:rPr lang="en-GB" sz="2400" b="1" dirty="0">
                <a:solidFill>
                  <a:srgbClr val="0033CC"/>
                </a:solidFill>
              </a:rPr>
              <a:t> model favoured </a:t>
            </a:r>
          </a:p>
          <a:p>
            <a:r>
              <a:rPr lang="en-GB" sz="2400" b="1" dirty="0">
                <a:solidFill>
                  <a:srgbClr val="0033CC"/>
                </a:solidFill>
              </a:rPr>
              <a:t>     at that time</a:t>
            </a:r>
          </a:p>
          <a:p>
            <a:endParaRPr lang="en-GB" sz="2400" b="1" dirty="0">
              <a:solidFill>
                <a:srgbClr val="0033CC"/>
              </a:solidFill>
            </a:endParaRPr>
          </a:p>
          <a:p>
            <a:r>
              <a:rPr lang="en-GB" sz="2400" b="1" dirty="0">
                <a:solidFill>
                  <a:srgbClr val="0033CC"/>
                </a:solidFill>
              </a:rPr>
              <a:t>Fe upper limit would be higher with </a:t>
            </a:r>
          </a:p>
          <a:p>
            <a:r>
              <a:rPr lang="en-GB" sz="2400" b="1" dirty="0">
                <a:solidFill>
                  <a:srgbClr val="0033CC"/>
                </a:solidFill>
              </a:rPr>
              <a:t>more modern models</a:t>
            </a:r>
          </a:p>
        </p:txBody>
      </p:sp>
    </p:spTree>
    <p:extLst>
      <p:ext uri="{BB962C8B-B14F-4D97-AF65-F5344CB8AC3E}">
        <p14:creationId xmlns:p14="http://schemas.microsoft.com/office/powerpoint/2010/main" val="143148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D7610-59AD-213C-877F-D77E09B41781}"/>
              </a:ext>
            </a:extLst>
          </p:cNvPr>
          <p:cNvSpPr>
            <a:spLocks noGrp="1"/>
          </p:cNvSpPr>
          <p:nvPr>
            <p:ph type="sldNum" sz="quarter" idx="12"/>
          </p:nvPr>
        </p:nvSpPr>
        <p:spPr/>
        <p:txBody>
          <a:bodyPr/>
          <a:lstStyle/>
          <a:p>
            <a:fld id="{36FCB886-1702-40C8-9594-E0FD08228123}" type="slidenum">
              <a:rPr lang="en-GB" smtClean="0"/>
              <a:t>23</a:t>
            </a:fld>
            <a:endParaRPr lang="en-GB"/>
          </a:p>
        </p:txBody>
      </p:sp>
      <p:pic>
        <p:nvPicPr>
          <p:cNvPr id="4" name="Picture 3">
            <a:extLst>
              <a:ext uri="{FF2B5EF4-FFF2-40B4-BE49-F238E27FC236}">
                <a16:creationId xmlns:a16="http://schemas.microsoft.com/office/drawing/2014/main" id="{B60130BA-0984-E761-E3EA-531176F5372D}"/>
              </a:ext>
            </a:extLst>
          </p:cNvPr>
          <p:cNvPicPr>
            <a:picLocks noChangeAspect="1"/>
          </p:cNvPicPr>
          <p:nvPr/>
        </p:nvPicPr>
        <p:blipFill>
          <a:blip r:embed="rId2"/>
          <a:stretch>
            <a:fillRect/>
          </a:stretch>
        </p:blipFill>
        <p:spPr>
          <a:xfrm>
            <a:off x="263351" y="188640"/>
            <a:ext cx="9771323" cy="5328592"/>
          </a:xfrm>
          <a:prstGeom prst="rect">
            <a:avLst/>
          </a:prstGeom>
        </p:spPr>
      </p:pic>
      <p:sp>
        <p:nvSpPr>
          <p:cNvPr id="5" name="TextBox 4">
            <a:extLst>
              <a:ext uri="{FF2B5EF4-FFF2-40B4-BE49-F238E27FC236}">
                <a16:creationId xmlns:a16="http://schemas.microsoft.com/office/drawing/2014/main" id="{81194E03-86E2-AD0A-162E-972F56A932AB}"/>
              </a:ext>
            </a:extLst>
          </p:cNvPr>
          <p:cNvSpPr txBox="1"/>
          <p:nvPr/>
        </p:nvSpPr>
        <p:spPr>
          <a:xfrm>
            <a:off x="5641144" y="2743200"/>
            <a:ext cx="914400" cy="914400"/>
          </a:xfrm>
          <a:prstGeom prst="rect">
            <a:avLst/>
          </a:prstGeom>
          <a:noFill/>
        </p:spPr>
        <p:txBody>
          <a:bodyPr wrap="square" rtlCol="0">
            <a:spAutoFit/>
          </a:bodyPr>
          <a:lstStyle/>
          <a:p>
            <a:endParaRPr lang="en-GB" dirty="0"/>
          </a:p>
        </p:txBody>
      </p:sp>
      <p:pic>
        <p:nvPicPr>
          <p:cNvPr id="8" name="Picture 7">
            <a:extLst>
              <a:ext uri="{FF2B5EF4-FFF2-40B4-BE49-F238E27FC236}">
                <a16:creationId xmlns:a16="http://schemas.microsoft.com/office/drawing/2014/main" id="{514E5BD0-65B1-68BD-908F-17076BF46938}"/>
              </a:ext>
            </a:extLst>
          </p:cNvPr>
          <p:cNvPicPr>
            <a:picLocks noChangeAspect="1"/>
          </p:cNvPicPr>
          <p:nvPr/>
        </p:nvPicPr>
        <p:blipFill>
          <a:blip r:embed="rId3"/>
          <a:stretch>
            <a:fillRect/>
          </a:stretch>
        </p:blipFill>
        <p:spPr>
          <a:xfrm>
            <a:off x="6312025" y="3650389"/>
            <a:ext cx="4680520" cy="2802948"/>
          </a:xfrm>
          <a:prstGeom prst="rect">
            <a:avLst/>
          </a:prstGeom>
        </p:spPr>
      </p:pic>
      <p:sp>
        <p:nvSpPr>
          <p:cNvPr id="9" name="Rectangle 8">
            <a:extLst>
              <a:ext uri="{FF2B5EF4-FFF2-40B4-BE49-F238E27FC236}">
                <a16:creationId xmlns:a16="http://schemas.microsoft.com/office/drawing/2014/main" id="{86CFC1BD-1757-EA09-F810-0392A5204A9F}"/>
              </a:ext>
            </a:extLst>
          </p:cNvPr>
          <p:cNvSpPr/>
          <p:nvPr/>
        </p:nvSpPr>
        <p:spPr>
          <a:xfrm>
            <a:off x="6289072" y="3941405"/>
            <a:ext cx="4824535" cy="136815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225317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DA9AFD-B2B4-E49C-251A-373BEA6FC2CA}"/>
              </a:ext>
            </a:extLst>
          </p:cNvPr>
          <p:cNvSpPr>
            <a:spLocks noGrp="1"/>
          </p:cNvSpPr>
          <p:nvPr>
            <p:ph type="sldNum" sz="quarter" idx="12"/>
          </p:nvPr>
        </p:nvSpPr>
        <p:spPr/>
        <p:txBody>
          <a:bodyPr/>
          <a:lstStyle/>
          <a:p>
            <a:fld id="{36FCB886-1702-40C8-9594-E0FD08228123}" type="slidenum">
              <a:rPr lang="en-GB" smtClean="0"/>
              <a:t>24</a:t>
            </a:fld>
            <a:endParaRPr lang="en-GB"/>
          </a:p>
        </p:txBody>
      </p:sp>
      <p:pic>
        <p:nvPicPr>
          <p:cNvPr id="4" name="Picture 3">
            <a:extLst>
              <a:ext uri="{FF2B5EF4-FFF2-40B4-BE49-F238E27FC236}">
                <a16:creationId xmlns:a16="http://schemas.microsoft.com/office/drawing/2014/main" id="{9F8D1DB9-0A53-92A3-95F2-D039C051653D}"/>
              </a:ext>
            </a:extLst>
          </p:cNvPr>
          <p:cNvPicPr>
            <a:picLocks noChangeAspect="1"/>
          </p:cNvPicPr>
          <p:nvPr/>
        </p:nvPicPr>
        <p:blipFill>
          <a:blip r:embed="rId2"/>
          <a:stretch>
            <a:fillRect/>
          </a:stretch>
        </p:blipFill>
        <p:spPr>
          <a:xfrm>
            <a:off x="723893" y="-171400"/>
            <a:ext cx="10727388" cy="4327268"/>
          </a:xfrm>
          <a:prstGeom prst="rect">
            <a:avLst/>
          </a:prstGeom>
        </p:spPr>
      </p:pic>
      <p:sp>
        <p:nvSpPr>
          <p:cNvPr id="6" name="TextBox 5">
            <a:extLst>
              <a:ext uri="{FF2B5EF4-FFF2-40B4-BE49-F238E27FC236}">
                <a16:creationId xmlns:a16="http://schemas.microsoft.com/office/drawing/2014/main" id="{F1C18167-5E4F-F547-F0AB-EF21657C67E0}"/>
              </a:ext>
            </a:extLst>
          </p:cNvPr>
          <p:cNvSpPr txBox="1"/>
          <p:nvPr/>
        </p:nvSpPr>
        <p:spPr>
          <a:xfrm>
            <a:off x="3049172" y="4077072"/>
            <a:ext cx="6071164" cy="2677656"/>
          </a:xfrm>
          <a:prstGeom prst="rect">
            <a:avLst/>
          </a:prstGeom>
          <a:solidFill>
            <a:srgbClr val="FFFF99"/>
          </a:solidFill>
        </p:spPr>
        <p:txBody>
          <a:bodyPr wrap="square">
            <a:spAutoFit/>
          </a:bodyPr>
          <a:lstStyle/>
          <a:p>
            <a:r>
              <a:rPr lang="en-GB" sz="2400" b="1" dirty="0">
                <a:solidFill>
                  <a:srgbClr val="0033CC"/>
                </a:solidFill>
              </a:rPr>
              <a:t>Assumptions (to explain Auger data only):</a:t>
            </a:r>
          </a:p>
          <a:p>
            <a:endParaRPr lang="en-GB" sz="2400" b="1" dirty="0">
              <a:solidFill>
                <a:srgbClr val="0033CC"/>
              </a:solidFill>
            </a:endParaRPr>
          </a:p>
          <a:p>
            <a:r>
              <a:rPr lang="en-GB" sz="2400" b="1" dirty="0">
                <a:solidFill>
                  <a:srgbClr val="0033CC"/>
                </a:solidFill>
              </a:rPr>
              <a:t>	Protons at 1 -3 EeV</a:t>
            </a:r>
          </a:p>
          <a:p>
            <a:endParaRPr lang="en-GB" sz="2400" b="1" dirty="0">
              <a:solidFill>
                <a:srgbClr val="0033CC"/>
              </a:solidFill>
            </a:endParaRPr>
          </a:p>
          <a:p>
            <a:r>
              <a:rPr lang="en-GB" sz="2400" b="1" dirty="0">
                <a:solidFill>
                  <a:srgbClr val="0033CC"/>
                </a:solidFill>
              </a:rPr>
              <a:t>	Protons are extragalactic</a:t>
            </a:r>
          </a:p>
          <a:p>
            <a:endParaRPr lang="en-GB" sz="2400" b="1" dirty="0">
              <a:solidFill>
                <a:srgbClr val="0033CC"/>
              </a:solidFill>
            </a:endParaRPr>
          </a:p>
          <a:p>
            <a:r>
              <a:rPr lang="en-GB" sz="2400" b="1" dirty="0">
                <a:solidFill>
                  <a:srgbClr val="0033CC"/>
                </a:solidFill>
              </a:rPr>
              <a:t>	Rigidity-dependent acceleration</a:t>
            </a:r>
          </a:p>
        </p:txBody>
      </p:sp>
    </p:spTree>
    <p:extLst>
      <p:ext uri="{BB962C8B-B14F-4D97-AF65-F5344CB8AC3E}">
        <p14:creationId xmlns:p14="http://schemas.microsoft.com/office/powerpoint/2010/main" val="2722332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9E6F3-B5C1-EA2B-31AC-193DFC2AE503}"/>
              </a:ext>
            </a:extLst>
          </p:cNvPr>
          <p:cNvSpPr>
            <a:spLocks noGrp="1"/>
          </p:cNvSpPr>
          <p:nvPr>
            <p:ph type="sldNum" sz="quarter" idx="12"/>
          </p:nvPr>
        </p:nvSpPr>
        <p:spPr/>
        <p:txBody>
          <a:bodyPr/>
          <a:lstStyle/>
          <a:p>
            <a:fld id="{36FCB886-1702-40C8-9594-E0FD08228123}" type="slidenum">
              <a:rPr lang="en-GB" smtClean="0"/>
              <a:t>25</a:t>
            </a:fld>
            <a:endParaRPr lang="en-GB"/>
          </a:p>
        </p:txBody>
      </p:sp>
      <p:sp>
        <p:nvSpPr>
          <p:cNvPr id="4" name="TextBox 3">
            <a:extLst>
              <a:ext uri="{FF2B5EF4-FFF2-40B4-BE49-F238E27FC236}">
                <a16:creationId xmlns:a16="http://schemas.microsoft.com/office/drawing/2014/main" id="{C9FBBB4C-9336-CCF0-145E-CACB1EA06916}"/>
              </a:ext>
            </a:extLst>
          </p:cNvPr>
          <p:cNvSpPr txBox="1"/>
          <p:nvPr/>
        </p:nvSpPr>
        <p:spPr>
          <a:xfrm>
            <a:off x="479376" y="260648"/>
            <a:ext cx="6098344" cy="6001643"/>
          </a:xfrm>
          <a:prstGeom prst="rect">
            <a:avLst/>
          </a:prstGeom>
          <a:solidFill>
            <a:srgbClr val="FFFF99"/>
          </a:solidFill>
        </p:spPr>
        <p:txBody>
          <a:bodyPr wrap="square">
            <a:spAutoFit/>
          </a:bodyPr>
          <a:lstStyle/>
          <a:p>
            <a:r>
              <a:rPr lang="en-GB" sz="2400" b="1" dirty="0">
                <a:solidFill>
                  <a:srgbClr val="FF0000"/>
                </a:solidFill>
              </a:rPr>
              <a:t>Disappointing Consequences for Future Observations of UHECR</a:t>
            </a:r>
          </a:p>
          <a:p>
            <a:endParaRPr lang="en-GB" sz="2400" b="1" dirty="0">
              <a:solidFill>
                <a:srgbClr val="0033CC"/>
              </a:solidFill>
            </a:endParaRPr>
          </a:p>
          <a:p>
            <a:r>
              <a:rPr lang="en-GB" sz="2400" b="1" dirty="0">
                <a:solidFill>
                  <a:srgbClr val="0033CC"/>
                </a:solidFill>
              </a:rPr>
              <a:t>1: No proton interactions with CMB</a:t>
            </a:r>
          </a:p>
          <a:p>
            <a:endParaRPr lang="en-GB" sz="2400" b="1" dirty="0">
              <a:solidFill>
                <a:srgbClr val="0033CC"/>
              </a:solidFill>
            </a:endParaRPr>
          </a:p>
          <a:p>
            <a:r>
              <a:rPr lang="en-GB" sz="2400" b="1" dirty="0">
                <a:solidFill>
                  <a:srgbClr val="0033CC"/>
                </a:solidFill>
              </a:rPr>
              <a:t>2: Correlations with UHECR sources not </a:t>
            </a:r>
          </a:p>
          <a:p>
            <a:r>
              <a:rPr lang="en-GB" sz="2400" b="1" dirty="0">
                <a:solidFill>
                  <a:srgbClr val="0033CC"/>
                </a:solidFill>
              </a:rPr>
              <a:t>     expected</a:t>
            </a:r>
          </a:p>
          <a:p>
            <a:endParaRPr lang="en-GB" sz="2400" b="1" dirty="0">
              <a:solidFill>
                <a:srgbClr val="0033CC"/>
              </a:solidFill>
            </a:endParaRPr>
          </a:p>
          <a:p>
            <a:r>
              <a:rPr lang="en-GB" sz="2400" b="1" dirty="0">
                <a:solidFill>
                  <a:srgbClr val="0033CC"/>
                </a:solidFill>
              </a:rPr>
              <a:t>3: GZK cut-off does not exist – </a:t>
            </a:r>
            <a:r>
              <a:rPr lang="en-GB" sz="2400" b="1" dirty="0">
                <a:solidFill>
                  <a:srgbClr val="FF0000"/>
                </a:solidFill>
              </a:rPr>
              <a:t>restrictive </a:t>
            </a:r>
          </a:p>
          <a:p>
            <a:r>
              <a:rPr lang="en-GB" sz="2400" b="1" dirty="0">
                <a:solidFill>
                  <a:srgbClr val="FF0000"/>
                </a:solidFill>
              </a:rPr>
              <a:t>    definition of GZK predictions</a:t>
            </a:r>
          </a:p>
          <a:p>
            <a:endParaRPr lang="en-GB" sz="2400" b="1" dirty="0">
              <a:solidFill>
                <a:srgbClr val="0033CC"/>
              </a:solidFill>
            </a:endParaRPr>
          </a:p>
          <a:p>
            <a:r>
              <a:rPr lang="en-GB" sz="2400" b="1" dirty="0">
                <a:solidFill>
                  <a:srgbClr val="0033CC"/>
                </a:solidFill>
              </a:rPr>
              <a:t>4: Cosmogenic neutrinos from CMB </a:t>
            </a:r>
          </a:p>
          <a:p>
            <a:r>
              <a:rPr lang="en-GB" sz="2400" b="1" dirty="0">
                <a:solidFill>
                  <a:srgbClr val="0033CC"/>
                </a:solidFill>
              </a:rPr>
              <a:t>     interactions absent</a:t>
            </a:r>
          </a:p>
          <a:p>
            <a:endParaRPr lang="en-GB" sz="2400" b="1" dirty="0">
              <a:solidFill>
                <a:srgbClr val="0033CC"/>
              </a:solidFill>
            </a:endParaRPr>
          </a:p>
          <a:p>
            <a:r>
              <a:rPr lang="en-GB" sz="2400" b="1" dirty="0">
                <a:solidFill>
                  <a:srgbClr val="0033CC"/>
                </a:solidFill>
              </a:rPr>
              <a:t>5: Flux of neutrinos from other sources are   </a:t>
            </a:r>
          </a:p>
          <a:p>
            <a:r>
              <a:rPr lang="en-GB" sz="2400" b="1" dirty="0">
                <a:solidFill>
                  <a:srgbClr val="0033CC"/>
                </a:solidFill>
              </a:rPr>
              <a:t>    too low to be measured</a:t>
            </a:r>
            <a:endParaRPr lang="en-GB" sz="2400" dirty="0"/>
          </a:p>
        </p:txBody>
      </p:sp>
      <p:pic>
        <p:nvPicPr>
          <p:cNvPr id="5" name="Picture 4">
            <a:extLst>
              <a:ext uri="{FF2B5EF4-FFF2-40B4-BE49-F238E27FC236}">
                <a16:creationId xmlns:a16="http://schemas.microsoft.com/office/drawing/2014/main" id="{4453AE4B-FC18-0EC8-E865-3890690C2F91}"/>
              </a:ext>
            </a:extLst>
          </p:cNvPr>
          <p:cNvPicPr>
            <a:picLocks noChangeAspect="1"/>
          </p:cNvPicPr>
          <p:nvPr/>
        </p:nvPicPr>
        <p:blipFill>
          <a:blip r:embed="rId2"/>
          <a:stretch>
            <a:fillRect/>
          </a:stretch>
        </p:blipFill>
        <p:spPr>
          <a:xfrm>
            <a:off x="6704085" y="404664"/>
            <a:ext cx="5254261" cy="4824536"/>
          </a:xfrm>
          <a:prstGeom prst="rect">
            <a:avLst/>
          </a:prstGeom>
        </p:spPr>
      </p:pic>
    </p:spTree>
    <p:extLst>
      <p:ext uri="{BB962C8B-B14F-4D97-AF65-F5344CB8AC3E}">
        <p14:creationId xmlns:p14="http://schemas.microsoft.com/office/powerpoint/2010/main" val="33536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451C6-7D4C-04E5-AC73-91D2521AAB2B}"/>
              </a:ext>
            </a:extLst>
          </p:cNvPr>
          <p:cNvSpPr>
            <a:spLocks noGrp="1"/>
          </p:cNvSpPr>
          <p:nvPr>
            <p:ph type="sldNum" sz="quarter" idx="12"/>
          </p:nvPr>
        </p:nvSpPr>
        <p:spPr/>
        <p:txBody>
          <a:bodyPr/>
          <a:lstStyle/>
          <a:p>
            <a:fld id="{36FCB886-1702-40C8-9594-E0FD08228123}" type="slidenum">
              <a:rPr lang="en-GB" smtClean="0"/>
              <a:t>26</a:t>
            </a:fld>
            <a:endParaRPr lang="en-GB"/>
          </a:p>
        </p:txBody>
      </p:sp>
      <p:sp>
        <p:nvSpPr>
          <p:cNvPr id="3" name="TextBox 2">
            <a:extLst>
              <a:ext uri="{FF2B5EF4-FFF2-40B4-BE49-F238E27FC236}">
                <a16:creationId xmlns:a16="http://schemas.microsoft.com/office/drawing/2014/main" id="{3BF7324B-9835-0052-0848-B4187D15B2E1}"/>
              </a:ext>
            </a:extLst>
          </p:cNvPr>
          <p:cNvSpPr txBox="1"/>
          <p:nvPr/>
        </p:nvSpPr>
        <p:spPr>
          <a:xfrm>
            <a:off x="551384" y="1517297"/>
            <a:ext cx="11259942" cy="4431983"/>
          </a:xfrm>
          <a:prstGeom prst="rect">
            <a:avLst/>
          </a:prstGeom>
          <a:solidFill>
            <a:srgbClr val="FFFF99"/>
          </a:solidFill>
        </p:spPr>
        <p:txBody>
          <a:bodyPr wrap="none" rtlCol="0">
            <a:spAutoFit/>
          </a:bodyPr>
          <a:lstStyle/>
          <a:p>
            <a:pPr marL="342900" indent="-342900">
              <a:buFont typeface="Arial" panose="020B0604020202020204" pitchFamily="34" charset="0"/>
              <a:buChar char="•"/>
            </a:pPr>
            <a:r>
              <a:rPr lang="en-GB" sz="2400" b="1" dirty="0">
                <a:solidFill>
                  <a:srgbClr val="0033CC"/>
                </a:solidFill>
              </a:rPr>
              <a:t>Break in the Elongation Rate implies that mass is becoming heavier </a:t>
            </a:r>
          </a:p>
          <a:p>
            <a:r>
              <a:rPr lang="en-GB" sz="2400" b="1" dirty="0">
                <a:solidFill>
                  <a:srgbClr val="FF0000"/>
                </a:solidFill>
              </a:rPr>
              <a:t>     UNLESS</a:t>
            </a:r>
            <a:r>
              <a:rPr lang="en-GB" sz="2400" b="1" dirty="0">
                <a:solidFill>
                  <a:srgbClr val="0033CC"/>
                </a:solidFill>
              </a:rPr>
              <a:t> there is an increase in the p-air cross-section, </a:t>
            </a:r>
            <a:r>
              <a:rPr lang="en-GB" sz="2400" b="1" dirty="0">
                <a:solidFill>
                  <a:srgbClr val="FF0000"/>
                </a:solidFill>
              </a:rPr>
              <a:t>independent of simulations</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Of course, this is not impossible </a:t>
            </a:r>
          </a:p>
          <a:p>
            <a:r>
              <a:rPr lang="en-GB" sz="2400" b="1" dirty="0">
                <a:solidFill>
                  <a:srgbClr val="0033CC"/>
                </a:solidFill>
              </a:rPr>
              <a:t>              – recall what theorists were pushing before the ISR took data (1973)</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Auger Collaboration are very clear on the mass situation </a:t>
            </a:r>
          </a:p>
          <a:p>
            <a:r>
              <a:rPr lang="en-GB" sz="2400" b="1" dirty="0">
                <a:solidFill>
                  <a:srgbClr val="0033CC"/>
                </a:solidFill>
              </a:rPr>
              <a:t>               Mean Mass Increases With Energy</a:t>
            </a:r>
          </a:p>
          <a:p>
            <a:r>
              <a:rPr lang="en-GB" sz="2400" b="1" dirty="0">
                <a:solidFill>
                  <a:srgbClr val="0033CC"/>
                </a:solidFill>
              </a:rPr>
              <a:t>                   - Antonella Castellina will give details</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I find Telescope Array messages confusing: Petr Tinyakov may clarify</a:t>
            </a:r>
          </a:p>
          <a:p>
            <a:endParaRPr lang="en-GB" b="1" dirty="0">
              <a:solidFill>
                <a:srgbClr val="0033CC"/>
              </a:solidFill>
            </a:endParaRPr>
          </a:p>
        </p:txBody>
      </p:sp>
      <p:sp>
        <p:nvSpPr>
          <p:cNvPr id="4" name="TextBox 3">
            <a:extLst>
              <a:ext uri="{FF2B5EF4-FFF2-40B4-BE49-F238E27FC236}">
                <a16:creationId xmlns:a16="http://schemas.microsoft.com/office/drawing/2014/main" id="{827C80F0-31C6-4B64-35DD-D0A38D4265F8}"/>
              </a:ext>
            </a:extLst>
          </p:cNvPr>
          <p:cNvSpPr txBox="1"/>
          <p:nvPr/>
        </p:nvSpPr>
        <p:spPr>
          <a:xfrm>
            <a:off x="623392" y="764704"/>
            <a:ext cx="4657878" cy="461665"/>
          </a:xfrm>
          <a:prstGeom prst="rect">
            <a:avLst/>
          </a:prstGeom>
          <a:solidFill>
            <a:srgbClr val="FFFF99"/>
          </a:solidFill>
        </p:spPr>
        <p:txBody>
          <a:bodyPr wrap="none" rtlCol="0">
            <a:spAutoFit/>
          </a:bodyPr>
          <a:lstStyle/>
          <a:p>
            <a:r>
              <a:rPr lang="en-GB" sz="2400" b="1" dirty="0">
                <a:solidFill>
                  <a:srgbClr val="0033CC"/>
                </a:solidFill>
              </a:rPr>
              <a:t>More on the mass at high energies</a:t>
            </a:r>
          </a:p>
        </p:txBody>
      </p:sp>
    </p:spTree>
    <p:extLst>
      <p:ext uri="{BB962C8B-B14F-4D97-AF65-F5344CB8AC3E}">
        <p14:creationId xmlns:p14="http://schemas.microsoft.com/office/powerpoint/2010/main" val="237750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0D7A0-94FE-B965-6CD4-887F93451672}"/>
              </a:ext>
            </a:extLst>
          </p:cNvPr>
          <p:cNvSpPr>
            <a:spLocks noGrp="1"/>
          </p:cNvSpPr>
          <p:nvPr>
            <p:ph type="sldNum" sz="quarter" idx="12"/>
          </p:nvPr>
        </p:nvSpPr>
        <p:spPr/>
        <p:txBody>
          <a:bodyPr/>
          <a:lstStyle/>
          <a:p>
            <a:fld id="{36FCB886-1702-40C8-9594-E0FD08228123}" type="slidenum">
              <a:rPr lang="en-GB" smtClean="0"/>
              <a:t>27</a:t>
            </a:fld>
            <a:endParaRPr lang="en-GB"/>
          </a:p>
        </p:txBody>
      </p:sp>
      <p:pic>
        <p:nvPicPr>
          <p:cNvPr id="3" name="Picture 2">
            <a:extLst>
              <a:ext uri="{FF2B5EF4-FFF2-40B4-BE49-F238E27FC236}">
                <a16:creationId xmlns:a16="http://schemas.microsoft.com/office/drawing/2014/main" id="{91C589D2-FB26-0CBF-A697-843B95266F8E}"/>
              </a:ext>
            </a:extLst>
          </p:cNvPr>
          <p:cNvPicPr>
            <a:picLocks noChangeAspect="1"/>
          </p:cNvPicPr>
          <p:nvPr/>
        </p:nvPicPr>
        <p:blipFill>
          <a:blip r:embed="rId2"/>
          <a:stretch>
            <a:fillRect/>
          </a:stretch>
        </p:blipFill>
        <p:spPr>
          <a:xfrm>
            <a:off x="4987902" y="1073738"/>
            <a:ext cx="7012754" cy="4587510"/>
          </a:xfrm>
          <a:prstGeom prst="rect">
            <a:avLst/>
          </a:prstGeom>
        </p:spPr>
      </p:pic>
      <p:sp>
        <p:nvSpPr>
          <p:cNvPr id="5" name="TextBox 4">
            <a:extLst>
              <a:ext uri="{FF2B5EF4-FFF2-40B4-BE49-F238E27FC236}">
                <a16:creationId xmlns:a16="http://schemas.microsoft.com/office/drawing/2014/main" id="{36B237D3-597D-B968-9213-1E96189A9389}"/>
              </a:ext>
            </a:extLst>
          </p:cNvPr>
          <p:cNvSpPr txBox="1"/>
          <p:nvPr/>
        </p:nvSpPr>
        <p:spPr>
          <a:xfrm>
            <a:off x="119336" y="260648"/>
            <a:ext cx="5112568" cy="3447098"/>
          </a:xfrm>
          <a:prstGeom prst="rect">
            <a:avLst/>
          </a:prstGeom>
          <a:solidFill>
            <a:srgbClr val="FFFF99"/>
          </a:solidFill>
        </p:spPr>
        <p:txBody>
          <a:bodyPr wrap="square">
            <a:spAutoFit/>
          </a:bodyPr>
          <a:lstStyle/>
          <a:p>
            <a:r>
              <a:rPr lang="en-GB" sz="2000" b="1" dirty="0">
                <a:solidFill>
                  <a:srgbClr val="0033CC"/>
                </a:solidFill>
              </a:rPr>
              <a:t>Kim (TA), at Nagoya ICRC, argued that statistics are insufficient to make statement at high energies, but she and John Matthews (joint spokesperson) consistently state in presentations that protons dominate at highest energies</a:t>
            </a:r>
          </a:p>
          <a:p>
            <a:endParaRPr lang="en-GB" sz="2000" b="1" dirty="0">
              <a:solidFill>
                <a:srgbClr val="0033CC"/>
              </a:solidFill>
            </a:endParaRPr>
          </a:p>
          <a:p>
            <a:r>
              <a:rPr lang="en-GB" sz="2000" b="1" dirty="0">
                <a:solidFill>
                  <a:srgbClr val="0033CC"/>
                </a:solidFill>
              </a:rPr>
              <a:t>Protons are assumed in TA energy estimation</a:t>
            </a:r>
          </a:p>
          <a:p>
            <a:endParaRPr lang="en-GB" sz="2000" b="1" dirty="0">
              <a:solidFill>
                <a:srgbClr val="0033CC"/>
              </a:solidFill>
            </a:endParaRPr>
          </a:p>
          <a:p>
            <a:r>
              <a:rPr lang="en-GB" sz="2000" b="1" dirty="0">
                <a:solidFill>
                  <a:srgbClr val="0033CC"/>
                </a:solidFill>
              </a:rPr>
              <a:t>Why are ApJ 2018 data not used?</a:t>
            </a:r>
          </a:p>
          <a:p>
            <a:endParaRPr lang="en-GB" dirty="0"/>
          </a:p>
        </p:txBody>
      </p:sp>
      <p:sp>
        <p:nvSpPr>
          <p:cNvPr id="6" name="TextBox 5">
            <a:extLst>
              <a:ext uri="{FF2B5EF4-FFF2-40B4-BE49-F238E27FC236}">
                <a16:creationId xmlns:a16="http://schemas.microsoft.com/office/drawing/2014/main" id="{86FFCC96-4A1F-AC09-C8AE-881F9FD172F8}"/>
              </a:ext>
            </a:extLst>
          </p:cNvPr>
          <p:cNvSpPr txBox="1"/>
          <p:nvPr/>
        </p:nvSpPr>
        <p:spPr>
          <a:xfrm>
            <a:off x="219322" y="4615968"/>
            <a:ext cx="5228606" cy="1477328"/>
          </a:xfrm>
          <a:prstGeom prst="rect">
            <a:avLst/>
          </a:prstGeom>
          <a:solidFill>
            <a:srgbClr val="FFFF99"/>
          </a:solidFill>
        </p:spPr>
        <p:txBody>
          <a:bodyPr wrap="square">
            <a:spAutoFit/>
          </a:bodyPr>
          <a:lstStyle/>
          <a:p>
            <a:r>
              <a:rPr lang="en-GB" b="1" dirty="0">
                <a:solidFill>
                  <a:srgbClr val="0033CC"/>
                </a:solidFill>
              </a:rPr>
              <a:t>Recent anisotropy analysis from TA attribute high </a:t>
            </a:r>
          </a:p>
          <a:p>
            <a:r>
              <a:rPr lang="en-GB" b="1" dirty="0">
                <a:solidFill>
                  <a:srgbClr val="0033CC"/>
                </a:solidFill>
              </a:rPr>
              <a:t>degree of isotropy at very highest energies to</a:t>
            </a:r>
          </a:p>
          <a:p>
            <a:r>
              <a:rPr lang="en-GB" b="1" dirty="0">
                <a:solidFill>
                  <a:srgbClr val="0033CC"/>
                </a:solidFill>
              </a:rPr>
              <a:t>presence of large fraction of heavy nuclei</a:t>
            </a:r>
          </a:p>
          <a:p>
            <a:endParaRPr lang="en-GB" b="1" dirty="0">
              <a:solidFill>
                <a:srgbClr val="0033CC"/>
              </a:solidFill>
            </a:endParaRPr>
          </a:p>
          <a:p>
            <a:r>
              <a:rPr lang="en-GB" b="1" dirty="0">
                <a:solidFill>
                  <a:srgbClr val="0033CC"/>
                </a:solidFill>
              </a:rPr>
              <a:t>arXiv: 2406.19287</a:t>
            </a:r>
          </a:p>
        </p:txBody>
      </p:sp>
      <p:sp>
        <p:nvSpPr>
          <p:cNvPr id="7" name="Oval 6">
            <a:extLst>
              <a:ext uri="{FF2B5EF4-FFF2-40B4-BE49-F238E27FC236}">
                <a16:creationId xmlns:a16="http://schemas.microsoft.com/office/drawing/2014/main" id="{7D301404-6A5F-EE67-47BC-BD7571C7AD49}"/>
              </a:ext>
            </a:extLst>
          </p:cNvPr>
          <p:cNvSpPr/>
          <p:nvPr/>
        </p:nvSpPr>
        <p:spPr>
          <a:xfrm rot="20286577">
            <a:off x="9120336" y="1700808"/>
            <a:ext cx="2736304" cy="10801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5C3DCB5-DB68-9D81-A430-34607944A57A}"/>
              </a:ext>
            </a:extLst>
          </p:cNvPr>
          <p:cNvSpPr txBox="1"/>
          <p:nvPr/>
        </p:nvSpPr>
        <p:spPr>
          <a:xfrm>
            <a:off x="10848528" y="2348880"/>
            <a:ext cx="1114408" cy="369332"/>
          </a:xfrm>
          <a:prstGeom prst="rect">
            <a:avLst/>
          </a:prstGeom>
          <a:solidFill>
            <a:srgbClr val="FFFF99"/>
          </a:solidFill>
        </p:spPr>
        <p:txBody>
          <a:bodyPr wrap="none" rtlCol="0">
            <a:spAutoFit/>
          </a:bodyPr>
          <a:lstStyle/>
          <a:p>
            <a:r>
              <a:rPr lang="en-GB" b="1" dirty="0">
                <a:solidFill>
                  <a:srgbClr val="0033CC"/>
                </a:solidFill>
              </a:rPr>
              <a:t>ApJ 2018</a:t>
            </a:r>
          </a:p>
        </p:txBody>
      </p:sp>
    </p:spTree>
    <p:extLst>
      <p:ext uri="{BB962C8B-B14F-4D97-AF65-F5344CB8AC3E}">
        <p14:creationId xmlns:p14="http://schemas.microsoft.com/office/powerpoint/2010/main" val="6211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964AAD-B9BA-76E1-F031-8E6EC8335F91}"/>
              </a:ext>
            </a:extLst>
          </p:cNvPr>
          <p:cNvSpPr>
            <a:spLocks noGrp="1"/>
          </p:cNvSpPr>
          <p:nvPr>
            <p:ph type="sldNum" sz="quarter" idx="12"/>
          </p:nvPr>
        </p:nvSpPr>
        <p:spPr/>
        <p:txBody>
          <a:bodyPr/>
          <a:lstStyle/>
          <a:p>
            <a:fld id="{36FCB886-1702-40C8-9594-E0FD08228123}" type="slidenum">
              <a:rPr lang="en-GB" smtClean="0"/>
              <a:t>28</a:t>
            </a:fld>
            <a:endParaRPr lang="en-GB"/>
          </a:p>
        </p:txBody>
      </p:sp>
      <p:pic>
        <p:nvPicPr>
          <p:cNvPr id="4" name="Picture 3">
            <a:extLst>
              <a:ext uri="{FF2B5EF4-FFF2-40B4-BE49-F238E27FC236}">
                <a16:creationId xmlns:a16="http://schemas.microsoft.com/office/drawing/2014/main" id="{845BCE90-D163-33BF-7468-7A68A96C983F}"/>
              </a:ext>
            </a:extLst>
          </p:cNvPr>
          <p:cNvPicPr>
            <a:picLocks noChangeAspect="1"/>
          </p:cNvPicPr>
          <p:nvPr/>
        </p:nvPicPr>
        <p:blipFill>
          <a:blip r:embed="rId2"/>
          <a:stretch>
            <a:fillRect/>
          </a:stretch>
        </p:blipFill>
        <p:spPr>
          <a:xfrm>
            <a:off x="-168696" y="260648"/>
            <a:ext cx="4733925" cy="3162300"/>
          </a:xfrm>
          <a:prstGeom prst="rect">
            <a:avLst/>
          </a:prstGeom>
        </p:spPr>
      </p:pic>
      <p:pic>
        <p:nvPicPr>
          <p:cNvPr id="6" name="Picture 5">
            <a:extLst>
              <a:ext uri="{FF2B5EF4-FFF2-40B4-BE49-F238E27FC236}">
                <a16:creationId xmlns:a16="http://schemas.microsoft.com/office/drawing/2014/main" id="{03725C85-5C65-7A9B-16E9-CF08D4DB5079}"/>
              </a:ext>
            </a:extLst>
          </p:cNvPr>
          <p:cNvPicPr>
            <a:picLocks noChangeAspect="1"/>
          </p:cNvPicPr>
          <p:nvPr/>
        </p:nvPicPr>
        <p:blipFill>
          <a:blip r:embed="rId3"/>
          <a:stretch>
            <a:fillRect/>
          </a:stretch>
        </p:blipFill>
        <p:spPr>
          <a:xfrm>
            <a:off x="335360" y="3130024"/>
            <a:ext cx="4132263" cy="2891264"/>
          </a:xfrm>
          <a:prstGeom prst="rect">
            <a:avLst/>
          </a:prstGeom>
        </p:spPr>
      </p:pic>
      <p:pic>
        <p:nvPicPr>
          <p:cNvPr id="8" name="Picture 7">
            <a:extLst>
              <a:ext uri="{FF2B5EF4-FFF2-40B4-BE49-F238E27FC236}">
                <a16:creationId xmlns:a16="http://schemas.microsoft.com/office/drawing/2014/main" id="{B5DA3729-6179-9483-92C2-F55A0FD28D5D}"/>
              </a:ext>
            </a:extLst>
          </p:cNvPr>
          <p:cNvPicPr>
            <a:picLocks noChangeAspect="1"/>
          </p:cNvPicPr>
          <p:nvPr/>
        </p:nvPicPr>
        <p:blipFill>
          <a:blip r:embed="rId4"/>
          <a:stretch>
            <a:fillRect/>
          </a:stretch>
        </p:blipFill>
        <p:spPr>
          <a:xfrm>
            <a:off x="7482755" y="2035788"/>
            <a:ext cx="4733925" cy="3003363"/>
          </a:xfrm>
          <a:prstGeom prst="rect">
            <a:avLst/>
          </a:prstGeom>
        </p:spPr>
      </p:pic>
      <p:sp>
        <p:nvSpPr>
          <p:cNvPr id="3" name="TextBox 2">
            <a:extLst>
              <a:ext uri="{FF2B5EF4-FFF2-40B4-BE49-F238E27FC236}">
                <a16:creationId xmlns:a16="http://schemas.microsoft.com/office/drawing/2014/main" id="{9BE2A190-E4E4-15A5-3E18-78813720D5E3}"/>
              </a:ext>
            </a:extLst>
          </p:cNvPr>
          <p:cNvSpPr txBox="1"/>
          <p:nvPr/>
        </p:nvSpPr>
        <p:spPr>
          <a:xfrm>
            <a:off x="4439817" y="1124744"/>
            <a:ext cx="3284562" cy="5016758"/>
          </a:xfrm>
          <a:prstGeom prst="rect">
            <a:avLst/>
          </a:prstGeom>
          <a:solidFill>
            <a:srgbClr val="FFFF99"/>
          </a:solidFill>
        </p:spPr>
        <p:txBody>
          <a:bodyPr wrap="square" rtlCol="0">
            <a:spAutoFit/>
          </a:bodyPr>
          <a:lstStyle/>
          <a:p>
            <a:r>
              <a:rPr lang="en-GB" dirty="0"/>
              <a:t>         </a:t>
            </a:r>
            <a:r>
              <a:rPr lang="en-GB" sz="2000" b="1" dirty="0">
                <a:solidFill>
                  <a:srgbClr val="0033CC"/>
                </a:solidFill>
              </a:rPr>
              <a:t>Auger            TA        </a:t>
            </a:r>
          </a:p>
          <a:p>
            <a:r>
              <a:rPr lang="en-GB" sz="2000" b="1" dirty="0">
                <a:solidFill>
                  <a:srgbClr val="0033CC"/>
                </a:solidFill>
              </a:rPr>
              <a:t>           2007            2018</a:t>
            </a:r>
          </a:p>
          <a:p>
            <a:endParaRPr lang="en-GB" sz="2000" b="1" dirty="0">
              <a:solidFill>
                <a:srgbClr val="0033CC"/>
              </a:solidFill>
            </a:endParaRPr>
          </a:p>
          <a:p>
            <a:r>
              <a:rPr lang="en-GB" sz="2000" b="1" dirty="0">
                <a:solidFill>
                  <a:srgbClr val="0033CC"/>
                </a:solidFill>
              </a:rPr>
              <a:t>All        4026          3330</a:t>
            </a:r>
          </a:p>
          <a:p>
            <a:endParaRPr lang="en-GB" sz="2000" b="1" dirty="0">
              <a:solidFill>
                <a:srgbClr val="0033CC"/>
              </a:solidFill>
            </a:endParaRPr>
          </a:p>
          <a:p>
            <a:r>
              <a:rPr lang="en-GB" sz="2000" b="1" dirty="0">
                <a:solidFill>
                  <a:srgbClr val="0033CC"/>
                </a:solidFill>
              </a:rPr>
              <a:t>&gt;E</a:t>
            </a:r>
            <a:r>
              <a:rPr lang="en-GB" sz="2000" b="1" baseline="-25000" dirty="0">
                <a:solidFill>
                  <a:srgbClr val="0033CC"/>
                </a:solidFill>
              </a:rPr>
              <a:t>b</a:t>
            </a:r>
            <a:r>
              <a:rPr lang="en-GB" sz="2000" b="1" dirty="0">
                <a:solidFill>
                  <a:srgbClr val="0033CC"/>
                </a:solidFill>
              </a:rPr>
              <a:t>        1236          744</a:t>
            </a:r>
          </a:p>
          <a:p>
            <a:endParaRPr lang="en-GB" sz="2000" b="1" dirty="0">
              <a:solidFill>
                <a:srgbClr val="0033CC"/>
              </a:solidFill>
            </a:endParaRPr>
          </a:p>
          <a:p>
            <a:r>
              <a:rPr lang="en-GB" sz="2000" b="1" dirty="0">
                <a:solidFill>
                  <a:srgbClr val="0033CC"/>
                </a:solidFill>
              </a:rPr>
              <a:t>&gt;10 EeV  117           113</a:t>
            </a:r>
          </a:p>
          <a:p>
            <a:endParaRPr lang="en-GB" sz="2000" b="1" dirty="0">
              <a:solidFill>
                <a:srgbClr val="0033CC"/>
              </a:solidFill>
            </a:endParaRPr>
          </a:p>
          <a:p>
            <a:r>
              <a:rPr lang="en-GB" sz="2000" b="1" dirty="0">
                <a:solidFill>
                  <a:srgbClr val="0033CC"/>
                </a:solidFill>
              </a:rPr>
              <a:t>Very similar numbers</a:t>
            </a:r>
          </a:p>
          <a:p>
            <a:endParaRPr lang="en-GB" sz="2000" b="1" dirty="0">
              <a:solidFill>
                <a:srgbClr val="0033CC"/>
              </a:solidFill>
            </a:endParaRPr>
          </a:p>
          <a:p>
            <a:r>
              <a:rPr lang="en-GB" sz="2000" b="1" dirty="0">
                <a:solidFill>
                  <a:srgbClr val="0033CC"/>
                </a:solidFill>
              </a:rPr>
              <a:t>Very similar results</a:t>
            </a:r>
          </a:p>
          <a:p>
            <a:endParaRPr lang="en-GB" sz="2000" b="1" dirty="0">
              <a:solidFill>
                <a:srgbClr val="0033CC"/>
              </a:solidFill>
            </a:endParaRPr>
          </a:p>
          <a:p>
            <a:r>
              <a:rPr lang="en-GB" sz="2000" b="1" dirty="0">
                <a:solidFill>
                  <a:srgbClr val="0033CC"/>
                </a:solidFill>
              </a:rPr>
              <a:t>In my view, TA data show </a:t>
            </a:r>
          </a:p>
          <a:p>
            <a:r>
              <a:rPr lang="en-GB" sz="2000" b="1" dirty="0">
                <a:solidFill>
                  <a:srgbClr val="0033CC"/>
                </a:solidFill>
              </a:rPr>
              <a:t>that mass is becoming heavier as energy increases</a:t>
            </a:r>
          </a:p>
        </p:txBody>
      </p:sp>
    </p:spTree>
    <p:extLst>
      <p:ext uri="{BB962C8B-B14F-4D97-AF65-F5344CB8AC3E}">
        <p14:creationId xmlns:p14="http://schemas.microsoft.com/office/powerpoint/2010/main" val="334681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EF7D8-D7A5-8607-58D6-35C4AEF8FCAF}"/>
              </a:ext>
            </a:extLst>
          </p:cNvPr>
          <p:cNvSpPr>
            <a:spLocks noGrp="1"/>
          </p:cNvSpPr>
          <p:nvPr>
            <p:ph type="sldNum" sz="quarter" idx="12"/>
          </p:nvPr>
        </p:nvSpPr>
        <p:spPr/>
        <p:txBody>
          <a:bodyPr/>
          <a:lstStyle/>
          <a:p>
            <a:fld id="{36FCB886-1702-40C8-9594-E0FD08228123}" type="slidenum">
              <a:rPr lang="en-GB" smtClean="0"/>
              <a:t>29</a:t>
            </a:fld>
            <a:endParaRPr lang="en-GB"/>
          </a:p>
        </p:txBody>
      </p:sp>
      <p:pic>
        <p:nvPicPr>
          <p:cNvPr id="5" name="Picture 4">
            <a:extLst>
              <a:ext uri="{FF2B5EF4-FFF2-40B4-BE49-F238E27FC236}">
                <a16:creationId xmlns:a16="http://schemas.microsoft.com/office/drawing/2014/main" id="{B30B24F0-A9A9-46A1-1E0C-23AFB94A5993}"/>
              </a:ext>
            </a:extLst>
          </p:cNvPr>
          <p:cNvPicPr>
            <a:picLocks noChangeAspect="1"/>
          </p:cNvPicPr>
          <p:nvPr/>
        </p:nvPicPr>
        <p:blipFill>
          <a:blip r:embed="rId2"/>
          <a:stretch>
            <a:fillRect/>
          </a:stretch>
        </p:blipFill>
        <p:spPr>
          <a:xfrm>
            <a:off x="119336" y="1333500"/>
            <a:ext cx="6181725" cy="4191000"/>
          </a:xfrm>
          <a:prstGeom prst="rect">
            <a:avLst/>
          </a:prstGeom>
        </p:spPr>
      </p:pic>
      <p:sp>
        <p:nvSpPr>
          <p:cNvPr id="6" name="TextBox 5">
            <a:extLst>
              <a:ext uri="{FF2B5EF4-FFF2-40B4-BE49-F238E27FC236}">
                <a16:creationId xmlns:a16="http://schemas.microsoft.com/office/drawing/2014/main" id="{B7CEE92C-3A2C-F6A7-7570-B4830D979F2E}"/>
              </a:ext>
            </a:extLst>
          </p:cNvPr>
          <p:cNvSpPr txBox="1"/>
          <p:nvPr/>
        </p:nvSpPr>
        <p:spPr>
          <a:xfrm>
            <a:off x="6528048" y="188640"/>
            <a:ext cx="5539530" cy="2769989"/>
          </a:xfrm>
          <a:prstGeom prst="rect">
            <a:avLst/>
          </a:prstGeom>
          <a:solidFill>
            <a:srgbClr val="FFFF99"/>
          </a:solidFill>
        </p:spPr>
        <p:txBody>
          <a:bodyPr wrap="none" rtlCol="0">
            <a:spAutoFit/>
          </a:bodyPr>
          <a:lstStyle/>
          <a:p>
            <a:r>
              <a:rPr lang="en-GB" sz="2400" b="1" dirty="0">
                <a:solidFill>
                  <a:srgbClr val="0033CC"/>
                </a:solidFill>
              </a:rPr>
              <a:t>Assume all protons, with sources out to </a:t>
            </a:r>
          </a:p>
          <a:p>
            <a:r>
              <a:rPr lang="en-GB" sz="2400" b="1" dirty="0">
                <a:solidFill>
                  <a:srgbClr val="0033CC"/>
                </a:solidFill>
              </a:rPr>
              <a:t>1000 </a:t>
            </a:r>
            <a:r>
              <a:rPr lang="en-GB" sz="2400" b="1" dirty="0" err="1">
                <a:solidFill>
                  <a:srgbClr val="0033CC"/>
                </a:solidFill>
              </a:rPr>
              <a:t>Mpc</a:t>
            </a:r>
            <a:r>
              <a:rPr lang="en-GB" sz="2400" b="1" dirty="0">
                <a:solidFill>
                  <a:srgbClr val="0033CC"/>
                </a:solidFill>
              </a:rPr>
              <a:t> so uniform source distribution</a:t>
            </a:r>
          </a:p>
          <a:p>
            <a:r>
              <a:rPr lang="en-GB" sz="2400" b="1" dirty="0">
                <a:solidFill>
                  <a:srgbClr val="0033CC"/>
                </a:solidFill>
              </a:rPr>
              <a:t>justified</a:t>
            </a:r>
            <a:endParaRPr lang="en-GB" dirty="0">
              <a:solidFill>
                <a:srgbClr val="0033CC"/>
              </a:solidFill>
            </a:endParaRPr>
          </a:p>
          <a:p>
            <a:endParaRPr lang="en-GB" dirty="0">
              <a:solidFill>
                <a:srgbClr val="0033CC"/>
              </a:solidFill>
            </a:endParaRPr>
          </a:p>
          <a:p>
            <a:r>
              <a:rPr lang="en-GB" sz="2400" b="1" dirty="0">
                <a:solidFill>
                  <a:srgbClr val="0033CC"/>
                </a:solidFill>
              </a:rPr>
              <a:t>         p + </a:t>
            </a:r>
            <a:r>
              <a:rPr lang="en-GB" sz="2400" b="1" dirty="0" err="1">
                <a:solidFill>
                  <a:srgbClr val="0033CC"/>
                </a:solidFill>
              </a:rPr>
              <a:t>γ</a:t>
            </a:r>
            <a:r>
              <a:rPr lang="en-GB" sz="2400" b="1" baseline="-25000" dirty="0" err="1">
                <a:solidFill>
                  <a:srgbClr val="0033CC"/>
                </a:solidFill>
              </a:rPr>
              <a:t>CMB</a:t>
            </a:r>
            <a:r>
              <a:rPr lang="en-GB" sz="2400" b="1" dirty="0">
                <a:solidFill>
                  <a:srgbClr val="0033CC"/>
                </a:solidFill>
              </a:rPr>
              <a:t>  →</a:t>
            </a:r>
            <a:r>
              <a:rPr lang="en-GB" sz="2400" b="1" baseline="-25000" dirty="0">
                <a:solidFill>
                  <a:srgbClr val="0033CC"/>
                </a:solidFill>
              </a:rPr>
              <a:t> </a:t>
            </a:r>
            <a:r>
              <a:rPr lang="en-GB" sz="2400" b="1" dirty="0">
                <a:solidFill>
                  <a:srgbClr val="0033CC"/>
                </a:solidFill>
              </a:rPr>
              <a:t>p + e</a:t>
            </a:r>
            <a:r>
              <a:rPr lang="en-GB" sz="2400" b="1" baseline="30000" dirty="0">
                <a:solidFill>
                  <a:srgbClr val="0033CC"/>
                </a:solidFill>
              </a:rPr>
              <a:t>+</a:t>
            </a:r>
            <a:r>
              <a:rPr lang="en-GB" sz="2400" b="1" dirty="0">
                <a:solidFill>
                  <a:srgbClr val="0033CC"/>
                </a:solidFill>
              </a:rPr>
              <a:t> + e</a:t>
            </a:r>
            <a:r>
              <a:rPr lang="en-GB" sz="2400" b="1" baseline="30000" dirty="0">
                <a:solidFill>
                  <a:srgbClr val="0033CC"/>
                </a:solidFill>
              </a:rPr>
              <a:t>-</a:t>
            </a:r>
            <a:endParaRPr lang="en-GB" sz="2400" b="1" dirty="0">
              <a:solidFill>
                <a:srgbClr val="0033CC"/>
              </a:solidFill>
            </a:endParaRPr>
          </a:p>
          <a:p>
            <a:endParaRPr lang="en-GB" dirty="0">
              <a:solidFill>
                <a:srgbClr val="0033CC"/>
              </a:solidFill>
            </a:endParaRPr>
          </a:p>
          <a:p>
            <a:r>
              <a:rPr lang="en-GB" sz="2400" b="1" dirty="0">
                <a:solidFill>
                  <a:srgbClr val="0033CC"/>
                </a:solidFill>
              </a:rPr>
              <a:t>   Dip (5 – 50 EeV) centred at ~ 8 EeV</a:t>
            </a:r>
          </a:p>
          <a:p>
            <a:endParaRPr lang="en-GB" dirty="0"/>
          </a:p>
        </p:txBody>
      </p:sp>
      <p:pic>
        <p:nvPicPr>
          <p:cNvPr id="8" name="Picture 7">
            <a:extLst>
              <a:ext uri="{FF2B5EF4-FFF2-40B4-BE49-F238E27FC236}">
                <a16:creationId xmlns:a16="http://schemas.microsoft.com/office/drawing/2014/main" id="{93D0D94F-B1F2-381B-B5EE-837071A87FB0}"/>
              </a:ext>
            </a:extLst>
          </p:cNvPr>
          <p:cNvPicPr>
            <a:picLocks noChangeAspect="1"/>
          </p:cNvPicPr>
          <p:nvPr/>
        </p:nvPicPr>
        <p:blipFill>
          <a:blip r:embed="rId3"/>
          <a:stretch>
            <a:fillRect/>
          </a:stretch>
        </p:blipFill>
        <p:spPr>
          <a:xfrm>
            <a:off x="6258222" y="3443436"/>
            <a:ext cx="5886450" cy="3009900"/>
          </a:xfrm>
          <a:prstGeom prst="rect">
            <a:avLst/>
          </a:prstGeom>
        </p:spPr>
      </p:pic>
    </p:spTree>
    <p:extLst>
      <p:ext uri="{BB962C8B-B14F-4D97-AF65-F5344CB8AC3E}">
        <p14:creationId xmlns:p14="http://schemas.microsoft.com/office/powerpoint/2010/main" val="340213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0E301-CED6-4A89-78CB-8EB9E49B7651}"/>
              </a:ext>
            </a:extLst>
          </p:cNvPr>
          <p:cNvSpPr>
            <a:spLocks noGrp="1"/>
          </p:cNvSpPr>
          <p:nvPr>
            <p:ph type="sldNum" sz="quarter" idx="12"/>
          </p:nvPr>
        </p:nvSpPr>
        <p:spPr/>
        <p:txBody>
          <a:bodyPr/>
          <a:lstStyle/>
          <a:p>
            <a:fld id="{36FCB886-1702-40C8-9594-E0FD08228123}" type="slidenum">
              <a:rPr lang="en-GB" smtClean="0"/>
              <a:t>3</a:t>
            </a:fld>
            <a:endParaRPr lang="en-GB"/>
          </a:p>
        </p:txBody>
      </p:sp>
      <p:pic>
        <p:nvPicPr>
          <p:cNvPr id="4" name="Picture 3">
            <a:extLst>
              <a:ext uri="{FF2B5EF4-FFF2-40B4-BE49-F238E27FC236}">
                <a16:creationId xmlns:a16="http://schemas.microsoft.com/office/drawing/2014/main" id="{8D0989C3-E279-B4A2-86FE-7E478FCC698D}"/>
              </a:ext>
            </a:extLst>
          </p:cNvPr>
          <p:cNvPicPr>
            <a:picLocks noChangeAspect="1"/>
          </p:cNvPicPr>
          <p:nvPr/>
        </p:nvPicPr>
        <p:blipFill>
          <a:blip r:embed="rId2"/>
          <a:stretch>
            <a:fillRect/>
          </a:stretch>
        </p:blipFill>
        <p:spPr>
          <a:xfrm>
            <a:off x="100915" y="2132856"/>
            <a:ext cx="5779061" cy="2520280"/>
          </a:xfrm>
          <a:prstGeom prst="rect">
            <a:avLst/>
          </a:prstGeom>
        </p:spPr>
      </p:pic>
      <p:pic>
        <p:nvPicPr>
          <p:cNvPr id="6" name="Picture 5">
            <a:extLst>
              <a:ext uri="{FF2B5EF4-FFF2-40B4-BE49-F238E27FC236}">
                <a16:creationId xmlns:a16="http://schemas.microsoft.com/office/drawing/2014/main" id="{1CE43DE6-4CD0-440A-FF63-5F81AF2A7A60}"/>
              </a:ext>
            </a:extLst>
          </p:cNvPr>
          <p:cNvPicPr>
            <a:picLocks noChangeAspect="1"/>
          </p:cNvPicPr>
          <p:nvPr/>
        </p:nvPicPr>
        <p:blipFill>
          <a:blip r:embed="rId3"/>
          <a:stretch>
            <a:fillRect/>
          </a:stretch>
        </p:blipFill>
        <p:spPr>
          <a:xfrm>
            <a:off x="5735960" y="908720"/>
            <a:ext cx="6391298" cy="5040560"/>
          </a:xfrm>
          <a:prstGeom prst="rect">
            <a:avLst/>
          </a:prstGeom>
        </p:spPr>
      </p:pic>
      <p:sp>
        <p:nvSpPr>
          <p:cNvPr id="7" name="TextBox 6">
            <a:extLst>
              <a:ext uri="{FF2B5EF4-FFF2-40B4-BE49-F238E27FC236}">
                <a16:creationId xmlns:a16="http://schemas.microsoft.com/office/drawing/2014/main" id="{CC623007-0E82-9394-8F51-EEA54D2B5C48}"/>
              </a:ext>
            </a:extLst>
          </p:cNvPr>
          <p:cNvSpPr txBox="1"/>
          <p:nvPr/>
        </p:nvSpPr>
        <p:spPr>
          <a:xfrm>
            <a:off x="551384" y="1052736"/>
            <a:ext cx="4032448" cy="830997"/>
          </a:xfrm>
          <a:prstGeom prst="rect">
            <a:avLst/>
          </a:prstGeom>
          <a:solidFill>
            <a:srgbClr val="FFFF99"/>
          </a:solidFill>
        </p:spPr>
        <p:txBody>
          <a:bodyPr wrap="square" rtlCol="0">
            <a:spAutoFit/>
          </a:bodyPr>
          <a:lstStyle/>
          <a:p>
            <a:r>
              <a:rPr lang="en-GB" sz="2400" b="1" dirty="0">
                <a:solidFill>
                  <a:srgbClr val="0033CC"/>
                </a:solidFill>
              </a:rPr>
              <a:t>First meeting:</a:t>
            </a:r>
          </a:p>
          <a:p>
            <a:r>
              <a:rPr lang="en-GB" sz="2400" b="1" dirty="0">
                <a:solidFill>
                  <a:srgbClr val="0033CC"/>
                </a:solidFill>
              </a:rPr>
              <a:t>	ICRC (Munich) 1975</a:t>
            </a:r>
          </a:p>
        </p:txBody>
      </p:sp>
      <p:sp>
        <p:nvSpPr>
          <p:cNvPr id="3" name="TextBox 2">
            <a:extLst>
              <a:ext uri="{FF2B5EF4-FFF2-40B4-BE49-F238E27FC236}">
                <a16:creationId xmlns:a16="http://schemas.microsoft.com/office/drawing/2014/main" id="{3CA924BA-8A22-0608-FD4C-D28569DC4294}"/>
              </a:ext>
            </a:extLst>
          </p:cNvPr>
          <p:cNvSpPr txBox="1"/>
          <p:nvPr/>
        </p:nvSpPr>
        <p:spPr>
          <a:xfrm>
            <a:off x="767408" y="4797152"/>
            <a:ext cx="2944076" cy="369332"/>
          </a:xfrm>
          <a:prstGeom prst="rect">
            <a:avLst/>
          </a:prstGeom>
          <a:solidFill>
            <a:srgbClr val="FFFF99"/>
          </a:solidFill>
        </p:spPr>
        <p:txBody>
          <a:bodyPr wrap="none" rtlCol="0">
            <a:spAutoFit/>
          </a:bodyPr>
          <a:lstStyle/>
          <a:p>
            <a:r>
              <a:rPr lang="en-GB" b="1" dirty="0">
                <a:solidFill>
                  <a:srgbClr val="0033CC"/>
                </a:solidFill>
              </a:rPr>
              <a:t>Question by Maury Shapiro</a:t>
            </a:r>
          </a:p>
        </p:txBody>
      </p:sp>
      <p:pic>
        <p:nvPicPr>
          <p:cNvPr id="8" name="Picture 7">
            <a:extLst>
              <a:ext uri="{FF2B5EF4-FFF2-40B4-BE49-F238E27FC236}">
                <a16:creationId xmlns:a16="http://schemas.microsoft.com/office/drawing/2014/main" id="{F7F4AF9B-C6AA-A534-076D-623FA303A73C}"/>
              </a:ext>
            </a:extLst>
          </p:cNvPr>
          <p:cNvPicPr>
            <a:picLocks noChangeAspect="1"/>
          </p:cNvPicPr>
          <p:nvPr/>
        </p:nvPicPr>
        <p:blipFill>
          <a:blip r:embed="rId4"/>
          <a:stretch>
            <a:fillRect/>
          </a:stretch>
        </p:blipFill>
        <p:spPr>
          <a:xfrm>
            <a:off x="551384" y="5375870"/>
            <a:ext cx="5334000" cy="933450"/>
          </a:xfrm>
          <a:prstGeom prst="rect">
            <a:avLst/>
          </a:prstGeom>
          <a:ln w="28575">
            <a:solidFill>
              <a:srgbClr val="0033CC"/>
            </a:solidFill>
          </a:ln>
        </p:spPr>
      </p:pic>
    </p:spTree>
    <p:extLst>
      <p:ext uri="{BB962C8B-B14F-4D97-AF65-F5344CB8AC3E}">
        <p14:creationId xmlns:p14="http://schemas.microsoft.com/office/powerpoint/2010/main" val="34437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4CC5352D-6653-12EF-6761-602B55AAE290}"/>
              </a:ext>
            </a:extLst>
          </p:cNvPr>
          <p:cNvSpPr txBox="1">
            <a:spLocks noChangeArrowheads="1"/>
          </p:cNvSpPr>
          <p:nvPr/>
        </p:nvSpPr>
        <p:spPr bwMode="auto">
          <a:xfrm>
            <a:off x="1919288" y="1"/>
            <a:ext cx="8299450" cy="39687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i="1"/>
              <a:t>1 | 2 |         BEREZINSKY </a:t>
            </a:r>
            <a:r>
              <a:rPr lang="en-GB" altLang="en-US" sz="2000" i="1">
                <a:sym typeface="Wingdings 3" panose="05040102010807070707" pitchFamily="18" charset="2"/>
              </a:rPr>
              <a:t></a:t>
            </a:r>
            <a:r>
              <a:rPr lang="en-GB" altLang="en-US" sz="2000" i="1"/>
              <a:t> UHE spectrum of  PROTONS         |3 | 4| 5</a:t>
            </a:r>
          </a:p>
        </p:txBody>
      </p:sp>
      <p:sp>
        <p:nvSpPr>
          <p:cNvPr id="63491" name="Text Box 3">
            <a:extLst>
              <a:ext uri="{FF2B5EF4-FFF2-40B4-BE49-F238E27FC236}">
                <a16:creationId xmlns:a16="http://schemas.microsoft.com/office/drawing/2014/main" id="{A8D464D4-4FC2-9559-29B5-A60C5EF15E45}"/>
              </a:ext>
            </a:extLst>
          </p:cNvPr>
          <p:cNvSpPr txBox="1">
            <a:spLocks noChangeArrowheads="1"/>
          </p:cNvSpPr>
          <p:nvPr/>
        </p:nvSpPr>
        <p:spPr bwMode="auto">
          <a:xfrm>
            <a:off x="1992314" y="476251"/>
            <a:ext cx="81375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(2) BEREZINSKY ARGUES FOR PROTON-DOMINATED UHE SPECTRUM,</a:t>
            </a:r>
          </a:p>
          <a:p>
            <a:pPr>
              <a:spcBef>
                <a:spcPct val="50000"/>
              </a:spcBef>
            </a:pPr>
            <a:r>
              <a:rPr lang="en-GB" altLang="en-US" b="1"/>
              <a:t>      AS  </a:t>
            </a:r>
            <a:r>
              <a:rPr lang="el-GR" altLang="en-US">
                <a:sym typeface="Symbol" panose="05050102010706020507" pitchFamily="18" charset="2"/>
              </a:rPr>
              <a:t></a:t>
            </a:r>
            <a:r>
              <a:rPr lang="en-GB" altLang="en-US">
                <a:sym typeface="Wingdings 3" panose="05040102010807070707" pitchFamily="18" charset="2"/>
              </a:rPr>
              <a:t> + p  p + e</a:t>
            </a:r>
            <a:r>
              <a:rPr lang="en-GB" altLang="en-US" baseline="30000">
                <a:sym typeface="Wingdings 3" panose="05040102010807070707" pitchFamily="18" charset="2"/>
              </a:rPr>
              <a:t>+</a:t>
            </a:r>
            <a:r>
              <a:rPr lang="en-GB" altLang="en-US">
                <a:sym typeface="Wingdings 3" panose="05040102010807070707" pitchFamily="18" charset="2"/>
              </a:rPr>
              <a:t> + e</a:t>
            </a:r>
            <a:r>
              <a:rPr lang="en-GB" altLang="en-US" baseline="30000">
                <a:sym typeface="Wingdings 3" panose="05040102010807070707" pitchFamily="18" charset="2"/>
              </a:rPr>
              <a:t>-</a:t>
            </a:r>
            <a:r>
              <a:rPr lang="en-GB" altLang="en-US">
                <a:sym typeface="Wingdings 3" panose="05040102010807070707" pitchFamily="18" charset="2"/>
              </a:rPr>
              <a:t>  </a:t>
            </a:r>
            <a:r>
              <a:rPr lang="en-GB" altLang="en-US" b="1">
                <a:sym typeface="Wingdings 3" panose="05040102010807070707" pitchFamily="18" charset="2"/>
              </a:rPr>
              <a:t>REACTION EXPLAINS SHAPE OF “ANKLE” </a:t>
            </a:r>
            <a:endParaRPr lang="en-GB" altLang="en-US" b="1">
              <a:sym typeface="Symbol" panose="05050102010706020507" pitchFamily="18" charset="2"/>
            </a:endParaRPr>
          </a:p>
        </p:txBody>
      </p:sp>
      <p:sp>
        <p:nvSpPr>
          <p:cNvPr id="63492" name="Text Box 4">
            <a:extLst>
              <a:ext uri="{FF2B5EF4-FFF2-40B4-BE49-F238E27FC236}">
                <a16:creationId xmlns:a16="http://schemas.microsoft.com/office/drawing/2014/main" id="{06964603-BA7F-B863-5EE6-F4D17E06F19E}"/>
              </a:ext>
            </a:extLst>
          </p:cNvPr>
          <p:cNvSpPr txBox="1">
            <a:spLocks noChangeArrowheads="1"/>
          </p:cNvSpPr>
          <p:nvPr/>
        </p:nvSpPr>
        <p:spPr bwMode="auto">
          <a:xfrm>
            <a:off x="1992313" y="1412875"/>
            <a:ext cx="8280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ym typeface="Wingdings 3" panose="05040102010807070707" pitchFamily="18" charset="2"/>
              </a:rPr>
              <a:t>VB  If primary </a:t>
            </a:r>
            <a:r>
              <a:rPr lang="en-GB" altLang="en-US" sz="1600" b="1">
                <a:sym typeface="Wingdings 3" panose="05040102010807070707" pitchFamily="18" charset="2"/>
              </a:rPr>
              <a:t>protons</a:t>
            </a:r>
            <a:r>
              <a:rPr lang="en-GB" altLang="en-US" sz="1600">
                <a:sym typeface="Wingdings 3" panose="05040102010807070707" pitchFamily="18" charset="2"/>
              </a:rPr>
              <a:t> have injection spectrum dN/dE </a:t>
            </a:r>
            <a:r>
              <a:rPr lang="en-GB" altLang="en-US" sz="1600">
                <a:sym typeface="Symbol" panose="05050102010706020507" pitchFamily="18" charset="2"/>
              </a:rPr>
              <a:t> E</a:t>
            </a:r>
            <a:r>
              <a:rPr lang="en-GB" altLang="en-US" b="1" baseline="30000">
                <a:sym typeface="Symbol" panose="05050102010706020507" pitchFamily="18" charset="2"/>
              </a:rPr>
              <a:t>-2.7</a:t>
            </a:r>
            <a:r>
              <a:rPr lang="en-GB" altLang="en-US" sz="1600">
                <a:sym typeface="Symbol" panose="05050102010706020507" pitchFamily="18" charset="2"/>
              </a:rPr>
              <a:t> (for E&gt;E</a:t>
            </a:r>
            <a:r>
              <a:rPr lang="en-GB" altLang="en-US" sz="1600" baseline="-25000">
                <a:sym typeface="Symbol" panose="05050102010706020507" pitchFamily="18" charset="2"/>
              </a:rPr>
              <a:t>break</a:t>
            </a:r>
            <a:r>
              <a:rPr lang="en-GB" altLang="en-US" sz="1600">
                <a:sym typeface="Symbol" panose="05050102010706020507" pitchFamily="18" charset="2"/>
              </a:rPr>
              <a:t>)	</a:t>
            </a:r>
            <a:r>
              <a:rPr lang="en-GB" altLang="en-US" sz="1600" b="1" i="1">
                <a:solidFill>
                  <a:srgbClr val="FF0000"/>
                </a:solidFill>
                <a:sym typeface="Symbol" panose="05050102010706020507" pitchFamily="18" charset="2"/>
              </a:rPr>
              <a:t>the spectrum has a hollow near the “ankle”</a:t>
            </a:r>
            <a:r>
              <a:rPr lang="en-GB" altLang="en-US" sz="1600">
                <a:sym typeface="Symbol" panose="05050102010706020507" pitchFamily="18" charset="2"/>
              </a:rPr>
              <a:t> </a:t>
            </a:r>
            <a:r>
              <a:rPr lang="en-GB" altLang="en-US" sz="1600">
                <a:solidFill>
                  <a:srgbClr val="9900CC"/>
                </a:solidFill>
                <a:sym typeface="Symbol" panose="05050102010706020507" pitchFamily="18" charset="2"/>
              </a:rPr>
              <a:t>-- </a:t>
            </a:r>
            <a:r>
              <a:rPr lang="en-GB" altLang="en-US" sz="1600" b="1">
                <a:solidFill>
                  <a:srgbClr val="9900CC"/>
                </a:solidFill>
                <a:sym typeface="Symbol" panose="05050102010706020507" pitchFamily="18" charset="2"/>
              </a:rPr>
              <a:t>&amp; shape fitted many  published spectra	</a:t>
            </a:r>
            <a:r>
              <a:rPr lang="en-GB" altLang="en-US" sz="1600">
                <a:sym typeface="Symbol" panose="05050102010706020507" pitchFamily="18" charset="2"/>
              </a:rPr>
              <a:t>-- though other spectral slopes acceptable if (e.g.) sources evolve.</a:t>
            </a:r>
          </a:p>
        </p:txBody>
      </p:sp>
      <p:pic>
        <p:nvPicPr>
          <p:cNvPr id="63493" name="Picture 5">
            <a:extLst>
              <a:ext uri="{FF2B5EF4-FFF2-40B4-BE49-F238E27FC236}">
                <a16:creationId xmlns:a16="http://schemas.microsoft.com/office/drawing/2014/main" id="{023F2BF4-689B-9ED8-4C05-89B30A459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382838"/>
            <a:ext cx="2413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7">
            <a:extLst>
              <a:ext uri="{FF2B5EF4-FFF2-40B4-BE49-F238E27FC236}">
                <a16:creationId xmlns:a16="http://schemas.microsoft.com/office/drawing/2014/main" id="{62EC61C1-DD1D-87D1-B601-3ED98E578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99"/>
          <a:stretch>
            <a:fillRect/>
          </a:stretch>
        </p:blipFill>
        <p:spPr bwMode="auto">
          <a:xfrm>
            <a:off x="7448551" y="2200275"/>
            <a:ext cx="2968625" cy="3676650"/>
          </a:xfrm>
          <a:prstGeom prst="rect">
            <a:avLst/>
          </a:prstGeom>
          <a:noFill/>
          <a:extLst>
            <a:ext uri="{909E8E84-426E-40DD-AFC4-6F175D3DCCD1}">
              <a14:hiddenFill xmlns:a14="http://schemas.microsoft.com/office/drawing/2010/main">
                <a:solidFill>
                  <a:srgbClr val="FFFFFF"/>
                </a:solidFill>
              </a14:hiddenFill>
            </a:ext>
          </a:extLst>
        </p:spPr>
      </p:pic>
      <p:sp>
        <p:nvSpPr>
          <p:cNvPr id="63496" name="Text Box 8">
            <a:extLst>
              <a:ext uri="{FF2B5EF4-FFF2-40B4-BE49-F238E27FC236}">
                <a16:creationId xmlns:a16="http://schemas.microsoft.com/office/drawing/2014/main" id="{DB31492C-C02F-6CD8-0E96-E865779E6221}"/>
              </a:ext>
            </a:extLst>
          </p:cNvPr>
          <p:cNvSpPr txBox="1">
            <a:spLocks noChangeArrowheads="1"/>
          </p:cNvSpPr>
          <p:nvPr/>
        </p:nvSpPr>
        <p:spPr bwMode="auto">
          <a:xfrm>
            <a:off x="8904288" y="602138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1967</a:t>
            </a:r>
          </a:p>
        </p:txBody>
      </p:sp>
      <p:sp>
        <p:nvSpPr>
          <p:cNvPr id="63497" name="Text Box 9">
            <a:extLst>
              <a:ext uri="{FF2B5EF4-FFF2-40B4-BE49-F238E27FC236}">
                <a16:creationId xmlns:a16="http://schemas.microsoft.com/office/drawing/2014/main" id="{19B81AE5-74BC-E6F8-7A18-E6942327A5C9}"/>
              </a:ext>
            </a:extLst>
          </p:cNvPr>
          <p:cNvSpPr txBox="1">
            <a:spLocks noChangeArrowheads="1"/>
          </p:cNvSpPr>
          <p:nvPr/>
        </p:nvSpPr>
        <p:spPr bwMode="auto">
          <a:xfrm>
            <a:off x="4079875" y="2781300"/>
            <a:ext cx="36004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b="1" i="1"/>
              <a:t>I had suggested this interpretation of the “ankle” in 1967 *, in the context of evolution of source power. </a:t>
            </a:r>
          </a:p>
          <a:p>
            <a:pPr>
              <a:spcBef>
                <a:spcPct val="50000"/>
              </a:spcBef>
            </a:pPr>
            <a:r>
              <a:rPr lang="en-GB" altLang="en-US" sz="1400" b="1" i="1"/>
              <a:t>But later, in 2005, Venya objected that I was then going astray, by including other C.R. nuclei, </a:t>
            </a:r>
          </a:p>
          <a:p>
            <a:pPr>
              <a:spcBef>
                <a:spcPct val="50000"/>
              </a:spcBef>
            </a:pPr>
            <a:r>
              <a:rPr lang="en-GB" altLang="en-US" sz="1400" b="1" i="1"/>
              <a:t> </a:t>
            </a:r>
            <a:r>
              <a:rPr lang="en-GB" altLang="en-US" sz="1400" b="1" i="1">
                <a:solidFill>
                  <a:srgbClr val="FF0000"/>
                </a:solidFill>
              </a:rPr>
              <a:t>--- I am grateful to him for redirecting me to more profitable work !</a:t>
            </a:r>
          </a:p>
          <a:p>
            <a:pPr>
              <a:spcBef>
                <a:spcPct val="50000"/>
              </a:spcBef>
            </a:pPr>
            <a:endParaRPr lang="en-GB" altLang="en-US" sz="1400" b="1" i="1">
              <a:solidFill>
                <a:srgbClr val="FF0000"/>
              </a:solidFill>
            </a:endParaRPr>
          </a:p>
          <a:p>
            <a:pPr>
              <a:spcBef>
                <a:spcPct val="50000"/>
              </a:spcBef>
            </a:pPr>
            <a:r>
              <a:rPr lang="en-GB" altLang="en-US" sz="1400" b="1" i="1"/>
              <a:t>(*VB’s study was much more detailed)</a:t>
            </a:r>
          </a:p>
        </p:txBody>
      </p:sp>
      <p:sp>
        <p:nvSpPr>
          <p:cNvPr id="63498" name="Text Box 10">
            <a:extLst>
              <a:ext uri="{FF2B5EF4-FFF2-40B4-BE49-F238E27FC236}">
                <a16:creationId xmlns:a16="http://schemas.microsoft.com/office/drawing/2014/main" id="{B5FE4AAD-19F5-1161-C8AF-D5C0BF592619}"/>
              </a:ext>
            </a:extLst>
          </p:cNvPr>
          <p:cNvSpPr txBox="1">
            <a:spLocks noChangeArrowheads="1"/>
          </p:cNvSpPr>
          <p:nvPr/>
        </p:nvSpPr>
        <p:spPr bwMode="auto">
          <a:xfrm>
            <a:off x="9551988" y="5972175"/>
            <a:ext cx="97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solidFill>
                  <a:schemeClr val="tx2"/>
                </a:solidFill>
              </a:rPr>
              <a:t>(T=3</a:t>
            </a:r>
            <a:r>
              <a:rPr lang="en-GB" altLang="en-US" sz="1600">
                <a:solidFill>
                  <a:schemeClr val="tx2"/>
                </a:solidFill>
                <a:sym typeface="Symbol" panose="05050102010706020507" pitchFamily="18" charset="2"/>
              </a:rPr>
              <a:t>)</a:t>
            </a:r>
          </a:p>
        </p:txBody>
      </p:sp>
      <p:sp>
        <p:nvSpPr>
          <p:cNvPr id="2" name="TextBox 1">
            <a:extLst>
              <a:ext uri="{FF2B5EF4-FFF2-40B4-BE49-F238E27FC236}">
                <a16:creationId xmlns:a16="http://schemas.microsoft.com/office/drawing/2014/main" id="{22136E3A-ABD9-6B33-E7D1-CC87F6843DE9}"/>
              </a:ext>
            </a:extLst>
          </p:cNvPr>
          <p:cNvSpPr txBox="1"/>
          <p:nvPr/>
        </p:nvSpPr>
        <p:spPr>
          <a:xfrm>
            <a:off x="767408" y="6165304"/>
            <a:ext cx="4454296" cy="400110"/>
          </a:xfrm>
          <a:prstGeom prst="rect">
            <a:avLst/>
          </a:prstGeom>
          <a:solidFill>
            <a:srgbClr val="FFFF00"/>
          </a:solidFill>
        </p:spPr>
        <p:txBody>
          <a:bodyPr wrap="none" rtlCol="0">
            <a:spAutoFit/>
          </a:bodyPr>
          <a:lstStyle/>
          <a:p>
            <a:r>
              <a:rPr lang="en-GB" sz="2000" b="1" dirty="0">
                <a:solidFill>
                  <a:srgbClr val="0033CC"/>
                </a:solidFill>
                <a:highlight>
                  <a:srgbClr val="FFFF66"/>
                </a:highlight>
              </a:rPr>
              <a:t>A M Hillas at Trondheim Meeting 2009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6DC05C-7BEF-DDEF-28D0-ECFC57DD6938}"/>
              </a:ext>
            </a:extLst>
          </p:cNvPr>
          <p:cNvSpPr>
            <a:spLocks noGrp="1"/>
          </p:cNvSpPr>
          <p:nvPr>
            <p:ph type="sldNum" sz="quarter" idx="12"/>
          </p:nvPr>
        </p:nvSpPr>
        <p:spPr/>
        <p:txBody>
          <a:bodyPr/>
          <a:lstStyle/>
          <a:p>
            <a:fld id="{36FCB886-1702-40C8-9594-E0FD08228123}" type="slidenum">
              <a:rPr lang="en-GB" smtClean="0"/>
              <a:t>31</a:t>
            </a:fld>
            <a:endParaRPr lang="en-GB"/>
          </a:p>
        </p:txBody>
      </p:sp>
      <p:sp>
        <p:nvSpPr>
          <p:cNvPr id="6" name="TextBox 5">
            <a:extLst>
              <a:ext uri="{FF2B5EF4-FFF2-40B4-BE49-F238E27FC236}">
                <a16:creationId xmlns:a16="http://schemas.microsoft.com/office/drawing/2014/main" id="{B4B411A0-BC68-8F5E-FA4E-92969F152CF5}"/>
              </a:ext>
            </a:extLst>
          </p:cNvPr>
          <p:cNvSpPr txBox="1"/>
          <p:nvPr/>
        </p:nvSpPr>
        <p:spPr>
          <a:xfrm>
            <a:off x="1343472" y="3573016"/>
            <a:ext cx="10214528" cy="3046988"/>
          </a:xfrm>
          <a:prstGeom prst="rect">
            <a:avLst/>
          </a:prstGeom>
          <a:solidFill>
            <a:srgbClr val="FFFF99"/>
          </a:solidFill>
        </p:spPr>
        <p:txBody>
          <a:bodyPr wrap="none" rtlCol="0">
            <a:spAutoFit/>
          </a:bodyPr>
          <a:lstStyle/>
          <a:p>
            <a:pPr marL="342900" indent="-342900">
              <a:buFont typeface="Arial" panose="020B0604020202020204" pitchFamily="34" charset="0"/>
              <a:buChar char="•"/>
            </a:pPr>
            <a:r>
              <a:rPr lang="en-GB" sz="2400" b="1" dirty="0">
                <a:solidFill>
                  <a:srgbClr val="0033CC"/>
                </a:solidFill>
              </a:rPr>
              <a:t>The observed correlation between X</a:t>
            </a:r>
            <a:r>
              <a:rPr lang="en-GB" sz="2400" b="1" baseline="-25000" dirty="0">
                <a:solidFill>
                  <a:srgbClr val="0033CC"/>
                </a:solidFill>
              </a:rPr>
              <a:t>max </a:t>
            </a:r>
            <a:r>
              <a:rPr lang="en-GB" sz="2400" b="1" dirty="0">
                <a:solidFill>
                  <a:srgbClr val="0033CC"/>
                </a:solidFill>
              </a:rPr>
              <a:t>and S(1000) differs significantly </a:t>
            </a:r>
          </a:p>
          <a:p>
            <a:r>
              <a:rPr lang="en-GB" sz="2400" b="1" dirty="0">
                <a:solidFill>
                  <a:srgbClr val="0033CC"/>
                </a:solidFill>
              </a:rPr>
              <a:t>     from expectations for a pure cosmic-ray composition</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A light composition made up of protons and helium is equally inconsistent</a:t>
            </a:r>
          </a:p>
          <a:p>
            <a:endParaRPr lang="en-GB" sz="2400" b="1" dirty="0">
              <a:solidFill>
                <a:srgbClr val="0033CC"/>
              </a:solidFill>
            </a:endParaRPr>
          </a:p>
          <a:p>
            <a:pPr marL="342900" indent="-342900">
              <a:buFont typeface="Arial" panose="020B0604020202020204" pitchFamily="34" charset="0"/>
              <a:buChar char="•"/>
            </a:pPr>
            <a:r>
              <a:rPr lang="en-GB" sz="2400" b="1">
                <a:solidFill>
                  <a:srgbClr val="0033CC"/>
                </a:solidFill>
              </a:rPr>
              <a:t>Data are best </a:t>
            </a:r>
            <a:r>
              <a:rPr lang="en-GB" sz="2400" b="1" dirty="0">
                <a:solidFill>
                  <a:srgbClr val="0033CC"/>
                </a:solidFill>
              </a:rPr>
              <a:t>explained by a mixed composition with A&gt; 4</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Proton-dip model, with almost pure composition, is disfavoured</a:t>
            </a:r>
          </a:p>
        </p:txBody>
      </p:sp>
      <p:pic>
        <p:nvPicPr>
          <p:cNvPr id="8" name="Picture 7">
            <a:extLst>
              <a:ext uri="{FF2B5EF4-FFF2-40B4-BE49-F238E27FC236}">
                <a16:creationId xmlns:a16="http://schemas.microsoft.com/office/drawing/2014/main" id="{114057B7-8261-622A-E168-B920BD8083A4}"/>
              </a:ext>
            </a:extLst>
          </p:cNvPr>
          <p:cNvPicPr>
            <a:picLocks noChangeAspect="1"/>
          </p:cNvPicPr>
          <p:nvPr/>
        </p:nvPicPr>
        <p:blipFill>
          <a:blip r:embed="rId2"/>
          <a:stretch>
            <a:fillRect/>
          </a:stretch>
        </p:blipFill>
        <p:spPr>
          <a:xfrm>
            <a:off x="2495600" y="548680"/>
            <a:ext cx="6264696" cy="2935126"/>
          </a:xfrm>
          <a:prstGeom prst="rect">
            <a:avLst/>
          </a:prstGeom>
        </p:spPr>
      </p:pic>
    </p:spTree>
    <p:extLst>
      <p:ext uri="{BB962C8B-B14F-4D97-AF65-F5344CB8AC3E}">
        <p14:creationId xmlns:p14="http://schemas.microsoft.com/office/powerpoint/2010/main" val="3955750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3191F2-CECB-EE26-7285-18A8BBD568A0}"/>
              </a:ext>
            </a:extLst>
          </p:cNvPr>
          <p:cNvSpPr>
            <a:spLocks noGrp="1"/>
          </p:cNvSpPr>
          <p:nvPr>
            <p:ph type="sldNum" sz="quarter" idx="12"/>
          </p:nvPr>
        </p:nvSpPr>
        <p:spPr/>
        <p:txBody>
          <a:bodyPr/>
          <a:lstStyle/>
          <a:p>
            <a:fld id="{36FCB886-1702-40C8-9594-E0FD08228123}" type="slidenum">
              <a:rPr lang="en-GB" smtClean="0"/>
              <a:t>32</a:t>
            </a:fld>
            <a:endParaRPr lang="en-GB"/>
          </a:p>
        </p:txBody>
      </p:sp>
      <p:pic>
        <p:nvPicPr>
          <p:cNvPr id="4" name="Picture 3">
            <a:extLst>
              <a:ext uri="{FF2B5EF4-FFF2-40B4-BE49-F238E27FC236}">
                <a16:creationId xmlns:a16="http://schemas.microsoft.com/office/drawing/2014/main" id="{D0FEBCD7-91CF-2228-9B36-AB0EFAB074E6}"/>
              </a:ext>
            </a:extLst>
          </p:cNvPr>
          <p:cNvPicPr>
            <a:picLocks noChangeAspect="1"/>
          </p:cNvPicPr>
          <p:nvPr/>
        </p:nvPicPr>
        <p:blipFill>
          <a:blip r:embed="rId2"/>
          <a:stretch>
            <a:fillRect/>
          </a:stretch>
        </p:blipFill>
        <p:spPr>
          <a:xfrm>
            <a:off x="767408" y="332656"/>
            <a:ext cx="4939635" cy="3456384"/>
          </a:xfrm>
          <a:prstGeom prst="rect">
            <a:avLst/>
          </a:prstGeom>
        </p:spPr>
      </p:pic>
      <p:pic>
        <p:nvPicPr>
          <p:cNvPr id="6" name="Picture 5">
            <a:extLst>
              <a:ext uri="{FF2B5EF4-FFF2-40B4-BE49-F238E27FC236}">
                <a16:creationId xmlns:a16="http://schemas.microsoft.com/office/drawing/2014/main" id="{7E9893D4-3F4F-CEDC-49E2-1C34D922E50F}"/>
              </a:ext>
            </a:extLst>
          </p:cNvPr>
          <p:cNvPicPr>
            <a:picLocks noChangeAspect="1"/>
          </p:cNvPicPr>
          <p:nvPr/>
        </p:nvPicPr>
        <p:blipFill>
          <a:blip r:embed="rId3"/>
          <a:stretch>
            <a:fillRect/>
          </a:stretch>
        </p:blipFill>
        <p:spPr>
          <a:xfrm>
            <a:off x="551384" y="3558133"/>
            <a:ext cx="5472608" cy="2813166"/>
          </a:xfrm>
          <a:prstGeom prst="rect">
            <a:avLst/>
          </a:prstGeom>
        </p:spPr>
      </p:pic>
      <p:pic>
        <p:nvPicPr>
          <p:cNvPr id="8" name="Picture 7">
            <a:extLst>
              <a:ext uri="{FF2B5EF4-FFF2-40B4-BE49-F238E27FC236}">
                <a16:creationId xmlns:a16="http://schemas.microsoft.com/office/drawing/2014/main" id="{CC498550-A7BC-2C35-1095-49740D69AD77}"/>
              </a:ext>
            </a:extLst>
          </p:cNvPr>
          <p:cNvPicPr>
            <a:picLocks noChangeAspect="1"/>
          </p:cNvPicPr>
          <p:nvPr/>
        </p:nvPicPr>
        <p:blipFill>
          <a:blip r:embed="rId4"/>
          <a:stretch>
            <a:fillRect/>
          </a:stretch>
        </p:blipFill>
        <p:spPr>
          <a:xfrm>
            <a:off x="5423313" y="548680"/>
            <a:ext cx="7153407" cy="4190354"/>
          </a:xfrm>
          <a:prstGeom prst="rect">
            <a:avLst/>
          </a:prstGeom>
        </p:spPr>
      </p:pic>
      <p:sp>
        <p:nvSpPr>
          <p:cNvPr id="5" name="TextBox 4">
            <a:extLst>
              <a:ext uri="{FF2B5EF4-FFF2-40B4-BE49-F238E27FC236}">
                <a16:creationId xmlns:a16="http://schemas.microsoft.com/office/drawing/2014/main" id="{3B22BC7D-60E4-2FAF-098E-347CD31E070F}"/>
              </a:ext>
            </a:extLst>
          </p:cNvPr>
          <p:cNvSpPr txBox="1"/>
          <p:nvPr/>
        </p:nvSpPr>
        <p:spPr>
          <a:xfrm>
            <a:off x="5856414" y="4964975"/>
            <a:ext cx="6288258" cy="1200329"/>
          </a:xfrm>
          <a:prstGeom prst="rect">
            <a:avLst/>
          </a:prstGeom>
          <a:noFill/>
          <a:ln w="57150">
            <a:solidFill>
              <a:srgbClr val="0033CC"/>
            </a:solidFill>
          </a:ln>
        </p:spPr>
        <p:txBody>
          <a:bodyPr wrap="square">
            <a:spAutoFit/>
          </a:bodyPr>
          <a:lstStyle/>
          <a:p>
            <a:r>
              <a:rPr lang="en-GB" dirty="0"/>
              <a:t>In the proton dip model, even small admixtures of heavier nuclei, such as a 15–20% helium fraction at the sources, were shown to upset the agreement of the pair-production dip of protons with the observed flux</a:t>
            </a:r>
          </a:p>
        </p:txBody>
      </p:sp>
    </p:spTree>
    <p:extLst>
      <p:ext uri="{BB962C8B-B14F-4D97-AF65-F5344CB8AC3E}">
        <p14:creationId xmlns:p14="http://schemas.microsoft.com/office/powerpoint/2010/main" val="369047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0ED05-D9B7-3B27-0248-5DFF0CDBA07E}"/>
              </a:ext>
            </a:extLst>
          </p:cNvPr>
          <p:cNvSpPr>
            <a:spLocks noGrp="1"/>
          </p:cNvSpPr>
          <p:nvPr>
            <p:ph type="sldNum" sz="quarter" idx="12"/>
          </p:nvPr>
        </p:nvSpPr>
        <p:spPr/>
        <p:txBody>
          <a:bodyPr/>
          <a:lstStyle/>
          <a:p>
            <a:fld id="{36FCB886-1702-40C8-9594-E0FD08228123}" type="slidenum">
              <a:rPr lang="en-GB" smtClean="0"/>
              <a:t>33</a:t>
            </a:fld>
            <a:endParaRPr lang="en-GB"/>
          </a:p>
        </p:txBody>
      </p:sp>
      <p:pic>
        <p:nvPicPr>
          <p:cNvPr id="4" name="Picture 3">
            <a:extLst>
              <a:ext uri="{FF2B5EF4-FFF2-40B4-BE49-F238E27FC236}">
                <a16:creationId xmlns:a16="http://schemas.microsoft.com/office/drawing/2014/main" id="{A9E8A7E7-8622-132D-73DA-5E43638E1242}"/>
              </a:ext>
            </a:extLst>
          </p:cNvPr>
          <p:cNvPicPr>
            <a:picLocks noChangeAspect="1"/>
          </p:cNvPicPr>
          <p:nvPr/>
        </p:nvPicPr>
        <p:blipFill>
          <a:blip r:embed="rId2"/>
          <a:stretch>
            <a:fillRect/>
          </a:stretch>
        </p:blipFill>
        <p:spPr>
          <a:xfrm>
            <a:off x="2733675" y="1133475"/>
            <a:ext cx="6724650" cy="4591050"/>
          </a:xfrm>
          <a:prstGeom prst="rect">
            <a:avLst/>
          </a:prstGeom>
        </p:spPr>
      </p:pic>
    </p:spTree>
    <p:extLst>
      <p:ext uri="{BB962C8B-B14F-4D97-AF65-F5344CB8AC3E}">
        <p14:creationId xmlns:p14="http://schemas.microsoft.com/office/powerpoint/2010/main" val="688693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A34320-48A6-7187-865B-6E23F811C9DD}"/>
              </a:ext>
            </a:extLst>
          </p:cNvPr>
          <p:cNvSpPr>
            <a:spLocks noGrp="1"/>
          </p:cNvSpPr>
          <p:nvPr>
            <p:ph type="sldNum" sz="quarter" idx="12"/>
          </p:nvPr>
        </p:nvSpPr>
        <p:spPr/>
        <p:txBody>
          <a:bodyPr/>
          <a:lstStyle/>
          <a:p>
            <a:fld id="{36FCB886-1702-40C8-9594-E0FD08228123}" type="slidenum">
              <a:rPr lang="en-GB" smtClean="0"/>
              <a:t>34</a:t>
            </a:fld>
            <a:endParaRPr lang="en-GB"/>
          </a:p>
        </p:txBody>
      </p:sp>
      <p:sp>
        <p:nvSpPr>
          <p:cNvPr id="3" name="TextBox 2">
            <a:extLst>
              <a:ext uri="{FF2B5EF4-FFF2-40B4-BE49-F238E27FC236}">
                <a16:creationId xmlns:a16="http://schemas.microsoft.com/office/drawing/2014/main" id="{399ED27A-9740-7F92-E259-B101F843CDA5}"/>
              </a:ext>
            </a:extLst>
          </p:cNvPr>
          <p:cNvSpPr txBox="1"/>
          <p:nvPr/>
        </p:nvSpPr>
        <p:spPr>
          <a:xfrm>
            <a:off x="1559496" y="82361"/>
            <a:ext cx="9217024" cy="6370975"/>
          </a:xfrm>
          <a:prstGeom prst="rect">
            <a:avLst/>
          </a:prstGeom>
          <a:solidFill>
            <a:srgbClr val="FFFF99"/>
          </a:solidFill>
        </p:spPr>
        <p:txBody>
          <a:bodyPr wrap="square" rtlCol="0">
            <a:spAutoFit/>
          </a:bodyPr>
          <a:lstStyle/>
          <a:p>
            <a:pPr marL="342900" indent="-342900">
              <a:buFont typeface="Arial" panose="020B0604020202020204" pitchFamily="34" charset="0"/>
              <a:buChar char="•"/>
            </a:pPr>
            <a:r>
              <a:rPr lang="en-GB" sz="2400" b="1" dirty="0">
                <a:solidFill>
                  <a:srgbClr val="0033CC"/>
                </a:solidFill>
              </a:rPr>
              <a:t>Venya had a remarkably fertile imagination</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Perhaps over-stressed importance of protons</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Current interpretations of data </a:t>
            </a:r>
            <a:r>
              <a:rPr lang="en-GB" sz="2400" b="1">
                <a:solidFill>
                  <a:srgbClr val="0033CC"/>
                </a:solidFill>
              </a:rPr>
              <a:t>from Auger </a:t>
            </a:r>
            <a:r>
              <a:rPr lang="en-GB" sz="2400" b="1" dirty="0">
                <a:solidFill>
                  <a:srgbClr val="0033CC"/>
                </a:solidFill>
              </a:rPr>
              <a:t>Collaboration do not support some of his proposals.</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However, his ideas on the proton-dip, on neutrino fluxes </a:t>
            </a:r>
          </a:p>
          <a:p>
            <a:r>
              <a:rPr lang="en-GB" sz="2400" b="1" dirty="0">
                <a:solidFill>
                  <a:srgbClr val="0033CC"/>
                </a:solidFill>
              </a:rPr>
              <a:t>     and on the energy spectrum steepening (not discussed) </a:t>
            </a:r>
          </a:p>
          <a:p>
            <a:r>
              <a:rPr lang="en-GB" sz="2400" b="1" dirty="0">
                <a:solidFill>
                  <a:srgbClr val="0033CC"/>
                </a:solidFill>
              </a:rPr>
              <a:t>     led to important experimental studies – and, in the case of the     </a:t>
            </a:r>
          </a:p>
          <a:p>
            <a:r>
              <a:rPr lang="en-GB" sz="2400" b="1" dirty="0">
                <a:solidFill>
                  <a:srgbClr val="0033CC"/>
                </a:solidFill>
              </a:rPr>
              <a:t>     latter, a prediction that rules out the GZK-effect as being the </a:t>
            </a:r>
          </a:p>
          <a:p>
            <a:r>
              <a:rPr lang="en-GB" sz="2400" b="1" dirty="0">
                <a:solidFill>
                  <a:srgbClr val="0033CC"/>
                </a:solidFill>
              </a:rPr>
              <a:t>     dominant reason for the steepening</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I do not regard his efforts as being ‘disappointing’!</a:t>
            </a:r>
          </a:p>
          <a:p>
            <a:endParaRPr lang="en-GB" sz="2400" b="1" dirty="0">
              <a:solidFill>
                <a:srgbClr val="0033CC"/>
              </a:solidFill>
            </a:endParaRPr>
          </a:p>
          <a:p>
            <a:pPr marL="342900" indent="-342900">
              <a:buFont typeface="Arial" panose="020B0604020202020204" pitchFamily="34" charset="0"/>
              <a:buChar char="•"/>
            </a:pPr>
            <a:r>
              <a:rPr lang="en-GB" sz="2400" b="1" dirty="0">
                <a:solidFill>
                  <a:srgbClr val="0033CC"/>
                </a:solidFill>
              </a:rPr>
              <a:t>On the contrary, he provided many stimuli for better experiments</a:t>
            </a:r>
          </a:p>
          <a:p>
            <a:r>
              <a:rPr lang="en-GB" sz="2400" b="1" dirty="0">
                <a:solidFill>
                  <a:srgbClr val="0033CC"/>
                </a:solidFill>
              </a:rPr>
              <a:t>     and for better exploitation of the data</a:t>
            </a:r>
          </a:p>
        </p:txBody>
      </p:sp>
    </p:spTree>
    <p:extLst>
      <p:ext uri="{BB962C8B-B14F-4D97-AF65-F5344CB8AC3E}">
        <p14:creationId xmlns:p14="http://schemas.microsoft.com/office/powerpoint/2010/main" val="397108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043AE9-9AF9-D117-76F2-6BC70B303499}"/>
              </a:ext>
            </a:extLst>
          </p:cNvPr>
          <p:cNvSpPr>
            <a:spLocks noGrp="1"/>
          </p:cNvSpPr>
          <p:nvPr>
            <p:ph type="sldNum" sz="quarter" idx="12"/>
          </p:nvPr>
        </p:nvSpPr>
        <p:spPr/>
        <p:txBody>
          <a:bodyPr/>
          <a:lstStyle/>
          <a:p>
            <a:fld id="{36FCB886-1702-40C8-9594-E0FD08228123}" type="slidenum">
              <a:rPr lang="en-GB" smtClean="0"/>
              <a:t>4</a:t>
            </a:fld>
            <a:endParaRPr lang="en-GB"/>
          </a:p>
        </p:txBody>
      </p:sp>
      <p:pic>
        <p:nvPicPr>
          <p:cNvPr id="4" name="Picture 3">
            <a:extLst>
              <a:ext uri="{FF2B5EF4-FFF2-40B4-BE49-F238E27FC236}">
                <a16:creationId xmlns:a16="http://schemas.microsoft.com/office/drawing/2014/main" id="{B3456767-ECCE-C05F-17AC-0AF103FC97DF}"/>
              </a:ext>
            </a:extLst>
          </p:cNvPr>
          <p:cNvPicPr>
            <a:picLocks noChangeAspect="1"/>
          </p:cNvPicPr>
          <p:nvPr/>
        </p:nvPicPr>
        <p:blipFill>
          <a:blip r:embed="rId2"/>
          <a:stretch>
            <a:fillRect/>
          </a:stretch>
        </p:blipFill>
        <p:spPr>
          <a:xfrm>
            <a:off x="1919536" y="2060848"/>
            <a:ext cx="8031042" cy="3528392"/>
          </a:xfrm>
          <a:prstGeom prst="rect">
            <a:avLst/>
          </a:prstGeom>
        </p:spPr>
      </p:pic>
      <p:sp>
        <p:nvSpPr>
          <p:cNvPr id="5" name="TextBox 4">
            <a:extLst>
              <a:ext uri="{FF2B5EF4-FFF2-40B4-BE49-F238E27FC236}">
                <a16:creationId xmlns:a16="http://schemas.microsoft.com/office/drawing/2014/main" id="{BE4F90C0-51F4-9068-FF43-007054B7C150}"/>
              </a:ext>
            </a:extLst>
          </p:cNvPr>
          <p:cNvSpPr txBox="1"/>
          <p:nvPr/>
        </p:nvSpPr>
        <p:spPr>
          <a:xfrm>
            <a:off x="695400" y="980728"/>
            <a:ext cx="3096344" cy="461665"/>
          </a:xfrm>
          <a:prstGeom prst="rect">
            <a:avLst/>
          </a:prstGeom>
          <a:solidFill>
            <a:srgbClr val="FFFF99"/>
          </a:solidFill>
        </p:spPr>
        <p:txBody>
          <a:bodyPr wrap="square" rtlCol="0">
            <a:spAutoFit/>
          </a:bodyPr>
          <a:lstStyle/>
          <a:p>
            <a:r>
              <a:rPr lang="en-GB" sz="2400" b="1" dirty="0">
                <a:solidFill>
                  <a:srgbClr val="0033CC"/>
                </a:solidFill>
                <a:highlight>
                  <a:srgbClr val="FFFF00"/>
                </a:highlight>
              </a:rPr>
              <a:t>ICRC (Plovdiv) 1977</a:t>
            </a:r>
          </a:p>
        </p:txBody>
      </p:sp>
      <p:sp>
        <p:nvSpPr>
          <p:cNvPr id="6" name="TextBox 5">
            <a:extLst>
              <a:ext uri="{FF2B5EF4-FFF2-40B4-BE49-F238E27FC236}">
                <a16:creationId xmlns:a16="http://schemas.microsoft.com/office/drawing/2014/main" id="{B193B0EF-024A-C3D9-B141-BE49955925E2}"/>
              </a:ext>
            </a:extLst>
          </p:cNvPr>
          <p:cNvSpPr txBox="1"/>
          <p:nvPr/>
        </p:nvSpPr>
        <p:spPr>
          <a:xfrm>
            <a:off x="2063552" y="5949280"/>
            <a:ext cx="3744416" cy="369332"/>
          </a:xfrm>
          <a:prstGeom prst="rect">
            <a:avLst/>
          </a:prstGeom>
          <a:solidFill>
            <a:srgbClr val="FFFF99"/>
          </a:solidFill>
        </p:spPr>
        <p:txBody>
          <a:bodyPr wrap="square" rtlCol="0">
            <a:spAutoFit/>
          </a:bodyPr>
          <a:lstStyle/>
          <a:p>
            <a:r>
              <a:rPr lang="en-GB" b="1" dirty="0">
                <a:solidFill>
                  <a:srgbClr val="0033CC"/>
                </a:solidFill>
              </a:rPr>
              <a:t>Dinner with Venya and John Linsley</a:t>
            </a:r>
          </a:p>
        </p:txBody>
      </p:sp>
    </p:spTree>
    <p:extLst>
      <p:ext uri="{BB962C8B-B14F-4D97-AF65-F5344CB8AC3E}">
        <p14:creationId xmlns:p14="http://schemas.microsoft.com/office/powerpoint/2010/main" val="402468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90602D-4E7C-D012-38C1-19E8E28592CA}"/>
              </a:ext>
            </a:extLst>
          </p:cNvPr>
          <p:cNvSpPr>
            <a:spLocks noGrp="1"/>
          </p:cNvSpPr>
          <p:nvPr>
            <p:ph type="sldNum" sz="quarter" idx="12"/>
          </p:nvPr>
        </p:nvSpPr>
        <p:spPr/>
        <p:txBody>
          <a:bodyPr/>
          <a:lstStyle/>
          <a:p>
            <a:fld id="{36FCB886-1702-40C8-9594-E0FD08228123}" type="slidenum">
              <a:rPr lang="en-GB" smtClean="0"/>
              <a:t>5</a:t>
            </a:fld>
            <a:endParaRPr lang="en-GB"/>
          </a:p>
        </p:txBody>
      </p:sp>
      <p:sp>
        <p:nvSpPr>
          <p:cNvPr id="3" name="TextBox 2">
            <a:extLst>
              <a:ext uri="{FF2B5EF4-FFF2-40B4-BE49-F238E27FC236}">
                <a16:creationId xmlns:a16="http://schemas.microsoft.com/office/drawing/2014/main" id="{9AA9064A-AC2E-65A2-0311-22183FA61258}"/>
              </a:ext>
            </a:extLst>
          </p:cNvPr>
          <p:cNvSpPr txBox="1"/>
          <p:nvPr/>
        </p:nvSpPr>
        <p:spPr>
          <a:xfrm>
            <a:off x="1415480" y="1412776"/>
            <a:ext cx="5359801" cy="830997"/>
          </a:xfrm>
          <a:prstGeom prst="rect">
            <a:avLst/>
          </a:prstGeom>
          <a:solidFill>
            <a:srgbClr val="FFFF99"/>
          </a:solidFill>
        </p:spPr>
        <p:txBody>
          <a:bodyPr wrap="none" rtlCol="0">
            <a:spAutoFit/>
          </a:bodyPr>
          <a:lstStyle/>
          <a:p>
            <a:r>
              <a:rPr lang="en-GB" sz="2400" b="1" dirty="0">
                <a:solidFill>
                  <a:srgbClr val="0033CC"/>
                </a:solidFill>
              </a:rPr>
              <a:t>1980:  Meeting on Acceleration in Erice</a:t>
            </a:r>
          </a:p>
          <a:p>
            <a:r>
              <a:rPr lang="en-GB" sz="2400" b="1" dirty="0">
                <a:solidFill>
                  <a:srgbClr val="0033CC"/>
                </a:solidFill>
              </a:rPr>
              <a:t>              organised by Shapiro</a:t>
            </a:r>
          </a:p>
        </p:txBody>
      </p:sp>
      <p:sp>
        <p:nvSpPr>
          <p:cNvPr id="4" name="TextBox 3">
            <a:extLst>
              <a:ext uri="{FF2B5EF4-FFF2-40B4-BE49-F238E27FC236}">
                <a16:creationId xmlns:a16="http://schemas.microsoft.com/office/drawing/2014/main" id="{8C4BCC74-187F-1D70-C35C-44931EC84510}"/>
              </a:ext>
            </a:extLst>
          </p:cNvPr>
          <p:cNvSpPr txBox="1"/>
          <p:nvPr/>
        </p:nvSpPr>
        <p:spPr>
          <a:xfrm>
            <a:off x="1415480" y="2780928"/>
            <a:ext cx="9709517" cy="2308324"/>
          </a:xfrm>
          <a:prstGeom prst="rect">
            <a:avLst/>
          </a:prstGeom>
          <a:solidFill>
            <a:srgbClr val="FFFF99"/>
          </a:solidFill>
        </p:spPr>
        <p:txBody>
          <a:bodyPr wrap="none" rtlCol="0">
            <a:spAutoFit/>
          </a:bodyPr>
          <a:lstStyle/>
          <a:p>
            <a:r>
              <a:rPr lang="en-GB" sz="2400" b="1" dirty="0">
                <a:solidFill>
                  <a:srgbClr val="0033CC"/>
                </a:solidFill>
              </a:rPr>
              <a:t>aaw: </a:t>
            </a:r>
          </a:p>
          <a:p>
            <a:r>
              <a:rPr lang="en-GB" sz="2400" b="1" dirty="0">
                <a:solidFill>
                  <a:srgbClr val="0033CC"/>
                </a:solidFill>
              </a:rPr>
              <a:t>	Some ideas about acceleration in galactic and inter-galactic winds</a:t>
            </a:r>
          </a:p>
          <a:p>
            <a:endParaRPr lang="en-GB" sz="2400" b="1" dirty="0">
              <a:solidFill>
                <a:srgbClr val="0033CC"/>
              </a:solidFill>
            </a:endParaRPr>
          </a:p>
          <a:p>
            <a:endParaRPr lang="en-GB" sz="2400" b="1" dirty="0">
              <a:solidFill>
                <a:srgbClr val="0033CC"/>
              </a:solidFill>
            </a:endParaRPr>
          </a:p>
          <a:p>
            <a:r>
              <a:rPr lang="en-GB" sz="2400" b="1" dirty="0" err="1">
                <a:solidFill>
                  <a:srgbClr val="0033CC"/>
                </a:solidFill>
              </a:rPr>
              <a:t>vsb</a:t>
            </a:r>
            <a:r>
              <a:rPr lang="en-GB" sz="2400" b="1" dirty="0">
                <a:solidFill>
                  <a:srgbClr val="0033CC"/>
                </a:solidFill>
              </a:rPr>
              <a:t>: </a:t>
            </a:r>
          </a:p>
          <a:p>
            <a:r>
              <a:rPr lang="en-GB" sz="2400" b="1" dirty="0">
                <a:solidFill>
                  <a:srgbClr val="0033CC"/>
                </a:solidFill>
              </a:rPr>
              <a:t>	“Stick to doing what you know how to do!”</a:t>
            </a:r>
          </a:p>
        </p:txBody>
      </p:sp>
    </p:spTree>
    <p:extLst>
      <p:ext uri="{BB962C8B-B14F-4D97-AF65-F5344CB8AC3E}">
        <p14:creationId xmlns:p14="http://schemas.microsoft.com/office/powerpoint/2010/main" val="351694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83E22-365E-7A39-7022-9390296EB14A}"/>
              </a:ext>
            </a:extLst>
          </p:cNvPr>
          <p:cNvSpPr>
            <a:spLocks noGrp="1"/>
          </p:cNvSpPr>
          <p:nvPr>
            <p:ph type="sldNum" sz="quarter" idx="12"/>
          </p:nvPr>
        </p:nvSpPr>
        <p:spPr/>
        <p:txBody>
          <a:bodyPr/>
          <a:lstStyle/>
          <a:p>
            <a:fld id="{36FCB886-1702-40C8-9594-E0FD08228123}" type="slidenum">
              <a:rPr lang="en-GB" smtClean="0"/>
              <a:t>6</a:t>
            </a:fld>
            <a:endParaRPr lang="en-GB"/>
          </a:p>
        </p:txBody>
      </p:sp>
      <p:pic>
        <p:nvPicPr>
          <p:cNvPr id="4" name="Picture 3">
            <a:extLst>
              <a:ext uri="{FF2B5EF4-FFF2-40B4-BE49-F238E27FC236}">
                <a16:creationId xmlns:a16="http://schemas.microsoft.com/office/drawing/2014/main" id="{CA042AD4-E265-96B5-12CB-0E1AF37F122F}"/>
              </a:ext>
            </a:extLst>
          </p:cNvPr>
          <p:cNvPicPr>
            <a:picLocks noChangeAspect="1"/>
          </p:cNvPicPr>
          <p:nvPr/>
        </p:nvPicPr>
        <p:blipFill>
          <a:blip r:embed="rId2"/>
          <a:stretch>
            <a:fillRect/>
          </a:stretch>
        </p:blipFill>
        <p:spPr>
          <a:xfrm>
            <a:off x="609600" y="876300"/>
            <a:ext cx="10741506" cy="5740226"/>
          </a:xfrm>
          <a:prstGeom prst="rect">
            <a:avLst/>
          </a:prstGeom>
        </p:spPr>
      </p:pic>
      <p:sp>
        <p:nvSpPr>
          <p:cNvPr id="3" name="TextBox 2">
            <a:extLst>
              <a:ext uri="{FF2B5EF4-FFF2-40B4-BE49-F238E27FC236}">
                <a16:creationId xmlns:a16="http://schemas.microsoft.com/office/drawing/2014/main" id="{CA4DD7DB-2EC0-78BF-B45D-4B5477C02BA8}"/>
              </a:ext>
            </a:extLst>
          </p:cNvPr>
          <p:cNvSpPr txBox="1"/>
          <p:nvPr/>
        </p:nvSpPr>
        <p:spPr>
          <a:xfrm>
            <a:off x="335360" y="332656"/>
            <a:ext cx="4320480" cy="461665"/>
          </a:xfrm>
          <a:prstGeom prst="rect">
            <a:avLst/>
          </a:prstGeom>
          <a:solidFill>
            <a:srgbClr val="FFFF99"/>
          </a:solidFill>
        </p:spPr>
        <p:txBody>
          <a:bodyPr wrap="square" rtlCol="0">
            <a:spAutoFit/>
          </a:bodyPr>
          <a:lstStyle/>
          <a:p>
            <a:r>
              <a:rPr lang="en-GB" sz="2400" b="1" dirty="0">
                <a:solidFill>
                  <a:srgbClr val="0033CC"/>
                </a:solidFill>
              </a:rPr>
              <a:t>Hospitality in Moscow in 1984</a:t>
            </a:r>
          </a:p>
        </p:txBody>
      </p:sp>
    </p:spTree>
    <p:extLst>
      <p:ext uri="{BB962C8B-B14F-4D97-AF65-F5344CB8AC3E}">
        <p14:creationId xmlns:p14="http://schemas.microsoft.com/office/powerpoint/2010/main" val="10370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9C604A02-5362-02AA-752C-C488580BC0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CC8A46-B52B-412A-996D-042E10925010}" type="slidenum">
              <a:rPr lang="en-US" altLang="en-US"/>
              <a:pPr/>
              <a:t>7</a:t>
            </a:fld>
            <a:endParaRPr lang="en-US" altLang="en-US"/>
          </a:p>
        </p:txBody>
      </p:sp>
      <p:pic>
        <p:nvPicPr>
          <p:cNvPr id="6147" name="Picture 4">
            <a:extLst>
              <a:ext uri="{FF2B5EF4-FFF2-40B4-BE49-F238E27FC236}">
                <a16:creationId xmlns:a16="http://schemas.microsoft.com/office/drawing/2014/main" id="{27901059-7831-A4F0-92D3-8ED32E880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4787"/>
            <a:ext cx="11424591" cy="85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a:extLst>
              <a:ext uri="{FF2B5EF4-FFF2-40B4-BE49-F238E27FC236}">
                <a16:creationId xmlns:a16="http://schemas.microsoft.com/office/drawing/2014/main" id="{D2F7D7D9-4510-83E6-AFE0-8399AD6F6441}"/>
              </a:ext>
            </a:extLst>
          </p:cNvPr>
          <p:cNvSpPr txBox="1">
            <a:spLocks noChangeArrowheads="1"/>
          </p:cNvSpPr>
          <p:nvPr/>
        </p:nvSpPr>
        <p:spPr bwMode="auto">
          <a:xfrm>
            <a:off x="4020" y="6040437"/>
            <a:ext cx="1771500" cy="461665"/>
          </a:xfrm>
          <a:prstGeom prst="rect">
            <a:avLst/>
          </a:prstGeom>
          <a:solidFill>
            <a:srgbClr val="FFFF99"/>
          </a:solidFill>
          <a:ln w="38100">
            <a:no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solidFill>
                  <a:srgbClr val="0033CC"/>
                </a:solidFill>
                <a:highlight>
                  <a:srgbClr val="FFFF00"/>
                </a:highlight>
              </a:rPr>
              <a:t>Pylos 2004</a:t>
            </a:r>
            <a:endParaRPr lang="en-US" altLang="en-US" sz="2400" b="1" dirty="0">
              <a:solidFill>
                <a:srgbClr val="0033CC"/>
              </a:solidFill>
              <a:highlight>
                <a:srgbClr val="FFFF00"/>
              </a:highlight>
            </a:endParaRPr>
          </a:p>
        </p:txBody>
      </p:sp>
      <p:sp>
        <p:nvSpPr>
          <p:cNvPr id="2" name="TextBox 1">
            <a:extLst>
              <a:ext uri="{FF2B5EF4-FFF2-40B4-BE49-F238E27FC236}">
                <a16:creationId xmlns:a16="http://schemas.microsoft.com/office/drawing/2014/main" id="{9DFC7E50-4888-1A12-5387-13DBFEEFF6AF}"/>
              </a:ext>
            </a:extLst>
          </p:cNvPr>
          <p:cNvSpPr txBox="1"/>
          <p:nvPr/>
        </p:nvSpPr>
        <p:spPr>
          <a:xfrm>
            <a:off x="5641383" y="2681206"/>
            <a:ext cx="914400" cy="914400"/>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B6428596-3971-110E-7E1A-43C68A63FE52}"/>
              </a:ext>
            </a:extLst>
          </p:cNvPr>
          <p:cNvSpPr txBox="1"/>
          <p:nvPr/>
        </p:nvSpPr>
        <p:spPr>
          <a:xfrm>
            <a:off x="1919536" y="6409770"/>
            <a:ext cx="45719" cy="369332"/>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E9368BC8-06B1-70CB-D578-4628A08E93F0}"/>
              </a:ext>
            </a:extLst>
          </p:cNvPr>
          <p:cNvPicPr>
            <a:picLocks noChangeAspect="1"/>
          </p:cNvPicPr>
          <p:nvPr/>
        </p:nvPicPr>
        <p:blipFill>
          <a:blip r:embed="rId3"/>
          <a:stretch>
            <a:fillRect/>
          </a:stretch>
        </p:blipFill>
        <p:spPr>
          <a:xfrm>
            <a:off x="122685" y="-27383"/>
            <a:ext cx="6405363" cy="1296144"/>
          </a:xfrm>
          <a:prstGeom prst="rect">
            <a:avLst/>
          </a:prstGeom>
        </p:spPr>
      </p:pic>
      <p:sp>
        <p:nvSpPr>
          <p:cNvPr id="6" name="TextBox 5">
            <a:extLst>
              <a:ext uri="{FF2B5EF4-FFF2-40B4-BE49-F238E27FC236}">
                <a16:creationId xmlns:a16="http://schemas.microsoft.com/office/drawing/2014/main" id="{D13125D7-3C9C-2D10-094A-7933B647B005}"/>
              </a:ext>
            </a:extLst>
          </p:cNvPr>
          <p:cNvSpPr txBox="1"/>
          <p:nvPr/>
        </p:nvSpPr>
        <p:spPr>
          <a:xfrm>
            <a:off x="7536160" y="-27384"/>
            <a:ext cx="3672408" cy="1569660"/>
          </a:xfrm>
          <a:prstGeom prst="rect">
            <a:avLst/>
          </a:prstGeom>
          <a:solidFill>
            <a:srgbClr val="FFFF99"/>
          </a:solidFill>
        </p:spPr>
        <p:txBody>
          <a:bodyPr wrap="square" rtlCol="0">
            <a:spAutoFit/>
          </a:bodyPr>
          <a:lstStyle/>
          <a:p>
            <a:r>
              <a:rPr lang="en-GB" sz="2400" b="1" dirty="0">
                <a:solidFill>
                  <a:srgbClr val="0033CC"/>
                </a:solidFill>
              </a:rPr>
              <a:t>First paper? </a:t>
            </a:r>
          </a:p>
          <a:p>
            <a:endParaRPr lang="en-GB" sz="2400" b="1" dirty="0">
              <a:solidFill>
                <a:srgbClr val="0033CC"/>
              </a:solidFill>
            </a:endParaRPr>
          </a:p>
          <a:p>
            <a:r>
              <a:rPr lang="en-GB" sz="2400" b="1" dirty="0">
                <a:solidFill>
                  <a:srgbClr val="0033CC"/>
                </a:solidFill>
              </a:rPr>
              <a:t>Astrophysical neutrinos became an obsession!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6794BD-4FF0-4C76-AC2D-D067E7F9EEC8}" type="slidenum">
              <a:rPr lang="en-GB" smtClean="0"/>
              <a:pPr/>
              <a:t>8</a:t>
            </a:fld>
            <a:endParaRPr lang="en-GB" dirty="0"/>
          </a:p>
        </p:txBody>
      </p:sp>
      <p:sp>
        <p:nvSpPr>
          <p:cNvPr id="33" name="Oval 32"/>
          <p:cNvSpPr/>
          <p:nvPr/>
        </p:nvSpPr>
        <p:spPr>
          <a:xfrm>
            <a:off x="5087888" y="2204864"/>
            <a:ext cx="648072" cy="64807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LHC</a:t>
            </a:r>
          </a:p>
        </p:txBody>
      </p:sp>
      <p:sp>
        <p:nvSpPr>
          <p:cNvPr id="34" name="TextBox 33"/>
          <p:cNvSpPr txBox="1"/>
          <p:nvPr/>
        </p:nvSpPr>
        <p:spPr>
          <a:xfrm>
            <a:off x="5051162" y="2348880"/>
            <a:ext cx="684803" cy="369332"/>
          </a:xfrm>
          <a:prstGeom prst="rect">
            <a:avLst/>
          </a:prstGeom>
          <a:noFill/>
        </p:spPr>
        <p:txBody>
          <a:bodyPr wrap="none" rtlCol="0">
            <a:spAutoFit/>
          </a:bodyPr>
          <a:lstStyle/>
          <a:p>
            <a:r>
              <a:rPr lang="en-GB" b="1" dirty="0">
                <a:latin typeface="Times New Roman" pitchFamily="18" charset="0"/>
                <a:cs typeface="Times New Roman" pitchFamily="18" charset="0"/>
              </a:rPr>
              <a:t>LHC</a:t>
            </a:r>
          </a:p>
        </p:txBody>
      </p:sp>
      <p:sp>
        <p:nvSpPr>
          <p:cNvPr id="6" name="TextBox 5"/>
          <p:cNvSpPr txBox="1"/>
          <p:nvPr/>
        </p:nvSpPr>
        <p:spPr>
          <a:xfrm>
            <a:off x="47328" y="116633"/>
            <a:ext cx="7127016" cy="461665"/>
          </a:xfrm>
          <a:prstGeom prst="rect">
            <a:avLst/>
          </a:prstGeom>
          <a:solidFill>
            <a:schemeClr val="bg1"/>
          </a:solidFill>
          <a:ln w="28575">
            <a:noFill/>
          </a:ln>
        </p:spPr>
        <p:txBody>
          <a:bodyPr wrap="square" rtlCol="0">
            <a:spAutoFit/>
          </a:bodyPr>
          <a:lstStyle/>
          <a:p>
            <a:r>
              <a:rPr lang="en-GB" sz="2400" b="1" dirty="0">
                <a:solidFill>
                  <a:srgbClr val="0033CC"/>
                </a:solidFill>
                <a:latin typeface="Times New Roman" pitchFamily="18" charset="0"/>
                <a:cs typeface="Times New Roman" pitchFamily="18" charset="0"/>
              </a:rPr>
              <a:t>The Pierre Auger Observatory: Malargüe, Argentina</a:t>
            </a:r>
          </a:p>
        </p:txBody>
      </p:sp>
      <p:sp>
        <p:nvSpPr>
          <p:cNvPr id="7" name="TextBox 6"/>
          <p:cNvSpPr txBox="1"/>
          <p:nvPr/>
        </p:nvSpPr>
        <p:spPr>
          <a:xfrm>
            <a:off x="7250927" y="1626666"/>
            <a:ext cx="4605713" cy="3026470"/>
          </a:xfrm>
          <a:prstGeom prst="rect">
            <a:avLst/>
          </a:prstGeom>
          <a:solidFill>
            <a:srgbClr val="FFFF99"/>
          </a:solidFill>
          <a:ln w="28575">
            <a:noFill/>
          </a:ln>
        </p:spPr>
        <p:txBody>
          <a:bodyPr wrap="square" rtlCol="0">
            <a:spAutoFit/>
          </a:bodyPr>
          <a:lstStyle/>
          <a:p>
            <a:pPr>
              <a:buFont typeface="Arial" pitchFamily="34" charset="0"/>
              <a:buChar char="•"/>
            </a:pPr>
            <a:r>
              <a:rPr lang="en-GB" sz="2200" b="1" dirty="0">
                <a:solidFill>
                  <a:srgbClr val="0033CC"/>
                </a:solidFill>
                <a:latin typeface="Times New Roman" pitchFamily="18" charset="0"/>
                <a:cs typeface="Times New Roman" pitchFamily="18" charset="0"/>
              </a:rPr>
              <a:t> 3000 km</a:t>
            </a:r>
            <a:r>
              <a:rPr lang="en-GB" sz="2200" b="1" baseline="30000" dirty="0">
                <a:solidFill>
                  <a:srgbClr val="0033CC"/>
                </a:solidFill>
                <a:latin typeface="Times New Roman" pitchFamily="18" charset="0"/>
                <a:cs typeface="Times New Roman" pitchFamily="18" charset="0"/>
              </a:rPr>
              <a:t>2</a:t>
            </a:r>
            <a:r>
              <a:rPr lang="en-GB" sz="2200" b="1" dirty="0">
                <a:solidFill>
                  <a:srgbClr val="0033CC"/>
                </a:solidFill>
                <a:latin typeface="Times New Roman" pitchFamily="18" charset="0"/>
                <a:cs typeface="Times New Roman" pitchFamily="18" charset="0"/>
              </a:rPr>
              <a:t>: 1/8</a:t>
            </a:r>
            <a:r>
              <a:rPr lang="en-GB" sz="2200" b="1" baseline="30000" dirty="0">
                <a:solidFill>
                  <a:srgbClr val="0033CC"/>
                </a:solidFill>
                <a:latin typeface="Times New Roman" pitchFamily="18" charset="0"/>
                <a:cs typeface="Times New Roman" pitchFamily="18" charset="0"/>
              </a:rPr>
              <a:t>th</a:t>
            </a:r>
            <a:r>
              <a:rPr lang="en-GB" sz="2200" b="1" dirty="0">
                <a:solidFill>
                  <a:srgbClr val="0033CC"/>
                </a:solidFill>
                <a:latin typeface="Times New Roman" pitchFamily="18" charset="0"/>
                <a:cs typeface="Times New Roman" pitchFamily="18" charset="0"/>
              </a:rPr>
              <a:t> of area of Sicily</a:t>
            </a:r>
            <a:endParaRPr lang="en-GB" sz="2200" b="1" baseline="30000" dirty="0">
              <a:solidFill>
                <a:srgbClr val="0033CC"/>
              </a:solidFill>
              <a:latin typeface="Times New Roman" pitchFamily="18" charset="0"/>
              <a:cs typeface="Times New Roman" pitchFamily="18" charset="0"/>
            </a:endParaRPr>
          </a:p>
          <a:p>
            <a:pPr>
              <a:buFont typeface="Arial" pitchFamily="34" charset="0"/>
              <a:buChar char="•"/>
            </a:pPr>
            <a:endParaRPr lang="en-GB" sz="2200" b="1" baseline="30000" dirty="0">
              <a:solidFill>
                <a:srgbClr val="0033CC"/>
              </a:solidFill>
              <a:latin typeface="Times New Roman" pitchFamily="18" charset="0"/>
              <a:cs typeface="Times New Roman" pitchFamily="18" charset="0"/>
            </a:endParaRPr>
          </a:p>
          <a:p>
            <a:pPr>
              <a:buFont typeface="Arial" pitchFamily="34" charset="0"/>
              <a:buChar char="•"/>
            </a:pPr>
            <a:r>
              <a:rPr lang="en-GB" sz="2200" b="1" baseline="30000" dirty="0">
                <a:solidFill>
                  <a:srgbClr val="0033CC"/>
                </a:solidFill>
                <a:latin typeface="Times New Roman" pitchFamily="18" charset="0"/>
                <a:cs typeface="Times New Roman" pitchFamily="18" charset="0"/>
              </a:rPr>
              <a:t> </a:t>
            </a:r>
            <a:r>
              <a:rPr lang="en-GB" sz="2200" b="1" dirty="0">
                <a:solidFill>
                  <a:srgbClr val="0033CC"/>
                </a:solidFill>
                <a:latin typeface="Times New Roman" pitchFamily="18" charset="0"/>
                <a:cs typeface="Times New Roman" pitchFamily="18" charset="0"/>
              </a:rPr>
              <a:t>1400 m (875 g cm</a:t>
            </a:r>
            <a:r>
              <a:rPr lang="en-GB" sz="2200" b="1" baseline="30000" dirty="0">
                <a:solidFill>
                  <a:srgbClr val="0033CC"/>
                </a:solidFill>
                <a:latin typeface="Times New Roman" pitchFamily="18" charset="0"/>
                <a:cs typeface="Times New Roman" pitchFamily="18" charset="0"/>
              </a:rPr>
              <a:t>-2</a:t>
            </a:r>
            <a:r>
              <a:rPr lang="en-GB" sz="2200" b="1" dirty="0">
                <a:solidFill>
                  <a:srgbClr val="0033CC"/>
                </a:solidFill>
                <a:latin typeface="Times New Roman" pitchFamily="18" charset="0"/>
                <a:cs typeface="Times New Roman" pitchFamily="18" charset="0"/>
              </a:rPr>
              <a:t>)</a:t>
            </a:r>
          </a:p>
          <a:p>
            <a:pPr>
              <a:buFont typeface="Arial" pitchFamily="34" charset="0"/>
              <a:buChar char="•"/>
            </a:pPr>
            <a:endParaRPr lang="en-GB" sz="2200" b="1" dirty="0">
              <a:solidFill>
                <a:srgbClr val="0033CC"/>
              </a:solidFill>
              <a:latin typeface="Times New Roman" pitchFamily="18" charset="0"/>
              <a:cs typeface="Times New Roman" pitchFamily="18" charset="0"/>
            </a:endParaRPr>
          </a:p>
          <a:p>
            <a:pPr>
              <a:buFont typeface="Arial" pitchFamily="34" charset="0"/>
              <a:buChar char="•"/>
            </a:pPr>
            <a:r>
              <a:rPr lang="en-GB" sz="2200" b="1" dirty="0">
                <a:solidFill>
                  <a:srgbClr val="0033CC"/>
                </a:solidFill>
                <a:latin typeface="Times New Roman" pitchFamily="18" charset="0"/>
                <a:cs typeface="Times New Roman" pitchFamily="18" charset="0"/>
              </a:rPr>
              <a:t> 1600 water-Cherenkov</a:t>
            </a:r>
          </a:p>
          <a:p>
            <a:r>
              <a:rPr lang="en-GB" sz="2200" b="1" dirty="0">
                <a:solidFill>
                  <a:srgbClr val="0033CC"/>
                </a:solidFill>
                <a:latin typeface="Times New Roman" pitchFamily="18" charset="0"/>
                <a:cs typeface="Times New Roman" pitchFamily="18" charset="0"/>
              </a:rPr>
              <a:t>   detectors: 10 m</a:t>
            </a:r>
            <a:r>
              <a:rPr lang="en-GB" sz="2200" b="1" baseline="30000" dirty="0">
                <a:solidFill>
                  <a:srgbClr val="0033CC"/>
                </a:solidFill>
                <a:latin typeface="Times New Roman" pitchFamily="18" charset="0"/>
                <a:cs typeface="Times New Roman" pitchFamily="18" charset="0"/>
              </a:rPr>
              <a:t>2</a:t>
            </a:r>
            <a:r>
              <a:rPr lang="en-GB" sz="2200" b="1" dirty="0">
                <a:solidFill>
                  <a:srgbClr val="0033CC"/>
                </a:solidFill>
                <a:latin typeface="Times New Roman" pitchFamily="18" charset="0"/>
                <a:cs typeface="Times New Roman" pitchFamily="18" charset="0"/>
              </a:rPr>
              <a:t> x 1.2 m</a:t>
            </a:r>
          </a:p>
          <a:p>
            <a:endParaRPr lang="en-GB" sz="2200" b="1" dirty="0">
              <a:solidFill>
                <a:srgbClr val="0033CC"/>
              </a:solidFill>
              <a:latin typeface="Times New Roman" pitchFamily="18" charset="0"/>
              <a:cs typeface="Times New Roman" pitchFamily="18" charset="0"/>
            </a:endParaRPr>
          </a:p>
          <a:p>
            <a:pPr>
              <a:buFont typeface="Arial" pitchFamily="34" charset="0"/>
              <a:buChar char="•"/>
            </a:pPr>
            <a:r>
              <a:rPr lang="en-GB" sz="2200" b="1" dirty="0">
                <a:solidFill>
                  <a:srgbClr val="0033CC"/>
                </a:solidFill>
                <a:latin typeface="Times New Roman" pitchFamily="18" charset="0"/>
                <a:cs typeface="Times New Roman" pitchFamily="18" charset="0"/>
              </a:rPr>
              <a:t>  Fluorescence detectors</a:t>
            </a:r>
          </a:p>
          <a:p>
            <a:r>
              <a:rPr lang="en-GB" sz="2200" b="1" dirty="0">
                <a:solidFill>
                  <a:srgbClr val="0033CC"/>
                </a:solidFill>
                <a:latin typeface="Times New Roman" pitchFamily="18" charset="0"/>
                <a:cs typeface="Times New Roman" pitchFamily="18" charset="0"/>
              </a:rPr>
              <a:t>   at 4 locations</a:t>
            </a:r>
          </a:p>
        </p:txBody>
      </p:sp>
      <p:sp>
        <p:nvSpPr>
          <p:cNvPr id="8" name="TextBox 7"/>
          <p:cNvSpPr txBox="1"/>
          <p:nvPr/>
        </p:nvSpPr>
        <p:spPr>
          <a:xfrm>
            <a:off x="3433450" y="3861048"/>
            <a:ext cx="646331" cy="369332"/>
          </a:xfrm>
          <a:prstGeom prst="rect">
            <a:avLst/>
          </a:prstGeom>
          <a:solidFill>
            <a:srgbClr val="FFFF99"/>
          </a:solidFill>
          <a:ln w="28575">
            <a:solidFill>
              <a:schemeClr val="bg1"/>
            </a:solidFill>
          </a:ln>
        </p:spPr>
        <p:txBody>
          <a:bodyPr wrap="none" rtlCol="0">
            <a:spAutoFit/>
          </a:bodyPr>
          <a:lstStyle/>
          <a:p>
            <a:r>
              <a:rPr lang="en-GB" b="1" dirty="0">
                <a:latin typeface="Times New Roman" pitchFamily="18" charset="0"/>
                <a:cs typeface="Times New Roman" pitchFamily="18" charset="0"/>
              </a:rPr>
              <a:t>CLF</a:t>
            </a:r>
          </a:p>
        </p:txBody>
      </p:sp>
      <p:sp>
        <p:nvSpPr>
          <p:cNvPr id="9" name="TextBox 8"/>
          <p:cNvSpPr txBox="1"/>
          <p:nvPr/>
        </p:nvSpPr>
        <p:spPr>
          <a:xfrm>
            <a:off x="3719741" y="3068960"/>
            <a:ext cx="646331" cy="369332"/>
          </a:xfrm>
          <a:prstGeom prst="rect">
            <a:avLst/>
          </a:prstGeom>
          <a:solidFill>
            <a:srgbClr val="FFFF99"/>
          </a:solidFill>
          <a:ln w="28575">
            <a:noFill/>
          </a:ln>
        </p:spPr>
        <p:txBody>
          <a:bodyPr wrap="none" rtlCol="0">
            <a:spAutoFit/>
          </a:bodyPr>
          <a:lstStyle/>
          <a:p>
            <a:r>
              <a:rPr lang="en-GB" b="1" dirty="0">
                <a:latin typeface="Times New Roman" pitchFamily="18" charset="0"/>
                <a:cs typeface="Times New Roman" pitchFamily="18" charset="0"/>
              </a:rPr>
              <a:t>XLF</a:t>
            </a:r>
          </a:p>
        </p:txBody>
      </p:sp>
      <p:sp>
        <p:nvSpPr>
          <p:cNvPr id="10" name="TextBox 9"/>
          <p:cNvSpPr txBox="1"/>
          <p:nvPr/>
        </p:nvSpPr>
        <p:spPr>
          <a:xfrm>
            <a:off x="4223792" y="2204864"/>
            <a:ext cx="466794" cy="1446550"/>
          </a:xfrm>
          <a:prstGeom prst="rect">
            <a:avLst/>
          </a:prstGeom>
          <a:noFill/>
        </p:spPr>
        <p:txBody>
          <a:bodyPr wrap="none" rtlCol="0">
            <a:spAutoFit/>
          </a:bodyPr>
          <a:lstStyle/>
          <a:p>
            <a:r>
              <a:rPr lang="en-GB" sz="8800" dirty="0">
                <a:solidFill>
                  <a:srgbClr val="FF0000"/>
                </a:solidFill>
                <a:latin typeface="Times New Roman" pitchFamily="18" charset="0"/>
                <a:cs typeface="Times New Roman" pitchFamily="18" charset="0"/>
              </a:rPr>
              <a:t>.</a:t>
            </a:r>
          </a:p>
        </p:txBody>
      </p:sp>
      <p:sp>
        <p:nvSpPr>
          <p:cNvPr id="11" name="TextBox 10"/>
          <p:cNvSpPr txBox="1"/>
          <p:nvPr/>
        </p:nvSpPr>
        <p:spPr>
          <a:xfrm>
            <a:off x="3935762" y="2852939"/>
            <a:ext cx="492443" cy="1569660"/>
          </a:xfrm>
          <a:prstGeom prst="rect">
            <a:avLst/>
          </a:prstGeom>
          <a:noFill/>
          <a:ln>
            <a:solidFill>
              <a:schemeClr val="bg1"/>
            </a:solidFill>
          </a:ln>
        </p:spPr>
        <p:txBody>
          <a:bodyPr wrap="none" rtlCol="0">
            <a:spAutoFit/>
          </a:bodyPr>
          <a:lstStyle/>
          <a:p>
            <a:r>
              <a:rPr lang="en-GB" sz="9600" dirty="0">
                <a:solidFill>
                  <a:srgbClr val="FF0000"/>
                </a:solidFill>
                <a:latin typeface="Times New Roman" pitchFamily="18" charset="0"/>
                <a:cs typeface="Times New Roman" pitchFamily="18" charset="0"/>
              </a:rPr>
              <a:t>.</a:t>
            </a:r>
          </a:p>
        </p:txBody>
      </p:sp>
      <p:pic>
        <p:nvPicPr>
          <p:cNvPr id="12" name="Picture 11"/>
          <p:cNvPicPr>
            <a:picLocks noChangeAspect="1"/>
          </p:cNvPicPr>
          <p:nvPr/>
        </p:nvPicPr>
        <p:blipFill>
          <a:blip r:embed="rId2"/>
          <a:stretch>
            <a:fillRect/>
          </a:stretch>
        </p:blipFill>
        <p:spPr>
          <a:xfrm>
            <a:off x="-240704" y="764704"/>
            <a:ext cx="6105269" cy="5328592"/>
          </a:xfrm>
          <a:prstGeom prst="rect">
            <a:avLst/>
          </a:prstGeom>
        </p:spPr>
      </p:pic>
      <p:sp>
        <p:nvSpPr>
          <p:cNvPr id="13" name="TextBox 12"/>
          <p:cNvSpPr txBox="1"/>
          <p:nvPr/>
        </p:nvSpPr>
        <p:spPr>
          <a:xfrm>
            <a:off x="4555971" y="3150851"/>
            <a:ext cx="312413" cy="369332"/>
          </a:xfrm>
          <a:prstGeom prst="rect">
            <a:avLst/>
          </a:prstGeom>
          <a:noFill/>
        </p:spPr>
        <p:txBody>
          <a:bodyPr wrap="square" rtlCol="0">
            <a:spAutoFit/>
          </a:bodyPr>
          <a:lstStyle/>
          <a:p>
            <a:r>
              <a:rPr lang="en-GB" dirty="0"/>
              <a:t>..</a:t>
            </a:r>
          </a:p>
        </p:txBody>
      </p:sp>
      <p:sp>
        <p:nvSpPr>
          <p:cNvPr id="15" name="TextBox 14"/>
          <p:cNvSpPr txBox="1"/>
          <p:nvPr/>
        </p:nvSpPr>
        <p:spPr>
          <a:xfrm>
            <a:off x="2792606" y="6309320"/>
            <a:ext cx="5607650" cy="400110"/>
          </a:xfrm>
          <a:prstGeom prst="rect">
            <a:avLst/>
          </a:prstGeom>
          <a:solidFill>
            <a:srgbClr val="FFFF99"/>
          </a:solidFill>
        </p:spPr>
        <p:txBody>
          <a:bodyPr wrap="square" rtlCol="0">
            <a:spAutoFit/>
          </a:bodyPr>
          <a:lstStyle/>
          <a:p>
            <a:r>
              <a:rPr lang="en-GB" sz="2000" b="1" dirty="0">
                <a:solidFill>
                  <a:srgbClr val="FF0000"/>
                </a:solidFill>
              </a:rPr>
              <a:t>Telescope Array in Northern Hemisphere is ¼ size</a:t>
            </a:r>
          </a:p>
        </p:txBody>
      </p:sp>
    </p:spTree>
    <p:extLst>
      <p:ext uri="{BB962C8B-B14F-4D97-AF65-F5344CB8AC3E}">
        <p14:creationId xmlns:p14="http://schemas.microsoft.com/office/powerpoint/2010/main" val="18404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BA7B887-55E7-4D24-9FA7-01DB998E5312}" type="slidenum">
              <a:rPr lang="en-GB"/>
              <a:pPr/>
              <a:t>9</a:t>
            </a:fld>
            <a:endParaRPr lang="en-GB"/>
          </a:p>
        </p:txBody>
      </p:sp>
      <p:pic>
        <p:nvPicPr>
          <p:cNvPr id="326658" name="Picture 2" descr="Telescope Station-Tank"/>
          <p:cNvPicPr>
            <a:picLocks noChangeAspect="1" noChangeArrowheads="1"/>
          </p:cNvPicPr>
          <p:nvPr/>
        </p:nvPicPr>
        <p:blipFill>
          <a:blip r:embed="rId3" cstate="print"/>
          <a:srcRect/>
          <a:stretch>
            <a:fillRect/>
          </a:stretch>
        </p:blipFill>
        <p:spPr bwMode="auto">
          <a:xfrm>
            <a:off x="1162373" y="-110667"/>
            <a:ext cx="11758645" cy="5517990"/>
          </a:xfrm>
          <a:prstGeom prst="rect">
            <a:avLst/>
          </a:prstGeom>
          <a:noFill/>
        </p:spPr>
      </p:pic>
      <p:sp>
        <p:nvSpPr>
          <p:cNvPr id="326659" name="Text Box 3"/>
          <p:cNvSpPr txBox="1">
            <a:spLocks noChangeArrowheads="1"/>
          </p:cNvSpPr>
          <p:nvPr/>
        </p:nvSpPr>
        <p:spPr bwMode="auto">
          <a:xfrm>
            <a:off x="9421113" y="171933"/>
            <a:ext cx="2482850" cy="641350"/>
          </a:xfrm>
          <a:prstGeom prst="rect">
            <a:avLst/>
          </a:prstGeom>
          <a:solidFill>
            <a:srgbClr val="FFFF99"/>
          </a:solidFill>
          <a:ln w="9525">
            <a:noFill/>
            <a:miter lim="800000"/>
            <a:headEnd/>
            <a:tailEnd/>
          </a:ln>
          <a:effectLst/>
        </p:spPr>
        <p:txBody>
          <a:bodyPr wrap="square">
            <a:spAutoFit/>
          </a:bodyPr>
          <a:lstStyle/>
          <a:p>
            <a:r>
              <a:rPr lang="en-GB" b="1" dirty="0">
                <a:solidFill>
                  <a:srgbClr val="0033CC"/>
                </a:solidFill>
                <a:latin typeface="Times New Roman" panose="02020603050405020304" pitchFamily="18" charset="0"/>
                <a:cs typeface="Times New Roman" panose="02020603050405020304" pitchFamily="18" charset="0"/>
              </a:rPr>
              <a:t>GPS Receiver and radio transmission</a:t>
            </a:r>
          </a:p>
        </p:txBody>
      </p:sp>
      <p:sp>
        <p:nvSpPr>
          <p:cNvPr id="326660" name="Line 4"/>
          <p:cNvSpPr>
            <a:spLocks noChangeShapeType="1"/>
          </p:cNvSpPr>
          <p:nvPr/>
        </p:nvSpPr>
        <p:spPr bwMode="auto">
          <a:xfrm>
            <a:off x="10461356" y="833195"/>
            <a:ext cx="222142" cy="1150590"/>
          </a:xfrm>
          <a:prstGeom prst="line">
            <a:avLst/>
          </a:prstGeom>
          <a:noFill/>
          <a:ln w="9525">
            <a:solidFill>
              <a:schemeClr val="tx1"/>
            </a:solidFill>
            <a:round/>
            <a:headEnd/>
            <a:tailEnd type="triangle" w="med" len="med"/>
          </a:ln>
          <a:effectLst/>
        </p:spPr>
        <p:txBody>
          <a:bodyPr/>
          <a:lstStyle/>
          <a:p>
            <a:endParaRPr lang="en-GB"/>
          </a:p>
        </p:txBody>
      </p:sp>
      <p:sp>
        <p:nvSpPr>
          <p:cNvPr id="326661" name="Line 5"/>
          <p:cNvSpPr>
            <a:spLocks noChangeShapeType="1"/>
          </p:cNvSpPr>
          <p:nvPr/>
        </p:nvSpPr>
        <p:spPr bwMode="auto">
          <a:xfrm flipH="1" flipV="1">
            <a:off x="5486398" y="1590239"/>
            <a:ext cx="5197099" cy="285055"/>
          </a:xfrm>
          <a:prstGeom prst="line">
            <a:avLst/>
          </a:prstGeom>
          <a:noFill/>
          <a:ln w="28575">
            <a:solidFill>
              <a:srgbClr val="FF0000"/>
            </a:solidFill>
            <a:prstDash val="dash"/>
            <a:round/>
            <a:headEnd/>
            <a:tailEnd type="triangle" w="med" len="med"/>
          </a:ln>
          <a:effectLst/>
        </p:spPr>
        <p:txBody>
          <a:bodyPr/>
          <a:lstStyle/>
          <a:p>
            <a:endParaRPr lang="en-GB"/>
          </a:p>
        </p:txBody>
      </p:sp>
      <p:pic>
        <p:nvPicPr>
          <p:cNvPr id="2" name="Picture 1">
            <a:extLst>
              <a:ext uri="{FF2B5EF4-FFF2-40B4-BE49-F238E27FC236}">
                <a16:creationId xmlns:a16="http://schemas.microsoft.com/office/drawing/2014/main" id="{77C30249-619E-7F75-B15C-B6B7C04BD735}"/>
              </a:ext>
            </a:extLst>
          </p:cNvPr>
          <p:cNvPicPr>
            <a:picLocks noChangeAspect="1"/>
          </p:cNvPicPr>
          <p:nvPr/>
        </p:nvPicPr>
        <p:blipFill>
          <a:blip r:embed="rId4"/>
          <a:stretch>
            <a:fillRect/>
          </a:stretch>
        </p:blipFill>
        <p:spPr>
          <a:xfrm>
            <a:off x="7" y="2681207"/>
            <a:ext cx="4675477" cy="4307586"/>
          </a:xfrm>
          <a:prstGeom prst="rect">
            <a:avLst/>
          </a:prstGeom>
        </p:spPr>
      </p:pic>
      <p:sp>
        <p:nvSpPr>
          <p:cNvPr id="3" name="TextBox 2">
            <a:extLst>
              <a:ext uri="{FF2B5EF4-FFF2-40B4-BE49-F238E27FC236}">
                <a16:creationId xmlns:a16="http://schemas.microsoft.com/office/drawing/2014/main" id="{5618D511-F4B9-D3B6-BC71-C1856712C6FA}"/>
              </a:ext>
            </a:extLst>
          </p:cNvPr>
          <p:cNvSpPr txBox="1"/>
          <p:nvPr/>
        </p:nvSpPr>
        <p:spPr>
          <a:xfrm>
            <a:off x="4675484" y="5579393"/>
            <a:ext cx="7516516" cy="1015663"/>
          </a:xfrm>
          <a:prstGeom prst="rect">
            <a:avLst/>
          </a:prstGeom>
          <a:solidFill>
            <a:srgbClr val="FFFF99"/>
          </a:solidFill>
        </p:spPr>
        <p:txBody>
          <a:bodyPr wrap="square" rtlCol="0">
            <a:spAutoFit/>
          </a:bodyPr>
          <a:lstStyle/>
          <a:p>
            <a:pPr algn="ctr"/>
            <a:r>
              <a:rPr lang="en-GB" sz="2000" b="1" dirty="0">
                <a:solidFill>
                  <a:srgbClr val="0033CC"/>
                </a:solidFill>
              </a:rPr>
              <a:t>At 1000 m in vertical event, signal in W-C detectors is                                  50/50 muons (&gt; 250 MeV) and electromagnetic (&lt;E&gt; ~ 10 MeV)                                                   Muon fraction increases with distance and zenith angle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11876</TotalTime>
  <Words>1423</Words>
  <Application>Microsoft Office PowerPoint</Application>
  <PresentationFormat>Widescreen</PresentationFormat>
  <Paragraphs>278</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Impact</vt:lpstr>
      <vt:lpstr>Symbol</vt:lpstr>
      <vt:lpstr>Times New Roman</vt:lpstr>
      <vt:lpstr>Wingdings 3</vt:lpstr>
      <vt:lpstr>Office Theme</vt:lpstr>
      <vt:lpstr>Some memories of Venya –  and his impact of the field of UHECR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Harrogate Astronomical Society</dc:title>
  <dc:creator>phy6aaw</dc:creator>
  <cp:lastModifiedBy>Alan Watson</cp:lastModifiedBy>
  <cp:revision>1644</cp:revision>
  <cp:lastPrinted>2016-01-25T15:29:22Z</cp:lastPrinted>
  <dcterms:created xsi:type="dcterms:W3CDTF">2015-09-02T06:29:50Z</dcterms:created>
  <dcterms:modified xsi:type="dcterms:W3CDTF">2024-09-29T14:08:14Z</dcterms:modified>
</cp:coreProperties>
</file>