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143"/>
  </p:notesMasterIdLst>
  <p:handoutMasterIdLst>
    <p:handoutMasterId r:id="rId144"/>
  </p:handoutMasterIdLst>
  <p:sldIdLst>
    <p:sldId id="256" r:id="rId2"/>
    <p:sldId id="257" r:id="rId3"/>
    <p:sldId id="290" r:id="rId4"/>
    <p:sldId id="258" r:id="rId5"/>
    <p:sldId id="259" r:id="rId6"/>
    <p:sldId id="260" r:id="rId7"/>
    <p:sldId id="416" r:id="rId8"/>
    <p:sldId id="417" r:id="rId9"/>
    <p:sldId id="261" r:id="rId10"/>
    <p:sldId id="270" r:id="rId11"/>
    <p:sldId id="273" r:id="rId12"/>
    <p:sldId id="271" r:id="rId13"/>
    <p:sldId id="294" r:id="rId14"/>
    <p:sldId id="263" r:id="rId15"/>
    <p:sldId id="264" r:id="rId16"/>
    <p:sldId id="265" r:id="rId17"/>
    <p:sldId id="287" r:id="rId18"/>
    <p:sldId id="266" r:id="rId19"/>
    <p:sldId id="267" r:id="rId20"/>
    <p:sldId id="268" r:id="rId21"/>
    <p:sldId id="308" r:id="rId22"/>
    <p:sldId id="292" r:id="rId23"/>
    <p:sldId id="277" r:id="rId24"/>
    <p:sldId id="413" r:id="rId25"/>
    <p:sldId id="297" r:id="rId26"/>
    <p:sldId id="298" r:id="rId27"/>
    <p:sldId id="299" r:id="rId28"/>
    <p:sldId id="306" r:id="rId29"/>
    <p:sldId id="304" r:id="rId30"/>
    <p:sldId id="310" r:id="rId31"/>
    <p:sldId id="300" r:id="rId32"/>
    <p:sldId id="312" r:id="rId33"/>
    <p:sldId id="320" r:id="rId34"/>
    <p:sldId id="321" r:id="rId35"/>
    <p:sldId id="322" r:id="rId36"/>
    <p:sldId id="323" r:id="rId37"/>
    <p:sldId id="326" r:id="rId38"/>
    <p:sldId id="328" r:id="rId39"/>
    <p:sldId id="314" r:id="rId40"/>
    <p:sldId id="313" r:id="rId41"/>
    <p:sldId id="329" r:id="rId42"/>
    <p:sldId id="327" r:id="rId43"/>
    <p:sldId id="403" r:id="rId44"/>
    <p:sldId id="291" r:id="rId45"/>
    <p:sldId id="330" r:id="rId46"/>
    <p:sldId id="315" r:id="rId47"/>
    <p:sldId id="338" r:id="rId48"/>
    <p:sldId id="339" r:id="rId49"/>
    <p:sldId id="343" r:id="rId50"/>
    <p:sldId id="344" r:id="rId51"/>
    <p:sldId id="340" r:id="rId52"/>
    <p:sldId id="341" r:id="rId53"/>
    <p:sldId id="345" r:id="rId54"/>
    <p:sldId id="342" r:id="rId55"/>
    <p:sldId id="346" r:id="rId56"/>
    <p:sldId id="347" r:id="rId57"/>
    <p:sldId id="348" r:id="rId58"/>
    <p:sldId id="350" r:id="rId59"/>
    <p:sldId id="349" r:id="rId60"/>
    <p:sldId id="351" r:id="rId61"/>
    <p:sldId id="359" r:id="rId62"/>
    <p:sldId id="331" r:id="rId63"/>
    <p:sldId id="316" r:id="rId64"/>
    <p:sldId id="352" r:id="rId65"/>
    <p:sldId id="353" r:id="rId66"/>
    <p:sldId id="354" r:id="rId67"/>
    <p:sldId id="355" r:id="rId68"/>
    <p:sldId id="356" r:id="rId69"/>
    <p:sldId id="357" r:id="rId70"/>
    <p:sldId id="358" r:id="rId71"/>
    <p:sldId id="332" r:id="rId72"/>
    <p:sldId id="334" r:id="rId73"/>
    <p:sldId id="360" r:id="rId74"/>
    <p:sldId id="361" r:id="rId75"/>
    <p:sldId id="362" r:id="rId76"/>
    <p:sldId id="363" r:id="rId77"/>
    <p:sldId id="364" r:id="rId78"/>
    <p:sldId id="365" r:id="rId79"/>
    <p:sldId id="333" r:id="rId80"/>
    <p:sldId id="366" r:id="rId81"/>
    <p:sldId id="367" r:id="rId82"/>
    <p:sldId id="368" r:id="rId83"/>
    <p:sldId id="369" r:id="rId84"/>
    <p:sldId id="370" r:id="rId85"/>
    <p:sldId id="371" r:id="rId86"/>
    <p:sldId id="335" r:id="rId87"/>
    <p:sldId id="279" r:id="rId88"/>
    <p:sldId id="407" r:id="rId89"/>
    <p:sldId id="408" r:id="rId90"/>
    <p:sldId id="409" r:id="rId91"/>
    <p:sldId id="373" r:id="rId92"/>
    <p:sldId id="374" r:id="rId93"/>
    <p:sldId id="424" r:id="rId94"/>
    <p:sldId id="318" r:id="rId95"/>
    <p:sldId id="401" r:id="rId96"/>
    <p:sldId id="418" r:id="rId97"/>
    <p:sldId id="419" r:id="rId98"/>
    <p:sldId id="420" r:id="rId99"/>
    <p:sldId id="411" r:id="rId100"/>
    <p:sldId id="402" r:id="rId101"/>
    <p:sldId id="283" r:id="rId102"/>
    <p:sldId id="410" r:id="rId103"/>
    <p:sldId id="319" r:id="rId104"/>
    <p:sldId id="284" r:id="rId105"/>
    <p:sldId id="285" r:id="rId106"/>
    <p:sldId id="375" r:id="rId107"/>
    <p:sldId id="376" r:id="rId108"/>
    <p:sldId id="288" r:id="rId109"/>
    <p:sldId id="377" r:id="rId110"/>
    <p:sldId id="289" r:id="rId111"/>
    <p:sldId id="293" r:id="rId112"/>
    <p:sldId id="296" r:id="rId113"/>
    <p:sldId id="378" r:id="rId114"/>
    <p:sldId id="379" r:id="rId115"/>
    <p:sldId id="302" r:id="rId116"/>
    <p:sldId id="307" r:id="rId117"/>
    <p:sldId id="380" r:id="rId118"/>
    <p:sldId id="415" r:id="rId119"/>
    <p:sldId id="317" r:id="rId120"/>
    <p:sldId id="324" r:id="rId121"/>
    <p:sldId id="325" r:id="rId122"/>
    <p:sldId id="381" r:id="rId123"/>
    <p:sldId id="382" r:id="rId124"/>
    <p:sldId id="337" r:id="rId125"/>
    <p:sldId id="412" r:id="rId126"/>
    <p:sldId id="383" r:id="rId127"/>
    <p:sldId id="425" r:id="rId128"/>
    <p:sldId id="384" r:id="rId129"/>
    <p:sldId id="385" r:id="rId130"/>
    <p:sldId id="386" r:id="rId131"/>
    <p:sldId id="387" r:id="rId132"/>
    <p:sldId id="396" r:id="rId133"/>
    <p:sldId id="397" r:id="rId134"/>
    <p:sldId id="388" r:id="rId135"/>
    <p:sldId id="398" r:id="rId136"/>
    <p:sldId id="389" r:id="rId137"/>
    <p:sldId id="399" r:id="rId138"/>
    <p:sldId id="390" r:id="rId139"/>
    <p:sldId id="391" r:id="rId140"/>
    <p:sldId id="400" r:id="rId141"/>
    <p:sldId id="423"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1426" autoAdjust="0"/>
  </p:normalViewPr>
  <p:slideViewPr>
    <p:cSldViewPr snapToGrid="0">
      <p:cViewPr varScale="1">
        <p:scale>
          <a:sx n="62" d="100"/>
          <a:sy n="62" d="100"/>
        </p:scale>
        <p:origin x="-835" y="-86"/>
      </p:cViewPr>
      <p:guideLst>
        <p:guide orient="horz" pos="2160"/>
        <p:guide pos="3840"/>
      </p:guideLst>
    </p:cSldViewPr>
  </p:slideViewPr>
  <p:notesTextViewPr>
    <p:cViewPr>
      <p:scale>
        <a:sx n="1" d="1"/>
        <a:sy n="1" d="1"/>
      </p:scale>
      <p:origin x="0" y="0"/>
    </p:cViewPr>
  </p:notesTextViewPr>
  <p:sorterViewPr>
    <p:cViewPr>
      <p:scale>
        <a:sx n="100" d="100"/>
        <a:sy n="100" d="100"/>
      </p:scale>
      <p:origin x="0" y="-3073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E54F59-1094-41CA-8DFC-830CBD2FB4EE}" type="datetimeFigureOut">
              <a:rPr lang="en-GB" smtClean="0"/>
              <a:pPr/>
              <a:t>26/07/2019</a:t>
            </a:fld>
            <a:endParaRPr lang="en-GB"/>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F687E0-811E-44C5-BE7A-4A12872F92F7}" type="slidenum">
              <a:rPr lang="en-GB" smtClean="0"/>
              <a:pPr/>
              <a:t>‹N›</a:t>
            </a:fld>
            <a:endParaRPr lang="en-GB"/>
          </a:p>
        </p:txBody>
      </p:sp>
    </p:spTree>
    <p:extLst>
      <p:ext uri="{BB962C8B-B14F-4D97-AF65-F5344CB8AC3E}">
        <p14:creationId xmlns:p14="http://schemas.microsoft.com/office/powerpoint/2010/main" xmlns="" val="514473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F6AC3-4B81-4337-81B6-6C7FEB2AF055}" type="datetimeFigureOut">
              <a:rPr lang="en-GB" smtClean="0"/>
              <a:pPr/>
              <a:t>26/07/2019</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2DCB0-8EF2-4436-8766-55BDDD3C384E}" type="slidenum">
              <a:rPr lang="en-GB" smtClean="0"/>
              <a:pPr/>
              <a:t>‹N›</a:t>
            </a:fld>
            <a:endParaRPr lang="en-GB"/>
          </a:p>
        </p:txBody>
      </p:sp>
    </p:spTree>
    <p:extLst>
      <p:ext uri="{BB962C8B-B14F-4D97-AF65-F5344CB8AC3E}">
        <p14:creationId xmlns:p14="http://schemas.microsoft.com/office/powerpoint/2010/main" xmlns="" val="2462145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53B2DCB0-8EF2-4436-8766-55BDDD3C384E}" type="slidenum">
              <a:rPr lang="en-GB" smtClean="0"/>
              <a:pPr/>
              <a:t>2</a:t>
            </a:fld>
            <a:endParaRPr lang="en-GB"/>
          </a:p>
        </p:txBody>
      </p:sp>
    </p:spTree>
    <p:extLst>
      <p:ext uri="{BB962C8B-B14F-4D97-AF65-F5344CB8AC3E}">
        <p14:creationId xmlns:p14="http://schemas.microsoft.com/office/powerpoint/2010/main" xmlns="" val="1791332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These maps are obtained with the use of two beams: the signal beam, picked up where the PC is placed and that contains the information on the thermal status of the mirrors, and a reference beam, picked up before the laser enters in the ITF and then not containing any cavity aberrations.</a:t>
            </a:r>
          </a:p>
          <a:p>
            <a:r>
              <a:rPr lang="en-GB" dirty="0" smtClean="0">
                <a:solidFill>
                  <a:schemeClr val="tx1"/>
                </a:solidFill>
              </a:rPr>
              <a:t>These two signals, after recombination on a BS, reach a scanner and then are detected by a photodiode. </a:t>
            </a:r>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17</a:t>
            </a:fld>
            <a:endParaRPr lang="en-GB"/>
          </a:p>
        </p:txBody>
      </p:sp>
    </p:spTree>
    <p:extLst>
      <p:ext uri="{BB962C8B-B14F-4D97-AF65-F5344CB8AC3E}">
        <p14:creationId xmlns:p14="http://schemas.microsoft.com/office/powerpoint/2010/main" xmlns="" val="2955238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DAS power ratio: out/in 2:1</a:t>
            </a:r>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19</a:t>
            </a:fld>
            <a:endParaRPr lang="en-GB"/>
          </a:p>
        </p:txBody>
      </p:sp>
    </p:spTree>
    <p:extLst>
      <p:ext uri="{BB962C8B-B14F-4D97-AF65-F5344CB8AC3E}">
        <p14:creationId xmlns:p14="http://schemas.microsoft.com/office/powerpoint/2010/main" xmlns="" val="93575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Baskerville Old Face" panose="02020602080505020303" pitchFamily="18" charset="0"/>
              </a:rPr>
              <a:t>WI CH aligned on the CP within 9.7 mm</a:t>
            </a:r>
            <a:r>
              <a:rPr lang="en-GB" sz="1200" baseline="0" dirty="0" smtClean="0">
                <a:latin typeface="Baskerville Old Face" panose="02020602080505020303"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Baskerville Old Face" panose="02020602080505020303" pitchFamily="18" charset="0"/>
              </a:rPr>
              <a:t>NI CH aligned on the CP within 5.8 mm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Baskerville Old Face" panose="02020602080505020303" pitchFamily="18" charset="0"/>
            </a:endParaRP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25</a:t>
            </a:fld>
            <a:endParaRPr lang="en-GB"/>
          </a:p>
        </p:txBody>
      </p:sp>
    </p:spTree>
    <p:extLst>
      <p:ext uri="{BB962C8B-B14F-4D97-AF65-F5344CB8AC3E}">
        <p14:creationId xmlns:p14="http://schemas.microsoft.com/office/powerpoint/2010/main" xmlns="" val="4089243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Baskerville Old Face" panose="02020602080505020303" pitchFamily="18" charset="0"/>
              </a:rPr>
              <a:t>DAS annuli dimensions have been measured 60 mm after the </a:t>
            </a:r>
            <a:r>
              <a:rPr lang="en-GB" sz="1200" dirty="0" err="1" smtClean="0">
                <a:latin typeface="Baskerville Old Face" panose="02020602080505020303" pitchFamily="18" charset="0"/>
              </a:rPr>
              <a:t>recombiner</a:t>
            </a:r>
            <a:r>
              <a:rPr lang="en-GB" sz="1200" dirty="0" smtClean="0">
                <a:latin typeface="Baskerville Old Face" panose="02020602080505020303" pitchFamily="18" charset="0"/>
              </a:rPr>
              <a:t>, the object plane of the optical system that allows to proper magnify them on the CPs.</a:t>
            </a: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26</a:t>
            </a:fld>
            <a:endParaRPr lang="en-GB"/>
          </a:p>
        </p:txBody>
      </p:sp>
    </p:spTree>
    <p:extLst>
      <p:ext uri="{BB962C8B-B14F-4D97-AF65-F5344CB8AC3E}">
        <p14:creationId xmlns:p14="http://schemas.microsoft.com/office/powerpoint/2010/main" xmlns="" val="3954734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29</a:t>
            </a:fld>
            <a:endParaRPr lang="en-GB"/>
          </a:p>
        </p:txBody>
      </p:sp>
    </p:spTree>
    <p:extLst>
      <p:ext uri="{BB962C8B-B14F-4D97-AF65-F5344CB8AC3E}">
        <p14:creationId xmlns:p14="http://schemas.microsoft.com/office/powerpoint/2010/main" xmlns="" val="1323928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From cold aberration budget: converging</a:t>
            </a:r>
            <a:r>
              <a:rPr lang="en-GB" baseline="0" dirty="0" smtClean="0"/>
              <a:t> lens in the NI CP.</a:t>
            </a:r>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32</a:t>
            </a:fld>
            <a:endParaRPr lang="en-GB"/>
          </a:p>
        </p:txBody>
      </p:sp>
    </p:spTree>
    <p:extLst>
      <p:ext uri="{BB962C8B-B14F-4D97-AF65-F5344CB8AC3E}">
        <p14:creationId xmlns:p14="http://schemas.microsoft.com/office/powerpoint/2010/main" xmlns="" val="2842028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DAS designed to restore 56 MHz sideband gain degrading by the thermal effects at high values of ITF input power.</a:t>
            </a:r>
          </a:p>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33</a:t>
            </a:fld>
            <a:endParaRPr lang="en-GB"/>
          </a:p>
        </p:txBody>
      </p:sp>
    </p:spTree>
    <p:extLst>
      <p:ext uri="{BB962C8B-B14F-4D97-AF65-F5344CB8AC3E}">
        <p14:creationId xmlns:p14="http://schemas.microsoft.com/office/powerpoint/2010/main" xmlns="" val="4135183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00000"/>
                </a:solidFill>
              </a:rPr>
              <a:t>Optical power drop inside the FP cavities as soon as the lock at the dark fringe has been acquired. </a:t>
            </a:r>
            <a:endParaRPr lang="en-GB" dirty="0" smtClean="0">
              <a:solidFill>
                <a:srgbClr val="000000"/>
              </a:solidFill>
              <a:latin typeface="Baskerville Old Face" panose="020206020805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00000"/>
                </a:solidFill>
                <a:latin typeface="Baskerville Old Face" panose="02020602080505020303" pitchFamily="18" charset="0"/>
              </a:rPr>
              <a:t>Indeed, the ETMs had a cold </a:t>
            </a:r>
            <a:r>
              <a:rPr lang="en-GB" dirty="0" err="1" smtClean="0">
                <a:solidFill>
                  <a:srgbClr val="000000"/>
                </a:solidFill>
                <a:latin typeface="Baskerville Old Face" panose="02020602080505020303" pitchFamily="18" charset="0"/>
              </a:rPr>
              <a:t>RoC</a:t>
            </a:r>
            <a:r>
              <a:rPr lang="en-GB" dirty="0" smtClean="0">
                <a:solidFill>
                  <a:srgbClr val="000000"/>
                </a:solidFill>
                <a:latin typeface="Baskerville Old Face" panose="02020602080505020303" pitchFamily="18" charset="0"/>
              </a:rPr>
              <a:t> measured value of 1695 m and 1696 m for NE and WE, respectively, with respect to a design value of 1683 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Higher power circulating in the ITF </a:t>
            </a:r>
            <a:r>
              <a:rPr lang="en-GB" dirty="0" smtClean="0">
                <a:cs typeface="Arial" panose="020B0604020202020204" pitchFamily="34" charset="0"/>
              </a:rPr>
              <a:t>→ </a:t>
            </a:r>
            <a:r>
              <a:rPr lang="en-GB" dirty="0" smtClean="0"/>
              <a:t>higher thermal effects</a:t>
            </a:r>
            <a:r>
              <a:rPr lang="en-GB" dirty="0" smtClean="0">
                <a:cs typeface="Arial" panose="020B0604020202020204" pitchFamily="34" charset="0"/>
              </a:rPr>
              <a:t> → </a:t>
            </a:r>
            <a:r>
              <a:rPr lang="en-GB" dirty="0" smtClean="0"/>
              <a:t>decrease the 56 MHz sidebands </a:t>
            </a:r>
            <a:r>
              <a:rPr lang="en-GB" dirty="0" smtClean="0">
                <a:cs typeface="Arial" panose="020B0604020202020204" pitchFamily="34" charset="0"/>
              </a:rPr>
              <a:t>→ </a:t>
            </a:r>
            <a:r>
              <a:rPr lang="en-GB" dirty="0" smtClean="0"/>
              <a:t>further tuning of the DAS powers (in collaboration with ISC).</a:t>
            </a:r>
            <a:endParaRPr lang="en-GB"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rgbClr val="000000"/>
              </a:solidFill>
              <a:latin typeface="Baskerville Old Face" panose="02020602080505020303" pitchFamily="18" charset="0"/>
            </a:endParaRP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35</a:t>
            </a:fld>
            <a:endParaRPr lang="en-GB"/>
          </a:p>
        </p:txBody>
      </p:sp>
    </p:spTree>
    <p:extLst>
      <p:ext uri="{BB962C8B-B14F-4D97-AF65-F5344CB8AC3E}">
        <p14:creationId xmlns:p14="http://schemas.microsoft.com/office/powerpoint/2010/main" xmlns="" val="1945190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O3 working input power: P=20 W (a factor of 2 higher with respect to O2).</a:t>
            </a:r>
          </a:p>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40</a:t>
            </a:fld>
            <a:endParaRPr lang="en-GB"/>
          </a:p>
        </p:txBody>
      </p:sp>
    </p:spTree>
    <p:extLst>
      <p:ext uri="{BB962C8B-B14F-4D97-AF65-F5344CB8AC3E}">
        <p14:creationId xmlns:p14="http://schemas.microsoft.com/office/powerpoint/2010/main" xmlns="" val="909042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en-GB" dirty="0" smtClean="0">
                <a:solidFill>
                  <a:srgbClr val="000000"/>
                </a:solidFill>
              </a:rPr>
              <a:t>NI CP lens compensation possible approaches:</a:t>
            </a:r>
          </a:p>
          <a:p>
            <a:pPr marL="342900" indent="-342900" algn="just">
              <a:buFont typeface="Arial" panose="020B0604020202020204" pitchFamily="34" charset="0"/>
              <a:buChar char="•"/>
            </a:pPr>
            <a:r>
              <a:rPr lang="en-GB" dirty="0" smtClean="0">
                <a:solidFill>
                  <a:srgbClr val="000000"/>
                </a:solidFill>
              </a:rPr>
              <a:t>engagement of the WI CH in order to create on the WI CP another lens and then equalize the effect among the two arms;</a:t>
            </a:r>
          </a:p>
          <a:p>
            <a:pPr marL="342900" indent="-342900" algn="just">
              <a:buFont typeface="Arial" panose="020B0604020202020204" pitchFamily="34" charset="0"/>
              <a:buChar char="•"/>
            </a:pPr>
            <a:r>
              <a:rPr lang="en-GB" dirty="0" smtClean="0">
                <a:solidFill>
                  <a:srgbClr val="000000"/>
                </a:solidFill>
              </a:rPr>
              <a:t>engagement of the NI DAS in order to directly remove the natural lens. </a:t>
            </a:r>
          </a:p>
          <a:p>
            <a:pPr algn="just"/>
            <a:r>
              <a:rPr lang="en-GB" dirty="0" smtClean="0">
                <a:cs typeface="Arial" panose="020B0604020202020204" pitchFamily="34" charset="0"/>
              </a:rPr>
              <a:t>→ </a:t>
            </a:r>
            <a:r>
              <a:rPr lang="en-GB" dirty="0" smtClean="0">
                <a:solidFill>
                  <a:srgbClr val="000000"/>
                </a:solidFill>
              </a:rPr>
              <a:t>NI DAS replaced the action of the CH on the WI CP.</a:t>
            </a:r>
          </a:p>
          <a:p>
            <a:endParaRPr lang="en-GB" dirty="0" smtClean="0"/>
          </a:p>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42</a:t>
            </a:fld>
            <a:endParaRPr lang="en-GB"/>
          </a:p>
        </p:txBody>
      </p:sp>
    </p:spTree>
    <p:extLst>
      <p:ext uri="{BB962C8B-B14F-4D97-AF65-F5344CB8AC3E}">
        <p14:creationId xmlns:p14="http://schemas.microsoft.com/office/powerpoint/2010/main" xmlns="" val="305021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53B2DCB0-8EF2-4436-8766-55BDDD3C384E}" type="slidenum">
              <a:rPr lang="en-GB" smtClean="0"/>
              <a:pPr/>
              <a:t>3</a:t>
            </a:fld>
            <a:endParaRPr lang="en-GB"/>
          </a:p>
        </p:txBody>
      </p:sp>
    </p:spTree>
    <p:extLst>
      <p:ext uri="{BB962C8B-B14F-4D97-AF65-F5344CB8AC3E}">
        <p14:creationId xmlns:p14="http://schemas.microsoft.com/office/powerpoint/2010/main" xmlns="" val="2815675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Along its propagation direction, a Gaussian beam acquires a phase shift which differs from that for a plane wave with the same optical frequency. </a:t>
            </a:r>
          </a:p>
          <a:p>
            <a:r>
              <a:rPr lang="en-GB" dirty="0" smtClean="0"/>
              <a:t>The </a:t>
            </a:r>
            <a:r>
              <a:rPr lang="en-GB" dirty="0" err="1" smtClean="0"/>
              <a:t>Gouy</a:t>
            </a:r>
            <a:r>
              <a:rPr lang="en-GB" dirty="0" smtClean="0"/>
              <a:t> phase shift of any focused beam originates from the transverse spatial confinement, which, through the uncertainty principle, introduces a spread in the transverse momenta and hence a shift in the expectation value of the axial propagation constant.</a:t>
            </a:r>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48</a:t>
            </a:fld>
            <a:endParaRPr lang="en-GB"/>
          </a:p>
        </p:txBody>
      </p:sp>
    </p:spTree>
    <p:extLst>
      <p:ext uri="{BB962C8B-B14F-4D97-AF65-F5344CB8AC3E}">
        <p14:creationId xmlns:p14="http://schemas.microsoft.com/office/powerpoint/2010/main" xmlns="" val="10757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Cavity stability requires L &lt; </a:t>
            </a:r>
            <a:r>
              <a:rPr lang="en-GB" dirty="0" err="1" smtClean="0">
                <a:solidFill>
                  <a:schemeClr val="tx1"/>
                </a:solidFill>
              </a:rPr>
              <a:t>Rcos</a:t>
            </a:r>
            <a:r>
              <a:rPr lang="el-GR" dirty="0" smtClean="0">
                <a:solidFill>
                  <a:schemeClr val="tx1"/>
                </a:solidFill>
                <a:cs typeface="Calibri" panose="020F0502020204030204" pitchFamily="34" charset="0"/>
              </a:rPr>
              <a:t>θ</a:t>
            </a:r>
            <a:r>
              <a:rPr lang="en-GB" dirty="0" smtClean="0">
                <a:solidFill>
                  <a:schemeClr val="tx1"/>
                </a:solidFill>
              </a:rPr>
              <a:t>, then for </a:t>
            </a:r>
            <a:r>
              <a:rPr lang="en-GB" dirty="0" err="1" smtClean="0">
                <a:solidFill>
                  <a:schemeClr val="tx1"/>
                </a:solidFill>
              </a:rPr>
              <a:t>RoC</a:t>
            </a:r>
            <a:r>
              <a:rPr lang="en-GB" dirty="0" smtClean="0">
                <a:solidFill>
                  <a:schemeClr val="tx1"/>
                </a:solidFill>
              </a:rPr>
              <a:t> values between 1 m and 2 m all the values of the chosen cavity length range (L &lt; 1 m) could be considered.</a:t>
            </a:r>
          </a:p>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50</a:t>
            </a:fld>
            <a:endParaRPr lang="en-GB"/>
          </a:p>
        </p:txBody>
      </p:sp>
    </p:spTree>
    <p:extLst>
      <p:ext uri="{BB962C8B-B14F-4D97-AF65-F5344CB8AC3E}">
        <p14:creationId xmlns:p14="http://schemas.microsoft.com/office/powerpoint/2010/main" xmlns="" val="3536848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51</a:t>
            </a:fld>
            <a:endParaRPr lang="en-GB"/>
          </a:p>
        </p:txBody>
      </p:sp>
    </p:spTree>
    <p:extLst>
      <p:ext uri="{BB962C8B-B14F-4D97-AF65-F5344CB8AC3E}">
        <p14:creationId xmlns:p14="http://schemas.microsoft.com/office/powerpoint/2010/main" xmlns="" val="2158450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In order to allow to the </a:t>
            </a:r>
            <a:r>
              <a:rPr lang="en-GB" dirty="0" err="1" smtClean="0"/>
              <a:t>eigenmode</a:t>
            </a:r>
            <a:r>
              <a:rPr lang="en-GB" dirty="0" smtClean="0"/>
              <a:t> to resonate, the length of the cavity must be monitored in such a way that the condition </a:t>
            </a:r>
            <a:r>
              <a:rPr lang="en-GB" dirty="0" err="1" smtClean="0"/>
              <a:t>L</a:t>
            </a:r>
            <a:r>
              <a:rPr lang="en-GB" baseline="-25000" dirty="0" err="1" smtClean="0"/>
              <a:t>rt</a:t>
            </a:r>
            <a:r>
              <a:rPr lang="en-GB" dirty="0" smtClean="0"/>
              <a:t> = p</a:t>
            </a:r>
            <a:r>
              <a:rPr lang="el-GR" dirty="0" smtClean="0">
                <a:ea typeface="Cambria Math" panose="02040503050406030204" pitchFamily="18" charset="0"/>
              </a:rPr>
              <a:t>λ</a:t>
            </a:r>
            <a:r>
              <a:rPr lang="en-GB" dirty="0" smtClean="0"/>
              <a:t>, with p a positive integer, is always fulfilled.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Baskerville Old Face" panose="02020602080505020303" pitchFamily="18" charset="0"/>
              </a:rPr>
              <a:t>Invar is preferred in order to have in future an easier development of a proper control acting on the piezo-electric actuator to keep the cavity at the right working point.</a:t>
            </a: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57</a:t>
            </a:fld>
            <a:endParaRPr lang="en-GB"/>
          </a:p>
        </p:txBody>
      </p:sp>
    </p:spTree>
    <p:extLst>
      <p:ext uri="{BB962C8B-B14F-4D97-AF65-F5344CB8AC3E}">
        <p14:creationId xmlns:p14="http://schemas.microsoft.com/office/powerpoint/2010/main" xmlns="" val="3044632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lgn="just">
              <a:buClr>
                <a:schemeClr val="accent2"/>
              </a:buClr>
              <a:buFont typeface="Wingdings" panose="05000000000000000000" pitchFamily="2" charset="2"/>
              <a:buChar char="§"/>
            </a:pPr>
            <a:r>
              <a:rPr lang="en-GB" dirty="0" smtClean="0"/>
              <a:t>The behaviour of the carrier (CAR) and of the upper/lower sidebands (USB/LSB) fields has been investigated both at the symmetric port (B4 photodiode) and at the antisymmetric one (B1p photodiode). </a:t>
            </a: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64</a:t>
            </a:fld>
            <a:endParaRPr lang="en-GB"/>
          </a:p>
        </p:txBody>
      </p:sp>
    </p:spTree>
    <p:extLst>
      <p:ext uri="{BB962C8B-B14F-4D97-AF65-F5344CB8AC3E}">
        <p14:creationId xmlns:p14="http://schemas.microsoft.com/office/powerpoint/2010/main" xmlns="" val="1034637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Total of 324 possible candidates. </a:t>
            </a:r>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68</a:t>
            </a:fld>
            <a:endParaRPr lang="en-GB"/>
          </a:p>
        </p:txBody>
      </p:sp>
    </p:spTree>
    <p:extLst>
      <p:ext uri="{BB962C8B-B14F-4D97-AF65-F5344CB8AC3E}">
        <p14:creationId xmlns:p14="http://schemas.microsoft.com/office/powerpoint/2010/main" xmlns="" val="848319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drawback has been that this correlations seems to be not present in the case of a common aberration. However this is not a limit because usually the differential aberration working condition is the normal one. </a:t>
            </a: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70</a:t>
            </a:fld>
            <a:endParaRPr lang="en-GB"/>
          </a:p>
        </p:txBody>
      </p:sp>
    </p:spTree>
    <p:extLst>
      <p:ext uri="{BB962C8B-B14F-4D97-AF65-F5344CB8AC3E}">
        <p14:creationId xmlns:p14="http://schemas.microsoft.com/office/powerpoint/2010/main" xmlns="" val="1468304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dirty="0" smtClean="0">
                <a:latin typeface="Baskerville Old Face" panose="02020602080505020303" pitchFamily="18" charset="0"/>
              </a:rPr>
              <a:t>The aberration spatial frequencies to be corrected had been estimated to be of the order of 40 m</a:t>
            </a:r>
            <a:r>
              <a:rPr lang="en-GB" sz="1200" baseline="30000" dirty="0" smtClean="0">
                <a:latin typeface="Baskerville Old Face" panose="02020602080505020303" pitchFamily="18" charset="0"/>
              </a:rPr>
              <a:t>-1</a:t>
            </a:r>
            <a:r>
              <a:rPr lang="en-GB" sz="1200" dirty="0" smtClean="0">
                <a:latin typeface="Baskerville Old Face" panose="02020602080505020303" pitchFamily="18" charset="0"/>
              </a:rPr>
              <a:t>, corresponding to dimensions of about 1 cm. </a:t>
            </a:r>
          </a:p>
          <a:p>
            <a:r>
              <a:rPr lang="en-GB" sz="1200" dirty="0" smtClean="0">
                <a:latin typeface="Baskerville Old Face" panose="02020602080505020303" pitchFamily="18" charset="0"/>
              </a:rPr>
              <a:t>Being the area to be corrected about 80 mm in radius, a DM with 144 actuators could be used to correct them. With a proper optical system, 12x12 actuators could be expanded on an area 16x16 cm</a:t>
            </a:r>
            <a:r>
              <a:rPr lang="en-GB" sz="1200" baseline="30000" dirty="0" smtClean="0">
                <a:latin typeface="Baskerville Old Face" panose="02020602080505020303" pitchFamily="18" charset="0"/>
              </a:rPr>
              <a:t>2</a:t>
            </a:r>
            <a:r>
              <a:rPr lang="en-GB" sz="1200" dirty="0" smtClean="0">
                <a:latin typeface="Baskerville Old Face" panose="02020602080505020303" pitchFamily="18" charset="0"/>
              </a:rPr>
              <a:t> and this allows to have nearly one actuator for each cm of area to be corrected.</a:t>
            </a:r>
          </a:p>
          <a:p>
            <a:r>
              <a:rPr lang="en-GB" sz="1200" dirty="0" smtClean="0">
                <a:latin typeface="Baskerville Old Face" panose="02020602080505020303" pitchFamily="18" charset="0"/>
              </a:rPr>
              <a:t>Correction of residual non-symmetric terms of the thermal lensing.</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solidFill>
                  <a:srgbClr val="C00000"/>
                </a:solidFill>
              </a:rPr>
              <a:t>La </a:t>
            </a:r>
            <a:r>
              <a:rPr lang="it-IT" dirty="0" err="1" smtClean="0">
                <a:solidFill>
                  <a:srgbClr val="C00000"/>
                </a:solidFill>
              </a:rPr>
              <a:t>scan</a:t>
            </a:r>
            <a:r>
              <a:rPr lang="it-IT" dirty="0" smtClean="0">
                <a:solidFill>
                  <a:srgbClr val="C00000"/>
                </a:solidFill>
              </a:rPr>
              <a:t> </a:t>
            </a:r>
            <a:r>
              <a:rPr lang="it-IT" dirty="0" err="1" smtClean="0">
                <a:solidFill>
                  <a:srgbClr val="C00000"/>
                </a:solidFill>
              </a:rPr>
              <a:t>frequency</a:t>
            </a:r>
            <a:r>
              <a:rPr lang="it-IT" dirty="0" smtClean="0">
                <a:solidFill>
                  <a:srgbClr val="C00000"/>
                </a:solidFill>
              </a:rPr>
              <a:t> (</a:t>
            </a:r>
            <a:r>
              <a:rPr lang="it-IT" dirty="0" err="1" smtClean="0">
                <a:solidFill>
                  <a:srgbClr val="C00000"/>
                </a:solidFill>
              </a:rPr>
              <a:t>about</a:t>
            </a:r>
            <a:r>
              <a:rPr lang="it-IT" baseline="0" dirty="0" smtClean="0">
                <a:solidFill>
                  <a:srgbClr val="C00000"/>
                </a:solidFill>
              </a:rPr>
              <a:t> 5-10 Hz</a:t>
            </a:r>
            <a:r>
              <a:rPr lang="it-IT" dirty="0" smtClean="0">
                <a:solidFill>
                  <a:srgbClr val="C00000"/>
                </a:solidFill>
              </a:rPr>
              <a:t>) e la </a:t>
            </a:r>
            <a:r>
              <a:rPr lang="it-IT" dirty="0" err="1" smtClean="0">
                <a:solidFill>
                  <a:srgbClr val="C00000"/>
                </a:solidFill>
              </a:rPr>
              <a:t>step</a:t>
            </a:r>
            <a:r>
              <a:rPr lang="it-IT" dirty="0" smtClean="0">
                <a:solidFill>
                  <a:srgbClr val="C00000"/>
                </a:solidFill>
              </a:rPr>
              <a:t> </a:t>
            </a:r>
            <a:r>
              <a:rPr lang="it-IT" dirty="0" err="1" smtClean="0">
                <a:solidFill>
                  <a:srgbClr val="C00000"/>
                </a:solidFill>
              </a:rPr>
              <a:t>frequency</a:t>
            </a:r>
            <a:r>
              <a:rPr lang="it-IT" dirty="0" smtClean="0">
                <a:solidFill>
                  <a:srgbClr val="C00000"/>
                </a:solidFill>
              </a:rPr>
              <a:t> (</a:t>
            </a:r>
            <a:r>
              <a:rPr lang="it-IT" dirty="0" err="1" smtClean="0">
                <a:solidFill>
                  <a:srgbClr val="C00000"/>
                </a:solidFill>
              </a:rPr>
              <a:t>max</a:t>
            </a:r>
            <a:r>
              <a:rPr lang="it-IT" dirty="0" smtClean="0">
                <a:solidFill>
                  <a:srgbClr val="C00000"/>
                </a:solidFill>
              </a:rPr>
              <a:t> 3kHz) sono nella banda di </a:t>
            </a:r>
            <a:r>
              <a:rPr lang="it-IT" dirty="0" err="1" smtClean="0">
                <a:solidFill>
                  <a:srgbClr val="C00000"/>
                </a:solidFill>
              </a:rPr>
              <a:t>AdV</a:t>
            </a:r>
            <a:r>
              <a:rPr lang="it-IT" dirty="0" smtClean="0">
                <a:solidFill>
                  <a:srgbClr val="C00000"/>
                </a:solidFill>
              </a:rPr>
              <a:t> quindi  lo SS può creare problemi attraverso accoppiamenti col </a:t>
            </a:r>
            <a:r>
              <a:rPr lang="it-IT" dirty="0" err="1" smtClean="0">
                <a:solidFill>
                  <a:srgbClr val="C00000"/>
                </a:solidFill>
              </a:rPr>
              <a:t>thermo-refractive</a:t>
            </a:r>
            <a:r>
              <a:rPr lang="it-IT" dirty="0" smtClean="0">
                <a:solidFill>
                  <a:srgbClr val="C00000"/>
                </a:solidFill>
              </a:rPr>
              <a:t> </a:t>
            </a:r>
            <a:r>
              <a:rPr lang="it-IT" dirty="0" err="1" smtClean="0">
                <a:solidFill>
                  <a:srgbClr val="C00000"/>
                </a:solidFill>
              </a:rPr>
              <a:t>noise</a:t>
            </a:r>
            <a:r>
              <a:rPr lang="it-IT" dirty="0" smtClean="0">
                <a:solidFill>
                  <a:srgbClr val="C00000"/>
                </a:solidFill>
              </a:rPr>
              <a:t> (OPL non resta esattamente costante ma oscilla con una frequenza) e  RADIATION PRESSURE NOISE</a:t>
            </a:r>
            <a:r>
              <a:rPr lang="en-GB" sz="1200" dirty="0" smtClean="0">
                <a:latin typeface="Baskerville Old Face" panose="02020602080505020303" pitchFamily="18" charset="0"/>
              </a:rPr>
              <a:t> (</a:t>
            </a:r>
            <a:r>
              <a:rPr lang="en-GB" sz="1200" dirty="0" err="1" smtClean="0">
                <a:latin typeface="Baskerville Old Face" panose="02020602080505020303" pitchFamily="18" charset="0"/>
              </a:rPr>
              <a:t>dovuto</a:t>
            </a:r>
            <a:r>
              <a:rPr lang="en-GB" sz="1200" baseline="0" dirty="0" smtClean="0">
                <a:latin typeface="Baskerville Old Face" panose="02020602080505020303" pitchFamily="18" charset="0"/>
              </a:rPr>
              <a:t> al </a:t>
            </a:r>
            <a:r>
              <a:rPr lang="en-GB" sz="1200" baseline="0" dirty="0" err="1" smtClean="0">
                <a:latin typeface="Baskerville Old Face" panose="02020602080505020303" pitchFamily="18" charset="0"/>
              </a:rPr>
              <a:t>fatto</a:t>
            </a:r>
            <a:r>
              <a:rPr lang="en-GB" sz="1200" baseline="0" dirty="0" smtClean="0">
                <a:latin typeface="Baskerville Old Face" panose="02020602080505020303" pitchFamily="18" charset="0"/>
              </a:rPr>
              <a:t> </a:t>
            </a:r>
            <a:r>
              <a:rPr lang="en-GB" sz="1200" baseline="0" dirty="0" err="1" smtClean="0">
                <a:latin typeface="Baskerville Old Face" panose="02020602080505020303" pitchFamily="18" charset="0"/>
              </a:rPr>
              <a:t>che</a:t>
            </a:r>
            <a:r>
              <a:rPr lang="en-GB" sz="1200" baseline="0" dirty="0" smtClean="0">
                <a:latin typeface="Baskerville Old Face" panose="02020602080505020303" pitchFamily="18" charset="0"/>
              </a:rPr>
              <a:t> lo “</a:t>
            </a:r>
            <a:r>
              <a:rPr lang="en-GB" sz="1200" baseline="0" dirty="0" err="1" smtClean="0">
                <a:latin typeface="Baskerville Old Face" panose="02020602080505020303" pitchFamily="18" charset="0"/>
              </a:rPr>
              <a:t>scuoto</a:t>
            </a:r>
            <a:r>
              <a:rPr lang="en-GB" sz="1200" baseline="0" dirty="0" smtClean="0">
                <a:latin typeface="Baskerville Old Face" panose="02020602080505020303" pitchFamily="18" charset="0"/>
              </a:rPr>
              <a:t>” con la </a:t>
            </a:r>
            <a:r>
              <a:rPr lang="en-GB" sz="1200" baseline="0" dirty="0" err="1" smtClean="0">
                <a:latin typeface="Baskerville Old Face" panose="02020602080505020303" pitchFamily="18" charset="0"/>
              </a:rPr>
              <a:t>correzione</a:t>
            </a:r>
            <a:r>
              <a:rPr lang="en-GB" sz="1200" baseline="0" dirty="0" smtClean="0">
                <a:latin typeface="Baskerville Old Face" panose="02020602080505020303" pitchFamily="18" charset="0"/>
              </a:rPr>
              <a:t> </a:t>
            </a:r>
            <a:r>
              <a:rPr lang="en-GB" sz="1200" baseline="0" dirty="0" err="1" smtClean="0">
                <a:latin typeface="Baskerville Old Face" panose="02020602080505020303" pitchFamily="18" charset="0"/>
              </a:rPr>
              <a:t>scansionando</a:t>
            </a:r>
            <a:r>
              <a:rPr lang="en-GB" sz="1200" baseline="0" smtClean="0">
                <a:latin typeface="Baskerville Old Face" panose="02020602080505020303" pitchFamily="18" charset="0"/>
              </a:rPr>
              <a:t>)</a:t>
            </a: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72</a:t>
            </a:fld>
            <a:endParaRPr lang="en-GB"/>
          </a:p>
        </p:txBody>
      </p:sp>
    </p:spTree>
    <p:extLst>
      <p:ext uri="{BB962C8B-B14F-4D97-AF65-F5344CB8AC3E}">
        <p14:creationId xmlns:p14="http://schemas.microsoft.com/office/powerpoint/2010/main" xmlns="" val="3254249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buFontTx/>
              <a:buNone/>
            </a:pPr>
            <a:r>
              <a:rPr lang="en-GB" sz="1200" dirty="0" smtClean="0">
                <a:latin typeface="Baskerville Old Face" panose="02020602080505020303" pitchFamily="18" charset="0"/>
              </a:rPr>
              <a:t>SOME ACTUATORS NOT WORKING</a:t>
            </a:r>
          </a:p>
          <a:p>
            <a:pPr marL="342900" indent="-342900" algn="just">
              <a:buFontTx/>
              <a:buChar char="-"/>
            </a:pPr>
            <a:r>
              <a:rPr lang="en-GB" sz="1200" dirty="0" smtClean="0">
                <a:latin typeface="Baskerville Old Face" panose="02020602080505020303" pitchFamily="18" charset="0"/>
              </a:rPr>
              <a:t>Each of the actuators on the DM could be activated applying to the relative electrodes a certain voltage between -150 V and 150 V, with positive voltage values raising the actuator and negative values lowering it, respectively</a:t>
            </a:r>
          </a:p>
          <a:p>
            <a:pPr marL="342900" indent="-342900" algn="just">
              <a:buFontTx/>
              <a:buChar char="-"/>
            </a:pPr>
            <a:r>
              <a:rPr lang="en-GB" sz="1200" dirty="0" smtClean="0">
                <a:latin typeface="Baskerville Old Face" panose="02020602080505020303" pitchFamily="18" charset="0"/>
              </a:rPr>
              <a:t>For each actuator an a actuation value from 0 to 1 is required, with 0 corresponding to the maximum lowering, 1 to the maximum raising and 0.5 to the no-actuation point.</a:t>
            </a: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73</a:t>
            </a:fld>
            <a:endParaRPr lang="en-GB"/>
          </a:p>
        </p:txBody>
      </p:sp>
    </p:spTree>
    <p:extLst>
      <p:ext uri="{BB962C8B-B14F-4D97-AF65-F5344CB8AC3E}">
        <p14:creationId xmlns:p14="http://schemas.microsoft.com/office/powerpoint/2010/main" xmlns="" val="807766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92</a:t>
            </a:fld>
            <a:endParaRPr lang="en-GB"/>
          </a:p>
        </p:txBody>
      </p:sp>
    </p:spTree>
    <p:extLst>
      <p:ext uri="{BB962C8B-B14F-4D97-AF65-F5344CB8AC3E}">
        <p14:creationId xmlns:p14="http://schemas.microsoft.com/office/powerpoint/2010/main" xmlns="" val="1053100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4</a:t>
            </a:fld>
            <a:endParaRPr lang="en-GB"/>
          </a:p>
        </p:txBody>
      </p:sp>
    </p:spTree>
    <p:extLst>
      <p:ext uri="{BB962C8B-B14F-4D97-AF65-F5344CB8AC3E}">
        <p14:creationId xmlns:p14="http://schemas.microsoft.com/office/powerpoint/2010/main" xmlns="" val="3617333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lnSpc>
                <a:spcPct val="110000"/>
              </a:lnSpc>
              <a:buNone/>
            </a:pPr>
            <a:r>
              <a:rPr lang="en-GB" altLang="it-IT" sz="1200" dirty="0" smtClean="0">
                <a:latin typeface="Baskerville Old Face" panose="02020602080505020303" pitchFamily="18" charset="0"/>
              </a:rPr>
              <a:t>Inside the FP cavity the electromagnetic field resonates, traveling for many round-trip before exiting from the cavity. In this way the effective length travelled by the laser radiation is much higher of the length of the arms. </a:t>
            </a:r>
          </a:p>
          <a:p>
            <a:pPr marL="0" marR="0" lvl="0" indent="0" algn="just" defTabSz="914400" rtl="0" eaLnBrk="1" fontAlgn="auto" latinLnBrk="0" hangingPunct="1">
              <a:lnSpc>
                <a:spcPct val="110000"/>
              </a:lnSpc>
              <a:spcBef>
                <a:spcPts val="0"/>
              </a:spcBef>
              <a:spcAft>
                <a:spcPts val="0"/>
              </a:spcAft>
              <a:buClrTx/>
              <a:buSzTx/>
              <a:buFontTx/>
              <a:buNone/>
              <a:tabLst/>
              <a:defRPr/>
            </a:pPr>
            <a:r>
              <a:rPr lang="en-GB" sz="1200" dirty="0" smtClean="0">
                <a:latin typeface="Baskerville Old Face" panose="02020602080505020303" pitchFamily="18" charset="0"/>
              </a:rPr>
              <a:t>The minimum detectable strain </a:t>
            </a:r>
            <a:r>
              <a:rPr lang="en-GB" sz="1200" i="1" dirty="0" err="1" smtClean="0">
                <a:latin typeface="Baskerville Old Face" panose="02020602080505020303" pitchFamily="18" charset="0"/>
              </a:rPr>
              <a:t>h</a:t>
            </a:r>
            <a:r>
              <a:rPr lang="en-GB" sz="1200" baseline="-25000" dirty="0" err="1" smtClean="0">
                <a:latin typeface="Baskerville Old Face" panose="02020602080505020303" pitchFamily="18" charset="0"/>
              </a:rPr>
              <a:t>shot</a:t>
            </a:r>
            <a:r>
              <a:rPr lang="en-GB" sz="1200" dirty="0" smtClean="0">
                <a:latin typeface="Baskerville Old Face" panose="02020602080505020303" pitchFamily="18" charset="0"/>
              </a:rPr>
              <a:t> improves by a factor equals to the optical gain. </a:t>
            </a:r>
            <a:br>
              <a:rPr lang="en-GB" sz="1200" dirty="0" smtClean="0">
                <a:latin typeface="Baskerville Old Face" panose="02020602080505020303" pitchFamily="18" charset="0"/>
              </a:rPr>
            </a:br>
            <a:r>
              <a:rPr lang="en-GB" sz="1200" dirty="0" smtClean="0">
                <a:latin typeface="Baskerville Old Face" panose="02020602080505020303" pitchFamily="18" charset="0"/>
              </a:rPr>
              <a:t>For </a:t>
            </a:r>
            <a:r>
              <a:rPr lang="en-GB" sz="1200" dirty="0" err="1" smtClean="0">
                <a:latin typeface="Baskerville Old Face" panose="02020602080505020303" pitchFamily="18" charset="0"/>
              </a:rPr>
              <a:t>AdV</a:t>
            </a:r>
            <a:r>
              <a:rPr lang="en-GB" sz="1200" dirty="0" smtClean="0">
                <a:latin typeface="Baskerville Old Face" panose="02020602080505020303" pitchFamily="18" charset="0"/>
              </a:rPr>
              <a:t> </a:t>
            </a:r>
            <a:r>
              <a:rPr lang="en-GB" sz="1200" i="1" dirty="0" smtClean="0">
                <a:latin typeface="Baskerville Old Face" panose="02020602080505020303" pitchFamily="18" charset="0"/>
              </a:rPr>
              <a:t>F</a:t>
            </a:r>
            <a:r>
              <a:rPr lang="en-GB" sz="1200" baseline="-25000" dirty="0" smtClean="0">
                <a:latin typeface="Baskerville Old Face" panose="02020602080505020303" pitchFamily="18" charset="0"/>
              </a:rPr>
              <a:t>FP</a:t>
            </a:r>
            <a:r>
              <a:rPr lang="en-GB" sz="1200" dirty="0" smtClean="0">
                <a:latin typeface="Arial" panose="020B0604020202020204" pitchFamily="34" charset="0"/>
                <a:cs typeface="Arial" panose="020B0604020202020204" pitchFamily="34" charset="0"/>
              </a:rPr>
              <a:t>~</a:t>
            </a:r>
            <a:r>
              <a:rPr lang="en-GB" sz="1200" dirty="0" smtClean="0">
                <a:latin typeface="Baskerville Old Face" panose="02020602080505020303" pitchFamily="18" charset="0"/>
              </a:rPr>
              <a:t> 450, resulting in an optical gain (and in a sensitivity improvement) of </a:t>
            </a:r>
            <a:r>
              <a:rPr lang="en-GB" sz="1200" dirty="0" smtClean="0">
                <a:latin typeface="Arial" panose="020B0604020202020204" pitchFamily="34" charset="0"/>
                <a:cs typeface="Arial" panose="020B0604020202020204" pitchFamily="34" charset="0"/>
              </a:rPr>
              <a:t>~ </a:t>
            </a:r>
            <a:r>
              <a:rPr lang="en-GB" sz="1200" dirty="0" smtClean="0">
                <a:latin typeface="Baskerville Old Face" panose="02020602080505020303" pitchFamily="18" charset="0"/>
              </a:rPr>
              <a:t>286.</a:t>
            </a: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97</a:t>
            </a:fld>
            <a:endParaRPr lang="en-GB"/>
          </a:p>
        </p:txBody>
      </p:sp>
    </p:spTree>
    <p:extLst>
      <p:ext uri="{BB962C8B-B14F-4D97-AF65-F5344CB8AC3E}">
        <p14:creationId xmlns:p14="http://schemas.microsoft.com/office/powerpoint/2010/main" xmlns="" val="216764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Increase </a:t>
                </a:r>
                <a:r>
                  <a:rPr lang="en-GB" dirty="0">
                    <a:solidFill>
                      <a:schemeClr val="tx1"/>
                    </a:solidFill>
                  </a:rPr>
                  <a:t>in sensitivity of a factor </a:t>
                </a:r>
                <a14:m>
                  <m:oMath xmlns:m="http://schemas.openxmlformats.org/officeDocument/2006/math">
                    <m:rad>
                      <m:radPr>
                        <m:degHide m:val="on"/>
                        <m:ctrlPr>
                          <a:rPr lang="en-GB" i="1">
                            <a:solidFill>
                              <a:schemeClr val="tx1"/>
                            </a:solidFill>
                            <a:latin typeface="Cambria Math" panose="02040503050406030204" pitchFamily="18" charset="0"/>
                          </a:rPr>
                        </m:ctrlPr>
                      </m:radPr>
                      <m:deg/>
                      <m:e>
                        <m:r>
                          <m:rPr>
                            <m:nor/>
                          </m:rPr>
                          <a:rPr lang="en-GB" dirty="0">
                            <a:solidFill>
                              <a:schemeClr val="tx1"/>
                            </a:solidFill>
                          </a:rPr>
                          <m:t>G</m:t>
                        </m:r>
                        <m:r>
                          <m:rPr>
                            <m:nor/>
                          </m:rPr>
                          <a:rPr lang="en-GB" baseline="-25000" dirty="0">
                            <a:solidFill>
                              <a:schemeClr val="tx1"/>
                            </a:solidFill>
                          </a:rPr>
                          <m:t>PR</m:t>
                        </m:r>
                      </m:e>
                    </m:rad>
                  </m:oMath>
                </a14:m>
                <a:r>
                  <a:rPr lang="en-GB" dirty="0">
                    <a:solidFill>
                      <a:schemeClr val="tx1"/>
                    </a:solidFill>
                  </a:rPr>
                  <a:t> (for </a:t>
                </a:r>
                <a:r>
                  <a:rPr lang="en-GB" dirty="0" err="1">
                    <a:solidFill>
                      <a:schemeClr val="tx1"/>
                    </a:solidFill>
                  </a:rPr>
                  <a:t>AdV</a:t>
                </a:r>
                <a:r>
                  <a:rPr lang="en-GB" dirty="0">
                    <a:solidFill>
                      <a:schemeClr val="tx1"/>
                    </a:solidFill>
                  </a:rPr>
                  <a:t> </a:t>
                </a:r>
                <a:r>
                  <a:rPr lang="en-GB" dirty="0">
                    <a:solidFill>
                      <a:schemeClr val="tx1"/>
                    </a:solidFill>
                    <a:cs typeface="Arial" panose="020B0604020202020204" pitchFamily="34" charset="0"/>
                  </a:rPr>
                  <a:t>~</a:t>
                </a:r>
                <a:r>
                  <a:rPr lang="en-GB" dirty="0">
                    <a:solidFill>
                      <a:schemeClr val="tx1"/>
                    </a:solidFill>
                  </a:rPr>
                  <a:t>6</a:t>
                </a:r>
                <a:r>
                  <a:rPr lang="en-GB" dirty="0" smtClean="0">
                    <a:solidFill>
                      <a:schemeClr val="tx1"/>
                    </a:solidFill>
                  </a:rPr>
                  <a:t>).</a:t>
                </a:r>
              </a:p>
            </p:txBody>
          </p:sp>
        </mc:Choice>
        <mc:Fallback>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Increase </a:t>
                </a:r>
                <a:r>
                  <a:rPr lang="en-GB" dirty="0">
                    <a:solidFill>
                      <a:schemeClr val="tx1"/>
                    </a:solidFill>
                  </a:rPr>
                  <a:t>in sensitivity of a factor </a:t>
                </a:r>
                <a:r>
                  <a:rPr lang="en-GB" i="0">
                    <a:solidFill>
                      <a:schemeClr val="tx1"/>
                    </a:solidFill>
                    <a:latin typeface="Cambria Math" panose="02040503050406030204" pitchFamily="18" charset="0"/>
                  </a:rPr>
                  <a:t>√(</a:t>
                </a:r>
                <a:r>
                  <a:rPr lang="en-GB" i="0" dirty="0">
                    <a:solidFill>
                      <a:schemeClr val="tx1"/>
                    </a:solidFill>
                    <a:latin typeface="Cambria Math" panose="02040503050406030204" pitchFamily="18" charset="0"/>
                  </a:rPr>
                  <a:t>"</a:t>
                </a:r>
                <a:r>
                  <a:rPr lang="en-GB" i="0" dirty="0">
                    <a:solidFill>
                      <a:schemeClr val="tx1"/>
                    </a:solidFill>
                  </a:rPr>
                  <a:t>G</a:t>
                </a:r>
                <a:r>
                  <a:rPr lang="en-GB" i="0" baseline="-25000" dirty="0">
                    <a:solidFill>
                      <a:schemeClr val="tx1"/>
                    </a:solidFill>
                  </a:rPr>
                  <a:t>PR</a:t>
                </a:r>
                <a:r>
                  <a:rPr lang="en-GB" i="0" baseline="-25000" dirty="0">
                    <a:solidFill>
                      <a:schemeClr val="tx1"/>
                    </a:solidFill>
                    <a:latin typeface="Cambria Math" panose="02040503050406030204" pitchFamily="18" charset="0"/>
                  </a:rPr>
                  <a:t>" </a:t>
                </a:r>
                <a:r>
                  <a:rPr lang="en-GB" i="0" baseline="-25000">
                    <a:solidFill>
                      <a:schemeClr val="tx1"/>
                    </a:solidFill>
                    <a:latin typeface="Cambria Math" panose="02040503050406030204" pitchFamily="18" charset="0"/>
                  </a:rPr>
                  <a:t>)</a:t>
                </a:r>
                <a:r>
                  <a:rPr lang="en-GB" dirty="0">
                    <a:solidFill>
                      <a:schemeClr val="tx1"/>
                    </a:solidFill>
                  </a:rPr>
                  <a:t> (for </a:t>
                </a:r>
                <a:r>
                  <a:rPr lang="en-GB" dirty="0" err="1">
                    <a:solidFill>
                      <a:schemeClr val="tx1"/>
                    </a:solidFill>
                  </a:rPr>
                  <a:t>AdV</a:t>
                </a:r>
                <a:r>
                  <a:rPr lang="en-GB" dirty="0">
                    <a:solidFill>
                      <a:schemeClr val="tx1"/>
                    </a:solidFill>
                  </a:rPr>
                  <a:t> </a:t>
                </a:r>
                <a:r>
                  <a:rPr lang="en-GB" dirty="0">
                    <a:solidFill>
                      <a:schemeClr val="tx1"/>
                    </a:solidFill>
                    <a:cs typeface="Arial" panose="020B0604020202020204" pitchFamily="34" charset="0"/>
                  </a:rPr>
                  <a:t>~</a:t>
                </a:r>
                <a:r>
                  <a:rPr lang="en-GB" dirty="0">
                    <a:solidFill>
                      <a:schemeClr val="tx1"/>
                    </a:solidFill>
                  </a:rPr>
                  <a:t>6</a:t>
                </a:r>
                <a:r>
                  <a:rPr lang="en-GB" dirty="0" smtClean="0">
                    <a:solidFill>
                      <a:schemeClr val="tx1"/>
                    </a:solidFill>
                  </a:rPr>
                  <a:t>).</a:t>
                </a:r>
              </a:p>
            </p:txBody>
          </p:sp>
        </mc:Fallback>
      </mc:AlternateContent>
      <p:sp>
        <p:nvSpPr>
          <p:cNvPr id="4" name="Segnaposto numero diapositiva 3"/>
          <p:cNvSpPr>
            <a:spLocks noGrp="1"/>
          </p:cNvSpPr>
          <p:nvPr>
            <p:ph type="sldNum" sz="quarter" idx="10"/>
          </p:nvPr>
        </p:nvSpPr>
        <p:spPr/>
        <p:txBody>
          <a:bodyPr/>
          <a:lstStyle/>
          <a:p>
            <a:fld id="{53B2DCB0-8EF2-4436-8766-55BDDD3C384E}" type="slidenum">
              <a:rPr lang="en-GB" smtClean="0"/>
              <a:pPr/>
              <a:t>98</a:t>
            </a:fld>
            <a:endParaRPr lang="en-GB"/>
          </a:p>
        </p:txBody>
      </p:sp>
    </p:spTree>
    <p:extLst>
      <p:ext uri="{BB962C8B-B14F-4D97-AF65-F5344CB8AC3E}">
        <p14:creationId xmlns:p14="http://schemas.microsoft.com/office/powerpoint/2010/main" xmlns="" val="3399834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Increase </a:t>
                </a:r>
                <a:r>
                  <a:rPr lang="en-GB" dirty="0">
                    <a:solidFill>
                      <a:schemeClr val="tx1"/>
                    </a:solidFill>
                  </a:rPr>
                  <a:t>in sensitivity of a factor </a:t>
                </a:r>
                <a14:m>
                  <m:oMath xmlns:m="http://schemas.openxmlformats.org/officeDocument/2006/math">
                    <m:rad>
                      <m:radPr>
                        <m:degHide m:val="on"/>
                        <m:ctrlPr>
                          <a:rPr lang="en-GB" i="1">
                            <a:solidFill>
                              <a:schemeClr val="tx1"/>
                            </a:solidFill>
                            <a:latin typeface="Cambria Math" panose="02040503050406030204" pitchFamily="18" charset="0"/>
                          </a:rPr>
                        </m:ctrlPr>
                      </m:radPr>
                      <m:deg/>
                      <m:e>
                        <m:r>
                          <m:rPr>
                            <m:nor/>
                          </m:rPr>
                          <a:rPr lang="en-GB" dirty="0">
                            <a:solidFill>
                              <a:schemeClr val="tx1"/>
                            </a:solidFill>
                          </a:rPr>
                          <m:t>G</m:t>
                        </m:r>
                        <m:r>
                          <m:rPr>
                            <m:nor/>
                          </m:rPr>
                          <a:rPr lang="en-GB" baseline="-25000" dirty="0">
                            <a:solidFill>
                              <a:schemeClr val="tx1"/>
                            </a:solidFill>
                          </a:rPr>
                          <m:t>PR</m:t>
                        </m:r>
                      </m:e>
                    </m:rad>
                  </m:oMath>
                </a14:m>
                <a:r>
                  <a:rPr lang="en-GB" dirty="0">
                    <a:solidFill>
                      <a:schemeClr val="tx1"/>
                    </a:solidFill>
                  </a:rPr>
                  <a:t> (for </a:t>
                </a:r>
                <a:r>
                  <a:rPr lang="en-GB" dirty="0" err="1">
                    <a:solidFill>
                      <a:schemeClr val="tx1"/>
                    </a:solidFill>
                  </a:rPr>
                  <a:t>AdV</a:t>
                </a:r>
                <a:r>
                  <a:rPr lang="en-GB" dirty="0">
                    <a:solidFill>
                      <a:schemeClr val="tx1"/>
                    </a:solidFill>
                  </a:rPr>
                  <a:t> </a:t>
                </a:r>
                <a:r>
                  <a:rPr lang="en-GB" dirty="0">
                    <a:solidFill>
                      <a:schemeClr val="tx1"/>
                    </a:solidFill>
                    <a:cs typeface="Arial" panose="020B0604020202020204" pitchFamily="34" charset="0"/>
                  </a:rPr>
                  <a:t>~</a:t>
                </a:r>
                <a:r>
                  <a:rPr lang="en-GB" dirty="0">
                    <a:solidFill>
                      <a:schemeClr val="tx1"/>
                    </a:solidFill>
                  </a:rPr>
                  <a:t>6</a:t>
                </a:r>
                <a:r>
                  <a:rPr lang="en-GB" dirty="0" smtClean="0">
                    <a:solidFill>
                      <a:schemeClr val="tx1"/>
                    </a:solidFill>
                  </a:rPr>
                  <a:t>).</a:t>
                </a:r>
              </a:p>
            </p:txBody>
          </p:sp>
        </mc:Choice>
        <mc:Fallback>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Increase </a:t>
                </a:r>
                <a:r>
                  <a:rPr lang="en-GB" dirty="0">
                    <a:solidFill>
                      <a:schemeClr val="tx1"/>
                    </a:solidFill>
                  </a:rPr>
                  <a:t>in sensitivity of a factor </a:t>
                </a:r>
                <a:r>
                  <a:rPr lang="en-GB" i="0">
                    <a:solidFill>
                      <a:schemeClr val="tx1"/>
                    </a:solidFill>
                    <a:latin typeface="Cambria Math" panose="02040503050406030204" pitchFamily="18" charset="0"/>
                  </a:rPr>
                  <a:t>√(</a:t>
                </a:r>
                <a:r>
                  <a:rPr lang="en-GB" i="0" dirty="0">
                    <a:solidFill>
                      <a:schemeClr val="tx1"/>
                    </a:solidFill>
                    <a:latin typeface="Cambria Math" panose="02040503050406030204" pitchFamily="18" charset="0"/>
                  </a:rPr>
                  <a:t>"</a:t>
                </a:r>
                <a:r>
                  <a:rPr lang="en-GB" i="0" dirty="0">
                    <a:solidFill>
                      <a:schemeClr val="tx1"/>
                    </a:solidFill>
                  </a:rPr>
                  <a:t>G</a:t>
                </a:r>
                <a:r>
                  <a:rPr lang="en-GB" i="0" baseline="-25000" dirty="0">
                    <a:solidFill>
                      <a:schemeClr val="tx1"/>
                    </a:solidFill>
                  </a:rPr>
                  <a:t>PR</a:t>
                </a:r>
                <a:r>
                  <a:rPr lang="en-GB" i="0" baseline="-25000" dirty="0">
                    <a:solidFill>
                      <a:schemeClr val="tx1"/>
                    </a:solidFill>
                    <a:latin typeface="Cambria Math" panose="02040503050406030204" pitchFamily="18" charset="0"/>
                  </a:rPr>
                  <a:t>" </a:t>
                </a:r>
                <a:r>
                  <a:rPr lang="en-GB" i="0" baseline="-25000">
                    <a:solidFill>
                      <a:schemeClr val="tx1"/>
                    </a:solidFill>
                    <a:latin typeface="Cambria Math" panose="02040503050406030204" pitchFamily="18" charset="0"/>
                  </a:rPr>
                  <a:t>)</a:t>
                </a:r>
                <a:r>
                  <a:rPr lang="en-GB" dirty="0">
                    <a:solidFill>
                      <a:schemeClr val="tx1"/>
                    </a:solidFill>
                  </a:rPr>
                  <a:t> (for </a:t>
                </a:r>
                <a:r>
                  <a:rPr lang="en-GB" dirty="0" err="1">
                    <a:solidFill>
                      <a:schemeClr val="tx1"/>
                    </a:solidFill>
                  </a:rPr>
                  <a:t>AdV</a:t>
                </a:r>
                <a:r>
                  <a:rPr lang="en-GB" dirty="0">
                    <a:solidFill>
                      <a:schemeClr val="tx1"/>
                    </a:solidFill>
                  </a:rPr>
                  <a:t> </a:t>
                </a:r>
                <a:r>
                  <a:rPr lang="en-GB" dirty="0">
                    <a:solidFill>
                      <a:schemeClr val="tx1"/>
                    </a:solidFill>
                    <a:cs typeface="Arial" panose="020B0604020202020204" pitchFamily="34" charset="0"/>
                  </a:rPr>
                  <a:t>~</a:t>
                </a:r>
                <a:r>
                  <a:rPr lang="en-GB" dirty="0">
                    <a:solidFill>
                      <a:schemeClr val="tx1"/>
                    </a:solidFill>
                  </a:rPr>
                  <a:t>6</a:t>
                </a:r>
                <a:r>
                  <a:rPr lang="en-GB" dirty="0" smtClean="0">
                    <a:solidFill>
                      <a:schemeClr val="tx1"/>
                    </a:solidFill>
                  </a:rPr>
                  <a:t>).</a:t>
                </a:r>
              </a:p>
            </p:txBody>
          </p:sp>
        </mc:Fallback>
      </mc:AlternateContent>
      <p:sp>
        <p:nvSpPr>
          <p:cNvPr id="4" name="Segnaposto numero diapositiva 3"/>
          <p:cNvSpPr>
            <a:spLocks noGrp="1"/>
          </p:cNvSpPr>
          <p:nvPr>
            <p:ph type="sldNum" sz="quarter" idx="10"/>
          </p:nvPr>
        </p:nvSpPr>
        <p:spPr/>
        <p:txBody>
          <a:bodyPr/>
          <a:lstStyle/>
          <a:p>
            <a:fld id="{53B2DCB0-8EF2-4436-8766-55BDDD3C384E}" type="slidenum">
              <a:rPr lang="en-GB" smtClean="0"/>
              <a:pPr/>
              <a:t>99</a:t>
            </a:fld>
            <a:endParaRPr lang="en-GB"/>
          </a:p>
        </p:txBody>
      </p:sp>
    </p:spTree>
    <p:extLst>
      <p:ext uri="{BB962C8B-B14F-4D97-AF65-F5344CB8AC3E}">
        <p14:creationId xmlns:p14="http://schemas.microsoft.com/office/powerpoint/2010/main" xmlns="" val="1933832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Tuning of the SR position at a microscopic scale allows to change the frequency of the maximal sensitivity, optimizing the ITF for different astrophysical sources.</a:t>
            </a:r>
          </a:p>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100</a:t>
            </a:fld>
            <a:endParaRPr lang="en-GB"/>
          </a:p>
        </p:txBody>
      </p:sp>
    </p:spTree>
    <p:extLst>
      <p:ext uri="{BB962C8B-B14F-4D97-AF65-F5344CB8AC3E}">
        <p14:creationId xmlns:p14="http://schemas.microsoft.com/office/powerpoint/2010/main" xmlns="" val="263149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beam is extracted from the cavity and deflected toward the B4 photodiode with a dedicated optic, the Pickoff Plate (POP), tilted by 6° with respect to the main laser beam;</a:t>
            </a:r>
          </a:p>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102</a:t>
            </a:fld>
            <a:endParaRPr lang="en-GB"/>
          </a:p>
        </p:txBody>
      </p:sp>
    </p:spTree>
    <p:extLst>
      <p:ext uri="{BB962C8B-B14F-4D97-AF65-F5344CB8AC3E}">
        <p14:creationId xmlns:p14="http://schemas.microsoft.com/office/powerpoint/2010/main" xmlns="" val="158116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it-IT" sz="1200" dirty="0" smtClean="0">
                    <a:latin typeface="Baskerville Old Face" panose="02020602080505020303" pitchFamily="18" charset="0"/>
                  </a:rPr>
                  <a:t>In Virgo stabilization servos had been already implemented with </a:t>
                </a:r>
                <a:r>
                  <a:rPr lang="en-GB" altLang="it-IT" sz="1200" dirty="0">
                    <a:latin typeface="Baskerville Old Face" panose="02020602080505020303" pitchFamily="18" charset="0"/>
                  </a:rPr>
                  <a:t>a noise reduction of a factor 10 in the whole frequency window of interest </a:t>
                </a:r>
                <a:r>
                  <a:rPr lang="en-GB" altLang="it-IT" sz="1200" dirty="0" smtClean="0">
                    <a:latin typeface="Baskerville Old Face" panose="02020602080505020303" pitchFamily="18" charset="0"/>
                  </a:rPr>
                  <a:t>but, nevertheless</a:t>
                </a:r>
                <a:r>
                  <a:rPr lang="en-GB" altLang="it-IT" sz="1200" dirty="0">
                    <a:latin typeface="Baskerville Old Face" panose="02020602080505020303" pitchFamily="18" charset="0"/>
                  </a:rPr>
                  <a:t>, the limit of </a:t>
                </a:r>
                <a14:m>
                  <m:oMath xmlns:m="http://schemas.openxmlformats.org/officeDocument/2006/math">
                    <m:sSup>
                      <m:sSupPr>
                        <m:ctrlPr>
                          <a:rPr lang="en-GB" altLang="it-IT" sz="1200" i="1" smtClean="0">
                            <a:latin typeface="Cambria Math" panose="02040503050406030204" pitchFamily="18" charset="0"/>
                          </a:rPr>
                        </m:ctrlPr>
                      </m:sSupPr>
                      <m:e>
                        <m:r>
                          <a:rPr lang="it-IT" altLang="it-IT" sz="1200" b="0" i="1" smtClean="0">
                            <a:latin typeface="Cambria Math" panose="02040503050406030204" pitchFamily="18" charset="0"/>
                          </a:rPr>
                          <m:t>10</m:t>
                        </m:r>
                      </m:e>
                      <m:sup>
                        <m:r>
                          <a:rPr lang="it-IT" altLang="it-IT" sz="1200" b="0" i="1" smtClean="0">
                            <a:latin typeface="Cambria Math" panose="02040503050406030204" pitchFamily="18" charset="0"/>
                          </a:rPr>
                          <m:t>−7</m:t>
                        </m:r>
                      </m:sup>
                    </m:sSup>
                    <m:r>
                      <a:rPr lang="it-IT" altLang="it-IT" sz="1200" b="0" i="1" smtClean="0">
                        <a:latin typeface="Cambria Math" panose="02040503050406030204" pitchFamily="18" charset="0"/>
                      </a:rPr>
                      <m:t> </m:t>
                    </m:r>
                    <m:sSup>
                      <m:sSupPr>
                        <m:ctrlPr>
                          <a:rPr lang="it-IT" altLang="it-IT" sz="1200" b="0" i="1" smtClean="0">
                            <a:latin typeface="Cambria Math" panose="02040503050406030204" pitchFamily="18" charset="0"/>
                          </a:rPr>
                        </m:ctrlPr>
                      </m:sSupPr>
                      <m:e>
                        <m:r>
                          <a:rPr lang="it-IT" altLang="it-IT" sz="1200" b="0" i="1" smtClean="0">
                            <a:latin typeface="Cambria Math" panose="02040503050406030204" pitchFamily="18" charset="0"/>
                          </a:rPr>
                          <m:t>𝐻𝑧</m:t>
                        </m:r>
                      </m:e>
                      <m:sup>
                        <m:r>
                          <a:rPr lang="it-IT" altLang="it-IT" sz="1200" b="0" i="1" smtClean="0">
                            <a:latin typeface="Cambria Math" panose="02040503050406030204" pitchFamily="18" charset="0"/>
                          </a:rPr>
                          <m:t>−</m:t>
                        </m:r>
                        <m:f>
                          <m:fPr>
                            <m:ctrlPr>
                              <a:rPr lang="it-IT" altLang="it-IT" sz="1200" b="0" i="1" smtClean="0">
                                <a:latin typeface="Cambria Math" panose="02040503050406030204" pitchFamily="18" charset="0"/>
                              </a:rPr>
                            </m:ctrlPr>
                          </m:fPr>
                          <m:num>
                            <m:r>
                              <a:rPr lang="it-IT" altLang="it-IT" sz="1200" b="0" i="1" smtClean="0">
                                <a:latin typeface="Cambria Math" panose="02040503050406030204" pitchFamily="18" charset="0"/>
                              </a:rPr>
                              <m:t>1</m:t>
                            </m:r>
                          </m:num>
                          <m:den>
                            <m:r>
                              <a:rPr lang="it-IT" altLang="it-IT" sz="1200" b="0" i="1" smtClean="0">
                                <a:latin typeface="Cambria Math" panose="02040503050406030204" pitchFamily="18" charset="0"/>
                              </a:rPr>
                              <m:t>2</m:t>
                            </m:r>
                          </m:den>
                        </m:f>
                      </m:sup>
                    </m:sSup>
                    <m:r>
                      <a:rPr lang="it-IT" altLang="it-IT" sz="1200" b="0" i="1" smtClean="0">
                        <a:latin typeface="Cambria Math" panose="02040503050406030204" pitchFamily="18" charset="0"/>
                      </a:rPr>
                      <m:t> </m:t>
                    </m:r>
                  </m:oMath>
                </a14:m>
                <a:r>
                  <a:rPr lang="en-GB" altLang="it-IT" sz="1200" dirty="0" smtClean="0">
                    <a:latin typeface="Baskerville Old Face" panose="02020602080505020303" pitchFamily="18" charset="0"/>
                  </a:rPr>
                  <a:t>of </a:t>
                </a:r>
                <a:r>
                  <a:rPr lang="en-GB" altLang="it-IT" sz="1200" dirty="0">
                    <a:latin typeface="Baskerville Old Face" panose="02020602080505020303" pitchFamily="18" charset="0"/>
                  </a:rPr>
                  <a:t>the intrinsic noise of the photodetector is not </a:t>
                </a:r>
                <a:r>
                  <a:rPr lang="en-GB" altLang="it-IT" sz="1200" dirty="0" smtClean="0">
                    <a:latin typeface="Baskerville Old Face" panose="02020602080505020303" pitchFamily="18" charset="0"/>
                  </a:rPr>
                  <a:t>enough for </a:t>
                </a:r>
                <a:r>
                  <a:rPr lang="en-GB" altLang="it-IT" sz="1200" dirty="0" err="1" smtClean="0">
                    <a:latin typeface="Baskerville Old Face" panose="02020602080505020303" pitchFamily="18" charset="0"/>
                  </a:rPr>
                  <a:t>AdV.</a:t>
                </a:r>
                <a:r>
                  <a:rPr lang="en-GB" altLang="it-IT" sz="1200" dirty="0" smtClean="0">
                    <a:latin typeface="Baskerville Old Face" panose="02020602080505020303" pitchFamily="18" charset="0"/>
                  </a:rPr>
                  <a:t> </a:t>
                </a:r>
                <a:r>
                  <a:rPr lang="en-GB" altLang="it-IT" sz="1200" dirty="0">
                    <a:latin typeface="Baskerville Old Face" panose="02020602080505020303" pitchFamily="18" charset="0"/>
                  </a:rPr>
                  <a:t>The stabilization servos should gain another order of magnitude </a:t>
                </a:r>
                <a:r>
                  <a:rPr lang="en-GB" altLang="it-IT" sz="1200" dirty="0" smtClean="0">
                    <a:latin typeface="Baskerville Old Face" panose="02020602080505020303" pitchFamily="18" charset="0"/>
                  </a:rPr>
                  <a:t>to go </a:t>
                </a:r>
                <a:r>
                  <a:rPr lang="en-GB" altLang="it-IT" sz="1200" dirty="0">
                    <a:latin typeface="Baskerville Old Face" panose="02020602080505020303" pitchFamily="18" charset="0"/>
                  </a:rPr>
                  <a:t>below the required sensitivity, but this cannot be achieved with the current technology.</a:t>
                </a:r>
                <a:endParaRPr lang="en-US" altLang="it-IT" sz="1200" dirty="0" smtClean="0">
                  <a:latin typeface="Baskerville Old Face" panose="02020602080505020303" pitchFamily="18" charset="0"/>
                </a:endParaRPr>
              </a:p>
              <a:p>
                <a:endParaRPr lang="en-GB" dirty="0"/>
              </a:p>
            </p:txBody>
          </p:sp>
        </mc:Choice>
        <mc:Fallback>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it-IT" sz="1200" dirty="0" smtClean="0">
                    <a:latin typeface="Baskerville Old Face" panose="02020602080505020303" pitchFamily="18" charset="0"/>
                  </a:rPr>
                  <a:t>In Virgo stabilization servos had been already implemented with </a:t>
                </a:r>
                <a:r>
                  <a:rPr lang="en-GB" altLang="it-IT" sz="1200" dirty="0">
                    <a:latin typeface="Baskerville Old Face" panose="02020602080505020303" pitchFamily="18" charset="0"/>
                  </a:rPr>
                  <a:t>a noise reduction of a factor 10 in the whole frequency window of interest </a:t>
                </a:r>
                <a:r>
                  <a:rPr lang="en-GB" altLang="it-IT" sz="1200" dirty="0" smtClean="0">
                    <a:latin typeface="Baskerville Old Face" panose="02020602080505020303" pitchFamily="18" charset="0"/>
                  </a:rPr>
                  <a:t>but, nevertheless</a:t>
                </a:r>
                <a:r>
                  <a:rPr lang="en-GB" altLang="it-IT" sz="1200" dirty="0">
                    <a:latin typeface="Baskerville Old Face" panose="02020602080505020303" pitchFamily="18" charset="0"/>
                  </a:rPr>
                  <a:t>, the limit of </a:t>
                </a:r>
                <a:r>
                  <a:rPr lang="en-GB" altLang="it-IT" sz="1200" i="0" smtClean="0">
                    <a:latin typeface="Cambria Math" panose="02040503050406030204" pitchFamily="18" charset="0"/>
                  </a:rPr>
                  <a:t>〖</a:t>
                </a:r>
                <a:r>
                  <a:rPr lang="it-IT" altLang="it-IT" sz="1200" b="0" i="0" smtClean="0">
                    <a:latin typeface="Cambria Math" panose="02040503050406030204" pitchFamily="18" charset="0"/>
                  </a:rPr>
                  <a:t>10</a:t>
                </a:r>
                <a:r>
                  <a:rPr lang="en-GB" altLang="it-IT" sz="1200" b="0" i="0" smtClean="0">
                    <a:latin typeface="Cambria Math" panose="02040503050406030204" pitchFamily="18" charset="0"/>
                  </a:rPr>
                  <a:t>〗^(</a:t>
                </a:r>
                <a:r>
                  <a:rPr lang="it-IT" altLang="it-IT" sz="1200" b="0" i="0" smtClean="0">
                    <a:latin typeface="Cambria Math" panose="02040503050406030204" pitchFamily="18" charset="0"/>
                  </a:rPr>
                  <a:t>−7</a:t>
                </a:r>
                <a:r>
                  <a:rPr lang="en-GB" altLang="it-IT" sz="1200" b="0" i="0" smtClean="0">
                    <a:latin typeface="Cambria Math" panose="02040503050406030204" pitchFamily="18" charset="0"/>
                  </a:rPr>
                  <a:t>)</a:t>
                </a:r>
                <a:r>
                  <a:rPr lang="it-IT" altLang="it-IT" sz="1200" b="0" i="0" smtClean="0">
                    <a:latin typeface="Cambria Math" panose="02040503050406030204" pitchFamily="18" charset="0"/>
                  </a:rPr>
                  <a:t>  〖𝐻𝑧〗^(−1/2)  </a:t>
                </a:r>
                <a:r>
                  <a:rPr lang="en-GB" altLang="it-IT" sz="1200" dirty="0" smtClean="0">
                    <a:latin typeface="Baskerville Old Face" panose="02020602080505020303" pitchFamily="18" charset="0"/>
                  </a:rPr>
                  <a:t>of </a:t>
                </a:r>
                <a:r>
                  <a:rPr lang="en-GB" altLang="it-IT" sz="1200" dirty="0">
                    <a:latin typeface="Baskerville Old Face" panose="02020602080505020303" pitchFamily="18" charset="0"/>
                  </a:rPr>
                  <a:t>the intrinsic noise of the photodetector is not </a:t>
                </a:r>
                <a:r>
                  <a:rPr lang="en-GB" altLang="it-IT" sz="1200" dirty="0" smtClean="0">
                    <a:latin typeface="Baskerville Old Face" panose="02020602080505020303" pitchFamily="18" charset="0"/>
                  </a:rPr>
                  <a:t>enough for </a:t>
                </a:r>
                <a:r>
                  <a:rPr lang="en-GB" altLang="it-IT" sz="1200" dirty="0" err="1" smtClean="0">
                    <a:latin typeface="Baskerville Old Face" panose="02020602080505020303" pitchFamily="18" charset="0"/>
                  </a:rPr>
                  <a:t>AdV.</a:t>
                </a:r>
                <a:r>
                  <a:rPr lang="en-GB" altLang="it-IT" sz="1200" dirty="0" smtClean="0">
                    <a:latin typeface="Baskerville Old Face" panose="02020602080505020303" pitchFamily="18" charset="0"/>
                  </a:rPr>
                  <a:t> </a:t>
                </a:r>
                <a:r>
                  <a:rPr lang="en-GB" altLang="it-IT" sz="1200" dirty="0">
                    <a:latin typeface="Baskerville Old Face" panose="02020602080505020303" pitchFamily="18" charset="0"/>
                  </a:rPr>
                  <a:t>The stabilization servos should gain another order of magnitude </a:t>
                </a:r>
                <a:r>
                  <a:rPr lang="en-GB" altLang="it-IT" sz="1200" dirty="0" smtClean="0">
                    <a:latin typeface="Baskerville Old Face" panose="02020602080505020303" pitchFamily="18" charset="0"/>
                  </a:rPr>
                  <a:t>to go </a:t>
                </a:r>
                <a:r>
                  <a:rPr lang="en-GB" altLang="it-IT" sz="1200" dirty="0">
                    <a:latin typeface="Baskerville Old Face" panose="02020602080505020303" pitchFamily="18" charset="0"/>
                  </a:rPr>
                  <a:t>below the required sensitivity, but this cannot be achieved with the current technology.</a:t>
                </a:r>
                <a:endParaRPr lang="en-US" altLang="it-IT" sz="1200" dirty="0" smtClean="0">
                  <a:latin typeface="Baskerville Old Face" panose="02020602080505020303" pitchFamily="18" charset="0"/>
                </a:endParaRPr>
              </a:p>
              <a:p>
                <a:endParaRPr lang="en-GB" dirty="0"/>
              </a:p>
            </p:txBody>
          </p:sp>
        </mc:Fallback>
      </mc:AlternateContent>
    </p:spTree>
    <p:extLst>
      <p:ext uri="{BB962C8B-B14F-4D97-AF65-F5344CB8AC3E}">
        <p14:creationId xmlns:p14="http://schemas.microsoft.com/office/powerpoint/2010/main" xmlns="" val="3863515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112</a:t>
            </a:fld>
            <a:endParaRPr lang="en-GB"/>
          </a:p>
        </p:txBody>
      </p:sp>
    </p:spTree>
    <p:extLst>
      <p:ext uri="{BB962C8B-B14F-4D97-AF65-F5344CB8AC3E}">
        <p14:creationId xmlns:p14="http://schemas.microsoft.com/office/powerpoint/2010/main" xmlns="" val="1479780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Along its propagation direction, a Gaussian beam acquires a phase shift which differs from that for a plane wave with the same optical frequency. </a:t>
            </a:r>
          </a:p>
          <a:p>
            <a:r>
              <a:rPr lang="en-GB" dirty="0" smtClean="0"/>
              <a:t>The </a:t>
            </a:r>
            <a:r>
              <a:rPr lang="en-GB" dirty="0" err="1" smtClean="0"/>
              <a:t>Gouy</a:t>
            </a:r>
            <a:r>
              <a:rPr lang="en-GB" dirty="0" smtClean="0"/>
              <a:t> phase shift of any focused beam originates from the transverse spatial confinement, which, through the uncertainty principle, introduces a spread in the transverse momenta and hence a shift in the expectation value of the axial propagation constant.</a:t>
            </a:r>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125</a:t>
            </a:fld>
            <a:endParaRPr lang="en-GB"/>
          </a:p>
        </p:txBody>
      </p:sp>
    </p:spTree>
    <p:extLst>
      <p:ext uri="{BB962C8B-B14F-4D97-AF65-F5344CB8AC3E}">
        <p14:creationId xmlns:p14="http://schemas.microsoft.com/office/powerpoint/2010/main" xmlns="" val="2229606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Arial" panose="020B0604020202020204" pitchFamily="34" charset="0"/>
              <a:buChar char="•"/>
            </a:pPr>
            <a:r>
              <a:rPr lang="en-GB" dirty="0" smtClean="0"/>
              <a:t>L: increase the arm length decrease the quantum noise; </a:t>
            </a:r>
          </a:p>
          <a:p>
            <a:pPr>
              <a:buFont typeface="Arial" panose="020B0604020202020204" pitchFamily="34" charset="0"/>
              <a:buChar char="•"/>
            </a:pPr>
            <a:r>
              <a:rPr lang="en-GB" dirty="0" smtClean="0"/>
              <a:t>Pin: increase the input power reduce the shot noise, but increase the radiation pressure</a:t>
            </a:r>
          </a:p>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10</a:t>
            </a:fld>
            <a:endParaRPr lang="en-GB"/>
          </a:p>
        </p:txBody>
      </p:sp>
    </p:spTree>
    <p:extLst>
      <p:ext uri="{BB962C8B-B14F-4D97-AF65-F5344CB8AC3E}">
        <p14:creationId xmlns:p14="http://schemas.microsoft.com/office/powerpoint/2010/main" xmlns="" val="247100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lnSpc>
                <a:spcPct val="110000"/>
              </a:lnSpc>
              <a:buNone/>
            </a:pPr>
            <a:r>
              <a:rPr lang="en-GB" altLang="it-IT" sz="1200" dirty="0" smtClean="0">
                <a:latin typeface="Baskerville Old Face" panose="02020602080505020303" pitchFamily="18" charset="0"/>
              </a:rPr>
              <a:t>Inside the FP cavity the electromagnetic field resonates, traveling for many round-trip before exiting from the cavity. In this way the effective length travelled by the laser radiation is much higher of the length of the arms. </a:t>
            </a:r>
          </a:p>
          <a:p>
            <a:pPr marL="0" marR="0" lvl="0" indent="0" algn="just" defTabSz="914400" rtl="0" eaLnBrk="1" fontAlgn="auto" latinLnBrk="0" hangingPunct="1">
              <a:lnSpc>
                <a:spcPct val="110000"/>
              </a:lnSpc>
              <a:spcBef>
                <a:spcPts val="0"/>
              </a:spcBef>
              <a:spcAft>
                <a:spcPts val="0"/>
              </a:spcAft>
              <a:buClrTx/>
              <a:buSzTx/>
              <a:buFontTx/>
              <a:buNone/>
              <a:tabLst/>
              <a:defRPr/>
            </a:pPr>
            <a:r>
              <a:rPr lang="en-GB" sz="1200" dirty="0" smtClean="0">
                <a:latin typeface="Baskerville Old Face" panose="02020602080505020303" pitchFamily="18" charset="0"/>
              </a:rPr>
              <a:t>The minimum detectable strain </a:t>
            </a:r>
            <a:r>
              <a:rPr lang="en-GB" sz="1200" i="1" dirty="0" err="1" smtClean="0">
                <a:latin typeface="Baskerville Old Face" panose="02020602080505020303" pitchFamily="18" charset="0"/>
              </a:rPr>
              <a:t>h</a:t>
            </a:r>
            <a:r>
              <a:rPr lang="en-GB" sz="1200" baseline="-25000" dirty="0" err="1" smtClean="0">
                <a:latin typeface="Baskerville Old Face" panose="02020602080505020303" pitchFamily="18" charset="0"/>
              </a:rPr>
              <a:t>shot</a:t>
            </a:r>
            <a:r>
              <a:rPr lang="en-GB" sz="1200" dirty="0" smtClean="0">
                <a:latin typeface="Baskerville Old Face" panose="02020602080505020303" pitchFamily="18" charset="0"/>
              </a:rPr>
              <a:t> improves by a factor equals to the optical gain. </a:t>
            </a:r>
            <a:br>
              <a:rPr lang="en-GB" sz="1200" dirty="0" smtClean="0">
                <a:latin typeface="Baskerville Old Face" panose="02020602080505020303" pitchFamily="18" charset="0"/>
              </a:rPr>
            </a:br>
            <a:r>
              <a:rPr lang="en-GB" sz="1200" dirty="0" smtClean="0">
                <a:latin typeface="Baskerville Old Face" panose="02020602080505020303" pitchFamily="18" charset="0"/>
              </a:rPr>
              <a:t>For </a:t>
            </a:r>
            <a:r>
              <a:rPr lang="en-GB" sz="1200" dirty="0" err="1" smtClean="0">
                <a:latin typeface="Baskerville Old Face" panose="02020602080505020303" pitchFamily="18" charset="0"/>
              </a:rPr>
              <a:t>AdV</a:t>
            </a:r>
            <a:r>
              <a:rPr lang="en-GB" sz="1200" dirty="0" smtClean="0">
                <a:latin typeface="Baskerville Old Face" panose="02020602080505020303" pitchFamily="18" charset="0"/>
              </a:rPr>
              <a:t> </a:t>
            </a:r>
            <a:r>
              <a:rPr lang="en-GB" sz="1200" i="1" dirty="0" smtClean="0">
                <a:latin typeface="Baskerville Old Face" panose="02020602080505020303" pitchFamily="18" charset="0"/>
              </a:rPr>
              <a:t>F</a:t>
            </a:r>
            <a:r>
              <a:rPr lang="en-GB" sz="1200" baseline="-25000" dirty="0" smtClean="0">
                <a:latin typeface="Baskerville Old Face" panose="02020602080505020303" pitchFamily="18" charset="0"/>
              </a:rPr>
              <a:t>FP</a:t>
            </a:r>
            <a:r>
              <a:rPr lang="en-GB" sz="1200" dirty="0" smtClean="0">
                <a:latin typeface="Arial" panose="020B0604020202020204" pitchFamily="34" charset="0"/>
                <a:cs typeface="Arial" panose="020B0604020202020204" pitchFamily="34" charset="0"/>
              </a:rPr>
              <a:t>~</a:t>
            </a:r>
            <a:r>
              <a:rPr lang="en-GB" sz="1200" dirty="0" smtClean="0">
                <a:latin typeface="Baskerville Old Face" panose="02020602080505020303" pitchFamily="18" charset="0"/>
              </a:rPr>
              <a:t> 450, resulting in an optical gain (and in a sensitivity improvement) of </a:t>
            </a:r>
            <a:r>
              <a:rPr lang="en-GB" sz="1200" dirty="0" smtClean="0">
                <a:latin typeface="Arial" panose="020B0604020202020204" pitchFamily="34" charset="0"/>
                <a:cs typeface="Arial" panose="020B0604020202020204" pitchFamily="34" charset="0"/>
              </a:rPr>
              <a:t>~ </a:t>
            </a:r>
            <a:r>
              <a:rPr lang="en-GB" sz="1200" dirty="0" smtClean="0">
                <a:latin typeface="Baskerville Old Face" panose="02020602080505020303" pitchFamily="18" charset="0"/>
              </a:rPr>
              <a:t>286.</a:t>
            </a:r>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11</a:t>
            </a:fld>
            <a:endParaRPr lang="en-GB"/>
          </a:p>
        </p:txBody>
      </p:sp>
    </p:spTree>
    <p:extLst>
      <p:ext uri="{BB962C8B-B14F-4D97-AF65-F5344CB8AC3E}">
        <p14:creationId xmlns:p14="http://schemas.microsoft.com/office/powerpoint/2010/main" xmlns="" val="1305116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Increase </a:t>
                </a:r>
                <a:r>
                  <a:rPr lang="en-GB" dirty="0">
                    <a:solidFill>
                      <a:schemeClr val="tx1"/>
                    </a:solidFill>
                  </a:rPr>
                  <a:t>in sensitivity of a factor </a:t>
                </a:r>
                <a14:m>
                  <m:oMath xmlns:m="http://schemas.openxmlformats.org/officeDocument/2006/math">
                    <m:rad>
                      <m:radPr>
                        <m:degHide m:val="on"/>
                        <m:ctrlPr>
                          <a:rPr lang="en-GB" i="1">
                            <a:solidFill>
                              <a:schemeClr val="tx1"/>
                            </a:solidFill>
                            <a:latin typeface="Cambria Math" panose="02040503050406030204" pitchFamily="18" charset="0"/>
                          </a:rPr>
                        </m:ctrlPr>
                      </m:radPr>
                      <m:deg/>
                      <m:e>
                        <m:r>
                          <m:rPr>
                            <m:nor/>
                          </m:rPr>
                          <a:rPr lang="en-GB" dirty="0">
                            <a:solidFill>
                              <a:schemeClr val="tx1"/>
                            </a:solidFill>
                          </a:rPr>
                          <m:t>G</m:t>
                        </m:r>
                        <m:r>
                          <m:rPr>
                            <m:nor/>
                          </m:rPr>
                          <a:rPr lang="en-GB" baseline="-25000" dirty="0">
                            <a:solidFill>
                              <a:schemeClr val="tx1"/>
                            </a:solidFill>
                          </a:rPr>
                          <m:t>PR</m:t>
                        </m:r>
                      </m:e>
                    </m:rad>
                  </m:oMath>
                </a14:m>
                <a:r>
                  <a:rPr lang="en-GB" dirty="0">
                    <a:solidFill>
                      <a:schemeClr val="tx1"/>
                    </a:solidFill>
                  </a:rPr>
                  <a:t> (for </a:t>
                </a:r>
                <a:r>
                  <a:rPr lang="en-GB" dirty="0" err="1">
                    <a:solidFill>
                      <a:schemeClr val="tx1"/>
                    </a:solidFill>
                  </a:rPr>
                  <a:t>AdV</a:t>
                </a:r>
                <a:r>
                  <a:rPr lang="en-GB" dirty="0">
                    <a:solidFill>
                      <a:schemeClr val="tx1"/>
                    </a:solidFill>
                  </a:rPr>
                  <a:t> </a:t>
                </a:r>
                <a:r>
                  <a:rPr lang="en-GB" dirty="0">
                    <a:solidFill>
                      <a:schemeClr val="tx1"/>
                    </a:solidFill>
                    <a:cs typeface="Arial" panose="020B0604020202020204" pitchFamily="34" charset="0"/>
                  </a:rPr>
                  <a:t>~</a:t>
                </a:r>
                <a:r>
                  <a:rPr lang="en-GB" dirty="0">
                    <a:solidFill>
                      <a:schemeClr val="tx1"/>
                    </a:solidFill>
                  </a:rPr>
                  <a:t>6</a:t>
                </a:r>
                <a:r>
                  <a:rPr lang="en-GB" dirty="0" smtClean="0">
                    <a:solidFill>
                      <a:schemeClr val="tx1"/>
                    </a:solidFill>
                  </a:rPr>
                  <a:t>).</a:t>
                </a:r>
              </a:p>
            </p:txBody>
          </p:sp>
        </mc:Choice>
        <mc:Fallback>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Increase </a:t>
                </a:r>
                <a:r>
                  <a:rPr lang="en-GB" dirty="0">
                    <a:solidFill>
                      <a:schemeClr val="tx1"/>
                    </a:solidFill>
                  </a:rPr>
                  <a:t>in sensitivity of a factor </a:t>
                </a:r>
                <a:r>
                  <a:rPr lang="en-GB" i="0">
                    <a:solidFill>
                      <a:schemeClr val="tx1"/>
                    </a:solidFill>
                    <a:latin typeface="Cambria Math" panose="02040503050406030204" pitchFamily="18" charset="0"/>
                  </a:rPr>
                  <a:t>√(</a:t>
                </a:r>
                <a:r>
                  <a:rPr lang="en-GB" i="0" dirty="0">
                    <a:solidFill>
                      <a:schemeClr val="tx1"/>
                    </a:solidFill>
                    <a:latin typeface="Cambria Math" panose="02040503050406030204" pitchFamily="18" charset="0"/>
                  </a:rPr>
                  <a:t>"</a:t>
                </a:r>
                <a:r>
                  <a:rPr lang="en-GB" i="0" dirty="0">
                    <a:solidFill>
                      <a:schemeClr val="tx1"/>
                    </a:solidFill>
                  </a:rPr>
                  <a:t>G</a:t>
                </a:r>
                <a:r>
                  <a:rPr lang="en-GB" i="0" baseline="-25000" dirty="0">
                    <a:solidFill>
                      <a:schemeClr val="tx1"/>
                    </a:solidFill>
                  </a:rPr>
                  <a:t>PR</a:t>
                </a:r>
                <a:r>
                  <a:rPr lang="en-GB" i="0" baseline="-25000" dirty="0">
                    <a:solidFill>
                      <a:schemeClr val="tx1"/>
                    </a:solidFill>
                    <a:latin typeface="Cambria Math" panose="02040503050406030204" pitchFamily="18" charset="0"/>
                  </a:rPr>
                  <a:t>" </a:t>
                </a:r>
                <a:r>
                  <a:rPr lang="en-GB" i="0" baseline="-25000">
                    <a:solidFill>
                      <a:schemeClr val="tx1"/>
                    </a:solidFill>
                    <a:latin typeface="Cambria Math" panose="02040503050406030204" pitchFamily="18" charset="0"/>
                  </a:rPr>
                  <a:t>)</a:t>
                </a:r>
                <a:r>
                  <a:rPr lang="en-GB" dirty="0">
                    <a:solidFill>
                      <a:schemeClr val="tx1"/>
                    </a:solidFill>
                  </a:rPr>
                  <a:t> (for </a:t>
                </a:r>
                <a:r>
                  <a:rPr lang="en-GB" dirty="0" err="1">
                    <a:solidFill>
                      <a:schemeClr val="tx1"/>
                    </a:solidFill>
                  </a:rPr>
                  <a:t>AdV</a:t>
                </a:r>
                <a:r>
                  <a:rPr lang="en-GB" dirty="0">
                    <a:solidFill>
                      <a:schemeClr val="tx1"/>
                    </a:solidFill>
                  </a:rPr>
                  <a:t> </a:t>
                </a:r>
                <a:r>
                  <a:rPr lang="en-GB" dirty="0">
                    <a:solidFill>
                      <a:schemeClr val="tx1"/>
                    </a:solidFill>
                    <a:cs typeface="Arial" panose="020B0604020202020204" pitchFamily="34" charset="0"/>
                  </a:rPr>
                  <a:t>~</a:t>
                </a:r>
                <a:r>
                  <a:rPr lang="en-GB" dirty="0">
                    <a:solidFill>
                      <a:schemeClr val="tx1"/>
                    </a:solidFill>
                  </a:rPr>
                  <a:t>6</a:t>
                </a:r>
                <a:r>
                  <a:rPr lang="en-GB" dirty="0" smtClean="0">
                    <a:solidFill>
                      <a:schemeClr val="tx1"/>
                    </a:solidFill>
                  </a:rPr>
                  <a:t>).</a:t>
                </a:r>
              </a:p>
            </p:txBody>
          </p:sp>
        </mc:Fallback>
      </mc:AlternateContent>
      <p:sp>
        <p:nvSpPr>
          <p:cNvPr id="4" name="Segnaposto numero diapositiva 3"/>
          <p:cNvSpPr>
            <a:spLocks noGrp="1"/>
          </p:cNvSpPr>
          <p:nvPr>
            <p:ph type="sldNum" sz="quarter" idx="10"/>
          </p:nvPr>
        </p:nvSpPr>
        <p:spPr/>
        <p:txBody>
          <a:bodyPr/>
          <a:lstStyle/>
          <a:p>
            <a:fld id="{53B2DCB0-8EF2-4436-8766-55BDDD3C384E}" type="slidenum">
              <a:rPr lang="en-GB" smtClean="0"/>
              <a:pPr/>
              <a:t>12</a:t>
            </a:fld>
            <a:endParaRPr lang="en-GB"/>
          </a:p>
        </p:txBody>
      </p:sp>
    </p:spTree>
    <p:extLst>
      <p:ext uri="{BB962C8B-B14F-4D97-AF65-F5344CB8AC3E}">
        <p14:creationId xmlns:p14="http://schemas.microsoft.com/office/powerpoint/2010/main" xmlns="" val="195760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13</a:t>
            </a:fld>
            <a:endParaRPr lang="en-GB"/>
          </a:p>
        </p:txBody>
      </p:sp>
    </p:spTree>
    <p:extLst>
      <p:ext uri="{BB962C8B-B14F-4D97-AF65-F5344CB8AC3E}">
        <p14:creationId xmlns:p14="http://schemas.microsoft.com/office/powerpoint/2010/main" xmlns="" val="366397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Arial" panose="020B0604020202020204" pitchFamily="34" charset="0"/>
              <a:buChar char="•"/>
            </a:pPr>
            <a:r>
              <a:rPr lang="en-GB" dirty="0" smtClean="0"/>
              <a:t>absorption of optical power in the coatings and substrate of the optics (</a:t>
            </a:r>
            <a:r>
              <a:rPr lang="en-GB" i="1" dirty="0" smtClean="0"/>
              <a:t>thermal effects</a:t>
            </a:r>
            <a:r>
              <a:rPr lang="en-GB" dirty="0" smtClean="0"/>
              <a:t>);</a:t>
            </a:r>
          </a:p>
          <a:p>
            <a:pPr>
              <a:buFont typeface="Arial" panose="020B0604020202020204" pitchFamily="34" charset="0"/>
              <a:buChar char="•"/>
            </a:pPr>
            <a:r>
              <a:rPr lang="en-GB" dirty="0" smtClean="0"/>
              <a:t>imperfections in the materials and due to the mirrors production process (</a:t>
            </a:r>
            <a:r>
              <a:rPr lang="en-GB" i="1" dirty="0" smtClean="0"/>
              <a:t>cold defects</a:t>
            </a:r>
            <a:r>
              <a:rPr lang="en-GB" dirty="0" smtClean="0"/>
              <a:t>).</a:t>
            </a:r>
          </a:p>
          <a:p>
            <a:endParaRPr lang="en-GB" dirty="0"/>
          </a:p>
        </p:txBody>
      </p:sp>
      <p:sp>
        <p:nvSpPr>
          <p:cNvPr id="4" name="Segnaposto numero diapositiva 3"/>
          <p:cNvSpPr>
            <a:spLocks noGrp="1"/>
          </p:cNvSpPr>
          <p:nvPr>
            <p:ph type="sldNum" sz="quarter" idx="10"/>
          </p:nvPr>
        </p:nvSpPr>
        <p:spPr/>
        <p:txBody>
          <a:bodyPr/>
          <a:lstStyle/>
          <a:p>
            <a:fld id="{53B2DCB0-8EF2-4436-8766-55BDDD3C384E}" type="slidenum">
              <a:rPr lang="en-GB" smtClean="0"/>
              <a:pPr/>
              <a:t>14</a:t>
            </a:fld>
            <a:endParaRPr lang="en-GB"/>
          </a:p>
        </p:txBody>
      </p:sp>
    </p:spTree>
    <p:extLst>
      <p:ext uri="{BB962C8B-B14F-4D97-AF65-F5344CB8AC3E}">
        <p14:creationId xmlns:p14="http://schemas.microsoft.com/office/powerpoint/2010/main" xmlns="" val="401997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On axis: The probe beam, superimposed on the main laser, impinges on the Input Test Masses, pass through them and then it is reflected toward the sensors along the same path.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Off-axis:</a:t>
                </a:r>
                <a:r>
                  <a:rPr lang="en-GB" baseline="0" dirty="0" smtClean="0"/>
                  <a:t> </a:t>
                </a:r>
                <a:r>
                  <a:rPr lang="en-GB" dirty="0" smtClean="0"/>
                  <a:t>The probe beam impinges on the mirrors with an angle of 45°, then propagates up to an optics that reflects it back on the High Reflectivity surface and then toward the sensor.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Baskerville Old Face" panose="02020602080505020303" pitchFamily="18" charset="0"/>
                  </a:rPr>
                  <a:t>HWS placed in the image plane</a:t>
                </a:r>
                <a14:m>
                  <m:oMath xmlns:m="http://schemas.openxmlformats.org/officeDocument/2006/math">
                    <m:r>
                      <a:rPr lang="it-IT" sz="1200" b="0" i="0" smtClean="0">
                        <a:latin typeface="Cambria Math" panose="02040503050406030204" pitchFamily="18" charset="0"/>
                      </a:rPr>
                      <m:t> </m:t>
                    </m:r>
                    <m:sSub>
                      <m:sSubPr>
                        <m:ctrlPr>
                          <a:rPr lang="en-GB" sz="1200" i="1" smtClean="0">
                            <a:latin typeface="Cambria Math" panose="02040503050406030204" pitchFamily="18" charset="0"/>
                          </a:rPr>
                        </m:ctrlPr>
                      </m:sSubPr>
                      <m:e>
                        <m:r>
                          <a:rPr lang="it-IT" sz="1200" b="0" i="1" smtClean="0">
                            <a:latin typeface="Cambria Math" panose="02040503050406030204" pitchFamily="18" charset="0"/>
                          </a:rPr>
                          <m:t>𝑅𝑜𝐶</m:t>
                        </m:r>
                      </m:e>
                      <m:sub>
                        <m:r>
                          <a:rPr lang="it-IT" sz="1200" b="0" i="1" smtClean="0">
                            <a:latin typeface="Cambria Math" panose="02040503050406030204" pitchFamily="18" charset="0"/>
                          </a:rPr>
                          <m:t>𝑇𝑀</m:t>
                        </m:r>
                      </m:sub>
                    </m:sSub>
                    <m:r>
                      <a:rPr lang="it-IT" sz="1200" b="0" i="1" smtClean="0">
                        <a:latin typeface="Cambria Math" panose="02040503050406030204" pitchFamily="18" charset="0"/>
                      </a:rPr>
                      <m:t>=</m:t>
                    </m:r>
                    <m:sSup>
                      <m:sSupPr>
                        <m:ctrlPr>
                          <a:rPr lang="en-GB" sz="1200" i="1" smtClean="0">
                            <a:latin typeface="Cambria Math" panose="02040503050406030204" pitchFamily="18" charset="0"/>
                          </a:rPr>
                        </m:ctrlPr>
                      </m:sSupPr>
                      <m:e>
                        <m:r>
                          <a:rPr lang="it-IT" sz="1200" b="0" i="1" smtClean="0">
                            <a:latin typeface="Cambria Math" panose="02040503050406030204" pitchFamily="18" charset="0"/>
                          </a:rPr>
                          <m:t>𝑀</m:t>
                        </m:r>
                      </m:e>
                      <m:sup>
                        <m:r>
                          <a:rPr lang="it-IT" sz="1200" b="0" i="1" smtClean="0">
                            <a:latin typeface="Cambria Math" panose="02040503050406030204" pitchFamily="18" charset="0"/>
                          </a:rPr>
                          <m:t>2</m:t>
                        </m:r>
                      </m:sup>
                    </m:sSup>
                    <m:r>
                      <a:rPr lang="en-GB" sz="1200" i="1" smtClean="0">
                        <a:latin typeface="Cambria Math" panose="02040503050406030204" pitchFamily="18" charset="0"/>
                        <a:ea typeface="Cambria Math" panose="02040503050406030204" pitchFamily="18" charset="0"/>
                      </a:rPr>
                      <m:t>∙</m:t>
                    </m:r>
                    <m:sSub>
                      <m:sSubPr>
                        <m:ctrlPr>
                          <a:rPr lang="en-GB" sz="1200" i="1" smtClean="0">
                            <a:latin typeface="Cambria Math" panose="02040503050406030204" pitchFamily="18" charset="0"/>
                          </a:rPr>
                        </m:ctrlPr>
                      </m:sSubPr>
                      <m:e>
                        <m:r>
                          <a:rPr lang="it-IT" sz="1200" b="0" i="1" smtClean="0">
                            <a:latin typeface="Cambria Math" panose="02040503050406030204" pitchFamily="18" charset="0"/>
                          </a:rPr>
                          <m:t>𝑅𝑜𝐶</m:t>
                        </m:r>
                      </m:e>
                      <m:sub>
                        <m:r>
                          <a:rPr lang="it-IT" sz="1200" b="0" i="1" smtClean="0">
                            <a:latin typeface="Cambria Math" panose="02040503050406030204" pitchFamily="18" charset="0"/>
                          </a:rPr>
                          <m:t>𝐻𝑊𝑆</m:t>
                        </m:r>
                      </m:sub>
                    </m:sSub>
                  </m:oMath>
                </a14:m>
                <a:endParaRPr lang="en-GB" sz="1200" dirty="0">
                  <a:latin typeface="Baskerville Old Face" panose="02020602080505020303" pitchFamily="18" charset="0"/>
                </a:endParaRPr>
              </a:p>
            </p:txBody>
          </p:sp>
        </mc:Choice>
        <mc:Fallback>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On axis: The probe beam, superimposed on the main laser, impinges on the Input Test Masses, pass through them and then it is reflected toward the sensors along the same path.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Off-axis:</a:t>
                </a:r>
                <a:r>
                  <a:rPr lang="en-GB" baseline="0" dirty="0" smtClean="0"/>
                  <a:t> </a:t>
                </a:r>
                <a:r>
                  <a:rPr lang="en-GB" dirty="0" smtClean="0"/>
                  <a:t>The probe beam impinges on the mirrors with an angle of 45°, then propagates up to an optics that reflects it back on the High Reflectivity surface and then toward the sensor.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Baskerville Old Face" panose="02020602080505020303" pitchFamily="18" charset="0"/>
                  </a:rPr>
                  <a:t>HWS placed in the image plane</a:t>
                </a:r>
                <a:r>
                  <a:rPr lang="it-IT" sz="1200" b="0" i="0" smtClean="0">
                    <a:latin typeface="Cambria Math" panose="02040503050406030204" pitchFamily="18" charset="0"/>
                  </a:rPr>
                  <a:t> </a:t>
                </a:r>
                <a:r>
                  <a:rPr lang="en-GB" sz="1200" i="0" smtClean="0">
                    <a:latin typeface="Cambria Math" panose="02040503050406030204" pitchFamily="18" charset="0"/>
                  </a:rPr>
                  <a:t>〖</a:t>
                </a:r>
                <a:r>
                  <a:rPr lang="it-IT" sz="1200" b="0" i="0" smtClean="0">
                    <a:latin typeface="Cambria Math" panose="02040503050406030204" pitchFamily="18" charset="0"/>
                  </a:rPr>
                  <a:t>𝑅𝑜𝐶</a:t>
                </a:r>
                <a:r>
                  <a:rPr lang="en-GB" sz="1200" b="0" i="0" smtClean="0">
                    <a:latin typeface="Cambria Math" panose="02040503050406030204" pitchFamily="18" charset="0"/>
                  </a:rPr>
                  <a:t>〗_</a:t>
                </a:r>
                <a:r>
                  <a:rPr lang="it-IT" sz="1200" b="0" i="0" smtClean="0">
                    <a:latin typeface="Cambria Math" panose="02040503050406030204" pitchFamily="18" charset="0"/>
                  </a:rPr>
                  <a:t>𝑇𝑀=𝑀</a:t>
                </a:r>
                <a:r>
                  <a:rPr lang="en-GB" sz="1200" b="0" i="0" smtClean="0">
                    <a:latin typeface="Cambria Math" panose="02040503050406030204" pitchFamily="18" charset="0"/>
                  </a:rPr>
                  <a:t>^</a:t>
                </a:r>
                <a:r>
                  <a:rPr lang="it-IT" sz="1200" b="0" i="0" smtClean="0">
                    <a:latin typeface="Cambria Math" panose="02040503050406030204" pitchFamily="18" charset="0"/>
                  </a:rPr>
                  <a:t>2</a:t>
                </a:r>
                <a:r>
                  <a:rPr lang="en-GB" sz="1200" i="0" smtClean="0">
                    <a:latin typeface="Cambria Math" panose="02040503050406030204" pitchFamily="18" charset="0"/>
                    <a:ea typeface="Cambria Math" panose="02040503050406030204" pitchFamily="18" charset="0"/>
                  </a:rPr>
                  <a:t>∙</a:t>
                </a:r>
                <a:r>
                  <a:rPr lang="en-GB" sz="1200" i="0" smtClean="0">
                    <a:latin typeface="Cambria Math" panose="02040503050406030204" pitchFamily="18" charset="0"/>
                  </a:rPr>
                  <a:t>〖</a:t>
                </a:r>
                <a:r>
                  <a:rPr lang="it-IT" sz="1200" b="0" i="0" smtClean="0">
                    <a:latin typeface="Cambria Math" panose="02040503050406030204" pitchFamily="18" charset="0"/>
                  </a:rPr>
                  <a:t>𝑅𝑜𝐶</a:t>
                </a:r>
                <a:r>
                  <a:rPr lang="en-GB" sz="1200" b="0" i="0" smtClean="0">
                    <a:latin typeface="Cambria Math" panose="02040503050406030204" pitchFamily="18" charset="0"/>
                  </a:rPr>
                  <a:t>〗_</a:t>
                </a:r>
                <a:r>
                  <a:rPr lang="it-IT" sz="1200" b="0" i="0" smtClean="0">
                    <a:latin typeface="Cambria Math" panose="02040503050406030204" pitchFamily="18" charset="0"/>
                  </a:rPr>
                  <a:t>𝐻𝑊𝑆</a:t>
                </a:r>
                <a:endParaRPr lang="en-GB" sz="1200" dirty="0">
                  <a:latin typeface="Baskerville Old Face" panose="02020602080505020303" pitchFamily="18" charset="0"/>
                </a:endParaRPr>
              </a:p>
            </p:txBody>
          </p:sp>
        </mc:Fallback>
      </mc:AlternateContent>
      <p:sp>
        <p:nvSpPr>
          <p:cNvPr id="4" name="Segnaposto numero diapositiva 3"/>
          <p:cNvSpPr>
            <a:spLocks noGrp="1"/>
          </p:cNvSpPr>
          <p:nvPr>
            <p:ph type="sldNum" sz="quarter" idx="10"/>
          </p:nvPr>
        </p:nvSpPr>
        <p:spPr/>
        <p:txBody>
          <a:bodyPr/>
          <a:lstStyle/>
          <a:p>
            <a:fld id="{53B2DCB0-8EF2-4436-8766-55BDDD3C384E}" type="slidenum">
              <a:rPr lang="en-GB" smtClean="0"/>
              <a:pPr/>
              <a:t>16</a:t>
            </a:fld>
            <a:endParaRPr lang="en-GB"/>
          </a:p>
        </p:txBody>
      </p:sp>
    </p:spTree>
    <p:extLst>
      <p:ext uri="{BB962C8B-B14F-4D97-AF65-F5344CB8AC3E}">
        <p14:creationId xmlns:p14="http://schemas.microsoft.com/office/powerpoint/2010/main" xmlns="" val="55369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4C0C33C-9D16-4C14-9D0A-A0A88990D29D}" type="datetime1">
              <a:rPr lang="en-GB" smtClean="0"/>
              <a:pPr/>
              <a:t>26/07/2019</a:t>
            </a:fld>
            <a:endParaRPr lang="en-GB"/>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GB" smtClean="0"/>
              <a:t>L. Aiello - Development of new approaches for optical aberration control in gravitational wave interferometers</a:t>
            </a:r>
            <a:endParaRPr lang="en-GB"/>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4131944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7079D4B8-0DA7-4B8F-B005-10E305BDA0DE}" type="datetime1">
              <a:rPr lang="en-GB" smtClean="0"/>
              <a:pPr/>
              <a:t>26/07/2019</a:t>
            </a:fld>
            <a:endParaRPr lang="en-GB"/>
          </a:p>
        </p:txBody>
      </p:sp>
      <p:sp>
        <p:nvSpPr>
          <p:cNvPr id="5" name="Footer Placeholder 4"/>
          <p:cNvSpPr>
            <a:spLocks noGrp="1"/>
          </p:cNvSpPr>
          <p:nvPr>
            <p:ph type="ftr" sz="quarter" idx="11"/>
          </p:nvPr>
        </p:nvSpPr>
        <p:spPr/>
        <p:txBody>
          <a:bodyPr/>
          <a:lstStyle/>
          <a:p>
            <a:r>
              <a:rPr lang="en-GB" smtClean="0"/>
              <a:t>L. Aiello - Development of new approaches for optical aberration control in gravitational wave interferometers</a:t>
            </a:r>
            <a:endParaRPr lang="en-GB"/>
          </a:p>
        </p:txBody>
      </p:sp>
      <p:sp>
        <p:nvSpPr>
          <p:cNvPr id="6" name="Slide Number Placeholder 5"/>
          <p:cNvSpPr>
            <a:spLocks noGrp="1"/>
          </p:cNvSpPr>
          <p:nvPr>
            <p:ph type="sldNum" sz="quarter" idx="12"/>
          </p:nvPr>
        </p:nvSpPr>
        <p:spPr/>
        <p:txBody>
          <a:body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235893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1BD360D-C24E-49B6-B245-85D353781AB0}" type="datetime1">
              <a:rPr lang="en-GB" smtClean="0"/>
              <a:pPr/>
              <a:t>26/07/2019</a:t>
            </a:fld>
            <a:endParaRPr lang="en-GB"/>
          </a:p>
        </p:txBody>
      </p:sp>
      <p:sp>
        <p:nvSpPr>
          <p:cNvPr id="5" name="Footer Placeholder 4"/>
          <p:cNvSpPr>
            <a:spLocks noGrp="1"/>
          </p:cNvSpPr>
          <p:nvPr>
            <p:ph type="ftr" sz="quarter" idx="11"/>
          </p:nvPr>
        </p:nvSpPr>
        <p:spPr>
          <a:xfrm>
            <a:off x="774923" y="5951811"/>
            <a:ext cx="7896279" cy="365125"/>
          </a:xfrm>
        </p:spPr>
        <p:txBody>
          <a:bodyPr/>
          <a:lstStyle/>
          <a:p>
            <a:r>
              <a:rPr lang="en-GB" smtClean="0"/>
              <a:t>L. Aiello - Development of new approaches for optical aberration control in gravitational wave interferometers</a:t>
            </a:r>
            <a:endParaRPr lang="en-GB"/>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242546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F2DC54DE-36C9-43CF-A734-26C4E7F19834}" type="datetime1">
              <a:rPr lang="en-GB" smtClean="0"/>
              <a:pPr/>
              <a:t>26/07/2019</a:t>
            </a:fld>
            <a:endParaRPr lang="en-GB"/>
          </a:p>
        </p:txBody>
      </p:sp>
      <p:sp>
        <p:nvSpPr>
          <p:cNvPr id="5" name="Footer Placeholder 4"/>
          <p:cNvSpPr>
            <a:spLocks noGrp="1"/>
          </p:cNvSpPr>
          <p:nvPr>
            <p:ph type="ftr" sz="quarter" idx="11"/>
          </p:nvPr>
        </p:nvSpPr>
        <p:spPr/>
        <p:txBody>
          <a:bodyPr/>
          <a:lstStyle/>
          <a:p>
            <a:r>
              <a:rPr lang="en-GB" smtClean="0"/>
              <a:t>L. Aiello - Development of new approaches for optical aberration control in gravitational wave interferometers</a:t>
            </a:r>
            <a:endParaRPr lang="en-GB"/>
          </a:p>
        </p:txBody>
      </p:sp>
      <p:sp>
        <p:nvSpPr>
          <p:cNvPr id="6" name="Slide Number Placeholder 5"/>
          <p:cNvSpPr>
            <a:spLocks noGrp="1"/>
          </p:cNvSpPr>
          <p:nvPr>
            <p:ph type="sldNum" sz="quarter" idx="12"/>
          </p:nvPr>
        </p:nvSpPr>
        <p:spPr>
          <a:xfrm>
            <a:off x="10558300" y="5956137"/>
            <a:ext cx="1052508" cy="365125"/>
          </a:xfrm>
        </p:spPr>
        <p:txBody>
          <a:body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209924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6276B1A-F0FF-43D8-9497-31C4A55454A6}" type="datetime1">
              <a:rPr lang="en-GB" smtClean="0"/>
              <a:pPr/>
              <a:t>26/07/2019</a:t>
            </a:fld>
            <a:endParaRPr lang="en-GB"/>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GB" smtClean="0"/>
              <a:t>L. Aiello - Development of new approaches for optical aberration control in gravitational wave interferometers</a:t>
            </a:r>
            <a:endParaRPr lang="en-GB"/>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16453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D91CD71-5687-4702-B4CB-731199C1C668}" type="datetime1">
              <a:rPr lang="en-GB" smtClean="0"/>
              <a:pPr/>
              <a:t>26/07/2019</a:t>
            </a:fld>
            <a:endParaRPr lang="en-GB"/>
          </a:p>
        </p:txBody>
      </p:sp>
      <p:sp>
        <p:nvSpPr>
          <p:cNvPr id="6" name="Footer Placeholder 5"/>
          <p:cNvSpPr>
            <a:spLocks noGrp="1"/>
          </p:cNvSpPr>
          <p:nvPr>
            <p:ph type="ftr" sz="quarter" idx="11"/>
          </p:nvPr>
        </p:nvSpPr>
        <p:spPr/>
        <p:txBody>
          <a:bodyPr/>
          <a:lstStyle/>
          <a:p>
            <a:r>
              <a:rPr lang="en-GB" smtClean="0"/>
              <a:t>L. Aiello - Development of new approaches for optical aberration control in gravitational wave interferometers</a:t>
            </a:r>
            <a:endParaRPr lang="en-GB"/>
          </a:p>
        </p:txBody>
      </p:sp>
      <p:sp>
        <p:nvSpPr>
          <p:cNvPr id="7" name="Slide Number Placeholder 6"/>
          <p:cNvSpPr>
            <a:spLocks noGrp="1"/>
          </p:cNvSpPr>
          <p:nvPr>
            <p:ph type="sldNum" sz="quarter" idx="12"/>
          </p:nvPr>
        </p:nvSpPr>
        <p:spPr/>
        <p:txBody>
          <a:body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383267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8F1F2482-9D92-447B-9FCB-443A991D62DB}" type="datetime1">
              <a:rPr lang="en-GB" smtClean="0"/>
              <a:pPr/>
              <a:t>26/07/2019</a:t>
            </a:fld>
            <a:endParaRPr lang="en-GB"/>
          </a:p>
        </p:txBody>
      </p:sp>
      <p:sp>
        <p:nvSpPr>
          <p:cNvPr id="8" name="Footer Placeholder 7"/>
          <p:cNvSpPr>
            <a:spLocks noGrp="1"/>
          </p:cNvSpPr>
          <p:nvPr>
            <p:ph type="ftr" sz="quarter" idx="11"/>
          </p:nvPr>
        </p:nvSpPr>
        <p:spPr/>
        <p:txBody>
          <a:bodyPr/>
          <a:lstStyle/>
          <a:p>
            <a:r>
              <a:rPr lang="en-GB" smtClean="0"/>
              <a:t>L. Aiello - Development of new approaches for optical aberration control in gravitational wave interferometers</a:t>
            </a:r>
            <a:endParaRPr lang="en-GB"/>
          </a:p>
        </p:txBody>
      </p:sp>
      <p:sp>
        <p:nvSpPr>
          <p:cNvPr id="9" name="Slide Number Placeholder 8"/>
          <p:cNvSpPr>
            <a:spLocks noGrp="1"/>
          </p:cNvSpPr>
          <p:nvPr>
            <p:ph type="sldNum" sz="quarter" idx="12"/>
          </p:nvPr>
        </p:nvSpPr>
        <p:spPr/>
        <p:txBody>
          <a:body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2086724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8070D1-9BFE-4398-8319-B1C2B7055273}" type="datetime1">
              <a:rPr lang="en-GB" smtClean="0"/>
              <a:pPr/>
              <a:t>26/07/2019</a:t>
            </a:fld>
            <a:endParaRPr lang="en-GB"/>
          </a:p>
        </p:txBody>
      </p:sp>
      <p:sp>
        <p:nvSpPr>
          <p:cNvPr id="4" name="Footer Placeholder 3"/>
          <p:cNvSpPr>
            <a:spLocks noGrp="1"/>
          </p:cNvSpPr>
          <p:nvPr>
            <p:ph type="ftr" sz="quarter" idx="11"/>
          </p:nvPr>
        </p:nvSpPr>
        <p:spPr/>
        <p:txBody>
          <a:bodyPr/>
          <a:lstStyle/>
          <a:p>
            <a:r>
              <a:rPr lang="en-GB" smtClean="0"/>
              <a:t>L. Aiello - Development of new approaches for optical aberration control in gravitational wave interferometers</a:t>
            </a:r>
            <a:endParaRPr lang="en-GB"/>
          </a:p>
        </p:txBody>
      </p:sp>
      <p:sp>
        <p:nvSpPr>
          <p:cNvPr id="5" name="Slide Number Placeholder 4"/>
          <p:cNvSpPr>
            <a:spLocks noGrp="1"/>
          </p:cNvSpPr>
          <p:nvPr>
            <p:ph type="sldNum" sz="quarter" idx="12"/>
          </p:nvPr>
        </p:nvSpPr>
        <p:spPr/>
        <p:txBody>
          <a:bodyPr/>
          <a:lstStyle/>
          <a:p>
            <a:fld id="{5CE5AED5-0585-4EAF-A7DF-C2F0C4AB30D7}" type="slidenum">
              <a:rPr lang="en-GB" smtClean="0"/>
              <a:pPr/>
              <a:t>‹N›</a:t>
            </a:fld>
            <a:endParaRPr lang="en-GB"/>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smtClean="0"/>
              <a:t>Fare clic per modificare lo stile del titolo</a:t>
            </a:r>
            <a:endParaRPr lang="en-US" dirty="0"/>
          </a:p>
        </p:txBody>
      </p:sp>
    </p:spTree>
    <p:extLst>
      <p:ext uri="{BB962C8B-B14F-4D97-AF65-F5344CB8AC3E}">
        <p14:creationId xmlns:p14="http://schemas.microsoft.com/office/powerpoint/2010/main" xmlns="" val="88195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402895-CCB7-47C6-92A8-BA169370D5C4}" type="datetime1">
              <a:rPr lang="en-GB" smtClean="0"/>
              <a:pPr/>
              <a:t>26/07/2019</a:t>
            </a:fld>
            <a:endParaRPr lang="en-GB"/>
          </a:p>
        </p:txBody>
      </p:sp>
      <p:sp>
        <p:nvSpPr>
          <p:cNvPr id="3" name="Footer Placeholder 2"/>
          <p:cNvSpPr>
            <a:spLocks noGrp="1"/>
          </p:cNvSpPr>
          <p:nvPr>
            <p:ph type="ftr" sz="quarter" idx="11"/>
          </p:nvPr>
        </p:nvSpPr>
        <p:spPr/>
        <p:txBody>
          <a:bodyPr/>
          <a:lstStyle/>
          <a:p>
            <a:r>
              <a:rPr lang="en-GB" smtClean="0"/>
              <a:t>L. Aiello - Development of new approaches for optical aberration control in gravitational wave interferometers</a:t>
            </a:r>
            <a:endParaRPr lang="en-GB"/>
          </a:p>
        </p:txBody>
      </p:sp>
      <p:sp>
        <p:nvSpPr>
          <p:cNvPr id="4" name="Slide Number Placeholder 3"/>
          <p:cNvSpPr>
            <a:spLocks noGrp="1"/>
          </p:cNvSpPr>
          <p:nvPr>
            <p:ph type="sldNum" sz="quarter" idx="12"/>
          </p:nvPr>
        </p:nvSpPr>
        <p:spPr/>
        <p:txBody>
          <a:body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2714942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7BAEBD8-F8AA-4CA5-8AFA-9A4E76BED3B7}" type="datetime1">
              <a:rPr lang="en-GB" smtClean="0"/>
              <a:pPr/>
              <a:t>26/07/2019</a:t>
            </a:fld>
            <a:endParaRPr lang="en-GB"/>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GB" smtClean="0"/>
              <a:t>L. Aiello - Development of new approaches for optical aberration control in gravitational wave interferometers</a:t>
            </a:r>
            <a:endParaRPr lang="en-GB"/>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401428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AADFFE34-51EF-431B-866B-67B9BA9818CB}" type="datetime1">
              <a:rPr lang="en-GB" smtClean="0"/>
              <a:pPr/>
              <a:t>26/07/2019</a:t>
            </a:fld>
            <a:endParaRPr lang="en-GB"/>
          </a:p>
        </p:txBody>
      </p:sp>
      <p:sp>
        <p:nvSpPr>
          <p:cNvPr id="6" name="Footer Placeholder 5"/>
          <p:cNvSpPr>
            <a:spLocks noGrp="1"/>
          </p:cNvSpPr>
          <p:nvPr>
            <p:ph type="ftr" sz="quarter" idx="11"/>
          </p:nvPr>
        </p:nvSpPr>
        <p:spPr/>
        <p:txBody>
          <a:bodyPr/>
          <a:lstStyle/>
          <a:p>
            <a:r>
              <a:rPr lang="en-GB" smtClean="0"/>
              <a:t>L. Aiello - Development of new approaches for optical aberration control in gravitational wave interferometers</a:t>
            </a:r>
            <a:endParaRPr lang="en-GB"/>
          </a:p>
        </p:txBody>
      </p:sp>
      <p:sp>
        <p:nvSpPr>
          <p:cNvPr id="7" name="Slide Number Placeholder 6"/>
          <p:cNvSpPr>
            <a:spLocks noGrp="1"/>
          </p:cNvSpPr>
          <p:nvPr>
            <p:ph type="sldNum" sz="quarter" idx="12"/>
          </p:nvPr>
        </p:nvSpPr>
        <p:spPr/>
        <p:txBody>
          <a:bodyPr/>
          <a:lstStyle/>
          <a:p>
            <a:fld id="{5CE5AED5-0585-4EAF-A7DF-C2F0C4AB30D7}" type="slidenum">
              <a:rPr lang="en-GB" smtClean="0"/>
              <a:pPr/>
              <a:t>‹N›</a:t>
            </a:fld>
            <a:endParaRPr lang="en-GB"/>
          </a:p>
        </p:txBody>
      </p:sp>
    </p:spTree>
    <p:extLst>
      <p:ext uri="{BB962C8B-B14F-4D97-AF65-F5344CB8AC3E}">
        <p14:creationId xmlns:p14="http://schemas.microsoft.com/office/powerpoint/2010/main" xmlns="" val="4020956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1C4943B5-BF66-4741-9F42-A40B2FB7E7F3}" type="datetime1">
              <a:rPr lang="en-GB" smtClean="0"/>
              <a:pPr/>
              <a:t>26/07/2019</a:t>
            </a:fld>
            <a:endParaRPr lang="en-GB"/>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GB" smtClean="0"/>
              <a:t>L. Aiello - Development of new approaches for optical aberration control in gravitational wave interferometers</a:t>
            </a:r>
            <a:endParaRPr lang="en-GB"/>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CE5AED5-0585-4EAF-A7DF-C2F0C4AB30D7}" type="slidenum">
              <a:rPr lang="en-GB" smtClean="0"/>
              <a:pPr/>
              <a:t>‹N›</a:t>
            </a:fld>
            <a:endParaRPr lang="en-GB"/>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22760403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10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10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10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218.jpeg"/></Relationships>
</file>

<file path=ppt/slides/_rels/slide10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jpeg"/><Relationship Id="rId4" Type="http://schemas.openxmlformats.org/officeDocument/2006/relationships/image" Target="../media/image227.jpeg"/></Relationships>
</file>

<file path=ppt/slides/_rels/slide114.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35.jpeg"/><Relationship Id="rId1" Type="http://schemas.openxmlformats.org/officeDocument/2006/relationships/slideLayout" Target="../slideLayouts/slideLayout2.xml"/><Relationship Id="rId4" Type="http://schemas.openxmlformats.org/officeDocument/2006/relationships/image" Target="../media/image236.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122.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5.png"/><Relationship Id="rId3" Type="http://schemas.openxmlformats.org/officeDocument/2006/relationships/image" Target="../media/image246.png"/><Relationship Id="rId7" Type="http://schemas.openxmlformats.org/officeDocument/2006/relationships/image" Target="../media/image249.png"/><Relationship Id="rId12" Type="http://schemas.openxmlformats.org/officeDocument/2006/relationships/image" Target="../media/image25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48.png"/><Relationship Id="rId11" Type="http://schemas.openxmlformats.org/officeDocument/2006/relationships/image" Target="../media/image253.png"/><Relationship Id="rId5" Type="http://schemas.openxmlformats.org/officeDocument/2006/relationships/image" Target="../media/image116.jpeg"/><Relationship Id="rId10" Type="http://schemas.openxmlformats.org/officeDocument/2006/relationships/image" Target="../media/image252.png"/><Relationship Id="rId4" Type="http://schemas.openxmlformats.org/officeDocument/2006/relationships/image" Target="../media/image247.png"/><Relationship Id="rId9" Type="http://schemas.openxmlformats.org/officeDocument/2006/relationships/image" Target="../media/image251.png"/></Relationships>
</file>

<file path=ppt/slides/_rels/slide126.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2.xml"/><Relationship Id="rId5" Type="http://schemas.openxmlformats.org/officeDocument/2006/relationships/image" Target="../media/image260.jpeg"/><Relationship Id="rId4" Type="http://schemas.openxmlformats.org/officeDocument/2006/relationships/image" Target="../media/image259.jpeg"/></Relationships>
</file>

<file path=ppt/slides/_rels/slide128.xml.rels><?xml version="1.0" encoding="UTF-8" standalone="yes"?>
<Relationships xmlns="http://schemas.openxmlformats.org/package/2006/relationships"><Relationship Id="rId8" Type="http://schemas.openxmlformats.org/officeDocument/2006/relationships/image" Target="../media/image267.jpeg"/><Relationship Id="rId3" Type="http://schemas.openxmlformats.org/officeDocument/2006/relationships/image" Target="../media/image262.jpeg"/><Relationship Id="rId7" Type="http://schemas.openxmlformats.org/officeDocument/2006/relationships/image" Target="../media/image266.jpeg"/><Relationship Id="rId2" Type="http://schemas.openxmlformats.org/officeDocument/2006/relationships/image" Target="../media/image261.jpeg"/><Relationship Id="rId1" Type="http://schemas.openxmlformats.org/officeDocument/2006/relationships/slideLayout" Target="../slideLayouts/slideLayout2.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jpeg"/><Relationship Id="rId9" Type="http://schemas.openxmlformats.org/officeDocument/2006/relationships/image" Target="../media/image268.jpeg"/></Relationships>
</file>

<file path=ppt/slides/_rels/slide129.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jpeg"/><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13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jpeg"/><Relationship Id="rId4" Type="http://schemas.openxmlformats.org/officeDocument/2006/relationships/image" Target="../media/image282.jpeg"/></Relationships>
</file>

<file path=ppt/slides/_rels/slide135.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139.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0.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294.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media" Target="../media/media1.mp4"/><Relationship Id="rId3" Type="http://schemas.openxmlformats.org/officeDocument/2006/relationships/notesSlide" Target="../notesSlides/notesSlide3.xml"/><Relationship Id="rId7" Type="http://schemas.openxmlformats.org/officeDocument/2006/relationships/image" Target="../media/image8.gif"/><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png"/><Relationship Id="rId9" Type="http://schemas.openxmlformats.org/officeDocument/2006/relationships/image" Target="../media/image120.png"/></Relationships>
</file>

<file path=ppt/slides/_rels/slide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5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jpeg"/></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jpeg"/></Relationships>
</file>

<file path=ppt/slides/_rels/slide6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jpeg"/></Relationships>
</file>

<file path=ppt/slides/_rels/slide74.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7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7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6567" y="1664060"/>
            <a:ext cx="11253803" cy="1475013"/>
          </a:xfrm>
        </p:spPr>
        <p:txBody>
          <a:bodyPr>
            <a:normAutofit fontScale="90000"/>
          </a:bodyPr>
          <a:lstStyle/>
          <a:p>
            <a:pPr algn="just"/>
            <a:r>
              <a:rPr lang="en-GB" dirty="0">
                <a:latin typeface="Baskerville Old Face" panose="02020602080505020303" pitchFamily="18" charset="0"/>
              </a:rPr>
              <a:t>Development of new approaches for optical </a:t>
            </a:r>
            <a:r>
              <a:rPr lang="en-GB" dirty="0" smtClean="0">
                <a:latin typeface="Baskerville Old Face" panose="02020602080505020303" pitchFamily="18" charset="0"/>
              </a:rPr>
              <a:t>aberration </a:t>
            </a:r>
            <a:r>
              <a:rPr lang="en-GB" dirty="0">
                <a:latin typeface="Baskerville Old Face" panose="02020602080505020303" pitchFamily="18" charset="0"/>
              </a:rPr>
              <a:t>control in gravitational wave interferometers</a:t>
            </a:r>
          </a:p>
        </p:txBody>
      </p:sp>
      <p:sp>
        <p:nvSpPr>
          <p:cNvPr id="4" name="Sottotitolo 2"/>
          <p:cNvSpPr txBox="1">
            <a:spLocks/>
          </p:cNvSpPr>
          <p:nvPr/>
        </p:nvSpPr>
        <p:spPr>
          <a:xfrm>
            <a:off x="2711302" y="5998018"/>
            <a:ext cx="6769396" cy="41352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solidFill>
                  <a:schemeClr val="bg1"/>
                </a:solidFill>
                <a:latin typeface="Baskerville Old Face" panose="02020602080505020303" pitchFamily="18" charset="0"/>
              </a:rPr>
              <a:t>L’Aquila – July 26th, 2019</a:t>
            </a:r>
          </a:p>
        </p:txBody>
      </p:sp>
      <p:sp>
        <p:nvSpPr>
          <p:cNvPr id="5" name="Sottotitolo 2"/>
          <p:cNvSpPr txBox="1">
            <a:spLocks/>
          </p:cNvSpPr>
          <p:nvPr/>
        </p:nvSpPr>
        <p:spPr>
          <a:xfrm>
            <a:off x="2772441" y="3858936"/>
            <a:ext cx="6647118" cy="4135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smtClean="0">
                <a:solidFill>
                  <a:schemeClr val="bg1"/>
                </a:solidFill>
                <a:latin typeface="Baskerville Old Face" panose="02020602080505020303" pitchFamily="18" charset="0"/>
              </a:rPr>
              <a:t>Ph.D. candidate: </a:t>
            </a:r>
            <a:r>
              <a:rPr lang="en-GB" sz="2800" b="1" dirty="0" smtClean="0">
                <a:solidFill>
                  <a:schemeClr val="bg1"/>
                </a:solidFill>
                <a:latin typeface="Baskerville Old Face" panose="02020602080505020303" pitchFamily="18" charset="0"/>
              </a:rPr>
              <a:t>Lorenzo Aiello</a:t>
            </a:r>
          </a:p>
        </p:txBody>
      </p:sp>
      <p:sp>
        <p:nvSpPr>
          <p:cNvPr id="6" name="Sottotitolo 2"/>
          <p:cNvSpPr txBox="1">
            <a:spLocks/>
          </p:cNvSpPr>
          <p:nvPr/>
        </p:nvSpPr>
        <p:spPr>
          <a:xfrm>
            <a:off x="8728651" y="5102596"/>
            <a:ext cx="2971717" cy="4470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solidFill>
                  <a:schemeClr val="bg1"/>
                </a:solidFill>
                <a:latin typeface="Baskerville Old Face" panose="02020602080505020303" pitchFamily="18" charset="0"/>
              </a:rPr>
              <a:t>Dr. Matteo </a:t>
            </a:r>
            <a:r>
              <a:rPr lang="it-IT" dirty="0" err="1" smtClean="0">
                <a:solidFill>
                  <a:schemeClr val="bg1"/>
                </a:solidFill>
                <a:latin typeface="Baskerville Old Face" panose="02020602080505020303" pitchFamily="18" charset="0"/>
              </a:rPr>
              <a:t>Lorenzini</a:t>
            </a:r>
            <a:endParaRPr lang="en-GB" dirty="0">
              <a:solidFill>
                <a:schemeClr val="bg1"/>
              </a:solidFill>
              <a:latin typeface="Baskerville Old Face" panose="02020602080505020303" pitchFamily="18" charset="0"/>
            </a:endParaRPr>
          </a:p>
        </p:txBody>
      </p:sp>
      <p:sp>
        <p:nvSpPr>
          <p:cNvPr id="7" name="Sottotitolo 2"/>
          <p:cNvSpPr txBox="1">
            <a:spLocks/>
          </p:cNvSpPr>
          <p:nvPr/>
        </p:nvSpPr>
        <p:spPr>
          <a:xfrm>
            <a:off x="9567296" y="4619662"/>
            <a:ext cx="1294431" cy="4470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solidFill>
                  <a:schemeClr val="bg1"/>
                </a:solidFill>
                <a:latin typeface="Baskerville Old Face" panose="02020602080505020303" pitchFamily="18" charset="0"/>
              </a:rPr>
              <a:t>Tutors</a:t>
            </a:r>
            <a:endParaRPr lang="en-GB" dirty="0">
              <a:solidFill>
                <a:schemeClr val="bg1"/>
              </a:solidFill>
              <a:latin typeface="Baskerville Old Face" panose="02020602080505020303" pitchFamily="18" charset="0"/>
            </a:endParaRPr>
          </a:p>
        </p:txBody>
      </p:sp>
      <p:sp>
        <p:nvSpPr>
          <p:cNvPr id="8" name="Sottotitolo 2"/>
          <p:cNvSpPr txBox="1">
            <a:spLocks/>
          </p:cNvSpPr>
          <p:nvPr/>
        </p:nvSpPr>
        <p:spPr>
          <a:xfrm>
            <a:off x="313418" y="5102596"/>
            <a:ext cx="2943126" cy="4470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solidFill>
                  <a:schemeClr val="bg1"/>
                </a:solidFill>
                <a:latin typeface="Baskerville Old Face" panose="02020602080505020303" pitchFamily="18" charset="0"/>
              </a:rPr>
              <a:t>Prof. Viviana </a:t>
            </a:r>
            <a:r>
              <a:rPr lang="it-IT" dirty="0" err="1" smtClean="0">
                <a:solidFill>
                  <a:schemeClr val="bg1"/>
                </a:solidFill>
                <a:latin typeface="Baskerville Old Face" panose="02020602080505020303" pitchFamily="18" charset="0"/>
              </a:rPr>
              <a:t>Fafone</a:t>
            </a:r>
            <a:endParaRPr lang="en-GB" dirty="0">
              <a:solidFill>
                <a:schemeClr val="bg1"/>
              </a:solidFill>
              <a:latin typeface="Baskerville Old Face" panose="02020602080505020303" pitchFamily="18" charset="0"/>
            </a:endParaRPr>
          </a:p>
        </p:txBody>
      </p:sp>
      <p:sp>
        <p:nvSpPr>
          <p:cNvPr id="9" name="Sottotitolo 2"/>
          <p:cNvSpPr txBox="1">
            <a:spLocks/>
          </p:cNvSpPr>
          <p:nvPr/>
        </p:nvSpPr>
        <p:spPr>
          <a:xfrm>
            <a:off x="510403" y="5440865"/>
            <a:ext cx="2488904" cy="4470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solidFill>
                  <a:schemeClr val="bg1"/>
                </a:solidFill>
                <a:latin typeface="Baskerville Old Face" panose="02020602080505020303" pitchFamily="18" charset="0"/>
              </a:rPr>
              <a:t>Dr. Alessio Rocchi</a:t>
            </a:r>
            <a:endParaRPr lang="en-GB" dirty="0">
              <a:solidFill>
                <a:schemeClr val="bg1"/>
              </a:solidFill>
              <a:latin typeface="Baskerville Old Face" panose="02020602080505020303" pitchFamily="18" charset="0"/>
            </a:endParaRPr>
          </a:p>
        </p:txBody>
      </p:sp>
      <p:sp>
        <p:nvSpPr>
          <p:cNvPr id="10" name="Sottotitolo 2"/>
          <p:cNvSpPr txBox="1">
            <a:spLocks/>
          </p:cNvSpPr>
          <p:nvPr/>
        </p:nvSpPr>
        <p:spPr>
          <a:xfrm>
            <a:off x="1107639" y="4619826"/>
            <a:ext cx="1294431" cy="4470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solidFill>
                  <a:schemeClr val="bg1"/>
                </a:solidFill>
                <a:latin typeface="Baskerville Old Face" panose="02020602080505020303" pitchFamily="18" charset="0"/>
              </a:rPr>
              <a:t>Advisors</a:t>
            </a:r>
            <a:endParaRPr lang="en-GB" dirty="0">
              <a:solidFill>
                <a:schemeClr val="bg1"/>
              </a:solidFill>
              <a:latin typeface="Baskerville Old Face" panose="02020602080505020303" pitchFamily="18" charset="0"/>
            </a:endParaRPr>
          </a:p>
        </p:txBody>
      </p:sp>
      <p:sp>
        <p:nvSpPr>
          <p:cNvPr id="11" name="Sottotitolo 2"/>
          <p:cNvSpPr txBox="1">
            <a:spLocks/>
          </p:cNvSpPr>
          <p:nvPr/>
        </p:nvSpPr>
        <p:spPr>
          <a:xfrm>
            <a:off x="8661755" y="5440865"/>
            <a:ext cx="3105510" cy="4470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solidFill>
                  <a:schemeClr val="bg1"/>
                </a:solidFill>
                <a:latin typeface="Baskerville Old Face" panose="02020602080505020303" pitchFamily="18" charset="0"/>
              </a:rPr>
              <a:t>Dr. Ilaria </a:t>
            </a:r>
            <a:r>
              <a:rPr lang="it-IT" dirty="0" err="1" smtClean="0">
                <a:solidFill>
                  <a:schemeClr val="bg1"/>
                </a:solidFill>
                <a:latin typeface="Baskerville Old Face" panose="02020602080505020303" pitchFamily="18" charset="0"/>
              </a:rPr>
              <a:t>Nardecchia</a:t>
            </a:r>
            <a:endParaRPr lang="en-GB" dirty="0">
              <a:solidFill>
                <a:schemeClr val="bg1"/>
              </a:solidFill>
              <a:latin typeface="Baskerville Old Face" panose="02020602080505020303" pitchFamily="18" charset="0"/>
            </a:endParaRPr>
          </a:p>
        </p:txBody>
      </p:sp>
      <p:pic>
        <p:nvPicPr>
          <p:cNvPr id="12" name="Immagin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82452" y="588829"/>
            <a:ext cx="1717917" cy="828000"/>
          </a:xfrm>
          <a:prstGeom prst="rect">
            <a:avLst/>
          </a:prstGeom>
        </p:spPr>
      </p:pic>
      <p:pic>
        <p:nvPicPr>
          <p:cNvPr id="13" name="Immagin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6567" y="588829"/>
            <a:ext cx="2049714" cy="828000"/>
          </a:xfrm>
          <a:prstGeom prst="rect">
            <a:avLst/>
          </a:prstGeom>
        </p:spPr>
      </p:pic>
      <p:pic>
        <p:nvPicPr>
          <p:cNvPr id="14" name="Immagin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95314" y="591970"/>
            <a:ext cx="1728567" cy="828000"/>
          </a:xfrm>
          <a:prstGeom prst="rect">
            <a:avLst/>
          </a:prstGeom>
        </p:spPr>
      </p:pic>
      <p:pic>
        <p:nvPicPr>
          <p:cNvPr id="16" name="Immagine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39427" y="591970"/>
            <a:ext cx="1170317" cy="828000"/>
          </a:xfrm>
          <a:prstGeom prst="rect">
            <a:avLst/>
          </a:prstGeom>
        </p:spPr>
      </p:pic>
      <p:sp>
        <p:nvSpPr>
          <p:cNvPr id="17" name="Rettangolo 16"/>
          <p:cNvSpPr/>
          <p:nvPr/>
        </p:nvSpPr>
        <p:spPr>
          <a:xfrm>
            <a:off x="446567" y="3064887"/>
            <a:ext cx="11500854" cy="70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ttotitolo 2"/>
          <p:cNvSpPr>
            <a:spLocks noGrp="1"/>
          </p:cNvSpPr>
          <p:nvPr>
            <p:ph type="subTitle" idx="1"/>
          </p:nvPr>
        </p:nvSpPr>
        <p:spPr>
          <a:xfrm>
            <a:off x="446566" y="3206022"/>
            <a:ext cx="11253803" cy="475570"/>
          </a:xfrm>
        </p:spPr>
        <p:txBody>
          <a:bodyPr>
            <a:normAutofit/>
          </a:bodyPr>
          <a:lstStyle/>
          <a:p>
            <a:pPr algn="ctr"/>
            <a:r>
              <a:rPr lang="en-GB" sz="2000" dirty="0">
                <a:solidFill>
                  <a:srgbClr val="0070C0"/>
                </a:solidFill>
                <a:latin typeface="Baskerville Old Face" panose="02020602080505020303" pitchFamily="18" charset="0"/>
              </a:rPr>
              <a:t>Ph.D. defence in </a:t>
            </a:r>
            <a:r>
              <a:rPr lang="en-GB" sz="2000" dirty="0" err="1">
                <a:solidFill>
                  <a:srgbClr val="0070C0"/>
                </a:solidFill>
                <a:latin typeface="Baskerville Old Face" panose="02020602080505020303" pitchFamily="18" charset="0"/>
              </a:rPr>
              <a:t>Astroparticle</a:t>
            </a:r>
            <a:r>
              <a:rPr lang="en-GB" sz="2000" dirty="0">
                <a:solidFill>
                  <a:srgbClr val="0070C0"/>
                </a:solidFill>
                <a:latin typeface="Baskerville Old Face" panose="02020602080505020303" pitchFamily="18" charset="0"/>
              </a:rPr>
              <a:t> Physics – Cycle XXXI</a:t>
            </a:r>
          </a:p>
          <a:p>
            <a:endParaRPr lang="en-GB" sz="2000" dirty="0">
              <a:solidFill>
                <a:srgbClr val="0070C0"/>
              </a:solidFill>
            </a:endParaRPr>
          </a:p>
        </p:txBody>
      </p:sp>
    </p:spTree>
    <p:extLst>
      <p:ext uri="{BB962C8B-B14F-4D97-AF65-F5344CB8AC3E}">
        <p14:creationId xmlns:p14="http://schemas.microsoft.com/office/powerpoint/2010/main" xmlns="" val="182967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23241" y="2087483"/>
            <a:ext cx="5187568" cy="3634267"/>
          </a:xfrm>
          <a:prstGeom prst="rect">
            <a:avLst/>
          </a:prstGeom>
        </p:spPr>
      </p:pic>
      <p:sp>
        <p:nvSpPr>
          <p:cNvPr id="2" name="Titolo 1"/>
          <p:cNvSpPr>
            <a:spLocks noGrp="1"/>
          </p:cNvSpPr>
          <p:nvPr>
            <p:ph type="title"/>
          </p:nvPr>
        </p:nvSpPr>
        <p:spPr/>
        <p:txBody>
          <a:bodyPr/>
          <a:lstStyle/>
          <a:p>
            <a:r>
              <a:rPr lang="en-GB" dirty="0" smtClean="0"/>
              <a:t>Quantum noise</a:t>
            </a:r>
            <a:endParaRPr lang="en-GB" dirty="0"/>
          </a:p>
        </p:txBody>
      </p:sp>
      <p:sp>
        <p:nvSpPr>
          <p:cNvPr id="3" name="Segnaposto contenuto 2"/>
          <p:cNvSpPr>
            <a:spLocks noGrp="1"/>
          </p:cNvSpPr>
          <p:nvPr>
            <p:ph idx="1"/>
          </p:nvPr>
        </p:nvSpPr>
        <p:spPr>
          <a:xfrm>
            <a:off x="581193" y="2180496"/>
            <a:ext cx="5886926" cy="3678303"/>
          </a:xfrm>
        </p:spPr>
        <p:txBody>
          <a:bodyPr>
            <a:normAutofit/>
          </a:bodyPr>
          <a:lstStyle/>
          <a:p>
            <a:r>
              <a:rPr lang="en-GB" dirty="0">
                <a:solidFill>
                  <a:schemeClr val="tx1"/>
                </a:solidFill>
              </a:rPr>
              <a:t>Quantum noise:</a:t>
            </a:r>
          </a:p>
          <a:p>
            <a:pPr>
              <a:buFont typeface="Arial" panose="020B0604020202020204" pitchFamily="34" charset="0"/>
              <a:buChar char="•"/>
            </a:pPr>
            <a:r>
              <a:rPr lang="en-GB" dirty="0">
                <a:solidFill>
                  <a:schemeClr val="tx1"/>
                </a:solidFill>
              </a:rPr>
              <a:t>low-frequency: radiation pressure </a:t>
            </a:r>
            <a:r>
              <a:rPr lang="en-GB" dirty="0" smtClean="0">
                <a:solidFill>
                  <a:schemeClr val="tx1"/>
                </a:solidFill>
              </a:rPr>
              <a:t>noise;</a:t>
            </a:r>
            <a:endParaRPr lang="en-GB" dirty="0">
              <a:solidFill>
                <a:schemeClr val="tx1"/>
              </a:solidFill>
            </a:endParaRPr>
          </a:p>
          <a:p>
            <a:pPr>
              <a:buFont typeface="Arial" panose="020B0604020202020204" pitchFamily="34" charset="0"/>
              <a:buChar char="•"/>
            </a:pPr>
            <a:r>
              <a:rPr lang="en-GB" dirty="0">
                <a:solidFill>
                  <a:schemeClr val="tx1"/>
                </a:solidFill>
              </a:rPr>
              <a:t>high-frequency: shot </a:t>
            </a:r>
            <a:r>
              <a:rPr lang="en-GB" dirty="0" smtClean="0">
                <a:solidFill>
                  <a:schemeClr val="tx1"/>
                </a:solidFill>
              </a:rPr>
              <a:t>noise.</a:t>
            </a:r>
          </a:p>
          <a:p>
            <a:pPr>
              <a:buFont typeface="Arial" panose="020B0604020202020204" pitchFamily="34" charset="0"/>
              <a:buChar char="•"/>
            </a:pPr>
            <a:endParaRPr lang="en-GB" dirty="0" smtClean="0">
              <a:solidFill>
                <a:schemeClr val="tx1"/>
              </a:solidFill>
            </a:endParaRPr>
          </a:p>
          <a:p>
            <a:pPr>
              <a:buFont typeface="Arial" panose="020B0604020202020204" pitchFamily="34" charset="0"/>
              <a:buChar char="•"/>
            </a:pPr>
            <a:endParaRPr lang="en-GB" dirty="0">
              <a:solidFill>
                <a:schemeClr val="tx1"/>
              </a:solidFill>
            </a:endParaRPr>
          </a:p>
          <a:p>
            <a:r>
              <a:rPr lang="en-GB" dirty="0" smtClean="0">
                <a:solidFill>
                  <a:schemeClr val="tx1"/>
                </a:solidFill>
              </a:rPr>
              <a:t>Key parameters: L and P</a:t>
            </a:r>
            <a:r>
              <a:rPr lang="en-GB" baseline="-25000" dirty="0" smtClean="0">
                <a:solidFill>
                  <a:schemeClr val="tx1"/>
                </a:solidFill>
              </a:rPr>
              <a:t>in</a:t>
            </a:r>
            <a:r>
              <a:rPr lang="en-GB" dirty="0" smtClean="0">
                <a:solidFill>
                  <a:schemeClr val="tx1"/>
                </a:solidFill>
              </a:rPr>
              <a:t>.</a:t>
            </a:r>
            <a:endParaRPr lang="en-GB" dirty="0">
              <a:solidFill>
                <a:schemeClr val="tx1"/>
              </a:solidFill>
            </a:endParaRPr>
          </a:p>
          <a:p>
            <a:r>
              <a:rPr lang="en-GB" dirty="0" smtClean="0">
                <a:solidFill>
                  <a:schemeClr val="tx1"/>
                </a:solidFill>
              </a:rPr>
              <a:t>If detector </a:t>
            </a:r>
            <a:r>
              <a:rPr lang="en-GB" dirty="0">
                <a:solidFill>
                  <a:schemeClr val="tx1"/>
                </a:solidFill>
              </a:rPr>
              <a:t>not radiation pressure </a:t>
            </a:r>
            <a:r>
              <a:rPr lang="en-GB" dirty="0" smtClean="0">
                <a:solidFill>
                  <a:schemeClr val="tx1"/>
                </a:solidFill>
              </a:rPr>
              <a:t>limited: </a:t>
            </a:r>
            <a:r>
              <a:rPr lang="en-GB" dirty="0">
                <a:solidFill>
                  <a:schemeClr val="tx1"/>
                </a:solidFill>
              </a:rPr>
              <a:t>it is convenient to increase the input </a:t>
            </a:r>
            <a:r>
              <a:rPr lang="en-GB" dirty="0" smtClean="0">
                <a:solidFill>
                  <a:schemeClr val="tx1"/>
                </a:solidFill>
              </a:rPr>
              <a:t>power.</a:t>
            </a:r>
            <a:endParaRPr lang="en-GB" dirty="0">
              <a:solidFill>
                <a:schemeClr val="tx1"/>
              </a:solidFill>
            </a:endParaRPr>
          </a:p>
          <a:p>
            <a:endParaRPr lang="en-GB" dirty="0">
              <a:solidFill>
                <a:schemeClr val="tx1"/>
              </a:solidFill>
            </a:endParaRPr>
          </a:p>
        </p:txBody>
      </p:sp>
      <p:sp>
        <p:nvSpPr>
          <p:cNvPr id="5" name="Segnaposto numero diapositiva 4"/>
          <p:cNvSpPr>
            <a:spLocks noGrp="1"/>
          </p:cNvSpPr>
          <p:nvPr>
            <p:ph type="sldNum" sz="quarter" idx="12"/>
          </p:nvPr>
        </p:nvSpPr>
        <p:spPr>
          <a:xfrm>
            <a:off x="10558300" y="6488548"/>
            <a:ext cx="1052508" cy="365125"/>
          </a:xfrm>
        </p:spPr>
        <p:txBody>
          <a:bodyPr/>
          <a:lstStyle/>
          <a:p>
            <a:fld id="{5CE5AED5-0585-4EAF-A7DF-C2F0C4AB30D7}" type="slidenum">
              <a:rPr lang="en-GB" smtClean="0"/>
              <a:pPr/>
              <a:t>10</a:t>
            </a:fld>
            <a:endParaRPr lang="en-GB"/>
          </a:p>
        </p:txBody>
      </p:sp>
      <mc:AlternateContent xmlns:mc="http://schemas.openxmlformats.org/markup-compatibility/2006">
        <mc:Choice xmlns:a14="http://schemas.microsoft.com/office/drawing/2010/main" xmlns="" Requires="a14">
          <p:sp>
            <p:nvSpPr>
              <p:cNvPr id="6" name="Rettangolo 5"/>
              <p:cNvSpPr/>
              <p:nvPr/>
            </p:nvSpPr>
            <p:spPr>
              <a:xfrm>
                <a:off x="9912845" y="2339240"/>
                <a:ext cx="1638525"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dirty="0" smtClean="0">
                              <a:solidFill>
                                <a:srgbClr val="FF0000"/>
                              </a:solidFill>
                              <a:latin typeface="Cambria Math" panose="02040503050406030204" pitchFamily="18" charset="0"/>
                            </a:rPr>
                          </m:ctrlPr>
                        </m:sSubPr>
                        <m:e>
                          <m:r>
                            <a:rPr lang="it-IT" i="1" dirty="0">
                              <a:solidFill>
                                <a:srgbClr val="FF0000"/>
                              </a:solidFill>
                              <a:latin typeface="Cambria Math" panose="02040503050406030204" pitchFamily="18" charset="0"/>
                            </a:rPr>
                            <m:t>h</m:t>
                          </m:r>
                        </m:e>
                        <m:sub>
                          <m:r>
                            <a:rPr lang="it-IT" i="1" dirty="0">
                              <a:solidFill>
                                <a:srgbClr val="FF0000"/>
                              </a:solidFill>
                              <a:latin typeface="Cambria Math" panose="02040503050406030204" pitchFamily="18" charset="0"/>
                            </a:rPr>
                            <m:t>𝑠h𝑜𝑡</m:t>
                          </m:r>
                        </m:sub>
                      </m:sSub>
                      <m:r>
                        <a:rPr lang="it-IT" i="1">
                          <a:solidFill>
                            <a:srgbClr val="FF0000"/>
                          </a:solidFill>
                          <a:latin typeface="Cambria Math" panose="02040503050406030204" pitchFamily="18" charset="0"/>
                          <a:ea typeface="Cambria Math" panose="02040503050406030204" pitchFamily="18" charset="0"/>
                        </a:rPr>
                        <m:t>∝</m:t>
                      </m:r>
                      <m:f>
                        <m:fPr>
                          <m:ctrlPr>
                            <a:rPr lang="it-IT" i="1">
                              <a:solidFill>
                                <a:srgbClr val="FF0000"/>
                              </a:solidFill>
                              <a:latin typeface="Cambria Math" panose="02040503050406030204" pitchFamily="18" charset="0"/>
                            </a:rPr>
                          </m:ctrlPr>
                        </m:fPr>
                        <m:num>
                          <m:r>
                            <a:rPr lang="it-IT" i="1">
                              <a:solidFill>
                                <a:srgbClr val="FF0000"/>
                              </a:solidFill>
                              <a:latin typeface="Cambria Math" panose="02040503050406030204" pitchFamily="18" charset="0"/>
                            </a:rPr>
                            <m:t>1</m:t>
                          </m:r>
                        </m:num>
                        <m:den>
                          <m:r>
                            <a:rPr lang="it-IT" i="1">
                              <a:solidFill>
                                <a:srgbClr val="FF0000"/>
                              </a:solidFill>
                              <a:latin typeface="Cambria Math" panose="02040503050406030204" pitchFamily="18" charset="0"/>
                            </a:rPr>
                            <m:t>𝐿</m:t>
                          </m:r>
                          <m:rad>
                            <m:radPr>
                              <m:degHide m:val="on"/>
                              <m:ctrlPr>
                                <a:rPr lang="it-IT" i="1">
                                  <a:solidFill>
                                    <a:srgbClr val="FF0000"/>
                                  </a:solidFill>
                                  <a:latin typeface="Cambria Math" panose="02040503050406030204" pitchFamily="18" charset="0"/>
                                </a:rPr>
                              </m:ctrlPr>
                            </m:radPr>
                            <m:deg/>
                            <m:e>
                              <m:sSub>
                                <m:sSubPr>
                                  <m:ctrlPr>
                                    <a:rPr lang="it-IT" i="1">
                                      <a:solidFill>
                                        <a:srgbClr val="FF0000"/>
                                      </a:solidFill>
                                      <a:latin typeface="Cambria Math" panose="02040503050406030204" pitchFamily="18" charset="0"/>
                                    </a:rPr>
                                  </m:ctrlPr>
                                </m:sSubPr>
                                <m:e>
                                  <m:r>
                                    <a:rPr lang="it-IT" i="1">
                                      <a:solidFill>
                                        <a:srgbClr val="FF0000"/>
                                      </a:solidFill>
                                      <a:latin typeface="Cambria Math" panose="02040503050406030204" pitchFamily="18" charset="0"/>
                                    </a:rPr>
                                    <m:t>𝑃</m:t>
                                  </m:r>
                                </m:e>
                                <m:sub>
                                  <m:r>
                                    <a:rPr lang="it-IT" i="1">
                                      <a:solidFill>
                                        <a:srgbClr val="FF0000"/>
                                      </a:solidFill>
                                      <a:latin typeface="Cambria Math" panose="02040503050406030204" pitchFamily="18" charset="0"/>
                                    </a:rPr>
                                    <m:t>𝑖𝑛</m:t>
                                  </m:r>
                                </m:sub>
                              </m:sSub>
                            </m:e>
                          </m:rad>
                        </m:den>
                      </m:f>
                    </m:oMath>
                  </m:oMathPara>
                </a14:m>
                <a:endParaRPr lang="en-GB" dirty="0">
                  <a:solidFill>
                    <a:srgbClr val="FF0000"/>
                  </a:solidFill>
                </a:endParaRPr>
              </a:p>
            </p:txBody>
          </p:sp>
        </mc:Choice>
        <mc:Fallback>
          <p:sp>
            <p:nvSpPr>
              <p:cNvPr id="6" name="Rettangolo 5"/>
              <p:cNvSpPr>
                <a:spLocks noRot="1" noChangeAspect="1" noMove="1" noResize="1" noEditPoints="1" noAdjustHandles="1" noChangeArrowheads="1" noChangeShapeType="1" noTextEdit="1"/>
              </p:cNvSpPr>
              <p:nvPr/>
            </p:nvSpPr>
            <p:spPr>
              <a:xfrm>
                <a:off x="9912845" y="2339240"/>
                <a:ext cx="1638525" cy="729046"/>
              </a:xfrm>
              <a:prstGeom prst="rect">
                <a:avLst/>
              </a:prstGeom>
              <a:blipFill rotWithShape="0">
                <a:blip r:embed="rId4"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7" name="Rettangolo 6"/>
              <p:cNvSpPr/>
              <p:nvPr/>
            </p:nvSpPr>
            <p:spPr>
              <a:xfrm>
                <a:off x="7434922" y="2398295"/>
                <a:ext cx="151111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dirty="0" smtClean="0">
                              <a:solidFill>
                                <a:srgbClr val="339933"/>
                              </a:solidFill>
                              <a:latin typeface="Cambria Math" panose="02040503050406030204" pitchFamily="18" charset="0"/>
                            </a:rPr>
                          </m:ctrlPr>
                        </m:sSubPr>
                        <m:e>
                          <m:r>
                            <a:rPr lang="it-IT" i="1" dirty="0">
                              <a:solidFill>
                                <a:srgbClr val="339933"/>
                              </a:solidFill>
                              <a:latin typeface="Cambria Math" panose="02040503050406030204" pitchFamily="18" charset="0"/>
                            </a:rPr>
                            <m:t>h</m:t>
                          </m:r>
                        </m:e>
                        <m:sub>
                          <m:r>
                            <a:rPr lang="it-IT" i="1" dirty="0">
                              <a:solidFill>
                                <a:srgbClr val="339933"/>
                              </a:solidFill>
                              <a:latin typeface="Cambria Math" panose="02040503050406030204" pitchFamily="18" charset="0"/>
                            </a:rPr>
                            <m:t>𝑟𝑝</m:t>
                          </m:r>
                        </m:sub>
                      </m:sSub>
                      <m:r>
                        <a:rPr lang="it-IT" i="1">
                          <a:solidFill>
                            <a:srgbClr val="339933"/>
                          </a:solidFill>
                          <a:latin typeface="Cambria Math" panose="02040503050406030204" pitchFamily="18" charset="0"/>
                          <a:ea typeface="Cambria Math" panose="02040503050406030204" pitchFamily="18" charset="0"/>
                        </a:rPr>
                        <m:t>∝</m:t>
                      </m:r>
                      <m:f>
                        <m:fPr>
                          <m:ctrlPr>
                            <a:rPr lang="it-IT" i="1">
                              <a:solidFill>
                                <a:srgbClr val="339933"/>
                              </a:solidFill>
                              <a:latin typeface="Cambria Math" panose="02040503050406030204" pitchFamily="18" charset="0"/>
                            </a:rPr>
                          </m:ctrlPr>
                        </m:fPr>
                        <m:num>
                          <m:r>
                            <a:rPr lang="it-IT" i="1">
                              <a:solidFill>
                                <a:srgbClr val="339933"/>
                              </a:solidFill>
                              <a:latin typeface="Cambria Math" panose="02040503050406030204" pitchFamily="18" charset="0"/>
                            </a:rPr>
                            <m:t>1</m:t>
                          </m:r>
                        </m:num>
                        <m:den>
                          <m:r>
                            <a:rPr lang="it-IT" i="1">
                              <a:solidFill>
                                <a:srgbClr val="339933"/>
                              </a:solidFill>
                              <a:latin typeface="Cambria Math" panose="02040503050406030204" pitchFamily="18" charset="0"/>
                            </a:rPr>
                            <m:t>𝐿</m:t>
                          </m:r>
                        </m:den>
                      </m:f>
                      <m:rad>
                        <m:radPr>
                          <m:degHide m:val="on"/>
                          <m:ctrlPr>
                            <a:rPr lang="it-IT" i="1">
                              <a:solidFill>
                                <a:srgbClr val="339933"/>
                              </a:solidFill>
                              <a:latin typeface="Cambria Math" panose="02040503050406030204" pitchFamily="18" charset="0"/>
                            </a:rPr>
                          </m:ctrlPr>
                        </m:radPr>
                        <m:deg/>
                        <m:e>
                          <m:sSub>
                            <m:sSubPr>
                              <m:ctrlPr>
                                <a:rPr lang="it-IT" i="1">
                                  <a:solidFill>
                                    <a:srgbClr val="339933"/>
                                  </a:solidFill>
                                  <a:latin typeface="Cambria Math" panose="02040503050406030204" pitchFamily="18" charset="0"/>
                                </a:rPr>
                              </m:ctrlPr>
                            </m:sSubPr>
                            <m:e>
                              <m:r>
                                <a:rPr lang="it-IT" i="1">
                                  <a:solidFill>
                                    <a:srgbClr val="339933"/>
                                  </a:solidFill>
                                  <a:latin typeface="Cambria Math" panose="02040503050406030204" pitchFamily="18" charset="0"/>
                                </a:rPr>
                                <m:t>𝑃</m:t>
                              </m:r>
                            </m:e>
                            <m:sub>
                              <m:r>
                                <a:rPr lang="it-IT" i="1">
                                  <a:solidFill>
                                    <a:srgbClr val="339933"/>
                                  </a:solidFill>
                                  <a:latin typeface="Cambria Math" panose="02040503050406030204" pitchFamily="18" charset="0"/>
                                </a:rPr>
                                <m:t>𝑖𝑛</m:t>
                              </m:r>
                            </m:sub>
                          </m:sSub>
                        </m:e>
                      </m:rad>
                    </m:oMath>
                  </m:oMathPara>
                </a14:m>
                <a:endParaRPr lang="en-GB" dirty="0"/>
              </a:p>
            </p:txBody>
          </p:sp>
        </mc:Choice>
        <mc:Fallback>
          <p:sp>
            <p:nvSpPr>
              <p:cNvPr id="7" name="Rettangolo 6"/>
              <p:cNvSpPr>
                <a:spLocks noRot="1" noChangeAspect="1" noMove="1" noResize="1" noEditPoints="1" noAdjustHandles="1" noChangeArrowheads="1" noChangeShapeType="1" noTextEdit="1"/>
              </p:cNvSpPr>
              <p:nvPr/>
            </p:nvSpPr>
            <p:spPr>
              <a:xfrm>
                <a:off x="7434922" y="2398295"/>
                <a:ext cx="1511119" cy="610936"/>
              </a:xfrm>
              <a:prstGeom prst="rect">
                <a:avLst/>
              </a:prstGeom>
              <a:blipFill rotWithShape="0">
                <a:blip r:embed="rId5" cstate="print"/>
                <a:stretch>
                  <a:fillRect/>
                </a:stretch>
              </a:blipFill>
            </p:spPr>
            <p:txBody>
              <a:bodyPr/>
              <a:lstStyle/>
              <a:p>
                <a:r>
                  <a:rPr lang="en-GB">
                    <a:noFill/>
                  </a:rPr>
                  <a:t> </a:t>
                </a:r>
              </a:p>
            </p:txBody>
          </p:sp>
        </mc:Fallback>
      </mc:AlternateContent>
      <p:sp>
        <p:nvSpPr>
          <p:cNvPr id="10"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0930975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From Michelson </a:t>
            </a:r>
            <a:r>
              <a:rPr lang="en-GB" dirty="0" err="1"/>
              <a:t>interferomter</a:t>
            </a:r>
            <a:r>
              <a:rPr lang="en-GB" dirty="0"/>
              <a:t> to </a:t>
            </a:r>
            <a:r>
              <a:rPr lang="en-GB" dirty="0" err="1"/>
              <a:t>gw</a:t>
            </a:r>
            <a:r>
              <a:rPr lang="en-GB" dirty="0"/>
              <a:t> </a:t>
            </a:r>
            <a:r>
              <a:rPr lang="en-GB" dirty="0" smtClean="0"/>
              <a:t>detector</a:t>
            </a:r>
            <a:endParaRPr lang="en-GB" dirty="0"/>
          </a:p>
        </p:txBody>
      </p:sp>
      <p:sp>
        <p:nvSpPr>
          <p:cNvPr id="3" name="Segnaposto contenuto 2"/>
          <p:cNvSpPr>
            <a:spLocks noGrp="1"/>
          </p:cNvSpPr>
          <p:nvPr>
            <p:ph idx="1"/>
          </p:nvPr>
        </p:nvSpPr>
        <p:spPr>
          <a:xfrm>
            <a:off x="581193" y="2180496"/>
            <a:ext cx="6262782" cy="3678303"/>
          </a:xfrm>
        </p:spPr>
        <p:txBody>
          <a:bodyPr/>
          <a:lstStyle/>
          <a:p>
            <a:pPr algn="just"/>
            <a:r>
              <a:rPr lang="en-GB" dirty="0">
                <a:solidFill>
                  <a:schemeClr val="tx1"/>
                </a:solidFill>
              </a:rPr>
              <a:t>In order to shape the frequency response of the </a:t>
            </a:r>
            <a:r>
              <a:rPr lang="en-GB" dirty="0" smtClean="0">
                <a:solidFill>
                  <a:schemeClr val="tx1"/>
                </a:solidFill>
              </a:rPr>
              <a:t>detector another </a:t>
            </a:r>
            <a:r>
              <a:rPr lang="en-GB" dirty="0">
                <a:solidFill>
                  <a:schemeClr val="tx1"/>
                </a:solidFill>
              </a:rPr>
              <a:t>cavity is foreseen to be engaged in the next Observing Run O4. </a:t>
            </a:r>
          </a:p>
          <a:p>
            <a:pPr algn="just"/>
            <a:r>
              <a:rPr lang="en-GB" dirty="0">
                <a:solidFill>
                  <a:schemeClr val="tx1"/>
                </a:solidFill>
              </a:rPr>
              <a:t>This will be performed with the addition of another mirror, the Signal Recycling (SR), placed between the BS and the output port. </a:t>
            </a:r>
          </a:p>
          <a:p>
            <a:pPr algn="just"/>
            <a:r>
              <a:rPr lang="en-GB" dirty="0">
                <a:solidFill>
                  <a:schemeClr val="tx1"/>
                </a:solidFill>
              </a:rPr>
              <a:t>This ITF configuration is called </a:t>
            </a:r>
            <a:r>
              <a:rPr lang="en-GB" b="1" dirty="0">
                <a:solidFill>
                  <a:schemeClr val="tx1"/>
                </a:solidFill>
              </a:rPr>
              <a:t>Dual Recycled</a:t>
            </a:r>
            <a:r>
              <a:rPr lang="en-GB" dirty="0" smtClean="0">
                <a:solidFill>
                  <a:schemeClr val="tx1"/>
                </a:solidFill>
              </a:rPr>
              <a:t>.</a:t>
            </a:r>
            <a:endParaRPr lang="en-GB" dirty="0">
              <a:solidFill>
                <a:schemeClr val="tx1"/>
              </a:solidFill>
            </a:endParaRPr>
          </a:p>
        </p:txBody>
      </p:sp>
      <p:sp>
        <p:nvSpPr>
          <p:cNvPr id="5" name="Segnaposto numero diapositiva 4"/>
          <p:cNvSpPr>
            <a:spLocks noGrp="1"/>
          </p:cNvSpPr>
          <p:nvPr>
            <p:ph type="sldNum" sz="quarter" idx="12"/>
          </p:nvPr>
        </p:nvSpPr>
        <p:spPr/>
        <p:txBody>
          <a:bodyPr/>
          <a:lstStyle/>
          <a:p>
            <a:fld id="{5CE5AED5-0585-4EAF-A7DF-C2F0C4AB30D7}" type="slidenum">
              <a:rPr lang="en-GB" smtClean="0"/>
              <a:pPr/>
              <a:t>100</a:t>
            </a:fld>
            <a:endParaRPr lang="en-GB"/>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xmlns="" val="0"/>
              </a:ext>
            </a:extLst>
          </a:blip>
          <a:srcRect l="1620"/>
          <a:stretch/>
        </p:blipFill>
        <p:spPr>
          <a:xfrm>
            <a:off x="6843974" y="2236470"/>
            <a:ext cx="4700325" cy="3794760"/>
          </a:xfrm>
          <a:prstGeom prst="rect">
            <a:avLst/>
          </a:prstGeom>
        </p:spPr>
      </p:pic>
      <p:sp>
        <p:nvSpPr>
          <p:cNvPr id="7" name="Rettangolo 6"/>
          <p:cNvSpPr/>
          <p:nvPr/>
        </p:nvSpPr>
        <p:spPr>
          <a:xfrm>
            <a:off x="8263260" y="5346156"/>
            <a:ext cx="802204" cy="297320"/>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4859136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p:cNvSpPr txBox="1">
            <a:spLocks/>
          </p:cNvSpPr>
          <p:nvPr/>
        </p:nvSpPr>
        <p:spPr>
          <a:xfrm>
            <a:off x="5837431" y="2951890"/>
            <a:ext cx="6200716" cy="43088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GB" altLang="it-IT" sz="2000" dirty="0" smtClean="0">
                <a:latin typeface="Baskerville Old Face" panose="02020602080505020303" pitchFamily="18" charset="0"/>
              </a:rPr>
              <a:t>The laser electromagnetic field </a:t>
            </a:r>
            <a:r>
              <a:rPr lang="en-GB" altLang="it-IT" sz="2000" dirty="0">
                <a:latin typeface="Baskerville Old Face" panose="02020602080505020303" pitchFamily="18" charset="0"/>
              </a:rPr>
              <a:t>arriving on the </a:t>
            </a:r>
            <a:r>
              <a:rPr lang="en-GB" altLang="it-IT" sz="2000" dirty="0" smtClean="0">
                <a:latin typeface="Baskerville Old Face" panose="02020602080505020303" pitchFamily="18" charset="0"/>
              </a:rPr>
              <a:t>EOM</a:t>
            </a:r>
            <a:endParaRPr lang="en-US" altLang="it-IT" sz="2000" dirty="0" smtClean="0">
              <a:latin typeface="Baskerville Old Face" panose="02020602080505020303" pitchFamily="18"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780" y="1891401"/>
            <a:ext cx="5670917" cy="2344012"/>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179709"/>
            <a:ext cx="5510583" cy="2678291"/>
          </a:xfrm>
          <a:prstGeom prst="rect">
            <a:avLst/>
          </a:prstGeom>
        </p:spPr>
      </p:pic>
      <mc:AlternateContent xmlns:mc="http://schemas.openxmlformats.org/markup-compatibility/2006">
        <mc:Choice xmlns:a14="http://schemas.microsoft.com/office/drawing/2010/main" xmlns="" Requires="a14">
          <p:sp>
            <p:nvSpPr>
              <p:cNvPr id="5" name="CasellaDiTesto 4"/>
              <p:cNvSpPr txBox="1"/>
              <p:nvPr/>
            </p:nvSpPr>
            <p:spPr>
              <a:xfrm>
                <a:off x="7430618" y="3512957"/>
                <a:ext cx="1857303" cy="317779"/>
              </a:xfrm>
              <a:prstGeom prst="rect">
                <a:avLst/>
              </a:prstGeom>
              <a:noFill/>
            </p:spPr>
            <p:txBody>
              <a:bodyPr wrap="none" lIns="0" tIns="0" rIns="0" bIns="0" rtlCol="0">
                <a:spAutoFit/>
              </a:bodyPr>
              <a:lstStyle/>
              <a:p>
                <a:pPr algn="just"/>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rPr>
                        <m:t>Ψ</m:t>
                      </m:r>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𝑡</m:t>
                          </m:r>
                        </m:e>
                      </m:d>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m:rPr>
                              <m:sty m:val="p"/>
                            </m:rPr>
                            <a:rPr lang="el-GR" sz="2000" i="1">
                              <a:latin typeface="Cambria Math" panose="02040503050406030204" pitchFamily="18" charset="0"/>
                            </a:rPr>
                            <m:t>Ψ</m:t>
                          </m:r>
                        </m:e>
                        <m:sub>
                          <m:r>
                            <a:rPr lang="it-IT" sz="2000" b="0" i="1" smtClean="0">
                              <a:latin typeface="Cambria Math" panose="02040503050406030204" pitchFamily="18" charset="0"/>
                            </a:rPr>
                            <m:t>𝑖𝑛</m:t>
                          </m:r>
                        </m:sub>
                      </m:sSub>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𝑖</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ea typeface="Cambria Math" panose="02040503050406030204" pitchFamily="18" charset="0"/>
                                </a:rPr>
                                <m:t>𝜔</m:t>
                              </m:r>
                            </m:e>
                            <m:sub>
                              <m:r>
                                <a:rPr lang="it-IT" sz="2000" b="0" i="1" smtClean="0">
                                  <a:latin typeface="Cambria Math" panose="02040503050406030204" pitchFamily="18" charset="0"/>
                                </a:rPr>
                                <m:t>𝐿</m:t>
                              </m:r>
                            </m:sub>
                          </m:sSub>
                          <m:r>
                            <a:rPr lang="it-IT" sz="2000" b="0" i="1" smtClean="0">
                              <a:latin typeface="Cambria Math" panose="02040503050406030204" pitchFamily="18" charset="0"/>
                            </a:rPr>
                            <m:t>𝑡</m:t>
                          </m:r>
                        </m:sup>
                      </m:sSup>
                    </m:oMath>
                  </m:oMathPara>
                </a14:m>
                <a:endParaRPr lang="en-GB" sz="2000" dirty="0"/>
              </a:p>
            </p:txBody>
          </p:sp>
        </mc:Choice>
        <mc:Fallback>
          <p:sp>
            <p:nvSpPr>
              <p:cNvPr id="5" name="CasellaDiTesto 4"/>
              <p:cNvSpPr txBox="1">
                <a:spLocks noRot="1" noChangeAspect="1" noMove="1" noResize="1" noEditPoints="1" noAdjustHandles="1" noChangeArrowheads="1" noChangeShapeType="1" noTextEdit="1"/>
              </p:cNvSpPr>
              <p:nvPr/>
            </p:nvSpPr>
            <p:spPr>
              <a:xfrm>
                <a:off x="7430618" y="3512957"/>
                <a:ext cx="1857303" cy="317779"/>
              </a:xfrm>
              <a:prstGeom prst="rect">
                <a:avLst/>
              </a:prstGeom>
              <a:blipFill rotWithShape="0">
                <a:blip r:embed="rId4" cstate="print"/>
                <a:stretch>
                  <a:fillRect l="-2951" r="-656" b="-19231"/>
                </a:stretch>
              </a:blipFill>
            </p:spPr>
            <p:txBody>
              <a:bodyPr/>
              <a:lstStyle/>
              <a:p>
                <a:r>
                  <a:rPr lang="en-GB">
                    <a:noFill/>
                  </a:rPr>
                  <a:t> </a:t>
                </a:r>
              </a:p>
            </p:txBody>
          </p:sp>
        </mc:Fallback>
      </mc:AlternateContent>
      <p:sp>
        <p:nvSpPr>
          <p:cNvPr id="7" name="Rettangolo 6"/>
          <p:cNvSpPr/>
          <p:nvPr/>
        </p:nvSpPr>
        <p:spPr>
          <a:xfrm>
            <a:off x="5805133" y="4246232"/>
            <a:ext cx="6096000" cy="707886"/>
          </a:xfrm>
          <a:prstGeom prst="rect">
            <a:avLst/>
          </a:prstGeom>
        </p:spPr>
        <p:txBody>
          <a:bodyPr>
            <a:spAutoFit/>
          </a:bodyPr>
          <a:lstStyle/>
          <a:p>
            <a:pPr algn="just"/>
            <a:r>
              <a:rPr lang="en-GB" sz="2000" dirty="0" smtClean="0">
                <a:latin typeface="Baskerville Old Face" panose="02020602080505020303" pitchFamily="18" charset="0"/>
              </a:rPr>
              <a:t>After </a:t>
            </a:r>
            <a:r>
              <a:rPr lang="en-GB" sz="2000" dirty="0">
                <a:latin typeface="Baskerville Old Face" panose="02020602080505020303" pitchFamily="18" charset="0"/>
              </a:rPr>
              <a:t>has been </a:t>
            </a:r>
            <a:r>
              <a:rPr lang="en-GB" sz="2000" dirty="0" smtClean="0">
                <a:latin typeface="Baskerville Old Face" panose="02020602080505020303" pitchFamily="18" charset="0"/>
              </a:rPr>
              <a:t>passed through it, </a:t>
            </a:r>
            <a:r>
              <a:rPr lang="en-GB" sz="2000" dirty="0">
                <a:latin typeface="Baskerville Old Face" panose="02020602080505020303" pitchFamily="18" charset="0"/>
              </a:rPr>
              <a:t>the electromagnetic </a:t>
            </a:r>
            <a:r>
              <a:rPr lang="en-GB" sz="2000" dirty="0" smtClean="0">
                <a:latin typeface="Baskerville Old Face" panose="02020602080505020303" pitchFamily="18" charset="0"/>
              </a:rPr>
              <a:t>field </a:t>
            </a:r>
            <a:r>
              <a:rPr lang="en-GB" sz="2000" dirty="0">
                <a:latin typeface="Baskerville Old Face" panose="02020602080505020303" pitchFamily="18" charset="0"/>
              </a:rPr>
              <a:t>of the laser becomes</a:t>
            </a:r>
          </a:p>
        </p:txBody>
      </p:sp>
      <mc:AlternateContent xmlns:mc="http://schemas.openxmlformats.org/markup-compatibility/2006">
        <mc:Choice xmlns:a14="http://schemas.microsoft.com/office/drawing/2010/main" xmlns="" Requires="a14">
          <p:sp>
            <p:nvSpPr>
              <p:cNvPr id="16" name="CasellaDiTesto 15"/>
              <p:cNvSpPr txBox="1"/>
              <p:nvPr/>
            </p:nvSpPr>
            <p:spPr>
              <a:xfrm>
                <a:off x="6140361" y="5084298"/>
                <a:ext cx="4875887" cy="649280"/>
              </a:xfrm>
              <a:prstGeom prst="rect">
                <a:avLst/>
              </a:prstGeom>
              <a:noFill/>
            </p:spPr>
            <p:txBody>
              <a:bodyPr wrap="none" lIns="0" tIns="0" rIns="0" bIns="0" rtlCol="0">
                <a:spAutoFit/>
              </a:bodyPr>
              <a:lstStyle/>
              <a:p>
                <a:pPr algn="just"/>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rPr>
                        <m:t>Ψ</m:t>
                      </m:r>
                      <m:r>
                        <a:rPr lang="it-IT" sz="2000" b="0" i="1" smtClean="0">
                          <a:latin typeface="Cambria Math" panose="02040503050406030204" pitchFamily="18" charset="0"/>
                        </a:rPr>
                        <m:t>′</m:t>
                      </m:r>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𝑡</m:t>
                          </m:r>
                        </m:e>
                      </m:d>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m:rPr>
                              <m:sty m:val="p"/>
                            </m:rPr>
                            <a:rPr lang="el-GR" sz="2000" i="1">
                              <a:latin typeface="Cambria Math" panose="02040503050406030204" pitchFamily="18" charset="0"/>
                            </a:rPr>
                            <m:t>Ψ</m:t>
                          </m:r>
                        </m:e>
                        <m:sub>
                          <m:r>
                            <a:rPr lang="it-IT" sz="2000" b="0" i="1" smtClean="0">
                              <a:latin typeface="Cambria Math" panose="02040503050406030204" pitchFamily="18" charset="0"/>
                            </a:rPr>
                            <m:t>𝑖𝑛</m:t>
                          </m:r>
                        </m:sub>
                      </m:sSub>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𝑖</m:t>
                          </m:r>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ea typeface="Cambria Math" panose="02040503050406030204" pitchFamily="18" charset="0"/>
                                </a:rPr>
                                <m:t>𝜔</m:t>
                              </m:r>
                            </m:e>
                            <m:sub>
                              <m:r>
                                <a:rPr lang="it-IT" sz="2000" b="0" i="1" smtClean="0">
                                  <a:latin typeface="Cambria Math" panose="02040503050406030204" pitchFamily="18" charset="0"/>
                                </a:rPr>
                                <m:t>𝐿</m:t>
                              </m:r>
                            </m:sub>
                          </m:sSub>
                          <m:r>
                            <a:rPr lang="it-IT" sz="2000" b="0" i="1" smtClean="0">
                              <a:latin typeface="Cambria Math" panose="02040503050406030204" pitchFamily="18" charset="0"/>
                            </a:rPr>
                            <m:t>𝑡</m:t>
                          </m:r>
                          <m:r>
                            <a:rPr lang="it-IT" sz="2000" b="0" i="1" smtClean="0">
                              <a:latin typeface="Cambria Math" panose="02040503050406030204" pitchFamily="18" charset="0"/>
                            </a:rPr>
                            <m:t>+</m:t>
                          </m:r>
                          <m:r>
                            <a:rPr lang="it-IT" sz="2000" b="0" i="1" smtClean="0">
                              <a:latin typeface="Cambria Math" panose="02040503050406030204" pitchFamily="18" charset="0"/>
                            </a:rPr>
                            <m:t>𝑚</m:t>
                          </m:r>
                          <m:r>
                            <a:rPr lang="it-IT" sz="2000" b="0" i="1" smtClean="0">
                              <a:latin typeface="Cambria Math" panose="02040503050406030204" pitchFamily="18" charset="0"/>
                              <a:ea typeface="Cambria Math" panose="02040503050406030204" pitchFamily="18" charset="0"/>
                            </a:rPr>
                            <m:t>∙</m:t>
                          </m:r>
                          <m:r>
                            <m:rPr>
                              <m:sty m:val="p"/>
                            </m:rPr>
                            <a:rPr lang="it-IT" sz="2000" b="0" i="0" smtClean="0">
                              <a:latin typeface="Cambria Math" panose="02040503050406030204" pitchFamily="18" charset="0"/>
                              <a:ea typeface="Cambria Math" panose="02040503050406030204" pitchFamily="18" charset="0"/>
                            </a:rPr>
                            <m:t>sin</m:t>
                          </m:r>
                          <m:r>
                            <a:rPr lang="it-IT" sz="2000" b="0" i="1" smtClean="0">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Ω</m:t>
                          </m:r>
                          <m:r>
                            <a:rPr lang="it-IT" sz="2000" b="0" i="1" smtClean="0">
                              <a:latin typeface="Cambria Math" panose="02040503050406030204" pitchFamily="18" charset="0"/>
                              <a:ea typeface="Cambria Math" panose="02040503050406030204" pitchFamily="18" charset="0"/>
                            </a:rPr>
                            <m:t>𝑡</m:t>
                          </m:r>
                          <m:r>
                            <a:rPr lang="it-IT" sz="2000" b="0" i="1" smtClean="0">
                              <a:latin typeface="Cambria Math" panose="02040503050406030204" pitchFamily="18" charset="0"/>
                              <a:ea typeface="Cambria Math" panose="02040503050406030204" pitchFamily="18" charset="0"/>
                            </a:rPr>
                            <m:t>))</m:t>
                          </m:r>
                        </m:sup>
                      </m:sSup>
                    </m:oMath>
                  </m:oMathPara>
                </a14:m>
                <a:endParaRPr lang="en-GB" sz="2000" dirty="0" smtClean="0"/>
              </a:p>
              <a:p>
                <a:pPr algn="just"/>
                <a:r>
                  <a:rPr lang="en-GB" sz="2000" dirty="0"/>
                  <a:t>	 </a:t>
                </a:r>
                <a14:m>
                  <m:oMath xmlns:m="http://schemas.openxmlformats.org/officeDocument/2006/math">
                    <m:r>
                      <a:rPr lang="it-IT" sz="2000" b="0" i="0" smtClean="0">
                        <a:latin typeface="Cambria Math" panose="02040503050406030204" pitchFamily="18" charset="0"/>
                      </a:rPr>
                      <m:t>           </m:t>
                    </m:r>
                    <m:r>
                      <a:rPr lang="it-IT" sz="2000" i="1">
                        <a:latin typeface="Cambria Math" panose="02040503050406030204" pitchFamily="18" charset="0"/>
                      </a:rPr>
                      <m:t>=</m:t>
                    </m:r>
                  </m:oMath>
                </a14:m>
                <a:r>
                  <a:rPr lang="en-GB" sz="2000" dirty="0" smtClean="0"/>
                  <a:t> </a:t>
                </a:r>
                <a14:m>
                  <m:oMath xmlns:m="http://schemas.openxmlformats.org/officeDocument/2006/math">
                    <m:sSub>
                      <m:sSubPr>
                        <m:ctrlPr>
                          <a:rPr lang="it-IT" sz="2000" i="1">
                            <a:latin typeface="Cambria Math" panose="02040503050406030204" pitchFamily="18" charset="0"/>
                          </a:rPr>
                        </m:ctrlPr>
                      </m:sSubPr>
                      <m:e>
                        <m:r>
                          <m:rPr>
                            <m:sty m:val="p"/>
                          </m:rPr>
                          <a:rPr lang="el-GR" sz="2000" i="1">
                            <a:latin typeface="Cambria Math" panose="02040503050406030204" pitchFamily="18" charset="0"/>
                          </a:rPr>
                          <m:t>Ψ</m:t>
                        </m:r>
                      </m:e>
                      <m:sub>
                        <m:r>
                          <a:rPr lang="it-IT" sz="2000" i="1">
                            <a:latin typeface="Cambria Math" panose="02040503050406030204" pitchFamily="18" charset="0"/>
                          </a:rPr>
                          <m:t>𝑖𝑛</m:t>
                        </m:r>
                      </m:sub>
                    </m:sSub>
                    <m:nary>
                      <m:naryPr>
                        <m:chr m:val="∑"/>
                        <m:ctrlPr>
                          <a:rPr lang="it-IT" sz="2000" i="1" smtClean="0">
                            <a:latin typeface="Cambria Math" panose="02040503050406030204" pitchFamily="18" charset="0"/>
                          </a:rPr>
                        </m:ctrlPr>
                      </m:naryPr>
                      <m:sub>
                        <m:r>
                          <m:rPr>
                            <m:brk m:alnAt="23"/>
                          </m:rPr>
                          <a:rPr lang="it-IT" sz="2000" b="0" i="1" smtClean="0">
                            <a:latin typeface="Cambria Math" panose="02040503050406030204" pitchFamily="18" charset="0"/>
                          </a:rPr>
                          <m:t>𝑛</m:t>
                        </m:r>
                        <m:r>
                          <a:rPr lang="it-IT" sz="2000" i="1" smtClean="0">
                            <a:latin typeface="Cambria Math" panose="02040503050406030204" pitchFamily="18" charset="0"/>
                          </a:rPr>
                          <m:t>=</m:t>
                        </m:r>
                        <m:r>
                          <a:rPr lang="it-IT" sz="2000" b="0" i="1" smtClean="0">
                            <a:latin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m:t>
                        </m:r>
                      </m:sub>
                      <m:sup>
                        <m:r>
                          <a:rPr lang="it-IT" sz="2000" i="1" smtClean="0">
                            <a:latin typeface="Cambria Math" panose="02040503050406030204" pitchFamily="18" charset="0"/>
                          </a:rPr>
                          <m:t>𝑛</m:t>
                        </m:r>
                        <m:r>
                          <a:rPr lang="it-IT" sz="2000" b="0" i="1" smtClean="0">
                            <a:latin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m:t>
                        </m:r>
                      </m:sup>
                      <m:e>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𝐽</m:t>
                            </m:r>
                          </m:e>
                          <m:sub>
                            <m:r>
                              <a:rPr lang="it-IT" sz="2000" b="0" i="1" smtClean="0">
                                <a:latin typeface="Cambria Math" panose="02040503050406030204" pitchFamily="18" charset="0"/>
                              </a:rPr>
                              <m:t>𝑛</m:t>
                            </m:r>
                          </m:sub>
                        </m:sSub>
                        <m:r>
                          <a:rPr lang="it-IT" sz="2000" b="0" i="1" smtClean="0">
                            <a:latin typeface="Cambria Math" panose="02040503050406030204" pitchFamily="18" charset="0"/>
                          </a:rPr>
                          <m:t>(</m:t>
                        </m:r>
                        <m:r>
                          <a:rPr lang="it-IT" sz="2000" b="0" i="1" smtClean="0">
                            <a:latin typeface="Cambria Math" panose="02040503050406030204" pitchFamily="18" charset="0"/>
                          </a:rPr>
                          <m:t>𝑚</m:t>
                        </m:r>
                        <m:r>
                          <a:rPr lang="it-IT" sz="2000" b="0" i="1" smtClean="0">
                            <a:latin typeface="Cambria Math" panose="02040503050406030204" pitchFamily="18" charset="0"/>
                          </a:rPr>
                          <m:t>)</m:t>
                        </m:r>
                        <m:sSup>
                          <m:sSupPr>
                            <m:ctrlPr>
                              <a:rPr lang="it-IT" sz="200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𝑖</m:t>
                            </m:r>
                            <m:d>
                              <m:dPr>
                                <m:ctrlPr>
                                  <a:rPr lang="it-IT" sz="2000" b="0" i="1" smtClean="0">
                                    <a:latin typeface="Cambria Math" panose="02040503050406030204" pitchFamily="18" charset="0"/>
                                  </a:rPr>
                                </m:ctrlPr>
                              </m:dPr>
                              <m:e>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ea typeface="Cambria Math" panose="02040503050406030204" pitchFamily="18" charset="0"/>
                                      </a:rPr>
                                      <m:t>𝜔</m:t>
                                    </m:r>
                                  </m:e>
                                  <m:sub>
                                    <m:r>
                                      <a:rPr lang="it-IT" sz="2000" b="0" i="1" smtClean="0">
                                        <a:latin typeface="Cambria Math" panose="02040503050406030204" pitchFamily="18" charset="0"/>
                                      </a:rPr>
                                      <m:t>𝐿</m:t>
                                    </m:r>
                                  </m:sub>
                                </m:sSub>
                                <m:r>
                                  <a:rPr lang="it-IT" sz="2000" b="0" i="1" smtClean="0">
                                    <a:latin typeface="Cambria Math" panose="02040503050406030204" pitchFamily="18" charset="0"/>
                                  </a:rPr>
                                  <m:t>+</m:t>
                                </m:r>
                                <m:r>
                                  <a:rPr lang="it-IT" sz="2000" b="0" i="1" smtClean="0">
                                    <a:latin typeface="Cambria Math" panose="02040503050406030204" pitchFamily="18" charset="0"/>
                                  </a:rPr>
                                  <m:t>𝑛</m:t>
                                </m:r>
                                <m:r>
                                  <a:rPr lang="el-GR" sz="2000" b="0" i="1" smtClean="0">
                                    <a:latin typeface="Cambria Math" panose="02040503050406030204" pitchFamily="18" charset="0"/>
                                  </a:rPr>
                                  <m:t>Ω</m:t>
                                </m:r>
                              </m:e>
                            </m:d>
                            <m:r>
                              <a:rPr lang="it-IT" sz="2000" b="0" i="1" smtClean="0">
                                <a:latin typeface="Cambria Math" panose="02040503050406030204" pitchFamily="18" charset="0"/>
                              </a:rPr>
                              <m:t>𝑡</m:t>
                            </m:r>
                          </m:sup>
                        </m:sSup>
                      </m:e>
                    </m:nary>
                  </m:oMath>
                </a14:m>
                <a:endParaRPr lang="en-GB" sz="2000" dirty="0"/>
              </a:p>
            </p:txBody>
          </p:sp>
        </mc:Choice>
        <mc:Fallback>
          <p:sp>
            <p:nvSpPr>
              <p:cNvPr id="16" name="CasellaDiTesto 15"/>
              <p:cNvSpPr txBox="1">
                <a:spLocks noRot="1" noChangeAspect="1" noMove="1" noResize="1" noEditPoints="1" noAdjustHandles="1" noChangeArrowheads="1" noChangeShapeType="1" noTextEdit="1"/>
              </p:cNvSpPr>
              <p:nvPr/>
            </p:nvSpPr>
            <p:spPr>
              <a:xfrm>
                <a:off x="6140361" y="5084298"/>
                <a:ext cx="4875887" cy="649280"/>
              </a:xfrm>
              <a:prstGeom prst="rect">
                <a:avLst/>
              </a:prstGeom>
              <a:blipFill rotWithShape="0">
                <a:blip r:embed="rId5" cstate="print"/>
                <a:stretch>
                  <a:fillRect t="-28972" b="-12056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17" name="Subtitle 9"/>
              <p:cNvSpPr txBox="1">
                <a:spLocks/>
              </p:cNvSpPr>
              <p:nvPr/>
            </p:nvSpPr>
            <p:spPr>
              <a:xfrm>
                <a:off x="5780242" y="5898207"/>
                <a:ext cx="1288126" cy="43088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GB" altLang="it-IT" sz="2000" dirty="0" smtClean="0">
                    <a:latin typeface="Baskerville Old Face" panose="02020602080505020303" pitchFamily="18" charset="0"/>
                  </a:rPr>
                  <a:t>For m</a:t>
                </a:r>
                <a14:m>
                  <m:oMath xmlns:m="http://schemas.openxmlformats.org/officeDocument/2006/math">
                    <m:r>
                      <a:rPr lang="en-GB" altLang="it-IT" sz="2000" i="1" dirty="0" smtClean="0">
                        <a:latin typeface="Cambria Math" panose="02040503050406030204" pitchFamily="18" charset="0"/>
                        <a:ea typeface="Cambria Math" panose="02040503050406030204" pitchFamily="18" charset="0"/>
                      </a:rPr>
                      <m:t>≪</m:t>
                    </m:r>
                  </m:oMath>
                </a14:m>
                <a:r>
                  <a:rPr lang="en-GB" altLang="it-IT" sz="2000" dirty="0" smtClean="0">
                    <a:latin typeface="Baskerville Old Face" panose="02020602080505020303" pitchFamily="18" charset="0"/>
                  </a:rPr>
                  <a:t>1:</a:t>
                </a:r>
                <a:endParaRPr lang="en-US" altLang="it-IT" sz="2000" dirty="0" smtClean="0">
                  <a:latin typeface="Baskerville Old Face" panose="02020602080505020303" pitchFamily="18" charset="0"/>
                </a:endParaRPr>
              </a:p>
            </p:txBody>
          </p:sp>
        </mc:Choice>
        <mc:Fallback>
          <p:sp>
            <p:nvSpPr>
              <p:cNvPr id="17" name="Subtitle 9"/>
              <p:cNvSpPr txBox="1">
                <a:spLocks noRot="1" noChangeAspect="1" noMove="1" noResize="1" noEditPoints="1" noAdjustHandles="1" noChangeArrowheads="1" noChangeShapeType="1" noTextEdit="1"/>
              </p:cNvSpPr>
              <p:nvPr/>
            </p:nvSpPr>
            <p:spPr>
              <a:xfrm>
                <a:off x="5780242" y="5898207"/>
                <a:ext cx="1288126" cy="430887"/>
              </a:xfrm>
              <a:prstGeom prst="rect">
                <a:avLst/>
              </a:prstGeom>
              <a:blipFill rotWithShape="0">
                <a:blip r:embed="rId6" cstate="print"/>
                <a:stretch>
                  <a:fillRect l="-4717" t="-5714" b="-2142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11" name="Rettangolo 10"/>
              <p:cNvSpPr/>
              <p:nvPr/>
            </p:nvSpPr>
            <p:spPr>
              <a:xfrm>
                <a:off x="5775150" y="6459274"/>
                <a:ext cx="6096000" cy="392993"/>
              </a:xfrm>
              <a:prstGeom prst="rect">
                <a:avLst/>
              </a:prstGeom>
            </p:spPr>
            <p:txBody>
              <a:bodyPr>
                <a:spAutoFit/>
              </a:bodyPr>
              <a:lstStyle/>
              <a:p>
                <a:pPr algn="just"/>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Ψ</m:t>
                      </m:r>
                      <m:r>
                        <a:rPr lang="it-IT" i="1">
                          <a:latin typeface="Cambria Math" panose="02040503050406030204" pitchFamily="18" charset="0"/>
                        </a:rPr>
                        <m:t>′</m:t>
                      </m:r>
                      <m:d>
                        <m:dPr>
                          <m:ctrlPr>
                            <a:rPr lang="it-IT" i="1">
                              <a:latin typeface="Cambria Math" panose="02040503050406030204" pitchFamily="18" charset="0"/>
                            </a:rPr>
                          </m:ctrlPr>
                        </m:dPr>
                        <m:e>
                          <m:r>
                            <a:rPr lang="it-IT" i="1">
                              <a:latin typeface="Cambria Math" panose="02040503050406030204" pitchFamily="18" charset="0"/>
                            </a:rPr>
                            <m:t>𝑡</m:t>
                          </m:r>
                        </m:e>
                      </m:d>
                      <m:r>
                        <a:rPr lang="it-IT" i="1" smtClean="0">
                          <a:latin typeface="Cambria Math" panose="02040503050406030204" pitchFamily="18" charset="0"/>
                        </a:rPr>
                        <m:t>~</m:t>
                      </m:r>
                      <m:sSub>
                        <m:sSubPr>
                          <m:ctrlPr>
                            <a:rPr lang="it-IT" i="1">
                              <a:latin typeface="Cambria Math" panose="02040503050406030204" pitchFamily="18" charset="0"/>
                            </a:rPr>
                          </m:ctrlPr>
                        </m:sSubPr>
                        <m:e>
                          <m:r>
                            <m:rPr>
                              <m:sty m:val="p"/>
                            </m:rPr>
                            <a:rPr lang="el-GR" i="1">
                              <a:latin typeface="Cambria Math" panose="02040503050406030204" pitchFamily="18" charset="0"/>
                            </a:rPr>
                            <m:t>Ψ</m:t>
                          </m:r>
                        </m:e>
                        <m:sub>
                          <m:r>
                            <a:rPr lang="it-IT" i="1">
                              <a:latin typeface="Cambria Math" panose="02040503050406030204" pitchFamily="18" charset="0"/>
                            </a:rPr>
                            <m:t>𝑖𝑛</m:t>
                          </m:r>
                        </m:sub>
                      </m:sSub>
                      <m:r>
                        <a:rPr lang="it-IT" b="0" i="0"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𝐽</m:t>
                          </m:r>
                        </m:e>
                        <m:sub>
                          <m:r>
                            <a:rPr lang="it-IT" b="0" i="1" smtClean="0">
                              <a:latin typeface="Cambria Math" panose="02040503050406030204" pitchFamily="18" charset="0"/>
                            </a:rPr>
                            <m:t>0</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𝑚</m:t>
                          </m:r>
                        </m:e>
                      </m:d>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𝑖</m:t>
                              </m:r>
                              <m:r>
                                <a:rPr lang="it-IT" b="0" i="1" smtClean="0">
                                  <a:latin typeface="Cambria Math" panose="02040503050406030204" pitchFamily="18" charset="0"/>
                                  <a:ea typeface="Cambria Math" panose="02040503050406030204" pitchFamily="18" charset="0"/>
                                </a:rPr>
                                <m:t>𝜔</m:t>
                              </m:r>
                            </m:e>
                            <m:sub>
                              <m:r>
                                <a:rPr lang="it-IT" b="0" i="1" smtClean="0">
                                  <a:latin typeface="Cambria Math" panose="02040503050406030204" pitchFamily="18" charset="0"/>
                                </a:rPr>
                                <m:t>𝐿</m:t>
                              </m:r>
                            </m:sub>
                          </m:sSub>
                          <m:r>
                            <a:rPr lang="it-IT" b="0" i="1" smtClean="0">
                              <a:latin typeface="Cambria Math" panose="02040503050406030204" pitchFamily="18" charset="0"/>
                            </a:rPr>
                            <m:t>𝑡</m:t>
                          </m:r>
                        </m:sup>
                      </m:sSup>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b="0" i="1" smtClean="0">
                              <a:latin typeface="Cambria Math" panose="02040503050406030204" pitchFamily="18" charset="0"/>
                            </a:rPr>
                            <m:t>1</m:t>
                          </m:r>
                        </m:sub>
                      </m:sSub>
                      <m:d>
                        <m:dPr>
                          <m:ctrlPr>
                            <a:rPr lang="it-IT" i="1">
                              <a:latin typeface="Cambria Math" panose="02040503050406030204" pitchFamily="18" charset="0"/>
                            </a:rPr>
                          </m:ctrlPr>
                        </m:dPr>
                        <m:e>
                          <m:r>
                            <a:rPr lang="it-IT" i="1">
                              <a:latin typeface="Cambria Math" panose="02040503050406030204" pitchFamily="18" charset="0"/>
                            </a:rPr>
                            <m:t>𝑚</m:t>
                          </m:r>
                        </m:e>
                      </m:d>
                      <m:sSup>
                        <m:sSupPr>
                          <m:ctrlPr>
                            <a:rPr lang="it-IT" i="1">
                              <a:latin typeface="Cambria Math" panose="02040503050406030204" pitchFamily="18" charset="0"/>
                            </a:rPr>
                          </m:ctrlPr>
                        </m:sSupPr>
                        <m:e>
                          <m:r>
                            <a:rPr lang="it-IT" i="1">
                              <a:latin typeface="Cambria Math" panose="02040503050406030204" pitchFamily="18" charset="0"/>
                            </a:rPr>
                            <m:t>𝑒</m:t>
                          </m:r>
                        </m:e>
                        <m:sup>
                          <m:sSub>
                            <m:sSubPr>
                              <m:ctrlPr>
                                <a:rPr lang="it-IT" i="1">
                                  <a:latin typeface="Cambria Math" panose="02040503050406030204" pitchFamily="18" charset="0"/>
                                </a:rPr>
                              </m:ctrlPr>
                            </m:sSubPr>
                            <m:e>
                              <m:r>
                                <a:rPr lang="it-IT" i="1">
                                  <a:latin typeface="Cambria Math" panose="02040503050406030204" pitchFamily="18" charset="0"/>
                                </a:rPr>
                                <m:t>𝑖</m:t>
                              </m:r>
                              <m:r>
                                <a:rPr lang="it-IT" b="0" i="1" smtClean="0">
                                  <a:latin typeface="Cambria Math" panose="02040503050406030204" pitchFamily="18" charset="0"/>
                                </a:rPr>
                                <m:t>(</m:t>
                              </m:r>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rPr>
                                <m:t>𝐿</m:t>
                              </m:r>
                            </m:sub>
                          </m:sSub>
                          <m:r>
                            <a:rPr lang="it-IT" b="0" i="1" smtClean="0">
                              <a:latin typeface="Cambria Math" panose="02040503050406030204" pitchFamily="18" charset="0"/>
                            </a:rPr>
                            <m:t>+</m:t>
                          </m:r>
                          <m:r>
                            <a:rPr lang="el-GR" b="0" i="1" smtClean="0">
                              <a:latin typeface="Cambria Math" panose="02040503050406030204" pitchFamily="18" charset="0"/>
                            </a:rPr>
                            <m:t>Ω</m:t>
                          </m:r>
                          <m:r>
                            <a:rPr lang="it-IT" b="0" i="1" smtClean="0">
                              <a:latin typeface="Cambria Math" panose="02040503050406030204" pitchFamily="18" charset="0"/>
                            </a:rPr>
                            <m:t>)</m:t>
                          </m:r>
                          <m:r>
                            <a:rPr lang="it-IT" i="1">
                              <a:latin typeface="Cambria Math" panose="02040503050406030204" pitchFamily="18" charset="0"/>
                            </a:rPr>
                            <m:t>𝑡</m:t>
                          </m:r>
                        </m:sup>
                      </m:sSup>
                      <m:r>
                        <a:rPr lang="it-IT" b="0" i="0"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b="0" i="1" smtClean="0">
                              <a:latin typeface="Cambria Math" panose="02040503050406030204" pitchFamily="18" charset="0"/>
                            </a:rPr>
                            <m:t>−</m:t>
                          </m:r>
                          <m:r>
                            <a:rPr lang="it-IT" i="1">
                              <a:latin typeface="Cambria Math" panose="02040503050406030204" pitchFamily="18" charset="0"/>
                            </a:rPr>
                            <m:t>1</m:t>
                          </m:r>
                        </m:sub>
                      </m:sSub>
                      <m:d>
                        <m:dPr>
                          <m:ctrlPr>
                            <a:rPr lang="it-IT" i="1">
                              <a:latin typeface="Cambria Math" panose="02040503050406030204" pitchFamily="18" charset="0"/>
                            </a:rPr>
                          </m:ctrlPr>
                        </m:dPr>
                        <m:e>
                          <m:r>
                            <a:rPr lang="it-IT" i="1">
                              <a:latin typeface="Cambria Math" panose="02040503050406030204" pitchFamily="18" charset="0"/>
                            </a:rPr>
                            <m:t>𝑚</m:t>
                          </m:r>
                        </m:e>
                      </m:d>
                      <m:sSup>
                        <m:sSupPr>
                          <m:ctrlPr>
                            <a:rPr lang="it-IT" i="1">
                              <a:latin typeface="Cambria Math" panose="02040503050406030204" pitchFamily="18" charset="0"/>
                            </a:rPr>
                          </m:ctrlPr>
                        </m:sSupPr>
                        <m:e>
                          <m:r>
                            <a:rPr lang="it-IT" i="1">
                              <a:latin typeface="Cambria Math" panose="02040503050406030204" pitchFamily="18" charset="0"/>
                            </a:rPr>
                            <m:t>𝑒</m:t>
                          </m:r>
                        </m:e>
                        <m:sup>
                          <m:sSub>
                            <m:sSubPr>
                              <m:ctrlPr>
                                <a:rPr lang="it-IT" i="1">
                                  <a:latin typeface="Cambria Math" panose="02040503050406030204" pitchFamily="18" charset="0"/>
                                </a:rPr>
                              </m:ctrlPr>
                            </m:sSubPr>
                            <m:e>
                              <m:r>
                                <a:rPr lang="it-IT" i="1">
                                  <a:latin typeface="Cambria Math" panose="02040503050406030204" pitchFamily="18" charset="0"/>
                                </a:rPr>
                                <m:t>𝑖</m:t>
                              </m:r>
                              <m:r>
                                <a:rPr lang="it-IT" i="1">
                                  <a:latin typeface="Cambria Math" panose="02040503050406030204" pitchFamily="18" charset="0"/>
                                </a:rPr>
                                <m:t>(</m:t>
                              </m:r>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rPr>
                                <m:t>𝐿</m:t>
                              </m:r>
                            </m:sub>
                          </m:sSub>
                          <m:r>
                            <a:rPr lang="it-IT" b="0" i="1" smtClean="0">
                              <a:latin typeface="Cambria Math" panose="02040503050406030204" pitchFamily="18" charset="0"/>
                            </a:rPr>
                            <m:t>−</m:t>
                          </m:r>
                          <m:r>
                            <a:rPr lang="el-GR" i="1">
                              <a:latin typeface="Cambria Math" panose="02040503050406030204" pitchFamily="18" charset="0"/>
                            </a:rPr>
                            <m:t>Ω</m:t>
                          </m:r>
                          <m:r>
                            <a:rPr lang="it-IT" i="1">
                              <a:latin typeface="Cambria Math" panose="02040503050406030204" pitchFamily="18" charset="0"/>
                            </a:rPr>
                            <m:t>)</m:t>
                          </m:r>
                          <m:r>
                            <a:rPr lang="it-IT" i="1">
                              <a:latin typeface="Cambria Math" panose="02040503050406030204" pitchFamily="18" charset="0"/>
                            </a:rPr>
                            <m:t>𝑡</m:t>
                          </m:r>
                        </m:sup>
                      </m:sSup>
                      <m:r>
                        <a:rPr lang="it-IT" b="0" i="0" smtClean="0">
                          <a:latin typeface="Cambria Math" panose="02040503050406030204" pitchFamily="18" charset="0"/>
                        </a:rPr>
                        <m:t>)</m:t>
                      </m:r>
                    </m:oMath>
                  </m:oMathPara>
                </a14:m>
                <a:endParaRPr lang="en-GB" dirty="0"/>
              </a:p>
            </p:txBody>
          </p:sp>
        </mc:Choice>
        <mc:Fallback>
          <p:sp>
            <p:nvSpPr>
              <p:cNvPr id="11" name="Rettangolo 10"/>
              <p:cNvSpPr>
                <a:spLocks noRot="1" noChangeAspect="1" noMove="1" noResize="1" noEditPoints="1" noAdjustHandles="1" noChangeArrowheads="1" noChangeShapeType="1" noTextEdit="1"/>
              </p:cNvSpPr>
              <p:nvPr/>
            </p:nvSpPr>
            <p:spPr>
              <a:xfrm>
                <a:off x="5775150" y="6459274"/>
                <a:ext cx="6096000" cy="392993"/>
              </a:xfrm>
              <a:prstGeom prst="rect">
                <a:avLst/>
              </a:prstGeom>
              <a:blipFill rotWithShape="0">
                <a:blip r:embed="rId7" cstate="print"/>
                <a:stretch>
                  <a:fillRect b="-10938"/>
                </a:stretch>
              </a:blipFill>
            </p:spPr>
            <p:txBody>
              <a:bodyPr/>
              <a:lstStyle/>
              <a:p>
                <a:r>
                  <a:rPr lang="en-GB">
                    <a:noFill/>
                  </a:rPr>
                  <a:t> </a:t>
                </a:r>
              </a:p>
            </p:txBody>
          </p:sp>
        </mc:Fallback>
      </mc:AlternateContent>
      <p:sp>
        <p:nvSpPr>
          <p:cNvPr id="19" name="Rettangolo 18"/>
          <p:cNvSpPr/>
          <p:nvPr/>
        </p:nvSpPr>
        <p:spPr>
          <a:xfrm>
            <a:off x="5837431" y="1841771"/>
            <a:ext cx="6096000" cy="1015663"/>
          </a:xfrm>
          <a:prstGeom prst="rect">
            <a:avLst/>
          </a:prstGeom>
        </p:spPr>
        <p:txBody>
          <a:bodyPr>
            <a:spAutoFit/>
          </a:bodyPr>
          <a:lstStyle/>
          <a:p>
            <a:pPr algn="just"/>
            <a:r>
              <a:rPr lang="en-GB" sz="2000" dirty="0" smtClean="0">
                <a:latin typeface="Baskerville Old Face" panose="02020602080505020303" pitchFamily="18" charset="0"/>
              </a:rPr>
              <a:t>Sidebands </a:t>
            </a:r>
            <a:r>
              <a:rPr lang="en-GB" sz="2000" dirty="0">
                <a:latin typeface="Baskerville Old Face" panose="02020602080505020303" pitchFamily="18" charset="0"/>
              </a:rPr>
              <a:t>are used for </a:t>
            </a:r>
            <a:r>
              <a:rPr lang="en-GB" sz="2000" dirty="0" smtClean="0">
                <a:latin typeface="Baskerville Old Face" panose="02020602080505020303" pitchFamily="18" charset="0"/>
              </a:rPr>
              <a:t>the different </a:t>
            </a:r>
            <a:r>
              <a:rPr lang="en-GB" sz="2000" dirty="0">
                <a:latin typeface="Baskerville Old Face" panose="02020602080505020303" pitchFamily="18" charset="0"/>
              </a:rPr>
              <a:t>(longitudinal and angular) controls of the detector in order to keep it at the </a:t>
            </a:r>
            <a:r>
              <a:rPr lang="en-GB" sz="2000" dirty="0" smtClean="0">
                <a:latin typeface="Baskerville Old Face" panose="02020602080505020303" pitchFamily="18" charset="0"/>
              </a:rPr>
              <a:t>right working </a:t>
            </a:r>
            <a:r>
              <a:rPr lang="en-GB" sz="2000" dirty="0">
                <a:latin typeface="Baskerville Old Face" panose="02020602080505020303" pitchFamily="18" charset="0"/>
              </a:rPr>
              <a:t>point.</a:t>
            </a:r>
          </a:p>
        </p:txBody>
      </p:sp>
      <p:sp>
        <p:nvSpPr>
          <p:cNvPr id="20" name="Titolo 1"/>
          <p:cNvSpPr>
            <a:spLocks noGrp="1"/>
          </p:cNvSpPr>
          <p:nvPr>
            <p:ph type="title"/>
          </p:nvPr>
        </p:nvSpPr>
        <p:spPr>
          <a:xfrm>
            <a:off x="581192" y="702156"/>
            <a:ext cx="11029616" cy="1013800"/>
          </a:xfrm>
        </p:spPr>
        <p:txBody>
          <a:bodyPr/>
          <a:lstStyle/>
          <a:p>
            <a:r>
              <a:rPr lang="en-GB" dirty="0" smtClean="0"/>
              <a:t>sidebands</a:t>
            </a:r>
            <a:endParaRPr lang="en-GB" dirty="0"/>
          </a:p>
        </p:txBody>
      </p:sp>
      <p:sp>
        <p:nvSpPr>
          <p:cNvPr id="2" name="Segnaposto numero diapositiva 1"/>
          <p:cNvSpPr>
            <a:spLocks noGrp="1"/>
          </p:cNvSpPr>
          <p:nvPr>
            <p:ph type="sldNum" sz="quarter" idx="12"/>
          </p:nvPr>
        </p:nvSpPr>
        <p:spPr/>
        <p:txBody>
          <a:bodyPr/>
          <a:lstStyle/>
          <a:p>
            <a:fld id="{5CE5AED5-0585-4EAF-A7DF-C2F0C4AB30D7}" type="slidenum">
              <a:rPr lang="en-GB" smtClean="0"/>
              <a:pPr/>
              <a:t>101</a:t>
            </a:fld>
            <a:endParaRPr lang="en-GB"/>
          </a:p>
        </p:txBody>
      </p:sp>
    </p:spTree>
    <p:extLst>
      <p:ext uri="{BB962C8B-B14F-4D97-AF65-F5344CB8AC3E}">
        <p14:creationId xmlns:p14="http://schemas.microsoft.com/office/powerpoint/2010/main" xmlns="" val="8702961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Sidebands and error signals</a:t>
            </a:r>
            <a:endParaRPr lang="en-GB" dirty="0"/>
          </a:p>
        </p:txBody>
      </p:sp>
      <p:sp>
        <p:nvSpPr>
          <p:cNvPr id="3" name="Segnaposto contenuto 2"/>
          <p:cNvSpPr>
            <a:spLocks noGrp="1"/>
          </p:cNvSpPr>
          <p:nvPr>
            <p:ph idx="1"/>
          </p:nvPr>
        </p:nvSpPr>
        <p:spPr>
          <a:xfrm>
            <a:off x="581193" y="2180496"/>
            <a:ext cx="6004732" cy="3678303"/>
          </a:xfrm>
        </p:spPr>
        <p:txBody>
          <a:bodyPr>
            <a:normAutofit/>
          </a:bodyPr>
          <a:lstStyle/>
          <a:p>
            <a:r>
              <a:rPr lang="en-GB" dirty="0">
                <a:solidFill>
                  <a:schemeClr val="tx1"/>
                </a:solidFill>
              </a:rPr>
              <a:t>Sidebands are used for the different (longitudinal and angular) controls of the detector in order to keep it at the right working point.</a:t>
            </a:r>
          </a:p>
          <a:p>
            <a:endParaRPr lang="en-GB" dirty="0" smtClean="0">
              <a:solidFill>
                <a:schemeClr val="tx1"/>
              </a:solidFill>
            </a:endParaRPr>
          </a:p>
          <a:p>
            <a:r>
              <a:rPr lang="en-GB" dirty="0">
                <a:solidFill>
                  <a:schemeClr val="tx1"/>
                </a:solidFill>
              </a:rPr>
              <a:t>The error signals for the controls of the ITF are extracted from different photodiodes and quadrant photodiodes placed on the various detection </a:t>
            </a:r>
            <a:r>
              <a:rPr lang="en-GB" dirty="0" smtClean="0">
                <a:solidFill>
                  <a:schemeClr val="tx1"/>
                </a:solidFill>
              </a:rPr>
              <a:t>benches:</a:t>
            </a:r>
            <a:endParaRPr lang="en-GB" dirty="0">
              <a:solidFill>
                <a:schemeClr val="tx1"/>
              </a:solidFill>
            </a:endParaRPr>
          </a:p>
          <a:p>
            <a:pPr>
              <a:buFont typeface="Arial" panose="020B0604020202020204" pitchFamily="34" charset="0"/>
              <a:buChar char="•"/>
            </a:pPr>
            <a:r>
              <a:rPr lang="en-GB" dirty="0" smtClean="0">
                <a:solidFill>
                  <a:schemeClr val="tx1"/>
                </a:solidFill>
              </a:rPr>
              <a:t>B1p</a:t>
            </a:r>
            <a:r>
              <a:rPr lang="en-GB" dirty="0">
                <a:solidFill>
                  <a:schemeClr val="tx1"/>
                </a:solidFill>
              </a:rPr>
              <a:t>: </a:t>
            </a:r>
            <a:r>
              <a:rPr lang="en-GB" dirty="0" smtClean="0">
                <a:solidFill>
                  <a:schemeClr val="tx1"/>
                </a:solidFill>
              </a:rPr>
              <a:t>output </a:t>
            </a:r>
            <a:r>
              <a:rPr lang="en-GB" dirty="0">
                <a:solidFill>
                  <a:schemeClr val="tx1"/>
                </a:solidFill>
              </a:rPr>
              <a:t>of the ITF detected before the two </a:t>
            </a:r>
            <a:r>
              <a:rPr lang="en-GB" dirty="0" smtClean="0">
                <a:solidFill>
                  <a:schemeClr val="tx1"/>
                </a:solidFill>
              </a:rPr>
              <a:t>OMCs.</a:t>
            </a:r>
            <a:endParaRPr lang="en-GB" dirty="0">
              <a:solidFill>
                <a:schemeClr val="tx1"/>
              </a:solidFill>
            </a:endParaRPr>
          </a:p>
          <a:p>
            <a:pPr>
              <a:buFont typeface="Arial" panose="020B0604020202020204" pitchFamily="34" charset="0"/>
              <a:buChar char="•"/>
            </a:pPr>
            <a:r>
              <a:rPr lang="en-GB" dirty="0">
                <a:solidFill>
                  <a:schemeClr val="tx1"/>
                </a:solidFill>
              </a:rPr>
              <a:t>B4: </a:t>
            </a:r>
            <a:r>
              <a:rPr lang="en-GB" dirty="0" smtClean="0">
                <a:solidFill>
                  <a:schemeClr val="tx1"/>
                </a:solidFill>
              </a:rPr>
              <a:t>power </a:t>
            </a:r>
            <a:r>
              <a:rPr lang="en-GB" dirty="0">
                <a:solidFill>
                  <a:schemeClr val="tx1"/>
                </a:solidFill>
              </a:rPr>
              <a:t>inside the </a:t>
            </a:r>
            <a:r>
              <a:rPr lang="en-GB" dirty="0" smtClean="0">
                <a:solidFill>
                  <a:schemeClr val="tx1"/>
                </a:solidFill>
              </a:rPr>
              <a:t>PRC.</a:t>
            </a:r>
          </a:p>
          <a:p>
            <a:pPr>
              <a:buFont typeface="Arial" panose="020B0604020202020204" pitchFamily="34" charset="0"/>
              <a:buChar char="•"/>
            </a:pPr>
            <a:r>
              <a:rPr lang="en-GB" dirty="0" smtClean="0">
                <a:solidFill>
                  <a:schemeClr val="tx1"/>
                </a:solidFill>
              </a:rPr>
              <a:t>B7/B8: power </a:t>
            </a:r>
            <a:r>
              <a:rPr lang="en-GB" dirty="0">
                <a:solidFill>
                  <a:schemeClr val="tx1"/>
                </a:solidFill>
              </a:rPr>
              <a:t>transmitted from the </a:t>
            </a:r>
            <a:r>
              <a:rPr lang="en-GB" dirty="0" smtClean="0">
                <a:solidFill>
                  <a:schemeClr val="tx1"/>
                </a:solidFill>
              </a:rPr>
              <a:t>N/W </a:t>
            </a:r>
            <a:r>
              <a:rPr lang="en-GB" dirty="0">
                <a:solidFill>
                  <a:schemeClr val="tx1"/>
                </a:solidFill>
              </a:rPr>
              <a:t>Arm FP </a:t>
            </a:r>
            <a:r>
              <a:rPr lang="en-GB" dirty="0" smtClean="0">
                <a:solidFill>
                  <a:schemeClr val="tx1"/>
                </a:solidFill>
              </a:rPr>
              <a:t>cavity</a:t>
            </a:r>
            <a:r>
              <a:rPr lang="en-GB" dirty="0">
                <a:solidFill>
                  <a:schemeClr val="tx1"/>
                </a:solidFill>
              </a:rPr>
              <a:t>.</a:t>
            </a:r>
          </a:p>
        </p:txBody>
      </p:sp>
      <p:sp>
        <p:nvSpPr>
          <p:cNvPr id="5" name="Segnaposto numero diapositiva 4"/>
          <p:cNvSpPr>
            <a:spLocks noGrp="1"/>
          </p:cNvSpPr>
          <p:nvPr>
            <p:ph type="sldNum" sz="quarter" idx="12"/>
          </p:nvPr>
        </p:nvSpPr>
        <p:spPr>
          <a:xfrm>
            <a:off x="10558300" y="6492875"/>
            <a:ext cx="1052508" cy="365125"/>
          </a:xfrm>
        </p:spPr>
        <p:txBody>
          <a:bodyPr/>
          <a:lstStyle/>
          <a:p>
            <a:fld id="{5CE5AED5-0585-4EAF-A7DF-C2F0C4AB30D7}" type="slidenum">
              <a:rPr lang="en-GB" smtClean="0"/>
              <a:pPr/>
              <a:t>102</a:t>
            </a:fld>
            <a:endParaRPr lang="en-GB"/>
          </a:p>
        </p:txBody>
      </p:sp>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21083" y="1948522"/>
            <a:ext cx="5089725" cy="2344012"/>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48870" y="1912308"/>
            <a:ext cx="4834150" cy="3946491"/>
          </a:xfrm>
          <a:prstGeom prst="rect">
            <a:avLst/>
          </a:prstGeom>
        </p:spPr>
      </p:pic>
      <p:sp>
        <p:nvSpPr>
          <p:cNvPr id="9"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84103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Cold aberration budget</a:t>
            </a:r>
            <a:endParaRPr lang="en-GB" dirty="0"/>
          </a:p>
        </p:txBody>
      </p:sp>
      <p:sp>
        <p:nvSpPr>
          <p:cNvPr id="3" name="Segnaposto contenuto 2"/>
          <p:cNvSpPr>
            <a:spLocks noGrp="1"/>
          </p:cNvSpPr>
          <p:nvPr>
            <p:ph idx="1"/>
          </p:nvPr>
        </p:nvSpPr>
        <p:spPr>
          <a:xfrm>
            <a:off x="581193" y="2180496"/>
            <a:ext cx="5859787" cy="3678303"/>
          </a:xfrm>
        </p:spPr>
        <p:txBody>
          <a:bodyPr/>
          <a:lstStyle/>
          <a:p>
            <a:pPr algn="just"/>
            <a:r>
              <a:rPr lang="en-GB" dirty="0"/>
              <a:t>The TCS subsystem compensation strategy for the correction of the cold defects has to be able to cope with the cold mirror transmission maps measured at LMA of the central interferometer.</a:t>
            </a:r>
          </a:p>
          <a:p>
            <a:pPr algn="just"/>
            <a:r>
              <a:rPr lang="en-GB" dirty="0" smtClean="0"/>
              <a:t>According </a:t>
            </a:r>
            <a:r>
              <a:rPr lang="en-GB" dirty="0"/>
              <a:t>to these maps, what it has been observed is that the most offending optic was the NI CP.</a:t>
            </a:r>
          </a:p>
          <a:p>
            <a:pPr algn="just"/>
            <a:r>
              <a:rPr lang="en-GB" dirty="0" smtClean="0"/>
              <a:t>While </a:t>
            </a:r>
            <a:r>
              <a:rPr lang="en-GB" dirty="0"/>
              <a:t>all the other optics have a </a:t>
            </a:r>
            <a:r>
              <a:rPr lang="en-GB" dirty="0" err="1"/>
              <a:t>RoC</a:t>
            </a:r>
            <a:r>
              <a:rPr lang="en-GB" dirty="0"/>
              <a:t> value of several hundreds of km, the one of the NI CP resulted to be around 70 km and converging. </a:t>
            </a:r>
          </a:p>
          <a:p>
            <a:pPr algn="just"/>
            <a:r>
              <a:rPr lang="en-GB" dirty="0" smtClean="0"/>
              <a:t>TCS </a:t>
            </a:r>
            <a:r>
              <a:rPr lang="en-GB" dirty="0"/>
              <a:t>has to take into account this value in order to define the best compensation strategy</a:t>
            </a:r>
            <a:r>
              <a:rPr lang="en-GB" dirty="0" smtClean="0"/>
              <a:t>.</a:t>
            </a:r>
            <a:endParaRPr lang="en-GB"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05457" y="2080112"/>
            <a:ext cx="5169828" cy="3879069"/>
          </a:xfrm>
          <a:prstGeom prst="rect">
            <a:avLst/>
          </a:prstGeom>
        </p:spPr>
      </p:pic>
    </p:spTree>
    <p:extLst>
      <p:ext uri="{BB962C8B-B14F-4D97-AF65-F5344CB8AC3E}">
        <p14:creationId xmlns:p14="http://schemas.microsoft.com/office/powerpoint/2010/main" xmlns="" val="1405594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5867" y="1951631"/>
            <a:ext cx="6093946" cy="1988820"/>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87250" y="1902739"/>
            <a:ext cx="5487312" cy="4891129"/>
          </a:xfrm>
          <a:prstGeom prst="rect">
            <a:avLst/>
          </a:prstGeom>
        </p:spPr>
      </p:pic>
      <p:sp>
        <p:nvSpPr>
          <p:cNvPr id="15" name="Subtitle 9"/>
          <p:cNvSpPr txBox="1">
            <a:spLocks/>
          </p:cNvSpPr>
          <p:nvPr/>
        </p:nvSpPr>
        <p:spPr>
          <a:xfrm>
            <a:off x="175867" y="3963582"/>
            <a:ext cx="5548107" cy="276485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GB" altLang="it-IT" sz="2000" dirty="0" smtClean="0">
                <a:solidFill>
                  <a:srgbClr val="FF0000"/>
                </a:solidFill>
                <a:latin typeface="Baskerville Old Face" panose="02020602080505020303" pitchFamily="18" charset="0"/>
              </a:rPr>
              <a:t>Thermal lensing: </a:t>
            </a:r>
          </a:p>
          <a:p>
            <a:pPr marL="0" indent="0" algn="just">
              <a:lnSpc>
                <a:spcPct val="110000"/>
              </a:lnSpc>
              <a:buNone/>
            </a:pPr>
            <a:r>
              <a:rPr lang="en-GB" altLang="it-IT" sz="2000" dirty="0" smtClean="0">
                <a:solidFill>
                  <a:srgbClr val="FF0000"/>
                </a:solidFill>
                <a:latin typeface="Baskerville Old Face" panose="02020602080505020303" pitchFamily="18" charset="0"/>
              </a:rPr>
              <a:t>- NI, WI</a:t>
            </a:r>
          </a:p>
          <a:p>
            <a:pPr marL="0" indent="0" algn="just">
              <a:lnSpc>
                <a:spcPct val="110000"/>
              </a:lnSpc>
              <a:buNone/>
            </a:pPr>
            <a:r>
              <a:rPr lang="en-GB" altLang="it-IT" sz="2000" dirty="0" err="1" smtClean="0">
                <a:solidFill>
                  <a:srgbClr val="002060"/>
                </a:solidFill>
                <a:latin typeface="Baskerville Old Face" panose="02020602080505020303" pitchFamily="18" charset="0"/>
              </a:rPr>
              <a:t>Thermoelastic</a:t>
            </a:r>
            <a:r>
              <a:rPr lang="en-GB" altLang="it-IT" sz="2000" dirty="0" smtClean="0">
                <a:solidFill>
                  <a:srgbClr val="002060"/>
                </a:solidFill>
                <a:latin typeface="Baskerville Old Face" panose="02020602080505020303" pitchFamily="18" charset="0"/>
              </a:rPr>
              <a:t> deformation:</a:t>
            </a:r>
            <a:r>
              <a:rPr lang="en-US" altLang="it-IT" sz="2000" dirty="0">
                <a:solidFill>
                  <a:srgbClr val="002060"/>
                </a:solidFill>
                <a:latin typeface="Baskerville Old Face" panose="02020602080505020303" pitchFamily="18" charset="0"/>
              </a:rPr>
              <a:t> </a:t>
            </a:r>
          </a:p>
          <a:p>
            <a:pPr marL="0" indent="0" algn="just">
              <a:lnSpc>
                <a:spcPct val="110000"/>
              </a:lnSpc>
              <a:buNone/>
            </a:pPr>
            <a:r>
              <a:rPr lang="en-US" altLang="it-IT" sz="2000" dirty="0" smtClean="0">
                <a:solidFill>
                  <a:srgbClr val="002060"/>
                </a:solidFill>
                <a:latin typeface="Baskerville Old Face" panose="02020602080505020303" pitchFamily="18" charset="0"/>
              </a:rPr>
              <a:t>- NI, NE </a:t>
            </a:r>
          </a:p>
          <a:p>
            <a:pPr marL="0" indent="0" algn="just">
              <a:lnSpc>
                <a:spcPct val="110000"/>
              </a:lnSpc>
              <a:buNone/>
            </a:pPr>
            <a:r>
              <a:rPr lang="en-US" altLang="it-IT" sz="2000" dirty="0" smtClean="0">
                <a:solidFill>
                  <a:srgbClr val="002060"/>
                </a:solidFill>
                <a:latin typeface="Baskerville Old Face" panose="02020602080505020303" pitchFamily="18" charset="0"/>
              </a:rPr>
              <a:t>- WI, WE</a:t>
            </a:r>
          </a:p>
          <a:p>
            <a:pPr marL="0" indent="0" algn="just">
              <a:lnSpc>
                <a:spcPct val="110000"/>
              </a:lnSpc>
              <a:buNone/>
            </a:pPr>
            <a:r>
              <a:rPr lang="en-US" altLang="it-IT" sz="2000" dirty="0">
                <a:solidFill>
                  <a:srgbClr val="002060"/>
                </a:solidFill>
                <a:latin typeface="Baskerville Old Face" panose="02020602080505020303" pitchFamily="18" charset="0"/>
              </a:rPr>
              <a:t>-</a:t>
            </a:r>
            <a:r>
              <a:rPr lang="en-US" altLang="it-IT" sz="2000" dirty="0" smtClean="0">
                <a:solidFill>
                  <a:srgbClr val="002060"/>
                </a:solidFill>
                <a:latin typeface="Baskerville Old Face" panose="02020602080505020303" pitchFamily="18" charset="0"/>
              </a:rPr>
              <a:t> PR, SR</a:t>
            </a:r>
            <a:endParaRPr lang="en-GB" altLang="it-IT" sz="2000" dirty="0" smtClean="0">
              <a:solidFill>
                <a:srgbClr val="002060"/>
              </a:solidFill>
              <a:latin typeface="Baskerville Old Face" panose="02020602080505020303" pitchFamily="18" charset="0"/>
            </a:endParaRPr>
          </a:p>
        </p:txBody>
      </p:sp>
      <p:sp>
        <p:nvSpPr>
          <p:cNvPr id="5" name="Rettangolo arrotondato 4"/>
          <p:cNvSpPr/>
          <p:nvPr/>
        </p:nvSpPr>
        <p:spPr>
          <a:xfrm>
            <a:off x="9143634" y="4831132"/>
            <a:ext cx="448785" cy="1053949"/>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arrotondato 16"/>
          <p:cNvSpPr/>
          <p:nvPr/>
        </p:nvSpPr>
        <p:spPr>
          <a:xfrm rot="16200000">
            <a:off x="8303940" y="4010637"/>
            <a:ext cx="448785" cy="1053949"/>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tangolo arrotondato 17"/>
          <p:cNvSpPr/>
          <p:nvPr/>
        </p:nvSpPr>
        <p:spPr>
          <a:xfrm>
            <a:off x="11525777" y="4872967"/>
            <a:ext cx="448785" cy="1053949"/>
          </a:xfrm>
          <a:prstGeom prst="roundRect">
            <a:avLst/>
          </a:prstGeom>
          <a:solidFill>
            <a:srgbClr val="002060">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arrotondato 18"/>
          <p:cNvSpPr/>
          <p:nvPr/>
        </p:nvSpPr>
        <p:spPr>
          <a:xfrm rot="16200000">
            <a:off x="8303939" y="1662079"/>
            <a:ext cx="448785" cy="1053949"/>
          </a:xfrm>
          <a:prstGeom prst="roundRect">
            <a:avLst/>
          </a:prstGeom>
          <a:solidFill>
            <a:srgbClr val="002060">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tangolo arrotondato 19"/>
          <p:cNvSpPr/>
          <p:nvPr/>
        </p:nvSpPr>
        <p:spPr>
          <a:xfrm>
            <a:off x="7503778" y="4762004"/>
            <a:ext cx="448785" cy="917787"/>
          </a:xfrm>
          <a:prstGeom prst="roundRect">
            <a:avLst/>
          </a:prstGeom>
          <a:solidFill>
            <a:srgbClr val="002060">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tangolo arrotondato 20"/>
          <p:cNvSpPr/>
          <p:nvPr/>
        </p:nvSpPr>
        <p:spPr>
          <a:xfrm rot="16200000">
            <a:off x="8454372" y="5656188"/>
            <a:ext cx="448785" cy="917787"/>
          </a:xfrm>
          <a:prstGeom prst="roundRect">
            <a:avLst/>
          </a:prstGeom>
          <a:solidFill>
            <a:srgbClr val="002060">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tangolo arrotondato 21"/>
          <p:cNvSpPr/>
          <p:nvPr/>
        </p:nvSpPr>
        <p:spPr>
          <a:xfrm>
            <a:off x="9143634" y="4639164"/>
            <a:ext cx="448785" cy="1345427"/>
          </a:xfrm>
          <a:prstGeom prst="roundRect">
            <a:avLst/>
          </a:prstGeom>
          <a:solidFill>
            <a:srgbClr val="002060">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ttangolo arrotondato 23"/>
          <p:cNvSpPr/>
          <p:nvPr/>
        </p:nvSpPr>
        <p:spPr>
          <a:xfrm rot="16200000">
            <a:off x="8211326" y="3830062"/>
            <a:ext cx="443176" cy="1409488"/>
          </a:xfrm>
          <a:prstGeom prst="roundRect">
            <a:avLst/>
          </a:prstGeom>
          <a:solidFill>
            <a:srgbClr val="002060">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olo 1"/>
          <p:cNvSpPr>
            <a:spLocks noGrp="1"/>
          </p:cNvSpPr>
          <p:nvPr>
            <p:ph type="title"/>
          </p:nvPr>
        </p:nvSpPr>
        <p:spPr>
          <a:xfrm>
            <a:off x="581192" y="702156"/>
            <a:ext cx="11029616" cy="1013800"/>
          </a:xfrm>
        </p:spPr>
        <p:txBody>
          <a:bodyPr/>
          <a:lstStyle/>
          <a:p>
            <a:r>
              <a:rPr lang="en-GB" dirty="0" smtClean="0"/>
              <a:t>Thermal effects localization</a:t>
            </a:r>
            <a:endParaRPr lang="en-GB" dirty="0"/>
          </a:p>
        </p:txBody>
      </p:sp>
      <p:sp>
        <p:nvSpPr>
          <p:cNvPr id="3" name="Segnaposto numero diapositiva 2"/>
          <p:cNvSpPr>
            <a:spLocks noGrp="1"/>
          </p:cNvSpPr>
          <p:nvPr>
            <p:ph type="sldNum" sz="quarter" idx="12"/>
          </p:nvPr>
        </p:nvSpPr>
        <p:spPr/>
        <p:txBody>
          <a:bodyPr/>
          <a:lstStyle/>
          <a:p>
            <a:fld id="{5CE5AED5-0585-4EAF-A7DF-C2F0C4AB30D7}" type="slidenum">
              <a:rPr lang="en-GB" smtClean="0"/>
              <a:pPr/>
              <a:t>104</a:t>
            </a:fld>
            <a:endParaRPr lang="en-GB"/>
          </a:p>
        </p:txBody>
      </p:sp>
    </p:spTree>
    <p:extLst>
      <p:ext uri="{BB962C8B-B14F-4D97-AF65-F5344CB8AC3E}">
        <p14:creationId xmlns:p14="http://schemas.microsoft.com/office/powerpoint/2010/main" xmlns="" val="13504977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7077" y="1851240"/>
            <a:ext cx="6165189" cy="4555170"/>
          </a:xfrm>
          <a:prstGeom prst="rect">
            <a:avLst/>
          </a:prstGeom>
        </p:spPr>
      </p:pic>
      <p:sp>
        <p:nvSpPr>
          <p:cNvPr id="8" name="Subtitle 9"/>
          <p:cNvSpPr txBox="1">
            <a:spLocks/>
          </p:cNvSpPr>
          <p:nvPr/>
        </p:nvSpPr>
        <p:spPr>
          <a:xfrm>
            <a:off x="6546656" y="1903997"/>
            <a:ext cx="5639734" cy="14465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GB" altLang="it-IT" sz="2000" dirty="0" smtClean="0">
                <a:latin typeface="Baskerville Old Face" panose="02020602080505020303" pitchFamily="18" charset="0"/>
              </a:rPr>
              <a:t>While in Virgo the compensation on the WI/NI were performed shining directly on the mirrors</a:t>
            </a:r>
            <a:r>
              <a:rPr lang="en-GB" altLang="it-IT" sz="2000" dirty="0">
                <a:latin typeface="Baskerville Old Face" panose="02020602080505020303" pitchFamily="18" charset="0"/>
              </a:rPr>
              <a:t>, in </a:t>
            </a:r>
            <a:r>
              <a:rPr lang="en-GB" altLang="it-IT" sz="2000" dirty="0" err="1" smtClean="0">
                <a:latin typeface="Baskerville Old Face" panose="02020602080505020303" pitchFamily="18" charset="0"/>
              </a:rPr>
              <a:t>AdV</a:t>
            </a:r>
            <a:r>
              <a:rPr lang="en-GB" altLang="it-IT" sz="2000" dirty="0" smtClean="0">
                <a:latin typeface="Baskerville Old Face" panose="02020602080505020303" pitchFamily="18" charset="0"/>
              </a:rPr>
              <a:t> </a:t>
            </a:r>
            <a:r>
              <a:rPr lang="en-GB" altLang="it-IT" sz="2000" dirty="0">
                <a:latin typeface="Baskerville Old Face" panose="02020602080505020303" pitchFamily="18" charset="0"/>
              </a:rPr>
              <a:t>this is no more possible due to the more stringent </a:t>
            </a:r>
            <a:r>
              <a:rPr lang="en-GB" altLang="it-IT" sz="2000" dirty="0" smtClean="0">
                <a:latin typeface="Baskerville Old Face" panose="02020602080505020303" pitchFamily="18" charset="0"/>
              </a:rPr>
              <a:t>requirements on </a:t>
            </a:r>
            <a:r>
              <a:rPr lang="en-GB" altLang="it-IT" sz="2000" dirty="0">
                <a:latin typeface="Baskerville Old Face" panose="02020602080505020303" pitchFamily="18" charset="0"/>
              </a:rPr>
              <a:t>the laser </a:t>
            </a:r>
            <a:r>
              <a:rPr lang="en-GB" altLang="it-IT" sz="2000" dirty="0" smtClean="0">
                <a:latin typeface="Baskerville Old Face" panose="02020602080505020303" pitchFamily="18" charset="0"/>
              </a:rPr>
              <a:t>fluctuations</a:t>
            </a:r>
            <a:r>
              <a:rPr lang="en-GB" altLang="it-IT" sz="2000" dirty="0">
                <a:latin typeface="Baskerville Old Face" panose="02020602080505020303" pitchFamily="18" charset="0"/>
              </a:rPr>
              <a:t>. </a:t>
            </a:r>
            <a:endParaRPr lang="en-US" altLang="it-IT" sz="2000" dirty="0" smtClean="0">
              <a:latin typeface="Baskerville Old Face" panose="02020602080505020303" pitchFamily="18" charset="0"/>
            </a:endParaRPr>
          </a:p>
        </p:txBody>
      </p:sp>
      <p:sp>
        <p:nvSpPr>
          <p:cNvPr id="11" name="Rettangolo 10"/>
          <p:cNvSpPr/>
          <p:nvPr/>
        </p:nvSpPr>
        <p:spPr>
          <a:xfrm>
            <a:off x="2151698" y="4455991"/>
            <a:ext cx="1038087" cy="123416"/>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tangolo 17"/>
          <p:cNvSpPr/>
          <p:nvPr/>
        </p:nvSpPr>
        <p:spPr>
          <a:xfrm rot="16200000">
            <a:off x="2917371" y="5034271"/>
            <a:ext cx="891540" cy="134638"/>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79993" y="1980264"/>
            <a:ext cx="1792530" cy="2390040"/>
          </a:xfrm>
          <a:prstGeom prst="rect">
            <a:avLst/>
          </a:prstGeom>
        </p:spPr>
      </p:pic>
      <p:sp>
        <p:nvSpPr>
          <p:cNvPr id="6" name="Rettangolo 5"/>
          <p:cNvSpPr/>
          <p:nvPr/>
        </p:nvSpPr>
        <p:spPr>
          <a:xfrm>
            <a:off x="6546656" y="3403303"/>
            <a:ext cx="5639734" cy="1323439"/>
          </a:xfrm>
          <a:prstGeom prst="rect">
            <a:avLst/>
          </a:prstGeom>
        </p:spPr>
        <p:txBody>
          <a:bodyPr wrap="square">
            <a:spAutoFit/>
          </a:bodyPr>
          <a:lstStyle/>
          <a:p>
            <a:pPr algn="just"/>
            <a:r>
              <a:rPr lang="en-GB" sz="2000" dirty="0" smtClean="0">
                <a:latin typeface="Baskerville Old Face" panose="02020602080505020303" pitchFamily="18" charset="0"/>
              </a:rPr>
              <a:t>In order </a:t>
            </a:r>
            <a:r>
              <a:rPr lang="en-GB" sz="2000" dirty="0">
                <a:latin typeface="Baskerville Old Face" panose="02020602080505020303" pitchFamily="18" charset="0"/>
              </a:rPr>
              <a:t>to avoid that this noise decreases the performance of the detector in the </a:t>
            </a:r>
            <a:r>
              <a:rPr lang="en-GB" sz="2000" dirty="0" smtClean="0">
                <a:latin typeface="Baskerville Old Face" panose="02020602080505020303" pitchFamily="18" charset="0"/>
              </a:rPr>
              <a:t>50-100 </a:t>
            </a:r>
            <a:r>
              <a:rPr lang="en-GB" sz="2000" dirty="0">
                <a:latin typeface="Baskerville Old Face" panose="02020602080505020303" pitchFamily="18" charset="0"/>
              </a:rPr>
              <a:t>Hz frequency </a:t>
            </a:r>
            <a:r>
              <a:rPr lang="en-GB" sz="2000" dirty="0" smtClean="0">
                <a:latin typeface="Baskerville Old Face" panose="02020602080505020303" pitchFamily="18" charset="0"/>
              </a:rPr>
              <a:t>region, </a:t>
            </a:r>
            <a:r>
              <a:rPr lang="en-GB" sz="2000" dirty="0">
                <a:latin typeface="Baskerville Old Face" panose="02020602080505020303" pitchFamily="18" charset="0"/>
              </a:rPr>
              <a:t>an additional </a:t>
            </a:r>
            <a:r>
              <a:rPr lang="en-GB" sz="2000" dirty="0" err="1">
                <a:latin typeface="Baskerville Old Face" panose="02020602080505020303" pitchFamily="18" charset="0"/>
              </a:rPr>
              <a:t>transmissive</a:t>
            </a:r>
            <a:r>
              <a:rPr lang="en-GB" sz="2000" dirty="0">
                <a:latin typeface="Baskerville Old Face" panose="02020602080505020303" pitchFamily="18" charset="0"/>
              </a:rPr>
              <a:t> optic is </a:t>
            </a:r>
            <a:r>
              <a:rPr lang="en-GB" sz="2000" dirty="0" smtClean="0">
                <a:latin typeface="Baskerville Old Face" panose="02020602080505020303" pitchFamily="18" charset="0"/>
              </a:rPr>
              <a:t>required.</a:t>
            </a:r>
          </a:p>
        </p:txBody>
      </p:sp>
      <p:sp>
        <p:nvSpPr>
          <p:cNvPr id="7" name="Rettangolo 6"/>
          <p:cNvSpPr/>
          <p:nvPr/>
        </p:nvSpPr>
        <p:spPr>
          <a:xfrm>
            <a:off x="6481208" y="6185856"/>
            <a:ext cx="5705182" cy="707886"/>
          </a:xfrm>
          <a:prstGeom prst="rect">
            <a:avLst/>
          </a:prstGeom>
        </p:spPr>
        <p:txBody>
          <a:bodyPr wrap="square">
            <a:spAutoFit/>
          </a:bodyPr>
          <a:lstStyle/>
          <a:p>
            <a:pPr algn="just"/>
            <a:r>
              <a:rPr lang="en-GB" sz="2000" dirty="0" smtClean="0">
                <a:latin typeface="Baskerville Old Face" panose="02020602080505020303" pitchFamily="18" charset="0"/>
              </a:rPr>
              <a:t>This allow also to decouple the effects of the two actuators acting on the ITM.</a:t>
            </a:r>
            <a:endParaRPr lang="en-GB" sz="2000" dirty="0">
              <a:latin typeface="Baskerville Old Face" panose="02020602080505020303" pitchFamily="18" charset="0"/>
            </a:endParaRPr>
          </a:p>
        </p:txBody>
      </p:sp>
      <p:sp>
        <p:nvSpPr>
          <p:cNvPr id="19" name="Rettangolo 18"/>
          <p:cNvSpPr/>
          <p:nvPr/>
        </p:nvSpPr>
        <p:spPr>
          <a:xfrm>
            <a:off x="6513932" y="5342686"/>
            <a:ext cx="5639734" cy="707886"/>
          </a:xfrm>
          <a:prstGeom prst="rect">
            <a:avLst/>
          </a:prstGeom>
        </p:spPr>
        <p:txBody>
          <a:bodyPr wrap="square">
            <a:spAutoFit/>
          </a:bodyPr>
          <a:lstStyle/>
          <a:p>
            <a:pPr algn="just"/>
            <a:r>
              <a:rPr lang="en-GB" sz="2000" b="1" dirty="0">
                <a:latin typeface="Baskerville Old Face" panose="02020602080505020303" pitchFamily="18" charset="0"/>
              </a:rPr>
              <a:t>Compensation Plate </a:t>
            </a:r>
            <a:r>
              <a:rPr lang="en-GB" sz="2000" dirty="0">
                <a:latin typeface="Baskerville Old Face" panose="02020602080505020303" pitchFamily="18" charset="0"/>
              </a:rPr>
              <a:t>(CP), placed in the RC 20 cm before the related </a:t>
            </a:r>
            <a:r>
              <a:rPr lang="en-GB" sz="2000" dirty="0" smtClean="0">
                <a:latin typeface="Baskerville Old Face" panose="02020602080505020303" pitchFamily="18" charset="0"/>
              </a:rPr>
              <a:t>Input Test Mass (ITM).</a:t>
            </a:r>
            <a:endParaRPr lang="en-GB" sz="2000" dirty="0">
              <a:latin typeface="Baskerville Old Face" panose="02020602080505020303" pitchFamily="18" charset="0"/>
            </a:endParaRPr>
          </a:p>
        </p:txBody>
      </p:sp>
      <p:sp>
        <p:nvSpPr>
          <p:cNvPr id="20" name="Freccia in giù 19"/>
          <p:cNvSpPr/>
          <p:nvPr/>
        </p:nvSpPr>
        <p:spPr>
          <a:xfrm>
            <a:off x="7310203" y="4726742"/>
            <a:ext cx="255245" cy="7017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21" name="Titolo 1"/>
          <p:cNvSpPr>
            <a:spLocks noGrp="1"/>
          </p:cNvSpPr>
          <p:nvPr>
            <p:ph type="title"/>
          </p:nvPr>
        </p:nvSpPr>
        <p:spPr>
          <a:xfrm>
            <a:off x="581192" y="702156"/>
            <a:ext cx="11029616" cy="1013800"/>
          </a:xfrm>
        </p:spPr>
        <p:txBody>
          <a:bodyPr/>
          <a:lstStyle/>
          <a:p>
            <a:r>
              <a:rPr lang="en-GB" dirty="0" smtClean="0"/>
              <a:t>Compensation plates</a:t>
            </a:r>
            <a:endParaRPr lang="en-GB" dirty="0"/>
          </a:p>
        </p:txBody>
      </p:sp>
      <p:sp>
        <p:nvSpPr>
          <p:cNvPr id="2" name="Segnaposto numero diapositiva 1"/>
          <p:cNvSpPr>
            <a:spLocks noGrp="1"/>
          </p:cNvSpPr>
          <p:nvPr>
            <p:ph type="sldNum" sz="quarter" idx="12"/>
          </p:nvPr>
        </p:nvSpPr>
        <p:spPr/>
        <p:txBody>
          <a:bodyPr/>
          <a:lstStyle/>
          <a:p>
            <a:fld id="{5CE5AED5-0585-4EAF-A7DF-C2F0C4AB30D7}" type="slidenum">
              <a:rPr lang="en-GB" smtClean="0"/>
              <a:pPr/>
              <a:t>105</a:t>
            </a:fld>
            <a:endParaRPr lang="en-GB"/>
          </a:p>
        </p:txBody>
      </p:sp>
    </p:spTree>
    <p:extLst>
      <p:ext uri="{BB962C8B-B14F-4D97-AF65-F5344CB8AC3E}">
        <p14:creationId xmlns:p14="http://schemas.microsoft.com/office/powerpoint/2010/main" xmlns="" val="3884593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Sensing – on-axis</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106</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3762" y="2338636"/>
            <a:ext cx="4751926" cy="2984859"/>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90985" y="1940996"/>
            <a:ext cx="4833280" cy="4015141"/>
          </a:xfrm>
          <a:prstGeom prst="rect">
            <a:avLst/>
          </a:prstGeom>
        </p:spPr>
      </p:pic>
    </p:spTree>
    <p:extLst>
      <p:ext uri="{BB962C8B-B14F-4D97-AF65-F5344CB8AC3E}">
        <p14:creationId xmlns:p14="http://schemas.microsoft.com/office/powerpoint/2010/main" xmlns="" val="23126375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Sensing – off-axis</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107</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412" y="2371728"/>
            <a:ext cx="3229930" cy="3311016"/>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66294" y="2371728"/>
            <a:ext cx="5193806" cy="3204429"/>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605052" y="2701452"/>
            <a:ext cx="3224108" cy="2486791"/>
          </a:xfrm>
          <a:prstGeom prst="rect">
            <a:avLst/>
          </a:prstGeom>
        </p:spPr>
      </p:pic>
    </p:spTree>
    <p:extLst>
      <p:ext uri="{BB962C8B-B14F-4D97-AF65-F5344CB8AC3E}">
        <p14:creationId xmlns:p14="http://schemas.microsoft.com/office/powerpoint/2010/main" xmlns="" val="28034510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2" cstate="print">
            <a:extLst>
              <a:ext uri="{28A0092B-C50C-407E-A947-70E740481C1C}">
                <a14:useLocalDpi xmlns:a14="http://schemas.microsoft.com/office/drawing/2010/main" xmlns="" val="0"/>
              </a:ext>
            </a:extLst>
          </a:blip>
          <a:srcRect l="3007" t="3530"/>
          <a:stretch/>
        </p:blipFill>
        <p:spPr>
          <a:xfrm>
            <a:off x="7515475" y="3685649"/>
            <a:ext cx="3838107" cy="2313508"/>
          </a:xfrm>
          <a:prstGeom prst="rect">
            <a:avLst/>
          </a:prstGeom>
        </p:spPr>
      </p:pic>
      <p:sp>
        <p:nvSpPr>
          <p:cNvPr id="2" name="Titolo 1"/>
          <p:cNvSpPr>
            <a:spLocks noGrp="1"/>
          </p:cNvSpPr>
          <p:nvPr>
            <p:ph type="title"/>
          </p:nvPr>
        </p:nvSpPr>
        <p:spPr/>
        <p:txBody>
          <a:bodyPr/>
          <a:lstStyle/>
          <a:p>
            <a:r>
              <a:rPr lang="en-GB" dirty="0" smtClean="0"/>
              <a:t>TCs Actuation – Double </a:t>
            </a:r>
            <a:r>
              <a:rPr lang="en-GB" dirty="0" err="1" smtClean="0"/>
              <a:t>axicon</a:t>
            </a:r>
            <a:r>
              <a:rPr lang="en-GB" dirty="0" smtClean="0"/>
              <a:t> system</a:t>
            </a:r>
            <a:endParaRPr lang="en-GB" dirty="0"/>
          </a:p>
        </p:txBody>
      </p:sp>
      <p:sp>
        <p:nvSpPr>
          <p:cNvPr id="7" name="Segnaposto contenuto 2"/>
          <p:cNvSpPr txBox="1">
            <a:spLocks noGrp="1"/>
          </p:cNvSpPr>
          <p:nvPr>
            <p:ph idx="1"/>
          </p:nvPr>
        </p:nvSpPr>
        <p:spPr>
          <a:xfrm>
            <a:off x="581193" y="2180496"/>
            <a:ext cx="5954244" cy="36783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GB" sz="2000" dirty="0" smtClean="0"/>
              <a:t>Two CO</a:t>
            </a:r>
            <a:r>
              <a:rPr lang="en-GB" sz="2000" baseline="-25000" dirty="0" smtClean="0"/>
              <a:t>2</a:t>
            </a:r>
            <a:r>
              <a:rPr lang="en-GB" sz="2000" dirty="0" smtClean="0"/>
              <a:t> superimposed annular beams to correct the </a:t>
            </a:r>
            <a:r>
              <a:rPr lang="en-GB" sz="2000" dirty="0" err="1" smtClean="0"/>
              <a:t>axi-simmetrical</a:t>
            </a:r>
            <a:r>
              <a:rPr lang="en-GB" sz="2000" dirty="0" smtClean="0"/>
              <a:t> terms of thermal lensing.</a:t>
            </a:r>
          </a:p>
          <a:p>
            <a:pPr algn="just">
              <a:buFont typeface="Wingdings" panose="05000000000000000000" pitchFamily="2" charset="2"/>
              <a:buChar char="§"/>
            </a:pPr>
            <a:r>
              <a:rPr lang="en-GB" sz="2000" dirty="0" smtClean="0"/>
              <a:t>The annuli are obtained with </a:t>
            </a:r>
            <a:r>
              <a:rPr lang="en-GB" sz="2000" dirty="0" err="1" smtClean="0"/>
              <a:t>axicons</a:t>
            </a:r>
            <a:r>
              <a:rPr lang="en-GB" sz="2000" dirty="0" smtClean="0"/>
              <a:t>, conical lenses which transform a Gaussian beam in an annular one.</a:t>
            </a:r>
          </a:p>
          <a:p>
            <a:pPr algn="just">
              <a:buFont typeface="Wingdings" panose="05000000000000000000" pitchFamily="2" charset="2"/>
              <a:buChar char="§"/>
            </a:pPr>
            <a:r>
              <a:rPr lang="en-GB" sz="2000" dirty="0" smtClean="0"/>
              <a:t>The power of the outer annulus is set to a value twice the one of the inner annulus</a:t>
            </a:r>
            <a:r>
              <a:rPr lang="en-GB" sz="2000" baseline="30000" dirty="0" smtClean="0"/>
              <a:t>1</a:t>
            </a:r>
            <a:r>
              <a:rPr lang="en-GB" sz="2000" dirty="0" smtClean="0"/>
              <a:t>.</a:t>
            </a:r>
          </a:p>
        </p:txBody>
      </p:sp>
      <p:pic>
        <p:nvPicPr>
          <p:cNvPr id="9" name="Immagin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21153" y="1808968"/>
            <a:ext cx="4626753" cy="1876681"/>
          </a:xfrm>
          <a:prstGeom prst="rect">
            <a:avLst/>
          </a:prstGeom>
        </p:spPr>
      </p:pic>
      <p:sp>
        <p:nvSpPr>
          <p:cNvPr id="12" name="Segnaposto piè di pagina 10"/>
          <p:cNvSpPr txBox="1">
            <a:spLocks/>
          </p:cNvSpPr>
          <p:nvPr/>
        </p:nvSpPr>
        <p:spPr>
          <a:xfrm>
            <a:off x="0" y="6240758"/>
            <a:ext cx="416809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smtClean="0">
                <a:solidFill>
                  <a:prstClr val="black"/>
                </a:solidFill>
              </a:rPr>
              <a:t>1</a:t>
            </a:r>
            <a:r>
              <a:rPr lang="en-GB" smtClean="0">
                <a:solidFill>
                  <a:prstClr val="black"/>
                </a:solidFill>
              </a:rPr>
              <a:t>Advanced Virgo Technical Design Report (TDR) VIR-0128A-12</a:t>
            </a:r>
            <a:endParaRPr lang="en-GB" dirty="0">
              <a:solidFill>
                <a:prstClr val="black"/>
              </a:solidFill>
            </a:endParaRPr>
          </a:p>
        </p:txBody>
      </p:sp>
      <p:sp>
        <p:nvSpPr>
          <p:cNvPr id="13" name="Segnaposto numero diapositiva 12"/>
          <p:cNvSpPr>
            <a:spLocks noGrp="1"/>
          </p:cNvSpPr>
          <p:nvPr>
            <p:ph type="sldNum" sz="quarter" idx="12"/>
          </p:nvPr>
        </p:nvSpPr>
        <p:spPr/>
        <p:txBody>
          <a:bodyPr/>
          <a:lstStyle/>
          <a:p>
            <a:fld id="{5CE5AED5-0585-4EAF-A7DF-C2F0C4AB30D7}" type="slidenum">
              <a:rPr lang="en-GB" smtClean="0"/>
              <a:pPr/>
              <a:t>108</a:t>
            </a:fld>
            <a:endParaRPr lang="en-GB"/>
          </a:p>
        </p:txBody>
      </p:sp>
    </p:spTree>
    <p:extLst>
      <p:ext uri="{BB962C8B-B14F-4D97-AF65-F5344CB8AC3E}">
        <p14:creationId xmlns:p14="http://schemas.microsoft.com/office/powerpoint/2010/main" xmlns="" val="61403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Das and optimized heating pattern</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109</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12545" y="2161377"/>
            <a:ext cx="9566910" cy="3794760"/>
          </a:xfrm>
          <a:prstGeom prst="rect">
            <a:avLst/>
          </a:prstGeom>
        </p:spPr>
      </p:pic>
    </p:spTree>
    <p:extLst>
      <p:ext uri="{BB962C8B-B14F-4D97-AF65-F5344CB8AC3E}">
        <p14:creationId xmlns:p14="http://schemas.microsoft.com/office/powerpoint/2010/main" xmlns="" val="845253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From Michelson interferometer to </a:t>
            </a:r>
            <a:r>
              <a:rPr lang="en-GB" dirty="0" err="1" smtClean="0"/>
              <a:t>gw</a:t>
            </a:r>
            <a:r>
              <a:rPr lang="en-GB" dirty="0" smtClean="0"/>
              <a:t> detector</a:t>
            </a:r>
            <a:endParaRPr lang="en-GB" dirty="0"/>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p:txBody>
              <a:bodyPr>
                <a:normAutofit/>
              </a:bodyPr>
              <a:lstStyle/>
              <a:p>
                <a:r>
                  <a:rPr lang="en-GB" b="1" dirty="0" smtClean="0">
                    <a:solidFill>
                      <a:schemeClr val="tx1"/>
                    </a:solidFill>
                  </a:rPr>
                  <a:t>Arms length increase: </a:t>
                </a:r>
                <a:r>
                  <a:rPr lang="en-GB" b="1" dirty="0" err="1">
                    <a:solidFill>
                      <a:schemeClr val="tx1"/>
                    </a:solidFill>
                  </a:rPr>
                  <a:t>Fabry-Pérot</a:t>
                </a:r>
                <a:r>
                  <a:rPr lang="en-GB" b="1" dirty="0">
                    <a:solidFill>
                      <a:schemeClr val="tx1"/>
                    </a:solidFill>
                  </a:rPr>
                  <a:t> (FP) </a:t>
                </a:r>
                <a:r>
                  <a:rPr lang="en-GB" b="1" dirty="0" smtClean="0">
                    <a:solidFill>
                      <a:schemeClr val="tx1"/>
                    </a:solidFill>
                  </a:rPr>
                  <a:t>cavities. </a:t>
                </a:r>
              </a:p>
              <a:p>
                <a:endParaRPr lang="en-GB" dirty="0" smtClean="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r>
                  <a:rPr lang="en-GB" dirty="0" smtClean="0">
                    <a:solidFill>
                      <a:schemeClr val="tx1"/>
                    </a:solidFill>
                  </a:rPr>
                  <a:t>Finesse: </a:t>
                </a:r>
                <a14:m>
                  <m:oMath xmlns:m="http://schemas.openxmlformats.org/officeDocument/2006/math">
                    <m:r>
                      <a:rPr lang="it-IT" i="1">
                        <a:solidFill>
                          <a:schemeClr val="tx1"/>
                        </a:solidFill>
                        <a:latin typeface="Cambria Math" panose="02040503050406030204" pitchFamily="18" charset="0"/>
                      </a:rPr>
                      <m:t>𝐹</m:t>
                    </m:r>
                    <m:r>
                      <a:rPr lang="it-IT" i="1">
                        <a:solidFill>
                          <a:schemeClr val="tx1"/>
                        </a:solidFill>
                        <a:latin typeface="Cambria Math" panose="02040503050406030204" pitchFamily="18" charset="0"/>
                      </a:rPr>
                      <m:t>=</m:t>
                    </m:r>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ea typeface="Cambria Math" panose="02040503050406030204" pitchFamily="18" charset="0"/>
                          </a:rPr>
                          <m:t>𝜋</m:t>
                        </m:r>
                        <m:rad>
                          <m:radPr>
                            <m:degHide m:val="on"/>
                            <m:ctrlPr>
                              <a:rPr lang="it-IT" i="1">
                                <a:solidFill>
                                  <a:schemeClr val="tx1"/>
                                </a:solidFill>
                                <a:latin typeface="Cambria Math" panose="02040503050406030204" pitchFamily="18" charset="0"/>
                                <a:ea typeface="Cambria Math" panose="02040503050406030204" pitchFamily="18" charset="0"/>
                              </a:rPr>
                            </m:ctrlPr>
                          </m:radPr>
                          <m:deg/>
                          <m:e>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𝑟</m:t>
                                </m:r>
                              </m:e>
                              <m:sub>
                                <m:r>
                                  <a:rPr lang="it-IT" i="1">
                                    <a:solidFill>
                                      <a:schemeClr val="tx1"/>
                                    </a:solidFill>
                                    <a:latin typeface="Cambria Math" panose="02040503050406030204" pitchFamily="18" charset="0"/>
                                    <a:ea typeface="Cambria Math" panose="02040503050406030204" pitchFamily="18" charset="0"/>
                                  </a:rPr>
                                  <m:t>1</m:t>
                                </m:r>
                              </m:sub>
                            </m:sSub>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𝑟</m:t>
                                </m:r>
                              </m:e>
                              <m:sub>
                                <m:r>
                                  <a:rPr lang="it-IT" i="1">
                                    <a:solidFill>
                                      <a:schemeClr val="tx1"/>
                                    </a:solidFill>
                                    <a:latin typeface="Cambria Math" panose="02040503050406030204" pitchFamily="18" charset="0"/>
                                    <a:ea typeface="Cambria Math" panose="02040503050406030204" pitchFamily="18" charset="0"/>
                                  </a:rPr>
                                  <m:t>2</m:t>
                                </m:r>
                              </m:sub>
                            </m:sSub>
                          </m:e>
                        </m:rad>
                      </m:num>
                      <m:den>
                        <m:r>
                          <a:rPr lang="it-IT" i="1">
                            <a:solidFill>
                              <a:schemeClr val="tx1"/>
                            </a:solidFill>
                            <a:latin typeface="Cambria Math" panose="02040503050406030204" pitchFamily="18" charset="0"/>
                          </a:rPr>
                          <m:t>1−</m:t>
                        </m:r>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𝑟</m:t>
                            </m:r>
                          </m:e>
                          <m:sub>
                            <m:r>
                              <a:rPr lang="it-IT" i="1">
                                <a:solidFill>
                                  <a:schemeClr val="tx1"/>
                                </a:solidFill>
                                <a:latin typeface="Cambria Math" panose="02040503050406030204" pitchFamily="18" charset="0"/>
                              </a:rPr>
                              <m:t>1</m:t>
                            </m:r>
                          </m:sub>
                        </m:sSub>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𝑟</m:t>
                            </m:r>
                          </m:e>
                          <m:sub>
                            <m:r>
                              <a:rPr lang="it-IT" i="1">
                                <a:solidFill>
                                  <a:schemeClr val="tx1"/>
                                </a:solidFill>
                                <a:latin typeface="Cambria Math" panose="02040503050406030204" pitchFamily="18" charset="0"/>
                              </a:rPr>
                              <m:t>2</m:t>
                            </m:r>
                          </m:sub>
                        </m:sSub>
                      </m:den>
                    </m:f>
                  </m:oMath>
                </a14:m>
                <a:endParaRPr lang="en-GB" dirty="0">
                  <a:solidFill>
                    <a:schemeClr val="tx1"/>
                  </a:solidFill>
                </a:endParaRPr>
              </a:p>
              <a:p>
                <a:r>
                  <a:rPr lang="en-GB" dirty="0" smtClean="0">
                    <a:solidFill>
                      <a:schemeClr val="tx1"/>
                    </a:solidFill>
                  </a:rPr>
                  <a:t>Effective length: </a:t>
                </a:r>
                <a14:m>
                  <m:oMath xmlns:m="http://schemas.openxmlformats.org/officeDocument/2006/math">
                    <m:sSup>
                      <m:sSupPr>
                        <m:ctrlPr>
                          <a:rPr lang="it-IT" i="1">
                            <a:solidFill>
                              <a:schemeClr val="tx1"/>
                            </a:solidFill>
                            <a:latin typeface="Cambria Math" panose="02040503050406030204" pitchFamily="18" charset="0"/>
                          </a:rPr>
                        </m:ctrlPr>
                      </m:sSupPr>
                      <m:e>
                        <m:r>
                          <a:rPr lang="it-IT" i="1">
                            <a:solidFill>
                              <a:schemeClr val="tx1"/>
                            </a:solidFill>
                            <a:latin typeface="Cambria Math" panose="02040503050406030204" pitchFamily="18" charset="0"/>
                          </a:rPr>
                          <m:t>𝐿</m:t>
                        </m:r>
                      </m:e>
                      <m:sup>
                        <m:r>
                          <a:rPr lang="it-IT" i="1">
                            <a:solidFill>
                              <a:schemeClr val="tx1"/>
                            </a:solidFill>
                            <a:latin typeface="Cambria Math" panose="02040503050406030204" pitchFamily="18" charset="0"/>
                          </a:rPr>
                          <m:t>′</m:t>
                        </m:r>
                      </m:sup>
                    </m:sSup>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𝐿</m:t>
                    </m:r>
                    <m:r>
                      <a:rPr lang="it-IT" i="1" smtClean="0">
                        <a:solidFill>
                          <a:schemeClr val="tx1"/>
                        </a:solidFill>
                        <a:latin typeface="Cambria Math" panose="02040503050406030204" pitchFamily="18" charset="0"/>
                        <a:ea typeface="Cambria Math" panose="02040503050406030204" pitchFamily="18" charset="0"/>
                      </a:rPr>
                      <m:t>∙</m:t>
                    </m:r>
                    <m:f>
                      <m:fPr>
                        <m:ctrlPr>
                          <a:rPr lang="it-IT" i="1">
                            <a:solidFill>
                              <a:schemeClr val="tx1"/>
                            </a:solidFill>
                            <a:latin typeface="Cambria Math" panose="02040503050406030204" pitchFamily="18" charset="0"/>
                          </a:rPr>
                        </m:ctrlPr>
                      </m:fPr>
                      <m:num>
                        <m:r>
                          <a:rPr lang="it-IT" b="0" i="1">
                            <a:solidFill>
                              <a:schemeClr val="tx1"/>
                            </a:solidFill>
                            <a:latin typeface="Cambria Math" panose="02040503050406030204" pitchFamily="18" charset="0"/>
                          </a:rPr>
                          <m:t>2</m:t>
                        </m:r>
                        <m:r>
                          <a:rPr lang="it-IT" b="0" i="1">
                            <a:solidFill>
                              <a:schemeClr val="tx1"/>
                            </a:solidFill>
                            <a:latin typeface="Cambria Math" panose="02040503050406030204" pitchFamily="18" charset="0"/>
                          </a:rPr>
                          <m:t>𝐹</m:t>
                        </m:r>
                      </m:num>
                      <m:den>
                        <m:r>
                          <a:rPr lang="it-IT" b="0" i="1">
                            <a:solidFill>
                              <a:schemeClr val="tx1"/>
                            </a:solidFill>
                            <a:latin typeface="Cambria Math" panose="02040503050406030204" pitchFamily="18" charset="0"/>
                            <a:ea typeface="Cambria Math" panose="02040503050406030204" pitchFamily="18" charset="0"/>
                          </a:rPr>
                          <m:t>𝜋</m:t>
                        </m:r>
                      </m:den>
                    </m:f>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𝐿</m:t>
                    </m:r>
                    <m:r>
                      <a:rPr lang="it-IT" i="1" smtClean="0">
                        <a:solidFill>
                          <a:schemeClr val="tx1"/>
                        </a:solidFill>
                        <a:latin typeface="Cambria Math" panose="02040503050406030204" pitchFamily="18" charset="0"/>
                        <a:ea typeface="Cambria Math" panose="02040503050406030204" pitchFamily="18" charset="0"/>
                      </a:rPr>
                      <m:t>∙</m:t>
                    </m:r>
                    <m:r>
                      <a:rPr lang="it-IT" b="0" i="1">
                        <a:solidFill>
                          <a:schemeClr val="tx1"/>
                        </a:solidFill>
                        <a:latin typeface="Cambria Math" panose="02040503050406030204" pitchFamily="18" charset="0"/>
                      </a:rPr>
                      <m:t>𝐺</m:t>
                    </m:r>
                  </m:oMath>
                </a14:m>
                <a:endParaRPr lang="en-GB" dirty="0">
                  <a:solidFill>
                    <a:schemeClr val="tx1"/>
                  </a:solidFill>
                </a:endParaRPr>
              </a:p>
              <a:p>
                <a:r>
                  <a:rPr lang="en-GB" dirty="0" err="1" smtClean="0">
                    <a:solidFill>
                      <a:schemeClr val="tx1"/>
                    </a:solidFill>
                  </a:rPr>
                  <a:t>h</a:t>
                </a:r>
                <a:r>
                  <a:rPr lang="en-GB" baseline="-25000" dirty="0" err="1" smtClean="0">
                    <a:solidFill>
                      <a:schemeClr val="tx1"/>
                    </a:solidFill>
                  </a:rPr>
                  <a:t>shot</a:t>
                </a:r>
                <a:r>
                  <a:rPr lang="en-GB" dirty="0" smtClean="0">
                    <a:solidFill>
                      <a:schemeClr val="tx1"/>
                    </a:solidFill>
                  </a:rPr>
                  <a:t> </a:t>
                </a:r>
                <a:r>
                  <a:rPr lang="en-GB" dirty="0">
                    <a:solidFill>
                      <a:schemeClr val="tx1"/>
                    </a:solidFill>
                  </a:rPr>
                  <a:t>improves by a factor </a:t>
                </a:r>
                <a:r>
                  <a:rPr lang="en-GB" dirty="0" smtClean="0">
                    <a:solidFill>
                      <a:schemeClr val="tx1"/>
                    </a:solidFill>
                  </a:rPr>
                  <a:t>equals </a:t>
                </a:r>
                <a:r>
                  <a:rPr lang="en-GB" dirty="0">
                    <a:solidFill>
                      <a:schemeClr val="tx1"/>
                    </a:solidFill>
                  </a:rPr>
                  <a:t>to the optical gain. </a:t>
                </a:r>
                <a:endParaRPr lang="en-GB" dirty="0" smtClean="0">
                  <a:solidFill>
                    <a:schemeClr val="tx1"/>
                  </a:solidFill>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blipFill rotWithShape="0">
                <a:blip r:embed="rId3" cstate="print"/>
                <a:stretch>
                  <a:fillRect l="-221" b="-829"/>
                </a:stretch>
              </a:blipFill>
            </p:spPr>
            <p:txBody>
              <a:bodyPr/>
              <a:lstStyle/>
              <a:p>
                <a:r>
                  <a:rPr lang="en-GB">
                    <a:noFill/>
                  </a:rPr>
                  <a:t> </a:t>
                </a:r>
              </a:p>
            </p:txBody>
          </p:sp>
        </mc:Fallback>
      </mc:AlternateContent>
      <p:sp>
        <p:nvSpPr>
          <p:cNvPr id="5" name="Segnaposto numero diapositiva 4"/>
          <p:cNvSpPr>
            <a:spLocks noGrp="1"/>
          </p:cNvSpPr>
          <p:nvPr>
            <p:ph type="sldNum" sz="quarter" idx="12"/>
          </p:nvPr>
        </p:nvSpPr>
        <p:spPr>
          <a:xfrm>
            <a:off x="10558299" y="6492875"/>
            <a:ext cx="1052508" cy="365125"/>
          </a:xfrm>
        </p:spPr>
        <p:txBody>
          <a:bodyPr/>
          <a:lstStyle/>
          <a:p>
            <a:fld id="{5CE5AED5-0585-4EAF-A7DF-C2F0C4AB30D7}" type="slidenum">
              <a:rPr lang="en-GB" smtClean="0"/>
              <a:pPr/>
              <a:t>11</a:t>
            </a:fld>
            <a:endParaRPr lang="en-GB"/>
          </a:p>
        </p:txBody>
      </p:sp>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96608" y="2231366"/>
            <a:ext cx="4914199" cy="3771315"/>
          </a:xfrm>
          <a:prstGeom prst="rect">
            <a:avLst/>
          </a:prstGeom>
        </p:spPr>
      </p:pic>
      <p:sp>
        <p:nvSpPr>
          <p:cNvPr id="8" name="Rettangolo 7"/>
          <p:cNvSpPr/>
          <p:nvPr/>
        </p:nvSpPr>
        <p:spPr>
          <a:xfrm>
            <a:off x="9087902" y="4549561"/>
            <a:ext cx="2401001" cy="729282"/>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8"/>
          <p:cNvSpPr/>
          <p:nvPr/>
        </p:nvSpPr>
        <p:spPr>
          <a:xfrm rot="16200000">
            <a:off x="7479104" y="2968811"/>
            <a:ext cx="2114247" cy="811641"/>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magin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00619" y="2517043"/>
            <a:ext cx="4008011" cy="1459907"/>
          </a:xfrm>
          <a:prstGeom prst="rect">
            <a:avLst/>
          </a:prstGeom>
        </p:spPr>
      </p:pic>
      <mc:AlternateContent xmlns:mc="http://schemas.openxmlformats.org/markup-compatibility/2006">
        <mc:Choice xmlns:a14="http://schemas.microsoft.com/office/drawing/2010/main" xmlns="" Requires="a14">
          <p:sp>
            <p:nvSpPr>
              <p:cNvPr id="11" name="Rettangolo 10"/>
              <p:cNvSpPr/>
              <p:nvPr/>
            </p:nvSpPr>
            <p:spPr>
              <a:xfrm>
                <a:off x="6232194" y="2384118"/>
                <a:ext cx="1638525"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dirty="0" smtClean="0">
                              <a:solidFill>
                                <a:srgbClr val="002060"/>
                              </a:solidFill>
                              <a:latin typeface="Cambria Math" panose="02040503050406030204" pitchFamily="18" charset="0"/>
                            </a:rPr>
                          </m:ctrlPr>
                        </m:sSubPr>
                        <m:e>
                          <m:r>
                            <a:rPr lang="it-IT" i="1" dirty="0">
                              <a:solidFill>
                                <a:srgbClr val="002060"/>
                              </a:solidFill>
                              <a:latin typeface="Cambria Math" panose="02040503050406030204" pitchFamily="18" charset="0"/>
                            </a:rPr>
                            <m:t>h</m:t>
                          </m:r>
                        </m:e>
                        <m:sub>
                          <m:r>
                            <a:rPr lang="it-IT" i="1" dirty="0">
                              <a:solidFill>
                                <a:srgbClr val="002060"/>
                              </a:solidFill>
                              <a:latin typeface="Cambria Math" panose="02040503050406030204" pitchFamily="18" charset="0"/>
                            </a:rPr>
                            <m:t>𝑠h𝑜𝑡</m:t>
                          </m:r>
                        </m:sub>
                      </m:sSub>
                      <m:r>
                        <a:rPr lang="it-IT" i="1">
                          <a:solidFill>
                            <a:srgbClr val="002060"/>
                          </a:solidFill>
                          <a:latin typeface="Cambria Math" panose="02040503050406030204" pitchFamily="18" charset="0"/>
                          <a:ea typeface="Cambria Math" panose="02040503050406030204" pitchFamily="18" charset="0"/>
                        </a:rPr>
                        <m:t>∝</m:t>
                      </m:r>
                      <m:f>
                        <m:fPr>
                          <m:ctrlPr>
                            <a:rPr lang="it-IT" i="1">
                              <a:solidFill>
                                <a:srgbClr val="002060"/>
                              </a:solidFill>
                              <a:latin typeface="Cambria Math" panose="02040503050406030204" pitchFamily="18" charset="0"/>
                            </a:rPr>
                          </m:ctrlPr>
                        </m:fPr>
                        <m:num>
                          <m:r>
                            <a:rPr lang="it-IT" i="1">
                              <a:solidFill>
                                <a:srgbClr val="002060"/>
                              </a:solidFill>
                              <a:latin typeface="Cambria Math" panose="02040503050406030204" pitchFamily="18" charset="0"/>
                            </a:rPr>
                            <m:t>1</m:t>
                          </m:r>
                        </m:num>
                        <m:den>
                          <m:r>
                            <a:rPr lang="it-IT" i="1">
                              <a:solidFill>
                                <a:srgbClr val="002060"/>
                              </a:solidFill>
                              <a:latin typeface="Cambria Math" panose="02040503050406030204" pitchFamily="18" charset="0"/>
                            </a:rPr>
                            <m:t>𝐿</m:t>
                          </m:r>
                          <m:rad>
                            <m:radPr>
                              <m:degHide m:val="on"/>
                              <m:ctrlPr>
                                <a:rPr lang="it-IT" i="1">
                                  <a:solidFill>
                                    <a:srgbClr val="002060"/>
                                  </a:solidFill>
                                  <a:latin typeface="Cambria Math" panose="02040503050406030204" pitchFamily="18" charset="0"/>
                                </a:rPr>
                              </m:ctrlPr>
                            </m:radPr>
                            <m:deg/>
                            <m:e>
                              <m:sSub>
                                <m:sSubPr>
                                  <m:ctrlPr>
                                    <a:rPr lang="it-IT" i="1">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𝑃</m:t>
                                  </m:r>
                                </m:e>
                                <m:sub>
                                  <m:r>
                                    <a:rPr lang="it-IT" i="1">
                                      <a:solidFill>
                                        <a:srgbClr val="002060"/>
                                      </a:solidFill>
                                      <a:latin typeface="Cambria Math" panose="02040503050406030204" pitchFamily="18" charset="0"/>
                                    </a:rPr>
                                    <m:t>𝑖𝑛</m:t>
                                  </m:r>
                                </m:sub>
                              </m:sSub>
                            </m:e>
                          </m:rad>
                        </m:den>
                      </m:f>
                    </m:oMath>
                  </m:oMathPara>
                </a14:m>
                <a:endParaRPr lang="en-GB" dirty="0">
                  <a:solidFill>
                    <a:srgbClr val="002060"/>
                  </a:solidFill>
                </a:endParaRPr>
              </a:p>
            </p:txBody>
          </p:sp>
        </mc:Choice>
        <mc:Fallback>
          <p:sp>
            <p:nvSpPr>
              <p:cNvPr id="11" name="Rettangolo 10"/>
              <p:cNvSpPr>
                <a:spLocks noRot="1" noChangeAspect="1" noMove="1" noResize="1" noEditPoints="1" noAdjustHandles="1" noChangeArrowheads="1" noChangeShapeType="1" noTextEdit="1"/>
              </p:cNvSpPr>
              <p:nvPr/>
            </p:nvSpPr>
            <p:spPr>
              <a:xfrm>
                <a:off x="6232194" y="2384118"/>
                <a:ext cx="1638525" cy="729046"/>
              </a:xfrm>
              <a:prstGeom prst="rect">
                <a:avLst/>
              </a:prstGeom>
              <a:blipFill rotWithShape="0">
                <a:blip r:embed="rId6"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12" name="Rettangolo 11"/>
              <p:cNvSpPr/>
              <p:nvPr/>
            </p:nvSpPr>
            <p:spPr>
              <a:xfrm>
                <a:off x="6387048" y="1849593"/>
                <a:ext cx="151111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dirty="0" smtClean="0">
                              <a:solidFill>
                                <a:srgbClr val="002060"/>
                              </a:solidFill>
                              <a:latin typeface="Cambria Math" panose="02040503050406030204" pitchFamily="18" charset="0"/>
                            </a:rPr>
                          </m:ctrlPr>
                        </m:sSubPr>
                        <m:e>
                          <m:r>
                            <a:rPr lang="it-IT" i="1" dirty="0">
                              <a:solidFill>
                                <a:srgbClr val="002060"/>
                              </a:solidFill>
                              <a:latin typeface="Cambria Math" panose="02040503050406030204" pitchFamily="18" charset="0"/>
                            </a:rPr>
                            <m:t>h</m:t>
                          </m:r>
                        </m:e>
                        <m:sub>
                          <m:r>
                            <a:rPr lang="it-IT" i="1" dirty="0">
                              <a:solidFill>
                                <a:srgbClr val="002060"/>
                              </a:solidFill>
                              <a:latin typeface="Cambria Math" panose="02040503050406030204" pitchFamily="18" charset="0"/>
                            </a:rPr>
                            <m:t>𝑟𝑝</m:t>
                          </m:r>
                        </m:sub>
                      </m:sSub>
                      <m:r>
                        <a:rPr lang="it-IT" i="1">
                          <a:solidFill>
                            <a:srgbClr val="002060"/>
                          </a:solidFill>
                          <a:latin typeface="Cambria Math" panose="02040503050406030204" pitchFamily="18" charset="0"/>
                          <a:ea typeface="Cambria Math" panose="02040503050406030204" pitchFamily="18" charset="0"/>
                        </a:rPr>
                        <m:t>∝</m:t>
                      </m:r>
                      <m:f>
                        <m:fPr>
                          <m:ctrlPr>
                            <a:rPr lang="it-IT" i="1">
                              <a:solidFill>
                                <a:srgbClr val="002060"/>
                              </a:solidFill>
                              <a:latin typeface="Cambria Math" panose="02040503050406030204" pitchFamily="18" charset="0"/>
                            </a:rPr>
                          </m:ctrlPr>
                        </m:fPr>
                        <m:num>
                          <m:r>
                            <a:rPr lang="it-IT" i="1">
                              <a:solidFill>
                                <a:srgbClr val="002060"/>
                              </a:solidFill>
                              <a:latin typeface="Cambria Math" panose="02040503050406030204" pitchFamily="18" charset="0"/>
                            </a:rPr>
                            <m:t>1</m:t>
                          </m:r>
                        </m:num>
                        <m:den>
                          <m:r>
                            <a:rPr lang="it-IT" i="1">
                              <a:solidFill>
                                <a:srgbClr val="002060"/>
                              </a:solidFill>
                              <a:latin typeface="Cambria Math" panose="02040503050406030204" pitchFamily="18" charset="0"/>
                            </a:rPr>
                            <m:t>𝐿</m:t>
                          </m:r>
                        </m:den>
                      </m:f>
                      <m:rad>
                        <m:radPr>
                          <m:degHide m:val="on"/>
                          <m:ctrlPr>
                            <a:rPr lang="it-IT" i="1">
                              <a:solidFill>
                                <a:srgbClr val="002060"/>
                              </a:solidFill>
                              <a:latin typeface="Cambria Math" panose="02040503050406030204" pitchFamily="18" charset="0"/>
                            </a:rPr>
                          </m:ctrlPr>
                        </m:radPr>
                        <m:deg/>
                        <m:e>
                          <m:sSub>
                            <m:sSubPr>
                              <m:ctrlPr>
                                <a:rPr lang="it-IT" i="1">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𝑃</m:t>
                              </m:r>
                            </m:e>
                            <m:sub>
                              <m:r>
                                <a:rPr lang="it-IT" i="1">
                                  <a:solidFill>
                                    <a:srgbClr val="002060"/>
                                  </a:solidFill>
                                  <a:latin typeface="Cambria Math" panose="02040503050406030204" pitchFamily="18" charset="0"/>
                                </a:rPr>
                                <m:t>𝑖𝑛</m:t>
                              </m:r>
                            </m:sub>
                          </m:sSub>
                        </m:e>
                      </m:rad>
                    </m:oMath>
                  </m:oMathPara>
                </a14:m>
                <a:endParaRPr lang="en-GB" dirty="0">
                  <a:solidFill>
                    <a:srgbClr val="002060"/>
                  </a:solidFill>
                </a:endParaRPr>
              </a:p>
            </p:txBody>
          </p:sp>
        </mc:Choice>
        <mc:Fallback>
          <p:sp>
            <p:nvSpPr>
              <p:cNvPr id="12" name="Rettangolo 11"/>
              <p:cNvSpPr>
                <a:spLocks noRot="1" noChangeAspect="1" noMove="1" noResize="1" noEditPoints="1" noAdjustHandles="1" noChangeArrowheads="1" noChangeShapeType="1" noTextEdit="1"/>
              </p:cNvSpPr>
              <p:nvPr/>
            </p:nvSpPr>
            <p:spPr>
              <a:xfrm>
                <a:off x="6387048" y="1849593"/>
                <a:ext cx="1511119" cy="610936"/>
              </a:xfrm>
              <a:prstGeom prst="rect">
                <a:avLst/>
              </a:prstGeom>
              <a:blipFill rotWithShape="0">
                <a:blip r:embed="rId7" cstate="print"/>
                <a:stretch>
                  <a:fillRect/>
                </a:stretch>
              </a:blipFill>
            </p:spPr>
            <p:txBody>
              <a:bodyPr/>
              <a:lstStyle/>
              <a:p>
                <a:r>
                  <a:rPr lang="en-GB">
                    <a:noFill/>
                  </a:rPr>
                  <a:t> </a:t>
                </a:r>
              </a:p>
            </p:txBody>
          </p:sp>
        </mc:Fallback>
      </mc:AlternateContent>
      <p:sp>
        <p:nvSpPr>
          <p:cNvPr id="13"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40614577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TCs Actuation – scanning system</a:t>
            </a:r>
            <a:endParaRPr lang="en-GB" dirty="0"/>
          </a:p>
        </p:txBody>
      </p:sp>
      <p:sp>
        <p:nvSpPr>
          <p:cNvPr id="7" name="Segnaposto contenuto 2"/>
          <p:cNvSpPr txBox="1">
            <a:spLocks noGrp="1"/>
          </p:cNvSpPr>
          <p:nvPr>
            <p:ph idx="1"/>
          </p:nvPr>
        </p:nvSpPr>
        <p:spPr>
          <a:xfrm>
            <a:off x="581192" y="2180496"/>
            <a:ext cx="6408639" cy="36783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GB" sz="2000" dirty="0" smtClean="0"/>
              <a:t>Correction of residual non-symmetric terms of the thermal lensing. This is performed with a modulated CO</a:t>
            </a:r>
            <a:r>
              <a:rPr lang="en-GB" sz="2000" baseline="-25000" dirty="0" smtClean="0"/>
              <a:t>2</a:t>
            </a:r>
            <a:r>
              <a:rPr lang="en-GB" sz="2000" dirty="0" smtClean="0"/>
              <a:t> beam that scans the surface of the compensation plate.</a:t>
            </a:r>
          </a:p>
          <a:p>
            <a:pPr algn="just">
              <a:buFont typeface="Wingdings" panose="05000000000000000000" pitchFamily="2" charset="2"/>
              <a:buChar char="§"/>
            </a:pPr>
            <a:r>
              <a:rPr lang="en-GB" sz="2000" dirty="0" smtClean="0"/>
              <a:t>CO</a:t>
            </a:r>
            <a:r>
              <a:rPr lang="en-GB" sz="2000" baseline="-25000" dirty="0" smtClean="0"/>
              <a:t>2</a:t>
            </a:r>
            <a:r>
              <a:rPr lang="en-GB" sz="2000" dirty="0" smtClean="0"/>
              <a:t> beam spot scanned along a raster map 25x25.</a:t>
            </a:r>
          </a:p>
          <a:p>
            <a:pPr algn="just">
              <a:buFont typeface="Wingdings" panose="05000000000000000000" pitchFamily="2" charset="2"/>
              <a:buChar char="§"/>
            </a:pPr>
            <a:r>
              <a:rPr lang="en-GB" sz="2000" dirty="0" smtClean="0"/>
              <a:t>Beam intensity modulated with </a:t>
            </a:r>
            <a:r>
              <a:rPr lang="en-GB" sz="2000" dirty="0" err="1" smtClean="0"/>
              <a:t>acusto</a:t>
            </a:r>
            <a:r>
              <a:rPr lang="en-GB" sz="2000" dirty="0" smtClean="0"/>
              <a:t>-optic modulator.</a:t>
            </a:r>
          </a:p>
          <a:p>
            <a:pPr algn="just">
              <a:buFont typeface="Wingdings" panose="05000000000000000000" pitchFamily="2" charset="2"/>
              <a:buChar char="§"/>
            </a:pPr>
            <a:endParaRPr lang="en-GB" sz="2000" dirty="0" smtClean="0"/>
          </a:p>
        </p:txBody>
      </p:sp>
      <p:pic>
        <p:nvPicPr>
          <p:cNvPr id="6" name="Immagine 5"/>
          <p:cNvPicPr>
            <a:picLocks noChangeAspect="1"/>
          </p:cNvPicPr>
          <p:nvPr/>
        </p:nvPicPr>
        <p:blipFill>
          <a:blip r:embed="rId2" cstate="print"/>
          <a:stretch>
            <a:fillRect/>
          </a:stretch>
        </p:blipFill>
        <p:spPr>
          <a:xfrm>
            <a:off x="2553551" y="4664846"/>
            <a:ext cx="1540549" cy="1481163"/>
          </a:xfrm>
          <a:prstGeom prst="rect">
            <a:avLst/>
          </a:prstGeom>
        </p:spPr>
      </p:pic>
      <p:sp>
        <p:nvSpPr>
          <p:cNvPr id="8" name="CasellaDiTesto 7"/>
          <p:cNvSpPr txBox="1"/>
          <p:nvPr/>
        </p:nvSpPr>
        <p:spPr>
          <a:xfrm>
            <a:off x="2548484" y="5982708"/>
            <a:ext cx="1545616" cy="338554"/>
          </a:xfrm>
          <a:prstGeom prst="rect">
            <a:avLst/>
          </a:prstGeom>
          <a:noFill/>
        </p:spPr>
        <p:txBody>
          <a:bodyPr wrap="none" rtlCol="0">
            <a:spAutoFit/>
          </a:bodyPr>
          <a:lstStyle/>
          <a:p>
            <a:r>
              <a:rPr lang="en-GB" sz="1600" dirty="0" smtClean="0">
                <a:latin typeface="Baskerville Old Face" panose="02020602080505020303" pitchFamily="18" charset="0"/>
              </a:rPr>
              <a:t>Scanning pattern</a:t>
            </a:r>
          </a:p>
        </p:txBody>
      </p:sp>
      <p:pic>
        <p:nvPicPr>
          <p:cNvPr id="9" name="Immagin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82864" y="1866017"/>
            <a:ext cx="4123342" cy="2737225"/>
          </a:xfrm>
          <a:prstGeom prst="rect">
            <a:avLst/>
          </a:prstGeom>
        </p:spPr>
      </p:pic>
    </p:spTree>
    <p:extLst>
      <p:ext uri="{BB962C8B-B14F-4D97-AF65-F5344CB8AC3E}">
        <p14:creationId xmlns:p14="http://schemas.microsoft.com/office/powerpoint/2010/main" xmlns="" val="286900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Advanced </a:t>
            </a:r>
            <a:r>
              <a:rPr lang="en-GB" dirty="0" err="1" smtClean="0"/>
              <a:t>virgo</a:t>
            </a:r>
            <a:r>
              <a:rPr lang="en-GB" dirty="0" smtClean="0"/>
              <a:t> thermal compensation system</a:t>
            </a:r>
            <a:endParaRPr lang="en-GB" dirty="0"/>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81450" y="1865120"/>
            <a:ext cx="7029099" cy="4992880"/>
          </a:xfrm>
          <a:prstGeom prst="rect">
            <a:avLst/>
          </a:prstGeom>
        </p:spPr>
      </p:pic>
    </p:spTree>
    <p:extLst>
      <p:ext uri="{BB962C8B-B14F-4D97-AF65-F5344CB8AC3E}">
        <p14:creationId xmlns:p14="http://schemas.microsoft.com/office/powerpoint/2010/main" xmlns="" val="41770283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Post-o2 and pre-o3 commissioning</a:t>
            </a:r>
            <a:endParaRPr lang="en-GB" dirty="0"/>
          </a:p>
        </p:txBody>
      </p:sp>
      <p:sp>
        <p:nvSpPr>
          <p:cNvPr id="3" name="Segnaposto contenuto 2"/>
          <p:cNvSpPr>
            <a:spLocks noGrp="1"/>
          </p:cNvSpPr>
          <p:nvPr>
            <p:ph idx="1"/>
          </p:nvPr>
        </p:nvSpPr>
        <p:spPr>
          <a:xfrm>
            <a:off x="581192" y="2180496"/>
            <a:ext cx="11029615" cy="4308053"/>
          </a:xfrm>
        </p:spPr>
        <p:txBody>
          <a:bodyPr>
            <a:normAutofit lnSpcReduction="10000"/>
          </a:bodyPr>
          <a:lstStyle/>
          <a:p>
            <a:r>
              <a:rPr lang="en-GB" b="1" dirty="0"/>
              <a:t>Pre-commissioning</a:t>
            </a:r>
            <a:r>
              <a:rPr lang="en-GB" dirty="0"/>
              <a:t>: all the tests and the characterizations performed on the TCS sensors and the actuators in order to make them fully capable to measure and compensate the optical aberrations.</a:t>
            </a:r>
          </a:p>
          <a:p>
            <a:endParaRPr lang="en-GB" dirty="0"/>
          </a:p>
          <a:p>
            <a:r>
              <a:rPr lang="en-GB" b="1" dirty="0"/>
              <a:t>Commissioning</a:t>
            </a:r>
            <a:r>
              <a:rPr lang="en-GB" dirty="0"/>
              <a:t>: all the measurements carried out on the detector with the TCS engaged.</a:t>
            </a:r>
          </a:p>
          <a:p>
            <a:pPr marL="0" indent="0">
              <a:buNone/>
            </a:pPr>
            <a:endParaRPr lang="en-GB" dirty="0" smtClean="0"/>
          </a:p>
          <a:p>
            <a:r>
              <a:rPr lang="en-GB" dirty="0" smtClean="0"/>
              <a:t>The </a:t>
            </a:r>
            <a:r>
              <a:rPr lang="en-GB" dirty="0"/>
              <a:t>pre-</a:t>
            </a:r>
            <a:r>
              <a:rPr lang="en-GB" dirty="0" err="1"/>
              <a:t>comissioning</a:t>
            </a:r>
            <a:r>
              <a:rPr lang="en-GB" dirty="0"/>
              <a:t> and commissioning phases have been performed in two different time windows. </a:t>
            </a:r>
          </a:p>
          <a:p>
            <a:endParaRPr lang="en-GB" dirty="0"/>
          </a:p>
          <a:p>
            <a:pPr>
              <a:buFont typeface="Arial" panose="020B0604020202020204" pitchFamily="34" charset="0"/>
              <a:buChar char="•"/>
            </a:pPr>
            <a:r>
              <a:rPr lang="en-GB" b="1" dirty="0"/>
              <a:t>Post-O2</a:t>
            </a:r>
            <a:r>
              <a:rPr lang="en-GB" dirty="0"/>
              <a:t>: from September to November 2017 (immediately after the end of O2).  In this phase the detector response and the TCS efficiency for a progressively increased ITF input power have been tested. </a:t>
            </a:r>
          </a:p>
          <a:p>
            <a:pPr>
              <a:buFont typeface="Arial" panose="020B0604020202020204" pitchFamily="34" charset="0"/>
              <a:buChar char="•"/>
            </a:pPr>
            <a:endParaRPr lang="en-GB" dirty="0"/>
          </a:p>
          <a:p>
            <a:pPr>
              <a:buFont typeface="Arial" panose="020B0604020202020204" pitchFamily="34" charset="0"/>
              <a:buChar char="•"/>
            </a:pPr>
            <a:r>
              <a:rPr lang="en-GB" b="1" dirty="0"/>
              <a:t>Pre-O3</a:t>
            </a:r>
            <a:r>
              <a:rPr lang="en-GB" dirty="0"/>
              <a:t>: from March 2018 to March 2019, regarded all the work to set the TCS in its final configuration actually engaged in the current observing run O3.</a:t>
            </a:r>
          </a:p>
          <a:p>
            <a:endParaRPr lang="en-GB" dirty="0"/>
          </a:p>
        </p:txBody>
      </p:sp>
    </p:spTree>
    <p:extLst>
      <p:ext uri="{BB962C8B-B14F-4D97-AF65-F5344CB8AC3E}">
        <p14:creationId xmlns:p14="http://schemas.microsoft.com/office/powerpoint/2010/main" xmlns="" val="7333278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Hws-rc</a:t>
            </a:r>
            <a:r>
              <a:rPr lang="en-GB" dirty="0" smtClean="0"/>
              <a:t> pre-commissioning</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113</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82263" y="4486635"/>
            <a:ext cx="2628268" cy="2288479"/>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10532" y="4486635"/>
            <a:ext cx="4239970" cy="2291316"/>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85587" y="1873775"/>
            <a:ext cx="2624943" cy="2326847"/>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910531" y="1876612"/>
            <a:ext cx="4239970" cy="2326847"/>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8336" y="2801707"/>
            <a:ext cx="5090744" cy="3071414"/>
          </a:xfrm>
          <a:prstGeom prst="rect">
            <a:avLst/>
          </a:prstGeom>
        </p:spPr>
      </p:pic>
    </p:spTree>
    <p:extLst>
      <p:ext uri="{BB962C8B-B14F-4D97-AF65-F5344CB8AC3E}">
        <p14:creationId xmlns:p14="http://schemas.microsoft.com/office/powerpoint/2010/main" xmlns="" val="14154382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Actuation pre-commissioning</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114</a:t>
            </a:fld>
            <a:endParaRPr lang="en-GB"/>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63434" y="2277899"/>
            <a:ext cx="8265131" cy="3678238"/>
          </a:xfrm>
          <a:prstGeom prst="rect">
            <a:avLst/>
          </a:prstGeom>
        </p:spPr>
      </p:pic>
    </p:spTree>
    <p:extLst>
      <p:ext uri="{BB962C8B-B14F-4D97-AF65-F5344CB8AC3E}">
        <p14:creationId xmlns:p14="http://schemas.microsoft.com/office/powerpoint/2010/main" xmlns="" val="22185241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Central heating </a:t>
            </a:r>
            <a:r>
              <a:rPr lang="en-GB" dirty="0" err="1" smtClean="0"/>
              <a:t>precommissioning</a:t>
            </a:r>
            <a:endParaRPr lang="en-GB" dirty="0"/>
          </a:p>
        </p:txBody>
      </p:sp>
      <p:pic>
        <p:nvPicPr>
          <p:cNvPr id="5" name="Immagine 4" descr="Ritaglio schermata"/>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04174" y="2453414"/>
            <a:ext cx="4761511" cy="709552"/>
          </a:xfrm>
          <a:prstGeom prst="rect">
            <a:avLst/>
          </a:prstGeom>
        </p:spPr>
      </p:pic>
      <p:sp>
        <p:nvSpPr>
          <p:cNvPr id="6" name="Rettangolo 5"/>
          <p:cNvSpPr/>
          <p:nvPr/>
        </p:nvSpPr>
        <p:spPr>
          <a:xfrm>
            <a:off x="6499905" y="4682722"/>
            <a:ext cx="4370047" cy="707886"/>
          </a:xfrm>
          <a:prstGeom prst="rect">
            <a:avLst/>
          </a:prstGeom>
        </p:spPr>
        <p:txBody>
          <a:bodyPr wrap="square">
            <a:spAutoFit/>
          </a:bodyPr>
          <a:lstStyle/>
          <a:p>
            <a:pPr algn="ctr"/>
            <a:r>
              <a:rPr lang="en-GB" sz="2000" dirty="0" smtClean="0">
                <a:latin typeface="Baskerville Old Face" panose="02020602080505020303" pitchFamily="18" charset="0"/>
              </a:rPr>
              <a:t>WI CH aligned </a:t>
            </a:r>
            <a:r>
              <a:rPr lang="en-GB" sz="2000" dirty="0">
                <a:latin typeface="Baskerville Old Face" panose="02020602080505020303" pitchFamily="18" charset="0"/>
              </a:rPr>
              <a:t>on the CP within 9.7 </a:t>
            </a:r>
            <a:r>
              <a:rPr lang="en-GB" sz="2000" dirty="0" smtClean="0">
                <a:latin typeface="Baskerville Old Face" panose="02020602080505020303" pitchFamily="18" charset="0"/>
              </a:rPr>
              <a:t>mm</a:t>
            </a:r>
          </a:p>
          <a:p>
            <a:pPr algn="ctr"/>
            <a:r>
              <a:rPr lang="en-GB" sz="2000" dirty="0" smtClean="0">
                <a:latin typeface="Baskerville Old Face" panose="02020602080505020303" pitchFamily="18" charset="0"/>
              </a:rPr>
              <a:t>NI </a:t>
            </a:r>
            <a:r>
              <a:rPr lang="en-GB" sz="2000" dirty="0">
                <a:latin typeface="Baskerville Old Face" panose="02020602080505020303" pitchFamily="18" charset="0"/>
              </a:rPr>
              <a:t>CH </a:t>
            </a:r>
            <a:r>
              <a:rPr lang="en-GB" sz="2000" dirty="0" smtClean="0">
                <a:latin typeface="Baskerville Old Face" panose="02020602080505020303" pitchFamily="18" charset="0"/>
              </a:rPr>
              <a:t>aligned </a:t>
            </a:r>
            <a:r>
              <a:rPr lang="en-GB" sz="2000" dirty="0">
                <a:latin typeface="Baskerville Old Face" panose="02020602080505020303" pitchFamily="18" charset="0"/>
              </a:rPr>
              <a:t>on the CP </a:t>
            </a:r>
            <a:r>
              <a:rPr lang="en-GB" sz="2000" dirty="0" smtClean="0">
                <a:latin typeface="Baskerville Old Face" panose="02020602080505020303" pitchFamily="18" charset="0"/>
              </a:rPr>
              <a:t>within </a:t>
            </a:r>
            <a:r>
              <a:rPr lang="en-GB" sz="2000" dirty="0">
                <a:latin typeface="Baskerville Old Face" panose="02020602080505020303" pitchFamily="18" charset="0"/>
              </a:rPr>
              <a:t>5.8 </a:t>
            </a:r>
            <a:r>
              <a:rPr lang="en-GB" sz="2000" dirty="0" smtClean="0">
                <a:latin typeface="Baskerville Old Face" panose="02020602080505020303" pitchFamily="18" charset="0"/>
              </a:rPr>
              <a:t>mm</a:t>
            </a:r>
            <a:endParaRPr lang="en-GB" sz="2000" dirty="0">
              <a:latin typeface="Baskerville Old Face" panose="02020602080505020303" pitchFamily="18" charset="0"/>
            </a:endParaRPr>
          </a:p>
        </p:txBody>
      </p:sp>
      <p:sp>
        <p:nvSpPr>
          <p:cNvPr id="7" name="Freccia a destra 6"/>
          <p:cNvSpPr/>
          <p:nvPr/>
        </p:nvSpPr>
        <p:spPr>
          <a:xfrm rot="5400000">
            <a:off x="8326083" y="3680870"/>
            <a:ext cx="1150012" cy="432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magin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8604" y="4208267"/>
            <a:ext cx="2381613" cy="2056144"/>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8604" y="2098747"/>
            <a:ext cx="2419578" cy="2113451"/>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20217" y="4212198"/>
            <a:ext cx="2379898" cy="2069814"/>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58182" y="2099787"/>
            <a:ext cx="2382911" cy="2108480"/>
          </a:xfrm>
          <a:prstGeom prst="rect">
            <a:avLst/>
          </a:prstGeom>
        </p:spPr>
      </p:pic>
    </p:spTree>
    <p:extLst>
      <p:ext uri="{BB962C8B-B14F-4D97-AF65-F5344CB8AC3E}">
        <p14:creationId xmlns:p14="http://schemas.microsoft.com/office/powerpoint/2010/main" xmlns="" val="19177153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Double </a:t>
            </a:r>
            <a:r>
              <a:rPr lang="en-GB" dirty="0" err="1" smtClean="0"/>
              <a:t>axicon</a:t>
            </a:r>
            <a:r>
              <a:rPr lang="en-GB" dirty="0" smtClean="0"/>
              <a:t> system pre-commissioning</a:t>
            </a:r>
            <a:endParaRPr lang="en-GB"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53660" y="2863840"/>
            <a:ext cx="3268949" cy="233463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61142" y="2985729"/>
            <a:ext cx="2887267" cy="2352495"/>
          </a:xfrm>
          <a:prstGeom prst="rect">
            <a:avLst/>
          </a:prstGeom>
        </p:spPr>
      </p:pic>
      <p:sp>
        <p:nvSpPr>
          <p:cNvPr id="7" name="Ovale 6"/>
          <p:cNvSpPr/>
          <p:nvPr/>
        </p:nvSpPr>
        <p:spPr>
          <a:xfrm>
            <a:off x="7813108" y="3562052"/>
            <a:ext cx="998546" cy="93273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p:cNvSpPr/>
          <p:nvPr/>
        </p:nvSpPr>
        <p:spPr>
          <a:xfrm>
            <a:off x="7415746" y="2876315"/>
            <a:ext cx="397362" cy="374444"/>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9014684" y="2863840"/>
            <a:ext cx="397362" cy="374444"/>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6893096" y="4124540"/>
            <a:ext cx="1015377" cy="86391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267726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Mask for das central peak prevention</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117</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3274" y="1946005"/>
            <a:ext cx="4604302" cy="4455242"/>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81432" y="1946005"/>
            <a:ext cx="3255396" cy="4455242"/>
          </a:xfrm>
          <a:prstGeom prst="rect">
            <a:avLst/>
          </a:prstGeom>
        </p:spPr>
      </p:pic>
      <p:sp>
        <p:nvSpPr>
          <p:cNvPr id="7" name="Ovale 6"/>
          <p:cNvSpPr/>
          <p:nvPr/>
        </p:nvSpPr>
        <p:spPr>
          <a:xfrm>
            <a:off x="8857900" y="3421988"/>
            <a:ext cx="510493" cy="3982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3756329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Ring heater pre-commissioning</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118</a:t>
            </a:fld>
            <a:endParaRPr lang="en-GB"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4657" y="3722077"/>
            <a:ext cx="4771323" cy="2770798"/>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85185" y="2180497"/>
            <a:ext cx="4329252" cy="2690441"/>
          </a:xfrm>
          <a:prstGeom prst="rect">
            <a:avLst/>
          </a:prstGeom>
        </p:spPr>
      </p:pic>
      <p:sp>
        <p:nvSpPr>
          <p:cNvPr id="10"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71593" y="3722077"/>
            <a:ext cx="4903112" cy="2819288"/>
          </a:xfrm>
          <a:prstGeom prst="rect">
            <a:avLst/>
          </a:prstGeom>
        </p:spPr>
      </p:pic>
      <p:sp>
        <p:nvSpPr>
          <p:cNvPr id="11" name="Segnaposto contenuto 2"/>
          <p:cNvSpPr>
            <a:spLocks noGrp="1"/>
          </p:cNvSpPr>
          <p:nvPr>
            <p:ph idx="1"/>
          </p:nvPr>
        </p:nvSpPr>
        <p:spPr>
          <a:xfrm>
            <a:off x="581192" y="2180497"/>
            <a:ext cx="6903993" cy="1540296"/>
          </a:xfrm>
        </p:spPr>
        <p:txBody>
          <a:bodyPr>
            <a:normAutofit/>
          </a:bodyPr>
          <a:lstStyle/>
          <a:p>
            <a:pPr algn="just"/>
            <a:r>
              <a:rPr lang="en-GB" dirty="0">
                <a:solidFill>
                  <a:schemeClr val="tx1"/>
                </a:solidFill>
              </a:rPr>
              <a:t>The RHs have been tested to verify they work properly and </a:t>
            </a:r>
            <a:r>
              <a:rPr lang="en-GB" dirty="0" smtClean="0">
                <a:solidFill>
                  <a:schemeClr val="tx1"/>
                </a:solidFill>
              </a:rPr>
              <a:t>to </a:t>
            </a:r>
            <a:r>
              <a:rPr lang="en-GB" dirty="0">
                <a:solidFill>
                  <a:schemeClr val="tx1"/>
                </a:solidFill>
              </a:rPr>
              <a:t>check they do not cause any damage to the other elements of the payload.</a:t>
            </a:r>
          </a:p>
          <a:p>
            <a:pPr algn="just"/>
            <a:r>
              <a:rPr lang="en-GB" dirty="0" smtClean="0">
                <a:solidFill>
                  <a:schemeClr val="tx1"/>
                </a:solidFill>
              </a:rPr>
              <a:t>All </a:t>
            </a:r>
            <a:r>
              <a:rPr lang="en-GB" dirty="0">
                <a:solidFill>
                  <a:schemeClr val="tx1"/>
                </a:solidFill>
              </a:rPr>
              <a:t>RHs have been turned on and </a:t>
            </a:r>
            <a:r>
              <a:rPr lang="en-GB" dirty="0" smtClean="0">
                <a:solidFill>
                  <a:schemeClr val="tx1"/>
                </a:solidFill>
              </a:rPr>
              <a:t>during </a:t>
            </a:r>
            <a:r>
              <a:rPr lang="en-GB" dirty="0">
                <a:solidFill>
                  <a:schemeClr val="tx1"/>
                </a:solidFill>
              </a:rPr>
              <a:t>these tests the temperature of the shield increased as </a:t>
            </a:r>
            <a:r>
              <a:rPr lang="en-GB" dirty="0" smtClean="0">
                <a:solidFill>
                  <a:schemeClr val="tx1"/>
                </a:solidFill>
              </a:rPr>
              <a:t>expected.</a:t>
            </a:r>
            <a:endParaRPr lang="en-GB" dirty="0">
              <a:solidFill>
                <a:schemeClr val="tx1"/>
              </a:solidFill>
            </a:endParaRPr>
          </a:p>
        </p:txBody>
      </p:sp>
    </p:spTree>
    <p:extLst>
      <p:ext uri="{BB962C8B-B14F-4D97-AF65-F5344CB8AC3E}">
        <p14:creationId xmlns:p14="http://schemas.microsoft.com/office/powerpoint/2010/main" xmlns="" val="10931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Advanced </a:t>
            </a:r>
            <a:r>
              <a:rPr lang="en-GB" dirty="0" err="1" smtClean="0"/>
              <a:t>virgo</a:t>
            </a:r>
            <a:r>
              <a:rPr lang="en-GB" dirty="0" smtClean="0"/>
              <a:t> </a:t>
            </a:r>
            <a:r>
              <a:rPr lang="en-GB" dirty="0" err="1" smtClean="0"/>
              <a:t>tcs</a:t>
            </a:r>
            <a:r>
              <a:rPr lang="en-GB" dirty="0" smtClean="0"/>
              <a:t> commissioning</a:t>
            </a:r>
            <a:endParaRPr lang="en-GB" dirty="0"/>
          </a:p>
        </p:txBody>
      </p:sp>
      <p:sp>
        <p:nvSpPr>
          <p:cNvPr id="3" name="Segnaposto contenuto 2"/>
          <p:cNvSpPr>
            <a:spLocks noGrp="1"/>
          </p:cNvSpPr>
          <p:nvPr>
            <p:ph idx="1"/>
          </p:nvPr>
        </p:nvSpPr>
        <p:spPr>
          <a:xfrm>
            <a:off x="581192" y="1881555"/>
            <a:ext cx="11029615" cy="4208584"/>
          </a:xfrm>
        </p:spPr>
        <p:txBody>
          <a:bodyPr>
            <a:normAutofit lnSpcReduction="10000"/>
          </a:bodyPr>
          <a:lstStyle/>
          <a:p>
            <a:pPr algn="ctr"/>
            <a:r>
              <a:rPr lang="en-GB" sz="2400" dirty="0">
                <a:latin typeface="Baskerville Old Face" panose="02020602080505020303" pitchFamily="18" charset="0"/>
              </a:rPr>
              <a:t>Observing run O2</a:t>
            </a:r>
          </a:p>
          <a:p>
            <a:pPr algn="just">
              <a:buFont typeface="Arial" panose="020B0604020202020204" pitchFamily="34" charset="0"/>
              <a:buChar char="•"/>
            </a:pPr>
            <a:r>
              <a:rPr lang="en-GB" dirty="0" smtClean="0">
                <a:latin typeface="Baskerville Old Face" panose="02020602080505020303" pitchFamily="18" charset="0"/>
              </a:rPr>
              <a:t>ITF </a:t>
            </a:r>
            <a:r>
              <a:rPr lang="en-GB" dirty="0">
                <a:latin typeface="Baskerville Old Face" panose="02020602080505020303" pitchFamily="18" charset="0"/>
              </a:rPr>
              <a:t>input power set to P=10 W, the TCS not needed to keep the ITF locked. </a:t>
            </a:r>
          </a:p>
          <a:p>
            <a:pPr algn="just">
              <a:buFont typeface="Arial" panose="020B0604020202020204" pitchFamily="34" charset="0"/>
              <a:buChar char="•"/>
            </a:pPr>
            <a:r>
              <a:rPr lang="en-GB" dirty="0">
                <a:latin typeface="Baskerville Old Face" panose="02020602080505020303" pitchFamily="18" charset="0"/>
              </a:rPr>
              <a:t>Optical simulations including cold maps demonstrated that at this low input power the YAG thermal lensing and central interferometer transmission maps combine to maximize the recycling cavity gain.</a:t>
            </a:r>
          </a:p>
          <a:p>
            <a:pPr algn="just">
              <a:buFont typeface="Arial" panose="020B0604020202020204" pitchFamily="34" charset="0"/>
              <a:buChar char="•"/>
            </a:pPr>
            <a:r>
              <a:rPr lang="en-GB" b="1" dirty="0">
                <a:latin typeface="Baskerville Old Face" panose="02020602080505020303" pitchFamily="18" charset="0"/>
              </a:rPr>
              <a:t>For these reasons, in O2 the TCS has not been engaged</a:t>
            </a:r>
            <a:r>
              <a:rPr lang="en-GB" b="1" dirty="0" smtClean="0">
                <a:latin typeface="Baskerville Old Face" panose="02020602080505020303" pitchFamily="18" charset="0"/>
              </a:rPr>
              <a:t>.</a:t>
            </a:r>
          </a:p>
          <a:p>
            <a:pPr algn="just"/>
            <a:endParaRPr lang="en-GB" dirty="0">
              <a:latin typeface="Baskerville Old Face" panose="02020602080505020303" pitchFamily="18" charset="0"/>
            </a:endParaRPr>
          </a:p>
          <a:p>
            <a:pPr algn="ctr"/>
            <a:r>
              <a:rPr lang="en-GB" sz="2400" dirty="0" smtClean="0">
                <a:latin typeface="Baskerville Old Face" panose="02020602080505020303" pitchFamily="18" charset="0"/>
              </a:rPr>
              <a:t>Observing </a:t>
            </a:r>
            <a:r>
              <a:rPr lang="en-GB" sz="2400" dirty="0">
                <a:latin typeface="Baskerville Old Face" panose="02020602080505020303" pitchFamily="18" charset="0"/>
              </a:rPr>
              <a:t>run O3</a:t>
            </a:r>
          </a:p>
          <a:p>
            <a:pPr algn="just">
              <a:buFont typeface="Arial" panose="020B0604020202020204" pitchFamily="34" charset="0"/>
              <a:buChar char="•"/>
            </a:pPr>
            <a:r>
              <a:rPr lang="en-GB" b="1" dirty="0" smtClean="0">
                <a:latin typeface="Baskerville Old Face" panose="02020602080505020303" pitchFamily="18" charset="0"/>
              </a:rPr>
              <a:t>The </a:t>
            </a:r>
            <a:r>
              <a:rPr lang="en-GB" b="1" dirty="0">
                <a:latin typeface="Baskerville Old Face" panose="02020602080505020303" pitchFamily="18" charset="0"/>
              </a:rPr>
              <a:t>higher input power (P=20 W) made the TCS fundamental to ensure the proper operation of the detector.</a:t>
            </a:r>
            <a:r>
              <a:rPr lang="en-GB" dirty="0">
                <a:latin typeface="Baskerville Old Face" panose="02020602080505020303" pitchFamily="18" charset="0"/>
              </a:rPr>
              <a:t> </a:t>
            </a:r>
          </a:p>
          <a:p>
            <a:pPr algn="just">
              <a:buFont typeface="Arial" panose="020B0604020202020204" pitchFamily="34" charset="0"/>
              <a:buChar char="•"/>
            </a:pPr>
            <a:r>
              <a:rPr lang="en-GB" dirty="0">
                <a:latin typeface="Baskerville Old Face" panose="02020602080505020303" pitchFamily="18" charset="0"/>
              </a:rPr>
              <a:t>Once that all the sensors and the actuators have been commissioned, they have been engaged in the ITF standard operation in order to better understand and improve the performances of the detector.</a:t>
            </a:r>
          </a:p>
          <a:p>
            <a:pPr algn="just">
              <a:buFont typeface="Arial" panose="020B0604020202020204" pitchFamily="34" charset="0"/>
              <a:buChar char="•"/>
            </a:pPr>
            <a:r>
              <a:rPr lang="en-GB" dirty="0" smtClean="0">
                <a:latin typeface="Baskerville Old Face" panose="02020602080505020303" pitchFamily="18" charset="0"/>
              </a:rPr>
              <a:t>All </a:t>
            </a:r>
            <a:r>
              <a:rPr lang="en-GB" dirty="0">
                <a:latin typeface="Baskerville Old Face" panose="02020602080505020303" pitchFamily="18" charset="0"/>
              </a:rPr>
              <a:t>these tests allowed to define </a:t>
            </a:r>
            <a:r>
              <a:rPr lang="en-GB" b="1" dirty="0">
                <a:latin typeface="Baskerville Old Face" panose="02020602080505020303" pitchFamily="18" charset="0"/>
              </a:rPr>
              <a:t>the final TCS configuration for O3</a:t>
            </a:r>
            <a:r>
              <a:rPr lang="en-GB" dirty="0" smtClean="0">
                <a:latin typeface="Baskerville Old Face" panose="02020602080505020303" pitchFamily="18" charset="0"/>
              </a:rPr>
              <a:t>.</a:t>
            </a:r>
            <a:endParaRPr lang="en-GB" dirty="0">
              <a:latin typeface="Baskerville Old Face" panose="02020602080505020303" pitchFamily="18" charset="0"/>
            </a:endParaRPr>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119</a:t>
            </a:fld>
            <a:endParaRPr lang="en-GB"/>
          </a:p>
        </p:txBody>
      </p:sp>
    </p:spTree>
    <p:extLst>
      <p:ext uri="{BB962C8B-B14F-4D97-AF65-F5344CB8AC3E}">
        <p14:creationId xmlns:p14="http://schemas.microsoft.com/office/powerpoint/2010/main" xmlns="" val="2074085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From Michelson </a:t>
            </a:r>
            <a:r>
              <a:rPr lang="en-GB" dirty="0" smtClean="0"/>
              <a:t>interferometer </a:t>
            </a:r>
            <a:r>
              <a:rPr lang="en-GB" dirty="0"/>
              <a:t>to </a:t>
            </a:r>
            <a:r>
              <a:rPr lang="en-GB" dirty="0" err="1"/>
              <a:t>gw</a:t>
            </a:r>
            <a:r>
              <a:rPr lang="en-GB" dirty="0"/>
              <a:t> detector</a:t>
            </a:r>
          </a:p>
        </p:txBody>
      </p:sp>
      <p:sp>
        <p:nvSpPr>
          <p:cNvPr id="3" name="Segnaposto contenuto 2"/>
          <p:cNvSpPr>
            <a:spLocks noGrp="1"/>
          </p:cNvSpPr>
          <p:nvPr>
            <p:ph idx="1"/>
          </p:nvPr>
        </p:nvSpPr>
        <p:spPr>
          <a:xfrm>
            <a:off x="581192" y="2180496"/>
            <a:ext cx="6323699" cy="3678303"/>
          </a:xfrm>
        </p:spPr>
        <p:txBody>
          <a:bodyPr>
            <a:normAutofit/>
          </a:bodyPr>
          <a:lstStyle/>
          <a:p>
            <a:pPr algn="just"/>
            <a:r>
              <a:rPr lang="en-GB" b="1" dirty="0" smtClean="0">
                <a:solidFill>
                  <a:schemeClr val="tx1"/>
                </a:solidFill>
              </a:rPr>
              <a:t>Power increase: Power Recycling Cavity (PRC).</a:t>
            </a:r>
          </a:p>
          <a:p>
            <a:pPr algn="just"/>
            <a:endParaRPr lang="en-GB" dirty="0" smtClean="0">
              <a:solidFill>
                <a:schemeClr val="tx1"/>
              </a:solidFill>
            </a:endParaRPr>
          </a:p>
          <a:p>
            <a:pPr algn="just"/>
            <a:r>
              <a:rPr lang="en-GB" dirty="0" smtClean="0">
                <a:solidFill>
                  <a:schemeClr val="tx1"/>
                </a:solidFill>
              </a:rPr>
              <a:t>Interference </a:t>
            </a:r>
            <a:r>
              <a:rPr lang="en-GB" dirty="0">
                <a:solidFill>
                  <a:schemeClr val="tx1"/>
                </a:solidFill>
              </a:rPr>
              <a:t>at the BS among </a:t>
            </a:r>
            <a:r>
              <a:rPr lang="en-GB" dirty="0" smtClean="0">
                <a:solidFill>
                  <a:schemeClr val="tx1"/>
                </a:solidFill>
              </a:rPr>
              <a:t>the </a:t>
            </a:r>
            <a:r>
              <a:rPr lang="en-GB" dirty="0">
                <a:solidFill>
                  <a:schemeClr val="tx1"/>
                </a:solidFill>
              </a:rPr>
              <a:t>beams coming from </a:t>
            </a:r>
            <a:r>
              <a:rPr lang="en-GB" dirty="0" smtClean="0">
                <a:solidFill>
                  <a:schemeClr val="tx1"/>
                </a:solidFill>
              </a:rPr>
              <a:t>the two arms </a:t>
            </a:r>
            <a:r>
              <a:rPr lang="en-GB" dirty="0">
                <a:solidFill>
                  <a:schemeClr val="tx1"/>
                </a:solidFill>
              </a:rPr>
              <a:t>is destructive: very low power arrives on the detection photodiode, </a:t>
            </a:r>
            <a:r>
              <a:rPr lang="en-GB" dirty="0" smtClean="0">
                <a:solidFill>
                  <a:schemeClr val="tx1"/>
                </a:solidFill>
              </a:rPr>
              <a:t>most </a:t>
            </a:r>
            <a:r>
              <a:rPr lang="en-GB" dirty="0">
                <a:solidFill>
                  <a:schemeClr val="tx1"/>
                </a:solidFill>
              </a:rPr>
              <a:t>of it is reflected back toward the </a:t>
            </a:r>
            <a:r>
              <a:rPr lang="en-GB" dirty="0" smtClean="0">
                <a:solidFill>
                  <a:schemeClr val="tx1"/>
                </a:solidFill>
              </a:rPr>
              <a:t>laser.</a:t>
            </a:r>
            <a:endParaRPr lang="en-GB" dirty="0">
              <a:solidFill>
                <a:schemeClr val="tx1"/>
              </a:solidFill>
            </a:endParaRPr>
          </a:p>
          <a:p>
            <a:pPr algn="just"/>
            <a:endParaRPr lang="en-GB" dirty="0" smtClean="0">
              <a:solidFill>
                <a:schemeClr val="tx1"/>
              </a:solidFill>
            </a:endParaRPr>
          </a:p>
          <a:p>
            <a:pPr algn="just"/>
            <a:r>
              <a:rPr lang="en-GB" dirty="0" smtClean="0">
                <a:solidFill>
                  <a:schemeClr val="tx1"/>
                </a:solidFill>
              </a:rPr>
              <a:t>Circulating </a:t>
            </a:r>
            <a:r>
              <a:rPr lang="en-GB" dirty="0">
                <a:solidFill>
                  <a:schemeClr val="tx1"/>
                </a:solidFill>
              </a:rPr>
              <a:t>power in the ITF increase by a factor </a:t>
            </a:r>
            <a:r>
              <a:rPr lang="en-GB" dirty="0" smtClean="0">
                <a:solidFill>
                  <a:schemeClr val="tx1"/>
                </a:solidFill>
              </a:rPr>
              <a:t>G</a:t>
            </a:r>
            <a:r>
              <a:rPr lang="en-GB" baseline="-25000" dirty="0" smtClean="0">
                <a:solidFill>
                  <a:schemeClr val="tx1"/>
                </a:solidFill>
              </a:rPr>
              <a:t>PR</a:t>
            </a:r>
            <a:r>
              <a:rPr lang="en-GB" dirty="0">
                <a:solidFill>
                  <a:schemeClr val="tx1"/>
                </a:solidFill>
              </a:rPr>
              <a:t> </a:t>
            </a:r>
            <a:r>
              <a:rPr lang="en-GB" dirty="0" smtClean="0">
                <a:solidFill>
                  <a:schemeClr val="tx1"/>
                </a:solidFill>
              </a:rPr>
              <a:t>          (PRC </a:t>
            </a:r>
            <a:r>
              <a:rPr lang="en-GB" dirty="0">
                <a:solidFill>
                  <a:schemeClr val="tx1"/>
                </a:solidFill>
              </a:rPr>
              <a:t>optical gain</a:t>
            </a:r>
            <a:r>
              <a:rPr lang="en-GB" dirty="0" smtClean="0">
                <a:solidFill>
                  <a:schemeClr val="tx1"/>
                </a:solidFill>
              </a:rPr>
              <a:t>).</a:t>
            </a:r>
            <a:endParaRPr lang="en-GB" dirty="0">
              <a:solidFill>
                <a:schemeClr val="tx1"/>
              </a:solidFill>
            </a:endParaRPr>
          </a:p>
        </p:txBody>
      </p:sp>
      <p:sp>
        <p:nvSpPr>
          <p:cNvPr id="5" name="Segnaposto numero diapositiva 4"/>
          <p:cNvSpPr>
            <a:spLocks noGrp="1"/>
          </p:cNvSpPr>
          <p:nvPr>
            <p:ph type="sldNum" sz="quarter" idx="12"/>
          </p:nvPr>
        </p:nvSpPr>
        <p:spPr>
          <a:xfrm>
            <a:off x="10558300" y="6488549"/>
            <a:ext cx="1052508" cy="365125"/>
          </a:xfrm>
        </p:spPr>
        <p:txBody>
          <a:bodyPr/>
          <a:lstStyle/>
          <a:p>
            <a:fld id="{5CE5AED5-0585-4EAF-A7DF-C2F0C4AB30D7}" type="slidenum">
              <a:rPr lang="en-GB" smtClean="0"/>
              <a:pPr/>
              <a:t>12</a:t>
            </a:fld>
            <a:endParaRPr lang="en-GB" dirty="0"/>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xmlns="" val="0"/>
              </a:ext>
            </a:extLst>
          </a:blip>
          <a:srcRect l="4323"/>
          <a:stretch/>
        </p:blipFill>
        <p:spPr>
          <a:xfrm>
            <a:off x="6816968" y="2180496"/>
            <a:ext cx="4826391" cy="3850734"/>
          </a:xfrm>
          <a:prstGeom prst="rect">
            <a:avLst/>
          </a:prstGeom>
        </p:spPr>
      </p:pic>
      <p:sp>
        <p:nvSpPr>
          <p:cNvPr id="8" name="Rettangolo 7"/>
          <p:cNvSpPr/>
          <p:nvPr/>
        </p:nvSpPr>
        <p:spPr>
          <a:xfrm rot="16200000">
            <a:off x="7480692" y="4625294"/>
            <a:ext cx="712446" cy="347806"/>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egnaposto piè di pagina 5"/>
          <p:cNvSpPr>
            <a:spLocks noGrp="1"/>
          </p:cNvSpPr>
          <p:nvPr>
            <p:ph type="ftr" sz="quarter" idx="11"/>
          </p:nvPr>
        </p:nvSpPr>
        <p:spPr>
          <a:xfrm>
            <a:off x="581190" y="6494158"/>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1323596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Input test masses coating absorption</a:t>
            </a:r>
            <a:endParaRPr lang="en-GB" dirty="0"/>
          </a:p>
        </p:txBody>
      </p:sp>
      <p:pic>
        <p:nvPicPr>
          <p:cNvPr id="7" name="Segnaposto contenuto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10708" y="1971054"/>
            <a:ext cx="5638799" cy="4822458"/>
          </a:xfrm>
        </p:spPr>
      </p:pic>
    </p:spTree>
    <p:extLst>
      <p:ext uri="{BB962C8B-B14F-4D97-AF65-F5344CB8AC3E}">
        <p14:creationId xmlns:p14="http://schemas.microsoft.com/office/powerpoint/2010/main" xmlns="" val="38921000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Sidebands gain</a:t>
            </a:r>
            <a:endParaRPr lang="en-GB"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67904" y="1840256"/>
            <a:ext cx="2905400" cy="2812165"/>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43176" y="1840256"/>
            <a:ext cx="2827284" cy="2784446"/>
          </a:xfrm>
          <a:prstGeom prst="rect">
            <a:avLst/>
          </a:prstGeom>
        </p:spPr>
      </p:pic>
      <mc:AlternateContent xmlns:mc="http://schemas.openxmlformats.org/markup-compatibility/2006">
        <mc:Choice xmlns:a14="http://schemas.microsoft.com/office/drawing/2010/main" xmlns="" Requires="a14">
          <p:sp>
            <p:nvSpPr>
              <p:cNvPr id="8" name="CasellaDiTesto 7"/>
              <p:cNvSpPr txBox="1"/>
              <p:nvPr/>
            </p:nvSpPr>
            <p:spPr>
              <a:xfrm>
                <a:off x="718656" y="4147133"/>
                <a:ext cx="4015266" cy="3427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𝑃</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sSub>
                            <m:sSubPr>
                              <m:ctrlPr>
                                <a:rPr lang="it-IT" b="0" i="1" smtClean="0">
                                  <a:latin typeface="Cambria Math" panose="02040503050406030204" pitchFamily="18" charset="0"/>
                                </a:rPr>
                              </m:ctrlPr>
                            </m:sSubPr>
                            <m:e>
                              <m:r>
                                <a:rPr lang="it-IT" b="0" i="1" smtClean="0">
                                  <a:latin typeface="Cambria Math" panose="02040503050406030204" pitchFamily="18" charset="0"/>
                                </a:rPr>
                                <m:t>|</m:t>
                              </m:r>
                              <m:r>
                                <a:rPr lang="it-IT" b="0" i="1" smtClean="0">
                                  <a:latin typeface="Cambria Math" panose="02040503050406030204" pitchFamily="18" charset="0"/>
                                </a:rPr>
                                <m:t>𝐸</m:t>
                              </m:r>
                            </m:e>
                            <m:sub>
                              <m:r>
                                <a:rPr lang="it-IT" b="0" i="1" smtClean="0">
                                  <a:latin typeface="Cambria Math" panose="02040503050406030204" pitchFamily="18" charset="0"/>
                                </a:rPr>
                                <m:t>0</m:t>
                              </m:r>
                            </m:sub>
                          </m:sSub>
                          <m:r>
                            <a:rPr lang="it-IT" b="0" i="1" smtClean="0">
                              <a:latin typeface="Cambria Math" panose="02040503050406030204" pitchFamily="18" charset="0"/>
                            </a:rPr>
                            <m:t>|</m:t>
                          </m:r>
                        </m:e>
                        <m:sup>
                          <m:r>
                            <a:rPr lang="it-IT" b="0" i="1" smtClean="0">
                              <a:latin typeface="Cambria Math" panose="02040503050406030204" pitchFamily="18" charset="0"/>
                            </a:rPr>
                            <m:t>2</m:t>
                          </m:r>
                        </m:sup>
                      </m:sSup>
                      <m:r>
                        <a:rPr lang="it-IT" b="0" i="1" smtClean="0">
                          <a:latin typeface="Cambria Math" panose="02040503050406030204" pitchFamily="18" charset="0"/>
                        </a:rPr>
                        <m:t>[</m:t>
                      </m:r>
                      <m:r>
                        <a:rPr lang="it-IT" b="0" i="1" smtClean="0">
                          <a:latin typeface="Cambria Math" panose="02040503050406030204" pitchFamily="18" charset="0"/>
                        </a:rPr>
                        <m:t>𝑐𝑜𝑛𝑠𝑡</m:t>
                      </m:r>
                      <m:r>
                        <a:rPr lang="it-IT" b="0" i="1" smtClean="0">
                          <a:latin typeface="Cambria Math" panose="02040503050406030204" pitchFamily="18" charset="0"/>
                        </a:rPr>
                        <m:t>.+</m:t>
                      </m:r>
                      <m:r>
                        <a:rPr lang="it-IT" b="0" i="1" smtClean="0">
                          <a:latin typeface="Cambria Math" panose="02040503050406030204" pitchFamily="18" charset="0"/>
                        </a:rPr>
                        <m:t>𝑂</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𝑖</m:t>
                          </m:r>
                          <m:r>
                            <a:rPr lang="el-GR" b="0" i="1" smtClean="0">
                              <a:latin typeface="Cambria Math" panose="02040503050406030204" pitchFamily="18" charset="0"/>
                              <a:ea typeface="Cambria Math" panose="02040503050406030204" pitchFamily="18" charset="0"/>
                            </a:rPr>
                            <m:t>Ω</m:t>
                          </m:r>
                          <m:r>
                            <a:rPr lang="it-IT" b="0" i="1" smtClean="0">
                              <a:latin typeface="Cambria Math" panose="02040503050406030204" pitchFamily="18" charset="0"/>
                              <a:ea typeface="Cambria Math" panose="02040503050406030204" pitchFamily="18" charset="0"/>
                            </a:rPr>
                            <m:t>𝑡</m:t>
                          </m:r>
                        </m:sup>
                      </m:sSup>
                      <m:r>
                        <a:rPr lang="it-IT" b="0" i="1" smtClean="0">
                          <a:latin typeface="Cambria Math" panose="02040503050406030204" pitchFamily="18" charset="0"/>
                        </a:rPr>
                        <m:t>)</m:t>
                      </m:r>
                      <m:r>
                        <a:rPr lang="it-IT" i="1">
                          <a:latin typeface="Cambria Math" panose="02040503050406030204" pitchFamily="18" charset="0"/>
                        </a:rPr>
                        <m:t>+</m:t>
                      </m:r>
                      <m:r>
                        <a:rPr lang="it-IT" i="1">
                          <a:latin typeface="Cambria Math" panose="02040503050406030204" pitchFamily="18" charset="0"/>
                        </a:rPr>
                        <m:t>𝑂</m:t>
                      </m:r>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𝑖</m:t>
                          </m:r>
                          <m:r>
                            <a:rPr lang="el-GR" i="1">
                              <a:latin typeface="Cambria Math" panose="02040503050406030204" pitchFamily="18" charset="0"/>
                              <a:ea typeface="Cambria Math" panose="02040503050406030204" pitchFamily="18" charset="0"/>
                            </a:rPr>
                            <m:t>Ω</m:t>
                          </m:r>
                          <m:r>
                            <a:rPr lang="it-IT" i="1">
                              <a:latin typeface="Cambria Math" panose="02040503050406030204" pitchFamily="18" charset="0"/>
                              <a:ea typeface="Cambria Math" panose="02040503050406030204" pitchFamily="18" charset="0"/>
                            </a:rPr>
                            <m:t>𝑡</m:t>
                          </m:r>
                        </m:sup>
                      </m:sSup>
                      <m:r>
                        <a:rPr lang="it-IT" i="1">
                          <a:latin typeface="Cambria Math" panose="02040503050406030204" pitchFamily="18" charset="0"/>
                        </a:rPr>
                        <m:t>)</m:t>
                      </m:r>
                      <m:r>
                        <a:rPr lang="it-IT" b="0" i="1" smtClean="0">
                          <a:latin typeface="Cambria Math" panose="02040503050406030204" pitchFamily="18" charset="0"/>
                        </a:rPr>
                        <m:t>]</m:t>
                      </m:r>
                    </m:oMath>
                  </m:oMathPara>
                </a14:m>
                <a:endParaRPr lang="en-GB" dirty="0"/>
              </a:p>
            </p:txBody>
          </p:sp>
        </mc:Choice>
        <mc:Fallback>
          <p:sp>
            <p:nvSpPr>
              <p:cNvPr id="8" name="CasellaDiTesto 7"/>
              <p:cNvSpPr txBox="1">
                <a:spLocks noRot="1" noChangeAspect="1" noMove="1" noResize="1" noEditPoints="1" noAdjustHandles="1" noChangeArrowheads="1" noChangeShapeType="1" noTextEdit="1"/>
              </p:cNvSpPr>
              <p:nvPr/>
            </p:nvSpPr>
            <p:spPr>
              <a:xfrm>
                <a:off x="718656" y="4147133"/>
                <a:ext cx="4015266" cy="342723"/>
              </a:xfrm>
              <a:prstGeom prst="rect">
                <a:avLst/>
              </a:prstGeom>
              <a:blipFill rotWithShape="0">
                <a:blip r:embed="rId4" cstate="print"/>
                <a:stretch>
                  <a:fillRect l="-910" r="-1517" b="-2280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9" name="Rettangolo 8"/>
              <p:cNvSpPr/>
              <p:nvPr/>
            </p:nvSpPr>
            <p:spPr>
              <a:xfrm>
                <a:off x="346786" y="1881427"/>
                <a:ext cx="5551246" cy="1938992"/>
              </a:xfrm>
              <a:prstGeom prst="rect">
                <a:avLst/>
              </a:prstGeom>
            </p:spPr>
            <p:txBody>
              <a:bodyPr wrap="square">
                <a:spAutoFit/>
              </a:bodyPr>
              <a:lstStyle/>
              <a:p>
                <a:pPr algn="just"/>
                <a:r>
                  <a:rPr lang="en-GB" sz="2000" dirty="0" smtClean="0"/>
                  <a:t>The main laser beam is modulated at </a:t>
                </a:r>
                <a14:m>
                  <m:oMath xmlns:m="http://schemas.openxmlformats.org/officeDocument/2006/math">
                    <m:r>
                      <a:rPr lang="it-IT" sz="2000" i="1">
                        <a:latin typeface="Cambria Math" panose="02040503050406030204" pitchFamily="18" charset="0"/>
                        <a:ea typeface="Cambria Math" panose="02040503050406030204" pitchFamily="18" charset="0"/>
                      </a:rPr>
                      <m:t>±</m:t>
                    </m:r>
                    <m:r>
                      <a:rPr lang="el-GR" sz="2000" i="1">
                        <a:latin typeface="Cambria Math" panose="02040503050406030204" pitchFamily="18" charset="0"/>
                        <a:ea typeface="Cambria Math" panose="02040503050406030204" pitchFamily="18" charset="0"/>
                      </a:rPr>
                      <m:t>Ω</m:t>
                    </m:r>
                    <m:r>
                      <a:rPr lang="it-IT" sz="2000" b="0" i="1" smtClean="0">
                        <a:latin typeface="Cambria Math" panose="02040503050406030204" pitchFamily="18" charset="0"/>
                        <a:ea typeface="Cambria Math" panose="02040503050406030204" pitchFamily="18" charset="0"/>
                      </a:rPr>
                      <m:t>. </m:t>
                    </m:r>
                  </m:oMath>
                </a14:m>
                <a:r>
                  <a:rPr lang="en-GB" sz="2000" dirty="0" smtClean="0"/>
                  <a:t>In </a:t>
                </a:r>
                <a:r>
                  <a:rPr lang="en-GB" sz="2000" dirty="0"/>
                  <a:t>this way also higher harmonics propagate inside the ITF. </a:t>
                </a:r>
                <a:endParaRPr lang="en-GB" sz="2000" dirty="0" smtClean="0"/>
              </a:p>
              <a:p>
                <a:pPr algn="just"/>
                <a:r>
                  <a:rPr lang="en-GB" sz="2000" dirty="0" smtClean="0"/>
                  <a:t>In </a:t>
                </a:r>
                <a:r>
                  <a:rPr lang="en-GB" sz="2000" dirty="0"/>
                  <a:t>the ideal case </a:t>
                </a:r>
                <a:r>
                  <a:rPr lang="en-GB" sz="2000" dirty="0" smtClean="0"/>
                  <a:t>in which </a:t>
                </a:r>
                <a:r>
                  <a:rPr lang="en-GB" sz="2000" dirty="0"/>
                  <a:t>the modulation is perfectly sinusoidal, the propagating electromagnetic </a:t>
                </a:r>
                <a:r>
                  <a:rPr lang="en-GB" sz="2000" dirty="0" smtClean="0"/>
                  <a:t>field and the </a:t>
                </a:r>
                <a:r>
                  <a:rPr lang="en-GB" sz="2000" dirty="0"/>
                  <a:t>power detected by a photodiode can be written in terms of a Jacobi-Anger </a:t>
                </a:r>
                <a:r>
                  <a:rPr lang="en-GB" sz="2000" dirty="0" smtClean="0"/>
                  <a:t>expansion as:</a:t>
                </a:r>
                <a:endParaRPr lang="en-GB" sz="2000" dirty="0"/>
              </a:p>
            </p:txBody>
          </p:sp>
        </mc:Choice>
        <mc:Fallback>
          <p:sp>
            <p:nvSpPr>
              <p:cNvPr id="9" name="Rettangolo 8"/>
              <p:cNvSpPr>
                <a:spLocks noRot="1" noChangeAspect="1" noMove="1" noResize="1" noEditPoints="1" noAdjustHandles="1" noChangeArrowheads="1" noChangeShapeType="1" noTextEdit="1"/>
              </p:cNvSpPr>
              <p:nvPr/>
            </p:nvSpPr>
            <p:spPr>
              <a:xfrm>
                <a:off x="346786" y="1881427"/>
                <a:ext cx="5551246" cy="1938992"/>
              </a:xfrm>
              <a:prstGeom prst="rect">
                <a:avLst/>
              </a:prstGeom>
              <a:blipFill rotWithShape="0">
                <a:blip r:embed="rId5" cstate="print"/>
                <a:stretch>
                  <a:fillRect l="-1207" t="-1887" r="-988" b="-4717"/>
                </a:stretch>
              </a:blipFill>
            </p:spPr>
            <p:txBody>
              <a:bodyPr/>
              <a:lstStyle/>
              <a:p>
                <a:r>
                  <a:rPr lang="en-GB">
                    <a:noFill/>
                  </a:rPr>
                  <a:t> </a:t>
                </a:r>
              </a:p>
            </p:txBody>
          </p:sp>
        </mc:Fallback>
      </mc:AlternateContent>
      <p:sp>
        <p:nvSpPr>
          <p:cNvPr id="10" name="Rettangolo 9"/>
          <p:cNvSpPr/>
          <p:nvPr/>
        </p:nvSpPr>
        <p:spPr>
          <a:xfrm>
            <a:off x="45155" y="4669562"/>
            <a:ext cx="1486689" cy="707886"/>
          </a:xfrm>
          <a:prstGeom prst="rect">
            <a:avLst/>
          </a:prstGeom>
        </p:spPr>
        <p:txBody>
          <a:bodyPr wrap="none">
            <a:spAutoFit/>
          </a:bodyPr>
          <a:lstStyle/>
          <a:p>
            <a:r>
              <a:rPr lang="en-GB" sz="2000" dirty="0" smtClean="0"/>
              <a:t>Mean power</a:t>
            </a:r>
            <a:br>
              <a:rPr lang="en-GB" sz="2000" dirty="0" smtClean="0"/>
            </a:br>
            <a:r>
              <a:rPr lang="en-GB" sz="2000" dirty="0" smtClean="0"/>
              <a:t>(DC signal)</a:t>
            </a:r>
            <a:endParaRPr lang="en-GB" sz="2000" dirty="0"/>
          </a:p>
        </p:txBody>
      </p:sp>
      <p:sp>
        <p:nvSpPr>
          <p:cNvPr id="11" name="Rettangolo 10"/>
          <p:cNvSpPr/>
          <p:nvPr/>
        </p:nvSpPr>
        <p:spPr>
          <a:xfrm>
            <a:off x="1500658" y="4669562"/>
            <a:ext cx="2809487" cy="707886"/>
          </a:xfrm>
          <a:prstGeom prst="rect">
            <a:avLst/>
          </a:prstGeom>
        </p:spPr>
        <p:txBody>
          <a:bodyPr wrap="none">
            <a:spAutoFit/>
          </a:bodyPr>
          <a:lstStyle/>
          <a:p>
            <a:r>
              <a:rPr lang="en-GB" sz="2000" dirty="0" smtClean="0"/>
              <a:t>Beating </a:t>
            </a:r>
            <a:r>
              <a:rPr lang="en-GB" sz="2000" dirty="0"/>
              <a:t>between the </a:t>
            </a:r>
            <a:endParaRPr lang="en-GB" sz="2000" dirty="0" smtClean="0"/>
          </a:p>
          <a:p>
            <a:r>
              <a:rPr lang="en-GB" sz="2000" dirty="0" smtClean="0"/>
              <a:t>sidebands and </a:t>
            </a:r>
            <a:r>
              <a:rPr lang="en-GB" sz="2000" dirty="0"/>
              <a:t>the carrier</a:t>
            </a:r>
          </a:p>
        </p:txBody>
      </p:sp>
      <p:sp>
        <p:nvSpPr>
          <p:cNvPr id="12" name="Rettangolo 11"/>
          <p:cNvSpPr/>
          <p:nvPr/>
        </p:nvSpPr>
        <p:spPr>
          <a:xfrm>
            <a:off x="4267087" y="4676446"/>
            <a:ext cx="2569093" cy="707886"/>
          </a:xfrm>
          <a:prstGeom prst="rect">
            <a:avLst/>
          </a:prstGeom>
        </p:spPr>
        <p:txBody>
          <a:bodyPr wrap="square">
            <a:spAutoFit/>
          </a:bodyPr>
          <a:lstStyle/>
          <a:p>
            <a:r>
              <a:rPr lang="en-GB" sz="2000" dirty="0" smtClean="0"/>
              <a:t>Superposition </a:t>
            </a:r>
            <a:r>
              <a:rPr lang="en-GB" sz="2000" dirty="0"/>
              <a:t>between </a:t>
            </a:r>
            <a:endParaRPr lang="en-GB" sz="2000" dirty="0" smtClean="0"/>
          </a:p>
          <a:p>
            <a:r>
              <a:rPr lang="en-GB" sz="2000" dirty="0" smtClean="0"/>
              <a:t>the </a:t>
            </a:r>
            <a:r>
              <a:rPr lang="en-GB" sz="2000" dirty="0"/>
              <a:t>two </a:t>
            </a:r>
            <a:r>
              <a:rPr lang="en-GB" sz="2000" dirty="0" smtClean="0"/>
              <a:t>sidebands</a:t>
            </a:r>
            <a:endParaRPr lang="en-GB" sz="2000" dirty="0"/>
          </a:p>
        </p:txBody>
      </p:sp>
      <p:sp>
        <p:nvSpPr>
          <p:cNvPr id="13" name="Rettangolo 12"/>
          <p:cNvSpPr/>
          <p:nvPr/>
        </p:nvSpPr>
        <p:spPr>
          <a:xfrm>
            <a:off x="6457872" y="5789996"/>
            <a:ext cx="3266420" cy="1015663"/>
          </a:xfrm>
          <a:prstGeom prst="rect">
            <a:avLst/>
          </a:prstGeom>
        </p:spPr>
        <p:txBody>
          <a:bodyPr wrap="square">
            <a:spAutoFit/>
          </a:bodyPr>
          <a:lstStyle/>
          <a:p>
            <a:pPr algn="just"/>
            <a:r>
              <a:rPr lang="en-GB" sz="2000" dirty="0"/>
              <a:t>These are the components </a:t>
            </a:r>
            <a:r>
              <a:rPr lang="en-GB" sz="2000" dirty="0" smtClean="0"/>
              <a:t>proportional to the sidebands recycling </a:t>
            </a:r>
            <a:r>
              <a:rPr lang="en-GB" sz="2000" dirty="0"/>
              <a:t>cavity </a:t>
            </a:r>
            <a:r>
              <a:rPr lang="en-GB" sz="2000" dirty="0" smtClean="0"/>
              <a:t>gain</a:t>
            </a:r>
            <a:endParaRPr lang="en-GB" sz="2000" dirty="0"/>
          </a:p>
        </p:txBody>
      </p:sp>
      <p:sp>
        <p:nvSpPr>
          <p:cNvPr id="14" name="Rettangolo 13"/>
          <p:cNvSpPr/>
          <p:nvPr/>
        </p:nvSpPr>
        <p:spPr>
          <a:xfrm>
            <a:off x="3534507" y="5943886"/>
            <a:ext cx="2149101" cy="707886"/>
          </a:xfrm>
          <a:prstGeom prst="rect">
            <a:avLst/>
          </a:prstGeom>
        </p:spPr>
        <p:txBody>
          <a:bodyPr wrap="square">
            <a:spAutoFit/>
          </a:bodyPr>
          <a:lstStyle/>
          <a:p>
            <a:pPr algn="just"/>
            <a:r>
              <a:rPr lang="en-GB" sz="2000" dirty="0" smtClean="0"/>
              <a:t>They </a:t>
            </a:r>
            <a:r>
              <a:rPr lang="en-GB" sz="2000" dirty="0"/>
              <a:t>are </a:t>
            </a:r>
            <a:r>
              <a:rPr lang="en-GB" sz="2000" dirty="0" smtClean="0"/>
              <a:t>no mixed </a:t>
            </a:r>
          </a:p>
          <a:p>
            <a:pPr algn="just"/>
            <a:r>
              <a:rPr lang="en-GB" sz="2000" dirty="0" smtClean="0"/>
              <a:t>with </a:t>
            </a:r>
            <a:r>
              <a:rPr lang="en-GB" sz="2000" dirty="0"/>
              <a:t>the </a:t>
            </a:r>
            <a:r>
              <a:rPr lang="en-GB" sz="2000" dirty="0" smtClean="0"/>
              <a:t>carrier</a:t>
            </a:r>
            <a:endParaRPr lang="en-GB" sz="2000" dirty="0"/>
          </a:p>
        </p:txBody>
      </p:sp>
      <p:sp>
        <p:nvSpPr>
          <p:cNvPr id="15" name="Freccia in giù 14"/>
          <p:cNvSpPr/>
          <p:nvPr/>
        </p:nvSpPr>
        <p:spPr>
          <a:xfrm rot="2458385">
            <a:off x="4839659" y="5390404"/>
            <a:ext cx="372577" cy="6509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ccia in giù 15"/>
          <p:cNvSpPr/>
          <p:nvPr/>
        </p:nvSpPr>
        <p:spPr>
          <a:xfrm rot="16200000">
            <a:off x="5857850" y="5923193"/>
            <a:ext cx="400790" cy="749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p:cNvSpPr/>
          <p:nvPr/>
        </p:nvSpPr>
        <p:spPr>
          <a:xfrm>
            <a:off x="1766335" y="4222829"/>
            <a:ext cx="633910" cy="21639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tangolo 17"/>
          <p:cNvSpPr/>
          <p:nvPr/>
        </p:nvSpPr>
        <p:spPr>
          <a:xfrm>
            <a:off x="2587060" y="4147134"/>
            <a:ext cx="896036" cy="34513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18"/>
          <p:cNvSpPr/>
          <p:nvPr/>
        </p:nvSpPr>
        <p:spPr>
          <a:xfrm>
            <a:off x="3668813" y="4147132"/>
            <a:ext cx="940058" cy="34513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tangolo 19"/>
          <p:cNvSpPr/>
          <p:nvPr/>
        </p:nvSpPr>
        <p:spPr>
          <a:xfrm>
            <a:off x="84746" y="4700885"/>
            <a:ext cx="1377118" cy="62266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tangolo 20"/>
          <p:cNvSpPr/>
          <p:nvPr/>
        </p:nvSpPr>
        <p:spPr>
          <a:xfrm>
            <a:off x="1551174" y="4713194"/>
            <a:ext cx="2677119" cy="61035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tangolo 21"/>
          <p:cNvSpPr/>
          <p:nvPr/>
        </p:nvSpPr>
        <p:spPr>
          <a:xfrm>
            <a:off x="4306703" y="4700885"/>
            <a:ext cx="2463374" cy="62266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ccia in giù 22"/>
          <p:cNvSpPr/>
          <p:nvPr/>
        </p:nvSpPr>
        <p:spPr>
          <a:xfrm rot="16200000">
            <a:off x="9808881" y="5965156"/>
            <a:ext cx="400790" cy="675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xmlns="" Requires="a14">
          <p:sp>
            <p:nvSpPr>
              <p:cNvPr id="24" name="CasellaDiTesto 23"/>
              <p:cNvSpPr txBox="1"/>
              <p:nvPr/>
            </p:nvSpPr>
            <p:spPr>
              <a:xfrm>
                <a:off x="10347015" y="5931350"/>
                <a:ext cx="1634871" cy="6701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it-IT" b="0" i="1" smtClean="0">
                              <a:latin typeface="Cambria Math" panose="02040503050406030204" pitchFamily="18" charset="0"/>
                            </a:rPr>
                            <m:t>𝐺</m:t>
                          </m:r>
                        </m:e>
                        <m:sub>
                          <m:r>
                            <a:rPr lang="it-IT" b="0" i="1" smtClean="0">
                              <a:latin typeface="Cambria Math" panose="02040503050406030204" pitchFamily="18" charset="0"/>
                            </a:rPr>
                            <m:t>𝐵</m:t>
                          </m:r>
                          <m:r>
                            <a:rPr lang="it-IT" b="0" i="1" smtClean="0">
                              <a:latin typeface="Cambria Math" panose="02040503050406030204" pitchFamily="18" charset="0"/>
                            </a:rPr>
                            <m:t>4</m:t>
                          </m:r>
                        </m:sub>
                        <m:sup>
                          <m:r>
                            <a:rPr lang="it-IT" b="0" i="1" smtClean="0">
                              <a:latin typeface="Cambria Math" panose="02040503050406030204" pitchFamily="18" charset="0"/>
                            </a:rPr>
                            <m:t>𝑠𝑖𝑑</m:t>
                          </m:r>
                        </m:sup>
                      </m:sSubSup>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𝑃𝑅</m:t>
                          </m:r>
                        </m:sub>
                      </m:sSub>
                      <m:f>
                        <m:fPr>
                          <m:ctrlPr>
                            <a:rPr lang="it-IT" b="0" i="1" smtClean="0">
                              <a:latin typeface="Cambria Math" panose="02040503050406030204" pitchFamily="18" charset="0"/>
                            </a:rPr>
                          </m:ctrlPr>
                        </m:fPr>
                        <m:num>
                          <m:sSubSup>
                            <m:sSubSupPr>
                              <m:ctrlPr>
                                <a:rPr lang="en-GB" i="1">
                                  <a:latin typeface="Cambria Math" panose="02040503050406030204" pitchFamily="18" charset="0"/>
                                </a:rPr>
                              </m:ctrlPr>
                            </m:sSubSupPr>
                            <m:e>
                              <m:r>
                                <a:rPr lang="it-IT" b="0" i="1" smtClean="0">
                                  <a:latin typeface="Cambria Math" panose="02040503050406030204" pitchFamily="18" charset="0"/>
                                </a:rPr>
                                <m:t>𝑃</m:t>
                              </m:r>
                            </m:e>
                            <m:sub>
                              <m:r>
                                <a:rPr lang="it-IT" b="0" i="1" smtClean="0">
                                  <a:latin typeface="Cambria Math" panose="02040503050406030204" pitchFamily="18" charset="0"/>
                                </a:rPr>
                                <m:t>𝑟𝑒𝑐𝑦</m:t>
                              </m:r>
                            </m:sub>
                            <m:sup>
                              <m:r>
                                <a:rPr lang="it-IT" b="0" i="1" smtClean="0">
                                  <a:latin typeface="Cambria Math" panose="02040503050406030204" pitchFamily="18" charset="0"/>
                                </a:rPr>
                                <m:t>2</m:t>
                              </m:r>
                              <m:r>
                                <a:rPr lang="el-GR" b="0" i="1" smtClean="0">
                                  <a:latin typeface="Cambria Math" panose="02040503050406030204" pitchFamily="18" charset="0"/>
                                </a:rPr>
                                <m:t>Ω</m:t>
                              </m:r>
                            </m:sup>
                          </m:sSubSup>
                        </m:num>
                        <m:den>
                          <m:sSubSup>
                            <m:sSubSupPr>
                              <m:ctrlPr>
                                <a:rPr lang="en-GB" i="1">
                                  <a:latin typeface="Cambria Math" panose="02040503050406030204" pitchFamily="18" charset="0"/>
                                </a:rPr>
                              </m:ctrlPr>
                            </m:sSubSupPr>
                            <m:e>
                              <m:r>
                                <a:rPr lang="it-IT" b="0" i="1" smtClean="0">
                                  <a:latin typeface="Cambria Math" panose="02040503050406030204" pitchFamily="18" charset="0"/>
                                </a:rPr>
                                <m:t>𝑃</m:t>
                              </m:r>
                            </m:e>
                            <m:sub>
                              <m:r>
                                <a:rPr lang="it-IT" b="0" i="1" smtClean="0">
                                  <a:latin typeface="Cambria Math" panose="02040503050406030204" pitchFamily="18" charset="0"/>
                                </a:rPr>
                                <m:t>𝑟𝑒𝑐</m:t>
                              </m:r>
                            </m:sub>
                            <m:sup>
                              <m:r>
                                <a:rPr lang="it-IT" i="1">
                                  <a:latin typeface="Cambria Math" panose="02040503050406030204" pitchFamily="18" charset="0"/>
                                </a:rPr>
                                <m:t>2</m:t>
                              </m:r>
                              <m:r>
                                <a:rPr lang="el-GR" i="1">
                                  <a:latin typeface="Cambria Math" panose="02040503050406030204" pitchFamily="18" charset="0"/>
                                </a:rPr>
                                <m:t>Ω</m:t>
                              </m:r>
                            </m:sup>
                          </m:sSubSup>
                        </m:den>
                      </m:f>
                    </m:oMath>
                  </m:oMathPara>
                </a14:m>
                <a:endParaRPr lang="en-GB" dirty="0"/>
              </a:p>
            </p:txBody>
          </p:sp>
        </mc:Choice>
        <mc:Fallback>
          <p:sp>
            <p:nvSpPr>
              <p:cNvPr id="24" name="CasellaDiTesto 23"/>
              <p:cNvSpPr txBox="1">
                <a:spLocks noRot="1" noChangeAspect="1" noMove="1" noResize="1" noEditPoints="1" noAdjustHandles="1" noChangeArrowheads="1" noChangeShapeType="1" noTextEdit="1"/>
              </p:cNvSpPr>
              <p:nvPr/>
            </p:nvSpPr>
            <p:spPr>
              <a:xfrm>
                <a:off x="10347015" y="5931350"/>
                <a:ext cx="1634871" cy="670120"/>
              </a:xfrm>
              <a:prstGeom prst="rect">
                <a:avLst/>
              </a:prstGeom>
              <a:blipFill rotWithShape="0">
                <a:blip r:embed="rId6" cstate="print"/>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xmlns="" val="21086191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Intra-cavity power increase and darker fringe</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122</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37298" y="1910004"/>
            <a:ext cx="8117403" cy="4685955"/>
          </a:xfrm>
          <a:prstGeom prst="rect">
            <a:avLst/>
          </a:prstGeom>
        </p:spPr>
      </p:pic>
    </p:spTree>
    <p:extLst>
      <p:ext uri="{BB962C8B-B14F-4D97-AF65-F5344CB8AC3E}">
        <p14:creationId xmlns:p14="http://schemas.microsoft.com/office/powerpoint/2010/main" xmlns="" val="17468014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Intra-cavity power increase and darker fringe</a:t>
            </a:r>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123</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56355" y="4796718"/>
            <a:ext cx="6456707" cy="1910511"/>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56355" y="1858112"/>
            <a:ext cx="6447582" cy="2869378"/>
          </a:xfrm>
          <a:prstGeom prst="rect">
            <a:avLst/>
          </a:prstGeom>
        </p:spPr>
      </p:pic>
    </p:spTree>
    <p:extLst>
      <p:ext uri="{BB962C8B-B14F-4D97-AF65-F5344CB8AC3E}">
        <p14:creationId xmlns:p14="http://schemas.microsoft.com/office/powerpoint/2010/main" xmlns="" val="18853132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R&amp;D for future TCS</a:t>
            </a:r>
            <a:endParaRPr lang="en-GB" dirty="0"/>
          </a:p>
        </p:txBody>
      </p:sp>
      <p:sp>
        <p:nvSpPr>
          <p:cNvPr id="3" name="Segnaposto contenuto 2"/>
          <p:cNvSpPr>
            <a:spLocks noGrp="1"/>
          </p:cNvSpPr>
          <p:nvPr>
            <p:ph idx="1"/>
          </p:nvPr>
        </p:nvSpPr>
        <p:spPr>
          <a:xfrm>
            <a:off x="581192" y="2180496"/>
            <a:ext cx="11029615" cy="4023960"/>
          </a:xfrm>
        </p:spPr>
        <p:txBody>
          <a:bodyPr>
            <a:normAutofit/>
          </a:bodyPr>
          <a:lstStyle/>
          <a:p>
            <a:pPr algn="just"/>
            <a:r>
              <a:rPr lang="en-GB" dirty="0"/>
              <a:t>In parallel with the TCS commissioning work, activities for the improvement of the future TCS have been </a:t>
            </a:r>
            <a:r>
              <a:rPr lang="en-GB" dirty="0" smtClean="0"/>
              <a:t>developed on three different fronts:</a:t>
            </a:r>
          </a:p>
          <a:p>
            <a:pPr algn="just"/>
            <a:endParaRPr lang="en-GB" dirty="0" smtClean="0"/>
          </a:p>
          <a:p>
            <a:pPr algn="just">
              <a:buFont typeface="Arial" panose="020B0604020202020204" pitchFamily="34" charset="0"/>
              <a:buChar char="•"/>
            </a:pPr>
            <a:r>
              <a:rPr lang="en-GB" dirty="0"/>
              <a:t>Design of a </a:t>
            </a:r>
            <a:r>
              <a:rPr lang="en-GB" b="1" dirty="0">
                <a:solidFill>
                  <a:srgbClr val="FF0000"/>
                </a:solidFill>
              </a:rPr>
              <a:t>Mode Cleaner (MC) cavity </a:t>
            </a:r>
            <a:r>
              <a:rPr lang="en-GB" dirty="0"/>
              <a:t>for the CO</a:t>
            </a:r>
            <a:r>
              <a:rPr lang="en-GB" baseline="-25000" dirty="0"/>
              <a:t>2</a:t>
            </a:r>
            <a:r>
              <a:rPr lang="en-GB" dirty="0"/>
              <a:t> laser actuator, in order to improve its beam shape and then its efficiency in compensating the optical aberrations. </a:t>
            </a:r>
            <a:endParaRPr lang="en-GB" dirty="0" smtClean="0"/>
          </a:p>
          <a:p>
            <a:pPr algn="just">
              <a:buFont typeface="Arial" panose="020B0604020202020204" pitchFamily="34" charset="0"/>
              <a:buChar char="•"/>
            </a:pPr>
            <a:endParaRPr lang="en-GB" dirty="0"/>
          </a:p>
          <a:p>
            <a:pPr algn="just">
              <a:buFont typeface="Arial" panose="020B0604020202020204" pitchFamily="34" charset="0"/>
              <a:buChar char="•"/>
            </a:pPr>
            <a:r>
              <a:rPr lang="en-GB" b="1" dirty="0">
                <a:solidFill>
                  <a:srgbClr val="FF0000"/>
                </a:solidFill>
              </a:rPr>
              <a:t>Optical simulations</a:t>
            </a:r>
            <a:r>
              <a:rPr lang="en-GB" dirty="0"/>
              <a:t> for the extraction of an error signal for the TCS actuation from a dedicated sensor, the Phase Camera (PC). </a:t>
            </a:r>
          </a:p>
          <a:p>
            <a:pPr algn="just">
              <a:buFont typeface="Arial" panose="020B0604020202020204" pitchFamily="34" charset="0"/>
              <a:buChar char="•"/>
            </a:pPr>
            <a:endParaRPr lang="en-GB" dirty="0" smtClean="0"/>
          </a:p>
          <a:p>
            <a:pPr algn="just">
              <a:buFont typeface="Arial" panose="020B0604020202020204" pitchFamily="34" charset="0"/>
              <a:buChar char="•"/>
            </a:pPr>
            <a:r>
              <a:rPr lang="en-GB" dirty="0" smtClean="0"/>
              <a:t>Characterization </a:t>
            </a:r>
            <a:r>
              <a:rPr lang="en-GB" dirty="0"/>
              <a:t>of a particular Micro Electrical Mechanical System (MEMS), a </a:t>
            </a:r>
            <a:r>
              <a:rPr lang="en-GB" b="1" dirty="0">
                <a:solidFill>
                  <a:srgbClr val="FF0000"/>
                </a:solidFill>
              </a:rPr>
              <a:t>Deformable Mirror (DM)</a:t>
            </a:r>
            <a:r>
              <a:rPr lang="en-GB" dirty="0"/>
              <a:t>, to be used as possible future TCS actuator, and evaluation of its performances</a:t>
            </a:r>
            <a:r>
              <a:rPr lang="en-GB" dirty="0" smtClean="0"/>
              <a:t>.</a:t>
            </a:r>
            <a:endParaRPr lang="en-GB" dirty="0"/>
          </a:p>
        </p:txBody>
      </p:sp>
      <p:sp>
        <p:nvSpPr>
          <p:cNvPr id="5" name="Segnaposto numero diapositiva 4"/>
          <p:cNvSpPr>
            <a:spLocks noGrp="1"/>
          </p:cNvSpPr>
          <p:nvPr>
            <p:ph type="sldNum" sz="quarter" idx="12"/>
          </p:nvPr>
        </p:nvSpPr>
        <p:spPr/>
        <p:txBody>
          <a:bodyPr/>
          <a:lstStyle/>
          <a:p>
            <a:fld id="{5CE5AED5-0585-4EAF-A7DF-C2F0C4AB30D7}" type="slidenum">
              <a:rPr lang="en-GB" smtClean="0"/>
              <a:pPr/>
              <a:t>124</a:t>
            </a:fld>
            <a:endParaRPr lang="en-GB"/>
          </a:p>
        </p:txBody>
      </p:sp>
    </p:spTree>
    <p:extLst>
      <p:ext uri="{BB962C8B-B14F-4D97-AF65-F5344CB8AC3E}">
        <p14:creationId xmlns:p14="http://schemas.microsoft.com/office/powerpoint/2010/main" xmlns="" val="9305037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Cavity stability requirements</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125</a:t>
            </a:fld>
            <a:endParaRPr lang="en-GB"/>
          </a:p>
        </p:txBody>
      </p:sp>
      <p:sp>
        <p:nvSpPr>
          <p:cNvPr id="33" name="Rettangolo 32"/>
          <p:cNvSpPr/>
          <p:nvPr/>
        </p:nvSpPr>
        <p:spPr>
          <a:xfrm>
            <a:off x="458586" y="2140027"/>
            <a:ext cx="994183" cy="400110"/>
          </a:xfrm>
          <a:prstGeom prst="rect">
            <a:avLst/>
          </a:prstGeom>
        </p:spPr>
        <p:txBody>
          <a:bodyPr wrap="none">
            <a:spAutoFit/>
          </a:bodyPr>
          <a:lstStyle/>
          <a:p>
            <a:r>
              <a:rPr lang="en-GB" sz="2000" dirty="0" smtClean="0">
                <a:latin typeface="Baskerville Old Face" panose="02020602080505020303" pitchFamily="18" charset="0"/>
              </a:rPr>
              <a:t>g-factor:</a:t>
            </a:r>
            <a:endParaRPr lang="en-GB" sz="2000" dirty="0"/>
          </a:p>
        </p:txBody>
      </p:sp>
      <mc:AlternateContent xmlns:mc="http://schemas.openxmlformats.org/markup-compatibility/2006">
        <mc:Choice xmlns:a14="http://schemas.microsoft.com/office/drawing/2010/main" xmlns="" Requires="a14">
          <p:sp>
            <p:nvSpPr>
              <p:cNvPr id="34" name="CasellaDiTesto 33"/>
              <p:cNvSpPr txBox="1"/>
              <p:nvPr/>
            </p:nvSpPr>
            <p:spPr>
              <a:xfrm>
                <a:off x="1559574" y="2059010"/>
                <a:ext cx="1435906" cy="5654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𝑖</m:t>
                          </m:r>
                        </m:sub>
                      </m:sSub>
                      <m:r>
                        <a:rPr lang="it-IT" b="0" i="1" smtClean="0">
                          <a:latin typeface="Cambria Math" panose="02040503050406030204" pitchFamily="18" charset="0"/>
                        </a:rPr>
                        <m:t>=1−</m:t>
                      </m:r>
                      <m:f>
                        <m:fPr>
                          <m:ctrlPr>
                            <a:rPr lang="it-IT" b="0" i="1" smtClean="0">
                              <a:latin typeface="Cambria Math" panose="02040503050406030204" pitchFamily="18" charset="0"/>
                            </a:rPr>
                          </m:ctrlPr>
                        </m:fPr>
                        <m:num>
                          <m:r>
                            <a:rPr lang="it-IT" b="0" i="1" smtClean="0">
                              <a:latin typeface="Cambria Math" panose="02040503050406030204" pitchFamily="18" charset="0"/>
                            </a:rPr>
                            <m:t>𝐿</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𝑅𝑜𝐶</m:t>
                              </m:r>
                            </m:e>
                            <m:sub>
                              <m:r>
                                <a:rPr lang="it-IT" b="0" i="1" smtClean="0">
                                  <a:latin typeface="Cambria Math" panose="02040503050406030204" pitchFamily="18" charset="0"/>
                                </a:rPr>
                                <m:t>𝑖</m:t>
                              </m:r>
                            </m:sub>
                          </m:sSub>
                        </m:den>
                      </m:f>
                    </m:oMath>
                  </m:oMathPara>
                </a14:m>
                <a:endParaRPr lang="en-GB" dirty="0"/>
              </a:p>
            </p:txBody>
          </p:sp>
        </mc:Choice>
        <mc:Fallback>
          <p:sp>
            <p:nvSpPr>
              <p:cNvPr id="34" name="CasellaDiTesto 33"/>
              <p:cNvSpPr txBox="1">
                <a:spLocks noRot="1" noChangeAspect="1" noMove="1" noResize="1" noEditPoints="1" noAdjustHandles="1" noChangeArrowheads="1" noChangeShapeType="1" noTextEdit="1"/>
              </p:cNvSpPr>
              <p:nvPr/>
            </p:nvSpPr>
            <p:spPr>
              <a:xfrm>
                <a:off x="1559574" y="2059010"/>
                <a:ext cx="1435906" cy="565411"/>
              </a:xfrm>
              <a:prstGeom prst="rect">
                <a:avLst/>
              </a:prstGeom>
              <a:blipFill rotWithShape="0">
                <a:blip r:embed="rId3"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35" name="CasellaDiTesto 34"/>
              <p:cNvSpPr txBox="1"/>
              <p:nvPr/>
            </p:nvSpPr>
            <p:spPr>
              <a:xfrm>
                <a:off x="6684982" y="2194839"/>
                <a:ext cx="14359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0&lt;</m:t>
                          </m:r>
                          <m:r>
                            <a:rPr lang="it-IT" b="0" i="1" smtClean="0">
                              <a:latin typeface="Cambria Math" panose="02040503050406030204" pitchFamily="18" charset="0"/>
                            </a:rPr>
                            <m:t>𝑔</m:t>
                          </m:r>
                        </m:e>
                        <m:sub>
                          <m:r>
                            <a:rPr lang="it-IT" b="0" i="1" smtClean="0">
                              <a:latin typeface="Cambria Math" panose="02040503050406030204" pitchFamily="18" charset="0"/>
                            </a:rPr>
                            <m:t>1</m:t>
                          </m:r>
                          <m:r>
                            <a:rPr lang="it-IT" b="0" i="1" smtClean="0">
                              <a:latin typeface="Cambria Math" panose="02040503050406030204" pitchFamily="18" charset="0"/>
                              <a:ea typeface="Cambria Math" panose="02040503050406030204" pitchFamily="18" charset="0"/>
                            </a:rPr>
                            <m:t>∙</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2</m:t>
                          </m:r>
                        </m:sub>
                      </m:sSub>
                      <m:r>
                        <a:rPr lang="it-IT" b="0" i="1" smtClean="0">
                          <a:latin typeface="Cambria Math" panose="02040503050406030204" pitchFamily="18" charset="0"/>
                        </a:rPr>
                        <m:t>&lt;1</m:t>
                      </m:r>
                    </m:oMath>
                  </m:oMathPara>
                </a14:m>
                <a:endParaRPr lang="en-GB" dirty="0"/>
              </a:p>
            </p:txBody>
          </p:sp>
        </mc:Choice>
        <mc:Fallback>
          <p:sp>
            <p:nvSpPr>
              <p:cNvPr id="35" name="CasellaDiTesto 34"/>
              <p:cNvSpPr txBox="1">
                <a:spLocks noRot="1" noChangeAspect="1" noMove="1" noResize="1" noEditPoints="1" noAdjustHandles="1" noChangeArrowheads="1" noChangeShapeType="1" noTextEdit="1"/>
              </p:cNvSpPr>
              <p:nvPr/>
            </p:nvSpPr>
            <p:spPr>
              <a:xfrm>
                <a:off x="6684982" y="2194839"/>
                <a:ext cx="1435906" cy="276999"/>
              </a:xfrm>
              <a:prstGeom prst="rect">
                <a:avLst/>
              </a:prstGeom>
              <a:blipFill rotWithShape="0">
                <a:blip r:embed="rId4" cstate="print"/>
                <a:stretch>
                  <a:fillRect l="-3830" r="-3404" b="-28889"/>
                </a:stretch>
              </a:blipFill>
            </p:spPr>
            <p:txBody>
              <a:bodyPr/>
              <a:lstStyle/>
              <a:p>
                <a:r>
                  <a:rPr lang="en-GB">
                    <a:noFill/>
                  </a:rPr>
                  <a:t> </a:t>
                </a:r>
              </a:p>
            </p:txBody>
          </p:sp>
        </mc:Fallback>
      </mc:AlternateContent>
      <p:sp>
        <p:nvSpPr>
          <p:cNvPr id="36" name="Rettangolo 35"/>
          <p:cNvSpPr/>
          <p:nvPr/>
        </p:nvSpPr>
        <p:spPr>
          <a:xfrm>
            <a:off x="4284116" y="2126607"/>
            <a:ext cx="2364750" cy="400110"/>
          </a:xfrm>
          <a:prstGeom prst="rect">
            <a:avLst/>
          </a:prstGeom>
        </p:spPr>
        <p:txBody>
          <a:bodyPr wrap="none">
            <a:spAutoFit/>
          </a:bodyPr>
          <a:lstStyle/>
          <a:p>
            <a:r>
              <a:rPr lang="en-GB" sz="2000" dirty="0" smtClean="0">
                <a:latin typeface="Baskerville Old Face" panose="02020602080505020303" pitchFamily="18" charset="0"/>
              </a:rPr>
              <a:t>Stability requirement:</a:t>
            </a:r>
            <a:endParaRPr lang="en-GB" sz="2000" dirty="0"/>
          </a:p>
        </p:txBody>
      </p:sp>
      <p:pic>
        <p:nvPicPr>
          <p:cNvPr id="37" name="Immagine 3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318311" y="2231667"/>
            <a:ext cx="3394116" cy="3468189"/>
          </a:xfrm>
          <a:prstGeom prst="rect">
            <a:avLst/>
          </a:prstGeom>
        </p:spPr>
      </p:pic>
      <p:sp>
        <p:nvSpPr>
          <p:cNvPr id="38" name="Rettangolo 37"/>
          <p:cNvSpPr/>
          <p:nvPr/>
        </p:nvSpPr>
        <p:spPr>
          <a:xfrm>
            <a:off x="434924" y="1821374"/>
            <a:ext cx="1473480" cy="400110"/>
          </a:xfrm>
          <a:prstGeom prst="rect">
            <a:avLst/>
          </a:prstGeom>
        </p:spPr>
        <p:txBody>
          <a:bodyPr wrap="none">
            <a:spAutoFit/>
          </a:bodyPr>
          <a:lstStyle/>
          <a:p>
            <a:r>
              <a:rPr lang="en-GB" sz="2000" b="1" dirty="0" smtClean="0">
                <a:latin typeface="Baskerville Old Face" panose="02020602080505020303" pitchFamily="18" charset="0"/>
              </a:rPr>
              <a:t>Linear cavity</a:t>
            </a:r>
            <a:endParaRPr lang="en-GB" sz="2000" b="1" dirty="0"/>
          </a:p>
        </p:txBody>
      </p:sp>
      <p:sp>
        <p:nvSpPr>
          <p:cNvPr id="39" name="Rettangolo 38"/>
          <p:cNvSpPr/>
          <p:nvPr/>
        </p:nvSpPr>
        <p:spPr>
          <a:xfrm>
            <a:off x="434924" y="3201932"/>
            <a:ext cx="2911374" cy="400110"/>
          </a:xfrm>
          <a:prstGeom prst="rect">
            <a:avLst/>
          </a:prstGeom>
        </p:spPr>
        <p:txBody>
          <a:bodyPr wrap="none">
            <a:spAutoFit/>
          </a:bodyPr>
          <a:lstStyle/>
          <a:p>
            <a:r>
              <a:rPr lang="en-GB" sz="2000" b="1" dirty="0" smtClean="0">
                <a:latin typeface="Baskerville Old Face" panose="02020602080505020303" pitchFamily="18" charset="0"/>
              </a:rPr>
              <a:t>Linearized triangular cavity</a:t>
            </a:r>
            <a:endParaRPr lang="en-GB" sz="2000" b="1" dirty="0"/>
          </a:p>
        </p:txBody>
      </p:sp>
      <mc:AlternateContent xmlns:mc="http://schemas.openxmlformats.org/markup-compatibility/2006">
        <mc:Choice xmlns:a14="http://schemas.microsoft.com/office/drawing/2010/main" xmlns="" Requires="a14">
          <p:sp>
            <p:nvSpPr>
              <p:cNvPr id="40" name="CasellaDiTesto 39"/>
              <p:cNvSpPr txBox="1"/>
              <p:nvPr/>
            </p:nvSpPr>
            <p:spPr>
              <a:xfrm>
                <a:off x="1065933" y="3642392"/>
                <a:ext cx="14704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2</m:t>
                          </m:r>
                          <m:r>
                            <a:rPr lang="it-IT" b="0" i="1" smtClean="0">
                              <a:latin typeface="Cambria Math" panose="02040503050406030204" pitchFamily="18" charset="0"/>
                            </a:rPr>
                            <m:t>𝑆</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b="0" i="1" smtClean="0">
                              <a:latin typeface="Cambria Math" panose="02040503050406030204" pitchFamily="18" charset="0"/>
                            </a:rPr>
                            <m:t>2</m:t>
                          </m:r>
                          <m:r>
                            <a:rPr lang="it-IT" b="0" i="1" smtClean="0">
                              <a:latin typeface="Cambria Math" panose="02040503050406030204" pitchFamily="18" charset="0"/>
                            </a:rPr>
                            <m:t>𝑇</m:t>
                          </m:r>
                        </m:sub>
                      </m:sSub>
                      <m:r>
                        <a:rPr lang="it-IT" b="0" i="1" smtClean="0">
                          <a:latin typeface="Cambria Math" panose="02040503050406030204" pitchFamily="18" charset="0"/>
                        </a:rPr>
                        <m:t>=1</m:t>
                      </m:r>
                    </m:oMath>
                  </m:oMathPara>
                </a14:m>
                <a:endParaRPr lang="en-GB" dirty="0"/>
              </a:p>
            </p:txBody>
          </p:sp>
        </mc:Choice>
        <mc:Fallback>
          <p:sp>
            <p:nvSpPr>
              <p:cNvPr id="40" name="CasellaDiTesto 39"/>
              <p:cNvSpPr txBox="1">
                <a:spLocks noRot="1" noChangeAspect="1" noMove="1" noResize="1" noEditPoints="1" noAdjustHandles="1" noChangeArrowheads="1" noChangeShapeType="1" noTextEdit="1"/>
              </p:cNvSpPr>
              <p:nvPr/>
            </p:nvSpPr>
            <p:spPr>
              <a:xfrm>
                <a:off x="1065933" y="3642392"/>
                <a:ext cx="1470403" cy="276999"/>
              </a:xfrm>
              <a:prstGeom prst="rect">
                <a:avLst/>
              </a:prstGeom>
              <a:blipFill rotWithShape="0">
                <a:blip r:embed="rId6" cstate="print"/>
                <a:stretch>
                  <a:fillRect l="-3734" r="-3320" b="-2888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41" name="CasellaDiTesto 40"/>
              <p:cNvSpPr txBox="1"/>
              <p:nvPr/>
            </p:nvSpPr>
            <p:spPr>
              <a:xfrm>
                <a:off x="3333336" y="3463962"/>
                <a:ext cx="1859355"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1</m:t>
                          </m:r>
                          <m:r>
                            <a:rPr lang="it-IT" b="0" i="1" smtClean="0">
                              <a:latin typeface="Cambria Math" panose="02040503050406030204" pitchFamily="18" charset="0"/>
                            </a:rPr>
                            <m:t>𝑆</m:t>
                          </m:r>
                        </m:sub>
                      </m:sSub>
                      <m:r>
                        <a:rPr lang="it-IT" b="0" i="1" smtClean="0">
                          <a:latin typeface="Cambria Math" panose="02040503050406030204" pitchFamily="18" charset="0"/>
                        </a:rPr>
                        <m:t>=1−</m:t>
                      </m:r>
                      <m:f>
                        <m:fPr>
                          <m:ctrlPr>
                            <a:rPr lang="it-IT" b="0" i="1" smtClean="0">
                              <a:latin typeface="Cambria Math" panose="02040503050406030204" pitchFamily="18" charset="0"/>
                            </a:rPr>
                          </m:ctrlPr>
                        </m:fPr>
                        <m:num>
                          <m:r>
                            <a:rPr lang="it-IT" b="0" i="1" smtClean="0">
                              <a:latin typeface="Cambria Math" panose="02040503050406030204" pitchFamily="18" charset="0"/>
                            </a:rPr>
                            <m:t>𝐿</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rPr>
                            <m:t>𝑐𝑜𝑠</m:t>
                          </m:r>
                          <m:r>
                            <a:rPr lang="it-IT" b="0" i="1" smtClean="0">
                              <a:latin typeface="Cambria Math" panose="02040503050406030204" pitchFamily="18" charset="0"/>
                              <a:ea typeface="Cambria Math" panose="02040503050406030204" pitchFamily="18" charset="0"/>
                            </a:rPr>
                            <m:t>𝜃</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𝑅𝑜𝐶</m:t>
                              </m:r>
                            </m:e>
                            <m:sub>
                              <m:r>
                                <a:rPr lang="it-IT" b="0" i="1" smtClean="0">
                                  <a:latin typeface="Cambria Math" panose="02040503050406030204" pitchFamily="18" charset="0"/>
                                </a:rPr>
                                <m:t>1</m:t>
                              </m:r>
                            </m:sub>
                          </m:sSub>
                        </m:den>
                      </m:f>
                    </m:oMath>
                  </m:oMathPara>
                </a14:m>
                <a:endParaRPr lang="en-GB" dirty="0"/>
              </a:p>
            </p:txBody>
          </p:sp>
        </mc:Choice>
        <mc:Fallback>
          <p:sp>
            <p:nvSpPr>
              <p:cNvPr id="41" name="CasellaDiTesto 40"/>
              <p:cNvSpPr txBox="1">
                <a:spLocks noRot="1" noChangeAspect="1" noMove="1" noResize="1" noEditPoints="1" noAdjustHandles="1" noChangeArrowheads="1" noChangeShapeType="1" noTextEdit="1"/>
              </p:cNvSpPr>
              <p:nvPr/>
            </p:nvSpPr>
            <p:spPr>
              <a:xfrm>
                <a:off x="3333336" y="3463962"/>
                <a:ext cx="1859355" cy="569580"/>
              </a:xfrm>
              <a:prstGeom prst="rect">
                <a:avLst/>
              </a:prstGeom>
              <a:blipFill rotWithShape="0">
                <a:blip r:embed="rId7"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42" name="CasellaDiTesto 41"/>
              <p:cNvSpPr txBox="1"/>
              <p:nvPr/>
            </p:nvSpPr>
            <p:spPr>
              <a:xfrm>
                <a:off x="5933200" y="3443306"/>
                <a:ext cx="2241447"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1</m:t>
                          </m:r>
                          <m:r>
                            <a:rPr lang="it-IT" b="0" i="1" smtClean="0">
                              <a:latin typeface="Cambria Math" panose="02040503050406030204" pitchFamily="18" charset="0"/>
                            </a:rPr>
                            <m:t>𝑇</m:t>
                          </m:r>
                        </m:sub>
                      </m:sSub>
                      <m:r>
                        <a:rPr lang="it-IT" b="0" i="1" smtClean="0">
                          <a:latin typeface="Cambria Math" panose="02040503050406030204" pitchFamily="18" charset="0"/>
                        </a:rPr>
                        <m:t>=1−</m:t>
                      </m:r>
                      <m:f>
                        <m:fPr>
                          <m:ctrlPr>
                            <a:rPr lang="it-IT" b="0" i="1" smtClean="0">
                              <a:latin typeface="Cambria Math" panose="02040503050406030204" pitchFamily="18" charset="0"/>
                            </a:rPr>
                          </m:ctrlPr>
                        </m:fPr>
                        <m:num>
                          <m:r>
                            <a:rPr lang="it-IT" b="0" i="1" smtClean="0">
                              <a:latin typeface="Cambria Math" panose="02040503050406030204" pitchFamily="18" charset="0"/>
                            </a:rPr>
                            <m:t>𝐿</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𝑅𝑜𝐶</m:t>
                              </m:r>
                            </m:e>
                            <m:sub>
                              <m:r>
                                <a:rPr lang="it-IT" b="0" i="1" smtClean="0">
                                  <a:latin typeface="Cambria Math" panose="02040503050406030204" pitchFamily="18" charset="0"/>
                                </a:rPr>
                                <m:t>1</m:t>
                              </m:r>
                            </m:sub>
                          </m:sSub>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𝑐𝑜𝑠</m:t>
                          </m:r>
                          <m:r>
                            <a:rPr lang="it-IT" b="0" i="1" smtClean="0">
                              <a:latin typeface="Cambria Math" panose="02040503050406030204" pitchFamily="18" charset="0"/>
                              <a:ea typeface="Cambria Math" panose="02040503050406030204" pitchFamily="18" charset="0"/>
                            </a:rPr>
                            <m:t>𝜃</m:t>
                          </m:r>
                        </m:den>
                      </m:f>
                    </m:oMath>
                  </m:oMathPara>
                </a14:m>
                <a:endParaRPr lang="en-GB" dirty="0"/>
              </a:p>
            </p:txBody>
          </p:sp>
        </mc:Choice>
        <mc:Fallback>
          <p:sp>
            <p:nvSpPr>
              <p:cNvPr id="42" name="CasellaDiTesto 41"/>
              <p:cNvSpPr txBox="1">
                <a:spLocks noRot="1" noChangeAspect="1" noMove="1" noResize="1" noEditPoints="1" noAdjustHandles="1" noChangeArrowheads="1" noChangeShapeType="1" noTextEdit="1"/>
              </p:cNvSpPr>
              <p:nvPr/>
            </p:nvSpPr>
            <p:spPr>
              <a:xfrm>
                <a:off x="5933200" y="3443306"/>
                <a:ext cx="2241447" cy="563872"/>
              </a:xfrm>
              <a:prstGeom prst="rect">
                <a:avLst/>
              </a:prstGeom>
              <a:blipFill rotWithShape="0">
                <a:blip r:embed="rId8"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43" name="CasellaDiTesto 42"/>
              <p:cNvSpPr txBox="1"/>
              <p:nvPr/>
            </p:nvSpPr>
            <p:spPr>
              <a:xfrm>
                <a:off x="3773167" y="4438839"/>
                <a:ext cx="979691"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m:t>
                      </m:r>
                      <m:r>
                        <a:rPr lang="it-IT" b="0" i="1" smtClean="0">
                          <a:latin typeface="Cambria Math" panose="02040503050406030204" pitchFamily="18" charset="0"/>
                          <a:ea typeface="Cambria Math" panose="02040503050406030204" pitchFamily="18" charset="0"/>
                        </a:rPr>
                        <m:t>&lt;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𝑅𝑜𝐶</m:t>
                              </m:r>
                            </m:e>
                            <m:sub>
                              <m:r>
                                <a:rPr lang="it-IT" b="0" i="1" smtClean="0">
                                  <a:latin typeface="Cambria Math" panose="02040503050406030204" pitchFamily="18" charset="0"/>
                                </a:rPr>
                                <m:t>1</m:t>
                              </m:r>
                            </m:sub>
                          </m:sSub>
                        </m:num>
                        <m:den>
                          <m:r>
                            <a:rPr lang="it-IT" b="0" i="1" smtClean="0">
                              <a:latin typeface="Cambria Math" panose="02040503050406030204" pitchFamily="18" charset="0"/>
                            </a:rPr>
                            <m:t>𝑐𝑜𝑠</m:t>
                          </m:r>
                          <m:r>
                            <a:rPr lang="it-IT" b="0" i="1" smtClean="0">
                              <a:latin typeface="Cambria Math" panose="02040503050406030204" pitchFamily="18" charset="0"/>
                              <a:ea typeface="Cambria Math" panose="02040503050406030204" pitchFamily="18" charset="0"/>
                            </a:rPr>
                            <m:t>𝜃</m:t>
                          </m:r>
                        </m:den>
                      </m:f>
                    </m:oMath>
                  </m:oMathPara>
                </a14:m>
                <a:endParaRPr lang="en-GB" dirty="0"/>
              </a:p>
            </p:txBody>
          </p:sp>
        </mc:Choice>
        <mc:Fallback>
          <p:sp>
            <p:nvSpPr>
              <p:cNvPr id="43" name="CasellaDiTesto 42"/>
              <p:cNvSpPr txBox="1">
                <a:spLocks noRot="1" noChangeAspect="1" noMove="1" noResize="1" noEditPoints="1" noAdjustHandles="1" noChangeArrowheads="1" noChangeShapeType="1" noTextEdit="1"/>
              </p:cNvSpPr>
              <p:nvPr/>
            </p:nvSpPr>
            <p:spPr>
              <a:xfrm>
                <a:off x="3773167" y="4438839"/>
                <a:ext cx="979691" cy="518604"/>
              </a:xfrm>
              <a:prstGeom prst="rect">
                <a:avLst/>
              </a:prstGeom>
              <a:blipFill rotWithShape="0">
                <a:blip r:embed="rId9"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44" name="CasellaDiTesto 43"/>
              <p:cNvSpPr txBox="1"/>
              <p:nvPr/>
            </p:nvSpPr>
            <p:spPr>
              <a:xfrm>
                <a:off x="6229242" y="4559641"/>
                <a:ext cx="16725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m:t>
                      </m:r>
                      <m:r>
                        <a:rPr lang="it-IT" b="0" i="1" smtClean="0">
                          <a:latin typeface="Cambria Math" panose="02040503050406030204" pitchFamily="18" charset="0"/>
                        </a:rPr>
                        <m:t> &lt;</m:t>
                      </m:r>
                      <m:sSub>
                        <m:sSubPr>
                          <m:ctrlPr>
                            <a:rPr lang="it-IT" i="1">
                              <a:latin typeface="Cambria Math" panose="02040503050406030204" pitchFamily="18" charset="0"/>
                            </a:rPr>
                          </m:ctrlPr>
                        </m:sSubPr>
                        <m:e>
                          <m:r>
                            <a:rPr lang="it-IT" i="1">
                              <a:latin typeface="Cambria Math" panose="02040503050406030204" pitchFamily="18" charset="0"/>
                            </a:rPr>
                            <m:t>𝑅𝑜𝐶</m:t>
                          </m:r>
                        </m:e>
                        <m:sub>
                          <m:r>
                            <a:rPr lang="it-IT" i="1">
                              <a:latin typeface="Cambria Math" panose="02040503050406030204" pitchFamily="18" charset="0"/>
                            </a:rPr>
                            <m:t>1</m:t>
                          </m:r>
                        </m:sub>
                      </m:sSub>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rPr>
                        <m:t>𝑐𝑜𝑠</m:t>
                      </m:r>
                      <m:r>
                        <a:rPr lang="it-IT" i="1">
                          <a:latin typeface="Cambria Math" panose="02040503050406030204" pitchFamily="18" charset="0"/>
                          <a:ea typeface="Cambria Math" panose="02040503050406030204" pitchFamily="18" charset="0"/>
                        </a:rPr>
                        <m:t>𝜃</m:t>
                      </m:r>
                    </m:oMath>
                  </m:oMathPara>
                </a14:m>
                <a:endParaRPr lang="en-GB" dirty="0"/>
              </a:p>
            </p:txBody>
          </p:sp>
        </mc:Choice>
        <mc:Fallback>
          <p:sp>
            <p:nvSpPr>
              <p:cNvPr id="44" name="CasellaDiTesto 43"/>
              <p:cNvSpPr txBox="1">
                <a:spLocks noRot="1" noChangeAspect="1" noMove="1" noResize="1" noEditPoints="1" noAdjustHandles="1" noChangeArrowheads="1" noChangeShapeType="1" noTextEdit="1"/>
              </p:cNvSpPr>
              <p:nvPr/>
            </p:nvSpPr>
            <p:spPr>
              <a:xfrm>
                <a:off x="6229242" y="4559641"/>
                <a:ext cx="1672509" cy="276999"/>
              </a:xfrm>
              <a:prstGeom prst="rect">
                <a:avLst/>
              </a:prstGeom>
              <a:blipFill rotWithShape="0">
                <a:blip r:embed="rId10" cstate="print"/>
                <a:stretch>
                  <a:fillRect l="-2920" r="-2555" b="-17778"/>
                </a:stretch>
              </a:blipFill>
            </p:spPr>
            <p:txBody>
              <a:bodyPr/>
              <a:lstStyle/>
              <a:p>
                <a:r>
                  <a:rPr lang="en-GB">
                    <a:noFill/>
                  </a:rPr>
                  <a:t> </a:t>
                </a:r>
              </a:p>
            </p:txBody>
          </p:sp>
        </mc:Fallback>
      </mc:AlternateContent>
      <p:sp>
        <p:nvSpPr>
          <p:cNvPr id="45" name="Rettangolo 44"/>
          <p:cNvSpPr/>
          <p:nvPr/>
        </p:nvSpPr>
        <p:spPr>
          <a:xfrm>
            <a:off x="408338" y="5068963"/>
            <a:ext cx="1888659" cy="400110"/>
          </a:xfrm>
          <a:prstGeom prst="rect">
            <a:avLst/>
          </a:prstGeom>
        </p:spPr>
        <p:txBody>
          <a:bodyPr wrap="none">
            <a:spAutoFit/>
          </a:bodyPr>
          <a:lstStyle/>
          <a:p>
            <a:r>
              <a:rPr lang="en-GB" sz="2000" b="1" dirty="0" err="1" smtClean="0">
                <a:latin typeface="Baskerville Old Face" panose="02020602080505020303" pitchFamily="18" charset="0"/>
              </a:rPr>
              <a:t>Gouy</a:t>
            </a:r>
            <a:r>
              <a:rPr lang="en-GB" sz="2000" b="1" dirty="0" smtClean="0">
                <a:latin typeface="Baskerville Old Face" panose="02020602080505020303" pitchFamily="18" charset="0"/>
              </a:rPr>
              <a:t> phase shift</a:t>
            </a:r>
            <a:endParaRPr lang="en-GB" sz="2000" b="1" dirty="0"/>
          </a:p>
        </p:txBody>
      </p:sp>
      <mc:AlternateContent xmlns:mc="http://schemas.openxmlformats.org/markup-compatibility/2006">
        <mc:Choice xmlns:a14="http://schemas.microsoft.com/office/drawing/2010/main" xmlns="" Requires="a14">
          <p:sp>
            <p:nvSpPr>
              <p:cNvPr id="46" name="CasellaDiTesto 45"/>
              <p:cNvSpPr txBox="1"/>
              <p:nvPr/>
            </p:nvSpPr>
            <p:spPr>
              <a:xfrm>
                <a:off x="3229916" y="5112693"/>
                <a:ext cx="2315442"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m:rPr>
                              <m:sty m:val="p"/>
                            </m:rPr>
                            <a:rPr lang="el-GR" i="1" smtClean="0">
                              <a:latin typeface="Cambria Math" panose="02040503050406030204" pitchFamily="18" charset="0"/>
                            </a:rPr>
                            <m:t>Φ</m:t>
                          </m:r>
                        </m:e>
                        <m:sub>
                          <m:r>
                            <a:rPr lang="it-IT" b="0" i="1" smtClean="0">
                              <a:latin typeface="Cambria Math" panose="02040503050406030204" pitchFamily="18" charset="0"/>
                            </a:rPr>
                            <m:t>𝑆</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𝑐𝑜𝑠</m:t>
                          </m:r>
                        </m:e>
                        <m:sup>
                          <m:r>
                            <a:rPr lang="it-IT" b="0" i="1" smtClean="0">
                              <a:latin typeface="Cambria Math" panose="02040503050406030204" pitchFamily="18" charset="0"/>
                            </a:rPr>
                            <m:t>−1</m:t>
                          </m:r>
                        </m:sup>
                      </m:sSup>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m:t>
                          </m:r>
                          <m:rad>
                            <m:radPr>
                              <m:degHide m:val="on"/>
                              <m:ctrlPr>
                                <a:rPr lang="it-IT" b="0" i="1" smtClean="0">
                                  <a:latin typeface="Cambria Math" panose="02040503050406030204" pitchFamily="18" charset="0"/>
                                </a:rPr>
                              </m:ctrlPr>
                            </m:radPr>
                            <m:deg/>
                            <m:e>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1</m:t>
                                  </m:r>
                                  <m:r>
                                    <a:rPr lang="it-IT" b="0" i="1" smtClean="0">
                                      <a:latin typeface="Cambria Math" panose="02040503050406030204" pitchFamily="18" charset="0"/>
                                    </a:rPr>
                                    <m:t>𝑆</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2</m:t>
                                  </m:r>
                                </m:sub>
                              </m:sSub>
                            </m:e>
                          </m:rad>
                        </m:e>
                      </m:d>
                    </m:oMath>
                  </m:oMathPara>
                </a14:m>
                <a:endParaRPr lang="en-GB" dirty="0"/>
              </a:p>
            </p:txBody>
          </p:sp>
        </mc:Choice>
        <mc:Fallback>
          <p:sp>
            <p:nvSpPr>
              <p:cNvPr id="46" name="CasellaDiTesto 45"/>
              <p:cNvSpPr txBox="1">
                <a:spLocks noRot="1" noChangeAspect="1" noMove="1" noResize="1" noEditPoints="1" noAdjustHandles="1" noChangeArrowheads="1" noChangeShapeType="1" noTextEdit="1"/>
              </p:cNvSpPr>
              <p:nvPr/>
            </p:nvSpPr>
            <p:spPr>
              <a:xfrm>
                <a:off x="3229916" y="5112693"/>
                <a:ext cx="2315442" cy="312650"/>
              </a:xfrm>
              <a:prstGeom prst="rect">
                <a:avLst/>
              </a:prstGeom>
              <a:blipFill rotWithShape="0">
                <a:blip r:embed="rId11" cstate="print"/>
                <a:stretch>
                  <a:fillRect l="-2105" b="-1960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47" name="CasellaDiTesto 46"/>
              <p:cNvSpPr txBox="1"/>
              <p:nvPr/>
            </p:nvSpPr>
            <p:spPr>
              <a:xfrm>
                <a:off x="5900894" y="5171860"/>
                <a:ext cx="2434384"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m:rPr>
                              <m:sty m:val="p"/>
                            </m:rPr>
                            <a:rPr lang="el-GR" i="1" smtClean="0">
                              <a:latin typeface="Cambria Math" panose="02040503050406030204" pitchFamily="18" charset="0"/>
                            </a:rPr>
                            <m:t>Φ</m:t>
                          </m:r>
                        </m:e>
                        <m:sub>
                          <m:r>
                            <a:rPr lang="it-IT" b="0" i="1" smtClean="0">
                              <a:latin typeface="Cambria Math" panose="02040503050406030204" pitchFamily="18" charset="0"/>
                            </a:rPr>
                            <m:t>𝑇</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𝑐𝑜𝑠</m:t>
                          </m:r>
                        </m:e>
                        <m:sup>
                          <m:r>
                            <a:rPr lang="it-IT" b="0" i="1" smtClean="0">
                              <a:latin typeface="Cambria Math" panose="02040503050406030204" pitchFamily="18" charset="0"/>
                            </a:rPr>
                            <m:t>−1</m:t>
                          </m:r>
                        </m:sup>
                      </m:sSup>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m:t>
                          </m:r>
                          <m:rad>
                            <m:radPr>
                              <m:degHide m:val="on"/>
                              <m:ctrlPr>
                                <a:rPr lang="it-IT" b="0" i="1" smtClean="0">
                                  <a:latin typeface="Cambria Math" panose="02040503050406030204" pitchFamily="18" charset="0"/>
                                </a:rPr>
                              </m:ctrlPr>
                            </m:radPr>
                            <m:deg/>
                            <m:e>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1</m:t>
                                  </m:r>
                                  <m:r>
                                    <a:rPr lang="it-IT" b="0" i="1" smtClean="0">
                                      <a:latin typeface="Cambria Math" panose="02040503050406030204" pitchFamily="18" charset="0"/>
                                    </a:rPr>
                                    <m:t>𝑇</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𝑔</m:t>
                                  </m:r>
                                </m:e>
                                <m:sub>
                                  <m:r>
                                    <a:rPr lang="it-IT" b="0" i="1" smtClean="0">
                                      <a:latin typeface="Cambria Math" panose="02040503050406030204" pitchFamily="18" charset="0"/>
                                    </a:rPr>
                                    <m:t>2</m:t>
                                  </m:r>
                                </m:sub>
                              </m:sSub>
                            </m:e>
                          </m:rad>
                        </m:e>
                      </m:d>
                    </m:oMath>
                  </m:oMathPara>
                </a14:m>
                <a:endParaRPr lang="en-GB" dirty="0"/>
              </a:p>
            </p:txBody>
          </p:sp>
        </mc:Choice>
        <mc:Fallback>
          <p:sp>
            <p:nvSpPr>
              <p:cNvPr id="47" name="CasellaDiTesto 46"/>
              <p:cNvSpPr txBox="1">
                <a:spLocks noRot="1" noChangeAspect="1" noMove="1" noResize="1" noEditPoints="1" noAdjustHandles="1" noChangeArrowheads="1" noChangeShapeType="1" noTextEdit="1"/>
              </p:cNvSpPr>
              <p:nvPr/>
            </p:nvSpPr>
            <p:spPr>
              <a:xfrm>
                <a:off x="5900894" y="5171860"/>
                <a:ext cx="2434384" cy="312650"/>
              </a:xfrm>
              <a:prstGeom prst="rect">
                <a:avLst/>
              </a:prstGeom>
              <a:blipFill rotWithShape="0">
                <a:blip r:embed="rId12" cstate="print"/>
                <a:stretch>
                  <a:fillRect l="-251" b="-1730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48" name="CasellaDiTesto 47"/>
              <p:cNvSpPr txBox="1"/>
              <p:nvPr/>
            </p:nvSpPr>
            <p:spPr>
              <a:xfrm>
                <a:off x="4116090" y="5834580"/>
                <a:ext cx="2739106" cy="4706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rPr>
                            <m:t>Φ</m:t>
                          </m:r>
                        </m:e>
                        <m:sub>
                          <m:r>
                            <a:rPr lang="it-IT" b="0" i="1" smtClean="0">
                              <a:latin typeface="Cambria Math" panose="02040503050406030204" pitchFamily="18" charset="0"/>
                            </a:rPr>
                            <m:t>𝑆𝑇</m:t>
                          </m:r>
                        </m:sub>
                      </m:sSub>
                      <m:r>
                        <a:rPr lang="it-IT" b="0" i="1" smtClean="0">
                          <a:latin typeface="Cambria Math" panose="02040503050406030204" pitchFamily="18" charset="0"/>
                        </a:rPr>
                        <m:t>=</m:t>
                      </m:r>
                      <m:d>
                        <m:dPr>
                          <m:begChr m:val="|"/>
                          <m:endChr m:val="|"/>
                          <m:ctrlPr>
                            <a:rPr lang="it-IT" b="0" i="1" smtClean="0">
                              <a:latin typeface="Cambria Math" panose="02040503050406030204" pitchFamily="18" charset="0"/>
                            </a:rPr>
                          </m:ctrlPr>
                        </m:dPr>
                        <m:e>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it-IT" i="1">
                                  <a:latin typeface="Cambria Math" panose="02040503050406030204" pitchFamily="18" charset="0"/>
                                </a:rPr>
                                <m:t>𝑆</m:t>
                              </m:r>
                            </m:sub>
                          </m:sSub>
                          <m:sSub>
                            <m:sSubPr>
                              <m:ctrlPr>
                                <a:rPr lang="en-GB" i="1">
                                  <a:latin typeface="Cambria Math" panose="02040503050406030204" pitchFamily="18" charset="0"/>
                                </a:rPr>
                              </m:ctrlPr>
                            </m:sSubPr>
                            <m:e>
                              <m:r>
                                <a:rPr lang="it-IT" b="0" i="1" smtClean="0">
                                  <a:latin typeface="Cambria Math" panose="02040503050406030204" pitchFamily="18" charset="0"/>
                                </a:rPr>
                                <m:t>−</m:t>
                              </m:r>
                              <m:r>
                                <m:rPr>
                                  <m:sty m:val="p"/>
                                </m:rPr>
                                <a:rPr lang="el-GR" i="1">
                                  <a:latin typeface="Cambria Math" panose="02040503050406030204" pitchFamily="18" charset="0"/>
                                </a:rPr>
                                <m:t>Φ</m:t>
                              </m:r>
                            </m:e>
                            <m:sub>
                              <m:r>
                                <a:rPr lang="it-IT" b="0" i="1" smtClean="0">
                                  <a:latin typeface="Cambria Math" panose="02040503050406030204" pitchFamily="18" charset="0"/>
                                </a:rPr>
                                <m:t>𝑇</m:t>
                              </m:r>
                            </m:sub>
                          </m:sSub>
                        </m:e>
                      </m:d>
                      <m:r>
                        <a:rPr lang="it-IT" b="0" i="1" smtClean="0">
                          <a:latin typeface="Cambria Math" panose="02040503050406030204" pitchFamily="18" charset="0"/>
                          <a:ea typeface="Cambria Math" panose="02040503050406030204" pitchFamily="18" charset="0"/>
                        </a:rPr>
                        <m:t>&lt;</m:t>
                      </m:r>
                      <m:r>
                        <a:rPr lang="it-IT" b="0" i="1" smtClean="0">
                          <a:latin typeface="Cambria Math" panose="02040503050406030204" pitchFamily="18" charset="0"/>
                          <a:ea typeface="Cambria Math" panose="02040503050406030204" pitchFamily="18" charset="0"/>
                        </a:rPr>
                        <m:t>𝛾</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𝜋</m:t>
                          </m:r>
                        </m:num>
                        <m:den>
                          <m:r>
                            <a:rPr lang="it-IT" b="0" i="1" smtClean="0">
                              <a:latin typeface="Cambria Math" panose="02040503050406030204" pitchFamily="18" charset="0"/>
                              <a:ea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𝐹</m:t>
                          </m:r>
                        </m:den>
                      </m:f>
                    </m:oMath>
                  </m:oMathPara>
                </a14:m>
                <a:endParaRPr lang="en-GB" dirty="0"/>
              </a:p>
            </p:txBody>
          </p:sp>
        </mc:Choice>
        <mc:Fallback>
          <p:sp>
            <p:nvSpPr>
              <p:cNvPr id="48" name="CasellaDiTesto 47"/>
              <p:cNvSpPr txBox="1">
                <a:spLocks noRot="1" noChangeAspect="1" noMove="1" noResize="1" noEditPoints="1" noAdjustHandles="1" noChangeArrowheads="1" noChangeShapeType="1" noTextEdit="1"/>
              </p:cNvSpPr>
              <p:nvPr/>
            </p:nvSpPr>
            <p:spPr>
              <a:xfrm>
                <a:off x="4116090" y="5834580"/>
                <a:ext cx="2739106" cy="470642"/>
              </a:xfrm>
              <a:prstGeom prst="rect">
                <a:avLst/>
              </a:prstGeom>
              <a:blipFill rotWithShape="0">
                <a:blip r:embed="rId13" cstate="print"/>
                <a:stretch>
                  <a:fillRect/>
                </a:stretch>
              </a:blipFill>
            </p:spPr>
            <p:txBody>
              <a:bodyPr/>
              <a:lstStyle/>
              <a:p>
                <a:r>
                  <a:rPr lang="en-GB">
                    <a:noFill/>
                  </a:rPr>
                  <a:t> </a:t>
                </a:r>
              </a:p>
            </p:txBody>
          </p:sp>
        </mc:Fallback>
      </mc:AlternateContent>
      <p:sp>
        <p:nvSpPr>
          <p:cNvPr id="49" name="Rettangolo 48"/>
          <p:cNvSpPr/>
          <p:nvPr/>
        </p:nvSpPr>
        <p:spPr>
          <a:xfrm>
            <a:off x="3599376" y="2775502"/>
            <a:ext cx="1516762" cy="400110"/>
          </a:xfrm>
          <a:prstGeom prst="rect">
            <a:avLst/>
          </a:prstGeom>
        </p:spPr>
        <p:txBody>
          <a:bodyPr wrap="none">
            <a:spAutoFit/>
          </a:bodyPr>
          <a:lstStyle/>
          <a:p>
            <a:r>
              <a:rPr lang="en-GB" sz="2000" b="1" dirty="0" smtClean="0">
                <a:latin typeface="Baskerville Old Face" panose="02020602080505020303" pitchFamily="18" charset="0"/>
              </a:rPr>
              <a:t>Sagittal plane</a:t>
            </a:r>
            <a:endParaRPr lang="en-GB" sz="2000" b="1" dirty="0"/>
          </a:p>
        </p:txBody>
      </p:sp>
      <p:sp>
        <p:nvSpPr>
          <p:cNvPr id="50" name="Rettangolo 49"/>
          <p:cNvSpPr/>
          <p:nvPr/>
        </p:nvSpPr>
        <p:spPr>
          <a:xfrm>
            <a:off x="6163097" y="2786539"/>
            <a:ext cx="1920719" cy="400110"/>
          </a:xfrm>
          <a:prstGeom prst="rect">
            <a:avLst/>
          </a:prstGeom>
        </p:spPr>
        <p:txBody>
          <a:bodyPr wrap="none">
            <a:spAutoFit/>
          </a:bodyPr>
          <a:lstStyle/>
          <a:p>
            <a:r>
              <a:rPr lang="en-GB" sz="2000" b="1" dirty="0" smtClean="0">
                <a:latin typeface="Baskerville Old Face" panose="02020602080505020303" pitchFamily="18" charset="0"/>
              </a:rPr>
              <a:t>Transverse plane</a:t>
            </a:r>
            <a:endParaRPr lang="en-GB" sz="2000" b="1" dirty="0"/>
          </a:p>
        </p:txBody>
      </p:sp>
      <p:cxnSp>
        <p:nvCxnSpPr>
          <p:cNvPr id="51" name="Connettore 2 50"/>
          <p:cNvCxnSpPr/>
          <p:nvPr/>
        </p:nvCxnSpPr>
        <p:spPr>
          <a:xfrm flipV="1">
            <a:off x="3302266" y="2333339"/>
            <a:ext cx="953306" cy="83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Ovale 51"/>
          <p:cNvSpPr/>
          <p:nvPr/>
        </p:nvSpPr>
        <p:spPr>
          <a:xfrm>
            <a:off x="6163096" y="4474316"/>
            <a:ext cx="1800133" cy="489186"/>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Connettore 2 52"/>
          <p:cNvCxnSpPr>
            <a:stCxn id="41" idx="2"/>
            <a:endCxn id="43" idx="0"/>
          </p:cNvCxnSpPr>
          <p:nvPr/>
        </p:nvCxnSpPr>
        <p:spPr>
          <a:xfrm flipH="1">
            <a:off x="4263013" y="4033542"/>
            <a:ext cx="1" cy="40529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Connettore 2 53"/>
          <p:cNvCxnSpPr/>
          <p:nvPr/>
        </p:nvCxnSpPr>
        <p:spPr>
          <a:xfrm flipH="1">
            <a:off x="7050275" y="4107598"/>
            <a:ext cx="1" cy="40529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rot="5400000">
            <a:off x="4114183" y="4183053"/>
            <a:ext cx="2808000" cy="21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a:off x="494653" y="3150032"/>
            <a:ext cx="7795114" cy="4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a:off x="494653" y="4991302"/>
            <a:ext cx="7795114" cy="4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ttore 2 57"/>
          <p:cNvCxnSpPr>
            <a:stCxn id="46" idx="2"/>
          </p:cNvCxnSpPr>
          <p:nvPr/>
        </p:nvCxnSpPr>
        <p:spPr>
          <a:xfrm>
            <a:off x="4387637" y="5425343"/>
            <a:ext cx="358434" cy="48986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ttore 2 58"/>
          <p:cNvCxnSpPr>
            <a:stCxn id="47" idx="2"/>
          </p:cNvCxnSpPr>
          <p:nvPr/>
        </p:nvCxnSpPr>
        <p:spPr>
          <a:xfrm flipH="1">
            <a:off x="6462508" y="5484510"/>
            <a:ext cx="655578" cy="4306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0" name="Ovale 59"/>
          <p:cNvSpPr/>
          <p:nvPr/>
        </p:nvSpPr>
        <p:spPr>
          <a:xfrm>
            <a:off x="3961475" y="5722344"/>
            <a:ext cx="3113415" cy="807314"/>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Connettore 1 60"/>
          <p:cNvCxnSpPr/>
          <p:nvPr/>
        </p:nvCxnSpPr>
        <p:spPr>
          <a:xfrm rot="5400000">
            <a:off x="1858712" y="4183054"/>
            <a:ext cx="2808000" cy="21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7436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Cavity design - </a:t>
            </a:r>
            <a:r>
              <a:rPr lang="en-GB" dirty="0" err="1" smtClean="0"/>
              <a:t>fwhm</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126</a:t>
            </a:fld>
            <a:endParaRPr lang="en-GB"/>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00669" y="1905945"/>
            <a:ext cx="8990661" cy="4685589"/>
          </a:xfrm>
          <a:prstGeom prst="rect">
            <a:avLst/>
          </a:prstGeom>
        </p:spPr>
      </p:pic>
    </p:spTree>
    <p:extLst>
      <p:ext uri="{BB962C8B-B14F-4D97-AF65-F5344CB8AC3E}">
        <p14:creationId xmlns:p14="http://schemas.microsoft.com/office/powerpoint/2010/main" xmlns="" val="261299898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57473" y="4333524"/>
            <a:ext cx="5429322" cy="2258258"/>
          </a:xfrm>
          <a:prstGeom prst="rect">
            <a:avLst/>
          </a:prstGeom>
        </p:spPr>
      </p:pic>
      <p:sp>
        <p:nvSpPr>
          <p:cNvPr id="2" name="Titolo 1"/>
          <p:cNvSpPr>
            <a:spLocks noGrp="1"/>
          </p:cNvSpPr>
          <p:nvPr>
            <p:ph type="title"/>
          </p:nvPr>
        </p:nvSpPr>
        <p:spPr/>
        <p:txBody>
          <a:bodyPr/>
          <a:lstStyle/>
          <a:p>
            <a:r>
              <a:rPr lang="en-GB" dirty="0" smtClean="0"/>
              <a:t>Cavity design – </a:t>
            </a:r>
            <a:r>
              <a:rPr lang="en-GB" dirty="0" err="1" smtClean="0"/>
              <a:t>gouy</a:t>
            </a:r>
            <a:r>
              <a:rPr lang="en-GB" dirty="0" smtClean="0"/>
              <a:t> phase shift</a:t>
            </a:r>
            <a:endParaRPr lang="en-GB" dirty="0"/>
          </a:p>
        </p:txBody>
      </p:sp>
      <p:pic>
        <p:nvPicPr>
          <p:cNvPr id="5" name="Segnaposto contenuto 4"/>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1816" y="1901125"/>
            <a:ext cx="5563376" cy="2373989"/>
          </a:xfrm>
        </p:spPr>
      </p:pic>
      <p:sp>
        <p:nvSpPr>
          <p:cNvPr id="4" name="Segnaposto numero diapositiva 3"/>
          <p:cNvSpPr>
            <a:spLocks noGrp="1"/>
          </p:cNvSpPr>
          <p:nvPr>
            <p:ph type="sldNum" sz="quarter" idx="12"/>
          </p:nvPr>
        </p:nvSpPr>
        <p:spPr>
          <a:xfrm>
            <a:off x="10585027" y="6492875"/>
            <a:ext cx="1052508" cy="365125"/>
          </a:xfrm>
        </p:spPr>
        <p:txBody>
          <a:bodyPr/>
          <a:lstStyle/>
          <a:p>
            <a:fld id="{5CE5AED5-0585-4EAF-A7DF-C2F0C4AB30D7}" type="slidenum">
              <a:rPr lang="en-GB" smtClean="0"/>
              <a:pPr/>
              <a:t>127</a:t>
            </a:fld>
            <a:endParaRPr lang="en-GB" dirty="0"/>
          </a:p>
        </p:txBody>
      </p:sp>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57473" y="1901125"/>
            <a:ext cx="5480062" cy="2373989"/>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1817" y="4333524"/>
            <a:ext cx="5563376" cy="2414603"/>
          </a:xfrm>
          <a:prstGeom prst="rect">
            <a:avLst/>
          </a:prstGeom>
        </p:spPr>
      </p:pic>
    </p:spTree>
    <p:extLst>
      <p:ext uri="{BB962C8B-B14F-4D97-AF65-F5344CB8AC3E}">
        <p14:creationId xmlns:p14="http://schemas.microsoft.com/office/powerpoint/2010/main" xmlns="" val="36054723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Cavity design – transverse mode spacing</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128</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0121" y="1839372"/>
            <a:ext cx="2448119" cy="2277320"/>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92194" y="1834100"/>
            <a:ext cx="2438888" cy="2282592"/>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2060" y="4505320"/>
            <a:ext cx="2431194" cy="2297324"/>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91318" y="4504224"/>
            <a:ext cx="2432732" cy="2289630"/>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363933" y="1834324"/>
            <a:ext cx="2412729" cy="2282368"/>
          </a:xfrm>
          <a:prstGeom prst="rect">
            <a:avLst/>
          </a:prstGeom>
        </p:spPr>
      </p:pic>
      <p:pic>
        <p:nvPicPr>
          <p:cNvPr id="10" name="Immagine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254139" y="1837504"/>
            <a:ext cx="2428116" cy="2279188"/>
          </a:xfrm>
          <a:prstGeom prst="rect">
            <a:avLst/>
          </a:prstGeom>
        </p:spPr>
      </p:pic>
      <p:pic>
        <p:nvPicPr>
          <p:cNvPr id="11" name="Immagine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363934" y="4497435"/>
            <a:ext cx="2412728" cy="2282469"/>
          </a:xfrm>
          <a:prstGeom prst="rect">
            <a:avLst/>
          </a:prstGeom>
        </p:spPr>
      </p:pic>
      <p:pic>
        <p:nvPicPr>
          <p:cNvPr id="12" name="Immagine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255674" y="4496496"/>
            <a:ext cx="2438887" cy="2275882"/>
          </a:xfrm>
          <a:prstGeom prst="rect">
            <a:avLst/>
          </a:prstGeom>
        </p:spPr>
      </p:pic>
    </p:spTree>
    <p:extLst>
      <p:ext uri="{BB962C8B-B14F-4D97-AF65-F5344CB8AC3E}">
        <p14:creationId xmlns:p14="http://schemas.microsoft.com/office/powerpoint/2010/main" xmlns="" val="173812426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Thermal expansion and material choice</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129</a:t>
            </a:fld>
            <a:endParaRPr lang="en-GB"/>
          </a:p>
        </p:txBody>
      </p:sp>
      <p:pic>
        <p:nvPicPr>
          <p:cNvPr id="7" name="Immagine 6" descr="Ritaglio schermata"/>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04006" y="1936103"/>
            <a:ext cx="7106802" cy="1121965"/>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63830" y="2470349"/>
            <a:ext cx="2904419" cy="2951999"/>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26260" y="3393016"/>
            <a:ext cx="2670272" cy="2951999"/>
          </a:xfrm>
          <a:prstGeom prst="rect">
            <a:avLst/>
          </a:prstGeom>
        </p:spPr>
      </p:pic>
      <mc:AlternateContent xmlns:mc="http://schemas.openxmlformats.org/markup-compatibility/2006">
        <mc:Choice xmlns:a14="http://schemas.microsoft.com/office/drawing/2010/main" xmlns="" Requires="a14">
          <p:sp>
            <p:nvSpPr>
              <p:cNvPr id="10" name="CasellaDiTesto 9"/>
              <p:cNvSpPr txBox="1"/>
              <p:nvPr/>
            </p:nvSpPr>
            <p:spPr>
              <a:xfrm>
                <a:off x="7626435" y="4081553"/>
                <a:ext cx="3018262"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𝐺</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𝑖𝑛</m:t>
                          </m:r>
                        </m:sub>
                      </m:sSub>
                      <m:d>
                        <m:dPr>
                          <m:ctrlPr>
                            <a:rPr lang="it-IT" b="0" i="1" smtClean="0">
                              <a:latin typeface="Cambria Math" panose="02040503050406030204" pitchFamily="18" charset="0"/>
                            </a:rPr>
                          </m:ctrlPr>
                        </m:dPr>
                        <m:e>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2</m:t>
                                  </m:r>
                                </m:sub>
                              </m:sSub>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1</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2</m:t>
                                  </m:r>
                                </m:sub>
                              </m:sSub>
                            </m:den>
                          </m:f>
                          <m:r>
                            <a:rPr lang="it-IT" b="0" i="1" smtClean="0">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4</m:t>
                                  </m:r>
                                </m:sub>
                              </m:sSub>
                            </m:num>
                            <m:den>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3</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4</m:t>
                                  </m:r>
                                </m:sub>
                              </m:sSub>
                            </m:den>
                          </m:f>
                        </m:e>
                      </m:d>
                    </m:oMath>
                  </m:oMathPara>
                </a14:m>
                <a:endParaRPr lang="en-GB" dirty="0"/>
              </a:p>
            </p:txBody>
          </p:sp>
        </mc:Choice>
        <mc:Fallback>
          <p:sp>
            <p:nvSpPr>
              <p:cNvPr id="10" name="CasellaDiTesto 9"/>
              <p:cNvSpPr txBox="1">
                <a:spLocks noRot="1" noChangeAspect="1" noMove="1" noResize="1" noEditPoints="1" noAdjustHandles="1" noChangeArrowheads="1" noChangeShapeType="1" noTextEdit="1"/>
              </p:cNvSpPr>
              <p:nvPr/>
            </p:nvSpPr>
            <p:spPr>
              <a:xfrm>
                <a:off x="7626435" y="4081553"/>
                <a:ext cx="3018262" cy="622350"/>
              </a:xfrm>
              <a:prstGeom prst="rect">
                <a:avLst/>
              </a:prstGeom>
              <a:blipFill rotWithShape="0">
                <a:blip r:embed="rId5"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11" name="CasellaDiTesto 10"/>
              <p:cNvSpPr txBox="1"/>
              <p:nvPr/>
            </p:nvSpPr>
            <p:spPr>
              <a:xfrm>
                <a:off x="7554543" y="5286532"/>
                <a:ext cx="3123612"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2</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1</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𝐺</m:t>
                              </m:r>
                            </m:sub>
                          </m:sSub>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3</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𝐺</m:t>
                              </m:r>
                            </m:sub>
                          </m:sSub>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4</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𝑖𝑛</m:t>
                              </m:r>
                            </m:sub>
                          </m:sSub>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4</m:t>
                              </m:r>
                            </m:sub>
                          </m:sSub>
                          <m:r>
                            <a:rPr lang="it-IT" b="0" i="1" smtClean="0">
                              <a:latin typeface="Cambria Math" panose="02040503050406030204" pitchFamily="18" charset="0"/>
                            </a:rPr>
                            <m:t>)</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𝑖𝑛</m:t>
                              </m:r>
                            </m:sub>
                          </m:sSub>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3</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𝐺</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3</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4</m:t>
                              </m:r>
                            </m:sub>
                          </m:sSub>
                          <m:r>
                            <a:rPr lang="it-IT" b="0" i="1" smtClean="0">
                              <a:latin typeface="Cambria Math" panose="02040503050406030204" pitchFamily="18" charset="0"/>
                            </a:rPr>
                            <m:t>)</m:t>
                          </m:r>
                        </m:den>
                      </m:f>
                    </m:oMath>
                  </m:oMathPara>
                </a14:m>
                <a:endParaRPr lang="en-GB" dirty="0"/>
              </a:p>
            </p:txBody>
          </p:sp>
        </mc:Choice>
        <mc:Fallback>
          <p:sp>
            <p:nvSpPr>
              <p:cNvPr id="11" name="CasellaDiTesto 10"/>
              <p:cNvSpPr txBox="1">
                <a:spLocks noRot="1" noChangeAspect="1" noMove="1" noResize="1" noEditPoints="1" noAdjustHandles="1" noChangeArrowheads="1" noChangeShapeType="1" noTextEdit="1"/>
              </p:cNvSpPr>
              <p:nvPr/>
            </p:nvSpPr>
            <p:spPr>
              <a:xfrm>
                <a:off x="7554543" y="5286532"/>
                <a:ext cx="3123612" cy="576761"/>
              </a:xfrm>
              <a:prstGeom prst="rect">
                <a:avLst/>
              </a:prstGeom>
              <a:blipFill rotWithShape="0">
                <a:blip r:embed="rId6" cstate="print"/>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xmlns="" val="1120616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a:bodyPr>
          <a:lstStyle/>
          <a:p>
            <a:r>
              <a:rPr lang="en-GB" dirty="0" smtClean="0"/>
              <a:t>Optical aberrations and their correction:  the thermal compensation system (TCS)</a:t>
            </a:r>
            <a:endParaRPr lang="en-GB" dirty="0"/>
          </a:p>
        </p:txBody>
      </p:sp>
      <p:sp>
        <p:nvSpPr>
          <p:cNvPr id="7" name="Segnaposto testo 6"/>
          <p:cNvSpPr>
            <a:spLocks noGrp="1"/>
          </p:cNvSpPr>
          <p:nvPr>
            <p:ph type="body" idx="1"/>
          </p:nvPr>
        </p:nvSpPr>
        <p:spPr/>
        <p:txBody>
          <a:bodyPr/>
          <a:lstStyle/>
          <a:p>
            <a:endParaRPr lang="en-GB" dirty="0"/>
          </a:p>
        </p:txBody>
      </p:sp>
      <p:sp>
        <p:nvSpPr>
          <p:cNvPr id="5" name="Segnaposto numero diapositiva 4"/>
          <p:cNvSpPr>
            <a:spLocks noGrp="1"/>
          </p:cNvSpPr>
          <p:nvPr>
            <p:ph type="sldNum" sz="quarter" idx="12"/>
          </p:nvPr>
        </p:nvSpPr>
        <p:spPr>
          <a:xfrm>
            <a:off x="10558297" y="6486541"/>
            <a:ext cx="1052510" cy="365125"/>
          </a:xfrm>
        </p:spPr>
        <p:txBody>
          <a:bodyPr/>
          <a:lstStyle/>
          <a:p>
            <a:fld id="{5CE5AED5-0585-4EAF-A7DF-C2F0C4AB30D7}" type="slidenum">
              <a:rPr lang="en-GB" smtClean="0"/>
              <a:pPr/>
              <a:t>13</a:t>
            </a:fld>
            <a:endParaRPr lang="en-GB"/>
          </a:p>
        </p:txBody>
      </p:sp>
      <p:sp>
        <p:nvSpPr>
          <p:cNvPr id="9"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57902835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Thermal expansion and material choice</a:t>
            </a:r>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130</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94214" y="2253984"/>
            <a:ext cx="5414796" cy="3799649"/>
          </a:xfrm>
          <a:prstGeom prst="rect">
            <a:avLst/>
          </a:prstGeom>
        </p:spPr>
      </p:pic>
      <p:sp>
        <p:nvSpPr>
          <p:cNvPr id="6" name="Rettangolo 5"/>
          <p:cNvSpPr/>
          <p:nvPr/>
        </p:nvSpPr>
        <p:spPr>
          <a:xfrm>
            <a:off x="581192" y="2030151"/>
            <a:ext cx="5404893" cy="4247317"/>
          </a:xfrm>
          <a:prstGeom prst="rect">
            <a:avLst/>
          </a:prstGeom>
        </p:spPr>
        <p:txBody>
          <a:bodyPr wrap="square">
            <a:spAutoFit/>
          </a:bodyPr>
          <a:lstStyle/>
          <a:p>
            <a:pPr algn="just"/>
            <a:r>
              <a:rPr lang="en-GB" dirty="0" smtClean="0">
                <a:solidFill>
                  <a:srgbClr val="000000"/>
                </a:solidFill>
              </a:rPr>
              <a:t>The fluctuations </a:t>
            </a:r>
            <a:r>
              <a:rPr lang="en-GB" dirty="0">
                <a:solidFill>
                  <a:srgbClr val="000000"/>
                </a:solidFill>
              </a:rPr>
              <a:t>has been always of the order of some tenths of </a:t>
            </a:r>
            <a:r>
              <a:rPr lang="en-GB" dirty="0" smtClean="0">
                <a:solidFill>
                  <a:srgbClr val="000000"/>
                </a:solidFill>
              </a:rPr>
              <a:t>°C (largest one: </a:t>
            </a:r>
            <a:r>
              <a:rPr lang="en-GB" dirty="0" err="1" smtClean="0">
                <a:solidFill>
                  <a:srgbClr val="000000"/>
                </a:solidFill>
              </a:rPr>
              <a:t>T</a:t>
            </a:r>
            <a:r>
              <a:rPr lang="en-GB" baseline="-25000" dirty="0" err="1" smtClean="0">
                <a:solidFill>
                  <a:srgbClr val="000000"/>
                </a:solidFill>
              </a:rPr>
              <a:t>max</a:t>
            </a:r>
            <a:r>
              <a:rPr lang="en-GB" dirty="0" smtClean="0">
                <a:solidFill>
                  <a:srgbClr val="000000"/>
                </a:solidFill>
              </a:rPr>
              <a:t>=0.728 °C). </a:t>
            </a:r>
          </a:p>
          <a:p>
            <a:pPr algn="just"/>
            <a:endParaRPr lang="en-GB" dirty="0" smtClean="0">
              <a:solidFill>
                <a:srgbClr val="000000"/>
              </a:solidFill>
            </a:endParaRPr>
          </a:p>
          <a:p>
            <a:pPr algn="just"/>
            <a:r>
              <a:rPr lang="en-GB" dirty="0" smtClean="0">
                <a:solidFill>
                  <a:srgbClr val="000000"/>
                </a:solidFill>
              </a:rPr>
              <a:t>Expected </a:t>
            </a:r>
            <a:r>
              <a:rPr lang="en-GB" dirty="0">
                <a:solidFill>
                  <a:srgbClr val="000000"/>
                </a:solidFill>
              </a:rPr>
              <a:t>change of the cavity length due to </a:t>
            </a:r>
            <a:r>
              <a:rPr lang="en-GB" dirty="0" smtClean="0">
                <a:solidFill>
                  <a:srgbClr val="000000"/>
                </a:solidFill>
              </a:rPr>
              <a:t>environmental thermal fluctuations:</a:t>
            </a:r>
          </a:p>
          <a:p>
            <a:pPr algn="just"/>
            <a:r>
              <a:rPr lang="en-GB" dirty="0" smtClean="0">
                <a:solidFill>
                  <a:srgbClr val="000000"/>
                </a:solidFill>
              </a:rPr>
              <a:t>- 0.5 µm </a:t>
            </a:r>
            <a:r>
              <a:rPr lang="en-GB" dirty="0">
                <a:solidFill>
                  <a:srgbClr val="000000"/>
                </a:solidFill>
              </a:rPr>
              <a:t>for an invar-made </a:t>
            </a:r>
            <a:r>
              <a:rPr lang="en-GB" dirty="0" smtClean="0">
                <a:solidFill>
                  <a:srgbClr val="000000"/>
                </a:solidFill>
              </a:rPr>
              <a:t>cavity;</a:t>
            </a:r>
          </a:p>
          <a:p>
            <a:pPr algn="just"/>
            <a:r>
              <a:rPr lang="en-GB" dirty="0" smtClean="0">
                <a:solidFill>
                  <a:srgbClr val="000000"/>
                </a:solidFill>
              </a:rPr>
              <a:t>- </a:t>
            </a:r>
            <a:r>
              <a:rPr lang="en-GB" dirty="0">
                <a:solidFill>
                  <a:srgbClr val="000000"/>
                </a:solidFill>
              </a:rPr>
              <a:t>8.5 µ</a:t>
            </a:r>
            <a:r>
              <a:rPr lang="en-GB" dirty="0" smtClean="0">
                <a:solidFill>
                  <a:srgbClr val="000000"/>
                </a:solidFill>
              </a:rPr>
              <a:t>m </a:t>
            </a:r>
            <a:r>
              <a:rPr lang="en-GB" dirty="0"/>
              <a:t>for an </a:t>
            </a:r>
            <a:r>
              <a:rPr lang="en-GB" dirty="0" err="1"/>
              <a:t>aluminum</a:t>
            </a:r>
            <a:r>
              <a:rPr lang="en-GB" dirty="0"/>
              <a:t>-made </a:t>
            </a:r>
            <a:r>
              <a:rPr lang="en-GB" dirty="0" smtClean="0"/>
              <a:t>cavity. </a:t>
            </a:r>
          </a:p>
          <a:p>
            <a:pPr algn="just"/>
            <a:endParaRPr lang="en-GB" dirty="0" smtClean="0"/>
          </a:p>
          <a:p>
            <a:pPr algn="just"/>
            <a:r>
              <a:rPr lang="en-GB" dirty="0" smtClean="0"/>
              <a:t>The </a:t>
            </a:r>
            <a:r>
              <a:rPr lang="en-GB" dirty="0"/>
              <a:t>present available actuators </a:t>
            </a:r>
            <a:r>
              <a:rPr lang="en-GB" dirty="0" smtClean="0"/>
              <a:t>have </a:t>
            </a:r>
            <a:r>
              <a:rPr lang="en-GB" dirty="0"/>
              <a:t>a dynamic range </a:t>
            </a:r>
            <a:r>
              <a:rPr lang="en-GB" dirty="0" smtClean="0"/>
              <a:t>of tens </a:t>
            </a:r>
            <a:r>
              <a:rPr lang="en-GB" dirty="0"/>
              <a:t>of </a:t>
            </a:r>
            <a:r>
              <a:rPr lang="en-GB" dirty="0" smtClean="0">
                <a:solidFill>
                  <a:srgbClr val="000000"/>
                </a:solidFill>
              </a:rPr>
              <a:t>µ</a:t>
            </a:r>
            <a:r>
              <a:rPr lang="en-GB" dirty="0" smtClean="0"/>
              <a:t>m. </a:t>
            </a:r>
          </a:p>
          <a:p>
            <a:pPr algn="just"/>
            <a:endParaRPr lang="en-GB" dirty="0"/>
          </a:p>
          <a:p>
            <a:pPr algn="just"/>
            <a:r>
              <a:rPr lang="en-GB" dirty="0" smtClean="0"/>
              <a:t>The invar is preferred </a:t>
            </a:r>
            <a:r>
              <a:rPr lang="en-GB" dirty="0"/>
              <a:t>in order to have in future an easier development and implementation of a </a:t>
            </a:r>
            <a:r>
              <a:rPr lang="en-GB" dirty="0" smtClean="0"/>
              <a:t>proper control </a:t>
            </a:r>
            <a:r>
              <a:rPr lang="en-GB" dirty="0"/>
              <a:t>acting on the piezo-electric actuator to keep the cavity at the right working point.</a:t>
            </a:r>
          </a:p>
        </p:txBody>
      </p:sp>
    </p:spTree>
    <p:extLst>
      <p:ext uri="{BB962C8B-B14F-4D97-AF65-F5344CB8AC3E}">
        <p14:creationId xmlns:p14="http://schemas.microsoft.com/office/powerpoint/2010/main" xmlns="" val="26065537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Mode matching telescope</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131</a:t>
            </a:fld>
            <a:endParaRPr lang="en-GB"/>
          </a:p>
        </p:txBody>
      </p:sp>
      <p:pic>
        <p:nvPicPr>
          <p:cNvPr id="5" name="Segnaposto contenuto 4" descr="Ritaglio schermata"/>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07203" y="1863103"/>
            <a:ext cx="8912178" cy="4983677"/>
          </a:xfrm>
          <a:prstGeom prst="rect">
            <a:avLst/>
          </a:prstGeom>
        </p:spPr>
      </p:pic>
    </p:spTree>
    <p:extLst>
      <p:ext uri="{BB962C8B-B14F-4D97-AF65-F5344CB8AC3E}">
        <p14:creationId xmlns:p14="http://schemas.microsoft.com/office/powerpoint/2010/main" xmlns="" val="260837980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Actuators status and mapping</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132</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4516" y="3007380"/>
            <a:ext cx="4426270" cy="357854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7869" y="3007380"/>
            <a:ext cx="5712939" cy="3578544"/>
          </a:xfrm>
          <a:prstGeom prst="rect">
            <a:avLst/>
          </a:prstGeom>
        </p:spPr>
      </p:pic>
      <p:sp>
        <p:nvSpPr>
          <p:cNvPr id="7" name="Rettangolo 6"/>
          <p:cNvSpPr/>
          <p:nvPr/>
        </p:nvSpPr>
        <p:spPr>
          <a:xfrm>
            <a:off x="6776477" y="1995141"/>
            <a:ext cx="1693334" cy="369332"/>
          </a:xfrm>
          <a:prstGeom prst="rect">
            <a:avLst/>
          </a:prstGeom>
        </p:spPr>
        <p:txBody>
          <a:bodyPr wrap="square">
            <a:spAutoFit/>
          </a:bodyPr>
          <a:lstStyle/>
          <a:p>
            <a:pPr algn="just"/>
            <a:r>
              <a:rPr lang="en-GB" dirty="0"/>
              <a:t>Actuator status</a:t>
            </a:r>
          </a:p>
        </p:txBody>
      </p:sp>
      <p:sp>
        <p:nvSpPr>
          <p:cNvPr id="8" name="Rettangolo 7"/>
          <p:cNvSpPr/>
          <p:nvPr/>
        </p:nvSpPr>
        <p:spPr>
          <a:xfrm>
            <a:off x="1791106" y="1995141"/>
            <a:ext cx="2010727" cy="369332"/>
          </a:xfrm>
          <a:prstGeom prst="rect">
            <a:avLst/>
          </a:prstGeom>
        </p:spPr>
        <p:txBody>
          <a:bodyPr wrap="square">
            <a:spAutoFit/>
          </a:bodyPr>
          <a:lstStyle/>
          <a:p>
            <a:pPr algn="just"/>
            <a:r>
              <a:rPr lang="en-GB" dirty="0"/>
              <a:t>Actuator mapping</a:t>
            </a:r>
          </a:p>
        </p:txBody>
      </p:sp>
    </p:spTree>
    <p:extLst>
      <p:ext uri="{BB962C8B-B14F-4D97-AF65-F5344CB8AC3E}">
        <p14:creationId xmlns:p14="http://schemas.microsoft.com/office/powerpoint/2010/main" xmlns="" val="30645246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Average stroke evaluation</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133</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16734" y="2813999"/>
            <a:ext cx="5538852" cy="2501417"/>
          </a:xfrm>
          <a:prstGeom prst="rect">
            <a:avLst/>
          </a:prstGeom>
        </p:spPr>
      </p:pic>
      <mc:AlternateContent xmlns:mc="http://schemas.openxmlformats.org/markup-compatibility/2006">
        <mc:Choice xmlns:a14="http://schemas.microsoft.com/office/drawing/2010/main" xmlns="" Requires="a14">
          <p:sp>
            <p:nvSpPr>
              <p:cNvPr id="6" name="CasellaDiTesto 5"/>
              <p:cNvSpPr txBox="1"/>
              <p:nvPr/>
            </p:nvSpPr>
            <p:spPr>
              <a:xfrm>
                <a:off x="3010365" y="3726760"/>
                <a:ext cx="718145" cy="524182"/>
              </a:xfrm>
              <a:prstGeom prst="rect">
                <a:avLst/>
              </a:prstGeom>
              <a:noFill/>
            </p:spPr>
            <p:txBody>
              <a:bodyPr wrap="none" lIns="0" tIns="0" rIns="0" bIns="0" rtlCol="0">
                <a:spAutoFit/>
              </a:bodyPr>
              <a:lstStyle/>
              <a:p>
                <a:pPr>
                  <a:buClr>
                    <a:schemeClr val="accent2"/>
                  </a:buClr>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𝑠</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𝑛</m:t>
                          </m:r>
                          <m:r>
                            <m:rPr>
                              <m:sty m:val="p"/>
                            </m:rPr>
                            <a:rPr lang="el-GR" b="0" i="1" smtClean="0">
                              <a:latin typeface="Cambria Math" panose="02040503050406030204" pitchFamily="18" charset="0"/>
                              <a:ea typeface="Cambria Math" panose="02040503050406030204" pitchFamily="18" charset="0"/>
                            </a:rPr>
                            <m:t>λ</m:t>
                          </m:r>
                        </m:num>
                        <m:den>
                          <m:r>
                            <a:rPr lang="it-IT" b="0" i="1" smtClean="0">
                              <a:latin typeface="Cambria Math" panose="02040503050406030204" pitchFamily="18" charset="0"/>
                            </a:rPr>
                            <m:t>2</m:t>
                          </m:r>
                        </m:den>
                      </m:f>
                    </m:oMath>
                  </m:oMathPara>
                </a14:m>
                <a:endParaRPr lang="en-GB" dirty="0"/>
              </a:p>
            </p:txBody>
          </p:sp>
        </mc:Choice>
        <mc:Fallback>
          <p:sp>
            <p:nvSpPr>
              <p:cNvPr id="6" name="CasellaDiTesto 5"/>
              <p:cNvSpPr txBox="1">
                <a:spLocks noRot="1" noChangeAspect="1" noMove="1" noResize="1" noEditPoints="1" noAdjustHandles="1" noChangeArrowheads="1" noChangeShapeType="1" noTextEdit="1"/>
              </p:cNvSpPr>
              <p:nvPr/>
            </p:nvSpPr>
            <p:spPr>
              <a:xfrm>
                <a:off x="3010365" y="3726760"/>
                <a:ext cx="718145" cy="524182"/>
              </a:xfrm>
              <a:prstGeom prst="rect">
                <a:avLst/>
              </a:prstGeom>
              <a:blipFill rotWithShape="0">
                <a:blip r:embed="rId3" cstate="print"/>
                <a:stretch>
                  <a:fillRect/>
                </a:stretch>
              </a:blipFill>
            </p:spPr>
            <p:txBody>
              <a:bodyPr/>
              <a:lstStyle/>
              <a:p>
                <a:r>
                  <a:rPr lang="en-GB">
                    <a:noFill/>
                  </a:rPr>
                  <a:t> </a:t>
                </a:r>
              </a:p>
            </p:txBody>
          </p:sp>
        </mc:Fallback>
      </mc:AlternateContent>
      <p:pic>
        <p:nvPicPr>
          <p:cNvPr id="7" name="Immagine 6" descr="Ritaglio schermata"/>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10365" y="5644138"/>
            <a:ext cx="7209554" cy="780432"/>
          </a:xfrm>
          <a:prstGeom prst="rect">
            <a:avLst/>
          </a:prstGeom>
        </p:spPr>
      </p:pic>
      <p:sp>
        <p:nvSpPr>
          <p:cNvPr id="8" name="Rettangolo 7"/>
          <p:cNvSpPr/>
          <p:nvPr/>
        </p:nvSpPr>
        <p:spPr>
          <a:xfrm>
            <a:off x="420734" y="2993012"/>
            <a:ext cx="6096000" cy="646331"/>
          </a:xfrm>
          <a:prstGeom prst="rect">
            <a:avLst/>
          </a:prstGeom>
        </p:spPr>
        <p:txBody>
          <a:bodyPr>
            <a:spAutoFit/>
          </a:bodyPr>
          <a:lstStyle/>
          <a:p>
            <a:pPr marL="285750" indent="-285750" algn="just">
              <a:buClr>
                <a:schemeClr val="accent2"/>
              </a:buClr>
              <a:buFont typeface="Wingdings" panose="05000000000000000000" pitchFamily="2" charset="2"/>
              <a:buChar char="§"/>
            </a:pPr>
            <a:r>
              <a:rPr lang="en-GB" dirty="0"/>
              <a:t>A sinusoidal actuation has been sent to all the membrane and the average stroke has been evaluated as</a:t>
            </a:r>
          </a:p>
        </p:txBody>
      </p:sp>
      <p:sp>
        <p:nvSpPr>
          <p:cNvPr id="9" name="Rettangolo 8"/>
          <p:cNvSpPr/>
          <p:nvPr/>
        </p:nvSpPr>
        <p:spPr>
          <a:xfrm>
            <a:off x="723666" y="4318575"/>
            <a:ext cx="5793070" cy="646331"/>
          </a:xfrm>
          <a:prstGeom prst="rect">
            <a:avLst/>
          </a:prstGeom>
        </p:spPr>
        <p:txBody>
          <a:bodyPr wrap="square">
            <a:spAutoFit/>
          </a:bodyPr>
          <a:lstStyle/>
          <a:p>
            <a:pPr algn="just">
              <a:buClr>
                <a:schemeClr val="accent2"/>
              </a:buClr>
            </a:pPr>
            <a:r>
              <a:rPr lang="en-GB" dirty="0"/>
              <a:t>with N the number of fringes crossing the output port in an actuation semi-period.</a:t>
            </a:r>
          </a:p>
        </p:txBody>
      </p:sp>
      <p:sp>
        <p:nvSpPr>
          <p:cNvPr id="10" name="Rettangolo 9"/>
          <p:cNvSpPr/>
          <p:nvPr/>
        </p:nvSpPr>
        <p:spPr>
          <a:xfrm>
            <a:off x="420733" y="1873536"/>
            <a:ext cx="11298173" cy="646331"/>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t>Parameter to evaluate actuators performances and dynamics: </a:t>
            </a:r>
            <a:r>
              <a:rPr lang="en-GB" b="1" dirty="0"/>
              <a:t>stroke</a:t>
            </a:r>
            <a:r>
              <a:rPr lang="en-GB" dirty="0"/>
              <a:t> and </a:t>
            </a:r>
            <a:r>
              <a:rPr lang="en-GB" b="1" dirty="0"/>
              <a:t>inter-actuator stroke</a:t>
            </a:r>
            <a:r>
              <a:rPr lang="en-GB" dirty="0"/>
              <a:t> (deformation when the maximum voltage is applied only to a single actuator, i.e. no voltage applied to all other ones).</a:t>
            </a:r>
          </a:p>
        </p:txBody>
      </p:sp>
    </p:spTree>
    <p:extLst>
      <p:ext uri="{BB962C8B-B14F-4D97-AF65-F5344CB8AC3E}">
        <p14:creationId xmlns:p14="http://schemas.microsoft.com/office/powerpoint/2010/main" xmlns="" val="30512923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Sensing setup – telescope b</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134</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34948" y="4369788"/>
            <a:ext cx="2439342" cy="195147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74290" y="4369788"/>
            <a:ext cx="2439342" cy="1951474"/>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613632" y="4369788"/>
            <a:ext cx="2439342" cy="1951474"/>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93150" y="1921345"/>
            <a:ext cx="6495453" cy="1854101"/>
          </a:xfrm>
          <a:prstGeom prst="rect">
            <a:avLst/>
          </a:prstGeom>
        </p:spPr>
      </p:pic>
      <mc:AlternateContent xmlns:mc="http://schemas.openxmlformats.org/markup-compatibility/2006">
        <mc:Choice xmlns:a14="http://schemas.microsoft.com/office/drawing/2010/main" xmlns="" Requires="a14">
          <p:sp>
            <p:nvSpPr>
              <p:cNvPr id="9" name="CasellaDiTesto 8"/>
              <p:cNvSpPr txBox="1"/>
              <p:nvPr/>
            </p:nvSpPr>
            <p:spPr>
              <a:xfrm>
                <a:off x="153586" y="3955543"/>
                <a:ext cx="2600007" cy="2120773"/>
              </a:xfrm>
              <a:prstGeom prst="rect">
                <a:avLst/>
              </a:prstGeom>
              <a:noFill/>
            </p:spPr>
            <p:txBody>
              <a:bodyPr wrap="none" rtlCol="0">
                <a:spAutoFit/>
              </a:bodyPr>
              <a:lstStyle/>
              <a:p>
                <a:r>
                  <a:rPr lang="en-GB" sz="2000" dirty="0" smtClean="0"/>
                  <a:t>Analytical computation</a:t>
                </a:r>
              </a:p>
              <a:p>
                <a:pPr marL="342900" indent="-342900">
                  <a:buFont typeface="Arial" panose="020B0604020202020204" pitchFamily="34" charset="0"/>
                  <a:buChar char="•"/>
                </a:pPr>
                <a:r>
                  <a:rPr lang="en-GB" sz="2000" dirty="0" smtClean="0"/>
                  <a:t>p</a:t>
                </a:r>
                <a:r>
                  <a:rPr lang="en-GB" sz="2000" baseline="-25000" dirty="0" smtClean="0"/>
                  <a:t>2</a:t>
                </a:r>
                <a:r>
                  <a:rPr lang="en-GB" sz="2000" dirty="0" smtClean="0"/>
                  <a:t>=102 mm</a:t>
                </a:r>
              </a:p>
              <a:p>
                <a:pPr marL="342900" indent="-342900">
                  <a:buFont typeface="Arial" panose="020B0604020202020204" pitchFamily="34" charset="0"/>
                  <a:buChar char="•"/>
                </a:pPr>
                <a:r>
                  <a:rPr lang="en-GB" sz="2000" dirty="0" smtClean="0"/>
                  <a:t>q</a:t>
                </a:r>
                <a:r>
                  <a:rPr lang="en-GB" sz="2000" baseline="-25000" dirty="0" smtClean="0"/>
                  <a:t>2</a:t>
                </a:r>
                <a:r>
                  <a:rPr lang="en-GB" sz="2000" dirty="0" smtClean="0"/>
                  <a:t>=</a:t>
                </a:r>
                <a14:m>
                  <m:oMath xmlns:m="http://schemas.openxmlformats.org/officeDocument/2006/math">
                    <m:f>
                      <m:fPr>
                        <m:ctrlPr>
                          <a:rPr lang="en-GB" sz="2000" i="1" smtClean="0">
                            <a:latin typeface="Cambria Math" panose="02040503050406030204" pitchFamily="18" charset="0"/>
                          </a:rPr>
                        </m:ctrlPr>
                      </m:fPr>
                      <m:num>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𝑓</m:t>
                            </m:r>
                          </m:e>
                          <m:sub>
                            <m:r>
                              <a:rPr lang="it-IT" sz="2000" b="0" i="1" smtClean="0">
                                <a:latin typeface="Cambria Math" panose="02040503050406030204" pitchFamily="18" charset="0"/>
                              </a:rPr>
                              <m:t>2</m:t>
                            </m:r>
                          </m:sub>
                        </m:sSub>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𝑝</m:t>
                            </m:r>
                          </m:e>
                          <m:sub>
                            <m:r>
                              <a:rPr lang="it-IT" sz="2000" b="0" i="1" smtClean="0">
                                <a:latin typeface="Cambria Math" panose="02040503050406030204" pitchFamily="18" charset="0"/>
                              </a:rPr>
                              <m:t>2</m:t>
                            </m:r>
                          </m:sub>
                        </m:sSub>
                      </m:num>
                      <m:den>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𝑝</m:t>
                            </m:r>
                          </m:e>
                          <m:sub>
                            <m:r>
                              <a:rPr lang="it-IT" sz="2000" b="0" i="1" smtClean="0">
                                <a:latin typeface="Cambria Math" panose="02040503050406030204" pitchFamily="18" charset="0"/>
                              </a:rPr>
                              <m:t>2</m:t>
                            </m:r>
                          </m:sub>
                        </m:sSub>
                        <m:r>
                          <a:rPr lang="it-IT" sz="2000" b="0" i="1" smtClean="0">
                            <a:latin typeface="Cambria Math" panose="02040503050406030204" pitchFamily="18" charset="0"/>
                          </a:rPr>
                          <m:t>−</m:t>
                        </m:r>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𝑓</m:t>
                            </m:r>
                          </m:e>
                          <m:sub>
                            <m:r>
                              <a:rPr lang="it-IT" sz="2000" b="0" i="1" smtClean="0">
                                <a:latin typeface="Cambria Math" panose="02040503050406030204" pitchFamily="18" charset="0"/>
                              </a:rPr>
                              <m:t>2</m:t>
                            </m:r>
                          </m:sub>
                        </m:sSub>
                      </m:den>
                    </m:f>
                  </m:oMath>
                </a14:m>
                <a:r>
                  <a:rPr lang="en-GB" sz="2000" dirty="0" smtClean="0"/>
                  <a:t>=-118 mm</a:t>
                </a:r>
              </a:p>
              <a:p>
                <a:pPr marL="342900" indent="-342900">
                  <a:buFont typeface="Arial" panose="020B0604020202020204" pitchFamily="34" charset="0"/>
                  <a:buChar char="•"/>
                </a:pPr>
                <a:r>
                  <a:rPr lang="en-GB" sz="2000" dirty="0" smtClean="0"/>
                  <a:t>p</a:t>
                </a:r>
                <a:r>
                  <a:rPr lang="en-GB" sz="2000" baseline="-25000" dirty="0" smtClean="0"/>
                  <a:t>3</a:t>
                </a:r>
                <a:r>
                  <a:rPr lang="en-GB" sz="2000" dirty="0" smtClean="0"/>
                  <a:t>=</a:t>
                </a:r>
                <a14:m>
                  <m:oMath xmlns:m="http://schemas.openxmlformats.org/officeDocument/2006/math">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𝑑</m:t>
                        </m:r>
                        <m:r>
                          <a:rPr lang="it-IT" sz="2000" b="0" i="1" smtClean="0">
                            <a:latin typeface="Cambria Math" panose="02040503050406030204" pitchFamily="18" charset="0"/>
                          </a:rPr>
                          <m:t>−</m:t>
                        </m:r>
                        <m:r>
                          <a:rPr lang="it-IT" sz="2000" b="0" i="1" smtClean="0">
                            <a:latin typeface="Cambria Math" panose="02040503050406030204" pitchFamily="18" charset="0"/>
                          </a:rPr>
                          <m:t>𝑞</m:t>
                        </m:r>
                      </m:e>
                      <m:sub>
                        <m:r>
                          <a:rPr lang="it-IT" sz="2000" b="0" i="1" smtClean="0">
                            <a:latin typeface="Cambria Math" panose="02040503050406030204" pitchFamily="18" charset="0"/>
                          </a:rPr>
                          <m:t>2</m:t>
                        </m:r>
                      </m:sub>
                    </m:sSub>
                  </m:oMath>
                </a14:m>
                <a:r>
                  <a:rPr lang="en-GB" sz="2000" dirty="0" smtClean="0"/>
                  <a:t>=943 mm</a:t>
                </a:r>
              </a:p>
              <a:p>
                <a:pPr marL="342900" indent="-342900">
                  <a:buFont typeface="Arial" panose="020B0604020202020204" pitchFamily="34" charset="0"/>
                  <a:buChar char="•"/>
                </a:pPr>
                <a:r>
                  <a:rPr lang="en-GB" sz="2000" dirty="0" smtClean="0"/>
                  <a:t>q</a:t>
                </a:r>
                <a:r>
                  <a:rPr lang="en-GB" sz="2000" baseline="-25000" dirty="0" smtClean="0"/>
                  <a:t>3</a:t>
                </a:r>
                <a:r>
                  <a:rPr lang="en-GB" sz="2000" dirty="0" smtClean="0"/>
                  <a:t>=</a:t>
                </a:r>
                <a14:m>
                  <m:oMath xmlns:m="http://schemas.openxmlformats.org/officeDocument/2006/math">
                    <m:f>
                      <m:fPr>
                        <m:ctrlPr>
                          <a:rPr lang="en-GB" sz="2000" i="1">
                            <a:latin typeface="Cambria Math" panose="02040503050406030204" pitchFamily="18" charset="0"/>
                          </a:rPr>
                        </m:ctrlPr>
                      </m:fPr>
                      <m:num>
                        <m:sSub>
                          <m:sSubPr>
                            <m:ctrlPr>
                              <a:rPr lang="en-GB" sz="2000" i="1">
                                <a:latin typeface="Cambria Math" panose="02040503050406030204" pitchFamily="18" charset="0"/>
                              </a:rPr>
                            </m:ctrlPr>
                          </m:sSubPr>
                          <m:e>
                            <m:r>
                              <a:rPr lang="it-IT" sz="2000" i="1">
                                <a:latin typeface="Cambria Math" panose="02040503050406030204" pitchFamily="18" charset="0"/>
                              </a:rPr>
                              <m:t>𝑓</m:t>
                            </m:r>
                          </m:e>
                          <m:sub>
                            <m:r>
                              <a:rPr lang="it-IT" sz="2000" b="0" i="1" smtClean="0">
                                <a:latin typeface="Cambria Math" panose="02040503050406030204" pitchFamily="18" charset="0"/>
                              </a:rPr>
                              <m:t>3</m:t>
                            </m:r>
                          </m:sub>
                        </m:sSub>
                        <m:sSub>
                          <m:sSubPr>
                            <m:ctrlPr>
                              <a:rPr lang="en-GB" sz="2000" i="1">
                                <a:latin typeface="Cambria Math" panose="02040503050406030204" pitchFamily="18" charset="0"/>
                              </a:rPr>
                            </m:ctrlPr>
                          </m:sSubPr>
                          <m:e>
                            <m:r>
                              <a:rPr lang="it-IT" sz="2000" i="1">
                                <a:latin typeface="Cambria Math" panose="02040503050406030204" pitchFamily="18" charset="0"/>
                              </a:rPr>
                              <m:t>𝑝</m:t>
                            </m:r>
                          </m:e>
                          <m:sub>
                            <m:r>
                              <a:rPr lang="it-IT" sz="2000" b="0" i="1" smtClean="0">
                                <a:latin typeface="Cambria Math" panose="02040503050406030204" pitchFamily="18" charset="0"/>
                              </a:rPr>
                              <m:t>3</m:t>
                            </m:r>
                          </m:sub>
                        </m:sSub>
                      </m:num>
                      <m:den>
                        <m:sSub>
                          <m:sSubPr>
                            <m:ctrlPr>
                              <a:rPr lang="en-GB" sz="2000" i="1">
                                <a:latin typeface="Cambria Math" panose="02040503050406030204" pitchFamily="18" charset="0"/>
                              </a:rPr>
                            </m:ctrlPr>
                          </m:sSubPr>
                          <m:e>
                            <m:r>
                              <a:rPr lang="it-IT" sz="2000" i="1">
                                <a:latin typeface="Cambria Math" panose="02040503050406030204" pitchFamily="18" charset="0"/>
                              </a:rPr>
                              <m:t>𝑝</m:t>
                            </m:r>
                          </m:e>
                          <m:sub>
                            <m:r>
                              <a:rPr lang="it-IT" sz="2000" b="0" i="1" smtClean="0">
                                <a:latin typeface="Cambria Math" panose="02040503050406030204" pitchFamily="18" charset="0"/>
                              </a:rPr>
                              <m:t>3</m:t>
                            </m:r>
                          </m:sub>
                        </m:sSub>
                        <m:r>
                          <a:rPr lang="it-IT" sz="2000" i="1">
                            <a:latin typeface="Cambria Math" panose="02040503050406030204" pitchFamily="18" charset="0"/>
                          </a:rPr>
                          <m:t>−</m:t>
                        </m:r>
                        <m:sSub>
                          <m:sSubPr>
                            <m:ctrlPr>
                              <a:rPr lang="en-GB" sz="2000" i="1">
                                <a:latin typeface="Cambria Math" panose="02040503050406030204" pitchFamily="18" charset="0"/>
                              </a:rPr>
                            </m:ctrlPr>
                          </m:sSubPr>
                          <m:e>
                            <m:r>
                              <a:rPr lang="it-IT" sz="2000" i="1">
                                <a:latin typeface="Cambria Math" panose="02040503050406030204" pitchFamily="18" charset="0"/>
                              </a:rPr>
                              <m:t>𝑓</m:t>
                            </m:r>
                          </m:e>
                          <m:sub>
                            <m:r>
                              <a:rPr lang="it-IT" sz="2000" b="0" i="1" smtClean="0">
                                <a:latin typeface="Cambria Math" panose="02040503050406030204" pitchFamily="18" charset="0"/>
                              </a:rPr>
                              <m:t>3</m:t>
                            </m:r>
                          </m:sub>
                        </m:sSub>
                      </m:den>
                    </m:f>
                  </m:oMath>
                </a14:m>
                <a:r>
                  <a:rPr lang="en-GB" sz="2000" dirty="0" smtClean="0"/>
                  <a:t>=81.5 mm</a:t>
                </a:r>
                <a:endParaRPr lang="en-GB" sz="2000" dirty="0"/>
              </a:p>
            </p:txBody>
          </p:sp>
        </mc:Choice>
        <mc:Fallback>
          <p:sp>
            <p:nvSpPr>
              <p:cNvPr id="9" name="CasellaDiTesto 8"/>
              <p:cNvSpPr txBox="1">
                <a:spLocks noRot="1" noChangeAspect="1" noMove="1" noResize="1" noEditPoints="1" noAdjustHandles="1" noChangeArrowheads="1" noChangeShapeType="1" noTextEdit="1"/>
              </p:cNvSpPr>
              <p:nvPr/>
            </p:nvSpPr>
            <p:spPr>
              <a:xfrm>
                <a:off x="153586" y="3955543"/>
                <a:ext cx="2600007" cy="2120773"/>
              </a:xfrm>
              <a:prstGeom prst="rect">
                <a:avLst/>
              </a:prstGeom>
              <a:blipFill rotWithShape="0">
                <a:blip r:embed="rId6" cstate="print"/>
                <a:stretch>
                  <a:fillRect l="-2342" t="-1724" r="-1405"/>
                </a:stretch>
              </a:blipFill>
            </p:spPr>
            <p:txBody>
              <a:bodyPr/>
              <a:lstStyle/>
              <a:p>
                <a:r>
                  <a:rPr lang="en-GB">
                    <a:noFill/>
                  </a:rPr>
                  <a:t> </a:t>
                </a:r>
              </a:p>
            </p:txBody>
          </p:sp>
        </mc:Fallback>
      </mc:AlternateContent>
      <p:sp>
        <p:nvSpPr>
          <p:cNvPr id="10" name="Rettangolo 9"/>
          <p:cNvSpPr/>
          <p:nvPr/>
        </p:nvSpPr>
        <p:spPr>
          <a:xfrm>
            <a:off x="6261004" y="3953617"/>
            <a:ext cx="4409540" cy="400110"/>
          </a:xfrm>
          <a:prstGeom prst="rect">
            <a:avLst/>
          </a:prstGeom>
        </p:spPr>
        <p:txBody>
          <a:bodyPr wrap="none">
            <a:spAutoFit/>
          </a:bodyPr>
          <a:lstStyle/>
          <a:p>
            <a:r>
              <a:rPr lang="en-GB" sz="2000" dirty="0" smtClean="0"/>
              <a:t>Acquired pictures </a:t>
            </a:r>
            <a:r>
              <a:rPr lang="en-GB" sz="2000" dirty="0"/>
              <a:t>with the CCD camera</a:t>
            </a:r>
          </a:p>
        </p:txBody>
      </p:sp>
      <p:sp>
        <p:nvSpPr>
          <p:cNvPr id="11" name="Rettangolo 10"/>
          <p:cNvSpPr/>
          <p:nvPr/>
        </p:nvSpPr>
        <p:spPr>
          <a:xfrm>
            <a:off x="5382186" y="6328491"/>
            <a:ext cx="1162498" cy="369332"/>
          </a:xfrm>
          <a:prstGeom prst="rect">
            <a:avLst/>
          </a:prstGeom>
        </p:spPr>
        <p:txBody>
          <a:bodyPr wrap="none">
            <a:spAutoFit/>
          </a:bodyPr>
          <a:lstStyle/>
          <a:p>
            <a:r>
              <a:rPr lang="en-GB" dirty="0" smtClean="0"/>
              <a:t>q</a:t>
            </a:r>
            <a:r>
              <a:rPr lang="en-GB" baseline="-25000" dirty="0" smtClean="0"/>
              <a:t>3</a:t>
            </a:r>
            <a:r>
              <a:rPr lang="en-GB" dirty="0" smtClean="0"/>
              <a:t>=80 mm</a:t>
            </a:r>
            <a:endParaRPr lang="en-GB" dirty="0"/>
          </a:p>
        </p:txBody>
      </p:sp>
      <p:sp>
        <p:nvSpPr>
          <p:cNvPr id="12" name="Rettangolo 11"/>
          <p:cNvSpPr/>
          <p:nvPr/>
        </p:nvSpPr>
        <p:spPr>
          <a:xfrm>
            <a:off x="7821528" y="6328491"/>
            <a:ext cx="1162498" cy="369332"/>
          </a:xfrm>
          <a:prstGeom prst="rect">
            <a:avLst/>
          </a:prstGeom>
        </p:spPr>
        <p:txBody>
          <a:bodyPr wrap="none">
            <a:spAutoFit/>
          </a:bodyPr>
          <a:lstStyle/>
          <a:p>
            <a:r>
              <a:rPr lang="en-GB" dirty="0" smtClean="0"/>
              <a:t>q</a:t>
            </a:r>
            <a:r>
              <a:rPr lang="en-GB" baseline="-25000" dirty="0" smtClean="0"/>
              <a:t>3</a:t>
            </a:r>
            <a:r>
              <a:rPr lang="en-GB" dirty="0" smtClean="0"/>
              <a:t>=82 mm</a:t>
            </a:r>
            <a:endParaRPr lang="en-GB" dirty="0"/>
          </a:p>
        </p:txBody>
      </p:sp>
      <p:sp>
        <p:nvSpPr>
          <p:cNvPr id="13" name="Rettangolo 12"/>
          <p:cNvSpPr/>
          <p:nvPr/>
        </p:nvSpPr>
        <p:spPr>
          <a:xfrm>
            <a:off x="10260870" y="6347091"/>
            <a:ext cx="1162498" cy="369332"/>
          </a:xfrm>
          <a:prstGeom prst="rect">
            <a:avLst/>
          </a:prstGeom>
        </p:spPr>
        <p:txBody>
          <a:bodyPr wrap="none">
            <a:spAutoFit/>
          </a:bodyPr>
          <a:lstStyle/>
          <a:p>
            <a:r>
              <a:rPr lang="en-GB" dirty="0" smtClean="0"/>
              <a:t>q</a:t>
            </a:r>
            <a:r>
              <a:rPr lang="en-GB" baseline="-25000" dirty="0" smtClean="0"/>
              <a:t>3</a:t>
            </a:r>
            <a:r>
              <a:rPr lang="en-GB" dirty="0" smtClean="0"/>
              <a:t>=84 mm</a:t>
            </a:r>
            <a:endParaRPr lang="en-GB" dirty="0"/>
          </a:p>
        </p:txBody>
      </p:sp>
    </p:spTree>
    <p:extLst>
      <p:ext uri="{BB962C8B-B14F-4D97-AF65-F5344CB8AC3E}">
        <p14:creationId xmlns:p14="http://schemas.microsoft.com/office/powerpoint/2010/main" xmlns="" val="306923706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Residual hysteresis evaluation</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135</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3980" y="2034218"/>
            <a:ext cx="4824050" cy="4018998"/>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01509" y="2034218"/>
            <a:ext cx="4824050" cy="4018998"/>
          </a:xfrm>
          <a:prstGeom prst="rect">
            <a:avLst/>
          </a:prstGeom>
        </p:spPr>
      </p:pic>
    </p:spTree>
    <p:extLst>
      <p:ext uri="{BB962C8B-B14F-4D97-AF65-F5344CB8AC3E}">
        <p14:creationId xmlns:p14="http://schemas.microsoft.com/office/powerpoint/2010/main" xmlns="" val="7693451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Influence functions </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136</a:t>
            </a:fld>
            <a:endParaRPr lang="en-GB"/>
          </a:p>
        </p:txBody>
      </p:sp>
      <p:sp>
        <p:nvSpPr>
          <p:cNvPr id="5" name="Rettangolo 4"/>
          <p:cNvSpPr/>
          <p:nvPr/>
        </p:nvSpPr>
        <p:spPr>
          <a:xfrm>
            <a:off x="437564" y="1831663"/>
            <a:ext cx="11173244" cy="1200329"/>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Target: understand </a:t>
            </a:r>
            <a:r>
              <a:rPr lang="en-GB" dirty="0"/>
              <a:t>what actuation signals have to be sent to the DM in order </a:t>
            </a:r>
            <a:r>
              <a:rPr lang="en-GB" dirty="0" smtClean="0"/>
              <a:t>to obtain </a:t>
            </a:r>
            <a:r>
              <a:rPr lang="en-GB" dirty="0"/>
              <a:t>a required </a:t>
            </a:r>
            <a:r>
              <a:rPr lang="en-GB" dirty="0" smtClean="0"/>
              <a:t>deformation.</a:t>
            </a:r>
          </a:p>
          <a:p>
            <a:pPr marL="285750" indent="-285750" algn="just">
              <a:buClr>
                <a:schemeClr val="accent2"/>
              </a:buClr>
              <a:buFont typeface="Wingdings" panose="05000000000000000000" pitchFamily="2" charset="2"/>
              <a:buChar char="§"/>
            </a:pPr>
            <a:endParaRPr lang="en-GB" dirty="0"/>
          </a:p>
          <a:p>
            <a:pPr marL="285750" indent="-285750" algn="just">
              <a:buClr>
                <a:schemeClr val="accent2"/>
              </a:buClr>
              <a:buFont typeface="Wingdings" panose="05000000000000000000" pitchFamily="2" charset="2"/>
              <a:buChar char="§"/>
            </a:pPr>
            <a:r>
              <a:rPr lang="en-GB" dirty="0" smtClean="0"/>
              <a:t>Method: </a:t>
            </a:r>
            <a:r>
              <a:rPr lang="en-GB" dirty="0"/>
              <a:t>for each individual actuator a </a:t>
            </a:r>
            <a:r>
              <a:rPr lang="en-GB" dirty="0" smtClean="0"/>
              <a:t>specific </a:t>
            </a:r>
            <a:r>
              <a:rPr lang="en-GB" dirty="0"/>
              <a:t>quantity had to </a:t>
            </a:r>
            <a:r>
              <a:rPr lang="en-GB" dirty="0" smtClean="0"/>
              <a:t>be evaluate</a:t>
            </a:r>
            <a:r>
              <a:rPr lang="en-GB" dirty="0"/>
              <a:t>, </a:t>
            </a:r>
            <a:r>
              <a:rPr lang="en-GB" dirty="0" smtClean="0"/>
              <a:t>the </a:t>
            </a:r>
            <a:r>
              <a:rPr lang="en-GB" b="1" dirty="0" smtClean="0"/>
              <a:t>influence </a:t>
            </a:r>
            <a:r>
              <a:rPr lang="en-GB" b="1" dirty="0"/>
              <a:t>function</a:t>
            </a:r>
            <a:r>
              <a:rPr lang="en-GB" dirty="0"/>
              <a:t> (i.e. the deformation produced by </a:t>
            </a:r>
            <a:r>
              <a:rPr lang="en-GB" dirty="0" smtClean="0"/>
              <a:t>individual actuators).</a:t>
            </a:r>
            <a:endParaRPr lang="en-GB" dirty="0"/>
          </a:p>
        </p:txBody>
      </p:sp>
      <mc:AlternateContent xmlns:mc="http://schemas.openxmlformats.org/markup-compatibility/2006">
        <mc:Choice xmlns:a14="http://schemas.microsoft.com/office/drawing/2010/main" xmlns="" Requires="a14">
          <p:sp>
            <p:nvSpPr>
              <p:cNvPr id="6" name="CasellaDiTesto 5"/>
              <p:cNvSpPr txBox="1"/>
              <p:nvPr/>
            </p:nvSpPr>
            <p:spPr>
              <a:xfrm>
                <a:off x="562850" y="3510830"/>
                <a:ext cx="1788823" cy="377219"/>
              </a:xfrm>
              <a:prstGeom prst="rect">
                <a:avLst/>
              </a:prstGeom>
              <a:noFill/>
            </p:spPr>
            <p:txBody>
              <a:bodyPr wrap="none" lIns="0" tIns="0" rIns="0" bIns="0" rtlCol="0">
                <a:spAutoFit/>
              </a:bodyPr>
              <a:lstStyle/>
              <a:p>
                <a:pPr marL="285750" indent="-285750" algn="just">
                  <a:buClr>
                    <a:schemeClr val="accent2"/>
                  </a:buClr>
                  <a:buFont typeface="Wingdings" panose="05000000000000000000" pitchFamily="2" charset="2"/>
                  <a:buChar char="§"/>
                </a:pPr>
                <a14:m>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𝑧</m:t>
                        </m:r>
                      </m:e>
                      <m:sub>
                        <m:r>
                          <a:rPr lang="it-IT" b="0" i="1" smtClean="0">
                            <a:latin typeface="Cambria Math" panose="02040503050406030204" pitchFamily="18" charset="0"/>
                          </a:rPr>
                          <m:t>𝑖</m:t>
                        </m:r>
                      </m:sub>
                    </m:sSub>
                    <m:r>
                      <a:rPr lang="it-IT" b="0" i="1" smtClean="0">
                        <a:latin typeface="Cambria Math" panose="02040503050406030204" pitchFamily="18" charset="0"/>
                      </a:rPr>
                      <m:t>=</m:t>
                    </m:r>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𝑗</m:t>
                        </m:r>
                        <m:r>
                          <a:rPr lang="it-IT" b="0" i="1" smtClean="0">
                            <a:latin typeface="Cambria Math" panose="02040503050406030204" pitchFamily="18" charset="0"/>
                          </a:rPr>
                          <m:t>=1</m:t>
                        </m:r>
                      </m:sub>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𝑒</m:t>
                            </m:r>
                          </m:sub>
                        </m:sSub>
                      </m:sup>
                      <m:e>
                        <m:sSub>
                          <m:sSubPr>
                            <m:ctrlPr>
                              <a:rPr lang="it-IT" b="0" i="1" smtClean="0">
                                <a:latin typeface="Cambria Math" panose="02040503050406030204" pitchFamily="18" charset="0"/>
                              </a:rPr>
                            </m:ctrlPr>
                          </m:sSubPr>
                          <m:e>
                            <m:r>
                              <a:rPr lang="it-IT" b="0" i="1" smtClean="0">
                                <a:latin typeface="Cambria Math" panose="02040503050406030204" pitchFamily="18" charset="0"/>
                              </a:rPr>
                              <m:t>𝒜</m:t>
                            </m:r>
                          </m:e>
                          <m:sub>
                            <m:r>
                              <a:rPr lang="it-IT" b="0" i="1" smtClean="0">
                                <a:latin typeface="Cambria Math" panose="02040503050406030204" pitchFamily="18" charset="0"/>
                              </a:rPr>
                              <m:t>𝑖𝑗</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𝑗</m:t>
                            </m:r>
                          </m:sub>
                        </m:sSub>
                      </m:e>
                    </m:nary>
                  </m:oMath>
                </a14:m>
                <a:endParaRPr lang="en-GB" dirty="0"/>
              </a:p>
            </p:txBody>
          </p:sp>
        </mc:Choice>
        <mc:Fallback>
          <p:sp>
            <p:nvSpPr>
              <p:cNvPr id="6" name="CasellaDiTesto 5"/>
              <p:cNvSpPr txBox="1">
                <a:spLocks noRot="1" noChangeAspect="1" noMove="1" noResize="1" noEditPoints="1" noAdjustHandles="1" noChangeArrowheads="1" noChangeShapeType="1" noTextEdit="1"/>
              </p:cNvSpPr>
              <p:nvPr/>
            </p:nvSpPr>
            <p:spPr>
              <a:xfrm>
                <a:off x="562850" y="3510830"/>
                <a:ext cx="1788823" cy="377219"/>
              </a:xfrm>
              <a:prstGeom prst="rect">
                <a:avLst/>
              </a:prstGeom>
              <a:blipFill rotWithShape="0">
                <a:blip r:embed="rId2" cstate="print"/>
                <a:stretch>
                  <a:fillRect l="-7143" t="-116129" r="-3061" b="-18064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7" name="Rettangolo 6"/>
              <p:cNvSpPr/>
              <p:nvPr/>
            </p:nvSpPr>
            <p:spPr>
              <a:xfrm>
                <a:off x="2411446" y="3241878"/>
                <a:ext cx="7400122" cy="1222642"/>
              </a:xfrm>
              <a:prstGeom prst="rect">
                <a:avLst/>
              </a:prstGeom>
            </p:spPr>
            <p:txBody>
              <a:bodyPr wrap="square">
                <a:spAutoFit/>
              </a:bodyPr>
              <a:lstStyle/>
              <a:p>
                <a:pPr marL="342900" indent="-342900" algn="just">
                  <a:buClr>
                    <a:schemeClr val="accent2"/>
                  </a:buClr>
                  <a:buFont typeface="Wingdings" panose="05000000000000000000" pitchFamily="2" charset="2"/>
                  <a:buChar char="§"/>
                </a:pP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𝒜</m:t>
                        </m:r>
                      </m:e>
                      <m:sub>
                        <m:r>
                          <a:rPr lang="it-IT" i="1">
                            <a:latin typeface="Cambria Math" panose="02040503050406030204" pitchFamily="18" charset="0"/>
                          </a:rPr>
                          <m:t>𝑖𝑗</m:t>
                        </m:r>
                      </m:sub>
                    </m:sSub>
                  </m:oMath>
                </a14:m>
                <a:r>
                  <a:rPr lang="en-GB" dirty="0"/>
                  <a:t>the </a:t>
                </a:r>
                <a:r>
                  <a:rPr lang="en-GB" dirty="0" smtClean="0"/>
                  <a:t>coefficients </a:t>
                </a:r>
                <a:r>
                  <a:rPr lang="en-GB" dirty="0"/>
                  <a:t>derived from solutions of the </a:t>
                </a:r>
                <a:r>
                  <a:rPr lang="en-GB" dirty="0" smtClean="0"/>
                  <a:t>Poisson’s equation</a:t>
                </a:r>
              </a:p>
              <a:p>
                <a:pPr marL="342900" indent="-342900" algn="just">
                  <a:buClr>
                    <a:schemeClr val="accent2"/>
                  </a:buClr>
                  <a:buFont typeface="Wingdings" panose="05000000000000000000" pitchFamily="2" charset="2"/>
                  <a:buChar char="§"/>
                </a:pPr>
                <a:r>
                  <a:rPr lang="en-GB" dirty="0" err="1" smtClean="0"/>
                  <a:t>z</a:t>
                </a:r>
                <a:r>
                  <a:rPr lang="en-GB" baseline="-25000" dirty="0" err="1" smtClean="0"/>
                  <a:t>i</a:t>
                </a:r>
                <a:r>
                  <a:rPr lang="en-GB" dirty="0" smtClean="0"/>
                  <a:t> </a:t>
                </a:r>
                <a:r>
                  <a:rPr lang="en-GB" dirty="0"/>
                  <a:t>the </a:t>
                </a:r>
                <a:r>
                  <a:rPr lang="en-GB" dirty="0" smtClean="0"/>
                  <a:t>displacement in </a:t>
                </a:r>
                <a:r>
                  <a:rPr lang="en-GB" dirty="0"/>
                  <a:t>a position (</a:t>
                </a:r>
                <a:r>
                  <a:rPr lang="en-GB" dirty="0" err="1"/>
                  <a:t>x</a:t>
                </a:r>
                <a:r>
                  <a:rPr lang="en-GB" baseline="-25000" dirty="0" err="1"/>
                  <a:t>i</a:t>
                </a:r>
                <a:r>
                  <a:rPr lang="en-GB" dirty="0" err="1"/>
                  <a:t>,y</a:t>
                </a:r>
                <a:r>
                  <a:rPr lang="en-GB" baseline="-25000" dirty="0" err="1"/>
                  <a:t>i</a:t>
                </a:r>
                <a:r>
                  <a:rPr lang="en-GB" dirty="0"/>
                  <a:t>) over the membrane </a:t>
                </a:r>
                <a:r>
                  <a:rPr lang="en-GB" dirty="0" smtClean="0"/>
                  <a:t>surface</a:t>
                </a:r>
              </a:p>
              <a:p>
                <a:pPr marL="342900" indent="-342900" algn="just">
                  <a:buClr>
                    <a:schemeClr val="accent2"/>
                  </a:buClr>
                  <a:buFont typeface="Wingdings" panose="05000000000000000000" pitchFamily="2" charset="2"/>
                  <a:buChar char="§"/>
                </a:pPr>
                <a:r>
                  <a:rPr lang="en-GB" dirty="0" err="1" smtClean="0"/>
                  <a:t>P</a:t>
                </a:r>
                <a:r>
                  <a:rPr lang="en-GB" baseline="-25000" dirty="0" err="1" smtClean="0"/>
                  <a:t>j</a:t>
                </a:r>
                <a:r>
                  <a:rPr lang="en-GB" dirty="0" smtClean="0"/>
                  <a:t> </a:t>
                </a:r>
                <a:r>
                  <a:rPr lang="en-GB" dirty="0"/>
                  <a:t>the pressure exerted over the surface of the </a:t>
                </a:r>
                <a:r>
                  <a:rPr lang="en-GB" i="1" dirty="0" smtClean="0"/>
                  <a:t>j-</a:t>
                </a:r>
                <a:r>
                  <a:rPr lang="en-GB" dirty="0" err="1" smtClean="0"/>
                  <a:t>th</a:t>
                </a:r>
                <a:r>
                  <a:rPr lang="en-GB" dirty="0" smtClean="0"/>
                  <a:t> </a:t>
                </a:r>
                <a:r>
                  <a:rPr lang="en-GB" dirty="0"/>
                  <a:t>electrode </a:t>
                </a:r>
                <a:endParaRPr lang="en-GB" dirty="0" smtClean="0"/>
              </a:p>
              <a:p>
                <a:pPr marL="342900" indent="-342900" algn="just">
                  <a:buClr>
                    <a:schemeClr val="accent2"/>
                  </a:buClr>
                  <a:buFont typeface="Wingdings" panose="05000000000000000000" pitchFamily="2" charset="2"/>
                  <a:buChar char="§"/>
                </a:pPr>
                <a:r>
                  <a:rPr lang="en-GB" dirty="0" smtClean="0"/>
                  <a:t>N</a:t>
                </a:r>
                <a:r>
                  <a:rPr lang="en-GB" baseline="-25000" dirty="0" smtClean="0"/>
                  <a:t>e</a:t>
                </a:r>
                <a:r>
                  <a:rPr lang="en-GB" dirty="0" smtClean="0"/>
                  <a:t> </a:t>
                </a:r>
                <a:r>
                  <a:rPr lang="en-GB" dirty="0"/>
                  <a:t>the total number of </a:t>
                </a:r>
                <a:r>
                  <a:rPr lang="en-GB" dirty="0" smtClean="0"/>
                  <a:t>electrodes</a:t>
                </a:r>
                <a:endParaRPr lang="en-GB" dirty="0"/>
              </a:p>
            </p:txBody>
          </p:sp>
        </mc:Choice>
        <mc:Fallback>
          <p:sp>
            <p:nvSpPr>
              <p:cNvPr id="7" name="Rettangolo 6"/>
              <p:cNvSpPr>
                <a:spLocks noRot="1" noChangeAspect="1" noMove="1" noResize="1" noEditPoints="1" noAdjustHandles="1" noChangeArrowheads="1" noChangeShapeType="1" noTextEdit="1"/>
              </p:cNvSpPr>
              <p:nvPr/>
            </p:nvSpPr>
            <p:spPr>
              <a:xfrm>
                <a:off x="2411446" y="3241878"/>
                <a:ext cx="7400122" cy="1222642"/>
              </a:xfrm>
              <a:prstGeom prst="rect">
                <a:avLst/>
              </a:prstGeom>
              <a:blipFill rotWithShape="0">
                <a:blip r:embed="rId3" cstate="print"/>
                <a:stretch>
                  <a:fillRect l="-577" t="-3000" b="-75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8" name="Rettangolo 7"/>
              <p:cNvSpPr/>
              <p:nvPr/>
            </p:nvSpPr>
            <p:spPr>
              <a:xfrm>
                <a:off x="437565" y="4813627"/>
                <a:ext cx="11173243" cy="1780552"/>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solidFill>
                      <a:srgbClr val="000000"/>
                    </a:solidFill>
                  </a:rPr>
                  <a:t>Keeping </a:t>
                </a:r>
                <a:r>
                  <a:rPr lang="en-GB" dirty="0" smtClean="0">
                    <a:solidFill>
                      <a:srgbClr val="000000"/>
                    </a:solidFill>
                  </a:rPr>
                  <a:t>fixed </a:t>
                </a:r>
                <a:r>
                  <a:rPr lang="en-GB" i="1" dirty="0">
                    <a:solidFill>
                      <a:srgbClr val="000000"/>
                    </a:solidFill>
                  </a:rPr>
                  <a:t>j</a:t>
                </a:r>
                <a:r>
                  <a:rPr lang="en-GB" dirty="0">
                    <a:solidFill>
                      <a:srgbClr val="000000"/>
                    </a:solidFill>
                  </a:rPr>
                  <a:t> </a:t>
                </a:r>
                <a:r>
                  <a:rPr lang="en-GB" dirty="0" smtClean="0">
                    <a:solidFill>
                      <a:srgbClr val="000000"/>
                    </a:solidFill>
                  </a:rPr>
                  <a:t>and varying </a:t>
                </a:r>
                <a:r>
                  <a:rPr lang="en-GB" i="1" dirty="0" err="1">
                    <a:solidFill>
                      <a:srgbClr val="000000"/>
                    </a:solidFill>
                  </a:rPr>
                  <a:t>i</a:t>
                </a:r>
                <a:r>
                  <a:rPr lang="en-GB" dirty="0">
                    <a:solidFill>
                      <a:srgbClr val="000000"/>
                    </a:solidFill>
                  </a:rPr>
                  <a:t>, the obtained column vector represents the values of the </a:t>
                </a:r>
                <a:r>
                  <a:rPr lang="en-GB" i="1" dirty="0">
                    <a:solidFill>
                      <a:srgbClr val="000000"/>
                    </a:solidFill>
                  </a:rPr>
                  <a:t>j</a:t>
                </a:r>
                <a:r>
                  <a:rPr lang="en-GB" dirty="0">
                    <a:solidFill>
                      <a:srgbClr val="000000"/>
                    </a:solidFill>
                  </a:rPr>
                  <a:t>-</a:t>
                </a:r>
                <a:r>
                  <a:rPr lang="en-GB" dirty="0" err="1">
                    <a:solidFill>
                      <a:srgbClr val="000000"/>
                    </a:solidFill>
                  </a:rPr>
                  <a:t>th</a:t>
                </a:r>
                <a:r>
                  <a:rPr lang="en-GB" dirty="0">
                    <a:solidFill>
                      <a:srgbClr val="000000"/>
                    </a:solidFill>
                  </a:rPr>
                  <a:t> </a:t>
                </a:r>
                <a:r>
                  <a:rPr lang="en-GB" dirty="0" err="1">
                    <a:solidFill>
                      <a:srgbClr val="000000"/>
                    </a:solidFill>
                  </a:rPr>
                  <a:t>inuence</a:t>
                </a:r>
                <a:r>
                  <a:rPr lang="en-GB" dirty="0">
                    <a:solidFill>
                      <a:srgbClr val="000000"/>
                    </a:solidFill>
                  </a:rPr>
                  <a:t> </a:t>
                </a:r>
                <a:r>
                  <a:rPr lang="en-GB" dirty="0" smtClean="0">
                    <a:solidFill>
                      <a:srgbClr val="000000"/>
                    </a:solidFill>
                  </a:rPr>
                  <a:t>function at </a:t>
                </a:r>
                <a:r>
                  <a:rPr lang="en-GB" dirty="0">
                    <a:solidFill>
                      <a:srgbClr val="000000"/>
                    </a:solidFill>
                  </a:rPr>
                  <a:t>surface position </a:t>
                </a:r>
                <a:r>
                  <a:rPr lang="en-GB" dirty="0" smtClean="0">
                    <a:solidFill>
                      <a:srgbClr val="000000"/>
                    </a:solidFill>
                  </a:rPr>
                  <a:t>labelled </a:t>
                </a:r>
                <a:r>
                  <a:rPr lang="en-GB" dirty="0" err="1">
                    <a:solidFill>
                      <a:srgbClr val="000000"/>
                    </a:solidFill>
                  </a:rPr>
                  <a:t>i</a:t>
                </a:r>
                <a:r>
                  <a:rPr lang="en-GB" dirty="0">
                    <a:solidFill>
                      <a:srgbClr val="000000"/>
                    </a:solidFill>
                  </a:rPr>
                  <a:t>=1,...,N</a:t>
                </a:r>
                <a:r>
                  <a:rPr lang="en-GB" baseline="-25000" dirty="0">
                    <a:solidFill>
                      <a:srgbClr val="000000"/>
                    </a:solidFill>
                  </a:rPr>
                  <a:t>p</a:t>
                </a:r>
                <a:r>
                  <a:rPr lang="en-GB" dirty="0">
                    <a:solidFill>
                      <a:srgbClr val="000000"/>
                    </a:solidFill>
                  </a:rPr>
                  <a:t>, where N</a:t>
                </a:r>
                <a:r>
                  <a:rPr lang="en-GB" baseline="-25000" dirty="0">
                    <a:solidFill>
                      <a:srgbClr val="000000"/>
                    </a:solidFill>
                  </a:rPr>
                  <a:t>p</a:t>
                </a:r>
                <a:r>
                  <a:rPr lang="en-GB" dirty="0">
                    <a:solidFill>
                      <a:srgbClr val="000000"/>
                    </a:solidFill>
                  </a:rPr>
                  <a:t> is the number of surface points. </a:t>
                </a:r>
                <a:endParaRPr lang="en-GB" dirty="0" smtClean="0">
                  <a:solidFill>
                    <a:srgbClr val="000000"/>
                  </a:solidFill>
                </a:endParaRPr>
              </a:p>
              <a:p>
                <a:pPr marL="285750" indent="-285750" algn="just">
                  <a:buClr>
                    <a:schemeClr val="accent2"/>
                  </a:buClr>
                  <a:buFont typeface="Wingdings" panose="05000000000000000000" pitchFamily="2" charset="2"/>
                  <a:buChar char="§"/>
                </a:pPr>
                <a:r>
                  <a:rPr lang="en-GB" dirty="0" smtClean="0">
                    <a:solidFill>
                      <a:srgbClr val="000000"/>
                    </a:solidFill>
                  </a:rPr>
                  <a:t>The influence </a:t>
                </a:r>
                <a:r>
                  <a:rPr lang="en-GB" dirty="0">
                    <a:solidFill>
                      <a:srgbClr val="000000"/>
                    </a:solidFill>
                  </a:rPr>
                  <a:t>function of each actuator combines linearly with the ones of all the </a:t>
                </a:r>
                <a:r>
                  <a:rPr lang="en-GB" dirty="0" smtClean="0">
                    <a:solidFill>
                      <a:srgbClr val="000000"/>
                    </a:solidFill>
                  </a:rPr>
                  <a:t>others, giving the </a:t>
                </a:r>
                <a:r>
                  <a:rPr lang="en-GB" dirty="0">
                    <a:solidFill>
                      <a:srgbClr val="000000"/>
                    </a:solidFill>
                  </a:rPr>
                  <a:t>surface displacement </a:t>
                </a:r>
                <a:r>
                  <a:rPr lang="en-GB" dirty="0" err="1">
                    <a:solidFill>
                      <a:srgbClr val="000000"/>
                    </a:solidFill>
                  </a:rPr>
                  <a:t>z</a:t>
                </a:r>
                <a:r>
                  <a:rPr lang="en-GB" baseline="-25000" dirty="0" err="1">
                    <a:solidFill>
                      <a:srgbClr val="000000"/>
                    </a:solidFill>
                  </a:rPr>
                  <a:t>i</a:t>
                </a:r>
                <a:r>
                  <a:rPr lang="en-GB" dirty="0">
                    <a:solidFill>
                      <a:srgbClr val="000000"/>
                    </a:solidFill>
                  </a:rPr>
                  <a:t>. </a:t>
                </a:r>
                <a:endParaRPr lang="en-GB" dirty="0" smtClean="0">
                  <a:solidFill>
                    <a:srgbClr val="000000"/>
                  </a:solidFill>
                </a:endParaRPr>
              </a:p>
              <a:p>
                <a:pPr marL="285750" indent="-285750" algn="just">
                  <a:buClr>
                    <a:schemeClr val="accent2"/>
                  </a:buClr>
                  <a:buFont typeface="Wingdings" panose="05000000000000000000" pitchFamily="2" charset="2"/>
                  <a:buChar char="§"/>
                </a:pPr>
                <a:endParaRPr lang="en-GB" dirty="0">
                  <a:solidFill>
                    <a:srgbClr val="000000"/>
                  </a:solidFill>
                </a:endParaRPr>
              </a:p>
              <a:p>
                <a:pPr marL="285750" indent="-285750" algn="just">
                  <a:buClr>
                    <a:schemeClr val="accent2"/>
                  </a:buClr>
                  <a:buFont typeface="Wingdings" panose="05000000000000000000" pitchFamily="2" charset="2"/>
                  <a:buChar char="§"/>
                </a:pPr>
                <a:r>
                  <a:rPr lang="en-GB" dirty="0" smtClean="0">
                    <a:solidFill>
                      <a:srgbClr val="000000"/>
                    </a:solidFill>
                  </a:rPr>
                  <a:t>The final matrix </a:t>
                </a:r>
                <a14:m>
                  <m:oMath xmlns:m="http://schemas.openxmlformats.org/officeDocument/2006/math">
                    <m:r>
                      <a:rPr lang="it-IT" i="1">
                        <a:latin typeface="Cambria Math" panose="02040503050406030204" pitchFamily="18" charset="0"/>
                      </a:rPr>
                      <m:t>𝒜</m:t>
                    </m:r>
                  </m:oMath>
                </a14:m>
                <a:r>
                  <a:rPr lang="en-GB" dirty="0" smtClean="0">
                    <a:solidFill>
                      <a:srgbClr val="000000"/>
                    </a:solidFill>
                  </a:rPr>
                  <a:t>, </a:t>
                </a:r>
                <a:r>
                  <a:rPr lang="en-GB" dirty="0">
                    <a:solidFill>
                      <a:srgbClr val="000000"/>
                    </a:solidFill>
                  </a:rPr>
                  <a:t>formed by all the elements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𝒜</m:t>
                        </m:r>
                      </m:e>
                      <m:sub>
                        <m:r>
                          <a:rPr lang="it-IT" i="1">
                            <a:latin typeface="Cambria Math" panose="02040503050406030204" pitchFamily="18" charset="0"/>
                          </a:rPr>
                          <m:t>𝑖𝑗</m:t>
                        </m:r>
                      </m:sub>
                    </m:sSub>
                  </m:oMath>
                </a14:m>
                <a:r>
                  <a:rPr lang="en-GB" dirty="0" smtClean="0">
                    <a:solidFill>
                      <a:srgbClr val="000000"/>
                    </a:solidFill>
                  </a:rPr>
                  <a:t>, </a:t>
                </a:r>
                <a:r>
                  <a:rPr lang="en-GB" dirty="0">
                    <a:solidFill>
                      <a:srgbClr val="000000"/>
                    </a:solidFill>
                  </a:rPr>
                  <a:t>is </a:t>
                </a:r>
                <a:r>
                  <a:rPr lang="en-GB" dirty="0" smtClean="0">
                    <a:solidFill>
                      <a:srgbClr val="000000"/>
                    </a:solidFill>
                  </a:rPr>
                  <a:t>known as </a:t>
                </a:r>
                <a:r>
                  <a:rPr lang="en-GB" dirty="0">
                    <a:solidFill>
                      <a:srgbClr val="000000"/>
                    </a:solidFill>
                  </a:rPr>
                  <a:t>the </a:t>
                </a:r>
                <a:r>
                  <a:rPr lang="en-GB" b="1" dirty="0" smtClean="0">
                    <a:solidFill>
                      <a:srgbClr val="000000"/>
                    </a:solidFill>
                  </a:rPr>
                  <a:t>influence </a:t>
                </a:r>
                <a:r>
                  <a:rPr lang="en-GB" b="1" dirty="0">
                    <a:solidFill>
                      <a:srgbClr val="000000"/>
                    </a:solidFill>
                  </a:rPr>
                  <a:t>function </a:t>
                </a:r>
                <a:r>
                  <a:rPr lang="en-GB" b="1" dirty="0" smtClean="0">
                    <a:solidFill>
                      <a:srgbClr val="000000"/>
                    </a:solidFill>
                  </a:rPr>
                  <a:t>matrix</a:t>
                </a:r>
                <a:r>
                  <a:rPr lang="en-GB" dirty="0" smtClean="0">
                    <a:solidFill>
                      <a:srgbClr val="000000"/>
                    </a:solidFill>
                  </a:rPr>
                  <a:t>.</a:t>
                </a:r>
                <a:endParaRPr lang="en-GB" dirty="0"/>
              </a:p>
            </p:txBody>
          </p:sp>
        </mc:Choice>
        <mc:Fallback>
          <p:sp>
            <p:nvSpPr>
              <p:cNvPr id="8" name="Rettangolo 7"/>
              <p:cNvSpPr>
                <a:spLocks noRot="1" noChangeAspect="1" noMove="1" noResize="1" noEditPoints="1" noAdjustHandles="1" noChangeArrowheads="1" noChangeShapeType="1" noTextEdit="1"/>
              </p:cNvSpPr>
              <p:nvPr/>
            </p:nvSpPr>
            <p:spPr>
              <a:xfrm>
                <a:off x="437565" y="4813627"/>
                <a:ext cx="11173243" cy="1780552"/>
              </a:xfrm>
              <a:prstGeom prst="rect">
                <a:avLst/>
              </a:prstGeom>
              <a:blipFill rotWithShape="0">
                <a:blip r:embed="rId4" cstate="print"/>
                <a:stretch>
                  <a:fillRect l="-382" t="-2055" r="-436" b="-3082"/>
                </a:stretch>
              </a:blipFill>
            </p:spPr>
            <p:txBody>
              <a:bodyPr/>
              <a:lstStyle/>
              <a:p>
                <a:r>
                  <a:rPr lang="en-GB">
                    <a:noFill/>
                  </a:rPr>
                  <a:t> </a:t>
                </a:r>
              </a:p>
            </p:txBody>
          </p:sp>
        </mc:Fallback>
      </mc:AlternateContent>
    </p:spTree>
    <p:extLst>
      <p:ext uri="{BB962C8B-B14F-4D97-AF65-F5344CB8AC3E}">
        <p14:creationId xmlns:p14="http://schemas.microsoft.com/office/powerpoint/2010/main" xmlns="" val="41310613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Influence functions measurement</a:t>
            </a:r>
            <a:endParaRPr lang="en-GB" dirty="0"/>
          </a:p>
        </p:txBody>
      </p:sp>
      <p:sp>
        <p:nvSpPr>
          <p:cNvPr id="3" name="Segnaposto contenuto 2"/>
          <p:cNvSpPr>
            <a:spLocks noGrp="1"/>
          </p:cNvSpPr>
          <p:nvPr>
            <p:ph idx="1"/>
          </p:nvPr>
        </p:nvSpPr>
        <p:spPr>
          <a:xfrm>
            <a:off x="581192" y="2180496"/>
            <a:ext cx="11029615" cy="4506405"/>
          </a:xfrm>
        </p:spPr>
        <p:txBody>
          <a:bodyPr>
            <a:noAutofit/>
          </a:bodyPr>
          <a:lstStyle/>
          <a:p>
            <a:r>
              <a:rPr lang="en-GB" dirty="0"/>
              <a:t>The influence function of each actuator has been evaluated both for raising and lowering it (positive and negative influence function, respectively). </a:t>
            </a:r>
          </a:p>
          <a:p>
            <a:r>
              <a:rPr lang="en-GB" dirty="0" smtClean="0"/>
              <a:t>They </a:t>
            </a:r>
            <a:r>
              <a:rPr lang="en-GB" dirty="0"/>
              <a:t>have been acquired in the relative mode, according to the following procedure:</a:t>
            </a:r>
          </a:p>
          <a:p>
            <a:pPr marL="342900" indent="-342900">
              <a:buFont typeface="Arial" panose="020B0604020202020204" pitchFamily="34" charset="0"/>
              <a:buChar char="•"/>
            </a:pPr>
            <a:r>
              <a:rPr lang="en-GB" dirty="0"/>
              <a:t>the Degauss technique is engaged to correct the hysteresis and set the mirror in a flat configuration;</a:t>
            </a:r>
          </a:p>
          <a:p>
            <a:pPr marL="342900" indent="-342900">
              <a:buFont typeface="Arial" panose="020B0604020202020204" pitchFamily="34" charset="0"/>
              <a:buChar char="•"/>
            </a:pPr>
            <a:r>
              <a:rPr lang="en-GB" dirty="0"/>
              <a:t>a reference image is acquired with the SH;</a:t>
            </a:r>
          </a:p>
          <a:p>
            <a:pPr marL="342900" indent="-342900">
              <a:buFont typeface="Arial" panose="020B0604020202020204" pitchFamily="34" charset="0"/>
              <a:buChar char="•"/>
            </a:pPr>
            <a:r>
              <a:rPr lang="en-GB" dirty="0"/>
              <a:t>the actuator is engaged raising/lowering it at its maximum value;</a:t>
            </a:r>
          </a:p>
          <a:p>
            <a:pPr marL="342900" indent="-342900">
              <a:buFont typeface="Arial" panose="020B0604020202020204" pitchFamily="34" charset="0"/>
              <a:buChar char="•"/>
            </a:pPr>
            <a:r>
              <a:rPr lang="en-GB" dirty="0"/>
              <a:t>the image is acquired with the SH.</a:t>
            </a:r>
          </a:p>
          <a:p>
            <a:r>
              <a:rPr lang="en-GB" dirty="0" smtClean="0"/>
              <a:t>Influence </a:t>
            </a:r>
            <a:r>
              <a:rPr lang="en-GB" dirty="0"/>
              <a:t>function is obtained by the difference between the data of the SH with the actuator engaged and the ones with the DM in at condition.</a:t>
            </a:r>
          </a:p>
          <a:p>
            <a:r>
              <a:rPr lang="en-GB" dirty="0" smtClean="0"/>
              <a:t>In </a:t>
            </a:r>
            <a:r>
              <a:rPr lang="en-GB" dirty="0"/>
              <a:t>order to further reduce possible residual mechanical hysteresis effects, for each actuator the (positive and negative) influence functions have been taken twice and the final one is obtained by averaging them.</a:t>
            </a:r>
          </a:p>
          <a:p>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137</a:t>
            </a:fld>
            <a:endParaRPr lang="en-GB"/>
          </a:p>
        </p:txBody>
      </p:sp>
    </p:spTree>
    <p:extLst>
      <p:ext uri="{BB962C8B-B14F-4D97-AF65-F5344CB8AC3E}">
        <p14:creationId xmlns:p14="http://schemas.microsoft.com/office/powerpoint/2010/main" xmlns="" val="336435007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Influence functions matrix</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138</a:t>
            </a:fld>
            <a:endParaRPr lang="en-GB"/>
          </a:p>
        </p:txBody>
      </p:sp>
      <mc:AlternateContent xmlns:mc="http://schemas.openxmlformats.org/markup-compatibility/2006">
        <mc:Choice xmlns:a14="http://schemas.microsoft.com/office/drawing/2010/main" xmlns="" Requires="a14">
          <p:sp>
            <p:nvSpPr>
              <p:cNvPr id="5" name="Rettangolo 4"/>
              <p:cNvSpPr/>
              <p:nvPr/>
            </p:nvSpPr>
            <p:spPr>
              <a:xfrm>
                <a:off x="361359" y="1843887"/>
                <a:ext cx="8322636" cy="4827540"/>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t>The measured </a:t>
                </a:r>
                <a:r>
                  <a:rPr lang="en-GB" dirty="0" smtClean="0"/>
                  <a:t>influence </a:t>
                </a:r>
                <a:r>
                  <a:rPr lang="en-GB" dirty="0"/>
                  <a:t>functions have been used to build </a:t>
                </a:r>
                <a:r>
                  <a:rPr lang="en-GB" dirty="0" smtClean="0"/>
                  <a:t>the influence </a:t>
                </a:r>
                <a:r>
                  <a:rPr lang="en-GB" dirty="0"/>
                  <a:t>function </a:t>
                </a:r>
                <a:r>
                  <a:rPr lang="en-GB" dirty="0" smtClean="0"/>
                  <a:t>matrix </a:t>
                </a:r>
                <a14:m>
                  <m:oMath xmlns:m="http://schemas.openxmlformats.org/officeDocument/2006/math">
                    <m:r>
                      <a:rPr lang="it-IT" i="1">
                        <a:latin typeface="Cambria Math" panose="02040503050406030204" pitchFamily="18" charset="0"/>
                      </a:rPr>
                      <m:t>𝒜</m:t>
                    </m:r>
                  </m:oMath>
                </a14:m>
                <a:r>
                  <a:rPr lang="en-GB" dirty="0" smtClean="0"/>
                  <a:t>. </a:t>
                </a:r>
                <a:r>
                  <a:rPr lang="en-GB" dirty="0"/>
                  <a:t>This matrix includes all </a:t>
                </a:r>
                <a:r>
                  <a:rPr lang="en-GB" dirty="0" smtClean="0"/>
                  <a:t>the </a:t>
                </a:r>
                <a:r>
                  <a:rPr lang="en-GB" dirty="0"/>
                  <a:t>information about the DM dynamic and is exploited </a:t>
                </a:r>
                <a:r>
                  <a:rPr lang="en-GB" dirty="0" smtClean="0"/>
                  <a:t>to evaluate </a:t>
                </a:r>
                <a:r>
                  <a:rPr lang="en-GB" dirty="0"/>
                  <a:t>the voltage values to be given to the actuators in order to best </a:t>
                </a:r>
                <a:r>
                  <a:rPr lang="en-GB" dirty="0" smtClean="0"/>
                  <a:t>fit </a:t>
                </a:r>
                <a:r>
                  <a:rPr lang="en-GB" dirty="0"/>
                  <a:t>the </a:t>
                </a:r>
                <a:r>
                  <a:rPr lang="en-GB" dirty="0" smtClean="0"/>
                  <a:t>membrane surface </a:t>
                </a:r>
                <a:r>
                  <a:rPr lang="en-GB" dirty="0"/>
                  <a:t>z to the target b at a selected set of surface-matching points</a:t>
                </a:r>
                <a:r>
                  <a:rPr lang="en-GB" dirty="0" smtClean="0"/>
                  <a:t>.</a:t>
                </a:r>
              </a:p>
              <a:p>
                <a:pPr marL="285750" indent="-285750" algn="just">
                  <a:buClr>
                    <a:schemeClr val="accent2"/>
                  </a:buClr>
                  <a:buFont typeface="Wingdings" panose="05000000000000000000" pitchFamily="2" charset="2"/>
                  <a:buChar char="§"/>
                </a:pPr>
                <a:endParaRPr lang="en-GB" dirty="0"/>
              </a:p>
              <a:p>
                <a:pPr marL="285750" indent="-285750" algn="just">
                  <a:buClr>
                    <a:schemeClr val="accent2"/>
                  </a:buClr>
                  <a:buFont typeface="Wingdings" panose="05000000000000000000" pitchFamily="2" charset="2"/>
                  <a:buChar char="§"/>
                </a:pPr>
                <a:r>
                  <a:rPr lang="en-GB" dirty="0" smtClean="0"/>
                  <a:t>Because </a:t>
                </a:r>
                <a:r>
                  <a:rPr lang="en-GB" dirty="0"/>
                  <a:t>of the data acquired by the SH resulted in a not regular shape with </a:t>
                </a:r>
                <a:r>
                  <a:rPr lang="en-GB" dirty="0" smtClean="0"/>
                  <a:t>small sizes differences, </a:t>
                </a:r>
                <a:r>
                  <a:rPr lang="en-GB" dirty="0"/>
                  <a:t>the </a:t>
                </a:r>
                <a:r>
                  <a:rPr lang="en-GB" dirty="0" smtClean="0"/>
                  <a:t>influence </a:t>
                </a:r>
                <a:r>
                  <a:rPr lang="en-GB" dirty="0"/>
                  <a:t>functions have been computed on a restricted area. </a:t>
                </a:r>
                <a:r>
                  <a:rPr lang="en-GB" dirty="0" smtClean="0"/>
                  <a:t>This has </a:t>
                </a:r>
                <a:r>
                  <a:rPr lang="en-GB" dirty="0"/>
                  <a:t>been evaluated from the smallest of all the SH </a:t>
                </a:r>
                <a:r>
                  <a:rPr lang="en-GB" dirty="0" smtClean="0"/>
                  <a:t>sensitive </a:t>
                </a:r>
                <a:r>
                  <a:rPr lang="en-GB" dirty="0"/>
                  <a:t>areas in the data, in </a:t>
                </a:r>
                <a:r>
                  <a:rPr lang="en-GB" dirty="0" smtClean="0"/>
                  <a:t>which the </a:t>
                </a:r>
                <a:r>
                  <a:rPr lang="en-GB" dirty="0"/>
                  <a:t>circle with the largest radius has been inscribed. This </a:t>
                </a:r>
                <a:r>
                  <a:rPr lang="en-GB" dirty="0" smtClean="0"/>
                  <a:t>defined </a:t>
                </a:r>
                <a:r>
                  <a:rPr lang="en-GB" dirty="0"/>
                  <a:t>a mask, </a:t>
                </a:r>
                <a:r>
                  <a:rPr lang="en-GB" dirty="0" smtClean="0"/>
                  <a:t>inside </a:t>
                </a:r>
                <a:r>
                  <a:rPr lang="en-GB" dirty="0"/>
                  <a:t>which </a:t>
                </a:r>
                <a:r>
                  <a:rPr lang="en-GB" dirty="0" smtClean="0"/>
                  <a:t>all the computations </a:t>
                </a:r>
                <a:r>
                  <a:rPr lang="en-GB" dirty="0"/>
                  <a:t>have been performed. </a:t>
                </a:r>
                <a:endParaRPr lang="en-GB" dirty="0" smtClean="0"/>
              </a:p>
              <a:p>
                <a:pPr marL="285750" indent="-285750" algn="just">
                  <a:buClr>
                    <a:schemeClr val="accent2"/>
                  </a:buClr>
                  <a:buFont typeface="Wingdings" panose="05000000000000000000" pitchFamily="2" charset="2"/>
                  <a:buChar char="§"/>
                </a:pPr>
                <a:endParaRPr lang="en-GB" dirty="0" smtClean="0"/>
              </a:p>
              <a:p>
                <a:pPr marL="285750" indent="-285750" algn="just">
                  <a:buClr>
                    <a:schemeClr val="accent2"/>
                  </a:buClr>
                  <a:buFont typeface="Wingdings" panose="05000000000000000000" pitchFamily="2" charset="2"/>
                  <a:buChar char="§"/>
                </a:pPr>
                <a:r>
                  <a:rPr lang="en-GB" dirty="0" smtClean="0"/>
                  <a:t>With </a:t>
                </a:r>
                <a:r>
                  <a:rPr lang="en-GB" dirty="0"/>
                  <a:t>the measured </a:t>
                </a:r>
                <a:r>
                  <a:rPr lang="en-GB" dirty="0" smtClean="0"/>
                  <a:t>influence </a:t>
                </a:r>
                <a:r>
                  <a:rPr lang="en-GB" dirty="0"/>
                  <a:t>functions of each actuator, the elements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𝒜</m:t>
                        </m:r>
                      </m:e>
                      <m:sub>
                        <m:r>
                          <a:rPr lang="it-IT" i="1">
                            <a:latin typeface="Cambria Math" panose="02040503050406030204" pitchFamily="18" charset="0"/>
                          </a:rPr>
                          <m:t>𝑖𝑗</m:t>
                        </m:r>
                      </m:sub>
                    </m:sSub>
                  </m:oMath>
                </a14:m>
                <a:r>
                  <a:rPr lang="en-GB" dirty="0"/>
                  <a:t>has been </a:t>
                </a:r>
                <a:r>
                  <a:rPr lang="en-GB" dirty="0" smtClean="0"/>
                  <a:t>individually computed </a:t>
                </a:r>
                <a:r>
                  <a:rPr lang="en-GB" dirty="0"/>
                  <a:t>and then the </a:t>
                </a:r>
                <a:r>
                  <a:rPr lang="en-GB" dirty="0" smtClean="0"/>
                  <a:t>final influence </a:t>
                </a:r>
                <a:r>
                  <a:rPr lang="en-GB" dirty="0"/>
                  <a:t>function matrix </a:t>
                </a:r>
                <a14:m>
                  <m:oMath xmlns:m="http://schemas.openxmlformats.org/officeDocument/2006/math">
                    <m:r>
                      <a:rPr lang="it-IT" i="1">
                        <a:latin typeface="Cambria Math" panose="02040503050406030204" pitchFamily="18" charset="0"/>
                      </a:rPr>
                      <m:t>𝒜</m:t>
                    </m:r>
                  </m:oMath>
                </a14:m>
                <a:r>
                  <a:rPr lang="en-GB" dirty="0"/>
                  <a:t> has been </a:t>
                </a:r>
                <a:r>
                  <a:rPr lang="en-GB" dirty="0" smtClean="0"/>
                  <a:t>evaluated. The </a:t>
                </a:r>
                <a:r>
                  <a:rPr lang="en-GB" dirty="0"/>
                  <a:t>information regarding the not working actuators has been </a:t>
                </a:r>
                <a:r>
                  <a:rPr lang="en-GB" dirty="0" smtClean="0"/>
                  <a:t>inserted, in </a:t>
                </a:r>
                <a:r>
                  <a:rPr lang="en-GB" dirty="0"/>
                  <a:t>order to proper compensate with other actuators the lack of actuation in some </a:t>
                </a:r>
                <a:r>
                  <a:rPr lang="en-GB" dirty="0" smtClean="0"/>
                  <a:t>regions of </a:t>
                </a:r>
                <a:r>
                  <a:rPr lang="en-GB" dirty="0"/>
                  <a:t>the DM. </a:t>
                </a:r>
              </a:p>
            </p:txBody>
          </p:sp>
        </mc:Choice>
        <mc:Fallback>
          <p:sp>
            <p:nvSpPr>
              <p:cNvPr id="5" name="Rettangolo 4"/>
              <p:cNvSpPr>
                <a:spLocks noRot="1" noChangeAspect="1" noMove="1" noResize="1" noEditPoints="1" noAdjustHandles="1" noChangeArrowheads="1" noChangeShapeType="1" noTextEdit="1"/>
              </p:cNvSpPr>
              <p:nvPr/>
            </p:nvSpPr>
            <p:spPr>
              <a:xfrm>
                <a:off x="361359" y="1843887"/>
                <a:ext cx="8322636" cy="4827540"/>
              </a:xfrm>
              <a:prstGeom prst="rect">
                <a:avLst/>
              </a:prstGeom>
              <a:blipFill rotWithShape="0">
                <a:blip r:embed="rId2" cstate="print"/>
                <a:stretch>
                  <a:fillRect l="-439" t="-631" r="-586" b="-1010"/>
                </a:stretch>
              </a:blipFill>
            </p:spPr>
            <p:txBody>
              <a:bodyPr/>
              <a:lstStyle/>
              <a:p>
                <a:r>
                  <a:rPr lang="en-GB">
                    <a:noFill/>
                  </a:rPr>
                  <a:t> </a:t>
                </a:r>
              </a:p>
            </p:txBody>
          </p:sp>
        </mc:Fallback>
      </mc:AlternateContent>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221207" y="4466582"/>
            <a:ext cx="2514704" cy="2223292"/>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216928" y="1843888"/>
            <a:ext cx="2518983" cy="2494762"/>
          </a:xfrm>
          <a:prstGeom prst="rect">
            <a:avLst/>
          </a:prstGeom>
        </p:spPr>
      </p:pic>
    </p:spTree>
    <p:extLst>
      <p:ext uri="{BB962C8B-B14F-4D97-AF65-F5344CB8AC3E}">
        <p14:creationId xmlns:p14="http://schemas.microsoft.com/office/powerpoint/2010/main" xmlns="" val="11189998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The pseudo-inverse matrix</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139</a:t>
            </a:fld>
            <a:endParaRPr lang="en-GB"/>
          </a:p>
        </p:txBody>
      </p:sp>
      <mc:AlternateContent xmlns:mc="http://schemas.openxmlformats.org/markup-compatibility/2006">
        <mc:Choice xmlns:a14="http://schemas.microsoft.com/office/drawing/2010/main" xmlns="" Requires="a14">
          <p:sp>
            <p:nvSpPr>
              <p:cNvPr id="5" name="Rettangolo 4"/>
              <p:cNvSpPr/>
              <p:nvPr/>
            </p:nvSpPr>
            <p:spPr>
              <a:xfrm>
                <a:off x="398296" y="1826124"/>
                <a:ext cx="11281341" cy="4848379"/>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The application of a specific </a:t>
                </a:r>
                <a:r>
                  <a:rPr lang="en-GB" dirty="0"/>
                  <a:t>pattern to the DM is equal to solve a linear problem of </a:t>
                </a:r>
                <a:r>
                  <a:rPr lang="en-GB" dirty="0" smtClean="0"/>
                  <a:t>the form</a:t>
                </a:r>
                <a:r>
                  <a:rPr lang="it-IT" b="0" i="1" dirty="0" smtClean="0"/>
                  <a:t/>
                </a:r>
                <a:br>
                  <a:rPr lang="it-IT" b="0" i="1" dirty="0" smtClean="0"/>
                </a:br>
                <a14:m>
                  <m:oMath xmlns:m="http://schemas.openxmlformats.org/officeDocument/2006/math">
                    <m:r>
                      <a:rPr lang="it-IT" b="0" i="1" smtClean="0">
                        <a:latin typeface="Cambria Math" panose="02040503050406030204" pitchFamily="18" charset="0"/>
                      </a:rPr>
                      <m:t>𝐶</m:t>
                    </m:r>
                    <m:r>
                      <a:rPr lang="it-IT" b="0"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rPr>
                      <m:t>𝒙</m:t>
                    </m:r>
                    <m:r>
                      <a:rPr lang="it-IT" b="0" i="1" smtClean="0">
                        <a:latin typeface="Cambria Math" panose="02040503050406030204" pitchFamily="18" charset="0"/>
                      </a:rPr>
                      <m:t>=</m:t>
                    </m:r>
                    <m:r>
                      <a:rPr lang="it-IT" b="1" i="1" smtClean="0">
                        <a:latin typeface="Cambria Math" panose="02040503050406030204" pitchFamily="18" charset="0"/>
                      </a:rPr>
                      <m:t>𝒃</m:t>
                    </m:r>
                  </m:oMath>
                </a14:m>
                <a:endParaRPr lang="it-IT" b="1" i="1" dirty="0" smtClean="0"/>
              </a:p>
              <a:p>
                <a:pPr algn="just">
                  <a:buClr>
                    <a:schemeClr val="accent2"/>
                  </a:buClr>
                </a:pPr>
                <a:r>
                  <a:rPr lang="en-GB" dirty="0" smtClean="0"/>
                  <a:t>     where </a:t>
                </a:r>
                <a:r>
                  <a:rPr lang="en-GB" dirty="0"/>
                  <a:t>x is the column vector of the unknown quantity, b the column vector of the constant terms and C the matrix </a:t>
                </a:r>
                <a:r>
                  <a:rPr lang="en-GB" dirty="0" smtClean="0">
                    <a:solidFill>
                      <a:schemeClr val="bg1"/>
                    </a:solidFill>
                  </a:rPr>
                  <a:t>.</a:t>
                </a:r>
                <a:r>
                  <a:rPr lang="en-GB" dirty="0" smtClean="0"/>
                  <a:t>    of the </a:t>
                </a:r>
                <a:r>
                  <a:rPr lang="en-GB" dirty="0"/>
                  <a:t>coefficients of the system. If C is squared and all its rows are independent, the solution is unique and given by</a:t>
                </a:r>
              </a:p>
              <a:p>
                <a:pPr algn="just">
                  <a:buClr>
                    <a:schemeClr val="accent2"/>
                  </a:buClr>
                </a:pPr>
                <a14:m>
                  <m:oMathPara xmlns:m="http://schemas.openxmlformats.org/officeDocument/2006/math">
                    <m:oMathParaPr>
                      <m:jc m:val="centerGroup"/>
                    </m:oMathParaPr>
                    <m:oMath xmlns:m="http://schemas.openxmlformats.org/officeDocument/2006/math">
                      <m:r>
                        <a:rPr lang="it-IT" b="1" i="1">
                          <a:latin typeface="Cambria Math" panose="02040503050406030204" pitchFamily="18" charset="0"/>
                        </a:rPr>
                        <m:t>𝒙</m:t>
                      </m:r>
                      <m:r>
                        <a:rPr lang="it-IT" i="1">
                          <a:latin typeface="Cambria Math" panose="02040503050406030204" pitchFamily="18" charset="0"/>
                        </a:rPr>
                        <m:t>=</m:t>
                      </m:r>
                      <m:sSup>
                        <m:sSupPr>
                          <m:ctrlPr>
                            <a:rPr lang="it-IT" i="1" smtClean="0">
                              <a:latin typeface="Cambria Math" panose="02040503050406030204" pitchFamily="18" charset="0"/>
                            </a:rPr>
                          </m:ctrlPr>
                        </m:sSupPr>
                        <m:e>
                          <m:r>
                            <a:rPr lang="it-IT" b="0" i="1" smtClean="0">
                              <a:latin typeface="Cambria Math" panose="02040503050406030204" pitchFamily="18" charset="0"/>
                            </a:rPr>
                            <m:t>𝐶</m:t>
                          </m:r>
                        </m:e>
                        <m:sup>
                          <m:r>
                            <a:rPr lang="it-IT" b="0" i="1" smtClean="0">
                              <a:latin typeface="Cambria Math" panose="02040503050406030204" pitchFamily="18" charset="0"/>
                            </a:rPr>
                            <m:t>−1</m:t>
                          </m:r>
                        </m:sup>
                      </m:sSup>
                      <m:r>
                        <a:rPr lang="it-IT" b="0" i="1" smtClean="0">
                          <a:latin typeface="Cambria Math" panose="02040503050406030204" pitchFamily="18" charset="0"/>
                          <a:ea typeface="Cambria Math" panose="02040503050406030204" pitchFamily="18" charset="0"/>
                        </a:rPr>
                        <m:t>∙</m:t>
                      </m:r>
                      <m:r>
                        <a:rPr lang="it-IT" b="1" i="1">
                          <a:latin typeface="Cambria Math" panose="02040503050406030204" pitchFamily="18" charset="0"/>
                        </a:rPr>
                        <m:t>𝒃</m:t>
                      </m:r>
                    </m:oMath>
                  </m:oMathPara>
                </a14:m>
                <a:endParaRPr lang="en-GB" b="1" dirty="0" smtClean="0"/>
              </a:p>
              <a:p>
                <a:pPr marL="285750" indent="-285750" algn="just">
                  <a:buClr>
                    <a:schemeClr val="accent2"/>
                  </a:buClr>
                  <a:buFont typeface="Wingdings" panose="05000000000000000000" pitchFamily="2" charset="2"/>
                  <a:buChar char="§"/>
                </a:pPr>
                <a:r>
                  <a:rPr lang="en-GB" dirty="0" smtClean="0"/>
                  <a:t>Unfortunately</a:t>
                </a:r>
                <a:r>
                  <a:rPr lang="en-GB" dirty="0"/>
                  <a:t>, this does not hold for the studied DM, being the </a:t>
                </a:r>
                <a:r>
                  <a:rPr lang="en-GB" dirty="0" smtClean="0"/>
                  <a:t>influence </a:t>
                </a:r>
                <a:r>
                  <a:rPr lang="en-GB" dirty="0"/>
                  <a:t>function </a:t>
                </a:r>
                <a:r>
                  <a:rPr lang="en-GB" dirty="0" smtClean="0"/>
                  <a:t>matrix not squared. </a:t>
                </a:r>
                <a:r>
                  <a:rPr lang="en-GB" dirty="0"/>
                  <a:t>In this </a:t>
                </a:r>
                <a:r>
                  <a:rPr lang="en-GB" dirty="0" smtClean="0"/>
                  <a:t>case, the </a:t>
                </a:r>
                <a:r>
                  <a:rPr lang="en-GB" dirty="0"/>
                  <a:t>inverse matrix does not exist. </a:t>
                </a:r>
                <a:endParaRPr lang="en-GB" dirty="0" smtClean="0"/>
              </a:p>
              <a:p>
                <a:pPr marL="285750" indent="-285750" algn="just">
                  <a:buClr>
                    <a:schemeClr val="accent2"/>
                  </a:buClr>
                  <a:buFont typeface="Wingdings" panose="05000000000000000000" pitchFamily="2" charset="2"/>
                  <a:buChar char="§"/>
                </a:pPr>
                <a:endParaRPr lang="en-GB" dirty="0"/>
              </a:p>
              <a:p>
                <a:pPr marL="285750" indent="-285750" algn="just">
                  <a:buClr>
                    <a:schemeClr val="accent2"/>
                  </a:buClr>
                  <a:buFont typeface="Wingdings" panose="05000000000000000000" pitchFamily="2" charset="2"/>
                  <a:buChar char="§"/>
                </a:pPr>
                <a:r>
                  <a:rPr lang="en-GB" dirty="0" smtClean="0"/>
                  <a:t>However</a:t>
                </a:r>
                <a:r>
                  <a:rPr lang="en-GB" dirty="0"/>
                  <a:t>, it is </a:t>
                </a:r>
                <a:r>
                  <a:rPr lang="en-GB" dirty="0" smtClean="0"/>
                  <a:t>possible to </a:t>
                </a:r>
                <a:r>
                  <a:rPr lang="en-GB" dirty="0"/>
                  <a:t>overcome the problem using the </a:t>
                </a:r>
                <a:r>
                  <a:rPr lang="en-GB" b="1" dirty="0"/>
                  <a:t>Moore-Penrose pseudoinverse </a:t>
                </a:r>
                <a:r>
                  <a:rPr lang="en-GB" b="1" dirty="0" smtClean="0"/>
                  <a:t>matrix</a:t>
                </a:r>
                <a:r>
                  <a:rPr lang="en-GB" dirty="0" smtClean="0"/>
                  <a:t>,</a:t>
                </a:r>
                <a:r>
                  <a:rPr lang="en-GB" b="1" dirty="0" smtClean="0"/>
                  <a:t> </a:t>
                </a:r>
                <a:r>
                  <a:rPr lang="en-GB" dirty="0" smtClean="0"/>
                  <a:t>denoted </a:t>
                </a:r>
                <a14:m>
                  <m:oMath xmlns:m="http://schemas.openxmlformats.org/officeDocument/2006/math">
                    <m:sSup>
                      <m:sSupPr>
                        <m:ctrlPr>
                          <a:rPr lang="en-GB" i="1" dirty="0" smtClean="0">
                            <a:latin typeface="Cambria Math" panose="02040503050406030204" pitchFamily="18" charset="0"/>
                          </a:rPr>
                        </m:ctrlPr>
                      </m:sSupPr>
                      <m:e>
                        <m:r>
                          <a:rPr lang="it-IT" b="0" i="1" dirty="0" smtClean="0">
                            <a:latin typeface="Cambria Math" panose="02040503050406030204" pitchFamily="18" charset="0"/>
                          </a:rPr>
                          <m:t>𝐶</m:t>
                        </m:r>
                      </m:e>
                      <m:sup>
                        <m:r>
                          <a:rPr lang="it-IT" b="0" i="1" dirty="0" smtClean="0">
                            <a:latin typeface="Cambria Math" panose="02040503050406030204" pitchFamily="18" charset="0"/>
                          </a:rPr>
                          <m:t>+</m:t>
                        </m:r>
                      </m:sup>
                    </m:sSup>
                  </m:oMath>
                </a14:m>
                <a:r>
                  <a:rPr lang="en-GB" dirty="0" smtClean="0"/>
                  <a:t>,  that allows </a:t>
                </a:r>
                <a:r>
                  <a:rPr lang="en-GB" dirty="0"/>
                  <a:t>to solve in an approximate </a:t>
                </a:r>
                <a:r>
                  <a:rPr lang="en-GB" dirty="0" smtClean="0"/>
                  <a:t>way the previous equation as </a:t>
                </a:r>
              </a:p>
              <a:p>
                <a:pPr algn="just">
                  <a:buClr>
                    <a:schemeClr val="accent2"/>
                  </a:buClr>
                </a:pPr>
                <a14:m>
                  <m:oMathPara xmlns:m="http://schemas.openxmlformats.org/officeDocument/2006/math">
                    <m:oMathParaPr>
                      <m:jc m:val="centerGroup"/>
                    </m:oMathParaPr>
                    <m:oMath xmlns:m="http://schemas.openxmlformats.org/officeDocument/2006/math">
                      <m:r>
                        <a:rPr lang="it-IT" b="1" i="1">
                          <a:latin typeface="Cambria Math" panose="02040503050406030204" pitchFamily="18" charset="0"/>
                        </a:rPr>
                        <m:t>𝒙</m:t>
                      </m:r>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𝐶</m:t>
                          </m:r>
                        </m:e>
                        <m:sup>
                          <m:r>
                            <a:rPr lang="it-IT" b="0" i="1" smtClean="0">
                              <a:latin typeface="Cambria Math" panose="02040503050406030204" pitchFamily="18" charset="0"/>
                            </a:rPr>
                            <m:t>+</m:t>
                          </m:r>
                        </m:sup>
                      </m:sSup>
                      <m:r>
                        <a:rPr lang="it-IT" i="1">
                          <a:latin typeface="Cambria Math" panose="02040503050406030204" pitchFamily="18" charset="0"/>
                          <a:ea typeface="Cambria Math" panose="02040503050406030204" pitchFamily="18" charset="0"/>
                        </a:rPr>
                        <m:t>∙</m:t>
                      </m:r>
                      <m:r>
                        <a:rPr lang="it-IT" b="1" i="1">
                          <a:latin typeface="Cambria Math" panose="02040503050406030204" pitchFamily="18" charset="0"/>
                        </a:rPr>
                        <m:t>𝒃</m:t>
                      </m:r>
                    </m:oMath>
                  </m:oMathPara>
                </a14:m>
                <a:endParaRPr lang="en-GB" b="1" dirty="0"/>
              </a:p>
              <a:p>
                <a:pPr algn="just">
                  <a:buClr>
                    <a:schemeClr val="accent2"/>
                  </a:buClr>
                </a:pPr>
                <a:r>
                  <a:rPr lang="en-GB" dirty="0" smtClean="0"/>
                  <a:t>    where </a:t>
                </a:r>
                <a:r>
                  <a:rPr lang="en-GB" dirty="0"/>
                  <a:t>x is a solution in the least-square sense, i.e. that minimizes the </a:t>
                </a:r>
                <a:r>
                  <a:rPr lang="en-GB" dirty="0" smtClean="0"/>
                  <a:t>quantity</a:t>
                </a:r>
                <a14:m>
                  <m:oMath xmlns:m="http://schemas.openxmlformats.org/officeDocument/2006/math">
                    <m:r>
                      <a:rPr lang="it-IT" b="0" i="0" smtClean="0">
                        <a:latin typeface="Cambria Math" panose="02040503050406030204" pitchFamily="18" charset="0"/>
                        <a:ea typeface="Cambria Math" panose="02040503050406030204" pitchFamily="18" charset="0"/>
                      </a:rPr>
                      <m:t> </m:t>
                    </m:r>
                    <m:r>
                      <a:rPr lang="it-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𝐶𝑥</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𝑏</m:t>
                    </m:r>
                    <m:sSubSup>
                      <m:sSubSupPr>
                        <m:ctrlPr>
                          <a:rPr lang="it-IT" i="1" smtClean="0">
                            <a:latin typeface="Cambria Math" panose="02040503050406030204" pitchFamily="18" charset="0"/>
                            <a:ea typeface="Cambria Math" panose="02040503050406030204" pitchFamily="18" charset="0"/>
                          </a:rPr>
                        </m:ctrlPr>
                      </m:sSubSupPr>
                      <m:e>
                        <m:r>
                          <a:rPr lang="it-IT" i="1">
                            <a:latin typeface="Cambria Math" panose="02040503050406030204" pitchFamily="18" charset="0"/>
                            <a:ea typeface="Cambria Math" panose="02040503050406030204" pitchFamily="18" charset="0"/>
                          </a:rPr>
                          <m:t>∥</m:t>
                        </m:r>
                      </m:e>
                      <m:sub>
                        <m:r>
                          <a:rPr lang="it-IT" b="0" i="1" smtClean="0">
                            <a:latin typeface="Cambria Math" panose="02040503050406030204" pitchFamily="18" charset="0"/>
                          </a:rPr>
                          <m:t>2</m:t>
                        </m:r>
                      </m:sub>
                      <m:sup>
                        <m:r>
                          <a:rPr lang="it-IT" b="0" i="1" smtClean="0">
                            <a:latin typeface="Cambria Math" panose="02040503050406030204" pitchFamily="18" charset="0"/>
                          </a:rPr>
                          <m:t>2</m:t>
                        </m:r>
                      </m:sup>
                    </m:sSubSup>
                  </m:oMath>
                </a14:m>
                <a:r>
                  <a:rPr lang="en-GB" dirty="0" smtClean="0"/>
                  <a:t>.</a:t>
                </a:r>
              </a:p>
              <a:p>
                <a:pPr marL="285750" indent="-285750" algn="just">
                  <a:buClr>
                    <a:schemeClr val="accent2"/>
                  </a:buClr>
                  <a:buFont typeface="Wingdings" panose="05000000000000000000" pitchFamily="2" charset="2"/>
                  <a:buChar char="§"/>
                </a:pPr>
                <a:endParaRPr lang="en-GB" dirty="0"/>
              </a:p>
              <a:p>
                <a:pPr marL="285750" indent="-285750" algn="just">
                  <a:buClr>
                    <a:schemeClr val="accent2"/>
                  </a:buClr>
                  <a:buFont typeface="Wingdings" panose="05000000000000000000" pitchFamily="2" charset="2"/>
                  <a:buChar char="§"/>
                </a:pPr>
                <a:r>
                  <a:rPr lang="en-GB" dirty="0"/>
                  <a:t>The obtained actuation </a:t>
                </a:r>
                <a:r>
                  <a:rPr lang="en-GB" dirty="0" smtClean="0"/>
                  <a:t>coefficients </a:t>
                </a:r>
                <a:r>
                  <a:rPr lang="en-GB" dirty="0"/>
                  <a:t>have to be properly rescaled in the DM actuation </a:t>
                </a:r>
                <a:r>
                  <a:rPr lang="en-GB" dirty="0" smtClean="0"/>
                  <a:t>range with </a:t>
                </a:r>
                <a:r>
                  <a:rPr lang="en-GB" dirty="0"/>
                  <a:t>the transformation</a:t>
                </a:r>
              </a:p>
              <a:p>
                <a:pPr algn="just">
                  <a:buClr>
                    <a:schemeClr val="accent2"/>
                  </a:buClr>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𝐷𝑀</m:t>
                          </m:r>
                        </m:sub>
                      </m:sSub>
                      <m:r>
                        <a:rPr lang="it-IT" b="0" i="1" smtClean="0">
                          <a:latin typeface="Cambria Math" panose="02040503050406030204" pitchFamily="18" charset="0"/>
                        </a:rPr>
                        <m:t>=</m:t>
                      </m:r>
                      <m:f>
                        <m:fPr>
                          <m:ctrlPr>
                            <a:rPr lang="en-GB" i="1" smtClean="0">
                              <a:latin typeface="Cambria Math" panose="02040503050406030204" pitchFamily="18" charset="0"/>
                            </a:rPr>
                          </m:ctrlPr>
                        </m:fPr>
                        <m:num>
                          <m:sSub>
                            <m:sSubPr>
                              <m:ctrlPr>
                                <a:rPr lang="en-GB"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𝑃𝑆</m:t>
                              </m:r>
                            </m:sub>
                          </m:sSub>
                          <m:r>
                            <a:rPr lang="it-IT" b="0" i="1" smtClean="0">
                              <a:latin typeface="Cambria Math" panose="02040503050406030204" pitchFamily="18" charset="0"/>
                            </a:rPr>
                            <m:t>+1</m:t>
                          </m:r>
                        </m:num>
                        <m:den>
                          <m:r>
                            <a:rPr lang="it-IT" b="0" i="1" smtClean="0">
                              <a:latin typeface="Cambria Math" panose="02040503050406030204" pitchFamily="18" charset="0"/>
                            </a:rPr>
                            <m:t>2</m:t>
                          </m:r>
                        </m:den>
                      </m:f>
                    </m:oMath>
                  </m:oMathPara>
                </a14:m>
                <a:endParaRPr lang="en-GB" dirty="0" smtClean="0"/>
              </a:p>
              <a:p>
                <a:pPr algn="just">
                  <a:buClr>
                    <a:schemeClr val="accent2"/>
                  </a:buClr>
                </a:pPr>
                <a:r>
                  <a:rPr lang="en-GB" dirty="0" smtClean="0"/>
                  <a:t>     with x</a:t>
                </a:r>
                <a:r>
                  <a:rPr lang="en-GB" baseline="-25000" dirty="0" smtClean="0"/>
                  <a:t>PS</a:t>
                </a:r>
                <a:r>
                  <a:rPr lang="en-GB" dirty="0" smtClean="0"/>
                  <a:t> the coefficient evaluated by the pseudoinverse matrix and x</a:t>
                </a:r>
                <a:r>
                  <a:rPr lang="en-GB" baseline="-25000" dirty="0" smtClean="0"/>
                  <a:t>DM</a:t>
                </a:r>
                <a:r>
                  <a:rPr lang="en-GB" dirty="0" smtClean="0"/>
                  <a:t> the ones rescaled in the DM range.</a:t>
                </a:r>
                <a:endParaRPr lang="en-GB" dirty="0"/>
              </a:p>
            </p:txBody>
          </p:sp>
        </mc:Choice>
        <mc:Fallback>
          <p:sp>
            <p:nvSpPr>
              <p:cNvPr id="5" name="Rettangolo 4"/>
              <p:cNvSpPr>
                <a:spLocks noRot="1" noChangeAspect="1" noMove="1" noResize="1" noEditPoints="1" noAdjustHandles="1" noChangeArrowheads="1" noChangeShapeType="1" noTextEdit="1"/>
              </p:cNvSpPr>
              <p:nvPr/>
            </p:nvSpPr>
            <p:spPr>
              <a:xfrm>
                <a:off x="398296" y="1826124"/>
                <a:ext cx="11281341" cy="4848379"/>
              </a:xfrm>
              <a:prstGeom prst="rect">
                <a:avLst/>
              </a:prstGeom>
              <a:blipFill rotWithShape="0">
                <a:blip r:embed="rId2" cstate="print"/>
                <a:stretch>
                  <a:fillRect l="-432" t="-755" r="-486" b="-1132"/>
                </a:stretch>
              </a:blipFill>
            </p:spPr>
            <p:txBody>
              <a:bodyPr/>
              <a:lstStyle/>
              <a:p>
                <a:r>
                  <a:rPr lang="en-GB">
                    <a:noFill/>
                  </a:rPr>
                  <a:t> </a:t>
                </a:r>
              </a:p>
            </p:txBody>
          </p:sp>
        </mc:Fallback>
      </mc:AlternateContent>
    </p:spTree>
    <p:extLst>
      <p:ext uri="{BB962C8B-B14F-4D97-AF65-F5344CB8AC3E}">
        <p14:creationId xmlns:p14="http://schemas.microsoft.com/office/powerpoint/2010/main" xmlns="" val="308751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optical aberrations</a:t>
            </a:r>
            <a:endParaRPr lang="en-GB" dirty="0"/>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a:xfrm>
                <a:off x="581192" y="1851238"/>
                <a:ext cx="8661301" cy="4684197"/>
              </a:xfrm>
            </p:spPr>
            <p:txBody>
              <a:bodyPr>
                <a:normAutofit lnSpcReduction="10000"/>
              </a:bodyPr>
              <a:lstStyle/>
              <a:p>
                <a:pPr algn="just"/>
                <a:r>
                  <a:rPr lang="en-GB" dirty="0" smtClean="0">
                    <a:solidFill>
                      <a:schemeClr val="tx1"/>
                    </a:solidFill>
                  </a:rPr>
                  <a:t>Sources </a:t>
                </a:r>
                <a:r>
                  <a:rPr lang="en-GB" dirty="0">
                    <a:solidFill>
                      <a:schemeClr val="tx1"/>
                    </a:solidFill>
                  </a:rPr>
                  <a:t>of aberrations:</a:t>
                </a:r>
              </a:p>
              <a:p>
                <a:pPr algn="just">
                  <a:buFont typeface="Arial" panose="020B0604020202020204" pitchFamily="34" charset="0"/>
                  <a:buChar char="•"/>
                </a:pPr>
                <a:r>
                  <a:rPr lang="en-GB" dirty="0">
                    <a:solidFill>
                      <a:schemeClr val="tx1"/>
                    </a:solidFill>
                  </a:rPr>
                  <a:t>absorption of optical power in the coatings and substrate of the optics (</a:t>
                </a:r>
                <a:r>
                  <a:rPr lang="en-GB" i="1" dirty="0">
                    <a:solidFill>
                      <a:schemeClr val="tx1"/>
                    </a:solidFill>
                  </a:rPr>
                  <a:t>thermal effects</a:t>
                </a:r>
                <a:r>
                  <a:rPr lang="en-GB" dirty="0">
                    <a:solidFill>
                      <a:schemeClr val="tx1"/>
                    </a:solidFill>
                  </a:rPr>
                  <a:t>);</a:t>
                </a:r>
              </a:p>
              <a:p>
                <a:pPr algn="just">
                  <a:buFont typeface="Arial" panose="020B0604020202020204" pitchFamily="34" charset="0"/>
                  <a:buChar char="•"/>
                </a:pPr>
                <a:r>
                  <a:rPr lang="en-GB" dirty="0">
                    <a:solidFill>
                      <a:schemeClr val="tx1"/>
                    </a:solidFill>
                  </a:rPr>
                  <a:t>imperfections in the materials </a:t>
                </a:r>
                <a:r>
                  <a:rPr lang="en-GB" dirty="0" smtClean="0">
                    <a:solidFill>
                      <a:schemeClr val="tx1"/>
                    </a:solidFill>
                  </a:rPr>
                  <a:t>due </a:t>
                </a:r>
                <a:r>
                  <a:rPr lang="en-GB" dirty="0">
                    <a:solidFill>
                      <a:schemeClr val="tx1"/>
                    </a:solidFill>
                  </a:rPr>
                  <a:t>to the mirrors production process (</a:t>
                </a:r>
                <a:r>
                  <a:rPr lang="en-GB" i="1" dirty="0">
                    <a:solidFill>
                      <a:schemeClr val="tx1"/>
                    </a:solidFill>
                  </a:rPr>
                  <a:t>cold defects</a:t>
                </a:r>
                <a:r>
                  <a:rPr lang="en-GB" dirty="0" smtClean="0">
                    <a:solidFill>
                      <a:schemeClr val="tx1"/>
                    </a:solidFill>
                  </a:rPr>
                  <a:t>).</a:t>
                </a:r>
              </a:p>
              <a:p>
                <a:pPr algn="just">
                  <a:buFont typeface="Arial" panose="020B0604020202020204" pitchFamily="34" charset="0"/>
                  <a:buChar char="•"/>
                </a:pPr>
                <a:endParaRPr lang="en-GB" dirty="0" smtClean="0">
                  <a:solidFill>
                    <a:schemeClr val="tx1"/>
                  </a:solidFill>
                </a:endParaRPr>
              </a:p>
              <a:p>
                <a:pPr algn="just"/>
                <a:r>
                  <a:rPr lang="en-GB" dirty="0" smtClean="0">
                    <a:solidFill>
                      <a:schemeClr val="tx1"/>
                    </a:solidFill>
                  </a:rPr>
                  <a:t>Thermal effects to be corrected:</a:t>
                </a:r>
              </a:p>
              <a:p>
                <a:pPr algn="just">
                  <a:buFont typeface="Arial" panose="020B0604020202020204" pitchFamily="34" charset="0"/>
                  <a:buChar char="•"/>
                </a:pPr>
                <a:r>
                  <a:rPr lang="en-GB" i="1" dirty="0" smtClean="0">
                    <a:solidFill>
                      <a:schemeClr val="tx1"/>
                    </a:solidFill>
                  </a:rPr>
                  <a:t>thermal </a:t>
                </a:r>
                <a:r>
                  <a:rPr lang="en-GB" i="1" dirty="0">
                    <a:solidFill>
                      <a:schemeClr val="tx1"/>
                    </a:solidFill>
                  </a:rPr>
                  <a:t>lensing </a:t>
                </a:r>
                <a:r>
                  <a:rPr lang="en-GB" dirty="0">
                    <a:solidFill>
                      <a:schemeClr val="tx1"/>
                    </a:solidFill>
                  </a:rPr>
                  <a:t>: </a:t>
                </a:r>
                <a14:m>
                  <m:oMath xmlns:m="http://schemas.openxmlformats.org/officeDocument/2006/math">
                    <m:f>
                      <m:fPr>
                        <m:ctrlPr>
                          <a:rPr lang="en-GB"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𝑑𝑛</m:t>
                        </m:r>
                      </m:num>
                      <m:den>
                        <m:r>
                          <a:rPr lang="it-IT" i="1">
                            <a:solidFill>
                              <a:schemeClr val="tx1"/>
                            </a:solidFill>
                            <a:latin typeface="Cambria Math" panose="02040503050406030204" pitchFamily="18" charset="0"/>
                          </a:rPr>
                          <m:t>𝑑𝑇</m:t>
                        </m:r>
                      </m:den>
                    </m:f>
                    <m:r>
                      <a:rPr lang="en-GB" i="1">
                        <a:solidFill>
                          <a:schemeClr val="tx1"/>
                        </a:solidFill>
                        <a:latin typeface="Cambria Math" panose="02040503050406030204" pitchFamily="18" charset="0"/>
                        <a:ea typeface="Cambria Math" panose="02040503050406030204" pitchFamily="18" charset="0"/>
                      </a:rPr>
                      <m:t>≠</m:t>
                    </m:r>
                    <m:r>
                      <a:rPr lang="it-IT" i="1">
                        <a:solidFill>
                          <a:schemeClr val="tx1"/>
                        </a:solidFill>
                        <a:latin typeface="Cambria Math" panose="02040503050406030204" pitchFamily="18" charset="0"/>
                        <a:ea typeface="Cambria Math" panose="02040503050406030204" pitchFamily="18" charset="0"/>
                      </a:rPr>
                      <m:t>0</m:t>
                    </m:r>
                  </m:oMath>
                </a14:m>
                <a:r>
                  <a:rPr lang="en-GB" dirty="0">
                    <a:solidFill>
                      <a:schemeClr val="tx1"/>
                    </a:solidFill>
                  </a:rPr>
                  <a:t> </a:t>
                </a:r>
                <a:r>
                  <a:rPr lang="en-GB" dirty="0">
                    <a:solidFill>
                      <a:schemeClr val="tx1"/>
                    </a:solidFill>
                    <a:cs typeface="Calibri" panose="020F0502020204030204" pitchFamily="34" charset="0"/>
                  </a:rPr>
                  <a:t>→ </a:t>
                </a:r>
                <a:r>
                  <a:rPr lang="en-GB" dirty="0">
                    <a:solidFill>
                      <a:schemeClr val="tx1"/>
                    </a:solidFill>
                  </a:rPr>
                  <a:t>change of the optical path </a:t>
                </a:r>
                <a:r>
                  <a:rPr lang="en-GB" dirty="0" smtClean="0">
                    <a:solidFill>
                      <a:schemeClr val="tx1"/>
                    </a:solidFill>
                  </a:rPr>
                  <a:t>in the </a:t>
                </a:r>
                <a:r>
                  <a:rPr lang="en-GB" dirty="0">
                    <a:solidFill>
                      <a:schemeClr val="tx1"/>
                    </a:solidFill>
                  </a:rPr>
                  <a:t>heated optics;</a:t>
                </a:r>
              </a:p>
              <a:p>
                <a:pPr algn="just">
                  <a:buFont typeface="Arial" panose="020B0604020202020204" pitchFamily="34" charset="0"/>
                  <a:buChar char="•"/>
                </a:pPr>
                <a:r>
                  <a:rPr lang="en-GB" i="1" dirty="0">
                    <a:solidFill>
                      <a:schemeClr val="tx1"/>
                    </a:solidFill>
                  </a:rPr>
                  <a:t>thermo-elastic effect </a:t>
                </a:r>
                <a:r>
                  <a:rPr lang="en-GB" dirty="0">
                    <a:solidFill>
                      <a:schemeClr val="tx1"/>
                    </a:solidFill>
                  </a:rPr>
                  <a:t>:  </a:t>
                </a:r>
                <a14:m>
                  <m:oMath xmlns:m="http://schemas.openxmlformats.org/officeDocument/2006/math">
                    <m:r>
                      <a:rPr lang="en-GB" i="1">
                        <a:solidFill>
                          <a:schemeClr val="tx1"/>
                        </a:solidFill>
                        <a:latin typeface="Cambria Math" panose="02040503050406030204" pitchFamily="18" charset="0"/>
                        <a:ea typeface="Cambria Math" panose="02040503050406030204" pitchFamily="18" charset="0"/>
                      </a:rPr>
                      <m:t>𝛼</m:t>
                    </m:r>
                    <m:r>
                      <a:rPr lang="en-GB" i="1">
                        <a:solidFill>
                          <a:schemeClr val="tx1"/>
                        </a:solidFill>
                        <a:latin typeface="Cambria Math" panose="02040503050406030204" pitchFamily="18" charset="0"/>
                        <a:ea typeface="Cambria Math" panose="02040503050406030204" pitchFamily="18" charset="0"/>
                      </a:rPr>
                      <m:t>≠0</m:t>
                    </m:r>
                  </m:oMath>
                </a14:m>
                <a:r>
                  <a:rPr lang="en-GB" dirty="0">
                    <a:solidFill>
                      <a:schemeClr val="tx1"/>
                    </a:solidFill>
                  </a:rPr>
                  <a:t> </a:t>
                </a:r>
                <a:r>
                  <a:rPr lang="en-GB" dirty="0">
                    <a:solidFill>
                      <a:schemeClr val="tx1"/>
                    </a:solidFill>
                    <a:cs typeface="Calibri" panose="020F0502020204030204" pitchFamily="34" charset="0"/>
                  </a:rPr>
                  <a:t>→ </a:t>
                </a:r>
                <a:r>
                  <a:rPr lang="en-GB" dirty="0">
                    <a:solidFill>
                      <a:schemeClr val="tx1"/>
                    </a:solidFill>
                  </a:rPr>
                  <a:t>the surface of a heated optic expands along the optical axis</a:t>
                </a:r>
                <a:r>
                  <a:rPr lang="en-GB" dirty="0" smtClean="0">
                    <a:solidFill>
                      <a:schemeClr val="tx1"/>
                    </a:solidFill>
                  </a:rPr>
                  <a:t>.</a:t>
                </a:r>
                <a:endParaRPr lang="en-GB" dirty="0">
                  <a:solidFill>
                    <a:schemeClr val="tx1"/>
                  </a:solidFill>
                </a:endParaRPr>
              </a:p>
              <a:p>
                <a:pPr algn="just"/>
                <a:endParaRPr lang="en-GB" dirty="0" smtClean="0">
                  <a:solidFill>
                    <a:schemeClr val="tx1"/>
                  </a:solidFill>
                </a:endParaRPr>
              </a:p>
              <a:p>
                <a:pPr algn="just"/>
                <a:r>
                  <a:rPr lang="en-GB" dirty="0" smtClean="0">
                    <a:solidFill>
                      <a:schemeClr val="tx1"/>
                    </a:solidFill>
                  </a:rPr>
                  <a:t>Consequences: reduction of the detector stability and sensitivity.</a:t>
                </a:r>
                <a:endParaRPr lang="en-GB" dirty="0">
                  <a:solidFill>
                    <a:schemeClr val="tx1"/>
                  </a:solidFill>
                </a:endParaRPr>
              </a:p>
              <a:p>
                <a:pPr algn="just"/>
                <a:r>
                  <a:rPr lang="en-GB" dirty="0" smtClean="0">
                    <a:solidFill>
                      <a:schemeClr val="tx1"/>
                    </a:solidFill>
                  </a:rPr>
                  <a:t>A proper </a:t>
                </a:r>
                <a:r>
                  <a:rPr lang="en-GB" dirty="0">
                    <a:solidFill>
                      <a:schemeClr val="tx1"/>
                    </a:solidFill>
                  </a:rPr>
                  <a:t>adaptive </a:t>
                </a:r>
                <a:r>
                  <a:rPr lang="en-GB" dirty="0" smtClean="0">
                    <a:solidFill>
                      <a:schemeClr val="tx1"/>
                    </a:solidFill>
                  </a:rPr>
                  <a:t>system is </a:t>
                </a:r>
                <a:r>
                  <a:rPr lang="en-GB" dirty="0">
                    <a:solidFill>
                      <a:schemeClr val="tx1"/>
                    </a:solidFill>
                  </a:rPr>
                  <a:t>needed in order to reduce these aberrations and optimize </a:t>
                </a:r>
                <a:r>
                  <a:rPr lang="en-GB" dirty="0" smtClean="0">
                    <a:solidFill>
                      <a:schemeClr val="tx1"/>
                    </a:solidFill>
                  </a:rPr>
                  <a:t>the detector working point </a:t>
                </a:r>
                <a:r>
                  <a:rPr lang="en-GB" dirty="0" smtClean="0">
                    <a:solidFill>
                      <a:schemeClr val="tx1"/>
                    </a:solidFill>
                    <a:latin typeface="Arial" panose="020B0604020202020204" pitchFamily="34" charset="0"/>
                    <a:cs typeface="Arial" panose="020B0604020202020204" pitchFamily="34" charset="0"/>
                  </a:rPr>
                  <a:t>→ </a:t>
                </a:r>
                <a:r>
                  <a:rPr lang="en-GB" b="1" dirty="0">
                    <a:solidFill>
                      <a:schemeClr val="tx1"/>
                    </a:solidFill>
                  </a:rPr>
                  <a:t>Thermal Compensation System</a:t>
                </a:r>
                <a:r>
                  <a:rPr lang="en-GB" dirty="0">
                    <a:solidFill>
                      <a:schemeClr val="tx1"/>
                    </a:solidFill>
                  </a:rPr>
                  <a:t> (TCS</a:t>
                </a:r>
                <a:r>
                  <a:rPr lang="en-GB" dirty="0" smtClean="0">
                    <a:solidFill>
                      <a:schemeClr val="tx1"/>
                    </a:solidFill>
                  </a:rPr>
                  <a:t>).</a:t>
                </a:r>
                <a:endParaRPr lang="en-GB" dirty="0">
                  <a:solidFill>
                    <a:schemeClr val="tx1"/>
                  </a:solidFill>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581192" y="1851238"/>
                <a:ext cx="8661301" cy="4684197"/>
              </a:xfrm>
              <a:blipFill rotWithShape="0">
                <a:blip r:embed="rId3" cstate="print"/>
                <a:stretch>
                  <a:fillRect l="-352" r="-633"/>
                </a:stretch>
              </a:blipFill>
            </p:spPr>
            <p:txBody>
              <a:bodyPr/>
              <a:lstStyle/>
              <a:p>
                <a:r>
                  <a:rPr lang="en-GB">
                    <a:noFill/>
                  </a:rPr>
                  <a:t> </a:t>
                </a:r>
              </a:p>
            </p:txBody>
          </p:sp>
        </mc:Fallback>
      </mc:AlternateContent>
      <p:sp>
        <p:nvSpPr>
          <p:cNvPr id="5" name="Segnaposto numero diapositiva 4"/>
          <p:cNvSpPr>
            <a:spLocks noGrp="1"/>
          </p:cNvSpPr>
          <p:nvPr>
            <p:ph type="sldNum" sz="quarter" idx="12"/>
          </p:nvPr>
        </p:nvSpPr>
        <p:spPr>
          <a:xfrm>
            <a:off x="10558300" y="6488548"/>
            <a:ext cx="1052508" cy="365125"/>
          </a:xfrm>
        </p:spPr>
        <p:txBody>
          <a:bodyPr/>
          <a:lstStyle/>
          <a:p>
            <a:fld id="{5CE5AED5-0585-4EAF-A7DF-C2F0C4AB30D7}" type="slidenum">
              <a:rPr lang="en-GB" smtClean="0"/>
              <a:pPr/>
              <a:t>14</a:t>
            </a:fld>
            <a:endParaRPr lang="en-GB"/>
          </a:p>
        </p:txBody>
      </p:sp>
      <p:pic>
        <p:nvPicPr>
          <p:cNvPr id="6" name="Immagin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494454" y="4423261"/>
            <a:ext cx="1116354" cy="1435538"/>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961640" y="2024156"/>
            <a:ext cx="1785941" cy="2090904"/>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242493" y="2983402"/>
            <a:ext cx="2505088" cy="2064614"/>
          </a:xfrm>
          <a:prstGeom prst="rect">
            <a:avLst/>
          </a:prstGeom>
        </p:spPr>
      </p:pic>
      <p:sp>
        <p:nvSpPr>
          <p:cNvPr id="10"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29286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Actuation test procedure</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140</a:t>
            </a:fld>
            <a:endParaRPr lang="en-GB"/>
          </a:p>
        </p:txBody>
      </p:sp>
      <mc:AlternateContent xmlns:mc="http://schemas.openxmlformats.org/markup-compatibility/2006">
        <mc:Choice xmlns:a14="http://schemas.microsoft.com/office/drawing/2010/main" xmlns="" Requires="a14">
          <p:sp>
            <p:nvSpPr>
              <p:cNvPr id="5" name="Rettangolo 4"/>
              <p:cNvSpPr/>
              <p:nvPr/>
            </p:nvSpPr>
            <p:spPr>
              <a:xfrm>
                <a:off x="581192" y="3038704"/>
                <a:ext cx="11029616" cy="1621278"/>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t>For each of them, the following procedure has been followed:</a:t>
                </a:r>
              </a:p>
              <a:p>
                <a:pPr marL="342900" indent="-342900" algn="just">
                  <a:buClr>
                    <a:schemeClr val="accent2"/>
                  </a:buClr>
                  <a:buFont typeface="Arial" panose="020B0604020202020204" pitchFamily="34" charset="0"/>
                  <a:buChar char="•"/>
                </a:pPr>
                <a:r>
                  <a:rPr lang="en-GB" dirty="0"/>
                  <a:t>a specific pattern has been chosen and converted in a vector </a:t>
                </a:r>
                <a:r>
                  <a:rPr lang="en-GB" b="1" dirty="0"/>
                  <a:t>b</a:t>
                </a:r>
                <a:r>
                  <a:rPr lang="en-GB" dirty="0"/>
                  <a:t>;</a:t>
                </a:r>
              </a:p>
              <a:p>
                <a:pPr marL="342900" indent="-342900" algn="just">
                  <a:buClr>
                    <a:schemeClr val="accent2"/>
                  </a:buClr>
                  <a:buFont typeface="Arial" panose="020B0604020202020204" pitchFamily="34" charset="0"/>
                  <a:buChar char="•"/>
                </a:pPr>
                <a:r>
                  <a:rPr lang="en-GB" dirty="0"/>
                  <a:t>the pseudoinverse </a:t>
                </a:r>
                <a14:m>
                  <m:oMath xmlns:m="http://schemas.openxmlformats.org/officeDocument/2006/math">
                    <m:sSup>
                      <m:sSupPr>
                        <m:ctrlPr>
                          <a:rPr lang="it-IT" i="1">
                            <a:latin typeface="Cambria Math" panose="02040503050406030204" pitchFamily="18" charset="0"/>
                          </a:rPr>
                        </m:ctrlPr>
                      </m:sSupPr>
                      <m:e>
                        <m:r>
                          <a:rPr lang="it-IT" i="1">
                            <a:latin typeface="Cambria Math" panose="02040503050406030204" pitchFamily="18" charset="0"/>
                          </a:rPr>
                          <m:t>𝒜</m:t>
                        </m:r>
                      </m:e>
                      <m:sup>
                        <m:r>
                          <a:rPr lang="it-IT" i="1">
                            <a:latin typeface="Cambria Math" panose="02040503050406030204" pitchFamily="18" charset="0"/>
                          </a:rPr>
                          <m:t>+</m:t>
                        </m:r>
                      </m:sup>
                    </m:sSup>
                  </m:oMath>
                </a14:m>
                <a:r>
                  <a:rPr lang="en-GB" dirty="0"/>
                  <a:t> of the influence function matrix has been evaluated;</a:t>
                </a:r>
              </a:p>
              <a:p>
                <a:pPr marL="342900" indent="-342900" algn="just">
                  <a:buClr>
                    <a:schemeClr val="accent2"/>
                  </a:buClr>
                  <a:buFont typeface="Arial" panose="020B0604020202020204" pitchFamily="34" charset="0"/>
                  <a:buChar char="•"/>
                </a:pPr>
                <a:r>
                  <a:rPr lang="en-GB" dirty="0"/>
                  <a:t>the actuation coefficients for the reconstruction of the patter have been computed as </a:t>
                </a:r>
                <a14:m>
                  <m:oMath xmlns:m="http://schemas.openxmlformats.org/officeDocument/2006/math">
                    <m:r>
                      <a:rPr lang="it-IT" b="1" i="1">
                        <a:latin typeface="Cambria Math" panose="02040503050406030204" pitchFamily="18" charset="0"/>
                      </a:rPr>
                      <m:t>𝒙</m:t>
                    </m:r>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𝒜</m:t>
                        </m:r>
                      </m:e>
                      <m:sup>
                        <m:r>
                          <a:rPr lang="it-IT" i="1">
                            <a:latin typeface="Cambria Math" panose="02040503050406030204" pitchFamily="18" charset="0"/>
                          </a:rPr>
                          <m:t>+</m:t>
                        </m:r>
                      </m:sup>
                    </m:sSup>
                    <m:r>
                      <a:rPr lang="it-IT" b="1" i="1">
                        <a:latin typeface="Cambria Math" panose="02040503050406030204" pitchFamily="18" charset="0"/>
                      </a:rPr>
                      <m:t>𝒃</m:t>
                    </m:r>
                  </m:oMath>
                </a14:m>
                <a:r>
                  <a:rPr lang="en-GB" dirty="0"/>
                  <a:t>;</a:t>
                </a:r>
              </a:p>
              <a:p>
                <a:pPr marL="342900" indent="-342900" algn="just">
                  <a:buClr>
                    <a:schemeClr val="accent2"/>
                  </a:buClr>
                  <a:buFont typeface="Arial" panose="020B0604020202020204" pitchFamily="34" charset="0"/>
                  <a:buChar char="•"/>
                </a:pPr>
                <a:r>
                  <a:rPr lang="en-GB" dirty="0"/>
                  <a:t>the obtained coefficients have been rescaled to DM range using </a:t>
                </a:r>
                <a14:m>
                  <m:oMath xmlns:m="http://schemas.openxmlformats.org/officeDocument/2006/math">
                    <m:sSub>
                      <m:sSubPr>
                        <m:ctrlPr>
                          <a:rPr lang="en-GB"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𝐷𝑀</m:t>
                        </m:r>
                      </m:sub>
                    </m:sSub>
                    <m:r>
                      <a:rPr lang="it-IT"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𝑃𝑆</m:t>
                            </m:r>
                          </m:sub>
                        </m:sSub>
                        <m:r>
                          <a:rPr lang="it-IT" i="1">
                            <a:latin typeface="Cambria Math" panose="02040503050406030204" pitchFamily="18" charset="0"/>
                          </a:rPr>
                          <m:t>+1</m:t>
                        </m:r>
                      </m:num>
                      <m:den>
                        <m:r>
                          <a:rPr lang="it-IT" i="1">
                            <a:latin typeface="Cambria Math" panose="02040503050406030204" pitchFamily="18" charset="0"/>
                          </a:rPr>
                          <m:t>2</m:t>
                        </m:r>
                      </m:den>
                    </m:f>
                  </m:oMath>
                </a14:m>
                <a:r>
                  <a:rPr lang="en-GB" dirty="0"/>
                  <a:t>.</a:t>
                </a:r>
              </a:p>
            </p:txBody>
          </p:sp>
        </mc:Choice>
        <mc:Fallback>
          <p:sp>
            <p:nvSpPr>
              <p:cNvPr id="5" name="Rettangolo 4"/>
              <p:cNvSpPr>
                <a:spLocks noRot="1" noChangeAspect="1" noMove="1" noResize="1" noEditPoints="1" noAdjustHandles="1" noChangeArrowheads="1" noChangeShapeType="1" noTextEdit="1"/>
              </p:cNvSpPr>
              <p:nvPr/>
            </p:nvSpPr>
            <p:spPr>
              <a:xfrm>
                <a:off x="581192" y="3038704"/>
                <a:ext cx="11029616" cy="1621278"/>
              </a:xfrm>
              <a:prstGeom prst="rect">
                <a:avLst/>
              </a:prstGeom>
              <a:blipFill rotWithShape="0">
                <a:blip r:embed="rId2" cstate="print"/>
                <a:stretch>
                  <a:fillRect l="-331" t="-1880" b="-1504"/>
                </a:stretch>
              </a:blipFill>
            </p:spPr>
            <p:txBody>
              <a:bodyPr/>
              <a:lstStyle/>
              <a:p>
                <a:r>
                  <a:rPr lang="en-GB">
                    <a:noFill/>
                  </a:rPr>
                  <a:t> </a:t>
                </a:r>
              </a:p>
            </p:txBody>
          </p:sp>
        </mc:Fallback>
      </mc:AlternateContent>
      <p:sp>
        <p:nvSpPr>
          <p:cNvPr id="6" name="Rettangolo 5"/>
          <p:cNvSpPr/>
          <p:nvPr/>
        </p:nvSpPr>
        <p:spPr>
          <a:xfrm>
            <a:off x="582356" y="5125668"/>
            <a:ext cx="11028452" cy="923330"/>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t>The final result is a vector, </a:t>
            </a:r>
            <a:r>
              <a:rPr lang="en-GB" b="1" dirty="0"/>
              <a:t>x</a:t>
            </a:r>
            <a:r>
              <a:rPr lang="en-GB" dirty="0"/>
              <a:t>, with 144 elements (one for each actuator). </a:t>
            </a:r>
          </a:p>
          <a:p>
            <a:pPr marL="285750" indent="-285750" algn="just">
              <a:buClr>
                <a:schemeClr val="accent2"/>
              </a:buClr>
              <a:buFont typeface="Wingdings" panose="05000000000000000000" pitchFamily="2" charset="2"/>
              <a:buChar char="§"/>
            </a:pPr>
            <a:r>
              <a:rPr lang="en-GB" dirty="0"/>
              <a:t>The computation of the pseudoinverse has been performed specifying, for each tested pattern, a determined tolerance. </a:t>
            </a:r>
          </a:p>
        </p:txBody>
      </p:sp>
      <p:sp>
        <p:nvSpPr>
          <p:cNvPr id="7" name="Rettangolo 6"/>
          <p:cNvSpPr/>
          <p:nvPr/>
        </p:nvSpPr>
        <p:spPr>
          <a:xfrm>
            <a:off x="582480" y="1992310"/>
            <a:ext cx="11029616" cy="646331"/>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t>The target patterns to be tested on the DM have been chosen in order to verify the performances of the DM on all its surface and to check the response of the actuators to the push/pull engagement. </a:t>
            </a:r>
          </a:p>
        </p:txBody>
      </p:sp>
    </p:spTree>
    <p:extLst>
      <p:ext uri="{BB962C8B-B14F-4D97-AF65-F5344CB8AC3E}">
        <p14:creationId xmlns:p14="http://schemas.microsoft.com/office/powerpoint/2010/main" xmlns="" val="276401838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sp>
        <p:nvSpPr>
          <p:cNvPr id="4" name="Segnaposto numero diapositiva 3"/>
          <p:cNvSpPr>
            <a:spLocks noGrp="1"/>
          </p:cNvSpPr>
          <p:nvPr>
            <p:ph type="sldNum" sz="quarter" idx="12"/>
          </p:nvPr>
        </p:nvSpPr>
        <p:spPr/>
        <p:txBody>
          <a:bodyPr/>
          <a:lstStyle/>
          <a:p>
            <a:fld id="{5CE5AED5-0585-4EAF-A7DF-C2F0C4AB30D7}" type="slidenum">
              <a:rPr lang="en-GB" smtClean="0"/>
              <a:pPr/>
              <a:t>141</a:t>
            </a:fld>
            <a:endParaRPr lang="en-GB"/>
          </a:p>
        </p:txBody>
      </p:sp>
      <p:pic>
        <p:nvPicPr>
          <p:cNvPr id="5" name="The Sound of Two Black Holes Collidi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10901" y="594229"/>
            <a:ext cx="11331615" cy="5950250"/>
          </a:xfrm>
          <a:prstGeom prst="rect">
            <a:avLst/>
          </a:prstGeom>
        </p:spPr>
      </p:pic>
    </p:spTree>
    <p:extLst>
      <p:ext uri="{BB962C8B-B14F-4D97-AF65-F5344CB8AC3E}">
        <p14:creationId xmlns:p14="http://schemas.microsoft.com/office/powerpoint/2010/main" xmlns="" val="172497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TCS sensing: Hartmann </a:t>
            </a:r>
            <a:r>
              <a:rPr lang="en-GB" dirty="0" err="1" smtClean="0"/>
              <a:t>wavefront</a:t>
            </a:r>
            <a:r>
              <a:rPr lang="en-GB" dirty="0" smtClean="0"/>
              <a:t> sensor (HWS)</a:t>
            </a:r>
            <a:endParaRPr lang="en-GB" dirty="0"/>
          </a:p>
        </p:txBody>
      </p:sp>
      <p:sp>
        <p:nvSpPr>
          <p:cNvPr id="3" name="Segnaposto contenuto 2"/>
          <p:cNvSpPr>
            <a:spLocks noGrp="1"/>
          </p:cNvSpPr>
          <p:nvPr>
            <p:ph idx="1"/>
          </p:nvPr>
        </p:nvSpPr>
        <p:spPr>
          <a:xfrm>
            <a:off x="581192" y="2180496"/>
            <a:ext cx="6700349" cy="3678303"/>
          </a:xfrm>
        </p:spPr>
        <p:txBody>
          <a:bodyPr/>
          <a:lstStyle/>
          <a:p>
            <a:r>
              <a:rPr lang="en-GB" dirty="0">
                <a:solidFill>
                  <a:schemeClr val="tx1"/>
                </a:solidFill>
              </a:rPr>
              <a:t>Differential sensor that measures the change of a ‘live’ </a:t>
            </a:r>
            <a:r>
              <a:rPr lang="en-GB" dirty="0" err="1">
                <a:solidFill>
                  <a:schemeClr val="tx1"/>
                </a:solidFill>
              </a:rPr>
              <a:t>wavefront</a:t>
            </a:r>
            <a:r>
              <a:rPr lang="en-GB" dirty="0">
                <a:solidFill>
                  <a:schemeClr val="tx1"/>
                </a:solidFill>
              </a:rPr>
              <a:t> relative to a reference </a:t>
            </a:r>
            <a:r>
              <a:rPr lang="en-GB" dirty="0" err="1">
                <a:solidFill>
                  <a:schemeClr val="tx1"/>
                </a:solidFill>
              </a:rPr>
              <a:t>wavefront</a:t>
            </a:r>
            <a:r>
              <a:rPr lang="en-GB" dirty="0">
                <a:solidFill>
                  <a:schemeClr val="tx1"/>
                </a:solidFill>
              </a:rPr>
              <a:t> through an uncoherent probe beam (SLED) </a:t>
            </a:r>
            <a:r>
              <a:rPr lang="en-GB" dirty="0" err="1">
                <a:solidFill>
                  <a:schemeClr val="tx1"/>
                </a:solidFill>
              </a:rPr>
              <a:t>fiber</a:t>
            </a:r>
            <a:r>
              <a:rPr lang="en-GB" dirty="0">
                <a:solidFill>
                  <a:schemeClr val="tx1"/>
                </a:solidFill>
              </a:rPr>
              <a:t>-coupled</a:t>
            </a:r>
            <a:r>
              <a:rPr lang="en-GB" dirty="0" smtClean="0">
                <a:solidFill>
                  <a:schemeClr val="tx1"/>
                </a:solidFill>
              </a:rPr>
              <a:t>.</a:t>
            </a:r>
          </a:p>
          <a:p>
            <a:endParaRPr lang="en-GB" dirty="0">
              <a:solidFill>
                <a:schemeClr val="tx1"/>
              </a:solidFill>
            </a:endParaRPr>
          </a:p>
          <a:p>
            <a:r>
              <a:rPr lang="en-GB" dirty="0">
                <a:solidFill>
                  <a:schemeClr val="tx1"/>
                </a:solidFill>
              </a:rPr>
              <a:t>The beam pass through an holed plate, resulting in a series of light spots on the CCD. From the displacement of the spots on the CCD, the sensor is able to identify the presence of aberrations in the analysed </a:t>
            </a:r>
            <a:r>
              <a:rPr lang="en-GB" dirty="0" err="1">
                <a:solidFill>
                  <a:schemeClr val="tx1"/>
                </a:solidFill>
              </a:rPr>
              <a:t>wavefront</a:t>
            </a:r>
            <a:r>
              <a:rPr lang="en-GB" dirty="0">
                <a:solidFill>
                  <a:schemeClr val="tx1"/>
                </a:solidFill>
              </a:rPr>
              <a:t>.</a:t>
            </a:r>
          </a:p>
          <a:p>
            <a:endParaRPr lang="en-GB" dirty="0">
              <a:solidFill>
                <a:schemeClr val="tx1"/>
              </a:solidFill>
            </a:endParaRPr>
          </a:p>
        </p:txBody>
      </p:sp>
      <p:sp>
        <p:nvSpPr>
          <p:cNvPr id="5" name="Segnaposto numero diapositiva 4"/>
          <p:cNvSpPr>
            <a:spLocks noGrp="1"/>
          </p:cNvSpPr>
          <p:nvPr>
            <p:ph type="sldNum" sz="quarter" idx="12"/>
          </p:nvPr>
        </p:nvSpPr>
        <p:spPr>
          <a:xfrm>
            <a:off x="10562681" y="6488548"/>
            <a:ext cx="1052508" cy="365125"/>
          </a:xfrm>
        </p:spPr>
        <p:txBody>
          <a:bodyPr/>
          <a:lstStyle/>
          <a:p>
            <a:fld id="{5CE5AED5-0585-4EAF-A7DF-C2F0C4AB30D7}" type="slidenum">
              <a:rPr lang="en-GB" smtClean="0"/>
              <a:pPr/>
              <a:t>15</a:t>
            </a:fld>
            <a:endParaRPr lang="en-GB"/>
          </a:p>
        </p:txBody>
      </p:sp>
      <p:pic>
        <p:nvPicPr>
          <p:cNvPr id="10" name="Immagin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73706" y="1862185"/>
            <a:ext cx="2355779" cy="2206589"/>
          </a:xfrm>
          <a:prstGeom prst="rect">
            <a:avLst/>
          </a:prstGeom>
        </p:spPr>
      </p:pic>
      <p:pic>
        <p:nvPicPr>
          <p:cNvPr id="11" name="Immagin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81541" y="4228648"/>
            <a:ext cx="3375440" cy="2113672"/>
          </a:xfrm>
          <a:prstGeom prst="rect">
            <a:avLst/>
          </a:prstGeom>
        </p:spPr>
      </p:pic>
      <p:sp>
        <p:nvSpPr>
          <p:cNvPr id="13"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mc:AlternateContent xmlns:mc="http://schemas.openxmlformats.org/markup-compatibility/2006">
        <mc:Choice xmlns:a14="http://schemas.microsoft.com/office/drawing/2010/main" xmlns="" Requires="a14">
          <p:sp>
            <p:nvSpPr>
              <p:cNvPr id="4" name="CasellaDiTesto 3"/>
              <p:cNvSpPr txBox="1"/>
              <p:nvPr/>
            </p:nvSpPr>
            <p:spPr>
              <a:xfrm>
                <a:off x="10606748" y="5097228"/>
                <a:ext cx="1056058"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𝑊</m:t>
                          </m:r>
                        </m:num>
                        <m:den>
                          <m:r>
                            <a:rPr lang="en-GB"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𝑥</m:t>
                          </m:r>
                        </m:den>
                      </m:f>
                      <m:r>
                        <a:rPr lang="it-IT" b="0" i="1" smtClean="0">
                          <a:latin typeface="Cambria Math" panose="02040503050406030204" pitchFamily="18" charset="0"/>
                        </a:rPr>
                        <m:t>=</m:t>
                      </m:r>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𝑥</m:t>
                              </m:r>
                            </m:e>
                            <m:sub>
                              <m:r>
                                <a:rPr lang="it-IT" b="0" i="1" smtClean="0">
                                  <a:latin typeface="Cambria Math" panose="02040503050406030204" pitchFamily="18" charset="0"/>
                                  <a:ea typeface="Cambria Math" panose="02040503050406030204" pitchFamily="18" charset="0"/>
                                </a:rPr>
                                <m:t>𝑖</m:t>
                              </m:r>
                            </m:sub>
                          </m:sSub>
                        </m:num>
                        <m:den>
                          <m:r>
                            <a:rPr lang="it-IT" b="0" i="1" smtClean="0">
                              <a:latin typeface="Cambria Math" panose="02040503050406030204" pitchFamily="18" charset="0"/>
                            </a:rPr>
                            <m:t>𝐿</m:t>
                          </m:r>
                        </m:den>
                      </m:f>
                    </m:oMath>
                  </m:oMathPara>
                </a14:m>
                <a:endParaRPr lang="en-GB" dirty="0"/>
              </a:p>
            </p:txBody>
          </p:sp>
        </mc:Choice>
        <mc:Fallback>
          <p:sp>
            <p:nvSpPr>
              <p:cNvPr id="4" name="CasellaDiTesto 3"/>
              <p:cNvSpPr txBox="1">
                <a:spLocks noRot="1" noChangeAspect="1" noMove="1" noResize="1" noEditPoints="1" noAdjustHandles="1" noChangeArrowheads="1" noChangeShapeType="1" noTextEdit="1"/>
              </p:cNvSpPr>
              <p:nvPr/>
            </p:nvSpPr>
            <p:spPr>
              <a:xfrm>
                <a:off x="10606748" y="5097228"/>
                <a:ext cx="1056058" cy="526683"/>
              </a:xfrm>
              <a:prstGeom prst="rect">
                <a:avLst/>
              </a:prstGeom>
              <a:blipFill rotWithShape="0">
                <a:blip r:embed="rId4" cstate="print"/>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xmlns="" val="3646405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TCS sensing: </a:t>
            </a:r>
            <a:r>
              <a:rPr lang="en-GB" dirty="0" smtClean="0"/>
              <a:t>on-axis and Off-axis setup</a:t>
            </a:r>
            <a:endParaRPr lang="en-GB" dirty="0"/>
          </a:p>
        </p:txBody>
      </p:sp>
      <p:sp>
        <p:nvSpPr>
          <p:cNvPr id="3" name="Segnaposto contenuto 2"/>
          <p:cNvSpPr>
            <a:spLocks noGrp="1"/>
          </p:cNvSpPr>
          <p:nvPr>
            <p:ph idx="1"/>
          </p:nvPr>
        </p:nvSpPr>
        <p:spPr>
          <a:xfrm>
            <a:off x="581193" y="2180496"/>
            <a:ext cx="11029615" cy="3678303"/>
          </a:xfrm>
        </p:spPr>
        <p:txBody>
          <a:bodyPr numCol="2" spcCol="180000">
            <a:normAutofit/>
          </a:bodyPr>
          <a:lstStyle/>
          <a:p>
            <a:pPr algn="just"/>
            <a:r>
              <a:rPr lang="en-GB" b="1" dirty="0">
                <a:solidFill>
                  <a:schemeClr val="tx1"/>
                </a:solidFill>
              </a:rPr>
              <a:t>Thermal lensing measurements (HWS-RC)</a:t>
            </a:r>
          </a:p>
          <a:p>
            <a:pPr algn="just"/>
            <a:endParaRPr lang="en-GB" dirty="0">
              <a:solidFill>
                <a:schemeClr val="tx1"/>
              </a:solidFill>
            </a:endParaRPr>
          </a:p>
          <a:p>
            <a:pPr algn="just"/>
            <a:endParaRPr lang="en-GB" dirty="0">
              <a:solidFill>
                <a:schemeClr val="tx1"/>
              </a:solidFill>
            </a:endParaRPr>
          </a:p>
          <a:p>
            <a:pPr algn="just"/>
            <a:endParaRPr lang="en-GB" dirty="0">
              <a:solidFill>
                <a:schemeClr val="tx1"/>
              </a:solidFill>
            </a:endParaRPr>
          </a:p>
          <a:p>
            <a:pPr algn="just"/>
            <a:endParaRPr lang="en-GB" dirty="0">
              <a:solidFill>
                <a:schemeClr val="tx1"/>
              </a:solidFill>
            </a:endParaRPr>
          </a:p>
          <a:p>
            <a:pPr algn="just"/>
            <a:endParaRPr lang="en-GB" dirty="0">
              <a:solidFill>
                <a:schemeClr val="tx1"/>
              </a:solidFill>
            </a:endParaRPr>
          </a:p>
          <a:p>
            <a:pPr algn="just"/>
            <a:endParaRPr lang="en-GB" b="1" dirty="0" smtClean="0">
              <a:solidFill>
                <a:schemeClr val="tx1"/>
              </a:solidFill>
            </a:endParaRPr>
          </a:p>
          <a:p>
            <a:pPr algn="just"/>
            <a:endParaRPr lang="en-GB" b="1" dirty="0">
              <a:solidFill>
                <a:schemeClr val="tx1"/>
              </a:solidFill>
            </a:endParaRPr>
          </a:p>
          <a:p>
            <a:pPr algn="just"/>
            <a:endParaRPr lang="en-GB" b="1" dirty="0" smtClean="0">
              <a:solidFill>
                <a:schemeClr val="tx1"/>
              </a:solidFill>
            </a:endParaRPr>
          </a:p>
          <a:p>
            <a:pPr algn="just"/>
            <a:r>
              <a:rPr lang="en-GB" b="1" dirty="0" err="1" smtClean="0">
                <a:solidFill>
                  <a:schemeClr val="tx1"/>
                </a:solidFill>
              </a:rPr>
              <a:t>RoC</a:t>
            </a:r>
            <a:r>
              <a:rPr lang="en-GB" b="1" dirty="0" smtClean="0">
                <a:solidFill>
                  <a:schemeClr val="tx1"/>
                </a:solidFill>
              </a:rPr>
              <a:t> </a:t>
            </a:r>
            <a:r>
              <a:rPr lang="en-GB" b="1" dirty="0">
                <a:solidFill>
                  <a:schemeClr val="tx1"/>
                </a:solidFill>
              </a:rPr>
              <a:t>variation measurements (HWS-HR)</a:t>
            </a:r>
          </a:p>
          <a:p>
            <a:endParaRPr lang="en-GB" dirty="0">
              <a:solidFill>
                <a:schemeClr val="tx1"/>
              </a:solidFill>
            </a:endParaRPr>
          </a:p>
        </p:txBody>
      </p:sp>
      <p:sp>
        <p:nvSpPr>
          <p:cNvPr id="5" name="Segnaposto numero diapositiva 4"/>
          <p:cNvSpPr>
            <a:spLocks noGrp="1"/>
          </p:cNvSpPr>
          <p:nvPr>
            <p:ph type="sldNum" sz="quarter" idx="12"/>
          </p:nvPr>
        </p:nvSpPr>
        <p:spPr>
          <a:xfrm>
            <a:off x="10558300" y="6488548"/>
            <a:ext cx="1052508" cy="365125"/>
          </a:xfrm>
        </p:spPr>
        <p:txBody>
          <a:bodyPr/>
          <a:lstStyle/>
          <a:p>
            <a:fld id="{5CE5AED5-0585-4EAF-A7DF-C2F0C4AB30D7}" type="slidenum">
              <a:rPr lang="en-GB" smtClean="0"/>
              <a:pPr/>
              <a:t>16</a:t>
            </a:fld>
            <a:endParaRPr lang="en-GB"/>
          </a:p>
        </p:txBody>
      </p:sp>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1190" y="2627599"/>
            <a:ext cx="5078145" cy="3189769"/>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70565" y="2547783"/>
            <a:ext cx="3229930" cy="3311016"/>
          </a:xfrm>
          <a:prstGeom prst="rect">
            <a:avLst/>
          </a:prstGeom>
        </p:spPr>
      </p:pic>
      <p:sp>
        <p:nvSpPr>
          <p:cNvPr id="10"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625317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TCS sensing: Phase camera</a:t>
            </a:r>
            <a:endParaRPr lang="en-GB" dirty="0"/>
          </a:p>
        </p:txBody>
      </p:sp>
      <p:sp>
        <p:nvSpPr>
          <p:cNvPr id="3" name="Segnaposto contenuto 2"/>
          <p:cNvSpPr>
            <a:spLocks noGrp="1"/>
          </p:cNvSpPr>
          <p:nvPr>
            <p:ph idx="1"/>
          </p:nvPr>
        </p:nvSpPr>
        <p:spPr/>
        <p:txBody>
          <a:bodyPr>
            <a:normAutofit/>
          </a:bodyPr>
          <a:lstStyle/>
          <a:p>
            <a:pPr algn="just"/>
            <a:r>
              <a:rPr lang="en-GB" dirty="0">
                <a:solidFill>
                  <a:schemeClr val="tx1"/>
                </a:solidFill>
              </a:rPr>
              <a:t>The Phase Camera (PC), developed by the </a:t>
            </a:r>
            <a:r>
              <a:rPr lang="en-GB" dirty="0" err="1">
                <a:solidFill>
                  <a:schemeClr val="tx1"/>
                </a:solidFill>
              </a:rPr>
              <a:t>Nikhef</a:t>
            </a:r>
            <a:r>
              <a:rPr lang="en-GB" dirty="0">
                <a:solidFill>
                  <a:schemeClr val="tx1"/>
                </a:solidFill>
              </a:rPr>
              <a:t> group, is a sensor able to measure </a:t>
            </a:r>
            <a:r>
              <a:rPr lang="en-GB" dirty="0" smtClean="0">
                <a:solidFill>
                  <a:schemeClr val="tx1"/>
                </a:solidFill>
              </a:rPr>
              <a:t>the amplitude </a:t>
            </a:r>
            <a:r>
              <a:rPr lang="en-GB" dirty="0">
                <a:solidFill>
                  <a:schemeClr val="tx1"/>
                </a:solidFill>
              </a:rPr>
              <a:t>and phase maps of the carrier and of the sidebands. </a:t>
            </a:r>
            <a:endParaRPr lang="en-GB" dirty="0" smtClean="0">
              <a:solidFill>
                <a:schemeClr val="tx1"/>
              </a:solidFill>
            </a:endParaRPr>
          </a:p>
          <a:p>
            <a:pPr algn="just"/>
            <a:endParaRPr lang="en-GB" dirty="0" smtClean="0">
              <a:solidFill>
                <a:schemeClr val="tx1"/>
              </a:solidFill>
            </a:endParaRPr>
          </a:p>
          <a:p>
            <a:pPr algn="just"/>
            <a:r>
              <a:rPr lang="en-GB" dirty="0" smtClean="0">
                <a:solidFill>
                  <a:schemeClr val="tx1"/>
                </a:solidFill>
              </a:rPr>
              <a:t>At </a:t>
            </a:r>
            <a:r>
              <a:rPr lang="en-GB" dirty="0">
                <a:solidFill>
                  <a:schemeClr val="tx1"/>
                </a:solidFill>
              </a:rPr>
              <a:t>present two PCs are operative: one is placed on the </a:t>
            </a:r>
            <a:r>
              <a:rPr lang="en-GB" dirty="0" smtClean="0">
                <a:solidFill>
                  <a:schemeClr val="tx1"/>
                </a:solidFill>
              </a:rPr>
              <a:t>bright port to </a:t>
            </a:r>
            <a:r>
              <a:rPr lang="en-GB" dirty="0">
                <a:solidFill>
                  <a:schemeClr val="tx1"/>
                </a:solidFill>
              </a:rPr>
              <a:t>monitor the presence of aberrations in the </a:t>
            </a:r>
            <a:r>
              <a:rPr lang="en-GB" dirty="0" smtClean="0">
                <a:solidFill>
                  <a:schemeClr val="tx1"/>
                </a:solidFill>
              </a:rPr>
              <a:t>PRC, </a:t>
            </a:r>
            <a:r>
              <a:rPr lang="en-GB" dirty="0">
                <a:solidFill>
                  <a:schemeClr val="tx1"/>
                </a:solidFill>
              </a:rPr>
              <a:t>and one on the dark port to </a:t>
            </a:r>
            <a:r>
              <a:rPr lang="en-GB" dirty="0" smtClean="0">
                <a:solidFill>
                  <a:schemeClr val="tx1"/>
                </a:solidFill>
              </a:rPr>
              <a:t>check the </a:t>
            </a:r>
            <a:r>
              <a:rPr lang="en-GB" dirty="0">
                <a:solidFill>
                  <a:schemeClr val="tx1"/>
                </a:solidFill>
              </a:rPr>
              <a:t>aberration budget in the beam at the output of the detector. </a:t>
            </a:r>
            <a:endParaRPr lang="en-GB" dirty="0" smtClean="0">
              <a:solidFill>
                <a:schemeClr val="tx1"/>
              </a:solidFill>
            </a:endParaRPr>
          </a:p>
          <a:p>
            <a:pPr algn="just"/>
            <a:endParaRPr lang="en-GB" dirty="0">
              <a:solidFill>
                <a:schemeClr val="tx1"/>
              </a:solidFill>
            </a:endParaRPr>
          </a:p>
          <a:p>
            <a:pPr algn="just"/>
            <a:r>
              <a:rPr lang="en-GB" dirty="0" smtClean="0">
                <a:solidFill>
                  <a:schemeClr val="tx1"/>
                </a:solidFill>
              </a:rPr>
              <a:t>PC </a:t>
            </a:r>
            <a:r>
              <a:rPr lang="en-GB" dirty="0">
                <a:solidFill>
                  <a:schemeClr val="tx1"/>
                </a:solidFill>
              </a:rPr>
              <a:t>is a </a:t>
            </a:r>
            <a:r>
              <a:rPr lang="en-GB" dirty="0" smtClean="0">
                <a:solidFill>
                  <a:schemeClr val="tx1"/>
                </a:solidFill>
              </a:rPr>
              <a:t>complementary sensor </a:t>
            </a:r>
            <a:r>
              <a:rPr lang="en-GB" dirty="0">
                <a:solidFill>
                  <a:schemeClr val="tx1"/>
                </a:solidFill>
              </a:rPr>
              <a:t>to the above-described HWS, with the </a:t>
            </a:r>
            <a:r>
              <a:rPr lang="en-GB" dirty="0" smtClean="0">
                <a:solidFill>
                  <a:schemeClr val="tx1"/>
                </a:solidFill>
              </a:rPr>
              <a:t>difference </a:t>
            </a:r>
            <a:r>
              <a:rPr lang="en-GB" dirty="0">
                <a:solidFill>
                  <a:schemeClr val="tx1"/>
                </a:solidFill>
              </a:rPr>
              <a:t>that it takes global </a:t>
            </a:r>
            <a:r>
              <a:rPr lang="en-GB" dirty="0" smtClean="0">
                <a:solidFill>
                  <a:schemeClr val="tx1"/>
                </a:solidFill>
              </a:rPr>
              <a:t>measurements, i.e</a:t>
            </a:r>
            <a:r>
              <a:rPr lang="en-GB" dirty="0">
                <a:solidFill>
                  <a:schemeClr val="tx1"/>
                </a:solidFill>
              </a:rPr>
              <a:t>. it cannot distinguish between the </a:t>
            </a:r>
            <a:r>
              <a:rPr lang="en-GB" dirty="0" smtClean="0">
                <a:solidFill>
                  <a:schemeClr val="tx1"/>
                </a:solidFill>
              </a:rPr>
              <a:t>different </a:t>
            </a:r>
            <a:r>
              <a:rPr lang="en-GB" dirty="0">
                <a:solidFill>
                  <a:schemeClr val="tx1"/>
                </a:solidFill>
              </a:rPr>
              <a:t>optics.</a:t>
            </a:r>
          </a:p>
        </p:txBody>
      </p:sp>
      <p:sp>
        <p:nvSpPr>
          <p:cNvPr id="5" name="Segnaposto numero diapositiva 4"/>
          <p:cNvSpPr>
            <a:spLocks noGrp="1"/>
          </p:cNvSpPr>
          <p:nvPr>
            <p:ph type="sldNum" sz="quarter" idx="12"/>
          </p:nvPr>
        </p:nvSpPr>
        <p:spPr>
          <a:xfrm>
            <a:off x="10558299" y="6488549"/>
            <a:ext cx="1052508" cy="365125"/>
          </a:xfrm>
        </p:spPr>
        <p:txBody>
          <a:bodyPr/>
          <a:lstStyle/>
          <a:p>
            <a:fld id="{5CE5AED5-0585-4EAF-A7DF-C2F0C4AB30D7}" type="slidenum">
              <a:rPr lang="en-GB" smtClean="0"/>
              <a:pPr/>
              <a:t>17</a:t>
            </a:fld>
            <a:endParaRPr lang="en-GB"/>
          </a:p>
        </p:txBody>
      </p:sp>
      <p:sp>
        <p:nvSpPr>
          <p:cNvPr id="7"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874408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TCS actuation: Ring heater</a:t>
            </a:r>
            <a:endParaRPr lang="en-GB" dirty="0"/>
          </a:p>
        </p:txBody>
      </p:sp>
      <p:sp>
        <p:nvSpPr>
          <p:cNvPr id="3" name="Segnaposto contenuto 2"/>
          <p:cNvSpPr>
            <a:spLocks noGrp="1"/>
          </p:cNvSpPr>
          <p:nvPr>
            <p:ph idx="1"/>
          </p:nvPr>
        </p:nvSpPr>
        <p:spPr>
          <a:xfrm>
            <a:off x="581192" y="2180496"/>
            <a:ext cx="6267843" cy="3678303"/>
          </a:xfrm>
        </p:spPr>
        <p:txBody>
          <a:bodyPr/>
          <a:lstStyle/>
          <a:p>
            <a:r>
              <a:rPr lang="en-GB" dirty="0">
                <a:solidFill>
                  <a:schemeClr val="tx1"/>
                </a:solidFill>
              </a:rPr>
              <a:t>The heater is a coil of </a:t>
            </a:r>
            <a:r>
              <a:rPr lang="en-GB" dirty="0" err="1">
                <a:solidFill>
                  <a:schemeClr val="tx1"/>
                </a:solidFill>
              </a:rPr>
              <a:t>NiCr</a:t>
            </a:r>
            <a:r>
              <a:rPr lang="en-GB" dirty="0">
                <a:solidFill>
                  <a:schemeClr val="tx1"/>
                </a:solidFill>
              </a:rPr>
              <a:t> wires wrapped up on a fused silica ring, that is heated via Joule effect</a:t>
            </a:r>
            <a:r>
              <a:rPr lang="en-GB" dirty="0" smtClean="0">
                <a:solidFill>
                  <a:schemeClr val="tx1"/>
                </a:solidFill>
              </a:rPr>
              <a:t>.</a:t>
            </a:r>
          </a:p>
          <a:p>
            <a:endParaRPr lang="en-GB" dirty="0">
              <a:solidFill>
                <a:schemeClr val="tx1"/>
              </a:solidFill>
            </a:endParaRPr>
          </a:p>
          <a:p>
            <a:r>
              <a:rPr lang="en-GB" dirty="0">
                <a:solidFill>
                  <a:schemeClr val="tx1"/>
                </a:solidFill>
              </a:rPr>
              <a:t>The actuator, mechanically centred around the mirror, is composed by two heaters and a shield and act directly on the mirrors to compensate the thermo-elastic deformation.</a:t>
            </a:r>
          </a:p>
          <a:p>
            <a:endParaRPr lang="en-GB" dirty="0" smtClean="0">
              <a:solidFill>
                <a:schemeClr val="tx1"/>
              </a:solidFill>
            </a:endParaRPr>
          </a:p>
          <a:p>
            <a:r>
              <a:rPr lang="en-GB" dirty="0" smtClean="0">
                <a:solidFill>
                  <a:schemeClr val="tx1"/>
                </a:solidFill>
              </a:rPr>
              <a:t>Correct </a:t>
            </a:r>
            <a:r>
              <a:rPr lang="en-GB" dirty="0">
                <a:solidFill>
                  <a:schemeClr val="tx1"/>
                </a:solidFill>
              </a:rPr>
              <a:t>errors in the radius of curvature of mirrors due to the absorption of the laser power and manufacturing accuracy</a:t>
            </a:r>
            <a:r>
              <a:rPr lang="en-GB" dirty="0" smtClean="0">
                <a:solidFill>
                  <a:schemeClr val="tx1"/>
                </a:solidFill>
              </a:rPr>
              <a:t>.</a:t>
            </a:r>
            <a:endParaRPr lang="en-GB" dirty="0">
              <a:solidFill>
                <a:schemeClr val="tx1"/>
              </a:solidFill>
            </a:endParaRPr>
          </a:p>
          <a:p>
            <a:endParaRPr lang="en-GB" dirty="0">
              <a:solidFill>
                <a:schemeClr val="tx1"/>
              </a:solidFill>
            </a:endParaRPr>
          </a:p>
        </p:txBody>
      </p:sp>
      <p:sp>
        <p:nvSpPr>
          <p:cNvPr id="5" name="Segnaposto numero diapositiva 4"/>
          <p:cNvSpPr>
            <a:spLocks noGrp="1"/>
          </p:cNvSpPr>
          <p:nvPr>
            <p:ph type="sldNum" sz="quarter" idx="12"/>
          </p:nvPr>
        </p:nvSpPr>
        <p:spPr>
          <a:xfrm>
            <a:off x="10558300" y="6488548"/>
            <a:ext cx="1052508" cy="365125"/>
          </a:xfrm>
        </p:spPr>
        <p:txBody>
          <a:bodyPr/>
          <a:lstStyle/>
          <a:p>
            <a:fld id="{5CE5AED5-0585-4EAF-A7DF-C2F0C4AB30D7}" type="slidenum">
              <a:rPr lang="en-GB" smtClean="0"/>
              <a:pPr/>
              <a:t>18</a:t>
            </a:fld>
            <a:endParaRPr lang="en-GB"/>
          </a:p>
        </p:txBody>
      </p:sp>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49035" y="2291360"/>
            <a:ext cx="4761773" cy="3178968"/>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35152" y="1969208"/>
            <a:ext cx="3375232" cy="3982603"/>
          </a:xfrm>
          <a:prstGeom prst="rect">
            <a:avLst/>
          </a:prstGeom>
        </p:spPr>
      </p:pic>
      <p:sp>
        <p:nvSpPr>
          <p:cNvPr id="9"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pic>
        <p:nvPicPr>
          <p:cNvPr id="8" name="Im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993682" y="2544056"/>
            <a:ext cx="4748815" cy="2951181"/>
          </a:xfrm>
          <a:prstGeom prst="rect">
            <a:avLst/>
          </a:prstGeom>
        </p:spPr>
      </p:pic>
    </p:spTree>
    <p:extLst>
      <p:ext uri="{BB962C8B-B14F-4D97-AF65-F5344CB8AC3E}">
        <p14:creationId xmlns:p14="http://schemas.microsoft.com/office/powerpoint/2010/main" xmlns="" val="195747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60" y="4087751"/>
            <a:ext cx="4198148" cy="2402960"/>
          </a:xfrm>
          <a:prstGeom prst="rect">
            <a:avLst/>
          </a:prstGeom>
        </p:spPr>
      </p:pic>
      <mc:AlternateContent xmlns:mc="http://schemas.openxmlformats.org/markup-compatibility/2006">
        <mc:Choice xmlns:a14="http://schemas.microsoft.com/office/drawing/2010/main" xmlns="" Requires="a14">
          <p:sp>
            <p:nvSpPr>
              <p:cNvPr id="10" name="CasellaDiTesto 9"/>
              <p:cNvSpPr txBox="1"/>
              <p:nvPr/>
            </p:nvSpPr>
            <p:spPr>
              <a:xfrm>
                <a:off x="7242785" y="4274745"/>
                <a:ext cx="22066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𝑜𝑢𝑡𝑒𝑟</m:t>
                          </m:r>
                        </m:sub>
                      </m:sSub>
                      <m:r>
                        <a:rPr lang="it-IT" b="0" i="1" smtClean="0">
                          <a:latin typeface="Cambria Math" panose="02040503050406030204" pitchFamily="18" charset="0"/>
                        </a:rPr>
                        <m:t> :</m:t>
                      </m:r>
                      <m:sSub>
                        <m:sSubPr>
                          <m:ctrlPr>
                            <a:rPr lang="en-GB"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𝑖𝑛𝑛𝑒𝑟</m:t>
                          </m:r>
                        </m:sub>
                      </m:sSub>
                      <m:r>
                        <a:rPr lang="it-IT" b="0" i="1" smtClean="0">
                          <a:latin typeface="Cambria Math" panose="02040503050406030204" pitchFamily="18" charset="0"/>
                        </a:rPr>
                        <m:t>=2 :1</m:t>
                      </m:r>
                    </m:oMath>
                  </m:oMathPara>
                </a14:m>
                <a:endParaRPr lang="en-GB" dirty="0"/>
              </a:p>
            </p:txBody>
          </p:sp>
        </mc:Choice>
        <mc:Fallback>
          <p:sp>
            <p:nvSpPr>
              <p:cNvPr id="10" name="CasellaDiTesto 9"/>
              <p:cNvSpPr txBox="1">
                <a:spLocks noRot="1" noChangeAspect="1" noMove="1" noResize="1" noEditPoints="1" noAdjustHandles="1" noChangeArrowheads="1" noChangeShapeType="1" noTextEdit="1"/>
              </p:cNvSpPr>
              <p:nvPr/>
            </p:nvSpPr>
            <p:spPr>
              <a:xfrm>
                <a:off x="7242785" y="4274745"/>
                <a:ext cx="2206694" cy="276999"/>
              </a:xfrm>
              <a:prstGeom prst="rect">
                <a:avLst/>
              </a:prstGeom>
              <a:blipFill rotWithShape="0">
                <a:blip r:embed="rId4" cstate="print"/>
                <a:stretch>
                  <a:fillRect l="-1657" r="-1934" b="-19565"/>
                </a:stretch>
              </a:blipFill>
            </p:spPr>
            <p:txBody>
              <a:bodyPr/>
              <a:lstStyle/>
              <a:p>
                <a:r>
                  <a:rPr lang="en-GB">
                    <a:noFill/>
                  </a:rPr>
                  <a:t> </a:t>
                </a:r>
              </a:p>
            </p:txBody>
          </p:sp>
        </mc:Fallback>
      </mc:AlternateContent>
      <p:sp>
        <p:nvSpPr>
          <p:cNvPr id="2" name="Titolo 1"/>
          <p:cNvSpPr>
            <a:spLocks noGrp="1"/>
          </p:cNvSpPr>
          <p:nvPr>
            <p:ph type="title"/>
          </p:nvPr>
        </p:nvSpPr>
        <p:spPr/>
        <p:txBody>
          <a:bodyPr/>
          <a:lstStyle/>
          <a:p>
            <a:r>
              <a:rPr lang="en-GB" dirty="0" smtClean="0"/>
              <a:t>TCS actuation: Co</a:t>
            </a:r>
            <a:r>
              <a:rPr lang="en-GB" baseline="-25000" dirty="0" smtClean="0"/>
              <a:t>2</a:t>
            </a:r>
            <a:r>
              <a:rPr lang="en-GB" dirty="0" smtClean="0"/>
              <a:t> lasers</a:t>
            </a:r>
            <a:endParaRPr lang="en-GB" dirty="0"/>
          </a:p>
        </p:txBody>
      </p:sp>
      <p:sp>
        <p:nvSpPr>
          <p:cNvPr id="3" name="Segnaposto contenuto 2"/>
          <p:cNvSpPr>
            <a:spLocks noGrp="1"/>
          </p:cNvSpPr>
          <p:nvPr>
            <p:ph idx="1"/>
          </p:nvPr>
        </p:nvSpPr>
        <p:spPr>
          <a:xfrm>
            <a:off x="581191" y="2180496"/>
            <a:ext cx="6229125" cy="4308053"/>
          </a:xfrm>
        </p:spPr>
        <p:txBody>
          <a:bodyPr>
            <a:normAutofit/>
          </a:bodyPr>
          <a:lstStyle/>
          <a:p>
            <a:pPr algn="just"/>
            <a:r>
              <a:rPr lang="en-GB" dirty="0">
                <a:solidFill>
                  <a:schemeClr val="tx1"/>
                </a:solidFill>
              </a:rPr>
              <a:t>Thermal lensing correction in ITMs performed with high-power CO</a:t>
            </a:r>
            <a:r>
              <a:rPr lang="en-GB" baseline="-25000" dirty="0">
                <a:solidFill>
                  <a:schemeClr val="tx1"/>
                </a:solidFill>
              </a:rPr>
              <a:t>2</a:t>
            </a:r>
            <a:r>
              <a:rPr lang="en-GB" dirty="0">
                <a:solidFill>
                  <a:schemeClr val="tx1"/>
                </a:solidFill>
              </a:rPr>
              <a:t> lasers projector.</a:t>
            </a:r>
          </a:p>
          <a:p>
            <a:pPr algn="just"/>
            <a:r>
              <a:rPr lang="en-GB" dirty="0" smtClean="0">
                <a:solidFill>
                  <a:schemeClr val="tx1"/>
                </a:solidFill>
              </a:rPr>
              <a:t>CO</a:t>
            </a:r>
            <a:r>
              <a:rPr lang="en-GB" baseline="-25000" dirty="0" smtClean="0">
                <a:solidFill>
                  <a:schemeClr val="tx1"/>
                </a:solidFill>
              </a:rPr>
              <a:t>2</a:t>
            </a:r>
            <a:r>
              <a:rPr lang="en-GB" dirty="0" smtClean="0">
                <a:solidFill>
                  <a:schemeClr val="tx1"/>
                </a:solidFill>
              </a:rPr>
              <a:t> </a:t>
            </a:r>
            <a:r>
              <a:rPr lang="en-GB" dirty="0">
                <a:solidFill>
                  <a:schemeClr val="tx1"/>
                </a:solidFill>
              </a:rPr>
              <a:t>wavelength (</a:t>
            </a:r>
            <a:r>
              <a:rPr lang="el-GR" dirty="0">
                <a:solidFill>
                  <a:schemeClr val="tx1"/>
                </a:solidFill>
                <a:ea typeface="Cambria Math" panose="02040503050406030204" pitchFamily="18" charset="0"/>
              </a:rPr>
              <a:t>λ</a:t>
            </a:r>
            <a:r>
              <a:rPr lang="it-IT" dirty="0">
                <a:solidFill>
                  <a:schemeClr val="tx1"/>
                </a:solidFill>
                <a:ea typeface="Cambria Math" panose="02040503050406030204" pitchFamily="18" charset="0"/>
              </a:rPr>
              <a:t>=</a:t>
            </a:r>
            <a:r>
              <a:rPr lang="en-GB" dirty="0">
                <a:solidFill>
                  <a:schemeClr val="tx1"/>
                </a:solidFill>
              </a:rPr>
              <a:t>10.6 µm) completely absorbed by silica. </a:t>
            </a:r>
          </a:p>
          <a:p>
            <a:pPr algn="just"/>
            <a:r>
              <a:rPr lang="en-GB" dirty="0" smtClean="0">
                <a:solidFill>
                  <a:schemeClr val="tx1"/>
                </a:solidFill>
              </a:rPr>
              <a:t>Actuation </a:t>
            </a:r>
            <a:r>
              <a:rPr lang="en-GB" dirty="0">
                <a:solidFill>
                  <a:schemeClr val="tx1"/>
                </a:solidFill>
              </a:rPr>
              <a:t>performed not directly on the mirrors but on dedicated optics placed before the cavity input mirrors: </a:t>
            </a:r>
            <a:r>
              <a:rPr lang="en-GB" b="1" dirty="0" smtClean="0">
                <a:solidFill>
                  <a:schemeClr val="tx1"/>
                </a:solidFill>
              </a:rPr>
              <a:t>Compensation Plates</a:t>
            </a:r>
            <a:r>
              <a:rPr lang="en-GB" dirty="0" smtClean="0">
                <a:solidFill>
                  <a:schemeClr val="tx1"/>
                </a:solidFill>
              </a:rPr>
              <a:t> </a:t>
            </a:r>
            <a:r>
              <a:rPr lang="en-GB" dirty="0">
                <a:solidFill>
                  <a:schemeClr val="tx1"/>
                </a:solidFill>
              </a:rPr>
              <a:t>(CPs</a:t>
            </a:r>
            <a:r>
              <a:rPr lang="en-GB" dirty="0" smtClean="0">
                <a:solidFill>
                  <a:schemeClr val="tx1"/>
                </a:solidFill>
              </a:rPr>
              <a:t>).</a:t>
            </a:r>
          </a:p>
          <a:p>
            <a:pPr algn="just"/>
            <a:endParaRPr lang="en-GB" dirty="0">
              <a:solidFill>
                <a:schemeClr val="tx1"/>
              </a:solidFill>
            </a:endParaRPr>
          </a:p>
          <a:p>
            <a:pPr algn="just"/>
            <a:r>
              <a:rPr lang="en-GB" dirty="0" smtClean="0">
                <a:solidFill>
                  <a:schemeClr val="tx1"/>
                </a:solidFill>
              </a:rPr>
              <a:t>Three </a:t>
            </a:r>
            <a:r>
              <a:rPr lang="en-GB" dirty="0">
                <a:solidFill>
                  <a:schemeClr val="tx1"/>
                </a:solidFill>
              </a:rPr>
              <a:t>different types of actuation:</a:t>
            </a:r>
          </a:p>
          <a:p>
            <a:pPr marL="0" indent="0" algn="just">
              <a:buNone/>
            </a:pPr>
            <a:r>
              <a:rPr lang="en-GB" dirty="0">
                <a:solidFill>
                  <a:schemeClr val="tx1"/>
                </a:solidFill>
              </a:rPr>
              <a:t>a) </a:t>
            </a:r>
            <a:r>
              <a:rPr lang="en-GB" dirty="0" err="1">
                <a:solidFill>
                  <a:schemeClr val="tx1"/>
                </a:solidFill>
              </a:rPr>
              <a:t>axi</a:t>
            </a:r>
            <a:r>
              <a:rPr lang="en-GB" dirty="0">
                <a:solidFill>
                  <a:schemeClr val="tx1"/>
                </a:solidFill>
              </a:rPr>
              <a:t>-symmetric centred pattern (</a:t>
            </a:r>
            <a:r>
              <a:rPr lang="en-GB" b="1" dirty="0">
                <a:solidFill>
                  <a:schemeClr val="tx1"/>
                </a:solidFill>
              </a:rPr>
              <a:t>Central Heating</a:t>
            </a:r>
            <a:r>
              <a:rPr lang="en-GB" dirty="0">
                <a:solidFill>
                  <a:schemeClr val="tx1"/>
                </a:solidFill>
              </a:rPr>
              <a:t>);</a:t>
            </a:r>
          </a:p>
          <a:p>
            <a:pPr marL="0" indent="0" algn="just">
              <a:buNone/>
            </a:pPr>
            <a:r>
              <a:rPr lang="en-GB" dirty="0">
                <a:solidFill>
                  <a:schemeClr val="tx1"/>
                </a:solidFill>
              </a:rPr>
              <a:t>b) </a:t>
            </a:r>
            <a:r>
              <a:rPr lang="en-GB" dirty="0" err="1">
                <a:solidFill>
                  <a:schemeClr val="tx1"/>
                </a:solidFill>
              </a:rPr>
              <a:t>axi</a:t>
            </a:r>
            <a:r>
              <a:rPr lang="en-GB" dirty="0">
                <a:solidFill>
                  <a:schemeClr val="tx1"/>
                </a:solidFill>
              </a:rPr>
              <a:t>-symmetric annular correction </a:t>
            </a:r>
            <a:r>
              <a:rPr lang="en-GB" i="1" dirty="0">
                <a:solidFill>
                  <a:schemeClr val="tx1"/>
                </a:solidFill>
              </a:rPr>
              <a:t>(</a:t>
            </a:r>
            <a:r>
              <a:rPr lang="en-GB" b="1" dirty="0">
                <a:solidFill>
                  <a:schemeClr val="tx1"/>
                </a:solidFill>
              </a:rPr>
              <a:t>Double </a:t>
            </a:r>
            <a:r>
              <a:rPr lang="en-GB" b="1" dirty="0" err="1">
                <a:solidFill>
                  <a:schemeClr val="tx1"/>
                </a:solidFill>
              </a:rPr>
              <a:t>Axicon</a:t>
            </a:r>
            <a:r>
              <a:rPr lang="en-GB" b="1" dirty="0">
                <a:solidFill>
                  <a:schemeClr val="tx1"/>
                </a:solidFill>
              </a:rPr>
              <a:t> System</a:t>
            </a:r>
            <a:r>
              <a:rPr lang="en-GB" i="1" dirty="0">
                <a:solidFill>
                  <a:schemeClr val="tx1"/>
                </a:solidFill>
              </a:rPr>
              <a:t>);</a:t>
            </a:r>
          </a:p>
          <a:p>
            <a:pPr marL="0" indent="0" algn="just">
              <a:buNone/>
            </a:pPr>
            <a:r>
              <a:rPr lang="en-GB" dirty="0">
                <a:solidFill>
                  <a:schemeClr val="tx1"/>
                </a:solidFill>
              </a:rPr>
              <a:t>c) not </a:t>
            </a:r>
            <a:r>
              <a:rPr lang="en-GB" dirty="0" err="1">
                <a:solidFill>
                  <a:schemeClr val="tx1"/>
                </a:solidFill>
              </a:rPr>
              <a:t>axi</a:t>
            </a:r>
            <a:r>
              <a:rPr lang="en-GB" dirty="0">
                <a:solidFill>
                  <a:schemeClr val="tx1"/>
                </a:solidFill>
              </a:rPr>
              <a:t>-symmetric residual patterns </a:t>
            </a:r>
            <a:r>
              <a:rPr lang="en-GB" i="1" dirty="0">
                <a:solidFill>
                  <a:schemeClr val="tx1"/>
                </a:solidFill>
              </a:rPr>
              <a:t>(</a:t>
            </a:r>
            <a:r>
              <a:rPr lang="en-GB" b="1" dirty="0">
                <a:solidFill>
                  <a:schemeClr val="tx1"/>
                </a:solidFill>
              </a:rPr>
              <a:t>Scanning System</a:t>
            </a:r>
            <a:r>
              <a:rPr lang="en-GB" i="1" dirty="0" smtClean="0">
                <a:solidFill>
                  <a:schemeClr val="tx1"/>
                </a:solidFill>
              </a:rPr>
              <a:t>).</a:t>
            </a:r>
            <a:endParaRPr lang="en-GB" i="1" dirty="0">
              <a:solidFill>
                <a:schemeClr val="tx1"/>
              </a:solidFill>
            </a:endParaRPr>
          </a:p>
        </p:txBody>
      </p:sp>
      <p:sp>
        <p:nvSpPr>
          <p:cNvPr id="5" name="Segnaposto numero diapositiva 4"/>
          <p:cNvSpPr>
            <a:spLocks noGrp="1"/>
          </p:cNvSpPr>
          <p:nvPr>
            <p:ph type="sldNum" sz="quarter" idx="12"/>
          </p:nvPr>
        </p:nvSpPr>
        <p:spPr>
          <a:xfrm>
            <a:off x="10558300" y="6492875"/>
            <a:ext cx="1052508" cy="365125"/>
          </a:xfrm>
        </p:spPr>
        <p:txBody>
          <a:bodyPr/>
          <a:lstStyle/>
          <a:p>
            <a:fld id="{5CE5AED5-0585-4EAF-A7DF-C2F0C4AB30D7}" type="slidenum">
              <a:rPr lang="en-GB" smtClean="0"/>
              <a:pPr/>
              <a:t>19</a:t>
            </a:fld>
            <a:endParaRPr lang="en-GB"/>
          </a:p>
        </p:txBody>
      </p:sp>
      <p:pic>
        <p:nvPicPr>
          <p:cNvPr id="6" name="Immagin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55905" y="2039490"/>
            <a:ext cx="3711658" cy="1724727"/>
          </a:xfrm>
          <a:prstGeom prst="rect">
            <a:avLst/>
          </a:prstGeom>
        </p:spPr>
      </p:pic>
      <p:pic>
        <p:nvPicPr>
          <p:cNvPr id="7" name="Immagine 6"/>
          <p:cNvPicPr>
            <a:picLocks noChangeAspect="1"/>
          </p:cNvPicPr>
          <p:nvPr/>
        </p:nvPicPr>
        <p:blipFill rotWithShape="1">
          <a:blip r:embed="rId6" cstate="print">
            <a:extLst>
              <a:ext uri="{28A0092B-C50C-407E-A947-70E740481C1C}">
                <a14:useLocalDpi xmlns:a14="http://schemas.microsoft.com/office/drawing/2010/main" xmlns="" val="0"/>
              </a:ext>
            </a:extLst>
          </a:blip>
          <a:srcRect t="3729"/>
          <a:stretch/>
        </p:blipFill>
        <p:spPr>
          <a:xfrm>
            <a:off x="7412660" y="4088832"/>
            <a:ext cx="4198148" cy="2400798"/>
          </a:xfrm>
          <a:prstGeom prst="rect">
            <a:avLst/>
          </a:prstGeom>
        </p:spPr>
      </p:pic>
      <p:sp>
        <p:nvSpPr>
          <p:cNvPr id="9"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1894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outline</a:t>
            </a:r>
            <a:endParaRPr lang="en-GB" dirty="0"/>
          </a:p>
        </p:txBody>
      </p:sp>
      <p:sp>
        <p:nvSpPr>
          <p:cNvPr id="3" name="Segnaposto contenuto 2"/>
          <p:cNvSpPr>
            <a:spLocks noGrp="1"/>
          </p:cNvSpPr>
          <p:nvPr>
            <p:ph idx="1"/>
          </p:nvPr>
        </p:nvSpPr>
        <p:spPr>
          <a:xfrm>
            <a:off x="581192" y="2163666"/>
            <a:ext cx="11029615" cy="3678303"/>
          </a:xfrm>
        </p:spPr>
        <p:txBody>
          <a:bodyPr>
            <a:normAutofit/>
          </a:bodyPr>
          <a:lstStyle/>
          <a:p>
            <a:pPr algn="just"/>
            <a:r>
              <a:rPr lang="en-GB" dirty="0" smtClean="0">
                <a:solidFill>
                  <a:schemeClr val="tx1"/>
                </a:solidFill>
              </a:rPr>
              <a:t>Gravitational waves and interferometric detector</a:t>
            </a:r>
          </a:p>
          <a:p>
            <a:pPr algn="just"/>
            <a:r>
              <a:rPr lang="en-GB" dirty="0">
                <a:solidFill>
                  <a:schemeClr val="tx1"/>
                </a:solidFill>
              </a:rPr>
              <a:t>Optical aberrations and their correction:  the </a:t>
            </a:r>
            <a:r>
              <a:rPr lang="en-GB" dirty="0" smtClean="0">
                <a:solidFill>
                  <a:schemeClr val="tx1"/>
                </a:solidFill>
              </a:rPr>
              <a:t>Thermal Compensation System </a:t>
            </a:r>
            <a:r>
              <a:rPr lang="en-GB" dirty="0">
                <a:solidFill>
                  <a:schemeClr val="tx1"/>
                </a:solidFill>
              </a:rPr>
              <a:t>(TCS)</a:t>
            </a:r>
            <a:endParaRPr lang="en-GB" dirty="0" smtClean="0">
              <a:solidFill>
                <a:schemeClr val="tx1"/>
              </a:solidFill>
            </a:endParaRPr>
          </a:p>
          <a:p>
            <a:pPr algn="just"/>
            <a:endParaRPr lang="en-GB" dirty="0" smtClean="0">
              <a:solidFill>
                <a:schemeClr val="tx1"/>
              </a:solidFill>
            </a:endParaRPr>
          </a:p>
          <a:p>
            <a:pPr algn="just"/>
            <a:r>
              <a:rPr lang="en-GB" b="1" dirty="0" smtClean="0">
                <a:solidFill>
                  <a:schemeClr val="tx1"/>
                </a:solidFill>
              </a:rPr>
              <a:t>Advanced Virgo TCS commissioning</a:t>
            </a:r>
          </a:p>
          <a:p>
            <a:pPr lvl="1" algn="just">
              <a:buFont typeface="Arial" panose="020B0604020202020204" pitchFamily="34" charset="0"/>
              <a:buChar char="•"/>
            </a:pPr>
            <a:r>
              <a:rPr lang="en-GB" dirty="0" smtClean="0">
                <a:solidFill>
                  <a:schemeClr val="tx1"/>
                </a:solidFill>
              </a:rPr>
              <a:t>TCS pre-commissioning</a:t>
            </a:r>
          </a:p>
          <a:p>
            <a:pPr lvl="1" algn="just">
              <a:buFont typeface="Arial" panose="020B0604020202020204" pitchFamily="34" charset="0"/>
              <a:buChar char="•"/>
            </a:pPr>
            <a:r>
              <a:rPr lang="en-GB" dirty="0" smtClean="0">
                <a:solidFill>
                  <a:schemeClr val="tx1"/>
                </a:solidFill>
              </a:rPr>
              <a:t>TCS commissioning</a:t>
            </a:r>
          </a:p>
          <a:p>
            <a:pPr lvl="1" algn="just">
              <a:buFont typeface="Arial" panose="020B0604020202020204" pitchFamily="34" charset="0"/>
              <a:buChar char="•"/>
            </a:pPr>
            <a:r>
              <a:rPr lang="en-GB" dirty="0" smtClean="0">
                <a:solidFill>
                  <a:schemeClr val="tx1"/>
                </a:solidFill>
              </a:rPr>
              <a:t>TCS for the third observing run (O3)</a:t>
            </a:r>
          </a:p>
          <a:p>
            <a:pPr lvl="0" algn="just">
              <a:buClr>
                <a:srgbClr val="4590B8"/>
              </a:buClr>
            </a:pPr>
            <a:endParaRPr lang="en-GB" dirty="0" smtClean="0">
              <a:solidFill>
                <a:schemeClr val="tx1"/>
              </a:solidFill>
            </a:endParaRPr>
          </a:p>
          <a:p>
            <a:pPr lvl="0" algn="just">
              <a:buClr>
                <a:srgbClr val="4590B8"/>
              </a:buClr>
            </a:pPr>
            <a:r>
              <a:rPr lang="en-GB" dirty="0" smtClean="0">
                <a:solidFill>
                  <a:schemeClr val="tx1"/>
                </a:solidFill>
              </a:rPr>
              <a:t>Conclusions and prospects</a:t>
            </a:r>
          </a:p>
        </p:txBody>
      </p:sp>
      <p:sp>
        <p:nvSpPr>
          <p:cNvPr id="5" name="Segnaposto numero diapositiva 4"/>
          <p:cNvSpPr>
            <a:spLocks noGrp="1"/>
          </p:cNvSpPr>
          <p:nvPr>
            <p:ph type="sldNum" sz="quarter" idx="12"/>
          </p:nvPr>
        </p:nvSpPr>
        <p:spPr>
          <a:xfrm>
            <a:off x="10558299" y="6492875"/>
            <a:ext cx="1052508" cy="365125"/>
          </a:xfrm>
        </p:spPr>
        <p:txBody>
          <a:bodyPr/>
          <a:lstStyle/>
          <a:p>
            <a:fld id="{5CE5AED5-0585-4EAF-A7DF-C2F0C4AB30D7}" type="slidenum">
              <a:rPr lang="en-GB" smtClean="0"/>
              <a:pPr/>
              <a:t>2</a:t>
            </a:fld>
            <a:endParaRPr lang="en-GB"/>
          </a:p>
        </p:txBody>
      </p:sp>
      <p:sp>
        <p:nvSpPr>
          <p:cNvPr id="9" name="Segnaposto contenuto 2"/>
          <p:cNvSpPr txBox="1">
            <a:spLocks/>
          </p:cNvSpPr>
          <p:nvPr/>
        </p:nvSpPr>
        <p:spPr>
          <a:xfrm>
            <a:off x="5696276" y="3324877"/>
            <a:ext cx="5991420" cy="179575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b="1" dirty="0" smtClean="0">
                <a:solidFill>
                  <a:schemeClr val="tx1"/>
                </a:solidFill>
              </a:rPr>
              <a:t>R&amp;D for TCS improvement</a:t>
            </a:r>
          </a:p>
          <a:p>
            <a:pPr lvl="1" algn="just">
              <a:buFont typeface="Arial" panose="020B0604020202020204" pitchFamily="34" charset="0"/>
              <a:buChar char="•"/>
            </a:pPr>
            <a:r>
              <a:rPr lang="en-GB" dirty="0" smtClean="0">
                <a:solidFill>
                  <a:schemeClr val="tx1"/>
                </a:solidFill>
              </a:rPr>
              <a:t>Mode Cleaner cavity design for CO</a:t>
            </a:r>
            <a:r>
              <a:rPr lang="en-GB" baseline="-25000" dirty="0" smtClean="0">
                <a:solidFill>
                  <a:schemeClr val="tx1"/>
                </a:solidFill>
              </a:rPr>
              <a:t>2</a:t>
            </a:r>
            <a:r>
              <a:rPr lang="en-GB" dirty="0" smtClean="0">
                <a:solidFill>
                  <a:schemeClr val="tx1"/>
                </a:solidFill>
              </a:rPr>
              <a:t> laser</a:t>
            </a:r>
          </a:p>
          <a:p>
            <a:pPr lvl="1" algn="just">
              <a:buFont typeface="Arial" panose="020B0604020202020204" pitchFamily="34" charset="0"/>
              <a:buChar char="•"/>
            </a:pPr>
            <a:r>
              <a:rPr lang="en-GB" dirty="0" smtClean="0">
                <a:solidFill>
                  <a:schemeClr val="tx1"/>
                </a:solidFill>
              </a:rPr>
              <a:t>Optical simulations for TCS actuation error signal investigation</a:t>
            </a:r>
          </a:p>
          <a:p>
            <a:pPr lvl="1" algn="just">
              <a:buFont typeface="Arial" panose="020B0604020202020204" pitchFamily="34" charset="0"/>
              <a:buChar char="•"/>
            </a:pPr>
            <a:r>
              <a:rPr lang="en-GB" dirty="0" smtClean="0">
                <a:solidFill>
                  <a:schemeClr val="tx1"/>
                </a:solidFill>
              </a:rPr>
              <a:t>Adaptive optics for future TCS actuation</a:t>
            </a:r>
          </a:p>
        </p:txBody>
      </p:sp>
      <p:sp>
        <p:nvSpPr>
          <p:cNvPr id="6"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558476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Advanced </a:t>
            </a:r>
            <a:r>
              <a:rPr lang="en-GB" dirty="0" err="1" smtClean="0"/>
              <a:t>virgo</a:t>
            </a:r>
            <a:r>
              <a:rPr lang="en-GB" dirty="0" smtClean="0"/>
              <a:t> </a:t>
            </a:r>
            <a:r>
              <a:rPr lang="en-GB" dirty="0" err="1" smtClean="0"/>
              <a:t>tcs</a:t>
            </a:r>
            <a:r>
              <a:rPr lang="en-GB" dirty="0" smtClean="0"/>
              <a:t> Commissioning</a:t>
            </a:r>
            <a:endParaRPr lang="en-GB" dirty="0"/>
          </a:p>
        </p:txBody>
      </p:sp>
      <p:sp>
        <p:nvSpPr>
          <p:cNvPr id="6" name="Segnaposto testo 5"/>
          <p:cNvSpPr>
            <a:spLocks noGrp="1"/>
          </p:cNvSpPr>
          <p:nvPr>
            <p:ph type="body" idx="1"/>
          </p:nvPr>
        </p:nvSpPr>
        <p:spPr/>
        <p:txBody>
          <a:bodyPr/>
          <a:lstStyle/>
          <a:p>
            <a:endParaRPr lang="en-GB" dirty="0" smtClean="0"/>
          </a:p>
        </p:txBody>
      </p:sp>
      <p:sp>
        <p:nvSpPr>
          <p:cNvPr id="5" name="Segnaposto numero diapositiva 4"/>
          <p:cNvSpPr>
            <a:spLocks noGrp="1"/>
          </p:cNvSpPr>
          <p:nvPr>
            <p:ph type="sldNum" sz="quarter" idx="12"/>
          </p:nvPr>
        </p:nvSpPr>
        <p:spPr>
          <a:xfrm>
            <a:off x="10558297" y="6492875"/>
            <a:ext cx="1052510" cy="365125"/>
          </a:xfrm>
        </p:spPr>
        <p:txBody>
          <a:bodyPr/>
          <a:lstStyle/>
          <a:p>
            <a:fld id="{5CE5AED5-0585-4EAF-A7DF-C2F0C4AB30D7}" type="slidenum">
              <a:rPr lang="en-GB" smtClean="0"/>
              <a:pPr/>
              <a:t>20</a:t>
            </a:fld>
            <a:endParaRPr lang="en-GB"/>
          </a:p>
        </p:txBody>
      </p:sp>
      <p:sp>
        <p:nvSpPr>
          <p:cNvPr id="8"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73056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TCS pre-commissioning</a:t>
            </a:r>
            <a:endParaRPr lang="en-GB" dirty="0"/>
          </a:p>
        </p:txBody>
      </p:sp>
      <p:sp>
        <p:nvSpPr>
          <p:cNvPr id="3" name="Segnaposto testo 2"/>
          <p:cNvSpPr>
            <a:spLocks noGrp="1"/>
          </p:cNvSpPr>
          <p:nvPr>
            <p:ph type="body" idx="1"/>
          </p:nvPr>
        </p:nvSpPr>
        <p:spPr/>
        <p:txBody>
          <a:bodyPr/>
          <a:lstStyle/>
          <a:p>
            <a:endParaRPr lang="en-GB"/>
          </a:p>
        </p:txBody>
      </p:sp>
      <p:sp>
        <p:nvSpPr>
          <p:cNvPr id="4" name="Segnaposto numero diapositiva 3"/>
          <p:cNvSpPr>
            <a:spLocks noGrp="1"/>
          </p:cNvSpPr>
          <p:nvPr>
            <p:ph type="sldNum" sz="quarter" idx="12"/>
          </p:nvPr>
        </p:nvSpPr>
        <p:spPr>
          <a:xfrm>
            <a:off x="10558297" y="6492875"/>
            <a:ext cx="1052510" cy="365125"/>
          </a:xfrm>
        </p:spPr>
        <p:txBody>
          <a:bodyPr/>
          <a:lstStyle/>
          <a:p>
            <a:fld id="{5CE5AED5-0585-4EAF-A7DF-C2F0C4AB30D7}" type="slidenum">
              <a:rPr lang="en-GB" smtClean="0"/>
              <a:pPr/>
              <a:t>21</a:t>
            </a:fld>
            <a:endParaRPr lang="en-GB"/>
          </a:p>
        </p:txBody>
      </p:sp>
      <p:sp>
        <p:nvSpPr>
          <p:cNvPr id="5"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6973375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hws-rc</a:t>
            </a:r>
            <a:r>
              <a:rPr lang="en-GB" dirty="0"/>
              <a:t> </a:t>
            </a:r>
            <a:r>
              <a:rPr lang="en-GB" dirty="0" smtClean="0"/>
              <a:t>pre-</a:t>
            </a:r>
            <a:r>
              <a:rPr lang="en-GB" dirty="0" err="1" smtClean="0"/>
              <a:t>comissioning</a:t>
            </a:r>
            <a:endParaRPr lang="en-GB" dirty="0"/>
          </a:p>
        </p:txBody>
      </p:sp>
      <p:sp>
        <p:nvSpPr>
          <p:cNvPr id="4" name="Segnaposto numero diapositiva 3"/>
          <p:cNvSpPr>
            <a:spLocks noGrp="1"/>
          </p:cNvSpPr>
          <p:nvPr>
            <p:ph type="sldNum" sz="quarter" idx="12"/>
          </p:nvPr>
        </p:nvSpPr>
        <p:spPr>
          <a:xfrm>
            <a:off x="10558300" y="6488549"/>
            <a:ext cx="1052508" cy="365125"/>
          </a:xfrm>
        </p:spPr>
        <p:txBody>
          <a:bodyPr/>
          <a:lstStyle/>
          <a:p>
            <a:fld id="{5CE5AED5-0585-4EAF-A7DF-C2F0C4AB30D7}" type="slidenum">
              <a:rPr lang="en-GB" smtClean="0"/>
              <a:pPr/>
              <a:t>22</a:t>
            </a:fld>
            <a:endParaRPr lang="en-GB" dirty="0"/>
          </a:p>
        </p:txBody>
      </p:sp>
      <p:sp>
        <p:nvSpPr>
          <p:cNvPr id="8" name="CasellaDiTesto 7"/>
          <p:cNvSpPr txBox="1"/>
          <p:nvPr/>
        </p:nvSpPr>
        <p:spPr>
          <a:xfrm>
            <a:off x="7103920" y="1827893"/>
            <a:ext cx="3490406" cy="400110"/>
          </a:xfrm>
          <a:prstGeom prst="rect">
            <a:avLst/>
          </a:prstGeom>
          <a:noFill/>
        </p:spPr>
        <p:txBody>
          <a:bodyPr wrap="square" rtlCol="0">
            <a:spAutoFit/>
          </a:bodyPr>
          <a:lstStyle/>
          <a:p>
            <a:pPr algn="just"/>
            <a:r>
              <a:rPr lang="en-GB" sz="2000" b="1" dirty="0" smtClean="0"/>
              <a:t>Mirror centre identification</a:t>
            </a:r>
            <a:endParaRPr lang="en-GB" sz="2000" b="1" dirty="0"/>
          </a:p>
        </p:txBody>
      </p:sp>
      <p:sp>
        <p:nvSpPr>
          <p:cNvPr id="9" name="Rettangolo 8"/>
          <p:cNvSpPr/>
          <p:nvPr/>
        </p:nvSpPr>
        <p:spPr>
          <a:xfrm>
            <a:off x="1949873" y="1827893"/>
            <a:ext cx="2685030" cy="400110"/>
          </a:xfrm>
          <a:prstGeom prst="rect">
            <a:avLst/>
          </a:prstGeom>
        </p:spPr>
        <p:txBody>
          <a:bodyPr wrap="none">
            <a:spAutoFit/>
          </a:bodyPr>
          <a:lstStyle/>
          <a:p>
            <a:pPr algn="just"/>
            <a:r>
              <a:rPr lang="en-GB" sz="2000" b="1" dirty="0"/>
              <a:t>Noise measurement </a:t>
            </a:r>
          </a:p>
        </p:txBody>
      </p:sp>
      <p:pic>
        <p:nvPicPr>
          <p:cNvPr id="10" name="Immagin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5020" y="2228003"/>
            <a:ext cx="5387361" cy="2747904"/>
          </a:xfrm>
          <a:prstGeom prst="rect">
            <a:avLst/>
          </a:prstGeom>
        </p:spPr>
      </p:pic>
      <p:sp>
        <p:nvSpPr>
          <p:cNvPr id="11" name="Rettangolo 10"/>
          <p:cNvSpPr/>
          <p:nvPr/>
        </p:nvSpPr>
        <p:spPr>
          <a:xfrm>
            <a:off x="1370961" y="5088701"/>
            <a:ext cx="3595477" cy="646331"/>
          </a:xfrm>
          <a:prstGeom prst="rect">
            <a:avLst/>
          </a:prstGeom>
        </p:spPr>
        <p:txBody>
          <a:bodyPr wrap="square">
            <a:spAutoFit/>
          </a:bodyPr>
          <a:lstStyle/>
          <a:p>
            <a:pPr algn="just"/>
            <a:r>
              <a:rPr lang="en-GB" dirty="0" smtClean="0"/>
              <a:t>Noise level requirement</a:t>
            </a:r>
            <a:r>
              <a:rPr lang="en-GB" baseline="30000" dirty="0" smtClean="0"/>
              <a:t>1</a:t>
            </a:r>
            <a:r>
              <a:rPr lang="en-GB" dirty="0"/>
              <a:t>: 2 nm RMS</a:t>
            </a:r>
          </a:p>
          <a:p>
            <a:pPr algn="just"/>
            <a:r>
              <a:rPr lang="en-GB" dirty="0" smtClean="0"/>
              <a:t>Measured noise level: 0.5-1 nm RMS</a:t>
            </a:r>
          </a:p>
        </p:txBody>
      </p:sp>
      <p:sp>
        <p:nvSpPr>
          <p:cNvPr id="12"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sp>
        <p:nvSpPr>
          <p:cNvPr id="13" name="Segnaposto piè di pagina 10"/>
          <p:cNvSpPr txBox="1">
            <a:spLocks/>
          </p:cNvSpPr>
          <p:nvPr/>
        </p:nvSpPr>
        <p:spPr>
          <a:xfrm>
            <a:off x="0" y="6240758"/>
            <a:ext cx="416809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dirty="0" smtClean="0">
                <a:solidFill>
                  <a:prstClr val="black"/>
                </a:solidFill>
              </a:rPr>
              <a:t>1</a:t>
            </a:r>
            <a:r>
              <a:rPr lang="en-GB" dirty="0" smtClean="0">
                <a:solidFill>
                  <a:prstClr val="black"/>
                </a:solidFill>
              </a:rPr>
              <a:t>Advanced Virgo Technical Design Report (TDR) VIR-0128A-12</a:t>
            </a:r>
            <a:endParaRPr lang="en-GB" dirty="0">
              <a:solidFill>
                <a:prstClr val="black"/>
              </a:solidFill>
            </a:endParaRPr>
          </a:p>
        </p:txBody>
      </p:sp>
      <p:pic>
        <p:nvPicPr>
          <p:cNvPr id="14" name="Immagine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90131" y="4392281"/>
            <a:ext cx="2407518" cy="2096268"/>
          </a:xfrm>
          <a:prstGeom prst="rect">
            <a:avLst/>
          </a:prstGeom>
        </p:spPr>
      </p:pic>
      <p:pic>
        <p:nvPicPr>
          <p:cNvPr id="16" name="Immagine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94409" y="2237171"/>
            <a:ext cx="2404472" cy="2128814"/>
          </a:xfrm>
          <a:prstGeom prst="rect">
            <a:avLst/>
          </a:prstGeom>
        </p:spPr>
      </p:pic>
      <p:pic>
        <p:nvPicPr>
          <p:cNvPr id="17" name="Immagine 1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3083" y="2244435"/>
            <a:ext cx="3396009" cy="2131413"/>
          </a:xfrm>
          <a:prstGeom prst="rect">
            <a:avLst/>
          </a:prstGeom>
        </p:spPr>
      </p:pic>
      <p:pic>
        <p:nvPicPr>
          <p:cNvPr id="15" name="Immagin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23082" y="4392280"/>
            <a:ext cx="3396009" cy="2098866"/>
          </a:xfrm>
          <a:prstGeom prst="rect">
            <a:avLst/>
          </a:prstGeom>
        </p:spPr>
      </p:pic>
      <p:sp>
        <p:nvSpPr>
          <p:cNvPr id="18" name="Rettangolo 17"/>
          <p:cNvSpPr/>
          <p:nvPr/>
        </p:nvSpPr>
        <p:spPr>
          <a:xfrm>
            <a:off x="10626768" y="5606220"/>
            <a:ext cx="1101584" cy="369332"/>
          </a:xfrm>
          <a:prstGeom prst="rect">
            <a:avLst/>
          </a:prstGeom>
        </p:spPr>
        <p:txBody>
          <a:bodyPr wrap="none">
            <a:spAutoFit/>
          </a:bodyPr>
          <a:lstStyle/>
          <a:p>
            <a:pPr algn="just"/>
            <a:r>
              <a:rPr lang="en-GB" dirty="0" smtClean="0"/>
              <a:t>NI mirror</a:t>
            </a:r>
            <a:endParaRPr lang="en-GB" dirty="0"/>
          </a:p>
        </p:txBody>
      </p:sp>
      <p:sp>
        <p:nvSpPr>
          <p:cNvPr id="19" name="Rettangolo 18"/>
          <p:cNvSpPr/>
          <p:nvPr/>
        </p:nvSpPr>
        <p:spPr>
          <a:xfrm>
            <a:off x="10558300" y="3601955"/>
            <a:ext cx="1168910" cy="369332"/>
          </a:xfrm>
          <a:prstGeom prst="rect">
            <a:avLst/>
          </a:prstGeom>
        </p:spPr>
        <p:txBody>
          <a:bodyPr wrap="none">
            <a:spAutoFit/>
          </a:bodyPr>
          <a:lstStyle/>
          <a:p>
            <a:pPr algn="just"/>
            <a:r>
              <a:rPr lang="en-GB" dirty="0" smtClean="0"/>
              <a:t>WI mirror</a:t>
            </a:r>
            <a:endParaRPr lang="en-GB" dirty="0"/>
          </a:p>
        </p:txBody>
      </p:sp>
    </p:spTree>
    <p:extLst>
      <p:ext uri="{BB962C8B-B14F-4D97-AF65-F5344CB8AC3E}">
        <p14:creationId xmlns:p14="http://schemas.microsoft.com/office/powerpoint/2010/main" xmlns="" val="653298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hws-rc</a:t>
            </a:r>
            <a:r>
              <a:rPr lang="en-GB" dirty="0"/>
              <a:t> </a:t>
            </a:r>
            <a:r>
              <a:rPr lang="en-GB" dirty="0" smtClean="0"/>
              <a:t>pre-</a:t>
            </a:r>
            <a:r>
              <a:rPr lang="en-GB" dirty="0" err="1" smtClean="0"/>
              <a:t>comissioning</a:t>
            </a:r>
            <a:endParaRPr lang="en-GB" dirty="0"/>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a:xfrm>
                <a:off x="581192" y="2180496"/>
                <a:ext cx="4950087" cy="3678303"/>
              </a:xfrm>
            </p:spPr>
            <p:txBody>
              <a:bodyPr/>
              <a:lstStyle/>
              <a:p>
                <a:pPr algn="just"/>
                <a:r>
                  <a:rPr lang="en-GB" dirty="0" smtClean="0">
                    <a:solidFill>
                      <a:schemeClr val="tx1"/>
                    </a:solidFill>
                  </a:rPr>
                  <a:t>Theoretical magnification: M</a:t>
                </a:r>
                <a14:m>
                  <m:oMath xmlns:m="http://schemas.openxmlformats.org/officeDocument/2006/math">
                    <m:r>
                      <a:rPr lang="it-IT">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100 </m:t>
                        </m:r>
                        <m:r>
                          <a:rPr lang="it-IT" i="1">
                            <a:solidFill>
                              <a:schemeClr val="tx1"/>
                            </a:solidFill>
                            <a:latin typeface="Cambria Math" panose="02040503050406030204" pitchFamily="18" charset="0"/>
                          </a:rPr>
                          <m:t>𝑚𝑚</m:t>
                        </m:r>
                      </m:num>
                      <m:den>
                        <m:r>
                          <a:rPr lang="it-IT" i="1">
                            <a:solidFill>
                              <a:schemeClr val="tx1"/>
                            </a:solidFill>
                            <a:latin typeface="Cambria Math" panose="02040503050406030204" pitchFamily="18" charset="0"/>
                          </a:rPr>
                          <m:t>8.7 </m:t>
                        </m:r>
                        <m:r>
                          <a:rPr lang="it-IT" i="1">
                            <a:solidFill>
                              <a:schemeClr val="tx1"/>
                            </a:solidFill>
                            <a:latin typeface="Cambria Math" panose="02040503050406030204" pitchFamily="18" charset="0"/>
                          </a:rPr>
                          <m:t>𝑚𝑚</m:t>
                        </m:r>
                      </m:den>
                    </m:f>
                    <m:r>
                      <a:rPr lang="it-IT" i="1">
                        <a:solidFill>
                          <a:schemeClr val="tx1"/>
                        </a:solidFill>
                        <a:latin typeface="Cambria Math" panose="02040503050406030204" pitchFamily="18" charset="0"/>
                      </a:rPr>
                      <m:t>=</m:t>
                    </m:r>
                  </m:oMath>
                </a14:m>
                <a:r>
                  <a:rPr lang="en-GB" dirty="0">
                    <a:solidFill>
                      <a:schemeClr val="tx1"/>
                    </a:solidFill>
                  </a:rPr>
                  <a:t>11.5</a:t>
                </a:r>
                <a:r>
                  <a:rPr lang="en-GB" baseline="30000" dirty="0">
                    <a:solidFill>
                      <a:schemeClr val="tx1"/>
                    </a:solidFill>
                  </a:rPr>
                  <a:t>1,2</a:t>
                </a:r>
              </a:p>
              <a:p>
                <a:pPr algn="just"/>
                <a:r>
                  <a:rPr lang="en-GB" dirty="0">
                    <a:solidFill>
                      <a:schemeClr val="tx1"/>
                    </a:solidFill>
                  </a:rPr>
                  <a:t>Thermal lensing measured by HWS-RC and obtained with an applied power of P=45 W, has been compared with FEA simulations.</a:t>
                </a:r>
              </a:p>
              <a:p>
                <a:pPr algn="just"/>
                <a:r>
                  <a:rPr lang="en-GB" dirty="0" smtClean="0">
                    <a:solidFill>
                      <a:schemeClr val="tx1"/>
                    </a:solidFill>
                  </a:rPr>
                  <a:t>The measurement </a:t>
                </a:r>
                <a:r>
                  <a:rPr lang="en-GB" dirty="0">
                    <a:solidFill>
                      <a:schemeClr val="tx1"/>
                    </a:solidFill>
                  </a:rPr>
                  <a:t>has been used to calibrate the magnification of both HWS-RC. </a:t>
                </a:r>
              </a:p>
              <a:p>
                <a:pPr algn="just"/>
                <a:r>
                  <a:rPr lang="en-GB" dirty="0">
                    <a:solidFill>
                      <a:schemeClr val="tx1"/>
                    </a:solidFill>
                  </a:rPr>
                  <a:t>Measured magnification: </a:t>
                </a:r>
                <a:endParaRPr lang="it-IT" dirty="0">
                  <a:solidFill>
                    <a:schemeClr val="tx1"/>
                  </a:solidFill>
                </a:endParaRPr>
              </a:p>
              <a:p>
                <a:pPr algn="just">
                  <a:buFont typeface="Arial" panose="020B0604020202020204" pitchFamily="34" charset="0"/>
                  <a:buChar char="•"/>
                </a:pPr>
                <a14:m>
                  <m:oMath xmlns:m="http://schemas.openxmlformats.org/officeDocument/2006/math">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𝑀</m:t>
                        </m:r>
                      </m:e>
                      <m:sub>
                        <m:r>
                          <a:rPr lang="it-IT" i="1">
                            <a:solidFill>
                              <a:schemeClr val="tx1"/>
                            </a:solidFill>
                            <a:latin typeface="Cambria Math" panose="02040503050406030204" pitchFamily="18" charset="0"/>
                          </a:rPr>
                          <m:t>𝐼𝑁𝐽</m:t>
                        </m:r>
                      </m:sub>
                    </m:sSub>
                    <m:r>
                      <a:rPr lang="it-IT" i="1">
                        <a:solidFill>
                          <a:schemeClr val="tx1"/>
                        </a:solidFill>
                        <a:latin typeface="Cambria Math" panose="02040503050406030204" pitchFamily="18" charset="0"/>
                      </a:rPr>
                      <m:t>=</m:t>
                    </m:r>
                  </m:oMath>
                </a14:m>
                <a:r>
                  <a:rPr lang="it-IT" dirty="0">
                    <a:solidFill>
                      <a:schemeClr val="tx1"/>
                    </a:solidFill>
                  </a:rPr>
                  <a:t>11</a:t>
                </a:r>
              </a:p>
              <a:p>
                <a:pPr algn="just">
                  <a:buFont typeface="Arial" panose="020B0604020202020204" pitchFamily="34" charset="0"/>
                  <a:buChar char="•"/>
                </a:pPr>
                <a14:m>
                  <m:oMath xmlns:m="http://schemas.openxmlformats.org/officeDocument/2006/math">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𝑀</m:t>
                        </m:r>
                      </m:e>
                      <m:sub>
                        <m:r>
                          <a:rPr lang="it-IT" i="1">
                            <a:solidFill>
                              <a:schemeClr val="tx1"/>
                            </a:solidFill>
                            <a:latin typeface="Cambria Math" panose="02040503050406030204" pitchFamily="18" charset="0"/>
                          </a:rPr>
                          <m:t>𝐷𝐸𝑇</m:t>
                        </m:r>
                      </m:sub>
                    </m:sSub>
                    <m:r>
                      <a:rPr lang="it-IT" i="1">
                        <a:solidFill>
                          <a:schemeClr val="tx1"/>
                        </a:solidFill>
                        <a:latin typeface="Cambria Math" panose="02040503050406030204" pitchFamily="18" charset="0"/>
                      </a:rPr>
                      <m:t>=</m:t>
                    </m:r>
                  </m:oMath>
                </a14:m>
                <a:r>
                  <a:rPr lang="it-IT" dirty="0" smtClean="0">
                    <a:solidFill>
                      <a:schemeClr val="tx1"/>
                    </a:solidFill>
                  </a:rPr>
                  <a:t>13.5</a:t>
                </a:r>
                <a:endParaRPr lang="it-IT" dirty="0">
                  <a:solidFill>
                    <a:schemeClr val="tx1"/>
                  </a:solidFill>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581192" y="2180496"/>
                <a:ext cx="4950087" cy="3678303"/>
              </a:xfrm>
              <a:blipFill rotWithShape="0">
                <a:blip r:embed="rId2" cstate="print"/>
                <a:stretch>
                  <a:fillRect l="-616" r="-1108"/>
                </a:stretch>
              </a:blipFill>
            </p:spPr>
            <p:txBody>
              <a:bodyPr/>
              <a:lstStyle/>
              <a:p>
                <a:r>
                  <a:rPr lang="en-GB">
                    <a:noFill/>
                  </a:rPr>
                  <a:t> </a:t>
                </a:r>
              </a:p>
            </p:txBody>
          </p:sp>
        </mc:Fallback>
      </mc:AlternateContent>
      <p:sp>
        <p:nvSpPr>
          <p:cNvPr id="5" name="Segnaposto numero diapositiva 4"/>
          <p:cNvSpPr>
            <a:spLocks noGrp="1"/>
          </p:cNvSpPr>
          <p:nvPr>
            <p:ph type="sldNum" sz="quarter" idx="12"/>
          </p:nvPr>
        </p:nvSpPr>
        <p:spPr>
          <a:xfrm>
            <a:off x="10558300" y="6494159"/>
            <a:ext cx="1052508" cy="365125"/>
          </a:xfrm>
        </p:spPr>
        <p:txBody>
          <a:bodyPr/>
          <a:lstStyle/>
          <a:p>
            <a:fld id="{5CE5AED5-0585-4EAF-A7DF-C2F0C4AB30D7}" type="slidenum">
              <a:rPr lang="en-GB" smtClean="0"/>
              <a:pPr/>
              <a:t>23</a:t>
            </a:fld>
            <a:endParaRPr lang="en-GB"/>
          </a:p>
        </p:txBody>
      </p:sp>
      <p:sp>
        <p:nvSpPr>
          <p:cNvPr id="8" name="Segnaposto piè di pagina 10"/>
          <p:cNvSpPr txBox="1">
            <a:spLocks/>
          </p:cNvSpPr>
          <p:nvPr/>
        </p:nvSpPr>
        <p:spPr>
          <a:xfrm>
            <a:off x="-2" y="6238115"/>
            <a:ext cx="8151063" cy="36636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baseline="30000" dirty="0" smtClean="0">
                <a:solidFill>
                  <a:prstClr val="black"/>
                </a:solidFill>
              </a:rPr>
              <a:t>1</a:t>
            </a:r>
            <a:r>
              <a:rPr lang="en-GB" dirty="0" smtClean="0">
                <a:solidFill>
                  <a:prstClr val="black"/>
                </a:solidFill>
              </a:rPr>
              <a:t>Advanced Virgo Baseline Design VIR-0027A-09</a:t>
            </a:r>
          </a:p>
          <a:p>
            <a:pPr algn="just"/>
            <a:r>
              <a:rPr lang="en-GB" baseline="30000" dirty="0" smtClean="0">
                <a:solidFill>
                  <a:prstClr val="black"/>
                </a:solidFill>
              </a:rPr>
              <a:t>2</a:t>
            </a:r>
            <a:r>
              <a:rPr lang="en-GB" dirty="0" smtClean="0">
                <a:solidFill>
                  <a:prstClr val="black"/>
                </a:solidFill>
              </a:rPr>
              <a:t>I. </a:t>
            </a:r>
            <a:r>
              <a:rPr lang="en-GB" dirty="0" err="1" smtClean="0">
                <a:solidFill>
                  <a:prstClr val="black"/>
                </a:solidFill>
              </a:rPr>
              <a:t>Nardecchia</a:t>
            </a:r>
            <a:r>
              <a:rPr lang="en-GB" dirty="0" smtClean="0">
                <a:solidFill>
                  <a:prstClr val="black"/>
                </a:solidFill>
              </a:rPr>
              <a:t>, Control of Optical Aberrations in Advanced Interferometric Gravitational Wave Detectors, Ph.D. thesis (2015)</a:t>
            </a:r>
            <a:endParaRPr lang="en-GB" dirty="0">
              <a:solidFill>
                <a:prstClr val="black"/>
              </a:solidFill>
            </a:endParaRPr>
          </a:p>
        </p:txBody>
      </p:sp>
      <p:sp>
        <p:nvSpPr>
          <p:cNvPr id="9"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sp>
        <p:nvSpPr>
          <p:cNvPr id="10" name="Rettangolo 9"/>
          <p:cNvSpPr/>
          <p:nvPr/>
        </p:nvSpPr>
        <p:spPr>
          <a:xfrm>
            <a:off x="437566" y="1827893"/>
            <a:ext cx="11309389" cy="400110"/>
          </a:xfrm>
          <a:prstGeom prst="rect">
            <a:avLst/>
          </a:prstGeom>
        </p:spPr>
        <p:txBody>
          <a:bodyPr wrap="square">
            <a:spAutoFit/>
          </a:bodyPr>
          <a:lstStyle/>
          <a:p>
            <a:pPr algn="ctr"/>
            <a:r>
              <a:rPr lang="en-GB" sz="2000" b="1" dirty="0" smtClean="0"/>
              <a:t>Magnification measurement </a:t>
            </a:r>
            <a:endParaRPr lang="en-GB" sz="2000" b="1" dirty="0"/>
          </a:p>
        </p:txBody>
      </p:sp>
      <p:pic>
        <p:nvPicPr>
          <p:cNvPr id="11" name="Immagin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26645" y="2404934"/>
            <a:ext cx="6120310" cy="3229425"/>
          </a:xfrm>
          <a:prstGeom prst="rect">
            <a:avLst/>
          </a:prstGeom>
        </p:spPr>
      </p:pic>
    </p:spTree>
    <p:extLst>
      <p:ext uri="{BB962C8B-B14F-4D97-AF65-F5344CB8AC3E}">
        <p14:creationId xmlns:p14="http://schemas.microsoft.com/office/powerpoint/2010/main" xmlns="" val="2419041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descr="Ritaglio schermata"/>
          <p:cNvPicPr>
            <a:picLocks noChangeAspect="1"/>
          </p:cNvPicPr>
          <p:nvPr/>
        </p:nvPicPr>
        <p:blipFill rotWithShape="1">
          <a:blip r:embed="rId2" cstate="print">
            <a:extLst>
              <a:ext uri="{28A0092B-C50C-407E-A947-70E740481C1C}">
                <a14:useLocalDpi xmlns:a14="http://schemas.microsoft.com/office/drawing/2010/main" xmlns="" val="0"/>
              </a:ext>
            </a:extLst>
          </a:blip>
          <a:srcRect l="925" t="2496" r="559" b="895"/>
          <a:stretch/>
        </p:blipFill>
        <p:spPr>
          <a:xfrm>
            <a:off x="8756022" y="5266352"/>
            <a:ext cx="2764128" cy="1314301"/>
          </a:xfrm>
          <a:prstGeom prst="rect">
            <a:avLst/>
          </a:prstGeom>
        </p:spPr>
      </p:pic>
      <p:sp>
        <p:nvSpPr>
          <p:cNvPr id="21" name="Rettangolo 20"/>
          <p:cNvSpPr/>
          <p:nvPr/>
        </p:nvSpPr>
        <p:spPr>
          <a:xfrm>
            <a:off x="6624720" y="4900654"/>
            <a:ext cx="2002704" cy="707886"/>
          </a:xfrm>
          <a:prstGeom prst="rect">
            <a:avLst/>
          </a:prstGeom>
        </p:spPr>
        <p:txBody>
          <a:bodyPr wrap="square">
            <a:spAutoFit/>
          </a:bodyPr>
          <a:lstStyle/>
          <a:p>
            <a:pPr algn="ctr"/>
            <a:r>
              <a:rPr lang="en-GB" sz="2000" dirty="0" smtClean="0"/>
              <a:t>Theoretical value: </a:t>
            </a:r>
          </a:p>
          <a:p>
            <a:pPr algn="ctr"/>
            <a:r>
              <a:rPr lang="en-GB" sz="2000" dirty="0" smtClean="0"/>
              <a:t>M=7</a:t>
            </a:r>
          </a:p>
        </p:txBody>
      </p:sp>
      <p:sp>
        <p:nvSpPr>
          <p:cNvPr id="8" name="CasellaDiTesto 7"/>
          <p:cNvSpPr txBox="1"/>
          <p:nvPr/>
        </p:nvSpPr>
        <p:spPr>
          <a:xfrm>
            <a:off x="7103919" y="1827893"/>
            <a:ext cx="3537901" cy="400110"/>
          </a:xfrm>
          <a:prstGeom prst="rect">
            <a:avLst/>
          </a:prstGeom>
          <a:noFill/>
        </p:spPr>
        <p:txBody>
          <a:bodyPr wrap="square" rtlCol="0">
            <a:spAutoFit/>
          </a:bodyPr>
          <a:lstStyle/>
          <a:p>
            <a:pPr algn="just"/>
            <a:r>
              <a:rPr lang="en-GB" sz="2000" b="1" dirty="0" smtClean="0"/>
              <a:t>Magnification measurement</a:t>
            </a:r>
            <a:endParaRPr lang="en-GB" sz="2000" b="1" dirty="0"/>
          </a:p>
        </p:txBody>
      </p:sp>
      <p:sp>
        <p:nvSpPr>
          <p:cNvPr id="24" name="CasellaDiTesto 23"/>
          <p:cNvSpPr txBox="1"/>
          <p:nvPr/>
        </p:nvSpPr>
        <p:spPr>
          <a:xfrm>
            <a:off x="6879526" y="1827893"/>
            <a:ext cx="3902540" cy="400110"/>
          </a:xfrm>
          <a:prstGeom prst="rect">
            <a:avLst/>
          </a:prstGeom>
          <a:noFill/>
        </p:spPr>
        <p:txBody>
          <a:bodyPr wrap="square" rtlCol="0">
            <a:spAutoFit/>
          </a:bodyPr>
          <a:lstStyle/>
          <a:p>
            <a:pPr algn="just"/>
            <a:r>
              <a:rPr lang="en-GB" sz="2000" b="1" dirty="0" smtClean="0"/>
              <a:t>SLED beam size measurement</a:t>
            </a:r>
            <a:endParaRPr lang="en-GB" sz="2000" b="1" dirty="0"/>
          </a:p>
        </p:txBody>
      </p:sp>
      <p:pic>
        <p:nvPicPr>
          <p:cNvPr id="26" name="Immagine 25"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756023" y="5266354"/>
            <a:ext cx="2764128" cy="1314300"/>
          </a:xfrm>
          <a:prstGeom prst="rect">
            <a:avLst/>
          </a:prstGeom>
        </p:spPr>
      </p:pic>
      <p:sp>
        <p:nvSpPr>
          <p:cNvPr id="2" name="Titolo 1"/>
          <p:cNvSpPr>
            <a:spLocks noGrp="1"/>
          </p:cNvSpPr>
          <p:nvPr>
            <p:ph type="title"/>
          </p:nvPr>
        </p:nvSpPr>
        <p:spPr/>
        <p:txBody>
          <a:bodyPr/>
          <a:lstStyle/>
          <a:p>
            <a:r>
              <a:rPr lang="en-GB" dirty="0" err="1" smtClean="0"/>
              <a:t>hws</a:t>
            </a:r>
            <a:r>
              <a:rPr lang="en-GB" dirty="0" smtClean="0"/>
              <a:t>-HR pre-</a:t>
            </a:r>
            <a:r>
              <a:rPr lang="en-GB" dirty="0" err="1" smtClean="0"/>
              <a:t>comissioning</a:t>
            </a:r>
            <a:endParaRPr lang="en-GB" dirty="0"/>
          </a:p>
        </p:txBody>
      </p:sp>
      <p:sp>
        <p:nvSpPr>
          <p:cNvPr id="4" name="Segnaposto numero diapositiva 3"/>
          <p:cNvSpPr>
            <a:spLocks noGrp="1"/>
          </p:cNvSpPr>
          <p:nvPr>
            <p:ph type="sldNum" sz="quarter" idx="12"/>
          </p:nvPr>
        </p:nvSpPr>
        <p:spPr>
          <a:xfrm>
            <a:off x="10558300" y="6488549"/>
            <a:ext cx="1052508" cy="365125"/>
          </a:xfrm>
        </p:spPr>
        <p:txBody>
          <a:bodyPr/>
          <a:lstStyle/>
          <a:p>
            <a:fld id="{5CE5AED5-0585-4EAF-A7DF-C2F0C4AB30D7}" type="slidenum">
              <a:rPr lang="en-GB" smtClean="0"/>
              <a:pPr/>
              <a:t>24</a:t>
            </a:fld>
            <a:endParaRPr lang="en-GB" dirty="0"/>
          </a:p>
        </p:txBody>
      </p:sp>
      <p:sp>
        <p:nvSpPr>
          <p:cNvPr id="9" name="Rettangolo 8"/>
          <p:cNvSpPr/>
          <p:nvPr/>
        </p:nvSpPr>
        <p:spPr>
          <a:xfrm>
            <a:off x="1949873" y="1827893"/>
            <a:ext cx="2685030" cy="400110"/>
          </a:xfrm>
          <a:prstGeom prst="rect">
            <a:avLst/>
          </a:prstGeom>
        </p:spPr>
        <p:txBody>
          <a:bodyPr wrap="none">
            <a:spAutoFit/>
          </a:bodyPr>
          <a:lstStyle/>
          <a:p>
            <a:pPr algn="just"/>
            <a:r>
              <a:rPr lang="en-GB" sz="2000" b="1" dirty="0"/>
              <a:t>Noise measurement </a:t>
            </a:r>
          </a:p>
        </p:txBody>
      </p:sp>
      <p:sp>
        <p:nvSpPr>
          <p:cNvPr id="12"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pic>
        <p:nvPicPr>
          <p:cNvPr id="18" name="Immagine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6295" y="2185495"/>
            <a:ext cx="5792186" cy="3080858"/>
          </a:xfrm>
          <a:prstGeom prst="rect">
            <a:avLst/>
          </a:prstGeom>
        </p:spPr>
      </p:pic>
      <p:pic>
        <p:nvPicPr>
          <p:cNvPr id="19" name="Immagin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45678" y="2191995"/>
            <a:ext cx="5165130" cy="2801165"/>
          </a:xfrm>
          <a:prstGeom prst="rect">
            <a:avLst/>
          </a:prstGeom>
        </p:spPr>
      </p:pic>
      <p:sp>
        <p:nvSpPr>
          <p:cNvPr id="23" name="Rettangolo 22"/>
          <p:cNvSpPr/>
          <p:nvPr/>
        </p:nvSpPr>
        <p:spPr>
          <a:xfrm>
            <a:off x="1559298" y="5300789"/>
            <a:ext cx="3466180" cy="646331"/>
          </a:xfrm>
          <a:prstGeom prst="rect">
            <a:avLst/>
          </a:prstGeom>
        </p:spPr>
        <p:txBody>
          <a:bodyPr wrap="square">
            <a:spAutoFit/>
          </a:bodyPr>
          <a:lstStyle/>
          <a:p>
            <a:pPr algn="just"/>
            <a:r>
              <a:rPr lang="en-GB" dirty="0" smtClean="0"/>
              <a:t>Noise level requirement: </a:t>
            </a:r>
            <a:r>
              <a:rPr lang="en-GB" dirty="0"/>
              <a:t>2 nm RMS</a:t>
            </a:r>
          </a:p>
          <a:p>
            <a:pPr algn="just"/>
            <a:r>
              <a:rPr lang="en-GB" dirty="0" smtClean="0"/>
              <a:t>Measured noise level: &lt;1.5 nm RMS</a:t>
            </a:r>
          </a:p>
        </p:txBody>
      </p:sp>
      <p:pic>
        <p:nvPicPr>
          <p:cNvPr id="25" name="Immagine 2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572615" y="2172182"/>
            <a:ext cx="2789587" cy="2811572"/>
          </a:xfrm>
          <a:prstGeom prst="rect">
            <a:avLst/>
          </a:prstGeom>
        </p:spPr>
      </p:pic>
      <p:sp>
        <p:nvSpPr>
          <p:cNvPr id="27" name="Rettangolo 26"/>
          <p:cNvSpPr/>
          <p:nvPr/>
        </p:nvSpPr>
        <p:spPr>
          <a:xfrm>
            <a:off x="6623159" y="4900201"/>
            <a:ext cx="2002704" cy="400110"/>
          </a:xfrm>
          <a:prstGeom prst="rect">
            <a:avLst/>
          </a:prstGeom>
        </p:spPr>
        <p:txBody>
          <a:bodyPr wrap="square">
            <a:spAutoFit/>
          </a:bodyPr>
          <a:lstStyle/>
          <a:p>
            <a:pPr algn="ctr"/>
            <a:r>
              <a:rPr lang="en-GB" sz="2000" dirty="0" smtClean="0"/>
              <a:t>Theoretical value: </a:t>
            </a:r>
          </a:p>
        </p:txBody>
      </p:sp>
      <p:sp>
        <p:nvSpPr>
          <p:cNvPr id="28" name="Rettangolo 27"/>
          <p:cNvSpPr/>
          <p:nvPr/>
        </p:nvSpPr>
        <p:spPr>
          <a:xfrm>
            <a:off x="9178793" y="4902120"/>
            <a:ext cx="1880643" cy="400110"/>
          </a:xfrm>
          <a:prstGeom prst="rect">
            <a:avLst/>
          </a:prstGeom>
        </p:spPr>
        <p:txBody>
          <a:bodyPr wrap="none">
            <a:spAutoFit/>
          </a:bodyPr>
          <a:lstStyle/>
          <a:p>
            <a:pPr algn="just"/>
            <a:r>
              <a:rPr lang="en-GB" sz="2000" dirty="0"/>
              <a:t>Measured </a:t>
            </a:r>
            <a:r>
              <a:rPr lang="en-GB" sz="2000" dirty="0" smtClean="0"/>
              <a:t>values</a:t>
            </a:r>
            <a:endParaRPr lang="en-GB" sz="2000" dirty="0"/>
          </a:p>
        </p:txBody>
      </p:sp>
      <mc:AlternateContent xmlns:mc="http://schemas.openxmlformats.org/markup-compatibility/2006">
        <mc:Choice xmlns:a14="http://schemas.microsoft.com/office/drawing/2010/main" xmlns="" Requires="a14">
          <p:sp>
            <p:nvSpPr>
              <p:cNvPr id="29" name="Rettangolo 28"/>
              <p:cNvSpPr/>
              <p:nvPr/>
            </p:nvSpPr>
            <p:spPr>
              <a:xfrm>
                <a:off x="7026270" y="5205213"/>
                <a:ext cx="1185261" cy="369332"/>
              </a:xfrm>
              <a:prstGeom prst="rect">
                <a:avLst/>
              </a:prstGeom>
            </p:spPr>
            <p:txBody>
              <a:bodyPr wrap="none">
                <a:spAutoFit/>
              </a:bodyPr>
              <a:lstStyle/>
              <a:p>
                <a:pPr algn="ctr"/>
                <a14:m>
                  <m:oMath xmlns:m="http://schemas.openxmlformats.org/officeDocument/2006/math">
                    <m:r>
                      <a:rPr lang="it-IT" b="0" i="1" smtClean="0">
                        <a:latin typeface="Cambria Math" panose="02040503050406030204" pitchFamily="18" charset="0"/>
                      </a:rPr>
                      <m:t>𝑤</m:t>
                    </m:r>
                  </m:oMath>
                </a14:m>
                <a:r>
                  <a:rPr lang="en-GB" dirty="0" smtClean="0"/>
                  <a:t>=8.7 mm</a:t>
                </a:r>
                <a:endParaRPr lang="en-GB" dirty="0"/>
              </a:p>
            </p:txBody>
          </p:sp>
        </mc:Choice>
        <mc:Fallback>
          <p:sp>
            <p:nvSpPr>
              <p:cNvPr id="29" name="Rettangolo 28"/>
              <p:cNvSpPr>
                <a:spLocks noRot="1" noChangeAspect="1" noMove="1" noResize="1" noEditPoints="1" noAdjustHandles="1" noChangeArrowheads="1" noChangeShapeType="1" noTextEdit="1"/>
              </p:cNvSpPr>
              <p:nvPr/>
            </p:nvSpPr>
            <p:spPr>
              <a:xfrm>
                <a:off x="7026270" y="5205213"/>
                <a:ext cx="1185261" cy="369332"/>
              </a:xfrm>
              <a:prstGeom prst="rect">
                <a:avLst/>
              </a:prstGeom>
              <a:blipFill rotWithShape="0">
                <a:blip r:embed="rId7" cstate="print"/>
                <a:stretch>
                  <a:fillRect t="-10000" r="-4124" b="-26667"/>
                </a:stretch>
              </a:blipFill>
            </p:spPr>
            <p:txBody>
              <a:bodyPr/>
              <a:lstStyle/>
              <a:p>
                <a:r>
                  <a:rPr lang="en-GB">
                    <a:noFill/>
                  </a:rPr>
                  <a:t> </a:t>
                </a:r>
              </a:p>
            </p:txBody>
          </p:sp>
        </mc:Fallback>
      </mc:AlternateContent>
      <p:pic>
        <p:nvPicPr>
          <p:cNvPr id="5" name="Immagine 4" descr="Ritaglio schermata"/>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6200000">
            <a:off x="6869412" y="2729700"/>
            <a:ext cx="4316002" cy="3352235"/>
          </a:xfrm>
          <a:prstGeom prst="rect">
            <a:avLst/>
          </a:prstGeom>
        </p:spPr>
      </p:pic>
      <p:sp>
        <p:nvSpPr>
          <p:cNvPr id="30" name="Rettangolo 29"/>
          <p:cNvSpPr/>
          <p:nvPr/>
        </p:nvSpPr>
        <p:spPr>
          <a:xfrm>
            <a:off x="9174014" y="4900201"/>
            <a:ext cx="1880643" cy="400110"/>
          </a:xfrm>
          <a:prstGeom prst="rect">
            <a:avLst/>
          </a:prstGeom>
        </p:spPr>
        <p:txBody>
          <a:bodyPr wrap="none">
            <a:spAutoFit/>
          </a:bodyPr>
          <a:lstStyle/>
          <a:p>
            <a:pPr algn="just"/>
            <a:r>
              <a:rPr lang="en-GB" sz="2000" dirty="0"/>
              <a:t>Measured </a:t>
            </a:r>
            <a:r>
              <a:rPr lang="en-GB" sz="2000" dirty="0" smtClean="0"/>
              <a:t>values</a:t>
            </a:r>
            <a:endParaRPr lang="en-GB" sz="2000" dirty="0"/>
          </a:p>
        </p:txBody>
      </p:sp>
    </p:spTree>
    <p:extLst>
      <p:ext uri="{BB962C8B-B14F-4D97-AF65-F5344CB8AC3E}">
        <p14:creationId xmlns:p14="http://schemas.microsoft.com/office/powerpoint/2010/main" xmlns="" val="165169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8" grpId="0"/>
      <p:bldP spid="24" grpId="0"/>
      <p:bldP spid="27" grpId="0"/>
      <p:bldP spid="28" grpId="0"/>
      <p:bldP spid="28" grpId="1"/>
      <p:bldP spid="29" grpId="0" animBg="1"/>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Central heating pre-commissioning</a:t>
            </a:r>
            <a:endParaRPr lang="en-GB" dirty="0"/>
          </a:p>
        </p:txBody>
      </p:sp>
      <p:sp>
        <p:nvSpPr>
          <p:cNvPr id="4" name="Segnaposto numero diapositiva 3"/>
          <p:cNvSpPr>
            <a:spLocks noGrp="1"/>
          </p:cNvSpPr>
          <p:nvPr>
            <p:ph type="sldNum" sz="quarter" idx="12"/>
          </p:nvPr>
        </p:nvSpPr>
        <p:spPr>
          <a:xfrm>
            <a:off x="10562399" y="6494159"/>
            <a:ext cx="1052508" cy="365125"/>
          </a:xfrm>
        </p:spPr>
        <p:txBody>
          <a:bodyPr/>
          <a:lstStyle/>
          <a:p>
            <a:fld id="{5CE5AED5-0585-4EAF-A7DF-C2F0C4AB30D7}" type="slidenum">
              <a:rPr lang="en-GB" smtClean="0"/>
              <a:pPr/>
              <a:t>25</a:t>
            </a:fld>
            <a:endParaRPr lang="en-GB"/>
          </a:p>
        </p:txBody>
      </p:sp>
      <p:sp>
        <p:nvSpPr>
          <p:cNvPr id="7" name="Rettangolo 6"/>
          <p:cNvSpPr/>
          <p:nvPr/>
        </p:nvSpPr>
        <p:spPr>
          <a:xfrm>
            <a:off x="2047015" y="1827893"/>
            <a:ext cx="2490746" cy="400110"/>
          </a:xfrm>
          <a:prstGeom prst="rect">
            <a:avLst/>
          </a:prstGeom>
        </p:spPr>
        <p:txBody>
          <a:bodyPr wrap="none">
            <a:spAutoFit/>
          </a:bodyPr>
          <a:lstStyle/>
          <a:p>
            <a:pPr algn="just"/>
            <a:r>
              <a:rPr lang="en-GB" sz="2000" b="1" dirty="0" smtClean="0"/>
              <a:t>Size measurement </a:t>
            </a:r>
            <a:endParaRPr lang="en-GB" sz="2000" b="1" dirty="0"/>
          </a:p>
        </p:txBody>
      </p:sp>
      <p:sp>
        <p:nvSpPr>
          <p:cNvPr id="8" name="CasellaDiTesto 7"/>
          <p:cNvSpPr txBox="1"/>
          <p:nvPr/>
        </p:nvSpPr>
        <p:spPr>
          <a:xfrm>
            <a:off x="7949110" y="1827893"/>
            <a:ext cx="2552466" cy="400110"/>
          </a:xfrm>
          <a:prstGeom prst="rect">
            <a:avLst/>
          </a:prstGeom>
          <a:noFill/>
        </p:spPr>
        <p:txBody>
          <a:bodyPr wrap="square" rtlCol="0">
            <a:spAutoFit/>
          </a:bodyPr>
          <a:lstStyle/>
          <a:p>
            <a:pPr algn="just"/>
            <a:r>
              <a:rPr lang="en-GB" sz="2000" b="1" dirty="0" smtClean="0"/>
              <a:t>Actuator alignment</a:t>
            </a:r>
            <a:endParaRPr lang="en-GB" sz="2000" b="1" dirty="0"/>
          </a:p>
        </p:txBody>
      </p:sp>
      <p:sp>
        <p:nvSpPr>
          <p:cNvPr id="9"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pic>
        <p:nvPicPr>
          <p:cNvPr id="10" name="Immagin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07812" y="4337523"/>
            <a:ext cx="2381613" cy="2056144"/>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07812" y="2228003"/>
            <a:ext cx="2419578" cy="2113451"/>
          </a:xfrm>
          <a:prstGeom prst="rect">
            <a:avLst/>
          </a:prstGeom>
        </p:spPr>
      </p:pic>
      <p:pic>
        <p:nvPicPr>
          <p:cNvPr id="12" name="Immagin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89425" y="4341454"/>
            <a:ext cx="2379898" cy="2069814"/>
          </a:xfrm>
          <a:prstGeom prst="rect">
            <a:avLst/>
          </a:prstGeom>
        </p:spPr>
      </p:pic>
      <p:pic>
        <p:nvPicPr>
          <p:cNvPr id="13" name="Immagin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127390" y="2229043"/>
            <a:ext cx="2382911" cy="2108480"/>
          </a:xfrm>
          <a:prstGeom prst="rect">
            <a:avLst/>
          </a:prstGeom>
        </p:spPr>
      </p:pic>
      <p:sp>
        <p:nvSpPr>
          <p:cNvPr id="15" name="Rettangolo 14"/>
          <p:cNvSpPr/>
          <p:nvPr/>
        </p:nvSpPr>
        <p:spPr>
          <a:xfrm>
            <a:off x="1579385" y="2149769"/>
            <a:ext cx="3284384" cy="369332"/>
          </a:xfrm>
          <a:prstGeom prst="rect">
            <a:avLst/>
          </a:prstGeom>
        </p:spPr>
        <p:txBody>
          <a:bodyPr wrap="square">
            <a:spAutoFit/>
          </a:bodyPr>
          <a:lstStyle/>
          <a:p>
            <a:pPr algn="ctr"/>
            <a:r>
              <a:rPr lang="en-GB" dirty="0" smtClean="0"/>
              <a:t>Target spot size: 150 mm</a:t>
            </a:r>
          </a:p>
        </p:txBody>
      </p:sp>
      <p:sp>
        <p:nvSpPr>
          <p:cNvPr id="16" name="Rettangolo 15"/>
          <p:cNvSpPr/>
          <p:nvPr/>
        </p:nvSpPr>
        <p:spPr>
          <a:xfrm>
            <a:off x="1600860" y="2522726"/>
            <a:ext cx="3284384" cy="369332"/>
          </a:xfrm>
          <a:prstGeom prst="rect">
            <a:avLst/>
          </a:prstGeom>
        </p:spPr>
        <p:txBody>
          <a:bodyPr wrap="square">
            <a:spAutoFit/>
          </a:bodyPr>
          <a:lstStyle/>
          <a:p>
            <a:pPr algn="ctr"/>
            <a:r>
              <a:rPr lang="en-GB" dirty="0" smtClean="0"/>
              <a:t>Measured spot size: </a:t>
            </a:r>
            <a:r>
              <a:rPr lang="en-GB" dirty="0" smtClean="0">
                <a:cs typeface="Arial" panose="020B0604020202020204" pitchFamily="34" charset="0"/>
              </a:rPr>
              <a:t>~</a:t>
            </a:r>
            <a:r>
              <a:rPr lang="en-GB" dirty="0" smtClean="0"/>
              <a:t>140 mm</a:t>
            </a:r>
          </a:p>
        </p:txBody>
      </p:sp>
      <p:pic>
        <p:nvPicPr>
          <p:cNvPr id="17" name="Immagine 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39614" y="3042870"/>
            <a:ext cx="2938441" cy="2921608"/>
          </a:xfrm>
          <a:prstGeom prst="rect">
            <a:avLst/>
          </a:prstGeom>
        </p:spPr>
      </p:pic>
      <p:pic>
        <p:nvPicPr>
          <p:cNvPr id="20" name="Immagine 1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378056" y="3048404"/>
            <a:ext cx="3040207" cy="2916074"/>
          </a:xfrm>
          <a:prstGeom prst="rect">
            <a:avLst/>
          </a:prstGeom>
        </p:spPr>
      </p:pic>
    </p:spTree>
    <p:extLst>
      <p:ext uri="{BB962C8B-B14F-4D97-AF65-F5344CB8AC3E}">
        <p14:creationId xmlns:p14="http://schemas.microsoft.com/office/powerpoint/2010/main" xmlns="" val="967916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Double </a:t>
            </a:r>
            <a:r>
              <a:rPr lang="en-GB" dirty="0" err="1" smtClean="0"/>
              <a:t>axicon</a:t>
            </a:r>
            <a:r>
              <a:rPr lang="en-GB" dirty="0" smtClean="0"/>
              <a:t> system pre-commissioning</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26</a:t>
            </a:fld>
            <a:endParaRPr lang="en-GB"/>
          </a:p>
        </p:txBody>
      </p:sp>
      <p:sp>
        <p:nvSpPr>
          <p:cNvPr id="5" name="CasellaDiTesto 4"/>
          <p:cNvSpPr txBox="1"/>
          <p:nvPr/>
        </p:nvSpPr>
        <p:spPr>
          <a:xfrm>
            <a:off x="7977551" y="1827893"/>
            <a:ext cx="2069123" cy="400110"/>
          </a:xfrm>
          <a:prstGeom prst="rect">
            <a:avLst/>
          </a:prstGeom>
          <a:noFill/>
        </p:spPr>
        <p:txBody>
          <a:bodyPr wrap="square" rtlCol="0">
            <a:spAutoFit/>
          </a:bodyPr>
          <a:lstStyle/>
          <a:p>
            <a:pPr algn="just"/>
            <a:r>
              <a:rPr lang="en-GB" sz="2000" b="1" dirty="0" smtClean="0"/>
              <a:t>Actuator shape</a:t>
            </a:r>
            <a:endParaRPr lang="en-GB" sz="2000" b="1" dirty="0"/>
          </a:p>
        </p:txBody>
      </p:sp>
      <p:sp>
        <p:nvSpPr>
          <p:cNvPr id="6" name="Rettangolo 5"/>
          <p:cNvSpPr/>
          <p:nvPr/>
        </p:nvSpPr>
        <p:spPr>
          <a:xfrm>
            <a:off x="2236652" y="1827893"/>
            <a:ext cx="2111475" cy="400110"/>
          </a:xfrm>
          <a:prstGeom prst="rect">
            <a:avLst/>
          </a:prstGeom>
        </p:spPr>
        <p:txBody>
          <a:bodyPr wrap="none">
            <a:spAutoFit/>
          </a:bodyPr>
          <a:lstStyle/>
          <a:p>
            <a:pPr algn="just"/>
            <a:r>
              <a:rPr lang="en-GB" sz="2000" b="1" dirty="0" smtClean="0"/>
              <a:t>Actuator profile</a:t>
            </a:r>
            <a:endParaRPr lang="en-GB" sz="2000" b="1" dirty="0"/>
          </a:p>
        </p:txBody>
      </p:sp>
      <p:sp>
        <p:nvSpPr>
          <p:cNvPr id="7" name="Rettangolo 6"/>
          <p:cNvSpPr/>
          <p:nvPr/>
        </p:nvSpPr>
        <p:spPr>
          <a:xfrm>
            <a:off x="865711" y="2228003"/>
            <a:ext cx="4853355" cy="646331"/>
          </a:xfrm>
          <a:prstGeom prst="rect">
            <a:avLst/>
          </a:prstGeom>
        </p:spPr>
        <p:txBody>
          <a:bodyPr wrap="square">
            <a:spAutoFit/>
          </a:bodyPr>
          <a:lstStyle/>
          <a:p>
            <a:pPr lvl="0" algn="just">
              <a:defRPr/>
            </a:pPr>
            <a:r>
              <a:rPr lang="en-GB" dirty="0" smtClean="0"/>
              <a:t>Measured in </a:t>
            </a:r>
            <a:r>
              <a:rPr lang="en-GB" dirty="0"/>
              <a:t>the object plane of the optical system that allows to proper magnify them on the CPs.</a:t>
            </a:r>
          </a:p>
        </p:txBody>
      </p:sp>
      <p:sp>
        <p:nvSpPr>
          <p:cNvPr id="8"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1190" y="3112306"/>
            <a:ext cx="2858830" cy="2754888"/>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13839" y="3112306"/>
            <a:ext cx="2723624" cy="2754888"/>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292060" y="3451809"/>
            <a:ext cx="2459156" cy="1844367"/>
          </a:xfrm>
          <a:prstGeom prst="rect">
            <a:avLst/>
          </a:prstGeom>
        </p:spPr>
      </p:pic>
      <p:pic>
        <p:nvPicPr>
          <p:cNvPr id="12" name="Immagin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72669" y="4454456"/>
            <a:ext cx="2459156" cy="1844367"/>
          </a:xfrm>
          <a:prstGeom prst="rect">
            <a:avLst/>
          </a:prstGeom>
        </p:spPr>
      </p:pic>
      <p:pic>
        <p:nvPicPr>
          <p:cNvPr id="13" name="Immagin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72669" y="2612552"/>
            <a:ext cx="2459156" cy="1844367"/>
          </a:xfrm>
          <a:prstGeom prst="rect">
            <a:avLst/>
          </a:prstGeom>
        </p:spPr>
      </p:pic>
      <p:sp>
        <p:nvSpPr>
          <p:cNvPr id="14" name="Freccia a destra 13"/>
          <p:cNvSpPr/>
          <p:nvPr/>
        </p:nvSpPr>
        <p:spPr>
          <a:xfrm rot="2066656">
            <a:off x="8494114" y="3684717"/>
            <a:ext cx="1150012" cy="432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ccia a destra 14"/>
          <p:cNvSpPr/>
          <p:nvPr/>
        </p:nvSpPr>
        <p:spPr>
          <a:xfrm rot="19575874">
            <a:off x="8488440" y="4909162"/>
            <a:ext cx="1150012" cy="432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ttangolo 15"/>
          <p:cNvSpPr/>
          <p:nvPr/>
        </p:nvSpPr>
        <p:spPr>
          <a:xfrm>
            <a:off x="6699784" y="2228003"/>
            <a:ext cx="1604927" cy="400110"/>
          </a:xfrm>
          <a:prstGeom prst="rect">
            <a:avLst/>
          </a:prstGeom>
        </p:spPr>
        <p:txBody>
          <a:bodyPr wrap="none">
            <a:spAutoFit/>
          </a:bodyPr>
          <a:lstStyle/>
          <a:p>
            <a:pPr algn="just"/>
            <a:r>
              <a:rPr lang="en-GB" sz="2000" dirty="0" smtClean="0"/>
              <a:t>Inner annulus</a:t>
            </a:r>
            <a:endParaRPr lang="en-GB" sz="2000" dirty="0"/>
          </a:p>
        </p:txBody>
      </p:sp>
      <p:sp>
        <p:nvSpPr>
          <p:cNvPr id="17" name="Rettangolo 16"/>
          <p:cNvSpPr/>
          <p:nvPr/>
        </p:nvSpPr>
        <p:spPr>
          <a:xfrm>
            <a:off x="6662562" y="6247966"/>
            <a:ext cx="1679370" cy="400110"/>
          </a:xfrm>
          <a:prstGeom prst="rect">
            <a:avLst/>
          </a:prstGeom>
        </p:spPr>
        <p:txBody>
          <a:bodyPr wrap="none">
            <a:spAutoFit/>
          </a:bodyPr>
          <a:lstStyle/>
          <a:p>
            <a:pPr algn="just"/>
            <a:r>
              <a:rPr lang="en-GB" sz="2000" dirty="0" smtClean="0"/>
              <a:t>Outer annulus</a:t>
            </a:r>
            <a:endParaRPr lang="en-GB" sz="2000" dirty="0"/>
          </a:p>
        </p:txBody>
      </p:sp>
      <p:sp>
        <p:nvSpPr>
          <p:cNvPr id="18" name="Rettangolo 17"/>
          <p:cNvSpPr/>
          <p:nvPr/>
        </p:nvSpPr>
        <p:spPr>
          <a:xfrm>
            <a:off x="9385397" y="5255068"/>
            <a:ext cx="2272482" cy="400110"/>
          </a:xfrm>
          <a:prstGeom prst="rect">
            <a:avLst/>
          </a:prstGeom>
        </p:spPr>
        <p:txBody>
          <a:bodyPr wrap="none">
            <a:spAutoFit/>
          </a:bodyPr>
          <a:lstStyle/>
          <a:p>
            <a:pPr algn="just"/>
            <a:r>
              <a:rPr lang="en-GB" sz="2000" dirty="0" smtClean="0"/>
              <a:t>Inner + outer annuli</a:t>
            </a:r>
            <a:endParaRPr lang="en-GB" sz="2000" dirty="0"/>
          </a:p>
        </p:txBody>
      </p:sp>
    </p:spTree>
    <p:extLst>
      <p:ext uri="{BB962C8B-B14F-4D97-AF65-F5344CB8AC3E}">
        <p14:creationId xmlns:p14="http://schemas.microsoft.com/office/powerpoint/2010/main" xmlns="" val="2486689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Double </a:t>
            </a:r>
            <a:r>
              <a:rPr lang="en-GB" dirty="0" err="1"/>
              <a:t>axicon</a:t>
            </a:r>
            <a:r>
              <a:rPr lang="en-GB" dirty="0"/>
              <a:t> system pre-commissioning</a:t>
            </a: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27</a:t>
            </a:fld>
            <a:endParaRPr lang="en-GB"/>
          </a:p>
        </p:txBody>
      </p:sp>
      <p:sp>
        <p:nvSpPr>
          <p:cNvPr id="5" name="Rettangolo 4"/>
          <p:cNvSpPr/>
          <p:nvPr/>
        </p:nvSpPr>
        <p:spPr>
          <a:xfrm>
            <a:off x="437566" y="1827893"/>
            <a:ext cx="11309389" cy="400110"/>
          </a:xfrm>
          <a:prstGeom prst="rect">
            <a:avLst/>
          </a:prstGeom>
        </p:spPr>
        <p:txBody>
          <a:bodyPr wrap="square">
            <a:spAutoFit/>
          </a:bodyPr>
          <a:lstStyle/>
          <a:p>
            <a:pPr algn="ctr"/>
            <a:r>
              <a:rPr lang="en-GB" sz="2000" b="1" dirty="0" smtClean="0"/>
              <a:t>Actuator alignment – Step I (HWS maps)</a:t>
            </a:r>
            <a:endParaRPr lang="en-GB" sz="2000" b="1"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27506" y="4373406"/>
            <a:ext cx="2312316" cy="2077464"/>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04304" y="4368773"/>
            <a:ext cx="2360148" cy="2071819"/>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45965" y="4373406"/>
            <a:ext cx="2317059" cy="2071818"/>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27506" y="2234467"/>
            <a:ext cx="2312316" cy="2069783"/>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404304" y="2238755"/>
            <a:ext cx="2360148" cy="2067326"/>
          </a:xfrm>
          <a:prstGeom prst="rect">
            <a:avLst/>
          </a:prstGeom>
        </p:spPr>
      </p:pic>
      <p:pic>
        <p:nvPicPr>
          <p:cNvPr id="11" name="Immagine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645965" y="2228003"/>
            <a:ext cx="2317059" cy="2061838"/>
          </a:xfrm>
          <a:prstGeom prst="rect">
            <a:avLst/>
          </a:prstGeom>
        </p:spPr>
      </p:pic>
      <p:sp>
        <p:nvSpPr>
          <p:cNvPr id="13"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sp>
        <p:nvSpPr>
          <p:cNvPr id="15" name="Rettangolo 14"/>
          <p:cNvSpPr/>
          <p:nvPr/>
        </p:nvSpPr>
        <p:spPr>
          <a:xfrm>
            <a:off x="1479899" y="5197768"/>
            <a:ext cx="1101584" cy="369332"/>
          </a:xfrm>
          <a:prstGeom prst="rect">
            <a:avLst/>
          </a:prstGeom>
        </p:spPr>
        <p:txBody>
          <a:bodyPr wrap="none">
            <a:spAutoFit/>
          </a:bodyPr>
          <a:lstStyle/>
          <a:p>
            <a:pPr algn="just"/>
            <a:r>
              <a:rPr lang="en-GB" dirty="0" smtClean="0"/>
              <a:t>NI mirror</a:t>
            </a:r>
            <a:endParaRPr lang="en-GB" dirty="0"/>
          </a:p>
        </p:txBody>
      </p:sp>
      <p:sp>
        <p:nvSpPr>
          <p:cNvPr id="16" name="Rettangolo 15"/>
          <p:cNvSpPr/>
          <p:nvPr/>
        </p:nvSpPr>
        <p:spPr>
          <a:xfrm>
            <a:off x="1412573" y="3040774"/>
            <a:ext cx="1168910" cy="369332"/>
          </a:xfrm>
          <a:prstGeom prst="rect">
            <a:avLst/>
          </a:prstGeom>
        </p:spPr>
        <p:txBody>
          <a:bodyPr wrap="none">
            <a:spAutoFit/>
          </a:bodyPr>
          <a:lstStyle/>
          <a:p>
            <a:pPr algn="just"/>
            <a:r>
              <a:rPr lang="en-GB" dirty="0" smtClean="0"/>
              <a:t>WI mirror</a:t>
            </a:r>
            <a:endParaRPr lang="en-GB" dirty="0"/>
          </a:p>
        </p:txBody>
      </p:sp>
    </p:spTree>
    <p:extLst>
      <p:ext uri="{BB962C8B-B14F-4D97-AF65-F5344CB8AC3E}">
        <p14:creationId xmlns:p14="http://schemas.microsoft.com/office/powerpoint/2010/main" xmlns="" val="2801326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Double </a:t>
            </a:r>
            <a:r>
              <a:rPr lang="en-GB" dirty="0" err="1"/>
              <a:t>axicon</a:t>
            </a:r>
            <a:r>
              <a:rPr lang="en-GB" dirty="0"/>
              <a:t> system pre-commissioning</a:t>
            </a: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28</a:t>
            </a:fld>
            <a:endParaRPr lang="en-GB"/>
          </a:p>
        </p:txBody>
      </p:sp>
      <p:sp>
        <p:nvSpPr>
          <p:cNvPr id="5" name="Rettangolo 4"/>
          <p:cNvSpPr/>
          <p:nvPr/>
        </p:nvSpPr>
        <p:spPr>
          <a:xfrm>
            <a:off x="437566" y="1827893"/>
            <a:ext cx="11309389" cy="400110"/>
          </a:xfrm>
          <a:prstGeom prst="rect">
            <a:avLst/>
          </a:prstGeom>
        </p:spPr>
        <p:txBody>
          <a:bodyPr wrap="square">
            <a:spAutoFit/>
          </a:bodyPr>
          <a:lstStyle/>
          <a:p>
            <a:pPr algn="ctr"/>
            <a:r>
              <a:rPr lang="en-GB" sz="2000" b="1" dirty="0" smtClean="0"/>
              <a:t>Actuator alignment – Step II (ITF signals)</a:t>
            </a:r>
            <a:endParaRPr lang="en-GB" sz="2000" b="1"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47027" y="4358021"/>
            <a:ext cx="2360148" cy="2071819"/>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47027" y="2228003"/>
            <a:ext cx="2360148" cy="2067326"/>
          </a:xfrm>
          <a:prstGeom prst="rect">
            <a:avLst/>
          </a:prstGeom>
        </p:spPr>
      </p:pic>
      <p:sp>
        <p:nvSpPr>
          <p:cNvPr id="13"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sp>
        <p:nvSpPr>
          <p:cNvPr id="15" name="Rettangolo 14"/>
          <p:cNvSpPr/>
          <p:nvPr/>
        </p:nvSpPr>
        <p:spPr>
          <a:xfrm>
            <a:off x="1180961" y="5197768"/>
            <a:ext cx="1101584" cy="369332"/>
          </a:xfrm>
          <a:prstGeom prst="rect">
            <a:avLst/>
          </a:prstGeom>
        </p:spPr>
        <p:txBody>
          <a:bodyPr wrap="none">
            <a:spAutoFit/>
          </a:bodyPr>
          <a:lstStyle/>
          <a:p>
            <a:pPr algn="just"/>
            <a:r>
              <a:rPr lang="en-GB" dirty="0" smtClean="0"/>
              <a:t>NI mirror</a:t>
            </a:r>
            <a:endParaRPr lang="en-GB" dirty="0"/>
          </a:p>
        </p:txBody>
      </p:sp>
      <p:sp>
        <p:nvSpPr>
          <p:cNvPr id="16" name="Rettangolo 15"/>
          <p:cNvSpPr/>
          <p:nvPr/>
        </p:nvSpPr>
        <p:spPr>
          <a:xfrm>
            <a:off x="1113635" y="3040774"/>
            <a:ext cx="1168910" cy="369332"/>
          </a:xfrm>
          <a:prstGeom prst="rect">
            <a:avLst/>
          </a:prstGeom>
        </p:spPr>
        <p:txBody>
          <a:bodyPr wrap="none">
            <a:spAutoFit/>
          </a:bodyPr>
          <a:lstStyle/>
          <a:p>
            <a:pPr algn="just"/>
            <a:r>
              <a:rPr lang="en-GB" dirty="0" smtClean="0"/>
              <a:t>WI mirror</a:t>
            </a:r>
            <a:endParaRPr lang="en-GB" dirty="0"/>
          </a:p>
        </p:txBody>
      </p:sp>
      <p:pic>
        <p:nvPicPr>
          <p:cNvPr id="23" name="Immagine 22"/>
          <p:cNvPicPr>
            <a:picLocks noChangeAspect="1"/>
          </p:cNvPicPr>
          <p:nvPr/>
        </p:nvPicPr>
        <p:blipFill rotWithShape="1">
          <a:blip r:embed="rId4" cstate="print">
            <a:extLst>
              <a:ext uri="{28A0092B-C50C-407E-A947-70E740481C1C}">
                <a14:useLocalDpi xmlns:a14="http://schemas.microsoft.com/office/drawing/2010/main" xmlns="" val="0"/>
              </a:ext>
            </a:extLst>
          </a:blip>
          <a:srcRect t="49262"/>
          <a:stretch/>
        </p:blipFill>
        <p:spPr>
          <a:xfrm>
            <a:off x="5051480" y="3929837"/>
            <a:ext cx="6397469" cy="1601257"/>
          </a:xfrm>
          <a:prstGeom prst="rect">
            <a:avLst/>
          </a:prstGeom>
        </p:spPr>
      </p:pic>
      <p:sp>
        <p:nvSpPr>
          <p:cNvPr id="24" name="Rettangolo 23"/>
          <p:cNvSpPr/>
          <p:nvPr/>
        </p:nvSpPr>
        <p:spPr>
          <a:xfrm>
            <a:off x="5051479" y="3963187"/>
            <a:ext cx="6397469" cy="1577956"/>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19908" y="3155062"/>
            <a:ext cx="2887267" cy="2352495"/>
          </a:xfrm>
          <a:prstGeom prst="rect">
            <a:avLst/>
          </a:prstGeom>
        </p:spPr>
      </p:pic>
      <p:sp>
        <p:nvSpPr>
          <p:cNvPr id="14" name="Ovale 13"/>
          <p:cNvSpPr/>
          <p:nvPr/>
        </p:nvSpPr>
        <p:spPr>
          <a:xfrm>
            <a:off x="2871874" y="3731385"/>
            <a:ext cx="998546" cy="93273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p:cNvSpPr/>
          <p:nvPr/>
        </p:nvSpPr>
        <p:spPr>
          <a:xfrm>
            <a:off x="2474512" y="3045648"/>
            <a:ext cx="397362" cy="374444"/>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p:cNvSpPr/>
          <p:nvPr/>
        </p:nvSpPr>
        <p:spPr>
          <a:xfrm>
            <a:off x="4073450" y="3033173"/>
            <a:ext cx="397362" cy="374444"/>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p:cNvSpPr/>
          <p:nvPr/>
        </p:nvSpPr>
        <p:spPr>
          <a:xfrm>
            <a:off x="1951862" y="4293873"/>
            <a:ext cx="1015377" cy="86391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Immagine 19"/>
          <p:cNvPicPr>
            <a:picLocks noChangeAspect="1"/>
          </p:cNvPicPr>
          <p:nvPr/>
        </p:nvPicPr>
        <p:blipFill rotWithShape="1">
          <a:blip r:embed="rId4" cstate="print">
            <a:extLst>
              <a:ext uri="{28A0092B-C50C-407E-A947-70E740481C1C}">
                <a14:useLocalDpi xmlns:a14="http://schemas.microsoft.com/office/drawing/2010/main" xmlns="" val="0"/>
              </a:ext>
            </a:extLst>
          </a:blip>
          <a:srcRect b="75923"/>
          <a:stretch/>
        </p:blipFill>
        <p:spPr>
          <a:xfrm>
            <a:off x="5051480" y="3210138"/>
            <a:ext cx="6397469" cy="759859"/>
          </a:xfrm>
          <a:prstGeom prst="rect">
            <a:avLst/>
          </a:prstGeom>
        </p:spPr>
      </p:pic>
    </p:spTree>
    <p:extLst>
      <p:ext uri="{BB962C8B-B14F-4D97-AF65-F5344CB8AC3E}">
        <p14:creationId xmlns:p14="http://schemas.microsoft.com/office/powerpoint/2010/main" xmlns="" val="139208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4" grpId="0" animBg="1"/>
      <p:bldP spid="14"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61341" y="2670036"/>
            <a:ext cx="5288172" cy="2884693"/>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57567" y="2670036"/>
            <a:ext cx="5291946" cy="2884693"/>
          </a:xfrm>
          <a:prstGeom prst="rect">
            <a:avLst/>
          </a:prstGeom>
        </p:spPr>
      </p:pic>
      <p:sp>
        <p:nvSpPr>
          <p:cNvPr id="2" name="Titolo 1"/>
          <p:cNvSpPr>
            <a:spLocks noGrp="1"/>
          </p:cNvSpPr>
          <p:nvPr>
            <p:ph type="title"/>
          </p:nvPr>
        </p:nvSpPr>
        <p:spPr/>
        <p:txBody>
          <a:bodyPr/>
          <a:lstStyle/>
          <a:p>
            <a:r>
              <a:rPr lang="en-GB" dirty="0"/>
              <a:t>Ring heater pre-commissioning</a:t>
            </a:r>
          </a:p>
        </p:txBody>
      </p:sp>
      <p:sp>
        <p:nvSpPr>
          <p:cNvPr id="3" name="Segnaposto contenuto 2"/>
          <p:cNvSpPr>
            <a:spLocks noGrp="1"/>
          </p:cNvSpPr>
          <p:nvPr>
            <p:ph idx="1"/>
          </p:nvPr>
        </p:nvSpPr>
        <p:spPr>
          <a:xfrm>
            <a:off x="581193" y="1922585"/>
            <a:ext cx="5872361" cy="4372707"/>
          </a:xfrm>
        </p:spPr>
        <p:txBody>
          <a:bodyPr>
            <a:normAutofit lnSpcReduction="10000"/>
          </a:bodyPr>
          <a:lstStyle/>
          <a:p>
            <a:pPr algn="just"/>
            <a:r>
              <a:rPr lang="en-GB" dirty="0">
                <a:solidFill>
                  <a:schemeClr val="tx1"/>
                </a:solidFill>
              </a:rPr>
              <a:t>NE RH:</a:t>
            </a:r>
          </a:p>
          <a:p>
            <a:pPr algn="just">
              <a:buFont typeface="Arial" panose="020B0604020202020204" pitchFamily="34" charset="0"/>
              <a:buChar char="•"/>
            </a:pPr>
            <a:r>
              <a:rPr lang="en-GB" dirty="0" smtClean="0">
                <a:solidFill>
                  <a:schemeClr val="tx1"/>
                </a:solidFill>
              </a:rPr>
              <a:t>P=30 </a:t>
            </a:r>
            <a:r>
              <a:rPr lang="en-GB" dirty="0">
                <a:solidFill>
                  <a:schemeClr val="tx1"/>
                </a:solidFill>
              </a:rPr>
              <a:t>W: expected </a:t>
            </a:r>
            <a:r>
              <a:rPr lang="en-GB" dirty="0" err="1">
                <a:solidFill>
                  <a:schemeClr val="tx1"/>
                </a:solidFill>
              </a:rPr>
              <a:t>RoC</a:t>
            </a:r>
            <a:r>
              <a:rPr lang="en-GB" dirty="0">
                <a:solidFill>
                  <a:schemeClr val="tx1"/>
                </a:solidFill>
              </a:rPr>
              <a:t> decrease about 40 m;</a:t>
            </a:r>
          </a:p>
          <a:p>
            <a:pPr algn="just">
              <a:buFont typeface="Arial" panose="020B0604020202020204" pitchFamily="34" charset="0"/>
              <a:buChar char="•"/>
            </a:pPr>
            <a:r>
              <a:rPr lang="en-GB" dirty="0" smtClean="0">
                <a:solidFill>
                  <a:schemeClr val="tx1"/>
                </a:solidFill>
              </a:rPr>
              <a:t>good </a:t>
            </a:r>
            <a:r>
              <a:rPr lang="en-GB" dirty="0">
                <a:solidFill>
                  <a:schemeClr val="tx1"/>
                </a:solidFill>
              </a:rPr>
              <a:t>agreement observed between the measured </a:t>
            </a:r>
            <a:r>
              <a:rPr lang="en-GB" dirty="0" err="1">
                <a:solidFill>
                  <a:schemeClr val="tx1"/>
                </a:solidFill>
              </a:rPr>
              <a:t>RoC</a:t>
            </a:r>
            <a:r>
              <a:rPr lang="en-GB" dirty="0">
                <a:solidFill>
                  <a:schemeClr val="tx1"/>
                </a:solidFill>
              </a:rPr>
              <a:t> variation with the NE HWS-HR and the </a:t>
            </a:r>
            <a:r>
              <a:rPr lang="en-GB" dirty="0" err="1">
                <a:solidFill>
                  <a:schemeClr val="tx1"/>
                </a:solidFill>
              </a:rPr>
              <a:t>Ansys</a:t>
            </a:r>
            <a:r>
              <a:rPr lang="en-GB" dirty="0">
                <a:solidFill>
                  <a:schemeClr val="tx1"/>
                </a:solidFill>
              </a:rPr>
              <a:t> simulations;</a:t>
            </a:r>
          </a:p>
          <a:p>
            <a:pPr algn="just">
              <a:buFont typeface="Arial" panose="020B0604020202020204" pitchFamily="34" charset="0"/>
              <a:buChar char="•"/>
            </a:pPr>
            <a:r>
              <a:rPr lang="en-GB" dirty="0" smtClean="0">
                <a:solidFill>
                  <a:schemeClr val="tx1"/>
                </a:solidFill>
              </a:rPr>
              <a:t>checked </a:t>
            </a:r>
            <a:r>
              <a:rPr lang="en-GB" dirty="0">
                <a:solidFill>
                  <a:schemeClr val="tx1"/>
                </a:solidFill>
              </a:rPr>
              <a:t>tilt of the test mass along the X and Y direction, compared with the signals provided by the optical levers. Signals in agreement</a:t>
            </a:r>
            <a:r>
              <a:rPr lang="en-GB" dirty="0" smtClean="0">
                <a:solidFill>
                  <a:schemeClr val="tx1"/>
                </a:solidFill>
              </a:rPr>
              <a:t>.</a:t>
            </a:r>
          </a:p>
          <a:p>
            <a:pPr algn="just">
              <a:buFont typeface="Arial" panose="020B0604020202020204" pitchFamily="34" charset="0"/>
              <a:buChar char="•"/>
            </a:pPr>
            <a:endParaRPr lang="en-GB" dirty="0">
              <a:solidFill>
                <a:schemeClr val="tx1"/>
              </a:solidFill>
            </a:endParaRPr>
          </a:p>
          <a:p>
            <a:pPr algn="just"/>
            <a:r>
              <a:rPr lang="en-GB" dirty="0">
                <a:solidFill>
                  <a:schemeClr val="tx1"/>
                </a:solidFill>
              </a:rPr>
              <a:t>NI RH:</a:t>
            </a:r>
          </a:p>
          <a:p>
            <a:pPr algn="just">
              <a:buFont typeface="Arial" panose="020B0604020202020204" pitchFamily="34" charset="0"/>
              <a:buChar char="•"/>
            </a:pPr>
            <a:r>
              <a:rPr lang="en-GB" dirty="0" smtClean="0">
                <a:solidFill>
                  <a:schemeClr val="tx1"/>
                </a:solidFill>
              </a:rPr>
              <a:t>P</a:t>
            </a:r>
            <a:r>
              <a:rPr lang="en-GB" dirty="0">
                <a:solidFill>
                  <a:schemeClr val="tx1"/>
                </a:solidFill>
              </a:rPr>
              <a:t>= 15 W: expected </a:t>
            </a:r>
            <a:r>
              <a:rPr lang="en-GB" dirty="0" err="1">
                <a:solidFill>
                  <a:schemeClr val="tx1"/>
                </a:solidFill>
              </a:rPr>
              <a:t>RoC</a:t>
            </a:r>
            <a:r>
              <a:rPr lang="en-GB" dirty="0">
                <a:solidFill>
                  <a:schemeClr val="tx1"/>
                </a:solidFill>
              </a:rPr>
              <a:t> decrease about 16.5 m;</a:t>
            </a:r>
          </a:p>
          <a:p>
            <a:pPr algn="just">
              <a:buFont typeface="Arial" panose="020B0604020202020204" pitchFamily="34" charset="0"/>
              <a:buChar char="•"/>
            </a:pPr>
            <a:r>
              <a:rPr lang="en-GB" dirty="0" smtClean="0">
                <a:solidFill>
                  <a:schemeClr val="tx1"/>
                </a:solidFill>
              </a:rPr>
              <a:t>good </a:t>
            </a:r>
            <a:r>
              <a:rPr lang="en-GB" dirty="0">
                <a:solidFill>
                  <a:schemeClr val="tx1"/>
                </a:solidFill>
              </a:rPr>
              <a:t>agreement between the simulations and the experimental data</a:t>
            </a:r>
            <a:r>
              <a:rPr lang="en-GB" dirty="0" smtClean="0">
                <a:solidFill>
                  <a:schemeClr val="tx1"/>
                </a:solidFill>
              </a:rPr>
              <a:t>.</a:t>
            </a:r>
            <a:endParaRPr lang="en-GB" dirty="0">
              <a:solidFill>
                <a:schemeClr val="tx1"/>
              </a:solidFill>
            </a:endParaRPr>
          </a:p>
        </p:txBody>
      </p:sp>
      <p:sp>
        <p:nvSpPr>
          <p:cNvPr id="4" name="Segnaposto numero diapositiva 3"/>
          <p:cNvSpPr>
            <a:spLocks noGrp="1"/>
          </p:cNvSpPr>
          <p:nvPr>
            <p:ph type="sldNum" sz="quarter" idx="12"/>
          </p:nvPr>
        </p:nvSpPr>
        <p:spPr>
          <a:xfrm>
            <a:off x="10558299" y="6494159"/>
            <a:ext cx="1052508" cy="365125"/>
          </a:xfrm>
        </p:spPr>
        <p:txBody>
          <a:bodyPr/>
          <a:lstStyle/>
          <a:p>
            <a:fld id="{5CE5AED5-0585-4EAF-A7DF-C2F0C4AB30D7}" type="slidenum">
              <a:rPr lang="en-GB" smtClean="0"/>
              <a:pPr/>
              <a:t>29</a:t>
            </a:fld>
            <a:endParaRPr lang="en-GB" dirty="0"/>
          </a:p>
        </p:txBody>
      </p:sp>
      <p:sp>
        <p:nvSpPr>
          <p:cNvPr id="5"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pic>
        <p:nvPicPr>
          <p:cNvPr id="6" name="Immagin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53554" y="2670036"/>
            <a:ext cx="5295959" cy="2870042"/>
          </a:xfrm>
          <a:prstGeom prst="rect">
            <a:avLst/>
          </a:prstGeom>
        </p:spPr>
      </p:pic>
    </p:spTree>
    <p:extLst>
      <p:ext uri="{BB962C8B-B14F-4D97-AF65-F5344CB8AC3E}">
        <p14:creationId xmlns:p14="http://schemas.microsoft.com/office/powerpoint/2010/main" xmlns="" val="186780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a:bodyPr>
          <a:lstStyle/>
          <a:p>
            <a:r>
              <a:rPr lang="en-GB" dirty="0"/>
              <a:t>Gravitational waves and </a:t>
            </a:r>
            <a:r>
              <a:rPr lang="en-GB" dirty="0" smtClean="0"/>
              <a:t>interferometric detector</a:t>
            </a:r>
            <a:endParaRPr lang="en-GB" dirty="0"/>
          </a:p>
        </p:txBody>
      </p:sp>
      <p:sp>
        <p:nvSpPr>
          <p:cNvPr id="7" name="Segnaposto testo 6"/>
          <p:cNvSpPr>
            <a:spLocks noGrp="1"/>
          </p:cNvSpPr>
          <p:nvPr>
            <p:ph type="body" idx="1"/>
          </p:nvPr>
        </p:nvSpPr>
        <p:spPr/>
        <p:txBody>
          <a:bodyPr/>
          <a:lstStyle/>
          <a:p>
            <a:endParaRPr lang="en-GB" dirty="0"/>
          </a:p>
        </p:txBody>
      </p:sp>
      <p:sp>
        <p:nvSpPr>
          <p:cNvPr id="5" name="Segnaposto numero diapositiva 4"/>
          <p:cNvSpPr>
            <a:spLocks noGrp="1"/>
          </p:cNvSpPr>
          <p:nvPr>
            <p:ph type="sldNum" sz="quarter" idx="12"/>
          </p:nvPr>
        </p:nvSpPr>
        <p:spPr>
          <a:xfrm>
            <a:off x="10558297" y="6492875"/>
            <a:ext cx="1052510" cy="365125"/>
          </a:xfrm>
        </p:spPr>
        <p:txBody>
          <a:bodyPr/>
          <a:lstStyle/>
          <a:p>
            <a:fld id="{5CE5AED5-0585-4EAF-A7DF-C2F0C4AB30D7}" type="slidenum">
              <a:rPr lang="en-GB" smtClean="0"/>
              <a:pPr/>
              <a:t>3</a:t>
            </a:fld>
            <a:endParaRPr lang="en-GB" dirty="0"/>
          </a:p>
        </p:txBody>
      </p:sp>
      <p:sp>
        <p:nvSpPr>
          <p:cNvPr id="9"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004289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TCS commissioning</a:t>
            </a:r>
            <a:endParaRPr lang="en-GB" dirty="0"/>
          </a:p>
        </p:txBody>
      </p:sp>
      <p:sp>
        <p:nvSpPr>
          <p:cNvPr id="3" name="Segnaposto testo 2"/>
          <p:cNvSpPr>
            <a:spLocks noGrp="1"/>
          </p:cNvSpPr>
          <p:nvPr>
            <p:ph type="body" idx="1"/>
          </p:nvPr>
        </p:nvSpPr>
        <p:spPr/>
        <p:txBody>
          <a:bodyPr/>
          <a:lstStyle/>
          <a:p>
            <a:endParaRPr lang="en-GB"/>
          </a:p>
        </p:txBody>
      </p:sp>
      <p:sp>
        <p:nvSpPr>
          <p:cNvPr id="4" name="Segnaposto numero diapositiva 3"/>
          <p:cNvSpPr>
            <a:spLocks noGrp="1"/>
          </p:cNvSpPr>
          <p:nvPr>
            <p:ph type="sldNum" sz="quarter" idx="12"/>
          </p:nvPr>
        </p:nvSpPr>
        <p:spPr>
          <a:xfrm>
            <a:off x="10558297" y="6492875"/>
            <a:ext cx="1052510" cy="365125"/>
          </a:xfrm>
        </p:spPr>
        <p:txBody>
          <a:bodyPr/>
          <a:lstStyle/>
          <a:p>
            <a:fld id="{5CE5AED5-0585-4EAF-A7DF-C2F0C4AB30D7}" type="slidenum">
              <a:rPr lang="en-GB" smtClean="0"/>
              <a:pPr/>
              <a:t>30</a:t>
            </a:fld>
            <a:endParaRPr lang="en-GB"/>
          </a:p>
        </p:txBody>
      </p:sp>
      <p:sp>
        <p:nvSpPr>
          <p:cNvPr id="5"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601568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Input test masses </a:t>
            </a:r>
            <a:r>
              <a:rPr lang="en-GB" dirty="0"/>
              <a:t>coating absorption </a:t>
            </a:r>
            <a:r>
              <a:rPr lang="en-GB" dirty="0" smtClean="0"/>
              <a:t>estimation</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31</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23193" y="1856432"/>
            <a:ext cx="5377865" cy="382262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8833" y="1841090"/>
            <a:ext cx="5607167" cy="3837966"/>
          </a:xfrm>
          <a:prstGeom prst="rect">
            <a:avLst/>
          </a:prstGeom>
        </p:spPr>
      </p:pic>
      <p:pic>
        <p:nvPicPr>
          <p:cNvPr id="7" name="Immagine 6" descr="Ritaglio schermata"/>
          <p:cNvPicPr>
            <a:picLocks noChangeAspect="1"/>
          </p:cNvPicPr>
          <p:nvPr/>
        </p:nvPicPr>
        <p:blipFill rotWithShape="1">
          <a:blip r:embed="rId4" cstate="print">
            <a:extLst>
              <a:ext uri="{28A0092B-C50C-407E-A947-70E740481C1C}">
                <a14:useLocalDpi xmlns:a14="http://schemas.microsoft.com/office/drawing/2010/main" xmlns="" val="0"/>
              </a:ext>
            </a:extLst>
          </a:blip>
          <a:srcRect l="298" t="2078" r="296" b="1731"/>
          <a:stretch/>
        </p:blipFill>
        <p:spPr>
          <a:xfrm>
            <a:off x="2607761" y="5650661"/>
            <a:ext cx="6976477" cy="871894"/>
          </a:xfrm>
          <a:prstGeom prst="rect">
            <a:avLst/>
          </a:prstGeom>
        </p:spPr>
      </p:pic>
      <p:sp>
        <p:nvSpPr>
          <p:cNvPr id="10"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64149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Contrast defect enhancement</a:t>
            </a:r>
            <a:endParaRPr lang="en-GB" dirty="0"/>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a:xfrm>
                <a:off x="581192" y="2180496"/>
                <a:ext cx="5667208" cy="4067904"/>
              </a:xfrm>
            </p:spPr>
            <p:txBody>
              <a:bodyPr>
                <a:normAutofit/>
              </a:bodyPr>
              <a:lstStyle/>
              <a:p>
                <a:pPr algn="just"/>
                <a:r>
                  <a:rPr lang="en-GB" dirty="0" smtClean="0">
                    <a:solidFill>
                      <a:schemeClr val="tx1"/>
                    </a:solidFill>
                  </a:rPr>
                  <a:t>Contrast: </a:t>
                </a:r>
                <a14:m>
                  <m:oMath xmlns:m="http://schemas.openxmlformats.org/officeDocument/2006/math">
                    <m:r>
                      <a:rPr lang="it-IT" i="1">
                        <a:solidFill>
                          <a:schemeClr val="tx1"/>
                        </a:solidFill>
                        <a:latin typeface="Cambria Math" panose="02040503050406030204" pitchFamily="18" charset="0"/>
                      </a:rPr>
                      <m:t>𝐶</m:t>
                    </m:r>
                    <m:r>
                      <a:rPr lang="it-IT" i="1">
                        <a:solidFill>
                          <a:schemeClr val="tx1"/>
                        </a:solidFill>
                        <a:latin typeface="Cambria Math" panose="02040503050406030204" pitchFamily="18" charset="0"/>
                      </a:rPr>
                      <m:t>=</m:t>
                    </m:r>
                    <m:f>
                      <m:fPr>
                        <m:ctrlPr>
                          <a:rPr lang="it-IT" i="1">
                            <a:solidFill>
                              <a:schemeClr val="tx1"/>
                            </a:solidFill>
                            <a:latin typeface="Cambria Math" panose="02040503050406030204" pitchFamily="18" charset="0"/>
                          </a:rPr>
                        </m:ctrlPr>
                      </m:fPr>
                      <m:num>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𝑃</m:t>
                            </m:r>
                          </m:e>
                          <m:sub>
                            <m:r>
                              <a:rPr lang="it-IT" i="1">
                                <a:solidFill>
                                  <a:schemeClr val="tx1"/>
                                </a:solidFill>
                                <a:latin typeface="Cambria Math" panose="02040503050406030204" pitchFamily="18" charset="0"/>
                              </a:rPr>
                              <m:t>𝑚𝑎𝑥</m:t>
                            </m:r>
                          </m:sub>
                        </m:sSub>
                        <m:r>
                          <a:rPr lang="it-IT" i="1">
                            <a:solidFill>
                              <a:schemeClr val="tx1"/>
                            </a:solidFill>
                            <a:latin typeface="Cambria Math" panose="02040503050406030204" pitchFamily="18" charset="0"/>
                          </a:rPr>
                          <m:t>−</m:t>
                        </m:r>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𝑃</m:t>
                            </m:r>
                          </m:e>
                          <m:sub>
                            <m:r>
                              <a:rPr lang="it-IT" i="1">
                                <a:solidFill>
                                  <a:schemeClr val="tx1"/>
                                </a:solidFill>
                                <a:latin typeface="Cambria Math" panose="02040503050406030204" pitchFamily="18" charset="0"/>
                              </a:rPr>
                              <m:t>𝑚𝑖𝑛</m:t>
                            </m:r>
                          </m:sub>
                        </m:sSub>
                      </m:num>
                      <m:den>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𝑃</m:t>
                            </m:r>
                          </m:e>
                          <m:sub>
                            <m:r>
                              <a:rPr lang="it-IT" i="1">
                                <a:solidFill>
                                  <a:schemeClr val="tx1"/>
                                </a:solidFill>
                                <a:latin typeface="Cambria Math" panose="02040503050406030204" pitchFamily="18" charset="0"/>
                              </a:rPr>
                              <m:t>𝑚𝑎𝑥</m:t>
                            </m:r>
                          </m:sub>
                        </m:sSub>
                        <m:r>
                          <a:rPr lang="it-IT" i="1">
                            <a:solidFill>
                              <a:schemeClr val="tx1"/>
                            </a:solidFill>
                            <a:latin typeface="Cambria Math" panose="02040503050406030204" pitchFamily="18" charset="0"/>
                          </a:rPr>
                          <m:t>+</m:t>
                        </m:r>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𝑃</m:t>
                            </m:r>
                          </m:e>
                          <m:sub>
                            <m:r>
                              <a:rPr lang="it-IT" i="1">
                                <a:solidFill>
                                  <a:schemeClr val="tx1"/>
                                </a:solidFill>
                                <a:latin typeface="Cambria Math" panose="02040503050406030204" pitchFamily="18" charset="0"/>
                              </a:rPr>
                              <m:t>𝑚𝑖𝑛</m:t>
                            </m:r>
                          </m:sub>
                        </m:sSub>
                      </m:den>
                    </m:f>
                  </m:oMath>
                </a14:m>
                <a:r>
                  <a:rPr lang="en-GB" dirty="0" smtClean="0">
                    <a:solidFill>
                      <a:schemeClr val="tx1"/>
                    </a:solidFill>
                  </a:rPr>
                  <a:t> </a:t>
                </a:r>
                <a:r>
                  <a:rPr lang="en-GB" dirty="0" smtClean="0">
                    <a:solidFill>
                      <a:schemeClr val="tx1"/>
                    </a:solidFill>
                    <a:cs typeface="Arial" panose="020B0604020202020204" pitchFamily="34" charset="0"/>
                  </a:rPr>
                  <a:t>→ </a:t>
                </a:r>
                <a14:m>
                  <m:oMath xmlns:m="http://schemas.openxmlformats.org/officeDocument/2006/math">
                    <m:r>
                      <a:rPr lang="it-IT" i="1">
                        <a:solidFill>
                          <a:schemeClr val="tx1"/>
                        </a:solidFill>
                        <a:latin typeface="Cambria Math" panose="02040503050406030204" pitchFamily="18" charset="0"/>
                      </a:rPr>
                      <m:t>𝐶𝐷</m:t>
                    </m:r>
                    <m:r>
                      <a:rPr lang="it-IT" i="1">
                        <a:solidFill>
                          <a:schemeClr val="tx1"/>
                        </a:solidFill>
                        <a:latin typeface="Cambria Math" panose="02040503050406030204" pitchFamily="18" charset="0"/>
                      </a:rPr>
                      <m:t>=1−</m:t>
                    </m:r>
                    <m:r>
                      <a:rPr lang="it-IT" i="1">
                        <a:solidFill>
                          <a:schemeClr val="tx1"/>
                        </a:solidFill>
                        <a:latin typeface="Cambria Math" panose="02040503050406030204" pitchFamily="18" charset="0"/>
                      </a:rPr>
                      <m:t>𝐶</m:t>
                    </m:r>
                    <m:r>
                      <a:rPr lang="it-IT" i="1">
                        <a:solidFill>
                          <a:schemeClr val="tx1"/>
                        </a:solidFill>
                        <a:latin typeface="Cambria Math" panose="02040503050406030204" pitchFamily="18" charset="0"/>
                      </a:rPr>
                      <m:t>=</m:t>
                    </m:r>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2</m:t>
                        </m:r>
                        <m:r>
                          <a:rPr lang="it-IT" i="1">
                            <a:solidFill>
                              <a:schemeClr val="tx1"/>
                            </a:solidFill>
                            <a:latin typeface="Cambria Math" panose="02040503050406030204" pitchFamily="18" charset="0"/>
                            <a:ea typeface="Cambria Math" panose="02040503050406030204" pitchFamily="18" charset="0"/>
                          </a:rPr>
                          <m:t>∙</m:t>
                        </m:r>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𝑃</m:t>
                            </m:r>
                          </m:e>
                          <m:sub>
                            <m:r>
                              <a:rPr lang="it-IT" i="1">
                                <a:solidFill>
                                  <a:schemeClr val="tx1"/>
                                </a:solidFill>
                                <a:latin typeface="Cambria Math" panose="02040503050406030204" pitchFamily="18" charset="0"/>
                              </a:rPr>
                              <m:t>𝑚𝑖𝑛</m:t>
                            </m:r>
                          </m:sub>
                        </m:sSub>
                      </m:num>
                      <m:den>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𝑃</m:t>
                            </m:r>
                          </m:e>
                          <m:sub>
                            <m:r>
                              <a:rPr lang="it-IT" i="1">
                                <a:solidFill>
                                  <a:schemeClr val="tx1"/>
                                </a:solidFill>
                                <a:latin typeface="Cambria Math" panose="02040503050406030204" pitchFamily="18" charset="0"/>
                              </a:rPr>
                              <m:t>𝑚𝑎𝑥</m:t>
                            </m:r>
                          </m:sub>
                        </m:sSub>
                        <m:r>
                          <a:rPr lang="it-IT" i="1">
                            <a:solidFill>
                              <a:schemeClr val="tx1"/>
                            </a:solidFill>
                            <a:latin typeface="Cambria Math" panose="02040503050406030204" pitchFamily="18" charset="0"/>
                          </a:rPr>
                          <m:t>+</m:t>
                        </m:r>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𝑃</m:t>
                            </m:r>
                          </m:e>
                          <m:sub>
                            <m:r>
                              <a:rPr lang="it-IT" i="1">
                                <a:solidFill>
                                  <a:schemeClr val="tx1"/>
                                </a:solidFill>
                                <a:latin typeface="Cambria Math" panose="02040503050406030204" pitchFamily="18" charset="0"/>
                              </a:rPr>
                              <m:t>𝑚𝑖𝑛</m:t>
                            </m:r>
                          </m:sub>
                        </m:sSub>
                      </m:den>
                    </m:f>
                  </m:oMath>
                </a14:m>
                <a:endParaRPr lang="en-GB" dirty="0" smtClean="0">
                  <a:solidFill>
                    <a:schemeClr val="tx1"/>
                  </a:solidFill>
                </a:endParaRPr>
              </a:p>
              <a:p>
                <a:pPr algn="just"/>
                <a:r>
                  <a:rPr lang="en-GB" dirty="0" smtClean="0">
                    <a:solidFill>
                      <a:schemeClr val="tx1"/>
                    </a:solidFill>
                  </a:rPr>
                  <a:t>Natural lens in NI CP </a:t>
                </a:r>
                <a:r>
                  <a:rPr lang="en-GB" dirty="0">
                    <a:solidFill>
                      <a:schemeClr val="tx1"/>
                    </a:solidFill>
                    <a:cs typeface="Arial" panose="020B0604020202020204" pitchFamily="34" charset="0"/>
                  </a:rPr>
                  <a:t>→ </a:t>
                </a:r>
                <a:r>
                  <a:rPr lang="en-GB" dirty="0" smtClean="0">
                    <a:solidFill>
                      <a:schemeClr val="tx1"/>
                    </a:solidFill>
                    <a:cs typeface="Arial" panose="020B0604020202020204" pitchFamily="34" charset="0"/>
                  </a:rPr>
                  <a:t> </a:t>
                </a:r>
                <a:r>
                  <a:rPr lang="en-GB" dirty="0" smtClean="0">
                    <a:solidFill>
                      <a:schemeClr val="tx1"/>
                    </a:solidFill>
                  </a:rPr>
                  <a:t>WI CH engaged.</a:t>
                </a:r>
              </a:p>
              <a:p>
                <a:pPr algn="just"/>
                <a:endParaRPr lang="en-GB" dirty="0" smtClean="0">
                  <a:solidFill>
                    <a:schemeClr val="tx1"/>
                  </a:solidFill>
                </a:endParaRPr>
              </a:p>
              <a:p>
                <a:pPr algn="just"/>
                <a:r>
                  <a:rPr lang="en-GB" dirty="0" smtClean="0">
                    <a:solidFill>
                      <a:schemeClr val="tx1"/>
                    </a:solidFill>
                  </a:rPr>
                  <a:t>Checked the </a:t>
                </a:r>
                <a:r>
                  <a:rPr lang="en-GB" dirty="0">
                    <a:solidFill>
                      <a:schemeClr val="tx1"/>
                    </a:solidFill>
                  </a:rPr>
                  <a:t>long-term </a:t>
                </a:r>
                <a:r>
                  <a:rPr lang="en-GB" dirty="0" smtClean="0">
                    <a:solidFill>
                      <a:schemeClr val="tx1"/>
                    </a:solidFill>
                  </a:rPr>
                  <a:t>effect with two </a:t>
                </a:r>
                <a:r>
                  <a:rPr lang="en-GB" dirty="0">
                    <a:solidFill>
                      <a:schemeClr val="tx1"/>
                    </a:solidFill>
                  </a:rPr>
                  <a:t>consecutive actuation steps:</a:t>
                </a:r>
              </a:p>
              <a:p>
                <a:pPr marL="342900" indent="-342900" algn="just">
                  <a:buFont typeface="Arial" panose="020B0604020202020204" pitchFamily="34" charset="0"/>
                  <a:buChar char="•"/>
                </a:pPr>
                <a:r>
                  <a:rPr lang="en-GB" dirty="0">
                    <a:solidFill>
                      <a:schemeClr val="tx1"/>
                    </a:solidFill>
                  </a:rPr>
                  <a:t>P</a:t>
                </a:r>
                <a:r>
                  <a:rPr lang="en-GB" baseline="-25000" dirty="0">
                    <a:solidFill>
                      <a:schemeClr val="tx1"/>
                    </a:solidFill>
                  </a:rPr>
                  <a:t>CH</a:t>
                </a:r>
                <a:r>
                  <a:rPr lang="en-GB" dirty="0">
                    <a:solidFill>
                      <a:schemeClr val="tx1"/>
                    </a:solidFill>
                  </a:rPr>
                  <a:t>=100 </a:t>
                </a:r>
                <a:r>
                  <a:rPr lang="en-GB" dirty="0" err="1">
                    <a:solidFill>
                      <a:schemeClr val="tx1"/>
                    </a:solidFill>
                  </a:rPr>
                  <a:t>mW</a:t>
                </a:r>
                <a:r>
                  <a:rPr lang="en-GB" dirty="0">
                    <a:solidFill>
                      <a:schemeClr val="tx1"/>
                    </a:solidFill>
                  </a:rPr>
                  <a:t>: CD 0.0033 </a:t>
                </a:r>
                <a:r>
                  <a:rPr lang="en-GB" dirty="0">
                    <a:solidFill>
                      <a:schemeClr val="tx1"/>
                    </a:solidFill>
                    <a:cs typeface="Arial" panose="020B0604020202020204" pitchFamily="34" charset="0"/>
                  </a:rPr>
                  <a:t>→ </a:t>
                </a:r>
                <a:r>
                  <a:rPr lang="en-GB" dirty="0">
                    <a:solidFill>
                      <a:schemeClr val="tx1"/>
                    </a:solidFill>
                  </a:rPr>
                  <a:t>0.0015;</a:t>
                </a:r>
              </a:p>
              <a:p>
                <a:pPr marL="342900" indent="-342900" algn="just">
                  <a:buFont typeface="Arial" panose="020B0604020202020204" pitchFamily="34" charset="0"/>
                  <a:buChar char="•"/>
                </a:pPr>
                <a:r>
                  <a:rPr lang="en-GB" dirty="0">
                    <a:solidFill>
                      <a:schemeClr val="tx1"/>
                    </a:solidFill>
                  </a:rPr>
                  <a:t>P</a:t>
                </a:r>
                <a:r>
                  <a:rPr lang="en-GB" baseline="-25000" dirty="0">
                    <a:solidFill>
                      <a:schemeClr val="tx1"/>
                    </a:solidFill>
                  </a:rPr>
                  <a:t>CH</a:t>
                </a:r>
                <a:r>
                  <a:rPr lang="en-GB" dirty="0">
                    <a:solidFill>
                      <a:schemeClr val="tx1"/>
                    </a:solidFill>
                  </a:rPr>
                  <a:t>=200 </a:t>
                </a:r>
                <a:r>
                  <a:rPr lang="en-GB" dirty="0" err="1">
                    <a:solidFill>
                      <a:schemeClr val="tx1"/>
                    </a:solidFill>
                  </a:rPr>
                  <a:t>mW</a:t>
                </a:r>
                <a:r>
                  <a:rPr lang="en-GB" dirty="0">
                    <a:solidFill>
                      <a:schemeClr val="tx1"/>
                    </a:solidFill>
                  </a:rPr>
                  <a:t>: CD 0.0015</a:t>
                </a:r>
                <a:r>
                  <a:rPr lang="en-GB" dirty="0">
                    <a:solidFill>
                      <a:schemeClr val="tx1"/>
                    </a:solidFill>
                    <a:cs typeface="Arial" panose="020B0604020202020204" pitchFamily="34" charset="0"/>
                  </a:rPr>
                  <a:t> → </a:t>
                </a:r>
                <a:r>
                  <a:rPr lang="en-GB" dirty="0">
                    <a:solidFill>
                      <a:schemeClr val="tx1"/>
                    </a:solidFill>
                  </a:rPr>
                  <a:t>0.0010</a:t>
                </a:r>
                <a:r>
                  <a:rPr lang="en-GB" dirty="0" smtClean="0">
                    <a:solidFill>
                      <a:schemeClr val="tx1"/>
                    </a:solidFill>
                  </a:rPr>
                  <a:t>.</a:t>
                </a:r>
              </a:p>
              <a:p>
                <a:pPr marL="342900" indent="-342900" algn="just">
                  <a:buFont typeface="Arial" panose="020B0604020202020204" pitchFamily="34" charset="0"/>
                  <a:buChar char="•"/>
                </a:pPr>
                <a:endParaRPr lang="en-GB" dirty="0">
                  <a:solidFill>
                    <a:schemeClr val="tx1"/>
                  </a:solidFill>
                </a:endParaRPr>
              </a:p>
              <a:p>
                <a:pPr algn="just"/>
                <a:r>
                  <a:rPr lang="en-GB" dirty="0">
                    <a:solidFill>
                      <a:schemeClr val="tx1"/>
                    </a:solidFill>
                  </a:rPr>
                  <a:t>Net improvement of more than a factor of 3 with respect to the CH-off state</a:t>
                </a:r>
                <a:r>
                  <a:rPr lang="en-GB" dirty="0" smtClean="0">
                    <a:solidFill>
                      <a:schemeClr val="tx1"/>
                    </a:solidFill>
                  </a:rPr>
                  <a:t>.</a:t>
                </a:r>
                <a:endParaRPr lang="en-GB" dirty="0">
                  <a:solidFill>
                    <a:schemeClr val="tx1"/>
                  </a:solidFill>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581192" y="2180496"/>
                <a:ext cx="5667208" cy="4067904"/>
              </a:xfrm>
              <a:blipFill rotWithShape="0">
                <a:blip r:embed="rId3" cstate="print"/>
                <a:stretch>
                  <a:fillRect l="-538" r="-860" b="-300"/>
                </a:stretch>
              </a:blipFill>
            </p:spPr>
            <p:txBody>
              <a:bodyPr/>
              <a:lstStyle/>
              <a:p>
                <a:r>
                  <a:rPr lang="en-GB">
                    <a:noFill/>
                  </a:rPr>
                  <a:t> </a:t>
                </a:r>
              </a:p>
            </p:txBody>
          </p:sp>
        </mc:Fallback>
      </mc:AlternateContent>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32</a:t>
            </a:fld>
            <a:endParaRPr lang="en-GB" dirty="0"/>
          </a:p>
        </p:txBody>
      </p:sp>
      <p:pic>
        <p:nvPicPr>
          <p:cNvPr id="10" name="Immagin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46176" y="2373923"/>
            <a:ext cx="5361418" cy="3563817"/>
          </a:xfrm>
          <a:prstGeom prst="rect">
            <a:avLst/>
          </a:prstGeom>
        </p:spPr>
      </p:pic>
      <p:sp>
        <p:nvSpPr>
          <p:cNvPr id="11"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867469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Power recycling cavity gain improvement</a:t>
            </a:r>
            <a:endParaRPr lang="en-GB" dirty="0"/>
          </a:p>
        </p:txBody>
      </p:sp>
      <p:sp>
        <p:nvSpPr>
          <p:cNvPr id="4" name="Segnaposto numero diapositiva 3"/>
          <p:cNvSpPr>
            <a:spLocks noGrp="1"/>
          </p:cNvSpPr>
          <p:nvPr>
            <p:ph type="sldNum" sz="quarter" idx="12"/>
          </p:nvPr>
        </p:nvSpPr>
        <p:spPr>
          <a:xfrm>
            <a:off x="10558299" y="6494159"/>
            <a:ext cx="1052508" cy="365125"/>
          </a:xfrm>
        </p:spPr>
        <p:txBody>
          <a:bodyPr/>
          <a:lstStyle/>
          <a:p>
            <a:fld id="{5CE5AED5-0585-4EAF-A7DF-C2F0C4AB30D7}" type="slidenum">
              <a:rPr lang="en-GB" smtClean="0"/>
              <a:pPr/>
              <a:t>33</a:t>
            </a:fld>
            <a:endParaRPr lang="en-GB"/>
          </a:p>
        </p:txBody>
      </p:sp>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6169" y="2148204"/>
            <a:ext cx="5547907" cy="3185347"/>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61211" y="2148204"/>
            <a:ext cx="5714619" cy="3185348"/>
          </a:xfrm>
          <a:prstGeom prst="rect">
            <a:avLst/>
          </a:prstGeom>
        </p:spPr>
      </p:pic>
      <p:sp>
        <p:nvSpPr>
          <p:cNvPr id="8" name="Rettangolo 7"/>
          <p:cNvSpPr/>
          <p:nvPr/>
        </p:nvSpPr>
        <p:spPr>
          <a:xfrm>
            <a:off x="1749343" y="1773620"/>
            <a:ext cx="2881558" cy="369332"/>
          </a:xfrm>
          <a:prstGeom prst="rect">
            <a:avLst/>
          </a:prstGeom>
        </p:spPr>
        <p:txBody>
          <a:bodyPr wrap="none">
            <a:spAutoFit/>
          </a:bodyPr>
          <a:lstStyle/>
          <a:p>
            <a:pPr algn="just"/>
            <a:r>
              <a:rPr lang="en-GB" b="1" dirty="0" smtClean="0"/>
              <a:t>ITF input power: P=10 W</a:t>
            </a:r>
            <a:endParaRPr lang="en-GB" b="1" dirty="0"/>
          </a:p>
        </p:txBody>
      </p:sp>
      <p:sp>
        <p:nvSpPr>
          <p:cNvPr id="9" name="Rettangolo 8"/>
          <p:cNvSpPr/>
          <p:nvPr/>
        </p:nvSpPr>
        <p:spPr>
          <a:xfrm>
            <a:off x="7573855" y="1769182"/>
            <a:ext cx="3070712" cy="369332"/>
          </a:xfrm>
          <a:prstGeom prst="rect">
            <a:avLst/>
          </a:prstGeom>
        </p:spPr>
        <p:txBody>
          <a:bodyPr wrap="none">
            <a:spAutoFit/>
          </a:bodyPr>
          <a:lstStyle/>
          <a:p>
            <a:pPr algn="just"/>
            <a:r>
              <a:rPr lang="en-GB" b="1" dirty="0" smtClean="0"/>
              <a:t>ITF input power: P=17.5 W</a:t>
            </a:r>
            <a:endParaRPr lang="en-GB" b="1" dirty="0"/>
          </a:p>
        </p:txBody>
      </p:sp>
      <p:sp>
        <p:nvSpPr>
          <p:cNvPr id="10" name="Rettangolo 9"/>
          <p:cNvSpPr/>
          <p:nvPr/>
        </p:nvSpPr>
        <p:spPr>
          <a:xfrm>
            <a:off x="416169" y="5328499"/>
            <a:ext cx="5547907" cy="923330"/>
          </a:xfrm>
          <a:prstGeom prst="rect">
            <a:avLst/>
          </a:prstGeom>
        </p:spPr>
        <p:txBody>
          <a:bodyPr wrap="square">
            <a:spAutoFit/>
          </a:bodyPr>
          <a:lstStyle/>
          <a:p>
            <a:pPr algn="just"/>
            <a:r>
              <a:rPr lang="en-GB" dirty="0" smtClean="0"/>
              <a:t>The effect </a:t>
            </a:r>
            <a:r>
              <a:rPr lang="en-GB" dirty="0"/>
              <a:t>was a decreasing of the sideband gain, </a:t>
            </a:r>
            <a:r>
              <a:rPr lang="en-GB" dirty="0" smtClean="0"/>
              <a:t>accordingly with optical simulations</a:t>
            </a:r>
            <a:r>
              <a:rPr lang="en-GB" baseline="30000" dirty="0" smtClean="0"/>
              <a:t>1</a:t>
            </a:r>
            <a:r>
              <a:rPr lang="en-GB" dirty="0" smtClean="0"/>
              <a:t>. Confirmed </a:t>
            </a:r>
            <a:r>
              <a:rPr lang="en-GB" dirty="0"/>
              <a:t>the reliability of the </a:t>
            </a:r>
            <a:r>
              <a:rPr lang="en-GB" dirty="0" smtClean="0"/>
              <a:t>models adopted </a:t>
            </a:r>
            <a:r>
              <a:rPr lang="en-GB" dirty="0"/>
              <a:t>in the </a:t>
            </a:r>
            <a:r>
              <a:rPr lang="en-GB" dirty="0" smtClean="0"/>
              <a:t>simulations.</a:t>
            </a:r>
            <a:endParaRPr lang="en-GB" dirty="0"/>
          </a:p>
        </p:txBody>
      </p:sp>
      <p:sp>
        <p:nvSpPr>
          <p:cNvPr id="11" name="Rettangolo 10"/>
          <p:cNvSpPr/>
          <p:nvPr/>
        </p:nvSpPr>
        <p:spPr>
          <a:xfrm>
            <a:off x="6061211" y="5328499"/>
            <a:ext cx="6096000" cy="1200329"/>
          </a:xfrm>
          <a:prstGeom prst="rect">
            <a:avLst/>
          </a:prstGeom>
        </p:spPr>
        <p:txBody>
          <a:bodyPr>
            <a:spAutoFit/>
          </a:bodyPr>
          <a:lstStyle/>
          <a:p>
            <a:pPr algn="ctr"/>
            <a:r>
              <a:rPr lang="en-GB" dirty="0"/>
              <a:t>B</a:t>
            </a:r>
            <a:r>
              <a:rPr lang="en-GB" dirty="0" smtClean="0"/>
              <a:t>est compensation obtained with actuation power: </a:t>
            </a:r>
          </a:p>
          <a:p>
            <a:pPr algn="ctr"/>
            <a:r>
              <a:rPr lang="en-GB" dirty="0" smtClean="0"/>
              <a:t>P</a:t>
            </a:r>
            <a:r>
              <a:rPr lang="en-GB" baseline="-25000" dirty="0" smtClean="0"/>
              <a:t>IN</a:t>
            </a:r>
            <a:r>
              <a:rPr lang="en-GB" dirty="0" smtClean="0"/>
              <a:t>= </a:t>
            </a:r>
            <a:r>
              <a:rPr lang="en-GB" dirty="0"/>
              <a:t>125 </a:t>
            </a:r>
            <a:r>
              <a:rPr lang="en-GB" dirty="0" err="1" smtClean="0"/>
              <a:t>mW</a:t>
            </a:r>
            <a:r>
              <a:rPr lang="en-GB" dirty="0" smtClean="0"/>
              <a:t> P</a:t>
            </a:r>
            <a:r>
              <a:rPr lang="en-GB" baseline="-25000" dirty="0" smtClean="0"/>
              <a:t>OUT</a:t>
            </a:r>
            <a:r>
              <a:rPr lang="en-GB" dirty="0" smtClean="0"/>
              <a:t>= 250 </a:t>
            </a:r>
            <a:r>
              <a:rPr lang="en-GB" dirty="0" err="1" smtClean="0"/>
              <a:t>mW</a:t>
            </a:r>
            <a:r>
              <a:rPr lang="en-GB" dirty="0" smtClean="0"/>
              <a:t>.      </a:t>
            </a:r>
          </a:p>
          <a:p>
            <a:pPr algn="ctr"/>
            <a:r>
              <a:rPr lang="en-GB" dirty="0" smtClean="0"/>
              <a:t>Improvement </a:t>
            </a:r>
            <a:r>
              <a:rPr lang="en-GB" dirty="0"/>
              <a:t>of the sidebands </a:t>
            </a:r>
            <a:r>
              <a:rPr lang="en-GB" dirty="0" smtClean="0"/>
              <a:t>gain:</a:t>
            </a:r>
            <a:endParaRPr lang="en-GB" dirty="0"/>
          </a:p>
          <a:p>
            <a:pPr algn="ctr"/>
            <a:r>
              <a:rPr lang="en-GB" dirty="0" smtClean="0"/>
              <a:t>G=8.8 </a:t>
            </a:r>
            <a:r>
              <a:rPr lang="en-GB" dirty="0">
                <a:cs typeface="Arial" panose="020B0604020202020204" pitchFamily="34" charset="0"/>
              </a:rPr>
              <a:t>→ </a:t>
            </a:r>
            <a:r>
              <a:rPr lang="en-GB" dirty="0" smtClean="0">
                <a:cs typeface="Arial" panose="020B0604020202020204" pitchFamily="34" charset="0"/>
              </a:rPr>
              <a:t>G=</a:t>
            </a:r>
            <a:r>
              <a:rPr lang="en-GB" dirty="0" smtClean="0"/>
              <a:t>10.2 (+14%).</a:t>
            </a:r>
            <a:endParaRPr lang="en-GB" dirty="0"/>
          </a:p>
        </p:txBody>
      </p:sp>
      <p:sp>
        <p:nvSpPr>
          <p:cNvPr id="12"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sp>
        <p:nvSpPr>
          <p:cNvPr id="14" name="Segnaposto piè di pagina 10"/>
          <p:cNvSpPr txBox="1">
            <a:spLocks/>
          </p:cNvSpPr>
          <p:nvPr/>
        </p:nvSpPr>
        <p:spPr>
          <a:xfrm>
            <a:off x="0" y="6240758"/>
            <a:ext cx="476834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smtClean="0">
                <a:solidFill>
                  <a:prstClr val="black"/>
                </a:solidFill>
              </a:rPr>
              <a:t>1</a:t>
            </a:r>
            <a:r>
              <a:rPr lang="en-GB" smtClean="0">
                <a:solidFill>
                  <a:prstClr val="black"/>
                </a:solidFill>
              </a:rPr>
              <a:t>TCS-Aberration Control: update, simulations and planning VIR-0855A-17</a:t>
            </a:r>
            <a:endParaRPr lang="en-GB" dirty="0">
              <a:solidFill>
                <a:prstClr val="black"/>
              </a:solidFill>
            </a:endParaRPr>
          </a:p>
        </p:txBody>
      </p:sp>
    </p:spTree>
    <p:extLst>
      <p:ext uri="{BB962C8B-B14F-4D97-AF65-F5344CB8AC3E}">
        <p14:creationId xmlns:p14="http://schemas.microsoft.com/office/powerpoint/2010/main" xmlns="" val="36561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Power recycling cavity gain improvement</a:t>
            </a:r>
          </a:p>
        </p:txBody>
      </p:sp>
      <p:sp>
        <p:nvSpPr>
          <p:cNvPr id="3" name="Segnaposto contenuto 2"/>
          <p:cNvSpPr>
            <a:spLocks noGrp="1"/>
          </p:cNvSpPr>
          <p:nvPr>
            <p:ph idx="1"/>
          </p:nvPr>
        </p:nvSpPr>
        <p:spPr>
          <a:xfrm>
            <a:off x="581192" y="2180496"/>
            <a:ext cx="5016577" cy="3678303"/>
          </a:xfrm>
        </p:spPr>
        <p:txBody>
          <a:bodyPr/>
          <a:lstStyle/>
          <a:p>
            <a:pPr algn="just"/>
            <a:r>
              <a:rPr lang="en-GB" dirty="0">
                <a:solidFill>
                  <a:schemeClr val="tx1"/>
                </a:solidFill>
              </a:rPr>
              <a:t>With the increase of the input power and no TCS the sidebands gain progressively decreased for the arising of the thermal effects, as expected</a:t>
            </a:r>
            <a:r>
              <a:rPr lang="en-GB" dirty="0" smtClean="0">
                <a:solidFill>
                  <a:schemeClr val="tx1"/>
                </a:solidFill>
              </a:rPr>
              <a:t>.</a:t>
            </a:r>
          </a:p>
          <a:p>
            <a:pPr algn="just"/>
            <a:endParaRPr lang="en-GB" dirty="0">
              <a:solidFill>
                <a:schemeClr val="tx1"/>
              </a:solidFill>
            </a:endParaRPr>
          </a:p>
          <a:p>
            <a:pPr algn="just"/>
            <a:r>
              <a:rPr lang="en-GB" dirty="0">
                <a:solidFill>
                  <a:schemeClr val="tx1"/>
                </a:solidFill>
              </a:rPr>
              <a:t>When the TCS has been engaged, </a:t>
            </a:r>
            <a:r>
              <a:rPr lang="en-GB" dirty="0" smtClean="0">
                <a:solidFill>
                  <a:schemeClr val="tx1"/>
                </a:solidFill>
              </a:rPr>
              <a:t>the DAS </a:t>
            </a:r>
            <a:r>
              <a:rPr lang="en-GB" dirty="0">
                <a:solidFill>
                  <a:schemeClr val="tx1"/>
                </a:solidFill>
              </a:rPr>
              <a:t>actuators have been able to restore a good working point</a:t>
            </a:r>
            <a:r>
              <a:rPr lang="en-GB" dirty="0" smtClean="0">
                <a:solidFill>
                  <a:schemeClr val="tx1"/>
                </a:solidFill>
              </a:rPr>
              <a:t>.</a:t>
            </a:r>
            <a:endParaRPr lang="en-GB" dirty="0">
              <a:solidFill>
                <a:schemeClr val="tx1"/>
              </a:solidFill>
            </a:endParaRPr>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34</a:t>
            </a:fld>
            <a:endParaRPr lang="en-GB"/>
          </a:p>
        </p:txBody>
      </p:sp>
      <p:sp>
        <p:nvSpPr>
          <p:cNvPr id="6" name="Segnaposto piè di pagina 5"/>
          <p:cNvSpPr>
            <a:spLocks noGrp="1"/>
          </p:cNvSpPr>
          <p:nvPr>
            <p:ph type="ftr" sz="quarter" idx="11"/>
          </p:nvPr>
        </p:nvSpPr>
        <p:spPr>
          <a:xfrm>
            <a:off x="581190" y="6494159"/>
            <a:ext cx="7317429" cy="365125"/>
          </a:xfrm>
        </p:spPr>
        <p:txBody>
          <a:bodyPr/>
          <a:lstStyle/>
          <a:p>
            <a:r>
              <a:rPr lang="en-GB" dirty="0" smtClean="0"/>
              <a:t>L. Aiello - Development of new approaches for optical aberration control in gravitational wave interferometers</a:t>
            </a:r>
            <a:endParaRPr lang="en-GB" dirty="0"/>
          </a:p>
        </p:txBody>
      </p:sp>
      <p:pic>
        <p:nvPicPr>
          <p:cNvPr id="7" name="Immagine 6">
            <a:extLst>
              <a:ext uri="{FF2B5EF4-FFF2-40B4-BE49-F238E27FC236}">
                <a16:creationId xmlns="" xmlns:a16="http://schemas.microsoft.com/office/drawing/2014/main" id="{5268564F-5A43-A44E-8CF6-E0C57F33B07E}"/>
              </a:ext>
            </a:extLst>
          </p:cNvPr>
          <p:cNvPicPr>
            <a:picLocks noChangeAspect="1"/>
          </p:cNvPicPr>
          <p:nvPr/>
        </p:nvPicPr>
        <p:blipFill rotWithShape="1">
          <a:blip r:embed="rId2" cstate="print"/>
          <a:srcRect l="9912" r="5167" b="4005"/>
          <a:stretch/>
        </p:blipFill>
        <p:spPr>
          <a:xfrm>
            <a:off x="6404920" y="2113879"/>
            <a:ext cx="5317257" cy="3842258"/>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37910" y="2145030"/>
            <a:ext cx="5383530" cy="3939540"/>
          </a:xfrm>
          <a:prstGeom prst="rect">
            <a:avLst/>
          </a:prstGeom>
        </p:spPr>
      </p:pic>
      <p:pic>
        <p:nvPicPr>
          <p:cNvPr id="10" name="Immagine 9"/>
          <p:cNvPicPr>
            <a:picLocks noChangeAspect="1"/>
          </p:cNvPicPr>
          <p:nvPr/>
        </p:nvPicPr>
        <p:blipFill rotWithShape="1">
          <a:blip r:embed="rId3" cstate="print">
            <a:extLst>
              <a:ext uri="{28A0092B-C50C-407E-A947-70E740481C1C}">
                <a14:useLocalDpi xmlns:a14="http://schemas.microsoft.com/office/drawing/2010/main" xmlns="" val="0"/>
              </a:ext>
            </a:extLst>
          </a:blip>
          <a:srcRect l="50318" t="94294" r="39066"/>
          <a:stretch/>
        </p:blipFill>
        <p:spPr>
          <a:xfrm>
            <a:off x="8829675" y="5874893"/>
            <a:ext cx="571500" cy="224790"/>
          </a:xfrm>
          <a:prstGeom prst="rect">
            <a:avLst/>
          </a:prstGeom>
        </p:spPr>
      </p:pic>
      <p:pic>
        <p:nvPicPr>
          <p:cNvPr id="12" name="Immagine 11" descr="Ritaglio schermata"/>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85535" y="3907154"/>
            <a:ext cx="152399" cy="200025"/>
          </a:xfrm>
          <a:prstGeom prst="rect">
            <a:avLst/>
          </a:prstGeom>
        </p:spPr>
      </p:pic>
    </p:spTree>
    <p:extLst>
      <p:ext uri="{BB962C8B-B14F-4D97-AF65-F5344CB8AC3E}">
        <p14:creationId xmlns:p14="http://schemas.microsoft.com/office/powerpoint/2010/main" xmlns="" val="9654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56112" y="3165795"/>
            <a:ext cx="5366965" cy="3055671"/>
          </a:xfrm>
          <a:prstGeom prst="rect">
            <a:avLst/>
          </a:prstGeom>
        </p:spPr>
      </p:pic>
      <p:sp>
        <p:nvSpPr>
          <p:cNvPr id="2" name="Titolo 1"/>
          <p:cNvSpPr>
            <a:spLocks noGrp="1"/>
          </p:cNvSpPr>
          <p:nvPr>
            <p:ph type="title"/>
          </p:nvPr>
        </p:nvSpPr>
        <p:spPr/>
        <p:txBody>
          <a:bodyPr/>
          <a:lstStyle/>
          <a:p>
            <a:r>
              <a:rPr lang="en-GB" dirty="0" err="1" smtClean="0"/>
              <a:t>Intracavity</a:t>
            </a:r>
            <a:r>
              <a:rPr lang="en-GB" dirty="0" smtClean="0"/>
              <a:t> power increase and darker fringe</a:t>
            </a:r>
            <a:endParaRPr lang="en-GB" dirty="0"/>
          </a:p>
        </p:txBody>
      </p:sp>
      <p:sp>
        <p:nvSpPr>
          <p:cNvPr id="4" name="Segnaposto numero diapositiva 3"/>
          <p:cNvSpPr>
            <a:spLocks noGrp="1"/>
          </p:cNvSpPr>
          <p:nvPr>
            <p:ph type="sldNum" sz="quarter" idx="12"/>
          </p:nvPr>
        </p:nvSpPr>
        <p:spPr>
          <a:xfrm>
            <a:off x="10558300" y="6490328"/>
            <a:ext cx="1052508" cy="365125"/>
          </a:xfrm>
        </p:spPr>
        <p:txBody>
          <a:bodyPr/>
          <a:lstStyle/>
          <a:p>
            <a:fld id="{5CE5AED5-0585-4EAF-A7DF-C2F0C4AB30D7}" type="slidenum">
              <a:rPr lang="en-GB" smtClean="0"/>
              <a:pPr/>
              <a:t>35</a:t>
            </a:fld>
            <a:endParaRPr lang="en-GB" dirty="0"/>
          </a:p>
        </p:txBody>
      </p:sp>
      <p:pic>
        <p:nvPicPr>
          <p:cNvPr id="5" name="Immagin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1190" y="3165795"/>
            <a:ext cx="5483130" cy="3055671"/>
          </a:xfrm>
          <a:prstGeom prst="rect">
            <a:avLst/>
          </a:prstGeom>
        </p:spPr>
      </p:pic>
      <p:cxnSp>
        <p:nvCxnSpPr>
          <p:cNvPr id="10" name="Connettore 2 9"/>
          <p:cNvCxnSpPr/>
          <p:nvPr/>
        </p:nvCxnSpPr>
        <p:spPr>
          <a:xfrm flipH="1" flipV="1">
            <a:off x="1039562" y="3604624"/>
            <a:ext cx="869661" cy="93931"/>
          </a:xfrm>
          <a:prstGeom prst="straightConnector1">
            <a:avLst/>
          </a:prstGeom>
          <a:ln w="25400">
            <a:solidFill>
              <a:srgbClr val="0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flipV="1">
            <a:off x="1171938" y="4360083"/>
            <a:ext cx="223101" cy="485936"/>
          </a:xfrm>
          <a:prstGeom prst="straightConnector1">
            <a:avLst/>
          </a:prstGeom>
          <a:ln w="25400">
            <a:solidFill>
              <a:srgbClr val="0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19" name="Rettangolo 18"/>
          <p:cNvSpPr/>
          <p:nvPr/>
        </p:nvSpPr>
        <p:spPr>
          <a:xfrm>
            <a:off x="1909223" y="3375390"/>
            <a:ext cx="2247731" cy="646331"/>
          </a:xfrm>
          <a:prstGeom prst="rect">
            <a:avLst/>
          </a:prstGeom>
        </p:spPr>
        <p:txBody>
          <a:bodyPr wrap="none">
            <a:spAutoFit/>
          </a:bodyPr>
          <a:lstStyle/>
          <a:p>
            <a:pPr algn="just"/>
            <a:r>
              <a:rPr lang="en-GB" dirty="0" smtClean="0">
                <a:solidFill>
                  <a:srgbClr val="0070C0"/>
                </a:solidFill>
              </a:rPr>
              <a:t>N arm (B7): 630 </a:t>
            </a:r>
            <a:r>
              <a:rPr lang="en-GB" dirty="0" err="1" smtClean="0">
                <a:solidFill>
                  <a:srgbClr val="0070C0"/>
                </a:solidFill>
              </a:rPr>
              <a:t>mW</a:t>
            </a:r>
            <a:r>
              <a:rPr lang="en-GB" dirty="0" smtClean="0">
                <a:solidFill>
                  <a:srgbClr val="000000"/>
                </a:solidFill>
              </a:rPr>
              <a:t/>
            </a:r>
            <a:br>
              <a:rPr lang="en-GB" dirty="0" smtClean="0">
                <a:solidFill>
                  <a:srgbClr val="000000"/>
                </a:solidFill>
              </a:rPr>
            </a:br>
            <a:r>
              <a:rPr lang="en-GB" dirty="0" smtClean="0">
                <a:solidFill>
                  <a:srgbClr val="ED7D31">
                    <a:lumMod val="75000"/>
                  </a:srgbClr>
                </a:solidFill>
              </a:rPr>
              <a:t>W arm (B8): 610 </a:t>
            </a:r>
            <a:r>
              <a:rPr lang="en-GB" dirty="0" err="1" smtClean="0">
                <a:solidFill>
                  <a:srgbClr val="ED7D31">
                    <a:lumMod val="75000"/>
                  </a:srgbClr>
                </a:solidFill>
              </a:rPr>
              <a:t>mW</a:t>
            </a:r>
            <a:endParaRPr lang="en-GB" dirty="0">
              <a:solidFill>
                <a:srgbClr val="ED7D31">
                  <a:lumMod val="75000"/>
                </a:srgbClr>
              </a:solidFill>
            </a:endParaRPr>
          </a:p>
        </p:txBody>
      </p:sp>
      <p:sp>
        <p:nvSpPr>
          <p:cNvPr id="20" name="Rettangolo 19"/>
          <p:cNvSpPr/>
          <p:nvPr/>
        </p:nvSpPr>
        <p:spPr>
          <a:xfrm>
            <a:off x="1352830" y="4522854"/>
            <a:ext cx="2247731" cy="646331"/>
          </a:xfrm>
          <a:prstGeom prst="rect">
            <a:avLst/>
          </a:prstGeom>
        </p:spPr>
        <p:txBody>
          <a:bodyPr wrap="none">
            <a:spAutoFit/>
          </a:bodyPr>
          <a:lstStyle/>
          <a:p>
            <a:pPr algn="just"/>
            <a:r>
              <a:rPr lang="en-GB" dirty="0" smtClean="0">
                <a:solidFill>
                  <a:srgbClr val="0070C0"/>
                </a:solidFill>
              </a:rPr>
              <a:t>N arm (B7): 455 </a:t>
            </a:r>
            <a:r>
              <a:rPr lang="en-GB" dirty="0" err="1" smtClean="0">
                <a:solidFill>
                  <a:srgbClr val="0070C0"/>
                </a:solidFill>
              </a:rPr>
              <a:t>mW</a:t>
            </a:r>
            <a:r>
              <a:rPr lang="en-GB" dirty="0" smtClean="0">
                <a:solidFill>
                  <a:srgbClr val="000000"/>
                </a:solidFill>
              </a:rPr>
              <a:t/>
            </a:r>
            <a:br>
              <a:rPr lang="en-GB" dirty="0" smtClean="0">
                <a:solidFill>
                  <a:srgbClr val="000000"/>
                </a:solidFill>
              </a:rPr>
            </a:br>
            <a:r>
              <a:rPr lang="en-GB" dirty="0" smtClean="0">
                <a:solidFill>
                  <a:srgbClr val="ED7D31">
                    <a:lumMod val="75000"/>
                  </a:srgbClr>
                </a:solidFill>
              </a:rPr>
              <a:t>W arm (B8): 435 </a:t>
            </a:r>
            <a:r>
              <a:rPr lang="en-GB" dirty="0" err="1" smtClean="0">
                <a:solidFill>
                  <a:srgbClr val="ED7D31">
                    <a:lumMod val="75000"/>
                  </a:srgbClr>
                </a:solidFill>
              </a:rPr>
              <a:t>mW</a:t>
            </a:r>
            <a:endParaRPr lang="en-GB" dirty="0">
              <a:solidFill>
                <a:srgbClr val="ED7D31">
                  <a:lumMod val="75000"/>
                </a:srgbClr>
              </a:solidFill>
            </a:endParaRPr>
          </a:p>
        </p:txBody>
      </p:sp>
      <p:sp>
        <p:nvSpPr>
          <p:cNvPr id="21" name="Segnaposto contenuto 2"/>
          <p:cNvSpPr>
            <a:spLocks noGrp="1"/>
          </p:cNvSpPr>
          <p:nvPr>
            <p:ph idx="1"/>
          </p:nvPr>
        </p:nvSpPr>
        <p:spPr>
          <a:xfrm>
            <a:off x="422930" y="1802556"/>
            <a:ext cx="5641390" cy="1457755"/>
          </a:xfrm>
        </p:spPr>
        <p:txBody>
          <a:bodyPr>
            <a:normAutofit/>
          </a:bodyPr>
          <a:lstStyle/>
          <a:p>
            <a:pPr algn="just"/>
            <a:r>
              <a:rPr lang="en-GB" dirty="0" smtClean="0">
                <a:solidFill>
                  <a:srgbClr val="000000"/>
                </a:solidFill>
              </a:rPr>
              <a:t>Around </a:t>
            </a:r>
            <a:r>
              <a:rPr lang="en-GB" dirty="0">
                <a:solidFill>
                  <a:srgbClr val="000000"/>
                </a:solidFill>
              </a:rPr>
              <a:t>30% of the power lost in the first 200 seconds after the begin of the lock</a:t>
            </a:r>
            <a:r>
              <a:rPr lang="en-GB" baseline="30000" dirty="0">
                <a:solidFill>
                  <a:srgbClr val="000000"/>
                </a:solidFill>
              </a:rPr>
              <a:t>1</a:t>
            </a:r>
            <a:r>
              <a:rPr lang="en-GB" dirty="0">
                <a:solidFill>
                  <a:srgbClr val="000000"/>
                </a:solidFill>
              </a:rPr>
              <a:t>. </a:t>
            </a:r>
          </a:p>
          <a:p>
            <a:pPr algn="just"/>
            <a:r>
              <a:rPr lang="en-GB" dirty="0">
                <a:solidFill>
                  <a:srgbClr val="000000"/>
                </a:solidFill>
              </a:rPr>
              <a:t>Possible reason: presence of HOMs circulating in the FP cavities due to the wrong values of the ETMs RoCs</a:t>
            </a:r>
            <a:r>
              <a:rPr lang="en-GB" baseline="30000" dirty="0">
                <a:solidFill>
                  <a:srgbClr val="000000"/>
                </a:solidFill>
              </a:rPr>
              <a:t>2</a:t>
            </a:r>
            <a:r>
              <a:rPr lang="en-GB" dirty="0" smtClean="0">
                <a:solidFill>
                  <a:srgbClr val="000000"/>
                </a:solidFill>
              </a:rPr>
              <a:t>.</a:t>
            </a:r>
            <a:endParaRPr lang="en-GB" dirty="0">
              <a:solidFill>
                <a:srgbClr val="000000"/>
              </a:solidFill>
            </a:endParaRPr>
          </a:p>
        </p:txBody>
      </p:sp>
      <p:sp>
        <p:nvSpPr>
          <p:cNvPr id="24" name="Segnaposto piè di pagina 10"/>
          <p:cNvSpPr txBox="1">
            <a:spLocks/>
          </p:cNvSpPr>
          <p:nvPr/>
        </p:nvSpPr>
        <p:spPr>
          <a:xfrm>
            <a:off x="-1" y="6153409"/>
            <a:ext cx="476834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smtClean="0">
                <a:solidFill>
                  <a:prstClr val="black"/>
                </a:solidFill>
              </a:rPr>
              <a:t>1</a:t>
            </a:r>
            <a:r>
              <a:rPr lang="en-GB" smtClean="0">
                <a:solidFill>
                  <a:prstClr val="black"/>
                </a:solidFill>
              </a:rPr>
              <a:t>Advanced Virgo Commissioning Report to the STAC VIR-0676A-18</a:t>
            </a:r>
            <a:endParaRPr lang="en-GB" dirty="0">
              <a:solidFill>
                <a:prstClr val="black"/>
              </a:solidFill>
            </a:endParaRPr>
          </a:p>
        </p:txBody>
      </p:sp>
      <p:sp>
        <p:nvSpPr>
          <p:cNvPr id="25" name="Segnaposto piè di pagina 10"/>
          <p:cNvSpPr txBox="1">
            <a:spLocks/>
          </p:cNvSpPr>
          <p:nvPr/>
        </p:nvSpPr>
        <p:spPr>
          <a:xfrm>
            <a:off x="158709" y="6336545"/>
            <a:ext cx="332665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dirty="0" smtClean="0">
                <a:solidFill>
                  <a:prstClr val="black"/>
                </a:solidFill>
              </a:rPr>
              <a:t>2</a:t>
            </a:r>
            <a:r>
              <a:rPr lang="en-GB" dirty="0" smtClean="0">
                <a:solidFill>
                  <a:prstClr val="black"/>
                </a:solidFill>
              </a:rPr>
              <a:t>TCS </a:t>
            </a:r>
            <a:r>
              <a:rPr lang="en-GB" dirty="0">
                <a:solidFill>
                  <a:prstClr val="black"/>
                </a:solidFill>
              </a:rPr>
              <a:t>activity: tests with ETM RHs, </a:t>
            </a:r>
            <a:r>
              <a:rPr lang="en-GB" dirty="0" smtClean="0">
                <a:solidFill>
                  <a:prstClr val="black"/>
                </a:solidFill>
              </a:rPr>
              <a:t>VIR-0624A-18</a:t>
            </a:r>
            <a:endParaRPr lang="en-GB" dirty="0">
              <a:solidFill>
                <a:prstClr val="black"/>
              </a:solidFill>
            </a:endParaRPr>
          </a:p>
        </p:txBody>
      </p:sp>
      <p:sp>
        <p:nvSpPr>
          <p:cNvPr id="26" name="Segnaposto contenuto 2"/>
          <p:cNvSpPr txBox="1">
            <a:spLocks/>
          </p:cNvSpPr>
          <p:nvPr/>
        </p:nvSpPr>
        <p:spPr>
          <a:xfrm>
            <a:off x="6096000" y="3941957"/>
            <a:ext cx="6300256" cy="145775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endParaRPr lang="en-GB" dirty="0">
              <a:solidFill>
                <a:srgbClr val="000000"/>
              </a:solidFill>
            </a:endParaRPr>
          </a:p>
        </p:txBody>
      </p:sp>
      <p:sp>
        <p:nvSpPr>
          <p:cNvPr id="28" name="Segnaposto contenuto 2"/>
          <p:cNvSpPr txBox="1">
            <a:spLocks/>
          </p:cNvSpPr>
          <p:nvPr/>
        </p:nvSpPr>
        <p:spPr>
          <a:xfrm>
            <a:off x="6096000" y="1752650"/>
            <a:ext cx="5717372" cy="145775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smtClean="0">
                <a:solidFill>
                  <a:srgbClr val="000000"/>
                </a:solidFill>
              </a:rPr>
              <a:t>Commissioning </a:t>
            </a:r>
            <a:r>
              <a:rPr lang="en-GB" dirty="0">
                <a:solidFill>
                  <a:srgbClr val="000000"/>
                </a:solidFill>
              </a:rPr>
              <a:t>tests with the ETMs RHs carried on in </a:t>
            </a:r>
            <a:r>
              <a:rPr lang="en-GB" dirty="0" smtClean="0">
                <a:solidFill>
                  <a:srgbClr val="000000"/>
                </a:solidFill>
              </a:rPr>
              <a:t>order to try to reduce the gap between </a:t>
            </a:r>
            <a:r>
              <a:rPr lang="en-GB" dirty="0" smtClean="0">
                <a:solidFill>
                  <a:schemeClr val="tx1"/>
                </a:solidFill>
              </a:rPr>
              <a:t>the </a:t>
            </a:r>
            <a:r>
              <a:rPr lang="en-GB" dirty="0">
                <a:solidFill>
                  <a:schemeClr val="tx1"/>
                </a:solidFill>
              </a:rPr>
              <a:t>real ETMs </a:t>
            </a:r>
            <a:r>
              <a:rPr lang="en-GB" dirty="0" err="1">
                <a:solidFill>
                  <a:schemeClr val="tx1"/>
                </a:solidFill>
              </a:rPr>
              <a:t>RoC</a:t>
            </a:r>
            <a:r>
              <a:rPr lang="en-GB" dirty="0">
                <a:solidFill>
                  <a:schemeClr val="tx1"/>
                </a:solidFill>
              </a:rPr>
              <a:t> value and the nominal one and to see if this could minimize the power drop inside the FP cavities</a:t>
            </a:r>
            <a:r>
              <a:rPr lang="en-GB" dirty="0" smtClean="0">
                <a:solidFill>
                  <a:schemeClr val="tx1"/>
                </a:solidFill>
              </a:rPr>
              <a:t>.</a:t>
            </a:r>
            <a:endParaRPr lang="en-GB" dirty="0">
              <a:solidFill>
                <a:schemeClr val="tx1"/>
              </a:solidFill>
            </a:endParaRPr>
          </a:p>
        </p:txBody>
      </p:sp>
      <p:sp>
        <p:nvSpPr>
          <p:cNvPr id="33" name="Segnaposto contenuto 2"/>
          <p:cNvSpPr txBox="1">
            <a:spLocks/>
          </p:cNvSpPr>
          <p:nvPr/>
        </p:nvSpPr>
        <p:spPr>
          <a:xfrm>
            <a:off x="3595202" y="5446996"/>
            <a:ext cx="6300256" cy="145775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endParaRPr lang="en-GB" dirty="0">
              <a:solidFill>
                <a:srgbClr val="000000"/>
              </a:solidFill>
            </a:endParaRPr>
          </a:p>
        </p:txBody>
      </p:sp>
      <p:sp>
        <p:nvSpPr>
          <p:cNvPr id="35" name="Rettangolo 34"/>
          <p:cNvSpPr/>
          <p:nvPr/>
        </p:nvSpPr>
        <p:spPr>
          <a:xfrm>
            <a:off x="9643900" y="4036058"/>
            <a:ext cx="2225715" cy="369332"/>
          </a:xfrm>
          <a:prstGeom prst="rect">
            <a:avLst/>
          </a:prstGeom>
        </p:spPr>
        <p:txBody>
          <a:bodyPr wrap="square">
            <a:spAutoFit/>
          </a:bodyPr>
          <a:lstStyle/>
          <a:p>
            <a:r>
              <a:rPr lang="en-GB" dirty="0"/>
              <a:t>A</a:t>
            </a:r>
            <a:r>
              <a:rPr lang="en-GB" dirty="0" smtClean="0"/>
              <a:t>rms </a:t>
            </a:r>
            <a:r>
              <a:rPr lang="en-GB" dirty="0"/>
              <a:t>power </a:t>
            </a:r>
            <a:r>
              <a:rPr lang="en-GB" dirty="0" smtClean="0"/>
              <a:t>increase</a:t>
            </a:r>
            <a:endParaRPr lang="en-GB" dirty="0"/>
          </a:p>
        </p:txBody>
      </p:sp>
      <p:sp>
        <p:nvSpPr>
          <p:cNvPr id="36" name="Rettangolo 35"/>
          <p:cNvSpPr/>
          <p:nvPr/>
        </p:nvSpPr>
        <p:spPr>
          <a:xfrm>
            <a:off x="10223870" y="5079883"/>
            <a:ext cx="1487994" cy="369332"/>
          </a:xfrm>
          <a:prstGeom prst="rect">
            <a:avLst/>
          </a:prstGeom>
        </p:spPr>
        <p:txBody>
          <a:bodyPr wrap="square">
            <a:spAutoFit/>
          </a:bodyPr>
          <a:lstStyle/>
          <a:p>
            <a:r>
              <a:rPr lang="en-GB" dirty="0" smtClean="0"/>
              <a:t>Darker fringe</a:t>
            </a:r>
            <a:endParaRPr lang="en-GB" dirty="0"/>
          </a:p>
        </p:txBody>
      </p:sp>
      <p:cxnSp>
        <p:nvCxnSpPr>
          <p:cNvPr id="37" name="Connettore 2 36"/>
          <p:cNvCxnSpPr/>
          <p:nvPr/>
        </p:nvCxnSpPr>
        <p:spPr>
          <a:xfrm flipH="1">
            <a:off x="7778262" y="4317141"/>
            <a:ext cx="1963615" cy="32224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flipH="1">
            <a:off x="9500905" y="5336567"/>
            <a:ext cx="796291" cy="401935"/>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4495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Intracavity</a:t>
            </a:r>
            <a:r>
              <a:rPr lang="en-GB" dirty="0"/>
              <a:t> power increase and darker fringe</a:t>
            </a:r>
          </a:p>
        </p:txBody>
      </p:sp>
      <p:sp>
        <p:nvSpPr>
          <p:cNvPr id="3" name="Segnaposto contenuto 2"/>
          <p:cNvSpPr>
            <a:spLocks noGrp="1"/>
          </p:cNvSpPr>
          <p:nvPr>
            <p:ph idx="1"/>
          </p:nvPr>
        </p:nvSpPr>
        <p:spPr>
          <a:xfrm>
            <a:off x="581193" y="2180496"/>
            <a:ext cx="3850562" cy="4354626"/>
          </a:xfrm>
        </p:spPr>
        <p:txBody>
          <a:bodyPr>
            <a:normAutofit/>
          </a:bodyPr>
          <a:lstStyle/>
          <a:p>
            <a:pPr algn="just"/>
            <a:r>
              <a:rPr lang="en-GB" dirty="0" smtClean="0">
                <a:solidFill>
                  <a:schemeClr val="tx1"/>
                </a:solidFill>
              </a:rPr>
              <a:t>Optical </a:t>
            </a:r>
            <a:r>
              <a:rPr lang="en-GB" dirty="0">
                <a:solidFill>
                  <a:schemeClr val="tx1"/>
                </a:solidFill>
              </a:rPr>
              <a:t>power in the arms</a:t>
            </a:r>
          </a:p>
          <a:p>
            <a:pPr algn="just">
              <a:buFont typeface="Arial" panose="020B0604020202020204" pitchFamily="34" charset="0"/>
              <a:buChar char="•"/>
            </a:pPr>
            <a:r>
              <a:rPr lang="en-GB" dirty="0" smtClean="0">
                <a:solidFill>
                  <a:schemeClr val="tx1"/>
                </a:solidFill>
              </a:rPr>
              <a:t>North </a:t>
            </a:r>
            <a:r>
              <a:rPr lang="en-GB" dirty="0">
                <a:solidFill>
                  <a:schemeClr val="tx1"/>
                </a:solidFill>
              </a:rPr>
              <a:t>arm: 455 </a:t>
            </a:r>
            <a:r>
              <a:rPr lang="en-GB" dirty="0" err="1">
                <a:solidFill>
                  <a:schemeClr val="tx1"/>
                </a:solidFill>
              </a:rPr>
              <a:t>mW</a:t>
            </a:r>
            <a:r>
              <a:rPr lang="en-GB" dirty="0">
                <a:solidFill>
                  <a:schemeClr val="tx1"/>
                </a:solidFill>
              </a:rPr>
              <a:t> </a:t>
            </a:r>
            <a:r>
              <a:rPr lang="en-GB" dirty="0">
                <a:solidFill>
                  <a:schemeClr val="tx1"/>
                </a:solidFill>
                <a:cs typeface="Arial" panose="020B0604020202020204" pitchFamily="34" charset="0"/>
              </a:rPr>
              <a:t>→ </a:t>
            </a:r>
            <a:r>
              <a:rPr lang="en-GB" dirty="0">
                <a:solidFill>
                  <a:schemeClr val="tx1"/>
                </a:solidFill>
              </a:rPr>
              <a:t>535 </a:t>
            </a:r>
            <a:r>
              <a:rPr lang="en-GB" dirty="0" err="1">
                <a:solidFill>
                  <a:schemeClr val="tx1"/>
                </a:solidFill>
              </a:rPr>
              <a:t>mW</a:t>
            </a:r>
            <a:r>
              <a:rPr lang="en-GB" dirty="0">
                <a:solidFill>
                  <a:schemeClr val="tx1"/>
                </a:solidFill>
              </a:rPr>
              <a:t>.</a:t>
            </a:r>
          </a:p>
          <a:p>
            <a:pPr algn="just">
              <a:buFont typeface="Arial" panose="020B0604020202020204" pitchFamily="34" charset="0"/>
              <a:buChar char="•"/>
            </a:pPr>
            <a:r>
              <a:rPr lang="en-GB" dirty="0">
                <a:solidFill>
                  <a:schemeClr val="tx1"/>
                </a:solidFill>
              </a:rPr>
              <a:t>West arm: 435 </a:t>
            </a:r>
            <a:r>
              <a:rPr lang="en-GB" dirty="0" err="1">
                <a:solidFill>
                  <a:schemeClr val="tx1"/>
                </a:solidFill>
              </a:rPr>
              <a:t>mW</a:t>
            </a:r>
            <a:r>
              <a:rPr lang="en-GB" dirty="0">
                <a:solidFill>
                  <a:schemeClr val="tx1"/>
                </a:solidFill>
              </a:rPr>
              <a:t> </a:t>
            </a:r>
            <a:r>
              <a:rPr lang="en-GB" dirty="0">
                <a:solidFill>
                  <a:schemeClr val="tx1"/>
                </a:solidFill>
                <a:cs typeface="Arial" panose="020B0604020202020204" pitchFamily="34" charset="0"/>
              </a:rPr>
              <a:t>→ </a:t>
            </a:r>
            <a:r>
              <a:rPr lang="en-GB" dirty="0">
                <a:solidFill>
                  <a:schemeClr val="tx1"/>
                </a:solidFill>
              </a:rPr>
              <a:t>520 </a:t>
            </a:r>
            <a:r>
              <a:rPr lang="en-GB" dirty="0" err="1">
                <a:solidFill>
                  <a:schemeClr val="tx1"/>
                </a:solidFill>
              </a:rPr>
              <a:t>mW</a:t>
            </a:r>
            <a:r>
              <a:rPr lang="en-GB" dirty="0">
                <a:solidFill>
                  <a:schemeClr val="tx1"/>
                </a:solidFill>
              </a:rPr>
              <a:t>.</a:t>
            </a:r>
          </a:p>
          <a:p>
            <a:pPr algn="just">
              <a:buFont typeface="Arial" panose="020B0604020202020204" pitchFamily="34" charset="0"/>
              <a:buChar char="•"/>
            </a:pPr>
            <a:r>
              <a:rPr lang="en-GB" dirty="0" smtClean="0">
                <a:solidFill>
                  <a:schemeClr val="tx1"/>
                </a:solidFill>
              </a:rPr>
              <a:t>Net </a:t>
            </a:r>
            <a:r>
              <a:rPr lang="en-GB" dirty="0">
                <a:solidFill>
                  <a:schemeClr val="tx1"/>
                </a:solidFill>
              </a:rPr>
              <a:t>increase of the intra-cavity power of about 15%. </a:t>
            </a:r>
          </a:p>
          <a:p>
            <a:pPr algn="just"/>
            <a:endParaRPr lang="en-GB" dirty="0" smtClean="0">
              <a:solidFill>
                <a:schemeClr val="tx1"/>
              </a:solidFill>
            </a:endParaRPr>
          </a:p>
          <a:p>
            <a:pPr algn="just"/>
            <a:r>
              <a:rPr lang="en-GB" dirty="0" smtClean="0">
                <a:solidFill>
                  <a:schemeClr val="tx1"/>
                </a:solidFill>
              </a:rPr>
              <a:t>Dark </a:t>
            </a:r>
            <a:r>
              <a:rPr lang="en-GB" dirty="0">
                <a:solidFill>
                  <a:schemeClr val="tx1"/>
                </a:solidFill>
              </a:rPr>
              <a:t>fringe</a:t>
            </a:r>
          </a:p>
          <a:p>
            <a:pPr algn="just">
              <a:buFont typeface="Arial" panose="020B0604020202020204" pitchFamily="34" charset="0"/>
              <a:buChar char="•"/>
            </a:pPr>
            <a:r>
              <a:rPr lang="en-GB" dirty="0" smtClean="0">
                <a:solidFill>
                  <a:schemeClr val="tx1"/>
                </a:solidFill>
              </a:rPr>
              <a:t>Power detected at </a:t>
            </a:r>
            <a:r>
              <a:rPr lang="en-GB" dirty="0">
                <a:solidFill>
                  <a:schemeClr val="tx1"/>
                </a:solidFill>
              </a:rPr>
              <a:t>the dark port:  </a:t>
            </a:r>
            <a:r>
              <a:rPr lang="en-GB" dirty="0" smtClean="0">
                <a:solidFill>
                  <a:schemeClr val="tx1"/>
                </a:solidFill>
              </a:rPr>
              <a:t>                 0.300 </a:t>
            </a:r>
            <a:r>
              <a:rPr lang="en-GB" dirty="0" err="1">
                <a:solidFill>
                  <a:schemeClr val="tx1"/>
                </a:solidFill>
              </a:rPr>
              <a:t>mW</a:t>
            </a:r>
            <a:r>
              <a:rPr lang="en-GB" dirty="0">
                <a:solidFill>
                  <a:schemeClr val="tx1"/>
                </a:solidFill>
              </a:rPr>
              <a:t> </a:t>
            </a:r>
            <a:r>
              <a:rPr lang="en-GB" dirty="0">
                <a:solidFill>
                  <a:schemeClr val="tx1"/>
                </a:solidFill>
                <a:cs typeface="Arial" panose="020B0604020202020204" pitchFamily="34" charset="0"/>
              </a:rPr>
              <a:t>→ </a:t>
            </a:r>
            <a:r>
              <a:rPr lang="en-GB" dirty="0">
                <a:solidFill>
                  <a:schemeClr val="tx1"/>
                </a:solidFill>
              </a:rPr>
              <a:t>0.179 </a:t>
            </a:r>
            <a:r>
              <a:rPr lang="en-GB" dirty="0" err="1">
                <a:solidFill>
                  <a:schemeClr val="tx1"/>
                </a:solidFill>
              </a:rPr>
              <a:t>mW</a:t>
            </a:r>
            <a:r>
              <a:rPr lang="en-GB" dirty="0">
                <a:solidFill>
                  <a:schemeClr val="tx1"/>
                </a:solidFill>
              </a:rPr>
              <a:t>.</a:t>
            </a:r>
          </a:p>
          <a:p>
            <a:pPr algn="just">
              <a:buFont typeface="Arial" panose="020B0604020202020204" pitchFamily="34" charset="0"/>
              <a:buChar char="•"/>
            </a:pPr>
            <a:r>
              <a:rPr lang="en-GB" dirty="0">
                <a:solidFill>
                  <a:schemeClr val="tx1"/>
                </a:solidFill>
              </a:rPr>
              <a:t>Improvement of around 68%.</a:t>
            </a:r>
          </a:p>
          <a:p>
            <a:pPr algn="just"/>
            <a:endParaRPr lang="en-GB" dirty="0">
              <a:solidFill>
                <a:schemeClr val="tx1"/>
              </a:solidFill>
            </a:endParaRPr>
          </a:p>
        </p:txBody>
      </p:sp>
      <p:sp>
        <p:nvSpPr>
          <p:cNvPr id="4" name="Segnaposto numero diapositiva 3"/>
          <p:cNvSpPr>
            <a:spLocks noGrp="1"/>
          </p:cNvSpPr>
          <p:nvPr>
            <p:ph type="sldNum" sz="quarter" idx="12"/>
          </p:nvPr>
        </p:nvSpPr>
        <p:spPr>
          <a:xfrm>
            <a:off x="10558299" y="6494159"/>
            <a:ext cx="1052508" cy="365125"/>
          </a:xfrm>
        </p:spPr>
        <p:txBody>
          <a:bodyPr/>
          <a:lstStyle/>
          <a:p>
            <a:fld id="{5CE5AED5-0585-4EAF-A7DF-C2F0C4AB30D7}" type="slidenum">
              <a:rPr lang="en-GB" smtClean="0"/>
              <a:pPr/>
              <a:t>36</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45769" y="1895121"/>
            <a:ext cx="6794154" cy="3528106"/>
          </a:xfrm>
          <a:prstGeom prst="rect">
            <a:avLst/>
          </a:prstGeom>
        </p:spPr>
      </p:pic>
      <p:pic>
        <p:nvPicPr>
          <p:cNvPr id="6" name="Immagine 5"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45769" y="5453578"/>
            <a:ext cx="6794153" cy="1081544"/>
          </a:xfrm>
          <a:prstGeom prst="rect">
            <a:avLst/>
          </a:prstGeom>
        </p:spPr>
      </p:pic>
      <p:sp>
        <p:nvSpPr>
          <p:cNvPr id="8" name="Rettangolo 7"/>
          <p:cNvSpPr/>
          <p:nvPr/>
        </p:nvSpPr>
        <p:spPr>
          <a:xfrm>
            <a:off x="9805958" y="5889150"/>
            <a:ext cx="1901791" cy="619125"/>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100341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20293" y="2566360"/>
            <a:ext cx="5295544" cy="3235923"/>
          </a:xfrm>
          <a:prstGeom prst="rect">
            <a:avLst/>
          </a:prstGeom>
        </p:spPr>
      </p:pic>
      <p:sp>
        <p:nvSpPr>
          <p:cNvPr id="2" name="Titolo 1"/>
          <p:cNvSpPr>
            <a:spLocks noGrp="1"/>
          </p:cNvSpPr>
          <p:nvPr>
            <p:ph type="title"/>
          </p:nvPr>
        </p:nvSpPr>
        <p:spPr/>
        <p:txBody>
          <a:bodyPr/>
          <a:lstStyle/>
          <a:p>
            <a:r>
              <a:rPr lang="en-GB" dirty="0" smtClean="0"/>
              <a:t>Dark fringe mode content improvement</a:t>
            </a:r>
            <a:endParaRPr lang="en-GB" dirty="0"/>
          </a:p>
        </p:txBody>
      </p:sp>
      <p:sp>
        <p:nvSpPr>
          <p:cNvPr id="3" name="Segnaposto contenuto 2"/>
          <p:cNvSpPr>
            <a:spLocks noGrp="1"/>
          </p:cNvSpPr>
          <p:nvPr>
            <p:ph idx="1"/>
          </p:nvPr>
        </p:nvSpPr>
        <p:spPr>
          <a:xfrm>
            <a:off x="581193" y="2180496"/>
            <a:ext cx="5723914" cy="4007653"/>
          </a:xfrm>
        </p:spPr>
        <p:txBody>
          <a:bodyPr>
            <a:normAutofit lnSpcReduction="10000"/>
          </a:bodyPr>
          <a:lstStyle/>
          <a:p>
            <a:pPr algn="just"/>
            <a:r>
              <a:rPr lang="en-GB" dirty="0">
                <a:solidFill>
                  <a:srgbClr val="000000"/>
                </a:solidFill>
              </a:rPr>
              <a:t>Exploiting a code developed by </a:t>
            </a:r>
            <a:r>
              <a:rPr lang="en-GB" dirty="0" err="1">
                <a:solidFill>
                  <a:srgbClr val="000000"/>
                </a:solidFill>
              </a:rPr>
              <a:t>Nikhef</a:t>
            </a:r>
            <a:r>
              <a:rPr lang="en-GB" dirty="0">
                <a:solidFill>
                  <a:srgbClr val="000000"/>
                </a:solidFill>
              </a:rPr>
              <a:t> group</a:t>
            </a:r>
            <a:r>
              <a:rPr lang="en-GB" baseline="30000" dirty="0">
                <a:solidFill>
                  <a:srgbClr val="000000"/>
                </a:solidFill>
              </a:rPr>
              <a:t>1</a:t>
            </a:r>
            <a:r>
              <a:rPr lang="en-GB" dirty="0">
                <a:solidFill>
                  <a:srgbClr val="000000"/>
                </a:solidFill>
              </a:rPr>
              <a:t> (in collaboration with prof. Hiro Yamamoto), mode content of the carrier at the dark port with RH on and off has been analysed and compared. </a:t>
            </a:r>
          </a:p>
          <a:p>
            <a:r>
              <a:rPr lang="en-GB" b="1" dirty="0" smtClean="0">
                <a:solidFill>
                  <a:srgbClr val="000000"/>
                </a:solidFill>
              </a:rPr>
              <a:t>RHs </a:t>
            </a:r>
            <a:r>
              <a:rPr lang="en-GB" b="1" dirty="0">
                <a:solidFill>
                  <a:srgbClr val="000000"/>
                </a:solidFill>
              </a:rPr>
              <a:t>off</a:t>
            </a:r>
          </a:p>
          <a:p>
            <a:pPr algn="just">
              <a:buFont typeface="Arial" panose="020B0604020202020204" pitchFamily="34" charset="0"/>
              <a:buChar char="•"/>
            </a:pPr>
            <a:r>
              <a:rPr lang="en-GB" dirty="0">
                <a:solidFill>
                  <a:srgbClr val="000000"/>
                </a:solidFill>
              </a:rPr>
              <a:t>The dominant modes resulted to be the ones of the order 10 and 8, followed by 13, 9 and 11. </a:t>
            </a:r>
          </a:p>
          <a:p>
            <a:r>
              <a:rPr lang="en-GB" b="1" dirty="0">
                <a:solidFill>
                  <a:srgbClr val="000000"/>
                </a:solidFill>
              </a:rPr>
              <a:t>RHs on</a:t>
            </a:r>
          </a:p>
          <a:p>
            <a:pPr algn="just">
              <a:buFont typeface="Arial" panose="020B0604020202020204" pitchFamily="34" charset="0"/>
              <a:buChar char="•"/>
            </a:pPr>
            <a:r>
              <a:rPr lang="en-GB" dirty="0" smtClean="0">
                <a:solidFill>
                  <a:srgbClr val="000000"/>
                </a:solidFill>
              </a:rPr>
              <a:t>Reduction of all the higher order modes content, in particular of the ones of order 10 and 8.</a:t>
            </a:r>
            <a:endParaRPr lang="en-GB" dirty="0">
              <a:solidFill>
                <a:srgbClr val="000000"/>
              </a:solidFill>
            </a:endParaRPr>
          </a:p>
          <a:p>
            <a:pPr algn="just">
              <a:buFont typeface="Arial" panose="020B0604020202020204" pitchFamily="34" charset="0"/>
              <a:buChar char="•"/>
            </a:pPr>
            <a:r>
              <a:rPr lang="en-GB" dirty="0">
                <a:solidFill>
                  <a:srgbClr val="000000"/>
                </a:solidFill>
              </a:rPr>
              <a:t>The dominant modes became the ones of the order 9 followed by 13, 8, 12 and 11</a:t>
            </a:r>
            <a:r>
              <a:rPr lang="en-GB" dirty="0" smtClean="0">
                <a:solidFill>
                  <a:srgbClr val="000000"/>
                </a:solidFill>
              </a:rPr>
              <a:t>.</a:t>
            </a:r>
            <a:endParaRPr lang="en-GB" dirty="0">
              <a:solidFill>
                <a:srgbClr val="000000"/>
              </a:solidFill>
            </a:endParaRPr>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37</a:t>
            </a:fld>
            <a:endParaRPr lang="en-GB" dirty="0"/>
          </a:p>
        </p:txBody>
      </p:sp>
      <p:pic>
        <p:nvPicPr>
          <p:cNvPr id="5" name="Immagin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20293" y="2566360"/>
            <a:ext cx="5295544" cy="3235923"/>
          </a:xfrm>
          <a:prstGeom prst="rect">
            <a:avLst/>
          </a:prstGeom>
        </p:spPr>
      </p:pic>
      <p:sp>
        <p:nvSpPr>
          <p:cNvPr id="7"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9" name="Segnaposto piè di pagina 10"/>
          <p:cNvSpPr txBox="1">
            <a:spLocks/>
          </p:cNvSpPr>
          <p:nvPr/>
        </p:nvSpPr>
        <p:spPr>
          <a:xfrm>
            <a:off x="-2" y="6158592"/>
            <a:ext cx="491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dirty="0" smtClean="0">
                <a:solidFill>
                  <a:prstClr val="black"/>
                </a:solidFill>
              </a:rPr>
              <a:t>1</a:t>
            </a:r>
            <a:r>
              <a:rPr lang="en-GB" dirty="0" smtClean="0">
                <a:solidFill>
                  <a:prstClr val="black"/>
                </a:solidFill>
              </a:rPr>
              <a:t>L. van der </a:t>
            </a:r>
            <a:r>
              <a:rPr lang="en-GB" dirty="0" err="1" smtClean="0">
                <a:solidFill>
                  <a:prstClr val="black"/>
                </a:solidFill>
              </a:rPr>
              <a:t>Schaaf</a:t>
            </a:r>
            <a:r>
              <a:rPr lang="en-GB" dirty="0" smtClean="0">
                <a:solidFill>
                  <a:prstClr val="black"/>
                </a:solidFill>
              </a:rPr>
              <a:t>, The phase cameras of Advanced Virgo, Ph.D. thesis (2019)</a:t>
            </a:r>
            <a:endParaRPr lang="en-GB" dirty="0">
              <a:solidFill>
                <a:prstClr val="black"/>
              </a:solidFill>
            </a:endParaRPr>
          </a:p>
        </p:txBody>
      </p:sp>
    </p:spTree>
    <p:extLst>
      <p:ext uri="{BB962C8B-B14F-4D97-AF65-F5344CB8AC3E}">
        <p14:creationId xmlns:p14="http://schemas.microsoft.com/office/powerpoint/2010/main" xmlns="" val="10078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xit" presetSubtype="0" fill="hold" nodeType="withEffect">
                                  <p:stCondLst>
                                    <p:cond delay="100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Sensing and actuation validation</a:t>
            </a:r>
            <a:endParaRPr lang="en-GB" dirty="0"/>
          </a:p>
        </p:txBody>
      </p:sp>
      <p:sp>
        <p:nvSpPr>
          <p:cNvPr id="3" name="Segnaposto contenuto 2"/>
          <p:cNvSpPr>
            <a:spLocks noGrp="1"/>
          </p:cNvSpPr>
          <p:nvPr>
            <p:ph idx="1"/>
          </p:nvPr>
        </p:nvSpPr>
        <p:spPr>
          <a:xfrm>
            <a:off x="581193" y="2180496"/>
            <a:ext cx="5011534" cy="4140766"/>
          </a:xfrm>
        </p:spPr>
        <p:txBody>
          <a:bodyPr>
            <a:normAutofit lnSpcReduction="10000"/>
          </a:bodyPr>
          <a:lstStyle/>
          <a:p>
            <a:pPr algn="just"/>
            <a:r>
              <a:rPr lang="en-GB" dirty="0">
                <a:solidFill>
                  <a:schemeClr val="tx1"/>
                </a:solidFill>
              </a:rPr>
              <a:t>Reference </a:t>
            </a:r>
            <a:r>
              <a:rPr lang="en-GB" dirty="0" err="1">
                <a:solidFill>
                  <a:schemeClr val="tx1"/>
                </a:solidFill>
              </a:rPr>
              <a:t>wavefront</a:t>
            </a:r>
            <a:r>
              <a:rPr lang="en-GB" dirty="0">
                <a:solidFill>
                  <a:schemeClr val="tx1"/>
                </a:solidFill>
              </a:rPr>
              <a:t>: ITF was in the recombined state with DAS off. </a:t>
            </a:r>
          </a:p>
          <a:p>
            <a:pPr algn="just"/>
            <a:r>
              <a:rPr lang="en-GB" dirty="0" smtClean="0">
                <a:solidFill>
                  <a:schemeClr val="tx1"/>
                </a:solidFill>
              </a:rPr>
              <a:t>Begin </a:t>
            </a:r>
            <a:r>
              <a:rPr lang="en-GB" dirty="0">
                <a:solidFill>
                  <a:schemeClr val="tx1"/>
                </a:solidFill>
              </a:rPr>
              <a:t>of the measurement: ITF reached the dark fringe. Curvature started to increase, due to the natural thermal lensing of the YAG laser. </a:t>
            </a:r>
          </a:p>
          <a:p>
            <a:pPr algn="just"/>
            <a:r>
              <a:rPr lang="en-GB" dirty="0" smtClean="0">
                <a:solidFill>
                  <a:schemeClr val="tx1"/>
                </a:solidFill>
              </a:rPr>
              <a:t>WI </a:t>
            </a:r>
            <a:r>
              <a:rPr lang="en-GB" dirty="0">
                <a:solidFill>
                  <a:schemeClr val="tx1"/>
                </a:solidFill>
              </a:rPr>
              <a:t>DAS shined: curvature on the related ITM started </a:t>
            </a:r>
            <a:r>
              <a:rPr lang="en-GB" dirty="0" smtClean="0">
                <a:solidFill>
                  <a:schemeClr val="tx1"/>
                </a:solidFill>
              </a:rPr>
              <a:t>to </a:t>
            </a:r>
            <a:r>
              <a:rPr lang="en-GB" dirty="0">
                <a:solidFill>
                  <a:schemeClr val="tx1"/>
                </a:solidFill>
              </a:rPr>
              <a:t>decrease toward the zero. </a:t>
            </a:r>
          </a:p>
          <a:p>
            <a:pPr algn="just"/>
            <a:r>
              <a:rPr lang="en-GB" dirty="0" smtClean="0">
                <a:solidFill>
                  <a:schemeClr val="tx1"/>
                </a:solidFill>
              </a:rPr>
              <a:t>ITF </a:t>
            </a:r>
            <a:r>
              <a:rPr lang="en-GB" dirty="0">
                <a:solidFill>
                  <a:schemeClr val="tx1"/>
                </a:solidFill>
              </a:rPr>
              <a:t>unlocked: the curvature sign changed as expected because the DAS was on but there were no more the YAG thermal lensing to balance it. </a:t>
            </a:r>
          </a:p>
          <a:p>
            <a:pPr algn="just"/>
            <a:r>
              <a:rPr lang="en-GB" dirty="0" smtClean="0">
                <a:solidFill>
                  <a:schemeClr val="tx1"/>
                </a:solidFill>
              </a:rPr>
              <a:t>ITF </a:t>
            </a:r>
            <a:r>
              <a:rPr lang="en-GB" dirty="0">
                <a:solidFill>
                  <a:schemeClr val="tx1"/>
                </a:solidFill>
              </a:rPr>
              <a:t>relocked (with the actuator still on): the curvature started to come back to zero. </a:t>
            </a: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38</a:t>
            </a:fld>
            <a:endParaRPr lang="en-GB"/>
          </a:p>
        </p:txBody>
      </p:sp>
      <p:sp>
        <p:nvSpPr>
          <p:cNvPr id="7"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11" name="Immagine 10"/>
          <p:cNvPicPr>
            <a:picLocks noChangeAspect="1"/>
          </p:cNvPicPr>
          <p:nvPr/>
        </p:nvPicPr>
        <p:blipFill rotWithShape="1">
          <a:blip r:embed="rId2" cstate="print">
            <a:extLst>
              <a:ext uri="{28A0092B-C50C-407E-A947-70E740481C1C}">
                <a14:useLocalDpi xmlns:a14="http://schemas.microsoft.com/office/drawing/2010/main" xmlns="" val="0"/>
              </a:ext>
            </a:extLst>
          </a:blip>
          <a:srcRect t="63331"/>
          <a:stretch/>
        </p:blipFill>
        <p:spPr>
          <a:xfrm>
            <a:off x="5681739" y="3226981"/>
            <a:ext cx="5929069" cy="1846572"/>
          </a:xfrm>
          <a:prstGeom prst="rect">
            <a:avLst/>
          </a:prstGeom>
        </p:spPr>
      </p:pic>
      <p:sp>
        <p:nvSpPr>
          <p:cNvPr id="12" name="Rettangolo 11"/>
          <p:cNvSpPr/>
          <p:nvPr/>
        </p:nvSpPr>
        <p:spPr>
          <a:xfrm>
            <a:off x="5984535" y="3473038"/>
            <a:ext cx="1566885" cy="120754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p:cNvSpPr/>
          <p:nvPr/>
        </p:nvSpPr>
        <p:spPr>
          <a:xfrm>
            <a:off x="7551420" y="3473038"/>
            <a:ext cx="542925" cy="120754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p:cNvSpPr/>
          <p:nvPr/>
        </p:nvSpPr>
        <p:spPr>
          <a:xfrm>
            <a:off x="8094345" y="3473038"/>
            <a:ext cx="120015" cy="120754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ttangolo 14"/>
          <p:cNvSpPr/>
          <p:nvPr/>
        </p:nvSpPr>
        <p:spPr>
          <a:xfrm>
            <a:off x="8214360" y="3473038"/>
            <a:ext cx="3339465" cy="120754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7004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xit" presetSubtype="0" fill="hold" grpId="1"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xit" presetSubtype="0" fill="hold" grpId="1"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TCS for the third observing run (O3)</a:t>
            </a:r>
          </a:p>
        </p:txBody>
      </p:sp>
      <p:sp>
        <p:nvSpPr>
          <p:cNvPr id="3" name="Segnaposto testo 2"/>
          <p:cNvSpPr>
            <a:spLocks noGrp="1"/>
          </p:cNvSpPr>
          <p:nvPr>
            <p:ph type="body" idx="1"/>
          </p:nvPr>
        </p:nvSpPr>
        <p:spPr/>
        <p:txBody>
          <a:bodyPr/>
          <a:lstStyle/>
          <a:p>
            <a:endParaRPr lang="en-GB"/>
          </a:p>
        </p:txBody>
      </p:sp>
      <p:sp>
        <p:nvSpPr>
          <p:cNvPr id="4" name="Segnaposto numero diapositiva 3"/>
          <p:cNvSpPr>
            <a:spLocks noGrp="1"/>
          </p:cNvSpPr>
          <p:nvPr>
            <p:ph type="sldNum" sz="quarter" idx="12"/>
          </p:nvPr>
        </p:nvSpPr>
        <p:spPr>
          <a:xfrm>
            <a:off x="10558297" y="6492875"/>
            <a:ext cx="1052510" cy="365125"/>
          </a:xfrm>
        </p:spPr>
        <p:txBody>
          <a:bodyPr/>
          <a:lstStyle/>
          <a:p>
            <a:fld id="{5CE5AED5-0585-4EAF-A7DF-C2F0C4AB30D7}" type="slidenum">
              <a:rPr lang="en-GB" smtClean="0"/>
              <a:pPr/>
              <a:t>39</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33933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Gravitational waves</a:t>
            </a:r>
            <a:endParaRPr lang="en-GB" dirty="0"/>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p:txBody>
              <a:bodyPr>
                <a:normAutofit/>
              </a:bodyPr>
              <a:lstStyle/>
              <a:p>
                <a:endParaRPr lang="en-GB" dirty="0" smtClean="0">
                  <a:solidFill>
                    <a:schemeClr val="tx1"/>
                  </a:solidFill>
                </a:endParaRPr>
              </a:p>
              <a:p>
                <a:r>
                  <a:rPr lang="en-GB" dirty="0" smtClean="0">
                    <a:solidFill>
                      <a:schemeClr val="tx1"/>
                    </a:solidFill>
                  </a:rPr>
                  <a:t>Einstein’s equations: </a:t>
                </a:r>
                <a14:m>
                  <m:oMath xmlns:m="http://schemas.openxmlformats.org/officeDocument/2006/math">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𝑅</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r>
                      <a:rPr lang="it-IT" i="1">
                        <a:solidFill>
                          <a:schemeClr val="tx1"/>
                        </a:solidFill>
                        <a:latin typeface="Cambria Math" panose="02040503050406030204" pitchFamily="18" charset="0"/>
                      </a:rPr>
                      <m:t>−</m:t>
                    </m:r>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1</m:t>
                        </m:r>
                      </m:num>
                      <m:den>
                        <m:r>
                          <a:rPr lang="it-IT" i="1">
                            <a:solidFill>
                              <a:schemeClr val="tx1"/>
                            </a:solidFill>
                            <a:latin typeface="Cambria Math" panose="02040503050406030204" pitchFamily="18" charset="0"/>
                          </a:rPr>
                          <m:t>2</m:t>
                        </m:r>
                      </m:den>
                    </m:f>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𝑔</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r>
                      <a:rPr lang="it-IT" i="1">
                        <a:solidFill>
                          <a:schemeClr val="tx1"/>
                        </a:solidFill>
                        <a:latin typeface="Cambria Math" panose="02040503050406030204" pitchFamily="18" charset="0"/>
                      </a:rPr>
                      <m:t>𝑅</m:t>
                    </m:r>
                    <m:r>
                      <a:rPr lang="it-IT" i="1">
                        <a:solidFill>
                          <a:schemeClr val="tx1"/>
                        </a:solidFill>
                        <a:latin typeface="Cambria Math" panose="02040503050406030204" pitchFamily="18" charset="0"/>
                      </a:rPr>
                      <m:t>=</m:t>
                    </m:r>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8</m:t>
                        </m:r>
                        <m:r>
                          <a:rPr lang="it-IT" i="1">
                            <a:solidFill>
                              <a:schemeClr val="tx1"/>
                            </a:solidFill>
                            <a:latin typeface="Cambria Math" panose="02040503050406030204" pitchFamily="18" charset="0"/>
                            <a:ea typeface="Cambria Math" panose="02040503050406030204" pitchFamily="18" charset="0"/>
                          </a:rPr>
                          <m:t>𝜋</m:t>
                        </m:r>
                        <m:r>
                          <a:rPr lang="it-IT" i="1">
                            <a:solidFill>
                              <a:schemeClr val="tx1"/>
                            </a:solidFill>
                            <a:latin typeface="Cambria Math" panose="02040503050406030204" pitchFamily="18" charset="0"/>
                            <a:ea typeface="Cambria Math" panose="02040503050406030204" pitchFamily="18" charset="0"/>
                          </a:rPr>
                          <m:t>𝐺</m:t>
                        </m:r>
                      </m:num>
                      <m:den>
                        <m:sSup>
                          <m:sSupPr>
                            <m:ctrlPr>
                              <a:rPr lang="it-IT" i="1">
                                <a:solidFill>
                                  <a:schemeClr val="tx1"/>
                                </a:solidFill>
                                <a:latin typeface="Cambria Math" panose="02040503050406030204" pitchFamily="18" charset="0"/>
                              </a:rPr>
                            </m:ctrlPr>
                          </m:sSupPr>
                          <m:e>
                            <m:r>
                              <a:rPr lang="it-IT" i="1">
                                <a:solidFill>
                                  <a:schemeClr val="tx1"/>
                                </a:solidFill>
                                <a:latin typeface="Cambria Math" panose="02040503050406030204" pitchFamily="18" charset="0"/>
                              </a:rPr>
                              <m:t>𝑐</m:t>
                            </m:r>
                          </m:e>
                          <m:sup>
                            <m:r>
                              <a:rPr lang="it-IT" i="1">
                                <a:solidFill>
                                  <a:schemeClr val="tx1"/>
                                </a:solidFill>
                                <a:latin typeface="Cambria Math" panose="02040503050406030204" pitchFamily="18" charset="0"/>
                              </a:rPr>
                              <m:t>4</m:t>
                            </m:r>
                          </m:sup>
                        </m:sSup>
                      </m:den>
                    </m:f>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𝑇</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oMath>
                </a14:m>
                <a:endParaRPr lang="en-GB" dirty="0" smtClean="0">
                  <a:solidFill>
                    <a:schemeClr val="tx1"/>
                  </a:solidFill>
                </a:endParaRPr>
              </a:p>
              <a:p>
                <a:r>
                  <a:rPr lang="en-GB" dirty="0" smtClean="0">
                    <a:solidFill>
                      <a:schemeClr val="tx1"/>
                    </a:solidFill>
                  </a:rPr>
                  <a:t>Weak-field limit: </a:t>
                </a:r>
                <a14:m>
                  <m:oMath xmlns:m="http://schemas.openxmlformats.org/officeDocument/2006/math">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𝑔</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r>
                      <a:rPr lang="it-IT" i="1">
                        <a:solidFill>
                          <a:schemeClr val="tx1"/>
                        </a:solidFill>
                        <a:latin typeface="Cambria Math" panose="02040503050406030204" pitchFamily="18" charset="0"/>
                      </a:rPr>
                      <m:t>=</m:t>
                    </m:r>
                    <m:sSub>
                      <m:sSubPr>
                        <m:ctrlPr>
                          <a:rPr lang="it-IT" i="1">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rPr>
                          <m:t>η</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oMath>
                </a14:m>
                <a:r>
                  <a:rPr lang="en-GB" dirty="0">
                    <a:solidFill>
                      <a:schemeClr val="tx1"/>
                    </a:solidFill>
                  </a:rPr>
                  <a:t>+</a:t>
                </a:r>
                <a14:m>
                  <m:oMath xmlns:m="http://schemas.openxmlformats.org/officeDocument/2006/math">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h</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oMath>
                </a14:m>
                <a:endParaRPr lang="en-GB" dirty="0">
                  <a:solidFill>
                    <a:schemeClr val="tx1"/>
                  </a:solidFill>
                </a:endParaRPr>
              </a:p>
              <a:p>
                <a:r>
                  <a:rPr lang="en-GB" dirty="0" smtClean="0">
                    <a:solidFill>
                      <a:schemeClr val="tx1"/>
                    </a:solidFill>
                  </a:rPr>
                  <a:t>Wave equation: </a:t>
                </a:r>
                <a14:m>
                  <m:oMath xmlns:m="http://schemas.openxmlformats.org/officeDocument/2006/math">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m:t>
                        </m:r>
                        <m:r>
                          <a:rPr lang="it-IT" i="1">
                            <a:solidFill>
                              <a:schemeClr val="tx1"/>
                            </a:solidFill>
                            <a:latin typeface="Cambria Math" panose="02040503050406030204" pitchFamily="18" charset="0"/>
                          </a:rPr>
                          <m:t>h</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r>
                      <a:rPr lang="it-IT" i="1">
                        <a:solidFill>
                          <a:schemeClr val="tx1"/>
                        </a:solidFill>
                        <a:latin typeface="Cambria Math" panose="02040503050406030204" pitchFamily="18" charset="0"/>
                        <a:ea typeface="Cambria Math" panose="02040503050406030204" pitchFamily="18" charset="0"/>
                      </a:rPr>
                      <m:t>=−</m:t>
                    </m:r>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16</m:t>
                        </m:r>
                        <m:r>
                          <a:rPr lang="it-IT" i="1">
                            <a:solidFill>
                              <a:schemeClr val="tx1"/>
                            </a:solidFill>
                            <a:latin typeface="Cambria Math" panose="02040503050406030204" pitchFamily="18" charset="0"/>
                            <a:ea typeface="Cambria Math" panose="02040503050406030204" pitchFamily="18" charset="0"/>
                          </a:rPr>
                          <m:t>𝜋</m:t>
                        </m:r>
                        <m:r>
                          <a:rPr lang="it-IT" i="1">
                            <a:solidFill>
                              <a:schemeClr val="tx1"/>
                            </a:solidFill>
                            <a:latin typeface="Cambria Math" panose="02040503050406030204" pitchFamily="18" charset="0"/>
                            <a:ea typeface="Cambria Math" panose="02040503050406030204" pitchFamily="18" charset="0"/>
                          </a:rPr>
                          <m:t>𝐺</m:t>
                        </m:r>
                      </m:num>
                      <m:den>
                        <m:sSup>
                          <m:sSupPr>
                            <m:ctrlPr>
                              <a:rPr lang="it-IT" i="1">
                                <a:solidFill>
                                  <a:schemeClr val="tx1"/>
                                </a:solidFill>
                                <a:latin typeface="Cambria Math" panose="02040503050406030204" pitchFamily="18" charset="0"/>
                              </a:rPr>
                            </m:ctrlPr>
                          </m:sSupPr>
                          <m:e>
                            <m:r>
                              <a:rPr lang="it-IT" i="1">
                                <a:solidFill>
                                  <a:schemeClr val="tx1"/>
                                </a:solidFill>
                                <a:latin typeface="Cambria Math" panose="02040503050406030204" pitchFamily="18" charset="0"/>
                              </a:rPr>
                              <m:t>𝑐</m:t>
                            </m:r>
                          </m:e>
                          <m:sup>
                            <m:r>
                              <a:rPr lang="it-IT" i="1">
                                <a:solidFill>
                                  <a:schemeClr val="tx1"/>
                                </a:solidFill>
                                <a:latin typeface="Cambria Math" panose="02040503050406030204" pitchFamily="18" charset="0"/>
                              </a:rPr>
                              <m:t>4</m:t>
                            </m:r>
                          </m:sup>
                        </m:sSup>
                      </m:den>
                    </m:f>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𝑇</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oMath>
                </a14:m>
                <a:r>
                  <a:rPr lang="en-GB" dirty="0" smtClean="0">
                    <a:solidFill>
                      <a:schemeClr val="tx1"/>
                    </a:solidFill>
                  </a:rPr>
                  <a:t>  </a:t>
                </a:r>
                <a14:m>
                  <m:oMath xmlns:m="http://schemas.openxmlformats.org/officeDocument/2006/math">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m:t>
                        </m:r>
                        <m:r>
                          <a:rPr lang="it-IT" i="1">
                            <a:solidFill>
                              <a:schemeClr val="tx1"/>
                            </a:solidFill>
                            <a:latin typeface="Cambria Math" panose="02040503050406030204" pitchFamily="18" charset="0"/>
                          </a:rPr>
                          <m:t>h</m:t>
                        </m:r>
                      </m:e>
                      <m:sub>
                        <m:r>
                          <a:rPr lang="it-IT" i="1">
                            <a:solidFill>
                              <a:schemeClr val="tx1"/>
                            </a:solidFill>
                            <a:latin typeface="Cambria Math" panose="02040503050406030204" pitchFamily="18" charset="0"/>
                            <a:ea typeface="Cambria Math" panose="02040503050406030204" pitchFamily="18" charset="0"/>
                          </a:rPr>
                          <m:t>𝜇</m:t>
                        </m:r>
                        <m:r>
                          <m:rPr>
                            <m:sty m:val="p"/>
                          </m:rPr>
                          <a:rPr lang="el-GR" i="1">
                            <a:solidFill>
                              <a:schemeClr val="tx1"/>
                            </a:solidFill>
                            <a:latin typeface="Cambria Math" panose="02040503050406030204" pitchFamily="18" charset="0"/>
                            <a:ea typeface="Cambria Math" panose="02040503050406030204" pitchFamily="18" charset="0"/>
                          </a:rPr>
                          <m:t>ν</m:t>
                        </m:r>
                      </m:sub>
                    </m:sSub>
                    <m:r>
                      <a:rPr lang="it-IT" i="1">
                        <a:solidFill>
                          <a:schemeClr val="tx1"/>
                        </a:solidFill>
                        <a:latin typeface="Cambria Math" panose="02040503050406030204" pitchFamily="18" charset="0"/>
                        <a:ea typeface="Cambria Math" panose="02040503050406030204" pitchFamily="18" charset="0"/>
                      </a:rPr>
                      <m:t>=</m:t>
                    </m:r>
                    <m:r>
                      <a:rPr lang="it-IT" b="0" i="1" smtClean="0">
                        <a:solidFill>
                          <a:schemeClr val="tx1"/>
                        </a:solidFill>
                        <a:latin typeface="Cambria Math" panose="02040503050406030204" pitchFamily="18" charset="0"/>
                        <a:ea typeface="Cambria Math" panose="02040503050406030204" pitchFamily="18" charset="0"/>
                      </a:rPr>
                      <m:t>0</m:t>
                    </m:r>
                  </m:oMath>
                </a14:m>
                <a:endParaRPr lang="en-GB" dirty="0">
                  <a:solidFill>
                    <a:schemeClr val="tx1"/>
                  </a:solidFill>
                </a:endParaRPr>
              </a:p>
              <a:p>
                <a:r>
                  <a:rPr lang="en-GB" dirty="0" smtClean="0">
                    <a:solidFill>
                      <a:schemeClr val="tx1"/>
                    </a:solidFill>
                  </a:rPr>
                  <a:t>Polarization states: </a:t>
                </a:r>
                <a14:m>
                  <m:oMath xmlns:m="http://schemas.openxmlformats.org/officeDocument/2006/math">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h</m:t>
                        </m:r>
                      </m:e>
                      <m:sub>
                        <m:r>
                          <a:rPr lang="it-IT" i="1">
                            <a:solidFill>
                              <a:schemeClr val="tx1"/>
                            </a:solidFill>
                            <a:latin typeface="Cambria Math" panose="02040503050406030204" pitchFamily="18" charset="0"/>
                          </a:rPr>
                          <m:t>𝑖𝑗</m:t>
                        </m:r>
                      </m:sub>
                    </m:sSub>
                    <m:r>
                      <a:rPr lang="it-IT" i="1">
                        <a:solidFill>
                          <a:schemeClr val="tx1"/>
                        </a:solidFill>
                        <a:latin typeface="Cambria Math" panose="02040503050406030204" pitchFamily="18" charset="0"/>
                      </a:rPr>
                      <m:t>=</m:t>
                    </m:r>
                    <m:d>
                      <m:dPr>
                        <m:ctrlPr>
                          <a:rPr lang="it-IT" i="1">
                            <a:solidFill>
                              <a:schemeClr val="tx1"/>
                            </a:solidFill>
                            <a:latin typeface="Cambria Math" panose="02040503050406030204" pitchFamily="18" charset="0"/>
                          </a:rPr>
                        </m:ctrlPr>
                      </m:dPr>
                      <m:e>
                        <m:m>
                          <m:mPr>
                            <m:mcs>
                              <m:mc>
                                <m:mcPr>
                                  <m:count m:val="4"/>
                                  <m:mcJc m:val="center"/>
                                </m:mcPr>
                              </m:mc>
                            </m:mcs>
                            <m:ctrlPr>
                              <a:rPr lang="it-IT" i="1">
                                <a:solidFill>
                                  <a:schemeClr val="tx1"/>
                                </a:solidFill>
                                <a:latin typeface="Cambria Math" panose="02040503050406030204" pitchFamily="18" charset="0"/>
                              </a:rPr>
                            </m:ctrlPr>
                          </m:mPr>
                          <m:mr>
                            <m:e>
                              <m:r>
                                <m:rPr>
                                  <m:brk m:alnAt="7"/>
                                </m:rPr>
                                <a:rPr lang="it-IT" i="1">
                                  <a:solidFill>
                                    <a:schemeClr val="tx1"/>
                                  </a:solidFill>
                                  <a:latin typeface="Cambria Math" panose="02040503050406030204" pitchFamily="18" charset="0"/>
                                </a:rPr>
                                <m:t>0</m:t>
                              </m:r>
                            </m:e>
                            <m:e>
                              <m:r>
                                <a:rPr lang="it-IT" i="1">
                                  <a:solidFill>
                                    <a:schemeClr val="tx1"/>
                                  </a:solidFill>
                                  <a:latin typeface="Cambria Math" panose="02040503050406030204" pitchFamily="18" charset="0"/>
                                </a:rPr>
                                <m:t>0</m:t>
                              </m:r>
                            </m:e>
                            <m:e>
                              <m:r>
                                <a:rPr lang="it-IT" i="1">
                                  <a:solidFill>
                                    <a:schemeClr val="tx1"/>
                                  </a:solidFill>
                                  <a:latin typeface="Cambria Math" panose="02040503050406030204" pitchFamily="18" charset="0"/>
                                </a:rPr>
                                <m:t>0</m:t>
                              </m:r>
                            </m:e>
                            <m:e>
                              <m:r>
                                <a:rPr lang="it-IT" i="1">
                                  <a:solidFill>
                                    <a:schemeClr val="tx1"/>
                                  </a:solidFill>
                                  <a:latin typeface="Cambria Math" panose="02040503050406030204" pitchFamily="18" charset="0"/>
                                </a:rPr>
                                <m:t>0</m:t>
                              </m:r>
                            </m:e>
                          </m:mr>
                          <m:mr>
                            <m:e>
                              <m:r>
                                <a:rPr lang="it-IT" i="1">
                                  <a:solidFill>
                                    <a:schemeClr val="tx1"/>
                                  </a:solidFill>
                                  <a:latin typeface="Cambria Math" panose="02040503050406030204" pitchFamily="18" charset="0"/>
                                </a:rPr>
                                <m:t>0</m:t>
                              </m:r>
                            </m:e>
                            <m:e>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h</m:t>
                                  </m:r>
                                </m:e>
                                <m:sub>
                                  <m:r>
                                    <a:rPr lang="it-IT" i="1">
                                      <a:solidFill>
                                        <a:schemeClr val="tx1"/>
                                      </a:solidFill>
                                      <a:latin typeface="Cambria Math" panose="02040503050406030204" pitchFamily="18" charset="0"/>
                                    </a:rPr>
                                    <m:t>+</m:t>
                                  </m:r>
                                </m:sub>
                              </m:sSub>
                            </m:e>
                            <m:e>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h</m:t>
                                  </m:r>
                                </m:e>
                                <m:sub>
                                  <m:r>
                                    <a:rPr lang="it-IT" i="1">
                                      <a:solidFill>
                                        <a:schemeClr val="tx1"/>
                                      </a:solidFill>
                                      <a:latin typeface="Cambria Math" panose="02040503050406030204" pitchFamily="18" charset="0"/>
                                    </a:rPr>
                                    <m:t>×</m:t>
                                  </m:r>
                                </m:sub>
                              </m:sSub>
                            </m:e>
                            <m:e>
                              <m:r>
                                <a:rPr lang="it-IT" i="1">
                                  <a:solidFill>
                                    <a:schemeClr val="tx1"/>
                                  </a:solidFill>
                                  <a:latin typeface="Cambria Math" panose="02040503050406030204" pitchFamily="18" charset="0"/>
                                </a:rPr>
                                <m:t>0</m:t>
                              </m:r>
                            </m:e>
                          </m:mr>
                          <m:mr>
                            <m:e>
                              <m:r>
                                <a:rPr lang="it-IT" i="1">
                                  <a:solidFill>
                                    <a:schemeClr val="tx1"/>
                                  </a:solidFill>
                                  <a:latin typeface="Cambria Math" panose="02040503050406030204" pitchFamily="18" charset="0"/>
                                </a:rPr>
                                <m:t>0</m:t>
                              </m:r>
                            </m:e>
                            <m:e>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h</m:t>
                                  </m:r>
                                </m:e>
                                <m:sub>
                                  <m:r>
                                    <a:rPr lang="it-IT" i="1">
                                      <a:solidFill>
                                        <a:schemeClr val="tx1"/>
                                      </a:solidFill>
                                      <a:latin typeface="Cambria Math" panose="02040503050406030204" pitchFamily="18" charset="0"/>
                                    </a:rPr>
                                    <m:t>×</m:t>
                                  </m:r>
                                </m:sub>
                              </m:sSub>
                            </m:e>
                            <m:e>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h</m:t>
                                  </m:r>
                                </m:e>
                                <m:sub>
                                  <m:r>
                                    <a:rPr lang="it-IT" i="1">
                                      <a:solidFill>
                                        <a:schemeClr val="tx1"/>
                                      </a:solidFill>
                                      <a:latin typeface="Cambria Math" panose="02040503050406030204" pitchFamily="18" charset="0"/>
                                    </a:rPr>
                                    <m:t>+</m:t>
                                  </m:r>
                                </m:sub>
                              </m:sSub>
                            </m:e>
                            <m:e>
                              <m:r>
                                <a:rPr lang="it-IT" i="1">
                                  <a:solidFill>
                                    <a:schemeClr val="tx1"/>
                                  </a:solidFill>
                                  <a:latin typeface="Cambria Math" panose="02040503050406030204" pitchFamily="18" charset="0"/>
                                </a:rPr>
                                <m:t>0</m:t>
                              </m:r>
                            </m:e>
                          </m:mr>
                          <m:mr>
                            <m:e>
                              <m:r>
                                <a:rPr lang="it-IT" i="1">
                                  <a:solidFill>
                                    <a:schemeClr val="tx1"/>
                                  </a:solidFill>
                                  <a:latin typeface="Cambria Math" panose="02040503050406030204" pitchFamily="18" charset="0"/>
                                </a:rPr>
                                <m:t>0</m:t>
                              </m:r>
                            </m:e>
                            <m:e>
                              <m:r>
                                <a:rPr lang="it-IT" i="1">
                                  <a:solidFill>
                                    <a:schemeClr val="tx1"/>
                                  </a:solidFill>
                                  <a:latin typeface="Cambria Math" panose="02040503050406030204" pitchFamily="18" charset="0"/>
                                </a:rPr>
                                <m:t>0</m:t>
                              </m:r>
                            </m:e>
                            <m:e>
                              <m:r>
                                <a:rPr lang="it-IT" i="1">
                                  <a:solidFill>
                                    <a:schemeClr val="tx1"/>
                                  </a:solidFill>
                                  <a:latin typeface="Cambria Math" panose="02040503050406030204" pitchFamily="18" charset="0"/>
                                </a:rPr>
                                <m:t>0</m:t>
                              </m:r>
                            </m:e>
                            <m:e>
                              <m:r>
                                <a:rPr lang="it-IT" i="1">
                                  <a:solidFill>
                                    <a:schemeClr val="tx1"/>
                                  </a:solidFill>
                                  <a:latin typeface="Cambria Math" panose="02040503050406030204" pitchFamily="18" charset="0"/>
                                </a:rPr>
                                <m:t>0</m:t>
                              </m:r>
                            </m:e>
                          </m:mr>
                        </m:m>
                      </m:e>
                    </m:d>
                  </m:oMath>
                </a14:m>
                <a:endParaRPr lang="en-GB" dirty="0">
                  <a:solidFill>
                    <a:schemeClr val="tx1"/>
                  </a:solidFill>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blipFill rotWithShape="0">
                <a:blip r:embed="rId4" cstate="print"/>
                <a:stretch>
                  <a:fillRect l="-221"/>
                </a:stretch>
              </a:blipFill>
            </p:spPr>
            <p:txBody>
              <a:bodyPr/>
              <a:lstStyle/>
              <a:p>
                <a:r>
                  <a:rPr lang="en-GB">
                    <a:noFill/>
                  </a:rPr>
                  <a:t> </a:t>
                </a:r>
              </a:p>
            </p:txBody>
          </p:sp>
        </mc:Fallback>
      </mc:AlternateContent>
      <p:sp>
        <p:nvSpPr>
          <p:cNvPr id="5" name="Segnaposto numero diapositiva 4"/>
          <p:cNvSpPr>
            <a:spLocks noGrp="1"/>
          </p:cNvSpPr>
          <p:nvPr>
            <p:ph type="sldNum" sz="quarter" idx="12"/>
          </p:nvPr>
        </p:nvSpPr>
        <p:spPr>
          <a:xfrm>
            <a:off x="10558299" y="6492875"/>
            <a:ext cx="1052508" cy="365125"/>
          </a:xfrm>
        </p:spPr>
        <p:txBody>
          <a:bodyPr/>
          <a:lstStyle/>
          <a:p>
            <a:fld id="{5CE5AED5-0585-4EAF-A7DF-C2F0C4AB30D7}" type="slidenum">
              <a:rPr lang="en-GB" smtClean="0"/>
              <a:pPr/>
              <a:t>4</a:t>
            </a:fld>
            <a:endParaRPr lang="en-GB"/>
          </a:p>
        </p:txBody>
      </p:sp>
      <p:grpSp>
        <p:nvGrpSpPr>
          <p:cNvPr id="36" name="Gruppo 35"/>
          <p:cNvGrpSpPr/>
          <p:nvPr/>
        </p:nvGrpSpPr>
        <p:grpSpPr>
          <a:xfrm>
            <a:off x="7303393" y="4560576"/>
            <a:ext cx="4168851" cy="2127827"/>
            <a:chOff x="3929802" y="3296351"/>
            <a:chExt cx="3129785" cy="1616058"/>
          </a:xfrm>
        </p:grpSpPr>
        <p:pic>
          <p:nvPicPr>
            <p:cNvPr id="37" name="Picture 2" descr="Risultati immagini per gravitational wave effec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44836" y="3297657"/>
              <a:ext cx="1614751" cy="1614752"/>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Immagine 37" descr="GravitationalWave_PlusPolarization.gif"/>
            <p:cNvPicPr>
              <a:picLocks noChangeAspect="1"/>
            </p:cNvPicPr>
            <p:nvPr/>
          </p:nvPicPr>
          <p:blipFill>
            <a:blip r:embed="rId6" cstate="print"/>
            <a:stretch>
              <a:fillRect/>
            </a:stretch>
          </p:blipFill>
          <p:spPr>
            <a:xfrm>
              <a:off x="3929802" y="3296351"/>
              <a:ext cx="1616058" cy="1616058"/>
            </a:xfrm>
            <a:prstGeom prst="rect">
              <a:avLst/>
            </a:prstGeom>
            <a:solidFill>
              <a:srgbClr val="D9D9D9"/>
            </a:solidFill>
          </p:spPr>
        </p:pic>
      </p:grpSp>
      <p:pic>
        <p:nvPicPr>
          <p:cNvPr id="39" name="Picture 34" descr="mirrors"/>
          <p:cNvPicPr>
            <a:picLocks noChangeAspect="1" noChangeArrowheads="1" noCrop="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6735330" y="4178189"/>
            <a:ext cx="2586077" cy="2679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
        <p:nvSpPr>
          <p:cNvPr id="12" name="Segnaposto contenuto 2"/>
          <p:cNvSpPr txBox="1">
            <a:spLocks/>
          </p:cNvSpPr>
          <p:nvPr/>
        </p:nvSpPr>
        <p:spPr>
          <a:xfrm>
            <a:off x="581190" y="1991486"/>
            <a:ext cx="4720086" cy="90318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smtClean="0">
                <a:solidFill>
                  <a:schemeClr val="tx1"/>
                </a:solidFill>
              </a:rPr>
              <a:t>General Relativity: connection between space-time geometry and matter distribution.</a:t>
            </a:r>
            <a:endParaRPr lang="en-GB" dirty="0">
              <a:solidFill>
                <a:schemeClr val="tx1"/>
              </a:solidFill>
            </a:endParaRPr>
          </a:p>
        </p:txBody>
      </p:sp>
      <p:pic>
        <p:nvPicPr>
          <p:cNvPr id="13" name="LIGO-Lab-Gravity-Waves">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8208694" y="1948136"/>
            <a:ext cx="3199387" cy="2380260"/>
          </a:xfrm>
          <a:prstGeom prst="rect">
            <a:avLst/>
          </a:prstGeom>
        </p:spPr>
      </p:pic>
    </p:spTree>
    <p:extLst>
      <p:ext uri="{BB962C8B-B14F-4D97-AF65-F5344CB8AC3E}">
        <p14:creationId xmlns:p14="http://schemas.microsoft.com/office/powerpoint/2010/main" xmlns="" val="418944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33"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20" repeatCount="indefinite" fill="hold" display="0">
                  <p:stCondLst>
                    <p:cond delay="indefinite"/>
                  </p:stCondLst>
                </p:cTn>
                <p:tgtEl>
                  <p:spTgt spid="1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Commissioned </a:t>
            </a:r>
            <a:r>
              <a:rPr lang="en-GB" dirty="0" err="1" smtClean="0"/>
              <a:t>Tcs</a:t>
            </a:r>
            <a:r>
              <a:rPr lang="en-GB" dirty="0" smtClean="0"/>
              <a:t> engagement</a:t>
            </a:r>
            <a:endParaRPr lang="en-GB" dirty="0"/>
          </a:p>
        </p:txBody>
      </p:sp>
      <p:sp>
        <p:nvSpPr>
          <p:cNvPr id="3" name="Segnaposto contenuto 2"/>
          <p:cNvSpPr>
            <a:spLocks noGrp="1"/>
          </p:cNvSpPr>
          <p:nvPr>
            <p:ph idx="1"/>
          </p:nvPr>
        </p:nvSpPr>
        <p:spPr>
          <a:xfrm>
            <a:off x="581192" y="2180496"/>
            <a:ext cx="4171561" cy="3678303"/>
          </a:xfrm>
        </p:spPr>
        <p:txBody>
          <a:bodyPr/>
          <a:lstStyle/>
          <a:p>
            <a:pPr algn="just"/>
            <a:r>
              <a:rPr lang="en-GB" dirty="0">
                <a:solidFill>
                  <a:schemeClr val="tx1"/>
                </a:solidFill>
              </a:rPr>
              <a:t>The presence/absence of the DAS actuators has clear visible </a:t>
            </a:r>
            <a:r>
              <a:rPr lang="en-GB" dirty="0" smtClean="0">
                <a:solidFill>
                  <a:schemeClr val="tx1"/>
                </a:solidFill>
              </a:rPr>
              <a:t>effects </a:t>
            </a:r>
            <a:r>
              <a:rPr lang="en-GB" dirty="0">
                <a:solidFill>
                  <a:schemeClr val="tx1"/>
                </a:solidFill>
              </a:rPr>
              <a:t>on:</a:t>
            </a:r>
          </a:p>
          <a:p>
            <a:pPr marL="342900" indent="-342900" algn="just">
              <a:buFont typeface="Arial" panose="020B0604020202020204" pitchFamily="34" charset="0"/>
              <a:buChar char="•"/>
            </a:pPr>
            <a:r>
              <a:rPr lang="en-GB" dirty="0" smtClean="0">
                <a:solidFill>
                  <a:schemeClr val="tx1"/>
                </a:solidFill>
              </a:rPr>
              <a:t>the </a:t>
            </a:r>
            <a:r>
              <a:rPr lang="en-GB" dirty="0">
                <a:solidFill>
                  <a:schemeClr val="tx1"/>
                </a:solidFill>
              </a:rPr>
              <a:t>dark fringe</a:t>
            </a:r>
          </a:p>
          <a:p>
            <a:pPr marL="342900" indent="-342900" algn="just">
              <a:buFont typeface="Arial" panose="020B0604020202020204" pitchFamily="34" charset="0"/>
              <a:buChar char="•"/>
            </a:pPr>
            <a:r>
              <a:rPr lang="en-GB" dirty="0" smtClean="0">
                <a:solidFill>
                  <a:schemeClr val="tx1"/>
                </a:solidFill>
              </a:rPr>
              <a:t>the </a:t>
            </a:r>
            <a:r>
              <a:rPr lang="en-GB" dirty="0">
                <a:solidFill>
                  <a:schemeClr val="tx1"/>
                </a:solidFill>
              </a:rPr>
              <a:t>56 MHz sidebands power </a:t>
            </a:r>
          </a:p>
          <a:p>
            <a:pPr marL="342900" indent="-342900" algn="just">
              <a:buFont typeface="Arial" panose="020B0604020202020204" pitchFamily="34" charset="0"/>
              <a:buChar char="•"/>
            </a:pPr>
            <a:r>
              <a:rPr lang="en-GB" dirty="0" smtClean="0">
                <a:solidFill>
                  <a:schemeClr val="tx1"/>
                </a:solidFill>
              </a:rPr>
              <a:t>the </a:t>
            </a:r>
            <a:r>
              <a:rPr lang="en-GB" dirty="0">
                <a:solidFill>
                  <a:schemeClr val="tx1"/>
                </a:solidFill>
              </a:rPr>
              <a:t>binary neutron stars </a:t>
            </a:r>
            <a:r>
              <a:rPr lang="en-GB" dirty="0" smtClean="0">
                <a:solidFill>
                  <a:schemeClr val="tx1"/>
                </a:solidFill>
              </a:rPr>
              <a:t>range</a:t>
            </a:r>
            <a:endParaRPr lang="en-GB" dirty="0">
              <a:solidFill>
                <a:schemeClr val="tx1"/>
              </a:solidFill>
            </a:endParaRPr>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40</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92727" y="1936654"/>
            <a:ext cx="6762034" cy="4134537"/>
          </a:xfrm>
          <a:prstGeom prst="rect">
            <a:avLst/>
          </a:prstGeom>
        </p:spPr>
      </p:pic>
    </p:spTree>
    <p:extLst>
      <p:ext uri="{BB962C8B-B14F-4D97-AF65-F5344CB8AC3E}">
        <p14:creationId xmlns:p14="http://schemas.microsoft.com/office/powerpoint/2010/main" xmlns="" val="912308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Advanced </a:t>
            </a:r>
            <a:r>
              <a:rPr lang="en-GB" dirty="0" err="1" smtClean="0"/>
              <a:t>virgo</a:t>
            </a:r>
            <a:r>
              <a:rPr lang="en-GB" dirty="0" smtClean="0"/>
              <a:t> </a:t>
            </a:r>
            <a:r>
              <a:rPr lang="en-GB" dirty="0" err="1" smtClean="0"/>
              <a:t>tcs</a:t>
            </a:r>
            <a:r>
              <a:rPr lang="en-GB" dirty="0" smtClean="0"/>
              <a:t> for the current observing run</a:t>
            </a:r>
            <a:endParaRPr lang="en-GB" dirty="0"/>
          </a:p>
        </p:txBody>
      </p:sp>
      <p:sp>
        <p:nvSpPr>
          <p:cNvPr id="3" name="Segnaposto contenuto 2"/>
          <p:cNvSpPr>
            <a:spLocks noGrp="1"/>
          </p:cNvSpPr>
          <p:nvPr>
            <p:ph idx="1"/>
          </p:nvPr>
        </p:nvSpPr>
        <p:spPr>
          <a:xfrm>
            <a:off x="581192" y="2180496"/>
            <a:ext cx="3826003" cy="993323"/>
          </a:xfrm>
        </p:spPr>
        <p:txBody>
          <a:bodyPr/>
          <a:lstStyle/>
          <a:p>
            <a:pPr algn="just"/>
            <a:r>
              <a:rPr lang="en-GB" dirty="0">
                <a:solidFill>
                  <a:schemeClr val="tx1"/>
                </a:solidFill>
              </a:rPr>
              <a:t>Final power values of all the (currently) engaged TCS actuators in O3 </a:t>
            </a:r>
            <a:r>
              <a:rPr lang="en-GB" dirty="0" smtClean="0">
                <a:solidFill>
                  <a:schemeClr val="tx1"/>
                </a:solidFill>
              </a:rPr>
              <a:t>run.</a:t>
            </a:r>
            <a:endParaRPr lang="en-GB" dirty="0">
              <a:solidFill>
                <a:schemeClr val="tx1"/>
              </a:solidFill>
            </a:endParaRP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41</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59080" y="1969430"/>
            <a:ext cx="6766718" cy="4037965"/>
          </a:xfrm>
          <a:prstGeom prst="rect">
            <a:avLst/>
          </a:prstGeom>
        </p:spPr>
      </p:pic>
      <p:pic>
        <p:nvPicPr>
          <p:cNvPr id="6" name="Immagine 5"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9339" y="3248247"/>
            <a:ext cx="3577855" cy="2126511"/>
          </a:xfrm>
          <a:prstGeom prst="rect">
            <a:avLst/>
          </a:prstGeom>
        </p:spPr>
      </p:pic>
      <p:sp>
        <p:nvSpPr>
          <p:cNvPr id="7"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77374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64590" y="2556384"/>
            <a:ext cx="5446218" cy="3331347"/>
          </a:xfrm>
          <a:prstGeom prst="rect">
            <a:avLst/>
          </a:prstGeom>
        </p:spPr>
      </p:pic>
      <p:sp>
        <p:nvSpPr>
          <p:cNvPr id="2" name="Titolo 1"/>
          <p:cNvSpPr>
            <a:spLocks noGrp="1"/>
          </p:cNvSpPr>
          <p:nvPr>
            <p:ph type="title"/>
          </p:nvPr>
        </p:nvSpPr>
        <p:spPr/>
        <p:txBody>
          <a:bodyPr/>
          <a:lstStyle/>
          <a:p>
            <a:r>
              <a:rPr lang="en-GB" dirty="0" smtClean="0"/>
              <a:t>Ni double </a:t>
            </a:r>
            <a:r>
              <a:rPr lang="en-GB" dirty="0" err="1" smtClean="0"/>
              <a:t>axicon</a:t>
            </a:r>
            <a:r>
              <a:rPr lang="en-GB" dirty="0" smtClean="0"/>
              <a:t> system compensation</a:t>
            </a:r>
            <a:endParaRPr lang="en-GB" dirty="0"/>
          </a:p>
        </p:txBody>
      </p:sp>
      <p:sp>
        <p:nvSpPr>
          <p:cNvPr id="3" name="Segnaposto contenuto 2"/>
          <p:cNvSpPr>
            <a:spLocks noGrp="1"/>
          </p:cNvSpPr>
          <p:nvPr>
            <p:ph idx="1"/>
          </p:nvPr>
        </p:nvSpPr>
        <p:spPr>
          <a:xfrm>
            <a:off x="581190" y="2651745"/>
            <a:ext cx="5583398" cy="2991730"/>
          </a:xfrm>
        </p:spPr>
        <p:txBody>
          <a:bodyPr>
            <a:noAutofit/>
          </a:bodyPr>
          <a:lstStyle/>
          <a:p>
            <a:pPr algn="just"/>
            <a:r>
              <a:rPr lang="en-GB" dirty="0" smtClean="0">
                <a:solidFill>
                  <a:schemeClr val="tx1"/>
                </a:solidFill>
              </a:rPr>
              <a:t>NI </a:t>
            </a:r>
            <a:r>
              <a:rPr lang="en-GB" dirty="0">
                <a:solidFill>
                  <a:schemeClr val="tx1"/>
                </a:solidFill>
              </a:rPr>
              <a:t>DAS is actually correcting both NI CP natural lens and thermal lensing in the NI ITM. </a:t>
            </a:r>
            <a:endParaRPr lang="en-GB" dirty="0" smtClean="0">
              <a:solidFill>
                <a:schemeClr val="tx1"/>
              </a:solidFill>
            </a:endParaRPr>
          </a:p>
          <a:p>
            <a:pPr algn="just"/>
            <a:r>
              <a:rPr lang="en-GB" dirty="0" smtClean="0">
                <a:solidFill>
                  <a:schemeClr val="tx1"/>
                </a:solidFill>
              </a:rPr>
              <a:t>Optical </a:t>
            </a:r>
            <a:r>
              <a:rPr lang="en-GB" dirty="0">
                <a:solidFill>
                  <a:schemeClr val="tx1"/>
                </a:solidFill>
              </a:rPr>
              <a:t>simulations based on the measured NI DAS profile demonstrated that about the 40% of the NI outer DAS is needed to compensate the natural lens</a:t>
            </a:r>
            <a:r>
              <a:rPr lang="en-GB" baseline="30000" dirty="0">
                <a:solidFill>
                  <a:schemeClr val="tx1"/>
                </a:solidFill>
              </a:rPr>
              <a:t>1</a:t>
            </a:r>
            <a:r>
              <a:rPr lang="en-GB" dirty="0">
                <a:solidFill>
                  <a:schemeClr val="tx1"/>
                </a:solidFill>
              </a:rPr>
              <a:t>.</a:t>
            </a:r>
          </a:p>
          <a:p>
            <a:pPr algn="just"/>
            <a:r>
              <a:rPr lang="en-GB" dirty="0" smtClean="0">
                <a:solidFill>
                  <a:schemeClr val="tx1"/>
                </a:solidFill>
              </a:rPr>
              <a:t>NI </a:t>
            </a:r>
            <a:r>
              <a:rPr lang="en-GB" dirty="0">
                <a:solidFill>
                  <a:schemeClr val="tx1"/>
                </a:solidFill>
              </a:rPr>
              <a:t>outer DAS: about 1 W corrects the natural lens and 1.25 W compensates the thermal lensing.  </a:t>
            </a:r>
          </a:p>
          <a:p>
            <a:pPr algn="just"/>
            <a:r>
              <a:rPr lang="en-GB" dirty="0">
                <a:solidFill>
                  <a:schemeClr val="tx1"/>
                </a:solidFill>
              </a:rPr>
              <a:t>NI inner DAS: about 600 </a:t>
            </a:r>
            <a:r>
              <a:rPr lang="en-GB" dirty="0" err="1">
                <a:solidFill>
                  <a:schemeClr val="tx1"/>
                </a:solidFill>
              </a:rPr>
              <a:t>mW</a:t>
            </a:r>
            <a:r>
              <a:rPr lang="en-GB" dirty="0">
                <a:solidFill>
                  <a:schemeClr val="tx1"/>
                </a:solidFill>
              </a:rPr>
              <a:t>. </a:t>
            </a:r>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42</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8" name="Segnaposto piè di pagina 10"/>
          <p:cNvSpPr txBox="1">
            <a:spLocks/>
          </p:cNvSpPr>
          <p:nvPr/>
        </p:nvSpPr>
        <p:spPr>
          <a:xfrm>
            <a:off x="158709" y="6336545"/>
            <a:ext cx="332665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dirty="0" smtClean="0">
                <a:solidFill>
                  <a:schemeClr val="tx1"/>
                </a:solidFill>
              </a:rPr>
              <a:t>1</a:t>
            </a:r>
            <a:r>
              <a:rPr lang="en-GB" dirty="0">
                <a:solidFill>
                  <a:schemeClr val="tx1"/>
                </a:solidFill>
              </a:rPr>
              <a:t>O4 laser power </a:t>
            </a:r>
            <a:r>
              <a:rPr lang="en-GB" dirty="0" smtClean="0">
                <a:solidFill>
                  <a:schemeClr val="tx1"/>
                </a:solidFill>
              </a:rPr>
              <a:t>discussion</a:t>
            </a:r>
            <a:r>
              <a:rPr lang="en-GB" dirty="0">
                <a:solidFill>
                  <a:schemeClr val="tx1"/>
                </a:solidFill>
              </a:rPr>
              <a:t>: </a:t>
            </a:r>
            <a:r>
              <a:rPr lang="en-GB" dirty="0" smtClean="0">
                <a:solidFill>
                  <a:schemeClr val="tx1"/>
                </a:solidFill>
              </a:rPr>
              <a:t>TCS, VIR-0340A-19</a:t>
            </a:r>
            <a:endParaRPr lang="en-GB" dirty="0">
              <a:solidFill>
                <a:schemeClr val="tx1"/>
              </a:solidFill>
            </a:endParaRPr>
          </a:p>
        </p:txBody>
      </p:sp>
      <p:sp>
        <p:nvSpPr>
          <p:cNvPr id="9" name="Segnaposto contenuto 2"/>
          <p:cNvSpPr txBox="1">
            <a:spLocks/>
          </p:cNvSpPr>
          <p:nvPr/>
        </p:nvSpPr>
        <p:spPr>
          <a:xfrm>
            <a:off x="627182" y="1800109"/>
            <a:ext cx="10171713" cy="672122"/>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smtClean="0">
                <a:solidFill>
                  <a:srgbClr val="000000"/>
                </a:solidFill>
              </a:rPr>
              <a:t>Imbalance of the power in the NI DAS due to the presence of the converging natural lens on the NI CP. </a:t>
            </a:r>
          </a:p>
        </p:txBody>
      </p:sp>
      <p:sp>
        <p:nvSpPr>
          <p:cNvPr id="10" name="Segnaposto contenuto 2"/>
          <p:cNvSpPr txBox="1">
            <a:spLocks/>
          </p:cNvSpPr>
          <p:nvPr/>
        </p:nvSpPr>
        <p:spPr>
          <a:xfrm>
            <a:off x="581190" y="6026059"/>
            <a:ext cx="11274602" cy="36460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smtClean="0">
                <a:solidFill>
                  <a:schemeClr val="tx1"/>
                </a:solidFill>
              </a:rPr>
              <a:t>Consistency </a:t>
            </a:r>
            <a:r>
              <a:rPr lang="en-GB" dirty="0">
                <a:solidFill>
                  <a:schemeClr val="tx1"/>
                </a:solidFill>
              </a:rPr>
              <a:t>with the ratio 1:2 between the powers of the inner and outer annuli (as expected by the simulations</a:t>
            </a:r>
            <a:r>
              <a:rPr lang="en-GB" dirty="0" smtClean="0">
                <a:solidFill>
                  <a:schemeClr val="tx1"/>
                </a:solidFill>
              </a:rPr>
              <a:t>).</a:t>
            </a:r>
            <a:endParaRPr lang="en-GB" dirty="0">
              <a:solidFill>
                <a:schemeClr val="tx1"/>
              </a:solidFill>
            </a:endParaRPr>
          </a:p>
        </p:txBody>
      </p:sp>
      <p:pic>
        <p:nvPicPr>
          <p:cNvPr id="11" name="Immagin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02785" y="2556383"/>
            <a:ext cx="5169828" cy="3331347"/>
          </a:xfrm>
          <a:prstGeom prst="rect">
            <a:avLst/>
          </a:prstGeom>
        </p:spPr>
      </p:pic>
    </p:spTree>
    <p:extLst>
      <p:ext uri="{BB962C8B-B14F-4D97-AF65-F5344CB8AC3E}">
        <p14:creationId xmlns:p14="http://schemas.microsoft.com/office/powerpoint/2010/main" xmlns="" val="225262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xit" presetSubtype="0" fill="hold"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Commissioning - results</a:t>
            </a:r>
            <a:endParaRPr lang="en-GB" dirty="0"/>
          </a:p>
        </p:txBody>
      </p:sp>
      <p:sp>
        <p:nvSpPr>
          <p:cNvPr id="3" name="Segnaposto contenuto 2"/>
          <p:cNvSpPr>
            <a:spLocks noGrp="1"/>
          </p:cNvSpPr>
          <p:nvPr>
            <p:ph idx="1"/>
          </p:nvPr>
        </p:nvSpPr>
        <p:spPr>
          <a:xfrm>
            <a:off x="581192" y="2174886"/>
            <a:ext cx="11029615" cy="3678303"/>
          </a:xfrm>
        </p:spPr>
        <p:txBody>
          <a:bodyPr/>
          <a:lstStyle/>
          <a:p>
            <a:r>
              <a:rPr lang="en-GB" dirty="0" smtClean="0">
                <a:solidFill>
                  <a:schemeClr val="tx1"/>
                </a:solidFill>
              </a:rPr>
              <a:t>TCS subsystem fully commissioned with its sensor and actuators.</a:t>
            </a:r>
          </a:p>
          <a:p>
            <a:endParaRPr lang="en-GB" dirty="0">
              <a:solidFill>
                <a:schemeClr val="tx1"/>
              </a:solidFill>
            </a:endParaRPr>
          </a:p>
          <a:p>
            <a:r>
              <a:rPr lang="en-GB" dirty="0" smtClean="0">
                <a:solidFill>
                  <a:schemeClr val="tx1"/>
                </a:solidFill>
              </a:rPr>
              <a:t>Commissioning tests and measurements shown a clear positive effect of the TCS on the detector, with an improvements of its performances and stability.</a:t>
            </a:r>
          </a:p>
          <a:p>
            <a:endParaRPr lang="en-GB" dirty="0">
              <a:solidFill>
                <a:schemeClr val="tx1"/>
              </a:solidFill>
            </a:endParaRPr>
          </a:p>
          <a:p>
            <a:r>
              <a:rPr lang="en-GB" dirty="0" smtClean="0">
                <a:solidFill>
                  <a:schemeClr val="tx1"/>
                </a:solidFill>
              </a:rPr>
              <a:t>TCS currently engaged in the present Observing Run O3. </a:t>
            </a:r>
            <a:endParaRPr lang="en-GB" dirty="0">
              <a:solidFill>
                <a:schemeClr val="tx1"/>
              </a:solidFill>
            </a:endParaRPr>
          </a:p>
        </p:txBody>
      </p:sp>
      <p:sp>
        <p:nvSpPr>
          <p:cNvPr id="4" name="Segnaposto numero diapositiva 3"/>
          <p:cNvSpPr>
            <a:spLocks noGrp="1"/>
          </p:cNvSpPr>
          <p:nvPr>
            <p:ph type="sldNum" sz="quarter" idx="12"/>
          </p:nvPr>
        </p:nvSpPr>
        <p:spPr>
          <a:xfrm>
            <a:off x="10558299" y="6494159"/>
            <a:ext cx="1052508" cy="365125"/>
          </a:xfrm>
        </p:spPr>
        <p:txBody>
          <a:bodyPr/>
          <a:lstStyle/>
          <a:p>
            <a:fld id="{5CE5AED5-0585-4EAF-A7DF-C2F0C4AB30D7}" type="slidenum">
              <a:rPr lang="en-GB" smtClean="0"/>
              <a:pPr/>
              <a:t>43</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7340342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R&amp;D for TCS </a:t>
            </a:r>
            <a:r>
              <a:rPr lang="en-GB" dirty="0" smtClean="0"/>
              <a:t>improvement</a:t>
            </a:r>
            <a:endParaRPr lang="en-GB" dirty="0"/>
          </a:p>
        </p:txBody>
      </p:sp>
      <p:sp>
        <p:nvSpPr>
          <p:cNvPr id="3" name="Segnaposto testo 2"/>
          <p:cNvSpPr>
            <a:spLocks noGrp="1"/>
          </p:cNvSpPr>
          <p:nvPr>
            <p:ph type="body" idx="1"/>
          </p:nvPr>
        </p:nvSpPr>
        <p:spPr/>
        <p:txBody>
          <a:bodyPr/>
          <a:lstStyle/>
          <a:p>
            <a:endParaRPr lang="en-GB"/>
          </a:p>
        </p:txBody>
      </p:sp>
      <p:sp>
        <p:nvSpPr>
          <p:cNvPr id="4" name="Segnaposto numero diapositiva 3"/>
          <p:cNvSpPr>
            <a:spLocks noGrp="1"/>
          </p:cNvSpPr>
          <p:nvPr>
            <p:ph type="sldNum" sz="quarter" idx="12"/>
          </p:nvPr>
        </p:nvSpPr>
        <p:spPr>
          <a:xfrm>
            <a:off x="10558297" y="6492875"/>
            <a:ext cx="1052510" cy="365125"/>
          </a:xfrm>
        </p:spPr>
        <p:txBody>
          <a:bodyPr/>
          <a:lstStyle/>
          <a:p>
            <a:fld id="{5CE5AED5-0585-4EAF-A7DF-C2F0C4AB30D7}" type="slidenum">
              <a:rPr lang="en-GB" smtClean="0"/>
              <a:pPr/>
              <a:t>44</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6756154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mode cleaner cavity </a:t>
            </a:r>
            <a:r>
              <a:rPr lang="en-GB" dirty="0"/>
              <a:t>design for CO</a:t>
            </a:r>
            <a:r>
              <a:rPr lang="en-GB" baseline="-25000" dirty="0"/>
              <a:t>2</a:t>
            </a:r>
            <a:r>
              <a:rPr lang="en-GB" dirty="0"/>
              <a:t> laser </a:t>
            </a:r>
          </a:p>
        </p:txBody>
      </p:sp>
      <p:sp>
        <p:nvSpPr>
          <p:cNvPr id="3" name="Segnaposto testo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2"/>
          </p:nvPr>
        </p:nvSpPr>
        <p:spPr>
          <a:xfrm>
            <a:off x="10558297" y="6494159"/>
            <a:ext cx="1052510" cy="365125"/>
          </a:xfrm>
        </p:spPr>
        <p:txBody>
          <a:bodyPr/>
          <a:lstStyle/>
          <a:p>
            <a:fld id="{5CE5AED5-0585-4EAF-A7DF-C2F0C4AB30D7}" type="slidenum">
              <a:rPr lang="en-GB" smtClean="0"/>
              <a:pPr/>
              <a:t>45</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42391551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681632" y="2070762"/>
            <a:ext cx="2040833" cy="1974763"/>
          </a:xfrm>
          <a:prstGeom prst="rect">
            <a:avLst/>
          </a:prstGeom>
        </p:spPr>
      </p:pic>
      <p:pic>
        <p:nvPicPr>
          <p:cNvPr id="18" name="Immagin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76933" y="2083316"/>
            <a:ext cx="2045532" cy="1982700"/>
          </a:xfrm>
          <a:prstGeom prst="rect">
            <a:avLst/>
          </a:prstGeom>
        </p:spPr>
      </p:pic>
      <p:sp>
        <p:nvSpPr>
          <p:cNvPr id="2" name="Titolo 1"/>
          <p:cNvSpPr>
            <a:spLocks noGrp="1"/>
          </p:cNvSpPr>
          <p:nvPr>
            <p:ph type="title"/>
          </p:nvPr>
        </p:nvSpPr>
        <p:spPr/>
        <p:txBody>
          <a:bodyPr/>
          <a:lstStyle/>
          <a:p>
            <a:r>
              <a:rPr lang="en-GB" dirty="0" smtClean="0"/>
              <a:t>Co</a:t>
            </a:r>
            <a:r>
              <a:rPr lang="en-GB" baseline="-25000" dirty="0" smtClean="0"/>
              <a:t>2</a:t>
            </a:r>
            <a:r>
              <a:rPr lang="en-GB" dirty="0" smtClean="0"/>
              <a:t> mode cleaner: why and which?</a:t>
            </a:r>
            <a:endParaRPr lang="en-GB" dirty="0"/>
          </a:p>
        </p:txBody>
      </p:sp>
      <p:sp>
        <p:nvSpPr>
          <p:cNvPr id="3" name="Segnaposto contenuto 2"/>
          <p:cNvSpPr>
            <a:spLocks noGrp="1"/>
          </p:cNvSpPr>
          <p:nvPr>
            <p:ph idx="1"/>
          </p:nvPr>
        </p:nvSpPr>
        <p:spPr>
          <a:xfrm>
            <a:off x="581193" y="2180496"/>
            <a:ext cx="9095740" cy="2792289"/>
          </a:xfrm>
        </p:spPr>
        <p:txBody>
          <a:bodyPr>
            <a:normAutofit/>
          </a:bodyPr>
          <a:lstStyle/>
          <a:p>
            <a:pPr algn="just"/>
            <a:r>
              <a:rPr lang="en-GB" dirty="0">
                <a:solidFill>
                  <a:schemeClr val="tx1"/>
                </a:solidFill>
              </a:rPr>
              <a:t>Efficiency of the TCS CO</a:t>
            </a:r>
            <a:r>
              <a:rPr lang="en-GB" baseline="-25000" dirty="0">
                <a:solidFill>
                  <a:schemeClr val="tx1"/>
                </a:solidFill>
              </a:rPr>
              <a:t>2 </a:t>
            </a:r>
            <a:r>
              <a:rPr lang="en-GB" dirty="0">
                <a:solidFill>
                  <a:schemeClr val="tx1"/>
                </a:solidFill>
              </a:rPr>
              <a:t> actuators is directly related to the quality of the laser.</a:t>
            </a:r>
          </a:p>
          <a:p>
            <a:pPr algn="just"/>
            <a:r>
              <a:rPr lang="en-GB" dirty="0">
                <a:solidFill>
                  <a:schemeClr val="tx1"/>
                </a:solidFill>
              </a:rPr>
              <a:t>Sometimes the high-power CO</a:t>
            </a:r>
            <a:r>
              <a:rPr lang="en-GB" baseline="-25000" dirty="0">
                <a:solidFill>
                  <a:schemeClr val="tx1"/>
                </a:solidFill>
              </a:rPr>
              <a:t>2 </a:t>
            </a:r>
            <a:r>
              <a:rPr lang="en-GB" dirty="0">
                <a:solidFill>
                  <a:schemeClr val="tx1"/>
                </a:solidFill>
              </a:rPr>
              <a:t> lasers exhibit a bad shape. Spatial </a:t>
            </a:r>
            <a:r>
              <a:rPr lang="en-GB" dirty="0" smtClean="0">
                <a:solidFill>
                  <a:schemeClr val="tx1"/>
                </a:solidFill>
              </a:rPr>
              <a:t>beam filter has </a:t>
            </a:r>
            <a:r>
              <a:rPr lang="en-GB" dirty="0">
                <a:solidFill>
                  <a:schemeClr val="tx1"/>
                </a:solidFill>
              </a:rPr>
              <a:t>been placed on the optical benches in the laser beam waist position. </a:t>
            </a:r>
          </a:p>
          <a:p>
            <a:pPr algn="just"/>
            <a:r>
              <a:rPr lang="en-GB" dirty="0">
                <a:solidFill>
                  <a:schemeClr val="tx1"/>
                </a:solidFill>
              </a:rPr>
              <a:t>Improvement of the beam shape, but with the cost of a consistent reduction of the available laser power, resulting in a not negligible limitation of the actuators dynamic.</a:t>
            </a:r>
          </a:p>
          <a:p>
            <a:pPr algn="just"/>
            <a:r>
              <a:rPr lang="en-GB" dirty="0">
                <a:solidFill>
                  <a:schemeClr val="tx1"/>
                </a:solidFill>
              </a:rPr>
              <a:t>With the present TCS it is possible to compensate the thermal effects up to an input power value of P=30 W</a:t>
            </a:r>
            <a:r>
              <a:rPr lang="en-GB" baseline="30000" dirty="0">
                <a:solidFill>
                  <a:schemeClr val="tx1"/>
                </a:solidFill>
              </a:rPr>
              <a:t>1</a:t>
            </a:r>
            <a:r>
              <a:rPr lang="en-GB" dirty="0">
                <a:solidFill>
                  <a:schemeClr val="tx1"/>
                </a:solidFill>
              </a:rPr>
              <a:t>. Another way to improve laser beam quality is mandatory for the future TCS, in order to be ready to face also higher input power values.</a:t>
            </a:r>
          </a:p>
          <a:p>
            <a:pPr algn="just"/>
            <a:endParaRPr lang="en-GB" dirty="0">
              <a:solidFill>
                <a:schemeClr val="tx1"/>
              </a:solidFill>
            </a:endParaRP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46</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7" name="Segnaposto piè di pagina 10"/>
          <p:cNvSpPr txBox="1">
            <a:spLocks/>
          </p:cNvSpPr>
          <p:nvPr/>
        </p:nvSpPr>
        <p:spPr>
          <a:xfrm>
            <a:off x="158709" y="6336545"/>
            <a:ext cx="369523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dirty="0" smtClean="0">
                <a:solidFill>
                  <a:prstClr val="black"/>
                </a:solidFill>
              </a:rPr>
              <a:t>1</a:t>
            </a:r>
            <a:r>
              <a:rPr lang="pt-BR" dirty="0" smtClean="0">
                <a:solidFill>
                  <a:prstClr val="black"/>
                </a:solidFill>
              </a:rPr>
              <a:t>O4 </a:t>
            </a:r>
            <a:r>
              <a:rPr lang="pt-BR" dirty="0">
                <a:solidFill>
                  <a:prstClr val="black"/>
                </a:solidFill>
              </a:rPr>
              <a:t>laser power </a:t>
            </a:r>
            <a:r>
              <a:rPr lang="pt-BR" dirty="0" smtClean="0">
                <a:solidFill>
                  <a:prstClr val="black"/>
                </a:solidFill>
              </a:rPr>
              <a:t>discussion</a:t>
            </a:r>
            <a:r>
              <a:rPr lang="pt-BR" dirty="0">
                <a:solidFill>
                  <a:prstClr val="black"/>
                </a:solidFill>
              </a:rPr>
              <a:t>: TCS, </a:t>
            </a:r>
            <a:r>
              <a:rPr lang="pt-BR" dirty="0" smtClean="0">
                <a:solidFill>
                  <a:prstClr val="black"/>
                </a:solidFill>
              </a:rPr>
              <a:t>VIR-0340A-19 </a:t>
            </a:r>
            <a:r>
              <a:rPr lang="pt-BR" dirty="0">
                <a:solidFill>
                  <a:prstClr val="black"/>
                </a:solidFill>
              </a:rPr>
              <a:t>(2019).</a:t>
            </a:r>
            <a:endParaRPr lang="en-GB" dirty="0">
              <a:solidFill>
                <a:prstClr val="black"/>
              </a:solidFill>
            </a:endParaRPr>
          </a:p>
        </p:txBody>
      </p:sp>
      <p:pic>
        <p:nvPicPr>
          <p:cNvPr id="8" name="Im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676933" y="2080299"/>
            <a:ext cx="2045532" cy="1982593"/>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01896" y="4837829"/>
            <a:ext cx="4878043" cy="1596135"/>
          </a:xfrm>
          <a:prstGeom prst="rect">
            <a:avLst/>
          </a:prstGeom>
        </p:spPr>
      </p:pic>
      <p:cxnSp>
        <p:nvCxnSpPr>
          <p:cNvPr id="10" name="Connettore 2 9"/>
          <p:cNvCxnSpPr/>
          <p:nvPr/>
        </p:nvCxnSpPr>
        <p:spPr>
          <a:xfrm flipH="1">
            <a:off x="2002704" y="4681129"/>
            <a:ext cx="3622" cy="77722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676557" y="5375315"/>
            <a:ext cx="3535781" cy="369332"/>
          </a:xfrm>
          <a:prstGeom prst="rect">
            <a:avLst/>
          </a:prstGeom>
        </p:spPr>
        <p:txBody>
          <a:bodyPr wrap="square">
            <a:spAutoFit/>
          </a:bodyPr>
          <a:lstStyle/>
          <a:p>
            <a:r>
              <a:rPr lang="en-GB" dirty="0" smtClean="0"/>
              <a:t>Mode Cleaner for CO</a:t>
            </a:r>
            <a:r>
              <a:rPr lang="en-GB" baseline="-25000" dirty="0" smtClean="0"/>
              <a:t>2</a:t>
            </a:r>
            <a:r>
              <a:rPr lang="en-GB" dirty="0" smtClean="0"/>
              <a:t> lasers</a:t>
            </a:r>
            <a:endParaRPr lang="en-GB" dirty="0"/>
          </a:p>
        </p:txBody>
      </p:sp>
      <p:sp>
        <p:nvSpPr>
          <p:cNvPr id="12" name="Rettangolo 11"/>
          <p:cNvSpPr/>
          <p:nvPr/>
        </p:nvSpPr>
        <p:spPr>
          <a:xfrm>
            <a:off x="4092270" y="5375315"/>
            <a:ext cx="1896480" cy="369332"/>
          </a:xfrm>
          <a:prstGeom prst="rect">
            <a:avLst/>
          </a:prstGeom>
        </p:spPr>
        <p:txBody>
          <a:bodyPr wrap="square">
            <a:spAutoFit/>
          </a:bodyPr>
          <a:lstStyle/>
          <a:p>
            <a:r>
              <a:rPr lang="en-GB" dirty="0" smtClean="0"/>
              <a:t>Cavity geometry</a:t>
            </a:r>
            <a:endParaRPr lang="en-GB" dirty="0"/>
          </a:p>
        </p:txBody>
      </p:sp>
      <p:cxnSp>
        <p:nvCxnSpPr>
          <p:cNvPr id="13" name="Connettore 2 12"/>
          <p:cNvCxnSpPr/>
          <p:nvPr/>
        </p:nvCxnSpPr>
        <p:spPr>
          <a:xfrm>
            <a:off x="3615617" y="5583556"/>
            <a:ext cx="476653"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6072471" y="4651960"/>
            <a:ext cx="857730" cy="369332"/>
          </a:xfrm>
          <a:prstGeom prst="rect">
            <a:avLst/>
          </a:prstGeom>
        </p:spPr>
        <p:txBody>
          <a:bodyPr wrap="square">
            <a:spAutoFit/>
          </a:bodyPr>
          <a:lstStyle/>
          <a:p>
            <a:r>
              <a:rPr lang="en-GB" dirty="0"/>
              <a:t>Linear</a:t>
            </a:r>
          </a:p>
        </p:txBody>
      </p:sp>
      <p:sp>
        <p:nvSpPr>
          <p:cNvPr id="15" name="Rettangolo 14"/>
          <p:cNvSpPr/>
          <p:nvPr/>
        </p:nvSpPr>
        <p:spPr>
          <a:xfrm>
            <a:off x="7514375" y="4642677"/>
            <a:ext cx="1266312" cy="369332"/>
          </a:xfrm>
          <a:prstGeom prst="rect">
            <a:avLst/>
          </a:prstGeom>
        </p:spPr>
        <p:txBody>
          <a:bodyPr wrap="square">
            <a:spAutoFit/>
          </a:bodyPr>
          <a:lstStyle/>
          <a:p>
            <a:r>
              <a:rPr lang="en-GB" dirty="0"/>
              <a:t>Triangular</a:t>
            </a:r>
          </a:p>
        </p:txBody>
      </p:sp>
      <p:sp>
        <p:nvSpPr>
          <p:cNvPr id="16" name="Rettangolo 15"/>
          <p:cNvSpPr/>
          <p:nvPr/>
        </p:nvSpPr>
        <p:spPr>
          <a:xfrm>
            <a:off x="9517831" y="4642677"/>
            <a:ext cx="1020853" cy="369332"/>
          </a:xfrm>
          <a:prstGeom prst="rect">
            <a:avLst/>
          </a:prstGeom>
        </p:spPr>
        <p:txBody>
          <a:bodyPr wrap="square">
            <a:spAutoFit/>
          </a:bodyPr>
          <a:lstStyle/>
          <a:p>
            <a:r>
              <a:rPr lang="en-GB" dirty="0"/>
              <a:t>Bow-tie</a:t>
            </a:r>
          </a:p>
        </p:txBody>
      </p:sp>
      <p:sp>
        <p:nvSpPr>
          <p:cNvPr id="17" name="Ovale 16"/>
          <p:cNvSpPr/>
          <p:nvPr/>
        </p:nvSpPr>
        <p:spPr>
          <a:xfrm>
            <a:off x="7166272" y="4541442"/>
            <a:ext cx="1824825" cy="1952717"/>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56396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P spid="16" grpId="0"/>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Triangular cavity linearization</a:t>
            </a:r>
            <a:endParaRPr lang="en-GB" dirty="0"/>
          </a:p>
        </p:txBody>
      </p:sp>
      <p:sp>
        <p:nvSpPr>
          <p:cNvPr id="3" name="Segnaposto contenuto 2"/>
          <p:cNvSpPr>
            <a:spLocks noGrp="1"/>
          </p:cNvSpPr>
          <p:nvPr>
            <p:ph idx="1"/>
          </p:nvPr>
        </p:nvSpPr>
        <p:spPr>
          <a:xfrm>
            <a:off x="581192" y="5592987"/>
            <a:ext cx="11104055" cy="1145040"/>
          </a:xfrm>
        </p:spPr>
        <p:txBody>
          <a:bodyPr>
            <a:normAutofit/>
          </a:bodyPr>
          <a:lstStyle/>
          <a:p>
            <a:pPr algn="just"/>
            <a:r>
              <a:rPr lang="en-GB" dirty="0" smtClean="0">
                <a:solidFill>
                  <a:schemeClr val="tx1"/>
                </a:solidFill>
              </a:rPr>
              <a:t>Disadvantage: astigmatism </a:t>
            </a:r>
            <a:r>
              <a:rPr lang="en-GB" dirty="0">
                <a:solidFill>
                  <a:schemeClr val="tx1"/>
                </a:solidFill>
              </a:rPr>
              <a:t>must be taken into account because of the </a:t>
            </a:r>
            <a:r>
              <a:rPr lang="en-GB" dirty="0" smtClean="0">
                <a:solidFill>
                  <a:schemeClr val="tx1"/>
                </a:solidFill>
              </a:rPr>
              <a:t>not-normal </a:t>
            </a:r>
            <a:r>
              <a:rPr lang="en-GB" dirty="0">
                <a:solidFill>
                  <a:schemeClr val="tx1"/>
                </a:solidFill>
              </a:rPr>
              <a:t>incidence on the end (concave) </a:t>
            </a:r>
            <a:r>
              <a:rPr lang="en-GB" dirty="0" smtClean="0">
                <a:solidFill>
                  <a:schemeClr val="tx1"/>
                </a:solidFill>
              </a:rPr>
              <a:t>mirror. The </a:t>
            </a:r>
            <a:r>
              <a:rPr lang="en-GB" dirty="0">
                <a:solidFill>
                  <a:schemeClr val="tx1"/>
                </a:solidFill>
              </a:rPr>
              <a:t>problem have then to be split and analysed </a:t>
            </a:r>
            <a:r>
              <a:rPr lang="en-GB" dirty="0" smtClean="0">
                <a:solidFill>
                  <a:schemeClr val="tx1"/>
                </a:solidFill>
              </a:rPr>
              <a:t>on two </a:t>
            </a:r>
            <a:r>
              <a:rPr lang="en-GB" dirty="0">
                <a:solidFill>
                  <a:schemeClr val="tx1"/>
                </a:solidFill>
              </a:rPr>
              <a:t>different planes, the transverse and the sagittal one</a:t>
            </a:r>
            <a:r>
              <a:rPr lang="en-GB" dirty="0" smtClean="0">
                <a:solidFill>
                  <a:schemeClr val="tx1"/>
                </a:solidFill>
              </a:rPr>
              <a:t>.</a:t>
            </a:r>
            <a:endParaRPr lang="en-GB" dirty="0">
              <a:solidFill>
                <a:schemeClr val="tx1"/>
              </a:solidFill>
            </a:endParaRPr>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47</a:t>
            </a:fld>
            <a:endParaRPr lang="en-GB" dirty="0"/>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xmlns="" val="0"/>
              </a:ext>
            </a:extLst>
          </a:blip>
          <a:srcRect t="2304" r="62586"/>
          <a:stretch/>
        </p:blipFill>
        <p:spPr>
          <a:xfrm>
            <a:off x="1260559" y="2460294"/>
            <a:ext cx="2845825" cy="3463675"/>
          </a:xfrm>
          <a:prstGeom prst="rect">
            <a:avLst/>
          </a:prstGeom>
        </p:spPr>
      </p:pic>
      <mc:AlternateContent xmlns:mc="http://schemas.openxmlformats.org/markup-compatibility/2006">
        <mc:Choice xmlns:a14="http://schemas.microsoft.com/office/drawing/2010/main" xmlns="" Requires="a14">
          <p:sp>
            <p:nvSpPr>
              <p:cNvPr id="7" name="CasellaDiTesto 6"/>
              <p:cNvSpPr txBox="1"/>
              <p:nvPr/>
            </p:nvSpPr>
            <p:spPr>
              <a:xfrm>
                <a:off x="3339888" y="2943032"/>
                <a:ext cx="1052596" cy="6499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𝛼</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𝜋</m:t>
                              </m:r>
                            </m:num>
                            <m:den>
                              <m:r>
                                <a:rPr lang="it-IT" b="0" i="1" smtClean="0">
                                  <a:latin typeface="Cambria Math" panose="02040503050406030204" pitchFamily="18" charset="0"/>
                                  <a:ea typeface="Cambria Math" panose="02040503050406030204" pitchFamily="18" charset="0"/>
                                </a:rPr>
                                <m:t>2</m:t>
                              </m:r>
                            </m:den>
                          </m:f>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𝜃</m:t>
                          </m:r>
                        </m:num>
                        <m:den>
                          <m:r>
                            <a:rPr lang="it-IT" b="0" i="1" smtClean="0">
                              <a:latin typeface="Cambria Math" panose="02040503050406030204" pitchFamily="18" charset="0"/>
                              <a:ea typeface="Cambria Math" panose="02040503050406030204" pitchFamily="18" charset="0"/>
                            </a:rPr>
                            <m:t>2</m:t>
                          </m:r>
                        </m:den>
                      </m:f>
                    </m:oMath>
                  </m:oMathPara>
                </a14:m>
                <a:endParaRPr lang="en-GB" dirty="0"/>
              </a:p>
            </p:txBody>
          </p:sp>
        </mc:Choice>
        <mc:Fallback>
          <p:sp>
            <p:nvSpPr>
              <p:cNvPr id="7" name="CasellaDiTesto 6"/>
              <p:cNvSpPr txBox="1">
                <a:spLocks noRot="1" noChangeAspect="1" noMove="1" noResize="1" noEditPoints="1" noAdjustHandles="1" noChangeArrowheads="1" noChangeShapeType="1" noTextEdit="1"/>
              </p:cNvSpPr>
              <p:nvPr/>
            </p:nvSpPr>
            <p:spPr>
              <a:xfrm>
                <a:off x="3339888" y="2943032"/>
                <a:ext cx="1052596" cy="649986"/>
              </a:xfrm>
              <a:prstGeom prst="rect">
                <a:avLst/>
              </a:prstGeom>
              <a:blipFill rotWithShape="0">
                <a:blip r:embed="rId3" cstate="print"/>
                <a:stretch>
                  <a:fillRect/>
                </a:stretch>
              </a:blipFill>
            </p:spPr>
            <p:txBody>
              <a:bodyPr/>
              <a:lstStyle/>
              <a:p>
                <a:r>
                  <a:rPr lang="en-GB">
                    <a:noFill/>
                  </a:rPr>
                  <a:t> </a:t>
                </a:r>
              </a:p>
            </p:txBody>
          </p:sp>
        </mc:Fallback>
      </mc:AlternateContent>
      <p:pic>
        <p:nvPicPr>
          <p:cNvPr id="8" name="Immagine 7"/>
          <p:cNvPicPr>
            <a:picLocks noChangeAspect="1"/>
          </p:cNvPicPr>
          <p:nvPr/>
        </p:nvPicPr>
        <p:blipFill rotWithShape="1">
          <a:blip r:embed="rId2" cstate="print">
            <a:extLst>
              <a:ext uri="{28A0092B-C50C-407E-A947-70E740481C1C}">
                <a14:useLocalDpi xmlns:a14="http://schemas.microsoft.com/office/drawing/2010/main" xmlns="" val="0"/>
              </a:ext>
            </a:extLst>
          </a:blip>
          <a:srcRect l="42793" t="12924" b="13321"/>
          <a:stretch/>
        </p:blipFill>
        <p:spPr>
          <a:xfrm>
            <a:off x="5834534" y="2460294"/>
            <a:ext cx="5692126" cy="3420618"/>
          </a:xfrm>
          <a:prstGeom prst="rect">
            <a:avLst/>
          </a:prstGeom>
        </p:spPr>
      </p:pic>
      <p:sp>
        <p:nvSpPr>
          <p:cNvPr id="9" name="Rettangolo 8"/>
          <p:cNvSpPr/>
          <p:nvPr/>
        </p:nvSpPr>
        <p:spPr>
          <a:xfrm>
            <a:off x="581189" y="1833141"/>
            <a:ext cx="11029617" cy="369332"/>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Advantages: </a:t>
            </a:r>
            <a:r>
              <a:rPr lang="en-GB" dirty="0"/>
              <a:t>avoid the </a:t>
            </a:r>
            <a:r>
              <a:rPr lang="en-GB" dirty="0" err="1"/>
              <a:t>backreflections</a:t>
            </a:r>
            <a:r>
              <a:rPr lang="en-GB" dirty="0"/>
              <a:t> problem (no suitable Faraday Isolators for </a:t>
            </a:r>
            <a:r>
              <a:rPr lang="el-GR" dirty="0">
                <a:ea typeface="Cambria Math" panose="02040503050406030204" pitchFamily="18" charset="0"/>
              </a:rPr>
              <a:t>λ</a:t>
            </a:r>
            <a:r>
              <a:rPr lang="en-GB" dirty="0">
                <a:ea typeface="Cambria Math" panose="02040503050406030204" pitchFamily="18" charset="0"/>
              </a:rPr>
              <a:t>=10.6</a:t>
            </a:r>
            <a:r>
              <a:rPr lang="it-IT" dirty="0">
                <a:ea typeface="Cambria Math" panose="02040503050406030204" pitchFamily="18" charset="0"/>
              </a:rPr>
              <a:t> </a:t>
            </a:r>
            <a:r>
              <a:rPr lang="el-GR" dirty="0">
                <a:ea typeface="Cambria Math" panose="02040503050406030204" pitchFamily="18" charset="0"/>
              </a:rPr>
              <a:t>µ</a:t>
            </a:r>
            <a:r>
              <a:rPr lang="it-IT" dirty="0" smtClean="0">
                <a:ea typeface="Cambria Math" panose="02040503050406030204" pitchFamily="18" charset="0"/>
              </a:rPr>
              <a:t>m)</a:t>
            </a:r>
            <a:r>
              <a:rPr lang="en-GB" dirty="0" smtClean="0">
                <a:ea typeface="Cambria Math" panose="02040503050406030204" pitchFamily="18" charset="0"/>
              </a:rPr>
              <a:t>.</a:t>
            </a:r>
            <a:endParaRPr lang="en-GB" dirty="0"/>
          </a:p>
        </p:txBody>
      </p:sp>
    </p:spTree>
    <p:extLst>
      <p:ext uri="{BB962C8B-B14F-4D97-AF65-F5344CB8AC3E}">
        <p14:creationId xmlns:p14="http://schemas.microsoft.com/office/powerpoint/2010/main" xmlns="" val="6671553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67" name="Rettangolo 66"/>
              <p:cNvSpPr/>
              <p:nvPr/>
            </p:nvSpPr>
            <p:spPr>
              <a:xfrm>
                <a:off x="581190" y="2596062"/>
                <a:ext cx="7317429" cy="1788438"/>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it-IT" dirty="0" smtClean="0"/>
                  <a:t>Concave </a:t>
                </a:r>
                <a:r>
                  <a:rPr lang="it-IT" dirty="0" err="1" smtClean="0"/>
                  <a:t>mirror</a:t>
                </a:r>
                <a:r>
                  <a:rPr lang="it-IT" dirty="0" smtClean="0"/>
                  <a:t>:</a:t>
                </a:r>
              </a:p>
              <a:p>
                <a:pPr marL="285750" indent="-285750" algn="just">
                  <a:buClr>
                    <a:schemeClr val="accent2"/>
                  </a:buClr>
                  <a:buFont typeface="Arial" panose="020B0604020202020204" pitchFamily="34" charset="0"/>
                  <a:buChar char="•"/>
                </a:pPr>
                <a:r>
                  <a:rPr lang="it-IT" dirty="0" err="1" smtClean="0"/>
                  <a:t>sagittal</a:t>
                </a:r>
                <a:r>
                  <a:rPr lang="it-IT" dirty="0" smtClean="0"/>
                  <a:t> </a:t>
                </a:r>
                <a:r>
                  <a:rPr lang="it-IT" dirty="0" err="1" smtClean="0"/>
                  <a:t>plane</a:t>
                </a:r>
                <a:r>
                  <a:rPr lang="it-IT" dirty="0" smtClean="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i="1">
                            <a:latin typeface="Cambria Math" panose="02040503050406030204" pitchFamily="18" charset="0"/>
                          </a:rPr>
                          <m:t>1</m:t>
                        </m:r>
                        <m:r>
                          <a:rPr lang="it-IT" i="1">
                            <a:latin typeface="Cambria Math" panose="02040503050406030204" pitchFamily="18" charset="0"/>
                          </a:rPr>
                          <m:t>𝑆</m:t>
                        </m:r>
                      </m:sub>
                    </m:sSub>
                    <m:r>
                      <a:rPr lang="it-IT" i="1">
                        <a:latin typeface="Cambria Math" panose="02040503050406030204" pitchFamily="18" charset="0"/>
                      </a:rPr>
                      <m:t>=1−</m:t>
                    </m:r>
                    <m:f>
                      <m:fPr>
                        <m:ctrlPr>
                          <a:rPr lang="it-IT" i="1">
                            <a:latin typeface="Cambria Math" panose="02040503050406030204" pitchFamily="18" charset="0"/>
                          </a:rPr>
                        </m:ctrlPr>
                      </m:fPr>
                      <m:num>
                        <m:r>
                          <a:rPr lang="it-IT" i="1">
                            <a:latin typeface="Cambria Math" panose="02040503050406030204" pitchFamily="18" charset="0"/>
                          </a:rPr>
                          <m:t>𝐿</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rPr>
                          <m:t>𝑐𝑜𝑠</m:t>
                        </m:r>
                        <m:r>
                          <a:rPr lang="it-IT" i="1">
                            <a:latin typeface="Cambria Math" panose="02040503050406030204" pitchFamily="18" charset="0"/>
                            <a:ea typeface="Cambria Math" panose="02040503050406030204" pitchFamily="18" charset="0"/>
                          </a:rPr>
                          <m:t>𝜃</m:t>
                        </m:r>
                      </m:num>
                      <m:den>
                        <m:sSub>
                          <m:sSubPr>
                            <m:ctrlPr>
                              <a:rPr lang="it-IT" i="1">
                                <a:latin typeface="Cambria Math" panose="02040503050406030204" pitchFamily="18" charset="0"/>
                              </a:rPr>
                            </m:ctrlPr>
                          </m:sSubPr>
                          <m:e>
                            <m:r>
                              <a:rPr lang="it-IT" i="1">
                                <a:latin typeface="Cambria Math" panose="02040503050406030204" pitchFamily="18" charset="0"/>
                              </a:rPr>
                              <m:t>𝑅𝑜𝐶</m:t>
                            </m:r>
                          </m:e>
                          <m:sub>
                            <m:r>
                              <a:rPr lang="it-IT" i="1">
                                <a:latin typeface="Cambria Math" panose="02040503050406030204" pitchFamily="18" charset="0"/>
                              </a:rPr>
                              <m:t>1</m:t>
                            </m:r>
                          </m:sub>
                        </m:sSub>
                      </m:den>
                    </m:f>
                  </m:oMath>
                </a14:m>
                <a:r>
                  <a:rPr lang="en-GB" dirty="0" smtClean="0"/>
                  <a:t>                              </a:t>
                </a:r>
                <a14:m>
                  <m:oMath xmlns:m="http://schemas.openxmlformats.org/officeDocument/2006/math">
                    <m:r>
                      <a:rPr lang="it-IT" i="1">
                        <a:latin typeface="Cambria Math" panose="02040503050406030204" pitchFamily="18" charset="0"/>
                      </a:rPr>
                      <m:t>𝐿</m:t>
                    </m:r>
                    <m:r>
                      <a:rPr lang="it-IT" i="1">
                        <a:latin typeface="Cambria Math" panose="02040503050406030204" pitchFamily="18" charset="0"/>
                        <a:ea typeface="Cambria Math" panose="02040503050406030204" pitchFamily="18" charset="0"/>
                      </a:rPr>
                      <m:t>&lt;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𝑅𝑜𝐶</m:t>
                            </m:r>
                          </m:e>
                          <m:sub>
                            <m:r>
                              <a:rPr lang="it-IT" i="1">
                                <a:latin typeface="Cambria Math" panose="02040503050406030204" pitchFamily="18" charset="0"/>
                              </a:rPr>
                              <m:t>1</m:t>
                            </m:r>
                          </m:sub>
                        </m:sSub>
                      </m:num>
                      <m:den>
                        <m:r>
                          <a:rPr lang="it-IT" i="1">
                            <a:latin typeface="Cambria Math" panose="02040503050406030204" pitchFamily="18" charset="0"/>
                          </a:rPr>
                          <m:t>𝑐𝑜𝑠</m:t>
                        </m:r>
                        <m:r>
                          <a:rPr lang="it-IT" i="1">
                            <a:latin typeface="Cambria Math" panose="02040503050406030204" pitchFamily="18" charset="0"/>
                            <a:ea typeface="Cambria Math" panose="02040503050406030204" pitchFamily="18" charset="0"/>
                          </a:rPr>
                          <m:t>𝜃</m:t>
                        </m:r>
                      </m:den>
                    </m:f>
                  </m:oMath>
                </a14:m>
                <a:endParaRPr lang="en-GB" dirty="0"/>
              </a:p>
              <a:p>
                <a:pPr marL="285750" indent="-285750" algn="just">
                  <a:buClr>
                    <a:schemeClr val="accent2"/>
                  </a:buClr>
                  <a:buFont typeface="Arial" panose="020B0604020202020204" pitchFamily="34" charset="0"/>
                  <a:buChar char="•"/>
                </a:pPr>
                <a:r>
                  <a:rPr lang="en-GB" dirty="0" smtClean="0"/>
                  <a:t>transverse plane: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i="1">
                            <a:latin typeface="Cambria Math" panose="02040503050406030204" pitchFamily="18" charset="0"/>
                          </a:rPr>
                          <m:t>1</m:t>
                        </m:r>
                        <m:r>
                          <a:rPr lang="it-IT" i="1">
                            <a:latin typeface="Cambria Math" panose="02040503050406030204" pitchFamily="18" charset="0"/>
                          </a:rPr>
                          <m:t>𝑇</m:t>
                        </m:r>
                      </m:sub>
                    </m:sSub>
                    <m:r>
                      <a:rPr lang="it-IT" i="1">
                        <a:latin typeface="Cambria Math" panose="02040503050406030204" pitchFamily="18" charset="0"/>
                      </a:rPr>
                      <m:t>=1−</m:t>
                    </m:r>
                    <m:f>
                      <m:fPr>
                        <m:ctrlPr>
                          <a:rPr lang="it-IT" i="1">
                            <a:latin typeface="Cambria Math" panose="02040503050406030204" pitchFamily="18" charset="0"/>
                          </a:rPr>
                        </m:ctrlPr>
                      </m:fPr>
                      <m:num>
                        <m:r>
                          <a:rPr lang="it-IT" i="1">
                            <a:latin typeface="Cambria Math" panose="02040503050406030204" pitchFamily="18" charset="0"/>
                          </a:rPr>
                          <m:t>𝐿</m:t>
                        </m:r>
                      </m:num>
                      <m:den>
                        <m:sSub>
                          <m:sSubPr>
                            <m:ctrlPr>
                              <a:rPr lang="it-IT" i="1">
                                <a:latin typeface="Cambria Math" panose="02040503050406030204" pitchFamily="18" charset="0"/>
                              </a:rPr>
                            </m:ctrlPr>
                          </m:sSubPr>
                          <m:e>
                            <m:r>
                              <a:rPr lang="it-IT" i="1">
                                <a:latin typeface="Cambria Math" panose="02040503050406030204" pitchFamily="18" charset="0"/>
                              </a:rPr>
                              <m:t>𝑅𝑜𝐶</m:t>
                            </m:r>
                          </m:e>
                          <m:sub>
                            <m:r>
                              <a:rPr lang="it-IT" i="1">
                                <a:latin typeface="Cambria Math" panose="02040503050406030204" pitchFamily="18" charset="0"/>
                              </a:rPr>
                              <m:t>1</m:t>
                            </m:r>
                          </m:sub>
                        </m:sSub>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𝑐𝑜𝑠</m:t>
                        </m:r>
                        <m:r>
                          <a:rPr lang="it-IT" i="1">
                            <a:latin typeface="Cambria Math" panose="02040503050406030204" pitchFamily="18" charset="0"/>
                            <a:ea typeface="Cambria Math" panose="02040503050406030204" pitchFamily="18" charset="0"/>
                          </a:rPr>
                          <m:t>𝜃</m:t>
                        </m:r>
                      </m:den>
                    </m:f>
                  </m:oMath>
                </a14:m>
                <a:r>
                  <a:rPr lang="en-GB" dirty="0" smtClean="0"/>
                  <a:t>                        </a:t>
                </a:r>
                <a14:m>
                  <m:oMath xmlns:m="http://schemas.openxmlformats.org/officeDocument/2006/math">
                    <m:r>
                      <a:rPr lang="it-IT" i="1">
                        <a:latin typeface="Cambria Math" panose="02040503050406030204" pitchFamily="18" charset="0"/>
                      </a:rPr>
                      <m:t>𝐿</m:t>
                    </m:r>
                    <m:r>
                      <a:rPr lang="it-IT" i="1">
                        <a:latin typeface="Cambria Math" panose="02040503050406030204" pitchFamily="18" charset="0"/>
                      </a:rPr>
                      <m:t> &lt;</m:t>
                    </m:r>
                    <m:sSub>
                      <m:sSubPr>
                        <m:ctrlPr>
                          <a:rPr lang="it-IT" i="1">
                            <a:latin typeface="Cambria Math" panose="02040503050406030204" pitchFamily="18" charset="0"/>
                          </a:rPr>
                        </m:ctrlPr>
                      </m:sSubPr>
                      <m:e>
                        <m:r>
                          <a:rPr lang="it-IT" i="1">
                            <a:latin typeface="Cambria Math" panose="02040503050406030204" pitchFamily="18" charset="0"/>
                          </a:rPr>
                          <m:t>𝑅𝑜𝐶</m:t>
                        </m:r>
                      </m:e>
                      <m:sub>
                        <m:r>
                          <a:rPr lang="it-IT" i="1">
                            <a:latin typeface="Cambria Math" panose="02040503050406030204" pitchFamily="18" charset="0"/>
                          </a:rPr>
                          <m:t>1</m:t>
                        </m:r>
                      </m:sub>
                    </m:sSub>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rPr>
                      <m:t>𝑐𝑜𝑠</m:t>
                    </m:r>
                    <m:r>
                      <a:rPr lang="it-IT" i="1">
                        <a:latin typeface="Cambria Math" panose="02040503050406030204" pitchFamily="18" charset="0"/>
                        <a:ea typeface="Cambria Math" panose="02040503050406030204" pitchFamily="18" charset="0"/>
                      </a:rPr>
                      <m:t>𝜃</m:t>
                    </m:r>
                  </m:oMath>
                </a14:m>
                <a:endParaRPr lang="en-GB" dirty="0"/>
              </a:p>
              <a:p>
                <a:pPr marL="285750" indent="-285750" algn="just">
                  <a:buClr>
                    <a:schemeClr val="accent2"/>
                  </a:buClr>
                  <a:buFont typeface="Wingdings" panose="05000000000000000000" pitchFamily="2" charset="2"/>
                  <a:buChar char="§"/>
                </a:pPr>
                <a:r>
                  <a:rPr lang="en-GB" dirty="0" smtClean="0"/>
                  <a:t>Plane mirror: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i="1">
                            <a:latin typeface="Cambria Math" panose="02040503050406030204" pitchFamily="18" charset="0"/>
                          </a:rPr>
                          <m:t>2</m:t>
                        </m:r>
                        <m:r>
                          <a:rPr lang="it-IT" i="1">
                            <a:latin typeface="Cambria Math" panose="02040503050406030204" pitchFamily="18" charset="0"/>
                          </a:rPr>
                          <m:t>𝑆</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i="1">
                            <a:latin typeface="Cambria Math" panose="02040503050406030204" pitchFamily="18" charset="0"/>
                          </a:rPr>
                          <m:t>2</m:t>
                        </m:r>
                        <m:r>
                          <a:rPr lang="it-IT" i="1">
                            <a:latin typeface="Cambria Math" panose="02040503050406030204" pitchFamily="18" charset="0"/>
                          </a:rPr>
                          <m:t>𝑇</m:t>
                        </m:r>
                      </m:sub>
                    </m:sSub>
                    <m:r>
                      <a:rPr lang="it-IT" i="1">
                        <a:latin typeface="Cambria Math" panose="02040503050406030204" pitchFamily="18" charset="0"/>
                      </a:rPr>
                      <m:t>=1</m:t>
                    </m:r>
                  </m:oMath>
                </a14:m>
                <a:endParaRPr lang="en-GB" dirty="0"/>
              </a:p>
              <a:p>
                <a:pPr algn="just">
                  <a:buClr>
                    <a:schemeClr val="accent2"/>
                  </a:buClr>
                </a:pPr>
                <a:endParaRPr lang="en-GB" dirty="0"/>
              </a:p>
            </p:txBody>
          </p:sp>
        </mc:Choice>
        <mc:Fallback>
          <p:sp>
            <p:nvSpPr>
              <p:cNvPr id="67" name="Rettangolo 66"/>
              <p:cNvSpPr>
                <a:spLocks noRot="1" noChangeAspect="1" noMove="1" noResize="1" noEditPoints="1" noAdjustHandles="1" noChangeArrowheads="1" noChangeShapeType="1" noTextEdit="1"/>
              </p:cNvSpPr>
              <p:nvPr/>
            </p:nvSpPr>
            <p:spPr>
              <a:xfrm>
                <a:off x="581190" y="2596062"/>
                <a:ext cx="7317429" cy="1788438"/>
              </a:xfrm>
              <a:prstGeom prst="rect">
                <a:avLst/>
              </a:prstGeom>
              <a:blipFill rotWithShape="0">
                <a:blip r:embed="rId3" cstate="print"/>
                <a:stretch>
                  <a:fillRect l="-500" t="-2048"/>
                </a:stretch>
              </a:blipFill>
            </p:spPr>
            <p:txBody>
              <a:bodyPr/>
              <a:lstStyle/>
              <a:p>
                <a:r>
                  <a:rPr lang="en-GB">
                    <a:noFill/>
                  </a:rPr>
                  <a:t> </a:t>
                </a:r>
              </a:p>
            </p:txBody>
          </p:sp>
        </mc:Fallback>
      </mc:AlternateContent>
      <p:sp>
        <p:nvSpPr>
          <p:cNvPr id="2" name="Titolo 1"/>
          <p:cNvSpPr>
            <a:spLocks noGrp="1"/>
          </p:cNvSpPr>
          <p:nvPr>
            <p:ph type="title"/>
          </p:nvPr>
        </p:nvSpPr>
        <p:spPr/>
        <p:txBody>
          <a:bodyPr/>
          <a:lstStyle/>
          <a:p>
            <a:r>
              <a:rPr lang="en-GB" dirty="0" smtClean="0"/>
              <a:t>Cavity stability requirements</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48</a:t>
            </a:fld>
            <a:endParaRPr lang="en-GB"/>
          </a:p>
        </p:txBody>
      </p:sp>
      <mc:AlternateContent xmlns:mc="http://schemas.openxmlformats.org/markup-compatibility/2006">
        <mc:Choice xmlns:a14="http://schemas.microsoft.com/office/drawing/2010/main" xmlns="" Requires="a14">
          <p:sp>
            <p:nvSpPr>
              <p:cNvPr id="36" name="Rettangolo 35"/>
              <p:cNvSpPr/>
              <p:nvPr/>
            </p:nvSpPr>
            <p:spPr>
              <a:xfrm>
                <a:off x="4263013" y="2082446"/>
                <a:ext cx="3614707" cy="398186"/>
              </a:xfrm>
              <a:prstGeom prst="rect">
                <a:avLst/>
              </a:prstGeom>
            </p:spPr>
            <p:txBody>
              <a:bodyPr wrap="none">
                <a:spAutoFit/>
              </a:bodyPr>
              <a:lstStyle/>
              <a:p>
                <a:r>
                  <a:rPr lang="en-GB" dirty="0" smtClean="0"/>
                  <a:t>Stability requirement: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0&lt;</m:t>
                        </m:r>
                        <m:r>
                          <a:rPr lang="it-IT" i="1">
                            <a:latin typeface="Cambria Math" panose="02040503050406030204" pitchFamily="18" charset="0"/>
                          </a:rPr>
                          <m:t>𝑔</m:t>
                        </m:r>
                      </m:e>
                      <m:sub>
                        <m:r>
                          <a:rPr lang="it-IT" i="1">
                            <a:latin typeface="Cambria Math" panose="02040503050406030204" pitchFamily="18" charset="0"/>
                          </a:rPr>
                          <m:t>1</m:t>
                        </m:r>
                        <m:r>
                          <a:rPr lang="it-IT" i="1">
                            <a:latin typeface="Cambria Math" panose="02040503050406030204" pitchFamily="18" charset="0"/>
                            <a:ea typeface="Cambria Math" panose="02040503050406030204" pitchFamily="18" charset="0"/>
                          </a:rPr>
                          <m:t>∙</m:t>
                        </m:r>
                      </m:sub>
                    </m:sSub>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i="1">
                            <a:latin typeface="Cambria Math" panose="02040503050406030204" pitchFamily="18" charset="0"/>
                          </a:rPr>
                          <m:t>2</m:t>
                        </m:r>
                      </m:sub>
                    </m:sSub>
                    <m:r>
                      <a:rPr lang="it-IT" i="1">
                        <a:latin typeface="Cambria Math" panose="02040503050406030204" pitchFamily="18" charset="0"/>
                      </a:rPr>
                      <m:t>&lt;1</m:t>
                    </m:r>
                  </m:oMath>
                </a14:m>
                <a:endParaRPr lang="en-GB" dirty="0"/>
              </a:p>
            </p:txBody>
          </p:sp>
        </mc:Choice>
        <mc:Fallback>
          <p:sp>
            <p:nvSpPr>
              <p:cNvPr id="36" name="Rettangolo 35"/>
              <p:cNvSpPr>
                <a:spLocks noRot="1" noChangeAspect="1" noMove="1" noResize="1" noEditPoints="1" noAdjustHandles="1" noChangeArrowheads="1" noChangeShapeType="1" noTextEdit="1"/>
              </p:cNvSpPr>
              <p:nvPr/>
            </p:nvSpPr>
            <p:spPr>
              <a:xfrm>
                <a:off x="4263013" y="2082446"/>
                <a:ext cx="3614707" cy="398186"/>
              </a:xfrm>
              <a:prstGeom prst="rect">
                <a:avLst/>
              </a:prstGeom>
              <a:blipFill rotWithShape="0">
                <a:blip r:embed="rId4" cstate="print"/>
                <a:stretch>
                  <a:fillRect l="-1349" t="-9231" b="-16923"/>
                </a:stretch>
              </a:blipFill>
            </p:spPr>
            <p:txBody>
              <a:bodyPr/>
              <a:lstStyle/>
              <a:p>
                <a:r>
                  <a:rPr lang="en-GB">
                    <a:noFill/>
                  </a:rPr>
                  <a:t> </a:t>
                </a:r>
              </a:p>
            </p:txBody>
          </p:sp>
        </mc:Fallback>
      </mc:AlternateContent>
      <p:pic>
        <p:nvPicPr>
          <p:cNvPr id="37" name="Immagine 3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318311" y="2231667"/>
            <a:ext cx="3394116" cy="3468189"/>
          </a:xfrm>
          <a:prstGeom prst="rect">
            <a:avLst/>
          </a:prstGeom>
        </p:spPr>
      </p:pic>
      <mc:AlternateContent xmlns:mc="http://schemas.openxmlformats.org/markup-compatibility/2006">
        <mc:Choice xmlns:a14="http://schemas.microsoft.com/office/drawing/2010/main" xmlns="" Requires="a14">
          <p:sp>
            <p:nvSpPr>
              <p:cNvPr id="48" name="CasellaDiTesto 47"/>
              <p:cNvSpPr txBox="1"/>
              <p:nvPr/>
            </p:nvSpPr>
            <p:spPr>
              <a:xfrm>
                <a:off x="2698757" y="5808960"/>
                <a:ext cx="2739106" cy="4706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rPr>
                            <m:t>Φ</m:t>
                          </m:r>
                        </m:e>
                        <m:sub>
                          <m:r>
                            <a:rPr lang="it-IT" b="0" i="1" smtClean="0">
                              <a:latin typeface="Cambria Math" panose="02040503050406030204" pitchFamily="18" charset="0"/>
                            </a:rPr>
                            <m:t>𝑆𝑇</m:t>
                          </m:r>
                        </m:sub>
                      </m:sSub>
                      <m:r>
                        <a:rPr lang="it-IT" b="0" i="1" smtClean="0">
                          <a:latin typeface="Cambria Math" panose="02040503050406030204" pitchFamily="18" charset="0"/>
                        </a:rPr>
                        <m:t>=</m:t>
                      </m:r>
                      <m:d>
                        <m:dPr>
                          <m:begChr m:val="|"/>
                          <m:endChr m:val="|"/>
                          <m:ctrlPr>
                            <a:rPr lang="it-IT" b="0" i="1" smtClean="0">
                              <a:latin typeface="Cambria Math" panose="02040503050406030204" pitchFamily="18" charset="0"/>
                            </a:rPr>
                          </m:ctrlPr>
                        </m:dPr>
                        <m:e>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it-IT" i="1">
                                  <a:latin typeface="Cambria Math" panose="02040503050406030204" pitchFamily="18" charset="0"/>
                                </a:rPr>
                                <m:t>𝑆</m:t>
                              </m:r>
                            </m:sub>
                          </m:sSub>
                          <m:sSub>
                            <m:sSubPr>
                              <m:ctrlPr>
                                <a:rPr lang="en-GB" i="1">
                                  <a:latin typeface="Cambria Math" panose="02040503050406030204" pitchFamily="18" charset="0"/>
                                </a:rPr>
                              </m:ctrlPr>
                            </m:sSubPr>
                            <m:e>
                              <m:r>
                                <a:rPr lang="it-IT" b="0" i="1" smtClean="0">
                                  <a:latin typeface="Cambria Math" panose="02040503050406030204" pitchFamily="18" charset="0"/>
                                </a:rPr>
                                <m:t>−</m:t>
                              </m:r>
                              <m:r>
                                <m:rPr>
                                  <m:sty m:val="p"/>
                                </m:rPr>
                                <a:rPr lang="el-GR" i="1">
                                  <a:latin typeface="Cambria Math" panose="02040503050406030204" pitchFamily="18" charset="0"/>
                                </a:rPr>
                                <m:t>Φ</m:t>
                              </m:r>
                            </m:e>
                            <m:sub>
                              <m:r>
                                <a:rPr lang="it-IT" b="0" i="1" smtClean="0">
                                  <a:latin typeface="Cambria Math" panose="02040503050406030204" pitchFamily="18" charset="0"/>
                                </a:rPr>
                                <m:t>𝑇</m:t>
                              </m:r>
                            </m:sub>
                          </m:sSub>
                        </m:e>
                      </m:d>
                      <m:r>
                        <a:rPr lang="it-IT" b="0" i="1" smtClean="0">
                          <a:latin typeface="Cambria Math" panose="02040503050406030204" pitchFamily="18" charset="0"/>
                          <a:ea typeface="Cambria Math" panose="02040503050406030204" pitchFamily="18" charset="0"/>
                        </a:rPr>
                        <m:t>&lt;</m:t>
                      </m:r>
                      <m:r>
                        <a:rPr lang="it-IT" b="0" i="1" smtClean="0">
                          <a:latin typeface="Cambria Math" panose="02040503050406030204" pitchFamily="18" charset="0"/>
                          <a:ea typeface="Cambria Math" panose="02040503050406030204" pitchFamily="18" charset="0"/>
                        </a:rPr>
                        <m:t>𝛾</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𝜋</m:t>
                          </m:r>
                        </m:num>
                        <m:den>
                          <m:r>
                            <a:rPr lang="it-IT" b="0" i="1" smtClean="0">
                              <a:latin typeface="Cambria Math" panose="02040503050406030204" pitchFamily="18" charset="0"/>
                              <a:ea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𝐹</m:t>
                          </m:r>
                        </m:den>
                      </m:f>
                    </m:oMath>
                  </m:oMathPara>
                </a14:m>
                <a:endParaRPr lang="en-GB" dirty="0"/>
              </a:p>
            </p:txBody>
          </p:sp>
        </mc:Choice>
        <mc:Fallback>
          <p:sp>
            <p:nvSpPr>
              <p:cNvPr id="48" name="CasellaDiTesto 47"/>
              <p:cNvSpPr txBox="1">
                <a:spLocks noRot="1" noChangeAspect="1" noMove="1" noResize="1" noEditPoints="1" noAdjustHandles="1" noChangeArrowheads="1" noChangeShapeType="1" noTextEdit="1"/>
              </p:cNvSpPr>
              <p:nvPr/>
            </p:nvSpPr>
            <p:spPr>
              <a:xfrm>
                <a:off x="2698757" y="5808960"/>
                <a:ext cx="2739106" cy="470642"/>
              </a:xfrm>
              <a:prstGeom prst="rect">
                <a:avLst/>
              </a:prstGeom>
              <a:blipFill rotWithShape="0">
                <a:blip r:embed="rId6" cstate="print"/>
                <a:stretch>
                  <a:fillRect/>
                </a:stretch>
              </a:blipFill>
            </p:spPr>
            <p:txBody>
              <a:bodyPr/>
              <a:lstStyle/>
              <a:p>
                <a:r>
                  <a:rPr lang="en-GB">
                    <a:noFill/>
                  </a:rPr>
                  <a:t> </a:t>
                </a:r>
              </a:p>
            </p:txBody>
          </p:sp>
        </mc:Fallback>
      </mc:AlternateContent>
      <p:cxnSp>
        <p:nvCxnSpPr>
          <p:cNvPr id="51" name="Connettore 2 50"/>
          <p:cNvCxnSpPr/>
          <p:nvPr/>
        </p:nvCxnSpPr>
        <p:spPr>
          <a:xfrm flipV="1">
            <a:off x="3286599" y="2261024"/>
            <a:ext cx="953306" cy="83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Ovale 51"/>
          <p:cNvSpPr/>
          <p:nvPr/>
        </p:nvSpPr>
        <p:spPr>
          <a:xfrm>
            <a:off x="5896082" y="3322320"/>
            <a:ext cx="1800133" cy="462814"/>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Connettore 2 52"/>
          <p:cNvCxnSpPr/>
          <p:nvPr/>
        </p:nvCxnSpPr>
        <p:spPr>
          <a:xfrm rot="-5400000" flipH="1">
            <a:off x="5232522" y="3310507"/>
            <a:ext cx="1" cy="40529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Connettore 2 53"/>
          <p:cNvCxnSpPr/>
          <p:nvPr/>
        </p:nvCxnSpPr>
        <p:spPr>
          <a:xfrm rot="-5400000" flipH="1">
            <a:off x="5236614" y="2893063"/>
            <a:ext cx="1" cy="40529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Connettore 2 57"/>
          <p:cNvCxnSpPr/>
          <p:nvPr/>
        </p:nvCxnSpPr>
        <p:spPr>
          <a:xfrm>
            <a:off x="4116090" y="5176366"/>
            <a:ext cx="0" cy="46927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0" name="Ovale 59"/>
          <p:cNvSpPr/>
          <p:nvPr/>
        </p:nvSpPr>
        <p:spPr>
          <a:xfrm>
            <a:off x="2559382" y="5666244"/>
            <a:ext cx="3113415" cy="807314"/>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mc:AlternateContent xmlns:mc="http://schemas.openxmlformats.org/markup-compatibility/2006">
        <mc:Choice xmlns:a14="http://schemas.microsoft.com/office/drawing/2010/main" xmlns="" Requires="a14">
          <p:sp>
            <p:nvSpPr>
              <p:cNvPr id="62" name="Rettangolo 61"/>
              <p:cNvSpPr/>
              <p:nvPr/>
            </p:nvSpPr>
            <p:spPr>
              <a:xfrm>
                <a:off x="581191" y="2012477"/>
                <a:ext cx="2913726" cy="798873"/>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t>g-factor</a:t>
                </a:r>
                <a:r>
                  <a:rPr lang="en-GB" dirty="0" smtClean="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i="1">
                            <a:latin typeface="Cambria Math" panose="02040503050406030204" pitchFamily="18" charset="0"/>
                          </a:rPr>
                          <m:t>𝑖</m:t>
                        </m:r>
                      </m:sub>
                    </m:sSub>
                    <m:r>
                      <a:rPr lang="it-IT" i="1">
                        <a:latin typeface="Cambria Math" panose="02040503050406030204" pitchFamily="18" charset="0"/>
                      </a:rPr>
                      <m:t>=1−</m:t>
                    </m:r>
                    <m:f>
                      <m:fPr>
                        <m:ctrlPr>
                          <a:rPr lang="it-IT" i="1">
                            <a:latin typeface="Cambria Math" panose="02040503050406030204" pitchFamily="18" charset="0"/>
                          </a:rPr>
                        </m:ctrlPr>
                      </m:fPr>
                      <m:num>
                        <m:r>
                          <a:rPr lang="it-IT" i="1">
                            <a:latin typeface="Cambria Math" panose="02040503050406030204" pitchFamily="18" charset="0"/>
                          </a:rPr>
                          <m:t>𝐿</m:t>
                        </m:r>
                      </m:num>
                      <m:den>
                        <m:sSub>
                          <m:sSubPr>
                            <m:ctrlPr>
                              <a:rPr lang="it-IT" i="1">
                                <a:latin typeface="Cambria Math" panose="02040503050406030204" pitchFamily="18" charset="0"/>
                              </a:rPr>
                            </m:ctrlPr>
                          </m:sSubPr>
                          <m:e>
                            <m:r>
                              <a:rPr lang="it-IT" i="1">
                                <a:latin typeface="Cambria Math" panose="02040503050406030204" pitchFamily="18" charset="0"/>
                              </a:rPr>
                              <m:t>𝑅𝑜𝐶</m:t>
                            </m:r>
                          </m:e>
                          <m:sub>
                            <m:r>
                              <a:rPr lang="it-IT" i="1">
                                <a:latin typeface="Cambria Math" panose="02040503050406030204" pitchFamily="18" charset="0"/>
                              </a:rPr>
                              <m:t>𝑖</m:t>
                            </m:r>
                          </m:sub>
                        </m:sSub>
                      </m:den>
                    </m:f>
                  </m:oMath>
                </a14:m>
                <a:endParaRPr lang="en-GB" dirty="0"/>
              </a:p>
              <a:p>
                <a:pPr marL="285750" indent="-285750" algn="just">
                  <a:buClr>
                    <a:schemeClr val="accent2"/>
                  </a:buClr>
                  <a:buFont typeface="Wingdings" panose="05000000000000000000" pitchFamily="2" charset="2"/>
                  <a:buChar char="§"/>
                </a:pPr>
                <a:endParaRPr lang="en-GB" dirty="0"/>
              </a:p>
            </p:txBody>
          </p:sp>
        </mc:Choice>
        <mc:Fallback>
          <p:sp>
            <p:nvSpPr>
              <p:cNvPr id="62" name="Rettangolo 61"/>
              <p:cNvSpPr>
                <a:spLocks noRot="1" noChangeAspect="1" noMove="1" noResize="1" noEditPoints="1" noAdjustHandles="1" noChangeArrowheads="1" noChangeShapeType="1" noTextEdit="1"/>
              </p:cNvSpPr>
              <p:nvPr/>
            </p:nvSpPr>
            <p:spPr>
              <a:xfrm>
                <a:off x="581191" y="2012477"/>
                <a:ext cx="2913726" cy="798873"/>
              </a:xfrm>
              <a:prstGeom prst="rect">
                <a:avLst/>
              </a:prstGeom>
              <a:blipFill rotWithShape="0">
                <a:blip r:embed="rId7" cstate="print"/>
                <a:stretch>
                  <a:fillRect l="-125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3" name="Rettangolo 2"/>
              <p:cNvSpPr/>
              <p:nvPr/>
            </p:nvSpPr>
            <p:spPr>
              <a:xfrm>
                <a:off x="581190" y="4577941"/>
                <a:ext cx="4332020" cy="404983"/>
              </a:xfrm>
              <a:prstGeom prst="rect">
                <a:avLst/>
              </a:prstGeom>
            </p:spPr>
            <p:txBody>
              <a:bodyPr wrap="none">
                <a:spAutoFit/>
              </a:bodyPr>
              <a:lstStyle/>
              <a:p>
                <a:pPr marL="285750" indent="-285750" algn="just">
                  <a:buClr>
                    <a:schemeClr val="accent2"/>
                  </a:buClr>
                  <a:buFont typeface="Wingdings" panose="05000000000000000000" pitchFamily="2" charset="2"/>
                  <a:buChar char="§"/>
                </a:pPr>
                <a:r>
                  <a:rPr lang="it-IT" dirty="0" smtClean="0"/>
                  <a:t>Gouy </a:t>
                </a:r>
                <a:r>
                  <a:rPr lang="it-IT" dirty="0" err="1" smtClean="0"/>
                  <a:t>phase</a:t>
                </a:r>
                <a:r>
                  <a:rPr lang="it-IT" dirty="0" smtClean="0"/>
                  <a:t> </a:t>
                </a:r>
                <a:r>
                  <a:rPr lang="it-IT" dirty="0" err="1" smtClean="0"/>
                  <a:t>shift</a:t>
                </a:r>
                <a:r>
                  <a:rPr lang="it-IT" dirty="0" smtClean="0"/>
                  <a:t>: </a:t>
                </a:r>
                <a14:m>
                  <m:oMath xmlns:m="http://schemas.openxmlformats.org/officeDocument/2006/math">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it-IT" b="0" i="1" smtClean="0">
                            <a:latin typeface="Cambria Math" panose="02040503050406030204" pitchFamily="18" charset="0"/>
                          </a:rPr>
                          <m:t>𝑖</m:t>
                        </m:r>
                      </m:sub>
                    </m:sSub>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𝑐𝑜𝑠</m:t>
                        </m:r>
                      </m:e>
                      <m:sup>
                        <m:r>
                          <a:rPr lang="it-IT" i="1">
                            <a:latin typeface="Cambria Math" panose="02040503050406030204" pitchFamily="18" charset="0"/>
                          </a:rPr>
                          <m:t>−1</m:t>
                        </m:r>
                      </m:sup>
                    </m:sSup>
                    <m:d>
                      <m:dPr>
                        <m:ctrlPr>
                          <a:rPr lang="it-IT" i="1">
                            <a:latin typeface="Cambria Math" panose="02040503050406030204" pitchFamily="18" charset="0"/>
                          </a:rPr>
                        </m:ctrlPr>
                      </m:dPr>
                      <m:e>
                        <m:r>
                          <a:rPr lang="it-IT" i="1">
                            <a:latin typeface="Cambria Math" panose="02040503050406030204" pitchFamily="18" charset="0"/>
                            <a:ea typeface="Cambria Math" panose="02040503050406030204" pitchFamily="18" charset="0"/>
                          </a:rPr>
                          <m:t>±</m:t>
                        </m:r>
                        <m:rad>
                          <m:radPr>
                            <m:degHide m:val="on"/>
                            <m:ctrlPr>
                              <a:rPr lang="it-IT" i="1">
                                <a:latin typeface="Cambria Math" panose="02040503050406030204" pitchFamily="18" charset="0"/>
                              </a:rPr>
                            </m:ctrlPr>
                          </m:radPr>
                          <m:deg/>
                          <m:e>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i="1">
                                    <a:latin typeface="Cambria Math" panose="02040503050406030204" pitchFamily="18" charset="0"/>
                                  </a:rPr>
                                  <m:t>1</m:t>
                                </m:r>
                                <m:r>
                                  <a:rPr lang="it-IT" b="0" i="1" smtClean="0">
                                    <a:latin typeface="Cambria Math" panose="02040503050406030204" pitchFamily="18" charset="0"/>
                                  </a:rPr>
                                  <m:t>𝑖</m:t>
                                </m:r>
                              </m:sub>
                            </m:sSub>
                            <m:sSub>
                              <m:sSubPr>
                                <m:ctrlPr>
                                  <a:rPr lang="it-IT" i="1">
                                    <a:latin typeface="Cambria Math" panose="02040503050406030204" pitchFamily="18" charset="0"/>
                                  </a:rPr>
                                </m:ctrlPr>
                              </m:sSubPr>
                              <m:e>
                                <m:r>
                                  <a:rPr lang="it-IT" i="1">
                                    <a:latin typeface="Cambria Math" panose="02040503050406030204" pitchFamily="18" charset="0"/>
                                  </a:rPr>
                                  <m:t>𝑔</m:t>
                                </m:r>
                              </m:e>
                              <m:sub>
                                <m:r>
                                  <a:rPr lang="it-IT" i="1">
                                    <a:latin typeface="Cambria Math" panose="02040503050406030204" pitchFamily="18" charset="0"/>
                                  </a:rPr>
                                  <m:t>2</m:t>
                                </m:r>
                              </m:sub>
                            </m:sSub>
                          </m:e>
                        </m:rad>
                      </m:e>
                    </m:d>
                  </m:oMath>
                </a14:m>
                <a:endParaRPr lang="it-IT" dirty="0"/>
              </a:p>
            </p:txBody>
          </p:sp>
        </mc:Choice>
        <mc:Fallback>
          <p:sp>
            <p:nvSpPr>
              <p:cNvPr id="3" name="Rettangolo 2"/>
              <p:cNvSpPr>
                <a:spLocks noRot="1" noChangeAspect="1" noMove="1" noResize="1" noEditPoints="1" noAdjustHandles="1" noChangeArrowheads="1" noChangeShapeType="1" noTextEdit="1"/>
              </p:cNvSpPr>
              <p:nvPr/>
            </p:nvSpPr>
            <p:spPr>
              <a:xfrm>
                <a:off x="581190" y="4577941"/>
                <a:ext cx="4332020" cy="404983"/>
              </a:xfrm>
              <a:prstGeom prst="rect">
                <a:avLst/>
              </a:prstGeom>
              <a:blipFill rotWithShape="0">
                <a:blip r:embed="rId8" cstate="print"/>
                <a:stretch>
                  <a:fillRect l="-844" t="-4545" b="-1969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5" name="Rettangolo 4"/>
              <p:cNvSpPr/>
              <p:nvPr/>
            </p:nvSpPr>
            <p:spPr>
              <a:xfrm>
                <a:off x="4829078" y="4660308"/>
                <a:ext cx="806888" cy="307777"/>
              </a:xfrm>
              <a:prstGeom prst="rect">
                <a:avLst/>
              </a:prstGeom>
            </p:spPr>
            <p:txBody>
              <a:bodyPr wrap="none">
                <a:spAutoFit/>
              </a:bodyPr>
              <a:lstStyle/>
              <a:p>
                <a14:m>
                  <m:oMath xmlns:m="http://schemas.openxmlformats.org/officeDocument/2006/math">
                    <m:r>
                      <a:rPr lang="it-IT" sz="1400" i="1">
                        <a:latin typeface="Cambria Math" panose="02040503050406030204" pitchFamily="18" charset="0"/>
                      </a:rPr>
                      <m:t>𝑖</m:t>
                    </m:r>
                    <m:r>
                      <a:rPr lang="it-IT" sz="1400" i="1">
                        <a:latin typeface="Cambria Math" panose="02040503050406030204" pitchFamily="18" charset="0"/>
                      </a:rPr>
                      <m:t>=</m:t>
                    </m:r>
                    <m:r>
                      <a:rPr lang="it-IT" sz="1400" i="1">
                        <a:latin typeface="Cambria Math" panose="02040503050406030204" pitchFamily="18" charset="0"/>
                      </a:rPr>
                      <m:t>𝑆</m:t>
                    </m:r>
                    <m:r>
                      <a:rPr lang="it-IT" sz="1400" i="1">
                        <a:latin typeface="Cambria Math" panose="02040503050406030204" pitchFamily="18" charset="0"/>
                      </a:rPr>
                      <m:t>,</m:t>
                    </m:r>
                    <m:r>
                      <a:rPr lang="it-IT" sz="1400" i="1">
                        <a:latin typeface="Cambria Math" panose="02040503050406030204" pitchFamily="18" charset="0"/>
                      </a:rPr>
                      <m:t>𝑇</m:t>
                    </m:r>
                  </m:oMath>
                </a14:m>
                <a:r>
                  <a:rPr lang="it-IT" sz="1400" dirty="0"/>
                  <a:t> </a:t>
                </a:r>
                <a:endParaRPr lang="en-GB" sz="1400" dirty="0"/>
              </a:p>
            </p:txBody>
          </p:sp>
        </mc:Choice>
        <mc:Fallback>
          <p:sp>
            <p:nvSpPr>
              <p:cNvPr id="5" name="Rettangolo 4"/>
              <p:cNvSpPr>
                <a:spLocks noRot="1" noChangeAspect="1" noMove="1" noResize="1" noEditPoints="1" noAdjustHandles="1" noChangeArrowheads="1" noChangeShapeType="1" noTextEdit="1"/>
              </p:cNvSpPr>
              <p:nvPr/>
            </p:nvSpPr>
            <p:spPr>
              <a:xfrm>
                <a:off x="4829078" y="4660308"/>
                <a:ext cx="806888" cy="307777"/>
              </a:xfrm>
              <a:prstGeom prst="rect">
                <a:avLst/>
              </a:prstGeom>
              <a:blipFill rotWithShape="0">
                <a:blip r:embed="rId9" cstate="print"/>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xmlns="" val="23534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Cavity design - requirements</a:t>
            </a:r>
            <a:endParaRPr lang="en-GB" dirty="0"/>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49</a:t>
            </a:fld>
            <a:endParaRPr lang="en-GB"/>
          </a:p>
        </p:txBody>
      </p:sp>
      <p:cxnSp>
        <p:nvCxnSpPr>
          <p:cNvPr id="8" name="Connettore 2 7"/>
          <p:cNvCxnSpPr/>
          <p:nvPr/>
        </p:nvCxnSpPr>
        <p:spPr>
          <a:xfrm>
            <a:off x="4062847" y="2643941"/>
            <a:ext cx="4409730"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1551515" y="1793684"/>
            <a:ext cx="2688389" cy="369332"/>
          </a:xfrm>
          <a:prstGeom prst="rect">
            <a:avLst/>
          </a:prstGeom>
        </p:spPr>
        <p:txBody>
          <a:bodyPr wrap="square">
            <a:spAutoFit/>
          </a:bodyPr>
          <a:lstStyle/>
          <a:p>
            <a:pPr algn="just"/>
            <a:r>
              <a:rPr lang="en-GB" b="1" dirty="0" smtClean="0"/>
              <a:t>What we want</a:t>
            </a:r>
            <a:endParaRPr lang="en-GB" b="1" dirty="0"/>
          </a:p>
        </p:txBody>
      </p:sp>
      <p:sp>
        <p:nvSpPr>
          <p:cNvPr id="14" name="Rettangolo 13"/>
          <p:cNvSpPr/>
          <p:nvPr/>
        </p:nvSpPr>
        <p:spPr>
          <a:xfrm>
            <a:off x="8890500" y="1809308"/>
            <a:ext cx="2688389" cy="369332"/>
          </a:xfrm>
          <a:prstGeom prst="rect">
            <a:avLst/>
          </a:prstGeom>
        </p:spPr>
        <p:txBody>
          <a:bodyPr wrap="square">
            <a:spAutoFit/>
          </a:bodyPr>
          <a:lstStyle/>
          <a:p>
            <a:pPr algn="just"/>
            <a:r>
              <a:rPr lang="en-GB" b="1" dirty="0" smtClean="0"/>
              <a:t>What we need</a:t>
            </a:r>
            <a:endParaRPr lang="en-GB" b="1" dirty="0"/>
          </a:p>
        </p:txBody>
      </p:sp>
      <p:sp>
        <p:nvSpPr>
          <p:cNvPr id="18"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21" name="Segnaposto contenuto 2"/>
          <p:cNvSpPr txBox="1">
            <a:spLocks/>
          </p:cNvSpPr>
          <p:nvPr/>
        </p:nvSpPr>
        <p:spPr>
          <a:xfrm>
            <a:off x="1192482" y="2411133"/>
            <a:ext cx="2481948" cy="46561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en-GB" dirty="0" smtClean="0">
                <a:solidFill>
                  <a:schemeClr val="tx1"/>
                </a:solidFill>
              </a:rPr>
              <a:t>Stability</a:t>
            </a:r>
            <a:endParaRPr lang="en-GB" dirty="0">
              <a:solidFill>
                <a:schemeClr val="tx1"/>
              </a:solidFill>
            </a:endParaRPr>
          </a:p>
        </p:txBody>
      </p:sp>
      <p:sp>
        <p:nvSpPr>
          <p:cNvPr id="23" name="Segnaposto contenuto 2"/>
          <p:cNvSpPr txBox="1">
            <a:spLocks/>
          </p:cNvSpPr>
          <p:nvPr/>
        </p:nvSpPr>
        <p:spPr>
          <a:xfrm>
            <a:off x="736422" y="3537117"/>
            <a:ext cx="3427076" cy="46561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smtClean="0">
                <a:solidFill>
                  <a:schemeClr val="tx1"/>
                </a:solidFill>
              </a:rPr>
              <a:t>Higher order </a:t>
            </a:r>
            <a:r>
              <a:rPr lang="en-GB" dirty="0">
                <a:solidFill>
                  <a:schemeClr val="tx1"/>
                </a:solidFill>
              </a:rPr>
              <a:t>modes cleanliness</a:t>
            </a:r>
          </a:p>
        </p:txBody>
      </p:sp>
      <p:sp>
        <p:nvSpPr>
          <p:cNvPr id="24" name="Segnaposto contenuto 2"/>
          <p:cNvSpPr txBox="1">
            <a:spLocks/>
          </p:cNvSpPr>
          <p:nvPr/>
        </p:nvSpPr>
        <p:spPr>
          <a:xfrm>
            <a:off x="804065" y="3903176"/>
            <a:ext cx="3258782" cy="46561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en-GB" dirty="0" smtClean="0">
                <a:solidFill>
                  <a:schemeClr val="tx1"/>
                </a:solidFill>
              </a:rPr>
              <a:t>Cavity easy lockable</a:t>
            </a:r>
            <a:endParaRPr lang="en-GB" dirty="0">
              <a:solidFill>
                <a:schemeClr val="tx1"/>
              </a:solidFill>
            </a:endParaRPr>
          </a:p>
        </p:txBody>
      </p:sp>
      <p:sp>
        <p:nvSpPr>
          <p:cNvPr id="25" name="Segnaposto contenuto 2"/>
          <p:cNvSpPr txBox="1">
            <a:spLocks/>
          </p:cNvSpPr>
          <p:nvPr/>
        </p:nvSpPr>
        <p:spPr>
          <a:xfrm>
            <a:off x="8689496" y="3742316"/>
            <a:ext cx="2256676" cy="46561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a:solidFill>
                  <a:schemeClr val="tx1"/>
                </a:solidFill>
              </a:rPr>
              <a:t>Finesse: F </a:t>
            </a:r>
            <a:r>
              <a:rPr lang="el-GR" dirty="0">
                <a:solidFill>
                  <a:schemeClr val="tx1"/>
                </a:solidFill>
                <a:ea typeface="Cambria Math" panose="02040503050406030204" pitchFamily="18" charset="0"/>
                <a:cs typeface="Arial" panose="020B0604020202020204" pitchFamily="34" charset="0"/>
              </a:rPr>
              <a:t>~</a:t>
            </a:r>
            <a:r>
              <a:rPr lang="it-IT" dirty="0">
                <a:solidFill>
                  <a:schemeClr val="tx1"/>
                </a:solidFill>
                <a:ea typeface="Cambria Math" panose="02040503050406030204" pitchFamily="18" charset="0"/>
                <a:cs typeface="Arial" panose="020B0604020202020204" pitchFamily="34" charset="0"/>
              </a:rPr>
              <a:t> </a:t>
            </a:r>
            <a:r>
              <a:rPr lang="en-GB" dirty="0">
                <a:solidFill>
                  <a:schemeClr val="tx1"/>
                </a:solidFill>
              </a:rPr>
              <a:t>60-100</a:t>
            </a:r>
          </a:p>
        </p:txBody>
      </p:sp>
      <p:sp>
        <p:nvSpPr>
          <p:cNvPr id="27" name="Segnaposto contenuto 2"/>
          <p:cNvSpPr txBox="1">
            <a:spLocks/>
          </p:cNvSpPr>
          <p:nvPr/>
        </p:nvSpPr>
        <p:spPr>
          <a:xfrm>
            <a:off x="1528627" y="5129260"/>
            <a:ext cx="1809657" cy="46561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smtClean="0">
                <a:solidFill>
                  <a:schemeClr val="tx1"/>
                </a:solidFill>
              </a:rPr>
              <a:t>Compactness</a:t>
            </a:r>
            <a:endParaRPr lang="en-GB" dirty="0">
              <a:solidFill>
                <a:schemeClr val="tx1"/>
              </a:solidFill>
            </a:endParaRPr>
          </a:p>
        </p:txBody>
      </p:sp>
      <p:sp>
        <p:nvSpPr>
          <p:cNvPr id="28" name="Segnaposto contenuto 2"/>
          <p:cNvSpPr txBox="1">
            <a:spLocks/>
          </p:cNvSpPr>
          <p:nvPr/>
        </p:nvSpPr>
        <p:spPr>
          <a:xfrm>
            <a:off x="8689496" y="5133942"/>
            <a:ext cx="2525563" cy="46561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smtClean="0">
                <a:solidFill>
                  <a:schemeClr val="tx1"/>
                </a:solidFill>
              </a:rPr>
              <a:t>Cavity length: L &lt; 1 m</a:t>
            </a:r>
            <a:endParaRPr lang="en-GB" dirty="0">
              <a:solidFill>
                <a:schemeClr val="tx1"/>
              </a:solidFill>
            </a:endParaRPr>
          </a:p>
        </p:txBody>
      </p:sp>
      <mc:AlternateContent xmlns:mc="http://schemas.openxmlformats.org/markup-compatibility/2006">
        <mc:Choice xmlns:a14="http://schemas.microsoft.com/office/drawing/2010/main" xmlns="" Requires="a14">
          <p:sp>
            <p:nvSpPr>
              <p:cNvPr id="19" name="Segnaposto contenuto 2"/>
              <p:cNvSpPr txBox="1">
                <a:spLocks/>
              </p:cNvSpPr>
              <p:nvPr/>
            </p:nvSpPr>
            <p:spPr>
              <a:xfrm>
                <a:off x="8689496" y="2411133"/>
                <a:ext cx="1913056" cy="46561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14:m>
                  <m:oMath xmlns:m="http://schemas.openxmlformats.org/officeDocument/2006/math">
                    <m:sSub>
                      <m:sSubPr>
                        <m:ctrlPr>
                          <a:rPr lang="it-IT" i="1" smtClean="0">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0&lt;</m:t>
                        </m:r>
                        <m:r>
                          <a:rPr lang="it-IT" i="1">
                            <a:solidFill>
                              <a:schemeClr val="tx1"/>
                            </a:solidFill>
                            <a:latin typeface="Cambria Math" panose="02040503050406030204" pitchFamily="18" charset="0"/>
                          </a:rPr>
                          <m:t>𝑔</m:t>
                        </m:r>
                      </m:e>
                      <m:sub>
                        <m:r>
                          <a:rPr lang="it-IT" i="1">
                            <a:solidFill>
                              <a:schemeClr val="tx1"/>
                            </a:solidFill>
                            <a:latin typeface="Cambria Math" panose="02040503050406030204" pitchFamily="18" charset="0"/>
                          </a:rPr>
                          <m:t>1</m:t>
                        </m:r>
                        <m:r>
                          <a:rPr lang="it-IT" i="1">
                            <a:solidFill>
                              <a:schemeClr val="tx1"/>
                            </a:solidFill>
                            <a:latin typeface="Cambria Math" panose="02040503050406030204" pitchFamily="18" charset="0"/>
                            <a:ea typeface="Cambria Math" panose="02040503050406030204" pitchFamily="18" charset="0"/>
                          </a:rPr>
                          <m:t>∙</m:t>
                        </m:r>
                      </m:sub>
                    </m:sSub>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𝑔</m:t>
                        </m:r>
                      </m:e>
                      <m:sub>
                        <m:r>
                          <a:rPr lang="it-IT" i="1">
                            <a:solidFill>
                              <a:schemeClr val="tx1"/>
                            </a:solidFill>
                            <a:latin typeface="Cambria Math" panose="02040503050406030204" pitchFamily="18" charset="0"/>
                          </a:rPr>
                          <m:t>2</m:t>
                        </m:r>
                      </m:sub>
                    </m:sSub>
                    <m:r>
                      <a:rPr lang="it-IT" i="1">
                        <a:solidFill>
                          <a:schemeClr val="tx1"/>
                        </a:solidFill>
                        <a:latin typeface="Cambria Math" panose="02040503050406030204" pitchFamily="18" charset="0"/>
                      </a:rPr>
                      <m:t>&lt;1</m:t>
                    </m:r>
                  </m:oMath>
                </a14:m>
                <a:endParaRPr lang="en-GB" dirty="0">
                  <a:solidFill>
                    <a:schemeClr val="tx1"/>
                  </a:solidFill>
                </a:endParaRPr>
              </a:p>
            </p:txBody>
          </p:sp>
        </mc:Choice>
        <mc:Fallback>
          <p:sp>
            <p:nvSpPr>
              <p:cNvPr id="19" name="Segnaposto contenuto 2"/>
              <p:cNvSpPr txBox="1">
                <a:spLocks noRot="1" noChangeAspect="1" noMove="1" noResize="1" noEditPoints="1" noAdjustHandles="1" noChangeArrowheads="1" noChangeShapeType="1" noTextEdit="1"/>
              </p:cNvSpPr>
              <p:nvPr/>
            </p:nvSpPr>
            <p:spPr>
              <a:xfrm>
                <a:off x="8689496" y="2411133"/>
                <a:ext cx="1913056" cy="465616"/>
              </a:xfrm>
              <a:prstGeom prst="rect">
                <a:avLst/>
              </a:prstGeom>
              <a:blipFill rotWithShape="0">
                <a:blip r:embed="rId2" cstate="print"/>
                <a:stretch>
                  <a:fillRect l="-1274" b="-1316"/>
                </a:stretch>
              </a:blipFill>
            </p:spPr>
            <p:txBody>
              <a:bodyPr/>
              <a:lstStyle/>
              <a:p>
                <a:r>
                  <a:rPr lang="en-GB">
                    <a:noFill/>
                  </a:rPr>
                  <a:t> </a:t>
                </a:r>
              </a:p>
            </p:txBody>
          </p:sp>
        </mc:Fallback>
      </mc:AlternateContent>
      <p:cxnSp>
        <p:nvCxnSpPr>
          <p:cNvPr id="35" name="Connettore 2 34"/>
          <p:cNvCxnSpPr/>
          <p:nvPr/>
        </p:nvCxnSpPr>
        <p:spPr>
          <a:xfrm>
            <a:off x="4129230" y="3975124"/>
            <a:ext cx="4409730"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a:off x="4129230" y="5362068"/>
            <a:ext cx="4409730"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0926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Detection principle</a:t>
            </a:r>
            <a:endParaRPr lang="en-GB" dirty="0"/>
          </a:p>
        </p:txBody>
      </p:sp>
      <p:sp>
        <p:nvSpPr>
          <p:cNvPr id="3" name="Segnaposto contenuto 2"/>
          <p:cNvSpPr>
            <a:spLocks noGrp="1"/>
          </p:cNvSpPr>
          <p:nvPr>
            <p:ph idx="1"/>
          </p:nvPr>
        </p:nvSpPr>
        <p:spPr/>
        <p:txBody>
          <a:bodyPr numCol="2"/>
          <a:lstStyle/>
          <a:p>
            <a:r>
              <a:rPr lang="en-GB" dirty="0" smtClean="0">
                <a:solidFill>
                  <a:schemeClr val="tx1"/>
                </a:solidFill>
              </a:rPr>
              <a:t>No GW</a:t>
            </a: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r>
              <a:rPr lang="en-GB" dirty="0" smtClean="0">
                <a:solidFill>
                  <a:schemeClr val="tx1"/>
                </a:solidFill>
              </a:rPr>
              <a:t>Interaction with + polarized GW</a:t>
            </a:r>
            <a:endParaRPr lang="en-GB" dirty="0">
              <a:solidFill>
                <a:schemeClr val="tx1"/>
              </a:solidFill>
            </a:endParaRPr>
          </a:p>
        </p:txBody>
      </p:sp>
      <p:sp>
        <p:nvSpPr>
          <p:cNvPr id="5" name="Segnaposto numero diapositiva 4"/>
          <p:cNvSpPr>
            <a:spLocks noGrp="1"/>
          </p:cNvSpPr>
          <p:nvPr>
            <p:ph type="sldNum" sz="quarter" idx="12"/>
          </p:nvPr>
        </p:nvSpPr>
        <p:spPr>
          <a:xfrm>
            <a:off x="10558299" y="6477045"/>
            <a:ext cx="1052508" cy="365125"/>
          </a:xfrm>
        </p:spPr>
        <p:txBody>
          <a:bodyPr/>
          <a:lstStyle/>
          <a:p>
            <a:fld id="{5CE5AED5-0585-4EAF-A7DF-C2F0C4AB30D7}" type="slidenum">
              <a:rPr lang="en-GB" smtClean="0"/>
              <a:pPr/>
              <a:t>5</a:t>
            </a:fld>
            <a:endParaRPr lang="en-GB"/>
          </a:p>
        </p:txBody>
      </p:sp>
      <p:pic>
        <p:nvPicPr>
          <p:cNvPr id="7" name="Immagin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43077" y="2529850"/>
            <a:ext cx="4626793" cy="3604369"/>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1192" y="2606318"/>
            <a:ext cx="4503450" cy="3665455"/>
          </a:xfrm>
          <a:prstGeom prst="rect">
            <a:avLst/>
          </a:prstGeom>
        </p:spPr>
      </p:pic>
      <mc:AlternateContent xmlns:mc="http://schemas.openxmlformats.org/markup-compatibility/2006">
        <mc:Choice xmlns:a14="http://schemas.microsoft.com/office/drawing/2010/main" xmlns="" Requires="a14">
          <p:sp>
            <p:nvSpPr>
              <p:cNvPr id="9" name="Rettangolo 8"/>
              <p:cNvSpPr/>
              <p:nvPr/>
            </p:nvSpPr>
            <p:spPr>
              <a:xfrm>
                <a:off x="8323395" y="2921304"/>
                <a:ext cx="1394586" cy="6746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m:t>
                      </m:r>
                      <m:r>
                        <a:rPr lang="it-IT" sz="2000" b="0" i="1" smtClean="0">
                          <a:latin typeface="Cambria Math" panose="02040503050406030204" pitchFamily="18" charset="0"/>
                        </a:rPr>
                        <m:t>𝐿</m:t>
                      </m:r>
                      <m:r>
                        <a:rPr lang="it-IT" sz="2000" i="1">
                          <a:latin typeface="Cambria Math" panose="02040503050406030204" pitchFamily="18" charset="0"/>
                        </a:rPr>
                        <m:t>=</m:t>
                      </m:r>
                      <m:f>
                        <m:fPr>
                          <m:ctrlPr>
                            <a:rPr lang="it-IT" sz="2000" i="1">
                              <a:latin typeface="Cambria Math" panose="02040503050406030204" pitchFamily="18" charset="0"/>
                            </a:rPr>
                          </m:ctrlPr>
                        </m:fPr>
                        <m:num>
                          <m:r>
                            <a:rPr lang="it-IT" sz="2000" i="1">
                              <a:latin typeface="Cambria Math" panose="02040503050406030204" pitchFamily="18" charset="0"/>
                            </a:rPr>
                            <m:t>h</m:t>
                          </m:r>
                          <m:r>
                            <a:rPr lang="it-IT" sz="2000" i="1">
                              <a:latin typeface="Cambria Math" panose="02040503050406030204" pitchFamily="18" charset="0"/>
                            </a:rPr>
                            <m:t>·</m:t>
                          </m:r>
                          <m:r>
                            <a:rPr lang="it-IT" sz="2000" b="0" i="1" smtClean="0">
                              <a:latin typeface="Cambria Math" panose="02040503050406030204" pitchFamily="18" charset="0"/>
                            </a:rPr>
                            <m:t>𝐿</m:t>
                          </m:r>
                        </m:num>
                        <m:den>
                          <m:r>
                            <a:rPr lang="it-IT" sz="2000" i="1">
                              <a:latin typeface="Cambria Math" panose="02040503050406030204" pitchFamily="18" charset="0"/>
                            </a:rPr>
                            <m:t>2</m:t>
                          </m:r>
                        </m:den>
                      </m:f>
                    </m:oMath>
                  </m:oMathPara>
                </a14:m>
                <a:endParaRPr lang="en-GB" sz="2000" dirty="0">
                  <a:latin typeface="Baskerville Old Face" panose="02020602080505020303" pitchFamily="18" charset="0"/>
                </a:endParaRPr>
              </a:p>
            </p:txBody>
          </p:sp>
        </mc:Choice>
        <mc:Fallback>
          <p:sp>
            <p:nvSpPr>
              <p:cNvPr id="9" name="Rettangolo 8"/>
              <p:cNvSpPr>
                <a:spLocks noRot="1" noChangeAspect="1" noMove="1" noResize="1" noEditPoints="1" noAdjustHandles="1" noChangeArrowheads="1" noChangeShapeType="1" noTextEdit="1"/>
              </p:cNvSpPr>
              <p:nvPr/>
            </p:nvSpPr>
            <p:spPr>
              <a:xfrm>
                <a:off x="8323395" y="2921304"/>
                <a:ext cx="1394586" cy="674672"/>
              </a:xfrm>
              <a:prstGeom prst="rect">
                <a:avLst/>
              </a:prstGeom>
              <a:blipFill rotWithShape="0">
                <a:blip r:embed="rId4"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10" name="Rettangolo 9"/>
              <p:cNvSpPr/>
              <p:nvPr/>
            </p:nvSpPr>
            <p:spPr>
              <a:xfrm>
                <a:off x="10007111" y="2904665"/>
                <a:ext cx="1519647" cy="7079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h</m:t>
                      </m:r>
                      <m:r>
                        <a:rPr lang="it-IT" sz="2000" i="1" smtClean="0">
                          <a:latin typeface="Cambria Math" panose="02040503050406030204" pitchFamily="18" charset="0"/>
                        </a:rPr>
                        <m:t>~</m:t>
                      </m:r>
                      <m:sSup>
                        <m:sSupPr>
                          <m:ctrlPr>
                            <a:rPr lang="it-IT" sz="2000" i="1">
                              <a:latin typeface="Cambria Math" panose="02040503050406030204" pitchFamily="18" charset="0"/>
                            </a:rPr>
                          </m:ctrlPr>
                        </m:sSupPr>
                        <m:e>
                          <m:r>
                            <a:rPr lang="it-IT" sz="2000" i="1">
                              <a:latin typeface="Cambria Math" panose="02040503050406030204" pitchFamily="18" charset="0"/>
                            </a:rPr>
                            <m:t>10</m:t>
                          </m:r>
                        </m:e>
                        <m:sup>
                          <m:r>
                            <a:rPr lang="it-IT" sz="2000" i="1">
                              <a:latin typeface="Cambria Math" panose="02040503050406030204" pitchFamily="18" charset="0"/>
                            </a:rPr>
                            <m:t>−21</m:t>
                          </m:r>
                        </m:sup>
                      </m:sSup>
                    </m:oMath>
                    <m:oMath xmlns:m="http://schemas.openxmlformats.org/officeDocument/2006/math">
                      <m:r>
                        <a:rPr lang="it-IT" sz="2000" i="1">
                          <a:latin typeface="Cambria Math" panose="02040503050406030204" pitchFamily="18" charset="0"/>
                        </a:rPr>
                        <m:t>𝐿</m:t>
                      </m:r>
                      <m:r>
                        <a:rPr lang="it-IT" sz="2000" i="1">
                          <a:latin typeface="Cambria Math" panose="02040503050406030204" pitchFamily="18" charset="0"/>
                        </a:rPr>
                        <m:t>~</m:t>
                      </m:r>
                      <m:sSup>
                        <m:sSupPr>
                          <m:ctrlPr>
                            <a:rPr lang="it-IT" sz="2000" i="1">
                              <a:latin typeface="Cambria Math" panose="02040503050406030204" pitchFamily="18" charset="0"/>
                            </a:rPr>
                          </m:ctrlPr>
                        </m:sSupPr>
                        <m:e>
                          <m:r>
                            <a:rPr lang="it-IT" sz="2000" i="1">
                              <a:latin typeface="Cambria Math" panose="02040503050406030204" pitchFamily="18" charset="0"/>
                            </a:rPr>
                            <m:t>10</m:t>
                          </m:r>
                        </m:e>
                        <m:sup>
                          <m:r>
                            <a:rPr lang="it-IT" sz="2000" i="1">
                              <a:latin typeface="Cambria Math" panose="02040503050406030204" pitchFamily="18" charset="0"/>
                            </a:rPr>
                            <m:t>3</m:t>
                          </m:r>
                        </m:sup>
                      </m:sSup>
                      <m:r>
                        <m:rPr>
                          <m:nor/>
                        </m:rPr>
                        <a:rPr lang="it-IT" sz="2000" dirty="0"/>
                        <m:t> </m:t>
                      </m:r>
                      <m:r>
                        <a:rPr lang="it-IT" sz="2000" i="1">
                          <a:latin typeface="Cambria Math" panose="02040503050406030204" pitchFamily="18" charset="0"/>
                        </a:rPr>
                        <m:t>𝑚</m:t>
                      </m:r>
                    </m:oMath>
                  </m:oMathPara>
                </a14:m>
                <a:r>
                  <a:rPr lang="it-IT" sz="2000" i="1" dirty="0">
                    <a:latin typeface="Cambria Math" panose="02040503050406030204" pitchFamily="18" charset="0"/>
                  </a:rPr>
                  <a:t/>
                </a:r>
                <a:br>
                  <a:rPr lang="it-IT" sz="2000" i="1" dirty="0">
                    <a:latin typeface="Cambria Math" panose="02040503050406030204" pitchFamily="18" charset="0"/>
                  </a:rPr>
                </a:br>
                <a:endParaRPr lang="en-GB" dirty="0">
                  <a:solidFill>
                    <a:srgbClr val="FF0000"/>
                  </a:solidFill>
                  <a:latin typeface="Baskerville Old Face" panose="02020602080505020303" pitchFamily="18" charset="0"/>
                </a:endParaRPr>
              </a:p>
            </p:txBody>
          </p:sp>
        </mc:Choice>
        <mc:Fallback>
          <p:sp>
            <p:nvSpPr>
              <p:cNvPr id="10" name="Rettangolo 9"/>
              <p:cNvSpPr>
                <a:spLocks noRot="1" noChangeAspect="1" noMove="1" noResize="1" noEditPoints="1" noAdjustHandles="1" noChangeArrowheads="1" noChangeShapeType="1" noTextEdit="1"/>
              </p:cNvSpPr>
              <p:nvPr/>
            </p:nvSpPr>
            <p:spPr>
              <a:xfrm>
                <a:off x="10007111" y="2904665"/>
                <a:ext cx="1519647" cy="707951"/>
              </a:xfrm>
              <a:prstGeom prst="rect">
                <a:avLst/>
              </a:prstGeom>
              <a:blipFill rotWithShape="0">
                <a:blip r:embed="rId5"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11" name="Rettangolo 10"/>
              <p:cNvSpPr/>
              <p:nvPr/>
            </p:nvSpPr>
            <p:spPr>
              <a:xfrm>
                <a:off x="9254020" y="4019647"/>
                <a:ext cx="1550360"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b="1"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𝑳</m:t>
                      </m:r>
                      <m:r>
                        <a:rPr lang="it-IT" b="1" i="1">
                          <a:solidFill>
                            <a:schemeClr val="tx1"/>
                          </a:solidFill>
                          <a:latin typeface="Cambria Math" panose="02040503050406030204" pitchFamily="18" charset="0"/>
                        </a:rPr>
                        <m:t>~</m:t>
                      </m:r>
                      <m:sSup>
                        <m:sSupPr>
                          <m:ctrlPr>
                            <a:rPr lang="it-IT" b="1" i="1">
                              <a:solidFill>
                                <a:schemeClr val="tx1"/>
                              </a:solidFill>
                              <a:latin typeface="Cambria Math" panose="02040503050406030204" pitchFamily="18" charset="0"/>
                            </a:rPr>
                          </m:ctrlPr>
                        </m:sSupPr>
                        <m:e>
                          <m:r>
                            <a:rPr lang="it-IT" b="1" i="1">
                              <a:solidFill>
                                <a:schemeClr val="tx1"/>
                              </a:solidFill>
                              <a:latin typeface="Cambria Math" panose="02040503050406030204" pitchFamily="18" charset="0"/>
                            </a:rPr>
                            <m:t>𝟏𝟎</m:t>
                          </m:r>
                        </m:e>
                        <m:sup>
                          <m:r>
                            <a:rPr lang="it-IT" b="1" i="1">
                              <a:solidFill>
                                <a:schemeClr val="tx1"/>
                              </a:solidFill>
                              <a:latin typeface="Cambria Math" panose="02040503050406030204" pitchFamily="18" charset="0"/>
                            </a:rPr>
                            <m:t>−</m:t>
                          </m:r>
                          <m:r>
                            <a:rPr lang="it-IT" b="1" i="1">
                              <a:solidFill>
                                <a:schemeClr val="tx1"/>
                              </a:solidFill>
                              <a:latin typeface="Cambria Math" panose="02040503050406030204" pitchFamily="18" charset="0"/>
                            </a:rPr>
                            <m:t>𝟏𝟖</m:t>
                          </m:r>
                        </m:sup>
                      </m:sSup>
                      <m:r>
                        <a:rPr lang="it-IT" b="1" i="1">
                          <a:solidFill>
                            <a:schemeClr val="tx1"/>
                          </a:solidFill>
                          <a:latin typeface="Cambria Math" panose="02040503050406030204" pitchFamily="18" charset="0"/>
                        </a:rPr>
                        <m:t> </m:t>
                      </m:r>
                      <m:r>
                        <a:rPr lang="it-IT" b="1" i="1">
                          <a:solidFill>
                            <a:schemeClr val="tx1"/>
                          </a:solidFill>
                          <a:latin typeface="Cambria Math" panose="02040503050406030204" pitchFamily="18" charset="0"/>
                        </a:rPr>
                        <m:t>𝒎</m:t>
                      </m:r>
                    </m:oMath>
                  </m:oMathPara>
                </a14:m>
                <a:endParaRPr lang="en-GB" b="1" dirty="0">
                  <a:solidFill>
                    <a:schemeClr val="tx1"/>
                  </a:solidFill>
                  <a:latin typeface="Baskerville Old Face" panose="02020602080505020303" pitchFamily="18" charset="0"/>
                </a:endParaRPr>
              </a:p>
            </p:txBody>
          </p:sp>
        </mc:Choice>
        <mc:Fallback>
          <p:sp>
            <p:nvSpPr>
              <p:cNvPr id="11" name="Rettangolo 10"/>
              <p:cNvSpPr>
                <a:spLocks noRot="1" noChangeAspect="1" noMove="1" noResize="1" noEditPoints="1" noAdjustHandles="1" noChangeArrowheads="1" noChangeShapeType="1" noTextEdit="1"/>
              </p:cNvSpPr>
              <p:nvPr/>
            </p:nvSpPr>
            <p:spPr>
              <a:xfrm>
                <a:off x="9254020" y="4019647"/>
                <a:ext cx="1550360" cy="375552"/>
              </a:xfrm>
              <a:prstGeom prst="rect">
                <a:avLst/>
              </a:prstGeom>
              <a:blipFill rotWithShape="0">
                <a:blip r:embed="rId6" cstate="print"/>
                <a:stretch>
                  <a:fillRect/>
                </a:stretch>
              </a:blipFill>
            </p:spPr>
            <p:txBody>
              <a:bodyPr/>
              <a:lstStyle/>
              <a:p>
                <a:r>
                  <a:rPr lang="en-GB">
                    <a:noFill/>
                  </a:rPr>
                  <a:t> </a:t>
                </a:r>
              </a:p>
            </p:txBody>
          </p:sp>
        </mc:Fallback>
      </mc:AlternateContent>
      <p:cxnSp>
        <p:nvCxnSpPr>
          <p:cNvPr id="12" name="Connettore 2 11"/>
          <p:cNvCxnSpPr>
            <a:stCxn id="10" idx="2"/>
            <a:endCxn id="11" idx="0"/>
          </p:cNvCxnSpPr>
          <p:nvPr/>
        </p:nvCxnSpPr>
        <p:spPr>
          <a:xfrm flipH="1">
            <a:off x="10029200" y="3612616"/>
            <a:ext cx="737735" cy="407031"/>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a:endCxn id="11" idx="0"/>
          </p:cNvCxnSpPr>
          <p:nvPr/>
        </p:nvCxnSpPr>
        <p:spPr>
          <a:xfrm>
            <a:off x="9287435" y="3612616"/>
            <a:ext cx="741765" cy="407031"/>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08507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35184" y="2137966"/>
            <a:ext cx="5675623" cy="3041175"/>
          </a:xfrm>
          <a:prstGeom prst="rect">
            <a:avLst/>
          </a:prstGeom>
        </p:spPr>
      </p:pic>
      <p:sp>
        <p:nvSpPr>
          <p:cNvPr id="2" name="Titolo 1"/>
          <p:cNvSpPr>
            <a:spLocks noGrp="1"/>
          </p:cNvSpPr>
          <p:nvPr>
            <p:ph type="title"/>
          </p:nvPr>
        </p:nvSpPr>
        <p:spPr/>
        <p:txBody>
          <a:bodyPr/>
          <a:lstStyle/>
          <a:p>
            <a:r>
              <a:rPr lang="en-GB" dirty="0" smtClean="0"/>
              <a:t>Cavity design – roc, </a:t>
            </a:r>
            <a:r>
              <a:rPr lang="el-GR" dirty="0"/>
              <a:t>θ</a:t>
            </a:r>
            <a:r>
              <a:rPr lang="it-IT" dirty="0" smtClean="0">
                <a:latin typeface="Calibri" panose="020F0502020204030204" pitchFamily="34" charset="0"/>
                <a:cs typeface="Calibri" panose="020F0502020204030204" pitchFamily="34" charset="0"/>
              </a:rPr>
              <a:t> </a:t>
            </a:r>
            <a:r>
              <a:rPr lang="en-GB" dirty="0" smtClean="0"/>
              <a:t>and l</a:t>
            </a:r>
            <a:endParaRPr lang="en-GB" dirty="0"/>
          </a:p>
        </p:txBody>
      </p:sp>
      <p:sp>
        <p:nvSpPr>
          <p:cNvPr id="3" name="Segnaposto contenuto 2"/>
          <p:cNvSpPr>
            <a:spLocks noGrp="1"/>
          </p:cNvSpPr>
          <p:nvPr>
            <p:ph idx="1"/>
          </p:nvPr>
        </p:nvSpPr>
        <p:spPr>
          <a:xfrm>
            <a:off x="581190" y="1961713"/>
            <a:ext cx="5353993" cy="3678303"/>
          </a:xfrm>
        </p:spPr>
        <p:txBody>
          <a:bodyPr>
            <a:normAutofit/>
          </a:bodyPr>
          <a:lstStyle/>
          <a:p>
            <a:pPr algn="just"/>
            <a:r>
              <a:rPr lang="en-GB" dirty="0" smtClean="0">
                <a:solidFill>
                  <a:schemeClr val="tx1"/>
                </a:solidFill>
              </a:rPr>
              <a:t>End (concave) mirror </a:t>
            </a:r>
            <a:r>
              <a:rPr lang="en-GB" dirty="0" err="1" smtClean="0">
                <a:solidFill>
                  <a:schemeClr val="tx1"/>
                </a:solidFill>
              </a:rPr>
              <a:t>RoC</a:t>
            </a:r>
            <a:r>
              <a:rPr lang="en-GB" dirty="0" smtClean="0">
                <a:solidFill>
                  <a:schemeClr val="tx1"/>
                </a:solidFill>
              </a:rPr>
              <a:t>:</a:t>
            </a:r>
          </a:p>
          <a:p>
            <a:pPr algn="just">
              <a:buFont typeface="Arial" panose="020B0604020202020204" pitchFamily="34" charset="0"/>
              <a:buChar char="•"/>
            </a:pPr>
            <a:r>
              <a:rPr lang="en-GB" dirty="0" smtClean="0">
                <a:solidFill>
                  <a:schemeClr val="tx1"/>
                </a:solidFill>
              </a:rPr>
              <a:t>lower limit: 0.5 m (manufacturing reason) </a:t>
            </a:r>
          </a:p>
          <a:p>
            <a:pPr algn="just">
              <a:buFont typeface="Arial" panose="020B0604020202020204" pitchFamily="34" charset="0"/>
              <a:buChar char="•"/>
            </a:pPr>
            <a:r>
              <a:rPr lang="en-GB" dirty="0" smtClean="0">
                <a:solidFill>
                  <a:schemeClr val="tx1"/>
                </a:solidFill>
              </a:rPr>
              <a:t>upper limit: computed the stability of a linear cavity with g</a:t>
            </a:r>
            <a:r>
              <a:rPr lang="en-GB" baseline="-25000" dirty="0" smtClean="0">
                <a:solidFill>
                  <a:schemeClr val="tx1"/>
                </a:solidFill>
              </a:rPr>
              <a:t>2</a:t>
            </a:r>
            <a:r>
              <a:rPr lang="en-GB" dirty="0" smtClean="0">
                <a:solidFill>
                  <a:schemeClr val="tx1"/>
                </a:solidFill>
              </a:rPr>
              <a:t> = 1 in order to see the trend as a function of the </a:t>
            </a:r>
            <a:r>
              <a:rPr lang="en-GB" dirty="0" err="1" smtClean="0">
                <a:solidFill>
                  <a:schemeClr val="tx1"/>
                </a:solidFill>
              </a:rPr>
              <a:t>RoC</a:t>
            </a:r>
            <a:r>
              <a:rPr lang="en-GB" dirty="0" smtClean="0">
                <a:solidFill>
                  <a:schemeClr val="tx1"/>
                </a:solidFill>
              </a:rPr>
              <a:t>. Upper limit set to 2 m;</a:t>
            </a:r>
          </a:p>
          <a:p>
            <a:pPr algn="just">
              <a:buFont typeface="Arial" panose="020B0604020202020204" pitchFamily="34" charset="0"/>
              <a:buChar char="•"/>
            </a:pPr>
            <a:endParaRPr lang="en-GB" dirty="0" smtClean="0">
              <a:solidFill>
                <a:schemeClr val="tx1"/>
              </a:solidFill>
            </a:endParaRPr>
          </a:p>
          <a:p>
            <a:pPr algn="just"/>
            <a:r>
              <a:rPr lang="en-GB" dirty="0" smtClean="0">
                <a:solidFill>
                  <a:schemeClr val="tx1"/>
                </a:solidFill>
              </a:rPr>
              <a:t>Angle of incidence: 0.5°-</a:t>
            </a:r>
            <a:r>
              <a:rPr lang="en-GB" dirty="0">
                <a:solidFill>
                  <a:schemeClr val="tx1"/>
                </a:solidFill>
              </a:rPr>
              <a:t>10°. </a:t>
            </a:r>
            <a:endParaRPr lang="en-GB" dirty="0" smtClean="0">
              <a:solidFill>
                <a:schemeClr val="tx1"/>
              </a:solidFill>
            </a:endParaRPr>
          </a:p>
          <a:p>
            <a:pPr algn="just">
              <a:buFont typeface="Arial" panose="020B0604020202020204" pitchFamily="34" charset="0"/>
              <a:buChar char="•"/>
            </a:pPr>
            <a:r>
              <a:rPr lang="en-GB" dirty="0">
                <a:solidFill>
                  <a:schemeClr val="tx1"/>
                </a:solidFill>
              </a:rPr>
              <a:t>L &lt; </a:t>
            </a:r>
            <a:r>
              <a:rPr lang="en-GB" dirty="0" err="1">
                <a:solidFill>
                  <a:schemeClr val="tx1"/>
                </a:solidFill>
              </a:rPr>
              <a:t>Rcos</a:t>
            </a:r>
            <a:r>
              <a:rPr lang="el-GR" dirty="0" smtClean="0">
                <a:solidFill>
                  <a:schemeClr val="tx1"/>
                </a:solidFill>
                <a:cs typeface="Calibri" panose="020F0502020204030204" pitchFamily="34" charset="0"/>
              </a:rPr>
              <a:t>θ</a:t>
            </a:r>
            <a:r>
              <a:rPr lang="it-IT" dirty="0" smtClean="0">
                <a:solidFill>
                  <a:schemeClr val="tx1"/>
                </a:solidFill>
                <a:cs typeface="Calibri" panose="020F0502020204030204" pitchFamily="34" charset="0"/>
              </a:rPr>
              <a:t>:</a:t>
            </a:r>
            <a:r>
              <a:rPr lang="el-GR" dirty="0" smtClean="0">
                <a:solidFill>
                  <a:schemeClr val="tx1"/>
                </a:solidFill>
                <a:cs typeface="Calibri" panose="020F0502020204030204" pitchFamily="34" charset="0"/>
              </a:rPr>
              <a:t> </a:t>
            </a:r>
            <a:r>
              <a:rPr lang="en-GB" dirty="0" smtClean="0">
                <a:solidFill>
                  <a:schemeClr val="tx1"/>
                </a:solidFill>
              </a:rPr>
              <a:t> </a:t>
            </a:r>
            <a:r>
              <a:rPr lang="en-GB" dirty="0" err="1">
                <a:solidFill>
                  <a:schemeClr val="tx1"/>
                </a:solidFill>
              </a:rPr>
              <a:t>RoC</a:t>
            </a:r>
            <a:r>
              <a:rPr lang="en-GB" dirty="0">
                <a:solidFill>
                  <a:schemeClr val="tx1"/>
                </a:solidFill>
              </a:rPr>
              <a:t> values between 1 m and 2 m </a:t>
            </a:r>
            <a:r>
              <a:rPr lang="en-GB" dirty="0" smtClean="0">
                <a:solidFill>
                  <a:schemeClr val="tx1"/>
                </a:solidFill>
              </a:rPr>
              <a:t>considered (to fulfil compactness: L </a:t>
            </a:r>
            <a:r>
              <a:rPr lang="en-GB" dirty="0">
                <a:solidFill>
                  <a:schemeClr val="tx1"/>
                </a:solidFill>
              </a:rPr>
              <a:t>&lt; 1 m)</a:t>
            </a:r>
            <a:r>
              <a:rPr lang="en-GB" dirty="0" smtClean="0">
                <a:solidFill>
                  <a:schemeClr val="tx1"/>
                </a:solidFill>
              </a:rPr>
              <a:t>.</a:t>
            </a:r>
            <a:endParaRPr lang="en-GB" dirty="0">
              <a:solidFill>
                <a:schemeClr val="tx1"/>
              </a:solidFill>
            </a:endParaRPr>
          </a:p>
          <a:p>
            <a:endParaRPr lang="en-GB" dirty="0"/>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50</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8" name="Segnaposto contenuto 2"/>
          <p:cNvSpPr txBox="1">
            <a:spLocks/>
          </p:cNvSpPr>
          <p:nvPr/>
        </p:nvSpPr>
        <p:spPr>
          <a:xfrm>
            <a:off x="581190" y="5424898"/>
            <a:ext cx="10386000" cy="119177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err="1" smtClean="0">
                <a:solidFill>
                  <a:schemeClr val="tx1"/>
                </a:solidFill>
              </a:rPr>
              <a:t>Gouy</a:t>
            </a:r>
            <a:r>
              <a:rPr lang="en-GB" dirty="0" smtClean="0">
                <a:solidFill>
                  <a:schemeClr val="tx1"/>
                </a:solidFill>
              </a:rPr>
              <a:t> Phase shift difference investigated for different angles of incidence and </a:t>
            </a:r>
            <a:r>
              <a:rPr lang="en-GB" dirty="0" err="1" smtClean="0">
                <a:solidFill>
                  <a:schemeClr val="tx1"/>
                </a:solidFill>
              </a:rPr>
              <a:t>RoC</a:t>
            </a:r>
            <a:r>
              <a:rPr lang="en-GB" dirty="0" smtClean="0">
                <a:solidFill>
                  <a:schemeClr val="tx1"/>
                </a:solidFill>
              </a:rPr>
              <a:t>. Computation performed for the cases relative to the extrema of the interval that has been considered (F=60 and F=100).</a:t>
            </a:r>
            <a:endParaRPr lang="en-GB" dirty="0">
              <a:solidFill>
                <a:schemeClr val="tx1"/>
              </a:solidFill>
            </a:endParaRPr>
          </a:p>
        </p:txBody>
      </p:sp>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35185" y="2137965"/>
            <a:ext cx="5675623" cy="3041176"/>
          </a:xfrm>
          <a:prstGeom prst="rect">
            <a:avLst/>
          </a:prstGeom>
        </p:spPr>
      </p:pic>
    </p:spTree>
    <p:extLst>
      <p:ext uri="{BB962C8B-B14F-4D97-AF65-F5344CB8AC3E}">
        <p14:creationId xmlns:p14="http://schemas.microsoft.com/office/powerpoint/2010/main" xmlns="" val="145993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Cavity design – finesse and transverse mode spacing</a:t>
            </a:r>
            <a:endParaRPr lang="en-GB" dirty="0"/>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a:xfrm>
                <a:off x="581192" y="2180496"/>
                <a:ext cx="6038391" cy="3678303"/>
              </a:xfrm>
            </p:spPr>
            <p:txBody>
              <a:bodyPr>
                <a:normAutofit/>
              </a:bodyPr>
              <a:lstStyle/>
              <a:p>
                <a:r>
                  <a:rPr lang="en-GB" dirty="0" smtClean="0">
                    <a:solidFill>
                      <a:schemeClr val="tx1"/>
                    </a:solidFill>
                  </a:rPr>
                  <a:t>Finesse </a:t>
                </a:r>
                <a14:m>
                  <m:oMath xmlns:m="http://schemas.openxmlformats.org/officeDocument/2006/math">
                    <m:r>
                      <a:rPr lang="it-IT" i="1">
                        <a:solidFill>
                          <a:schemeClr val="tx1"/>
                        </a:solidFill>
                        <a:latin typeface="Cambria Math" panose="02040503050406030204" pitchFamily="18" charset="0"/>
                      </a:rPr>
                      <m:t>𝐹</m:t>
                    </m:r>
                    <m:r>
                      <a:rPr lang="it-IT" i="1">
                        <a:solidFill>
                          <a:schemeClr val="tx1"/>
                        </a:solidFill>
                        <a:latin typeface="Cambria Math" panose="02040503050406030204" pitchFamily="18" charset="0"/>
                      </a:rPr>
                      <m:t>=</m:t>
                    </m:r>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𝐹𝑆𝑅</m:t>
                        </m:r>
                      </m:num>
                      <m:den>
                        <m:r>
                          <a:rPr lang="it-IT" i="1">
                            <a:solidFill>
                              <a:schemeClr val="tx1"/>
                            </a:solidFill>
                            <a:latin typeface="Cambria Math" panose="02040503050406030204" pitchFamily="18" charset="0"/>
                          </a:rPr>
                          <m:t>𝐹𝑊𝐻𝑀</m:t>
                        </m:r>
                      </m:den>
                    </m:f>
                    <m:r>
                      <a:rPr lang="it-IT" i="1">
                        <a:solidFill>
                          <a:schemeClr val="tx1"/>
                        </a:solidFill>
                        <a:latin typeface="Cambria Math" panose="02040503050406030204" pitchFamily="18" charset="0"/>
                      </a:rPr>
                      <m:t>=</m:t>
                    </m:r>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ea typeface="Cambria Math" panose="02040503050406030204" pitchFamily="18" charset="0"/>
                          </a:rPr>
                          <m:t>𝜋</m:t>
                        </m:r>
                      </m:num>
                      <m:den>
                        <m:r>
                          <a:rPr lang="it-IT" i="1">
                            <a:solidFill>
                              <a:schemeClr val="tx1"/>
                            </a:solidFill>
                            <a:latin typeface="Cambria Math" panose="02040503050406030204" pitchFamily="18" charset="0"/>
                          </a:rPr>
                          <m:t>2</m:t>
                        </m:r>
                        <m:sSup>
                          <m:sSupPr>
                            <m:ctrlPr>
                              <a:rPr lang="it-IT" i="1">
                                <a:solidFill>
                                  <a:schemeClr val="tx1"/>
                                </a:solidFill>
                                <a:latin typeface="Cambria Math" panose="02040503050406030204" pitchFamily="18" charset="0"/>
                              </a:rPr>
                            </m:ctrlPr>
                          </m:sSupPr>
                          <m:e>
                            <m:r>
                              <a:rPr lang="it-IT" i="1">
                                <a:solidFill>
                                  <a:schemeClr val="tx1"/>
                                </a:solidFill>
                                <a:latin typeface="Cambria Math" panose="02040503050406030204" pitchFamily="18" charset="0"/>
                              </a:rPr>
                              <m:t>𝑠𝑖𝑛</m:t>
                            </m:r>
                          </m:e>
                          <m:sup>
                            <m:r>
                              <a:rPr lang="it-IT" i="1">
                                <a:solidFill>
                                  <a:schemeClr val="tx1"/>
                                </a:solidFill>
                                <a:latin typeface="Cambria Math" panose="02040503050406030204" pitchFamily="18" charset="0"/>
                              </a:rPr>
                              <m:t>−1</m:t>
                            </m:r>
                          </m:sup>
                        </m:sSup>
                        <m:d>
                          <m:dPr>
                            <m:ctrlPr>
                              <a:rPr lang="it-IT" i="1">
                                <a:solidFill>
                                  <a:schemeClr val="tx1"/>
                                </a:solidFill>
                                <a:latin typeface="Cambria Math" panose="02040503050406030204" pitchFamily="18" charset="0"/>
                              </a:rPr>
                            </m:ctrlPr>
                          </m:dPr>
                          <m:e>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1−</m:t>
                                </m:r>
                                <m:rad>
                                  <m:radPr>
                                    <m:degHide m:val="on"/>
                                    <m:ctrlPr>
                                      <a:rPr lang="it-IT" i="1">
                                        <a:solidFill>
                                          <a:schemeClr val="tx1"/>
                                        </a:solidFill>
                                        <a:latin typeface="Cambria Math" panose="02040503050406030204" pitchFamily="18" charset="0"/>
                                      </a:rPr>
                                    </m:ctrlPr>
                                  </m:radPr>
                                  <m:deg/>
                                  <m:e>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𝑅</m:t>
                                        </m:r>
                                      </m:e>
                                      <m:sub>
                                        <m:r>
                                          <a:rPr lang="it-IT" i="1">
                                            <a:solidFill>
                                              <a:schemeClr val="tx1"/>
                                            </a:solidFill>
                                            <a:latin typeface="Cambria Math" panose="02040503050406030204" pitchFamily="18" charset="0"/>
                                          </a:rPr>
                                          <m:t>1</m:t>
                                        </m:r>
                                      </m:sub>
                                    </m:sSub>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𝑅</m:t>
                                        </m:r>
                                      </m:e>
                                      <m:sub>
                                        <m:r>
                                          <a:rPr lang="it-IT" i="1">
                                            <a:solidFill>
                                              <a:schemeClr val="tx1"/>
                                            </a:solidFill>
                                            <a:latin typeface="Cambria Math" panose="02040503050406030204" pitchFamily="18" charset="0"/>
                                          </a:rPr>
                                          <m:t>2</m:t>
                                        </m:r>
                                      </m:sub>
                                    </m:sSub>
                                  </m:e>
                                </m:rad>
                              </m:num>
                              <m:den>
                                <m:r>
                                  <a:rPr lang="it-IT" i="1">
                                    <a:solidFill>
                                      <a:schemeClr val="tx1"/>
                                    </a:solidFill>
                                    <a:latin typeface="Cambria Math" panose="02040503050406030204" pitchFamily="18" charset="0"/>
                                  </a:rPr>
                                  <m:t>2</m:t>
                                </m:r>
                                <m:sSup>
                                  <m:sSupPr>
                                    <m:ctrlPr>
                                      <a:rPr lang="it-IT" i="1">
                                        <a:solidFill>
                                          <a:schemeClr val="tx1"/>
                                        </a:solidFill>
                                        <a:latin typeface="Cambria Math" panose="02040503050406030204" pitchFamily="18" charset="0"/>
                                      </a:rPr>
                                    </m:ctrlPr>
                                  </m:sSupPr>
                                  <m:e>
                                    <m:d>
                                      <m:dPr>
                                        <m:ctrlPr>
                                          <a:rPr lang="it-IT" i="1">
                                            <a:solidFill>
                                              <a:schemeClr val="tx1"/>
                                            </a:solidFill>
                                            <a:latin typeface="Cambria Math" panose="02040503050406030204" pitchFamily="18" charset="0"/>
                                          </a:rPr>
                                        </m:ctrlPr>
                                      </m:dPr>
                                      <m:e>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𝑅</m:t>
                                            </m:r>
                                          </m:e>
                                          <m:sub>
                                            <m:r>
                                              <a:rPr lang="it-IT" i="1">
                                                <a:solidFill>
                                                  <a:schemeClr val="tx1"/>
                                                </a:solidFill>
                                                <a:latin typeface="Cambria Math" panose="02040503050406030204" pitchFamily="18" charset="0"/>
                                              </a:rPr>
                                              <m:t>1</m:t>
                                            </m:r>
                                          </m:sub>
                                        </m:sSub>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𝑅</m:t>
                                            </m:r>
                                          </m:e>
                                          <m:sub>
                                            <m:r>
                                              <a:rPr lang="it-IT" i="1">
                                                <a:solidFill>
                                                  <a:schemeClr val="tx1"/>
                                                </a:solidFill>
                                                <a:latin typeface="Cambria Math" panose="02040503050406030204" pitchFamily="18" charset="0"/>
                                              </a:rPr>
                                              <m:t>2</m:t>
                                            </m:r>
                                          </m:sub>
                                        </m:sSub>
                                      </m:e>
                                    </m:d>
                                  </m:e>
                                  <m:sup>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1</m:t>
                                        </m:r>
                                      </m:num>
                                      <m:den>
                                        <m:r>
                                          <a:rPr lang="it-IT" i="1">
                                            <a:solidFill>
                                              <a:schemeClr val="tx1"/>
                                            </a:solidFill>
                                            <a:latin typeface="Cambria Math" panose="02040503050406030204" pitchFamily="18" charset="0"/>
                                          </a:rPr>
                                          <m:t>4</m:t>
                                        </m:r>
                                      </m:den>
                                    </m:f>
                                  </m:sup>
                                </m:sSup>
                              </m:den>
                            </m:f>
                          </m:e>
                        </m:d>
                      </m:den>
                    </m:f>
                    <m:r>
                      <a:rPr lang="it-IT" i="1">
                        <a:solidFill>
                          <a:schemeClr val="tx1"/>
                        </a:solidFill>
                        <a:latin typeface="Cambria Math" panose="02040503050406030204" pitchFamily="18" charset="0"/>
                        <a:ea typeface="Cambria Math" panose="02040503050406030204" pitchFamily="18" charset="0"/>
                      </a:rPr>
                      <m:t>~</m:t>
                    </m:r>
                    <m:f>
                      <m:fPr>
                        <m:ctrlPr>
                          <a:rPr lang="it-IT" i="1">
                            <a:solidFill>
                              <a:schemeClr val="tx1"/>
                            </a:solidFill>
                            <a:latin typeface="Cambria Math" panose="02040503050406030204" pitchFamily="18" charset="0"/>
                            <a:ea typeface="Cambria Math" panose="02040503050406030204" pitchFamily="18" charset="0"/>
                          </a:rPr>
                        </m:ctrlPr>
                      </m:fPr>
                      <m:num>
                        <m:r>
                          <a:rPr lang="it-IT" i="1">
                            <a:solidFill>
                              <a:schemeClr val="tx1"/>
                            </a:solidFill>
                            <a:latin typeface="Cambria Math" panose="02040503050406030204" pitchFamily="18" charset="0"/>
                            <a:ea typeface="Cambria Math" panose="02040503050406030204" pitchFamily="18" charset="0"/>
                          </a:rPr>
                          <m:t>𝜋</m:t>
                        </m:r>
                        <m:sSup>
                          <m:sSupPr>
                            <m:ctrlPr>
                              <a:rPr lang="it-IT" i="1">
                                <a:solidFill>
                                  <a:schemeClr val="tx1"/>
                                </a:solidFill>
                                <a:latin typeface="Cambria Math" panose="02040503050406030204" pitchFamily="18" charset="0"/>
                                <a:ea typeface="Cambria Math" panose="02040503050406030204" pitchFamily="18" charset="0"/>
                              </a:rPr>
                            </m:ctrlPr>
                          </m:sSupPr>
                          <m:e>
                            <m:d>
                              <m:dPr>
                                <m:ctrlPr>
                                  <a:rPr lang="it-IT" i="1">
                                    <a:solidFill>
                                      <a:schemeClr val="tx1"/>
                                    </a:solidFill>
                                    <a:latin typeface="Cambria Math" panose="02040503050406030204" pitchFamily="18" charset="0"/>
                                    <a:ea typeface="Cambria Math" panose="02040503050406030204" pitchFamily="18" charset="0"/>
                                  </a:rPr>
                                </m:ctrlPr>
                              </m:dPr>
                              <m:e>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𝑅</m:t>
                                    </m:r>
                                  </m:e>
                                  <m:sub>
                                    <m:r>
                                      <a:rPr lang="it-IT" i="1">
                                        <a:solidFill>
                                          <a:schemeClr val="tx1"/>
                                        </a:solidFill>
                                        <a:latin typeface="Cambria Math" panose="02040503050406030204" pitchFamily="18" charset="0"/>
                                        <a:ea typeface="Cambria Math" panose="02040503050406030204" pitchFamily="18" charset="0"/>
                                      </a:rPr>
                                      <m:t>1</m:t>
                                    </m:r>
                                  </m:sub>
                                </m:sSub>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𝑅</m:t>
                                    </m:r>
                                  </m:e>
                                  <m:sub>
                                    <m:r>
                                      <a:rPr lang="it-IT" i="1">
                                        <a:solidFill>
                                          <a:schemeClr val="tx1"/>
                                        </a:solidFill>
                                        <a:latin typeface="Cambria Math" panose="02040503050406030204" pitchFamily="18" charset="0"/>
                                        <a:ea typeface="Cambria Math" panose="02040503050406030204" pitchFamily="18" charset="0"/>
                                      </a:rPr>
                                      <m:t>2</m:t>
                                    </m:r>
                                  </m:sub>
                                </m:sSub>
                              </m:e>
                            </m:d>
                          </m:e>
                          <m:sup>
                            <m:f>
                              <m:fPr>
                                <m:ctrlPr>
                                  <a:rPr lang="it-IT" i="1">
                                    <a:solidFill>
                                      <a:schemeClr val="tx1"/>
                                    </a:solidFill>
                                    <a:latin typeface="Cambria Math" panose="02040503050406030204" pitchFamily="18" charset="0"/>
                                    <a:ea typeface="Cambria Math" panose="02040503050406030204" pitchFamily="18" charset="0"/>
                                  </a:rPr>
                                </m:ctrlPr>
                              </m:fPr>
                              <m:num>
                                <m:r>
                                  <a:rPr lang="it-IT" i="1">
                                    <a:solidFill>
                                      <a:schemeClr val="tx1"/>
                                    </a:solidFill>
                                    <a:latin typeface="Cambria Math" panose="02040503050406030204" pitchFamily="18" charset="0"/>
                                    <a:ea typeface="Cambria Math" panose="02040503050406030204" pitchFamily="18" charset="0"/>
                                  </a:rPr>
                                  <m:t>1</m:t>
                                </m:r>
                              </m:num>
                              <m:den>
                                <m:r>
                                  <a:rPr lang="it-IT" i="1">
                                    <a:solidFill>
                                      <a:schemeClr val="tx1"/>
                                    </a:solidFill>
                                    <a:latin typeface="Cambria Math" panose="02040503050406030204" pitchFamily="18" charset="0"/>
                                    <a:ea typeface="Cambria Math" panose="02040503050406030204" pitchFamily="18" charset="0"/>
                                  </a:rPr>
                                  <m:t>4</m:t>
                                </m:r>
                              </m:den>
                            </m:f>
                          </m:sup>
                        </m:sSup>
                      </m:num>
                      <m:den>
                        <m:r>
                          <a:rPr lang="it-IT" i="1">
                            <a:solidFill>
                              <a:schemeClr val="tx1"/>
                            </a:solidFill>
                            <a:latin typeface="Cambria Math" panose="02040503050406030204" pitchFamily="18" charset="0"/>
                            <a:ea typeface="Cambria Math" panose="02040503050406030204" pitchFamily="18" charset="0"/>
                          </a:rPr>
                          <m:t>1−</m:t>
                        </m:r>
                        <m:rad>
                          <m:radPr>
                            <m:degHide m:val="on"/>
                            <m:ctrlPr>
                              <a:rPr lang="it-IT" i="1">
                                <a:solidFill>
                                  <a:schemeClr val="tx1"/>
                                </a:solidFill>
                                <a:latin typeface="Cambria Math" panose="02040503050406030204" pitchFamily="18" charset="0"/>
                                <a:ea typeface="Cambria Math" panose="02040503050406030204" pitchFamily="18" charset="0"/>
                              </a:rPr>
                            </m:ctrlPr>
                          </m:radPr>
                          <m:deg/>
                          <m:e>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𝑅</m:t>
                                </m:r>
                              </m:e>
                              <m:sub>
                                <m:r>
                                  <a:rPr lang="it-IT" i="1">
                                    <a:solidFill>
                                      <a:schemeClr val="tx1"/>
                                    </a:solidFill>
                                    <a:latin typeface="Cambria Math" panose="02040503050406030204" pitchFamily="18" charset="0"/>
                                    <a:ea typeface="Cambria Math" panose="02040503050406030204" pitchFamily="18" charset="0"/>
                                  </a:rPr>
                                  <m:t>1</m:t>
                                </m:r>
                              </m:sub>
                            </m:sSub>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𝑅</m:t>
                                </m:r>
                              </m:e>
                              <m:sub>
                                <m:r>
                                  <a:rPr lang="it-IT" i="1">
                                    <a:solidFill>
                                      <a:schemeClr val="tx1"/>
                                    </a:solidFill>
                                    <a:latin typeface="Cambria Math" panose="02040503050406030204" pitchFamily="18" charset="0"/>
                                    <a:ea typeface="Cambria Math" panose="02040503050406030204" pitchFamily="18" charset="0"/>
                                  </a:rPr>
                                  <m:t>2</m:t>
                                </m:r>
                              </m:sub>
                            </m:sSub>
                          </m:e>
                        </m:rad>
                      </m:den>
                    </m:f>
                  </m:oMath>
                </a14:m>
                <a:endParaRPr lang="en-GB" dirty="0">
                  <a:solidFill>
                    <a:schemeClr val="tx1"/>
                  </a:solidFill>
                </a:endParaRPr>
              </a:p>
              <a:p>
                <a:r>
                  <a:rPr lang="en-GB" dirty="0">
                    <a:solidFill>
                      <a:schemeClr val="tx1"/>
                    </a:solidFill>
                  </a:rPr>
                  <a:t>Higher finesse, higher cleaning of the laser beam but also greater difficulty in locking the </a:t>
                </a:r>
                <a:r>
                  <a:rPr lang="en-GB" dirty="0" smtClean="0">
                    <a:solidFill>
                      <a:schemeClr val="tx1"/>
                    </a:solidFill>
                  </a:rPr>
                  <a:t>cavity.</a:t>
                </a:r>
              </a:p>
              <a:p>
                <a:endParaRPr lang="en-GB" dirty="0" smtClean="0">
                  <a:solidFill>
                    <a:schemeClr val="tx1"/>
                  </a:solidFill>
                </a:endParaRPr>
              </a:p>
              <a:p>
                <a:r>
                  <a:rPr lang="en-GB" dirty="0" smtClean="0">
                    <a:solidFill>
                      <a:schemeClr val="tx1"/>
                    </a:solidFill>
                  </a:rPr>
                  <a:t>Transverse Mode Spacing (TMS) </a:t>
                </a:r>
                <a14:m>
                  <m:oMath xmlns:m="http://schemas.openxmlformats.org/officeDocument/2006/math">
                    <m:r>
                      <a:rPr lang="en-GB" i="1">
                        <a:solidFill>
                          <a:schemeClr val="tx1"/>
                        </a:solidFill>
                        <a:latin typeface="Cambria Math" panose="02040503050406030204" pitchFamily="18" charset="0"/>
                        <a:ea typeface="Cambria Math" panose="02040503050406030204" pitchFamily="18" charset="0"/>
                      </a:rPr>
                      <m:t>∆</m:t>
                    </m:r>
                    <m:sSub>
                      <m:sSubPr>
                        <m:ctrlPr>
                          <a:rPr lang="el-GR" i="1">
                            <a:solidFill>
                              <a:schemeClr val="tx1"/>
                            </a:solidFill>
                            <a:latin typeface="Cambria Math" panose="02040503050406030204" pitchFamily="18" charset="0"/>
                            <a:ea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ν</m:t>
                        </m:r>
                      </m:e>
                      <m:sub>
                        <m:r>
                          <a:rPr lang="it-IT" i="1">
                            <a:solidFill>
                              <a:schemeClr val="tx1"/>
                            </a:solidFill>
                            <a:latin typeface="Cambria Math" panose="02040503050406030204" pitchFamily="18" charset="0"/>
                            <a:ea typeface="Cambria Math" panose="02040503050406030204" pitchFamily="18" charset="0"/>
                          </a:rPr>
                          <m:t>𝑡𝑟</m:t>
                        </m:r>
                      </m:sub>
                    </m:sSub>
                    <m:r>
                      <a:rPr lang="it-IT" i="1">
                        <a:solidFill>
                          <a:schemeClr val="tx1"/>
                        </a:solidFill>
                        <a:latin typeface="Cambria Math" panose="02040503050406030204" pitchFamily="18" charset="0"/>
                        <a:ea typeface="Cambria Math" panose="02040503050406030204" pitchFamily="18" charset="0"/>
                      </a:rPr>
                      <m:t>=</m:t>
                    </m:r>
                    <m:f>
                      <m:fPr>
                        <m:ctrlPr>
                          <a:rPr lang="it-IT" i="1">
                            <a:solidFill>
                              <a:schemeClr val="tx1"/>
                            </a:solidFill>
                            <a:latin typeface="Cambria Math" panose="02040503050406030204" pitchFamily="18" charset="0"/>
                            <a:ea typeface="Cambria Math" panose="02040503050406030204" pitchFamily="18" charset="0"/>
                          </a:rPr>
                        </m:ctrlPr>
                      </m:fPr>
                      <m:num>
                        <m:r>
                          <a:rPr lang="it-IT" i="1">
                            <a:solidFill>
                              <a:schemeClr val="tx1"/>
                            </a:solidFill>
                            <a:latin typeface="Cambria Math" panose="02040503050406030204" pitchFamily="18" charset="0"/>
                            <a:ea typeface="Cambria Math" panose="02040503050406030204" pitchFamily="18" charset="0"/>
                          </a:rPr>
                          <m:t>𝑐</m:t>
                        </m:r>
                      </m:num>
                      <m:den>
                        <m:r>
                          <a:rPr lang="it-IT" i="1">
                            <a:solidFill>
                              <a:schemeClr val="tx1"/>
                            </a:solidFill>
                            <a:latin typeface="Cambria Math" panose="02040503050406030204" pitchFamily="18" charset="0"/>
                            <a:ea typeface="Cambria Math" panose="02040503050406030204" pitchFamily="18" charset="0"/>
                          </a:rPr>
                          <m:t>2</m:t>
                        </m:r>
                        <m:r>
                          <a:rPr lang="it-IT" i="1">
                            <a:solidFill>
                              <a:schemeClr val="tx1"/>
                            </a:solidFill>
                            <a:latin typeface="Cambria Math" panose="02040503050406030204" pitchFamily="18" charset="0"/>
                            <a:ea typeface="Cambria Math" panose="02040503050406030204" pitchFamily="18" charset="0"/>
                          </a:rPr>
                          <m:t>𝑛𝐿</m:t>
                        </m:r>
                      </m:den>
                    </m:f>
                    <m:d>
                      <m:dPr>
                        <m:ctrlPr>
                          <a:rPr lang="it-IT" i="1">
                            <a:solidFill>
                              <a:schemeClr val="tx1"/>
                            </a:solidFill>
                            <a:latin typeface="Cambria Math" panose="02040503050406030204" pitchFamily="18" charset="0"/>
                            <a:ea typeface="Cambria Math" panose="02040503050406030204" pitchFamily="18" charset="0"/>
                          </a:rPr>
                        </m:ctrlPr>
                      </m:dPr>
                      <m:e>
                        <m:f>
                          <m:fPr>
                            <m:ctrlPr>
                              <a:rPr lang="it-IT" i="1">
                                <a:solidFill>
                                  <a:schemeClr val="tx1"/>
                                </a:solidFill>
                                <a:latin typeface="Cambria Math" panose="02040503050406030204" pitchFamily="18" charset="0"/>
                                <a:ea typeface="Cambria Math" panose="02040503050406030204" pitchFamily="18" charset="0"/>
                              </a:rPr>
                            </m:ctrlPr>
                          </m:fPr>
                          <m:num>
                            <m:sSup>
                              <m:sSupPr>
                                <m:ctrlPr>
                                  <a:rPr lang="it-IT" i="1">
                                    <a:solidFill>
                                      <a:schemeClr val="tx1"/>
                                    </a:solidFill>
                                    <a:latin typeface="Cambria Math" panose="02040503050406030204" pitchFamily="18" charset="0"/>
                                    <a:ea typeface="Cambria Math" panose="02040503050406030204" pitchFamily="18" charset="0"/>
                                  </a:rPr>
                                </m:ctrlPr>
                              </m:sSupPr>
                              <m:e>
                                <m:r>
                                  <a:rPr lang="it-IT" i="1">
                                    <a:solidFill>
                                      <a:schemeClr val="tx1"/>
                                    </a:solidFill>
                                    <a:latin typeface="Cambria Math" panose="02040503050406030204" pitchFamily="18" charset="0"/>
                                    <a:ea typeface="Cambria Math" panose="02040503050406030204" pitchFamily="18" charset="0"/>
                                  </a:rPr>
                                  <m:t>𝑐𝑜𝑠</m:t>
                                </m:r>
                              </m:e>
                              <m:sup>
                                <m:r>
                                  <a:rPr lang="it-IT" i="1">
                                    <a:solidFill>
                                      <a:schemeClr val="tx1"/>
                                    </a:solidFill>
                                    <a:latin typeface="Cambria Math" panose="02040503050406030204" pitchFamily="18" charset="0"/>
                                    <a:ea typeface="Cambria Math" panose="02040503050406030204" pitchFamily="18" charset="0"/>
                                  </a:rPr>
                                  <m:t>−1</m:t>
                                </m:r>
                              </m:sup>
                            </m:sSup>
                            <m:d>
                              <m:dPr>
                                <m:ctrlPr>
                                  <a:rPr lang="it-IT" i="1">
                                    <a:solidFill>
                                      <a:schemeClr val="tx1"/>
                                    </a:solidFill>
                                    <a:latin typeface="Cambria Math" panose="02040503050406030204" pitchFamily="18" charset="0"/>
                                    <a:ea typeface="Cambria Math" panose="02040503050406030204" pitchFamily="18" charset="0"/>
                                  </a:rPr>
                                </m:ctrlPr>
                              </m:dPr>
                              <m:e>
                                <m:r>
                                  <a:rPr lang="it-IT" i="1">
                                    <a:solidFill>
                                      <a:schemeClr val="tx1"/>
                                    </a:solidFill>
                                    <a:latin typeface="Cambria Math" panose="02040503050406030204" pitchFamily="18" charset="0"/>
                                    <a:ea typeface="Cambria Math" panose="02040503050406030204" pitchFamily="18" charset="0"/>
                                  </a:rPr>
                                  <m:t>±</m:t>
                                </m:r>
                                <m:rad>
                                  <m:radPr>
                                    <m:degHide m:val="on"/>
                                    <m:ctrlPr>
                                      <a:rPr lang="it-IT" i="1">
                                        <a:solidFill>
                                          <a:schemeClr val="tx1"/>
                                        </a:solidFill>
                                        <a:latin typeface="Cambria Math" panose="02040503050406030204" pitchFamily="18" charset="0"/>
                                        <a:ea typeface="Cambria Math" panose="02040503050406030204" pitchFamily="18" charset="0"/>
                                      </a:rPr>
                                    </m:ctrlPr>
                                  </m:radPr>
                                  <m:deg/>
                                  <m:e>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𝑔</m:t>
                                        </m:r>
                                      </m:e>
                                      <m:sub>
                                        <m:r>
                                          <a:rPr lang="it-IT" i="1">
                                            <a:solidFill>
                                              <a:schemeClr val="tx1"/>
                                            </a:solidFill>
                                            <a:latin typeface="Cambria Math" panose="02040503050406030204" pitchFamily="18" charset="0"/>
                                            <a:ea typeface="Cambria Math" panose="02040503050406030204" pitchFamily="18" charset="0"/>
                                          </a:rPr>
                                          <m:t>1</m:t>
                                        </m:r>
                                      </m:sub>
                                    </m:sSub>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𝑔</m:t>
                                        </m:r>
                                      </m:e>
                                      <m:sub>
                                        <m:r>
                                          <a:rPr lang="it-IT" i="1">
                                            <a:solidFill>
                                              <a:schemeClr val="tx1"/>
                                            </a:solidFill>
                                            <a:latin typeface="Cambria Math" panose="02040503050406030204" pitchFamily="18" charset="0"/>
                                            <a:ea typeface="Cambria Math" panose="02040503050406030204" pitchFamily="18" charset="0"/>
                                          </a:rPr>
                                          <m:t>2</m:t>
                                        </m:r>
                                      </m:sub>
                                    </m:sSub>
                                  </m:e>
                                </m:rad>
                              </m:e>
                            </m:d>
                          </m:num>
                          <m:den>
                            <m:r>
                              <a:rPr lang="it-IT" i="1">
                                <a:solidFill>
                                  <a:schemeClr val="tx1"/>
                                </a:solidFill>
                                <a:latin typeface="Cambria Math" panose="02040503050406030204" pitchFamily="18" charset="0"/>
                                <a:ea typeface="Cambria Math" panose="02040503050406030204" pitchFamily="18" charset="0"/>
                              </a:rPr>
                              <m:t>𝜋</m:t>
                            </m:r>
                          </m:den>
                        </m:f>
                      </m:e>
                    </m:d>
                  </m:oMath>
                </a14:m>
                <a:endParaRPr lang="en-GB" dirty="0" smtClean="0">
                  <a:solidFill>
                    <a:schemeClr val="tx1"/>
                  </a:solidFill>
                </a:endParaRPr>
              </a:p>
              <a:p>
                <a:r>
                  <a:rPr lang="en-GB" dirty="0">
                    <a:solidFill>
                      <a:schemeClr val="tx1"/>
                    </a:solidFill>
                  </a:rPr>
                  <a:t>The reference for this figure of merit is that this separation have to be larger than the FWHM. </a:t>
                </a: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581192" y="2180496"/>
                <a:ext cx="6038391" cy="3678303"/>
              </a:xfrm>
              <a:blipFill rotWithShape="0">
                <a:blip r:embed="rId3" cstate="print"/>
                <a:stretch>
                  <a:fillRect l="-404" r="-505"/>
                </a:stretch>
              </a:blipFill>
            </p:spPr>
            <p:txBody>
              <a:bodyPr/>
              <a:lstStyle/>
              <a:p>
                <a:r>
                  <a:rPr lang="en-GB">
                    <a:noFill/>
                  </a:rPr>
                  <a:t> </a:t>
                </a:r>
              </a:p>
            </p:txBody>
          </p:sp>
        </mc:Fallback>
      </mc:AlternateContent>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51</a:t>
            </a:fld>
            <a:endParaRPr lang="en-GB" dirty="0"/>
          </a:p>
        </p:txBody>
      </p:sp>
      <p:pic>
        <p:nvPicPr>
          <p:cNvPr id="5" name="Immagin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01777" y="1866365"/>
            <a:ext cx="5251566" cy="2927166"/>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1777" y="4844776"/>
            <a:ext cx="5251566" cy="1595571"/>
          </a:xfrm>
          <a:prstGeom prst="rect">
            <a:avLst/>
          </a:prstGeom>
        </p:spPr>
      </p:pic>
      <p:cxnSp>
        <p:nvCxnSpPr>
          <p:cNvPr id="7" name="Connettore 2 6"/>
          <p:cNvCxnSpPr/>
          <p:nvPr/>
        </p:nvCxnSpPr>
        <p:spPr>
          <a:xfrm>
            <a:off x="7838914" y="3232504"/>
            <a:ext cx="405926" cy="2186"/>
          </a:xfrm>
          <a:prstGeom prst="straightConnector1">
            <a:avLst/>
          </a:prstGeom>
          <a:ln w="28575">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8011291" y="1980265"/>
            <a:ext cx="2434186" cy="2818"/>
          </a:xfrm>
          <a:prstGeom prst="straightConnector1">
            <a:avLst/>
          </a:prstGeom>
          <a:ln w="285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8916439" y="1897149"/>
            <a:ext cx="623889" cy="400110"/>
          </a:xfrm>
          <a:prstGeom prst="rect">
            <a:avLst/>
          </a:prstGeom>
          <a:noFill/>
        </p:spPr>
        <p:txBody>
          <a:bodyPr wrap="none" rtlCol="0">
            <a:spAutoFit/>
          </a:bodyPr>
          <a:lstStyle/>
          <a:p>
            <a:r>
              <a:rPr lang="en-GB" sz="2000" dirty="0" smtClean="0">
                <a:latin typeface="Baskerville Old Face" panose="02020602080505020303" pitchFamily="18" charset="0"/>
              </a:rPr>
              <a:t>FSR</a:t>
            </a:r>
            <a:endParaRPr lang="en-GB" sz="2000" dirty="0">
              <a:latin typeface="Baskerville Old Face" panose="02020602080505020303" pitchFamily="18" charset="0"/>
            </a:endParaRPr>
          </a:p>
        </p:txBody>
      </p:sp>
      <p:sp>
        <p:nvSpPr>
          <p:cNvPr id="10" name="CasellaDiTesto 9"/>
          <p:cNvSpPr txBox="1"/>
          <p:nvPr/>
        </p:nvSpPr>
        <p:spPr>
          <a:xfrm>
            <a:off x="8197332" y="3032449"/>
            <a:ext cx="1031051" cy="400110"/>
          </a:xfrm>
          <a:prstGeom prst="rect">
            <a:avLst/>
          </a:prstGeom>
          <a:noFill/>
        </p:spPr>
        <p:txBody>
          <a:bodyPr wrap="none" rtlCol="0">
            <a:spAutoFit/>
          </a:bodyPr>
          <a:lstStyle/>
          <a:p>
            <a:r>
              <a:rPr lang="en-GB" sz="2000" dirty="0" smtClean="0">
                <a:solidFill>
                  <a:srgbClr val="C00000"/>
                </a:solidFill>
                <a:latin typeface="Baskerville Old Face" panose="02020602080505020303" pitchFamily="18" charset="0"/>
              </a:rPr>
              <a:t>FWHM</a:t>
            </a:r>
            <a:endParaRPr lang="en-GB" sz="2000" dirty="0">
              <a:solidFill>
                <a:srgbClr val="C00000"/>
              </a:solidFill>
              <a:latin typeface="Baskerville Old Face" panose="02020602080505020303" pitchFamily="18" charset="0"/>
            </a:endParaRPr>
          </a:p>
        </p:txBody>
      </p:sp>
      <p:sp>
        <p:nvSpPr>
          <p:cNvPr id="14"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711988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Cavity design – </a:t>
            </a:r>
            <a:r>
              <a:rPr lang="en-GB" dirty="0" smtClean="0"/>
              <a:t>finesse</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52</a:t>
            </a:fld>
            <a:endParaRPr lang="en-GB"/>
          </a:p>
        </p:txBody>
      </p:sp>
      <p:sp>
        <p:nvSpPr>
          <p:cNvPr id="7" name="Segnaposto contenuto 6"/>
          <p:cNvSpPr>
            <a:spLocks noGrp="1"/>
          </p:cNvSpPr>
          <p:nvPr>
            <p:ph idx="1"/>
          </p:nvPr>
        </p:nvSpPr>
        <p:spPr>
          <a:xfrm>
            <a:off x="581190" y="6023554"/>
            <a:ext cx="10857225" cy="369332"/>
          </a:xfrm>
          <a:prstGeom prst="rect">
            <a:avLst/>
          </a:prstGeom>
        </p:spPr>
        <p:txBody>
          <a:bodyPr wrap="square">
            <a:spAutoFit/>
          </a:bodyPr>
          <a:lstStyle/>
          <a:p>
            <a:pPr algn="just"/>
            <a:r>
              <a:rPr lang="en-GB" dirty="0" smtClean="0">
                <a:solidFill>
                  <a:schemeClr val="tx1"/>
                </a:solidFill>
              </a:rPr>
              <a:t>Very </a:t>
            </a:r>
            <a:r>
              <a:rPr lang="en-GB" dirty="0">
                <a:solidFill>
                  <a:schemeClr val="tx1"/>
                </a:solidFill>
              </a:rPr>
              <a:t>high </a:t>
            </a:r>
            <a:r>
              <a:rPr lang="en-GB" dirty="0" smtClean="0">
                <a:solidFill>
                  <a:schemeClr val="tx1"/>
                </a:solidFill>
              </a:rPr>
              <a:t>reflectivity </a:t>
            </a:r>
            <a:r>
              <a:rPr lang="en-GB" dirty="0">
                <a:solidFill>
                  <a:schemeClr val="tx1"/>
                </a:solidFill>
              </a:rPr>
              <a:t>of the cavity mirrors </a:t>
            </a:r>
            <a:r>
              <a:rPr lang="en-GB" dirty="0" smtClean="0">
                <a:solidFill>
                  <a:schemeClr val="tx1"/>
                </a:solidFill>
              </a:rPr>
              <a:t>is required </a:t>
            </a:r>
            <a:r>
              <a:rPr lang="en-GB" dirty="0">
                <a:solidFill>
                  <a:schemeClr val="tx1"/>
                </a:solidFill>
              </a:rPr>
              <a:t>in order to have a </a:t>
            </a:r>
            <a:r>
              <a:rPr lang="en-GB" dirty="0" smtClean="0">
                <a:solidFill>
                  <a:schemeClr val="tx1"/>
                </a:solidFill>
              </a:rPr>
              <a:t>Finesse </a:t>
            </a:r>
            <a:r>
              <a:rPr lang="en-GB" dirty="0">
                <a:solidFill>
                  <a:schemeClr val="tx1"/>
                </a:solidFill>
              </a:rPr>
              <a:t>value in the investigated </a:t>
            </a:r>
            <a:r>
              <a:rPr lang="en-GB" dirty="0" smtClean="0">
                <a:solidFill>
                  <a:schemeClr val="tx1"/>
                </a:solidFill>
              </a:rPr>
              <a:t>range.</a:t>
            </a:r>
            <a:endParaRPr lang="en-GB" dirty="0">
              <a:solidFill>
                <a:schemeClr val="tx1"/>
              </a:solidFill>
            </a:endParaRPr>
          </a:p>
        </p:txBody>
      </p:sp>
      <p:pic>
        <p:nvPicPr>
          <p:cNvPr id="12" name="Immagin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97344" y="1863787"/>
            <a:ext cx="7493203" cy="4159767"/>
          </a:xfrm>
          <a:prstGeom prst="rect">
            <a:avLst/>
          </a:prstGeom>
        </p:spPr>
      </p:pic>
      <p:sp>
        <p:nvSpPr>
          <p:cNvPr id="13"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5277610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63735" y="1936534"/>
            <a:ext cx="4323657" cy="4069324"/>
          </a:xfrm>
          <a:prstGeom prst="rect">
            <a:avLst/>
          </a:prstGeom>
        </p:spPr>
      </p:pic>
      <p:sp>
        <p:nvSpPr>
          <p:cNvPr id="2" name="Titolo 1"/>
          <p:cNvSpPr>
            <a:spLocks noGrp="1"/>
          </p:cNvSpPr>
          <p:nvPr>
            <p:ph type="title"/>
          </p:nvPr>
        </p:nvSpPr>
        <p:spPr/>
        <p:txBody>
          <a:bodyPr/>
          <a:lstStyle/>
          <a:p>
            <a:r>
              <a:rPr lang="en-GB" dirty="0"/>
              <a:t>Cavity design </a:t>
            </a:r>
            <a:r>
              <a:rPr lang="en-GB" dirty="0" smtClean="0"/>
              <a:t>– transverse </a:t>
            </a:r>
            <a:r>
              <a:rPr lang="en-GB" dirty="0"/>
              <a:t>mode spacing</a:t>
            </a: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53</a:t>
            </a:fld>
            <a:endParaRPr lang="en-GB"/>
          </a:p>
        </p:txBody>
      </p:sp>
      <p:sp>
        <p:nvSpPr>
          <p:cNvPr id="8" name="Segnaposto contenuto 6"/>
          <p:cNvSpPr txBox="1">
            <a:spLocks/>
          </p:cNvSpPr>
          <p:nvPr/>
        </p:nvSpPr>
        <p:spPr>
          <a:xfrm>
            <a:off x="433467" y="2020195"/>
            <a:ext cx="5662533" cy="1597360"/>
          </a:xfrm>
          <a:prstGeom prst="rect">
            <a:avLst/>
          </a:prstGeom>
        </p:spPr>
        <p:txBody>
          <a:bodyPr vert="horz" wrap="square" lIns="91440" tIns="45720" rIns="91440" bIns="45720" rtlCol="0" anchor="ctr">
            <a:sp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dirty="0">
                <a:solidFill>
                  <a:schemeClr val="tx1"/>
                </a:solidFill>
              </a:rPr>
              <a:t>Investigation for</a:t>
            </a:r>
            <a:r>
              <a:rPr lang="en-GB" dirty="0" smtClean="0">
                <a:solidFill>
                  <a:schemeClr val="tx1"/>
                </a:solidFill>
              </a:rPr>
              <a:t>:</a:t>
            </a:r>
          </a:p>
          <a:p>
            <a:pPr marL="342900" indent="-342900">
              <a:buFont typeface="Arial" panose="020B0604020202020204" pitchFamily="34" charset="0"/>
              <a:buChar char="•"/>
            </a:pPr>
            <a:r>
              <a:rPr lang="en-GB" dirty="0" err="1" smtClean="0">
                <a:solidFill>
                  <a:schemeClr val="tx1"/>
                </a:solidFill>
              </a:rPr>
              <a:t>RoC</a:t>
            </a:r>
            <a:r>
              <a:rPr lang="en-GB" dirty="0">
                <a:solidFill>
                  <a:schemeClr val="tx1"/>
                </a:solidFill>
              </a:rPr>
              <a:t>=</a:t>
            </a:r>
            <a:r>
              <a:rPr lang="el-GR" dirty="0">
                <a:solidFill>
                  <a:schemeClr val="tx1"/>
                </a:solidFill>
                <a:cs typeface="Calibri" panose="020F0502020204030204" pitchFamily="34" charset="0"/>
              </a:rPr>
              <a:t> θ</a:t>
            </a:r>
            <a:r>
              <a:rPr lang="it-IT" dirty="0">
                <a:solidFill>
                  <a:schemeClr val="tx1"/>
                </a:solidFill>
                <a:cs typeface="Calibri" panose="020F0502020204030204" pitchFamily="34" charset="0"/>
              </a:rPr>
              <a:t>=0.5</a:t>
            </a:r>
            <a:r>
              <a:rPr lang="en-GB" dirty="0">
                <a:solidFill>
                  <a:schemeClr val="tx1"/>
                </a:solidFill>
              </a:rPr>
              <a:t>÷2.0 m;</a:t>
            </a:r>
          </a:p>
          <a:p>
            <a:pPr marL="342900" indent="-342900">
              <a:buFont typeface="Arial" panose="020B0604020202020204" pitchFamily="34" charset="0"/>
              <a:buChar char="•"/>
            </a:pPr>
            <a:r>
              <a:rPr lang="el-GR" dirty="0">
                <a:solidFill>
                  <a:schemeClr val="tx1"/>
                </a:solidFill>
                <a:cs typeface="Calibri" panose="020F0502020204030204" pitchFamily="34" charset="0"/>
              </a:rPr>
              <a:t>θ</a:t>
            </a:r>
            <a:r>
              <a:rPr lang="it-IT" dirty="0">
                <a:solidFill>
                  <a:schemeClr val="tx1"/>
                </a:solidFill>
                <a:cs typeface="Calibri" panose="020F0502020204030204" pitchFamily="34" charset="0"/>
              </a:rPr>
              <a:t>=0.5°</a:t>
            </a:r>
            <a:r>
              <a:rPr lang="en-GB" dirty="0">
                <a:solidFill>
                  <a:schemeClr val="tx1"/>
                </a:solidFill>
              </a:rPr>
              <a:t>÷10°;</a:t>
            </a:r>
          </a:p>
          <a:p>
            <a:pPr marL="342900" indent="-342900">
              <a:buFont typeface="Arial" panose="020B0604020202020204" pitchFamily="34" charset="0"/>
              <a:buChar char="•"/>
            </a:pPr>
            <a:r>
              <a:rPr lang="en-GB" dirty="0">
                <a:solidFill>
                  <a:schemeClr val="tx1"/>
                </a:solidFill>
              </a:rPr>
              <a:t>F=60 and F=100</a:t>
            </a:r>
            <a:r>
              <a:rPr lang="en-GB" dirty="0" smtClean="0">
                <a:solidFill>
                  <a:schemeClr val="tx1"/>
                </a:solidFill>
              </a:rPr>
              <a:t>.</a:t>
            </a:r>
          </a:p>
        </p:txBody>
      </p:sp>
      <p:sp>
        <p:nvSpPr>
          <p:cNvPr id="9" name="Segnaposto contenuto 6"/>
          <p:cNvSpPr txBox="1">
            <a:spLocks/>
          </p:cNvSpPr>
          <p:nvPr/>
        </p:nvSpPr>
        <p:spPr>
          <a:xfrm>
            <a:off x="433467" y="4008189"/>
            <a:ext cx="5420953" cy="646331"/>
          </a:xfrm>
          <a:prstGeom prst="rect">
            <a:avLst/>
          </a:prstGeom>
        </p:spPr>
        <p:txBody>
          <a:bodyPr vert="horz" wrap="square" lIns="91440" tIns="45720" rIns="91440" bIns="45720" rtlCol="0" anchor="ctr">
            <a:sp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GB" dirty="0">
                <a:solidFill>
                  <a:schemeClr val="tx1"/>
                </a:solidFill>
              </a:rPr>
              <a:t>All the investigated values gave a TMS higher than the FWHM, resulting then suitable for the cavity design.</a:t>
            </a:r>
          </a:p>
        </p:txBody>
      </p:sp>
      <p:sp>
        <p:nvSpPr>
          <p:cNvPr id="13"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4136709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Cavity design – final parameters</a:t>
            </a:r>
            <a:endParaRPr lang="en-GB" dirty="0"/>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54</a:t>
            </a:fld>
            <a:endParaRPr lang="en-GB"/>
          </a:p>
        </p:txBody>
      </p:sp>
      <p:pic>
        <p:nvPicPr>
          <p:cNvPr id="5" name="Immagine 4" descr="Ritaglio schermata"/>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0315" y="2835182"/>
            <a:ext cx="11601099" cy="1368795"/>
          </a:xfrm>
          <a:prstGeom prst="rect">
            <a:avLst/>
          </a:prstGeom>
        </p:spPr>
      </p:pic>
      <p:cxnSp>
        <p:nvCxnSpPr>
          <p:cNvPr id="6" name="Connettore 2 5"/>
          <p:cNvCxnSpPr/>
          <p:nvPr/>
        </p:nvCxnSpPr>
        <p:spPr>
          <a:xfrm flipH="1" flipV="1">
            <a:off x="711566" y="4155792"/>
            <a:ext cx="6371" cy="97201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Connettore 2 6"/>
          <p:cNvCxnSpPr>
            <a:stCxn id="12" idx="0"/>
          </p:cNvCxnSpPr>
          <p:nvPr/>
        </p:nvCxnSpPr>
        <p:spPr>
          <a:xfrm flipV="1">
            <a:off x="5763439" y="4107608"/>
            <a:ext cx="377457" cy="89766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Connettore 2 7"/>
          <p:cNvCxnSpPr>
            <a:stCxn id="13" idx="0"/>
          </p:cNvCxnSpPr>
          <p:nvPr/>
        </p:nvCxnSpPr>
        <p:spPr>
          <a:xfrm flipH="1" flipV="1">
            <a:off x="7144722" y="4107608"/>
            <a:ext cx="523446" cy="89318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H="1" flipV="1">
            <a:off x="10407142" y="4107607"/>
            <a:ext cx="6371" cy="97201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flipV="1">
            <a:off x="11271056" y="4107608"/>
            <a:ext cx="228727" cy="94763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59010" y="5067721"/>
            <a:ext cx="1588897" cy="400110"/>
          </a:xfrm>
          <a:prstGeom prst="rect">
            <a:avLst/>
          </a:prstGeom>
        </p:spPr>
        <p:txBody>
          <a:bodyPr wrap="none">
            <a:spAutoFit/>
          </a:bodyPr>
          <a:lstStyle/>
          <a:p>
            <a:r>
              <a:rPr lang="en-GB" sz="2000" dirty="0" smtClean="0"/>
              <a:t>Compactness</a:t>
            </a:r>
            <a:endParaRPr lang="en-GB" sz="2000" dirty="0"/>
          </a:p>
        </p:txBody>
      </p:sp>
      <p:sp>
        <p:nvSpPr>
          <p:cNvPr id="12" name="Rettangolo 11"/>
          <p:cNvSpPr/>
          <p:nvPr/>
        </p:nvSpPr>
        <p:spPr>
          <a:xfrm>
            <a:off x="4976144" y="5005270"/>
            <a:ext cx="1574590" cy="1015663"/>
          </a:xfrm>
          <a:prstGeom prst="rect">
            <a:avLst/>
          </a:prstGeom>
        </p:spPr>
        <p:txBody>
          <a:bodyPr wrap="square">
            <a:spAutoFit/>
          </a:bodyPr>
          <a:lstStyle/>
          <a:p>
            <a:pPr algn="ctr"/>
            <a:r>
              <a:rPr lang="en-GB" sz="2000" dirty="0" smtClean="0"/>
              <a:t>Quasi-normal </a:t>
            </a:r>
            <a:endParaRPr lang="en-GB" sz="2000" dirty="0"/>
          </a:p>
          <a:p>
            <a:pPr algn="ctr"/>
            <a:r>
              <a:rPr lang="en-GB" sz="2000" dirty="0" smtClean="0"/>
              <a:t>incidence</a:t>
            </a:r>
            <a:endParaRPr lang="en-GB" sz="2000" dirty="0"/>
          </a:p>
        </p:txBody>
      </p:sp>
      <p:sp>
        <p:nvSpPr>
          <p:cNvPr id="13" name="Rettangolo 12"/>
          <p:cNvSpPr/>
          <p:nvPr/>
        </p:nvSpPr>
        <p:spPr>
          <a:xfrm>
            <a:off x="6584345" y="5000794"/>
            <a:ext cx="2167645" cy="1015663"/>
          </a:xfrm>
          <a:prstGeom prst="rect">
            <a:avLst/>
          </a:prstGeom>
        </p:spPr>
        <p:txBody>
          <a:bodyPr wrap="none">
            <a:spAutoFit/>
          </a:bodyPr>
          <a:lstStyle/>
          <a:p>
            <a:pPr algn="ctr"/>
            <a:r>
              <a:rPr lang="en-GB" sz="2000" dirty="0" smtClean="0"/>
              <a:t>High finesse,</a:t>
            </a:r>
            <a:br>
              <a:rPr lang="en-GB" sz="2000" dirty="0" smtClean="0"/>
            </a:br>
            <a:r>
              <a:rPr lang="en-GB" sz="2000" dirty="0" smtClean="0"/>
              <a:t>but good for avoid </a:t>
            </a:r>
          </a:p>
          <a:p>
            <a:pPr algn="ctr"/>
            <a:r>
              <a:rPr lang="en-GB" sz="2000" dirty="0" smtClean="0"/>
              <a:t>locking problems</a:t>
            </a:r>
            <a:endParaRPr lang="en-GB" sz="2000" dirty="0"/>
          </a:p>
        </p:txBody>
      </p:sp>
      <p:sp>
        <p:nvSpPr>
          <p:cNvPr id="14" name="Rettangolo 13"/>
          <p:cNvSpPr/>
          <p:nvPr/>
        </p:nvSpPr>
        <p:spPr>
          <a:xfrm>
            <a:off x="9921230" y="5067721"/>
            <a:ext cx="984565" cy="400110"/>
          </a:xfrm>
          <a:prstGeom prst="rect">
            <a:avLst/>
          </a:prstGeom>
        </p:spPr>
        <p:txBody>
          <a:bodyPr wrap="none">
            <a:spAutoFit/>
          </a:bodyPr>
          <a:lstStyle/>
          <a:p>
            <a:r>
              <a:rPr lang="en-GB" sz="2000" dirty="0" smtClean="0"/>
              <a:t>Stability</a:t>
            </a:r>
            <a:endParaRPr lang="en-GB" sz="2000" dirty="0"/>
          </a:p>
        </p:txBody>
      </p:sp>
      <p:sp>
        <p:nvSpPr>
          <p:cNvPr id="15" name="Rettangolo 14"/>
          <p:cNvSpPr/>
          <p:nvPr/>
        </p:nvSpPr>
        <p:spPr>
          <a:xfrm>
            <a:off x="10794514" y="5048322"/>
            <a:ext cx="1386919" cy="707886"/>
          </a:xfrm>
          <a:prstGeom prst="rect">
            <a:avLst/>
          </a:prstGeom>
        </p:spPr>
        <p:txBody>
          <a:bodyPr wrap="none">
            <a:spAutoFit/>
          </a:bodyPr>
          <a:lstStyle/>
          <a:p>
            <a:pPr algn="ctr"/>
            <a:r>
              <a:rPr lang="en-GB" sz="2000" dirty="0" smtClean="0"/>
              <a:t>Very low</a:t>
            </a:r>
          </a:p>
          <a:p>
            <a:pPr algn="ctr"/>
            <a:r>
              <a:rPr lang="en-GB" sz="2000" dirty="0" smtClean="0"/>
              <a:t>astigmatism</a:t>
            </a:r>
            <a:endParaRPr lang="en-GB" sz="2000" dirty="0"/>
          </a:p>
        </p:txBody>
      </p:sp>
      <p:sp>
        <p:nvSpPr>
          <p:cNvPr id="16"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1792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Geometrical design</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55</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17331" y="1945773"/>
            <a:ext cx="3870772" cy="4280145"/>
          </a:xfrm>
          <a:prstGeom prst="rect">
            <a:avLst/>
          </a:prstGeom>
        </p:spPr>
      </p:pic>
      <p:pic>
        <p:nvPicPr>
          <p:cNvPr id="6" name="Immagine 5"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63009" y="3014457"/>
            <a:ext cx="5696333" cy="1995109"/>
          </a:xfrm>
          <a:prstGeom prst="rect">
            <a:avLst/>
          </a:prstGeom>
        </p:spPr>
      </p:pic>
      <p:sp>
        <p:nvSpPr>
          <p:cNvPr id="7"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113222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Mechanical design</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56</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52299" y="1824686"/>
            <a:ext cx="7887401" cy="4560742"/>
          </a:xfrm>
          <a:prstGeom prst="rect">
            <a:avLst/>
          </a:prstGeom>
        </p:spPr>
      </p:pic>
      <p:sp>
        <p:nvSpPr>
          <p:cNvPr id="3" name="Rettangolo 2"/>
          <p:cNvSpPr/>
          <p:nvPr/>
        </p:nvSpPr>
        <p:spPr>
          <a:xfrm>
            <a:off x="8950643" y="5867400"/>
            <a:ext cx="376237" cy="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6833082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Cavity Thermal expansion and material choice</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57</a:t>
            </a:fld>
            <a:endParaRPr lang="en-GB"/>
          </a:p>
        </p:txBody>
      </p:sp>
      <mc:AlternateContent xmlns:mc="http://schemas.openxmlformats.org/markup-compatibility/2006">
        <mc:Choice xmlns:a14="http://schemas.microsoft.com/office/drawing/2010/main" xmlns="" Requires="a14">
          <p:sp>
            <p:nvSpPr>
              <p:cNvPr id="5" name="Rettangolo 4"/>
              <p:cNvSpPr/>
              <p:nvPr/>
            </p:nvSpPr>
            <p:spPr>
              <a:xfrm>
                <a:off x="347807" y="1865749"/>
                <a:ext cx="11263001" cy="369332"/>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The </a:t>
                </a:r>
                <a:r>
                  <a:rPr lang="en-GB" dirty="0"/>
                  <a:t>variation of the environmental temperature induces a change of the cavity length </a:t>
                </a:r>
                <a14:m>
                  <m:oMath xmlns:m="http://schemas.openxmlformats.org/officeDocument/2006/math">
                    <m:r>
                      <a:rPr lang="en-GB"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𝐿</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𝛼</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𝑇</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𝐿</m:t>
                    </m:r>
                  </m:oMath>
                </a14:m>
                <a:r>
                  <a:rPr lang="en-GB" dirty="0" smtClean="0"/>
                  <a:t>.</a:t>
                </a:r>
                <a:endParaRPr lang="en-GB" dirty="0"/>
              </a:p>
            </p:txBody>
          </p:sp>
        </mc:Choice>
        <mc:Fallback>
          <p:sp>
            <p:nvSpPr>
              <p:cNvPr id="5" name="Rettangolo 4"/>
              <p:cNvSpPr>
                <a:spLocks noRot="1" noChangeAspect="1" noMove="1" noResize="1" noEditPoints="1" noAdjustHandles="1" noChangeArrowheads="1" noChangeShapeType="1" noTextEdit="1"/>
              </p:cNvSpPr>
              <p:nvPr/>
            </p:nvSpPr>
            <p:spPr>
              <a:xfrm>
                <a:off x="347807" y="1865749"/>
                <a:ext cx="11263001" cy="369332"/>
              </a:xfrm>
              <a:prstGeom prst="rect">
                <a:avLst/>
              </a:prstGeom>
              <a:blipFill rotWithShape="0">
                <a:blip r:embed="rId3" cstate="print"/>
                <a:stretch>
                  <a:fillRect l="-325" t="-8197" b="-24590"/>
                </a:stretch>
              </a:blipFill>
            </p:spPr>
            <p:txBody>
              <a:bodyPr/>
              <a:lstStyle/>
              <a:p>
                <a:r>
                  <a:rPr lang="en-GB">
                    <a:noFill/>
                  </a:rPr>
                  <a:t> </a:t>
                </a:r>
              </a:p>
            </p:txBody>
          </p:sp>
        </mc:Fallback>
      </mc:AlternateContent>
      <p:pic>
        <p:nvPicPr>
          <p:cNvPr id="6" name="Immagine 5" descr="Ritaglio schermata"/>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83720" y="2273224"/>
            <a:ext cx="6014349" cy="931963"/>
          </a:xfrm>
          <a:prstGeom prst="rect">
            <a:avLst/>
          </a:prstGeom>
        </p:spPr>
      </p:pic>
      <p:sp>
        <p:nvSpPr>
          <p:cNvPr id="7" name="Rettangolo 6"/>
          <p:cNvSpPr/>
          <p:nvPr/>
        </p:nvSpPr>
        <p:spPr>
          <a:xfrm>
            <a:off x="347807" y="2411834"/>
            <a:ext cx="5116154" cy="646331"/>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Performed measurements of the environmental temperature fluctuations.</a:t>
            </a:r>
          </a:p>
        </p:txBody>
      </p:sp>
      <p:pic>
        <p:nvPicPr>
          <p:cNvPr id="8" name="Immagin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807" y="3243330"/>
            <a:ext cx="6217333" cy="3130483"/>
          </a:xfrm>
          <a:prstGeom prst="rect">
            <a:avLst/>
          </a:prstGeom>
        </p:spPr>
      </p:pic>
      <p:sp>
        <p:nvSpPr>
          <p:cNvPr id="9" name="Rettangolo 8"/>
          <p:cNvSpPr/>
          <p:nvPr/>
        </p:nvSpPr>
        <p:spPr>
          <a:xfrm>
            <a:off x="6620288" y="5414364"/>
            <a:ext cx="5177781" cy="923330"/>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Invar is preferred </a:t>
            </a:r>
            <a:r>
              <a:rPr lang="en-GB" dirty="0"/>
              <a:t>in order to have in future an easier development </a:t>
            </a:r>
            <a:r>
              <a:rPr lang="en-GB" dirty="0" smtClean="0"/>
              <a:t>of the control </a:t>
            </a:r>
            <a:r>
              <a:rPr lang="en-GB" dirty="0"/>
              <a:t>acting on the piezo-electric </a:t>
            </a:r>
            <a:r>
              <a:rPr lang="en-GB" dirty="0" smtClean="0"/>
              <a:t>actuator.</a:t>
            </a:r>
            <a:endParaRPr lang="en-GB" dirty="0"/>
          </a:p>
        </p:txBody>
      </p:sp>
      <p:sp>
        <p:nvSpPr>
          <p:cNvPr id="11" name="Rettangolo 10"/>
          <p:cNvSpPr/>
          <p:nvPr/>
        </p:nvSpPr>
        <p:spPr>
          <a:xfrm>
            <a:off x="6620288" y="3243330"/>
            <a:ext cx="4677882" cy="2031325"/>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solidFill>
                  <a:srgbClr val="000000"/>
                </a:solidFill>
              </a:rPr>
              <a:t>Fluctuations within 1°C (∆</a:t>
            </a:r>
            <a:r>
              <a:rPr lang="en-GB" dirty="0" err="1">
                <a:solidFill>
                  <a:srgbClr val="000000"/>
                </a:solidFill>
              </a:rPr>
              <a:t>T</a:t>
            </a:r>
            <a:r>
              <a:rPr lang="en-GB" baseline="-25000" dirty="0" err="1">
                <a:solidFill>
                  <a:srgbClr val="000000"/>
                </a:solidFill>
              </a:rPr>
              <a:t>max</a:t>
            </a:r>
            <a:r>
              <a:rPr lang="en-GB" dirty="0">
                <a:solidFill>
                  <a:srgbClr val="000000"/>
                </a:solidFill>
              </a:rPr>
              <a:t>=0.728 °C</a:t>
            </a:r>
            <a:r>
              <a:rPr lang="en-GB" dirty="0" smtClean="0">
                <a:solidFill>
                  <a:srgbClr val="000000"/>
                </a:solidFill>
              </a:rPr>
              <a:t>).</a:t>
            </a:r>
          </a:p>
          <a:p>
            <a:pPr marL="285750" indent="-285750" algn="just">
              <a:buClr>
                <a:schemeClr val="accent2"/>
              </a:buClr>
              <a:buFont typeface="Wingdings" panose="05000000000000000000" pitchFamily="2" charset="2"/>
              <a:buChar char="§"/>
            </a:pPr>
            <a:endParaRPr lang="en-GB" dirty="0" smtClean="0">
              <a:solidFill>
                <a:srgbClr val="000000"/>
              </a:solidFill>
            </a:endParaRPr>
          </a:p>
          <a:p>
            <a:pPr marL="285750" indent="-285750" algn="just">
              <a:buClr>
                <a:schemeClr val="accent2"/>
              </a:buClr>
              <a:buFont typeface="Wingdings" panose="05000000000000000000" pitchFamily="2" charset="2"/>
              <a:buChar char="§"/>
            </a:pPr>
            <a:r>
              <a:rPr lang="en-GB" dirty="0">
                <a:solidFill>
                  <a:srgbClr val="000000"/>
                </a:solidFill>
              </a:rPr>
              <a:t>Expected variation of the cavity length due to environmental thermal fluctuations:</a:t>
            </a:r>
          </a:p>
          <a:p>
            <a:pPr marL="285750" indent="-285750" algn="just">
              <a:buClr>
                <a:schemeClr val="accent2"/>
              </a:buClr>
              <a:buFont typeface="Arial" panose="020B0604020202020204" pitchFamily="34" charset="0"/>
              <a:buChar char="•"/>
            </a:pPr>
            <a:r>
              <a:rPr lang="en-GB" dirty="0" smtClean="0">
                <a:solidFill>
                  <a:srgbClr val="000000"/>
                </a:solidFill>
              </a:rPr>
              <a:t>0.5 </a:t>
            </a:r>
            <a:r>
              <a:rPr lang="en-GB" dirty="0">
                <a:solidFill>
                  <a:srgbClr val="000000"/>
                </a:solidFill>
              </a:rPr>
              <a:t>µm for an invar-made cavity;</a:t>
            </a:r>
          </a:p>
          <a:p>
            <a:pPr marL="285750" indent="-285750" algn="just">
              <a:buClr>
                <a:schemeClr val="accent2"/>
              </a:buClr>
              <a:buFont typeface="Arial" panose="020B0604020202020204" pitchFamily="34" charset="0"/>
              <a:buChar char="•"/>
            </a:pPr>
            <a:r>
              <a:rPr lang="en-GB" dirty="0" smtClean="0">
                <a:solidFill>
                  <a:srgbClr val="000000"/>
                </a:solidFill>
              </a:rPr>
              <a:t>8.5 </a:t>
            </a:r>
            <a:r>
              <a:rPr lang="en-GB" dirty="0">
                <a:solidFill>
                  <a:srgbClr val="000000"/>
                </a:solidFill>
              </a:rPr>
              <a:t>µm </a:t>
            </a:r>
            <a:r>
              <a:rPr lang="en-GB" dirty="0"/>
              <a:t>for an </a:t>
            </a:r>
            <a:r>
              <a:rPr lang="en-GB" dirty="0" err="1"/>
              <a:t>aluminum</a:t>
            </a:r>
            <a:r>
              <a:rPr lang="en-GB" dirty="0"/>
              <a:t>-made cavity. </a:t>
            </a:r>
          </a:p>
          <a:p>
            <a:pPr marL="285750" indent="-285750" algn="just">
              <a:buClr>
                <a:schemeClr val="accent2"/>
              </a:buClr>
              <a:buFont typeface="Wingdings" panose="05000000000000000000" pitchFamily="2" charset="2"/>
              <a:buChar char="§"/>
            </a:pPr>
            <a:r>
              <a:rPr lang="en-GB" dirty="0" smtClean="0"/>
              <a:t>Present </a:t>
            </a:r>
            <a:r>
              <a:rPr lang="en-GB" dirty="0"/>
              <a:t>available actuators range: tens of </a:t>
            </a:r>
            <a:r>
              <a:rPr lang="en-GB" dirty="0">
                <a:solidFill>
                  <a:srgbClr val="000000"/>
                </a:solidFill>
              </a:rPr>
              <a:t>µ</a:t>
            </a:r>
            <a:r>
              <a:rPr lang="en-GB" dirty="0"/>
              <a:t>m. </a:t>
            </a:r>
            <a:r>
              <a:rPr lang="en-GB" dirty="0" smtClean="0">
                <a:solidFill>
                  <a:srgbClr val="000000"/>
                </a:solidFill>
              </a:rPr>
              <a:t> </a:t>
            </a:r>
            <a:endParaRPr lang="en-GB" dirty="0">
              <a:solidFill>
                <a:srgbClr val="000000"/>
              </a:solidFill>
            </a:endParaRPr>
          </a:p>
        </p:txBody>
      </p:sp>
      <p:sp>
        <p:nvSpPr>
          <p:cNvPr id="13"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9235603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Integration in the co</a:t>
            </a:r>
            <a:r>
              <a:rPr lang="en-GB" baseline="-25000" dirty="0" smtClean="0"/>
              <a:t>2</a:t>
            </a:r>
            <a:r>
              <a:rPr lang="en-GB" dirty="0" smtClean="0"/>
              <a:t> optical benches</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58</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21320" y="1879829"/>
            <a:ext cx="8549359" cy="4614330"/>
          </a:xfrm>
          <a:prstGeom prst="rect">
            <a:avLst/>
          </a:prstGeom>
        </p:spPr>
      </p:pic>
      <p:sp>
        <p:nvSpPr>
          <p:cNvPr id="6"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0616011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Mode matching telescope</a:t>
            </a:r>
            <a:endParaRPr lang="en-GB" dirty="0"/>
          </a:p>
        </p:txBody>
      </p:sp>
      <p:sp>
        <p:nvSpPr>
          <p:cNvPr id="3" name="Segnaposto contenuto 2"/>
          <p:cNvSpPr>
            <a:spLocks noGrp="1"/>
          </p:cNvSpPr>
          <p:nvPr>
            <p:ph idx="1"/>
          </p:nvPr>
        </p:nvSpPr>
        <p:spPr/>
        <p:txBody>
          <a:bodyPr/>
          <a:lstStyle/>
          <a:p>
            <a:endParaRPr lang="en-GB" dirty="0"/>
          </a:p>
        </p:txBody>
      </p:sp>
      <p:sp>
        <p:nvSpPr>
          <p:cNvPr id="4" name="Segnaposto numero diapositiva 3"/>
          <p:cNvSpPr>
            <a:spLocks noGrp="1"/>
          </p:cNvSpPr>
          <p:nvPr>
            <p:ph type="sldNum" sz="quarter" idx="12"/>
          </p:nvPr>
        </p:nvSpPr>
        <p:spPr>
          <a:xfrm>
            <a:off x="10550765" y="6494159"/>
            <a:ext cx="1052508" cy="365125"/>
          </a:xfrm>
        </p:spPr>
        <p:txBody>
          <a:bodyPr/>
          <a:lstStyle/>
          <a:p>
            <a:fld id="{5CE5AED5-0585-4EAF-A7DF-C2F0C4AB30D7}" type="slidenum">
              <a:rPr lang="en-GB" smtClean="0"/>
              <a:pPr/>
              <a:t>59</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7848" y="1934086"/>
            <a:ext cx="8494754" cy="1494258"/>
          </a:xfrm>
          <a:prstGeom prst="rect">
            <a:avLst/>
          </a:prstGeom>
        </p:spPr>
      </p:pic>
      <mc:AlternateContent xmlns:mc="http://schemas.openxmlformats.org/markup-compatibility/2006">
        <mc:Choice xmlns:a14="http://schemas.microsoft.com/office/drawing/2010/main" xmlns="" Requires="a14">
          <p:sp>
            <p:nvSpPr>
              <p:cNvPr id="6" name="CasellaDiTesto 5"/>
              <p:cNvSpPr txBox="1"/>
              <p:nvPr/>
            </p:nvSpPr>
            <p:spPr>
              <a:xfrm>
                <a:off x="9147126" y="2001545"/>
                <a:ext cx="2309157" cy="5993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𝑑</m:t>
                          </m:r>
                        </m:e>
                        <m:sub>
                          <m:r>
                            <a:rPr lang="it-IT" b="0" i="1" smtClean="0">
                              <a:latin typeface="Cambria Math" panose="02040503050406030204" pitchFamily="18" charset="0"/>
                            </a:rPr>
                            <m:t>1</m:t>
                          </m:r>
                        </m:sub>
                      </m:sSub>
                      <m:r>
                        <a:rPr lang="it-IT" b="0" i="1" smtClean="0">
                          <a:latin typeface="Cambria Math" panose="02040503050406030204" pitchFamily="18" charset="0"/>
                        </a:rPr>
                        <m:t>=</m:t>
                      </m:r>
                      <m:r>
                        <a:rPr lang="it-IT" b="0" i="1" smtClean="0">
                          <a:latin typeface="Cambria Math" panose="02040503050406030204" pitchFamily="18" charset="0"/>
                        </a:rPr>
                        <m:t>𝑓</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𝑤</m:t>
                              </m:r>
                            </m:e>
                            <m:sub>
                              <m:r>
                                <a:rPr lang="it-IT" b="0" i="1" smtClean="0">
                                  <a:latin typeface="Cambria Math" panose="02040503050406030204" pitchFamily="18" charset="0"/>
                                  <a:ea typeface="Cambria Math" panose="02040503050406030204" pitchFamily="18" charset="0"/>
                                </a:rPr>
                                <m:t>1</m:t>
                              </m:r>
                            </m:sub>
                          </m:sSub>
                        </m:num>
                        <m:den>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𝑤</m:t>
                              </m:r>
                            </m:e>
                            <m:sub>
                              <m:r>
                                <a:rPr lang="it-IT" b="0" i="1" smtClean="0">
                                  <a:latin typeface="Cambria Math" panose="02040503050406030204" pitchFamily="18" charset="0"/>
                                  <a:ea typeface="Cambria Math" panose="02040503050406030204" pitchFamily="18" charset="0"/>
                                </a:rPr>
                                <m:t>2</m:t>
                              </m:r>
                            </m:sub>
                          </m:sSub>
                        </m:den>
                      </m:f>
                      <m:rad>
                        <m:radPr>
                          <m:degHide m:val="on"/>
                          <m:ctrlPr>
                            <a:rPr lang="it-IT" b="0" i="1" smtClean="0">
                              <a:latin typeface="Cambria Math" panose="02040503050406030204" pitchFamily="18" charset="0"/>
                              <a:ea typeface="Cambria Math" panose="02040503050406030204" pitchFamily="18" charset="0"/>
                            </a:rPr>
                          </m:ctrlPr>
                        </m:radPr>
                        <m:deg/>
                        <m:e>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𝑓</m:t>
                              </m:r>
                            </m:e>
                            <m:sup>
                              <m:r>
                                <a:rPr lang="it-IT" b="0" i="1" smtClean="0">
                                  <a:latin typeface="Cambria Math" panose="02040503050406030204" pitchFamily="18" charset="0"/>
                                  <a:ea typeface="Cambria Math" panose="02040503050406030204" pitchFamily="18" charset="0"/>
                                </a:rPr>
                                <m:t>2</m:t>
                              </m:r>
                            </m:sup>
                          </m:sSup>
                          <m:r>
                            <a:rPr lang="it-IT" b="0" i="1" smtClean="0">
                              <a:latin typeface="Cambria Math" panose="02040503050406030204" pitchFamily="18" charset="0"/>
                              <a:ea typeface="Cambria Math" panose="02040503050406030204" pitchFamily="18" charset="0"/>
                            </a:rPr>
                            <m:t>−</m:t>
                          </m:r>
                          <m:sSubSup>
                            <m:sSubSupPr>
                              <m:ctrlPr>
                                <a:rPr lang="it-IT" b="0" i="1" smtClean="0">
                                  <a:latin typeface="Cambria Math" panose="02040503050406030204" pitchFamily="18" charset="0"/>
                                  <a:ea typeface="Cambria Math" panose="02040503050406030204" pitchFamily="18" charset="0"/>
                                </a:rPr>
                              </m:ctrlPr>
                            </m:sSubSupPr>
                            <m:e>
                              <m:r>
                                <a:rPr lang="it-IT" b="0" i="1" smtClean="0">
                                  <a:latin typeface="Cambria Math" panose="02040503050406030204" pitchFamily="18" charset="0"/>
                                  <a:ea typeface="Cambria Math" panose="02040503050406030204" pitchFamily="18" charset="0"/>
                                </a:rPr>
                                <m:t>𝑓</m:t>
                              </m:r>
                            </m:e>
                            <m:sub>
                              <m:r>
                                <a:rPr lang="it-IT" b="0" i="1" smtClean="0">
                                  <a:latin typeface="Cambria Math" panose="02040503050406030204" pitchFamily="18" charset="0"/>
                                  <a:ea typeface="Cambria Math" panose="02040503050406030204" pitchFamily="18" charset="0"/>
                                </a:rPr>
                                <m:t>0</m:t>
                              </m:r>
                            </m:sub>
                            <m:sup>
                              <m:r>
                                <a:rPr lang="it-IT" b="0" i="1" smtClean="0">
                                  <a:latin typeface="Cambria Math" panose="02040503050406030204" pitchFamily="18" charset="0"/>
                                  <a:ea typeface="Cambria Math" panose="02040503050406030204" pitchFamily="18" charset="0"/>
                                </a:rPr>
                                <m:t>2</m:t>
                              </m:r>
                            </m:sup>
                          </m:sSubSup>
                        </m:e>
                      </m:rad>
                    </m:oMath>
                  </m:oMathPara>
                </a14:m>
                <a:endParaRPr lang="en-GB" dirty="0"/>
              </a:p>
            </p:txBody>
          </p:sp>
        </mc:Choice>
        <mc:Fallback>
          <p:sp>
            <p:nvSpPr>
              <p:cNvPr id="6" name="CasellaDiTesto 5"/>
              <p:cNvSpPr txBox="1">
                <a:spLocks noRot="1" noChangeAspect="1" noMove="1" noResize="1" noEditPoints="1" noAdjustHandles="1" noChangeArrowheads="1" noChangeShapeType="1" noTextEdit="1"/>
              </p:cNvSpPr>
              <p:nvPr/>
            </p:nvSpPr>
            <p:spPr>
              <a:xfrm>
                <a:off x="9147126" y="2001545"/>
                <a:ext cx="2309157" cy="599331"/>
              </a:xfrm>
              <a:prstGeom prst="rect">
                <a:avLst/>
              </a:prstGeom>
              <a:blipFill rotWithShape="0">
                <a:blip r:embed="rId3"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7" name="CasellaDiTesto 6"/>
              <p:cNvSpPr txBox="1"/>
              <p:nvPr/>
            </p:nvSpPr>
            <p:spPr>
              <a:xfrm>
                <a:off x="9147125" y="2514934"/>
                <a:ext cx="2309157" cy="5993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𝑑</m:t>
                          </m:r>
                        </m:e>
                        <m:sub>
                          <m:r>
                            <a:rPr lang="it-IT" b="0" i="1" smtClean="0">
                              <a:latin typeface="Cambria Math" panose="02040503050406030204" pitchFamily="18" charset="0"/>
                            </a:rPr>
                            <m:t>2</m:t>
                          </m:r>
                        </m:sub>
                      </m:sSub>
                      <m:r>
                        <a:rPr lang="it-IT" b="0" i="1" smtClean="0">
                          <a:latin typeface="Cambria Math" panose="02040503050406030204" pitchFamily="18" charset="0"/>
                        </a:rPr>
                        <m:t>=</m:t>
                      </m:r>
                      <m:r>
                        <a:rPr lang="it-IT" b="0" i="1" smtClean="0">
                          <a:latin typeface="Cambria Math" panose="02040503050406030204" pitchFamily="18" charset="0"/>
                        </a:rPr>
                        <m:t>𝑓</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𝑤</m:t>
                              </m:r>
                            </m:e>
                            <m:sub>
                              <m:r>
                                <a:rPr lang="it-IT" b="0" i="1" smtClean="0">
                                  <a:latin typeface="Cambria Math" panose="02040503050406030204" pitchFamily="18" charset="0"/>
                                  <a:ea typeface="Cambria Math" panose="02040503050406030204" pitchFamily="18" charset="0"/>
                                </a:rPr>
                                <m:t>2</m:t>
                              </m:r>
                            </m:sub>
                          </m:sSub>
                        </m:num>
                        <m:den>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𝑤</m:t>
                              </m:r>
                            </m:e>
                            <m:sub>
                              <m:r>
                                <a:rPr lang="it-IT" b="0" i="1" smtClean="0">
                                  <a:latin typeface="Cambria Math" panose="02040503050406030204" pitchFamily="18" charset="0"/>
                                  <a:ea typeface="Cambria Math" panose="02040503050406030204" pitchFamily="18" charset="0"/>
                                </a:rPr>
                                <m:t>1</m:t>
                              </m:r>
                            </m:sub>
                          </m:sSub>
                        </m:den>
                      </m:f>
                      <m:rad>
                        <m:radPr>
                          <m:degHide m:val="on"/>
                          <m:ctrlPr>
                            <a:rPr lang="it-IT" b="0" i="1" smtClean="0">
                              <a:latin typeface="Cambria Math" panose="02040503050406030204" pitchFamily="18" charset="0"/>
                              <a:ea typeface="Cambria Math" panose="02040503050406030204" pitchFamily="18" charset="0"/>
                            </a:rPr>
                          </m:ctrlPr>
                        </m:radPr>
                        <m:deg/>
                        <m:e>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𝑓</m:t>
                              </m:r>
                            </m:e>
                            <m:sup>
                              <m:r>
                                <a:rPr lang="it-IT" b="0" i="1" smtClean="0">
                                  <a:latin typeface="Cambria Math" panose="02040503050406030204" pitchFamily="18" charset="0"/>
                                  <a:ea typeface="Cambria Math" panose="02040503050406030204" pitchFamily="18" charset="0"/>
                                </a:rPr>
                                <m:t>2</m:t>
                              </m:r>
                            </m:sup>
                          </m:sSup>
                          <m:r>
                            <a:rPr lang="it-IT" b="0" i="1" smtClean="0">
                              <a:latin typeface="Cambria Math" panose="02040503050406030204" pitchFamily="18" charset="0"/>
                              <a:ea typeface="Cambria Math" panose="02040503050406030204" pitchFamily="18" charset="0"/>
                            </a:rPr>
                            <m:t>−</m:t>
                          </m:r>
                          <m:sSubSup>
                            <m:sSubSupPr>
                              <m:ctrlPr>
                                <a:rPr lang="it-IT" b="0" i="1" smtClean="0">
                                  <a:latin typeface="Cambria Math" panose="02040503050406030204" pitchFamily="18" charset="0"/>
                                  <a:ea typeface="Cambria Math" panose="02040503050406030204" pitchFamily="18" charset="0"/>
                                </a:rPr>
                              </m:ctrlPr>
                            </m:sSubSupPr>
                            <m:e>
                              <m:r>
                                <a:rPr lang="it-IT" b="0" i="1" smtClean="0">
                                  <a:latin typeface="Cambria Math" panose="02040503050406030204" pitchFamily="18" charset="0"/>
                                  <a:ea typeface="Cambria Math" panose="02040503050406030204" pitchFamily="18" charset="0"/>
                                </a:rPr>
                                <m:t>𝑓</m:t>
                              </m:r>
                            </m:e>
                            <m:sub>
                              <m:r>
                                <a:rPr lang="it-IT" b="0" i="1" smtClean="0">
                                  <a:latin typeface="Cambria Math" panose="02040503050406030204" pitchFamily="18" charset="0"/>
                                  <a:ea typeface="Cambria Math" panose="02040503050406030204" pitchFamily="18" charset="0"/>
                                </a:rPr>
                                <m:t>0</m:t>
                              </m:r>
                            </m:sub>
                            <m:sup>
                              <m:r>
                                <a:rPr lang="it-IT" b="0" i="1" smtClean="0">
                                  <a:latin typeface="Cambria Math" panose="02040503050406030204" pitchFamily="18" charset="0"/>
                                  <a:ea typeface="Cambria Math" panose="02040503050406030204" pitchFamily="18" charset="0"/>
                                </a:rPr>
                                <m:t>2</m:t>
                              </m:r>
                            </m:sup>
                          </m:sSubSup>
                        </m:e>
                      </m:rad>
                    </m:oMath>
                  </m:oMathPara>
                </a14:m>
                <a:endParaRPr lang="en-GB" dirty="0"/>
              </a:p>
            </p:txBody>
          </p:sp>
        </mc:Choice>
        <mc:Fallback>
          <p:sp>
            <p:nvSpPr>
              <p:cNvPr id="7" name="CasellaDiTesto 6"/>
              <p:cNvSpPr txBox="1">
                <a:spLocks noRot="1" noChangeAspect="1" noMove="1" noResize="1" noEditPoints="1" noAdjustHandles="1" noChangeArrowheads="1" noChangeShapeType="1" noTextEdit="1"/>
              </p:cNvSpPr>
              <p:nvPr/>
            </p:nvSpPr>
            <p:spPr>
              <a:xfrm>
                <a:off x="9147125" y="2514934"/>
                <a:ext cx="2309157" cy="599331"/>
              </a:xfrm>
              <a:prstGeom prst="rect">
                <a:avLst/>
              </a:prstGeom>
              <a:blipFill rotWithShape="0">
                <a:blip r:embed="rId4"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8" name="CasellaDiTesto 7"/>
              <p:cNvSpPr txBox="1"/>
              <p:nvPr/>
            </p:nvSpPr>
            <p:spPr>
              <a:xfrm>
                <a:off x="9116715" y="3114265"/>
                <a:ext cx="2577436" cy="472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𝑓</m:t>
                          </m:r>
                        </m:e>
                        <m:sub>
                          <m:r>
                            <a:rPr lang="it-IT" b="0" i="1" smtClean="0">
                              <a:latin typeface="Cambria Math" panose="02040503050406030204" pitchFamily="18" charset="0"/>
                            </a:rPr>
                            <m:t>0</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𝜋</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𝑤</m:t>
                              </m:r>
                            </m:e>
                            <m:sub>
                              <m:r>
                                <a:rPr lang="it-IT" b="0" i="1" smtClean="0">
                                  <a:latin typeface="Cambria Math" panose="02040503050406030204" pitchFamily="18" charset="0"/>
                                </a:rPr>
                                <m:t>1</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𝑤</m:t>
                              </m:r>
                            </m:e>
                            <m:sub>
                              <m:r>
                                <a:rPr lang="it-IT" b="0" i="1" smtClean="0">
                                  <a:latin typeface="Cambria Math" panose="02040503050406030204" pitchFamily="18" charset="0"/>
                                </a:rPr>
                                <m:t>2</m:t>
                              </m:r>
                            </m:sub>
                          </m:sSub>
                        </m:num>
                        <m:den>
                          <m:r>
                            <m:rPr>
                              <m:sty m:val="p"/>
                            </m:rPr>
                            <a:rPr lang="el-GR" b="0" i="1" smtClean="0">
                              <a:latin typeface="Cambria Math" panose="02040503050406030204" pitchFamily="18" charset="0"/>
                              <a:ea typeface="Cambria Math" panose="02040503050406030204" pitchFamily="18" charset="0"/>
                            </a:rPr>
                            <m:t>λ</m:t>
                          </m:r>
                        </m:den>
                      </m:f>
                      <m:r>
                        <a:rPr lang="it-IT" b="0" i="1" smtClean="0">
                          <a:latin typeface="Cambria Math" panose="02040503050406030204" pitchFamily="18" charset="0"/>
                          <a:ea typeface="Cambria Math" panose="02040503050406030204" pitchFamily="18" charset="0"/>
                        </a:rPr>
                        <m:t>=147.7 </m:t>
                      </m:r>
                      <m:r>
                        <a:rPr lang="it-IT" b="0" i="1" smtClean="0">
                          <a:latin typeface="Cambria Math" panose="02040503050406030204" pitchFamily="18" charset="0"/>
                          <a:ea typeface="Cambria Math" panose="02040503050406030204" pitchFamily="18" charset="0"/>
                        </a:rPr>
                        <m:t>𝑚𝑚</m:t>
                      </m:r>
                    </m:oMath>
                  </m:oMathPara>
                </a14:m>
                <a:endParaRPr lang="en-GB" dirty="0"/>
              </a:p>
            </p:txBody>
          </p:sp>
        </mc:Choice>
        <mc:Fallback>
          <p:sp>
            <p:nvSpPr>
              <p:cNvPr id="8" name="CasellaDiTesto 7"/>
              <p:cNvSpPr txBox="1">
                <a:spLocks noRot="1" noChangeAspect="1" noMove="1" noResize="1" noEditPoints="1" noAdjustHandles="1" noChangeArrowheads="1" noChangeShapeType="1" noTextEdit="1"/>
              </p:cNvSpPr>
              <p:nvPr/>
            </p:nvSpPr>
            <p:spPr>
              <a:xfrm>
                <a:off x="9116715" y="3114265"/>
                <a:ext cx="2577436" cy="472502"/>
              </a:xfrm>
              <a:prstGeom prst="rect">
                <a:avLst/>
              </a:prstGeom>
              <a:blipFill rotWithShape="0">
                <a:blip r:embed="rId5" cstate="print"/>
                <a:stretch>
                  <a:fillRect/>
                </a:stretch>
              </a:blipFill>
            </p:spPr>
            <p:txBody>
              <a:bodyPr/>
              <a:lstStyle/>
              <a:p>
                <a:r>
                  <a:rPr lang="en-GB">
                    <a:noFill/>
                  </a:rPr>
                  <a:t> </a:t>
                </a:r>
              </a:p>
            </p:txBody>
          </p:sp>
        </mc:Fallback>
      </mc:AlternateContent>
      <p:pic>
        <p:nvPicPr>
          <p:cNvPr id="9" name="Immagin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8528" y="3538285"/>
            <a:ext cx="5393097" cy="3036419"/>
          </a:xfrm>
          <a:prstGeom prst="rect">
            <a:avLst/>
          </a:prstGeom>
        </p:spPr>
      </p:pic>
      <mc:AlternateContent xmlns:mc="http://schemas.openxmlformats.org/markup-compatibility/2006">
        <mc:Choice xmlns:a14="http://schemas.microsoft.com/office/drawing/2010/main" xmlns="" Requires="a14">
          <p:sp>
            <p:nvSpPr>
              <p:cNvPr id="10" name="CasellaDiTesto 9"/>
              <p:cNvSpPr txBox="1"/>
              <p:nvPr/>
            </p:nvSpPr>
            <p:spPr>
              <a:xfrm>
                <a:off x="6035975" y="5486925"/>
                <a:ext cx="3372846" cy="878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𝑤</m:t>
                          </m:r>
                        </m:e>
                        <m:sub>
                          <m:r>
                            <a:rPr lang="it-IT" b="0" i="1" smtClean="0">
                              <a:latin typeface="Cambria Math" panose="02040503050406030204" pitchFamily="18" charset="0"/>
                            </a:rPr>
                            <m:t>2</m:t>
                          </m:r>
                        </m:sub>
                      </m:sSub>
                      <m:r>
                        <a:rPr lang="it-IT" b="0" i="1" smtClean="0">
                          <a:latin typeface="Cambria Math" panose="02040503050406030204" pitchFamily="18" charset="0"/>
                        </a:rPr>
                        <m:t>=</m:t>
                      </m:r>
                      <m:rad>
                        <m:radPr>
                          <m:degHide m:val="on"/>
                          <m:ctrlPr>
                            <a:rPr lang="it-IT" b="0" i="1" smtClean="0">
                              <a:latin typeface="Cambria Math" panose="02040503050406030204" pitchFamily="18" charset="0"/>
                              <a:ea typeface="Cambria Math" panose="02040503050406030204" pitchFamily="18" charset="0"/>
                            </a:rPr>
                          </m:ctrlPr>
                        </m:radPr>
                        <m:deg/>
                        <m:e>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𝐿</m:t>
                              </m:r>
                              <m:r>
                                <m:rPr>
                                  <m:sty m:val="p"/>
                                </m:rPr>
                                <a:rPr lang="el-GR" b="0" i="1" smtClean="0">
                                  <a:latin typeface="Cambria Math" panose="02040503050406030204" pitchFamily="18" charset="0"/>
                                  <a:ea typeface="Cambria Math" panose="02040503050406030204" pitchFamily="18" charset="0"/>
                                </a:rPr>
                                <m:t>λ</m:t>
                              </m:r>
                            </m:num>
                            <m:den>
                              <m:r>
                                <a:rPr lang="it-IT" b="0" i="1" smtClean="0">
                                  <a:latin typeface="Cambria Math" panose="02040503050406030204" pitchFamily="18" charset="0"/>
                                  <a:ea typeface="Cambria Math" panose="02040503050406030204" pitchFamily="18" charset="0"/>
                                </a:rPr>
                                <m:t>𝑛</m:t>
                              </m:r>
                              <m:r>
                                <a:rPr lang="it-IT" b="0" i="1" smtClean="0">
                                  <a:latin typeface="Cambria Math" panose="02040503050406030204" pitchFamily="18" charset="0"/>
                                  <a:ea typeface="Cambria Math" panose="02040503050406030204" pitchFamily="18" charset="0"/>
                                </a:rPr>
                                <m:t>𝜋</m:t>
                              </m:r>
                            </m:den>
                          </m:f>
                        </m:e>
                      </m:rad>
                      <m:sSup>
                        <m:sSupPr>
                          <m:ctrlPr>
                            <a:rPr lang="it-IT" i="1">
                              <a:latin typeface="Cambria Math" panose="02040503050406030204" pitchFamily="18" charset="0"/>
                              <a:ea typeface="Cambria Math" panose="02040503050406030204" pitchFamily="18" charset="0"/>
                            </a:rPr>
                          </m:ctrlPr>
                        </m:sSupPr>
                        <m:e>
                          <m:d>
                            <m:dPr>
                              <m:begChr m:val="["/>
                              <m:endChr m:val="]"/>
                              <m:ctrlPr>
                                <a:rPr lang="it-IT" i="1">
                                  <a:latin typeface="Cambria Math" panose="02040503050406030204" pitchFamily="18" charset="0"/>
                                  <a:ea typeface="Cambria Math" panose="02040503050406030204" pitchFamily="18" charset="0"/>
                                </a:rPr>
                              </m:ctrlPr>
                            </m:dPr>
                            <m:e>
                              <m:f>
                                <m:fPr>
                                  <m:ctrlPr>
                                    <a:rPr lang="it-IT" i="1">
                                      <a:latin typeface="Cambria Math" panose="02040503050406030204" pitchFamily="18" charset="0"/>
                                      <a:ea typeface="Cambria Math" panose="02040503050406030204" pitchFamily="18" charset="0"/>
                                    </a:rPr>
                                  </m:ctrlPr>
                                </m:fPr>
                                <m:num>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𝑔</m:t>
                                      </m:r>
                                    </m:e>
                                    <m:sub>
                                      <m:r>
                                        <a:rPr lang="it-IT" i="1">
                                          <a:latin typeface="Cambria Math" panose="02040503050406030204" pitchFamily="18" charset="0"/>
                                          <a:ea typeface="Cambria Math" panose="02040503050406030204" pitchFamily="18" charset="0"/>
                                        </a:rPr>
                                        <m:t>1</m:t>
                                      </m:r>
                                    </m:sub>
                                  </m:sSub>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𝑔</m:t>
                                      </m:r>
                                    </m:e>
                                    <m:sub>
                                      <m:r>
                                        <a:rPr lang="it-IT" i="1">
                                          <a:latin typeface="Cambria Math" panose="02040503050406030204" pitchFamily="18" charset="0"/>
                                          <a:ea typeface="Cambria Math" panose="02040503050406030204" pitchFamily="18" charset="0"/>
                                        </a:rPr>
                                        <m:t>2</m:t>
                                      </m:r>
                                    </m:sub>
                                  </m:sSub>
                                  <m:r>
                                    <a:rPr lang="it-IT" i="1">
                                      <a:latin typeface="Cambria Math" panose="02040503050406030204" pitchFamily="18" charset="0"/>
                                      <a:ea typeface="Cambria Math" panose="02040503050406030204" pitchFamily="18" charset="0"/>
                                    </a:rPr>
                                    <m:t>(1−</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𝑔</m:t>
                                      </m:r>
                                    </m:e>
                                    <m:sub>
                                      <m:r>
                                        <a:rPr lang="it-IT" i="1">
                                          <a:latin typeface="Cambria Math" panose="02040503050406030204" pitchFamily="18" charset="0"/>
                                          <a:ea typeface="Cambria Math" panose="02040503050406030204" pitchFamily="18" charset="0"/>
                                        </a:rPr>
                                        <m:t>1</m:t>
                                      </m:r>
                                    </m:sub>
                                  </m:sSub>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𝑔</m:t>
                                      </m:r>
                                    </m:e>
                                    <m:sub>
                                      <m:r>
                                        <a:rPr lang="it-IT" i="1">
                                          <a:latin typeface="Cambria Math" panose="02040503050406030204" pitchFamily="18" charset="0"/>
                                          <a:ea typeface="Cambria Math" panose="02040503050406030204" pitchFamily="18" charset="0"/>
                                        </a:rPr>
                                        <m:t>2</m:t>
                                      </m:r>
                                    </m:sub>
                                  </m:sSub>
                                  <m:r>
                                    <a:rPr lang="it-IT" i="1">
                                      <a:latin typeface="Cambria Math" panose="02040503050406030204" pitchFamily="18" charset="0"/>
                                      <a:ea typeface="Cambria Math" panose="02040503050406030204" pitchFamily="18" charset="0"/>
                                    </a:rPr>
                                    <m:t>)</m:t>
                                  </m:r>
                                </m:num>
                                <m:den>
                                  <m:sSup>
                                    <m:sSupPr>
                                      <m:ctrlPr>
                                        <a:rPr lang="it-IT" i="1">
                                          <a:latin typeface="Cambria Math" panose="02040503050406030204" pitchFamily="18" charset="0"/>
                                          <a:ea typeface="Cambria Math" panose="02040503050406030204" pitchFamily="18" charset="0"/>
                                        </a:rPr>
                                      </m:ctrlPr>
                                    </m:sSupPr>
                                    <m:e>
                                      <m:d>
                                        <m:dPr>
                                          <m:ctrlPr>
                                            <a:rPr lang="it-IT" i="1">
                                              <a:latin typeface="Cambria Math" panose="02040503050406030204" pitchFamily="18" charset="0"/>
                                              <a:ea typeface="Cambria Math" panose="02040503050406030204" pitchFamily="18" charset="0"/>
                                            </a:rPr>
                                          </m:ctrlPr>
                                        </m:dPr>
                                        <m:e>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𝑔</m:t>
                                              </m:r>
                                            </m:e>
                                            <m:sub>
                                              <m:r>
                                                <a:rPr lang="it-IT" i="1">
                                                  <a:latin typeface="Cambria Math" panose="02040503050406030204" pitchFamily="18" charset="0"/>
                                                  <a:ea typeface="Cambria Math" panose="02040503050406030204" pitchFamily="18" charset="0"/>
                                                </a:rPr>
                                                <m:t>1</m:t>
                                              </m:r>
                                            </m:sub>
                                          </m:sSub>
                                          <m:r>
                                            <a:rPr lang="it-IT" i="1">
                                              <a:latin typeface="Cambria Math" panose="02040503050406030204" pitchFamily="18" charset="0"/>
                                              <a:ea typeface="Cambria Math" panose="02040503050406030204" pitchFamily="18" charset="0"/>
                                            </a:rPr>
                                            <m:t>+</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𝑔</m:t>
                                              </m:r>
                                            </m:e>
                                            <m:sub>
                                              <m:r>
                                                <a:rPr lang="it-IT" i="1">
                                                  <a:latin typeface="Cambria Math" panose="02040503050406030204" pitchFamily="18" charset="0"/>
                                                  <a:ea typeface="Cambria Math" panose="02040503050406030204" pitchFamily="18" charset="0"/>
                                                </a:rPr>
                                                <m:t>2</m:t>
                                              </m:r>
                                            </m:sub>
                                          </m:sSub>
                                          <m:r>
                                            <a:rPr lang="it-IT" i="1">
                                              <a:latin typeface="Cambria Math" panose="02040503050406030204" pitchFamily="18" charset="0"/>
                                              <a:ea typeface="Cambria Math" panose="02040503050406030204" pitchFamily="18" charset="0"/>
                                            </a:rPr>
                                            <m:t>−2</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𝑔</m:t>
                                              </m:r>
                                            </m:e>
                                            <m:sub>
                                              <m:r>
                                                <a:rPr lang="it-IT" i="1">
                                                  <a:latin typeface="Cambria Math" panose="02040503050406030204" pitchFamily="18" charset="0"/>
                                                  <a:ea typeface="Cambria Math" panose="02040503050406030204" pitchFamily="18" charset="0"/>
                                                </a:rPr>
                                                <m:t>1</m:t>
                                              </m:r>
                                            </m:sub>
                                          </m:sSub>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𝑔</m:t>
                                              </m:r>
                                            </m:e>
                                            <m:sub>
                                              <m:r>
                                                <a:rPr lang="it-IT" i="1">
                                                  <a:latin typeface="Cambria Math" panose="02040503050406030204" pitchFamily="18" charset="0"/>
                                                  <a:ea typeface="Cambria Math" panose="02040503050406030204" pitchFamily="18" charset="0"/>
                                                </a:rPr>
                                                <m:t>2</m:t>
                                              </m:r>
                                            </m:sub>
                                          </m:sSub>
                                        </m:e>
                                      </m:d>
                                    </m:e>
                                    <m:sup>
                                      <m:r>
                                        <a:rPr lang="it-IT" i="1">
                                          <a:latin typeface="Cambria Math" panose="02040503050406030204" pitchFamily="18" charset="0"/>
                                          <a:ea typeface="Cambria Math" panose="02040503050406030204" pitchFamily="18" charset="0"/>
                                        </a:rPr>
                                        <m:t>2</m:t>
                                      </m:r>
                                    </m:sup>
                                  </m:sSup>
                                </m:den>
                              </m:f>
                            </m:e>
                          </m:d>
                        </m:e>
                        <m:sup>
                          <m:f>
                            <m:fPr>
                              <m:ctrlPr>
                                <a:rPr lang="it-IT"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1</m:t>
                              </m:r>
                            </m:num>
                            <m:den>
                              <m:r>
                                <a:rPr lang="it-IT" b="0" i="1" smtClean="0">
                                  <a:latin typeface="Cambria Math" panose="02040503050406030204" pitchFamily="18" charset="0"/>
                                  <a:ea typeface="Cambria Math" panose="02040503050406030204" pitchFamily="18" charset="0"/>
                                </a:rPr>
                                <m:t>4</m:t>
                              </m:r>
                            </m:den>
                          </m:f>
                        </m:sup>
                      </m:sSup>
                    </m:oMath>
                  </m:oMathPara>
                </a14:m>
                <a:endParaRPr lang="en-GB" dirty="0"/>
              </a:p>
            </p:txBody>
          </p:sp>
        </mc:Choice>
        <mc:Fallback>
          <p:sp>
            <p:nvSpPr>
              <p:cNvPr id="10" name="CasellaDiTesto 9"/>
              <p:cNvSpPr txBox="1">
                <a:spLocks noRot="1" noChangeAspect="1" noMove="1" noResize="1" noEditPoints="1" noAdjustHandles="1" noChangeArrowheads="1" noChangeShapeType="1" noTextEdit="1"/>
              </p:cNvSpPr>
              <p:nvPr/>
            </p:nvSpPr>
            <p:spPr>
              <a:xfrm>
                <a:off x="6035975" y="5486925"/>
                <a:ext cx="3372846" cy="878574"/>
              </a:xfrm>
              <a:prstGeom prst="rect">
                <a:avLst/>
              </a:prstGeom>
              <a:blipFill rotWithShape="0">
                <a:blip r:embed="rId7" cstate="print"/>
                <a:stretch>
                  <a:fillRect/>
                </a:stretch>
              </a:blipFill>
            </p:spPr>
            <p:txBody>
              <a:bodyPr/>
              <a:lstStyle/>
              <a:p>
                <a:r>
                  <a:rPr lang="en-GB">
                    <a:noFill/>
                  </a:rPr>
                  <a:t> </a:t>
                </a:r>
              </a:p>
            </p:txBody>
          </p:sp>
        </mc:Fallback>
      </mc:AlternateContent>
      <p:pic>
        <p:nvPicPr>
          <p:cNvPr id="11" name="Immagine 10" descr="Ritaglio schermata"/>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183298" y="3873588"/>
            <a:ext cx="2990031" cy="1165974"/>
          </a:xfrm>
          <a:prstGeom prst="rect">
            <a:avLst/>
          </a:prstGeom>
        </p:spPr>
      </p:pic>
      <p:sp>
        <p:nvSpPr>
          <p:cNvPr id="12" name="Rettangolo 11"/>
          <p:cNvSpPr/>
          <p:nvPr/>
        </p:nvSpPr>
        <p:spPr>
          <a:xfrm>
            <a:off x="2709840" y="1857305"/>
            <a:ext cx="4285599" cy="400110"/>
          </a:xfrm>
          <a:prstGeom prst="rect">
            <a:avLst/>
          </a:prstGeom>
        </p:spPr>
        <p:txBody>
          <a:bodyPr wrap="square">
            <a:spAutoFit/>
          </a:bodyPr>
          <a:lstStyle/>
          <a:p>
            <a:pPr algn="just"/>
            <a:r>
              <a:rPr lang="en-GB" sz="2000" b="1" dirty="0" smtClean="0"/>
              <a:t>Mode matching telescope layout</a:t>
            </a:r>
            <a:endParaRPr lang="en-GB" sz="2000" b="1" dirty="0"/>
          </a:p>
        </p:txBody>
      </p:sp>
      <p:sp>
        <p:nvSpPr>
          <p:cNvPr id="13" name="Rettangolo 12"/>
          <p:cNvSpPr/>
          <p:nvPr/>
        </p:nvSpPr>
        <p:spPr>
          <a:xfrm>
            <a:off x="5934969" y="3539013"/>
            <a:ext cx="4188319" cy="400110"/>
          </a:xfrm>
          <a:prstGeom prst="rect">
            <a:avLst/>
          </a:prstGeom>
        </p:spPr>
        <p:txBody>
          <a:bodyPr wrap="square">
            <a:spAutoFit/>
          </a:bodyPr>
          <a:lstStyle/>
          <a:p>
            <a:pPr algn="just"/>
            <a:r>
              <a:rPr lang="en-GB" sz="2000" b="1" dirty="0" smtClean="0"/>
              <a:t>w</a:t>
            </a:r>
            <a:r>
              <a:rPr lang="en-GB" sz="2000" b="1" baseline="-25000" dirty="0" smtClean="0"/>
              <a:t>1</a:t>
            </a:r>
            <a:r>
              <a:rPr lang="en-GB" sz="2000" b="1" dirty="0" smtClean="0"/>
              <a:t> estimation: knife-edge method</a:t>
            </a:r>
            <a:endParaRPr lang="en-GB" sz="2000" b="1" dirty="0"/>
          </a:p>
        </p:txBody>
      </p:sp>
      <p:sp>
        <p:nvSpPr>
          <p:cNvPr id="14" name="Rettangolo 13"/>
          <p:cNvSpPr/>
          <p:nvPr/>
        </p:nvSpPr>
        <p:spPr>
          <a:xfrm>
            <a:off x="5937399" y="5089251"/>
            <a:ext cx="4990522" cy="400110"/>
          </a:xfrm>
          <a:prstGeom prst="rect">
            <a:avLst/>
          </a:prstGeom>
        </p:spPr>
        <p:txBody>
          <a:bodyPr wrap="square">
            <a:spAutoFit/>
          </a:bodyPr>
          <a:lstStyle/>
          <a:p>
            <a:pPr algn="just"/>
            <a:r>
              <a:rPr lang="en-GB" sz="2000" b="1" dirty="0" smtClean="0"/>
              <a:t>w</a:t>
            </a:r>
            <a:r>
              <a:rPr lang="en-GB" sz="2000" b="1" baseline="-25000" dirty="0" smtClean="0"/>
              <a:t>2</a:t>
            </a:r>
            <a:r>
              <a:rPr lang="en-GB" sz="2000" b="1" dirty="0" smtClean="0"/>
              <a:t> estimation: optical resonator theory</a:t>
            </a:r>
            <a:endParaRPr lang="en-GB" sz="2000" b="1" dirty="0"/>
          </a:p>
        </p:txBody>
      </p:sp>
      <mc:AlternateContent xmlns:mc="http://schemas.openxmlformats.org/markup-compatibility/2006">
        <mc:Choice xmlns:a14="http://schemas.microsoft.com/office/drawing/2010/main" xmlns="" Requires="a14">
          <p:sp>
            <p:nvSpPr>
              <p:cNvPr id="15" name="CasellaDiTesto 14"/>
              <p:cNvSpPr txBox="1"/>
              <p:nvPr/>
            </p:nvSpPr>
            <p:spPr>
              <a:xfrm>
                <a:off x="10184680" y="4239535"/>
                <a:ext cx="1418593" cy="3058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𝑓</m:t>
                          </m:r>
                        </m:e>
                        <m:sub>
                          <m:r>
                            <a:rPr lang="it-IT" b="0" i="1" smtClean="0">
                              <a:latin typeface="Cambria Math" panose="02040503050406030204" pitchFamily="18" charset="0"/>
                            </a:rPr>
                            <m:t>1</m:t>
                          </m:r>
                        </m:sub>
                      </m:sSub>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254 </m:t>
                      </m:r>
                      <m:r>
                        <a:rPr lang="it-IT" b="0" i="1" smtClean="0">
                          <a:latin typeface="Cambria Math" panose="02040503050406030204" pitchFamily="18" charset="0"/>
                          <a:ea typeface="Cambria Math" panose="02040503050406030204" pitchFamily="18" charset="0"/>
                        </a:rPr>
                        <m:t>𝑚𝑚</m:t>
                      </m:r>
                    </m:oMath>
                  </m:oMathPara>
                </a14:m>
                <a:endParaRPr lang="en-GB" dirty="0"/>
              </a:p>
            </p:txBody>
          </p:sp>
        </mc:Choice>
        <mc:Fallback>
          <p:sp>
            <p:nvSpPr>
              <p:cNvPr id="15" name="CasellaDiTesto 14"/>
              <p:cNvSpPr txBox="1">
                <a:spLocks noRot="1" noChangeAspect="1" noMove="1" noResize="1" noEditPoints="1" noAdjustHandles="1" noChangeArrowheads="1" noChangeShapeType="1" noTextEdit="1"/>
              </p:cNvSpPr>
              <p:nvPr/>
            </p:nvSpPr>
            <p:spPr>
              <a:xfrm>
                <a:off x="10184680" y="4239535"/>
                <a:ext cx="1418593" cy="305853"/>
              </a:xfrm>
              <a:prstGeom prst="rect">
                <a:avLst/>
              </a:prstGeom>
              <a:blipFill rotWithShape="0">
                <a:blip r:embed="rId9" cstate="print"/>
                <a:stretch>
                  <a:fillRect l="-5172" r="-2155" b="-21569"/>
                </a:stretch>
              </a:blipFill>
            </p:spPr>
            <p:txBody>
              <a:bodyPr/>
              <a:lstStyle/>
              <a:p>
                <a:r>
                  <a:rPr lang="en-GB">
                    <a:noFill/>
                  </a:rPr>
                  <a:t> </a:t>
                </a:r>
              </a:p>
            </p:txBody>
          </p:sp>
        </mc:Fallback>
      </mc:AlternateContent>
      <p:sp>
        <p:nvSpPr>
          <p:cNvPr id="17" name="Rettangolo 16"/>
          <p:cNvSpPr/>
          <p:nvPr/>
        </p:nvSpPr>
        <p:spPr>
          <a:xfrm>
            <a:off x="29882" y="4309288"/>
            <a:ext cx="12192000" cy="400110"/>
          </a:xfrm>
          <a:prstGeom prst="rect">
            <a:avLst/>
          </a:prstGeom>
        </p:spPr>
        <p:txBody>
          <a:bodyPr wrap="square">
            <a:spAutoFit/>
          </a:bodyPr>
          <a:lstStyle/>
          <a:p>
            <a:pPr algn="ctr"/>
            <a:r>
              <a:rPr lang="en-GB" sz="2000" b="1" dirty="0" smtClean="0"/>
              <a:t>Mode matching telescope final design</a:t>
            </a:r>
            <a:endParaRPr lang="en-GB" sz="2000" b="1" dirty="0"/>
          </a:p>
        </p:txBody>
      </p:sp>
      <p:sp>
        <p:nvSpPr>
          <p:cNvPr id="18" name="Rettangolo 17"/>
          <p:cNvSpPr/>
          <p:nvPr/>
        </p:nvSpPr>
        <p:spPr>
          <a:xfrm>
            <a:off x="9124087" y="1728406"/>
            <a:ext cx="2558615" cy="400110"/>
          </a:xfrm>
          <a:prstGeom prst="rect">
            <a:avLst/>
          </a:prstGeom>
        </p:spPr>
        <p:txBody>
          <a:bodyPr wrap="square">
            <a:spAutoFit/>
          </a:bodyPr>
          <a:lstStyle/>
          <a:p>
            <a:pPr algn="just"/>
            <a:r>
              <a:rPr lang="en-GB" sz="2000" b="1" dirty="0" smtClean="0"/>
              <a:t>Matching formulas</a:t>
            </a:r>
            <a:endParaRPr lang="en-GB" sz="2000" b="1" dirty="0"/>
          </a:p>
        </p:txBody>
      </p:sp>
      <p:sp>
        <p:nvSpPr>
          <p:cNvPr id="19"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16" name="Immagine 15" descr="Ritaglio schermata"/>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69603" y="5012410"/>
            <a:ext cx="10052791" cy="955985"/>
          </a:xfrm>
          <a:prstGeom prst="rect">
            <a:avLst/>
          </a:prstGeom>
        </p:spPr>
      </p:pic>
    </p:spTree>
    <p:extLst>
      <p:ext uri="{BB962C8B-B14F-4D97-AF65-F5344CB8AC3E}">
        <p14:creationId xmlns:p14="http://schemas.microsoft.com/office/powerpoint/2010/main" xmlns="" val="34514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Detector network</a:t>
            </a:r>
            <a:endParaRPr lang="en-GB" dirty="0"/>
          </a:p>
        </p:txBody>
      </p:sp>
      <p:sp>
        <p:nvSpPr>
          <p:cNvPr id="5" name="Segnaposto numero diapositiva 4"/>
          <p:cNvSpPr>
            <a:spLocks noGrp="1"/>
          </p:cNvSpPr>
          <p:nvPr>
            <p:ph type="sldNum" sz="quarter" idx="12"/>
          </p:nvPr>
        </p:nvSpPr>
        <p:spPr>
          <a:xfrm>
            <a:off x="10558300" y="6488548"/>
            <a:ext cx="1052508" cy="365125"/>
          </a:xfrm>
        </p:spPr>
        <p:txBody>
          <a:bodyPr/>
          <a:lstStyle/>
          <a:p>
            <a:fld id="{5CE5AED5-0585-4EAF-A7DF-C2F0C4AB30D7}" type="slidenum">
              <a:rPr lang="en-GB" smtClean="0"/>
              <a:pPr/>
              <a:t>6</a:t>
            </a:fld>
            <a:endParaRPr lang="en-GB"/>
          </a:p>
        </p:txBody>
      </p:sp>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820" y="2019174"/>
            <a:ext cx="3585977" cy="2012251"/>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3821" y="4149513"/>
            <a:ext cx="3585976" cy="2014040"/>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19626" y="2018522"/>
            <a:ext cx="3585976" cy="2012251"/>
          </a:xfrm>
          <a:prstGeom prst="rect">
            <a:avLst/>
          </a:prstGeom>
        </p:spPr>
      </p:pic>
      <p:sp>
        <p:nvSpPr>
          <p:cNvPr id="9" name="CasellaDiTesto 8"/>
          <p:cNvSpPr txBox="1"/>
          <p:nvPr/>
        </p:nvSpPr>
        <p:spPr>
          <a:xfrm>
            <a:off x="4039797" y="2609988"/>
            <a:ext cx="2006088" cy="646331"/>
          </a:xfrm>
          <a:prstGeom prst="rect">
            <a:avLst/>
          </a:prstGeom>
          <a:noFill/>
        </p:spPr>
        <p:txBody>
          <a:bodyPr wrap="square" rtlCol="0">
            <a:spAutoFit/>
          </a:bodyPr>
          <a:lstStyle/>
          <a:p>
            <a:pPr algn="just"/>
            <a:r>
              <a:rPr lang="en-GB" dirty="0" smtClean="0">
                <a:solidFill>
                  <a:srgbClr val="002060"/>
                </a:solidFill>
                <a:latin typeface="Baskerville Old Face" panose="02020602080505020303" pitchFamily="18" charset="0"/>
              </a:rPr>
              <a:t>LIGO Hanford</a:t>
            </a:r>
          </a:p>
          <a:p>
            <a:pPr algn="just"/>
            <a:r>
              <a:rPr lang="en-GB" dirty="0" smtClean="0">
                <a:solidFill>
                  <a:srgbClr val="002060"/>
                </a:solidFill>
                <a:latin typeface="Baskerville Old Face" panose="02020602080505020303" pitchFamily="18" charset="0"/>
              </a:rPr>
              <a:t>(Washington, USA)</a:t>
            </a:r>
            <a:endParaRPr lang="en-GB" dirty="0">
              <a:solidFill>
                <a:srgbClr val="002060"/>
              </a:solidFill>
              <a:latin typeface="Baskerville Old Face" panose="02020602080505020303" pitchFamily="18" charset="0"/>
            </a:endParaRPr>
          </a:p>
        </p:txBody>
      </p:sp>
      <p:sp>
        <p:nvSpPr>
          <p:cNvPr id="10" name="CasellaDiTesto 9"/>
          <p:cNvSpPr txBox="1"/>
          <p:nvPr/>
        </p:nvSpPr>
        <p:spPr>
          <a:xfrm>
            <a:off x="4033952" y="4737361"/>
            <a:ext cx="1768239" cy="646331"/>
          </a:xfrm>
          <a:prstGeom prst="rect">
            <a:avLst/>
          </a:prstGeom>
          <a:noFill/>
        </p:spPr>
        <p:txBody>
          <a:bodyPr wrap="square" rtlCol="0">
            <a:spAutoFit/>
          </a:bodyPr>
          <a:lstStyle/>
          <a:p>
            <a:r>
              <a:rPr lang="en-GB" dirty="0" smtClean="0">
                <a:solidFill>
                  <a:srgbClr val="002060"/>
                </a:solidFill>
                <a:latin typeface="Baskerville Old Face" panose="02020602080505020303" pitchFamily="18" charset="0"/>
              </a:rPr>
              <a:t>LIGO Livingston </a:t>
            </a:r>
          </a:p>
          <a:p>
            <a:r>
              <a:rPr lang="en-GB" dirty="0" smtClean="0">
                <a:solidFill>
                  <a:srgbClr val="002060"/>
                </a:solidFill>
                <a:latin typeface="Baskerville Old Face" panose="02020602080505020303" pitchFamily="18" charset="0"/>
              </a:rPr>
              <a:t>(Louisiana, USA)</a:t>
            </a:r>
            <a:endParaRPr lang="en-GB" dirty="0">
              <a:solidFill>
                <a:srgbClr val="002060"/>
              </a:solidFill>
              <a:latin typeface="Baskerville Old Face" panose="02020602080505020303" pitchFamily="18" charset="0"/>
            </a:endParaRPr>
          </a:p>
        </p:txBody>
      </p:sp>
      <p:sp>
        <p:nvSpPr>
          <p:cNvPr id="11" name="CasellaDiTesto 10"/>
          <p:cNvSpPr txBox="1"/>
          <p:nvPr/>
        </p:nvSpPr>
        <p:spPr>
          <a:xfrm>
            <a:off x="9705602" y="2609988"/>
            <a:ext cx="1265671" cy="646331"/>
          </a:xfrm>
          <a:prstGeom prst="rect">
            <a:avLst/>
          </a:prstGeom>
          <a:noFill/>
        </p:spPr>
        <p:txBody>
          <a:bodyPr wrap="square" rtlCol="0">
            <a:spAutoFit/>
          </a:bodyPr>
          <a:lstStyle/>
          <a:p>
            <a:r>
              <a:rPr lang="en-GB" dirty="0" smtClean="0">
                <a:solidFill>
                  <a:srgbClr val="002060"/>
                </a:solidFill>
                <a:latin typeface="Baskerville Old Face" panose="02020602080505020303" pitchFamily="18" charset="0"/>
              </a:rPr>
              <a:t>VIRGO </a:t>
            </a:r>
          </a:p>
          <a:p>
            <a:r>
              <a:rPr lang="en-GB" dirty="0" smtClean="0">
                <a:solidFill>
                  <a:srgbClr val="002060"/>
                </a:solidFill>
                <a:latin typeface="Baskerville Old Face" panose="02020602080505020303" pitchFamily="18" charset="0"/>
              </a:rPr>
              <a:t>(Pisa, Italy)</a:t>
            </a:r>
            <a:endParaRPr lang="en-GB" dirty="0">
              <a:solidFill>
                <a:srgbClr val="002060"/>
              </a:solidFill>
              <a:latin typeface="Baskerville Old Face" panose="02020602080505020303" pitchFamily="18" charset="0"/>
            </a:endParaRPr>
          </a:p>
        </p:txBody>
      </p:sp>
      <p:pic>
        <p:nvPicPr>
          <p:cNvPr id="12" name="Immagin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19626" y="4146785"/>
            <a:ext cx="3585977" cy="2016768"/>
          </a:xfrm>
          <a:prstGeom prst="rect">
            <a:avLst/>
          </a:prstGeom>
        </p:spPr>
      </p:pic>
      <p:sp>
        <p:nvSpPr>
          <p:cNvPr id="13" name="CasellaDiTesto 12"/>
          <p:cNvSpPr txBox="1"/>
          <p:nvPr/>
        </p:nvSpPr>
        <p:spPr>
          <a:xfrm>
            <a:off x="9705602" y="4737362"/>
            <a:ext cx="2232345" cy="646331"/>
          </a:xfrm>
          <a:prstGeom prst="rect">
            <a:avLst/>
          </a:prstGeom>
          <a:noFill/>
        </p:spPr>
        <p:txBody>
          <a:bodyPr wrap="square" rtlCol="0">
            <a:spAutoFit/>
          </a:bodyPr>
          <a:lstStyle/>
          <a:p>
            <a:r>
              <a:rPr lang="en-GB" dirty="0" smtClean="0">
                <a:solidFill>
                  <a:srgbClr val="002060"/>
                </a:solidFill>
                <a:latin typeface="Baskerville Old Face" panose="02020602080505020303" pitchFamily="18" charset="0"/>
              </a:rPr>
              <a:t>GEO </a:t>
            </a:r>
          </a:p>
          <a:p>
            <a:r>
              <a:rPr lang="en-GB" dirty="0" smtClean="0">
                <a:solidFill>
                  <a:srgbClr val="002060"/>
                </a:solidFill>
                <a:latin typeface="Baskerville Old Face" panose="02020602080505020303" pitchFamily="18" charset="0"/>
              </a:rPr>
              <a:t>(Hannover, Germany)</a:t>
            </a:r>
            <a:endParaRPr lang="en-GB" dirty="0">
              <a:solidFill>
                <a:srgbClr val="002060"/>
              </a:solidFill>
              <a:latin typeface="Baskerville Old Face" panose="02020602080505020303" pitchFamily="18" charset="0"/>
            </a:endParaRPr>
          </a:p>
        </p:txBody>
      </p:sp>
      <p:pic>
        <p:nvPicPr>
          <p:cNvPr id="15" name="Immagin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913640" y="2518404"/>
            <a:ext cx="4509175" cy="3205185"/>
          </a:xfrm>
          <a:prstGeom prst="rect">
            <a:avLst/>
          </a:prstGeom>
        </p:spPr>
      </p:pic>
      <p:sp>
        <p:nvSpPr>
          <p:cNvPr id="16"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
        <p:nvSpPr>
          <p:cNvPr id="3" name="CasellaDiTesto 2"/>
          <p:cNvSpPr txBox="1"/>
          <p:nvPr/>
        </p:nvSpPr>
        <p:spPr>
          <a:xfrm>
            <a:off x="8171726" y="3071653"/>
            <a:ext cx="976549" cy="369332"/>
          </a:xfrm>
          <a:prstGeom prst="rect">
            <a:avLst/>
          </a:prstGeom>
          <a:noFill/>
        </p:spPr>
        <p:txBody>
          <a:bodyPr wrap="none" rtlCol="0">
            <a:spAutoFit/>
          </a:bodyPr>
          <a:lstStyle/>
          <a:p>
            <a:r>
              <a:rPr lang="en-GB" dirty="0" smtClean="0"/>
              <a:t>[</a:t>
            </a:r>
            <a:r>
              <a:rPr lang="en-GB" dirty="0" err="1" smtClean="0"/>
              <a:t>hh:mm</a:t>
            </a:r>
            <a:r>
              <a:rPr lang="en-GB" dirty="0" smtClean="0"/>
              <a:t>]</a:t>
            </a:r>
            <a:endParaRPr lang="en-GB" dirty="0"/>
          </a:p>
        </p:txBody>
      </p:sp>
    </p:spTree>
    <p:extLst>
      <p:ext uri="{BB962C8B-B14F-4D97-AF65-F5344CB8AC3E}">
        <p14:creationId xmlns:p14="http://schemas.microsoft.com/office/powerpoint/2010/main" xmlns="" val="153692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Modulation strategy: </a:t>
            </a:r>
            <a:r>
              <a:rPr lang="en-GB" dirty="0" err="1" smtClean="0"/>
              <a:t>eom</a:t>
            </a:r>
            <a:r>
              <a:rPr lang="en-GB" dirty="0" smtClean="0"/>
              <a:t> vs </a:t>
            </a:r>
            <a:r>
              <a:rPr lang="en-GB" dirty="0" err="1" smtClean="0"/>
              <a:t>aom</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60</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75919" y="3569604"/>
            <a:ext cx="3964744" cy="2584943"/>
          </a:xfrm>
          <a:prstGeom prst="rect">
            <a:avLst/>
          </a:prstGeom>
        </p:spPr>
      </p:pic>
      <p:sp>
        <p:nvSpPr>
          <p:cNvPr id="6" name="Rettangolo 5"/>
          <p:cNvSpPr/>
          <p:nvPr/>
        </p:nvSpPr>
        <p:spPr>
          <a:xfrm>
            <a:off x="44877" y="1775355"/>
            <a:ext cx="12192002" cy="369332"/>
          </a:xfrm>
          <a:prstGeom prst="rect">
            <a:avLst/>
          </a:prstGeom>
        </p:spPr>
        <p:txBody>
          <a:bodyPr wrap="square">
            <a:spAutoFit/>
          </a:bodyPr>
          <a:lstStyle/>
          <a:p>
            <a:pPr algn="ctr"/>
            <a:r>
              <a:rPr lang="en-GB" b="1" dirty="0" smtClean="0"/>
              <a:t>EOM modulation</a:t>
            </a:r>
          </a:p>
        </p:txBody>
      </p:sp>
      <p:sp>
        <p:nvSpPr>
          <p:cNvPr id="7" name="Rettangolo 6"/>
          <p:cNvSpPr/>
          <p:nvPr/>
        </p:nvSpPr>
        <p:spPr>
          <a:xfrm>
            <a:off x="274586" y="3635461"/>
            <a:ext cx="7316208" cy="3139321"/>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Possible alternative: use the frequency </a:t>
            </a:r>
            <a:r>
              <a:rPr lang="en-GB" dirty="0"/>
              <a:t>modulation of an AOM's carrier </a:t>
            </a:r>
            <a:r>
              <a:rPr lang="en-GB" dirty="0" smtClean="0"/>
              <a:t>signal to </a:t>
            </a:r>
            <a:r>
              <a:rPr lang="en-GB" dirty="0"/>
              <a:t>generate </a:t>
            </a:r>
            <a:r>
              <a:rPr lang="en-GB" dirty="0" smtClean="0"/>
              <a:t>two spatially </a:t>
            </a:r>
            <a:r>
              <a:rPr lang="en-GB" dirty="0"/>
              <a:t>and spectrally separated </a:t>
            </a:r>
            <a:r>
              <a:rPr lang="en-GB" dirty="0" smtClean="0"/>
              <a:t>sidebands</a:t>
            </a:r>
            <a:r>
              <a:rPr lang="en-GB" baseline="30000" dirty="0" smtClean="0"/>
              <a:t>1</a:t>
            </a:r>
            <a:r>
              <a:rPr lang="en-GB" dirty="0" smtClean="0"/>
              <a:t>.</a:t>
            </a:r>
          </a:p>
          <a:p>
            <a:pPr marL="285750" indent="-285750" algn="just">
              <a:buClr>
                <a:schemeClr val="accent2"/>
              </a:buClr>
              <a:buFont typeface="Wingdings" panose="05000000000000000000" pitchFamily="2" charset="2"/>
              <a:buChar char="§"/>
            </a:pPr>
            <a:endParaRPr lang="en-GB" dirty="0" smtClean="0"/>
          </a:p>
          <a:p>
            <a:pPr marL="285750" indent="-285750" algn="just">
              <a:buClr>
                <a:schemeClr val="accent2"/>
              </a:buClr>
              <a:buFont typeface="Wingdings" panose="05000000000000000000" pitchFamily="2" charset="2"/>
              <a:buChar char="§"/>
            </a:pPr>
            <a:r>
              <a:rPr lang="en-GB" dirty="0"/>
              <a:t>This approach will need to be deeply studied in order to careful check if it is adaptable to the studied MC case. Indeed, the AOM for CO</a:t>
            </a:r>
            <a:r>
              <a:rPr lang="en-GB" baseline="-25000" dirty="0"/>
              <a:t>2</a:t>
            </a:r>
            <a:r>
              <a:rPr lang="en-GB" dirty="0"/>
              <a:t> lasers are well developed and much cheaper with respect to the related EOM. </a:t>
            </a:r>
            <a:endParaRPr lang="en-GB" dirty="0" smtClean="0"/>
          </a:p>
          <a:p>
            <a:pPr marL="285750" indent="-285750" algn="just">
              <a:buClr>
                <a:schemeClr val="accent2"/>
              </a:buClr>
              <a:buFont typeface="Wingdings" panose="05000000000000000000" pitchFamily="2" charset="2"/>
              <a:buChar char="§"/>
            </a:pPr>
            <a:endParaRPr lang="en-GB" dirty="0" smtClean="0"/>
          </a:p>
          <a:p>
            <a:pPr marL="285750" indent="-285750" algn="just">
              <a:buClr>
                <a:schemeClr val="accent2"/>
              </a:buClr>
              <a:buFont typeface="Wingdings" panose="05000000000000000000" pitchFamily="2" charset="2"/>
              <a:buChar char="§"/>
            </a:pPr>
            <a:r>
              <a:rPr lang="en-GB" dirty="0"/>
              <a:t>The feasibility of this approach it will be one of the highest priorities in the next steps of the development of the MC.</a:t>
            </a:r>
          </a:p>
          <a:p>
            <a:pPr marL="285750" indent="-285750" algn="just">
              <a:buClr>
                <a:schemeClr val="accent2"/>
              </a:buClr>
              <a:buFont typeface="Wingdings" panose="05000000000000000000" pitchFamily="2" charset="2"/>
              <a:buChar char="§"/>
            </a:pPr>
            <a:endParaRPr lang="en-GB" dirty="0"/>
          </a:p>
          <a:p>
            <a:pPr marL="285750" indent="-285750" algn="just">
              <a:buClr>
                <a:schemeClr val="accent2"/>
              </a:buClr>
              <a:buFont typeface="Wingdings" panose="05000000000000000000" pitchFamily="2" charset="2"/>
              <a:buChar char="§"/>
            </a:pPr>
            <a:endParaRPr lang="en-GB" dirty="0"/>
          </a:p>
        </p:txBody>
      </p:sp>
      <p:sp>
        <p:nvSpPr>
          <p:cNvPr id="8" name="Rettangolo 7"/>
          <p:cNvSpPr/>
          <p:nvPr/>
        </p:nvSpPr>
        <p:spPr>
          <a:xfrm>
            <a:off x="308537" y="2072315"/>
            <a:ext cx="11432126" cy="1200329"/>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t>In order to proper lock the cavity, an error signal is needed. This is usually obtained </a:t>
            </a:r>
            <a:r>
              <a:rPr lang="en-GB" dirty="0" smtClean="0"/>
              <a:t>with PDH technique, </a:t>
            </a:r>
            <a:r>
              <a:rPr lang="en-GB" dirty="0"/>
              <a:t>in which the laser beam is modulated with an EOM</a:t>
            </a:r>
            <a:r>
              <a:rPr lang="en-GB" dirty="0" smtClean="0"/>
              <a:t>.</a:t>
            </a:r>
          </a:p>
          <a:p>
            <a:pPr marL="285750" indent="-285750" algn="just">
              <a:buClr>
                <a:schemeClr val="accent2"/>
              </a:buClr>
              <a:buFont typeface="Wingdings" panose="05000000000000000000" pitchFamily="2" charset="2"/>
              <a:buChar char="§"/>
            </a:pPr>
            <a:r>
              <a:rPr lang="en-GB" dirty="0" smtClean="0"/>
              <a:t>Problem </a:t>
            </a:r>
            <a:r>
              <a:rPr lang="en-GB" dirty="0"/>
              <a:t>of this well-known </a:t>
            </a:r>
            <a:r>
              <a:rPr lang="en-GB" dirty="0" smtClean="0"/>
              <a:t>approach: for </a:t>
            </a:r>
            <a:r>
              <a:rPr lang="en-GB" dirty="0"/>
              <a:t>CO</a:t>
            </a:r>
            <a:r>
              <a:rPr lang="en-GB" baseline="-25000" dirty="0"/>
              <a:t>2</a:t>
            </a:r>
            <a:r>
              <a:rPr lang="en-GB" dirty="0"/>
              <a:t> </a:t>
            </a:r>
            <a:r>
              <a:rPr lang="en-GB" dirty="0" smtClean="0"/>
              <a:t>wavelength </a:t>
            </a:r>
            <a:r>
              <a:rPr lang="en-GB" dirty="0"/>
              <a:t>a custom </a:t>
            </a:r>
            <a:r>
              <a:rPr lang="en-GB" dirty="0" smtClean="0"/>
              <a:t>EOM with </a:t>
            </a:r>
            <a:r>
              <a:rPr lang="en-GB" dirty="0"/>
              <a:t>a </a:t>
            </a:r>
            <a:r>
              <a:rPr lang="en-GB" dirty="0" err="1"/>
              <a:t>CdTe</a:t>
            </a:r>
            <a:r>
              <a:rPr lang="en-GB" dirty="0"/>
              <a:t> crystal for modulate the beam is highly expensive.</a:t>
            </a:r>
          </a:p>
        </p:txBody>
      </p:sp>
      <p:sp>
        <p:nvSpPr>
          <p:cNvPr id="9" name="Rettangolo 8"/>
          <p:cNvSpPr/>
          <p:nvPr/>
        </p:nvSpPr>
        <p:spPr>
          <a:xfrm>
            <a:off x="-2" y="3219035"/>
            <a:ext cx="12192002" cy="369332"/>
          </a:xfrm>
          <a:prstGeom prst="rect">
            <a:avLst/>
          </a:prstGeom>
        </p:spPr>
        <p:txBody>
          <a:bodyPr wrap="square">
            <a:spAutoFit/>
          </a:bodyPr>
          <a:lstStyle/>
          <a:p>
            <a:pPr algn="ctr"/>
            <a:r>
              <a:rPr lang="en-GB" b="1" dirty="0" smtClean="0"/>
              <a:t>AOM modulation</a:t>
            </a:r>
          </a:p>
        </p:txBody>
      </p:sp>
      <p:sp>
        <p:nvSpPr>
          <p:cNvPr id="12" name="Segnaposto piè di pagina 10"/>
          <p:cNvSpPr txBox="1">
            <a:spLocks/>
          </p:cNvSpPr>
          <p:nvPr/>
        </p:nvSpPr>
        <p:spPr>
          <a:xfrm>
            <a:off x="158708" y="6242765"/>
            <a:ext cx="10292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baseline="30000" dirty="0" smtClean="0">
                <a:solidFill>
                  <a:schemeClr val="tx1"/>
                </a:solidFill>
              </a:rPr>
              <a:t>1</a:t>
            </a:r>
            <a:r>
              <a:rPr lang="en-GB" dirty="0">
                <a:solidFill>
                  <a:schemeClr val="tx1"/>
                </a:solidFill>
              </a:rPr>
              <a:t>M. Aldous, J. Woods, A. </a:t>
            </a:r>
            <a:r>
              <a:rPr lang="en-GB" dirty="0" err="1">
                <a:solidFill>
                  <a:schemeClr val="tx1"/>
                </a:solidFill>
              </a:rPr>
              <a:t>Dragomir</a:t>
            </a:r>
            <a:r>
              <a:rPr lang="en-GB" dirty="0">
                <a:solidFill>
                  <a:schemeClr val="tx1"/>
                </a:solidFill>
              </a:rPr>
              <a:t>, R. Roy, M. </a:t>
            </a:r>
            <a:r>
              <a:rPr lang="en-GB" dirty="0" err="1">
                <a:solidFill>
                  <a:schemeClr val="tx1"/>
                </a:solidFill>
              </a:rPr>
              <a:t>Himsworth</a:t>
            </a:r>
            <a:r>
              <a:rPr lang="en-GB" dirty="0">
                <a:solidFill>
                  <a:schemeClr val="tx1"/>
                </a:solidFill>
              </a:rPr>
              <a:t>, </a:t>
            </a:r>
            <a:r>
              <a:rPr lang="en-GB" i="1" dirty="0">
                <a:solidFill>
                  <a:schemeClr val="tx1"/>
                </a:solidFill>
              </a:rPr>
              <a:t>Carrier frequency </a:t>
            </a:r>
            <a:r>
              <a:rPr lang="en-GB" i="1" dirty="0" smtClean="0">
                <a:solidFill>
                  <a:schemeClr val="tx1"/>
                </a:solidFill>
              </a:rPr>
              <a:t>modulation </a:t>
            </a:r>
            <a:r>
              <a:rPr lang="en-GB" i="1" dirty="0">
                <a:solidFill>
                  <a:schemeClr val="tx1"/>
                </a:solidFill>
              </a:rPr>
              <a:t>of an acousto-optic modulator for laser stabilization</a:t>
            </a:r>
            <a:r>
              <a:rPr lang="en-GB" dirty="0">
                <a:solidFill>
                  <a:schemeClr val="tx1"/>
                </a:solidFill>
              </a:rPr>
              <a:t>, Optics </a:t>
            </a:r>
            <a:r>
              <a:rPr lang="en-GB" dirty="0" smtClean="0">
                <a:solidFill>
                  <a:schemeClr val="tx1"/>
                </a:solidFill>
              </a:rPr>
              <a:t>Express(2017</a:t>
            </a:r>
            <a:r>
              <a:rPr lang="en-GB" dirty="0">
                <a:solidFill>
                  <a:schemeClr val="tx1"/>
                </a:solidFill>
              </a:rPr>
              <a:t>).</a:t>
            </a:r>
          </a:p>
        </p:txBody>
      </p:sp>
      <p:sp>
        <p:nvSpPr>
          <p:cNvPr id="13"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4094193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Mode cleaner design - results</a:t>
            </a:r>
            <a:endParaRPr lang="en-GB" dirty="0"/>
          </a:p>
        </p:txBody>
      </p:sp>
      <p:sp>
        <p:nvSpPr>
          <p:cNvPr id="3" name="Segnaposto contenuto 2"/>
          <p:cNvSpPr>
            <a:spLocks noGrp="1"/>
          </p:cNvSpPr>
          <p:nvPr>
            <p:ph idx="1"/>
          </p:nvPr>
        </p:nvSpPr>
        <p:spPr/>
        <p:txBody>
          <a:bodyPr/>
          <a:lstStyle/>
          <a:p>
            <a:r>
              <a:rPr lang="en-GB" dirty="0" smtClean="0">
                <a:solidFill>
                  <a:schemeClr val="tx1"/>
                </a:solidFill>
              </a:rPr>
              <a:t>Performed geometrical and mechanical design of the cavity.</a:t>
            </a:r>
          </a:p>
          <a:p>
            <a:endParaRPr lang="en-GB" dirty="0">
              <a:solidFill>
                <a:schemeClr val="tx1"/>
              </a:solidFill>
            </a:endParaRPr>
          </a:p>
          <a:p>
            <a:r>
              <a:rPr lang="en-GB" dirty="0" smtClean="0">
                <a:solidFill>
                  <a:schemeClr val="tx1"/>
                </a:solidFill>
              </a:rPr>
              <a:t>Investigated the most suitable material for its realization.</a:t>
            </a:r>
          </a:p>
          <a:p>
            <a:endParaRPr lang="en-GB" dirty="0">
              <a:solidFill>
                <a:schemeClr val="tx1"/>
              </a:solidFill>
            </a:endParaRPr>
          </a:p>
          <a:p>
            <a:r>
              <a:rPr lang="en-GB" dirty="0" smtClean="0">
                <a:solidFill>
                  <a:schemeClr val="tx1"/>
                </a:solidFill>
              </a:rPr>
              <a:t>Identified a possible (cheaper) alternative of the cavity locking strategy (to be tested…)</a:t>
            </a:r>
          </a:p>
          <a:p>
            <a:endParaRPr lang="en-GB" dirty="0">
              <a:solidFill>
                <a:schemeClr val="tx1"/>
              </a:solidFill>
            </a:endParaRPr>
          </a:p>
          <a:p>
            <a:r>
              <a:rPr lang="en-GB" dirty="0" smtClean="0">
                <a:solidFill>
                  <a:schemeClr val="tx1"/>
                </a:solidFill>
              </a:rPr>
              <a:t>Important upgrade for the </a:t>
            </a:r>
            <a:r>
              <a:rPr lang="en-GB" dirty="0" err="1" smtClean="0">
                <a:solidFill>
                  <a:schemeClr val="tx1"/>
                </a:solidFill>
              </a:rPr>
              <a:t>AdV</a:t>
            </a:r>
            <a:r>
              <a:rPr lang="en-GB" dirty="0" smtClean="0">
                <a:solidFill>
                  <a:schemeClr val="tx1"/>
                </a:solidFill>
              </a:rPr>
              <a:t>+ TCS now designed.</a:t>
            </a:r>
            <a:endParaRPr lang="en-GB" dirty="0">
              <a:solidFill>
                <a:schemeClr val="tx1"/>
              </a:solidFill>
            </a:endParaRPr>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61</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7955570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Optical simulations for </a:t>
            </a:r>
            <a:r>
              <a:rPr lang="en-GB" dirty="0" err="1" smtClean="0"/>
              <a:t>tcs</a:t>
            </a:r>
            <a:r>
              <a:rPr lang="en-GB" dirty="0" smtClean="0"/>
              <a:t> actuation error signal investigation</a:t>
            </a:r>
            <a:endParaRPr lang="en-GB" dirty="0"/>
          </a:p>
        </p:txBody>
      </p:sp>
      <p:sp>
        <p:nvSpPr>
          <p:cNvPr id="3" name="Segnaposto testo 2"/>
          <p:cNvSpPr>
            <a:spLocks noGrp="1"/>
          </p:cNvSpPr>
          <p:nvPr>
            <p:ph type="body" idx="1"/>
          </p:nvPr>
        </p:nvSpPr>
        <p:spPr/>
        <p:txBody>
          <a:bodyPr/>
          <a:lstStyle/>
          <a:p>
            <a:endParaRPr lang="en-GB"/>
          </a:p>
        </p:txBody>
      </p:sp>
      <p:sp>
        <p:nvSpPr>
          <p:cNvPr id="4" name="Segnaposto numero diapositiva 3"/>
          <p:cNvSpPr>
            <a:spLocks noGrp="1"/>
          </p:cNvSpPr>
          <p:nvPr>
            <p:ph type="sldNum" sz="quarter" idx="12"/>
          </p:nvPr>
        </p:nvSpPr>
        <p:spPr>
          <a:xfrm>
            <a:off x="10558297" y="6494159"/>
            <a:ext cx="1052510" cy="365125"/>
          </a:xfrm>
        </p:spPr>
        <p:txBody>
          <a:bodyPr/>
          <a:lstStyle/>
          <a:p>
            <a:fld id="{5CE5AED5-0585-4EAF-A7DF-C2F0C4AB30D7}" type="slidenum">
              <a:rPr lang="en-GB" smtClean="0"/>
              <a:pPr/>
              <a:t>62</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9774248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Error signal investigation</a:t>
            </a:r>
            <a:endParaRPr lang="en-GB" dirty="0"/>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63</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48108" y="4054285"/>
            <a:ext cx="6165189" cy="1998398"/>
          </a:xfrm>
          <a:prstGeom prst="rect">
            <a:avLst/>
          </a:prstGeom>
        </p:spPr>
      </p:pic>
      <p:sp>
        <p:nvSpPr>
          <p:cNvPr id="6" name="Rettangolo 5"/>
          <p:cNvSpPr/>
          <p:nvPr/>
        </p:nvSpPr>
        <p:spPr>
          <a:xfrm>
            <a:off x="376901" y="1830826"/>
            <a:ext cx="11336396" cy="2308324"/>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Chosen sensor: </a:t>
            </a:r>
            <a:r>
              <a:rPr lang="en-GB" i="1" dirty="0" smtClean="0"/>
              <a:t>Phase </a:t>
            </a:r>
            <a:r>
              <a:rPr lang="en-GB" i="1" dirty="0"/>
              <a:t>Camera </a:t>
            </a:r>
            <a:r>
              <a:rPr lang="en-GB" dirty="0"/>
              <a:t>(PC</a:t>
            </a:r>
            <a:r>
              <a:rPr lang="en-GB" dirty="0" smtClean="0"/>
              <a:t>). It </a:t>
            </a:r>
            <a:r>
              <a:rPr lang="en-GB" dirty="0"/>
              <a:t>could provide </a:t>
            </a:r>
            <a:r>
              <a:rPr lang="en-GB" dirty="0" smtClean="0"/>
              <a:t>information </a:t>
            </a:r>
            <a:r>
              <a:rPr lang="en-GB" dirty="0"/>
              <a:t>on the amplitude and on the phase of all the </a:t>
            </a:r>
            <a:r>
              <a:rPr lang="en-GB" dirty="0" smtClean="0"/>
              <a:t>fields </a:t>
            </a:r>
            <a:r>
              <a:rPr lang="en-GB" dirty="0"/>
              <a:t>circulating in the ITF</a:t>
            </a:r>
            <a:r>
              <a:rPr lang="en-GB" dirty="0" smtClean="0"/>
              <a:t>.</a:t>
            </a:r>
          </a:p>
          <a:p>
            <a:pPr marL="285750" indent="-285750" algn="just">
              <a:buClr>
                <a:schemeClr val="accent2"/>
              </a:buClr>
              <a:buFont typeface="Wingdings" panose="05000000000000000000" pitchFamily="2" charset="2"/>
              <a:buChar char="§"/>
            </a:pPr>
            <a:endParaRPr lang="en-GB" dirty="0" smtClean="0"/>
          </a:p>
          <a:p>
            <a:pPr marL="285750" indent="-285750" algn="just">
              <a:buClr>
                <a:schemeClr val="accent2"/>
              </a:buClr>
              <a:buFont typeface="Wingdings" panose="05000000000000000000" pitchFamily="2" charset="2"/>
              <a:buChar char="§"/>
            </a:pPr>
            <a:r>
              <a:rPr lang="en-GB" dirty="0" smtClean="0"/>
              <a:t>PC </a:t>
            </a:r>
            <a:r>
              <a:rPr lang="en-GB" dirty="0"/>
              <a:t>signals could be simulated with a dedicated optical simulations tool: </a:t>
            </a:r>
            <a:r>
              <a:rPr lang="en-GB" b="1" dirty="0"/>
              <a:t>Static Interferometer Simulation (SIS</a:t>
            </a:r>
            <a:r>
              <a:rPr lang="en-GB" dirty="0" smtClean="0"/>
              <a:t>), developed by prof. Hiro Yamamoto of Caltech with whom I collaborated.</a:t>
            </a:r>
            <a:endParaRPr lang="en-GB" dirty="0"/>
          </a:p>
          <a:p>
            <a:pPr marL="285750" indent="-285750" algn="just">
              <a:buClr>
                <a:schemeClr val="accent2"/>
              </a:buClr>
              <a:buFont typeface="Wingdings" panose="05000000000000000000" pitchFamily="2" charset="2"/>
              <a:buChar char="§"/>
            </a:pPr>
            <a:endParaRPr lang="en-GB" dirty="0" smtClean="0"/>
          </a:p>
          <a:p>
            <a:pPr marL="285750" indent="-285750" algn="just">
              <a:buClr>
                <a:schemeClr val="accent2"/>
              </a:buClr>
              <a:buFont typeface="Wingdings" panose="05000000000000000000" pitchFamily="2" charset="2"/>
              <a:buChar char="§"/>
            </a:pPr>
            <a:r>
              <a:rPr lang="en-GB" dirty="0" smtClean="0"/>
              <a:t>SIS </a:t>
            </a:r>
            <a:r>
              <a:rPr lang="en-GB" dirty="0"/>
              <a:t>allows to simulate the detector with many different physical parameters, exploiting then </a:t>
            </a:r>
            <a:r>
              <a:rPr lang="en-GB" dirty="0" smtClean="0"/>
              <a:t>several optical </a:t>
            </a:r>
            <a:r>
              <a:rPr lang="en-GB" dirty="0"/>
              <a:t>layouts, and to check the fields behaviour in </a:t>
            </a:r>
            <a:r>
              <a:rPr lang="en-GB" dirty="0" smtClean="0"/>
              <a:t>various parts </a:t>
            </a:r>
            <a:r>
              <a:rPr lang="en-GB" dirty="0"/>
              <a:t>of the ITF. </a:t>
            </a:r>
          </a:p>
        </p:txBody>
      </p:sp>
      <p:sp>
        <p:nvSpPr>
          <p:cNvPr id="8" name="Rettangolo 7"/>
          <p:cNvSpPr/>
          <p:nvPr/>
        </p:nvSpPr>
        <p:spPr>
          <a:xfrm>
            <a:off x="376901" y="4323366"/>
            <a:ext cx="5171207" cy="1477328"/>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In </a:t>
            </a:r>
            <a:r>
              <a:rPr lang="en-GB" dirty="0"/>
              <a:t>simulating the detector an optical aberration has been induced in the CPs and, examining the PC simulated maps, a linear correlation has been looked for with a physical quantity in order to build an appropriate error signal.</a:t>
            </a:r>
          </a:p>
        </p:txBody>
      </p:sp>
      <p:sp>
        <p:nvSpPr>
          <p:cNvPr id="9"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7276551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58851" y="2032823"/>
            <a:ext cx="5079852" cy="4105876"/>
          </a:xfrm>
          <a:prstGeom prst="rect">
            <a:avLst/>
          </a:prstGeom>
        </p:spPr>
      </p:pic>
      <p:sp>
        <p:nvSpPr>
          <p:cNvPr id="2" name="Titolo 1"/>
          <p:cNvSpPr>
            <a:spLocks noGrp="1"/>
          </p:cNvSpPr>
          <p:nvPr>
            <p:ph type="title"/>
          </p:nvPr>
        </p:nvSpPr>
        <p:spPr/>
        <p:txBody>
          <a:bodyPr/>
          <a:lstStyle/>
          <a:p>
            <a:r>
              <a:rPr lang="en-GB" dirty="0" smtClean="0"/>
              <a:t>Simulations procedure</a:t>
            </a:r>
            <a:endParaRPr lang="en-GB" dirty="0"/>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64</a:t>
            </a:fld>
            <a:endParaRPr lang="en-GB"/>
          </a:p>
        </p:txBody>
      </p:sp>
      <p:sp>
        <p:nvSpPr>
          <p:cNvPr id="8" name="Rettangolo 7"/>
          <p:cNvSpPr/>
          <p:nvPr/>
        </p:nvSpPr>
        <p:spPr>
          <a:xfrm>
            <a:off x="448785" y="1912345"/>
            <a:ext cx="5862258" cy="4801314"/>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Two different </a:t>
            </a:r>
            <a:r>
              <a:rPr lang="en-GB" dirty="0"/>
              <a:t>types of SIS </a:t>
            </a:r>
            <a:r>
              <a:rPr lang="en-GB" dirty="0" smtClean="0"/>
              <a:t>simulations:</a:t>
            </a:r>
          </a:p>
          <a:p>
            <a:pPr marL="342900" indent="-342900" algn="just">
              <a:buClr>
                <a:schemeClr val="accent2"/>
              </a:buClr>
              <a:buFont typeface="Arial" panose="020B0604020202020204" pitchFamily="34" charset="0"/>
              <a:buChar char="•"/>
            </a:pPr>
            <a:r>
              <a:rPr lang="en-GB" dirty="0" smtClean="0"/>
              <a:t>simulations of perfect ITF (design </a:t>
            </a:r>
            <a:r>
              <a:rPr lang="en-GB" dirty="0"/>
              <a:t>optical </a:t>
            </a:r>
            <a:r>
              <a:rPr lang="en-GB" dirty="0" smtClean="0"/>
              <a:t>parameters, no mirror maps </a:t>
            </a:r>
            <a:r>
              <a:rPr lang="en-GB" dirty="0"/>
              <a:t>nor thermal </a:t>
            </a:r>
            <a:r>
              <a:rPr lang="en-GB" dirty="0" smtClean="0"/>
              <a:t>effects); </a:t>
            </a:r>
            <a:endParaRPr lang="en-GB" dirty="0"/>
          </a:p>
          <a:p>
            <a:pPr marL="342900" indent="-342900" algn="just">
              <a:buClr>
                <a:schemeClr val="accent2"/>
              </a:buClr>
              <a:buFont typeface="Arial" panose="020B0604020202020204" pitchFamily="34" charset="0"/>
              <a:buChar char="•"/>
            </a:pPr>
            <a:r>
              <a:rPr lang="en-GB" dirty="0" smtClean="0"/>
              <a:t>simulations with </a:t>
            </a:r>
            <a:r>
              <a:rPr lang="en-GB" dirty="0"/>
              <a:t>the real (</a:t>
            </a:r>
            <a:r>
              <a:rPr lang="en-GB" dirty="0" smtClean="0"/>
              <a:t>measured) optical </a:t>
            </a:r>
            <a:r>
              <a:rPr lang="en-GB" dirty="0"/>
              <a:t>values and taking into account also </a:t>
            </a:r>
            <a:r>
              <a:rPr lang="en-GB" dirty="0" smtClean="0"/>
              <a:t>aberrations.</a:t>
            </a:r>
          </a:p>
          <a:p>
            <a:pPr marL="342900" indent="-342900" algn="just">
              <a:buClr>
                <a:schemeClr val="accent2"/>
              </a:buClr>
              <a:buFont typeface="Wingdings" panose="05000000000000000000" pitchFamily="2" charset="2"/>
              <a:buChar char="§"/>
            </a:pPr>
            <a:endParaRPr lang="en-GB" dirty="0"/>
          </a:p>
          <a:p>
            <a:pPr marL="285750" indent="-285750" algn="just">
              <a:buClr>
                <a:schemeClr val="accent2"/>
              </a:buClr>
              <a:buFont typeface="Wingdings" panose="05000000000000000000" pitchFamily="2" charset="2"/>
              <a:buChar char="§"/>
            </a:pPr>
            <a:r>
              <a:rPr lang="en-GB" dirty="0" smtClean="0"/>
              <a:t>For each simulation type, three </a:t>
            </a:r>
            <a:r>
              <a:rPr lang="en-GB" dirty="0"/>
              <a:t>cases </a:t>
            </a:r>
            <a:r>
              <a:rPr lang="en-GB" dirty="0" smtClean="0"/>
              <a:t>investigated:</a:t>
            </a:r>
          </a:p>
          <a:p>
            <a:pPr marL="457200" indent="-457200" algn="just">
              <a:buClr>
                <a:schemeClr val="accent2"/>
              </a:buClr>
              <a:buFont typeface="Arial" panose="020B0604020202020204" pitchFamily="34" charset="0"/>
              <a:buChar char="•"/>
            </a:pPr>
            <a:r>
              <a:rPr lang="en-GB" dirty="0" smtClean="0"/>
              <a:t>curvature </a:t>
            </a:r>
            <a:r>
              <a:rPr lang="en-GB" dirty="0"/>
              <a:t>aberration induced only in W </a:t>
            </a:r>
            <a:r>
              <a:rPr lang="en-GB" dirty="0" smtClean="0"/>
              <a:t>CP;</a:t>
            </a:r>
          </a:p>
          <a:p>
            <a:pPr marL="457200" indent="-457200" algn="just">
              <a:buClr>
                <a:schemeClr val="accent2"/>
              </a:buClr>
              <a:buFont typeface="Arial" panose="020B0604020202020204" pitchFamily="34" charset="0"/>
              <a:buChar char="•"/>
            </a:pPr>
            <a:r>
              <a:rPr lang="en-GB" dirty="0" smtClean="0"/>
              <a:t>curvature </a:t>
            </a:r>
            <a:r>
              <a:rPr lang="en-GB" dirty="0"/>
              <a:t>aberration induced only in N </a:t>
            </a:r>
            <a:r>
              <a:rPr lang="en-GB" dirty="0" smtClean="0"/>
              <a:t>CP;</a:t>
            </a:r>
          </a:p>
          <a:p>
            <a:pPr marL="457200" indent="-457200" algn="just">
              <a:buClr>
                <a:schemeClr val="accent2"/>
              </a:buClr>
              <a:buFont typeface="Arial" panose="020B0604020202020204" pitchFamily="34" charset="0"/>
              <a:buChar char="•"/>
            </a:pPr>
            <a:r>
              <a:rPr lang="en-GB" dirty="0" smtClean="0"/>
              <a:t>same </a:t>
            </a:r>
            <a:r>
              <a:rPr lang="en-GB" dirty="0"/>
              <a:t>curvature aberration induced in both CPs</a:t>
            </a:r>
            <a:r>
              <a:rPr lang="en-GB" dirty="0" smtClean="0"/>
              <a:t>.</a:t>
            </a:r>
          </a:p>
          <a:p>
            <a:pPr marL="457200" indent="-457200" algn="just">
              <a:buClr>
                <a:schemeClr val="accent2"/>
              </a:buClr>
              <a:buFont typeface="Arial" panose="020B0604020202020204" pitchFamily="34" charset="0"/>
              <a:buChar char="•"/>
            </a:pPr>
            <a:endParaRPr lang="en-GB" dirty="0"/>
          </a:p>
          <a:p>
            <a:pPr marL="285750" indent="-285750" algn="just">
              <a:buClr>
                <a:schemeClr val="accent2"/>
              </a:buClr>
              <a:buFont typeface="Wingdings" panose="05000000000000000000" pitchFamily="2" charset="2"/>
              <a:buChar char="§"/>
            </a:pPr>
            <a:r>
              <a:rPr lang="en-GB" dirty="0" smtClean="0"/>
              <a:t>Quantities </a:t>
            </a:r>
            <a:r>
              <a:rPr lang="en-GB" dirty="0"/>
              <a:t>considered as candidates for an error </a:t>
            </a:r>
            <a:r>
              <a:rPr lang="en-GB" dirty="0" smtClean="0"/>
              <a:t>signal:</a:t>
            </a:r>
            <a:endParaRPr lang="en-GB" dirty="0"/>
          </a:p>
          <a:p>
            <a:pPr marL="342900" indent="-342900" algn="just">
              <a:buClr>
                <a:schemeClr val="accent2"/>
              </a:buClr>
              <a:buFont typeface="Arial" panose="020B0604020202020204" pitchFamily="34" charset="0"/>
              <a:buChar char="•"/>
            </a:pPr>
            <a:r>
              <a:rPr lang="en-GB" dirty="0"/>
              <a:t> beam size extracted from the intensity maps;</a:t>
            </a:r>
          </a:p>
          <a:p>
            <a:pPr marL="342900" indent="-342900" algn="just">
              <a:buClr>
                <a:schemeClr val="accent2"/>
              </a:buClr>
              <a:buFont typeface="Arial" panose="020B0604020202020204" pitchFamily="34" charset="0"/>
              <a:buChar char="•"/>
            </a:pPr>
            <a:r>
              <a:rPr lang="en-GB" dirty="0"/>
              <a:t> curvature extracted from the absolute phase maps;</a:t>
            </a:r>
          </a:p>
          <a:p>
            <a:pPr marL="342900" indent="-342900" algn="just">
              <a:buClr>
                <a:schemeClr val="accent2"/>
              </a:buClr>
              <a:buFont typeface="Arial" panose="020B0604020202020204" pitchFamily="34" charset="0"/>
              <a:buChar char="•"/>
            </a:pPr>
            <a:r>
              <a:rPr lang="en-GB" dirty="0"/>
              <a:t> curvature extracted from the phase difference maps (USB-CAR, LSB-CAR, USB-LSB).</a:t>
            </a:r>
          </a:p>
          <a:p>
            <a:pPr marL="285750" indent="-285750" algn="just">
              <a:buClr>
                <a:schemeClr val="accent2"/>
              </a:buClr>
              <a:buFont typeface="Arial" panose="020B0604020202020204" pitchFamily="34" charset="0"/>
              <a:buChar char="•"/>
            </a:pPr>
            <a:endParaRPr lang="en-GB" dirty="0"/>
          </a:p>
        </p:txBody>
      </p:sp>
      <p:sp>
        <p:nvSpPr>
          <p:cNvPr id="10"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983274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Perfect interferometer case study</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65</a:t>
            </a:fld>
            <a:endParaRPr lang="en-GB" dirty="0"/>
          </a:p>
        </p:txBody>
      </p:sp>
      <p:sp>
        <p:nvSpPr>
          <p:cNvPr id="5" name="Rettangolo 4"/>
          <p:cNvSpPr/>
          <p:nvPr/>
        </p:nvSpPr>
        <p:spPr>
          <a:xfrm>
            <a:off x="2492883" y="1773620"/>
            <a:ext cx="1394484" cy="369332"/>
          </a:xfrm>
          <a:prstGeom prst="rect">
            <a:avLst/>
          </a:prstGeom>
        </p:spPr>
        <p:txBody>
          <a:bodyPr wrap="none">
            <a:spAutoFit/>
          </a:bodyPr>
          <a:lstStyle/>
          <a:p>
            <a:pPr algn="just"/>
            <a:r>
              <a:rPr lang="en-GB" b="1" dirty="0" smtClean="0"/>
              <a:t>Differential</a:t>
            </a:r>
            <a:endParaRPr lang="en-GB" b="1" dirty="0"/>
          </a:p>
        </p:txBody>
      </p:sp>
      <p:sp>
        <p:nvSpPr>
          <p:cNvPr id="6" name="Rettangolo 5"/>
          <p:cNvSpPr/>
          <p:nvPr/>
        </p:nvSpPr>
        <p:spPr>
          <a:xfrm>
            <a:off x="8501513" y="1769182"/>
            <a:ext cx="1215397" cy="369332"/>
          </a:xfrm>
          <a:prstGeom prst="rect">
            <a:avLst/>
          </a:prstGeom>
        </p:spPr>
        <p:txBody>
          <a:bodyPr wrap="none">
            <a:spAutoFit/>
          </a:bodyPr>
          <a:lstStyle/>
          <a:p>
            <a:pPr algn="just"/>
            <a:r>
              <a:rPr lang="en-GB" b="1" dirty="0" smtClean="0"/>
              <a:t>Common</a:t>
            </a:r>
            <a:endParaRPr lang="en-GB" b="1"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7537" y="2093633"/>
            <a:ext cx="4785173" cy="3073005"/>
          </a:xfrm>
          <a:prstGeom prst="rect">
            <a:avLst/>
          </a:prstGeom>
        </p:spPr>
      </p:pic>
      <p:pic>
        <p:nvPicPr>
          <p:cNvPr id="8" name="Immagine 7"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47327" y="5257634"/>
            <a:ext cx="3285592" cy="1297519"/>
          </a:xfrm>
          <a:prstGeom prst="rect">
            <a:avLst/>
          </a:prstGeom>
        </p:spPr>
      </p:pic>
      <p:sp>
        <p:nvSpPr>
          <p:cNvPr id="9"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10" name="Immagin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16723" y="2099665"/>
            <a:ext cx="4984973" cy="3073005"/>
          </a:xfrm>
          <a:prstGeom prst="rect">
            <a:avLst/>
          </a:prstGeom>
        </p:spPr>
      </p:pic>
      <p:pic>
        <p:nvPicPr>
          <p:cNvPr id="11" name="Immagine 10" descr="Ritaglio schermata"/>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68747" y="5229299"/>
            <a:ext cx="3280926" cy="1295676"/>
          </a:xfrm>
          <a:prstGeom prst="rect">
            <a:avLst/>
          </a:prstGeom>
        </p:spPr>
      </p:pic>
      <p:sp>
        <p:nvSpPr>
          <p:cNvPr id="12" name="Rettangolo 11"/>
          <p:cNvSpPr/>
          <p:nvPr/>
        </p:nvSpPr>
        <p:spPr>
          <a:xfrm>
            <a:off x="362459" y="5094659"/>
            <a:ext cx="5679775" cy="1477328"/>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Correlations </a:t>
            </a:r>
            <a:r>
              <a:rPr lang="en-GB" dirty="0"/>
              <a:t>for the two </a:t>
            </a:r>
            <a:r>
              <a:rPr lang="en-GB" dirty="0" smtClean="0"/>
              <a:t>differential aberrations </a:t>
            </a:r>
            <a:r>
              <a:rPr lang="en-GB" dirty="0"/>
              <a:t>are similar </a:t>
            </a:r>
            <a:r>
              <a:rPr lang="en-GB" dirty="0" smtClean="0"/>
              <a:t>(as expected).</a:t>
            </a:r>
          </a:p>
          <a:p>
            <a:pPr marL="285750" indent="-285750" algn="just">
              <a:buClr>
                <a:schemeClr val="accent2"/>
              </a:buClr>
              <a:buFont typeface="Wingdings" panose="05000000000000000000" pitchFamily="2" charset="2"/>
              <a:buChar char="§"/>
            </a:pPr>
            <a:r>
              <a:rPr lang="en-GB" dirty="0"/>
              <a:t>In the design case an aberration has the same weight if it lies in one or in the other detector arms, i.e. there is no unbalance among them.</a:t>
            </a:r>
            <a:endParaRPr lang="en-GB" dirty="0" smtClean="0"/>
          </a:p>
        </p:txBody>
      </p:sp>
      <p:sp>
        <p:nvSpPr>
          <p:cNvPr id="14" name="Rettangolo 13"/>
          <p:cNvSpPr/>
          <p:nvPr/>
        </p:nvSpPr>
        <p:spPr>
          <a:xfrm>
            <a:off x="6249745" y="5110067"/>
            <a:ext cx="5841688" cy="1477328"/>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Correlations </a:t>
            </a:r>
            <a:r>
              <a:rPr lang="en-GB" dirty="0"/>
              <a:t>are nearly twice with respect to the </a:t>
            </a:r>
            <a:r>
              <a:rPr lang="en-GB" dirty="0" smtClean="0"/>
              <a:t>differential one (as expected). </a:t>
            </a:r>
          </a:p>
          <a:p>
            <a:pPr marL="285750" indent="-285750" algn="just">
              <a:buClr>
                <a:schemeClr val="accent2"/>
              </a:buClr>
              <a:buFont typeface="Wingdings" panose="05000000000000000000" pitchFamily="2" charset="2"/>
              <a:buChar char="§"/>
            </a:pPr>
            <a:r>
              <a:rPr lang="en-GB" dirty="0"/>
              <a:t>The combined effect of curvature aberrations in the two arms affects also the signal at the output of the detector, while a single-arm aberration it is not producing this</a:t>
            </a:r>
            <a:r>
              <a:rPr lang="en-GB" dirty="0" smtClean="0"/>
              <a:t>.</a:t>
            </a:r>
            <a:endParaRPr lang="en-GB" dirty="0"/>
          </a:p>
        </p:txBody>
      </p:sp>
    </p:spTree>
    <p:extLst>
      <p:ext uri="{BB962C8B-B14F-4D97-AF65-F5344CB8AC3E}">
        <p14:creationId xmlns:p14="http://schemas.microsoft.com/office/powerpoint/2010/main" xmlns="" val="253641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Real interferometer case study - differential</a:t>
            </a:r>
            <a:endParaRPr lang="en-GB" dirty="0"/>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66</a:t>
            </a:fld>
            <a:endParaRPr lang="en-GB"/>
          </a:p>
        </p:txBody>
      </p:sp>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2933" y="1874363"/>
            <a:ext cx="5166467" cy="3446549"/>
          </a:xfrm>
          <a:prstGeom prst="rect">
            <a:avLst/>
          </a:prstGeom>
        </p:spPr>
      </p:pic>
      <p:pic>
        <p:nvPicPr>
          <p:cNvPr id="6" name="Immagine 5" descr="Ritaglio schermata"/>
          <p:cNvPicPr>
            <a:picLocks noChangeAspect="1"/>
          </p:cNvPicPr>
          <p:nvPr/>
        </p:nvPicPr>
        <p:blipFill rotWithShape="1">
          <a:blip r:embed="rId3" cstate="print">
            <a:extLst>
              <a:ext uri="{28A0092B-C50C-407E-A947-70E740481C1C}">
                <a14:useLocalDpi xmlns:a14="http://schemas.microsoft.com/office/drawing/2010/main" xmlns="" val="0"/>
              </a:ext>
            </a:extLst>
          </a:blip>
          <a:srcRect b="38483"/>
          <a:stretch/>
        </p:blipFill>
        <p:spPr>
          <a:xfrm>
            <a:off x="1182536" y="5328260"/>
            <a:ext cx="3484831" cy="1273268"/>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39710" y="1874364"/>
            <a:ext cx="5197728" cy="3437210"/>
          </a:xfrm>
          <a:prstGeom prst="rect">
            <a:avLst/>
          </a:prstGeom>
        </p:spPr>
      </p:pic>
      <p:pic>
        <p:nvPicPr>
          <p:cNvPr id="8" name="Immagine 7" descr="Ritaglio schermata"/>
          <p:cNvPicPr>
            <a:picLocks noChangeAspect="1"/>
          </p:cNvPicPr>
          <p:nvPr/>
        </p:nvPicPr>
        <p:blipFill rotWithShape="1">
          <a:blip r:embed="rId3" cstate="print">
            <a:extLst>
              <a:ext uri="{28A0092B-C50C-407E-A947-70E740481C1C}">
                <a14:useLocalDpi xmlns:a14="http://schemas.microsoft.com/office/drawing/2010/main" xmlns="" val="0"/>
              </a:ext>
            </a:extLst>
          </a:blip>
          <a:srcRect t="60795" b="1"/>
          <a:stretch/>
        </p:blipFill>
        <p:spPr>
          <a:xfrm>
            <a:off x="7180563" y="5805250"/>
            <a:ext cx="3646210" cy="849031"/>
          </a:xfrm>
          <a:prstGeom prst="rect">
            <a:avLst/>
          </a:prstGeom>
        </p:spPr>
      </p:pic>
      <p:pic>
        <p:nvPicPr>
          <p:cNvPr id="9" name="Immagine 8" descr="Ritaglio schermata"/>
          <p:cNvPicPr>
            <a:picLocks noChangeAspect="1"/>
          </p:cNvPicPr>
          <p:nvPr/>
        </p:nvPicPr>
        <p:blipFill rotWithShape="1">
          <a:blip r:embed="rId5" cstate="print">
            <a:extLst>
              <a:ext uri="{28A0092B-C50C-407E-A947-70E740481C1C}">
                <a14:useLocalDpi xmlns:a14="http://schemas.microsoft.com/office/drawing/2010/main" xmlns="" val="0"/>
              </a:ext>
            </a:extLst>
          </a:blip>
          <a:srcRect t="1897" b="76758"/>
          <a:stretch/>
        </p:blipFill>
        <p:spPr>
          <a:xfrm>
            <a:off x="7180563" y="5327284"/>
            <a:ext cx="3646209" cy="462255"/>
          </a:xfrm>
          <a:prstGeom prst="rect">
            <a:avLst/>
          </a:prstGeom>
        </p:spPr>
      </p:pic>
      <p:sp>
        <p:nvSpPr>
          <p:cNvPr id="10"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6167362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1190" y="695480"/>
            <a:ext cx="11029616" cy="1013800"/>
          </a:xfrm>
        </p:spPr>
        <p:txBody>
          <a:bodyPr/>
          <a:lstStyle/>
          <a:p>
            <a:r>
              <a:rPr lang="en-GB" dirty="0" smtClean="0"/>
              <a:t>Real Interferometer case study</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67</a:t>
            </a:fld>
            <a:endParaRPr lang="en-GB" dirty="0"/>
          </a:p>
        </p:txBody>
      </p:sp>
      <p:pic>
        <p:nvPicPr>
          <p:cNvPr id="5" name="Immagine 4" descr="Ritaglio schermata"/>
          <p:cNvPicPr>
            <a:picLocks noChangeAspect="1"/>
          </p:cNvPicPr>
          <p:nvPr/>
        </p:nvPicPr>
        <p:blipFill rotWithShape="1">
          <a:blip r:embed="rId2" cstate="print">
            <a:extLst>
              <a:ext uri="{28A0092B-C50C-407E-A947-70E740481C1C}">
                <a14:useLocalDpi xmlns:a14="http://schemas.microsoft.com/office/drawing/2010/main" xmlns="" val="0"/>
              </a:ext>
            </a:extLst>
          </a:blip>
          <a:srcRect t="2229"/>
          <a:stretch/>
        </p:blipFill>
        <p:spPr>
          <a:xfrm>
            <a:off x="7191425" y="2921404"/>
            <a:ext cx="3896323" cy="1437186"/>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9256" y="1889388"/>
            <a:ext cx="5306744" cy="3310005"/>
          </a:xfrm>
          <a:prstGeom prst="rect">
            <a:avLst/>
          </a:prstGeom>
        </p:spPr>
      </p:pic>
      <p:pic>
        <p:nvPicPr>
          <p:cNvPr id="7" name="Immagine 6" descr="Ritaglio schermata"/>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1691" y="2095719"/>
            <a:ext cx="4876510" cy="2897341"/>
          </a:xfrm>
          <a:prstGeom prst="rect">
            <a:avLst/>
          </a:prstGeom>
        </p:spPr>
      </p:pic>
      <p:sp>
        <p:nvSpPr>
          <p:cNvPr id="8" name="Rettangolo 7"/>
          <p:cNvSpPr/>
          <p:nvPr/>
        </p:nvSpPr>
        <p:spPr>
          <a:xfrm>
            <a:off x="581190" y="5116725"/>
            <a:ext cx="11237552" cy="1200329"/>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smtClean="0"/>
              <a:t>The </a:t>
            </a:r>
            <a:r>
              <a:rPr lang="en-GB" dirty="0"/>
              <a:t>curvature range </a:t>
            </a:r>
            <a:r>
              <a:rPr lang="en-GB" dirty="0" smtClean="0"/>
              <a:t>detected by </a:t>
            </a:r>
            <a:r>
              <a:rPr lang="en-GB" dirty="0"/>
              <a:t>PC is of the same order of magnitude both for only W CP or only N CP </a:t>
            </a:r>
            <a:r>
              <a:rPr lang="en-GB" dirty="0" err="1" smtClean="0"/>
              <a:t>aberrated</a:t>
            </a:r>
            <a:r>
              <a:rPr lang="en-GB" dirty="0" smtClean="0"/>
              <a:t>, on </a:t>
            </a:r>
            <a:r>
              <a:rPr lang="en-GB" dirty="0"/>
              <a:t>both detector </a:t>
            </a:r>
            <a:r>
              <a:rPr lang="en-GB" dirty="0" smtClean="0"/>
              <a:t>ports, but with a different response on the two arms.</a:t>
            </a:r>
          </a:p>
          <a:p>
            <a:pPr marL="285750" indent="-285750" algn="just">
              <a:buClr>
                <a:schemeClr val="accent2"/>
              </a:buClr>
              <a:buFont typeface="Wingdings" panose="05000000000000000000" pitchFamily="2" charset="2"/>
              <a:buChar char="§"/>
            </a:pPr>
            <a:r>
              <a:rPr lang="en-GB" dirty="0" smtClean="0"/>
              <a:t>Looking </a:t>
            </a:r>
            <a:r>
              <a:rPr lang="en-GB" dirty="0"/>
              <a:t>at the angular coefficients of the fit performed in the common case, it is possible to see that for all the four candidates they are about the sum of the coefficients in the two differential cases, in agreement with what expected. </a:t>
            </a:r>
          </a:p>
        </p:txBody>
      </p:sp>
      <p:sp>
        <p:nvSpPr>
          <p:cNvPr id="10"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11" name="Titolo 1"/>
          <p:cNvSpPr txBox="1">
            <a:spLocks/>
          </p:cNvSpPr>
          <p:nvPr/>
        </p:nvSpPr>
        <p:spPr>
          <a:xfrm>
            <a:off x="582129" y="691673"/>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Real Interferometer case study - common</a:t>
            </a:r>
            <a:endParaRPr lang="en-GB" dirty="0"/>
          </a:p>
        </p:txBody>
      </p:sp>
    </p:spTree>
    <p:extLst>
      <p:ext uri="{BB962C8B-B14F-4D97-AF65-F5344CB8AC3E}">
        <p14:creationId xmlns:p14="http://schemas.microsoft.com/office/powerpoint/2010/main" xmlns="" val="388074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Power mode content</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68</a:t>
            </a:fld>
            <a:endParaRPr lang="en-GB"/>
          </a:p>
        </p:txBody>
      </p:sp>
      <p:sp>
        <p:nvSpPr>
          <p:cNvPr id="5" name="Rettangolo 4"/>
          <p:cNvSpPr/>
          <p:nvPr/>
        </p:nvSpPr>
        <p:spPr>
          <a:xfrm>
            <a:off x="349679" y="1904661"/>
            <a:ext cx="11346787" cy="2862322"/>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smtClean="0"/>
              <a:t>Another figure </a:t>
            </a:r>
            <a:r>
              <a:rPr lang="en-GB" dirty="0"/>
              <a:t>of </a:t>
            </a:r>
            <a:r>
              <a:rPr lang="en-GB" dirty="0" smtClean="0"/>
              <a:t>merit investigated: power </a:t>
            </a:r>
            <a:r>
              <a:rPr lang="en-GB" dirty="0"/>
              <a:t>mode content of the </a:t>
            </a:r>
            <a:r>
              <a:rPr lang="en-GB" dirty="0" smtClean="0"/>
              <a:t>fields </a:t>
            </a:r>
            <a:r>
              <a:rPr lang="en-GB" dirty="0"/>
              <a:t>on </a:t>
            </a:r>
            <a:r>
              <a:rPr lang="en-GB" dirty="0" smtClean="0"/>
              <a:t>the symmetric </a:t>
            </a:r>
            <a:r>
              <a:rPr lang="en-GB" dirty="0"/>
              <a:t>port. </a:t>
            </a:r>
          </a:p>
          <a:p>
            <a:pPr marL="342900" indent="-342900" algn="just">
              <a:buClr>
                <a:schemeClr val="accent2"/>
              </a:buClr>
              <a:buFont typeface="Wingdings" panose="05000000000000000000" pitchFamily="2" charset="2"/>
              <a:buChar char="§"/>
            </a:pPr>
            <a:r>
              <a:rPr lang="en-GB" dirty="0" smtClean="0"/>
              <a:t>The different fields </a:t>
            </a:r>
            <a:r>
              <a:rPr lang="en-GB" dirty="0"/>
              <a:t>power has been decomposed in their mode </a:t>
            </a:r>
            <a:r>
              <a:rPr lang="en-GB" dirty="0" smtClean="0"/>
              <a:t>content both </a:t>
            </a:r>
            <a:r>
              <a:rPr lang="en-GB" dirty="0"/>
              <a:t>in the </a:t>
            </a:r>
            <a:r>
              <a:rPr lang="en-GB" dirty="0" err="1"/>
              <a:t>Hermite</a:t>
            </a:r>
            <a:r>
              <a:rPr lang="en-GB" dirty="0"/>
              <a:t>-Gauss (HG) and Laguerre-Gauss (LG) base. </a:t>
            </a:r>
            <a:endParaRPr lang="en-GB" dirty="0" smtClean="0"/>
          </a:p>
          <a:p>
            <a:pPr marL="342900" indent="-342900" algn="just">
              <a:buClr>
                <a:schemeClr val="accent2"/>
              </a:buClr>
              <a:buFont typeface="Wingdings" panose="05000000000000000000" pitchFamily="2" charset="2"/>
              <a:buChar char="§"/>
            </a:pPr>
            <a:endParaRPr lang="en-GB" dirty="0"/>
          </a:p>
          <a:p>
            <a:pPr marL="342900" indent="-342900" algn="just">
              <a:buClr>
                <a:schemeClr val="accent2"/>
              </a:buClr>
              <a:buFont typeface="Wingdings" panose="05000000000000000000" pitchFamily="2" charset="2"/>
              <a:buChar char="§"/>
            </a:pPr>
            <a:r>
              <a:rPr lang="en-GB" dirty="0" smtClean="0"/>
              <a:t>All </a:t>
            </a:r>
            <a:r>
              <a:rPr lang="en-GB" dirty="0"/>
              <a:t>the modes from the 00 up to the 88 has been computed for the two sideband </a:t>
            </a:r>
            <a:r>
              <a:rPr lang="en-GB" dirty="0" smtClean="0"/>
              <a:t>fields.</a:t>
            </a:r>
          </a:p>
          <a:p>
            <a:pPr marL="342900" indent="-342900" algn="just">
              <a:buClr>
                <a:schemeClr val="accent2"/>
              </a:buClr>
              <a:buFont typeface="Wingdings" panose="05000000000000000000" pitchFamily="2" charset="2"/>
              <a:buChar char="§"/>
            </a:pPr>
            <a:endParaRPr lang="en-GB" dirty="0" smtClean="0"/>
          </a:p>
          <a:p>
            <a:pPr marL="342900" indent="-342900" algn="just">
              <a:buClr>
                <a:schemeClr val="accent2"/>
              </a:buClr>
              <a:buFont typeface="Wingdings" panose="05000000000000000000" pitchFamily="2" charset="2"/>
              <a:buChar char="§"/>
            </a:pPr>
            <a:r>
              <a:rPr lang="en-GB" dirty="0" smtClean="0"/>
              <a:t>Modes selection criteria:</a:t>
            </a:r>
          </a:p>
          <a:p>
            <a:pPr marL="342900" indent="-342900" algn="just">
              <a:buClr>
                <a:schemeClr val="accent2"/>
              </a:buClr>
              <a:buFont typeface="Arial" panose="020B0604020202020204" pitchFamily="34" charset="0"/>
              <a:buChar char="•"/>
            </a:pPr>
            <a:r>
              <a:rPr lang="en-GB" dirty="0" smtClean="0"/>
              <a:t>modes </a:t>
            </a:r>
            <a:r>
              <a:rPr lang="en-GB" dirty="0"/>
              <a:t>showing </a:t>
            </a:r>
            <a:r>
              <a:rPr lang="en-GB" dirty="0" smtClean="0"/>
              <a:t>only linear correlation;</a:t>
            </a:r>
          </a:p>
          <a:p>
            <a:pPr marL="342900" indent="-342900" algn="just">
              <a:buClr>
                <a:schemeClr val="accent2"/>
              </a:buClr>
              <a:buFont typeface="Arial" panose="020B0604020202020204" pitchFamily="34" charset="0"/>
              <a:buChar char="•"/>
            </a:pPr>
            <a:r>
              <a:rPr lang="en-GB" dirty="0" smtClean="0"/>
              <a:t>modes in </a:t>
            </a:r>
            <a:r>
              <a:rPr lang="en-GB" dirty="0"/>
              <a:t>which the linear </a:t>
            </a:r>
            <a:r>
              <a:rPr lang="en-GB" dirty="0" smtClean="0"/>
              <a:t>fit </a:t>
            </a:r>
            <a:r>
              <a:rPr lang="en-GB" dirty="0"/>
              <a:t>resulted in a </a:t>
            </a:r>
            <a:r>
              <a:rPr lang="en-GB" dirty="0" smtClean="0"/>
              <a:t>R</a:t>
            </a:r>
            <a:r>
              <a:rPr lang="en-GB" baseline="30000" dirty="0" smtClean="0"/>
              <a:t>2</a:t>
            </a:r>
            <a:r>
              <a:rPr lang="en-GB" dirty="0" smtClean="0"/>
              <a:t>&gt;0.95;</a:t>
            </a:r>
          </a:p>
          <a:p>
            <a:pPr marL="342900" indent="-342900" algn="just">
              <a:buClr>
                <a:schemeClr val="accent2"/>
              </a:buClr>
              <a:buFont typeface="Arial" panose="020B0604020202020204" pitchFamily="34" charset="0"/>
              <a:buChar char="•"/>
            </a:pPr>
            <a:r>
              <a:rPr lang="en-GB" dirty="0" smtClean="0"/>
              <a:t>modes </a:t>
            </a:r>
            <a:r>
              <a:rPr lang="en-GB" dirty="0"/>
              <a:t>with a power content at least 1% of the total </a:t>
            </a:r>
            <a:r>
              <a:rPr lang="en-GB" dirty="0" smtClean="0"/>
              <a:t>power.</a:t>
            </a:r>
            <a:endParaRPr lang="en-GB" dirty="0"/>
          </a:p>
        </p:txBody>
      </p:sp>
      <p:pic>
        <p:nvPicPr>
          <p:cNvPr id="6" name="Immagine 5"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31415" y="5043982"/>
            <a:ext cx="9613318" cy="1081143"/>
          </a:xfrm>
          <a:prstGeom prst="rect">
            <a:avLst/>
          </a:prstGeom>
        </p:spPr>
      </p:pic>
      <p:sp>
        <p:nvSpPr>
          <p:cNvPr id="7"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1619865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2" cstate="print">
            <a:extLst>
              <a:ext uri="{28A0092B-C50C-407E-A947-70E740481C1C}">
                <a14:useLocalDpi xmlns:a14="http://schemas.microsoft.com/office/drawing/2010/main" xmlns="" val="0"/>
              </a:ext>
            </a:extLst>
          </a:blip>
          <a:srcRect l="53583"/>
          <a:stretch/>
        </p:blipFill>
        <p:spPr>
          <a:xfrm>
            <a:off x="8700825" y="1813294"/>
            <a:ext cx="3067329" cy="4382150"/>
          </a:xfrm>
          <a:prstGeom prst="rect">
            <a:avLst/>
          </a:prstGeom>
        </p:spPr>
      </p:pic>
      <p:sp>
        <p:nvSpPr>
          <p:cNvPr id="2" name="Titolo 1"/>
          <p:cNvSpPr>
            <a:spLocks noGrp="1"/>
          </p:cNvSpPr>
          <p:nvPr>
            <p:ph type="title"/>
          </p:nvPr>
        </p:nvSpPr>
        <p:spPr/>
        <p:txBody>
          <a:bodyPr/>
          <a:lstStyle/>
          <a:p>
            <a:r>
              <a:rPr lang="en-GB" dirty="0" smtClean="0"/>
              <a:t>Power mode content</a:t>
            </a:r>
            <a:endParaRPr lang="en-GB" dirty="0"/>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69</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xmlns="" val="0"/>
              </a:ext>
            </a:extLst>
          </a:blip>
          <a:srcRect r="53192"/>
          <a:stretch/>
        </p:blipFill>
        <p:spPr>
          <a:xfrm>
            <a:off x="5607639" y="1813294"/>
            <a:ext cx="3093186" cy="4382150"/>
          </a:xfrm>
          <a:prstGeom prst="rect">
            <a:avLst/>
          </a:prstGeom>
        </p:spPr>
      </p:pic>
      <p:sp>
        <p:nvSpPr>
          <p:cNvPr id="7" name="Rettangolo 6"/>
          <p:cNvSpPr/>
          <p:nvPr/>
        </p:nvSpPr>
        <p:spPr>
          <a:xfrm>
            <a:off x="407016" y="1972753"/>
            <a:ext cx="5151214" cy="2585323"/>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smtClean="0"/>
              <a:t>Clear </a:t>
            </a:r>
            <a:r>
              <a:rPr lang="en-GB" dirty="0"/>
              <a:t>correlation with </a:t>
            </a:r>
            <a:r>
              <a:rPr lang="en-GB" dirty="0" smtClean="0"/>
              <a:t>the content </a:t>
            </a:r>
            <a:r>
              <a:rPr lang="en-GB" dirty="0"/>
              <a:t>of some modes </a:t>
            </a:r>
            <a:r>
              <a:rPr lang="en-GB" dirty="0" smtClean="0"/>
              <a:t>emerged in the differential case, not in the common one. </a:t>
            </a:r>
          </a:p>
          <a:p>
            <a:pPr marL="342900" indent="-342900" algn="just">
              <a:buClr>
                <a:schemeClr val="accent2"/>
              </a:buClr>
              <a:buFont typeface="Wingdings" panose="05000000000000000000" pitchFamily="2" charset="2"/>
              <a:buChar char="§"/>
            </a:pPr>
            <a:endParaRPr lang="en-GB" dirty="0" smtClean="0"/>
          </a:p>
          <a:p>
            <a:pPr marL="342900" indent="-342900" algn="just">
              <a:buClr>
                <a:schemeClr val="accent2"/>
              </a:buClr>
              <a:buFont typeface="Wingdings" panose="05000000000000000000" pitchFamily="2" charset="2"/>
              <a:buChar char="§"/>
            </a:pPr>
            <a:endParaRPr lang="en-GB" dirty="0" smtClean="0"/>
          </a:p>
          <a:p>
            <a:pPr marL="342900" indent="-342900" algn="just">
              <a:buClr>
                <a:schemeClr val="accent2"/>
              </a:buClr>
              <a:buFont typeface="Wingdings" panose="05000000000000000000" pitchFamily="2" charset="2"/>
              <a:buChar char="§"/>
            </a:pPr>
            <a:r>
              <a:rPr lang="en-GB" dirty="0" smtClean="0"/>
              <a:t>Presence </a:t>
            </a:r>
            <a:r>
              <a:rPr lang="en-GB" dirty="0"/>
              <a:t>of a good correlation also </a:t>
            </a:r>
            <a:r>
              <a:rPr lang="en-GB" dirty="0" smtClean="0"/>
              <a:t>between the </a:t>
            </a:r>
            <a:r>
              <a:rPr lang="en-GB" dirty="0"/>
              <a:t>mode content of the sidebands power at the symmetric port and induced </a:t>
            </a:r>
            <a:r>
              <a:rPr lang="en-GB" dirty="0" smtClean="0"/>
              <a:t>curvature aberration.</a:t>
            </a:r>
          </a:p>
        </p:txBody>
      </p:sp>
    </p:spTree>
    <p:extLst>
      <p:ext uri="{BB962C8B-B14F-4D97-AF65-F5344CB8AC3E}">
        <p14:creationId xmlns:p14="http://schemas.microsoft.com/office/powerpoint/2010/main" xmlns="" val="1275276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Public alerts in o3</a:t>
            </a:r>
            <a:endParaRPr lang="en-GB" dirty="0"/>
          </a:p>
        </p:txBody>
      </p:sp>
      <p:pic>
        <p:nvPicPr>
          <p:cNvPr id="5" name="Segnaposto contenuto 4" descr="Ritaglio schermata"/>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81192" y="1883904"/>
            <a:ext cx="11029616" cy="4528116"/>
          </a:xfrm>
        </p:spPr>
      </p:pic>
      <p:sp>
        <p:nvSpPr>
          <p:cNvPr id="4" name="Segnaposto numero diapositiva 3"/>
          <p:cNvSpPr>
            <a:spLocks noGrp="1"/>
          </p:cNvSpPr>
          <p:nvPr>
            <p:ph type="sldNum" sz="quarter" idx="12"/>
          </p:nvPr>
        </p:nvSpPr>
        <p:spPr>
          <a:xfrm>
            <a:off x="10558300" y="6487548"/>
            <a:ext cx="1052508" cy="365125"/>
          </a:xfrm>
        </p:spPr>
        <p:txBody>
          <a:bodyPr/>
          <a:lstStyle/>
          <a:p>
            <a:fld id="{5CE5AED5-0585-4EAF-A7DF-C2F0C4AB30D7}" type="slidenum">
              <a:rPr lang="en-GB" smtClean="0"/>
              <a:pPr/>
              <a:t>7</a:t>
            </a:fld>
            <a:endParaRPr lang="en-GB"/>
          </a:p>
        </p:txBody>
      </p:sp>
      <p:sp>
        <p:nvSpPr>
          <p:cNvPr id="6"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pic>
        <p:nvPicPr>
          <p:cNvPr id="7" name="Immagine 6">
            <a:extLst>
              <a:ext uri="{FF2B5EF4-FFF2-40B4-BE49-F238E27FC236}">
                <a16:creationId xmlns:a16="http://schemas.microsoft.com/office/drawing/2014/main" xmlns="" id="{13950741-86AD-4627-BAEA-C661F7D37525}"/>
              </a:ext>
            </a:extLst>
          </p:cNvPr>
          <p:cNvPicPr>
            <a:picLocks noChangeAspect="1"/>
          </p:cNvPicPr>
          <p:nvPr/>
        </p:nvPicPr>
        <p:blipFill>
          <a:blip r:embed="rId3" cstate="print"/>
          <a:stretch>
            <a:fillRect/>
          </a:stretch>
        </p:blipFill>
        <p:spPr>
          <a:xfrm>
            <a:off x="6148359" y="3028841"/>
            <a:ext cx="5462449" cy="3052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189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Sis simulations - results</a:t>
            </a:r>
            <a:endParaRPr lang="en-GB" dirty="0"/>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70</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6" name="Segnaposto contenuto 5"/>
          <p:cNvSpPr>
            <a:spLocks noGrp="1"/>
          </p:cNvSpPr>
          <p:nvPr>
            <p:ph idx="1"/>
          </p:nvPr>
        </p:nvSpPr>
        <p:spPr>
          <a:xfrm>
            <a:off x="581192" y="3287138"/>
            <a:ext cx="11029615" cy="1465016"/>
          </a:xfrm>
          <a:prstGeom prst="rect">
            <a:avLst/>
          </a:prstGeom>
        </p:spPr>
        <p:txBody>
          <a:bodyPr wrap="square">
            <a:spAutoFit/>
          </a:bodyPr>
          <a:lstStyle/>
          <a:p>
            <a:pPr algn="just"/>
            <a:r>
              <a:rPr lang="en-GB" dirty="0" smtClean="0">
                <a:solidFill>
                  <a:schemeClr val="tx1"/>
                </a:solidFill>
              </a:rPr>
              <a:t>Simulations </a:t>
            </a:r>
            <a:r>
              <a:rPr lang="en-GB" dirty="0">
                <a:solidFill>
                  <a:schemeClr val="tx1"/>
                </a:solidFill>
              </a:rPr>
              <a:t>of the </a:t>
            </a:r>
            <a:r>
              <a:rPr lang="en-GB" dirty="0" smtClean="0">
                <a:solidFill>
                  <a:schemeClr val="tx1"/>
                </a:solidFill>
              </a:rPr>
              <a:t>ITF have shown the clear </a:t>
            </a:r>
            <a:r>
              <a:rPr lang="en-GB" dirty="0">
                <a:solidFill>
                  <a:schemeClr val="tx1"/>
                </a:solidFill>
              </a:rPr>
              <a:t>presence </a:t>
            </a:r>
            <a:r>
              <a:rPr lang="en-GB" dirty="0" smtClean="0">
                <a:solidFill>
                  <a:schemeClr val="tx1"/>
                </a:solidFill>
              </a:rPr>
              <a:t>of different PC </a:t>
            </a:r>
            <a:r>
              <a:rPr lang="en-GB" dirty="0">
                <a:solidFill>
                  <a:schemeClr val="tx1"/>
                </a:solidFill>
              </a:rPr>
              <a:t>channels to </a:t>
            </a:r>
            <a:r>
              <a:rPr lang="en-GB" dirty="0" smtClean="0">
                <a:solidFill>
                  <a:schemeClr val="tx1"/>
                </a:solidFill>
              </a:rPr>
              <a:t>be used as error signal for TCS.</a:t>
            </a:r>
          </a:p>
          <a:p>
            <a:pPr algn="just"/>
            <a:endParaRPr lang="en-GB" dirty="0">
              <a:solidFill>
                <a:schemeClr val="tx1"/>
              </a:solidFill>
            </a:endParaRPr>
          </a:p>
          <a:p>
            <a:pPr algn="just"/>
            <a:r>
              <a:rPr lang="en-GB" dirty="0" smtClean="0">
                <a:solidFill>
                  <a:schemeClr val="tx1"/>
                </a:solidFill>
              </a:rPr>
              <a:t>Good </a:t>
            </a:r>
            <a:r>
              <a:rPr lang="en-GB" dirty="0">
                <a:solidFill>
                  <a:schemeClr val="tx1"/>
                </a:solidFill>
              </a:rPr>
              <a:t>correlation also </a:t>
            </a:r>
            <a:r>
              <a:rPr lang="en-GB" dirty="0" smtClean="0">
                <a:solidFill>
                  <a:schemeClr val="tx1"/>
                </a:solidFill>
              </a:rPr>
              <a:t>between the </a:t>
            </a:r>
            <a:r>
              <a:rPr lang="en-GB" dirty="0">
                <a:solidFill>
                  <a:schemeClr val="tx1"/>
                </a:solidFill>
              </a:rPr>
              <a:t>mode content of the sidebands power at the symmetric port and induced </a:t>
            </a:r>
            <a:r>
              <a:rPr lang="en-GB" dirty="0" smtClean="0">
                <a:solidFill>
                  <a:schemeClr val="tx1"/>
                </a:solidFill>
              </a:rPr>
              <a:t>curvature aberration, less clear identification of an error signal.</a:t>
            </a:r>
          </a:p>
        </p:txBody>
      </p:sp>
    </p:spTree>
    <p:extLst>
      <p:ext uri="{BB962C8B-B14F-4D97-AF65-F5344CB8AC3E}">
        <p14:creationId xmlns:p14="http://schemas.microsoft.com/office/powerpoint/2010/main" xmlns="" val="149744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Adaptive optics for future </a:t>
            </a:r>
            <a:r>
              <a:rPr lang="en-GB" dirty="0" err="1" smtClean="0"/>
              <a:t>tcs</a:t>
            </a:r>
            <a:endParaRPr lang="en-GB" dirty="0"/>
          </a:p>
        </p:txBody>
      </p:sp>
      <p:sp>
        <p:nvSpPr>
          <p:cNvPr id="3" name="Segnaposto testo 2"/>
          <p:cNvSpPr>
            <a:spLocks noGrp="1"/>
          </p:cNvSpPr>
          <p:nvPr>
            <p:ph type="body" idx="1"/>
          </p:nvPr>
        </p:nvSpPr>
        <p:spPr/>
        <p:txBody>
          <a:bodyPr/>
          <a:lstStyle/>
          <a:p>
            <a:endParaRPr lang="en-GB"/>
          </a:p>
        </p:txBody>
      </p:sp>
      <p:sp>
        <p:nvSpPr>
          <p:cNvPr id="4" name="Segnaposto numero diapositiva 3"/>
          <p:cNvSpPr>
            <a:spLocks noGrp="1"/>
          </p:cNvSpPr>
          <p:nvPr>
            <p:ph type="sldNum" sz="quarter" idx="12"/>
          </p:nvPr>
        </p:nvSpPr>
        <p:spPr>
          <a:xfrm>
            <a:off x="10558297" y="6492875"/>
            <a:ext cx="1052510" cy="365125"/>
          </a:xfrm>
        </p:spPr>
        <p:txBody>
          <a:bodyPr/>
          <a:lstStyle/>
          <a:p>
            <a:fld id="{5CE5AED5-0585-4EAF-A7DF-C2F0C4AB30D7}" type="slidenum">
              <a:rPr lang="en-GB" smtClean="0"/>
              <a:pPr/>
              <a:t>71</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6239283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79111" y="2071539"/>
            <a:ext cx="3536891" cy="2534119"/>
          </a:xfrm>
          <a:prstGeom prst="rect">
            <a:avLst/>
          </a:prstGeom>
        </p:spPr>
      </p:pic>
      <p:sp>
        <p:nvSpPr>
          <p:cNvPr id="2" name="Titolo 1"/>
          <p:cNvSpPr>
            <a:spLocks noGrp="1"/>
          </p:cNvSpPr>
          <p:nvPr>
            <p:ph type="title"/>
          </p:nvPr>
        </p:nvSpPr>
        <p:spPr/>
        <p:txBody>
          <a:bodyPr/>
          <a:lstStyle/>
          <a:p>
            <a:r>
              <a:rPr lang="en-GB" dirty="0" smtClean="0"/>
              <a:t>Not </a:t>
            </a:r>
            <a:r>
              <a:rPr lang="en-GB" dirty="0" err="1" smtClean="0"/>
              <a:t>axi</a:t>
            </a:r>
            <a:r>
              <a:rPr lang="en-GB" dirty="0" smtClean="0"/>
              <a:t>-symmetric aberrations: scanning system</a:t>
            </a:r>
            <a:endParaRPr lang="en-GB" dirty="0"/>
          </a:p>
        </p:txBody>
      </p:sp>
      <p:sp>
        <p:nvSpPr>
          <p:cNvPr id="3" name="Segnaposto contenuto 2"/>
          <p:cNvSpPr>
            <a:spLocks noGrp="1"/>
          </p:cNvSpPr>
          <p:nvPr>
            <p:ph idx="1"/>
          </p:nvPr>
        </p:nvSpPr>
        <p:spPr>
          <a:xfrm>
            <a:off x="581192" y="2180496"/>
            <a:ext cx="8944275" cy="2660775"/>
          </a:xfrm>
        </p:spPr>
        <p:txBody>
          <a:bodyPr>
            <a:normAutofit lnSpcReduction="10000"/>
          </a:bodyPr>
          <a:lstStyle/>
          <a:p>
            <a:pPr algn="just">
              <a:buFont typeface="Wingdings" panose="05000000000000000000" pitchFamily="2" charset="2"/>
              <a:buChar char="§"/>
            </a:pPr>
            <a:r>
              <a:rPr lang="en-GB" dirty="0">
                <a:solidFill>
                  <a:schemeClr val="tx1"/>
                </a:solidFill>
              </a:rPr>
              <a:t>Performed with a modulated CO</a:t>
            </a:r>
            <a:r>
              <a:rPr lang="en-GB" baseline="-25000" dirty="0">
                <a:solidFill>
                  <a:schemeClr val="tx1"/>
                </a:solidFill>
              </a:rPr>
              <a:t>2</a:t>
            </a:r>
            <a:r>
              <a:rPr lang="en-GB" dirty="0">
                <a:solidFill>
                  <a:schemeClr val="tx1"/>
                </a:solidFill>
              </a:rPr>
              <a:t> beam that scans the surface of the compensation plate</a:t>
            </a:r>
            <a:r>
              <a:rPr lang="en-GB" baseline="30000" dirty="0">
                <a:solidFill>
                  <a:schemeClr val="tx1"/>
                </a:solidFill>
              </a:rPr>
              <a:t>1</a:t>
            </a:r>
            <a:r>
              <a:rPr lang="en-GB" dirty="0">
                <a:solidFill>
                  <a:schemeClr val="tx1"/>
                </a:solidFill>
              </a:rPr>
              <a:t>.</a:t>
            </a:r>
          </a:p>
          <a:p>
            <a:pPr marL="342900" indent="-342900" algn="just">
              <a:buFont typeface="Arial" panose="020B0604020202020204" pitchFamily="34" charset="0"/>
              <a:buChar char="•"/>
            </a:pPr>
            <a:r>
              <a:rPr lang="en-GB" dirty="0" smtClean="0">
                <a:solidFill>
                  <a:schemeClr val="tx1"/>
                </a:solidFill>
              </a:rPr>
              <a:t>CO</a:t>
            </a:r>
            <a:r>
              <a:rPr lang="en-GB" baseline="-25000" dirty="0" smtClean="0">
                <a:solidFill>
                  <a:schemeClr val="tx1"/>
                </a:solidFill>
              </a:rPr>
              <a:t>2</a:t>
            </a:r>
            <a:r>
              <a:rPr lang="en-GB" dirty="0" smtClean="0">
                <a:solidFill>
                  <a:schemeClr val="tx1"/>
                </a:solidFill>
              </a:rPr>
              <a:t> </a:t>
            </a:r>
            <a:r>
              <a:rPr lang="en-GB" dirty="0">
                <a:solidFill>
                  <a:schemeClr val="tx1"/>
                </a:solidFill>
              </a:rPr>
              <a:t>beam spot scanned along a raster map 25x25.</a:t>
            </a:r>
          </a:p>
          <a:p>
            <a:pPr marL="342900" indent="-342900" algn="just">
              <a:buFont typeface="Arial" panose="020B0604020202020204" pitchFamily="34" charset="0"/>
              <a:buChar char="•"/>
            </a:pPr>
            <a:r>
              <a:rPr lang="en-GB" dirty="0">
                <a:solidFill>
                  <a:schemeClr val="tx1"/>
                </a:solidFill>
              </a:rPr>
              <a:t>Beam intensity modulated with </a:t>
            </a:r>
            <a:r>
              <a:rPr lang="en-GB" dirty="0" err="1">
                <a:solidFill>
                  <a:schemeClr val="tx1"/>
                </a:solidFill>
              </a:rPr>
              <a:t>acusto</a:t>
            </a:r>
            <a:r>
              <a:rPr lang="en-GB" dirty="0">
                <a:solidFill>
                  <a:schemeClr val="tx1"/>
                </a:solidFill>
              </a:rPr>
              <a:t>-optic modulator.</a:t>
            </a:r>
          </a:p>
          <a:p>
            <a:pPr marL="342900" indent="-342900" algn="just">
              <a:buFont typeface="Arial" panose="020B0604020202020204" pitchFamily="34" charset="0"/>
              <a:buChar char="•"/>
            </a:pPr>
            <a:r>
              <a:rPr lang="en-GB" dirty="0">
                <a:solidFill>
                  <a:schemeClr val="tx1"/>
                </a:solidFill>
              </a:rPr>
              <a:t>Target heating pattern is obtained as a sum of all the spots in the raster scan</a:t>
            </a:r>
            <a:r>
              <a:rPr lang="en-GB" dirty="0" smtClean="0">
                <a:solidFill>
                  <a:schemeClr val="tx1"/>
                </a:solidFill>
              </a:rPr>
              <a:t>.</a:t>
            </a:r>
          </a:p>
          <a:p>
            <a:pPr algn="just">
              <a:buFont typeface="Wingdings" panose="05000000000000000000" pitchFamily="2" charset="2"/>
              <a:buChar char="§"/>
            </a:pPr>
            <a:endParaRPr lang="en-GB" dirty="0" smtClean="0">
              <a:solidFill>
                <a:schemeClr val="tx1"/>
              </a:solidFill>
            </a:endParaRPr>
          </a:p>
          <a:p>
            <a:pPr algn="just">
              <a:buFont typeface="Wingdings" panose="05000000000000000000" pitchFamily="2" charset="2"/>
              <a:buChar char="§"/>
            </a:pPr>
            <a:r>
              <a:rPr lang="en-GB" dirty="0" smtClean="0">
                <a:solidFill>
                  <a:schemeClr val="tx1"/>
                </a:solidFill>
              </a:rPr>
              <a:t>Problem</a:t>
            </a:r>
            <a:r>
              <a:rPr lang="en-GB" dirty="0">
                <a:solidFill>
                  <a:schemeClr val="tx1"/>
                </a:solidFill>
              </a:rPr>
              <a:t>: this actuation method introduce noise in the sensitive bandwidth of the detector through coupling mechanisms (mainly </a:t>
            </a:r>
            <a:r>
              <a:rPr lang="en-GB" dirty="0" err="1">
                <a:solidFill>
                  <a:schemeClr val="tx1"/>
                </a:solidFill>
              </a:rPr>
              <a:t>thermorefractive</a:t>
            </a:r>
            <a:r>
              <a:rPr lang="en-GB" dirty="0">
                <a:solidFill>
                  <a:schemeClr val="tx1"/>
                </a:solidFill>
              </a:rPr>
              <a:t> noise and radiation pressure noise).</a:t>
            </a:r>
          </a:p>
          <a:p>
            <a:pPr marL="342900" indent="-342900" algn="just">
              <a:buFont typeface="Arial" panose="020B0604020202020204" pitchFamily="34" charset="0"/>
              <a:buChar char="•"/>
            </a:pPr>
            <a:endParaRPr lang="en-GB" dirty="0">
              <a:solidFill>
                <a:schemeClr val="tx1"/>
              </a:solidFill>
            </a:endParaRP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72</a:t>
            </a:fld>
            <a:endParaRPr lang="en-GB"/>
          </a:p>
        </p:txBody>
      </p:sp>
      <p:sp>
        <p:nvSpPr>
          <p:cNvPr id="7"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9" name="Segnaposto piè di pagina 10"/>
          <p:cNvSpPr txBox="1">
            <a:spLocks/>
          </p:cNvSpPr>
          <p:nvPr/>
        </p:nvSpPr>
        <p:spPr>
          <a:xfrm>
            <a:off x="158709" y="6336545"/>
            <a:ext cx="79099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dirty="0" smtClean="0">
                <a:solidFill>
                  <a:prstClr val="black"/>
                </a:solidFill>
              </a:rPr>
              <a:t>1</a:t>
            </a:r>
            <a:r>
              <a:rPr lang="en-GB" dirty="0" smtClean="0">
                <a:solidFill>
                  <a:prstClr val="black"/>
                </a:solidFill>
              </a:rPr>
              <a:t>R. C. Lawrence, </a:t>
            </a:r>
            <a:r>
              <a:rPr lang="en-GB" i="1" dirty="0" smtClean="0">
                <a:solidFill>
                  <a:prstClr val="black"/>
                </a:solidFill>
              </a:rPr>
              <a:t>Active </a:t>
            </a:r>
            <a:r>
              <a:rPr lang="en-GB" i="1" dirty="0" err="1" smtClean="0">
                <a:solidFill>
                  <a:prstClr val="black"/>
                </a:solidFill>
              </a:rPr>
              <a:t>Wavefront</a:t>
            </a:r>
            <a:r>
              <a:rPr lang="en-GB" i="1" dirty="0" smtClean="0">
                <a:solidFill>
                  <a:prstClr val="black"/>
                </a:solidFill>
              </a:rPr>
              <a:t> Correction in Laser Interferometric Gravitational Wave Detectors</a:t>
            </a:r>
            <a:r>
              <a:rPr lang="en-GB" dirty="0" smtClean="0">
                <a:solidFill>
                  <a:prstClr val="black"/>
                </a:solidFill>
              </a:rPr>
              <a:t>, Ph.D. thesis (MIT, 2003)</a:t>
            </a:r>
            <a:endParaRPr lang="en-GB" dirty="0">
              <a:solidFill>
                <a:prstClr val="black"/>
              </a:solidFill>
            </a:endParaRPr>
          </a:p>
        </p:txBody>
      </p:sp>
      <p:sp>
        <p:nvSpPr>
          <p:cNvPr id="10" name="Rettangolo 9"/>
          <p:cNvSpPr/>
          <p:nvPr/>
        </p:nvSpPr>
        <p:spPr>
          <a:xfrm>
            <a:off x="581191" y="4974232"/>
            <a:ext cx="10397220" cy="369332"/>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b="1" dirty="0" smtClean="0"/>
              <a:t>Deformable </a:t>
            </a:r>
            <a:r>
              <a:rPr lang="en-GB" b="1" dirty="0"/>
              <a:t>Mirror</a:t>
            </a:r>
            <a:r>
              <a:rPr lang="en-GB" dirty="0"/>
              <a:t> (</a:t>
            </a:r>
            <a:r>
              <a:rPr lang="en-GB" b="1" dirty="0"/>
              <a:t>DM</a:t>
            </a:r>
            <a:r>
              <a:rPr lang="en-GB" dirty="0"/>
              <a:t>) studied as possible future actuator.</a:t>
            </a:r>
          </a:p>
        </p:txBody>
      </p:sp>
      <p:cxnSp>
        <p:nvCxnSpPr>
          <p:cNvPr id="11" name="Connettore 2 10"/>
          <p:cNvCxnSpPr>
            <a:endCxn id="10" idx="0"/>
          </p:cNvCxnSpPr>
          <p:nvPr/>
        </p:nvCxnSpPr>
        <p:spPr>
          <a:xfrm>
            <a:off x="5778110" y="4605658"/>
            <a:ext cx="1691" cy="36857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581190" y="5956137"/>
            <a:ext cx="12191999" cy="369332"/>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Advantage: the applied correction is static and </a:t>
            </a:r>
            <a:r>
              <a:rPr lang="en-GB" dirty="0" smtClean="0"/>
              <a:t>adaptive. Noise coming from surface scan is removed. </a:t>
            </a:r>
            <a:endParaRPr lang="en-GB" dirty="0"/>
          </a:p>
        </p:txBody>
      </p:sp>
      <p:sp>
        <p:nvSpPr>
          <p:cNvPr id="13" name="Rettangolo 12"/>
          <p:cNvSpPr/>
          <p:nvPr/>
        </p:nvSpPr>
        <p:spPr>
          <a:xfrm>
            <a:off x="581190" y="5320187"/>
            <a:ext cx="11029618" cy="646331"/>
          </a:xfrm>
          <a:prstGeom prst="rect">
            <a:avLst/>
          </a:prstGeom>
        </p:spPr>
        <p:txBody>
          <a:bodyPr wrap="square">
            <a:spAutoFit/>
          </a:bodyPr>
          <a:lstStyle/>
          <a:p>
            <a:pPr marL="342900" lvl="0" indent="-342900">
              <a:buClr>
                <a:schemeClr val="accent2"/>
              </a:buClr>
              <a:buFont typeface="Wingdings" panose="05000000000000000000" pitchFamily="2" charset="2"/>
              <a:buChar char="§"/>
              <a:defRPr/>
            </a:pPr>
            <a:r>
              <a:rPr lang="en-GB" dirty="0"/>
              <a:t>Goal: proper </a:t>
            </a:r>
            <a:r>
              <a:rPr lang="en-GB" dirty="0" smtClean="0"/>
              <a:t>shape </a:t>
            </a:r>
            <a:r>
              <a:rPr lang="en-GB" dirty="0"/>
              <a:t>the laser beam, producing a specific intensity </a:t>
            </a:r>
            <a:r>
              <a:rPr lang="en-GB" dirty="0" smtClean="0"/>
              <a:t>pattern on </a:t>
            </a:r>
            <a:r>
              <a:rPr lang="en-GB" dirty="0"/>
              <a:t>an image plane by </a:t>
            </a:r>
            <a:r>
              <a:rPr lang="en-GB" dirty="0" smtClean="0"/>
              <a:t>applying </a:t>
            </a:r>
            <a:r>
              <a:rPr lang="en-GB" dirty="0"/>
              <a:t>a phase imprint in an object plane. </a:t>
            </a:r>
          </a:p>
        </p:txBody>
      </p:sp>
    </p:spTree>
    <p:extLst>
      <p:ext uri="{BB962C8B-B14F-4D97-AF65-F5344CB8AC3E}">
        <p14:creationId xmlns:p14="http://schemas.microsoft.com/office/powerpoint/2010/main" xmlns="" val="10881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6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smtClean="0"/>
              <a:t>Deformable mirror</a:t>
            </a:r>
            <a:endParaRPr lang="en-GB" dirty="0"/>
          </a:p>
        </p:txBody>
      </p:sp>
      <p:sp>
        <p:nvSpPr>
          <p:cNvPr id="4" name="Segnaposto numero diapositiva 3"/>
          <p:cNvSpPr>
            <a:spLocks noGrp="1"/>
          </p:cNvSpPr>
          <p:nvPr>
            <p:ph type="sldNum" sz="quarter" idx="12"/>
          </p:nvPr>
        </p:nvSpPr>
        <p:spPr>
          <a:xfrm>
            <a:off x="10558300" y="6505490"/>
            <a:ext cx="1052508" cy="365125"/>
          </a:xfrm>
        </p:spPr>
        <p:txBody>
          <a:bodyPr/>
          <a:lstStyle/>
          <a:p>
            <a:fld id="{5CE5AED5-0585-4EAF-A7DF-C2F0C4AB30D7}" type="slidenum">
              <a:rPr lang="en-GB" smtClean="0"/>
              <a:pPr/>
              <a:t>73</a:t>
            </a:fld>
            <a:endParaRPr lang="en-GB" dirty="0"/>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6" name="Rettangolo 5"/>
          <p:cNvSpPr/>
          <p:nvPr/>
        </p:nvSpPr>
        <p:spPr>
          <a:xfrm>
            <a:off x="441303" y="1889333"/>
            <a:ext cx="11311261" cy="923330"/>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DM: optic whose surface can be deformed in order to proper correct optical aberrations. </a:t>
            </a:r>
            <a:endParaRPr lang="en-GB" dirty="0" smtClean="0"/>
          </a:p>
          <a:p>
            <a:pPr marL="342900" indent="-342900" algn="just">
              <a:buClr>
                <a:schemeClr val="accent2"/>
              </a:buClr>
              <a:buFont typeface="Wingdings" panose="05000000000000000000" pitchFamily="2" charset="2"/>
              <a:buChar char="§"/>
            </a:pPr>
            <a:r>
              <a:rPr lang="en-GB" dirty="0" smtClean="0"/>
              <a:t>Under </a:t>
            </a:r>
            <a:r>
              <a:rPr lang="en-GB" dirty="0"/>
              <a:t>the DM surface </a:t>
            </a:r>
            <a:r>
              <a:rPr lang="en-GB" dirty="0" smtClean="0"/>
              <a:t>actuators </a:t>
            </a:r>
            <a:r>
              <a:rPr lang="en-GB" dirty="0"/>
              <a:t>are placed </a:t>
            </a:r>
            <a:r>
              <a:rPr lang="en-GB" dirty="0" smtClean="0"/>
              <a:t>through </a:t>
            </a:r>
            <a:r>
              <a:rPr lang="en-GB" dirty="0"/>
              <a:t>which the activation with specific values of applied voltage allow to obtain the required surface deformation.</a:t>
            </a:r>
          </a:p>
        </p:txBody>
      </p:sp>
      <p:sp>
        <p:nvSpPr>
          <p:cNvPr id="8" name="Rettangolo 7"/>
          <p:cNvSpPr/>
          <p:nvPr/>
        </p:nvSpPr>
        <p:spPr>
          <a:xfrm>
            <a:off x="442977" y="2823127"/>
            <a:ext cx="5981934" cy="1477328"/>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Prototype developed by </a:t>
            </a:r>
            <a:r>
              <a:rPr lang="en-GB" dirty="0" err="1" smtClean="0"/>
              <a:t>Adaptica</a:t>
            </a:r>
            <a:r>
              <a:rPr lang="en-GB" dirty="0" smtClean="0"/>
              <a:t>. Features</a:t>
            </a:r>
            <a:r>
              <a:rPr lang="en-GB" dirty="0"/>
              <a:t>:</a:t>
            </a:r>
          </a:p>
          <a:p>
            <a:pPr marL="285750" indent="-285750" algn="just">
              <a:buClr>
                <a:schemeClr val="accent2"/>
              </a:buClr>
              <a:buFont typeface="Arial" panose="020B0604020202020204" pitchFamily="34" charset="0"/>
              <a:buChar char="•"/>
            </a:pPr>
            <a:r>
              <a:rPr lang="en-GB" dirty="0"/>
              <a:t>40 mm in diameter;</a:t>
            </a:r>
          </a:p>
          <a:p>
            <a:pPr marL="285750" indent="-285750" algn="just">
              <a:buClr>
                <a:schemeClr val="accent2"/>
              </a:buClr>
              <a:buFont typeface="Arial" panose="020B0604020202020204" pitchFamily="34" charset="0"/>
              <a:buChar char="•"/>
            </a:pPr>
            <a:r>
              <a:rPr lang="en-GB" dirty="0"/>
              <a:t>144 piezo-electric actuators placed under its membrane in 6 concentrically circular regions;</a:t>
            </a:r>
          </a:p>
          <a:p>
            <a:pPr marL="285750" indent="-285750" algn="just">
              <a:buClr>
                <a:schemeClr val="accent2"/>
              </a:buClr>
              <a:buFont typeface="Arial" panose="020B0604020202020204" pitchFamily="34" charset="0"/>
              <a:buChar char="•"/>
            </a:pPr>
            <a:r>
              <a:rPr lang="en-GB" dirty="0"/>
              <a:t>push-pull actuators</a:t>
            </a:r>
            <a:r>
              <a:rPr lang="en-GB" dirty="0" smtClean="0"/>
              <a:t>.</a:t>
            </a:r>
            <a:endParaRPr lang="en-GB"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05353" y="5297491"/>
            <a:ext cx="2153802" cy="1211514"/>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47658" y="5293976"/>
            <a:ext cx="2153802" cy="1211514"/>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548662" y="5293976"/>
            <a:ext cx="2153802" cy="1211514"/>
          </a:xfrm>
          <a:prstGeom prst="rect">
            <a:avLst/>
          </a:prstGeom>
        </p:spPr>
      </p:pic>
      <p:sp>
        <p:nvSpPr>
          <p:cNvPr id="12" name="Rettangolo 11"/>
          <p:cNvSpPr/>
          <p:nvPr/>
        </p:nvSpPr>
        <p:spPr>
          <a:xfrm>
            <a:off x="441303" y="5570902"/>
            <a:ext cx="2813665" cy="646331"/>
          </a:xfrm>
          <a:prstGeom prst="rect">
            <a:avLst/>
          </a:prstGeom>
        </p:spPr>
        <p:txBody>
          <a:bodyPr wrap="square">
            <a:spAutoFit/>
          </a:bodyPr>
          <a:lstStyle/>
          <a:p>
            <a:pPr marL="285750" indent="-285750" algn="just">
              <a:buClr>
                <a:schemeClr val="accent2"/>
              </a:buClr>
              <a:buFont typeface="Wingdings" panose="05000000000000000000" pitchFamily="2" charset="2"/>
              <a:buChar char="§"/>
            </a:pPr>
            <a:r>
              <a:rPr lang="en-GB" dirty="0"/>
              <a:t>Single-actuator activation check (intensity</a:t>
            </a:r>
            <a:r>
              <a:rPr lang="en-GB" dirty="0" smtClean="0"/>
              <a:t>)</a:t>
            </a:r>
            <a:endParaRPr lang="en-GB" dirty="0"/>
          </a:p>
        </p:txBody>
      </p:sp>
      <p:sp>
        <p:nvSpPr>
          <p:cNvPr id="13" name="Rettangolo 12"/>
          <p:cNvSpPr/>
          <p:nvPr/>
        </p:nvSpPr>
        <p:spPr>
          <a:xfrm>
            <a:off x="3900044" y="4974766"/>
            <a:ext cx="1451038" cy="369332"/>
          </a:xfrm>
          <a:prstGeom prst="rect">
            <a:avLst/>
          </a:prstGeom>
        </p:spPr>
        <p:txBody>
          <a:bodyPr wrap="none">
            <a:spAutoFit/>
          </a:bodyPr>
          <a:lstStyle/>
          <a:p>
            <a:pPr algn="just"/>
            <a:r>
              <a:rPr lang="en-GB" dirty="0"/>
              <a:t>No activation</a:t>
            </a:r>
          </a:p>
        </p:txBody>
      </p:sp>
      <p:sp>
        <p:nvSpPr>
          <p:cNvPr id="14" name="Rettangolo 13"/>
          <p:cNvSpPr/>
          <p:nvPr/>
        </p:nvSpPr>
        <p:spPr>
          <a:xfrm>
            <a:off x="6591814" y="4974766"/>
            <a:ext cx="1580882" cy="369332"/>
          </a:xfrm>
          <a:prstGeom prst="rect">
            <a:avLst/>
          </a:prstGeom>
        </p:spPr>
        <p:txBody>
          <a:bodyPr wrap="none">
            <a:spAutoFit/>
          </a:bodyPr>
          <a:lstStyle/>
          <a:p>
            <a:pPr algn="just"/>
            <a:r>
              <a:rPr lang="en-GB" dirty="0"/>
              <a:t>Push activation</a:t>
            </a:r>
          </a:p>
        </p:txBody>
      </p:sp>
      <p:sp>
        <p:nvSpPr>
          <p:cNvPr id="15" name="Rettangolo 14"/>
          <p:cNvSpPr/>
          <p:nvPr/>
        </p:nvSpPr>
        <p:spPr>
          <a:xfrm>
            <a:off x="9338369" y="4974766"/>
            <a:ext cx="1479892" cy="369332"/>
          </a:xfrm>
          <a:prstGeom prst="rect">
            <a:avLst/>
          </a:prstGeom>
        </p:spPr>
        <p:txBody>
          <a:bodyPr wrap="none">
            <a:spAutoFit/>
          </a:bodyPr>
          <a:lstStyle/>
          <a:p>
            <a:pPr algn="just"/>
            <a:r>
              <a:rPr lang="en-GB" dirty="0"/>
              <a:t>Pull activation</a:t>
            </a:r>
          </a:p>
        </p:txBody>
      </p:sp>
      <p:sp>
        <p:nvSpPr>
          <p:cNvPr id="16" name="Rettangolo 15"/>
          <p:cNvSpPr/>
          <p:nvPr/>
        </p:nvSpPr>
        <p:spPr>
          <a:xfrm>
            <a:off x="411979" y="4426904"/>
            <a:ext cx="7243482" cy="369332"/>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Characterization performed with a solid state laser (</a:t>
            </a:r>
            <a:r>
              <a:rPr lang="el-GR" dirty="0">
                <a:ea typeface="Cambria Math" panose="02040503050406030204" pitchFamily="18" charset="0"/>
              </a:rPr>
              <a:t>λ</a:t>
            </a:r>
            <a:r>
              <a:rPr lang="it-IT" dirty="0">
                <a:ea typeface="Cambria Math" panose="02040503050406030204" pitchFamily="18" charset="0"/>
              </a:rPr>
              <a:t>=</a:t>
            </a:r>
            <a:r>
              <a:rPr lang="en-GB" dirty="0"/>
              <a:t>532 nm).</a:t>
            </a:r>
          </a:p>
        </p:txBody>
      </p:sp>
      <p:pic>
        <p:nvPicPr>
          <p:cNvPr id="17" name="Immagine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511807" y="2505195"/>
            <a:ext cx="2240757" cy="2232408"/>
          </a:xfrm>
          <a:prstGeom prst="rect">
            <a:avLst/>
          </a:prstGeom>
        </p:spPr>
      </p:pic>
      <p:pic>
        <p:nvPicPr>
          <p:cNvPr id="18" name="Immagine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252819" y="2505195"/>
            <a:ext cx="2232408" cy="2232408"/>
          </a:xfrm>
          <a:prstGeom prst="rect">
            <a:avLst/>
          </a:prstGeom>
        </p:spPr>
      </p:pic>
      <p:sp>
        <p:nvSpPr>
          <p:cNvPr id="19" name="CasellaDiTesto 18"/>
          <p:cNvSpPr txBox="1"/>
          <p:nvPr/>
        </p:nvSpPr>
        <p:spPr>
          <a:xfrm>
            <a:off x="7988344" y="2505195"/>
            <a:ext cx="1020792" cy="369332"/>
          </a:xfrm>
          <a:prstGeom prst="rect">
            <a:avLst/>
          </a:prstGeom>
          <a:noFill/>
        </p:spPr>
        <p:txBody>
          <a:bodyPr wrap="none" rtlCol="0">
            <a:spAutoFit/>
          </a:bodyPr>
          <a:lstStyle/>
          <a:p>
            <a:r>
              <a:rPr lang="it-IT" dirty="0">
                <a:solidFill>
                  <a:schemeClr val="bg1">
                    <a:lumMod val="95000"/>
                  </a:schemeClr>
                </a:solidFill>
              </a:rPr>
              <a:t>TARGET</a:t>
            </a:r>
          </a:p>
        </p:txBody>
      </p:sp>
      <p:sp>
        <p:nvSpPr>
          <p:cNvPr id="20" name="CasellaDiTesto 19"/>
          <p:cNvSpPr txBox="1"/>
          <p:nvPr/>
        </p:nvSpPr>
        <p:spPr>
          <a:xfrm>
            <a:off x="10022030" y="2505195"/>
            <a:ext cx="1200970" cy="369332"/>
          </a:xfrm>
          <a:prstGeom prst="rect">
            <a:avLst/>
          </a:prstGeom>
          <a:noFill/>
        </p:spPr>
        <p:txBody>
          <a:bodyPr wrap="none" rtlCol="0">
            <a:spAutoFit/>
          </a:bodyPr>
          <a:lstStyle/>
          <a:p>
            <a:r>
              <a:rPr lang="it-IT" dirty="0">
                <a:solidFill>
                  <a:schemeClr val="bg1">
                    <a:lumMod val="95000"/>
                  </a:schemeClr>
                </a:solidFill>
              </a:rPr>
              <a:t>DM 12x12</a:t>
            </a:r>
          </a:p>
        </p:txBody>
      </p:sp>
      <p:sp>
        <p:nvSpPr>
          <p:cNvPr id="22" name="Rettangolo 21"/>
          <p:cNvSpPr/>
          <p:nvPr/>
        </p:nvSpPr>
        <p:spPr>
          <a:xfrm>
            <a:off x="8021540" y="4681349"/>
            <a:ext cx="3074217" cy="369332"/>
          </a:xfrm>
          <a:prstGeom prst="rect">
            <a:avLst/>
          </a:prstGeom>
        </p:spPr>
        <p:txBody>
          <a:bodyPr wrap="square">
            <a:spAutoFit/>
          </a:bodyPr>
          <a:lstStyle/>
          <a:p>
            <a:pPr algn="just"/>
            <a:r>
              <a:rPr lang="en-GB" dirty="0" err="1" smtClean="0"/>
              <a:t>Gerchberg</a:t>
            </a:r>
            <a:r>
              <a:rPr lang="en-GB" dirty="0" smtClean="0"/>
              <a:t>-Saxton algorithm</a:t>
            </a:r>
            <a:endParaRPr lang="en-GB" dirty="0"/>
          </a:p>
        </p:txBody>
      </p:sp>
    </p:spTree>
    <p:extLst>
      <p:ext uri="{BB962C8B-B14F-4D97-AF65-F5344CB8AC3E}">
        <p14:creationId xmlns:p14="http://schemas.microsoft.com/office/powerpoint/2010/main" xmlns="" val="7805159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Mechanical hysteresis and its correction</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74</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6" name="Rettangolo 5"/>
          <p:cNvSpPr/>
          <p:nvPr/>
        </p:nvSpPr>
        <p:spPr>
          <a:xfrm>
            <a:off x="431956" y="1850505"/>
            <a:ext cx="7623740" cy="923330"/>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Responsible of the generation of non-reproducible actuators behaviour. </a:t>
            </a:r>
          </a:p>
          <a:p>
            <a:pPr marL="342900" indent="-342900" algn="just">
              <a:buClr>
                <a:schemeClr val="accent2"/>
              </a:buClr>
              <a:buFont typeface="Wingdings" panose="05000000000000000000" pitchFamily="2" charset="2"/>
              <a:buChar char="§"/>
            </a:pPr>
            <a:r>
              <a:rPr lang="en-GB" dirty="0" smtClean="0"/>
              <a:t>Voltage losses </a:t>
            </a:r>
            <a:r>
              <a:rPr lang="en-GB" dirty="0"/>
              <a:t>dissipated as heat result in an evident difference in the effect of the activation of one </a:t>
            </a:r>
            <a:r>
              <a:rPr lang="en-GB" dirty="0" smtClean="0"/>
              <a:t>or more actuators </a:t>
            </a:r>
            <a:r>
              <a:rPr lang="en-GB" dirty="0"/>
              <a:t>over a cycle (</a:t>
            </a:r>
            <a:r>
              <a:rPr lang="en-GB" b="1" dirty="0"/>
              <a:t>hysteresis width</a:t>
            </a:r>
            <a:r>
              <a:rPr lang="en-GB" dirty="0"/>
              <a:t>). </a:t>
            </a:r>
          </a:p>
        </p:txBody>
      </p:sp>
      <p:sp>
        <p:nvSpPr>
          <p:cNvPr id="7" name="Rettangolo 6"/>
          <p:cNvSpPr/>
          <p:nvPr/>
        </p:nvSpPr>
        <p:spPr>
          <a:xfrm>
            <a:off x="427900" y="3037697"/>
            <a:ext cx="7573377" cy="1200329"/>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In order to correct it, </a:t>
            </a:r>
            <a:r>
              <a:rPr lang="en-GB" b="1" dirty="0"/>
              <a:t>Degauss</a:t>
            </a:r>
            <a:r>
              <a:rPr lang="en-GB" dirty="0"/>
              <a:t> </a:t>
            </a:r>
            <a:r>
              <a:rPr lang="en-GB" b="1" dirty="0"/>
              <a:t>technique </a:t>
            </a:r>
            <a:r>
              <a:rPr lang="en-GB" dirty="0"/>
              <a:t>has been exploited. It consists in applying a damped oscillating field </a:t>
            </a:r>
            <a:r>
              <a:rPr lang="en-GB" dirty="0" smtClean="0"/>
              <a:t>set to </a:t>
            </a:r>
            <a:r>
              <a:rPr lang="en-GB" dirty="0"/>
              <a:t>the working point in order to erase all the hysteresis effect. </a:t>
            </a:r>
          </a:p>
          <a:p>
            <a:pPr marL="342900" indent="-342900" algn="just">
              <a:buClr>
                <a:schemeClr val="accent2"/>
              </a:buClr>
              <a:buFont typeface="Wingdings" panose="05000000000000000000" pitchFamily="2" charset="2"/>
              <a:buChar char="§"/>
            </a:pPr>
            <a:r>
              <a:rPr lang="en-GB" dirty="0"/>
              <a:t>Tests have been performed applying a field of the form</a:t>
            </a:r>
          </a:p>
        </p:txBody>
      </p:sp>
      <mc:AlternateContent xmlns:mc="http://schemas.openxmlformats.org/markup-compatibility/2006">
        <mc:Choice xmlns:a14="http://schemas.microsoft.com/office/drawing/2010/main" xmlns="" Requires="a14">
          <p:sp>
            <p:nvSpPr>
              <p:cNvPr id="8" name="Rettangolo 7"/>
              <p:cNvSpPr/>
              <p:nvPr/>
            </p:nvSpPr>
            <p:spPr>
              <a:xfrm>
                <a:off x="427900" y="4687687"/>
                <a:ext cx="7875068" cy="1876091"/>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A good choice for the parameters of the field A(t) has been found to be:</a:t>
                </a:r>
              </a:p>
              <a:p>
                <a:pPr marL="285750" indent="-285750" algn="just">
                  <a:buClr>
                    <a:schemeClr val="accent2"/>
                  </a:buClr>
                  <a:buFont typeface="Arial" panose="020B0604020202020204" pitchFamily="34" charset="0"/>
                  <a:buChar char="•"/>
                </a:pPr>
                <a:r>
                  <a:rPr lang="en-GB" dirty="0" smtClean="0"/>
                  <a:t>a) T=5 </a:t>
                </a:r>
                <a:r>
                  <a:rPr lang="en-GB" dirty="0"/>
                  <a:t>s</a:t>
                </a:r>
              </a:p>
              <a:p>
                <a:pPr marL="285750" indent="-285750" algn="just">
                  <a:buClr>
                    <a:schemeClr val="accent2"/>
                  </a:buClr>
                  <a:buFont typeface="Arial" panose="020B0604020202020204" pitchFamily="34" charset="0"/>
                  <a:buChar char="•"/>
                </a:pPr>
                <a:r>
                  <a:rPr lang="en-GB" dirty="0">
                    <a:ea typeface="Cambria Math" panose="02040503050406030204" pitchFamily="18" charset="0"/>
                  </a:rPr>
                  <a:t>b</a:t>
                </a:r>
                <a:r>
                  <a:rPr lang="en-GB" dirty="0" smtClean="0">
                    <a:ea typeface="Cambria Math" panose="02040503050406030204" pitchFamily="18" charset="0"/>
                  </a:rPr>
                  <a:t>) </a:t>
                </a:r>
                <a14:m>
                  <m:oMath xmlns:m="http://schemas.openxmlformats.org/officeDocument/2006/math">
                    <m:r>
                      <a:rPr lang="en-GB"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m:t>
                        </m:r>
                      </m:num>
                      <m:den>
                        <m:r>
                          <a:rPr lang="it-IT" b="0" i="1" smtClean="0">
                            <a:latin typeface="Cambria Math" panose="02040503050406030204" pitchFamily="18" charset="0"/>
                            <a:ea typeface="Cambria Math" panose="02040503050406030204" pitchFamily="18" charset="0"/>
                          </a:rPr>
                          <m:t>𝑇</m:t>
                        </m:r>
                      </m:den>
                    </m:f>
                    <m:r>
                      <a:rPr lang="it-IT" b="0" i="1" smtClean="0">
                        <a:latin typeface="Cambria Math" panose="02040503050406030204" pitchFamily="18" charset="0"/>
                        <a:ea typeface="Cambria Math" panose="02040503050406030204" pitchFamily="18" charset="0"/>
                      </a:rPr>
                      <m:t>=</m:t>
                    </m:r>
                  </m:oMath>
                </a14:m>
                <a:r>
                  <a:rPr lang="en-GB" dirty="0"/>
                  <a:t>1.257 </a:t>
                </a:r>
                <a:r>
                  <a:rPr lang="en-GB" dirty="0" smtClean="0"/>
                  <a:t>rad/s</a:t>
                </a:r>
              </a:p>
              <a:p>
                <a:pPr marL="285750" indent="-285750" algn="just">
                  <a:buClr>
                    <a:schemeClr val="accent2"/>
                  </a:buClr>
                  <a:buFont typeface="Arial" panose="020B0604020202020204" pitchFamily="34" charset="0"/>
                  <a:buChar char="•"/>
                </a:pPr>
                <a:r>
                  <a:rPr lang="en-GB" dirty="0" smtClean="0"/>
                  <a:t>c) </a:t>
                </a:r>
                <a:r>
                  <a:rPr lang="el-GR" dirty="0" smtClean="0">
                    <a:ea typeface="Cambria Math" panose="02040503050406030204" pitchFamily="18" charset="0"/>
                  </a:rPr>
                  <a:t>τ</a:t>
                </a:r>
                <a:r>
                  <a:rPr lang="it-IT" dirty="0">
                    <a:ea typeface="Cambria Math" panose="02040503050406030204" pitchFamily="18" charset="0"/>
                  </a:rPr>
                  <a:t>=10 </a:t>
                </a:r>
                <a:r>
                  <a:rPr lang="it-IT" dirty="0" smtClean="0">
                    <a:ea typeface="Cambria Math" panose="02040503050406030204" pitchFamily="18" charset="0"/>
                  </a:rPr>
                  <a:t>s</a:t>
                </a:r>
              </a:p>
              <a:p>
                <a:pPr marL="342900" indent="-342900" algn="just">
                  <a:buClr>
                    <a:schemeClr val="accent2"/>
                  </a:buClr>
                  <a:buFont typeface="Wingdings" panose="05000000000000000000" pitchFamily="2" charset="2"/>
                  <a:buChar char="§"/>
                </a:pPr>
                <a:r>
                  <a:rPr lang="en-GB" dirty="0" smtClean="0"/>
                  <a:t>The </a:t>
                </a:r>
                <a:r>
                  <a:rPr lang="en-GB" dirty="0"/>
                  <a:t>application of the damped oscillating field has been able to restore a good flatness on all the DM membrane.</a:t>
                </a:r>
              </a:p>
            </p:txBody>
          </p:sp>
        </mc:Choice>
        <mc:Fallback>
          <p:sp>
            <p:nvSpPr>
              <p:cNvPr id="8" name="Rettangolo 7"/>
              <p:cNvSpPr>
                <a:spLocks noRot="1" noChangeAspect="1" noMove="1" noResize="1" noEditPoints="1" noAdjustHandles="1" noChangeArrowheads="1" noChangeShapeType="1" noTextEdit="1"/>
              </p:cNvSpPr>
              <p:nvPr/>
            </p:nvSpPr>
            <p:spPr>
              <a:xfrm>
                <a:off x="427900" y="4687687"/>
                <a:ext cx="7875068" cy="1876091"/>
              </a:xfrm>
              <a:prstGeom prst="rect">
                <a:avLst/>
              </a:prstGeom>
              <a:blipFill rotWithShape="0">
                <a:blip r:embed="rId2" cstate="print"/>
                <a:stretch>
                  <a:fillRect l="-464" t="-1948" r="-697" b="-422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9" name="CasellaDiTesto 8"/>
              <p:cNvSpPr txBox="1"/>
              <p:nvPr/>
            </p:nvSpPr>
            <p:spPr>
              <a:xfrm>
                <a:off x="2809845" y="4230154"/>
                <a:ext cx="2809487" cy="414537"/>
              </a:xfrm>
              <a:prstGeom prst="rect">
                <a:avLst/>
              </a:prstGeom>
              <a:noFill/>
            </p:spPr>
            <p:txBody>
              <a:bodyPr wrap="none" lIns="0" tIns="0" rIns="0" bIns="0" rtlCol="0">
                <a:spAutoFit/>
              </a:bodyPr>
              <a:lstStyle/>
              <a:p>
                <a:pPr>
                  <a:buClr>
                    <a:schemeClr val="accent2"/>
                  </a:buClr>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𝐴</m:t>
                      </m:r>
                      <m:d>
                        <m:dPr>
                          <m:ctrlPr>
                            <a:rPr lang="it-IT" b="0" i="1" smtClean="0">
                              <a:latin typeface="Cambria Math" panose="02040503050406030204" pitchFamily="18" charset="0"/>
                            </a:rPr>
                          </m:ctrlPr>
                        </m:dPr>
                        <m:e>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𝐴</m:t>
                          </m:r>
                        </m:e>
                        <m:sub>
                          <m:r>
                            <a:rPr lang="it-IT" b="0" i="1" smtClean="0">
                              <a:latin typeface="Cambria Math" panose="02040503050406030204" pitchFamily="18" charset="0"/>
                            </a:rPr>
                            <m:t>0</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1+</m:t>
                          </m:r>
                          <m:r>
                            <m:rPr>
                              <m:sty m:val="p"/>
                            </m:rPr>
                            <a:rPr lang="it-IT" b="0" i="0" smtClean="0">
                              <a:latin typeface="Cambria Math" panose="02040503050406030204" pitchFamily="18" charset="0"/>
                            </a:rPr>
                            <m:t>sin</m:t>
                          </m:r>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𝑡</m:t>
                                  </m:r>
                                </m:num>
                                <m:den>
                                  <m:r>
                                    <a:rPr lang="it-IT" b="0" i="1" smtClean="0">
                                      <a:latin typeface="Cambria Math" panose="02040503050406030204" pitchFamily="18" charset="0"/>
                                      <a:ea typeface="Cambria Math" panose="02040503050406030204" pitchFamily="18" charset="0"/>
                                    </a:rPr>
                                    <m:t>𝜏</m:t>
                                  </m:r>
                                </m:den>
                              </m:f>
                            </m:sup>
                          </m:sSup>
                        </m:e>
                      </m:d>
                    </m:oMath>
                  </m:oMathPara>
                </a14:m>
                <a:endParaRPr lang="en-GB" dirty="0"/>
              </a:p>
            </p:txBody>
          </p:sp>
        </mc:Choice>
        <mc:Fallback>
          <p:sp>
            <p:nvSpPr>
              <p:cNvPr id="9" name="CasellaDiTesto 8"/>
              <p:cNvSpPr txBox="1">
                <a:spLocks noRot="1" noChangeAspect="1" noMove="1" noResize="1" noEditPoints="1" noAdjustHandles="1" noChangeArrowheads="1" noChangeShapeType="1" noTextEdit="1"/>
              </p:cNvSpPr>
              <p:nvPr/>
            </p:nvSpPr>
            <p:spPr>
              <a:xfrm>
                <a:off x="2809845" y="4230154"/>
                <a:ext cx="2809487" cy="414537"/>
              </a:xfrm>
              <a:prstGeom prst="rect">
                <a:avLst/>
              </a:prstGeom>
              <a:blipFill rotWithShape="0">
                <a:blip r:embed="rId3" cstate="print"/>
                <a:stretch>
                  <a:fillRect/>
                </a:stretch>
              </a:blipFill>
            </p:spPr>
            <p:txBody>
              <a:bodyPr/>
              <a:lstStyle/>
              <a:p>
                <a:r>
                  <a:rPr lang="en-GB">
                    <a:noFill/>
                  </a:rPr>
                  <a:t> </a:t>
                </a:r>
              </a:p>
            </p:txBody>
          </p:sp>
        </mc:Fallback>
      </mc:AlternateContent>
      <p:pic>
        <p:nvPicPr>
          <p:cNvPr id="10" name="Immagin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46159" y="1850505"/>
            <a:ext cx="1826719" cy="1246987"/>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928343" y="1850505"/>
            <a:ext cx="1826719" cy="1246987"/>
          </a:xfrm>
          <a:prstGeom prst="rect">
            <a:avLst/>
          </a:prstGeom>
        </p:spPr>
      </p:pic>
      <p:pic>
        <p:nvPicPr>
          <p:cNvPr id="12" name="Immagin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046157" y="3142836"/>
            <a:ext cx="1826721" cy="1235158"/>
          </a:xfrm>
          <a:prstGeom prst="rect">
            <a:avLst/>
          </a:prstGeom>
        </p:spPr>
      </p:pic>
      <p:pic>
        <p:nvPicPr>
          <p:cNvPr id="13" name="Immagin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928342" y="3142836"/>
            <a:ext cx="1826719" cy="1227487"/>
          </a:xfrm>
          <a:prstGeom prst="rect">
            <a:avLst/>
          </a:prstGeom>
        </p:spPr>
      </p:pic>
      <p:pic>
        <p:nvPicPr>
          <p:cNvPr id="14" name="Immagine 1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551954" y="4832336"/>
            <a:ext cx="2716557" cy="1839973"/>
          </a:xfrm>
          <a:prstGeom prst="rect">
            <a:avLst/>
          </a:prstGeom>
        </p:spPr>
      </p:pic>
      <p:cxnSp>
        <p:nvCxnSpPr>
          <p:cNvPr id="15" name="Connettore 2 14"/>
          <p:cNvCxnSpPr/>
          <p:nvPr/>
        </p:nvCxnSpPr>
        <p:spPr>
          <a:xfrm>
            <a:off x="9900928" y="4409593"/>
            <a:ext cx="0" cy="35968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379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Residual hysteresis evaluation</a:t>
            </a:r>
            <a:endParaRPr lang="en-GB" dirty="0"/>
          </a:p>
        </p:txBody>
      </p:sp>
      <p:sp>
        <p:nvSpPr>
          <p:cNvPr id="4" name="Segnaposto numero diapositiva 3"/>
          <p:cNvSpPr>
            <a:spLocks noGrp="1"/>
          </p:cNvSpPr>
          <p:nvPr>
            <p:ph type="sldNum" sz="quarter" idx="12"/>
          </p:nvPr>
        </p:nvSpPr>
        <p:spPr>
          <a:xfrm>
            <a:off x="10558704" y="6494159"/>
            <a:ext cx="1052508" cy="365125"/>
          </a:xfrm>
        </p:spPr>
        <p:txBody>
          <a:bodyPr/>
          <a:lstStyle/>
          <a:p>
            <a:fld id="{5CE5AED5-0585-4EAF-A7DF-C2F0C4AB30D7}" type="slidenum">
              <a:rPr lang="en-GB" smtClean="0"/>
              <a:pPr/>
              <a:t>75</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6" name="Rettangolo 5"/>
          <p:cNvSpPr/>
          <p:nvPr/>
        </p:nvSpPr>
        <p:spPr>
          <a:xfrm>
            <a:off x="581190" y="2157293"/>
            <a:ext cx="7040282" cy="2585323"/>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Two </a:t>
            </a:r>
            <a:r>
              <a:rPr lang="en-GB" dirty="0" err="1"/>
              <a:t>wavefronts</a:t>
            </a:r>
            <a:r>
              <a:rPr lang="en-GB" dirty="0"/>
              <a:t> acquired by a</a:t>
            </a:r>
            <a:r>
              <a:rPr lang="en-GB" dirty="0" smtClean="0"/>
              <a:t> Shack-Hartmann sensor </a:t>
            </a:r>
            <a:r>
              <a:rPr lang="en-GB" dirty="0"/>
              <a:t>after the application of the </a:t>
            </a:r>
            <a:r>
              <a:rPr lang="en-GB" dirty="0" smtClean="0"/>
              <a:t>Degauss technique</a:t>
            </a:r>
            <a:r>
              <a:rPr lang="en-GB" dirty="0"/>
              <a:t>. </a:t>
            </a:r>
          </a:p>
          <a:p>
            <a:pPr marL="342900" indent="-342900" algn="just">
              <a:buClr>
                <a:schemeClr val="accent2"/>
              </a:buClr>
              <a:buFont typeface="Wingdings" panose="05000000000000000000" pitchFamily="2" charset="2"/>
              <a:buChar char="§"/>
            </a:pPr>
            <a:endParaRPr lang="en-GB" dirty="0"/>
          </a:p>
          <a:p>
            <a:pPr marL="342900" indent="-342900" algn="just">
              <a:buClr>
                <a:schemeClr val="accent2"/>
              </a:buClr>
              <a:buFont typeface="Wingdings" panose="05000000000000000000" pitchFamily="2" charset="2"/>
              <a:buChar char="§"/>
            </a:pPr>
            <a:r>
              <a:rPr lang="en-GB" dirty="0"/>
              <a:t>The difference between the two </a:t>
            </a:r>
            <a:r>
              <a:rPr lang="en-GB" dirty="0" err="1"/>
              <a:t>wavefronts</a:t>
            </a:r>
            <a:r>
              <a:rPr lang="en-GB" dirty="0"/>
              <a:t> was computed to get the difference in the DM deformation. </a:t>
            </a:r>
          </a:p>
          <a:p>
            <a:pPr marL="342900" indent="-342900" algn="just">
              <a:buClr>
                <a:schemeClr val="accent2"/>
              </a:buClr>
              <a:buFont typeface="Wingdings" panose="05000000000000000000" pitchFamily="2" charset="2"/>
              <a:buChar char="§"/>
            </a:pPr>
            <a:endParaRPr lang="en-GB" dirty="0"/>
          </a:p>
          <a:p>
            <a:pPr marL="342900" indent="-342900" algn="just">
              <a:buClr>
                <a:schemeClr val="accent2"/>
              </a:buClr>
              <a:buFont typeface="Wingdings" panose="05000000000000000000" pitchFamily="2" charset="2"/>
              <a:buChar char="§"/>
            </a:pPr>
            <a:r>
              <a:rPr lang="en-GB" dirty="0"/>
              <a:t>This check confirmed that the applied field A(t</a:t>
            </a:r>
            <a:r>
              <a:rPr lang="en-GB" dirty="0" smtClean="0"/>
              <a:t>) </a:t>
            </a:r>
            <a:r>
              <a:rPr lang="en-GB" dirty="0"/>
              <a:t>with the chosen parameters removed very well the hysteresis, allowing a reproducible actuation behaviour. </a:t>
            </a:r>
          </a:p>
        </p:txBody>
      </p:sp>
      <p:pic>
        <p:nvPicPr>
          <p:cNvPr id="7" name="Immagin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134233" y="4010891"/>
            <a:ext cx="3173720" cy="2644080"/>
          </a:xfrm>
          <a:prstGeom prst="rect">
            <a:avLst/>
          </a:prstGeom>
        </p:spPr>
      </p:pic>
      <p:sp>
        <p:nvSpPr>
          <p:cNvPr id="8" name="Rettangolo 7"/>
          <p:cNvSpPr/>
          <p:nvPr/>
        </p:nvSpPr>
        <p:spPr>
          <a:xfrm>
            <a:off x="581190" y="5208616"/>
            <a:ext cx="7040282" cy="646331"/>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The applied field allowed to reset the mirror in the flat condition within ±</a:t>
            </a:r>
            <a:r>
              <a:rPr lang="en-GB" dirty="0" smtClean="0"/>
              <a:t>0.1% </a:t>
            </a:r>
            <a:r>
              <a:rPr lang="en-GB" dirty="0"/>
              <a:t>difference with respect to the previous one.</a:t>
            </a:r>
          </a:p>
        </p:txBody>
      </p:sp>
      <p:pic>
        <p:nvPicPr>
          <p:cNvPr id="9" name="Immagine 8"/>
          <p:cNvPicPr>
            <a:picLocks noChangeAspect="1"/>
          </p:cNvPicPr>
          <p:nvPr/>
        </p:nvPicPr>
        <p:blipFill rotWithShape="1">
          <a:blip r:embed="rId3" cstate="print">
            <a:extLst>
              <a:ext uri="{28A0092B-C50C-407E-A947-70E740481C1C}">
                <a14:useLocalDpi xmlns:a14="http://schemas.microsoft.com/office/drawing/2010/main" xmlns="" val="0"/>
              </a:ext>
            </a:extLst>
          </a:blip>
          <a:srcRect t="2336"/>
          <a:stretch/>
        </p:blipFill>
        <p:spPr>
          <a:xfrm>
            <a:off x="7807831" y="1828024"/>
            <a:ext cx="3872210" cy="2115677"/>
          </a:xfrm>
          <a:prstGeom prst="rect">
            <a:avLst/>
          </a:prstGeom>
        </p:spPr>
      </p:pic>
    </p:spTree>
    <p:extLst>
      <p:ext uri="{BB962C8B-B14F-4D97-AF65-F5344CB8AC3E}">
        <p14:creationId xmlns:p14="http://schemas.microsoft.com/office/powerpoint/2010/main" xmlns="" val="30065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Relaxation correction</a:t>
            </a:r>
            <a:endParaRPr lang="en-GB" dirty="0"/>
          </a:p>
        </p:txBody>
      </p:sp>
      <p:sp>
        <p:nvSpPr>
          <p:cNvPr id="4" name="Segnaposto numero diapositiva 3"/>
          <p:cNvSpPr>
            <a:spLocks noGrp="1"/>
          </p:cNvSpPr>
          <p:nvPr>
            <p:ph type="sldNum" sz="quarter" idx="12"/>
          </p:nvPr>
        </p:nvSpPr>
        <p:spPr>
          <a:xfrm>
            <a:off x="10558300" y="6490659"/>
            <a:ext cx="1052508" cy="365125"/>
          </a:xfrm>
        </p:spPr>
        <p:txBody>
          <a:bodyPr/>
          <a:lstStyle/>
          <a:p>
            <a:fld id="{5CE5AED5-0585-4EAF-A7DF-C2F0C4AB30D7}" type="slidenum">
              <a:rPr lang="en-GB" smtClean="0"/>
              <a:pPr/>
              <a:t>76</a:t>
            </a:fld>
            <a:endParaRPr lang="en-GB" dirty="0"/>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6" name="Rettangolo 5"/>
          <p:cNvSpPr/>
          <p:nvPr/>
        </p:nvSpPr>
        <p:spPr>
          <a:xfrm>
            <a:off x="581190" y="2324135"/>
            <a:ext cx="3795254" cy="923330"/>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b="1" dirty="0" smtClean="0"/>
              <a:t>Relaxation</a:t>
            </a:r>
            <a:r>
              <a:rPr lang="en-GB" dirty="0" smtClean="0"/>
              <a:t>: time-dependent </a:t>
            </a:r>
            <a:r>
              <a:rPr lang="en-GB" dirty="0"/>
              <a:t>change in strain </a:t>
            </a:r>
            <a:r>
              <a:rPr lang="en-GB" dirty="0" smtClean="0"/>
              <a:t>that </a:t>
            </a:r>
            <a:r>
              <a:rPr lang="en-GB" dirty="0"/>
              <a:t>occurs a few minutes or seconds after </a:t>
            </a:r>
            <a:r>
              <a:rPr lang="en-GB" dirty="0" smtClean="0"/>
              <a:t>actuation. </a:t>
            </a:r>
            <a:endParaRPr lang="en-GB"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12037" y="2122107"/>
            <a:ext cx="2754789" cy="1832021"/>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56019" y="2140693"/>
            <a:ext cx="2754790" cy="1832021"/>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15502" y="4052257"/>
            <a:ext cx="2754789" cy="2458755"/>
          </a:xfrm>
          <a:prstGeom prst="rect">
            <a:avLst/>
          </a:prstGeom>
        </p:spPr>
      </p:pic>
      <p:sp>
        <p:nvSpPr>
          <p:cNvPr id="11" name="Rettangolo 10"/>
          <p:cNvSpPr/>
          <p:nvPr/>
        </p:nvSpPr>
        <p:spPr>
          <a:xfrm>
            <a:off x="6928917" y="1726760"/>
            <a:ext cx="338554" cy="369332"/>
          </a:xfrm>
          <a:prstGeom prst="rect">
            <a:avLst/>
          </a:prstGeom>
        </p:spPr>
        <p:txBody>
          <a:bodyPr wrap="none">
            <a:spAutoFit/>
          </a:bodyPr>
          <a:lstStyle/>
          <a:p>
            <a:r>
              <a:rPr lang="en-GB" dirty="0"/>
              <a:t>t</a:t>
            </a:r>
            <a:r>
              <a:rPr lang="en-GB" baseline="-25000" dirty="0"/>
              <a:t>0</a:t>
            </a:r>
          </a:p>
        </p:txBody>
      </p:sp>
      <p:sp>
        <p:nvSpPr>
          <p:cNvPr id="12" name="Rettangolo 11"/>
          <p:cNvSpPr/>
          <p:nvPr/>
        </p:nvSpPr>
        <p:spPr>
          <a:xfrm>
            <a:off x="9571212" y="1745836"/>
            <a:ext cx="1324402" cy="369332"/>
          </a:xfrm>
          <a:prstGeom prst="rect">
            <a:avLst/>
          </a:prstGeom>
        </p:spPr>
        <p:txBody>
          <a:bodyPr wrap="none">
            <a:spAutoFit/>
          </a:bodyPr>
          <a:lstStyle/>
          <a:p>
            <a:r>
              <a:rPr lang="en-GB" dirty="0"/>
              <a:t>t=t</a:t>
            </a:r>
            <a:r>
              <a:rPr lang="en-GB" baseline="-25000" dirty="0"/>
              <a:t>0</a:t>
            </a:r>
            <a:r>
              <a:rPr lang="en-GB" dirty="0"/>
              <a:t>+15 min</a:t>
            </a:r>
            <a:endParaRPr lang="en-GB" baseline="-25000" dirty="0"/>
          </a:p>
        </p:txBody>
      </p:sp>
      <p:sp>
        <p:nvSpPr>
          <p:cNvPr id="13" name="Rettangolo 12"/>
          <p:cNvSpPr/>
          <p:nvPr/>
        </p:nvSpPr>
        <p:spPr>
          <a:xfrm>
            <a:off x="4376444" y="2733537"/>
            <a:ext cx="1560766" cy="646331"/>
          </a:xfrm>
          <a:prstGeom prst="rect">
            <a:avLst/>
          </a:prstGeom>
        </p:spPr>
        <p:txBody>
          <a:bodyPr wrap="square">
            <a:spAutoFit/>
          </a:bodyPr>
          <a:lstStyle/>
          <a:p>
            <a:pPr algn="ctr"/>
            <a:r>
              <a:rPr lang="en-GB" dirty="0"/>
              <a:t>No correction engaged</a:t>
            </a:r>
            <a:endParaRPr lang="en-GB" baseline="-25000" dirty="0"/>
          </a:p>
        </p:txBody>
      </p:sp>
      <p:sp>
        <p:nvSpPr>
          <p:cNvPr id="14" name="Rettangolo 13"/>
          <p:cNvSpPr/>
          <p:nvPr/>
        </p:nvSpPr>
        <p:spPr>
          <a:xfrm>
            <a:off x="4611269" y="4929826"/>
            <a:ext cx="1091116" cy="646331"/>
          </a:xfrm>
          <a:prstGeom prst="rect">
            <a:avLst/>
          </a:prstGeom>
        </p:spPr>
        <p:txBody>
          <a:bodyPr wrap="square">
            <a:spAutoFit/>
          </a:bodyPr>
          <a:lstStyle/>
          <a:p>
            <a:pPr algn="ctr"/>
            <a:r>
              <a:rPr lang="en-GB" dirty="0"/>
              <a:t>Degauss applied</a:t>
            </a:r>
            <a:endParaRPr lang="en-GB" baseline="-25000" dirty="0"/>
          </a:p>
        </p:txBody>
      </p:sp>
      <p:sp>
        <p:nvSpPr>
          <p:cNvPr id="15" name="Rettangolo 14"/>
          <p:cNvSpPr/>
          <p:nvPr/>
        </p:nvSpPr>
        <p:spPr>
          <a:xfrm>
            <a:off x="581191" y="4525971"/>
            <a:ext cx="3795254" cy="1200329"/>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Also in this case, after the application of the damped oscillating field A(t), the situation has been clearly improved.</a:t>
            </a:r>
          </a:p>
        </p:txBody>
      </p:sp>
      <p:cxnSp>
        <p:nvCxnSpPr>
          <p:cNvPr id="17" name="Connettore 1 16"/>
          <p:cNvCxnSpPr/>
          <p:nvPr/>
        </p:nvCxnSpPr>
        <p:spPr>
          <a:xfrm>
            <a:off x="4521623" y="6553924"/>
            <a:ext cx="7200000"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rot="5400000">
            <a:off x="6381679" y="4178556"/>
            <a:ext cx="4752000"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856019" y="4052047"/>
            <a:ext cx="2754789" cy="2455467"/>
          </a:xfrm>
          <a:prstGeom prst="rect">
            <a:avLst/>
          </a:prstGeom>
        </p:spPr>
      </p:pic>
      <p:cxnSp>
        <p:nvCxnSpPr>
          <p:cNvPr id="20" name="Connettore 1 19"/>
          <p:cNvCxnSpPr/>
          <p:nvPr/>
        </p:nvCxnSpPr>
        <p:spPr>
          <a:xfrm>
            <a:off x="4521623" y="4015323"/>
            <a:ext cx="7200000"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4521623" y="2103697"/>
            <a:ext cx="7200000"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034229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Influence functions</a:t>
            </a:r>
            <a:endParaRPr lang="en-GB" dirty="0"/>
          </a:p>
        </p:txBody>
      </p:sp>
      <p:sp>
        <p:nvSpPr>
          <p:cNvPr id="3" name="Segnaposto contenuto 2"/>
          <p:cNvSpPr>
            <a:spLocks noGrp="1"/>
          </p:cNvSpPr>
          <p:nvPr>
            <p:ph idx="1"/>
          </p:nvPr>
        </p:nvSpPr>
        <p:spPr>
          <a:xfrm>
            <a:off x="581193" y="2180496"/>
            <a:ext cx="8048832" cy="3168445"/>
          </a:xfrm>
        </p:spPr>
        <p:txBody>
          <a:bodyPr>
            <a:normAutofit/>
          </a:bodyPr>
          <a:lstStyle/>
          <a:p>
            <a:pPr algn="just">
              <a:buFont typeface="Wingdings" panose="05000000000000000000" pitchFamily="2" charset="2"/>
              <a:buChar char="§"/>
            </a:pPr>
            <a:r>
              <a:rPr lang="en-GB" dirty="0" smtClean="0">
                <a:solidFill>
                  <a:schemeClr val="tx1"/>
                </a:solidFill>
              </a:rPr>
              <a:t>Target: understand what actuation signals have to be sent to the DM in order to obtain a required deformation.</a:t>
            </a:r>
          </a:p>
          <a:p>
            <a:pPr algn="just">
              <a:buFont typeface="Wingdings" panose="05000000000000000000" pitchFamily="2" charset="2"/>
              <a:buChar char="§"/>
            </a:pPr>
            <a:endParaRPr lang="en-GB" dirty="0" smtClean="0">
              <a:solidFill>
                <a:schemeClr val="tx1"/>
              </a:solidFill>
            </a:endParaRPr>
          </a:p>
          <a:p>
            <a:pPr algn="just">
              <a:buFont typeface="Wingdings" panose="05000000000000000000" pitchFamily="2" charset="2"/>
              <a:buChar char="§"/>
            </a:pPr>
            <a:r>
              <a:rPr lang="en-GB" dirty="0">
                <a:solidFill>
                  <a:schemeClr val="tx1"/>
                </a:solidFill>
              </a:rPr>
              <a:t>Method: for each actuator a specific quantity had to be evaluate, the </a:t>
            </a:r>
            <a:r>
              <a:rPr lang="en-GB" b="1" dirty="0">
                <a:solidFill>
                  <a:schemeClr val="tx1"/>
                </a:solidFill>
              </a:rPr>
              <a:t>influence function</a:t>
            </a:r>
            <a:r>
              <a:rPr lang="en-GB" dirty="0">
                <a:solidFill>
                  <a:schemeClr val="tx1"/>
                </a:solidFill>
              </a:rPr>
              <a:t> (i.e. the </a:t>
            </a:r>
            <a:r>
              <a:rPr lang="en-GB" dirty="0" smtClean="0">
                <a:solidFill>
                  <a:schemeClr val="tx1"/>
                </a:solidFill>
              </a:rPr>
              <a:t>maximum deformation </a:t>
            </a:r>
            <a:r>
              <a:rPr lang="en-GB" dirty="0">
                <a:solidFill>
                  <a:schemeClr val="tx1"/>
                </a:solidFill>
              </a:rPr>
              <a:t>produced by individual actuators).</a:t>
            </a:r>
          </a:p>
          <a:p>
            <a:pPr algn="just">
              <a:buFont typeface="Wingdings" panose="05000000000000000000" pitchFamily="2" charset="2"/>
              <a:buChar char="§"/>
            </a:pPr>
            <a:endParaRPr lang="en-GB" dirty="0" smtClean="0">
              <a:solidFill>
                <a:schemeClr val="tx1"/>
              </a:solidFill>
            </a:endParaRPr>
          </a:p>
          <a:p>
            <a:pPr algn="just">
              <a:buFont typeface="Wingdings" panose="05000000000000000000" pitchFamily="2" charset="2"/>
              <a:buChar char="§"/>
            </a:pPr>
            <a:r>
              <a:rPr lang="en-GB" dirty="0" smtClean="0">
                <a:solidFill>
                  <a:schemeClr val="tx1"/>
                </a:solidFill>
              </a:rPr>
              <a:t>The </a:t>
            </a:r>
            <a:r>
              <a:rPr lang="en-GB" dirty="0">
                <a:solidFill>
                  <a:schemeClr val="tx1"/>
                </a:solidFill>
              </a:rPr>
              <a:t>influence function of each actuator combines linearly in first approximation with the ones of all the others, giving the surface displacement</a:t>
            </a:r>
            <a:r>
              <a:rPr lang="en-GB" dirty="0" smtClean="0">
                <a:solidFill>
                  <a:schemeClr val="tx1"/>
                </a:solidFill>
              </a:rPr>
              <a:t>.</a:t>
            </a:r>
            <a:endParaRPr lang="en-GB" dirty="0">
              <a:solidFill>
                <a:schemeClr val="tx1"/>
              </a:solidFill>
            </a:endParaRP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77</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12" name="Immagine 11" descr="Ritaglio schermata"/>
          <p:cNvPicPr>
            <a:picLocks noChangeAspect="1"/>
          </p:cNvPicPr>
          <p:nvPr/>
        </p:nvPicPr>
        <p:blipFill rotWithShape="1">
          <a:blip r:embed="rId2" cstate="print">
            <a:extLst>
              <a:ext uri="{28A0092B-C50C-407E-A947-70E740481C1C}">
                <a14:useLocalDpi xmlns:a14="http://schemas.microsoft.com/office/drawing/2010/main" xmlns="" val="0"/>
              </a:ext>
            </a:extLst>
          </a:blip>
          <a:srcRect l="2814" t="9534" r="32954" b="69593"/>
          <a:stretch/>
        </p:blipFill>
        <p:spPr>
          <a:xfrm>
            <a:off x="8913918" y="4186993"/>
            <a:ext cx="2623670" cy="819222"/>
          </a:xfrm>
          <a:prstGeom prst="rect">
            <a:avLst/>
          </a:prstGeom>
        </p:spPr>
      </p:pic>
      <p:pic>
        <p:nvPicPr>
          <p:cNvPr id="13" name="Immagin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40698" y="2665879"/>
            <a:ext cx="2770110" cy="819221"/>
          </a:xfrm>
          <a:prstGeom prst="rect">
            <a:avLst/>
          </a:prstGeom>
        </p:spPr>
      </p:pic>
      <mc:AlternateContent xmlns:mc="http://schemas.openxmlformats.org/markup-compatibility/2006">
        <mc:Choice xmlns:a14="http://schemas.microsoft.com/office/drawing/2010/main" xmlns="" Requires="a14">
          <p:sp>
            <p:nvSpPr>
              <p:cNvPr id="14" name="Rettangolo 13"/>
              <p:cNvSpPr/>
              <p:nvPr/>
            </p:nvSpPr>
            <p:spPr>
              <a:xfrm>
                <a:off x="581190" y="5544235"/>
                <a:ext cx="10726292" cy="369332"/>
              </a:xfrm>
              <a:prstGeom prst="rect">
                <a:avLst/>
              </a:prstGeom>
            </p:spPr>
            <p:txBody>
              <a:bodyPr wrap="square">
                <a:spAutoFit/>
              </a:bodyPr>
              <a:lstStyle/>
              <a:p>
                <a:pPr algn="just">
                  <a:buClr>
                    <a:schemeClr val="accent2"/>
                  </a:buClr>
                  <a:buFont typeface="Wingdings" panose="05000000000000000000" pitchFamily="2" charset="2"/>
                  <a:buChar char="§"/>
                </a:pPr>
                <a:r>
                  <a:rPr lang="en-GB" dirty="0" smtClean="0"/>
                  <a:t>    The </a:t>
                </a:r>
                <a:r>
                  <a:rPr lang="en-GB" dirty="0"/>
                  <a:t>final matrix </a:t>
                </a:r>
                <a14:m>
                  <m:oMath xmlns:m="http://schemas.openxmlformats.org/officeDocument/2006/math">
                    <m:r>
                      <a:rPr lang="it-IT" i="1">
                        <a:latin typeface="Cambria Math" panose="02040503050406030204" pitchFamily="18" charset="0"/>
                      </a:rPr>
                      <m:t>𝒜</m:t>
                    </m:r>
                  </m:oMath>
                </a14:m>
                <a:r>
                  <a:rPr lang="en-GB" dirty="0"/>
                  <a:t>, formed by all the single influence functions, is known as the </a:t>
                </a:r>
                <a:r>
                  <a:rPr lang="en-GB" b="1" dirty="0"/>
                  <a:t>influence function matrix</a:t>
                </a:r>
                <a:r>
                  <a:rPr lang="en-GB" dirty="0"/>
                  <a:t>.</a:t>
                </a:r>
              </a:p>
            </p:txBody>
          </p:sp>
        </mc:Choice>
        <mc:Fallback>
          <p:sp>
            <p:nvSpPr>
              <p:cNvPr id="14" name="Rettangolo 13"/>
              <p:cNvSpPr>
                <a:spLocks noRot="1" noChangeAspect="1" noMove="1" noResize="1" noEditPoints="1" noAdjustHandles="1" noChangeArrowheads="1" noChangeShapeType="1" noTextEdit="1"/>
              </p:cNvSpPr>
              <p:nvPr/>
            </p:nvSpPr>
            <p:spPr>
              <a:xfrm>
                <a:off x="581190" y="5544235"/>
                <a:ext cx="10726292" cy="369332"/>
              </a:xfrm>
              <a:prstGeom prst="rect">
                <a:avLst/>
              </a:prstGeom>
              <a:blipFill rotWithShape="0">
                <a:blip r:embed="rId4" cstate="print"/>
                <a:stretch>
                  <a:fillRect l="-341" t="-8197" b="-24590"/>
                </a:stretch>
              </a:blipFill>
            </p:spPr>
            <p:txBody>
              <a:bodyPr/>
              <a:lstStyle/>
              <a:p>
                <a:r>
                  <a:rPr lang="en-GB">
                    <a:noFill/>
                  </a:rPr>
                  <a:t> </a:t>
                </a:r>
              </a:p>
            </p:txBody>
          </p:sp>
        </mc:Fallback>
      </mc:AlternateContent>
    </p:spTree>
    <p:extLst>
      <p:ext uri="{BB962C8B-B14F-4D97-AF65-F5344CB8AC3E}">
        <p14:creationId xmlns:p14="http://schemas.microsoft.com/office/powerpoint/2010/main" xmlns="" val="9337273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Influence functions measurement</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78</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878" y="2344837"/>
            <a:ext cx="3954781" cy="3520440"/>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04659" y="1874342"/>
            <a:ext cx="7341856" cy="4458864"/>
          </a:xfrm>
          <a:prstGeom prst="rect">
            <a:avLst/>
          </a:prstGeom>
        </p:spPr>
      </p:pic>
    </p:spTree>
    <p:extLst>
      <p:ext uri="{BB962C8B-B14F-4D97-AF65-F5344CB8AC3E}">
        <p14:creationId xmlns:p14="http://schemas.microsoft.com/office/powerpoint/2010/main" xmlns="" val="3565167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5315" y="1874342"/>
            <a:ext cx="7321199" cy="4458864"/>
          </a:xfrm>
          <a:prstGeom prst="rect">
            <a:avLst/>
          </a:prstGeom>
        </p:spPr>
      </p:pic>
      <p:sp>
        <p:nvSpPr>
          <p:cNvPr id="2" name="Titolo 1"/>
          <p:cNvSpPr>
            <a:spLocks noGrp="1"/>
          </p:cNvSpPr>
          <p:nvPr>
            <p:ph type="title"/>
          </p:nvPr>
        </p:nvSpPr>
        <p:spPr/>
        <p:txBody>
          <a:bodyPr/>
          <a:lstStyle/>
          <a:p>
            <a:r>
              <a:rPr lang="en-GB" dirty="0"/>
              <a:t>Influence functions measurement</a:t>
            </a:r>
          </a:p>
        </p:txBody>
      </p:sp>
      <p:sp>
        <p:nvSpPr>
          <p:cNvPr id="4" name="Segnaposto numero diapositiva 3"/>
          <p:cNvSpPr>
            <a:spLocks noGrp="1"/>
          </p:cNvSpPr>
          <p:nvPr>
            <p:ph type="sldNum" sz="quarter" idx="12"/>
          </p:nvPr>
        </p:nvSpPr>
        <p:spPr>
          <a:xfrm>
            <a:off x="10558300" y="6491592"/>
            <a:ext cx="1052508" cy="365125"/>
          </a:xfrm>
        </p:spPr>
        <p:txBody>
          <a:bodyPr/>
          <a:lstStyle/>
          <a:p>
            <a:fld id="{5CE5AED5-0585-4EAF-A7DF-C2F0C4AB30D7}" type="slidenum">
              <a:rPr lang="en-GB" smtClean="0"/>
              <a:pPr/>
              <a:t>79</a:t>
            </a:fld>
            <a:endParaRPr lang="en-GB" dirty="0"/>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7" name="Immagin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9878" y="2344837"/>
            <a:ext cx="3954781" cy="3520440"/>
          </a:xfrm>
          <a:prstGeom prst="rect">
            <a:avLst/>
          </a:prstGeom>
        </p:spPr>
      </p:pic>
    </p:spTree>
    <p:extLst>
      <p:ext uri="{BB962C8B-B14F-4D97-AF65-F5344CB8AC3E}">
        <p14:creationId xmlns:p14="http://schemas.microsoft.com/office/powerpoint/2010/main" xmlns="" val="2898016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Public alerts in </a:t>
            </a:r>
            <a:r>
              <a:rPr lang="en-GB" dirty="0" smtClean="0"/>
              <a:t>o3 – type distribution</a:t>
            </a:r>
            <a:endParaRPr lang="en-GB" dirty="0"/>
          </a:p>
        </p:txBody>
      </p:sp>
      <p:sp>
        <p:nvSpPr>
          <p:cNvPr id="4" name="Segnaposto numero diapositiva 3"/>
          <p:cNvSpPr>
            <a:spLocks noGrp="1"/>
          </p:cNvSpPr>
          <p:nvPr>
            <p:ph type="sldNum" sz="quarter" idx="12"/>
          </p:nvPr>
        </p:nvSpPr>
        <p:spPr/>
        <p:txBody>
          <a:bodyPr/>
          <a:lstStyle/>
          <a:p>
            <a:fld id="{5CE5AED5-0585-4EAF-A7DF-C2F0C4AB30D7}" type="slidenum">
              <a:rPr lang="en-GB" smtClean="0"/>
              <a:pPr/>
              <a:t>8</a:t>
            </a:fld>
            <a:endParaRPr lang="en-GB"/>
          </a:p>
        </p:txBody>
      </p:sp>
      <p:pic>
        <p:nvPicPr>
          <p:cNvPr id="5" name="Immagine 4">
            <a:extLst>
              <a:ext uri="{FF2B5EF4-FFF2-40B4-BE49-F238E27FC236}">
                <a16:creationId xmlns:a16="http://schemas.microsoft.com/office/drawing/2014/main" xmlns="" id="{9A2A6F06-D0D3-4F8B-B56B-7375F4E2728B}"/>
              </a:ext>
            </a:extLst>
          </p:cNvPr>
          <p:cNvPicPr>
            <a:picLocks noChangeAspect="1"/>
          </p:cNvPicPr>
          <p:nvPr/>
        </p:nvPicPr>
        <p:blipFill rotWithShape="1">
          <a:blip r:embed="rId2" cstate="print"/>
          <a:srcRect b="19012"/>
          <a:stretch/>
        </p:blipFill>
        <p:spPr>
          <a:xfrm>
            <a:off x="1548097" y="2005613"/>
            <a:ext cx="9107388" cy="3654966"/>
          </a:xfrm>
          <a:prstGeom prst="rect">
            <a:avLst/>
          </a:prstGeom>
        </p:spPr>
      </p:pic>
      <p:pic>
        <p:nvPicPr>
          <p:cNvPr id="6" name="Picture 2" descr="https://gracedb.ligo.org/api/superevents/S190706ai/files/p_astro.png,0">
            <a:extLst>
              <a:ext uri="{FF2B5EF4-FFF2-40B4-BE49-F238E27FC236}">
                <a16:creationId xmlns:a16="http://schemas.microsoft.com/office/drawing/2014/main" xmlns="" id="{809AD9B4-6820-4C6C-A3B2-4E3457E498A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6321" y="4646767"/>
            <a:ext cx="1136837" cy="75175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s://gracedb.ligo.org/api/superevents/S190706ai/files/p_astro.png,0">
            <a:extLst>
              <a:ext uri="{FF2B5EF4-FFF2-40B4-BE49-F238E27FC236}">
                <a16:creationId xmlns:a16="http://schemas.microsoft.com/office/drawing/2014/main" xmlns="" id="{80264151-EA31-4F59-821F-531FF20E920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08513" y="4612544"/>
            <a:ext cx="1136837" cy="75175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ttangolo 7">
            <a:extLst>
              <a:ext uri="{FF2B5EF4-FFF2-40B4-BE49-F238E27FC236}">
                <a16:creationId xmlns:a16="http://schemas.microsoft.com/office/drawing/2014/main" xmlns="" id="{70CFEFD2-382F-4161-B516-401D202E659F}"/>
              </a:ext>
            </a:extLst>
          </p:cNvPr>
          <p:cNvSpPr/>
          <p:nvPr/>
        </p:nvSpPr>
        <p:spPr>
          <a:xfrm>
            <a:off x="5098587" y="5392166"/>
            <a:ext cx="825867" cy="276999"/>
          </a:xfrm>
          <a:prstGeom prst="rect">
            <a:avLst/>
          </a:prstGeom>
        </p:spPr>
        <p:txBody>
          <a:bodyPr wrap="none">
            <a:spAutoFit/>
          </a:bodyPr>
          <a:lstStyle/>
          <a:p>
            <a:r>
              <a:rPr lang="it-IT" sz="1200" dirty="0">
                <a:solidFill>
                  <a:srgbClr val="0070C0"/>
                </a:solidFill>
              </a:rPr>
              <a:t>s190706ai</a:t>
            </a:r>
          </a:p>
        </p:txBody>
      </p:sp>
      <p:sp>
        <p:nvSpPr>
          <p:cNvPr id="9" name="Rettangolo 8">
            <a:extLst>
              <a:ext uri="{FF2B5EF4-FFF2-40B4-BE49-F238E27FC236}">
                <a16:creationId xmlns:a16="http://schemas.microsoft.com/office/drawing/2014/main" xmlns="" id="{A783384B-A022-49D1-96F5-14DA1FBA01C2}"/>
              </a:ext>
            </a:extLst>
          </p:cNvPr>
          <p:cNvSpPr/>
          <p:nvPr/>
        </p:nvSpPr>
        <p:spPr>
          <a:xfrm>
            <a:off x="6264006" y="5401130"/>
            <a:ext cx="797013" cy="276999"/>
          </a:xfrm>
          <a:prstGeom prst="rect">
            <a:avLst/>
          </a:prstGeom>
        </p:spPr>
        <p:txBody>
          <a:bodyPr wrap="none">
            <a:spAutoFit/>
          </a:bodyPr>
          <a:lstStyle/>
          <a:p>
            <a:r>
              <a:rPr lang="it-IT" sz="1200" dirty="0">
                <a:solidFill>
                  <a:srgbClr val="0070C0"/>
                </a:solidFill>
              </a:rPr>
              <a:t>s190707q</a:t>
            </a:r>
          </a:p>
        </p:txBody>
      </p:sp>
      <p:sp>
        <p:nvSpPr>
          <p:cNvPr id="11" name="Rettangolo 10">
            <a:extLst>
              <a:ext uri="{FF2B5EF4-FFF2-40B4-BE49-F238E27FC236}">
                <a16:creationId xmlns:a16="http://schemas.microsoft.com/office/drawing/2014/main" xmlns="" id="{2E26B947-F01A-4A05-8C81-51FAA2525FB2}"/>
              </a:ext>
            </a:extLst>
          </p:cNvPr>
          <p:cNvSpPr/>
          <p:nvPr/>
        </p:nvSpPr>
        <p:spPr>
          <a:xfrm>
            <a:off x="9049503" y="3966213"/>
            <a:ext cx="2612488" cy="646331"/>
          </a:xfrm>
          <a:prstGeom prst="rect">
            <a:avLst/>
          </a:prstGeom>
          <a:ln w="28575">
            <a:solidFill>
              <a:srgbClr val="FFC000"/>
            </a:solidFill>
          </a:ln>
        </p:spPr>
        <p:txBody>
          <a:bodyPr wrap="square">
            <a:spAutoFit/>
          </a:bodyPr>
          <a:lstStyle/>
          <a:p>
            <a:pPr algn="just"/>
            <a:r>
              <a:rPr lang="en-US" dirty="0"/>
              <a:t>Initially sent out as a </a:t>
            </a:r>
            <a:r>
              <a:rPr lang="en-US" dirty="0" smtClean="0"/>
              <a:t>BNS, </a:t>
            </a:r>
            <a:r>
              <a:rPr lang="en-US" dirty="0"/>
              <a:t>then “upgraded” NSBH.</a:t>
            </a:r>
          </a:p>
        </p:txBody>
      </p:sp>
      <p:sp>
        <p:nvSpPr>
          <p:cNvPr id="14" name="Rettangolo 13">
            <a:extLst>
              <a:ext uri="{FF2B5EF4-FFF2-40B4-BE49-F238E27FC236}">
                <a16:creationId xmlns:a16="http://schemas.microsoft.com/office/drawing/2014/main" xmlns="" id="{29C4BF53-778A-4CF3-B089-FFA7557E7550}"/>
              </a:ext>
            </a:extLst>
          </p:cNvPr>
          <p:cNvSpPr/>
          <p:nvPr/>
        </p:nvSpPr>
        <p:spPr>
          <a:xfrm>
            <a:off x="3831888" y="5927705"/>
            <a:ext cx="3505709" cy="369332"/>
          </a:xfrm>
          <a:prstGeom prst="rect">
            <a:avLst/>
          </a:prstGeom>
          <a:solidFill>
            <a:schemeClr val="bg1"/>
          </a:solidFill>
          <a:ln w="28575">
            <a:solidFill>
              <a:schemeClr val="accent5"/>
            </a:solidFill>
          </a:ln>
        </p:spPr>
        <p:txBody>
          <a:bodyPr wrap="square">
            <a:spAutoFit/>
          </a:bodyPr>
          <a:lstStyle/>
          <a:p>
            <a:r>
              <a:rPr lang="en-US" dirty="0"/>
              <a:t>The farthest ever: 5.6 </a:t>
            </a:r>
            <a:r>
              <a:rPr lang="en-US" dirty="0" err="1"/>
              <a:t>Gpc</a:t>
            </a:r>
            <a:r>
              <a:rPr lang="en-US" dirty="0"/>
              <a:t> (z ~ 1,3)</a:t>
            </a:r>
          </a:p>
        </p:txBody>
      </p:sp>
      <p:sp>
        <p:nvSpPr>
          <p:cNvPr id="17"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
        <p:nvSpPr>
          <p:cNvPr id="25" name="Rettangolo 24"/>
          <p:cNvSpPr/>
          <p:nvPr/>
        </p:nvSpPr>
        <p:spPr>
          <a:xfrm>
            <a:off x="339535" y="5973074"/>
            <a:ext cx="4117607" cy="369332"/>
          </a:xfrm>
          <a:prstGeom prst="rect">
            <a:avLst/>
          </a:prstGeom>
        </p:spPr>
        <p:txBody>
          <a:bodyPr wrap="square">
            <a:spAutoFit/>
          </a:bodyPr>
          <a:lstStyle/>
          <a:p>
            <a:pPr algn="just"/>
            <a:r>
              <a:rPr lang="en-GB" dirty="0" smtClean="0"/>
              <a:t>From E. Porter - VIR-0592C-19</a:t>
            </a:r>
            <a:endParaRPr lang="en-GB" dirty="0"/>
          </a:p>
        </p:txBody>
      </p:sp>
      <p:sp>
        <p:nvSpPr>
          <p:cNvPr id="26" name="Ovale 25"/>
          <p:cNvSpPr/>
          <p:nvPr/>
        </p:nvSpPr>
        <p:spPr>
          <a:xfrm>
            <a:off x="4905482" y="4531489"/>
            <a:ext cx="1358523" cy="120470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p:cNvSpPr/>
          <p:nvPr/>
        </p:nvSpPr>
        <p:spPr>
          <a:xfrm>
            <a:off x="7467098" y="3702565"/>
            <a:ext cx="1358523" cy="1204705"/>
          </a:xfrm>
          <a:prstGeom prst="ellipse">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8664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6" grpId="0" animBg="1"/>
      <p:bldP spid="2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5043" y="1874341"/>
            <a:ext cx="7321472" cy="4446921"/>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9878" y="2292351"/>
            <a:ext cx="3975165" cy="3561442"/>
          </a:xfrm>
          <a:prstGeom prst="rect">
            <a:avLst/>
          </a:prstGeom>
        </p:spPr>
      </p:pic>
      <p:sp>
        <p:nvSpPr>
          <p:cNvPr id="2" name="Titolo 1"/>
          <p:cNvSpPr>
            <a:spLocks noGrp="1"/>
          </p:cNvSpPr>
          <p:nvPr>
            <p:ph type="title"/>
          </p:nvPr>
        </p:nvSpPr>
        <p:spPr/>
        <p:txBody>
          <a:bodyPr/>
          <a:lstStyle/>
          <a:p>
            <a:r>
              <a:rPr lang="en-GB" dirty="0"/>
              <a:t>Influence functions measurement</a:t>
            </a: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80</a:t>
            </a:fld>
            <a:endParaRPr lang="en-GB" dirty="0"/>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0589963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5043" y="1874341"/>
            <a:ext cx="7321472" cy="4446921"/>
          </a:xfrm>
          <a:prstGeom prst="rect">
            <a:avLst/>
          </a:prstGeom>
        </p:spPr>
      </p:pic>
      <p:sp>
        <p:nvSpPr>
          <p:cNvPr id="2" name="Titolo 1"/>
          <p:cNvSpPr>
            <a:spLocks noGrp="1"/>
          </p:cNvSpPr>
          <p:nvPr>
            <p:ph type="title"/>
          </p:nvPr>
        </p:nvSpPr>
        <p:spPr/>
        <p:txBody>
          <a:bodyPr/>
          <a:lstStyle/>
          <a:p>
            <a:r>
              <a:rPr lang="en-GB" dirty="0"/>
              <a:t>Influence functions measurement</a:t>
            </a:r>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81</a:t>
            </a:fld>
            <a:endParaRPr lang="en-GB" dirty="0"/>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9878" y="2292351"/>
            <a:ext cx="3975165" cy="3561442"/>
          </a:xfrm>
          <a:prstGeom prst="rect">
            <a:avLst/>
          </a:prstGeom>
        </p:spPr>
      </p:pic>
    </p:spTree>
    <p:extLst>
      <p:ext uri="{BB962C8B-B14F-4D97-AF65-F5344CB8AC3E}">
        <p14:creationId xmlns:p14="http://schemas.microsoft.com/office/powerpoint/2010/main" xmlns="" val="8284015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Push-pull actuators response</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82</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81766" y="2484390"/>
            <a:ext cx="6127263" cy="3573495"/>
          </a:xfrm>
          <a:prstGeom prst="rect">
            <a:avLst/>
          </a:prstGeom>
        </p:spPr>
      </p:pic>
      <p:sp>
        <p:nvSpPr>
          <p:cNvPr id="7" name="Rettangolo 6"/>
          <p:cNvSpPr/>
          <p:nvPr/>
        </p:nvSpPr>
        <p:spPr>
          <a:xfrm>
            <a:off x="581189" y="2424477"/>
            <a:ext cx="5000577" cy="3693319"/>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Some actuators shown a different response when activated in one direction with respect to the other.</a:t>
            </a:r>
          </a:p>
          <a:p>
            <a:pPr marL="342900" indent="-342900" algn="just">
              <a:buClr>
                <a:schemeClr val="accent2"/>
              </a:buClr>
              <a:buFont typeface="Wingdings" panose="05000000000000000000" pitchFamily="2" charset="2"/>
              <a:buChar char="§"/>
            </a:pPr>
            <a:endParaRPr lang="en-GB" dirty="0"/>
          </a:p>
          <a:p>
            <a:pPr marL="342900" indent="-342900" algn="just">
              <a:buClr>
                <a:schemeClr val="accent2"/>
              </a:buClr>
              <a:buFont typeface="Wingdings" panose="05000000000000000000" pitchFamily="2" charset="2"/>
              <a:buChar char="§"/>
            </a:pPr>
            <a:r>
              <a:rPr lang="en-GB" dirty="0"/>
              <a:t>Their </a:t>
            </a:r>
            <a:r>
              <a:rPr lang="en-GB" dirty="0" smtClean="0"/>
              <a:t>dynamics </a:t>
            </a:r>
            <a:r>
              <a:rPr lang="en-GB" dirty="0"/>
              <a:t>resulted to be not perfectly balanced for the pushing and the pulling.</a:t>
            </a:r>
          </a:p>
          <a:p>
            <a:pPr marL="342900" indent="-342900" algn="just">
              <a:buClr>
                <a:schemeClr val="accent2"/>
              </a:buClr>
              <a:buFont typeface="Wingdings" panose="05000000000000000000" pitchFamily="2" charset="2"/>
              <a:buChar char="§"/>
            </a:pPr>
            <a:endParaRPr lang="en-GB" dirty="0"/>
          </a:p>
          <a:p>
            <a:pPr marL="342900" indent="-342900" algn="just">
              <a:buClr>
                <a:schemeClr val="accent2"/>
              </a:buClr>
              <a:buFont typeface="Wingdings" panose="05000000000000000000" pitchFamily="2" charset="2"/>
              <a:buChar char="§"/>
            </a:pPr>
            <a:r>
              <a:rPr lang="en-GB" dirty="0"/>
              <a:t>This information has been kept into account in the evaluation of the influence function </a:t>
            </a:r>
            <a:r>
              <a:rPr lang="en-GB" dirty="0" smtClean="0"/>
              <a:t>matrix, together with the one of the not </a:t>
            </a:r>
            <a:r>
              <a:rPr lang="en-GB" dirty="0"/>
              <a:t>working actuator, in order to proper compensate with other actuators the lack of actuation in some regions of the DM.</a:t>
            </a:r>
          </a:p>
        </p:txBody>
      </p:sp>
    </p:spTree>
    <p:extLst>
      <p:ext uri="{BB962C8B-B14F-4D97-AF65-F5344CB8AC3E}">
        <p14:creationId xmlns:p14="http://schemas.microsoft.com/office/powerpoint/2010/main" xmlns="" val="19463537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Target reconstruction</a:t>
            </a:r>
            <a:endParaRPr lang="en-GB" dirty="0"/>
          </a:p>
        </p:txBody>
      </p:sp>
      <p:sp>
        <p:nvSpPr>
          <p:cNvPr id="4" name="Segnaposto numero diapositiva 3"/>
          <p:cNvSpPr>
            <a:spLocks noGrp="1"/>
          </p:cNvSpPr>
          <p:nvPr>
            <p:ph type="sldNum" sz="quarter" idx="12"/>
          </p:nvPr>
        </p:nvSpPr>
        <p:spPr>
          <a:xfrm>
            <a:off x="10558300" y="6494159"/>
            <a:ext cx="1052508" cy="365125"/>
          </a:xfrm>
        </p:spPr>
        <p:txBody>
          <a:bodyPr/>
          <a:lstStyle/>
          <a:p>
            <a:fld id="{5CE5AED5-0585-4EAF-A7DF-C2F0C4AB30D7}" type="slidenum">
              <a:rPr lang="en-GB" smtClean="0"/>
              <a:pPr/>
              <a:t>83</a:t>
            </a:fld>
            <a:endParaRPr lang="en-GB"/>
          </a:p>
        </p:txBody>
      </p:sp>
      <mc:AlternateContent xmlns:mc="http://schemas.openxmlformats.org/markup-compatibility/2006">
        <mc:Choice xmlns:a14="http://schemas.microsoft.com/office/drawing/2010/main" xmlns="" Requires="a14">
          <p:sp>
            <p:nvSpPr>
              <p:cNvPr id="7" name="Rettangolo 6"/>
              <p:cNvSpPr/>
              <p:nvPr/>
            </p:nvSpPr>
            <p:spPr>
              <a:xfrm>
                <a:off x="581190" y="1851817"/>
                <a:ext cx="5463388" cy="2031325"/>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a:t>With the measured influence functions of each actuator, </a:t>
                </a:r>
                <a:r>
                  <a:rPr lang="it-IT" dirty="0"/>
                  <a:t>t</a:t>
                </a:r>
                <a:r>
                  <a:rPr lang="en-GB" dirty="0"/>
                  <a:t>he matrix </a:t>
                </a:r>
                <a14:m>
                  <m:oMath xmlns:m="http://schemas.openxmlformats.org/officeDocument/2006/math">
                    <m:r>
                      <a:rPr lang="it-IT" i="1">
                        <a:latin typeface="Cambria Math" panose="02040503050406030204" pitchFamily="18" charset="0"/>
                      </a:rPr>
                      <m:t>𝒜</m:t>
                    </m:r>
                  </m:oMath>
                </a14:m>
                <a:r>
                  <a:rPr lang="en-GB" dirty="0"/>
                  <a:t> has been evaluated. </a:t>
                </a:r>
                <a:endParaRPr lang="en-GB" dirty="0" smtClean="0"/>
              </a:p>
              <a:p>
                <a:pPr marL="342900" indent="-342900" algn="just">
                  <a:buClr>
                    <a:schemeClr val="accent2"/>
                  </a:buClr>
                  <a:buFont typeface="Wingdings" panose="05000000000000000000" pitchFamily="2" charset="2"/>
                  <a:buChar char="§"/>
                </a:pPr>
                <a:endParaRPr lang="en-GB" dirty="0" smtClean="0"/>
              </a:p>
              <a:p>
                <a:pPr marL="342900" indent="-342900" algn="just">
                  <a:buClr>
                    <a:schemeClr val="accent2"/>
                  </a:buClr>
                  <a:buFont typeface="Wingdings" panose="05000000000000000000" pitchFamily="2" charset="2"/>
                  <a:buChar char="§"/>
                </a:pPr>
                <a:r>
                  <a:rPr lang="en-GB" dirty="0" smtClean="0"/>
                  <a:t>A code has been developed in order to reconstruct the input target pattern with the measured influence functions and to evaluate the proper actuation commands to be sent to the DM actuators.</a:t>
                </a:r>
                <a:endParaRPr lang="en-GB" dirty="0"/>
              </a:p>
            </p:txBody>
          </p:sp>
        </mc:Choice>
        <mc:Fallback>
          <p:sp>
            <p:nvSpPr>
              <p:cNvPr id="7" name="Rettangolo 6"/>
              <p:cNvSpPr>
                <a:spLocks noRot="1" noChangeAspect="1" noMove="1" noResize="1" noEditPoints="1" noAdjustHandles="1" noChangeArrowheads="1" noChangeShapeType="1" noTextEdit="1"/>
              </p:cNvSpPr>
              <p:nvPr/>
            </p:nvSpPr>
            <p:spPr>
              <a:xfrm>
                <a:off x="581190" y="1851817"/>
                <a:ext cx="5463388" cy="2031325"/>
              </a:xfrm>
              <a:prstGeom prst="rect">
                <a:avLst/>
              </a:prstGeom>
              <a:blipFill rotWithShape="0">
                <a:blip r:embed="rId2" cstate="print"/>
                <a:stretch>
                  <a:fillRect l="-669" t="-1802" r="-892" b="-390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8" name="Rettangolo 7"/>
              <p:cNvSpPr/>
              <p:nvPr/>
            </p:nvSpPr>
            <p:spPr>
              <a:xfrm>
                <a:off x="581190" y="4224369"/>
                <a:ext cx="5487588" cy="2361031"/>
              </a:xfrm>
              <a:prstGeom prst="rect">
                <a:avLst/>
              </a:prstGeom>
            </p:spPr>
            <p:txBody>
              <a:bodyPr wrap="square">
                <a:spAutoFit/>
              </a:bodyPr>
              <a:lstStyle/>
              <a:p>
                <a:pPr marL="342900" indent="-342900" algn="just">
                  <a:buClr>
                    <a:schemeClr val="accent2"/>
                  </a:buClr>
                  <a:buFont typeface="Wingdings" panose="05000000000000000000" pitchFamily="2" charset="2"/>
                  <a:buChar char="§"/>
                </a:pPr>
                <a:r>
                  <a:rPr lang="en-GB" dirty="0" smtClean="0"/>
                  <a:t>The application of a specific pattern to the DM is equal to solve a linear problem of the form </a:t>
                </a:r>
                <a14:m>
                  <m:oMath xmlns:m="http://schemas.openxmlformats.org/officeDocument/2006/math">
                    <m:r>
                      <a:rPr lang="it-IT" i="1">
                        <a:latin typeface="Cambria Math" panose="02040503050406030204" pitchFamily="18" charset="0"/>
                      </a:rPr>
                      <m:t>𝐶</m:t>
                    </m:r>
                    <m:r>
                      <a:rPr lang="it-IT" i="1">
                        <a:latin typeface="Cambria Math" panose="02040503050406030204" pitchFamily="18" charset="0"/>
                        <a:ea typeface="Cambria Math" panose="02040503050406030204" pitchFamily="18" charset="0"/>
                      </a:rPr>
                      <m:t>∙</m:t>
                    </m:r>
                    <m:r>
                      <a:rPr lang="it-IT" b="1" i="1">
                        <a:latin typeface="Cambria Math" panose="02040503050406030204" pitchFamily="18" charset="0"/>
                      </a:rPr>
                      <m:t>𝒙</m:t>
                    </m:r>
                    <m:r>
                      <a:rPr lang="it-IT" i="1">
                        <a:latin typeface="Cambria Math" panose="02040503050406030204" pitchFamily="18" charset="0"/>
                      </a:rPr>
                      <m:t>=</m:t>
                    </m:r>
                    <m:r>
                      <a:rPr lang="it-IT" b="1" i="1">
                        <a:latin typeface="Cambria Math" panose="02040503050406030204" pitchFamily="18" charset="0"/>
                      </a:rPr>
                      <m:t>𝒃</m:t>
                    </m:r>
                  </m:oMath>
                </a14:m>
                <a:r>
                  <a:rPr lang="en-GB" dirty="0"/>
                  <a:t>. </a:t>
                </a:r>
                <a:endParaRPr lang="en-GB" dirty="0" smtClean="0"/>
              </a:p>
              <a:p>
                <a:pPr marL="342900" indent="-342900" algn="just">
                  <a:buClr>
                    <a:schemeClr val="accent2"/>
                  </a:buClr>
                  <a:buFont typeface="Wingdings" panose="05000000000000000000" pitchFamily="2" charset="2"/>
                  <a:buChar char="§"/>
                </a:pPr>
                <a:endParaRPr lang="en-GB" dirty="0"/>
              </a:p>
              <a:p>
                <a:pPr marL="342900" indent="-342900" algn="just">
                  <a:buClr>
                    <a:schemeClr val="accent2"/>
                  </a:buClr>
                  <a:buFont typeface="Wingdings" panose="05000000000000000000" pitchFamily="2" charset="2"/>
                  <a:buChar char="§"/>
                </a:pPr>
                <a:r>
                  <a:rPr lang="en-GB" dirty="0"/>
                  <a:t>Being </a:t>
                </a:r>
                <a:r>
                  <a:rPr lang="en-GB" i="1" dirty="0"/>
                  <a:t>C</a:t>
                </a:r>
                <a:r>
                  <a:rPr lang="en-GB" dirty="0"/>
                  <a:t> not squared, the system could be solved using the </a:t>
                </a:r>
                <a:r>
                  <a:rPr lang="en-GB" b="1" dirty="0"/>
                  <a:t>Moore-Penrose pseudoinverse </a:t>
                </a:r>
                <a:r>
                  <a:rPr lang="en-GB" b="1" dirty="0" smtClean="0"/>
                  <a:t>matrix</a:t>
                </a:r>
                <a:r>
                  <a:rPr lang="en-GB" dirty="0" smtClean="0"/>
                  <a:t>:  		        </a:t>
                </a:r>
                <a14:m>
                  <m:oMath xmlns:m="http://schemas.openxmlformats.org/officeDocument/2006/math">
                    <m:r>
                      <a:rPr lang="it-IT" b="1" i="1">
                        <a:latin typeface="Cambria Math" panose="02040503050406030204" pitchFamily="18" charset="0"/>
                      </a:rPr>
                      <m:t>𝒙</m:t>
                    </m:r>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𝐶</m:t>
                        </m:r>
                      </m:e>
                      <m:sup>
                        <m:r>
                          <a:rPr lang="it-IT" i="1">
                            <a:latin typeface="Cambria Math" panose="02040503050406030204" pitchFamily="18" charset="0"/>
                          </a:rPr>
                          <m:t>+</m:t>
                        </m:r>
                      </m:sup>
                    </m:sSup>
                    <m:r>
                      <a:rPr lang="it-IT" i="1">
                        <a:latin typeface="Cambria Math" panose="02040503050406030204" pitchFamily="18" charset="0"/>
                        <a:ea typeface="Cambria Math" panose="02040503050406030204" pitchFamily="18" charset="0"/>
                      </a:rPr>
                      <m:t>∙</m:t>
                    </m:r>
                    <m:r>
                      <a:rPr lang="it-IT" b="1" i="1" smtClean="0">
                        <a:latin typeface="Cambria Math" panose="02040503050406030204" pitchFamily="18" charset="0"/>
                      </a:rPr>
                      <m:t>𝒃</m:t>
                    </m:r>
                  </m:oMath>
                </a14:m>
                <a:r>
                  <a:rPr lang="en-GB" dirty="0" smtClean="0"/>
                  <a:t>	                 where </a:t>
                </a:r>
                <a:r>
                  <a:rPr lang="en-GB" b="1" i="1" dirty="0" smtClean="0"/>
                  <a:t>x</a:t>
                </a:r>
                <a:r>
                  <a:rPr lang="en-GB" dirty="0" smtClean="0"/>
                  <a:t> </a:t>
                </a:r>
                <a:r>
                  <a:rPr lang="en-GB" dirty="0"/>
                  <a:t>is a solution in the least-square sense, i.e. that minimizes the quantity</a:t>
                </a:r>
                <a14:m>
                  <m:oMath xmlns:m="http://schemas.openxmlformats.org/officeDocument/2006/math">
                    <m:r>
                      <a:rPr lang="it-IT">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𝐶𝑥</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𝑏</m:t>
                    </m:r>
                    <m:sSup>
                      <m:sSupPr>
                        <m:ctrlPr>
                          <a:rPr lang="it-IT" i="1" smtClean="0">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m:t>
                        </m:r>
                      </m:e>
                      <m:sup>
                        <m:r>
                          <a:rPr lang="it-IT" b="0" i="1" smtClean="0">
                            <a:latin typeface="Cambria Math" panose="02040503050406030204" pitchFamily="18" charset="0"/>
                            <a:ea typeface="Cambria Math" panose="02040503050406030204" pitchFamily="18" charset="0"/>
                          </a:rPr>
                          <m:t>2</m:t>
                        </m:r>
                      </m:sup>
                    </m:sSup>
                  </m:oMath>
                </a14:m>
                <a:r>
                  <a:rPr lang="en-GB" dirty="0" smtClean="0"/>
                  <a:t>.</a:t>
                </a:r>
                <a:endParaRPr lang="en-GB" dirty="0"/>
              </a:p>
            </p:txBody>
          </p:sp>
        </mc:Choice>
        <mc:Fallback>
          <p:sp>
            <p:nvSpPr>
              <p:cNvPr id="8" name="Rettangolo 7"/>
              <p:cNvSpPr>
                <a:spLocks noRot="1" noChangeAspect="1" noMove="1" noResize="1" noEditPoints="1" noAdjustHandles="1" noChangeArrowheads="1" noChangeShapeType="1" noTextEdit="1"/>
              </p:cNvSpPr>
              <p:nvPr/>
            </p:nvSpPr>
            <p:spPr>
              <a:xfrm>
                <a:off x="581190" y="4224369"/>
                <a:ext cx="5487588" cy="2361031"/>
              </a:xfrm>
              <a:prstGeom prst="rect">
                <a:avLst/>
              </a:prstGeom>
              <a:blipFill rotWithShape="0">
                <a:blip r:embed="rId3" cstate="print"/>
                <a:stretch>
                  <a:fillRect l="-666" t="-1550" r="-888" b="-1034"/>
                </a:stretch>
              </a:blipFill>
            </p:spPr>
            <p:txBody>
              <a:bodyPr/>
              <a:lstStyle/>
              <a:p>
                <a:r>
                  <a:rPr lang="en-GB">
                    <a:noFill/>
                  </a:rPr>
                  <a:t> </a:t>
                </a:r>
              </a:p>
            </p:txBody>
          </p:sp>
        </mc:Fallback>
      </mc:AlternateContent>
      <p:sp>
        <p:nvSpPr>
          <p:cNvPr id="9"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3" name="Immagine 2" descr="Ritaglio schermata"/>
          <p:cNvPicPr>
            <a:picLocks noChangeAspect="1"/>
          </p:cNvPicPr>
          <p:nvPr/>
        </p:nvPicPr>
        <p:blipFill rotWithShape="1">
          <a:blip r:embed="rId4" cstate="print">
            <a:extLst>
              <a:ext uri="{28A0092B-C50C-407E-A947-70E740481C1C}">
                <a14:useLocalDpi xmlns:a14="http://schemas.microsoft.com/office/drawing/2010/main" xmlns="" val="0"/>
              </a:ext>
            </a:extLst>
          </a:blip>
          <a:srcRect l="1245" r="61785"/>
          <a:stretch/>
        </p:blipFill>
        <p:spPr>
          <a:xfrm>
            <a:off x="6081040" y="1851817"/>
            <a:ext cx="2773234" cy="4669644"/>
          </a:xfrm>
          <a:prstGeom prst="rect">
            <a:avLst/>
          </a:prstGeom>
        </p:spPr>
      </p:pic>
      <p:pic>
        <p:nvPicPr>
          <p:cNvPr id="10" name="Immagine 9" descr="Ritaglio schermata"/>
          <p:cNvPicPr>
            <a:picLocks noChangeAspect="1"/>
          </p:cNvPicPr>
          <p:nvPr/>
        </p:nvPicPr>
        <p:blipFill rotWithShape="1">
          <a:blip r:embed="rId4" cstate="print">
            <a:extLst>
              <a:ext uri="{28A0092B-C50C-407E-A947-70E740481C1C}">
                <a14:useLocalDpi xmlns:a14="http://schemas.microsoft.com/office/drawing/2010/main" xmlns="" val="0"/>
              </a:ext>
            </a:extLst>
          </a:blip>
          <a:srcRect l="63253"/>
          <a:stretch/>
        </p:blipFill>
        <p:spPr>
          <a:xfrm>
            <a:off x="8854274" y="1851817"/>
            <a:ext cx="2756534" cy="4669644"/>
          </a:xfrm>
          <a:prstGeom prst="rect">
            <a:avLst/>
          </a:prstGeom>
        </p:spPr>
      </p:pic>
    </p:spTree>
    <p:extLst>
      <p:ext uri="{BB962C8B-B14F-4D97-AF65-F5344CB8AC3E}">
        <p14:creationId xmlns:p14="http://schemas.microsoft.com/office/powerpoint/2010/main" xmlns="" val="243689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Ritaglio schermata"/>
          <p:cNvPicPr>
            <a:picLocks noChangeAspect="1"/>
          </p:cNvPicPr>
          <p:nvPr/>
        </p:nvPicPr>
        <p:blipFill rotWithShape="1">
          <a:blip r:embed="rId2" cstate="print">
            <a:extLst>
              <a:ext uri="{28A0092B-C50C-407E-A947-70E740481C1C}">
                <a14:useLocalDpi xmlns:a14="http://schemas.microsoft.com/office/drawing/2010/main" xmlns="" val="0"/>
              </a:ext>
            </a:extLst>
          </a:blip>
          <a:srcRect l="483" r="53589"/>
          <a:stretch/>
        </p:blipFill>
        <p:spPr>
          <a:xfrm>
            <a:off x="807813" y="2034764"/>
            <a:ext cx="4661757" cy="4138019"/>
          </a:xfrm>
          <a:prstGeom prst="rect">
            <a:avLst/>
          </a:prstGeom>
        </p:spPr>
      </p:pic>
      <p:pic>
        <p:nvPicPr>
          <p:cNvPr id="19" name="Immagine 18" descr="Ritaglio schermata"/>
          <p:cNvPicPr>
            <a:picLocks noChangeAspect="1"/>
          </p:cNvPicPr>
          <p:nvPr/>
        </p:nvPicPr>
        <p:blipFill rotWithShape="1">
          <a:blip r:embed="rId2" cstate="print">
            <a:extLst>
              <a:ext uri="{28A0092B-C50C-407E-A947-70E740481C1C}">
                <a14:useLocalDpi xmlns:a14="http://schemas.microsoft.com/office/drawing/2010/main" xmlns="" val="0"/>
              </a:ext>
            </a:extLst>
          </a:blip>
          <a:srcRect l="54022"/>
          <a:stretch/>
        </p:blipFill>
        <p:spPr>
          <a:xfrm>
            <a:off x="6585925" y="2034764"/>
            <a:ext cx="4644928" cy="4138019"/>
          </a:xfrm>
          <a:prstGeom prst="rect">
            <a:avLst/>
          </a:prstGeom>
        </p:spPr>
      </p:pic>
      <p:pic>
        <p:nvPicPr>
          <p:cNvPr id="17" name="Immagine 16" descr="Ritaglio schermata"/>
          <p:cNvPicPr>
            <a:picLocks noChangeAspect="1"/>
          </p:cNvPicPr>
          <p:nvPr/>
        </p:nvPicPr>
        <p:blipFill rotWithShape="1">
          <a:blip r:embed="rId3" cstate="print">
            <a:extLst>
              <a:ext uri="{28A0092B-C50C-407E-A947-70E740481C1C}">
                <a14:useLocalDpi xmlns:a14="http://schemas.microsoft.com/office/drawing/2010/main" xmlns="" val="0"/>
              </a:ext>
            </a:extLst>
          </a:blip>
          <a:srcRect l="53426"/>
          <a:stretch/>
        </p:blipFill>
        <p:spPr>
          <a:xfrm>
            <a:off x="6585925" y="2034764"/>
            <a:ext cx="4644928" cy="4138019"/>
          </a:xfrm>
          <a:prstGeom prst="rect">
            <a:avLst/>
          </a:prstGeom>
        </p:spPr>
      </p:pic>
      <p:pic>
        <p:nvPicPr>
          <p:cNvPr id="16" name="Immagine 15" descr="Ritaglio schermata"/>
          <p:cNvPicPr>
            <a:picLocks noChangeAspect="1"/>
          </p:cNvPicPr>
          <p:nvPr/>
        </p:nvPicPr>
        <p:blipFill rotWithShape="1">
          <a:blip r:embed="rId3" cstate="print">
            <a:extLst>
              <a:ext uri="{28A0092B-C50C-407E-A947-70E740481C1C}">
                <a14:useLocalDpi xmlns:a14="http://schemas.microsoft.com/office/drawing/2010/main" xmlns="" val="0"/>
              </a:ext>
            </a:extLst>
          </a:blip>
          <a:srcRect r="53750"/>
          <a:stretch/>
        </p:blipFill>
        <p:spPr>
          <a:xfrm>
            <a:off x="807813" y="2034764"/>
            <a:ext cx="4661757" cy="4138019"/>
          </a:xfrm>
          <a:prstGeom prst="rect">
            <a:avLst/>
          </a:prstGeom>
        </p:spPr>
      </p:pic>
      <p:sp>
        <p:nvSpPr>
          <p:cNvPr id="2" name="Titolo 1"/>
          <p:cNvSpPr>
            <a:spLocks noGrp="1"/>
          </p:cNvSpPr>
          <p:nvPr>
            <p:ph type="title"/>
          </p:nvPr>
        </p:nvSpPr>
        <p:spPr/>
        <p:txBody>
          <a:bodyPr/>
          <a:lstStyle/>
          <a:p>
            <a:r>
              <a:rPr lang="en-GB" dirty="0" smtClean="0"/>
              <a:t>Deformable mirror actuation results</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84</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pic>
        <p:nvPicPr>
          <p:cNvPr id="3" name="Immagine 2" descr="Ritaglio schermata"/>
          <p:cNvPicPr>
            <a:picLocks noChangeAspect="1"/>
          </p:cNvPicPr>
          <p:nvPr/>
        </p:nvPicPr>
        <p:blipFill rotWithShape="1">
          <a:blip r:embed="rId4" cstate="print">
            <a:extLst>
              <a:ext uri="{28A0092B-C50C-407E-A947-70E740481C1C}">
                <a14:useLocalDpi xmlns:a14="http://schemas.microsoft.com/office/drawing/2010/main" xmlns="" val="0"/>
              </a:ext>
            </a:extLst>
          </a:blip>
          <a:srcRect l="557" r="53672"/>
          <a:stretch/>
        </p:blipFill>
        <p:spPr>
          <a:xfrm>
            <a:off x="807812" y="2034764"/>
            <a:ext cx="4661757" cy="4138019"/>
          </a:xfrm>
          <a:prstGeom prst="rect">
            <a:avLst/>
          </a:prstGeom>
        </p:spPr>
      </p:pic>
      <p:pic>
        <p:nvPicPr>
          <p:cNvPr id="15" name="Immagine 14" descr="Ritaglio schermata"/>
          <p:cNvPicPr>
            <a:picLocks noChangeAspect="1"/>
          </p:cNvPicPr>
          <p:nvPr/>
        </p:nvPicPr>
        <p:blipFill rotWithShape="1">
          <a:blip r:embed="rId4" cstate="print">
            <a:extLst>
              <a:ext uri="{28A0092B-C50C-407E-A947-70E740481C1C}">
                <a14:useLocalDpi xmlns:a14="http://schemas.microsoft.com/office/drawing/2010/main" xmlns="" val="0"/>
              </a:ext>
            </a:extLst>
          </a:blip>
          <a:srcRect l="53534" r="860"/>
          <a:stretch/>
        </p:blipFill>
        <p:spPr>
          <a:xfrm>
            <a:off x="6585925" y="2034764"/>
            <a:ext cx="4644928" cy="4138019"/>
          </a:xfrm>
          <a:prstGeom prst="rect">
            <a:avLst/>
          </a:prstGeom>
        </p:spPr>
      </p:pic>
    </p:spTree>
    <p:extLst>
      <p:ext uri="{BB962C8B-B14F-4D97-AF65-F5344CB8AC3E}">
        <p14:creationId xmlns:p14="http://schemas.microsoft.com/office/powerpoint/2010/main" xmlns="" val="25839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Deformable mirror - results</a:t>
            </a:r>
            <a:endParaRPr lang="en-GB" dirty="0"/>
          </a:p>
        </p:txBody>
      </p:sp>
      <p:sp>
        <p:nvSpPr>
          <p:cNvPr id="3" name="Segnaposto contenuto 2"/>
          <p:cNvSpPr>
            <a:spLocks noGrp="1"/>
          </p:cNvSpPr>
          <p:nvPr>
            <p:ph idx="1"/>
          </p:nvPr>
        </p:nvSpPr>
        <p:spPr/>
        <p:txBody>
          <a:bodyPr/>
          <a:lstStyle/>
          <a:p>
            <a:pPr algn="just">
              <a:buFont typeface="Wingdings" panose="05000000000000000000" pitchFamily="2" charset="2"/>
              <a:buChar char="§"/>
            </a:pPr>
            <a:r>
              <a:rPr lang="en-GB" dirty="0">
                <a:solidFill>
                  <a:schemeClr val="tx1"/>
                </a:solidFill>
              </a:rPr>
              <a:t>The DM has been characterized performing the evaluation of the influence functions of all its actuators. </a:t>
            </a:r>
            <a:endParaRPr lang="en-GB" dirty="0" smtClean="0">
              <a:solidFill>
                <a:schemeClr val="tx1"/>
              </a:solidFill>
            </a:endParaRPr>
          </a:p>
          <a:p>
            <a:pPr algn="just">
              <a:buFont typeface="Wingdings" panose="05000000000000000000" pitchFamily="2" charset="2"/>
              <a:buChar char="§"/>
            </a:pPr>
            <a:endParaRPr lang="en-GB" dirty="0">
              <a:solidFill>
                <a:schemeClr val="tx1"/>
              </a:solidFill>
            </a:endParaRPr>
          </a:p>
          <a:p>
            <a:pPr algn="just">
              <a:buFont typeface="Wingdings" panose="05000000000000000000" pitchFamily="2" charset="2"/>
              <a:buChar char="§"/>
            </a:pPr>
            <a:r>
              <a:rPr lang="en-GB" dirty="0">
                <a:solidFill>
                  <a:schemeClr val="tx1"/>
                </a:solidFill>
              </a:rPr>
              <a:t>The influence function matrix has been evaluated, showing a good reconstruction of the chosen target profiles. </a:t>
            </a:r>
          </a:p>
          <a:p>
            <a:pPr algn="just">
              <a:buFont typeface="Wingdings" panose="05000000000000000000" pitchFamily="2" charset="2"/>
              <a:buChar char="§"/>
            </a:pPr>
            <a:endParaRPr lang="en-GB" dirty="0" smtClean="0">
              <a:solidFill>
                <a:schemeClr val="tx1"/>
              </a:solidFill>
            </a:endParaRPr>
          </a:p>
          <a:p>
            <a:pPr algn="just">
              <a:buFont typeface="Wingdings" panose="05000000000000000000" pitchFamily="2" charset="2"/>
              <a:buChar char="§"/>
            </a:pPr>
            <a:r>
              <a:rPr lang="en-GB" dirty="0" smtClean="0">
                <a:solidFill>
                  <a:schemeClr val="tx1"/>
                </a:solidFill>
              </a:rPr>
              <a:t>The </a:t>
            </a:r>
            <a:r>
              <a:rPr lang="en-GB" dirty="0">
                <a:solidFill>
                  <a:schemeClr val="tx1"/>
                </a:solidFill>
              </a:rPr>
              <a:t>experimental results </a:t>
            </a:r>
            <a:r>
              <a:rPr lang="en-GB" dirty="0" smtClean="0">
                <a:solidFill>
                  <a:schemeClr val="tx1"/>
                </a:solidFill>
              </a:rPr>
              <a:t>shown </a:t>
            </a:r>
            <a:r>
              <a:rPr lang="en-GB" dirty="0">
                <a:solidFill>
                  <a:schemeClr val="tx1"/>
                </a:solidFill>
              </a:rPr>
              <a:t>a good agreement with the expectations.</a:t>
            </a:r>
          </a:p>
          <a:p>
            <a:pPr>
              <a:buFont typeface="Wingdings" panose="05000000000000000000" pitchFamily="2" charset="2"/>
              <a:buChar char="§"/>
            </a:pPr>
            <a:endParaRPr lang="en-GB" dirty="0">
              <a:solidFill>
                <a:schemeClr val="tx1"/>
              </a:solidFill>
            </a:endParaRPr>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85</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0858261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Conclusions and prospects</a:t>
            </a:r>
            <a:endParaRPr lang="en-GB" dirty="0"/>
          </a:p>
        </p:txBody>
      </p:sp>
      <p:sp>
        <p:nvSpPr>
          <p:cNvPr id="3" name="Segnaposto testo 2"/>
          <p:cNvSpPr>
            <a:spLocks noGrp="1"/>
          </p:cNvSpPr>
          <p:nvPr>
            <p:ph type="body" idx="1"/>
          </p:nvPr>
        </p:nvSpPr>
        <p:spPr/>
        <p:txBody>
          <a:bodyPr/>
          <a:lstStyle/>
          <a:p>
            <a:endParaRPr lang="en-GB"/>
          </a:p>
        </p:txBody>
      </p:sp>
      <p:sp>
        <p:nvSpPr>
          <p:cNvPr id="4" name="Segnaposto numero diapositiva 3"/>
          <p:cNvSpPr>
            <a:spLocks noGrp="1"/>
          </p:cNvSpPr>
          <p:nvPr>
            <p:ph type="sldNum" sz="quarter" idx="12"/>
          </p:nvPr>
        </p:nvSpPr>
        <p:spPr>
          <a:xfrm>
            <a:off x="10558297" y="6494159"/>
            <a:ext cx="1052510" cy="365125"/>
          </a:xfrm>
        </p:spPr>
        <p:txBody>
          <a:bodyPr/>
          <a:lstStyle/>
          <a:p>
            <a:fld id="{5CE5AED5-0585-4EAF-A7DF-C2F0C4AB30D7}" type="slidenum">
              <a:rPr lang="en-GB" smtClean="0"/>
              <a:pPr/>
              <a:t>86</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3000250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a:xfrm>
            <a:off x="581192" y="2871641"/>
            <a:ext cx="11029615" cy="2296013"/>
          </a:xfrm>
          <a:prstGeom prst="rect">
            <a:avLst/>
          </a:prstGeom>
        </p:spPr>
        <p:txBody>
          <a:bodyPr wrap="square">
            <a:spAutoFit/>
          </a:bodyPr>
          <a:lstStyle/>
          <a:p>
            <a:pPr algn="just"/>
            <a:r>
              <a:rPr lang="en-GB" dirty="0" smtClean="0">
                <a:solidFill>
                  <a:schemeClr val="tx1"/>
                </a:solidFill>
              </a:rPr>
              <a:t>The correction of </a:t>
            </a:r>
            <a:r>
              <a:rPr lang="en-GB" dirty="0">
                <a:solidFill>
                  <a:schemeClr val="tx1"/>
                </a:solidFill>
              </a:rPr>
              <a:t>the optical </a:t>
            </a:r>
            <a:r>
              <a:rPr lang="en-GB" dirty="0" smtClean="0">
                <a:solidFill>
                  <a:schemeClr val="tx1"/>
                </a:solidFill>
              </a:rPr>
              <a:t>aberrations with the full engagement of the TCS </a:t>
            </a:r>
            <a:r>
              <a:rPr lang="en-GB" dirty="0">
                <a:solidFill>
                  <a:schemeClr val="tx1"/>
                </a:solidFill>
              </a:rPr>
              <a:t>resulted in an </a:t>
            </a:r>
            <a:r>
              <a:rPr lang="en-GB" dirty="0" smtClean="0">
                <a:solidFill>
                  <a:schemeClr val="tx1"/>
                </a:solidFill>
              </a:rPr>
              <a:t>effective </a:t>
            </a:r>
            <a:r>
              <a:rPr lang="en-GB" dirty="0">
                <a:solidFill>
                  <a:schemeClr val="tx1"/>
                </a:solidFill>
              </a:rPr>
              <a:t>increase of the sidebands gain, </a:t>
            </a:r>
            <a:r>
              <a:rPr lang="en-GB" dirty="0" smtClean="0">
                <a:solidFill>
                  <a:schemeClr val="tx1"/>
                </a:solidFill>
              </a:rPr>
              <a:t>an improvement </a:t>
            </a:r>
            <a:r>
              <a:rPr lang="en-GB" dirty="0">
                <a:solidFill>
                  <a:schemeClr val="tx1"/>
                </a:solidFill>
              </a:rPr>
              <a:t>of the dark fringe and an enhancement of the detector stability, leading </a:t>
            </a:r>
            <a:r>
              <a:rPr lang="en-GB" dirty="0" smtClean="0">
                <a:solidFill>
                  <a:schemeClr val="tx1"/>
                </a:solidFill>
              </a:rPr>
              <a:t>to an </a:t>
            </a:r>
            <a:r>
              <a:rPr lang="en-GB" dirty="0">
                <a:solidFill>
                  <a:schemeClr val="tx1"/>
                </a:solidFill>
              </a:rPr>
              <a:t>higher duty cycle and </a:t>
            </a:r>
            <a:r>
              <a:rPr lang="en-GB" dirty="0" smtClean="0">
                <a:solidFill>
                  <a:schemeClr val="tx1"/>
                </a:solidFill>
              </a:rPr>
              <a:t>sensitivity. Both </a:t>
            </a:r>
            <a:r>
              <a:rPr lang="en-GB" dirty="0">
                <a:solidFill>
                  <a:schemeClr val="tx1"/>
                </a:solidFill>
              </a:rPr>
              <a:t>Double </a:t>
            </a:r>
            <a:r>
              <a:rPr lang="en-GB" dirty="0" err="1">
                <a:solidFill>
                  <a:schemeClr val="tx1"/>
                </a:solidFill>
              </a:rPr>
              <a:t>Axicon</a:t>
            </a:r>
            <a:r>
              <a:rPr lang="en-GB" dirty="0">
                <a:solidFill>
                  <a:schemeClr val="tx1"/>
                </a:solidFill>
              </a:rPr>
              <a:t> Systems and Ring Heaters </a:t>
            </a:r>
            <a:r>
              <a:rPr lang="en-GB" dirty="0" smtClean="0">
                <a:solidFill>
                  <a:schemeClr val="tx1"/>
                </a:solidFill>
              </a:rPr>
              <a:t>on the </a:t>
            </a:r>
            <a:r>
              <a:rPr lang="en-GB" dirty="0">
                <a:solidFill>
                  <a:schemeClr val="tx1"/>
                </a:solidFill>
              </a:rPr>
              <a:t>end masses are being used in the present Observing Run. </a:t>
            </a:r>
            <a:endParaRPr lang="en-GB" dirty="0" smtClean="0">
              <a:solidFill>
                <a:schemeClr val="tx1"/>
              </a:solidFill>
            </a:endParaRPr>
          </a:p>
          <a:p>
            <a:pPr algn="just"/>
            <a:endParaRPr lang="en-GB" dirty="0" smtClean="0">
              <a:solidFill>
                <a:schemeClr val="tx1"/>
              </a:solidFill>
            </a:endParaRPr>
          </a:p>
          <a:p>
            <a:pPr algn="just"/>
            <a:r>
              <a:rPr lang="en-GB" dirty="0" smtClean="0">
                <a:solidFill>
                  <a:schemeClr val="tx1"/>
                </a:solidFill>
              </a:rPr>
              <a:t>They </a:t>
            </a:r>
            <a:r>
              <a:rPr lang="en-GB" dirty="0">
                <a:solidFill>
                  <a:schemeClr val="tx1"/>
                </a:solidFill>
              </a:rPr>
              <a:t>have contributed </a:t>
            </a:r>
            <a:r>
              <a:rPr lang="en-GB" dirty="0" smtClean="0">
                <a:solidFill>
                  <a:schemeClr val="tx1"/>
                </a:solidFill>
              </a:rPr>
              <a:t>to reach </a:t>
            </a:r>
            <a:r>
              <a:rPr lang="en-GB" dirty="0">
                <a:solidFill>
                  <a:schemeClr val="tx1"/>
                </a:solidFill>
              </a:rPr>
              <a:t>a daily duty cycle up to the 100% with the detector permanently locked for </a:t>
            </a:r>
            <a:r>
              <a:rPr lang="en-GB" dirty="0" smtClean="0">
                <a:solidFill>
                  <a:schemeClr val="tx1"/>
                </a:solidFill>
              </a:rPr>
              <a:t>more than </a:t>
            </a:r>
            <a:r>
              <a:rPr lang="en-GB" dirty="0">
                <a:solidFill>
                  <a:schemeClr val="tx1"/>
                </a:solidFill>
              </a:rPr>
              <a:t>24 hours at 50 </a:t>
            </a:r>
            <a:r>
              <a:rPr lang="en-GB" dirty="0" err="1">
                <a:solidFill>
                  <a:schemeClr val="tx1"/>
                </a:solidFill>
              </a:rPr>
              <a:t>Mpc</a:t>
            </a:r>
            <a:r>
              <a:rPr lang="en-GB" dirty="0">
                <a:solidFill>
                  <a:schemeClr val="tx1"/>
                </a:solidFill>
              </a:rPr>
              <a:t> (almost </a:t>
            </a:r>
            <a:r>
              <a:rPr lang="en-GB" dirty="0" smtClean="0">
                <a:solidFill>
                  <a:schemeClr val="tx1"/>
                </a:solidFill>
              </a:rPr>
              <a:t>twice as in O2</a:t>
            </a:r>
            <a:r>
              <a:rPr lang="en-GB" dirty="0">
                <a:solidFill>
                  <a:schemeClr val="tx1"/>
                </a:solidFill>
              </a:rPr>
              <a:t>).</a:t>
            </a:r>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xmlns="" val="0"/>
              </a:ext>
            </a:extLst>
          </a:blip>
          <a:srcRect l="4718" r="4173"/>
          <a:stretch/>
        </p:blipFill>
        <p:spPr>
          <a:xfrm>
            <a:off x="6166339" y="2504439"/>
            <a:ext cx="6025661" cy="3339515"/>
          </a:xfrm>
          <a:prstGeom prst="rect">
            <a:avLst/>
          </a:prstGeom>
        </p:spPr>
      </p:pic>
      <p:pic>
        <p:nvPicPr>
          <p:cNvPr id="9" name="Immagine 8"/>
          <p:cNvPicPr>
            <a:picLocks noChangeAspect="1"/>
          </p:cNvPicPr>
          <p:nvPr/>
        </p:nvPicPr>
        <p:blipFill rotWithShape="1">
          <a:blip r:embed="rId3" cstate="print">
            <a:extLst>
              <a:ext uri="{28A0092B-C50C-407E-A947-70E740481C1C}">
                <a14:useLocalDpi xmlns:a14="http://schemas.microsoft.com/office/drawing/2010/main" xmlns="" val="0"/>
              </a:ext>
            </a:extLst>
          </a:blip>
          <a:srcRect r="3495"/>
          <a:stretch/>
        </p:blipFill>
        <p:spPr>
          <a:xfrm>
            <a:off x="41084" y="2382836"/>
            <a:ext cx="6125255" cy="3582719"/>
          </a:xfrm>
          <a:prstGeom prst="rect">
            <a:avLst/>
          </a:prstGeom>
        </p:spPr>
      </p:pic>
      <p:sp>
        <p:nvSpPr>
          <p:cNvPr id="2" name="Titolo 1"/>
          <p:cNvSpPr>
            <a:spLocks noGrp="1"/>
          </p:cNvSpPr>
          <p:nvPr>
            <p:ph type="title"/>
          </p:nvPr>
        </p:nvSpPr>
        <p:spPr/>
        <p:txBody>
          <a:bodyPr/>
          <a:lstStyle/>
          <a:p>
            <a:r>
              <a:rPr lang="en-GB" dirty="0" smtClean="0"/>
              <a:t>thesis outcome – commissioning</a:t>
            </a:r>
            <a:endParaRPr lang="en-GB" dirty="0"/>
          </a:p>
        </p:txBody>
      </p:sp>
      <p:sp>
        <p:nvSpPr>
          <p:cNvPr id="5" name="Segnaposto numero diapositiva 4"/>
          <p:cNvSpPr>
            <a:spLocks noGrp="1"/>
          </p:cNvSpPr>
          <p:nvPr>
            <p:ph type="sldNum" sz="quarter" idx="12"/>
          </p:nvPr>
        </p:nvSpPr>
        <p:spPr>
          <a:xfrm>
            <a:off x="10558299" y="6494159"/>
            <a:ext cx="1052508" cy="365125"/>
          </a:xfrm>
        </p:spPr>
        <p:txBody>
          <a:bodyPr/>
          <a:lstStyle/>
          <a:p>
            <a:fld id="{5CE5AED5-0585-4EAF-A7DF-C2F0C4AB30D7}" type="slidenum">
              <a:rPr lang="en-GB" smtClean="0"/>
              <a:pPr/>
              <a:t>87</a:t>
            </a:fld>
            <a:endParaRPr lang="en-GB"/>
          </a:p>
        </p:txBody>
      </p:sp>
      <p:sp>
        <p:nvSpPr>
          <p:cNvPr id="7"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75595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Thesis outcome – CO</a:t>
            </a:r>
            <a:r>
              <a:rPr lang="en-GB" baseline="-25000" dirty="0" smtClean="0"/>
              <a:t>2</a:t>
            </a:r>
            <a:r>
              <a:rPr lang="en-GB" dirty="0" smtClean="0"/>
              <a:t> </a:t>
            </a:r>
            <a:r>
              <a:rPr lang="en-GB" dirty="0"/>
              <a:t>Mode Cleaner Cavity </a:t>
            </a:r>
            <a:r>
              <a:rPr lang="en-GB" dirty="0" smtClean="0"/>
              <a:t>design</a:t>
            </a:r>
            <a:endParaRPr lang="en-GB" dirty="0"/>
          </a:p>
        </p:txBody>
      </p:sp>
      <p:sp>
        <p:nvSpPr>
          <p:cNvPr id="3" name="Segnaposto contenuto 2"/>
          <p:cNvSpPr>
            <a:spLocks noGrp="1"/>
          </p:cNvSpPr>
          <p:nvPr>
            <p:ph idx="1"/>
          </p:nvPr>
        </p:nvSpPr>
        <p:spPr/>
        <p:txBody>
          <a:bodyPr>
            <a:normAutofit/>
          </a:bodyPr>
          <a:lstStyle/>
          <a:p>
            <a:r>
              <a:rPr lang="en-GB" dirty="0">
                <a:solidFill>
                  <a:schemeClr val="tx1"/>
                </a:solidFill>
              </a:rPr>
              <a:t>Concerning the actuation efficiency of the CO</a:t>
            </a:r>
            <a:r>
              <a:rPr lang="en-GB" baseline="-25000" dirty="0">
                <a:solidFill>
                  <a:schemeClr val="tx1"/>
                </a:solidFill>
              </a:rPr>
              <a:t>2</a:t>
            </a:r>
            <a:r>
              <a:rPr lang="en-GB" dirty="0">
                <a:solidFill>
                  <a:schemeClr val="tx1"/>
                </a:solidFill>
              </a:rPr>
              <a:t> lasers, related to the quality of the beam, a Mode Cleaner cavity has been designed for this laser wavelength. In order to avoid the </a:t>
            </a:r>
            <a:r>
              <a:rPr lang="en-GB" dirty="0" err="1">
                <a:solidFill>
                  <a:schemeClr val="tx1"/>
                </a:solidFill>
              </a:rPr>
              <a:t>backreflections</a:t>
            </a:r>
            <a:r>
              <a:rPr lang="en-GB" dirty="0">
                <a:solidFill>
                  <a:schemeClr val="tx1"/>
                </a:solidFill>
              </a:rPr>
              <a:t> problem, due to the lack of suitable Faraday Isolators, the cavity has been designed in a triangular configuration.</a:t>
            </a:r>
          </a:p>
          <a:p>
            <a:endParaRPr lang="en-GB" dirty="0">
              <a:solidFill>
                <a:schemeClr val="tx1"/>
              </a:solidFill>
            </a:endParaRPr>
          </a:p>
          <a:p>
            <a:r>
              <a:rPr lang="en-GB" dirty="0">
                <a:solidFill>
                  <a:schemeClr val="tx1"/>
                </a:solidFill>
              </a:rPr>
              <a:t>All the geometrical and optical parameters have been evaluated, together with the mechanical design </a:t>
            </a:r>
            <a:r>
              <a:rPr lang="en-GB" dirty="0" smtClean="0">
                <a:solidFill>
                  <a:schemeClr val="tx1"/>
                </a:solidFill>
              </a:rPr>
              <a:t>in </a:t>
            </a:r>
            <a:r>
              <a:rPr lang="en-GB" dirty="0">
                <a:solidFill>
                  <a:schemeClr val="tx1"/>
                </a:solidFill>
              </a:rPr>
              <a:t>order to ensure the right compactness to allow a future easy integration on the TCS optical </a:t>
            </a:r>
            <a:r>
              <a:rPr lang="en-GB" dirty="0" smtClean="0">
                <a:solidFill>
                  <a:schemeClr val="tx1"/>
                </a:solidFill>
              </a:rPr>
              <a:t>benches). </a:t>
            </a:r>
          </a:p>
          <a:p>
            <a:r>
              <a:rPr lang="en-GB" dirty="0" smtClean="0">
                <a:solidFill>
                  <a:schemeClr val="tx1"/>
                </a:solidFill>
              </a:rPr>
              <a:t>The </a:t>
            </a:r>
            <a:r>
              <a:rPr lang="en-GB" dirty="0">
                <a:solidFill>
                  <a:schemeClr val="tx1"/>
                </a:solidFill>
              </a:rPr>
              <a:t>cavity material choice </a:t>
            </a:r>
            <a:r>
              <a:rPr lang="en-GB" dirty="0" smtClean="0">
                <a:solidFill>
                  <a:schemeClr val="tx1"/>
                </a:solidFill>
              </a:rPr>
              <a:t>has been performed in order to </a:t>
            </a:r>
            <a:r>
              <a:rPr lang="en-GB" dirty="0">
                <a:solidFill>
                  <a:schemeClr val="tx1"/>
                </a:solidFill>
              </a:rPr>
              <a:t>avoid as much as possible dependence from environmental temperature </a:t>
            </a:r>
            <a:r>
              <a:rPr lang="en-GB" dirty="0" smtClean="0">
                <a:solidFill>
                  <a:schemeClr val="tx1"/>
                </a:solidFill>
              </a:rPr>
              <a:t>fluctuations. </a:t>
            </a:r>
          </a:p>
          <a:p>
            <a:r>
              <a:rPr lang="en-GB" dirty="0" smtClean="0">
                <a:solidFill>
                  <a:schemeClr val="tx1"/>
                </a:solidFill>
              </a:rPr>
              <a:t>A CO</a:t>
            </a:r>
            <a:r>
              <a:rPr lang="en-GB" baseline="-25000" dirty="0" smtClean="0">
                <a:solidFill>
                  <a:schemeClr val="tx1"/>
                </a:solidFill>
              </a:rPr>
              <a:t>2 </a:t>
            </a:r>
            <a:r>
              <a:rPr lang="en-GB" dirty="0" smtClean="0">
                <a:solidFill>
                  <a:schemeClr val="tx1"/>
                </a:solidFill>
              </a:rPr>
              <a:t>laser has been characterized and a proper </a:t>
            </a:r>
            <a:r>
              <a:rPr lang="en-GB" dirty="0">
                <a:solidFill>
                  <a:schemeClr val="tx1"/>
                </a:solidFill>
              </a:rPr>
              <a:t>MMT </a:t>
            </a:r>
            <a:r>
              <a:rPr lang="en-GB" dirty="0" smtClean="0">
                <a:solidFill>
                  <a:schemeClr val="tx1"/>
                </a:solidFill>
              </a:rPr>
              <a:t>has been designed based on it.</a:t>
            </a:r>
            <a:endParaRPr lang="en-GB" dirty="0">
              <a:solidFill>
                <a:schemeClr val="tx1"/>
              </a:solidFill>
            </a:endParaRPr>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88</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2709957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Thesis outcome – sis simulations</a:t>
            </a:r>
            <a:endParaRPr lang="en-GB" dirty="0"/>
          </a:p>
        </p:txBody>
      </p:sp>
      <p:sp>
        <p:nvSpPr>
          <p:cNvPr id="3" name="Segnaposto contenuto 2"/>
          <p:cNvSpPr>
            <a:spLocks noGrp="1"/>
          </p:cNvSpPr>
          <p:nvPr>
            <p:ph idx="1"/>
          </p:nvPr>
        </p:nvSpPr>
        <p:spPr>
          <a:xfrm>
            <a:off x="581192" y="2180496"/>
            <a:ext cx="11029615" cy="3866886"/>
          </a:xfrm>
        </p:spPr>
        <p:txBody>
          <a:bodyPr>
            <a:noAutofit/>
          </a:bodyPr>
          <a:lstStyle/>
          <a:p>
            <a:pPr algn="just"/>
            <a:r>
              <a:rPr lang="en-GB" dirty="0">
                <a:solidFill>
                  <a:schemeClr val="tx1"/>
                </a:solidFill>
              </a:rPr>
              <a:t>In order to better understand and predict the effect of the aberrations inside the detector, optical simulations have been developed. With the target of looking for a possible error signal candidate for the TCS actuator, the ITF has been simulated both in the design case and with the actual mirror radius of curvature values, </a:t>
            </a:r>
            <a:r>
              <a:rPr lang="en-GB" dirty="0" smtClean="0">
                <a:solidFill>
                  <a:schemeClr val="tx1"/>
                </a:solidFill>
              </a:rPr>
              <a:t>transmission and </a:t>
            </a:r>
            <a:r>
              <a:rPr lang="en-GB" dirty="0">
                <a:solidFill>
                  <a:schemeClr val="tx1"/>
                </a:solidFill>
              </a:rPr>
              <a:t>surface maps and with the addition of thermal effects. </a:t>
            </a:r>
            <a:endParaRPr lang="en-GB" dirty="0" smtClean="0">
              <a:solidFill>
                <a:schemeClr val="tx1"/>
              </a:solidFill>
            </a:endParaRPr>
          </a:p>
          <a:p>
            <a:pPr algn="just"/>
            <a:endParaRPr lang="en-GB" dirty="0" smtClean="0">
              <a:solidFill>
                <a:schemeClr val="tx1"/>
              </a:solidFill>
            </a:endParaRPr>
          </a:p>
          <a:p>
            <a:pPr algn="just"/>
            <a:r>
              <a:rPr lang="en-GB" dirty="0" smtClean="0">
                <a:solidFill>
                  <a:schemeClr val="tx1"/>
                </a:solidFill>
              </a:rPr>
              <a:t>A </a:t>
            </a:r>
            <a:r>
              <a:rPr lang="en-GB" dirty="0">
                <a:solidFill>
                  <a:schemeClr val="tx1"/>
                </a:solidFill>
              </a:rPr>
              <a:t>curvature aberration has been included in the simulations in different locations of the recycling cavity and a correlation with the simulated Phase Camera (PC) channels has been looked for. </a:t>
            </a:r>
          </a:p>
          <a:p>
            <a:pPr algn="just"/>
            <a:r>
              <a:rPr lang="en-GB" dirty="0" smtClean="0">
                <a:solidFill>
                  <a:schemeClr val="tx1"/>
                </a:solidFill>
              </a:rPr>
              <a:t>The </a:t>
            </a:r>
            <a:r>
              <a:rPr lang="en-GB" dirty="0">
                <a:solidFill>
                  <a:schemeClr val="tx1"/>
                </a:solidFill>
              </a:rPr>
              <a:t>results obtained have shown an evident linear correlation between the induced aberration and the curvature measured by the PC phase difference maps. This correlation has been observed both in the design case simulation and in the more realistic </a:t>
            </a:r>
            <a:r>
              <a:rPr lang="en-GB" dirty="0" smtClean="0">
                <a:solidFill>
                  <a:schemeClr val="tx1"/>
                </a:solidFill>
              </a:rPr>
              <a:t>one, and it can be exploited as possible error signal for TCS actuation. </a:t>
            </a:r>
          </a:p>
          <a:p>
            <a:pPr algn="just"/>
            <a:r>
              <a:rPr lang="en-GB" dirty="0" smtClean="0">
                <a:solidFill>
                  <a:schemeClr val="tx1"/>
                </a:solidFill>
              </a:rPr>
              <a:t>As </a:t>
            </a:r>
            <a:r>
              <a:rPr lang="en-GB" dirty="0">
                <a:solidFill>
                  <a:schemeClr val="tx1"/>
                </a:solidFill>
              </a:rPr>
              <a:t>a further crosscheck another figure of merit, the mode content at the bright port, has been investigated, and also in this case a linear correlation between the amount of some modes and the curvature aberration has been put in evidence</a:t>
            </a:r>
            <a:r>
              <a:rPr lang="en-GB" dirty="0" smtClean="0">
                <a:solidFill>
                  <a:schemeClr val="tx1"/>
                </a:solidFill>
              </a:rPr>
              <a:t>.</a:t>
            </a:r>
            <a:endParaRPr lang="en-GB" dirty="0">
              <a:solidFill>
                <a:schemeClr val="tx1"/>
              </a:solidFill>
            </a:endParaRPr>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89</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4113947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Sensitivity curve</a:t>
            </a:r>
            <a:endParaRPr lang="en-GB" dirty="0"/>
          </a:p>
        </p:txBody>
      </p:sp>
      <p:sp>
        <p:nvSpPr>
          <p:cNvPr id="3" name="Segnaposto contenuto 2"/>
          <p:cNvSpPr>
            <a:spLocks noGrp="1"/>
          </p:cNvSpPr>
          <p:nvPr>
            <p:ph idx="1"/>
          </p:nvPr>
        </p:nvSpPr>
        <p:spPr>
          <a:xfrm>
            <a:off x="581192" y="2180496"/>
            <a:ext cx="5532529" cy="3678303"/>
          </a:xfrm>
        </p:spPr>
        <p:txBody>
          <a:bodyPr/>
          <a:lstStyle/>
          <a:p>
            <a:pPr algn="just"/>
            <a:r>
              <a:rPr lang="en-GB" dirty="0" smtClean="0">
                <a:solidFill>
                  <a:schemeClr val="tx1"/>
                </a:solidFill>
              </a:rPr>
              <a:t>Represents </a:t>
            </a:r>
            <a:r>
              <a:rPr lang="en-GB" dirty="0">
                <a:solidFill>
                  <a:schemeClr val="tx1"/>
                </a:solidFill>
              </a:rPr>
              <a:t>the figure of merit to understand the limits and the performances of the detector. </a:t>
            </a:r>
            <a:endParaRPr lang="en-GB" dirty="0" smtClean="0">
              <a:solidFill>
                <a:schemeClr val="tx1"/>
              </a:solidFill>
            </a:endParaRPr>
          </a:p>
          <a:p>
            <a:pPr algn="just"/>
            <a:endParaRPr lang="en-GB" dirty="0">
              <a:solidFill>
                <a:schemeClr val="tx1"/>
              </a:solidFill>
            </a:endParaRPr>
          </a:p>
          <a:p>
            <a:pPr algn="just"/>
            <a:r>
              <a:rPr lang="en-GB" dirty="0">
                <a:solidFill>
                  <a:schemeClr val="tx1"/>
                </a:solidFill>
              </a:rPr>
              <a:t>Different noise sources dominate in different frequency ranges:</a:t>
            </a:r>
          </a:p>
          <a:p>
            <a:pPr algn="just">
              <a:buFont typeface="Arial" panose="020B0604020202020204" pitchFamily="34" charset="0"/>
              <a:buChar char="•"/>
            </a:pPr>
            <a:r>
              <a:rPr lang="en-GB" dirty="0">
                <a:solidFill>
                  <a:schemeClr val="tx1"/>
                </a:solidFill>
              </a:rPr>
              <a:t>low frequency: Newtonian </a:t>
            </a:r>
            <a:r>
              <a:rPr lang="en-GB" dirty="0" smtClean="0">
                <a:solidFill>
                  <a:schemeClr val="tx1"/>
                </a:solidFill>
              </a:rPr>
              <a:t>noise and suspension thermal noise;</a:t>
            </a:r>
            <a:endParaRPr lang="en-GB" dirty="0">
              <a:solidFill>
                <a:schemeClr val="tx1"/>
              </a:solidFill>
            </a:endParaRPr>
          </a:p>
          <a:p>
            <a:pPr algn="just">
              <a:buFont typeface="Arial" panose="020B0604020202020204" pitchFamily="34" charset="0"/>
              <a:buChar char="•"/>
            </a:pPr>
            <a:r>
              <a:rPr lang="en-GB" dirty="0">
                <a:solidFill>
                  <a:schemeClr val="tx1"/>
                </a:solidFill>
              </a:rPr>
              <a:t>mid frequency: thermal </a:t>
            </a:r>
            <a:r>
              <a:rPr lang="en-GB" dirty="0" smtClean="0">
                <a:solidFill>
                  <a:schemeClr val="tx1"/>
                </a:solidFill>
              </a:rPr>
              <a:t>noise;</a:t>
            </a:r>
            <a:endParaRPr lang="en-GB" dirty="0">
              <a:solidFill>
                <a:schemeClr val="tx1"/>
              </a:solidFill>
            </a:endParaRPr>
          </a:p>
          <a:p>
            <a:pPr algn="just">
              <a:buFont typeface="Arial" panose="020B0604020202020204" pitchFamily="34" charset="0"/>
              <a:buChar char="•"/>
            </a:pPr>
            <a:r>
              <a:rPr lang="en-GB" dirty="0">
                <a:solidFill>
                  <a:schemeClr val="tx1"/>
                </a:solidFill>
              </a:rPr>
              <a:t>high frequency: shot </a:t>
            </a:r>
            <a:r>
              <a:rPr lang="en-GB" dirty="0" smtClean="0">
                <a:solidFill>
                  <a:schemeClr val="tx1"/>
                </a:solidFill>
              </a:rPr>
              <a:t>noise.</a:t>
            </a:r>
            <a:endParaRPr lang="en-GB" dirty="0">
              <a:solidFill>
                <a:schemeClr val="tx1"/>
              </a:solidFill>
            </a:endParaRPr>
          </a:p>
          <a:p>
            <a:pPr algn="just"/>
            <a:endParaRPr lang="en-GB" dirty="0">
              <a:solidFill>
                <a:schemeClr val="tx1"/>
              </a:solidFill>
            </a:endParaRPr>
          </a:p>
        </p:txBody>
      </p:sp>
      <p:sp>
        <p:nvSpPr>
          <p:cNvPr id="5" name="Segnaposto numero diapositiva 4"/>
          <p:cNvSpPr>
            <a:spLocks noGrp="1"/>
          </p:cNvSpPr>
          <p:nvPr>
            <p:ph type="sldNum" sz="quarter" idx="12"/>
          </p:nvPr>
        </p:nvSpPr>
        <p:spPr>
          <a:xfrm>
            <a:off x="10558300" y="6492875"/>
            <a:ext cx="1052508" cy="365125"/>
          </a:xfrm>
        </p:spPr>
        <p:txBody>
          <a:bodyPr/>
          <a:lstStyle/>
          <a:p>
            <a:fld id="{5CE5AED5-0585-4EAF-A7DF-C2F0C4AB30D7}" type="slidenum">
              <a:rPr lang="en-GB" smtClean="0"/>
              <a:pPr/>
              <a:t>9</a:t>
            </a:fld>
            <a:endParaRPr lang="en-GB"/>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xmlns="" val="0"/>
              </a:ext>
            </a:extLst>
          </a:blip>
          <a:srcRect t="2865"/>
          <a:stretch/>
        </p:blipFill>
        <p:spPr>
          <a:xfrm>
            <a:off x="6343776" y="1949969"/>
            <a:ext cx="5369150" cy="4001842"/>
          </a:xfrm>
          <a:prstGeom prst="rect">
            <a:avLst/>
          </a:prstGeom>
        </p:spPr>
      </p:pic>
      <p:sp>
        <p:nvSpPr>
          <p:cNvPr id="8"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6298764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Thesis outcome – deformable mirror</a:t>
            </a:r>
            <a:endParaRPr lang="en-GB" dirty="0"/>
          </a:p>
        </p:txBody>
      </p:sp>
      <p:sp>
        <p:nvSpPr>
          <p:cNvPr id="3" name="Segnaposto contenuto 2"/>
          <p:cNvSpPr>
            <a:spLocks noGrp="1"/>
          </p:cNvSpPr>
          <p:nvPr>
            <p:ph idx="1"/>
          </p:nvPr>
        </p:nvSpPr>
        <p:spPr>
          <a:xfrm>
            <a:off x="581192" y="2180496"/>
            <a:ext cx="11266740" cy="4052010"/>
          </a:xfrm>
        </p:spPr>
        <p:txBody>
          <a:bodyPr>
            <a:noAutofit/>
          </a:bodyPr>
          <a:lstStyle/>
          <a:p>
            <a:pPr algn="just"/>
            <a:r>
              <a:rPr lang="en-GB" dirty="0">
                <a:solidFill>
                  <a:schemeClr val="tx1"/>
                </a:solidFill>
              </a:rPr>
              <a:t>Looking </a:t>
            </a:r>
            <a:r>
              <a:rPr lang="en-GB" dirty="0" smtClean="0">
                <a:solidFill>
                  <a:schemeClr val="tx1"/>
                </a:solidFill>
              </a:rPr>
              <a:t>for </a:t>
            </a:r>
            <a:r>
              <a:rPr lang="en-GB" dirty="0">
                <a:solidFill>
                  <a:schemeClr val="tx1"/>
                </a:solidFill>
              </a:rPr>
              <a:t>new actuation strategies in order to reduce the noise injected by the TCS in the sensitive band of the detector, a Deformable Mirror (DM) has been studied as possible future actuator. </a:t>
            </a:r>
            <a:endParaRPr lang="en-GB" dirty="0" smtClean="0">
              <a:solidFill>
                <a:schemeClr val="tx1"/>
              </a:solidFill>
            </a:endParaRPr>
          </a:p>
          <a:p>
            <a:pPr algn="just"/>
            <a:endParaRPr lang="en-GB" dirty="0">
              <a:solidFill>
                <a:schemeClr val="tx1"/>
              </a:solidFill>
            </a:endParaRPr>
          </a:p>
          <a:p>
            <a:pPr algn="just"/>
            <a:r>
              <a:rPr lang="en-GB" dirty="0" smtClean="0">
                <a:solidFill>
                  <a:schemeClr val="tx1"/>
                </a:solidFill>
              </a:rPr>
              <a:t>The </a:t>
            </a:r>
            <a:r>
              <a:rPr lang="en-GB" dirty="0">
                <a:solidFill>
                  <a:schemeClr val="tx1"/>
                </a:solidFill>
              </a:rPr>
              <a:t>DM has been characterized performing the evaluation of the influence functions of all its actuators. Starting from them, the influence function matrix to properly command the DM has been developed, showing a good </a:t>
            </a:r>
            <a:r>
              <a:rPr lang="en-GB" dirty="0" smtClean="0">
                <a:solidFill>
                  <a:schemeClr val="tx1"/>
                </a:solidFill>
              </a:rPr>
              <a:t>reconstruction of </a:t>
            </a:r>
            <a:r>
              <a:rPr lang="en-GB" dirty="0">
                <a:solidFill>
                  <a:schemeClr val="tx1"/>
                </a:solidFill>
              </a:rPr>
              <a:t>the chosen target profile. </a:t>
            </a:r>
            <a:endParaRPr lang="en-GB" dirty="0" smtClean="0">
              <a:solidFill>
                <a:schemeClr val="tx1"/>
              </a:solidFill>
            </a:endParaRPr>
          </a:p>
          <a:p>
            <a:pPr algn="just"/>
            <a:r>
              <a:rPr lang="en-GB" dirty="0" smtClean="0">
                <a:solidFill>
                  <a:schemeClr val="tx1"/>
                </a:solidFill>
              </a:rPr>
              <a:t>Finally</a:t>
            </a:r>
            <a:r>
              <a:rPr lang="en-GB" dirty="0">
                <a:solidFill>
                  <a:schemeClr val="tx1"/>
                </a:solidFill>
              </a:rPr>
              <a:t>, the same target profile has been tested on the DM in order to see its effective actuation performances. </a:t>
            </a:r>
            <a:endParaRPr lang="en-GB" dirty="0" smtClean="0">
              <a:solidFill>
                <a:schemeClr val="tx1"/>
              </a:solidFill>
            </a:endParaRPr>
          </a:p>
          <a:p>
            <a:pPr algn="just"/>
            <a:r>
              <a:rPr lang="en-GB" dirty="0" smtClean="0">
                <a:solidFill>
                  <a:schemeClr val="tx1"/>
                </a:solidFill>
              </a:rPr>
              <a:t>The </a:t>
            </a:r>
            <a:r>
              <a:rPr lang="en-GB" dirty="0">
                <a:solidFill>
                  <a:schemeClr val="tx1"/>
                </a:solidFill>
              </a:rPr>
              <a:t>experimental results </a:t>
            </a:r>
            <a:r>
              <a:rPr lang="en-GB" dirty="0" smtClean="0">
                <a:solidFill>
                  <a:schemeClr val="tx1"/>
                </a:solidFill>
              </a:rPr>
              <a:t>showed </a:t>
            </a:r>
            <a:r>
              <a:rPr lang="en-GB" dirty="0">
                <a:solidFill>
                  <a:schemeClr val="tx1"/>
                </a:solidFill>
              </a:rPr>
              <a:t>a good agreement with the expectations, </a:t>
            </a:r>
            <a:r>
              <a:rPr lang="en-GB" dirty="0" smtClean="0">
                <a:solidFill>
                  <a:schemeClr val="tx1"/>
                </a:solidFill>
              </a:rPr>
              <a:t>despite of </a:t>
            </a:r>
            <a:r>
              <a:rPr lang="en-GB" dirty="0">
                <a:solidFill>
                  <a:schemeClr val="tx1"/>
                </a:solidFill>
              </a:rPr>
              <a:t>the fact that some of the actuators are not working and some others have a different response when they are pulled or </a:t>
            </a:r>
            <a:r>
              <a:rPr lang="en-GB" dirty="0" smtClean="0">
                <a:solidFill>
                  <a:schemeClr val="tx1"/>
                </a:solidFill>
              </a:rPr>
              <a:t>pushed. The </a:t>
            </a:r>
            <a:r>
              <a:rPr lang="en-GB" dirty="0">
                <a:solidFill>
                  <a:schemeClr val="tx1"/>
                </a:solidFill>
              </a:rPr>
              <a:t>work confirmed the reliability of this system and also of the adopted model to properly reconstruct any given input target. </a:t>
            </a:r>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90</a:t>
            </a:fld>
            <a:endParaRPr lang="en-GB"/>
          </a:p>
        </p:txBody>
      </p:sp>
      <p:sp>
        <p:nvSpPr>
          <p:cNvPr id="5"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3270238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Prospects</a:t>
            </a:r>
            <a:endParaRPr lang="en-GB" dirty="0"/>
          </a:p>
        </p:txBody>
      </p:sp>
      <p:sp>
        <p:nvSpPr>
          <p:cNvPr id="3" name="Segnaposto contenuto 2"/>
          <p:cNvSpPr>
            <a:spLocks noGrp="1"/>
          </p:cNvSpPr>
          <p:nvPr>
            <p:ph idx="1"/>
          </p:nvPr>
        </p:nvSpPr>
        <p:spPr>
          <a:xfrm>
            <a:off x="581192" y="1997094"/>
            <a:ext cx="11029615" cy="4274680"/>
          </a:xfrm>
        </p:spPr>
        <p:txBody>
          <a:bodyPr>
            <a:normAutofit lnSpcReduction="10000"/>
          </a:bodyPr>
          <a:lstStyle/>
          <a:p>
            <a:r>
              <a:rPr lang="en-GB" b="1" dirty="0">
                <a:solidFill>
                  <a:schemeClr val="tx1"/>
                </a:solidFill>
              </a:rPr>
              <a:t>CO</a:t>
            </a:r>
            <a:r>
              <a:rPr lang="en-GB" b="1" baseline="-25000" dirty="0">
                <a:solidFill>
                  <a:schemeClr val="tx1"/>
                </a:solidFill>
              </a:rPr>
              <a:t>2</a:t>
            </a:r>
            <a:r>
              <a:rPr lang="en-GB" b="1" dirty="0">
                <a:solidFill>
                  <a:schemeClr val="tx1"/>
                </a:solidFill>
              </a:rPr>
              <a:t> Mode Cleaner Cavity </a:t>
            </a:r>
            <a:r>
              <a:rPr lang="en-GB" b="1" dirty="0" smtClean="0">
                <a:solidFill>
                  <a:schemeClr val="tx1"/>
                </a:solidFill>
              </a:rPr>
              <a:t>design</a:t>
            </a:r>
          </a:p>
          <a:p>
            <a:pPr marL="0" indent="0" algn="just">
              <a:buNone/>
            </a:pPr>
            <a:r>
              <a:rPr lang="en-GB" dirty="0" smtClean="0">
                <a:solidFill>
                  <a:schemeClr val="tx1"/>
                </a:solidFill>
              </a:rPr>
              <a:t>As </a:t>
            </a:r>
            <a:r>
              <a:rPr lang="en-GB" dirty="0">
                <a:solidFill>
                  <a:schemeClr val="tx1"/>
                </a:solidFill>
              </a:rPr>
              <a:t>next step, a MC cavity prototype will be assembled and characterized, also to study the best locking strategies</a:t>
            </a:r>
            <a:r>
              <a:rPr lang="en-GB" dirty="0" smtClean="0">
                <a:solidFill>
                  <a:schemeClr val="tx1"/>
                </a:solidFill>
              </a:rPr>
              <a:t>.</a:t>
            </a:r>
          </a:p>
          <a:p>
            <a:endParaRPr lang="en-GB" dirty="0" smtClean="0">
              <a:solidFill>
                <a:schemeClr val="tx1"/>
              </a:solidFill>
            </a:endParaRPr>
          </a:p>
          <a:p>
            <a:r>
              <a:rPr lang="en-GB" b="1" dirty="0" smtClean="0">
                <a:solidFill>
                  <a:schemeClr val="tx1"/>
                </a:solidFill>
              </a:rPr>
              <a:t>SIS </a:t>
            </a:r>
            <a:r>
              <a:rPr lang="en-GB" b="1" dirty="0">
                <a:solidFill>
                  <a:schemeClr val="tx1"/>
                </a:solidFill>
              </a:rPr>
              <a:t>optical </a:t>
            </a:r>
            <a:r>
              <a:rPr lang="en-GB" b="1" dirty="0" smtClean="0">
                <a:solidFill>
                  <a:schemeClr val="tx1"/>
                </a:solidFill>
              </a:rPr>
              <a:t>simulations</a:t>
            </a:r>
          </a:p>
          <a:p>
            <a:pPr marL="0" indent="0" algn="just">
              <a:buNone/>
            </a:pPr>
            <a:r>
              <a:rPr lang="en-GB" dirty="0" smtClean="0">
                <a:solidFill>
                  <a:schemeClr val="tx1"/>
                </a:solidFill>
              </a:rPr>
              <a:t>The </a:t>
            </a:r>
            <a:r>
              <a:rPr lang="en-GB" dirty="0">
                <a:solidFill>
                  <a:schemeClr val="tx1"/>
                </a:solidFill>
              </a:rPr>
              <a:t>obtained </a:t>
            </a:r>
            <a:r>
              <a:rPr lang="en-GB" dirty="0" smtClean="0">
                <a:solidFill>
                  <a:schemeClr val="tx1"/>
                </a:solidFill>
              </a:rPr>
              <a:t>results will </a:t>
            </a:r>
            <a:r>
              <a:rPr lang="en-GB" dirty="0">
                <a:solidFill>
                  <a:schemeClr val="tx1"/>
                </a:solidFill>
              </a:rPr>
              <a:t>be used as a preliminary starting point for a future investigation on an error signal for the TCS actuators from the PC data, in order to make the compensation of the optical aberration more automatized with a proper control loop system</a:t>
            </a:r>
            <a:r>
              <a:rPr lang="en-GB" dirty="0" smtClean="0">
                <a:solidFill>
                  <a:schemeClr val="tx1"/>
                </a:solidFill>
              </a:rPr>
              <a:t>.</a:t>
            </a:r>
          </a:p>
          <a:p>
            <a:pPr marL="0" indent="0" algn="just">
              <a:buNone/>
            </a:pPr>
            <a:endParaRPr lang="en-GB" b="1" dirty="0" smtClean="0">
              <a:solidFill>
                <a:schemeClr val="tx1"/>
              </a:solidFill>
            </a:endParaRPr>
          </a:p>
          <a:p>
            <a:r>
              <a:rPr lang="en-GB" b="1" dirty="0" smtClean="0">
                <a:solidFill>
                  <a:schemeClr val="tx1"/>
                </a:solidFill>
              </a:rPr>
              <a:t>Deformable mirror</a:t>
            </a:r>
          </a:p>
          <a:p>
            <a:pPr marL="0" indent="0" algn="just">
              <a:buNone/>
            </a:pPr>
            <a:r>
              <a:rPr lang="en-GB" dirty="0" smtClean="0">
                <a:solidFill>
                  <a:schemeClr val="tx1"/>
                </a:solidFill>
              </a:rPr>
              <a:t>Small </a:t>
            </a:r>
            <a:r>
              <a:rPr lang="en-GB" dirty="0">
                <a:solidFill>
                  <a:schemeClr val="tx1"/>
                </a:solidFill>
              </a:rPr>
              <a:t>variations in the measured influence functions will be corrected with the implementation of a proper loop for the DM</a:t>
            </a:r>
            <a:r>
              <a:rPr lang="en-GB" dirty="0" smtClean="0">
                <a:solidFill>
                  <a:schemeClr val="tx1"/>
                </a:solidFill>
              </a:rPr>
              <a:t>. </a:t>
            </a:r>
            <a:r>
              <a:rPr lang="en-GB" dirty="0">
                <a:solidFill>
                  <a:schemeClr val="tx1"/>
                </a:solidFill>
              </a:rPr>
              <a:t>The next step will be to investigate the DM response in terms of intensity, and to perform a full characterization with a CO</a:t>
            </a:r>
            <a:r>
              <a:rPr lang="en-GB" baseline="-25000" dirty="0">
                <a:solidFill>
                  <a:schemeClr val="tx1"/>
                </a:solidFill>
              </a:rPr>
              <a:t>2</a:t>
            </a:r>
            <a:r>
              <a:rPr lang="en-GB" dirty="0">
                <a:solidFill>
                  <a:schemeClr val="tx1"/>
                </a:solidFill>
              </a:rPr>
              <a:t> laser, like those used on Advanced Virgo</a:t>
            </a:r>
            <a:r>
              <a:rPr lang="en-GB" dirty="0" smtClean="0">
                <a:solidFill>
                  <a:schemeClr val="tx1"/>
                </a:solidFill>
              </a:rPr>
              <a:t>.</a:t>
            </a:r>
            <a:endParaRPr lang="en-GB" dirty="0">
              <a:solidFill>
                <a:schemeClr val="tx1"/>
              </a:solidFill>
            </a:endParaRPr>
          </a:p>
        </p:txBody>
      </p:sp>
      <p:sp>
        <p:nvSpPr>
          <p:cNvPr id="4" name="Segnaposto numero diapositiva 3"/>
          <p:cNvSpPr>
            <a:spLocks noGrp="1"/>
          </p:cNvSpPr>
          <p:nvPr>
            <p:ph type="sldNum" sz="quarter" idx="12"/>
          </p:nvPr>
        </p:nvSpPr>
        <p:spPr>
          <a:xfrm>
            <a:off x="10558299" y="6492875"/>
            <a:ext cx="1052508" cy="365125"/>
          </a:xfrm>
        </p:spPr>
        <p:txBody>
          <a:bodyPr/>
          <a:lstStyle/>
          <a:p>
            <a:fld id="{5CE5AED5-0585-4EAF-A7DF-C2F0C4AB30D7}" type="slidenum">
              <a:rPr lang="en-GB" smtClean="0"/>
              <a:pPr/>
              <a:t>91</a:t>
            </a:fld>
            <a:endParaRPr lang="en-GB"/>
          </a:p>
        </p:txBody>
      </p:sp>
      <p:sp>
        <p:nvSpPr>
          <p:cNvPr id="8"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
        <p:nvSpPr>
          <p:cNvPr id="6" name="Rettangolo 5"/>
          <p:cNvSpPr/>
          <p:nvPr/>
        </p:nvSpPr>
        <p:spPr>
          <a:xfrm>
            <a:off x="954164" y="2159779"/>
            <a:ext cx="3606616" cy="30854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p:cNvSpPr/>
          <p:nvPr/>
        </p:nvSpPr>
        <p:spPr>
          <a:xfrm>
            <a:off x="954164" y="4947857"/>
            <a:ext cx="2204162" cy="28142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75575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prospects – towards the </a:t>
            </a:r>
            <a:r>
              <a:rPr lang="en-GB" dirty="0" err="1" smtClean="0"/>
              <a:t>Adv</a:t>
            </a:r>
            <a:r>
              <a:rPr lang="en-GB" dirty="0" smtClean="0"/>
              <a:t>+ </a:t>
            </a:r>
            <a:r>
              <a:rPr lang="en-GB" dirty="0" err="1" smtClean="0"/>
              <a:t>tcs</a:t>
            </a:r>
            <a:endParaRPr lang="en-GB" dirty="0"/>
          </a:p>
        </p:txBody>
      </p:sp>
      <p:sp>
        <p:nvSpPr>
          <p:cNvPr id="4" name="Segnaposto numero diapositiva 3"/>
          <p:cNvSpPr>
            <a:spLocks noGrp="1"/>
          </p:cNvSpPr>
          <p:nvPr>
            <p:ph type="sldNum" sz="quarter" idx="12"/>
          </p:nvPr>
        </p:nvSpPr>
        <p:spPr>
          <a:xfrm>
            <a:off x="10558300" y="6492875"/>
            <a:ext cx="1052508" cy="365125"/>
          </a:xfrm>
        </p:spPr>
        <p:txBody>
          <a:bodyPr/>
          <a:lstStyle/>
          <a:p>
            <a:fld id="{5CE5AED5-0585-4EAF-A7DF-C2F0C4AB30D7}" type="slidenum">
              <a:rPr lang="en-GB" smtClean="0"/>
              <a:pPr/>
              <a:t>92</a:t>
            </a:fld>
            <a:endParaRPr lang="en-GB"/>
          </a:p>
        </p:txBody>
      </p:sp>
      <p:pic>
        <p:nvPicPr>
          <p:cNvPr id="5" name="Immagine 4" descr="Ritaglio schermata"/>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6346" y="2506693"/>
            <a:ext cx="10272650" cy="2175699"/>
          </a:xfrm>
          <a:prstGeom prst="rect">
            <a:avLst/>
          </a:prstGeom>
        </p:spPr>
      </p:pic>
      <p:sp>
        <p:nvSpPr>
          <p:cNvPr id="6" name="Rettangolo 5"/>
          <p:cNvSpPr/>
          <p:nvPr/>
        </p:nvSpPr>
        <p:spPr>
          <a:xfrm>
            <a:off x="426346" y="5166431"/>
            <a:ext cx="4117607" cy="369332"/>
          </a:xfrm>
          <a:prstGeom prst="rect">
            <a:avLst/>
          </a:prstGeom>
        </p:spPr>
        <p:txBody>
          <a:bodyPr wrap="square">
            <a:spAutoFit/>
          </a:bodyPr>
          <a:lstStyle/>
          <a:p>
            <a:pPr algn="just"/>
            <a:r>
              <a:rPr lang="en-GB" dirty="0" smtClean="0"/>
              <a:t>From </a:t>
            </a:r>
            <a:r>
              <a:rPr lang="en-GB" i="1" dirty="0" smtClean="0"/>
              <a:t>TCS </a:t>
            </a:r>
            <a:r>
              <a:rPr lang="en-GB" i="1" dirty="0" err="1" smtClean="0"/>
              <a:t>AdV</a:t>
            </a:r>
            <a:r>
              <a:rPr lang="en-GB" i="1" dirty="0" smtClean="0"/>
              <a:t>+ design</a:t>
            </a:r>
            <a:r>
              <a:rPr lang="en-GB" dirty="0" smtClean="0"/>
              <a:t> (VIR-0592C-19)</a:t>
            </a:r>
            <a:endParaRPr lang="en-GB" dirty="0"/>
          </a:p>
        </p:txBody>
      </p:sp>
      <p:sp>
        <p:nvSpPr>
          <p:cNvPr id="7" name="Rettangolo 6"/>
          <p:cNvSpPr/>
          <p:nvPr/>
        </p:nvSpPr>
        <p:spPr>
          <a:xfrm>
            <a:off x="1369290" y="3388328"/>
            <a:ext cx="9329706" cy="57220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egnaposto piè di pagina 5"/>
          <p:cNvSpPr txBox="1">
            <a:spLocks/>
          </p:cNvSpPr>
          <p:nvPr/>
        </p:nvSpPr>
        <p:spPr>
          <a:xfrm>
            <a:off x="581190" y="6494159"/>
            <a:ext cx="731742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9630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5440033"/>
            <a:ext cx="12192000" cy="689514"/>
          </a:xfrm>
        </p:spPr>
        <p:txBody>
          <a:bodyPr>
            <a:noAutofit/>
          </a:bodyPr>
          <a:lstStyle/>
          <a:p>
            <a:pPr algn="ctr"/>
            <a:r>
              <a:rPr lang="en-GB" sz="3200" dirty="0" smtClean="0">
                <a:solidFill>
                  <a:schemeClr val="bg1"/>
                </a:solidFill>
              </a:rPr>
              <a:t>Thanks for your attention!</a:t>
            </a:r>
            <a:endParaRPr lang="en-GB" sz="3200" dirty="0">
              <a:solidFill>
                <a:schemeClr val="bg1"/>
              </a:solidFill>
            </a:endParaRPr>
          </a:p>
        </p:txBody>
      </p:sp>
      <p:sp>
        <p:nvSpPr>
          <p:cNvPr id="4" name="Segnaposto numero diapositiva 3"/>
          <p:cNvSpPr>
            <a:spLocks noGrp="1"/>
          </p:cNvSpPr>
          <p:nvPr>
            <p:ph type="sldNum" sz="quarter" idx="12"/>
          </p:nvPr>
        </p:nvSpPr>
        <p:spPr>
          <a:xfrm>
            <a:off x="10558300" y="6494361"/>
            <a:ext cx="1052510" cy="365125"/>
          </a:xfrm>
        </p:spPr>
        <p:txBody>
          <a:bodyPr/>
          <a:lstStyle/>
          <a:p>
            <a:fld id="{5CE5AED5-0585-4EAF-A7DF-C2F0C4AB30D7}" type="slidenum">
              <a:rPr lang="en-GB" smtClean="0"/>
              <a:pPr/>
              <a:t>93</a:t>
            </a:fld>
            <a:endParaRPr lang="en-GB"/>
          </a:p>
        </p:txBody>
      </p:sp>
      <p:pic>
        <p:nvPicPr>
          <p:cNvPr id="12" name="Immagine 11"/>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2108521" y="1011928"/>
            <a:ext cx="7974957" cy="4009141"/>
          </a:xfrm>
          <a:prstGeom prst="rect">
            <a:avLst/>
          </a:prstGeom>
        </p:spPr>
      </p:pic>
      <p:pic>
        <p:nvPicPr>
          <p:cNvPr id="2" name="Immagine 1"/>
          <p:cNvPicPr>
            <a:picLocks noChangeAspect="1"/>
          </p:cNvPicPr>
          <p:nvPr/>
        </p:nvPicPr>
        <p:blipFill rotWithShape="1">
          <a:blip r:embed="rId3" cstate="print">
            <a:extLst>
              <a:ext uri="{28A0092B-C50C-407E-A947-70E740481C1C}">
                <a14:useLocalDpi xmlns:a14="http://schemas.microsoft.com/office/drawing/2010/main" xmlns="" val="0"/>
              </a:ext>
            </a:extLst>
          </a:blip>
          <a:srcRect l="6027" t="6594" r="7718" b="2898"/>
          <a:stretch/>
        </p:blipFill>
        <p:spPr>
          <a:xfrm>
            <a:off x="2108521" y="1019779"/>
            <a:ext cx="7974957" cy="4055440"/>
          </a:xfrm>
          <a:prstGeom prst="rect">
            <a:avLst/>
          </a:prstGeom>
        </p:spPr>
      </p:pic>
      <p:sp>
        <p:nvSpPr>
          <p:cNvPr id="3" name="CasellaDiTesto 2"/>
          <p:cNvSpPr txBox="1"/>
          <p:nvPr/>
        </p:nvSpPr>
        <p:spPr>
          <a:xfrm>
            <a:off x="1" y="544142"/>
            <a:ext cx="12192000" cy="430887"/>
          </a:xfrm>
          <a:prstGeom prst="rect">
            <a:avLst/>
          </a:prstGeom>
          <a:noFill/>
        </p:spPr>
        <p:txBody>
          <a:bodyPr wrap="square" rtlCol="0">
            <a:spAutoFit/>
          </a:bodyPr>
          <a:lstStyle/>
          <a:p>
            <a:pPr algn="ctr"/>
            <a:r>
              <a:rPr lang="en-GB" sz="2200" dirty="0" smtClean="0"/>
              <a:t>“Somewhere something incredible is waiting to be known.” (Carl Sagan)</a:t>
            </a:r>
            <a:endParaRPr lang="en-GB" sz="2200" dirty="0"/>
          </a:p>
        </p:txBody>
      </p:sp>
    </p:spTree>
    <p:extLst>
      <p:ext uri="{BB962C8B-B14F-4D97-AF65-F5344CB8AC3E}">
        <p14:creationId xmlns:p14="http://schemas.microsoft.com/office/powerpoint/2010/main" xmlns="" val="309196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Spare slides</a:t>
            </a:r>
            <a:endParaRPr lang="en-GB" dirty="0"/>
          </a:p>
        </p:txBody>
      </p:sp>
      <p:sp>
        <p:nvSpPr>
          <p:cNvPr id="3" name="Segnaposto testo 2"/>
          <p:cNvSpPr>
            <a:spLocks noGrp="1"/>
          </p:cNvSpPr>
          <p:nvPr>
            <p:ph type="body" idx="1"/>
          </p:nvPr>
        </p:nvSpPr>
        <p:spPr/>
        <p:txBody>
          <a:bodyPr/>
          <a:lstStyle/>
          <a:p>
            <a:endParaRPr lang="en-GB"/>
          </a:p>
        </p:txBody>
      </p:sp>
      <p:sp>
        <p:nvSpPr>
          <p:cNvPr id="4" name="Segnaposto numero diapositiva 3"/>
          <p:cNvSpPr>
            <a:spLocks noGrp="1"/>
          </p:cNvSpPr>
          <p:nvPr>
            <p:ph type="sldNum" sz="quarter" idx="12"/>
          </p:nvPr>
        </p:nvSpPr>
        <p:spPr/>
        <p:txBody>
          <a:bodyPr/>
          <a:lstStyle/>
          <a:p>
            <a:fld id="{5CE5AED5-0585-4EAF-A7DF-C2F0C4AB30D7}" type="slidenum">
              <a:rPr lang="en-GB" smtClean="0"/>
              <a:pPr/>
              <a:t>94</a:t>
            </a:fld>
            <a:endParaRPr lang="en-GB"/>
          </a:p>
        </p:txBody>
      </p:sp>
    </p:spTree>
    <p:extLst>
      <p:ext uri="{BB962C8B-B14F-4D97-AF65-F5344CB8AC3E}">
        <p14:creationId xmlns:p14="http://schemas.microsoft.com/office/powerpoint/2010/main" xmlns="" val="8180465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What a time to be alive…</a:t>
            </a:r>
            <a:endParaRPr lang="en-GB" dirty="0"/>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020130" y="1846349"/>
            <a:ext cx="8151739" cy="4642200"/>
          </a:xfrm>
        </p:spPr>
      </p:pic>
      <p:sp>
        <p:nvSpPr>
          <p:cNvPr id="5" name="Segnaposto numero diapositiva 4"/>
          <p:cNvSpPr>
            <a:spLocks noGrp="1"/>
          </p:cNvSpPr>
          <p:nvPr>
            <p:ph type="sldNum" sz="quarter" idx="12"/>
          </p:nvPr>
        </p:nvSpPr>
        <p:spPr/>
        <p:txBody>
          <a:bodyPr/>
          <a:lstStyle/>
          <a:p>
            <a:fld id="{5CE5AED5-0585-4EAF-A7DF-C2F0C4AB30D7}" type="slidenum">
              <a:rPr lang="en-GB" smtClean="0"/>
              <a:pPr/>
              <a:t>95</a:t>
            </a:fld>
            <a:endParaRPr lang="en-GB"/>
          </a:p>
        </p:txBody>
      </p:sp>
      <p:sp>
        <p:nvSpPr>
          <p:cNvPr id="7"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540329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From Michelson interferometer to </a:t>
            </a:r>
            <a:r>
              <a:rPr lang="en-GB" dirty="0" err="1" smtClean="0"/>
              <a:t>gw</a:t>
            </a:r>
            <a:r>
              <a:rPr lang="en-GB" dirty="0" smtClean="0"/>
              <a:t> detector</a:t>
            </a:r>
            <a:endParaRPr lang="en-GB" dirty="0"/>
          </a:p>
        </p:txBody>
      </p:sp>
      <p:sp>
        <p:nvSpPr>
          <p:cNvPr id="3" name="Segnaposto contenuto 2"/>
          <p:cNvSpPr>
            <a:spLocks noGrp="1"/>
          </p:cNvSpPr>
          <p:nvPr>
            <p:ph idx="1"/>
          </p:nvPr>
        </p:nvSpPr>
        <p:spPr/>
        <p:txBody>
          <a:bodyPr/>
          <a:lstStyle/>
          <a:p>
            <a:r>
              <a:rPr lang="en-GB" dirty="0" smtClean="0">
                <a:solidFill>
                  <a:schemeClr val="tx1"/>
                </a:solidFill>
              </a:rPr>
              <a:t>Starting point: Michelson interferometer.</a:t>
            </a: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a:solidFill>
                <a:schemeClr val="tx1"/>
              </a:solidFill>
            </a:endParaRPr>
          </a:p>
        </p:txBody>
      </p:sp>
      <p:sp>
        <p:nvSpPr>
          <p:cNvPr id="5" name="Segnaposto numero diapositiva 4"/>
          <p:cNvSpPr>
            <a:spLocks noGrp="1"/>
          </p:cNvSpPr>
          <p:nvPr>
            <p:ph type="sldNum" sz="quarter" idx="12"/>
          </p:nvPr>
        </p:nvSpPr>
        <p:spPr>
          <a:xfrm>
            <a:off x="10558299" y="6488549"/>
            <a:ext cx="1052508" cy="365125"/>
          </a:xfrm>
        </p:spPr>
        <p:txBody>
          <a:bodyPr/>
          <a:lstStyle/>
          <a:p>
            <a:fld id="{5CE5AED5-0585-4EAF-A7DF-C2F0C4AB30D7}" type="slidenum">
              <a:rPr lang="en-GB" smtClean="0"/>
              <a:pPr/>
              <a:t>96</a:t>
            </a:fld>
            <a:endParaRPr lang="en-GB"/>
          </a:p>
        </p:txBody>
      </p:sp>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56898" y="2036613"/>
            <a:ext cx="5153909" cy="3966068"/>
          </a:xfrm>
          <a:prstGeom prst="rect">
            <a:avLst/>
          </a:prstGeom>
        </p:spPr>
      </p:pic>
      <p:sp>
        <p:nvSpPr>
          <p:cNvPr id="8"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16469094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From Michelson interferometer to </a:t>
            </a:r>
            <a:r>
              <a:rPr lang="en-GB" dirty="0" err="1" smtClean="0"/>
              <a:t>gw</a:t>
            </a:r>
            <a:r>
              <a:rPr lang="en-GB" dirty="0" smtClean="0"/>
              <a:t> detector</a:t>
            </a:r>
            <a:endParaRPr lang="en-GB" dirty="0"/>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p:txBody>
              <a:bodyPr>
                <a:normAutofit/>
              </a:bodyPr>
              <a:lstStyle/>
              <a:p>
                <a:r>
                  <a:rPr lang="en-GB" b="1" dirty="0" smtClean="0">
                    <a:solidFill>
                      <a:schemeClr val="tx1"/>
                    </a:solidFill>
                  </a:rPr>
                  <a:t>Arms length increase: </a:t>
                </a:r>
                <a:r>
                  <a:rPr lang="en-GB" b="1" dirty="0" err="1">
                    <a:solidFill>
                      <a:schemeClr val="tx1"/>
                    </a:solidFill>
                  </a:rPr>
                  <a:t>Fabry-Pérot</a:t>
                </a:r>
                <a:r>
                  <a:rPr lang="en-GB" b="1" dirty="0">
                    <a:solidFill>
                      <a:schemeClr val="tx1"/>
                    </a:solidFill>
                  </a:rPr>
                  <a:t> (FP) </a:t>
                </a:r>
                <a:r>
                  <a:rPr lang="en-GB" b="1" dirty="0" smtClean="0">
                    <a:solidFill>
                      <a:schemeClr val="tx1"/>
                    </a:solidFill>
                  </a:rPr>
                  <a:t>cavities. </a:t>
                </a:r>
              </a:p>
              <a:p>
                <a:endParaRPr lang="en-GB" dirty="0" smtClean="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r>
                  <a:rPr lang="en-GB" dirty="0" smtClean="0">
                    <a:solidFill>
                      <a:schemeClr val="tx1"/>
                    </a:solidFill>
                  </a:rPr>
                  <a:t>Finesse: </a:t>
                </a:r>
                <a14:m>
                  <m:oMath xmlns:m="http://schemas.openxmlformats.org/officeDocument/2006/math">
                    <m:r>
                      <a:rPr lang="it-IT" i="1">
                        <a:solidFill>
                          <a:schemeClr val="tx1"/>
                        </a:solidFill>
                        <a:latin typeface="Cambria Math" panose="02040503050406030204" pitchFamily="18" charset="0"/>
                      </a:rPr>
                      <m:t>𝐹</m:t>
                    </m:r>
                    <m:r>
                      <a:rPr lang="it-IT" i="1">
                        <a:solidFill>
                          <a:schemeClr val="tx1"/>
                        </a:solidFill>
                        <a:latin typeface="Cambria Math" panose="02040503050406030204" pitchFamily="18" charset="0"/>
                      </a:rPr>
                      <m:t>=</m:t>
                    </m:r>
                    <m:f>
                      <m:fPr>
                        <m:ctrlPr>
                          <a:rPr lang="it-IT" i="1">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ea typeface="Cambria Math" panose="02040503050406030204" pitchFamily="18" charset="0"/>
                          </a:rPr>
                          <m:t>𝜋</m:t>
                        </m:r>
                        <m:rad>
                          <m:radPr>
                            <m:degHide m:val="on"/>
                            <m:ctrlPr>
                              <a:rPr lang="it-IT" i="1">
                                <a:solidFill>
                                  <a:schemeClr val="tx1"/>
                                </a:solidFill>
                                <a:latin typeface="Cambria Math" panose="02040503050406030204" pitchFamily="18" charset="0"/>
                                <a:ea typeface="Cambria Math" panose="02040503050406030204" pitchFamily="18" charset="0"/>
                              </a:rPr>
                            </m:ctrlPr>
                          </m:radPr>
                          <m:deg/>
                          <m:e>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𝑟</m:t>
                                </m:r>
                              </m:e>
                              <m:sub>
                                <m:r>
                                  <a:rPr lang="it-IT" i="1">
                                    <a:solidFill>
                                      <a:schemeClr val="tx1"/>
                                    </a:solidFill>
                                    <a:latin typeface="Cambria Math" panose="02040503050406030204" pitchFamily="18" charset="0"/>
                                    <a:ea typeface="Cambria Math" panose="02040503050406030204" pitchFamily="18" charset="0"/>
                                  </a:rPr>
                                  <m:t>1</m:t>
                                </m:r>
                              </m:sub>
                            </m:sSub>
                            <m:sSub>
                              <m:sSubPr>
                                <m:ctrlPr>
                                  <a:rPr lang="it-IT" i="1">
                                    <a:solidFill>
                                      <a:schemeClr val="tx1"/>
                                    </a:solidFill>
                                    <a:latin typeface="Cambria Math" panose="02040503050406030204" pitchFamily="18" charset="0"/>
                                    <a:ea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𝑟</m:t>
                                </m:r>
                              </m:e>
                              <m:sub>
                                <m:r>
                                  <a:rPr lang="it-IT" i="1">
                                    <a:solidFill>
                                      <a:schemeClr val="tx1"/>
                                    </a:solidFill>
                                    <a:latin typeface="Cambria Math" panose="02040503050406030204" pitchFamily="18" charset="0"/>
                                    <a:ea typeface="Cambria Math" panose="02040503050406030204" pitchFamily="18" charset="0"/>
                                  </a:rPr>
                                  <m:t>2</m:t>
                                </m:r>
                              </m:sub>
                            </m:sSub>
                          </m:e>
                        </m:rad>
                      </m:num>
                      <m:den>
                        <m:r>
                          <a:rPr lang="it-IT" i="1">
                            <a:solidFill>
                              <a:schemeClr val="tx1"/>
                            </a:solidFill>
                            <a:latin typeface="Cambria Math" panose="02040503050406030204" pitchFamily="18" charset="0"/>
                          </a:rPr>
                          <m:t>1−</m:t>
                        </m:r>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𝑟</m:t>
                            </m:r>
                          </m:e>
                          <m:sub>
                            <m:r>
                              <a:rPr lang="it-IT" i="1">
                                <a:solidFill>
                                  <a:schemeClr val="tx1"/>
                                </a:solidFill>
                                <a:latin typeface="Cambria Math" panose="02040503050406030204" pitchFamily="18" charset="0"/>
                              </a:rPr>
                              <m:t>1</m:t>
                            </m:r>
                          </m:sub>
                        </m:sSub>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𝑟</m:t>
                            </m:r>
                          </m:e>
                          <m:sub>
                            <m:r>
                              <a:rPr lang="it-IT" i="1">
                                <a:solidFill>
                                  <a:schemeClr val="tx1"/>
                                </a:solidFill>
                                <a:latin typeface="Cambria Math" panose="02040503050406030204" pitchFamily="18" charset="0"/>
                              </a:rPr>
                              <m:t>2</m:t>
                            </m:r>
                          </m:sub>
                        </m:sSub>
                      </m:den>
                    </m:f>
                  </m:oMath>
                </a14:m>
                <a:endParaRPr lang="en-GB" dirty="0">
                  <a:solidFill>
                    <a:schemeClr val="tx1"/>
                  </a:solidFill>
                </a:endParaRPr>
              </a:p>
              <a:p>
                <a:r>
                  <a:rPr lang="en-GB" dirty="0" smtClean="0">
                    <a:solidFill>
                      <a:schemeClr val="tx1"/>
                    </a:solidFill>
                  </a:rPr>
                  <a:t>Effective length: </a:t>
                </a:r>
                <a14:m>
                  <m:oMath xmlns:m="http://schemas.openxmlformats.org/officeDocument/2006/math">
                    <m:sSup>
                      <m:sSupPr>
                        <m:ctrlPr>
                          <a:rPr lang="it-IT" i="1">
                            <a:solidFill>
                              <a:schemeClr val="tx1"/>
                            </a:solidFill>
                            <a:latin typeface="Cambria Math" panose="02040503050406030204" pitchFamily="18" charset="0"/>
                          </a:rPr>
                        </m:ctrlPr>
                      </m:sSupPr>
                      <m:e>
                        <m:r>
                          <a:rPr lang="it-IT" i="1">
                            <a:solidFill>
                              <a:schemeClr val="tx1"/>
                            </a:solidFill>
                            <a:latin typeface="Cambria Math" panose="02040503050406030204" pitchFamily="18" charset="0"/>
                          </a:rPr>
                          <m:t>𝐿</m:t>
                        </m:r>
                      </m:e>
                      <m:sup>
                        <m:r>
                          <a:rPr lang="it-IT" i="1">
                            <a:solidFill>
                              <a:schemeClr val="tx1"/>
                            </a:solidFill>
                            <a:latin typeface="Cambria Math" panose="02040503050406030204" pitchFamily="18" charset="0"/>
                          </a:rPr>
                          <m:t>′</m:t>
                        </m:r>
                      </m:sup>
                    </m:sSup>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𝐿</m:t>
                    </m:r>
                    <m:r>
                      <a:rPr lang="it-IT" i="1" smtClean="0">
                        <a:solidFill>
                          <a:schemeClr val="tx1"/>
                        </a:solidFill>
                        <a:latin typeface="Cambria Math" panose="02040503050406030204" pitchFamily="18" charset="0"/>
                        <a:ea typeface="Cambria Math" panose="02040503050406030204" pitchFamily="18" charset="0"/>
                      </a:rPr>
                      <m:t>∙</m:t>
                    </m:r>
                    <m:f>
                      <m:fPr>
                        <m:ctrlPr>
                          <a:rPr lang="it-IT" i="1">
                            <a:solidFill>
                              <a:schemeClr val="tx1"/>
                            </a:solidFill>
                            <a:latin typeface="Cambria Math" panose="02040503050406030204" pitchFamily="18" charset="0"/>
                          </a:rPr>
                        </m:ctrlPr>
                      </m:fPr>
                      <m:num>
                        <m:r>
                          <a:rPr lang="it-IT" b="0" i="1">
                            <a:solidFill>
                              <a:schemeClr val="tx1"/>
                            </a:solidFill>
                            <a:latin typeface="Cambria Math" panose="02040503050406030204" pitchFamily="18" charset="0"/>
                          </a:rPr>
                          <m:t>2</m:t>
                        </m:r>
                        <m:r>
                          <a:rPr lang="it-IT" b="0" i="1">
                            <a:solidFill>
                              <a:schemeClr val="tx1"/>
                            </a:solidFill>
                            <a:latin typeface="Cambria Math" panose="02040503050406030204" pitchFamily="18" charset="0"/>
                          </a:rPr>
                          <m:t>𝐹</m:t>
                        </m:r>
                      </m:num>
                      <m:den>
                        <m:r>
                          <a:rPr lang="it-IT" b="0" i="1">
                            <a:solidFill>
                              <a:schemeClr val="tx1"/>
                            </a:solidFill>
                            <a:latin typeface="Cambria Math" panose="02040503050406030204" pitchFamily="18" charset="0"/>
                            <a:ea typeface="Cambria Math" panose="02040503050406030204" pitchFamily="18" charset="0"/>
                          </a:rPr>
                          <m:t>𝜋</m:t>
                        </m:r>
                      </m:den>
                    </m:f>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𝐿</m:t>
                    </m:r>
                    <m:r>
                      <a:rPr lang="it-IT" i="1" smtClean="0">
                        <a:solidFill>
                          <a:schemeClr val="tx1"/>
                        </a:solidFill>
                        <a:latin typeface="Cambria Math" panose="02040503050406030204" pitchFamily="18" charset="0"/>
                        <a:ea typeface="Cambria Math" panose="02040503050406030204" pitchFamily="18" charset="0"/>
                      </a:rPr>
                      <m:t>∙</m:t>
                    </m:r>
                    <m:r>
                      <a:rPr lang="it-IT" b="0" i="1">
                        <a:solidFill>
                          <a:schemeClr val="tx1"/>
                        </a:solidFill>
                        <a:latin typeface="Cambria Math" panose="02040503050406030204" pitchFamily="18" charset="0"/>
                      </a:rPr>
                      <m:t>𝐺</m:t>
                    </m:r>
                  </m:oMath>
                </a14:m>
                <a:endParaRPr lang="en-GB" dirty="0">
                  <a:solidFill>
                    <a:schemeClr val="tx1"/>
                  </a:solidFill>
                </a:endParaRPr>
              </a:p>
              <a:p>
                <a:r>
                  <a:rPr lang="en-GB" dirty="0" err="1" smtClean="0">
                    <a:solidFill>
                      <a:schemeClr val="tx1"/>
                    </a:solidFill>
                  </a:rPr>
                  <a:t>h</a:t>
                </a:r>
                <a:r>
                  <a:rPr lang="en-GB" baseline="-25000" dirty="0" err="1" smtClean="0">
                    <a:solidFill>
                      <a:schemeClr val="tx1"/>
                    </a:solidFill>
                  </a:rPr>
                  <a:t>shot</a:t>
                </a:r>
                <a:r>
                  <a:rPr lang="en-GB" dirty="0" smtClean="0">
                    <a:solidFill>
                      <a:schemeClr val="tx1"/>
                    </a:solidFill>
                  </a:rPr>
                  <a:t> </a:t>
                </a:r>
                <a:r>
                  <a:rPr lang="en-GB" dirty="0">
                    <a:solidFill>
                      <a:schemeClr val="tx1"/>
                    </a:solidFill>
                  </a:rPr>
                  <a:t>improves by a factor </a:t>
                </a:r>
                <a:r>
                  <a:rPr lang="en-GB" dirty="0" smtClean="0">
                    <a:solidFill>
                      <a:schemeClr val="tx1"/>
                    </a:solidFill>
                  </a:rPr>
                  <a:t>equals </a:t>
                </a:r>
                <a:r>
                  <a:rPr lang="en-GB" dirty="0">
                    <a:solidFill>
                      <a:schemeClr val="tx1"/>
                    </a:solidFill>
                  </a:rPr>
                  <a:t>to the optical gain. </a:t>
                </a:r>
                <a:endParaRPr lang="en-GB" dirty="0" smtClean="0">
                  <a:solidFill>
                    <a:schemeClr val="tx1"/>
                  </a:solidFill>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blipFill rotWithShape="0">
                <a:blip r:embed="rId3" cstate="print"/>
                <a:stretch>
                  <a:fillRect l="-221" b="-829"/>
                </a:stretch>
              </a:blipFill>
            </p:spPr>
            <p:txBody>
              <a:bodyPr/>
              <a:lstStyle/>
              <a:p>
                <a:r>
                  <a:rPr lang="en-GB">
                    <a:noFill/>
                  </a:rPr>
                  <a:t> </a:t>
                </a:r>
              </a:p>
            </p:txBody>
          </p:sp>
        </mc:Fallback>
      </mc:AlternateContent>
      <p:sp>
        <p:nvSpPr>
          <p:cNvPr id="5" name="Segnaposto numero diapositiva 4"/>
          <p:cNvSpPr>
            <a:spLocks noGrp="1"/>
          </p:cNvSpPr>
          <p:nvPr>
            <p:ph type="sldNum" sz="quarter" idx="12"/>
          </p:nvPr>
        </p:nvSpPr>
        <p:spPr>
          <a:xfrm>
            <a:off x="10558299" y="6492875"/>
            <a:ext cx="1052508" cy="365125"/>
          </a:xfrm>
        </p:spPr>
        <p:txBody>
          <a:bodyPr/>
          <a:lstStyle/>
          <a:p>
            <a:fld id="{5CE5AED5-0585-4EAF-A7DF-C2F0C4AB30D7}" type="slidenum">
              <a:rPr lang="en-GB" smtClean="0"/>
              <a:pPr/>
              <a:t>97</a:t>
            </a:fld>
            <a:endParaRPr lang="en-GB"/>
          </a:p>
        </p:txBody>
      </p:sp>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96608" y="2231366"/>
            <a:ext cx="4914199" cy="3771315"/>
          </a:xfrm>
          <a:prstGeom prst="rect">
            <a:avLst/>
          </a:prstGeom>
        </p:spPr>
      </p:pic>
      <p:sp>
        <p:nvSpPr>
          <p:cNvPr id="8" name="Rettangolo 7"/>
          <p:cNvSpPr/>
          <p:nvPr/>
        </p:nvSpPr>
        <p:spPr>
          <a:xfrm>
            <a:off x="9087902" y="4549561"/>
            <a:ext cx="2401001" cy="729282"/>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8"/>
          <p:cNvSpPr/>
          <p:nvPr/>
        </p:nvSpPr>
        <p:spPr>
          <a:xfrm rot="16200000">
            <a:off x="7479104" y="2968811"/>
            <a:ext cx="2114247" cy="811641"/>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magin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00619" y="2517043"/>
            <a:ext cx="4008011" cy="1459907"/>
          </a:xfrm>
          <a:prstGeom prst="rect">
            <a:avLst/>
          </a:prstGeom>
        </p:spPr>
      </p:pic>
      <mc:AlternateContent xmlns:mc="http://schemas.openxmlformats.org/markup-compatibility/2006">
        <mc:Choice xmlns:a14="http://schemas.microsoft.com/office/drawing/2010/main" xmlns="" Requires="a14">
          <p:sp>
            <p:nvSpPr>
              <p:cNvPr id="11" name="Rettangolo 10"/>
              <p:cNvSpPr/>
              <p:nvPr/>
            </p:nvSpPr>
            <p:spPr>
              <a:xfrm>
                <a:off x="6232194" y="2384118"/>
                <a:ext cx="1638525"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dirty="0" smtClean="0">
                              <a:solidFill>
                                <a:srgbClr val="002060"/>
                              </a:solidFill>
                              <a:latin typeface="Cambria Math" panose="02040503050406030204" pitchFamily="18" charset="0"/>
                            </a:rPr>
                          </m:ctrlPr>
                        </m:sSubPr>
                        <m:e>
                          <m:r>
                            <a:rPr lang="it-IT" i="1" dirty="0">
                              <a:solidFill>
                                <a:srgbClr val="002060"/>
                              </a:solidFill>
                              <a:latin typeface="Cambria Math" panose="02040503050406030204" pitchFamily="18" charset="0"/>
                            </a:rPr>
                            <m:t>h</m:t>
                          </m:r>
                        </m:e>
                        <m:sub>
                          <m:r>
                            <a:rPr lang="it-IT" i="1" dirty="0">
                              <a:solidFill>
                                <a:srgbClr val="002060"/>
                              </a:solidFill>
                              <a:latin typeface="Cambria Math" panose="02040503050406030204" pitchFamily="18" charset="0"/>
                            </a:rPr>
                            <m:t>𝑠h𝑜𝑡</m:t>
                          </m:r>
                        </m:sub>
                      </m:sSub>
                      <m:r>
                        <a:rPr lang="it-IT" i="1">
                          <a:solidFill>
                            <a:srgbClr val="002060"/>
                          </a:solidFill>
                          <a:latin typeface="Cambria Math" panose="02040503050406030204" pitchFamily="18" charset="0"/>
                          <a:ea typeface="Cambria Math" panose="02040503050406030204" pitchFamily="18" charset="0"/>
                        </a:rPr>
                        <m:t>∝</m:t>
                      </m:r>
                      <m:f>
                        <m:fPr>
                          <m:ctrlPr>
                            <a:rPr lang="it-IT" i="1">
                              <a:solidFill>
                                <a:srgbClr val="002060"/>
                              </a:solidFill>
                              <a:latin typeface="Cambria Math" panose="02040503050406030204" pitchFamily="18" charset="0"/>
                            </a:rPr>
                          </m:ctrlPr>
                        </m:fPr>
                        <m:num>
                          <m:r>
                            <a:rPr lang="it-IT" i="1">
                              <a:solidFill>
                                <a:srgbClr val="002060"/>
                              </a:solidFill>
                              <a:latin typeface="Cambria Math" panose="02040503050406030204" pitchFamily="18" charset="0"/>
                            </a:rPr>
                            <m:t>1</m:t>
                          </m:r>
                        </m:num>
                        <m:den>
                          <m:r>
                            <a:rPr lang="it-IT" i="1">
                              <a:solidFill>
                                <a:srgbClr val="002060"/>
                              </a:solidFill>
                              <a:latin typeface="Cambria Math" panose="02040503050406030204" pitchFamily="18" charset="0"/>
                            </a:rPr>
                            <m:t>𝐿</m:t>
                          </m:r>
                          <m:rad>
                            <m:radPr>
                              <m:degHide m:val="on"/>
                              <m:ctrlPr>
                                <a:rPr lang="it-IT" i="1">
                                  <a:solidFill>
                                    <a:srgbClr val="002060"/>
                                  </a:solidFill>
                                  <a:latin typeface="Cambria Math" panose="02040503050406030204" pitchFamily="18" charset="0"/>
                                </a:rPr>
                              </m:ctrlPr>
                            </m:radPr>
                            <m:deg/>
                            <m:e>
                              <m:sSub>
                                <m:sSubPr>
                                  <m:ctrlPr>
                                    <a:rPr lang="it-IT" i="1">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𝑃</m:t>
                                  </m:r>
                                </m:e>
                                <m:sub>
                                  <m:r>
                                    <a:rPr lang="it-IT" i="1">
                                      <a:solidFill>
                                        <a:srgbClr val="002060"/>
                                      </a:solidFill>
                                      <a:latin typeface="Cambria Math" panose="02040503050406030204" pitchFamily="18" charset="0"/>
                                    </a:rPr>
                                    <m:t>𝑖𝑛</m:t>
                                  </m:r>
                                </m:sub>
                              </m:sSub>
                            </m:e>
                          </m:rad>
                        </m:den>
                      </m:f>
                    </m:oMath>
                  </m:oMathPara>
                </a14:m>
                <a:endParaRPr lang="en-GB" dirty="0">
                  <a:solidFill>
                    <a:srgbClr val="002060"/>
                  </a:solidFill>
                </a:endParaRPr>
              </a:p>
            </p:txBody>
          </p:sp>
        </mc:Choice>
        <mc:Fallback>
          <p:sp>
            <p:nvSpPr>
              <p:cNvPr id="11" name="Rettangolo 10"/>
              <p:cNvSpPr>
                <a:spLocks noRot="1" noChangeAspect="1" noMove="1" noResize="1" noEditPoints="1" noAdjustHandles="1" noChangeArrowheads="1" noChangeShapeType="1" noTextEdit="1"/>
              </p:cNvSpPr>
              <p:nvPr/>
            </p:nvSpPr>
            <p:spPr>
              <a:xfrm>
                <a:off x="6232194" y="2384118"/>
                <a:ext cx="1638525" cy="729046"/>
              </a:xfrm>
              <a:prstGeom prst="rect">
                <a:avLst/>
              </a:prstGeom>
              <a:blipFill rotWithShape="0">
                <a:blip r:embed="rId6" cstate="print"/>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12" name="Rettangolo 11"/>
              <p:cNvSpPr/>
              <p:nvPr/>
            </p:nvSpPr>
            <p:spPr>
              <a:xfrm>
                <a:off x="6387048" y="1849593"/>
                <a:ext cx="151111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dirty="0" smtClean="0">
                              <a:solidFill>
                                <a:srgbClr val="002060"/>
                              </a:solidFill>
                              <a:latin typeface="Cambria Math" panose="02040503050406030204" pitchFamily="18" charset="0"/>
                            </a:rPr>
                          </m:ctrlPr>
                        </m:sSubPr>
                        <m:e>
                          <m:r>
                            <a:rPr lang="it-IT" i="1" dirty="0">
                              <a:solidFill>
                                <a:srgbClr val="002060"/>
                              </a:solidFill>
                              <a:latin typeface="Cambria Math" panose="02040503050406030204" pitchFamily="18" charset="0"/>
                            </a:rPr>
                            <m:t>h</m:t>
                          </m:r>
                        </m:e>
                        <m:sub>
                          <m:r>
                            <a:rPr lang="it-IT" i="1" dirty="0">
                              <a:solidFill>
                                <a:srgbClr val="002060"/>
                              </a:solidFill>
                              <a:latin typeface="Cambria Math" panose="02040503050406030204" pitchFamily="18" charset="0"/>
                            </a:rPr>
                            <m:t>𝑟𝑝</m:t>
                          </m:r>
                        </m:sub>
                      </m:sSub>
                      <m:r>
                        <a:rPr lang="it-IT" i="1">
                          <a:solidFill>
                            <a:srgbClr val="002060"/>
                          </a:solidFill>
                          <a:latin typeface="Cambria Math" panose="02040503050406030204" pitchFamily="18" charset="0"/>
                          <a:ea typeface="Cambria Math" panose="02040503050406030204" pitchFamily="18" charset="0"/>
                        </a:rPr>
                        <m:t>∝</m:t>
                      </m:r>
                      <m:f>
                        <m:fPr>
                          <m:ctrlPr>
                            <a:rPr lang="it-IT" i="1">
                              <a:solidFill>
                                <a:srgbClr val="002060"/>
                              </a:solidFill>
                              <a:latin typeface="Cambria Math" panose="02040503050406030204" pitchFamily="18" charset="0"/>
                            </a:rPr>
                          </m:ctrlPr>
                        </m:fPr>
                        <m:num>
                          <m:r>
                            <a:rPr lang="it-IT" i="1">
                              <a:solidFill>
                                <a:srgbClr val="002060"/>
                              </a:solidFill>
                              <a:latin typeface="Cambria Math" panose="02040503050406030204" pitchFamily="18" charset="0"/>
                            </a:rPr>
                            <m:t>1</m:t>
                          </m:r>
                        </m:num>
                        <m:den>
                          <m:r>
                            <a:rPr lang="it-IT" i="1">
                              <a:solidFill>
                                <a:srgbClr val="002060"/>
                              </a:solidFill>
                              <a:latin typeface="Cambria Math" panose="02040503050406030204" pitchFamily="18" charset="0"/>
                            </a:rPr>
                            <m:t>𝐿</m:t>
                          </m:r>
                        </m:den>
                      </m:f>
                      <m:rad>
                        <m:radPr>
                          <m:degHide m:val="on"/>
                          <m:ctrlPr>
                            <a:rPr lang="it-IT" i="1">
                              <a:solidFill>
                                <a:srgbClr val="002060"/>
                              </a:solidFill>
                              <a:latin typeface="Cambria Math" panose="02040503050406030204" pitchFamily="18" charset="0"/>
                            </a:rPr>
                          </m:ctrlPr>
                        </m:radPr>
                        <m:deg/>
                        <m:e>
                          <m:sSub>
                            <m:sSubPr>
                              <m:ctrlPr>
                                <a:rPr lang="it-IT" i="1">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𝑃</m:t>
                              </m:r>
                            </m:e>
                            <m:sub>
                              <m:r>
                                <a:rPr lang="it-IT" i="1">
                                  <a:solidFill>
                                    <a:srgbClr val="002060"/>
                                  </a:solidFill>
                                  <a:latin typeface="Cambria Math" panose="02040503050406030204" pitchFamily="18" charset="0"/>
                                </a:rPr>
                                <m:t>𝑖𝑛</m:t>
                              </m:r>
                            </m:sub>
                          </m:sSub>
                        </m:e>
                      </m:rad>
                    </m:oMath>
                  </m:oMathPara>
                </a14:m>
                <a:endParaRPr lang="en-GB" dirty="0">
                  <a:solidFill>
                    <a:srgbClr val="002060"/>
                  </a:solidFill>
                </a:endParaRPr>
              </a:p>
            </p:txBody>
          </p:sp>
        </mc:Choice>
        <mc:Fallback>
          <p:sp>
            <p:nvSpPr>
              <p:cNvPr id="12" name="Rettangolo 11"/>
              <p:cNvSpPr>
                <a:spLocks noRot="1" noChangeAspect="1" noMove="1" noResize="1" noEditPoints="1" noAdjustHandles="1" noChangeArrowheads="1" noChangeShapeType="1" noTextEdit="1"/>
              </p:cNvSpPr>
              <p:nvPr/>
            </p:nvSpPr>
            <p:spPr>
              <a:xfrm>
                <a:off x="6387048" y="1849593"/>
                <a:ext cx="1511119" cy="610936"/>
              </a:xfrm>
              <a:prstGeom prst="rect">
                <a:avLst/>
              </a:prstGeom>
              <a:blipFill rotWithShape="0">
                <a:blip r:embed="rId7" cstate="print"/>
                <a:stretch>
                  <a:fillRect/>
                </a:stretch>
              </a:blipFill>
            </p:spPr>
            <p:txBody>
              <a:bodyPr/>
              <a:lstStyle/>
              <a:p>
                <a:r>
                  <a:rPr lang="en-GB">
                    <a:noFill/>
                  </a:rPr>
                  <a:t> </a:t>
                </a:r>
              </a:p>
            </p:txBody>
          </p:sp>
        </mc:Fallback>
      </mc:AlternateContent>
      <p:sp>
        <p:nvSpPr>
          <p:cNvPr id="13"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39240314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From Michelson </a:t>
            </a:r>
            <a:r>
              <a:rPr lang="en-GB" dirty="0" smtClean="0"/>
              <a:t>interferometer </a:t>
            </a:r>
            <a:r>
              <a:rPr lang="en-GB" dirty="0"/>
              <a:t>to </a:t>
            </a:r>
            <a:r>
              <a:rPr lang="en-GB" dirty="0" err="1"/>
              <a:t>gw</a:t>
            </a:r>
            <a:r>
              <a:rPr lang="en-GB" dirty="0"/>
              <a:t> detector</a:t>
            </a:r>
          </a:p>
        </p:txBody>
      </p:sp>
      <p:sp>
        <p:nvSpPr>
          <p:cNvPr id="3" name="Segnaposto contenuto 2"/>
          <p:cNvSpPr>
            <a:spLocks noGrp="1"/>
          </p:cNvSpPr>
          <p:nvPr>
            <p:ph idx="1"/>
          </p:nvPr>
        </p:nvSpPr>
        <p:spPr>
          <a:xfrm>
            <a:off x="581192" y="2180496"/>
            <a:ext cx="6323699" cy="3678303"/>
          </a:xfrm>
        </p:spPr>
        <p:txBody>
          <a:bodyPr>
            <a:normAutofit/>
          </a:bodyPr>
          <a:lstStyle/>
          <a:p>
            <a:pPr algn="just"/>
            <a:r>
              <a:rPr lang="en-GB" b="1" dirty="0" smtClean="0">
                <a:solidFill>
                  <a:schemeClr val="tx1"/>
                </a:solidFill>
              </a:rPr>
              <a:t>Power increase: Power Recycling Cavity (PRC).</a:t>
            </a:r>
          </a:p>
          <a:p>
            <a:pPr algn="just"/>
            <a:endParaRPr lang="en-GB" dirty="0" smtClean="0">
              <a:solidFill>
                <a:schemeClr val="tx1"/>
              </a:solidFill>
            </a:endParaRPr>
          </a:p>
          <a:p>
            <a:pPr algn="just"/>
            <a:r>
              <a:rPr lang="en-GB" dirty="0" smtClean="0">
                <a:solidFill>
                  <a:schemeClr val="tx1"/>
                </a:solidFill>
              </a:rPr>
              <a:t>Interference </a:t>
            </a:r>
            <a:r>
              <a:rPr lang="en-GB" dirty="0">
                <a:solidFill>
                  <a:schemeClr val="tx1"/>
                </a:solidFill>
              </a:rPr>
              <a:t>at the BS among </a:t>
            </a:r>
            <a:r>
              <a:rPr lang="en-GB" dirty="0" smtClean="0">
                <a:solidFill>
                  <a:schemeClr val="tx1"/>
                </a:solidFill>
              </a:rPr>
              <a:t>the </a:t>
            </a:r>
            <a:r>
              <a:rPr lang="en-GB" dirty="0">
                <a:solidFill>
                  <a:schemeClr val="tx1"/>
                </a:solidFill>
              </a:rPr>
              <a:t>beams coming from </a:t>
            </a:r>
            <a:r>
              <a:rPr lang="en-GB" dirty="0" smtClean="0">
                <a:solidFill>
                  <a:schemeClr val="tx1"/>
                </a:solidFill>
              </a:rPr>
              <a:t>the two arms </a:t>
            </a:r>
            <a:r>
              <a:rPr lang="en-GB" dirty="0">
                <a:solidFill>
                  <a:schemeClr val="tx1"/>
                </a:solidFill>
              </a:rPr>
              <a:t>is destructive: very low power arrives on the detection photodiode, </a:t>
            </a:r>
            <a:r>
              <a:rPr lang="en-GB" dirty="0" smtClean="0">
                <a:solidFill>
                  <a:schemeClr val="tx1"/>
                </a:solidFill>
              </a:rPr>
              <a:t>most </a:t>
            </a:r>
            <a:r>
              <a:rPr lang="en-GB" dirty="0">
                <a:solidFill>
                  <a:schemeClr val="tx1"/>
                </a:solidFill>
              </a:rPr>
              <a:t>of it is reflected back toward the </a:t>
            </a:r>
            <a:r>
              <a:rPr lang="en-GB" dirty="0" smtClean="0">
                <a:solidFill>
                  <a:schemeClr val="tx1"/>
                </a:solidFill>
              </a:rPr>
              <a:t>laser.</a:t>
            </a:r>
            <a:endParaRPr lang="en-GB" dirty="0">
              <a:solidFill>
                <a:schemeClr val="tx1"/>
              </a:solidFill>
            </a:endParaRPr>
          </a:p>
          <a:p>
            <a:pPr algn="just"/>
            <a:endParaRPr lang="en-GB" dirty="0" smtClean="0">
              <a:solidFill>
                <a:schemeClr val="tx1"/>
              </a:solidFill>
            </a:endParaRPr>
          </a:p>
          <a:p>
            <a:pPr algn="just"/>
            <a:r>
              <a:rPr lang="en-GB" dirty="0" smtClean="0">
                <a:solidFill>
                  <a:schemeClr val="tx1"/>
                </a:solidFill>
              </a:rPr>
              <a:t>Circulating </a:t>
            </a:r>
            <a:r>
              <a:rPr lang="en-GB" dirty="0">
                <a:solidFill>
                  <a:schemeClr val="tx1"/>
                </a:solidFill>
              </a:rPr>
              <a:t>power in the ITF increase by a factor </a:t>
            </a:r>
            <a:r>
              <a:rPr lang="en-GB" dirty="0" smtClean="0">
                <a:solidFill>
                  <a:schemeClr val="tx1"/>
                </a:solidFill>
              </a:rPr>
              <a:t>G</a:t>
            </a:r>
            <a:r>
              <a:rPr lang="en-GB" baseline="-25000" dirty="0" smtClean="0">
                <a:solidFill>
                  <a:schemeClr val="tx1"/>
                </a:solidFill>
              </a:rPr>
              <a:t>PR</a:t>
            </a:r>
            <a:r>
              <a:rPr lang="en-GB" dirty="0">
                <a:solidFill>
                  <a:schemeClr val="tx1"/>
                </a:solidFill>
              </a:rPr>
              <a:t> </a:t>
            </a:r>
            <a:r>
              <a:rPr lang="en-GB" dirty="0" smtClean="0">
                <a:solidFill>
                  <a:schemeClr val="tx1"/>
                </a:solidFill>
              </a:rPr>
              <a:t>          (PRC </a:t>
            </a:r>
            <a:r>
              <a:rPr lang="en-GB" dirty="0">
                <a:solidFill>
                  <a:schemeClr val="tx1"/>
                </a:solidFill>
              </a:rPr>
              <a:t>optical gain</a:t>
            </a:r>
            <a:r>
              <a:rPr lang="en-GB" dirty="0" smtClean="0">
                <a:solidFill>
                  <a:schemeClr val="tx1"/>
                </a:solidFill>
              </a:rPr>
              <a:t>).</a:t>
            </a:r>
            <a:endParaRPr lang="en-GB" dirty="0">
              <a:solidFill>
                <a:schemeClr val="tx1"/>
              </a:solidFill>
            </a:endParaRPr>
          </a:p>
        </p:txBody>
      </p:sp>
      <p:sp>
        <p:nvSpPr>
          <p:cNvPr id="5" name="Segnaposto numero diapositiva 4"/>
          <p:cNvSpPr>
            <a:spLocks noGrp="1"/>
          </p:cNvSpPr>
          <p:nvPr>
            <p:ph type="sldNum" sz="quarter" idx="12"/>
          </p:nvPr>
        </p:nvSpPr>
        <p:spPr>
          <a:xfrm>
            <a:off x="10558300" y="6488549"/>
            <a:ext cx="1052508" cy="365125"/>
          </a:xfrm>
        </p:spPr>
        <p:txBody>
          <a:bodyPr/>
          <a:lstStyle/>
          <a:p>
            <a:fld id="{5CE5AED5-0585-4EAF-A7DF-C2F0C4AB30D7}" type="slidenum">
              <a:rPr lang="en-GB" smtClean="0"/>
              <a:pPr/>
              <a:t>98</a:t>
            </a:fld>
            <a:endParaRPr lang="en-GB" dirty="0"/>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xmlns="" val="0"/>
              </a:ext>
            </a:extLst>
          </a:blip>
          <a:srcRect l="4323"/>
          <a:stretch/>
        </p:blipFill>
        <p:spPr>
          <a:xfrm>
            <a:off x="6816968" y="2180496"/>
            <a:ext cx="4826391" cy="3850734"/>
          </a:xfrm>
          <a:prstGeom prst="rect">
            <a:avLst/>
          </a:prstGeom>
        </p:spPr>
      </p:pic>
      <p:sp>
        <p:nvSpPr>
          <p:cNvPr id="8" name="Rettangolo 7"/>
          <p:cNvSpPr/>
          <p:nvPr/>
        </p:nvSpPr>
        <p:spPr>
          <a:xfrm rot="16200000">
            <a:off x="7480692" y="4625294"/>
            <a:ext cx="712446" cy="347806"/>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egnaposto piè di pagina 5"/>
          <p:cNvSpPr>
            <a:spLocks noGrp="1"/>
          </p:cNvSpPr>
          <p:nvPr>
            <p:ph type="ftr" sz="quarter" idx="11"/>
          </p:nvPr>
        </p:nvSpPr>
        <p:spPr>
          <a:xfrm>
            <a:off x="581190" y="6494158"/>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40547536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From Michelson </a:t>
            </a:r>
            <a:r>
              <a:rPr lang="en-GB" dirty="0" smtClean="0"/>
              <a:t>interferometer </a:t>
            </a:r>
            <a:r>
              <a:rPr lang="en-GB" dirty="0"/>
              <a:t>to </a:t>
            </a:r>
            <a:r>
              <a:rPr lang="en-GB" dirty="0" err="1"/>
              <a:t>gw</a:t>
            </a:r>
            <a:r>
              <a:rPr lang="en-GB" dirty="0"/>
              <a:t> detector</a:t>
            </a:r>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a:xfrm>
                <a:off x="581192" y="2180496"/>
                <a:ext cx="6323699" cy="3678303"/>
              </a:xfrm>
            </p:spPr>
            <p:txBody>
              <a:bodyPr>
                <a:normAutofit/>
              </a:bodyPr>
              <a:lstStyle/>
              <a:p>
                <a:pPr algn="just"/>
                <a:r>
                  <a:rPr lang="en-GB" b="1" dirty="0" smtClean="0">
                    <a:solidFill>
                      <a:schemeClr val="tx1"/>
                    </a:solidFill>
                  </a:rPr>
                  <a:t>Power increase: Power Recycling Cavity (PRC).</a:t>
                </a:r>
              </a:p>
              <a:p>
                <a:pPr algn="just"/>
                <a:r>
                  <a:rPr lang="en-GB" dirty="0" smtClean="0">
                    <a:solidFill>
                      <a:schemeClr val="tx1"/>
                    </a:solidFill>
                  </a:rPr>
                  <a:t>Interference </a:t>
                </a:r>
                <a:r>
                  <a:rPr lang="en-GB" dirty="0">
                    <a:solidFill>
                      <a:schemeClr val="tx1"/>
                    </a:solidFill>
                  </a:rPr>
                  <a:t>at the BS among </a:t>
                </a:r>
                <a:r>
                  <a:rPr lang="en-GB" dirty="0" smtClean="0">
                    <a:solidFill>
                      <a:schemeClr val="tx1"/>
                    </a:solidFill>
                  </a:rPr>
                  <a:t>the </a:t>
                </a:r>
                <a:r>
                  <a:rPr lang="en-GB" dirty="0">
                    <a:solidFill>
                      <a:schemeClr val="tx1"/>
                    </a:solidFill>
                  </a:rPr>
                  <a:t>beams coming from </a:t>
                </a:r>
                <a:r>
                  <a:rPr lang="en-GB" dirty="0" smtClean="0">
                    <a:solidFill>
                      <a:schemeClr val="tx1"/>
                    </a:solidFill>
                  </a:rPr>
                  <a:t>the two arms </a:t>
                </a:r>
                <a:r>
                  <a:rPr lang="en-GB" dirty="0">
                    <a:solidFill>
                      <a:schemeClr val="tx1"/>
                    </a:solidFill>
                  </a:rPr>
                  <a:t>is destructive: very low power arrives on the detection photodiode, </a:t>
                </a:r>
                <a:r>
                  <a:rPr lang="en-GB" dirty="0" smtClean="0">
                    <a:solidFill>
                      <a:schemeClr val="tx1"/>
                    </a:solidFill>
                  </a:rPr>
                  <a:t>most </a:t>
                </a:r>
                <a:r>
                  <a:rPr lang="en-GB" dirty="0">
                    <a:solidFill>
                      <a:schemeClr val="tx1"/>
                    </a:solidFill>
                  </a:rPr>
                  <a:t>of it is reflected back toward the </a:t>
                </a:r>
                <a:r>
                  <a:rPr lang="en-GB" dirty="0" smtClean="0">
                    <a:solidFill>
                      <a:schemeClr val="tx1"/>
                    </a:solidFill>
                  </a:rPr>
                  <a:t>laser.</a:t>
                </a:r>
                <a:endParaRPr lang="en-GB" dirty="0">
                  <a:solidFill>
                    <a:schemeClr val="tx1"/>
                  </a:solidFill>
                </a:endParaRPr>
              </a:p>
              <a:p>
                <a:pPr algn="just"/>
                <a:r>
                  <a:rPr lang="en-GB" dirty="0" smtClean="0">
                    <a:solidFill>
                      <a:schemeClr val="tx1"/>
                    </a:solidFill>
                  </a:rPr>
                  <a:t>PRC optical gain: </a:t>
                </a:r>
                <a14:m>
                  <m:oMath xmlns:m="http://schemas.openxmlformats.org/officeDocument/2006/math">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𝐺</m:t>
                        </m:r>
                      </m:e>
                      <m:sub>
                        <m:r>
                          <a:rPr lang="it-IT" i="1">
                            <a:solidFill>
                              <a:schemeClr val="tx1"/>
                            </a:solidFill>
                            <a:latin typeface="Cambria Math" panose="02040503050406030204" pitchFamily="18" charset="0"/>
                          </a:rPr>
                          <m:t>𝑃𝑅</m:t>
                        </m:r>
                      </m:sub>
                    </m:sSub>
                    <m:r>
                      <a:rPr lang="it-IT" i="1">
                        <a:solidFill>
                          <a:schemeClr val="tx1"/>
                        </a:solidFill>
                        <a:latin typeface="Cambria Math" panose="02040503050406030204" pitchFamily="18" charset="0"/>
                      </a:rPr>
                      <m:t>=</m:t>
                    </m:r>
                    <m:sSup>
                      <m:sSupPr>
                        <m:ctrlPr>
                          <a:rPr lang="it-IT" i="1">
                            <a:solidFill>
                              <a:schemeClr val="tx1"/>
                            </a:solidFill>
                            <a:latin typeface="Cambria Math" panose="02040503050406030204" pitchFamily="18" charset="0"/>
                          </a:rPr>
                        </m:ctrlPr>
                      </m:sSupPr>
                      <m:e>
                        <m:d>
                          <m:dPr>
                            <m:ctrlPr>
                              <a:rPr lang="it-IT" i="1">
                                <a:solidFill>
                                  <a:schemeClr val="tx1"/>
                                </a:solidFill>
                                <a:latin typeface="Cambria Math" panose="02040503050406030204" pitchFamily="18" charset="0"/>
                              </a:rPr>
                            </m:ctrlPr>
                          </m:dPr>
                          <m:e>
                            <m:f>
                              <m:fPr>
                                <m:ctrlPr>
                                  <a:rPr lang="it-IT" i="1">
                                    <a:solidFill>
                                      <a:schemeClr val="tx1"/>
                                    </a:solidFill>
                                    <a:latin typeface="Cambria Math" panose="02040503050406030204" pitchFamily="18" charset="0"/>
                                  </a:rPr>
                                </m:ctrlPr>
                              </m:fPr>
                              <m:num>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𝑡</m:t>
                                    </m:r>
                                  </m:e>
                                  <m:sub>
                                    <m:r>
                                      <a:rPr lang="it-IT" i="1">
                                        <a:solidFill>
                                          <a:schemeClr val="tx1"/>
                                        </a:solidFill>
                                        <a:latin typeface="Cambria Math" panose="02040503050406030204" pitchFamily="18" charset="0"/>
                                      </a:rPr>
                                      <m:t>𝑃𝑅</m:t>
                                    </m:r>
                                  </m:sub>
                                </m:sSub>
                              </m:num>
                              <m:den>
                                <m:r>
                                  <a:rPr lang="it-IT" i="1">
                                    <a:solidFill>
                                      <a:schemeClr val="tx1"/>
                                    </a:solidFill>
                                    <a:latin typeface="Cambria Math" panose="02040503050406030204" pitchFamily="18" charset="0"/>
                                  </a:rPr>
                                  <m:t>1−</m:t>
                                </m:r>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𝑟</m:t>
                                    </m:r>
                                  </m:e>
                                  <m:sub>
                                    <m:r>
                                      <a:rPr lang="it-IT" i="1">
                                        <a:solidFill>
                                          <a:schemeClr val="tx1"/>
                                        </a:solidFill>
                                        <a:latin typeface="Cambria Math" panose="02040503050406030204" pitchFamily="18" charset="0"/>
                                      </a:rPr>
                                      <m:t>𝑃𝑅</m:t>
                                    </m:r>
                                  </m:sub>
                                </m:sSub>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𝑟</m:t>
                                    </m:r>
                                  </m:e>
                                  <m:sub>
                                    <m:r>
                                      <a:rPr lang="it-IT" i="1">
                                        <a:solidFill>
                                          <a:schemeClr val="tx1"/>
                                        </a:solidFill>
                                        <a:latin typeface="Cambria Math" panose="02040503050406030204" pitchFamily="18" charset="0"/>
                                      </a:rPr>
                                      <m:t>𝐼𝑇𝐹</m:t>
                                    </m:r>
                                  </m:sub>
                                </m:sSub>
                              </m:den>
                            </m:f>
                          </m:e>
                        </m:d>
                      </m:e>
                      <m:sup>
                        <m:r>
                          <a:rPr lang="it-IT" i="1">
                            <a:solidFill>
                              <a:schemeClr val="tx1"/>
                            </a:solidFill>
                            <a:latin typeface="Cambria Math" panose="02040503050406030204" pitchFamily="18" charset="0"/>
                          </a:rPr>
                          <m:t>2</m:t>
                        </m:r>
                      </m:sup>
                    </m:sSup>
                  </m:oMath>
                </a14:m>
                <a:r>
                  <a:rPr lang="en-GB" dirty="0" smtClean="0">
                    <a:solidFill>
                      <a:schemeClr val="tx1"/>
                    </a:solidFill>
                  </a:rPr>
                  <a:t>.</a:t>
                </a:r>
              </a:p>
              <a:p>
                <a:pPr marL="0" indent="0" algn="just">
                  <a:buNone/>
                </a:pPr>
                <a:endParaRPr lang="en-GB" dirty="0" smtClean="0">
                  <a:solidFill>
                    <a:schemeClr val="tx1"/>
                  </a:solidFill>
                </a:endParaRPr>
              </a:p>
              <a:p>
                <a:pPr algn="just"/>
                <a:r>
                  <a:rPr lang="en-GB" dirty="0" smtClean="0">
                    <a:solidFill>
                      <a:schemeClr val="tx1"/>
                    </a:solidFill>
                  </a:rPr>
                  <a:t>Circulating </a:t>
                </a:r>
                <a:r>
                  <a:rPr lang="en-GB" dirty="0">
                    <a:solidFill>
                      <a:schemeClr val="tx1"/>
                    </a:solidFill>
                  </a:rPr>
                  <a:t>power in the ITF increase by a factor G</a:t>
                </a:r>
                <a:r>
                  <a:rPr lang="en-GB" baseline="-25000" dirty="0">
                    <a:solidFill>
                      <a:schemeClr val="tx1"/>
                    </a:solidFill>
                  </a:rPr>
                  <a:t>PR</a:t>
                </a:r>
                <a:r>
                  <a:rPr lang="en-GB" dirty="0" smtClean="0">
                    <a:solidFill>
                      <a:schemeClr val="tx1"/>
                    </a:solidFill>
                  </a:rPr>
                  <a:t>.</a:t>
                </a:r>
                <a:endParaRPr lang="en-GB" dirty="0">
                  <a:solidFill>
                    <a:schemeClr val="tx1"/>
                  </a:solidFill>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581192" y="2180496"/>
                <a:ext cx="6323699" cy="3678303"/>
              </a:xfrm>
              <a:blipFill rotWithShape="0">
                <a:blip r:embed="rId3" cstate="print"/>
                <a:stretch>
                  <a:fillRect l="-385" r="-771"/>
                </a:stretch>
              </a:blipFill>
            </p:spPr>
            <p:txBody>
              <a:bodyPr/>
              <a:lstStyle/>
              <a:p>
                <a:r>
                  <a:rPr lang="en-GB">
                    <a:noFill/>
                  </a:rPr>
                  <a:t> </a:t>
                </a:r>
              </a:p>
            </p:txBody>
          </p:sp>
        </mc:Fallback>
      </mc:AlternateContent>
      <p:sp>
        <p:nvSpPr>
          <p:cNvPr id="5" name="Segnaposto numero diapositiva 4"/>
          <p:cNvSpPr>
            <a:spLocks noGrp="1"/>
          </p:cNvSpPr>
          <p:nvPr>
            <p:ph type="sldNum" sz="quarter" idx="12"/>
          </p:nvPr>
        </p:nvSpPr>
        <p:spPr>
          <a:xfrm>
            <a:off x="10558300" y="6488549"/>
            <a:ext cx="1052508" cy="365125"/>
          </a:xfrm>
        </p:spPr>
        <p:txBody>
          <a:bodyPr/>
          <a:lstStyle/>
          <a:p>
            <a:fld id="{5CE5AED5-0585-4EAF-A7DF-C2F0C4AB30D7}" type="slidenum">
              <a:rPr lang="en-GB" smtClean="0"/>
              <a:pPr/>
              <a:t>99</a:t>
            </a:fld>
            <a:endParaRPr lang="en-GB" dirty="0"/>
          </a:p>
        </p:txBody>
      </p:sp>
      <p:pic>
        <p:nvPicPr>
          <p:cNvPr id="7" name="Immagine 6"/>
          <p:cNvPicPr>
            <a:picLocks noChangeAspect="1"/>
          </p:cNvPicPr>
          <p:nvPr/>
        </p:nvPicPr>
        <p:blipFill rotWithShape="1">
          <a:blip r:embed="rId4" cstate="print">
            <a:extLst>
              <a:ext uri="{28A0092B-C50C-407E-A947-70E740481C1C}">
                <a14:useLocalDpi xmlns:a14="http://schemas.microsoft.com/office/drawing/2010/main" xmlns="" val="0"/>
              </a:ext>
            </a:extLst>
          </a:blip>
          <a:srcRect l="4323"/>
          <a:stretch/>
        </p:blipFill>
        <p:spPr>
          <a:xfrm>
            <a:off x="6816968" y="2180496"/>
            <a:ext cx="4826391" cy="3850734"/>
          </a:xfrm>
          <a:prstGeom prst="rect">
            <a:avLst/>
          </a:prstGeom>
        </p:spPr>
      </p:pic>
      <p:sp>
        <p:nvSpPr>
          <p:cNvPr id="8" name="Rettangolo 7"/>
          <p:cNvSpPr/>
          <p:nvPr/>
        </p:nvSpPr>
        <p:spPr>
          <a:xfrm rot="16200000">
            <a:off x="7480692" y="4625294"/>
            <a:ext cx="712446" cy="347806"/>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p:cNvSpPr/>
          <p:nvPr/>
        </p:nvSpPr>
        <p:spPr>
          <a:xfrm>
            <a:off x="8117872" y="2233250"/>
            <a:ext cx="3418435" cy="3240766"/>
          </a:xfrm>
          <a:prstGeom prst="rect">
            <a:avLst/>
          </a:prstGeom>
          <a:solidFill>
            <a:schemeClr val="accent2">
              <a:alpha val="4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p:cNvSpPr/>
          <p:nvPr/>
        </p:nvSpPr>
        <p:spPr>
          <a:xfrm>
            <a:off x="10706085" y="2233250"/>
            <a:ext cx="756938" cy="545727"/>
          </a:xfrm>
          <a:prstGeom prst="rect">
            <a:avLst/>
          </a:prstGeom>
        </p:spPr>
        <p:txBody>
          <a:bodyPr wrap="none">
            <a:spAutoFit/>
          </a:bodyPr>
          <a:lstStyle/>
          <a:p>
            <a:pPr algn="ctr">
              <a:lnSpc>
                <a:spcPct val="110000"/>
              </a:lnSpc>
            </a:pPr>
            <a:r>
              <a:rPr lang="en-GB" altLang="it-IT" sz="2800" dirty="0" smtClean="0">
                <a:latin typeface="Baskerville Old Face" panose="02020602080505020303" pitchFamily="18" charset="0"/>
              </a:rPr>
              <a:t>ITF</a:t>
            </a:r>
          </a:p>
        </p:txBody>
      </p:sp>
      <p:sp>
        <p:nvSpPr>
          <p:cNvPr id="11" name="Segnaposto piè di pagina 5"/>
          <p:cNvSpPr>
            <a:spLocks noGrp="1"/>
          </p:cNvSpPr>
          <p:nvPr>
            <p:ph type="ftr" sz="quarter" idx="11"/>
          </p:nvPr>
        </p:nvSpPr>
        <p:spPr>
          <a:xfrm>
            <a:off x="581190" y="6488549"/>
            <a:ext cx="7317429" cy="365125"/>
          </a:xfrm>
        </p:spPr>
        <p:txBody>
          <a:bodyPr/>
          <a:lstStyle/>
          <a:p>
            <a:r>
              <a:rPr lang="en-GB" dirty="0" smtClean="0"/>
              <a:t>L. Aiello - Development of new approaches for optical aberration control in gravitational wave interferometers</a:t>
            </a:r>
            <a:endParaRPr lang="en-GB" dirty="0"/>
          </a:p>
        </p:txBody>
      </p:sp>
    </p:spTree>
    <p:extLst>
      <p:ext uri="{BB962C8B-B14F-4D97-AF65-F5344CB8AC3E}">
        <p14:creationId xmlns:p14="http://schemas.microsoft.com/office/powerpoint/2010/main" xmlns="" val="20485423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Lst>
  </p:timing>
</p:sld>
</file>

<file path=ppt/theme/theme1.xml><?xml version="1.0" encoding="utf-8"?>
<a:theme xmlns:a="http://schemas.openxmlformats.org/drawingml/2006/main" name="Dividendi">
  <a:themeElements>
    <a:clrScheme name="Dividendi">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i">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i">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id="{9697A71B-4AB7-4A1A-BD5B-BB2D22835B57}" vid="{66F1C100-1D2B-4BEA-AD01-C4F230B3B96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TM03457464[[fn=Dividendi]]</Template>
  <TotalTime>4998</TotalTime>
  <Words>9629</Words>
  <Application>Microsoft Office PowerPoint</Application>
  <PresentationFormat>Personalizzato</PresentationFormat>
  <Paragraphs>1044</Paragraphs>
  <Slides>141</Slides>
  <Notes>37</Notes>
  <HiddenSlides>0</HiddenSlides>
  <MMClips>2</MMClips>
  <ScaleCrop>false</ScaleCrop>
  <HeadingPairs>
    <vt:vector size="4" baseType="variant">
      <vt:variant>
        <vt:lpstr>Tema</vt:lpstr>
      </vt:variant>
      <vt:variant>
        <vt:i4>1</vt:i4>
      </vt:variant>
      <vt:variant>
        <vt:lpstr>Titoli diapositive</vt:lpstr>
      </vt:variant>
      <vt:variant>
        <vt:i4>141</vt:i4>
      </vt:variant>
    </vt:vector>
  </HeadingPairs>
  <TitlesOfParts>
    <vt:vector size="142" baseType="lpstr">
      <vt:lpstr>Dividendi</vt:lpstr>
      <vt:lpstr>Development of new approaches for optical aberration control in gravitational wave interferometers</vt:lpstr>
      <vt:lpstr>outline</vt:lpstr>
      <vt:lpstr>Gravitational waves and interferometric detector</vt:lpstr>
      <vt:lpstr>Gravitational waves</vt:lpstr>
      <vt:lpstr>Detection principle</vt:lpstr>
      <vt:lpstr>Detector network</vt:lpstr>
      <vt:lpstr>Public alerts in o3</vt:lpstr>
      <vt:lpstr>Public alerts in o3 – type distribution</vt:lpstr>
      <vt:lpstr>Sensitivity curve</vt:lpstr>
      <vt:lpstr>Quantum noise</vt:lpstr>
      <vt:lpstr>From Michelson interferometer to gw detector</vt:lpstr>
      <vt:lpstr>From Michelson interferometer to gw detector</vt:lpstr>
      <vt:lpstr>Optical aberrations and their correction:  the thermal compensation system (TCS)</vt:lpstr>
      <vt:lpstr>optical aberrations</vt:lpstr>
      <vt:lpstr>TCS sensing: Hartmann wavefront sensor (HWS)</vt:lpstr>
      <vt:lpstr>TCS sensing: on-axis and Off-axis setup</vt:lpstr>
      <vt:lpstr>TCS sensing: Phase camera</vt:lpstr>
      <vt:lpstr>TCS actuation: Ring heater</vt:lpstr>
      <vt:lpstr>TCS actuation: Co2 lasers</vt:lpstr>
      <vt:lpstr>Advanced virgo tcs Commissioning</vt:lpstr>
      <vt:lpstr>TCS pre-commissioning</vt:lpstr>
      <vt:lpstr>hws-rc pre-comissioning</vt:lpstr>
      <vt:lpstr>hws-rc pre-comissioning</vt:lpstr>
      <vt:lpstr>hws-HR pre-comissioning</vt:lpstr>
      <vt:lpstr>Central heating pre-commissioning</vt:lpstr>
      <vt:lpstr>Double axicon system pre-commissioning</vt:lpstr>
      <vt:lpstr>Double axicon system pre-commissioning</vt:lpstr>
      <vt:lpstr>Double axicon system pre-commissioning</vt:lpstr>
      <vt:lpstr>Ring heater pre-commissioning</vt:lpstr>
      <vt:lpstr>TCS commissioning</vt:lpstr>
      <vt:lpstr>Input test masses coating absorption estimation</vt:lpstr>
      <vt:lpstr>Contrast defect enhancement</vt:lpstr>
      <vt:lpstr>Power recycling cavity gain improvement</vt:lpstr>
      <vt:lpstr>Power recycling cavity gain improvement</vt:lpstr>
      <vt:lpstr>Intracavity power increase and darker fringe</vt:lpstr>
      <vt:lpstr>Intracavity power increase and darker fringe</vt:lpstr>
      <vt:lpstr>Dark fringe mode content improvement</vt:lpstr>
      <vt:lpstr>Sensing and actuation validation</vt:lpstr>
      <vt:lpstr>TCS for the third observing run (O3)</vt:lpstr>
      <vt:lpstr>Commissioned Tcs engagement</vt:lpstr>
      <vt:lpstr>Advanced virgo tcs for the current observing run</vt:lpstr>
      <vt:lpstr>Ni double axicon system compensation</vt:lpstr>
      <vt:lpstr>Commissioning - results</vt:lpstr>
      <vt:lpstr>R&amp;D for TCS improvement</vt:lpstr>
      <vt:lpstr>mode cleaner cavity design for CO2 laser </vt:lpstr>
      <vt:lpstr>Co2 mode cleaner: why and which?</vt:lpstr>
      <vt:lpstr>Triangular cavity linearization</vt:lpstr>
      <vt:lpstr>Cavity stability requirements</vt:lpstr>
      <vt:lpstr>Cavity design - requirements</vt:lpstr>
      <vt:lpstr>Cavity design – roc, θ and l</vt:lpstr>
      <vt:lpstr>Cavity design – finesse and transverse mode spacing</vt:lpstr>
      <vt:lpstr>Cavity design – finesse</vt:lpstr>
      <vt:lpstr>Cavity design – transverse mode spacing</vt:lpstr>
      <vt:lpstr>Cavity design – final parameters</vt:lpstr>
      <vt:lpstr>Geometrical design</vt:lpstr>
      <vt:lpstr>Mechanical design</vt:lpstr>
      <vt:lpstr>Cavity Thermal expansion and material choice</vt:lpstr>
      <vt:lpstr>Integration in the co2 optical benches</vt:lpstr>
      <vt:lpstr>Mode matching telescope</vt:lpstr>
      <vt:lpstr>Modulation strategy: eom vs aom</vt:lpstr>
      <vt:lpstr>Mode cleaner design - results</vt:lpstr>
      <vt:lpstr>Optical simulations for tcs actuation error signal investigation</vt:lpstr>
      <vt:lpstr>Error signal investigation</vt:lpstr>
      <vt:lpstr>Simulations procedure</vt:lpstr>
      <vt:lpstr>Perfect interferometer case study</vt:lpstr>
      <vt:lpstr>Real interferometer case study - differential</vt:lpstr>
      <vt:lpstr>Real Interferometer case study</vt:lpstr>
      <vt:lpstr>Power mode content</vt:lpstr>
      <vt:lpstr>Power mode content</vt:lpstr>
      <vt:lpstr>Sis simulations - results</vt:lpstr>
      <vt:lpstr>Adaptive optics for future tcs</vt:lpstr>
      <vt:lpstr>Not axi-symmetric aberrations: scanning system</vt:lpstr>
      <vt:lpstr>Deformable mirror</vt:lpstr>
      <vt:lpstr>Mechanical hysteresis and its correction</vt:lpstr>
      <vt:lpstr>Residual hysteresis evaluation</vt:lpstr>
      <vt:lpstr>Relaxation correction</vt:lpstr>
      <vt:lpstr>Influence functions</vt:lpstr>
      <vt:lpstr>Influence functions measurement</vt:lpstr>
      <vt:lpstr>Influence functions measurement</vt:lpstr>
      <vt:lpstr>Influence functions measurement</vt:lpstr>
      <vt:lpstr>Influence functions measurement</vt:lpstr>
      <vt:lpstr>Push-pull actuators response</vt:lpstr>
      <vt:lpstr>Target reconstruction</vt:lpstr>
      <vt:lpstr>Deformable mirror actuation results</vt:lpstr>
      <vt:lpstr>Deformable mirror - results</vt:lpstr>
      <vt:lpstr>Conclusions and prospects</vt:lpstr>
      <vt:lpstr>thesis outcome – commissioning</vt:lpstr>
      <vt:lpstr>Thesis outcome – CO2 Mode Cleaner Cavity design</vt:lpstr>
      <vt:lpstr>Thesis outcome – sis simulations</vt:lpstr>
      <vt:lpstr>Thesis outcome – deformable mirror</vt:lpstr>
      <vt:lpstr>Prospects</vt:lpstr>
      <vt:lpstr>prospects – towards the Adv+ tcs</vt:lpstr>
      <vt:lpstr>Thanks for your attention!</vt:lpstr>
      <vt:lpstr>Spare slides</vt:lpstr>
      <vt:lpstr>What a time to be alive…</vt:lpstr>
      <vt:lpstr>From Michelson interferometer to gw detector</vt:lpstr>
      <vt:lpstr>From Michelson interferometer to gw detector</vt:lpstr>
      <vt:lpstr>From Michelson interferometer to gw detector</vt:lpstr>
      <vt:lpstr>From Michelson interferometer to gw detector</vt:lpstr>
      <vt:lpstr>From Michelson interferomter to gw detector</vt:lpstr>
      <vt:lpstr>sidebands</vt:lpstr>
      <vt:lpstr>Sidebands and error signals</vt:lpstr>
      <vt:lpstr>Cold aberration budget</vt:lpstr>
      <vt:lpstr>Thermal effects localization</vt:lpstr>
      <vt:lpstr>Compensation plates</vt:lpstr>
      <vt:lpstr>Sensing – on-axis</vt:lpstr>
      <vt:lpstr>Sensing – off-axis</vt:lpstr>
      <vt:lpstr>TCs Actuation – Double axicon system</vt:lpstr>
      <vt:lpstr>Das and optimized heating pattern</vt:lpstr>
      <vt:lpstr>TCs Actuation – scanning system</vt:lpstr>
      <vt:lpstr>Advanced virgo thermal compensation system</vt:lpstr>
      <vt:lpstr>Post-o2 and pre-o3 commissioning</vt:lpstr>
      <vt:lpstr>Hws-rc pre-commissioning</vt:lpstr>
      <vt:lpstr>Actuation pre-commissioning</vt:lpstr>
      <vt:lpstr>Central heating precommissioning</vt:lpstr>
      <vt:lpstr>Double axicon system pre-commissioning</vt:lpstr>
      <vt:lpstr>Mask for das central peak prevention</vt:lpstr>
      <vt:lpstr>Ring heater pre-commissioning</vt:lpstr>
      <vt:lpstr>Advanced virgo tcs commissioning</vt:lpstr>
      <vt:lpstr>Input test masses coating absorption</vt:lpstr>
      <vt:lpstr>Sidebands gain</vt:lpstr>
      <vt:lpstr>Intra-cavity power increase and darker fringe</vt:lpstr>
      <vt:lpstr>Intra-cavity power increase and darker fringe</vt:lpstr>
      <vt:lpstr>R&amp;D for future TCS</vt:lpstr>
      <vt:lpstr>Cavity stability requirements</vt:lpstr>
      <vt:lpstr>Cavity design - fwhm</vt:lpstr>
      <vt:lpstr>Cavity design – gouy phase shift</vt:lpstr>
      <vt:lpstr>Cavity design – transverse mode spacing</vt:lpstr>
      <vt:lpstr>Thermal expansion and material choice</vt:lpstr>
      <vt:lpstr>Thermal expansion and material choice</vt:lpstr>
      <vt:lpstr>Mode matching telescope</vt:lpstr>
      <vt:lpstr>Actuators status and mapping</vt:lpstr>
      <vt:lpstr>Average stroke evaluation</vt:lpstr>
      <vt:lpstr>Sensing setup – telescope b</vt:lpstr>
      <vt:lpstr>Residual hysteresis evaluation</vt:lpstr>
      <vt:lpstr>Influence functions </vt:lpstr>
      <vt:lpstr>Influence functions measurement</vt:lpstr>
      <vt:lpstr>Influence functions matrix</vt:lpstr>
      <vt:lpstr>The pseudo-inverse matrix</vt:lpstr>
      <vt:lpstr>Actuation test procedure</vt:lpstr>
      <vt:lpstr>Diapositiva 141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new approaches for optical aberration control in gravitational wave interferometers</dc:title>
  <dc:creator>Lorenzo</dc:creator>
  <cp:lastModifiedBy>demitri</cp:lastModifiedBy>
  <cp:revision>243</cp:revision>
  <dcterms:created xsi:type="dcterms:W3CDTF">2019-07-12T09:43:30Z</dcterms:created>
  <dcterms:modified xsi:type="dcterms:W3CDTF">2019-07-26T07:21:22Z</dcterms:modified>
</cp:coreProperties>
</file>