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80" d="100"/>
          <a:sy n="180" d="100"/>
        </p:scale>
        <p:origin x="88" y="5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f4b620502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f4b620502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f4b6205027_1_2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1f4b6205027_1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f4b6205027_1_3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1f4b6205027_1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f4b6205027_1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f4b6205027_1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f4b6205027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f4b6205027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Both beamtube (BT) and strips are 304 SST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Both air fired at 440C for 36hrs, which is used to control hydrogen diffusion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BT steel was HRAP (hot rolled annealed pickled)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Strips were cold finished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Strips have better surface finish, called bright annealed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Hard to find strips in HRAP finish (no market)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Surface roughness plays into BRDF, so BT and strips are not 1-1 comparison, just looking at qualitative differences.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*Sun Steel’s state-of-the-art facility utilizes a steam treating furnace with a capacity of 22″ diameter x 36″ deep (56cm x 92cm), capable of processing 800 lb/load. [</a:t>
            </a:r>
            <a:r>
              <a:rPr lang="en" b="1">
                <a:solidFill>
                  <a:schemeClr val="dk1"/>
                </a:solidFill>
              </a:rPr>
              <a:t>Sun Steel Treating Inc.</a:t>
            </a:r>
            <a:r>
              <a:rPr lang="en">
                <a:solidFill>
                  <a:schemeClr val="dk1"/>
                </a:solidFill>
              </a:rPr>
              <a:t>]  https://sunsteeltreating.com/services/steam-treating/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f4b6205027_1_2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1f4b6205027_1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f4b6205027_1_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1f4b6205027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f4b6205027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f4b6205027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f4b6205027_1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f4b6205027_1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f4b6205027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f4b6205027_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f4b6205027_1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1f4b6205027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f4b6205027_1_2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1f4b6205027_1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f4b6205027_1_2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1f4b6205027_1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dcc.ligo.org/LIGO-T200060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cosmicexplorer.org/CE-E230001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cc.ligo.org/LIGO-D1700232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dcc.ligo.org/LIGO-E160033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hyperlink" Target="https://dcc.ligo.org/LIGO-E2000223" TargetMode="External"/><Relationship Id="rId4" Type="http://schemas.openxmlformats.org/officeDocument/2006/relationships/hyperlink" Target="https://dcc.ligo.org/LIGO-T200024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dcc.ligo.org/LIGO-T1700128/public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Baffles strategies and materials (Alena)</a:t>
            </a:r>
            <a:endParaRPr/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LIGO Stray Light Control engineering practices and what we can learn for 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Baffles materials research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CE beam tube treatment consideration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2554" y="750283"/>
            <a:ext cx="2662810" cy="332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9"/>
          <p:cNvPicPr preferRelativeResize="0"/>
          <p:nvPr/>
        </p:nvPicPr>
        <p:blipFill rotWithShape="1">
          <a:blip r:embed="rId4">
            <a:alphaModFix/>
          </a:blip>
          <a:srcRect b="20159"/>
          <a:stretch/>
        </p:blipFill>
        <p:spPr>
          <a:xfrm>
            <a:off x="342900" y="2408959"/>
            <a:ext cx="3801211" cy="226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9"/>
          <p:cNvPicPr preferRelativeResize="0"/>
          <p:nvPr/>
        </p:nvPicPr>
        <p:blipFill rotWithShape="1">
          <a:blip r:embed="rId5">
            <a:alphaModFix/>
          </a:blip>
          <a:srcRect l="22732" r="22922"/>
          <a:stretch/>
        </p:blipFill>
        <p:spPr>
          <a:xfrm rot="5400000">
            <a:off x="647103" y="533996"/>
            <a:ext cx="1400178" cy="193238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22" name="Google Shape;322;p39"/>
          <p:cNvSpPr txBox="1"/>
          <p:nvPr/>
        </p:nvSpPr>
        <p:spPr>
          <a:xfrm>
            <a:off x="342900" y="2978978"/>
            <a:ext cx="1011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DLC Al</a:t>
            </a:r>
            <a:endParaRPr sz="18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9"/>
          <p:cNvSpPr txBox="1"/>
          <p:nvPr/>
        </p:nvSpPr>
        <p:spPr>
          <a:xfrm>
            <a:off x="1705106" y="1327063"/>
            <a:ext cx="628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DLC SSTL</a:t>
            </a:r>
            <a:endParaRPr sz="18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9"/>
          <p:cNvSpPr txBox="1"/>
          <p:nvPr/>
        </p:nvSpPr>
        <p:spPr>
          <a:xfrm>
            <a:off x="6080033" y="3733161"/>
            <a:ext cx="2949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Black nickel coated Al coil!</a:t>
            </a:r>
            <a:endParaRPr sz="18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39"/>
          <p:cNvPicPr preferRelativeResize="0"/>
          <p:nvPr/>
        </p:nvPicPr>
        <p:blipFill rotWithShape="1">
          <a:blip r:embed="rId6">
            <a:alphaModFix/>
          </a:blip>
          <a:srcRect l="20418" t="13112" r="18247" b="14445"/>
          <a:stretch/>
        </p:blipFill>
        <p:spPr>
          <a:xfrm>
            <a:off x="3009618" y="750283"/>
            <a:ext cx="2569328" cy="227608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9"/>
          <p:cNvSpPr txBox="1"/>
          <p:nvPr/>
        </p:nvSpPr>
        <p:spPr>
          <a:xfrm>
            <a:off x="3101611" y="2680124"/>
            <a:ext cx="2385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Black nickel coated Al</a:t>
            </a:r>
            <a:endParaRPr sz="18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9"/>
          <p:cNvSpPr/>
          <p:nvPr/>
        </p:nvSpPr>
        <p:spPr>
          <a:xfrm>
            <a:off x="7703820" y="1110152"/>
            <a:ext cx="931554" cy="75438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9"/>
          <p:cNvSpPr txBox="1"/>
          <p:nvPr/>
        </p:nvSpPr>
        <p:spPr>
          <a:xfrm>
            <a:off x="7889558" y="1343128"/>
            <a:ext cx="571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New!</a:t>
            </a:r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9"/>
          <p:cNvSpPr txBox="1"/>
          <p:nvPr/>
        </p:nvSpPr>
        <p:spPr>
          <a:xfrm>
            <a:off x="123825" y="66675"/>
            <a:ext cx="8701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Mounts and hardware are successfully coated with DLC and black nickel!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9"/>
          <p:cNvSpPr txBox="1"/>
          <p:nvPr/>
        </p:nvSpPr>
        <p:spPr>
          <a:xfrm>
            <a:off x="5378150" y="4181475"/>
            <a:ext cx="33183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Pliable 1145-0 Al coil (thick foil 0.003”) is considered for wrapping objects in-situ 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9"/>
          <p:cNvSpPr/>
          <p:nvPr/>
        </p:nvSpPr>
        <p:spPr>
          <a:xfrm>
            <a:off x="5650798" y="4602500"/>
            <a:ext cx="1467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LIGO-T2000608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9"/>
          <p:cNvSpPr txBox="1"/>
          <p:nvPr/>
        </p:nvSpPr>
        <p:spPr>
          <a:xfrm>
            <a:off x="381011" y="735286"/>
            <a:ext cx="23853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more black glass!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38" y="792115"/>
            <a:ext cx="4654811" cy="309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0"/>
          <p:cNvPicPr preferRelativeResize="0"/>
          <p:nvPr/>
        </p:nvPicPr>
        <p:blipFill rotWithShape="1">
          <a:blip r:embed="rId4">
            <a:alphaModFix/>
          </a:blip>
          <a:srcRect b="13111"/>
          <a:stretch/>
        </p:blipFill>
        <p:spPr>
          <a:xfrm>
            <a:off x="3595688" y="2593438"/>
            <a:ext cx="5334572" cy="220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5073" y="950182"/>
            <a:ext cx="2298268" cy="200127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41" name="Google Shape;341;p40"/>
          <p:cNvSpPr txBox="1"/>
          <p:nvPr/>
        </p:nvSpPr>
        <p:spPr>
          <a:xfrm>
            <a:off x="123825" y="66675"/>
            <a:ext cx="7800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O2&amp;O3 baffles made with new coatings!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0"/>
          <p:cNvSpPr txBox="1"/>
          <p:nvPr/>
        </p:nvSpPr>
        <p:spPr>
          <a:xfrm>
            <a:off x="1532068" y="1461611"/>
            <a:ext cx="1057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DLC SSTL</a:t>
            </a:r>
            <a:endParaRPr sz="18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0"/>
          <p:cNvSpPr txBox="1"/>
          <p:nvPr/>
        </p:nvSpPr>
        <p:spPr>
          <a:xfrm>
            <a:off x="7875270" y="2825663"/>
            <a:ext cx="1055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DLC SSTL</a:t>
            </a:r>
            <a:endParaRPr sz="18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0"/>
          <p:cNvSpPr txBox="1"/>
          <p:nvPr/>
        </p:nvSpPr>
        <p:spPr>
          <a:xfrm>
            <a:off x="5904666" y="1870610"/>
            <a:ext cx="23079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Black Nickel</a:t>
            </a:r>
            <a:endParaRPr sz="18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G2301503-v1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1"/>
          <p:cNvSpPr txBox="1"/>
          <p:nvPr/>
        </p:nvSpPr>
        <p:spPr>
          <a:xfrm>
            <a:off x="438450" y="641300"/>
            <a:ext cx="6988800" cy="25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Why continue baffles materials research?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Some coatings could become more available because of applications in other industries (this means cheaper and less lead time)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Higher absorption materials would require less damping and less angling, no need for polish (cheaper and simpler)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A dream paint to apply in-situ as needed and etc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2"/>
          <p:cNvSpPr txBox="1">
            <a:spLocks noGrp="1"/>
          </p:cNvSpPr>
          <p:nvPr>
            <p:ph type="title"/>
          </p:nvPr>
        </p:nvSpPr>
        <p:spPr>
          <a:xfrm>
            <a:off x="311650" y="248925"/>
            <a:ext cx="8520600" cy="10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11"/>
              <a:t>CE beam tube treatment consideration</a:t>
            </a:r>
            <a:endParaRPr sz="223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en" sz="1608"/>
              <a:t>Magnetite processing of mild STL [ref </a:t>
            </a:r>
            <a:r>
              <a:rPr lang="en" sz="1608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CE-E2300014</a:t>
            </a:r>
            <a:r>
              <a:rPr lang="en" sz="1608"/>
              <a:t>] </a:t>
            </a:r>
            <a:endParaRPr sz="1608"/>
          </a:p>
        </p:txBody>
      </p:sp>
      <p:sp>
        <p:nvSpPr>
          <p:cNvPr id="356" name="Google Shape;356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68700" cy="3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process is called steam blackening or steam magnetite. Band ovens and retort ovens specifically designed to do this process.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few hundred mild steel strips were first cleaned and baked at CIT before being sent for magnetite processing.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Steam process (performed at Sun Steel Treating Inc.) at 900°F (482°C), 1 hour steam. Makes Fe</a:t>
            </a:r>
            <a:r>
              <a:rPr lang="en" baseline="-25000"/>
              <a:t>3</a:t>
            </a:r>
            <a:r>
              <a:rPr lang="en"/>
              <a:t>O</a:t>
            </a:r>
            <a:r>
              <a:rPr lang="en" baseline="-25000"/>
              <a:t>4</a:t>
            </a:r>
            <a:r>
              <a:rPr lang="en"/>
              <a:t>. Retort furnace. Cheap!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9900"/>
                </a:solidFill>
              </a:rPr>
              <a:t>*</a:t>
            </a:r>
            <a:r>
              <a:rPr lang="en" i="1"/>
              <a:t>LIGO Oxidized Stainless Steel:</a:t>
            </a:r>
            <a:r>
              <a:rPr lang="en"/>
              <a:t> 304 SSTL, air fired at 440°C </a:t>
            </a:r>
            <a:br>
              <a:rPr lang="en"/>
            </a:br>
            <a:r>
              <a:rPr lang="en"/>
              <a:t>for 36 hrs, cold finished (bright annealed)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47">
                <a:solidFill>
                  <a:srgbClr val="FF9900"/>
                </a:solidFill>
              </a:rPr>
              <a:t>*NOTE: Oxidized SSTL strips have different surface finish </a:t>
            </a:r>
            <a:br>
              <a:rPr lang="en" sz="1447">
                <a:solidFill>
                  <a:srgbClr val="FF9900"/>
                </a:solidFill>
              </a:rPr>
            </a:br>
            <a:r>
              <a:rPr lang="en" sz="1447">
                <a:solidFill>
                  <a:srgbClr val="FF9900"/>
                </a:solidFill>
              </a:rPr>
              <a:t>than BT surface.</a:t>
            </a:r>
            <a:endParaRPr sz="1447">
              <a:solidFill>
                <a:srgbClr val="FF9900"/>
              </a:solidFill>
            </a:endParaRPr>
          </a:p>
        </p:txBody>
      </p:sp>
      <p:sp>
        <p:nvSpPr>
          <p:cNvPr id="357" name="Google Shape;35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358" name="Google Shape;358;p42"/>
          <p:cNvGrpSpPr/>
          <p:nvPr/>
        </p:nvGrpSpPr>
        <p:grpSpPr>
          <a:xfrm>
            <a:off x="9746347" y="2237413"/>
            <a:ext cx="2604074" cy="3472075"/>
            <a:chOff x="977347" y="1132101"/>
            <a:chExt cx="2604074" cy="3472075"/>
          </a:xfrm>
        </p:grpSpPr>
        <p:pic>
          <p:nvPicPr>
            <p:cNvPr id="359" name="Google Shape;359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77347" y="1132101"/>
              <a:ext cx="2604074" cy="3472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0" name="Google Shape;360;p42"/>
            <p:cNvSpPr txBox="1"/>
            <p:nvPr/>
          </p:nvSpPr>
          <p:spPr>
            <a:xfrm>
              <a:off x="1159375" y="4029625"/>
              <a:ext cx="6330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</a:rPr>
                <a:t>Magnetite</a:t>
              </a:r>
              <a:endParaRPr sz="400">
                <a:solidFill>
                  <a:schemeClr val="lt1"/>
                </a:solidFill>
              </a:endParaRPr>
            </a:p>
          </p:txBody>
        </p:sp>
        <p:sp>
          <p:nvSpPr>
            <p:cNvPr id="361" name="Google Shape;361;p42"/>
            <p:cNvSpPr txBox="1"/>
            <p:nvPr/>
          </p:nvSpPr>
          <p:spPr>
            <a:xfrm>
              <a:off x="1962888" y="3808850"/>
              <a:ext cx="6330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</a:rPr>
                <a:t>Ligo SST</a:t>
              </a:r>
              <a:endParaRPr sz="400">
                <a:solidFill>
                  <a:schemeClr val="lt1"/>
                </a:solidFill>
              </a:endParaRPr>
            </a:p>
          </p:txBody>
        </p:sp>
        <p:sp>
          <p:nvSpPr>
            <p:cNvPr id="362" name="Google Shape;362;p42"/>
            <p:cNvSpPr txBox="1"/>
            <p:nvPr/>
          </p:nvSpPr>
          <p:spPr>
            <a:xfrm>
              <a:off x="2766425" y="4054625"/>
              <a:ext cx="633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</a:rPr>
                <a:t>Mild steel A/R</a:t>
              </a:r>
              <a:endParaRPr sz="400">
                <a:solidFill>
                  <a:schemeClr val="lt1"/>
                </a:solidFill>
              </a:endParaRPr>
            </a:p>
          </p:txBody>
        </p:sp>
      </p:grpSp>
      <p:sp>
        <p:nvSpPr>
          <p:cNvPr id="363" name="Google Shape;363;p42"/>
          <p:cNvSpPr txBox="1">
            <a:spLocks noGrp="1"/>
          </p:cNvSpPr>
          <p:nvPr>
            <p:ph type="body" idx="1"/>
          </p:nvPr>
        </p:nvSpPr>
        <p:spPr>
          <a:xfrm>
            <a:off x="5780412" y="4778113"/>
            <a:ext cx="2604000" cy="3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i="1"/>
              <a:t>Magnetite mild steel vs LIGO oxidized SSTL</a:t>
            </a:r>
            <a:endParaRPr sz="1400" i="1"/>
          </a:p>
        </p:txBody>
      </p:sp>
      <p:pic>
        <p:nvPicPr>
          <p:cNvPr id="364" name="Google Shape;364;p42"/>
          <p:cNvPicPr preferRelativeResize="0"/>
          <p:nvPr/>
        </p:nvPicPr>
        <p:blipFill rotWithShape="1">
          <a:blip r:embed="rId5">
            <a:alphaModFix/>
          </a:blip>
          <a:srcRect b="15718"/>
          <a:stretch/>
        </p:blipFill>
        <p:spPr>
          <a:xfrm>
            <a:off x="5780400" y="1017725"/>
            <a:ext cx="3051852" cy="378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2"/>
          <p:cNvSpPr txBox="1"/>
          <p:nvPr/>
        </p:nvSpPr>
        <p:spPr>
          <a:xfrm>
            <a:off x="5934550" y="4101025"/>
            <a:ext cx="773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</a:rPr>
              <a:t>Magnetite processed mild steel</a:t>
            </a:r>
            <a:endParaRPr sz="800" b="1">
              <a:solidFill>
                <a:schemeClr val="lt1"/>
              </a:solidFill>
            </a:endParaRPr>
          </a:p>
        </p:txBody>
      </p:sp>
      <p:sp>
        <p:nvSpPr>
          <p:cNvPr id="366" name="Google Shape;366;p42"/>
          <p:cNvSpPr txBox="1"/>
          <p:nvPr/>
        </p:nvSpPr>
        <p:spPr>
          <a:xfrm>
            <a:off x="8001150" y="4101025"/>
            <a:ext cx="773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</a:rPr>
              <a:t>LIGO oxidized stainless steel</a:t>
            </a:r>
            <a:endParaRPr sz="800" b="1">
              <a:solidFill>
                <a:schemeClr val="lt1"/>
              </a:solidFill>
            </a:endParaRPr>
          </a:p>
        </p:txBody>
      </p:sp>
      <p:sp>
        <p:nvSpPr>
          <p:cNvPr id="367" name="Google Shape;367;p42"/>
          <p:cNvSpPr txBox="1"/>
          <p:nvPr/>
        </p:nvSpPr>
        <p:spPr>
          <a:xfrm>
            <a:off x="6895675" y="4101025"/>
            <a:ext cx="847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</a:rPr>
              <a:t>Mild steel</a:t>
            </a:r>
            <a:br>
              <a:rPr lang="en" sz="800" b="1">
                <a:solidFill>
                  <a:schemeClr val="lt1"/>
                </a:solidFill>
              </a:rPr>
            </a:br>
            <a:r>
              <a:rPr lang="en" sz="800" b="1">
                <a:solidFill>
                  <a:schemeClr val="lt1"/>
                </a:solidFill>
              </a:rPr>
              <a:t>as received</a:t>
            </a:r>
            <a:endParaRPr sz="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38" name="Google Shape;238;p31"/>
          <p:cNvPicPr preferRelativeResize="0"/>
          <p:nvPr/>
        </p:nvPicPr>
        <p:blipFill rotWithShape="1">
          <a:blip r:embed="rId3">
            <a:alphaModFix/>
          </a:blip>
          <a:srcRect b="3567"/>
          <a:stretch/>
        </p:blipFill>
        <p:spPr>
          <a:xfrm>
            <a:off x="247650" y="500815"/>
            <a:ext cx="3359008" cy="449266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1"/>
          <p:cNvSpPr txBox="1"/>
          <p:nvPr/>
        </p:nvSpPr>
        <p:spPr>
          <a:xfrm>
            <a:off x="76200" y="110417"/>
            <a:ext cx="8729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LIGO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Requirements Document - Stray Light Improved Control (SLiC) </a:t>
            </a: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LIGO-E1600332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76675" y="2148481"/>
            <a:ext cx="35623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1900" y="558829"/>
            <a:ext cx="1954258" cy="143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06354" y="3671975"/>
            <a:ext cx="2220561" cy="120821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/>
          <p:nvPr/>
        </p:nvSpPr>
        <p:spPr>
          <a:xfrm>
            <a:off x="4261013" y="3806790"/>
            <a:ext cx="16689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Coated crew cap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Viton o-ring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4" name="Google Shape;244;p31"/>
          <p:cNvCxnSpPr/>
          <p:nvPr/>
        </p:nvCxnSpPr>
        <p:spPr>
          <a:xfrm>
            <a:off x="5636338" y="3962554"/>
            <a:ext cx="650400" cy="68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5" name="Google Shape;245;p31"/>
          <p:cNvCxnSpPr/>
          <p:nvPr/>
        </p:nvCxnSpPr>
        <p:spPr>
          <a:xfrm>
            <a:off x="5337726" y="4218549"/>
            <a:ext cx="1128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6" name="Google Shape;246;p31"/>
          <p:cNvCxnSpPr/>
          <p:nvPr/>
        </p:nvCxnSpPr>
        <p:spPr>
          <a:xfrm>
            <a:off x="5337726" y="4223804"/>
            <a:ext cx="1168500" cy="202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7" name="Google Shape;247;p31"/>
          <p:cNvSpPr txBox="1"/>
          <p:nvPr/>
        </p:nvSpPr>
        <p:spPr>
          <a:xfrm>
            <a:off x="6244575" y="624987"/>
            <a:ext cx="2026200" cy="1577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aperture is usually defined as 20w of the beam or as large as the optic (for large beams). Hardware within the aperture needs to be covered or coated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8" name="Google Shape;248;p31"/>
          <p:cNvCxnSpPr>
            <a:stCxn id="247" idx="1"/>
          </p:cNvCxnSpPr>
          <p:nvPr/>
        </p:nvCxnSpPr>
        <p:spPr>
          <a:xfrm rot="10800000">
            <a:off x="4965375" y="1211337"/>
            <a:ext cx="1279200" cy="202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9" name="Google Shape;249;p31"/>
          <p:cNvSpPr/>
          <p:nvPr/>
        </p:nvSpPr>
        <p:spPr>
          <a:xfrm>
            <a:off x="4073099" y="4276075"/>
            <a:ext cx="1444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LIGO-D1700232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G2301503-v1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56" name="Google Shape;25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06" y="907247"/>
            <a:ext cx="4814889" cy="330042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2"/>
          <p:cNvSpPr/>
          <p:nvPr/>
        </p:nvSpPr>
        <p:spPr>
          <a:xfrm>
            <a:off x="278606" y="4282514"/>
            <a:ext cx="5455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 structure Zemax model of the interferometer: (slide ref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LIGO-T2000240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How to use the model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LIGO-E2000223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64125" y="1280533"/>
            <a:ext cx="3476467" cy="344930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2"/>
          <p:cNvSpPr txBox="1"/>
          <p:nvPr/>
        </p:nvSpPr>
        <p:spPr>
          <a:xfrm>
            <a:off x="5733946" y="928688"/>
            <a:ext cx="3593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Zemax stray light analysis example: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2"/>
          <p:cNvSpPr txBox="1"/>
          <p:nvPr/>
        </p:nvSpPr>
        <p:spPr>
          <a:xfrm>
            <a:off x="76200" y="110417"/>
            <a:ext cx="8729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Zemax model of A+ configuration of LIGO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2"/>
          <p:cNvSpPr txBox="1"/>
          <p:nvPr/>
        </p:nvSpPr>
        <p:spPr>
          <a:xfrm>
            <a:off x="76200" y="425227"/>
            <a:ext cx="88512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model is used for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SYS layouts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ghost beams hunting and stray light analysis.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A+ filter cavity, layout, OFI and BHD layouts were designed within this Zemax model and exported to Solid Works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G2301503-v1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 txBox="1"/>
          <p:nvPr/>
        </p:nvSpPr>
        <p:spPr>
          <a:xfrm>
            <a:off x="466475" y="904925"/>
            <a:ext cx="7101000" cy="31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Using zemax for 3D optical layouts and stray light analysis is one of the candidates. Other options are being considered as well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General requirements for baffles apertures will be redefined along with selecting core optics dimensions, beam size and etc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Active damping options will be considered for some baffles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Materials: see next slide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8" name="Google Shape;268;p33"/>
          <p:cNvSpPr txBox="1"/>
          <p:nvPr/>
        </p:nvSpPr>
        <p:spPr>
          <a:xfrm>
            <a:off x="500150" y="215025"/>
            <a:ext cx="23781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F1F1F"/>
                </a:solidFill>
              </a:rPr>
              <a:t>CE vs LIGO</a:t>
            </a:r>
            <a:endParaRPr sz="1800" b="1">
              <a:solidFill>
                <a:srgbClr val="1F1F1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525" y="755000"/>
            <a:ext cx="3225201" cy="432582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4"/>
          <p:cNvSpPr txBox="1"/>
          <p:nvPr/>
        </p:nvSpPr>
        <p:spPr>
          <a:xfrm>
            <a:off x="202875" y="181375"/>
            <a:ext cx="55923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LIGO IR black coatings campaign (before 2017)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275" name="Google Shape;275;p34"/>
          <p:cNvSpPr txBox="1"/>
          <p:nvPr/>
        </p:nvSpPr>
        <p:spPr>
          <a:xfrm>
            <a:off x="331875" y="1151725"/>
            <a:ext cx="3645900" cy="3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-"/>
            </a:pPr>
            <a:r>
              <a:rPr lang="en" sz="1500">
                <a:solidFill>
                  <a:schemeClr val="dk2"/>
                </a:solidFill>
              </a:rPr>
              <a:t>Oxidized SSTL - main baffles material during initial LIGO times</a:t>
            </a:r>
            <a:endParaRPr sz="1500">
              <a:solidFill>
                <a:schemeClr val="dk2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-"/>
            </a:pPr>
            <a:r>
              <a:rPr lang="en" sz="1500">
                <a:solidFill>
                  <a:schemeClr val="dk2"/>
                </a:solidFill>
              </a:rPr>
              <a:t>“Black glass” has higher absorption and lower BRDF but is more expensive and require special processing and special mounting hardware</a:t>
            </a:r>
            <a:endParaRPr sz="1500">
              <a:solidFill>
                <a:schemeClr val="dk2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-"/>
            </a:pPr>
            <a:r>
              <a:rPr lang="en" sz="1500">
                <a:solidFill>
                  <a:schemeClr val="dk2"/>
                </a:solidFill>
              </a:rPr>
              <a:t>AR coated “black glass” was specifically developed for 1064 nm to have , R&lt;1%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/>
          <p:nvPr/>
        </p:nvSpPr>
        <p:spPr>
          <a:xfrm>
            <a:off x="123425" y="880625"/>
            <a:ext cx="22557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Smooth coatings:</a:t>
            </a:r>
            <a:endParaRPr sz="1000" b="1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Multi-layer AR (for 57 AOI) on SSTL (super #8)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Black Nickel on SSTL mill finish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DLC on SSTL mill finish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81" name="Google Shape;281;p35"/>
          <p:cNvSpPr txBox="1"/>
          <p:nvPr/>
        </p:nvSpPr>
        <p:spPr>
          <a:xfrm>
            <a:off x="6573825" y="757225"/>
            <a:ext cx="23679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Coatings on rough substrates:</a:t>
            </a:r>
            <a:endParaRPr sz="1000" b="1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Chromium Oxide on SSTL (porous coating)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Diamond-like Carbon on Chromium Oxide on SSTL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“Black Nickel” on bead blasted SSTL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82" name="Google Shape;282;p35"/>
          <p:cNvSpPr txBox="1"/>
          <p:nvPr/>
        </p:nvSpPr>
        <p:spPr>
          <a:xfrm>
            <a:off x="123425" y="3399100"/>
            <a:ext cx="22278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Structural coatings:</a:t>
            </a:r>
            <a:endParaRPr sz="1000" b="1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“Laser Black” on SSTL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Actar “Magic Black”on aluminum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Acktar “Fractal Black” on aluminum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83" name="Google Shape;283;p35"/>
          <p:cNvSpPr txBox="1"/>
          <p:nvPr/>
        </p:nvSpPr>
        <p:spPr>
          <a:xfrm>
            <a:off x="6944000" y="2759675"/>
            <a:ext cx="18183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Paints:</a:t>
            </a:r>
            <a:endParaRPr sz="1000" b="1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“Aquadag” graphite paint on aluminum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AZ technologies “Silicone Black” paint on aluminum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125" y="661413"/>
            <a:ext cx="4295751" cy="424697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5"/>
          <p:cNvSpPr txBox="1"/>
          <p:nvPr/>
        </p:nvSpPr>
        <p:spPr>
          <a:xfrm>
            <a:off x="202875" y="181375"/>
            <a:ext cx="55923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LIGO IR black coatings campaign (2017)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976" y="798060"/>
            <a:ext cx="8362947" cy="392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4724777"/>
            <a:ext cx="4118370" cy="30326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93" name="Google Shape;293;p36"/>
          <p:cNvSpPr txBox="1"/>
          <p:nvPr/>
        </p:nvSpPr>
        <p:spPr>
          <a:xfrm>
            <a:off x="123825" y="66675"/>
            <a:ext cx="7800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 comparison: robustness and availability vs performance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831" y="874901"/>
            <a:ext cx="7340204" cy="376496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/>
        </p:nvSpPr>
        <p:spPr>
          <a:xfrm>
            <a:off x="2871788" y="2081213"/>
            <a:ext cx="1814400" cy="2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(low AOI coating)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01" name="Google Shape;301;p37"/>
          <p:cNvSpPr txBox="1"/>
          <p:nvPr/>
        </p:nvSpPr>
        <p:spPr>
          <a:xfrm>
            <a:off x="378618" y="4179094"/>
            <a:ext cx="44649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Multi bounce approach is an option instead of AR coating!</a:t>
            </a:r>
            <a:endParaRPr sz="1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7"/>
          <p:cNvSpPr txBox="1"/>
          <p:nvPr/>
        </p:nvSpPr>
        <p:spPr>
          <a:xfrm>
            <a:off x="123825" y="66675"/>
            <a:ext cx="7800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 comparison: reflectivity vs backscatter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946" y="1120090"/>
            <a:ext cx="3748306" cy="228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50" y="728276"/>
            <a:ext cx="5470686" cy="294494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8"/>
          <p:cNvSpPr/>
          <p:nvPr/>
        </p:nvSpPr>
        <p:spPr>
          <a:xfrm>
            <a:off x="190701" y="4096000"/>
            <a:ext cx="3399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https://dcc.ligo.org/LIGO-T1700128/public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11" name="Google Shape;311;p38"/>
          <p:cNvSpPr txBox="1"/>
          <p:nvPr/>
        </p:nvSpPr>
        <p:spPr>
          <a:xfrm>
            <a:off x="123825" y="66675"/>
            <a:ext cx="78009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CASI scatterometer at CIT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8"/>
          <p:cNvSpPr txBox="1"/>
          <p:nvPr/>
        </p:nvSpPr>
        <p:spPr>
          <a:xfrm>
            <a:off x="5503334" y="3837269"/>
            <a:ext cx="33990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easurements were performed at Caltech using CASI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scatterometer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1064 nm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8"/>
          <p:cNvSpPr txBox="1"/>
          <p:nvPr/>
        </p:nvSpPr>
        <p:spPr>
          <a:xfrm>
            <a:off x="190688" y="3730025"/>
            <a:ext cx="515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Diamond-like carbon on super#8 non-directional SSTL 304</a:t>
            </a:r>
            <a:endParaRPr sz="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On-screen Show (16:9)</PresentationFormat>
  <Paragraphs>100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Simple Light</vt:lpstr>
      <vt:lpstr>Baffles strategies and materials (Alena)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 beam tube treatment consideration Magnetite processing of mild STL [ref CE-E2300014]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Baffles strategies and materials (Alena)</dc:title>
  <cp:lastModifiedBy>Jan Harms</cp:lastModifiedBy>
  <cp:revision>1</cp:revision>
  <dcterms:modified xsi:type="dcterms:W3CDTF">2024-03-28T22:42:09Z</dcterms:modified>
</cp:coreProperties>
</file>