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80" d="100"/>
          <a:sy n="180" d="100"/>
        </p:scale>
        <p:origin x="112" y="7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4b6205027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4b6205027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4b6205027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4b6205027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1b04fc4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1b04fc4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4b620502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4b620502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4b620502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4b620502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4b6205027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4b6205027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4b6205027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4b6205027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4b620502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4b6205027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4b6205027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f4b6205027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4b6205027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4b6205027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cosmicexplorer.org/CE-T23000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d/abstract/10.1103/PhysRevD.56.6085" TargetMode="External"/><Relationship Id="rId3" Type="http://schemas.openxmlformats.org/officeDocument/2006/relationships/hyperlink" Target="https://dcc.ligo.org/cgi-bin/DocDB/ShowDocument?.submit=Identifier&amp;docid=T890018&amp;version=" TargetMode="External"/><Relationship Id="rId7" Type="http://schemas.openxmlformats.org/officeDocument/2006/relationships/hyperlink" Target="https://dcc.ligo.org/cgi-bin/DocDB/ShowDocument?.submit=Identifier&amp;docid=E950083&amp;version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cc.ligo.org/LIGO-T960012/public" TargetMode="External"/><Relationship Id="rId5" Type="http://schemas.openxmlformats.org/officeDocument/2006/relationships/hyperlink" Target="https://dcc.ligo.org/cgi-bin/DocDB/ShowDocument?.submit=Identifier&amp;docid=T950101&amp;version=" TargetMode="External"/><Relationship Id="rId4" Type="http://schemas.openxmlformats.org/officeDocument/2006/relationships/hyperlink" Target="https://dcc.ligo.org/LIGO-T940063/publi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d/abstract/10.1103/PhysRevD.56.6085" TargetMode="External"/><Relationship Id="rId3" Type="http://schemas.openxmlformats.org/officeDocument/2006/relationships/hyperlink" Target="https://dcc.ligo.org/cgi-bin/DocDB/ShowDocument?.submit=Identifier&amp;docid=T890018&amp;version=" TargetMode="External"/><Relationship Id="rId7" Type="http://schemas.openxmlformats.org/officeDocument/2006/relationships/hyperlink" Target="https://dcc.ligo.org/cgi-bin/DocDB/ShowDocument?.submit=Identifier&amp;docid=E950083&amp;version=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cc.ligo.org/LIGO-T960012/public" TargetMode="External"/><Relationship Id="rId5" Type="http://schemas.openxmlformats.org/officeDocument/2006/relationships/hyperlink" Target="https://dcc.ligo.org/cgi-bin/DocDB/ShowDocument?.submit=Identifier&amp;docid=T950101&amp;version=" TargetMode="External"/><Relationship Id="rId4" Type="http://schemas.openxmlformats.org/officeDocument/2006/relationships/hyperlink" Target="https://dcc.ligo.org/LIGO-T940063/public" TargetMode="External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d/abstract/10.1103/PhysRevD.56.6085" TargetMode="External"/><Relationship Id="rId3" Type="http://schemas.openxmlformats.org/officeDocument/2006/relationships/hyperlink" Target="https://dcc.ligo.org/cgi-bin/DocDB/ShowDocument?.submit=Identifier&amp;docid=T890018&amp;version=" TargetMode="External"/><Relationship Id="rId7" Type="http://schemas.openxmlformats.org/officeDocument/2006/relationships/hyperlink" Target="https://dcc.ligo.org/cgi-bin/DocDB/ShowDocument?.submit=Identifier&amp;docid=E950083&amp;version=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cc.ligo.org/LIGO-T960012/public" TargetMode="External"/><Relationship Id="rId5" Type="http://schemas.openxmlformats.org/officeDocument/2006/relationships/hyperlink" Target="https://dcc.ligo.org/cgi-bin/DocDB/ShowDocument?.submit=Identifier&amp;docid=T950101&amp;version=" TargetMode="External"/><Relationship Id="rId4" Type="http://schemas.openxmlformats.org/officeDocument/2006/relationships/hyperlink" Target="https://dcc.ligo.org/LIGO-T940063/publi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d/abstract/10.1103/PhysRevD.56.6085" TargetMode="External"/><Relationship Id="rId3" Type="http://schemas.openxmlformats.org/officeDocument/2006/relationships/hyperlink" Target="https://dcc.ligo.org/cgi-bin/DocDB/ShowDocument?.submit=Identifier&amp;docid=T890018&amp;version=" TargetMode="External"/><Relationship Id="rId7" Type="http://schemas.openxmlformats.org/officeDocument/2006/relationships/hyperlink" Target="https://dcc.ligo.org/cgi-bin/DocDB/ShowDocument?.submit=Identifier&amp;docid=E950083&amp;version=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cc.ligo.org/LIGO-T960012/public" TargetMode="External"/><Relationship Id="rId5" Type="http://schemas.openxmlformats.org/officeDocument/2006/relationships/hyperlink" Target="https://dcc.ligo.org/cgi-bin/DocDB/ShowDocument?.submit=Identifier&amp;docid=T950101&amp;version=" TargetMode="External"/><Relationship Id="rId4" Type="http://schemas.openxmlformats.org/officeDocument/2006/relationships/hyperlink" Target="https://dcc.ligo.org/LIGO-T940063/public" TargetMode="External"/><Relationship Id="rId9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cc.ligo.org/LIGO-G2301503" TargetMode="External"/><Relationship Id="rId4" Type="http://schemas.openxmlformats.org/officeDocument/2006/relationships/hyperlink" Target="https://dcc.ligo.org/LIGO-D170036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</a:t>
            </a:r>
            <a:r>
              <a:rPr lang="en" b="1"/>
              <a:t>X</a:t>
            </a:r>
            <a:r>
              <a:rPr lang="en"/>
              <a:t>t-</a:t>
            </a:r>
            <a:r>
              <a:rPr lang="en" b="1"/>
              <a:t>G</a:t>
            </a:r>
            <a:r>
              <a:rPr lang="en"/>
              <a:t>eneration </a:t>
            </a:r>
            <a:r>
              <a:rPr lang="en" b="1"/>
              <a:t>C</a:t>
            </a:r>
            <a:r>
              <a:rPr lang="en"/>
              <a:t>ollaborative </a:t>
            </a:r>
            <a:r>
              <a:rPr lang="en" b="1"/>
              <a:t>D</a:t>
            </a:r>
            <a:r>
              <a:rPr lang="en"/>
              <a:t>esign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Straylight control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https://indico.gssi.it/e/xgcd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Strategy for VIRGO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13" y="778075"/>
            <a:ext cx="5734175" cy="43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7345200" y="4494600"/>
            <a:ext cx="190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Slide Credit: Mario Martinez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Why not more of the same</a:t>
            </a:r>
            <a:endParaRPr sz="2420"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311700" y="960700"/>
            <a:ext cx="8520600" cy="39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There will likely be some of the same, such as: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Conical baffles at ~35(?) degrees away(?) from mirrors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Equations for noise estimation will still guide strategy</a:t>
            </a:r>
            <a:br>
              <a:rPr lang="en"/>
            </a:b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b="1"/>
              <a:t>Main point is that due to the longer tube, low-angle scattering from test mass mirrors will come from lower spatial frequencies, whose amplitude is uncertain and very likely much higher! (see Hiro's slides later)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 </a:t>
            </a:r>
            <a:endParaRPr sz="1400"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Longer tubes may mean many more baffles, and we want to make sure the design is cost effective.</a:t>
            </a:r>
            <a:endParaRPr sz="1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Unclear if Stray Light Noise from beam tube/baffles is an issue in LIGO, but we want to improve</a:t>
            </a:r>
            <a:endParaRPr sz="14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/>
            </a:br>
            <a:endParaRPr sz="1400"/>
          </a:p>
        </p:txBody>
      </p:sp>
      <p:grpSp>
        <p:nvGrpSpPr>
          <p:cNvPr id="141" name="Google Shape;141;p23"/>
          <p:cNvGrpSpPr/>
          <p:nvPr/>
        </p:nvGrpSpPr>
        <p:grpSpPr>
          <a:xfrm>
            <a:off x="4563350" y="3543350"/>
            <a:ext cx="3500150" cy="1236350"/>
            <a:chOff x="4563350" y="3543350"/>
            <a:chExt cx="3500150" cy="1236350"/>
          </a:xfrm>
        </p:grpSpPr>
        <p:cxnSp>
          <p:nvCxnSpPr>
            <p:cNvPr id="142" name="Google Shape;142;p23"/>
            <p:cNvCxnSpPr/>
            <p:nvPr/>
          </p:nvCxnSpPr>
          <p:spPr>
            <a:xfrm>
              <a:off x="4563350" y="3801350"/>
              <a:ext cx="9351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43" name="Google Shape;143;p23"/>
            <p:cNvSpPr txBox="1"/>
            <p:nvPr/>
          </p:nvSpPr>
          <p:spPr>
            <a:xfrm>
              <a:off x="5682100" y="3543350"/>
              <a:ext cx="23814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</a:rPr>
                <a:t>Hiro Yamamoto</a:t>
              </a:r>
              <a:endParaRPr>
                <a:solidFill>
                  <a:schemeClr val="dk2"/>
                </a:solidFill>
              </a:endParaRPr>
            </a:p>
          </p:txBody>
        </p:sp>
        <p:cxnSp>
          <p:nvCxnSpPr>
            <p:cNvPr id="144" name="Google Shape;144;p23"/>
            <p:cNvCxnSpPr/>
            <p:nvPr/>
          </p:nvCxnSpPr>
          <p:spPr>
            <a:xfrm>
              <a:off x="4563350" y="4081900"/>
              <a:ext cx="9351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45" name="Google Shape;145;p23"/>
            <p:cNvSpPr txBox="1"/>
            <p:nvPr/>
          </p:nvSpPr>
          <p:spPr>
            <a:xfrm>
              <a:off x="5682100" y="3841200"/>
              <a:ext cx="23814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</a:rPr>
                <a:t>Alena Ananyeva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46" name="Google Shape;146;p23"/>
            <p:cNvSpPr txBox="1"/>
            <p:nvPr/>
          </p:nvSpPr>
          <p:spPr>
            <a:xfrm>
              <a:off x="5682100" y="4217800"/>
              <a:ext cx="23814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</a:rPr>
                <a:t>Andrea Moscatello</a:t>
              </a:r>
              <a:endParaRPr>
                <a:solidFill>
                  <a:schemeClr val="dk2"/>
                </a:solidFill>
              </a:endParaRPr>
            </a:p>
          </p:txBody>
        </p:sp>
        <p:cxnSp>
          <p:nvCxnSpPr>
            <p:cNvPr id="147" name="Google Shape;147;p23"/>
            <p:cNvCxnSpPr/>
            <p:nvPr/>
          </p:nvCxnSpPr>
          <p:spPr>
            <a:xfrm>
              <a:off x="4563350" y="4644700"/>
              <a:ext cx="9351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48" name="Google Shape;148;p23"/>
            <p:cNvCxnSpPr/>
            <p:nvPr/>
          </p:nvCxnSpPr>
          <p:spPr>
            <a:xfrm>
              <a:off x="4563350" y="4445500"/>
              <a:ext cx="9351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49" name="Google Shape;149;p23"/>
            <p:cNvSpPr txBox="1"/>
            <p:nvPr/>
          </p:nvSpPr>
          <p:spPr>
            <a:xfrm>
              <a:off x="5682100" y="4416100"/>
              <a:ext cx="23814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</a:rPr>
                <a:t>Mario Martinez</a:t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150" name="Google Shape;150;p23"/>
          <p:cNvSpPr txBox="1"/>
          <p:nvPr/>
        </p:nvSpPr>
        <p:spPr>
          <a:xfrm>
            <a:off x="260950" y="3617550"/>
            <a:ext cx="42717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More accurate tools for noise estimation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Baffling strategies and material</a:t>
            </a:r>
            <a:endParaRPr>
              <a:solidFill>
                <a:schemeClr val="dk2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Suspended baffles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Issues with baffle contamination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Baffle Instrumentation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Lisa’s thoughts on possible outline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What is straylight control and why is it important? 5 minutes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Focus on beam tube straylight mitigation, since it is the highest risk aspect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Historical perspective – 15 minutes 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How was this done in LIGO and Virgo?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Can’t we just copy paste approach in ET? Why not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Can’t we just copy paste approach in CE? Why not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Areas of common interests – 15 minutes</a:t>
            </a:r>
            <a:endParaRPr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Modeling</a:t>
            </a:r>
            <a:endParaRPr/>
          </a:p>
          <a:p>
            <a:pPr marL="1828800" lvl="3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SIS-based baffle modeling - updated of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CE-T2300004</a:t>
            </a:r>
            <a:endParaRPr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Baffle material</a:t>
            </a:r>
            <a:endParaRPr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86621"/>
              <a:buChar char="■"/>
            </a:pPr>
            <a:r>
              <a:rPr lang="en"/>
              <a:t>Stray light from deposited dust update of ET-0418A-23 https://apps.et-gw.eu/tds/ql/?c=16919 See also added slide - presenter: Andrea Moscatello</a:t>
            </a:r>
            <a:endParaRPr sz="1616"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Case for instrumented baffles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ET specific highlights – 15 minutes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 specific highlights – 15 minutes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Next steps and discussion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Literature/Historical Review</a:t>
            </a:r>
            <a:endParaRPr sz="242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400" i="1" u="sng">
                <a:solidFill>
                  <a:schemeClr val="hlink"/>
                </a:solidFill>
                <a:hlinkClick r:id="rId3"/>
              </a:rPr>
              <a:t>Optical properties of the LIGO beam tubes</a:t>
            </a:r>
            <a:r>
              <a:rPr lang="en" sz="1400"/>
              <a:t> (1989)</a:t>
            </a:r>
            <a:br>
              <a:rPr lang="en" sz="1400"/>
            </a:br>
            <a:r>
              <a:rPr lang="en" sz="1400"/>
              <a:t>Calculations on beam tube reflectivity and scattered light attenuation from multiple reflections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Noise due to backscatter off baffles, the nearby wall, and objects at the far end of the beam tube; and recommended actions</a:t>
            </a:r>
            <a:r>
              <a:rPr lang="en" sz="1400"/>
              <a:t> (1994)</a:t>
            </a:r>
            <a:br>
              <a:rPr lang="en" sz="1400"/>
            </a:br>
            <a:r>
              <a:rPr lang="en" sz="1400"/>
              <a:t>First calculations due to backscatter from baffles and other surfaces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Light Scattering and baffle configuration for LIGO</a:t>
            </a:r>
            <a:r>
              <a:rPr lang="en" sz="1400"/>
              <a:t> (1995)</a:t>
            </a:r>
            <a:br>
              <a:rPr lang="en" sz="1400"/>
            </a:br>
            <a:r>
              <a:rPr lang="en" sz="1400"/>
              <a:t>Addition of diffraction noise in the calculations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i="1" u="sng">
                <a:solidFill>
                  <a:schemeClr val="hlink"/>
                </a:solidFill>
                <a:hlinkClick r:id="rId6"/>
              </a:rPr>
              <a:t>Specifications for the Baffle Serrations in the LIGO Beam Tubes</a:t>
            </a:r>
            <a:r>
              <a:rPr lang="en" sz="1400" i="1"/>
              <a:t> </a:t>
            </a:r>
            <a:r>
              <a:rPr lang="en" sz="1400"/>
              <a:t>(1996)</a:t>
            </a:r>
            <a:br>
              <a:rPr lang="en" sz="1400" i="1"/>
            </a:br>
            <a:r>
              <a:rPr lang="en" sz="1400"/>
              <a:t>Specific recommendations on the size of serrations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i="1" u="sng">
                <a:solidFill>
                  <a:schemeClr val="hlink"/>
                </a:solidFill>
                <a:hlinkClick r:id="rId7"/>
              </a:rPr>
              <a:t>Science Requirements for the LIGO beam tube baffles</a:t>
            </a:r>
            <a:r>
              <a:rPr lang="en" sz="1400"/>
              <a:t> (1996)</a:t>
            </a:r>
            <a:br>
              <a:rPr lang="en" sz="1400"/>
            </a:br>
            <a:r>
              <a:rPr lang="en" sz="1400"/>
              <a:t>Reference for the LIGO beam tube baffle design and configuration, with serration and location information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i="1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Scattered light noise in gravitational wave interferometric detectors: A statistical approach</a:t>
            </a:r>
            <a:r>
              <a:rPr lang="en" sz="1400" i="1"/>
              <a:t> </a:t>
            </a:r>
            <a:r>
              <a:rPr lang="en" sz="1400"/>
              <a:t>(1997)</a:t>
            </a:r>
            <a:br>
              <a:rPr lang="en" sz="1400" i="1"/>
            </a:br>
            <a:r>
              <a:rPr lang="en" sz="1400"/>
              <a:t>Similar calculations with Flanagan’s and Thorne’s, and includes a Monte Carlo estimation, with and without baffles</a:t>
            </a:r>
            <a:br>
              <a:rPr lang="en" sz="1400"/>
            </a:b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The Need for Beam-Tube Baffles</a:t>
            </a:r>
            <a:endParaRPr sz="242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400" i="1" u="sng">
                <a:solidFill>
                  <a:schemeClr val="hlink"/>
                </a:solidFill>
                <a:hlinkClick r:id="rId3"/>
              </a:rPr>
              <a:t>Optical properties of the LIGO beam tubes</a:t>
            </a:r>
            <a:r>
              <a:rPr lang="en" sz="1400"/>
              <a:t> (1989)</a:t>
            </a:r>
            <a:br>
              <a:rPr lang="en" sz="1400"/>
            </a:br>
            <a:r>
              <a:rPr lang="en" sz="1400"/>
              <a:t>Calculations on beam tube reflectivity and scattered light attenuation from multiple reflections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u="sng">
                <a:solidFill>
                  <a:srgbClr val="F3F3F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Noise due to backscatter off baffles, the nearby wall, and objects at the far end of the beam tube; and recommended actions</a:t>
            </a:r>
            <a:r>
              <a:rPr lang="en" sz="1400">
                <a:solidFill>
                  <a:srgbClr val="F3F3F3"/>
                </a:solidFill>
              </a:rPr>
              <a:t> (1994)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First calculations due to backscatter from baffles and other surfaces</a:t>
            </a:r>
            <a:endParaRPr sz="1400">
              <a:solidFill>
                <a:srgbClr val="F3F3F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u="sng">
                <a:solidFill>
                  <a:srgbClr val="F3F3F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 Scattering and baffle configuration for LIGO</a:t>
            </a:r>
            <a:r>
              <a:rPr lang="en" sz="1400">
                <a:solidFill>
                  <a:srgbClr val="F3F3F3"/>
                </a:solidFill>
              </a:rPr>
              <a:t> (1995)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Addition of diffraction noise in the calculations</a:t>
            </a:r>
            <a:endParaRPr sz="1400">
              <a:solidFill>
                <a:srgbClr val="F3F3F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i="1" u="sng">
                <a:solidFill>
                  <a:srgbClr val="F3F3F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Specifications for the Baffle Serrations in the LIGO Beam Tubes</a:t>
            </a:r>
            <a:r>
              <a:rPr lang="en" sz="1400" i="1">
                <a:solidFill>
                  <a:srgbClr val="F3F3F3"/>
                </a:solidFill>
              </a:rPr>
              <a:t> </a:t>
            </a:r>
            <a:r>
              <a:rPr lang="en" sz="1400">
                <a:solidFill>
                  <a:srgbClr val="F3F3F3"/>
                </a:solidFill>
              </a:rPr>
              <a:t>(1996)</a:t>
            </a:r>
            <a:br>
              <a:rPr lang="en" sz="1400" i="1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Specific recommendations on the size of serrations</a:t>
            </a:r>
            <a:endParaRPr sz="1400">
              <a:solidFill>
                <a:srgbClr val="F3F3F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i="1" u="sng">
                <a:solidFill>
                  <a:srgbClr val="F3F3F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 Requirements for the LIGO beam tube baffles</a:t>
            </a:r>
            <a:r>
              <a:rPr lang="en" sz="1400">
                <a:solidFill>
                  <a:srgbClr val="F3F3F3"/>
                </a:solidFill>
              </a:rPr>
              <a:t> (1996)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Reference for the LIGO beam tube baffle design and configuration, with serration and location information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 i="1" u="sng">
                <a:solidFill>
                  <a:srgbClr val="F3F3F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Scattered light noise in gravitational wave interferometric detectors: A statistical approach</a:t>
            </a:r>
            <a:r>
              <a:rPr lang="en" sz="1400" i="1">
                <a:solidFill>
                  <a:srgbClr val="F3F3F3"/>
                </a:solidFill>
              </a:rPr>
              <a:t> </a:t>
            </a:r>
            <a:r>
              <a:rPr lang="en" sz="1400">
                <a:solidFill>
                  <a:srgbClr val="F3F3F3"/>
                </a:solidFill>
              </a:rPr>
              <a:t>(1997)</a:t>
            </a:r>
            <a:br>
              <a:rPr lang="en" sz="1400" i="1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Similar calculations with Flanagan’s and Thorne’s, and includes a Monte Carlo estimation, with and without baffles</a:t>
            </a:r>
            <a:endParaRPr sz="1400">
              <a:solidFill>
                <a:srgbClr val="F3F3F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endParaRPr sz="1400">
              <a:solidFill>
                <a:srgbClr val="F3F3F3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34475" y="2107137"/>
            <a:ext cx="4875050" cy="1811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1155450" y="3996175"/>
            <a:ext cx="68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/>
              <a:t>Estimate how many reflections and attenuation as a function of incidence angle </a:t>
            </a:r>
            <a:endParaRPr sz="142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→</a:t>
            </a:r>
            <a:r>
              <a:rPr lang="en" sz="1420"/>
              <a:t> Maximum angle we need to catch</a:t>
            </a:r>
            <a:endParaRPr sz="14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The Need for Beam-Tube Baffles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2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Char char="-"/>
            </a:pPr>
            <a:r>
              <a:rPr lang="en" sz="1400" i="1" u="sng">
                <a:solidFill>
                  <a:srgbClr val="F3F3F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Optical properties of the LIGO beam tubes</a:t>
            </a:r>
            <a:r>
              <a:rPr lang="en" sz="1400">
                <a:solidFill>
                  <a:srgbClr val="F3F3F3"/>
                </a:solidFill>
              </a:rPr>
              <a:t> (1989)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Calculations on beam tube reflectivity and scattered light attenuation from multiple reflections</a:t>
            </a:r>
            <a:endParaRPr sz="1400">
              <a:solidFill>
                <a:srgbClr val="F3F3F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u="sng">
                <a:solidFill>
                  <a:srgbClr val="F3F3F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Noise due to backscatter off baffles, the nearby wall, and objects at the far end of the beam tube; and recommended actions</a:t>
            </a:r>
            <a:r>
              <a:rPr lang="en" sz="1400">
                <a:solidFill>
                  <a:srgbClr val="F3F3F3"/>
                </a:solidFill>
              </a:rPr>
              <a:t> (1994)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First calculations due to backscatter from baffles and other surfaces</a:t>
            </a:r>
            <a:endParaRPr sz="1400">
              <a:solidFill>
                <a:srgbClr val="F3F3F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u="sng">
                <a:solidFill>
                  <a:srgbClr val="F3F3F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 Scattering and baffle configuration for LIGO</a:t>
            </a:r>
            <a:r>
              <a:rPr lang="en" sz="1400">
                <a:solidFill>
                  <a:srgbClr val="F3F3F3"/>
                </a:solidFill>
              </a:rPr>
              <a:t> (1995)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Addition of diffraction noise in the calculations</a:t>
            </a:r>
            <a:endParaRPr sz="1400">
              <a:solidFill>
                <a:srgbClr val="F3F3F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i="1" u="sng">
                <a:solidFill>
                  <a:srgbClr val="F3F3F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Specifications for the Baffle Serrations in the LIGO Beam Tubes</a:t>
            </a:r>
            <a:r>
              <a:rPr lang="en" sz="1400" i="1">
                <a:solidFill>
                  <a:srgbClr val="F3F3F3"/>
                </a:solidFill>
              </a:rPr>
              <a:t> </a:t>
            </a:r>
            <a:r>
              <a:rPr lang="en" sz="1400">
                <a:solidFill>
                  <a:srgbClr val="F3F3F3"/>
                </a:solidFill>
              </a:rPr>
              <a:t>(1996)</a:t>
            </a:r>
            <a:br>
              <a:rPr lang="en" sz="1400" i="1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Specific recommendations on the size of serrations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i="1" u="sng">
                <a:solidFill>
                  <a:srgbClr val="F3F3F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 Requirements for the LIGO beam tube baffles</a:t>
            </a:r>
            <a:r>
              <a:rPr lang="en" sz="1400">
                <a:solidFill>
                  <a:srgbClr val="F3F3F3"/>
                </a:solidFill>
              </a:rPr>
              <a:t> (1996)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Reference for the LIGO beam tube baffle design and configuration, with serration and location information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 i="1" u="sng">
                <a:solidFill>
                  <a:srgbClr val="F3F3F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Scattered light noise in gravitational wave interferometric detectors: A statistical approach</a:t>
            </a:r>
            <a:r>
              <a:rPr lang="en" sz="1400" i="1">
                <a:solidFill>
                  <a:srgbClr val="F3F3F3"/>
                </a:solidFill>
              </a:rPr>
              <a:t> </a:t>
            </a:r>
            <a:r>
              <a:rPr lang="en" sz="1400">
                <a:solidFill>
                  <a:srgbClr val="F3F3F3"/>
                </a:solidFill>
              </a:rPr>
              <a:t>(1997)</a:t>
            </a:r>
            <a:br>
              <a:rPr lang="en" sz="1400" i="1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Similar calculations with Flanagan’s and Thorne’s, and includes a Monte Carlo estimation, with and without baffles</a:t>
            </a:r>
            <a:endParaRPr sz="1400">
              <a:solidFill>
                <a:srgbClr val="F3F3F3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74450" y="2285400"/>
            <a:ext cx="8520600" cy="9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Not to mention, beam tubes are not one-piece, and baffles are needed to cover the edges of anything sticking out</a:t>
            </a:r>
            <a:endParaRPr sz="182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Noise from Baffles</a:t>
            </a:r>
            <a:endParaRPr sz="242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560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By solving one problems you are introducing another.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Baffle Backscatter Noise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Backscattered light from moving baffles and recombines with the main beam will add noise.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Baffle Diffraction Noise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Light diffracted from the baffles and recombines with the main beam will add noise.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Adds significant cost to the facility.</a:t>
            </a:r>
            <a:br>
              <a:rPr lang="en" sz="1400"/>
            </a:br>
            <a:endParaRPr sz="14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201" y="2202277"/>
            <a:ext cx="7027149" cy="29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6774250" y="4409400"/>
            <a:ext cx="22908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Credit: Marc Andres-Carcasona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1097525" y="2306675"/>
            <a:ext cx="2223000" cy="73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4449500" y="4291375"/>
            <a:ext cx="2223000" cy="73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5290175" y="2258025"/>
            <a:ext cx="2223000" cy="734700"/>
          </a:xfrm>
          <a:prstGeom prst="roundRect">
            <a:avLst>
              <a:gd name="adj" fmla="val 16667"/>
            </a:avLst>
          </a:prstGeom>
          <a:solidFill>
            <a:srgbClr val="FFFFFF">
              <a:alpha val="6045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1768625" y="4291375"/>
            <a:ext cx="2223000" cy="734700"/>
          </a:xfrm>
          <a:prstGeom prst="roundRect">
            <a:avLst>
              <a:gd name="adj" fmla="val 16667"/>
            </a:avLst>
          </a:prstGeom>
          <a:solidFill>
            <a:srgbClr val="FFFFFF">
              <a:alpha val="6045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20"/>
              <a:t>The Need for Beam-Tube Baffles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2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Char char="-"/>
            </a:pPr>
            <a:r>
              <a:rPr lang="en" sz="1400" i="1" u="sng">
                <a:solidFill>
                  <a:srgbClr val="F3F3F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Optical properties of the LIGO beam tubes</a:t>
            </a:r>
            <a:r>
              <a:rPr lang="en" sz="1400">
                <a:solidFill>
                  <a:srgbClr val="F3F3F3"/>
                </a:solidFill>
              </a:rPr>
              <a:t> (1989)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Calculations on beam tube reflectivity and scattered light attenuation from multiple reflections</a:t>
            </a:r>
            <a:endParaRPr sz="1400">
              <a:solidFill>
                <a:srgbClr val="F3F3F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u="sng">
                <a:solidFill>
                  <a:srgbClr val="F3F3F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Noise due to backscatter off baffles, the nearby wall, and objects at the far end of the beam tube; and recommended actions</a:t>
            </a:r>
            <a:r>
              <a:rPr lang="en" sz="1400">
                <a:solidFill>
                  <a:srgbClr val="F3F3F3"/>
                </a:solidFill>
              </a:rPr>
              <a:t> (1994)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First calculations due to backscatter from baffles and other surfaces</a:t>
            </a:r>
            <a:endParaRPr sz="1400">
              <a:solidFill>
                <a:srgbClr val="F3F3F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u="sng">
                <a:solidFill>
                  <a:srgbClr val="F3F3F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 Scattering and baffle configuration for LIGO</a:t>
            </a:r>
            <a:r>
              <a:rPr lang="en" sz="1400">
                <a:solidFill>
                  <a:srgbClr val="F3F3F3"/>
                </a:solidFill>
              </a:rPr>
              <a:t> (1995)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Addition of diffraction noise in the calculations</a:t>
            </a:r>
            <a:endParaRPr sz="1400">
              <a:solidFill>
                <a:srgbClr val="F3F3F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i="1" u="sng">
                <a:solidFill>
                  <a:srgbClr val="F3F3F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Specifications for the Baffle Serrations in the LIGO Beam Tubes</a:t>
            </a:r>
            <a:r>
              <a:rPr lang="en" sz="1400" i="1">
                <a:solidFill>
                  <a:srgbClr val="F3F3F3"/>
                </a:solidFill>
              </a:rPr>
              <a:t> </a:t>
            </a:r>
            <a:r>
              <a:rPr lang="en" sz="1400">
                <a:solidFill>
                  <a:srgbClr val="F3F3F3"/>
                </a:solidFill>
              </a:rPr>
              <a:t>(1996)</a:t>
            </a:r>
            <a:br>
              <a:rPr lang="en" sz="1400" i="1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Specific recommendations on the size of serrations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 sz="1400" i="1" u="sng">
                <a:solidFill>
                  <a:srgbClr val="F3F3F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 Requirements for the LIGO beam tube baffles</a:t>
            </a:r>
            <a:r>
              <a:rPr lang="en" sz="1400">
                <a:solidFill>
                  <a:srgbClr val="F3F3F3"/>
                </a:solidFill>
              </a:rPr>
              <a:t> (1996)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>
                <a:solidFill>
                  <a:srgbClr val="F3F3F3"/>
                </a:solidFill>
              </a:rPr>
              <a:t>Reference for the LIGO beam tube baffle design and configuration, with serration and location information</a:t>
            </a:r>
            <a:br>
              <a:rPr lang="en" sz="1400">
                <a:solidFill>
                  <a:srgbClr val="F3F3F3"/>
                </a:solidFill>
              </a:rPr>
            </a:br>
            <a:r>
              <a:rPr lang="en" sz="1400" i="1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Scattered light noise in gravitational wave interferometric detectors: A statistical approach</a:t>
            </a:r>
            <a:r>
              <a:rPr lang="en" sz="1400" i="1"/>
              <a:t> </a:t>
            </a:r>
            <a:r>
              <a:rPr lang="en" sz="1400"/>
              <a:t>(1997)</a:t>
            </a:r>
            <a:br>
              <a:rPr lang="en" sz="1400" i="1"/>
            </a:br>
            <a:r>
              <a:rPr lang="en" sz="1400"/>
              <a:t>Similar calculations with Flanagan’s and Thorne’s, and includes a Monte Carlo estimation, with and without baffles</a:t>
            </a:r>
            <a:endParaRPr sz="1400">
              <a:solidFill>
                <a:srgbClr val="F3F3F3"/>
              </a:solidFill>
            </a:endParaRPr>
          </a:p>
        </p:txBody>
      </p:sp>
      <p:grpSp>
        <p:nvGrpSpPr>
          <p:cNvPr id="103" name="Google Shape;103;p19"/>
          <p:cNvGrpSpPr/>
          <p:nvPr/>
        </p:nvGrpSpPr>
        <p:grpSpPr>
          <a:xfrm>
            <a:off x="1894340" y="1017725"/>
            <a:ext cx="5355323" cy="2969074"/>
            <a:chOff x="1894340" y="1017725"/>
            <a:chExt cx="5355323" cy="2969074"/>
          </a:xfrm>
        </p:grpSpPr>
        <p:pic>
          <p:nvPicPr>
            <p:cNvPr id="104" name="Google Shape;104;p19"/>
            <p:cNvPicPr preferRelativeResize="0"/>
            <p:nvPr/>
          </p:nvPicPr>
          <p:blipFill rotWithShape="1">
            <a:blip r:embed="rId9">
              <a:alphaModFix/>
            </a:blip>
            <a:srcRect r="22039" b="37007"/>
            <a:stretch/>
          </p:blipFill>
          <p:spPr>
            <a:xfrm>
              <a:off x="1894340" y="1017725"/>
              <a:ext cx="5355323" cy="296907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05" name="Google Shape;105;p19"/>
            <p:cNvSpPr/>
            <p:nvPr/>
          </p:nvSpPr>
          <p:spPr>
            <a:xfrm>
              <a:off x="4531225" y="2129475"/>
              <a:ext cx="933300" cy="4458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5979875" y="3173675"/>
              <a:ext cx="1082100" cy="8130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8700" y="548200"/>
            <a:ext cx="5656648" cy="4250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/>
          <p:nvPr/>
        </p:nvSpPr>
        <p:spPr>
          <a:xfrm>
            <a:off x="-1" y="548200"/>
            <a:ext cx="146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LIGO-D1700361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123825" y="66675"/>
            <a:ext cx="7800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O2&amp;O3 baffles scope [</a:t>
            </a: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LIGO-G2301503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123825" y="1261550"/>
            <a:ext cx="2587800" cy="26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SUS baffles for recycling cavities optics (improved coatings, better damping)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Scraper baffles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(improved coatings, better damping)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baffles coverage in HAM chambers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Pcal periscope baffles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G2301503-v1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514850" y="207825"/>
            <a:ext cx="4372800" cy="2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				 </a:t>
            </a:r>
            <a:r>
              <a:rPr lang="en" sz="1400" b="1" u="sng"/>
              <a:t>LIGO</a:t>
            </a:r>
            <a:r>
              <a:rPr lang="en" sz="1400"/>
              <a:t>		</a:t>
            </a:r>
            <a:r>
              <a:rPr lang="en" sz="1400" b="1" u="sng"/>
              <a:t>CE</a:t>
            </a:r>
            <a:endParaRPr sz="1400" b="1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Beam-tube diameter:	 124cm (48") 	124 cm?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TM diameter: 		 35 cm		70 cm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TM Beam diameter:	 5.3/6.2cm		12 cm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Number of Baffles/arm:	 213			? (SLC)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Baffle Inner diameter:	 104cm (41")	? (SLC)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Random serration P-V:	 8mm			? (SLC)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Angle relative to tube: 	 35 deg		35 deg?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Material:			 Oxidized SS</a:t>
            </a:r>
            <a:r>
              <a:rPr lang="en" sz="1400" b="1"/>
              <a:t>	</a:t>
            </a:r>
            <a:r>
              <a:rPr lang="en" sz="1400"/>
              <a:t>? (SLC)</a:t>
            </a:r>
            <a:endParaRPr sz="1400"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LIGO Beam-Tube Baffles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25" y="3028725"/>
            <a:ext cx="3875676" cy="202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825" y="789125"/>
            <a:ext cx="1876400" cy="192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8526" y="789125"/>
            <a:ext cx="1912979" cy="19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1402" y="2760625"/>
            <a:ext cx="2660173" cy="22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/>
          <p:nvPr/>
        </p:nvSpPr>
        <p:spPr>
          <a:xfrm>
            <a:off x="5581400" y="4324975"/>
            <a:ext cx="933300" cy="445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On-screen Show (16:9)</PresentationFormat>
  <Paragraphs>99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</vt:lpstr>
      <vt:lpstr>Calibri</vt:lpstr>
      <vt:lpstr>Arial</vt:lpstr>
      <vt:lpstr>Simple Light</vt:lpstr>
      <vt:lpstr>neXt-Generation Collaborative Design</vt:lpstr>
      <vt:lpstr>Lisa’s thoughts on possible outline</vt:lpstr>
      <vt:lpstr>Literature/Historical Review</vt:lpstr>
      <vt:lpstr>The Need for Beam-Tube Baffles</vt:lpstr>
      <vt:lpstr>The Need for Beam-Tube Baffles </vt:lpstr>
      <vt:lpstr>Noise from Baffles</vt:lpstr>
      <vt:lpstr>The Need for Beam-Tube Baffles </vt:lpstr>
      <vt:lpstr>PowerPoint Presentation</vt:lpstr>
      <vt:lpstr>LIGO Beam-Tube Baffles</vt:lpstr>
      <vt:lpstr>Similar Strategy for VIRGO</vt:lpstr>
      <vt:lpstr>Why not more of the same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neXt-Generation Collaborative Design</dc:title>
  <cp:lastModifiedBy>Jan Harms</cp:lastModifiedBy>
  <cp:revision>1</cp:revision>
  <dcterms:modified xsi:type="dcterms:W3CDTF">2024-03-28T22:38:14Z</dcterms:modified>
</cp:coreProperties>
</file>