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9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</p:sldIdLst>
  <p:sldSz cx="9144000" cy="5143500" type="screen16x9"/>
  <p:notesSz cx="6858000" cy="9144000"/>
  <p:embeddedFontLst>
    <p:embeddedFont>
      <p:font typeface="Helvetica Neue" panose="020B0604020202020204" charset="0"/>
      <p:regular r:id="rId30"/>
      <p:bold r:id="rId31"/>
      <p:italic r:id="rId32"/>
      <p:boldItalic r:id="rId33"/>
    </p:embeddedFont>
    <p:embeddedFont>
      <p:font typeface="Nunito" pitchFamily="2" charset="0"/>
      <p:regular r:id="rId34"/>
      <p:bold r:id="rId35"/>
      <p:italic r:id="rId36"/>
      <p:boldItalic r:id="rId37"/>
    </p:embeddedFont>
    <p:embeddedFont>
      <p:font typeface="Roboto Mono" panose="00000009000000000000" pitchFamily="49" charset="0"/>
      <p:regular r:id="rId38"/>
      <p:bold r:id="rId39"/>
      <p:italic r:id="rId40"/>
      <p:boldItalic r:id="rId41"/>
    </p:embeddedFont>
    <p:embeddedFont>
      <p:font typeface="Spectral" panose="020B060402020202020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9F03A6C-61C9-498A-AE00-3CD1C8D684EF}">
  <a:tblStyle styleId="{89F03A6C-61C9-498A-AE00-3CD1C8D684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88" y="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b173751d2b_0_9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b173751d2b_0_9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b168fa3589_4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5" name="Google Shape;185;g2b168fa3589_4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b168fa3589_4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2" name="Google Shape;192;g2b168fa3589_4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b168fa3589_4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2b168fa3589_4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adf886bb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adf886bb4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adf886bb47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adf886bb47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b168fa3589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b168fa3589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a29173b57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a29173b57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ae3963bc31_1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ae3963bc31_1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b168fa3589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0" name="Google Shape;290;g2b168fa3589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ae3963bc3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ae3963bc3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b173751d2b_0_9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b173751d2b_0_9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b173751d2b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b173751d2b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b173751d2b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2b173751d2b_0_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2b173751d2b_0_5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2b173751d2b_0_5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2b173751d2b_0_6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2b173751d2b_0_6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2b173751d2b_0_7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2b173751d2b_0_7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2b1b608a218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2b1b608a218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2b1b608a218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2b1b608a218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2b1f8c0de5a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2b1f8c0de5a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b173751d2b_0_9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b173751d2b_0_9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b173751d2b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b173751d2b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b173751d2b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b173751d2b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b173751d2b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b173751d2b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ef37ab4534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ef37ab4534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ae3963bc3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ae3963bc3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b168fa3589_4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g2b168fa3589_4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wwiki.icrr.u-tokyo.ac.jp/JGWwiki/KAGRA/Subgroups/MIF/Simulation/Gtrac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cc.ligo.org/LIGO-G2300506" TargetMode="External"/><Relationship Id="rId4" Type="http://schemas.openxmlformats.org/officeDocument/2006/relationships/hyperlink" Target="https://dcc.cosmicexplorer.org/CE-G2300032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cc.ligo.org/LIGO-G2200399" TargetMode="External"/><Relationship Id="rId4" Type="http://schemas.openxmlformats.org/officeDocument/2006/relationships/hyperlink" Target="https://dcc.ligo.org/LIGO-G2300506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docs.google.com/presentation/d/1FAhH4qp_fbbYEbvTBGNd94zXOjmWfKa_xQSj_NJVstU/edit?usp=sharin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dcc.cosmicexplorer.org/CE-T2300014" TargetMode="Externa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i.org/10.1364/AO.55.008256" TargetMode="External"/><Relationship Id="rId5" Type="http://schemas.openxmlformats.org/officeDocument/2006/relationships/hyperlink" Target="https://dcc.cosmicexplorer.org/CE-G2300032" TargetMode="External"/><Relationship Id="rId4" Type="http://schemas.openxmlformats.org/officeDocument/2006/relationships/hyperlink" Target="https://dcc.ligo.org/LIGO-G230050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google.com/presentation/d/1FAhH4qp_fbbYEbvTBGNd94zXOjmWfKa_xQSj_NJVstU/edit?usp=sharing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cc.cosmicexplorer.org/CE-G2300048" TargetMode="External"/><Relationship Id="rId5" Type="http://schemas.openxmlformats.org/officeDocument/2006/relationships/hyperlink" Target="https://dcc.cosmicexplorer.org/CE-G2300033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/>
              <a:t>Cosmic Explorer:</a:t>
            </a:r>
            <a:r>
              <a:rPr lang="en" sz="2600"/>
              <a:t> Why not just scale up LIGO design?</a:t>
            </a:r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Minimum beam size for 40 km arms is ~12 cm. For &lt;1 ppm clipping loss on ITMs, require ~70 cm ITMs. Beamsplitter should be √2 bigger*. </a:t>
            </a:r>
            <a:r>
              <a:rPr lang="en">
                <a:solidFill>
                  <a:srgbClr val="FF0000"/>
                </a:solidFill>
              </a:rPr>
              <a:t>1m diameter unfeasible?</a:t>
            </a:r>
            <a:endParaRPr>
              <a:solidFill>
                <a:srgbClr val="FF0000"/>
              </a:solidFill>
            </a:endParaRPr>
          </a:p>
          <a:p>
            <a:pPr marL="457200" lvl="0" indent="-3175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 sz="1400" i="1">
                <a:solidFill>
                  <a:schemeClr val="accent1"/>
                </a:solidFill>
              </a:rPr>
              <a:t>Consider alternate layouts with different beamsplitter location.</a:t>
            </a:r>
            <a:endParaRPr sz="1400" i="1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/>
              <a:t>FSR of 40 km arms is 3.75 kHz. Assuming aLIGO arm cavity finesse, DARM pole is 10x lower.</a:t>
            </a:r>
            <a:endParaRPr/>
          </a:p>
          <a:p>
            <a:pPr marL="457200" lvl="0" indent="-3175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 sz="1400" i="1">
                <a:solidFill>
                  <a:schemeClr val="accent1"/>
                </a:solidFill>
              </a:rPr>
              <a:t>Need 10x higher signal extraction cavity finesse to recover bandwidth.</a:t>
            </a:r>
            <a:endParaRPr sz="1400" i="1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/>
              <a:t>SEC resonance approaches detection band with 40 km or 20 km arms.</a:t>
            </a:r>
            <a:endParaRPr/>
          </a:p>
          <a:p>
            <a:pPr marL="457200" lvl="0" indent="-3175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 sz="1400" i="1">
                <a:solidFill>
                  <a:schemeClr val="accent1"/>
                </a:solidFill>
              </a:rPr>
              <a:t>SEC length must be kept to &lt; 200 m (40 km arms) or &lt; 90 m (20 km arms).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/>
              <a:t>10 dB squeezing assumed to meet sensitivity target.</a:t>
            </a:r>
            <a:endParaRPr/>
          </a:p>
          <a:p>
            <a:pPr marL="457200" lvl="0" indent="-3175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 sz="1400" i="1">
                <a:solidFill>
                  <a:schemeClr val="accent1"/>
                </a:solidFill>
              </a:rPr>
              <a:t>SEC loss must be &lt; 500 ppm.</a:t>
            </a:r>
            <a:endParaRPr sz="1400" i="1">
              <a:solidFill>
                <a:schemeClr val="accent1"/>
              </a:solidFill>
            </a:endParaRPr>
          </a:p>
          <a:p>
            <a:pPr marL="457200" lvl="0" indent="-317500" algn="l" rtl="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ts val="1400"/>
              <a:buChar char="●"/>
            </a:pPr>
            <a:r>
              <a:rPr lang="en" sz="1400" i="1">
                <a:solidFill>
                  <a:schemeClr val="accent1"/>
                </a:solidFill>
              </a:rPr>
              <a:t>Gouy phases must be chosen to minimize squeezing degradations (avoid HOM co-resonances).</a:t>
            </a:r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102" name="Google Shape;102;p19"/>
          <p:cNvSpPr txBox="1"/>
          <p:nvPr/>
        </p:nvSpPr>
        <p:spPr>
          <a:xfrm>
            <a:off x="5916500" y="4416475"/>
            <a:ext cx="1893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*assuming 45° AOI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>
            <a:spLocks noGrp="1"/>
          </p:cNvSpPr>
          <p:nvPr>
            <p:ph type="title"/>
          </p:nvPr>
        </p:nvSpPr>
        <p:spPr>
          <a:xfrm>
            <a:off x="570850" y="-225325"/>
            <a:ext cx="8011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300"/>
              <a:buFont typeface="Helvetica Neue"/>
              <a:buNone/>
            </a:pPr>
            <a:r>
              <a:rPr lang="en"/>
              <a:t>Layout agnostic SEC design options</a:t>
            </a:r>
            <a:endParaRPr/>
          </a:p>
        </p:txBody>
      </p:sp>
      <p:sp>
        <p:nvSpPr>
          <p:cNvPr id="188" name="Google Shape;188;p28"/>
          <p:cNvSpPr txBox="1">
            <a:spLocks noGrp="1"/>
          </p:cNvSpPr>
          <p:nvPr>
            <p:ph type="body" idx="1"/>
          </p:nvPr>
        </p:nvSpPr>
        <p:spPr>
          <a:xfrm>
            <a:off x="247275" y="704950"/>
            <a:ext cx="8674200" cy="43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6575" rIns="68575" bIns="34275" anchor="t" anchorCtr="0">
            <a:normAutofit lnSpcReduction="20000"/>
          </a:bodyPr>
          <a:lstStyle/>
          <a:p>
            <a:pPr marL="16510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Split the SEC geometrical design from the layout topology, identifying some “layout agnostic*” options:</a:t>
            </a:r>
            <a:endParaRPr sz="2000"/>
          </a:p>
          <a:p>
            <a:pPr marL="342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70"/>
              <a:buNone/>
            </a:pPr>
            <a:endParaRPr sz="2000"/>
          </a:p>
          <a:p>
            <a:pPr marL="68580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000"/>
              <a:buAutoNum type="alphaLcPeriod"/>
            </a:pPr>
            <a:r>
              <a:rPr lang="en" sz="2000">
                <a:solidFill>
                  <a:srgbClr val="4A86E8"/>
                </a:solidFill>
              </a:rPr>
              <a:t>Assume a ~100m focal length lens in ITM (feasibility being checked). Aim for &gt;10deg Gouy phase accumulation between XM3 and XM2/SE2.</a:t>
            </a:r>
            <a:endParaRPr sz="2000">
              <a:solidFill>
                <a:srgbClr val="4A86E8"/>
              </a:solidFill>
            </a:endParaRPr>
          </a:p>
          <a:p>
            <a:pPr marL="68580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AutoNum type="alphaLcPeriod"/>
            </a:pPr>
            <a:r>
              <a:rPr lang="en" sz="2000">
                <a:solidFill>
                  <a:srgbClr val="FF0000"/>
                </a:solidFill>
              </a:rPr>
              <a:t>Assume we can</a:t>
            </a:r>
            <a:r>
              <a:rPr lang="en" sz="2000" b="1" i="1">
                <a:solidFill>
                  <a:srgbClr val="FF0000"/>
                </a:solidFill>
              </a:rPr>
              <a:t>not</a:t>
            </a:r>
            <a:r>
              <a:rPr lang="en" sz="2000">
                <a:solidFill>
                  <a:srgbClr val="FF0000"/>
                </a:solidFill>
              </a:rPr>
              <a:t> make a strong ITM lens. Still aim for &gt;10deg Gouy phase accumulation between XM3 and XM2/SE2.</a:t>
            </a:r>
            <a:endParaRPr sz="2000">
              <a:solidFill>
                <a:srgbClr val="FF0000"/>
              </a:solidFill>
            </a:endParaRPr>
          </a:p>
          <a:p>
            <a:pPr marL="68580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000"/>
              <a:buAutoNum type="alphaLcPeriod"/>
            </a:pPr>
            <a:r>
              <a:rPr lang="en" sz="2000">
                <a:solidFill>
                  <a:srgbClr val="FF00FF"/>
                </a:solidFill>
              </a:rPr>
              <a:t>Assume we can make a strong ITM lens. Ignore requirement for &gt;10deg Gouy phase accumulation between XM3 and XM2/SE2.</a:t>
            </a:r>
            <a:endParaRPr sz="2000">
              <a:solidFill>
                <a:srgbClr val="FF00FF"/>
              </a:solidFill>
            </a:endParaRPr>
          </a:p>
          <a:p>
            <a:pPr marL="68580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000"/>
              <a:buAutoNum type="alphaLcPeriod"/>
            </a:pPr>
            <a:r>
              <a:rPr lang="en" sz="2000">
                <a:solidFill>
                  <a:srgbClr val="00FF00"/>
                </a:solidFill>
              </a:rPr>
              <a:t>Assume we can</a:t>
            </a:r>
            <a:r>
              <a:rPr lang="en" sz="2000" b="1" i="1">
                <a:solidFill>
                  <a:srgbClr val="00FF00"/>
                </a:solidFill>
              </a:rPr>
              <a:t>not</a:t>
            </a:r>
            <a:r>
              <a:rPr lang="en" sz="2000">
                <a:solidFill>
                  <a:srgbClr val="00FF00"/>
                </a:solidFill>
              </a:rPr>
              <a:t> make a strong ITM lens.</a:t>
            </a:r>
            <a:r>
              <a:rPr lang="en" sz="2000">
                <a:solidFill>
                  <a:srgbClr val="FF00FF"/>
                </a:solidFill>
              </a:rPr>
              <a:t> </a:t>
            </a:r>
            <a:r>
              <a:rPr lang="en" sz="2000">
                <a:solidFill>
                  <a:srgbClr val="00FF00"/>
                </a:solidFill>
              </a:rPr>
              <a:t>Ignore requirement for &gt;10deg Gouy phase accumulation between XM3 and XM2/SE2.</a:t>
            </a:r>
            <a:endParaRPr sz="2000">
              <a:solidFill>
                <a:srgbClr val="00FF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70"/>
              <a:buNone/>
            </a:pPr>
            <a:endParaRPr sz="2000"/>
          </a:p>
          <a:p>
            <a:pPr marL="3429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Another constraint: beam size on BS must be &gt;1cm to keep thermorefractive noise low. </a:t>
            </a:r>
            <a:endParaRPr sz="2000"/>
          </a:p>
          <a:p>
            <a:pPr marL="3429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Task: find which of the above can be achieved, for which corner layouts, and with what SEC lengths.</a:t>
            </a:r>
            <a:endParaRPr sz="2000"/>
          </a:p>
        </p:txBody>
      </p:sp>
      <p:sp>
        <p:nvSpPr>
          <p:cNvPr id="189" name="Google Shape;189;p28"/>
          <p:cNvSpPr txBox="1"/>
          <p:nvPr/>
        </p:nvSpPr>
        <p:spPr>
          <a:xfrm>
            <a:off x="109244" y="4738225"/>
            <a:ext cx="8866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*Not all these options are available for all corner layout options, so not entirely agnostic in that sense</a:t>
            </a:r>
            <a:endParaRPr sz="14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>
            <a:spLocks noGrp="1"/>
          </p:cNvSpPr>
          <p:nvPr>
            <p:ph type="title"/>
          </p:nvPr>
        </p:nvSpPr>
        <p:spPr>
          <a:xfrm>
            <a:off x="1978850" y="-251475"/>
            <a:ext cx="50391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300"/>
              <a:buFont typeface="Helvetica Neue"/>
              <a:buNone/>
            </a:pPr>
            <a:r>
              <a:rPr lang="en"/>
              <a:t>SEC design work in progress</a:t>
            </a:r>
            <a:endParaRPr/>
          </a:p>
        </p:txBody>
      </p:sp>
      <p:sp>
        <p:nvSpPr>
          <p:cNvPr id="195" name="Google Shape;195;p29"/>
          <p:cNvSpPr txBox="1">
            <a:spLocks noGrp="1"/>
          </p:cNvSpPr>
          <p:nvPr>
            <p:ph type="body" idx="1"/>
          </p:nvPr>
        </p:nvSpPr>
        <p:spPr>
          <a:xfrm>
            <a:off x="247275" y="552550"/>
            <a:ext cx="8674200" cy="39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6510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 Two examples of “layout agnostic” recycling cavity designs.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2000"/>
          </a:p>
        </p:txBody>
      </p:sp>
      <p:pic>
        <p:nvPicPr>
          <p:cNvPr id="196" name="Google Shape;196;p29"/>
          <p:cNvPicPr preferRelativeResize="0"/>
          <p:nvPr/>
        </p:nvPicPr>
        <p:blipFill rotWithShape="1">
          <a:blip r:embed="rId3">
            <a:alphaModFix/>
          </a:blip>
          <a:srcRect l="1146"/>
          <a:stretch/>
        </p:blipFill>
        <p:spPr>
          <a:xfrm>
            <a:off x="140025" y="1574350"/>
            <a:ext cx="3876449" cy="291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9"/>
          <p:cNvSpPr txBox="1"/>
          <p:nvPr/>
        </p:nvSpPr>
        <p:spPr>
          <a:xfrm>
            <a:off x="4961450" y="1058375"/>
            <a:ext cx="4096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0" i="0" u="none" strike="noStrike" cap="none">
                <a:solidFill>
                  <a:srgbClr val="00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 SEC based on (d)</a:t>
            </a:r>
            <a:endParaRPr sz="2100" b="0" i="0" u="none" strike="noStrike" cap="none">
              <a:solidFill>
                <a:srgbClr val="00F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8" name="Google Shape;198;p29"/>
          <p:cNvSpPr txBox="1"/>
          <p:nvPr/>
        </p:nvSpPr>
        <p:spPr>
          <a:xfrm>
            <a:off x="2832726" y="4492150"/>
            <a:ext cx="4243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solidFill>
                  <a:srgbClr val="00B0F0"/>
                </a:solidFill>
              </a:rPr>
              <a:t>SEC designs by </a:t>
            </a:r>
            <a:r>
              <a:rPr lang="en" sz="12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Sagar Gupta and Chance Jackson</a:t>
            </a:r>
            <a:endParaRPr sz="1200" b="0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University of Florida </a:t>
            </a:r>
            <a:endParaRPr sz="1200" b="0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29"/>
          <p:cNvPicPr preferRelativeResize="0"/>
          <p:nvPr/>
        </p:nvPicPr>
        <p:blipFill rotWithShape="1">
          <a:blip r:embed="rId4">
            <a:alphaModFix/>
          </a:blip>
          <a:srcRect r="8382" b="37845"/>
          <a:stretch/>
        </p:blipFill>
        <p:spPr>
          <a:xfrm>
            <a:off x="4572000" y="1609450"/>
            <a:ext cx="4404800" cy="2042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9"/>
          <p:cNvPicPr preferRelativeResize="0"/>
          <p:nvPr/>
        </p:nvPicPr>
        <p:blipFill rotWithShape="1">
          <a:blip r:embed="rId4">
            <a:alphaModFix/>
          </a:blip>
          <a:srcRect l="11345" t="87923" r="7498" b="1629"/>
          <a:stretch/>
        </p:blipFill>
        <p:spPr>
          <a:xfrm>
            <a:off x="5117650" y="3533053"/>
            <a:ext cx="3901799" cy="343197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9"/>
          <p:cNvSpPr txBox="1"/>
          <p:nvPr/>
        </p:nvSpPr>
        <p:spPr>
          <a:xfrm>
            <a:off x="613100" y="1066450"/>
            <a:ext cx="4096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0" i="0" u="none" strike="noStrike" cap="non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 SEC based on (a)</a:t>
            </a:r>
            <a:endParaRPr sz="2100" b="0" i="0" u="none" strike="noStrike" cap="none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2" name="Google Shape;202;p29"/>
          <p:cNvSpPr/>
          <p:nvPr/>
        </p:nvSpPr>
        <p:spPr>
          <a:xfrm>
            <a:off x="4572000" y="3651550"/>
            <a:ext cx="503100" cy="22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3" name="Google Shape;203;p29"/>
          <p:cNvSpPr/>
          <p:nvPr/>
        </p:nvSpPr>
        <p:spPr>
          <a:xfrm>
            <a:off x="4572000" y="3426850"/>
            <a:ext cx="251400" cy="22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4" name="Google Shape;204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54925" y="1700550"/>
            <a:ext cx="4889073" cy="2532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/>
          <p:nvPr/>
        </p:nvSpPr>
        <p:spPr>
          <a:xfrm>
            <a:off x="214325" y="1172500"/>
            <a:ext cx="5001300" cy="3827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0" name="Google Shape;210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30952"/>
              <a:buNone/>
            </a:pPr>
            <a:r>
              <a:rPr lang="en"/>
              <a:t>To-scale optical layouts: </a:t>
            </a:r>
            <a:r>
              <a:rPr lang="en" u="sng">
                <a:solidFill>
                  <a:schemeClr val="hlink"/>
                </a:solidFill>
                <a:hlinkClick r:id="rId3"/>
              </a:rPr>
              <a:t>GTrace</a:t>
            </a:r>
            <a:r>
              <a:rPr lang="en"/>
              <a:t> → SolidWorks→ Zemax</a:t>
            </a:r>
            <a:endParaRPr/>
          </a:p>
        </p:txBody>
      </p:sp>
      <p:sp>
        <p:nvSpPr>
          <p:cNvPr id="211" name="Google Shape;211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30"/>
          <p:cNvPicPr preferRelativeResize="0"/>
          <p:nvPr/>
        </p:nvPicPr>
        <p:blipFill rotWithShape="1">
          <a:blip r:embed="rId4">
            <a:alphaModFix/>
          </a:blip>
          <a:srcRect l="13306" t="2221" r="13459" b="2431"/>
          <a:stretch/>
        </p:blipFill>
        <p:spPr>
          <a:xfrm>
            <a:off x="235497" y="1178700"/>
            <a:ext cx="4980081" cy="38272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3" name="Google Shape;213;p30"/>
          <p:cNvGrpSpPr/>
          <p:nvPr/>
        </p:nvGrpSpPr>
        <p:grpSpPr>
          <a:xfrm>
            <a:off x="5387389" y="1907042"/>
            <a:ext cx="3826630" cy="3688513"/>
            <a:chOff x="5341300" y="1253124"/>
            <a:chExt cx="3663600" cy="3663600"/>
          </a:xfrm>
        </p:grpSpPr>
        <p:sp>
          <p:nvSpPr>
            <p:cNvPr id="214" name="Google Shape;214;p30"/>
            <p:cNvSpPr/>
            <p:nvPr/>
          </p:nvSpPr>
          <p:spPr>
            <a:xfrm rot="-2700000">
              <a:off x="5803576" y="1863892"/>
              <a:ext cx="2739049" cy="244206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215" name="Google Shape;215;p30"/>
            <p:cNvPicPr preferRelativeResize="0"/>
            <p:nvPr/>
          </p:nvPicPr>
          <p:blipFill rotWithShape="1">
            <a:blip r:embed="rId5">
              <a:alphaModFix/>
            </a:blip>
            <a:srcRect l="34823" t="33777" r="40272" b="34413"/>
            <a:stretch/>
          </p:blipFill>
          <p:spPr>
            <a:xfrm rot="-2700017">
              <a:off x="6016675" y="2049173"/>
              <a:ext cx="2142664" cy="230769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6" name="Google Shape;216;p30"/>
          <p:cNvSpPr txBox="1"/>
          <p:nvPr/>
        </p:nvSpPr>
        <p:spPr>
          <a:xfrm>
            <a:off x="1344937" y="1434900"/>
            <a:ext cx="2761200" cy="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rgbClr val="00B0F0"/>
                </a:solidFill>
              </a:rPr>
              <a:t>To-scale </a:t>
            </a:r>
            <a:r>
              <a:rPr lang="en" sz="1800" i="0" u="none" strike="noStrike" cap="none">
                <a:solidFill>
                  <a:srgbClr val="00B0F0"/>
                </a:solidFill>
              </a:rPr>
              <a:t>“Crab 1” layout, produced </a:t>
            </a:r>
            <a:r>
              <a:rPr lang="en" sz="1800">
                <a:solidFill>
                  <a:srgbClr val="00B0F0"/>
                </a:solidFill>
              </a:rPr>
              <a:t>with</a:t>
            </a:r>
            <a:r>
              <a:rPr lang="en" sz="1800" i="0" u="none" strike="noStrike" cap="none">
                <a:solidFill>
                  <a:srgbClr val="00B0F0"/>
                </a:solidFill>
              </a:rPr>
              <a:t> GTrace</a:t>
            </a:r>
            <a:endParaRPr sz="1800" i="0" u="none" strike="noStrike" cap="none">
              <a:solidFill>
                <a:srgbClr val="00B0F0"/>
              </a:solidFill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600" i="0" u="none" strike="noStrike" cap="none">
              <a:solidFill>
                <a:srgbClr val="00B0F0"/>
              </a:solidFill>
            </a:endParaRPr>
          </a:p>
        </p:txBody>
      </p:sp>
      <p:sp>
        <p:nvSpPr>
          <p:cNvPr id="217" name="Google Shape;217;p30"/>
          <p:cNvSpPr txBox="1"/>
          <p:nvPr/>
        </p:nvSpPr>
        <p:spPr>
          <a:xfrm>
            <a:off x="4610975" y="1102500"/>
            <a:ext cx="5487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ITMX</a:t>
            </a:r>
            <a:endParaRPr sz="1200" b="0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0"/>
          <p:cNvSpPr txBox="1"/>
          <p:nvPr/>
        </p:nvSpPr>
        <p:spPr>
          <a:xfrm>
            <a:off x="311700" y="1102500"/>
            <a:ext cx="5487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ITMY</a:t>
            </a:r>
            <a:endParaRPr sz="1200" b="0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0"/>
          <p:cNvSpPr txBox="1"/>
          <p:nvPr/>
        </p:nvSpPr>
        <p:spPr>
          <a:xfrm>
            <a:off x="2451175" y="3766075"/>
            <a:ext cx="5487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BS</a:t>
            </a:r>
            <a:endParaRPr sz="1200" b="0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0"/>
          <p:cNvSpPr txBox="1"/>
          <p:nvPr/>
        </p:nvSpPr>
        <p:spPr>
          <a:xfrm>
            <a:off x="1306250" y="3839875"/>
            <a:ext cx="5487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PRM</a:t>
            </a:r>
            <a:endParaRPr sz="1200" b="0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0"/>
          <p:cNvSpPr txBox="1"/>
          <p:nvPr/>
        </p:nvSpPr>
        <p:spPr>
          <a:xfrm>
            <a:off x="3686400" y="3839875"/>
            <a:ext cx="5487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SEM</a:t>
            </a:r>
            <a:endParaRPr sz="1200" b="0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0"/>
          <p:cNvSpPr txBox="1"/>
          <p:nvPr/>
        </p:nvSpPr>
        <p:spPr>
          <a:xfrm>
            <a:off x="4044125" y="4384000"/>
            <a:ext cx="1171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>
                <a:solidFill>
                  <a:srgbClr val="00B0F0"/>
                </a:solidFill>
              </a:rPr>
              <a:t>Figure by </a:t>
            </a:r>
            <a:br>
              <a:rPr lang="en">
                <a:solidFill>
                  <a:srgbClr val="00B0F0"/>
                </a:solidFill>
              </a:rPr>
            </a:br>
            <a:r>
              <a:rPr lang="en">
                <a:solidFill>
                  <a:srgbClr val="00B0F0"/>
                </a:solidFill>
              </a:rPr>
              <a:t>P.</a:t>
            </a:r>
            <a:r>
              <a:rPr lang="en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Goodarzi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0"/>
          <p:cNvSpPr txBox="1">
            <a:spLocks noGrp="1"/>
          </p:cNvSpPr>
          <p:nvPr>
            <p:ph type="body" idx="1"/>
          </p:nvPr>
        </p:nvSpPr>
        <p:spPr>
          <a:xfrm>
            <a:off x="5577125" y="1248700"/>
            <a:ext cx="3243000" cy="11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Sketches shown previously are not to scale and can be misleading: parallel work on geometrical design of corner for different topologies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CARM Feedback Main problem</a:t>
            </a:r>
            <a:endParaRPr/>
          </a:p>
        </p:txBody>
      </p:sp>
      <p:sp>
        <p:nvSpPr>
          <p:cNvPr id="229" name="Google Shape;229;p31"/>
          <p:cNvSpPr txBox="1">
            <a:spLocks noGrp="1"/>
          </p:cNvSpPr>
          <p:nvPr>
            <p:ph type="body" idx="1"/>
          </p:nvPr>
        </p:nvSpPr>
        <p:spPr>
          <a:xfrm>
            <a:off x="311700" y="789125"/>
            <a:ext cx="8520600" cy="10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Cosmic Explorer, the arms will be </a:t>
            </a:r>
            <a:r>
              <a:rPr lang="en">
                <a:solidFill>
                  <a:srgbClr val="E06666"/>
                </a:solidFill>
              </a:rPr>
              <a:t>40 km long</a:t>
            </a:r>
            <a:r>
              <a:rPr lang="en"/>
              <a:t>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free-spectral range of </a:t>
            </a:r>
            <a:r>
              <a:rPr lang="en">
                <a:solidFill>
                  <a:srgbClr val="6AA84F"/>
                </a:solidFill>
              </a:rPr>
              <a:t>LIGO is 38 kHz</a:t>
            </a:r>
            <a:r>
              <a:rPr lang="en"/>
              <a:t>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free-spectral range of </a:t>
            </a:r>
            <a:r>
              <a:rPr lang="en">
                <a:solidFill>
                  <a:srgbClr val="E69138"/>
                </a:solidFill>
              </a:rPr>
              <a:t>Cosmic Explorer is 3.8 kHz</a:t>
            </a:r>
            <a:r>
              <a:rPr lang="en"/>
              <a:t>.</a:t>
            </a:r>
            <a:endParaRPr/>
          </a:p>
        </p:txBody>
      </p:sp>
      <p:sp>
        <p:nvSpPr>
          <p:cNvPr id="230" name="Google Shape;230;p31"/>
          <p:cNvSpPr/>
          <p:nvPr/>
        </p:nvSpPr>
        <p:spPr>
          <a:xfrm>
            <a:off x="135713" y="2100600"/>
            <a:ext cx="84300" cy="257700"/>
          </a:xfrm>
          <a:prstGeom prst="rect">
            <a:avLst/>
          </a:prstGeom>
          <a:solidFill>
            <a:srgbClr val="729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1"/>
          <p:cNvSpPr/>
          <p:nvPr/>
        </p:nvSpPr>
        <p:spPr>
          <a:xfrm>
            <a:off x="851266" y="2100600"/>
            <a:ext cx="84300" cy="257700"/>
          </a:xfrm>
          <a:prstGeom prst="rect">
            <a:avLst/>
          </a:prstGeom>
          <a:solidFill>
            <a:srgbClr val="729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2" name="Google Shape;232;p31"/>
          <p:cNvCxnSpPr>
            <a:stCxn id="230" idx="3"/>
            <a:endCxn id="231" idx="1"/>
          </p:cNvCxnSpPr>
          <p:nvPr/>
        </p:nvCxnSpPr>
        <p:spPr>
          <a:xfrm>
            <a:off x="220013" y="2229450"/>
            <a:ext cx="6312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3" name="Google Shape;233;p31"/>
          <p:cNvSpPr/>
          <p:nvPr/>
        </p:nvSpPr>
        <p:spPr>
          <a:xfrm>
            <a:off x="135715" y="2925675"/>
            <a:ext cx="84300" cy="257700"/>
          </a:xfrm>
          <a:prstGeom prst="rect">
            <a:avLst/>
          </a:prstGeom>
          <a:solidFill>
            <a:srgbClr val="729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1"/>
          <p:cNvSpPr/>
          <p:nvPr/>
        </p:nvSpPr>
        <p:spPr>
          <a:xfrm>
            <a:off x="8928465" y="2925675"/>
            <a:ext cx="84300" cy="257700"/>
          </a:xfrm>
          <a:prstGeom prst="rect">
            <a:avLst/>
          </a:prstGeom>
          <a:solidFill>
            <a:srgbClr val="729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5" name="Google Shape;235;p31"/>
          <p:cNvCxnSpPr>
            <a:stCxn id="233" idx="3"/>
            <a:endCxn id="234" idx="1"/>
          </p:cNvCxnSpPr>
          <p:nvPr/>
        </p:nvCxnSpPr>
        <p:spPr>
          <a:xfrm>
            <a:off x="220015" y="3054525"/>
            <a:ext cx="87084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6" name="Google Shape;236;p31"/>
          <p:cNvSpPr txBox="1"/>
          <p:nvPr/>
        </p:nvSpPr>
        <p:spPr>
          <a:xfrm>
            <a:off x="936775" y="2024400"/>
            <a:ext cx="45963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Spectral"/>
                <a:ea typeface="Spectral"/>
                <a:cs typeface="Spectral"/>
                <a:sym typeface="Spectral"/>
              </a:rPr>
              <a:t>Advanced LIGO</a:t>
            </a:r>
            <a:r>
              <a:rPr lang="en">
                <a:latin typeface="Spectral"/>
                <a:ea typeface="Spectral"/>
                <a:cs typeface="Spectral"/>
                <a:sym typeface="Spectral"/>
              </a:rPr>
              <a:t>   </a:t>
            </a:r>
            <a:endParaRPr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Spectral"/>
                <a:ea typeface="Spectral"/>
                <a:cs typeface="Spectral"/>
                <a:sym typeface="Spectral"/>
              </a:rPr>
              <a:t>                                       vs  </a:t>
            </a:r>
            <a:r>
              <a:rPr lang="en">
                <a:latin typeface="Spectral"/>
                <a:ea typeface="Spectral"/>
                <a:cs typeface="Spectral"/>
                <a:sym typeface="Spectral"/>
              </a:rPr>
              <a:t> </a:t>
            </a:r>
            <a:endParaRPr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69138"/>
                </a:solidFill>
                <a:latin typeface="Spectral"/>
                <a:ea typeface="Spectral"/>
                <a:cs typeface="Spectral"/>
                <a:sym typeface="Spectral"/>
              </a:rPr>
              <a:t>Cosmic Explorer</a:t>
            </a:r>
            <a:endParaRPr sz="1800">
              <a:solidFill>
                <a:srgbClr val="E69138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37" name="Google Shape;237;p31"/>
          <p:cNvSpPr txBox="1"/>
          <p:nvPr/>
        </p:nvSpPr>
        <p:spPr>
          <a:xfrm>
            <a:off x="106175" y="2292175"/>
            <a:ext cx="2521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L = 4 km</a:t>
            </a:r>
            <a:endParaRPr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38" name="Google Shape;238;p31"/>
          <p:cNvSpPr txBox="1"/>
          <p:nvPr/>
        </p:nvSpPr>
        <p:spPr>
          <a:xfrm>
            <a:off x="3257100" y="3088050"/>
            <a:ext cx="2521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L = 40 km</a:t>
            </a:r>
            <a:endParaRPr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39" name="Google Shape;239;p31"/>
          <p:cNvSpPr txBox="1">
            <a:spLocks noGrp="1"/>
          </p:cNvSpPr>
          <p:nvPr>
            <p:ph type="body" idx="1"/>
          </p:nvPr>
        </p:nvSpPr>
        <p:spPr>
          <a:xfrm>
            <a:off x="407800" y="3587475"/>
            <a:ext cx="8520600" cy="16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1C232"/>
                </a:solidFill>
              </a:rPr>
              <a:t>Problem:</a:t>
            </a:r>
            <a:r>
              <a:rPr lang="en"/>
              <a:t> LIGO’s current frequency stabilization bandwidth is around 30 kHz.  However, </a:t>
            </a:r>
            <a:r>
              <a:rPr lang="en">
                <a:solidFill>
                  <a:srgbClr val="F1C232"/>
                </a:solidFill>
              </a:rPr>
              <a:t>the controller cannot extend beyond the FSR</a:t>
            </a:r>
            <a:r>
              <a:rPr lang="en"/>
              <a:t> due to the overcoupled arm cavity phase dynamics.</a:t>
            </a:r>
            <a:br>
              <a:rPr lang="en"/>
            </a:br>
            <a:r>
              <a:rPr lang="en"/>
              <a:t>Additionally, the extremely low linewidth (0.04 Hz) makes the CE shot noise limit insufficient at 500 Hz.</a:t>
            </a:r>
            <a:endParaRPr/>
          </a:p>
        </p:txBody>
      </p:sp>
      <p:graphicFrame>
        <p:nvGraphicFramePr>
          <p:cNvPr id="240" name="Google Shape;240;p31"/>
          <p:cNvGraphicFramePr/>
          <p:nvPr/>
        </p:nvGraphicFramePr>
        <p:xfrm>
          <a:off x="5937275" y="391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{89F03A6C-61C9-498A-AE00-3CD1C8D684EF}</a:tableStyleId>
              </a:tblPr>
              <a:tblGrid>
                <a:gridCol w="85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1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Advanced LIGO</a:t>
                      </a:r>
                      <a:endParaRPr>
                        <a:solidFill>
                          <a:srgbClr val="6AA84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E691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Cosmic Explorer</a:t>
                      </a:r>
                      <a:endParaRPr>
                        <a:solidFill>
                          <a:srgbClr val="E691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Arm Length</a:t>
                      </a:r>
                      <a:endParaRPr>
                        <a:solidFill>
                          <a:schemeClr val="dk1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 km</a:t>
                      </a:r>
                      <a:endParaRPr>
                        <a:solidFill>
                          <a:srgbClr val="6AA84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E691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40 km</a:t>
                      </a:r>
                      <a:endParaRPr>
                        <a:solidFill>
                          <a:srgbClr val="E691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FSR</a:t>
                      </a:r>
                      <a:endParaRPr>
                        <a:solidFill>
                          <a:schemeClr val="dk1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38 kHz</a:t>
                      </a:r>
                      <a:endParaRPr>
                        <a:solidFill>
                          <a:srgbClr val="6AA84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E691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3.8 kHz</a:t>
                      </a:r>
                      <a:endParaRPr>
                        <a:solidFill>
                          <a:srgbClr val="E691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CARM pole</a:t>
                      </a:r>
                      <a:endParaRPr>
                        <a:solidFill>
                          <a:schemeClr val="dk1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6AA84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0.4 Hz</a:t>
                      </a:r>
                      <a:endParaRPr>
                        <a:solidFill>
                          <a:srgbClr val="6AA84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E691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0.04 Hz</a:t>
                      </a:r>
                      <a:endParaRPr>
                        <a:solidFill>
                          <a:srgbClr val="E691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1" name="Google Shape;241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1C232"/>
                </a:solidFill>
              </a:rPr>
              <a:t>Do not rely on the interferometer </a:t>
            </a:r>
            <a:br>
              <a:rPr lang="en">
                <a:solidFill>
                  <a:srgbClr val="F1C232"/>
                </a:solidFill>
              </a:rPr>
            </a:br>
            <a:r>
              <a:rPr lang="en">
                <a:solidFill>
                  <a:srgbClr val="F1C232"/>
                </a:solidFill>
              </a:rPr>
              <a:t>for frequency noise suppression</a:t>
            </a:r>
            <a:endParaRPr>
              <a:solidFill>
                <a:srgbClr val="F1C23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Instead, use </a:t>
            </a:r>
            <a:r>
              <a:rPr lang="en">
                <a:solidFill>
                  <a:srgbClr val="6AA84F"/>
                </a:solidFill>
              </a:rPr>
              <a:t>two long input mode cleaners</a:t>
            </a:r>
            <a:r>
              <a:rPr lang="en"/>
              <a:t> </a:t>
            </a:r>
            <a:br>
              <a:rPr lang="en"/>
            </a:br>
            <a:br>
              <a:rPr lang="en"/>
            </a:br>
            <a:r>
              <a:rPr lang="en">
                <a:solidFill>
                  <a:srgbClr val="E69138"/>
                </a:solidFill>
              </a:rPr>
              <a:t>First IMC is high-bandwidth to reach shot noise limit</a:t>
            </a:r>
            <a:br>
              <a:rPr lang="en"/>
            </a:br>
            <a:r>
              <a:rPr lang="en">
                <a:solidFill>
                  <a:srgbClr val="3D85C6"/>
                </a:solidFill>
              </a:rPr>
              <a:t>Second IMC is low-bandwidth to passively filter noise</a:t>
            </a:r>
            <a:br>
              <a:rPr lang="en"/>
            </a:br>
            <a:r>
              <a:rPr lang="en">
                <a:solidFill>
                  <a:srgbClr val="CC0000"/>
                </a:solidFill>
              </a:rPr>
              <a:t>Main interferometer will also strongly filter noise</a:t>
            </a:r>
            <a:br>
              <a:rPr lang="en"/>
            </a:br>
            <a:br>
              <a:rPr lang="en"/>
            </a:br>
            <a:r>
              <a:rPr lang="en"/>
              <a:t>Advantages:</a:t>
            </a:r>
            <a:br>
              <a:rPr lang="en"/>
            </a:br>
            <a:r>
              <a:rPr lang="en"/>
              <a:t>1) Long cavity is a better frequency reference</a:t>
            </a:r>
            <a:br>
              <a:rPr lang="en"/>
            </a:br>
            <a:r>
              <a:rPr lang="en"/>
              <a:t>2) No feedback from IFO required</a:t>
            </a:r>
            <a:endParaRPr/>
          </a:p>
        </p:txBody>
      </p:sp>
      <p:sp>
        <p:nvSpPr>
          <p:cNvPr id="247" name="Google Shape;247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Solution: do not rely on CARM for HF feedback</a:t>
            </a:r>
            <a:endParaRPr/>
          </a:p>
        </p:txBody>
      </p:sp>
      <p:cxnSp>
        <p:nvCxnSpPr>
          <p:cNvPr id="248" name="Google Shape;248;p32"/>
          <p:cNvCxnSpPr>
            <a:stCxn id="249" idx="3"/>
          </p:cNvCxnSpPr>
          <p:nvPr/>
        </p:nvCxnSpPr>
        <p:spPr>
          <a:xfrm rot="10800000">
            <a:off x="6775537" y="1421712"/>
            <a:ext cx="460800" cy="2795100"/>
          </a:xfrm>
          <a:prstGeom prst="straightConnector1">
            <a:avLst/>
          </a:prstGeom>
          <a:noFill/>
          <a:ln w="190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0" name="Google Shape;250;p32"/>
          <p:cNvCxnSpPr>
            <a:endCxn id="251" idx="1"/>
          </p:cNvCxnSpPr>
          <p:nvPr/>
        </p:nvCxnSpPr>
        <p:spPr>
          <a:xfrm flipH="1">
            <a:off x="6321130" y="1421161"/>
            <a:ext cx="456300" cy="2777100"/>
          </a:xfrm>
          <a:prstGeom prst="straightConnector1">
            <a:avLst/>
          </a:prstGeom>
          <a:noFill/>
          <a:ln w="190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2" name="Google Shape;252;p32"/>
          <p:cNvCxnSpPr>
            <a:stCxn id="253" idx="3"/>
          </p:cNvCxnSpPr>
          <p:nvPr/>
        </p:nvCxnSpPr>
        <p:spPr>
          <a:xfrm rot="10800000">
            <a:off x="6317879" y="4207147"/>
            <a:ext cx="2430600" cy="27000"/>
          </a:xfrm>
          <a:prstGeom prst="straightConnector1">
            <a:avLst/>
          </a:prstGeom>
          <a:noFill/>
          <a:ln w="190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9" name="Google Shape;249;p32"/>
          <p:cNvSpPr/>
          <p:nvPr/>
        </p:nvSpPr>
        <p:spPr>
          <a:xfrm rot="-8100000">
            <a:off x="7231367" y="4107473"/>
            <a:ext cx="33941" cy="242679"/>
          </a:xfrm>
          <a:prstGeom prst="rect">
            <a:avLst/>
          </a:prstGeom>
          <a:solidFill>
            <a:srgbClr val="729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2"/>
          <p:cNvSpPr/>
          <p:nvPr/>
        </p:nvSpPr>
        <p:spPr>
          <a:xfrm rot="8100000">
            <a:off x="6292160" y="4088922"/>
            <a:ext cx="33941" cy="242679"/>
          </a:xfrm>
          <a:prstGeom prst="rect">
            <a:avLst/>
          </a:prstGeom>
          <a:solidFill>
            <a:srgbClr val="729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2"/>
          <p:cNvSpPr/>
          <p:nvPr/>
        </p:nvSpPr>
        <p:spPr>
          <a:xfrm rot="-5400000">
            <a:off x="6754911" y="1282401"/>
            <a:ext cx="34800" cy="242700"/>
          </a:xfrm>
          <a:prstGeom prst="rect">
            <a:avLst/>
          </a:prstGeom>
          <a:solidFill>
            <a:srgbClr val="729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5" name="Google Shape;255;p32"/>
          <p:cNvCxnSpPr>
            <a:stCxn id="253" idx="3"/>
          </p:cNvCxnSpPr>
          <p:nvPr/>
        </p:nvCxnSpPr>
        <p:spPr>
          <a:xfrm rot="10800000">
            <a:off x="8287679" y="1439047"/>
            <a:ext cx="460800" cy="2795100"/>
          </a:xfrm>
          <a:prstGeom prst="straightConnector1">
            <a:avLst/>
          </a:prstGeom>
          <a:noFill/>
          <a:ln w="190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6" name="Google Shape;256;p32"/>
          <p:cNvCxnSpPr>
            <a:endCxn id="257" idx="1"/>
          </p:cNvCxnSpPr>
          <p:nvPr/>
        </p:nvCxnSpPr>
        <p:spPr>
          <a:xfrm flipH="1">
            <a:off x="7833272" y="1438496"/>
            <a:ext cx="456300" cy="2777100"/>
          </a:xfrm>
          <a:prstGeom prst="straightConnector1">
            <a:avLst/>
          </a:prstGeom>
          <a:noFill/>
          <a:ln w="190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7" name="Google Shape;257;p32"/>
          <p:cNvSpPr/>
          <p:nvPr/>
        </p:nvSpPr>
        <p:spPr>
          <a:xfrm rot="8100000">
            <a:off x="7804302" y="4106257"/>
            <a:ext cx="33941" cy="242679"/>
          </a:xfrm>
          <a:prstGeom prst="rect">
            <a:avLst/>
          </a:prstGeom>
          <a:solidFill>
            <a:srgbClr val="729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2"/>
          <p:cNvSpPr/>
          <p:nvPr/>
        </p:nvSpPr>
        <p:spPr>
          <a:xfrm rot="-5400000">
            <a:off x="8267052" y="1299735"/>
            <a:ext cx="34800" cy="242700"/>
          </a:xfrm>
          <a:prstGeom prst="rect">
            <a:avLst/>
          </a:prstGeom>
          <a:solidFill>
            <a:srgbClr val="729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9" name="Google Shape;259;p32"/>
          <p:cNvCxnSpPr/>
          <p:nvPr/>
        </p:nvCxnSpPr>
        <p:spPr>
          <a:xfrm rot="10800000" flipH="1">
            <a:off x="5833177" y="4208007"/>
            <a:ext cx="455400" cy="45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0" name="Google Shape;260;p32"/>
          <p:cNvCxnSpPr/>
          <p:nvPr/>
        </p:nvCxnSpPr>
        <p:spPr>
          <a:xfrm flipH="1">
            <a:off x="6143460" y="1442300"/>
            <a:ext cx="17400" cy="2748900"/>
          </a:xfrm>
          <a:prstGeom prst="straightConnector1">
            <a:avLst/>
          </a:prstGeom>
          <a:noFill/>
          <a:ln w="9525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1" name="Google Shape;261;p32"/>
          <p:cNvSpPr txBox="1"/>
          <p:nvPr/>
        </p:nvSpPr>
        <p:spPr>
          <a:xfrm>
            <a:off x="4707550" y="1576100"/>
            <a:ext cx="147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  <a:latin typeface="Spectral"/>
                <a:ea typeface="Spectral"/>
                <a:cs typeface="Spectral"/>
                <a:sym typeface="Spectral"/>
              </a:rPr>
              <a:t>L = 100 - 1000 m</a:t>
            </a:r>
            <a:endParaRPr>
              <a:solidFill>
                <a:srgbClr val="00FFFF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62" name="Google Shape;262;p32"/>
          <p:cNvSpPr txBox="1"/>
          <p:nvPr/>
        </p:nvSpPr>
        <p:spPr>
          <a:xfrm>
            <a:off x="6386500" y="1020950"/>
            <a:ext cx="78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69138"/>
                </a:solidFill>
                <a:latin typeface="Spectral"/>
                <a:ea typeface="Spectral"/>
                <a:cs typeface="Spectral"/>
                <a:sym typeface="Spectral"/>
              </a:rPr>
              <a:t>IMC1</a:t>
            </a:r>
            <a:endParaRPr>
              <a:solidFill>
                <a:srgbClr val="E69138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63" name="Google Shape;263;p32"/>
          <p:cNvSpPr txBox="1"/>
          <p:nvPr/>
        </p:nvSpPr>
        <p:spPr>
          <a:xfrm>
            <a:off x="7891750" y="1017675"/>
            <a:ext cx="78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C78D8"/>
                </a:solidFill>
                <a:latin typeface="Spectral"/>
                <a:ea typeface="Spectral"/>
                <a:cs typeface="Spectral"/>
                <a:sym typeface="Spectral"/>
              </a:rPr>
              <a:t>IMC2</a:t>
            </a:r>
            <a:endParaRPr>
              <a:solidFill>
                <a:srgbClr val="3C78D8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cxnSp>
        <p:nvCxnSpPr>
          <p:cNvPr id="264" name="Google Shape;264;p32"/>
          <p:cNvCxnSpPr/>
          <p:nvPr/>
        </p:nvCxnSpPr>
        <p:spPr>
          <a:xfrm rot="10800000" flipH="1">
            <a:off x="8581402" y="4226557"/>
            <a:ext cx="455400" cy="45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3" name="Google Shape;253;p32"/>
          <p:cNvSpPr/>
          <p:nvPr/>
        </p:nvSpPr>
        <p:spPr>
          <a:xfrm rot="-8100000">
            <a:off x="8743508" y="4124807"/>
            <a:ext cx="33941" cy="242679"/>
          </a:xfrm>
          <a:prstGeom prst="rect">
            <a:avLst/>
          </a:prstGeom>
          <a:solidFill>
            <a:srgbClr val="729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3"/>
          <p:cNvSpPr txBox="1">
            <a:spLocks noGrp="1"/>
          </p:cNvSpPr>
          <p:nvPr>
            <p:ph type="title"/>
          </p:nvPr>
        </p:nvSpPr>
        <p:spPr>
          <a:xfrm>
            <a:off x="311700" y="152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Simulation tools for XG design</a:t>
            </a:r>
            <a:endParaRPr/>
          </a:p>
        </p:txBody>
      </p:sp>
      <p:sp>
        <p:nvSpPr>
          <p:cNvPr id="271" name="Google Shape;271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72" name="Google Shape;272;p33"/>
          <p:cNvSpPr txBox="1"/>
          <p:nvPr/>
        </p:nvSpPr>
        <p:spPr>
          <a:xfrm>
            <a:off x="635825" y="724725"/>
            <a:ext cx="7610700" cy="38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Finesse 3</a:t>
            </a:r>
            <a:endParaRPr sz="1800">
              <a:solidFill>
                <a:schemeClr val="dk2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For noise couplings, quantum noise calc., closed loop controls.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pyGWINC</a:t>
            </a:r>
            <a:endParaRPr sz="1800">
              <a:solidFill>
                <a:schemeClr val="dk2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Noise budgets, science metrics.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SIS</a:t>
            </a:r>
            <a:endParaRPr sz="1800">
              <a:solidFill>
                <a:schemeClr val="dk2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High-order scattering, stray light modeling.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GTrace, Zemax, …</a:t>
            </a:r>
            <a:endParaRPr sz="1800">
              <a:solidFill>
                <a:schemeClr val="dk2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Geometrical layouts, ghost beams.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FEA tools</a:t>
            </a:r>
            <a:endParaRPr sz="1800">
              <a:solidFill>
                <a:schemeClr val="dk2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COMSOL, ANSYS</a:t>
            </a:r>
            <a:endParaRPr sz="1800">
              <a:solidFill>
                <a:schemeClr val="dk2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FEniCSx (open-source)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Time domain optical modeling software.</a:t>
            </a:r>
            <a:endParaRPr sz="1800">
              <a:solidFill>
                <a:schemeClr val="dk2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Lock acquisition, glitch response, …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…others we should be aware of?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…physics that is needed but not covered by these?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95526"/>
            <a:ext cx="7859561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Einstein Telescope Optical Design</a:t>
            </a:r>
            <a:endParaRPr/>
          </a:p>
        </p:txBody>
      </p:sp>
      <p:sp>
        <p:nvSpPr>
          <p:cNvPr id="279" name="Google Shape;279;p34"/>
          <p:cNvSpPr txBox="1"/>
          <p:nvPr/>
        </p:nvSpPr>
        <p:spPr>
          <a:xfrm>
            <a:off x="362000" y="46468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Phys. Rev. D 103, 023004</a:t>
            </a:r>
            <a:endParaRPr/>
          </a:p>
        </p:txBody>
      </p:sp>
      <p:pic>
        <p:nvPicPr>
          <p:cNvPr id="280" name="Google Shape;28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950" y="1017720"/>
            <a:ext cx="3000000" cy="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 Material</a:t>
            </a:r>
            <a:endParaRPr/>
          </a:p>
        </p:txBody>
      </p:sp>
      <p:sp>
        <p:nvSpPr>
          <p:cNvPr id="287" name="Google Shape;287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6"/>
          <p:cNvSpPr txBox="1">
            <a:spLocks noGrp="1"/>
          </p:cNvSpPr>
          <p:nvPr>
            <p:ph type="title"/>
          </p:nvPr>
        </p:nvSpPr>
        <p:spPr>
          <a:xfrm>
            <a:off x="264319" y="102392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300"/>
              <a:buFont typeface="Helvetica Neue"/>
              <a:buNone/>
            </a:pPr>
            <a:r>
              <a:rPr lang="en"/>
              <a:t>Corner Layout options</a:t>
            </a:r>
            <a:endParaRPr/>
          </a:p>
        </p:txBody>
      </p:sp>
      <p:sp>
        <p:nvSpPr>
          <p:cNvPr id="293" name="Google Shape;293;p36"/>
          <p:cNvSpPr txBox="1">
            <a:spLocks noGrp="1"/>
          </p:cNvSpPr>
          <p:nvPr>
            <p:ph type="sldNum" idx="12"/>
          </p:nvPr>
        </p:nvSpPr>
        <p:spPr>
          <a:xfrm>
            <a:off x="6532962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94" name="Google Shape;294;p36"/>
          <p:cNvSpPr txBox="1">
            <a:spLocks noGrp="1"/>
          </p:cNvSpPr>
          <p:nvPr>
            <p:ph type="body" idx="1"/>
          </p:nvPr>
        </p:nvSpPr>
        <p:spPr>
          <a:xfrm>
            <a:off x="264325" y="1028199"/>
            <a:ext cx="4997100" cy="40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16510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en" sz="1900"/>
              <a:t>Starting “from scratch” allows us to consider new corner topologies.</a:t>
            </a:r>
            <a:endParaRPr sz="2000"/>
          </a:p>
          <a:p>
            <a:pPr marL="16510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en" sz="1900"/>
              <a:t>Major considerations are:</a:t>
            </a:r>
            <a:endParaRPr sz="2000"/>
          </a:p>
          <a:p>
            <a:pPr marL="508000" lvl="1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Beam size and incident angle on beamsplitter.</a:t>
            </a:r>
            <a:endParaRPr sz="1700"/>
          </a:p>
          <a:p>
            <a:pPr marL="508000" lvl="1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Ability to maintain short SEC length.</a:t>
            </a:r>
            <a:endParaRPr sz="1700"/>
          </a:p>
          <a:p>
            <a:pPr marL="508000" lvl="1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Astigmatism in recycling cavities.</a:t>
            </a:r>
            <a:endParaRPr sz="1700"/>
          </a:p>
          <a:p>
            <a:pPr marL="508000" lvl="1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Suitable locations for MSC actuators.</a:t>
            </a:r>
            <a:endParaRPr sz="1600"/>
          </a:p>
          <a:p>
            <a:pPr marL="508000" lvl="1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Minimize squeezing degradations</a:t>
            </a:r>
            <a:endParaRPr sz="1600"/>
          </a:p>
          <a:p>
            <a:pPr marL="16510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900"/>
              <a:t>Significant overlap with/impact on/from </a:t>
            </a:r>
            <a:r>
              <a:rPr lang="en" sz="1900">
                <a:solidFill>
                  <a:srgbClr val="FFC000"/>
                </a:solidFill>
              </a:rPr>
              <a:t>Mode Sensing and Control</a:t>
            </a:r>
            <a:r>
              <a:rPr lang="en" sz="1900"/>
              <a:t> work.</a:t>
            </a:r>
            <a:endParaRPr sz="2000"/>
          </a:p>
          <a:p>
            <a:pPr marL="16510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900"/>
              <a:t>Early priority is to down select to a few feasible layout options, and write up in technical note the reasoning.</a:t>
            </a:r>
            <a:endParaRPr sz="2000"/>
          </a:p>
          <a:p>
            <a:pPr marL="16510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900"/>
              <a:t>More details can be found at CE-T2300006 and cross links.</a:t>
            </a:r>
            <a:endParaRPr sz="1900"/>
          </a:p>
        </p:txBody>
      </p:sp>
      <p:pic>
        <p:nvPicPr>
          <p:cNvPr id="295" name="Google Shape;295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3772" y="1591465"/>
            <a:ext cx="3577826" cy="3229757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6"/>
          <p:cNvSpPr txBox="1"/>
          <p:nvPr/>
        </p:nvSpPr>
        <p:spPr>
          <a:xfrm>
            <a:off x="5413775" y="1028200"/>
            <a:ext cx="4096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 early downselection…</a:t>
            </a:r>
            <a:endParaRPr sz="21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Cosmic Explorer Optical Design </a:t>
            </a:r>
            <a:endParaRPr/>
          </a:p>
        </p:txBody>
      </p:sp>
      <p:pic>
        <p:nvPicPr>
          <p:cNvPr id="302" name="Google Shape;302;p37"/>
          <p:cNvPicPr preferRelativeResize="0"/>
          <p:nvPr/>
        </p:nvPicPr>
        <p:blipFill rotWithShape="1">
          <a:blip r:embed="rId3">
            <a:alphaModFix/>
          </a:blip>
          <a:srcRect r="3799"/>
          <a:stretch/>
        </p:blipFill>
        <p:spPr>
          <a:xfrm>
            <a:off x="415750" y="1215350"/>
            <a:ext cx="4105150" cy="3729301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7"/>
          <p:cNvSpPr txBox="1"/>
          <p:nvPr/>
        </p:nvSpPr>
        <p:spPr>
          <a:xfrm>
            <a:off x="587225" y="1344250"/>
            <a:ext cx="13017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304" name="Google Shape;304;p37"/>
          <p:cNvSpPr txBox="1"/>
          <p:nvPr/>
        </p:nvSpPr>
        <p:spPr>
          <a:xfrm>
            <a:off x="415750" y="1110850"/>
            <a:ext cx="1450500" cy="2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Horizon Study Reference 2021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305" name="Google Shape;30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9950" y="1911600"/>
            <a:ext cx="4295572" cy="202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7"/>
          <p:cNvSpPr txBox="1"/>
          <p:nvPr/>
        </p:nvSpPr>
        <p:spPr>
          <a:xfrm>
            <a:off x="4615025" y="1277400"/>
            <a:ext cx="3330300" cy="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Focus of ongoing work: corner layout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07" name="Google Shape;307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/>
              <a:t>Cosmic Explorer:</a:t>
            </a:r>
            <a:r>
              <a:rPr lang="en" sz="2600"/>
              <a:t> Why not just scale up LIGO design?</a:t>
            </a:r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8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1.5 MW arm power assumed to meet sensitivity target. </a:t>
            </a:r>
            <a:r>
              <a:rPr lang="en" b="1">
                <a:solidFill>
                  <a:srgbClr val="FF0000"/>
                </a:solidFill>
              </a:rPr>
              <a:t>Thermal distortions</a:t>
            </a:r>
            <a:r>
              <a:rPr lang="en">
                <a:solidFill>
                  <a:srgbClr val="FF0000"/>
                </a:solidFill>
              </a:rPr>
              <a:t> have already posed major problem for aLIGO, and will be a central design driver for CE.</a:t>
            </a:r>
            <a:endParaRPr>
              <a:solidFill>
                <a:srgbClr val="FF0000"/>
              </a:solidFill>
            </a:endParaRPr>
          </a:p>
          <a:p>
            <a:pPr marL="457200" lvl="0" indent="-3175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 sz="1400" i="1">
                <a:solidFill>
                  <a:schemeClr val="accent1"/>
                </a:solidFill>
              </a:rPr>
              <a:t>Aim for &gt;20° Gouy phase accumulation between potential RoC actuator locations.</a:t>
            </a:r>
            <a:endParaRPr sz="1400" i="1">
              <a:solidFill>
                <a:schemeClr val="accent1"/>
              </a:solidFill>
            </a:endParaRPr>
          </a:p>
          <a:p>
            <a:pPr marL="457200" lvl="0" indent="-3175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 sz="1400" i="1">
                <a:solidFill>
                  <a:schemeClr val="accent1"/>
                </a:solidFill>
              </a:rPr>
              <a:t>Need pick-off port locations to directly sense mode-matching between IFO cavities.</a:t>
            </a:r>
            <a:endParaRPr sz="1400" i="1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/>
              <a:t>With 10x lower arm cavity FSR (3.75 kHz), nearly all HOM resonances will lie </a:t>
            </a:r>
            <a:r>
              <a:rPr lang="en" u="sng"/>
              <a:t>in the observation band</a:t>
            </a:r>
            <a:r>
              <a:rPr lang="en"/>
              <a:t>.</a:t>
            </a:r>
            <a:endParaRPr/>
          </a:p>
          <a:p>
            <a:pPr marL="457200" lvl="0" indent="-3175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 sz="1400" i="1">
                <a:solidFill>
                  <a:schemeClr val="accent1"/>
                </a:solidFill>
              </a:rPr>
              <a:t>Precision mode-matching critical to suppress noise couplings, SQZ loss, and SQZ angle mis-rotation around the frequencies of these resonances.</a:t>
            </a:r>
            <a:endParaRPr sz="1400" i="1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/>
              <a:t>10x lower SEC loss requirement (500 ppm) precludes use of transmissive compensation plates for thermal compensation.</a:t>
            </a:r>
            <a:endParaRPr/>
          </a:p>
          <a:p>
            <a:pPr marL="457200" lvl="0" indent="-3175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en" sz="1400" i="1">
                <a:solidFill>
                  <a:schemeClr val="accent1"/>
                </a:solidFill>
              </a:rPr>
              <a:t>Requires new technique to mitigate ITM substrate lens (control higher-order SEC-arm mismatch).</a:t>
            </a:r>
            <a:endParaRPr sz="1400" b="1" i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/>
              <a:t>With ~10 kW in PRC, significant loss due to thermal lensing of beamsplitter. Limited capability to thermally compensate at 45° AOI.</a:t>
            </a:r>
            <a:endParaRPr/>
          </a:p>
          <a:p>
            <a:pPr marL="457200" lvl="0" indent="-317500" algn="l" rtl="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ts val="1400"/>
              <a:buChar char="●"/>
            </a:pPr>
            <a:r>
              <a:rPr lang="en" sz="1400" i="1">
                <a:solidFill>
                  <a:schemeClr val="accent1"/>
                </a:solidFill>
              </a:rPr>
              <a:t>Lower AOI on beamsplitter can reduce thermal distortion loss while also relaxing size requirement.</a:t>
            </a:r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8"/>
          <p:cNvSpPr/>
          <p:nvPr/>
        </p:nvSpPr>
        <p:spPr>
          <a:xfrm>
            <a:off x="-8250" y="0"/>
            <a:ext cx="9144000" cy="514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13" name="Google Shape;313;p38"/>
          <p:cNvCxnSpPr>
            <a:stCxn id="314" idx="3"/>
            <a:endCxn id="315" idx="1"/>
          </p:cNvCxnSpPr>
          <p:nvPr/>
        </p:nvCxnSpPr>
        <p:spPr>
          <a:xfrm>
            <a:off x="5619775" y="2590113"/>
            <a:ext cx="112560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6" name="Google Shape;316;p38"/>
          <p:cNvCxnSpPr/>
          <p:nvPr/>
        </p:nvCxnSpPr>
        <p:spPr>
          <a:xfrm>
            <a:off x="6106425" y="2590038"/>
            <a:ext cx="157800" cy="0"/>
          </a:xfrm>
          <a:prstGeom prst="straightConnector1">
            <a:avLst/>
          </a:prstGeom>
          <a:noFill/>
          <a:ln w="1143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7" name="Google Shape;317;p38"/>
          <p:cNvCxnSpPr/>
          <p:nvPr/>
        </p:nvCxnSpPr>
        <p:spPr>
          <a:xfrm>
            <a:off x="6106375" y="2470113"/>
            <a:ext cx="0" cy="24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8" name="Google Shape;318;p38"/>
          <p:cNvCxnSpPr/>
          <p:nvPr/>
        </p:nvCxnSpPr>
        <p:spPr>
          <a:xfrm>
            <a:off x="6258775" y="2470113"/>
            <a:ext cx="0" cy="24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9" name="Google Shape;319;p38"/>
          <p:cNvCxnSpPr>
            <a:stCxn id="320" idx="3"/>
            <a:endCxn id="321" idx="1"/>
          </p:cNvCxnSpPr>
          <p:nvPr/>
        </p:nvCxnSpPr>
        <p:spPr>
          <a:xfrm>
            <a:off x="4430288" y="443750"/>
            <a:ext cx="0" cy="11256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2" name="Google Shape;322;p38"/>
          <p:cNvCxnSpPr/>
          <p:nvPr/>
        </p:nvCxnSpPr>
        <p:spPr>
          <a:xfrm rot="5400000">
            <a:off x="4351463" y="1009300"/>
            <a:ext cx="157800" cy="0"/>
          </a:xfrm>
          <a:prstGeom prst="straightConnector1">
            <a:avLst/>
          </a:prstGeom>
          <a:noFill/>
          <a:ln w="1143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3" name="Google Shape;323;p38"/>
          <p:cNvCxnSpPr/>
          <p:nvPr/>
        </p:nvCxnSpPr>
        <p:spPr>
          <a:xfrm>
            <a:off x="4430288" y="810350"/>
            <a:ext cx="0" cy="24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4" name="Google Shape;324;p38"/>
          <p:cNvCxnSpPr/>
          <p:nvPr/>
        </p:nvCxnSpPr>
        <p:spPr>
          <a:xfrm>
            <a:off x="4430288" y="962750"/>
            <a:ext cx="0" cy="24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5" name="Google Shape;325;p38"/>
          <p:cNvCxnSpPr>
            <a:stCxn id="321" idx="3"/>
            <a:endCxn id="326" idx="1"/>
          </p:cNvCxnSpPr>
          <p:nvPr/>
        </p:nvCxnSpPr>
        <p:spPr>
          <a:xfrm flipH="1">
            <a:off x="4428188" y="1891675"/>
            <a:ext cx="2100" cy="6213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7" name="Google Shape;327;p38"/>
          <p:cNvCxnSpPr>
            <a:stCxn id="314" idx="1"/>
            <a:endCxn id="326" idx="3"/>
          </p:cNvCxnSpPr>
          <p:nvPr/>
        </p:nvCxnSpPr>
        <p:spPr>
          <a:xfrm flipH="1">
            <a:off x="4659475" y="2590113"/>
            <a:ext cx="638100" cy="18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8" name="Google Shape;328;p38"/>
          <p:cNvCxnSpPr>
            <a:stCxn id="329" idx="1"/>
            <a:endCxn id="326" idx="3"/>
          </p:cNvCxnSpPr>
          <p:nvPr/>
        </p:nvCxnSpPr>
        <p:spPr>
          <a:xfrm rot="10800000">
            <a:off x="4614840" y="2667941"/>
            <a:ext cx="3600" cy="17595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0" name="Google Shape;330;p38"/>
          <p:cNvCxnSpPr>
            <a:stCxn id="329" idx="1"/>
            <a:endCxn id="331" idx="3"/>
          </p:cNvCxnSpPr>
          <p:nvPr/>
        </p:nvCxnSpPr>
        <p:spPr>
          <a:xfrm rot="10800000" flipH="1">
            <a:off x="4618440" y="3322841"/>
            <a:ext cx="519300" cy="11046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2" name="Google Shape;332;p38"/>
          <p:cNvCxnSpPr>
            <a:stCxn id="333" idx="1"/>
            <a:endCxn id="331" idx="3"/>
          </p:cNvCxnSpPr>
          <p:nvPr/>
        </p:nvCxnSpPr>
        <p:spPr>
          <a:xfrm rot="10800000" flipH="1">
            <a:off x="5126102" y="3322738"/>
            <a:ext cx="11400" cy="13044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4" name="Google Shape;334;p38"/>
          <p:cNvCxnSpPr>
            <a:stCxn id="335" idx="1"/>
            <a:endCxn id="326" idx="1"/>
          </p:cNvCxnSpPr>
          <p:nvPr/>
        </p:nvCxnSpPr>
        <p:spPr>
          <a:xfrm>
            <a:off x="2670792" y="2511784"/>
            <a:ext cx="1757400" cy="12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6" name="Google Shape;336;p38"/>
          <p:cNvCxnSpPr>
            <a:stCxn id="335" idx="1"/>
            <a:endCxn id="337" idx="3"/>
          </p:cNvCxnSpPr>
          <p:nvPr/>
        </p:nvCxnSpPr>
        <p:spPr>
          <a:xfrm>
            <a:off x="2670792" y="2511784"/>
            <a:ext cx="1104600" cy="5193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8" name="Google Shape;338;p38"/>
          <p:cNvCxnSpPr>
            <a:stCxn id="339" idx="1"/>
            <a:endCxn id="337" idx="3"/>
          </p:cNvCxnSpPr>
          <p:nvPr/>
        </p:nvCxnSpPr>
        <p:spPr>
          <a:xfrm>
            <a:off x="2471096" y="3019445"/>
            <a:ext cx="1304400" cy="114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0" name="Google Shape;340;p38"/>
          <p:cNvSpPr/>
          <p:nvPr/>
        </p:nvSpPr>
        <p:spPr>
          <a:xfrm>
            <a:off x="5045202" y="4802638"/>
            <a:ext cx="155400" cy="219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8"/>
          <p:cNvSpPr/>
          <p:nvPr/>
        </p:nvSpPr>
        <p:spPr>
          <a:xfrm rot="5400000">
            <a:off x="2108245" y="2912363"/>
            <a:ext cx="155400" cy="219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8"/>
          <p:cNvSpPr/>
          <p:nvPr/>
        </p:nvSpPr>
        <p:spPr>
          <a:xfrm rot="-9970632">
            <a:off x="2497547" y="2285853"/>
            <a:ext cx="175791" cy="409861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38"/>
          <p:cNvSpPr/>
          <p:nvPr/>
        </p:nvSpPr>
        <p:spPr>
          <a:xfrm rot="-10030443">
            <a:off x="3773234" y="2845527"/>
            <a:ext cx="175683" cy="409919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38"/>
          <p:cNvSpPr/>
          <p:nvPr/>
        </p:nvSpPr>
        <p:spPr>
          <a:xfrm rot="10800000">
            <a:off x="2295596" y="2814545"/>
            <a:ext cx="175500" cy="4098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8"/>
          <p:cNvSpPr/>
          <p:nvPr/>
        </p:nvSpPr>
        <p:spPr>
          <a:xfrm rot="2700000">
            <a:off x="4389328" y="2320288"/>
            <a:ext cx="265165" cy="572756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38"/>
          <p:cNvSpPr/>
          <p:nvPr/>
        </p:nvSpPr>
        <p:spPr>
          <a:xfrm rot="5400000">
            <a:off x="4269188" y="1444225"/>
            <a:ext cx="322200" cy="5727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8"/>
          <p:cNvSpPr/>
          <p:nvPr/>
        </p:nvSpPr>
        <p:spPr>
          <a:xfrm rot="5400000">
            <a:off x="4269188" y="-3700"/>
            <a:ext cx="322200" cy="5727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8"/>
          <p:cNvSpPr/>
          <p:nvPr/>
        </p:nvSpPr>
        <p:spPr>
          <a:xfrm>
            <a:off x="5297575" y="2303763"/>
            <a:ext cx="322200" cy="5727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8"/>
          <p:cNvSpPr/>
          <p:nvPr/>
        </p:nvSpPr>
        <p:spPr>
          <a:xfrm>
            <a:off x="6745500" y="2303763"/>
            <a:ext cx="322200" cy="5727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8"/>
          <p:cNvSpPr/>
          <p:nvPr/>
        </p:nvSpPr>
        <p:spPr>
          <a:xfrm rot="6169557">
            <a:off x="5069302" y="3032198"/>
            <a:ext cx="175683" cy="409919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8"/>
          <p:cNvSpPr/>
          <p:nvPr/>
        </p:nvSpPr>
        <p:spPr>
          <a:xfrm rot="6229368">
            <a:off x="4509544" y="4307861"/>
            <a:ext cx="175791" cy="409861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8"/>
          <p:cNvSpPr/>
          <p:nvPr/>
        </p:nvSpPr>
        <p:spPr>
          <a:xfrm rot="5400000">
            <a:off x="5038352" y="4509988"/>
            <a:ext cx="175500" cy="4098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43" name="Google Shape;343;p38"/>
          <p:cNvCxnSpPr>
            <a:stCxn id="321" idx="1"/>
            <a:endCxn id="321" idx="3"/>
          </p:cNvCxnSpPr>
          <p:nvPr/>
        </p:nvCxnSpPr>
        <p:spPr>
          <a:xfrm>
            <a:off x="4430288" y="1569475"/>
            <a:ext cx="0" cy="322200"/>
          </a:xfrm>
          <a:prstGeom prst="straightConnector1">
            <a:avLst/>
          </a:prstGeom>
          <a:noFill/>
          <a:ln w="76200" cap="flat" cmpd="sng">
            <a:solidFill>
              <a:srgbClr val="EA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4" name="Google Shape;344;p38"/>
          <p:cNvCxnSpPr>
            <a:stCxn id="314" idx="1"/>
            <a:endCxn id="314" idx="3"/>
          </p:cNvCxnSpPr>
          <p:nvPr/>
        </p:nvCxnSpPr>
        <p:spPr>
          <a:xfrm>
            <a:off x="5297575" y="2590113"/>
            <a:ext cx="322200" cy="0"/>
          </a:xfrm>
          <a:prstGeom prst="straightConnector1">
            <a:avLst/>
          </a:prstGeom>
          <a:noFill/>
          <a:ln w="76200" cap="flat" cmpd="sng">
            <a:solidFill>
              <a:srgbClr val="EA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5" name="Google Shape;345;p38"/>
          <p:cNvCxnSpPr>
            <a:stCxn id="339" idx="3"/>
            <a:endCxn id="339" idx="1"/>
          </p:cNvCxnSpPr>
          <p:nvPr/>
        </p:nvCxnSpPr>
        <p:spPr>
          <a:xfrm>
            <a:off x="2295596" y="3019445"/>
            <a:ext cx="175500" cy="0"/>
          </a:xfrm>
          <a:prstGeom prst="straightConnector1">
            <a:avLst/>
          </a:prstGeom>
          <a:noFill/>
          <a:ln w="76200" cap="flat" cmpd="sng">
            <a:solidFill>
              <a:srgbClr val="EA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6" name="Google Shape;346;p38"/>
          <p:cNvCxnSpPr>
            <a:stCxn id="333" idx="1"/>
            <a:endCxn id="333" idx="3"/>
          </p:cNvCxnSpPr>
          <p:nvPr/>
        </p:nvCxnSpPr>
        <p:spPr>
          <a:xfrm>
            <a:off x="5126102" y="4627138"/>
            <a:ext cx="0" cy="175500"/>
          </a:xfrm>
          <a:prstGeom prst="straightConnector1">
            <a:avLst/>
          </a:prstGeom>
          <a:noFill/>
          <a:ln w="76200" cap="flat" cmpd="sng">
            <a:solidFill>
              <a:srgbClr val="EA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7" name="Google Shape;347;p38"/>
          <p:cNvCxnSpPr>
            <a:stCxn id="342" idx="1"/>
            <a:endCxn id="342" idx="3"/>
          </p:cNvCxnSpPr>
          <p:nvPr/>
        </p:nvCxnSpPr>
        <p:spPr>
          <a:xfrm>
            <a:off x="4428160" y="2512916"/>
            <a:ext cx="187500" cy="187500"/>
          </a:xfrm>
          <a:prstGeom prst="straightConnector1">
            <a:avLst/>
          </a:prstGeom>
          <a:noFill/>
          <a:ln w="76200" cap="flat" cmpd="sng">
            <a:solidFill>
              <a:srgbClr val="EA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8" name="Google Shape;348;p38"/>
          <p:cNvSpPr/>
          <p:nvPr/>
        </p:nvSpPr>
        <p:spPr>
          <a:xfrm rot="6399565">
            <a:off x="4530863" y="2441976"/>
            <a:ext cx="82670" cy="246961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8"/>
          <p:cNvSpPr/>
          <p:nvPr/>
        </p:nvSpPr>
        <p:spPr>
          <a:xfrm rot="6351562">
            <a:off x="4671575" y="2580294"/>
            <a:ext cx="82334" cy="45704"/>
          </a:xfrm>
          <a:prstGeom prst="rtTriangle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8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3362400" cy="13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Baseline </a:t>
            </a:r>
            <a:r>
              <a:rPr lang="en"/>
              <a:t>v</a:t>
            </a:r>
            <a:r>
              <a:rPr lang="en">
                <a:solidFill>
                  <a:schemeClr val="dk1"/>
                </a:solidFill>
              </a:rPr>
              <a:t>ision </a:t>
            </a:r>
            <a:r>
              <a:rPr lang="en"/>
              <a:t>of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</a:t>
            </a:r>
            <a:r>
              <a:rPr lang="en">
                <a:solidFill>
                  <a:schemeClr val="dk1"/>
                </a:solidFill>
              </a:rPr>
              <a:t>avefront </a:t>
            </a:r>
            <a:r>
              <a:rPr lang="en"/>
              <a:t>control</a:t>
            </a:r>
            <a:r>
              <a:rPr lang="en">
                <a:solidFill>
                  <a:schemeClr val="dk1"/>
                </a:solidFill>
              </a:rPr>
              <a:t> in </a:t>
            </a:r>
            <a:r>
              <a:rPr lang="en"/>
              <a:t>c</a:t>
            </a:r>
            <a:r>
              <a:rPr lang="en">
                <a:solidFill>
                  <a:schemeClr val="dk1"/>
                </a:solidFill>
              </a:rPr>
              <a:t>ore </a:t>
            </a:r>
            <a:r>
              <a:rPr lang="en"/>
              <a:t>i</a:t>
            </a:r>
            <a:r>
              <a:rPr lang="en">
                <a:solidFill>
                  <a:schemeClr val="dk1"/>
                </a:solidFill>
              </a:rPr>
              <a:t>nterferometer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51" name="Google Shape;35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622336" y="2194463"/>
            <a:ext cx="283464" cy="35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622336" y="2634713"/>
            <a:ext cx="283464" cy="35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 flipH="1">
            <a:off x="4069611" y="1238013"/>
            <a:ext cx="283464" cy="35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509886" y="1238013"/>
            <a:ext cx="283464" cy="3566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5" name="Google Shape;355;p38"/>
          <p:cNvGrpSpPr/>
          <p:nvPr/>
        </p:nvGrpSpPr>
        <p:grpSpPr>
          <a:xfrm>
            <a:off x="6551525" y="2194463"/>
            <a:ext cx="191700" cy="323225"/>
            <a:chOff x="6969775" y="960650"/>
            <a:chExt cx="191700" cy="323225"/>
          </a:xfrm>
        </p:grpSpPr>
        <p:pic>
          <p:nvPicPr>
            <p:cNvPr id="356" name="Google Shape;356;p38"/>
            <p:cNvPicPr preferRelativeResize="0"/>
            <p:nvPr/>
          </p:nvPicPr>
          <p:blipFill rotWithShape="1">
            <a:blip r:embed="rId3">
              <a:alphaModFix/>
            </a:blip>
            <a:srcRect l="37717" b="11964"/>
            <a:stretch/>
          </p:blipFill>
          <p:spPr>
            <a:xfrm>
              <a:off x="6984800" y="960650"/>
              <a:ext cx="176550" cy="313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7" name="Google Shape;357;p38"/>
            <p:cNvSpPr/>
            <p:nvPr/>
          </p:nvSpPr>
          <p:spPr>
            <a:xfrm>
              <a:off x="6969775" y="991375"/>
              <a:ext cx="191700" cy="2925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" name="Google Shape;358;p38"/>
          <p:cNvGrpSpPr/>
          <p:nvPr/>
        </p:nvGrpSpPr>
        <p:grpSpPr>
          <a:xfrm rot="10800000" flipH="1">
            <a:off x="6551525" y="2662538"/>
            <a:ext cx="191700" cy="323225"/>
            <a:chOff x="6969775" y="960650"/>
            <a:chExt cx="191700" cy="323225"/>
          </a:xfrm>
        </p:grpSpPr>
        <p:pic>
          <p:nvPicPr>
            <p:cNvPr id="359" name="Google Shape;359;p38"/>
            <p:cNvPicPr preferRelativeResize="0"/>
            <p:nvPr/>
          </p:nvPicPr>
          <p:blipFill rotWithShape="1">
            <a:blip r:embed="rId3">
              <a:alphaModFix/>
            </a:blip>
            <a:srcRect l="37717" b="11964"/>
            <a:stretch/>
          </p:blipFill>
          <p:spPr>
            <a:xfrm>
              <a:off x="6984800" y="960650"/>
              <a:ext cx="176550" cy="313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0" name="Google Shape;360;p38"/>
            <p:cNvSpPr/>
            <p:nvPr/>
          </p:nvSpPr>
          <p:spPr>
            <a:xfrm>
              <a:off x="6969775" y="991375"/>
              <a:ext cx="191700" cy="2925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" name="Google Shape;361;p38"/>
          <p:cNvGrpSpPr/>
          <p:nvPr/>
        </p:nvGrpSpPr>
        <p:grpSpPr>
          <a:xfrm rot="5400000" flipH="1">
            <a:off x="4572450" y="382293"/>
            <a:ext cx="191700" cy="323225"/>
            <a:chOff x="6969775" y="960650"/>
            <a:chExt cx="191700" cy="323225"/>
          </a:xfrm>
        </p:grpSpPr>
        <p:pic>
          <p:nvPicPr>
            <p:cNvPr id="362" name="Google Shape;362;p38"/>
            <p:cNvPicPr preferRelativeResize="0"/>
            <p:nvPr/>
          </p:nvPicPr>
          <p:blipFill rotWithShape="1">
            <a:blip r:embed="rId3">
              <a:alphaModFix/>
            </a:blip>
            <a:srcRect l="37717" b="11964"/>
            <a:stretch/>
          </p:blipFill>
          <p:spPr>
            <a:xfrm>
              <a:off x="6984800" y="960650"/>
              <a:ext cx="176550" cy="313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3" name="Google Shape;363;p38"/>
            <p:cNvSpPr/>
            <p:nvPr/>
          </p:nvSpPr>
          <p:spPr>
            <a:xfrm>
              <a:off x="6969775" y="991375"/>
              <a:ext cx="191700" cy="2925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" name="Google Shape;364;p38"/>
          <p:cNvGrpSpPr/>
          <p:nvPr/>
        </p:nvGrpSpPr>
        <p:grpSpPr>
          <a:xfrm rot="-5400000">
            <a:off x="4098267" y="382293"/>
            <a:ext cx="191700" cy="323225"/>
            <a:chOff x="6969775" y="960650"/>
            <a:chExt cx="191700" cy="323225"/>
          </a:xfrm>
        </p:grpSpPr>
        <p:pic>
          <p:nvPicPr>
            <p:cNvPr id="365" name="Google Shape;365;p38"/>
            <p:cNvPicPr preferRelativeResize="0"/>
            <p:nvPr/>
          </p:nvPicPr>
          <p:blipFill rotWithShape="1">
            <a:blip r:embed="rId3">
              <a:alphaModFix/>
            </a:blip>
            <a:srcRect l="37717" b="11964"/>
            <a:stretch/>
          </p:blipFill>
          <p:spPr>
            <a:xfrm>
              <a:off x="6984800" y="960650"/>
              <a:ext cx="176550" cy="313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6" name="Google Shape;366;p38"/>
            <p:cNvSpPr/>
            <p:nvPr/>
          </p:nvSpPr>
          <p:spPr>
            <a:xfrm>
              <a:off x="6969775" y="991375"/>
              <a:ext cx="191700" cy="2925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" name="Google Shape;367;p38"/>
          <p:cNvSpPr/>
          <p:nvPr/>
        </p:nvSpPr>
        <p:spPr>
          <a:xfrm>
            <a:off x="5358384" y="2251700"/>
            <a:ext cx="66600" cy="7029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8"/>
          <p:cNvSpPr/>
          <p:nvPr/>
        </p:nvSpPr>
        <p:spPr>
          <a:xfrm>
            <a:off x="6940296" y="2239575"/>
            <a:ext cx="66600" cy="7029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38"/>
          <p:cNvSpPr/>
          <p:nvPr/>
        </p:nvSpPr>
        <p:spPr>
          <a:xfrm rot="5400000">
            <a:off x="4395938" y="1448538"/>
            <a:ext cx="66600" cy="7029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8"/>
          <p:cNvSpPr/>
          <p:nvPr/>
        </p:nvSpPr>
        <p:spPr>
          <a:xfrm rot="5400000">
            <a:off x="4395938" y="-138362"/>
            <a:ext cx="66600" cy="7029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8"/>
          <p:cNvSpPr/>
          <p:nvPr/>
        </p:nvSpPr>
        <p:spPr>
          <a:xfrm rot="2689017">
            <a:off x="4456555" y="2226673"/>
            <a:ext cx="66398" cy="702793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38"/>
          <p:cNvSpPr/>
          <p:nvPr/>
        </p:nvSpPr>
        <p:spPr>
          <a:xfrm rot="-15555">
            <a:off x="2331725" y="2761049"/>
            <a:ext cx="66301" cy="5223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38"/>
          <p:cNvSpPr/>
          <p:nvPr/>
        </p:nvSpPr>
        <p:spPr>
          <a:xfrm rot="-9965389">
            <a:off x="2528540" y="2229569"/>
            <a:ext cx="66140" cy="522422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38"/>
          <p:cNvSpPr/>
          <p:nvPr/>
        </p:nvSpPr>
        <p:spPr>
          <a:xfrm rot="5384445">
            <a:off x="5092950" y="4472016"/>
            <a:ext cx="66301" cy="5223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8"/>
          <p:cNvSpPr/>
          <p:nvPr/>
        </p:nvSpPr>
        <p:spPr>
          <a:xfrm rot="6230879">
            <a:off x="4553197" y="4269479"/>
            <a:ext cx="66431" cy="522422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38"/>
          <p:cNvSpPr txBox="1"/>
          <p:nvPr/>
        </p:nvSpPr>
        <p:spPr>
          <a:xfrm>
            <a:off x="5187775" y="4850600"/>
            <a:ext cx="7422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To OMC</a:t>
            </a:r>
            <a:endParaRPr sz="1200"/>
          </a:p>
        </p:txBody>
      </p:sp>
      <p:sp>
        <p:nvSpPr>
          <p:cNvPr id="377" name="Google Shape;377;p38"/>
          <p:cNvSpPr txBox="1"/>
          <p:nvPr/>
        </p:nvSpPr>
        <p:spPr>
          <a:xfrm>
            <a:off x="1393000" y="2887450"/>
            <a:ext cx="7029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To IMC</a:t>
            </a:r>
            <a:endParaRPr sz="1200"/>
          </a:p>
        </p:txBody>
      </p:sp>
      <p:sp>
        <p:nvSpPr>
          <p:cNvPr id="378" name="Google Shape;378;p38"/>
          <p:cNvSpPr txBox="1"/>
          <p:nvPr/>
        </p:nvSpPr>
        <p:spPr>
          <a:xfrm>
            <a:off x="5297575" y="4468050"/>
            <a:ext cx="5226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SEM</a:t>
            </a:r>
            <a:endParaRPr sz="1200"/>
          </a:p>
        </p:txBody>
      </p:sp>
      <p:sp>
        <p:nvSpPr>
          <p:cNvPr id="379" name="Google Shape;379;p38"/>
          <p:cNvSpPr txBox="1"/>
          <p:nvPr/>
        </p:nvSpPr>
        <p:spPr>
          <a:xfrm>
            <a:off x="2122050" y="3286825"/>
            <a:ext cx="5226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PRM</a:t>
            </a:r>
            <a:endParaRPr sz="1200"/>
          </a:p>
        </p:txBody>
      </p:sp>
      <p:sp>
        <p:nvSpPr>
          <p:cNvPr id="380" name="Google Shape;380;p38"/>
          <p:cNvSpPr txBox="1"/>
          <p:nvPr/>
        </p:nvSpPr>
        <p:spPr>
          <a:xfrm>
            <a:off x="4679450" y="2108900"/>
            <a:ext cx="4098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BS</a:t>
            </a:r>
            <a:endParaRPr sz="1200"/>
          </a:p>
        </p:txBody>
      </p:sp>
      <p:sp>
        <p:nvSpPr>
          <p:cNvPr id="381" name="Google Shape;381;p38"/>
          <p:cNvSpPr txBox="1"/>
          <p:nvPr/>
        </p:nvSpPr>
        <p:spPr>
          <a:xfrm>
            <a:off x="5172313" y="1965960"/>
            <a:ext cx="5727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ITMX</a:t>
            </a:r>
            <a:endParaRPr sz="1200"/>
          </a:p>
        </p:txBody>
      </p:sp>
      <p:sp>
        <p:nvSpPr>
          <p:cNvPr id="382" name="Google Shape;382;p38"/>
          <p:cNvSpPr txBox="1"/>
          <p:nvPr/>
        </p:nvSpPr>
        <p:spPr>
          <a:xfrm>
            <a:off x="6587551" y="1965475"/>
            <a:ext cx="6381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ETMX</a:t>
            </a:r>
            <a:endParaRPr sz="1200"/>
          </a:p>
        </p:txBody>
      </p:sp>
      <p:sp>
        <p:nvSpPr>
          <p:cNvPr id="383" name="Google Shape;383;p38"/>
          <p:cNvSpPr txBox="1"/>
          <p:nvPr/>
        </p:nvSpPr>
        <p:spPr>
          <a:xfrm>
            <a:off x="4761688" y="1595300"/>
            <a:ext cx="5727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ITMY</a:t>
            </a:r>
            <a:endParaRPr sz="1200"/>
          </a:p>
        </p:txBody>
      </p:sp>
      <p:sp>
        <p:nvSpPr>
          <p:cNvPr id="384" name="Google Shape;384;p38"/>
          <p:cNvSpPr txBox="1"/>
          <p:nvPr/>
        </p:nvSpPr>
        <p:spPr>
          <a:xfrm>
            <a:off x="4729001" y="150650"/>
            <a:ext cx="6381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ETMY</a:t>
            </a:r>
            <a:endParaRPr sz="1200"/>
          </a:p>
        </p:txBody>
      </p:sp>
      <p:sp>
        <p:nvSpPr>
          <p:cNvPr id="385" name="Google Shape;385;p38"/>
          <p:cNvSpPr txBox="1"/>
          <p:nvPr/>
        </p:nvSpPr>
        <p:spPr>
          <a:xfrm>
            <a:off x="4110200" y="874613"/>
            <a:ext cx="6381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40 km</a:t>
            </a:r>
            <a:endParaRPr sz="800"/>
          </a:p>
        </p:txBody>
      </p:sp>
      <p:sp>
        <p:nvSpPr>
          <p:cNvPr id="386" name="Google Shape;386;p38"/>
          <p:cNvSpPr txBox="1"/>
          <p:nvPr/>
        </p:nvSpPr>
        <p:spPr>
          <a:xfrm rot="5400000">
            <a:off x="5863588" y="2458038"/>
            <a:ext cx="6381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40 km</a:t>
            </a:r>
            <a:endParaRPr sz="800"/>
          </a:p>
        </p:txBody>
      </p:sp>
      <p:sp>
        <p:nvSpPr>
          <p:cNvPr id="387" name="Google Shape;387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388" name="Google Shape;388;p38"/>
          <p:cNvSpPr txBox="1"/>
          <p:nvPr/>
        </p:nvSpPr>
        <p:spPr>
          <a:xfrm>
            <a:off x="5324125" y="3147663"/>
            <a:ext cx="5193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SE2</a:t>
            </a:r>
            <a:endParaRPr sz="1200"/>
          </a:p>
        </p:txBody>
      </p:sp>
      <p:sp>
        <p:nvSpPr>
          <p:cNvPr id="389" name="Google Shape;389;p38"/>
          <p:cNvSpPr txBox="1"/>
          <p:nvPr/>
        </p:nvSpPr>
        <p:spPr>
          <a:xfrm>
            <a:off x="3858400" y="4384988"/>
            <a:ext cx="5193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SE3</a:t>
            </a:r>
            <a:endParaRPr sz="1200"/>
          </a:p>
        </p:txBody>
      </p:sp>
      <p:sp>
        <p:nvSpPr>
          <p:cNvPr id="390" name="Google Shape;390;p38"/>
          <p:cNvSpPr txBox="1"/>
          <p:nvPr/>
        </p:nvSpPr>
        <p:spPr>
          <a:xfrm>
            <a:off x="3886200" y="3058838"/>
            <a:ext cx="5193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PR2</a:t>
            </a:r>
            <a:endParaRPr sz="1200"/>
          </a:p>
        </p:txBody>
      </p:sp>
      <p:sp>
        <p:nvSpPr>
          <p:cNvPr id="391" name="Google Shape;391;p38"/>
          <p:cNvSpPr txBox="1"/>
          <p:nvPr/>
        </p:nvSpPr>
        <p:spPr>
          <a:xfrm>
            <a:off x="2057400" y="2252438"/>
            <a:ext cx="5193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PR3</a:t>
            </a:r>
            <a:endParaRPr sz="1200"/>
          </a:p>
        </p:txBody>
      </p:sp>
      <p:sp>
        <p:nvSpPr>
          <p:cNvPr id="392" name="Google Shape;392;p38"/>
          <p:cNvSpPr txBox="1"/>
          <p:nvPr/>
        </p:nvSpPr>
        <p:spPr>
          <a:xfrm>
            <a:off x="5550550" y="64802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dk1"/>
                </a:solidFill>
              </a:rPr>
              <a:t>(Drawn as aLIGO-style vertex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 topology only for illustration)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>
            <a:off x="-8250" y="0"/>
            <a:ext cx="9144000" cy="514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98" name="Google Shape;398;p39"/>
          <p:cNvCxnSpPr>
            <a:stCxn id="399" idx="3"/>
            <a:endCxn id="400" idx="1"/>
          </p:cNvCxnSpPr>
          <p:nvPr/>
        </p:nvCxnSpPr>
        <p:spPr>
          <a:xfrm>
            <a:off x="5619775" y="2590113"/>
            <a:ext cx="112560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1" name="Google Shape;401;p39"/>
          <p:cNvCxnSpPr/>
          <p:nvPr/>
        </p:nvCxnSpPr>
        <p:spPr>
          <a:xfrm>
            <a:off x="6106425" y="2590038"/>
            <a:ext cx="157800" cy="0"/>
          </a:xfrm>
          <a:prstGeom prst="straightConnector1">
            <a:avLst/>
          </a:prstGeom>
          <a:noFill/>
          <a:ln w="1143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2" name="Google Shape;402;p39"/>
          <p:cNvCxnSpPr/>
          <p:nvPr/>
        </p:nvCxnSpPr>
        <p:spPr>
          <a:xfrm>
            <a:off x="6106375" y="2470113"/>
            <a:ext cx="0" cy="24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3" name="Google Shape;403;p39"/>
          <p:cNvCxnSpPr/>
          <p:nvPr/>
        </p:nvCxnSpPr>
        <p:spPr>
          <a:xfrm>
            <a:off x="6258775" y="2470113"/>
            <a:ext cx="0" cy="24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4" name="Google Shape;404;p39"/>
          <p:cNvCxnSpPr>
            <a:stCxn id="405" idx="3"/>
            <a:endCxn id="406" idx="1"/>
          </p:cNvCxnSpPr>
          <p:nvPr/>
        </p:nvCxnSpPr>
        <p:spPr>
          <a:xfrm>
            <a:off x="4430288" y="443750"/>
            <a:ext cx="0" cy="11256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7" name="Google Shape;407;p39"/>
          <p:cNvCxnSpPr/>
          <p:nvPr/>
        </p:nvCxnSpPr>
        <p:spPr>
          <a:xfrm rot="5400000">
            <a:off x="4351463" y="1009300"/>
            <a:ext cx="157800" cy="0"/>
          </a:xfrm>
          <a:prstGeom prst="straightConnector1">
            <a:avLst/>
          </a:prstGeom>
          <a:noFill/>
          <a:ln w="1143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8" name="Google Shape;408;p39"/>
          <p:cNvCxnSpPr/>
          <p:nvPr/>
        </p:nvCxnSpPr>
        <p:spPr>
          <a:xfrm>
            <a:off x="4430288" y="810350"/>
            <a:ext cx="0" cy="24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9" name="Google Shape;409;p39"/>
          <p:cNvCxnSpPr/>
          <p:nvPr/>
        </p:nvCxnSpPr>
        <p:spPr>
          <a:xfrm>
            <a:off x="4430288" y="962750"/>
            <a:ext cx="0" cy="24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0" name="Google Shape;410;p39"/>
          <p:cNvCxnSpPr>
            <a:stCxn id="406" idx="3"/>
            <a:endCxn id="411" idx="1"/>
          </p:cNvCxnSpPr>
          <p:nvPr/>
        </p:nvCxnSpPr>
        <p:spPr>
          <a:xfrm flipH="1">
            <a:off x="4428188" y="1891675"/>
            <a:ext cx="2100" cy="6213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2" name="Google Shape;412;p39"/>
          <p:cNvCxnSpPr>
            <a:stCxn id="399" idx="1"/>
            <a:endCxn id="411" idx="3"/>
          </p:cNvCxnSpPr>
          <p:nvPr/>
        </p:nvCxnSpPr>
        <p:spPr>
          <a:xfrm flipH="1">
            <a:off x="4659475" y="2590113"/>
            <a:ext cx="638100" cy="18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3" name="Google Shape;413;p39"/>
          <p:cNvCxnSpPr>
            <a:stCxn id="414" idx="1"/>
            <a:endCxn id="411" idx="3"/>
          </p:cNvCxnSpPr>
          <p:nvPr/>
        </p:nvCxnSpPr>
        <p:spPr>
          <a:xfrm rot="10800000">
            <a:off x="4614840" y="2667941"/>
            <a:ext cx="3600" cy="17595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5" name="Google Shape;415;p39"/>
          <p:cNvCxnSpPr>
            <a:stCxn id="414" idx="1"/>
            <a:endCxn id="416" idx="3"/>
          </p:cNvCxnSpPr>
          <p:nvPr/>
        </p:nvCxnSpPr>
        <p:spPr>
          <a:xfrm rot="10800000" flipH="1">
            <a:off x="4618440" y="3322841"/>
            <a:ext cx="519300" cy="11046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7" name="Google Shape;417;p39"/>
          <p:cNvCxnSpPr>
            <a:stCxn id="418" idx="1"/>
            <a:endCxn id="416" idx="3"/>
          </p:cNvCxnSpPr>
          <p:nvPr/>
        </p:nvCxnSpPr>
        <p:spPr>
          <a:xfrm rot="10800000" flipH="1">
            <a:off x="5126102" y="3322738"/>
            <a:ext cx="11400" cy="13044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9" name="Google Shape;419;p39"/>
          <p:cNvCxnSpPr>
            <a:stCxn id="420" idx="1"/>
            <a:endCxn id="411" idx="1"/>
          </p:cNvCxnSpPr>
          <p:nvPr/>
        </p:nvCxnSpPr>
        <p:spPr>
          <a:xfrm>
            <a:off x="2670792" y="2511784"/>
            <a:ext cx="1757400" cy="12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1" name="Google Shape;421;p39"/>
          <p:cNvCxnSpPr>
            <a:stCxn id="420" idx="1"/>
            <a:endCxn id="422" idx="3"/>
          </p:cNvCxnSpPr>
          <p:nvPr/>
        </p:nvCxnSpPr>
        <p:spPr>
          <a:xfrm>
            <a:off x="2670792" y="2511784"/>
            <a:ext cx="1104600" cy="5193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3" name="Google Shape;423;p39"/>
          <p:cNvCxnSpPr>
            <a:stCxn id="424" idx="1"/>
            <a:endCxn id="422" idx="3"/>
          </p:cNvCxnSpPr>
          <p:nvPr/>
        </p:nvCxnSpPr>
        <p:spPr>
          <a:xfrm>
            <a:off x="2471096" y="3019445"/>
            <a:ext cx="1304400" cy="114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5" name="Google Shape;425;p39"/>
          <p:cNvSpPr/>
          <p:nvPr/>
        </p:nvSpPr>
        <p:spPr>
          <a:xfrm>
            <a:off x="5045202" y="4802638"/>
            <a:ext cx="155400" cy="219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9"/>
          <p:cNvSpPr/>
          <p:nvPr/>
        </p:nvSpPr>
        <p:spPr>
          <a:xfrm rot="5400000">
            <a:off x="2108245" y="2912363"/>
            <a:ext cx="155400" cy="219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39"/>
          <p:cNvSpPr/>
          <p:nvPr/>
        </p:nvSpPr>
        <p:spPr>
          <a:xfrm rot="-9970632">
            <a:off x="2497547" y="2285853"/>
            <a:ext cx="175791" cy="409861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9"/>
          <p:cNvSpPr/>
          <p:nvPr/>
        </p:nvSpPr>
        <p:spPr>
          <a:xfrm rot="-10030443">
            <a:off x="3773234" y="2845527"/>
            <a:ext cx="175683" cy="409919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9"/>
          <p:cNvSpPr/>
          <p:nvPr/>
        </p:nvSpPr>
        <p:spPr>
          <a:xfrm rot="10800000">
            <a:off x="2295596" y="2814545"/>
            <a:ext cx="175500" cy="4098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39"/>
          <p:cNvSpPr/>
          <p:nvPr/>
        </p:nvSpPr>
        <p:spPr>
          <a:xfrm rot="2700000">
            <a:off x="4389328" y="2320288"/>
            <a:ext cx="265165" cy="572756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39"/>
          <p:cNvSpPr/>
          <p:nvPr/>
        </p:nvSpPr>
        <p:spPr>
          <a:xfrm rot="5400000">
            <a:off x="4269188" y="1444225"/>
            <a:ext cx="322200" cy="5727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39"/>
          <p:cNvSpPr/>
          <p:nvPr/>
        </p:nvSpPr>
        <p:spPr>
          <a:xfrm rot="5400000">
            <a:off x="4269188" y="-3700"/>
            <a:ext cx="322200" cy="5727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39"/>
          <p:cNvSpPr/>
          <p:nvPr/>
        </p:nvSpPr>
        <p:spPr>
          <a:xfrm>
            <a:off x="5297575" y="2303763"/>
            <a:ext cx="322200" cy="5727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9"/>
          <p:cNvSpPr/>
          <p:nvPr/>
        </p:nvSpPr>
        <p:spPr>
          <a:xfrm>
            <a:off x="6745500" y="2303763"/>
            <a:ext cx="322200" cy="5727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39"/>
          <p:cNvSpPr/>
          <p:nvPr/>
        </p:nvSpPr>
        <p:spPr>
          <a:xfrm rot="6169557">
            <a:off x="5069302" y="3032198"/>
            <a:ext cx="175683" cy="409919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39"/>
          <p:cNvSpPr/>
          <p:nvPr/>
        </p:nvSpPr>
        <p:spPr>
          <a:xfrm rot="6229368">
            <a:off x="4509544" y="4307861"/>
            <a:ext cx="175791" cy="409861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39"/>
          <p:cNvSpPr/>
          <p:nvPr/>
        </p:nvSpPr>
        <p:spPr>
          <a:xfrm rot="5400000">
            <a:off x="5038352" y="4509988"/>
            <a:ext cx="175500" cy="4098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8" name="Google Shape;428;p39"/>
          <p:cNvCxnSpPr>
            <a:stCxn id="406" idx="1"/>
            <a:endCxn id="406" idx="3"/>
          </p:cNvCxnSpPr>
          <p:nvPr/>
        </p:nvCxnSpPr>
        <p:spPr>
          <a:xfrm>
            <a:off x="4430288" y="1569475"/>
            <a:ext cx="0" cy="322200"/>
          </a:xfrm>
          <a:prstGeom prst="straightConnector1">
            <a:avLst/>
          </a:prstGeom>
          <a:noFill/>
          <a:ln w="76200" cap="flat" cmpd="sng">
            <a:solidFill>
              <a:srgbClr val="EA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9" name="Google Shape;429;p39"/>
          <p:cNvCxnSpPr>
            <a:stCxn id="399" idx="1"/>
            <a:endCxn id="399" idx="3"/>
          </p:cNvCxnSpPr>
          <p:nvPr/>
        </p:nvCxnSpPr>
        <p:spPr>
          <a:xfrm>
            <a:off x="5297575" y="2590113"/>
            <a:ext cx="322200" cy="0"/>
          </a:xfrm>
          <a:prstGeom prst="straightConnector1">
            <a:avLst/>
          </a:prstGeom>
          <a:noFill/>
          <a:ln w="76200" cap="flat" cmpd="sng">
            <a:solidFill>
              <a:srgbClr val="EA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0" name="Google Shape;430;p39"/>
          <p:cNvCxnSpPr>
            <a:stCxn id="424" idx="3"/>
            <a:endCxn id="424" idx="1"/>
          </p:cNvCxnSpPr>
          <p:nvPr/>
        </p:nvCxnSpPr>
        <p:spPr>
          <a:xfrm>
            <a:off x="2295596" y="3019445"/>
            <a:ext cx="175500" cy="0"/>
          </a:xfrm>
          <a:prstGeom prst="straightConnector1">
            <a:avLst/>
          </a:prstGeom>
          <a:noFill/>
          <a:ln w="76200" cap="flat" cmpd="sng">
            <a:solidFill>
              <a:srgbClr val="EA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1" name="Google Shape;431;p39"/>
          <p:cNvCxnSpPr>
            <a:stCxn id="418" idx="1"/>
            <a:endCxn id="418" idx="3"/>
          </p:cNvCxnSpPr>
          <p:nvPr/>
        </p:nvCxnSpPr>
        <p:spPr>
          <a:xfrm>
            <a:off x="5126102" y="4627138"/>
            <a:ext cx="0" cy="175500"/>
          </a:xfrm>
          <a:prstGeom prst="straightConnector1">
            <a:avLst/>
          </a:prstGeom>
          <a:noFill/>
          <a:ln w="76200" cap="flat" cmpd="sng">
            <a:solidFill>
              <a:srgbClr val="EA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2" name="Google Shape;432;p39"/>
          <p:cNvCxnSpPr>
            <a:stCxn id="427" idx="1"/>
            <a:endCxn id="427" idx="3"/>
          </p:cNvCxnSpPr>
          <p:nvPr/>
        </p:nvCxnSpPr>
        <p:spPr>
          <a:xfrm>
            <a:off x="4428160" y="2512916"/>
            <a:ext cx="187500" cy="187500"/>
          </a:xfrm>
          <a:prstGeom prst="straightConnector1">
            <a:avLst/>
          </a:prstGeom>
          <a:noFill/>
          <a:ln w="76200" cap="flat" cmpd="sng">
            <a:solidFill>
              <a:srgbClr val="EA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3" name="Google Shape;433;p39"/>
          <p:cNvSpPr/>
          <p:nvPr/>
        </p:nvSpPr>
        <p:spPr>
          <a:xfrm rot="6399565">
            <a:off x="4530863" y="2441976"/>
            <a:ext cx="82670" cy="246961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9"/>
          <p:cNvSpPr/>
          <p:nvPr/>
        </p:nvSpPr>
        <p:spPr>
          <a:xfrm rot="6351562">
            <a:off x="4671575" y="2580294"/>
            <a:ext cx="82334" cy="45704"/>
          </a:xfrm>
          <a:prstGeom prst="rtTriangle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5" name="Google Shape;43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622336" y="2194463"/>
            <a:ext cx="283464" cy="35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622336" y="2634713"/>
            <a:ext cx="283464" cy="35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 flipH="1">
            <a:off x="4069611" y="1238013"/>
            <a:ext cx="283464" cy="35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509886" y="1238013"/>
            <a:ext cx="283464" cy="3566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9" name="Google Shape;439;p39"/>
          <p:cNvGrpSpPr/>
          <p:nvPr/>
        </p:nvGrpSpPr>
        <p:grpSpPr>
          <a:xfrm>
            <a:off x="6551525" y="2194463"/>
            <a:ext cx="191700" cy="323225"/>
            <a:chOff x="6969775" y="960650"/>
            <a:chExt cx="191700" cy="323225"/>
          </a:xfrm>
        </p:grpSpPr>
        <p:pic>
          <p:nvPicPr>
            <p:cNvPr id="440" name="Google Shape;440;p39"/>
            <p:cNvPicPr preferRelativeResize="0"/>
            <p:nvPr/>
          </p:nvPicPr>
          <p:blipFill rotWithShape="1">
            <a:blip r:embed="rId3">
              <a:alphaModFix/>
            </a:blip>
            <a:srcRect l="37717" b="11964"/>
            <a:stretch/>
          </p:blipFill>
          <p:spPr>
            <a:xfrm>
              <a:off x="6984800" y="960650"/>
              <a:ext cx="176550" cy="313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1" name="Google Shape;441;p39"/>
            <p:cNvSpPr/>
            <p:nvPr/>
          </p:nvSpPr>
          <p:spPr>
            <a:xfrm>
              <a:off x="6969775" y="991375"/>
              <a:ext cx="191700" cy="2925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39"/>
          <p:cNvGrpSpPr/>
          <p:nvPr/>
        </p:nvGrpSpPr>
        <p:grpSpPr>
          <a:xfrm rot="10800000" flipH="1">
            <a:off x="6551525" y="2662538"/>
            <a:ext cx="191700" cy="323225"/>
            <a:chOff x="6969775" y="960650"/>
            <a:chExt cx="191700" cy="323225"/>
          </a:xfrm>
        </p:grpSpPr>
        <p:pic>
          <p:nvPicPr>
            <p:cNvPr id="443" name="Google Shape;443;p39"/>
            <p:cNvPicPr preferRelativeResize="0"/>
            <p:nvPr/>
          </p:nvPicPr>
          <p:blipFill rotWithShape="1">
            <a:blip r:embed="rId3">
              <a:alphaModFix/>
            </a:blip>
            <a:srcRect l="37717" b="11964"/>
            <a:stretch/>
          </p:blipFill>
          <p:spPr>
            <a:xfrm>
              <a:off x="6984800" y="960650"/>
              <a:ext cx="176550" cy="313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4" name="Google Shape;444;p39"/>
            <p:cNvSpPr/>
            <p:nvPr/>
          </p:nvSpPr>
          <p:spPr>
            <a:xfrm>
              <a:off x="6969775" y="991375"/>
              <a:ext cx="191700" cy="2925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5" name="Google Shape;445;p39"/>
          <p:cNvGrpSpPr/>
          <p:nvPr/>
        </p:nvGrpSpPr>
        <p:grpSpPr>
          <a:xfrm rot="5400000" flipH="1">
            <a:off x="4572450" y="382293"/>
            <a:ext cx="191700" cy="323225"/>
            <a:chOff x="6969775" y="960650"/>
            <a:chExt cx="191700" cy="323225"/>
          </a:xfrm>
        </p:grpSpPr>
        <p:pic>
          <p:nvPicPr>
            <p:cNvPr id="446" name="Google Shape;446;p39"/>
            <p:cNvPicPr preferRelativeResize="0"/>
            <p:nvPr/>
          </p:nvPicPr>
          <p:blipFill rotWithShape="1">
            <a:blip r:embed="rId3">
              <a:alphaModFix/>
            </a:blip>
            <a:srcRect l="37717" b="11964"/>
            <a:stretch/>
          </p:blipFill>
          <p:spPr>
            <a:xfrm>
              <a:off x="6984800" y="960650"/>
              <a:ext cx="176550" cy="313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7" name="Google Shape;447;p39"/>
            <p:cNvSpPr/>
            <p:nvPr/>
          </p:nvSpPr>
          <p:spPr>
            <a:xfrm>
              <a:off x="6969775" y="991375"/>
              <a:ext cx="191700" cy="2925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8" name="Google Shape;448;p39"/>
          <p:cNvGrpSpPr/>
          <p:nvPr/>
        </p:nvGrpSpPr>
        <p:grpSpPr>
          <a:xfrm rot="-5400000">
            <a:off x="4098267" y="382293"/>
            <a:ext cx="191700" cy="323225"/>
            <a:chOff x="6969775" y="960650"/>
            <a:chExt cx="191700" cy="323225"/>
          </a:xfrm>
        </p:grpSpPr>
        <p:pic>
          <p:nvPicPr>
            <p:cNvPr id="449" name="Google Shape;449;p39"/>
            <p:cNvPicPr preferRelativeResize="0"/>
            <p:nvPr/>
          </p:nvPicPr>
          <p:blipFill rotWithShape="1">
            <a:blip r:embed="rId3">
              <a:alphaModFix/>
            </a:blip>
            <a:srcRect l="37717" b="11964"/>
            <a:stretch/>
          </p:blipFill>
          <p:spPr>
            <a:xfrm>
              <a:off x="6984800" y="960650"/>
              <a:ext cx="176550" cy="313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0" name="Google Shape;450;p39"/>
            <p:cNvSpPr/>
            <p:nvPr/>
          </p:nvSpPr>
          <p:spPr>
            <a:xfrm>
              <a:off x="6969775" y="991375"/>
              <a:ext cx="191700" cy="2925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1" name="Google Shape;451;p39"/>
          <p:cNvSpPr/>
          <p:nvPr/>
        </p:nvSpPr>
        <p:spPr>
          <a:xfrm>
            <a:off x="5358384" y="2251700"/>
            <a:ext cx="66600" cy="7029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39"/>
          <p:cNvSpPr/>
          <p:nvPr/>
        </p:nvSpPr>
        <p:spPr>
          <a:xfrm>
            <a:off x="6940296" y="2239575"/>
            <a:ext cx="66600" cy="7029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9"/>
          <p:cNvSpPr/>
          <p:nvPr/>
        </p:nvSpPr>
        <p:spPr>
          <a:xfrm rot="5400000">
            <a:off x="4395938" y="1448538"/>
            <a:ext cx="66600" cy="7029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39"/>
          <p:cNvSpPr/>
          <p:nvPr/>
        </p:nvSpPr>
        <p:spPr>
          <a:xfrm rot="5400000">
            <a:off x="4395938" y="-138362"/>
            <a:ext cx="66600" cy="7029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39"/>
          <p:cNvSpPr/>
          <p:nvPr/>
        </p:nvSpPr>
        <p:spPr>
          <a:xfrm rot="2689017">
            <a:off x="4456555" y="2226673"/>
            <a:ext cx="66398" cy="702793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39"/>
          <p:cNvSpPr/>
          <p:nvPr/>
        </p:nvSpPr>
        <p:spPr>
          <a:xfrm rot="-15555">
            <a:off x="2331725" y="2761049"/>
            <a:ext cx="66301" cy="5223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39"/>
          <p:cNvSpPr/>
          <p:nvPr/>
        </p:nvSpPr>
        <p:spPr>
          <a:xfrm rot="-9965389">
            <a:off x="2528540" y="2229569"/>
            <a:ext cx="66140" cy="522422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39"/>
          <p:cNvSpPr/>
          <p:nvPr/>
        </p:nvSpPr>
        <p:spPr>
          <a:xfrm rot="5384445">
            <a:off x="5092950" y="4472016"/>
            <a:ext cx="66301" cy="5223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39"/>
          <p:cNvSpPr/>
          <p:nvPr/>
        </p:nvSpPr>
        <p:spPr>
          <a:xfrm rot="6230879">
            <a:off x="4553197" y="4269479"/>
            <a:ext cx="66431" cy="522422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39"/>
          <p:cNvSpPr txBox="1"/>
          <p:nvPr/>
        </p:nvSpPr>
        <p:spPr>
          <a:xfrm>
            <a:off x="5187775" y="4850600"/>
            <a:ext cx="7422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To OMC</a:t>
            </a:r>
            <a:endParaRPr sz="1200"/>
          </a:p>
        </p:txBody>
      </p:sp>
      <p:sp>
        <p:nvSpPr>
          <p:cNvPr id="461" name="Google Shape;461;p39"/>
          <p:cNvSpPr txBox="1"/>
          <p:nvPr/>
        </p:nvSpPr>
        <p:spPr>
          <a:xfrm>
            <a:off x="1393000" y="2887450"/>
            <a:ext cx="7029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To IMC</a:t>
            </a:r>
            <a:endParaRPr sz="1200"/>
          </a:p>
        </p:txBody>
      </p:sp>
      <p:sp>
        <p:nvSpPr>
          <p:cNvPr id="462" name="Google Shape;462;p39"/>
          <p:cNvSpPr txBox="1"/>
          <p:nvPr/>
        </p:nvSpPr>
        <p:spPr>
          <a:xfrm>
            <a:off x="5297575" y="4468050"/>
            <a:ext cx="5226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SEM</a:t>
            </a:r>
            <a:endParaRPr sz="1200"/>
          </a:p>
        </p:txBody>
      </p:sp>
      <p:sp>
        <p:nvSpPr>
          <p:cNvPr id="463" name="Google Shape;463;p39"/>
          <p:cNvSpPr txBox="1"/>
          <p:nvPr/>
        </p:nvSpPr>
        <p:spPr>
          <a:xfrm>
            <a:off x="2122050" y="3286825"/>
            <a:ext cx="5226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PRM</a:t>
            </a:r>
            <a:endParaRPr sz="1200"/>
          </a:p>
        </p:txBody>
      </p:sp>
      <p:sp>
        <p:nvSpPr>
          <p:cNvPr id="464" name="Google Shape;464;p39"/>
          <p:cNvSpPr txBox="1"/>
          <p:nvPr/>
        </p:nvSpPr>
        <p:spPr>
          <a:xfrm>
            <a:off x="4679450" y="2108900"/>
            <a:ext cx="4098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BS</a:t>
            </a:r>
            <a:endParaRPr sz="1200"/>
          </a:p>
        </p:txBody>
      </p:sp>
      <p:sp>
        <p:nvSpPr>
          <p:cNvPr id="465" name="Google Shape;465;p39"/>
          <p:cNvSpPr txBox="1"/>
          <p:nvPr/>
        </p:nvSpPr>
        <p:spPr>
          <a:xfrm>
            <a:off x="5172313" y="1965960"/>
            <a:ext cx="5727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ITMX</a:t>
            </a:r>
            <a:endParaRPr sz="1200"/>
          </a:p>
        </p:txBody>
      </p:sp>
      <p:sp>
        <p:nvSpPr>
          <p:cNvPr id="466" name="Google Shape;466;p39"/>
          <p:cNvSpPr txBox="1"/>
          <p:nvPr/>
        </p:nvSpPr>
        <p:spPr>
          <a:xfrm>
            <a:off x="6587551" y="1965475"/>
            <a:ext cx="6381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ETMX</a:t>
            </a:r>
            <a:endParaRPr sz="1200"/>
          </a:p>
        </p:txBody>
      </p:sp>
      <p:sp>
        <p:nvSpPr>
          <p:cNvPr id="467" name="Google Shape;467;p39"/>
          <p:cNvSpPr txBox="1"/>
          <p:nvPr/>
        </p:nvSpPr>
        <p:spPr>
          <a:xfrm>
            <a:off x="4761688" y="1595300"/>
            <a:ext cx="5727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ITMY</a:t>
            </a:r>
            <a:endParaRPr sz="1200"/>
          </a:p>
        </p:txBody>
      </p:sp>
      <p:sp>
        <p:nvSpPr>
          <p:cNvPr id="468" name="Google Shape;468;p39"/>
          <p:cNvSpPr txBox="1"/>
          <p:nvPr/>
        </p:nvSpPr>
        <p:spPr>
          <a:xfrm>
            <a:off x="4729001" y="150650"/>
            <a:ext cx="6381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ETMY</a:t>
            </a:r>
            <a:endParaRPr sz="1200"/>
          </a:p>
        </p:txBody>
      </p:sp>
      <p:sp>
        <p:nvSpPr>
          <p:cNvPr id="469" name="Google Shape;469;p39"/>
          <p:cNvSpPr txBox="1"/>
          <p:nvPr/>
        </p:nvSpPr>
        <p:spPr>
          <a:xfrm>
            <a:off x="4110200" y="874613"/>
            <a:ext cx="6381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40 km</a:t>
            </a:r>
            <a:endParaRPr sz="800"/>
          </a:p>
        </p:txBody>
      </p:sp>
      <p:sp>
        <p:nvSpPr>
          <p:cNvPr id="470" name="Google Shape;470;p39"/>
          <p:cNvSpPr txBox="1"/>
          <p:nvPr/>
        </p:nvSpPr>
        <p:spPr>
          <a:xfrm rot="5400000">
            <a:off x="5863588" y="2458038"/>
            <a:ext cx="6381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40 km</a:t>
            </a:r>
            <a:endParaRPr sz="800"/>
          </a:p>
        </p:txBody>
      </p:sp>
      <p:sp>
        <p:nvSpPr>
          <p:cNvPr id="471" name="Google Shape;471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472" name="Google Shape;472;p39"/>
          <p:cNvSpPr txBox="1"/>
          <p:nvPr/>
        </p:nvSpPr>
        <p:spPr>
          <a:xfrm>
            <a:off x="5324125" y="3147663"/>
            <a:ext cx="5193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SE2</a:t>
            </a:r>
            <a:endParaRPr sz="1200"/>
          </a:p>
        </p:txBody>
      </p:sp>
      <p:sp>
        <p:nvSpPr>
          <p:cNvPr id="473" name="Google Shape;473;p39"/>
          <p:cNvSpPr txBox="1"/>
          <p:nvPr/>
        </p:nvSpPr>
        <p:spPr>
          <a:xfrm>
            <a:off x="3858400" y="4384988"/>
            <a:ext cx="5193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SE3</a:t>
            </a:r>
            <a:endParaRPr sz="1200"/>
          </a:p>
        </p:txBody>
      </p:sp>
      <p:sp>
        <p:nvSpPr>
          <p:cNvPr id="474" name="Google Shape;474;p39"/>
          <p:cNvSpPr txBox="1"/>
          <p:nvPr/>
        </p:nvSpPr>
        <p:spPr>
          <a:xfrm>
            <a:off x="3886200" y="3058838"/>
            <a:ext cx="5193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PR2</a:t>
            </a:r>
            <a:endParaRPr sz="1200"/>
          </a:p>
        </p:txBody>
      </p:sp>
      <p:sp>
        <p:nvSpPr>
          <p:cNvPr id="475" name="Google Shape;475;p39"/>
          <p:cNvSpPr txBox="1"/>
          <p:nvPr/>
        </p:nvSpPr>
        <p:spPr>
          <a:xfrm>
            <a:off x="2057400" y="2252438"/>
            <a:ext cx="5193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PR3</a:t>
            </a:r>
            <a:endParaRPr sz="1200"/>
          </a:p>
        </p:txBody>
      </p:sp>
      <p:sp>
        <p:nvSpPr>
          <p:cNvPr id="476" name="Google Shape;476;p39"/>
          <p:cNvSpPr/>
          <p:nvPr/>
        </p:nvSpPr>
        <p:spPr>
          <a:xfrm>
            <a:off x="4032500" y="89700"/>
            <a:ext cx="1265100" cy="110460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39"/>
          <p:cNvSpPr/>
          <p:nvPr/>
        </p:nvSpPr>
        <p:spPr>
          <a:xfrm>
            <a:off x="5965200" y="2013150"/>
            <a:ext cx="1265100" cy="110460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39"/>
          <p:cNvSpPr/>
          <p:nvPr/>
        </p:nvSpPr>
        <p:spPr>
          <a:xfrm>
            <a:off x="1458000" y="1965950"/>
            <a:ext cx="4507200" cy="3148800"/>
          </a:xfrm>
          <a:prstGeom prst="corner">
            <a:avLst>
              <a:gd name="adj1" fmla="val 66652"/>
              <a:gd name="adj2" fmla="val 116528"/>
            </a:avLst>
          </a:prstGeom>
          <a:solidFill>
            <a:srgbClr val="FFFFFF">
              <a:alpha val="8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479" name="Google Shape;479;p39"/>
          <p:cNvSpPr/>
          <p:nvPr/>
        </p:nvSpPr>
        <p:spPr>
          <a:xfrm>
            <a:off x="3886200" y="1194300"/>
            <a:ext cx="1411500" cy="7716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39"/>
          <p:cNvSpPr/>
          <p:nvPr/>
        </p:nvSpPr>
        <p:spPr>
          <a:xfrm>
            <a:off x="5187775" y="1965950"/>
            <a:ext cx="777300" cy="10536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39"/>
          <p:cNvSpPr txBox="1"/>
          <p:nvPr/>
        </p:nvSpPr>
        <p:spPr>
          <a:xfrm>
            <a:off x="6103150" y="168350"/>
            <a:ext cx="2886900" cy="32007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Nunito"/>
                <a:ea typeface="Nunito"/>
                <a:cs typeface="Nunito"/>
                <a:sym typeface="Nunito"/>
              </a:rPr>
              <a:t>ITMs</a:t>
            </a:r>
            <a:endParaRPr sz="1800"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 b="1">
                <a:latin typeface="Nunito"/>
                <a:ea typeface="Nunito"/>
                <a:cs typeface="Nunito"/>
                <a:sym typeface="Nunito"/>
              </a:rPr>
              <a:t>Actuators</a:t>
            </a:r>
            <a:r>
              <a:rPr lang="en" sz="1600" b="1">
                <a:latin typeface="Nunito"/>
                <a:ea typeface="Nunito"/>
                <a:cs typeface="Nunito"/>
                <a:sym typeface="Nunito"/>
              </a:rPr>
              <a:t>: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  Ring heater (RH) + front-surface ring heater (FRH)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 b="1">
                <a:latin typeface="Nunito"/>
                <a:ea typeface="Nunito"/>
                <a:cs typeface="Nunito"/>
                <a:sym typeface="Nunito"/>
              </a:rPr>
              <a:t>Function: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  Corrects ITM surface deformation </a:t>
            </a:r>
            <a:r>
              <a:rPr lang="en" i="1">
                <a:latin typeface="Nunito"/>
                <a:ea typeface="Nunito"/>
                <a:cs typeface="Nunito"/>
                <a:sym typeface="Nunito"/>
              </a:rPr>
              <a:t>and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 substrate lens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457200" lvl="0" indent="-311150" algn="l" rtl="0"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300"/>
              <a:buFont typeface="Nunito"/>
              <a:buChar char="-"/>
            </a:pPr>
            <a:r>
              <a:rPr lang="en" sz="130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Subsumes functionality of compensation plates (CPs)</a:t>
            </a:r>
            <a:endParaRPr sz="1300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1150" algn="l" rtl="0">
              <a:spcBef>
                <a:spcPts val="500"/>
              </a:spcBef>
              <a:spcAft>
                <a:spcPts val="0"/>
              </a:spcAft>
              <a:buSzPts val="1300"/>
              <a:buFont typeface="Nunito"/>
              <a:buChar char="-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All </a:t>
            </a:r>
            <a:r>
              <a:rPr lang="en" sz="1300" i="1">
                <a:latin typeface="Nunito"/>
                <a:ea typeface="Nunito"/>
                <a:cs typeface="Nunito"/>
                <a:sym typeface="Nunito"/>
              </a:rPr>
              <a:t>higher-order</a:t>
            </a:r>
            <a:r>
              <a:rPr lang="en" sz="1300">
                <a:latin typeface="Nunito"/>
                <a:ea typeface="Nunito"/>
                <a:cs typeface="Nunito"/>
                <a:sym typeface="Nunito"/>
              </a:rPr>
              <a:t> mismatch with PRC / SEC corrected here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04800" algn="l" rtl="0">
              <a:spcBef>
                <a:spcPts val="500"/>
              </a:spcBef>
              <a:spcAft>
                <a:spcPts val="0"/>
              </a:spcAft>
              <a:buSzPts val="1200"/>
              <a:buChar char="-"/>
            </a:pPr>
            <a:r>
              <a:rPr lang="en" sz="1300" b="1">
                <a:latin typeface="Nunito"/>
                <a:ea typeface="Nunito"/>
                <a:cs typeface="Nunito"/>
                <a:sym typeface="Nunito"/>
              </a:rPr>
              <a:t>Requires major new R&amp;D;</a:t>
            </a:r>
            <a:r>
              <a:rPr lang="en" sz="1300">
                <a:latin typeface="Nunito"/>
                <a:ea typeface="Nunito"/>
                <a:cs typeface="Nunito"/>
                <a:sym typeface="Nunito"/>
              </a:rPr>
              <a:t> under development for A# (</a:t>
            </a:r>
            <a:r>
              <a:rPr lang="en" sz="1300" u="sng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G2300032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en" sz="13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5"/>
              </a:rPr>
              <a:t>G2300506</a:t>
            </a:r>
            <a:r>
              <a:rPr lang="en" sz="1300">
                <a:latin typeface="Nunito"/>
                <a:ea typeface="Nunito"/>
                <a:cs typeface="Nunito"/>
                <a:sym typeface="Nunito"/>
              </a:rPr>
              <a:t>)</a:t>
            </a:r>
            <a:endParaRPr sz="1300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82" name="Google Shape;482;p39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3362400" cy="13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Baseline </a:t>
            </a:r>
            <a:r>
              <a:rPr lang="en"/>
              <a:t>v</a:t>
            </a:r>
            <a:r>
              <a:rPr lang="en">
                <a:solidFill>
                  <a:schemeClr val="dk1"/>
                </a:solidFill>
              </a:rPr>
              <a:t>ision </a:t>
            </a:r>
            <a:r>
              <a:rPr lang="en"/>
              <a:t>of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</a:t>
            </a:r>
            <a:r>
              <a:rPr lang="en">
                <a:solidFill>
                  <a:schemeClr val="dk1"/>
                </a:solidFill>
              </a:rPr>
              <a:t>avefront </a:t>
            </a:r>
            <a:r>
              <a:rPr lang="en"/>
              <a:t>control</a:t>
            </a:r>
            <a:r>
              <a:rPr lang="en">
                <a:solidFill>
                  <a:schemeClr val="dk1"/>
                </a:solidFill>
              </a:rPr>
              <a:t> in </a:t>
            </a:r>
            <a:r>
              <a:rPr lang="en"/>
              <a:t>c</a:t>
            </a:r>
            <a:r>
              <a:rPr lang="en">
                <a:solidFill>
                  <a:schemeClr val="dk1"/>
                </a:solidFill>
              </a:rPr>
              <a:t>ore </a:t>
            </a:r>
            <a:r>
              <a:rPr lang="en"/>
              <a:t>i</a:t>
            </a:r>
            <a:r>
              <a:rPr lang="en">
                <a:solidFill>
                  <a:schemeClr val="dk1"/>
                </a:solidFill>
              </a:rPr>
              <a:t>nterferometer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40"/>
          <p:cNvSpPr/>
          <p:nvPr/>
        </p:nvSpPr>
        <p:spPr>
          <a:xfrm>
            <a:off x="-8250" y="0"/>
            <a:ext cx="9144000" cy="514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88" name="Google Shape;488;p40"/>
          <p:cNvCxnSpPr>
            <a:stCxn id="489" idx="3"/>
            <a:endCxn id="490" idx="1"/>
          </p:cNvCxnSpPr>
          <p:nvPr/>
        </p:nvCxnSpPr>
        <p:spPr>
          <a:xfrm>
            <a:off x="5619775" y="2590113"/>
            <a:ext cx="112560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1" name="Google Shape;491;p40"/>
          <p:cNvCxnSpPr/>
          <p:nvPr/>
        </p:nvCxnSpPr>
        <p:spPr>
          <a:xfrm>
            <a:off x="6106425" y="2590038"/>
            <a:ext cx="157800" cy="0"/>
          </a:xfrm>
          <a:prstGeom prst="straightConnector1">
            <a:avLst/>
          </a:prstGeom>
          <a:noFill/>
          <a:ln w="1143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2" name="Google Shape;492;p40"/>
          <p:cNvCxnSpPr/>
          <p:nvPr/>
        </p:nvCxnSpPr>
        <p:spPr>
          <a:xfrm>
            <a:off x="6106375" y="2470113"/>
            <a:ext cx="0" cy="24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3" name="Google Shape;493;p40"/>
          <p:cNvCxnSpPr/>
          <p:nvPr/>
        </p:nvCxnSpPr>
        <p:spPr>
          <a:xfrm>
            <a:off x="6258775" y="2470113"/>
            <a:ext cx="0" cy="24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4" name="Google Shape;494;p40"/>
          <p:cNvCxnSpPr>
            <a:stCxn id="495" idx="3"/>
            <a:endCxn id="496" idx="1"/>
          </p:cNvCxnSpPr>
          <p:nvPr/>
        </p:nvCxnSpPr>
        <p:spPr>
          <a:xfrm>
            <a:off x="4430288" y="443750"/>
            <a:ext cx="0" cy="11256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7" name="Google Shape;497;p40"/>
          <p:cNvCxnSpPr/>
          <p:nvPr/>
        </p:nvCxnSpPr>
        <p:spPr>
          <a:xfrm rot="5400000">
            <a:off x="4351463" y="1009300"/>
            <a:ext cx="157800" cy="0"/>
          </a:xfrm>
          <a:prstGeom prst="straightConnector1">
            <a:avLst/>
          </a:prstGeom>
          <a:noFill/>
          <a:ln w="1143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8" name="Google Shape;498;p40"/>
          <p:cNvCxnSpPr/>
          <p:nvPr/>
        </p:nvCxnSpPr>
        <p:spPr>
          <a:xfrm>
            <a:off x="4430288" y="810350"/>
            <a:ext cx="0" cy="24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9" name="Google Shape;499;p40"/>
          <p:cNvCxnSpPr/>
          <p:nvPr/>
        </p:nvCxnSpPr>
        <p:spPr>
          <a:xfrm>
            <a:off x="4430288" y="962750"/>
            <a:ext cx="0" cy="24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0" name="Google Shape;500;p40"/>
          <p:cNvCxnSpPr>
            <a:stCxn id="496" idx="3"/>
            <a:endCxn id="501" idx="1"/>
          </p:cNvCxnSpPr>
          <p:nvPr/>
        </p:nvCxnSpPr>
        <p:spPr>
          <a:xfrm flipH="1">
            <a:off x="4428188" y="1891675"/>
            <a:ext cx="2100" cy="6213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2" name="Google Shape;502;p40"/>
          <p:cNvCxnSpPr>
            <a:stCxn id="489" idx="1"/>
            <a:endCxn id="501" idx="3"/>
          </p:cNvCxnSpPr>
          <p:nvPr/>
        </p:nvCxnSpPr>
        <p:spPr>
          <a:xfrm flipH="1">
            <a:off x="4659475" y="2590113"/>
            <a:ext cx="638100" cy="18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3" name="Google Shape;503;p40"/>
          <p:cNvCxnSpPr>
            <a:stCxn id="504" idx="1"/>
            <a:endCxn id="501" idx="3"/>
          </p:cNvCxnSpPr>
          <p:nvPr/>
        </p:nvCxnSpPr>
        <p:spPr>
          <a:xfrm rot="10800000">
            <a:off x="4614840" y="2667941"/>
            <a:ext cx="3600" cy="17595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5" name="Google Shape;505;p40"/>
          <p:cNvCxnSpPr>
            <a:stCxn id="504" idx="1"/>
            <a:endCxn id="506" idx="3"/>
          </p:cNvCxnSpPr>
          <p:nvPr/>
        </p:nvCxnSpPr>
        <p:spPr>
          <a:xfrm rot="10800000" flipH="1">
            <a:off x="4618440" y="3322841"/>
            <a:ext cx="519300" cy="11046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7" name="Google Shape;507;p40"/>
          <p:cNvCxnSpPr>
            <a:stCxn id="508" idx="1"/>
            <a:endCxn id="506" idx="3"/>
          </p:cNvCxnSpPr>
          <p:nvPr/>
        </p:nvCxnSpPr>
        <p:spPr>
          <a:xfrm rot="10800000" flipH="1">
            <a:off x="5126102" y="3322738"/>
            <a:ext cx="11400" cy="13044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9" name="Google Shape;509;p40"/>
          <p:cNvCxnSpPr>
            <a:stCxn id="510" idx="1"/>
            <a:endCxn id="501" idx="1"/>
          </p:cNvCxnSpPr>
          <p:nvPr/>
        </p:nvCxnSpPr>
        <p:spPr>
          <a:xfrm>
            <a:off x="2670792" y="2511784"/>
            <a:ext cx="1757400" cy="12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1" name="Google Shape;511;p40"/>
          <p:cNvCxnSpPr>
            <a:stCxn id="510" idx="1"/>
            <a:endCxn id="512" idx="3"/>
          </p:cNvCxnSpPr>
          <p:nvPr/>
        </p:nvCxnSpPr>
        <p:spPr>
          <a:xfrm>
            <a:off x="2670792" y="2511784"/>
            <a:ext cx="1104600" cy="5193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3" name="Google Shape;513;p40"/>
          <p:cNvCxnSpPr>
            <a:stCxn id="514" idx="1"/>
            <a:endCxn id="512" idx="3"/>
          </p:cNvCxnSpPr>
          <p:nvPr/>
        </p:nvCxnSpPr>
        <p:spPr>
          <a:xfrm>
            <a:off x="2471096" y="3019445"/>
            <a:ext cx="1304400" cy="114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5" name="Google Shape;515;p40"/>
          <p:cNvSpPr/>
          <p:nvPr/>
        </p:nvSpPr>
        <p:spPr>
          <a:xfrm>
            <a:off x="5045202" y="4802638"/>
            <a:ext cx="155400" cy="219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40"/>
          <p:cNvSpPr/>
          <p:nvPr/>
        </p:nvSpPr>
        <p:spPr>
          <a:xfrm rot="5400000">
            <a:off x="2108245" y="2912363"/>
            <a:ext cx="155400" cy="219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40"/>
          <p:cNvSpPr/>
          <p:nvPr/>
        </p:nvSpPr>
        <p:spPr>
          <a:xfrm rot="-9970632">
            <a:off x="2497547" y="2285853"/>
            <a:ext cx="175791" cy="409861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40"/>
          <p:cNvSpPr/>
          <p:nvPr/>
        </p:nvSpPr>
        <p:spPr>
          <a:xfrm rot="-10030443">
            <a:off x="3773234" y="2845527"/>
            <a:ext cx="175683" cy="409919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40"/>
          <p:cNvSpPr/>
          <p:nvPr/>
        </p:nvSpPr>
        <p:spPr>
          <a:xfrm rot="10800000">
            <a:off x="2295596" y="2814545"/>
            <a:ext cx="175500" cy="4098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40"/>
          <p:cNvSpPr/>
          <p:nvPr/>
        </p:nvSpPr>
        <p:spPr>
          <a:xfrm rot="2700000">
            <a:off x="4389328" y="2320288"/>
            <a:ext cx="265165" cy="572756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40"/>
          <p:cNvSpPr/>
          <p:nvPr/>
        </p:nvSpPr>
        <p:spPr>
          <a:xfrm rot="5400000">
            <a:off x="4269188" y="1444225"/>
            <a:ext cx="322200" cy="5727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40"/>
          <p:cNvSpPr/>
          <p:nvPr/>
        </p:nvSpPr>
        <p:spPr>
          <a:xfrm rot="5400000">
            <a:off x="4269188" y="-3700"/>
            <a:ext cx="322200" cy="5727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40"/>
          <p:cNvSpPr/>
          <p:nvPr/>
        </p:nvSpPr>
        <p:spPr>
          <a:xfrm>
            <a:off x="5297575" y="2303763"/>
            <a:ext cx="322200" cy="5727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40"/>
          <p:cNvSpPr/>
          <p:nvPr/>
        </p:nvSpPr>
        <p:spPr>
          <a:xfrm>
            <a:off x="6745500" y="2303763"/>
            <a:ext cx="322200" cy="5727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40"/>
          <p:cNvSpPr/>
          <p:nvPr/>
        </p:nvSpPr>
        <p:spPr>
          <a:xfrm rot="6169557">
            <a:off x="5069302" y="3032198"/>
            <a:ext cx="175683" cy="409919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40"/>
          <p:cNvSpPr/>
          <p:nvPr/>
        </p:nvSpPr>
        <p:spPr>
          <a:xfrm rot="6229368">
            <a:off x="4509544" y="4307861"/>
            <a:ext cx="175791" cy="409861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40"/>
          <p:cNvSpPr/>
          <p:nvPr/>
        </p:nvSpPr>
        <p:spPr>
          <a:xfrm rot="5400000">
            <a:off x="5038352" y="4509988"/>
            <a:ext cx="175500" cy="4098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18" name="Google Shape;518;p40"/>
          <p:cNvCxnSpPr>
            <a:stCxn id="496" idx="1"/>
            <a:endCxn id="496" idx="3"/>
          </p:cNvCxnSpPr>
          <p:nvPr/>
        </p:nvCxnSpPr>
        <p:spPr>
          <a:xfrm>
            <a:off x="4430288" y="1569475"/>
            <a:ext cx="0" cy="322200"/>
          </a:xfrm>
          <a:prstGeom prst="straightConnector1">
            <a:avLst/>
          </a:prstGeom>
          <a:noFill/>
          <a:ln w="76200" cap="flat" cmpd="sng">
            <a:solidFill>
              <a:srgbClr val="EA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9" name="Google Shape;519;p40"/>
          <p:cNvCxnSpPr>
            <a:stCxn id="489" idx="1"/>
            <a:endCxn id="489" idx="3"/>
          </p:cNvCxnSpPr>
          <p:nvPr/>
        </p:nvCxnSpPr>
        <p:spPr>
          <a:xfrm>
            <a:off x="5297575" y="2590113"/>
            <a:ext cx="322200" cy="0"/>
          </a:xfrm>
          <a:prstGeom prst="straightConnector1">
            <a:avLst/>
          </a:prstGeom>
          <a:noFill/>
          <a:ln w="76200" cap="flat" cmpd="sng">
            <a:solidFill>
              <a:srgbClr val="EA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0" name="Google Shape;520;p40"/>
          <p:cNvCxnSpPr>
            <a:stCxn id="514" idx="3"/>
            <a:endCxn id="514" idx="1"/>
          </p:cNvCxnSpPr>
          <p:nvPr/>
        </p:nvCxnSpPr>
        <p:spPr>
          <a:xfrm>
            <a:off x="2295596" y="3019445"/>
            <a:ext cx="175500" cy="0"/>
          </a:xfrm>
          <a:prstGeom prst="straightConnector1">
            <a:avLst/>
          </a:prstGeom>
          <a:noFill/>
          <a:ln w="76200" cap="flat" cmpd="sng">
            <a:solidFill>
              <a:srgbClr val="EA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1" name="Google Shape;521;p40"/>
          <p:cNvCxnSpPr>
            <a:stCxn id="508" idx="1"/>
            <a:endCxn id="508" idx="3"/>
          </p:cNvCxnSpPr>
          <p:nvPr/>
        </p:nvCxnSpPr>
        <p:spPr>
          <a:xfrm>
            <a:off x="5126102" y="4627138"/>
            <a:ext cx="0" cy="175500"/>
          </a:xfrm>
          <a:prstGeom prst="straightConnector1">
            <a:avLst/>
          </a:prstGeom>
          <a:noFill/>
          <a:ln w="76200" cap="flat" cmpd="sng">
            <a:solidFill>
              <a:srgbClr val="EA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2" name="Google Shape;522;p40"/>
          <p:cNvCxnSpPr>
            <a:stCxn id="517" idx="1"/>
            <a:endCxn id="517" idx="3"/>
          </p:cNvCxnSpPr>
          <p:nvPr/>
        </p:nvCxnSpPr>
        <p:spPr>
          <a:xfrm>
            <a:off x="4428160" y="2512916"/>
            <a:ext cx="187500" cy="187500"/>
          </a:xfrm>
          <a:prstGeom prst="straightConnector1">
            <a:avLst/>
          </a:prstGeom>
          <a:noFill/>
          <a:ln w="76200" cap="flat" cmpd="sng">
            <a:solidFill>
              <a:srgbClr val="EA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3" name="Google Shape;523;p40"/>
          <p:cNvSpPr/>
          <p:nvPr/>
        </p:nvSpPr>
        <p:spPr>
          <a:xfrm rot="6399565">
            <a:off x="4530863" y="2441976"/>
            <a:ext cx="82670" cy="246961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40"/>
          <p:cNvSpPr/>
          <p:nvPr/>
        </p:nvSpPr>
        <p:spPr>
          <a:xfrm rot="6351562">
            <a:off x="4671575" y="2580294"/>
            <a:ext cx="82334" cy="45704"/>
          </a:xfrm>
          <a:prstGeom prst="rtTriangle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5" name="Google Shape;52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622336" y="2194463"/>
            <a:ext cx="283464" cy="35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622336" y="2634713"/>
            <a:ext cx="283464" cy="35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 flipH="1">
            <a:off x="4069611" y="1238013"/>
            <a:ext cx="283464" cy="35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509886" y="1238013"/>
            <a:ext cx="283464" cy="3566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9" name="Google Shape;529;p40"/>
          <p:cNvGrpSpPr/>
          <p:nvPr/>
        </p:nvGrpSpPr>
        <p:grpSpPr>
          <a:xfrm>
            <a:off x="6551525" y="2194463"/>
            <a:ext cx="191700" cy="323225"/>
            <a:chOff x="6969775" y="960650"/>
            <a:chExt cx="191700" cy="323225"/>
          </a:xfrm>
        </p:grpSpPr>
        <p:pic>
          <p:nvPicPr>
            <p:cNvPr id="530" name="Google Shape;530;p40"/>
            <p:cNvPicPr preferRelativeResize="0"/>
            <p:nvPr/>
          </p:nvPicPr>
          <p:blipFill rotWithShape="1">
            <a:blip r:embed="rId3">
              <a:alphaModFix/>
            </a:blip>
            <a:srcRect l="37717" b="11964"/>
            <a:stretch/>
          </p:blipFill>
          <p:spPr>
            <a:xfrm>
              <a:off x="6984800" y="960650"/>
              <a:ext cx="176550" cy="313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1" name="Google Shape;531;p40"/>
            <p:cNvSpPr/>
            <p:nvPr/>
          </p:nvSpPr>
          <p:spPr>
            <a:xfrm>
              <a:off x="6969775" y="991375"/>
              <a:ext cx="191700" cy="2925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40"/>
          <p:cNvGrpSpPr/>
          <p:nvPr/>
        </p:nvGrpSpPr>
        <p:grpSpPr>
          <a:xfrm rot="10800000" flipH="1">
            <a:off x="6551525" y="2662538"/>
            <a:ext cx="191700" cy="323225"/>
            <a:chOff x="6969775" y="960650"/>
            <a:chExt cx="191700" cy="323225"/>
          </a:xfrm>
        </p:grpSpPr>
        <p:pic>
          <p:nvPicPr>
            <p:cNvPr id="533" name="Google Shape;533;p40"/>
            <p:cNvPicPr preferRelativeResize="0"/>
            <p:nvPr/>
          </p:nvPicPr>
          <p:blipFill rotWithShape="1">
            <a:blip r:embed="rId3">
              <a:alphaModFix/>
            </a:blip>
            <a:srcRect l="37717" b="11964"/>
            <a:stretch/>
          </p:blipFill>
          <p:spPr>
            <a:xfrm>
              <a:off x="6984800" y="960650"/>
              <a:ext cx="176550" cy="313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4" name="Google Shape;534;p40"/>
            <p:cNvSpPr/>
            <p:nvPr/>
          </p:nvSpPr>
          <p:spPr>
            <a:xfrm>
              <a:off x="6969775" y="991375"/>
              <a:ext cx="191700" cy="2925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5" name="Google Shape;535;p40"/>
          <p:cNvGrpSpPr/>
          <p:nvPr/>
        </p:nvGrpSpPr>
        <p:grpSpPr>
          <a:xfrm rot="5400000" flipH="1">
            <a:off x="4572450" y="382293"/>
            <a:ext cx="191700" cy="323225"/>
            <a:chOff x="6969775" y="960650"/>
            <a:chExt cx="191700" cy="323225"/>
          </a:xfrm>
        </p:grpSpPr>
        <p:pic>
          <p:nvPicPr>
            <p:cNvPr id="536" name="Google Shape;536;p40"/>
            <p:cNvPicPr preferRelativeResize="0"/>
            <p:nvPr/>
          </p:nvPicPr>
          <p:blipFill rotWithShape="1">
            <a:blip r:embed="rId3">
              <a:alphaModFix/>
            </a:blip>
            <a:srcRect l="37717" b="11964"/>
            <a:stretch/>
          </p:blipFill>
          <p:spPr>
            <a:xfrm>
              <a:off x="6984800" y="960650"/>
              <a:ext cx="176550" cy="313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7" name="Google Shape;537;p40"/>
            <p:cNvSpPr/>
            <p:nvPr/>
          </p:nvSpPr>
          <p:spPr>
            <a:xfrm>
              <a:off x="6969775" y="991375"/>
              <a:ext cx="191700" cy="2925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8" name="Google Shape;538;p40"/>
          <p:cNvGrpSpPr/>
          <p:nvPr/>
        </p:nvGrpSpPr>
        <p:grpSpPr>
          <a:xfrm rot="-5400000">
            <a:off x="4098267" y="382293"/>
            <a:ext cx="191700" cy="323225"/>
            <a:chOff x="6969775" y="960650"/>
            <a:chExt cx="191700" cy="323225"/>
          </a:xfrm>
        </p:grpSpPr>
        <p:pic>
          <p:nvPicPr>
            <p:cNvPr id="539" name="Google Shape;539;p40"/>
            <p:cNvPicPr preferRelativeResize="0"/>
            <p:nvPr/>
          </p:nvPicPr>
          <p:blipFill rotWithShape="1">
            <a:blip r:embed="rId3">
              <a:alphaModFix/>
            </a:blip>
            <a:srcRect l="37717" b="11964"/>
            <a:stretch/>
          </p:blipFill>
          <p:spPr>
            <a:xfrm>
              <a:off x="6984800" y="960650"/>
              <a:ext cx="176550" cy="313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0" name="Google Shape;540;p40"/>
            <p:cNvSpPr/>
            <p:nvPr/>
          </p:nvSpPr>
          <p:spPr>
            <a:xfrm>
              <a:off x="6969775" y="991375"/>
              <a:ext cx="191700" cy="2925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1" name="Google Shape;541;p40"/>
          <p:cNvSpPr/>
          <p:nvPr/>
        </p:nvSpPr>
        <p:spPr>
          <a:xfrm>
            <a:off x="5358384" y="2251700"/>
            <a:ext cx="66600" cy="7029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40"/>
          <p:cNvSpPr/>
          <p:nvPr/>
        </p:nvSpPr>
        <p:spPr>
          <a:xfrm>
            <a:off x="6940296" y="2239575"/>
            <a:ext cx="66600" cy="7029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40"/>
          <p:cNvSpPr/>
          <p:nvPr/>
        </p:nvSpPr>
        <p:spPr>
          <a:xfrm rot="5400000">
            <a:off x="4395938" y="1448538"/>
            <a:ext cx="66600" cy="7029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40"/>
          <p:cNvSpPr/>
          <p:nvPr/>
        </p:nvSpPr>
        <p:spPr>
          <a:xfrm rot="5400000">
            <a:off x="4395938" y="-138362"/>
            <a:ext cx="66600" cy="7029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40"/>
          <p:cNvSpPr/>
          <p:nvPr/>
        </p:nvSpPr>
        <p:spPr>
          <a:xfrm rot="2689017">
            <a:off x="4456555" y="2226673"/>
            <a:ext cx="66398" cy="702793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40"/>
          <p:cNvSpPr/>
          <p:nvPr/>
        </p:nvSpPr>
        <p:spPr>
          <a:xfrm rot="-15555">
            <a:off x="2331725" y="2761049"/>
            <a:ext cx="66301" cy="5223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40"/>
          <p:cNvSpPr/>
          <p:nvPr/>
        </p:nvSpPr>
        <p:spPr>
          <a:xfrm rot="-9965389">
            <a:off x="2528540" y="2229569"/>
            <a:ext cx="66140" cy="522422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40"/>
          <p:cNvSpPr/>
          <p:nvPr/>
        </p:nvSpPr>
        <p:spPr>
          <a:xfrm rot="5384445">
            <a:off x="5092950" y="4472016"/>
            <a:ext cx="66301" cy="5223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40"/>
          <p:cNvSpPr/>
          <p:nvPr/>
        </p:nvSpPr>
        <p:spPr>
          <a:xfrm rot="6230879">
            <a:off x="4553197" y="4269479"/>
            <a:ext cx="66431" cy="522422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40"/>
          <p:cNvSpPr txBox="1"/>
          <p:nvPr/>
        </p:nvSpPr>
        <p:spPr>
          <a:xfrm>
            <a:off x="5187775" y="4850600"/>
            <a:ext cx="7422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To OMC</a:t>
            </a:r>
            <a:endParaRPr sz="1200"/>
          </a:p>
        </p:txBody>
      </p:sp>
      <p:sp>
        <p:nvSpPr>
          <p:cNvPr id="551" name="Google Shape;551;p40"/>
          <p:cNvSpPr txBox="1"/>
          <p:nvPr/>
        </p:nvSpPr>
        <p:spPr>
          <a:xfrm>
            <a:off x="1393000" y="2887450"/>
            <a:ext cx="7029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To IMC</a:t>
            </a:r>
            <a:endParaRPr sz="1200"/>
          </a:p>
        </p:txBody>
      </p:sp>
      <p:sp>
        <p:nvSpPr>
          <p:cNvPr id="552" name="Google Shape;552;p40"/>
          <p:cNvSpPr txBox="1"/>
          <p:nvPr/>
        </p:nvSpPr>
        <p:spPr>
          <a:xfrm>
            <a:off x="5297575" y="4468050"/>
            <a:ext cx="5226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SEM</a:t>
            </a:r>
            <a:endParaRPr sz="1200"/>
          </a:p>
        </p:txBody>
      </p:sp>
      <p:sp>
        <p:nvSpPr>
          <p:cNvPr id="553" name="Google Shape;553;p40"/>
          <p:cNvSpPr txBox="1"/>
          <p:nvPr/>
        </p:nvSpPr>
        <p:spPr>
          <a:xfrm>
            <a:off x="2122050" y="3286825"/>
            <a:ext cx="5226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PRM</a:t>
            </a:r>
            <a:endParaRPr sz="1200"/>
          </a:p>
        </p:txBody>
      </p:sp>
      <p:sp>
        <p:nvSpPr>
          <p:cNvPr id="554" name="Google Shape;554;p40"/>
          <p:cNvSpPr txBox="1"/>
          <p:nvPr/>
        </p:nvSpPr>
        <p:spPr>
          <a:xfrm>
            <a:off x="4679450" y="2108900"/>
            <a:ext cx="4098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BS</a:t>
            </a:r>
            <a:endParaRPr sz="1200"/>
          </a:p>
        </p:txBody>
      </p:sp>
      <p:sp>
        <p:nvSpPr>
          <p:cNvPr id="555" name="Google Shape;555;p40"/>
          <p:cNvSpPr txBox="1"/>
          <p:nvPr/>
        </p:nvSpPr>
        <p:spPr>
          <a:xfrm>
            <a:off x="5172313" y="1965960"/>
            <a:ext cx="5727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ITMX</a:t>
            </a:r>
            <a:endParaRPr sz="1200"/>
          </a:p>
        </p:txBody>
      </p:sp>
      <p:sp>
        <p:nvSpPr>
          <p:cNvPr id="556" name="Google Shape;556;p40"/>
          <p:cNvSpPr txBox="1"/>
          <p:nvPr/>
        </p:nvSpPr>
        <p:spPr>
          <a:xfrm>
            <a:off x="6587551" y="1965475"/>
            <a:ext cx="6381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ETMX</a:t>
            </a:r>
            <a:endParaRPr sz="1200"/>
          </a:p>
        </p:txBody>
      </p:sp>
      <p:sp>
        <p:nvSpPr>
          <p:cNvPr id="557" name="Google Shape;557;p40"/>
          <p:cNvSpPr txBox="1"/>
          <p:nvPr/>
        </p:nvSpPr>
        <p:spPr>
          <a:xfrm>
            <a:off x="4761688" y="1595300"/>
            <a:ext cx="5727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ITMY</a:t>
            </a:r>
            <a:endParaRPr sz="1200"/>
          </a:p>
        </p:txBody>
      </p:sp>
      <p:sp>
        <p:nvSpPr>
          <p:cNvPr id="558" name="Google Shape;558;p40"/>
          <p:cNvSpPr txBox="1"/>
          <p:nvPr/>
        </p:nvSpPr>
        <p:spPr>
          <a:xfrm>
            <a:off x="4729001" y="150650"/>
            <a:ext cx="6381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ETMY</a:t>
            </a:r>
            <a:endParaRPr sz="1200"/>
          </a:p>
        </p:txBody>
      </p:sp>
      <p:sp>
        <p:nvSpPr>
          <p:cNvPr id="559" name="Google Shape;559;p40"/>
          <p:cNvSpPr txBox="1"/>
          <p:nvPr/>
        </p:nvSpPr>
        <p:spPr>
          <a:xfrm>
            <a:off x="4110200" y="874613"/>
            <a:ext cx="6381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40 km</a:t>
            </a:r>
            <a:endParaRPr sz="800"/>
          </a:p>
        </p:txBody>
      </p:sp>
      <p:sp>
        <p:nvSpPr>
          <p:cNvPr id="560" name="Google Shape;560;p40"/>
          <p:cNvSpPr txBox="1"/>
          <p:nvPr/>
        </p:nvSpPr>
        <p:spPr>
          <a:xfrm rot="5400000">
            <a:off x="5863588" y="2458038"/>
            <a:ext cx="6381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40 km</a:t>
            </a:r>
            <a:endParaRPr sz="800"/>
          </a:p>
        </p:txBody>
      </p:sp>
      <p:sp>
        <p:nvSpPr>
          <p:cNvPr id="561" name="Google Shape;561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562" name="Google Shape;562;p40"/>
          <p:cNvSpPr txBox="1"/>
          <p:nvPr/>
        </p:nvSpPr>
        <p:spPr>
          <a:xfrm>
            <a:off x="5324125" y="3147663"/>
            <a:ext cx="5193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SE2</a:t>
            </a:r>
            <a:endParaRPr sz="1200"/>
          </a:p>
        </p:txBody>
      </p:sp>
      <p:sp>
        <p:nvSpPr>
          <p:cNvPr id="563" name="Google Shape;563;p40"/>
          <p:cNvSpPr txBox="1"/>
          <p:nvPr/>
        </p:nvSpPr>
        <p:spPr>
          <a:xfrm>
            <a:off x="3858400" y="4384988"/>
            <a:ext cx="5193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SE3</a:t>
            </a:r>
            <a:endParaRPr sz="1200"/>
          </a:p>
        </p:txBody>
      </p:sp>
      <p:sp>
        <p:nvSpPr>
          <p:cNvPr id="564" name="Google Shape;564;p40"/>
          <p:cNvSpPr txBox="1"/>
          <p:nvPr/>
        </p:nvSpPr>
        <p:spPr>
          <a:xfrm>
            <a:off x="3886200" y="3058838"/>
            <a:ext cx="5193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PR2</a:t>
            </a:r>
            <a:endParaRPr sz="1200"/>
          </a:p>
        </p:txBody>
      </p:sp>
      <p:sp>
        <p:nvSpPr>
          <p:cNvPr id="565" name="Google Shape;565;p40"/>
          <p:cNvSpPr txBox="1"/>
          <p:nvPr/>
        </p:nvSpPr>
        <p:spPr>
          <a:xfrm>
            <a:off x="2057400" y="2252438"/>
            <a:ext cx="5193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PR3</a:t>
            </a:r>
            <a:endParaRPr sz="1200"/>
          </a:p>
        </p:txBody>
      </p:sp>
      <p:sp>
        <p:nvSpPr>
          <p:cNvPr id="566" name="Google Shape;566;p40"/>
          <p:cNvSpPr/>
          <p:nvPr/>
        </p:nvSpPr>
        <p:spPr>
          <a:xfrm rot="-5400000">
            <a:off x="1749950" y="375000"/>
            <a:ext cx="4440000" cy="5061000"/>
          </a:xfrm>
          <a:prstGeom prst="corner">
            <a:avLst>
              <a:gd name="adj1" fmla="val 59819"/>
              <a:gd name="adj2" fmla="val 76429"/>
            </a:avLst>
          </a:prstGeom>
          <a:solidFill>
            <a:srgbClr val="FFFFFF">
              <a:alpha val="8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67" name="Google Shape;567;p40"/>
          <p:cNvSpPr/>
          <p:nvPr/>
        </p:nvSpPr>
        <p:spPr>
          <a:xfrm>
            <a:off x="3962575" y="64250"/>
            <a:ext cx="1371900" cy="6213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40"/>
          <p:cNvSpPr/>
          <p:nvPr/>
        </p:nvSpPr>
        <p:spPr>
          <a:xfrm>
            <a:off x="6508400" y="1934575"/>
            <a:ext cx="742200" cy="11046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40"/>
          <p:cNvSpPr txBox="1"/>
          <p:nvPr/>
        </p:nvSpPr>
        <p:spPr>
          <a:xfrm>
            <a:off x="2295600" y="1690500"/>
            <a:ext cx="4072500" cy="25899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Nunito"/>
                <a:ea typeface="Nunito"/>
                <a:cs typeface="Nunito"/>
                <a:sym typeface="Nunito"/>
              </a:rPr>
              <a:t>ETMs</a:t>
            </a:r>
            <a:endParaRPr sz="1800"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 b="1">
                <a:latin typeface="Nunito"/>
                <a:ea typeface="Nunito"/>
                <a:cs typeface="Nunito"/>
                <a:sym typeface="Nunito"/>
              </a:rPr>
              <a:t>Actuators</a:t>
            </a:r>
            <a:r>
              <a:rPr lang="en" sz="1600" b="1">
                <a:latin typeface="Nunito"/>
                <a:ea typeface="Nunito"/>
                <a:cs typeface="Nunito"/>
                <a:sym typeface="Nunito"/>
              </a:rPr>
              <a:t>: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  RH + FRH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 b="1">
                <a:latin typeface="Nunito"/>
                <a:ea typeface="Nunito"/>
                <a:cs typeface="Nunito"/>
                <a:sym typeface="Nunito"/>
              </a:rPr>
              <a:t>Function: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  Corrects ETM surface deformation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457200" lvl="0" indent="-311150" algn="l" rtl="0">
              <a:spcBef>
                <a:spcPts val="500"/>
              </a:spcBef>
              <a:spcAft>
                <a:spcPts val="0"/>
              </a:spcAft>
              <a:buSzPts val="1300"/>
              <a:buFont typeface="Nunito"/>
              <a:buChar char="-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Simpler FRH can likely be used</a:t>
            </a:r>
            <a:br>
              <a:rPr lang="en" sz="1300">
                <a:latin typeface="Nunito"/>
                <a:ea typeface="Nunito"/>
                <a:cs typeface="Nunito"/>
                <a:sym typeface="Nunito"/>
              </a:rPr>
            </a:br>
            <a:r>
              <a:rPr lang="en" sz="1300">
                <a:latin typeface="Nunito"/>
                <a:ea typeface="Nunito"/>
                <a:cs typeface="Nunito"/>
                <a:sym typeface="Nunito"/>
              </a:rPr>
              <a:t>(single, rather than double, heating annulus)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11150" algn="l" rtl="0">
              <a:spcBef>
                <a:spcPts val="500"/>
              </a:spcBef>
              <a:spcAft>
                <a:spcPts val="0"/>
              </a:spcAft>
              <a:buSzPts val="1300"/>
              <a:buFont typeface="Nunito"/>
              <a:buChar char="-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Full-scale prototype built </a:t>
            </a: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for 40-kg test mass</a:t>
            </a:r>
            <a:r>
              <a:rPr lang="en" sz="1300">
                <a:latin typeface="Nunito"/>
                <a:ea typeface="Nunito"/>
                <a:cs typeface="Nunito"/>
                <a:sym typeface="Nunito"/>
              </a:rPr>
              <a:t>; testing planned at UCR and CIT (</a:t>
            </a:r>
            <a:r>
              <a:rPr lang="en" sz="13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4"/>
              </a:rPr>
              <a:t>G2300506</a:t>
            </a:r>
            <a:r>
              <a:rPr lang="en" sz="1300">
                <a:latin typeface="Nunito"/>
                <a:ea typeface="Nunito"/>
                <a:cs typeface="Nunito"/>
                <a:sym typeface="Nunito"/>
              </a:rPr>
              <a:t>)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04800" algn="l" rtl="0">
              <a:spcBef>
                <a:spcPts val="500"/>
              </a:spcBef>
              <a:spcAft>
                <a:spcPts val="0"/>
              </a:spcAft>
              <a:buSzPts val="1200"/>
              <a:buFont typeface="Nunito"/>
              <a:buChar char="-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Possible to “overdrive” FRH to shift arm cavity HOM resonances (</a:t>
            </a:r>
            <a:r>
              <a:rPr lang="en" sz="13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5"/>
              </a:rPr>
              <a:t>G2200399</a:t>
            </a:r>
            <a:r>
              <a:rPr lang="en" sz="1300">
                <a:latin typeface="Nunito"/>
                <a:ea typeface="Nunito"/>
                <a:cs typeface="Nunito"/>
                <a:sym typeface="Nunito"/>
              </a:rPr>
              <a:t>), if needed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70" name="Google Shape;570;p40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3362400" cy="13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Baseline </a:t>
            </a:r>
            <a:r>
              <a:rPr lang="en"/>
              <a:t>v</a:t>
            </a:r>
            <a:r>
              <a:rPr lang="en">
                <a:solidFill>
                  <a:schemeClr val="dk1"/>
                </a:solidFill>
              </a:rPr>
              <a:t>ision </a:t>
            </a:r>
            <a:r>
              <a:rPr lang="en"/>
              <a:t>of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</a:t>
            </a:r>
            <a:r>
              <a:rPr lang="en">
                <a:solidFill>
                  <a:schemeClr val="dk1"/>
                </a:solidFill>
              </a:rPr>
              <a:t>avefront </a:t>
            </a:r>
            <a:r>
              <a:rPr lang="en"/>
              <a:t>control</a:t>
            </a:r>
            <a:r>
              <a:rPr lang="en">
                <a:solidFill>
                  <a:schemeClr val="dk1"/>
                </a:solidFill>
              </a:rPr>
              <a:t> in </a:t>
            </a:r>
            <a:r>
              <a:rPr lang="en"/>
              <a:t>c</a:t>
            </a:r>
            <a:r>
              <a:rPr lang="en">
                <a:solidFill>
                  <a:schemeClr val="dk1"/>
                </a:solidFill>
              </a:rPr>
              <a:t>ore </a:t>
            </a:r>
            <a:r>
              <a:rPr lang="en"/>
              <a:t>i</a:t>
            </a:r>
            <a:r>
              <a:rPr lang="en">
                <a:solidFill>
                  <a:schemeClr val="dk1"/>
                </a:solidFill>
              </a:rPr>
              <a:t>nterferometer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1"/>
          <p:cNvSpPr/>
          <p:nvPr/>
        </p:nvSpPr>
        <p:spPr>
          <a:xfrm>
            <a:off x="-8250" y="0"/>
            <a:ext cx="9144000" cy="514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76" name="Google Shape;576;p41"/>
          <p:cNvCxnSpPr>
            <a:stCxn id="577" idx="3"/>
            <a:endCxn id="578" idx="1"/>
          </p:cNvCxnSpPr>
          <p:nvPr/>
        </p:nvCxnSpPr>
        <p:spPr>
          <a:xfrm>
            <a:off x="5619775" y="2590113"/>
            <a:ext cx="112560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9" name="Google Shape;579;p41"/>
          <p:cNvCxnSpPr/>
          <p:nvPr/>
        </p:nvCxnSpPr>
        <p:spPr>
          <a:xfrm>
            <a:off x="6106425" y="2590038"/>
            <a:ext cx="157800" cy="0"/>
          </a:xfrm>
          <a:prstGeom prst="straightConnector1">
            <a:avLst/>
          </a:prstGeom>
          <a:noFill/>
          <a:ln w="1143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0" name="Google Shape;580;p41"/>
          <p:cNvCxnSpPr/>
          <p:nvPr/>
        </p:nvCxnSpPr>
        <p:spPr>
          <a:xfrm>
            <a:off x="6106375" y="2470113"/>
            <a:ext cx="0" cy="24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1" name="Google Shape;581;p41"/>
          <p:cNvCxnSpPr/>
          <p:nvPr/>
        </p:nvCxnSpPr>
        <p:spPr>
          <a:xfrm>
            <a:off x="6258775" y="2470113"/>
            <a:ext cx="0" cy="24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2" name="Google Shape;582;p41"/>
          <p:cNvCxnSpPr>
            <a:stCxn id="583" idx="3"/>
            <a:endCxn id="584" idx="1"/>
          </p:cNvCxnSpPr>
          <p:nvPr/>
        </p:nvCxnSpPr>
        <p:spPr>
          <a:xfrm>
            <a:off x="4430288" y="443750"/>
            <a:ext cx="0" cy="11256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5" name="Google Shape;585;p41"/>
          <p:cNvCxnSpPr/>
          <p:nvPr/>
        </p:nvCxnSpPr>
        <p:spPr>
          <a:xfrm rot="5400000">
            <a:off x="4351463" y="1009300"/>
            <a:ext cx="157800" cy="0"/>
          </a:xfrm>
          <a:prstGeom prst="straightConnector1">
            <a:avLst/>
          </a:prstGeom>
          <a:noFill/>
          <a:ln w="1143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6" name="Google Shape;586;p41"/>
          <p:cNvCxnSpPr/>
          <p:nvPr/>
        </p:nvCxnSpPr>
        <p:spPr>
          <a:xfrm>
            <a:off x="4430288" y="810350"/>
            <a:ext cx="0" cy="24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7" name="Google Shape;587;p41"/>
          <p:cNvCxnSpPr/>
          <p:nvPr/>
        </p:nvCxnSpPr>
        <p:spPr>
          <a:xfrm>
            <a:off x="4430288" y="962750"/>
            <a:ext cx="0" cy="24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8" name="Google Shape;588;p41"/>
          <p:cNvCxnSpPr>
            <a:stCxn id="584" idx="3"/>
            <a:endCxn id="589" idx="1"/>
          </p:cNvCxnSpPr>
          <p:nvPr/>
        </p:nvCxnSpPr>
        <p:spPr>
          <a:xfrm flipH="1">
            <a:off x="4428188" y="1891675"/>
            <a:ext cx="2100" cy="6213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0" name="Google Shape;590;p41"/>
          <p:cNvCxnSpPr>
            <a:stCxn id="577" idx="1"/>
            <a:endCxn id="589" idx="3"/>
          </p:cNvCxnSpPr>
          <p:nvPr/>
        </p:nvCxnSpPr>
        <p:spPr>
          <a:xfrm flipH="1">
            <a:off x="4659475" y="2590113"/>
            <a:ext cx="638100" cy="18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1" name="Google Shape;591;p41"/>
          <p:cNvCxnSpPr>
            <a:stCxn id="592" idx="1"/>
            <a:endCxn id="589" idx="3"/>
          </p:cNvCxnSpPr>
          <p:nvPr/>
        </p:nvCxnSpPr>
        <p:spPr>
          <a:xfrm rot="10800000">
            <a:off x="4614840" y="2667941"/>
            <a:ext cx="3600" cy="17595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3" name="Google Shape;593;p41"/>
          <p:cNvCxnSpPr>
            <a:stCxn id="592" idx="1"/>
            <a:endCxn id="594" idx="3"/>
          </p:cNvCxnSpPr>
          <p:nvPr/>
        </p:nvCxnSpPr>
        <p:spPr>
          <a:xfrm rot="10800000" flipH="1">
            <a:off x="4618440" y="3322841"/>
            <a:ext cx="519300" cy="11046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5" name="Google Shape;595;p41"/>
          <p:cNvCxnSpPr>
            <a:stCxn id="596" idx="1"/>
            <a:endCxn id="594" idx="3"/>
          </p:cNvCxnSpPr>
          <p:nvPr/>
        </p:nvCxnSpPr>
        <p:spPr>
          <a:xfrm rot="10800000" flipH="1">
            <a:off x="5126102" y="3322738"/>
            <a:ext cx="11400" cy="13044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7" name="Google Shape;597;p41"/>
          <p:cNvCxnSpPr>
            <a:stCxn id="598" idx="1"/>
            <a:endCxn id="589" idx="1"/>
          </p:cNvCxnSpPr>
          <p:nvPr/>
        </p:nvCxnSpPr>
        <p:spPr>
          <a:xfrm>
            <a:off x="2670792" y="2511784"/>
            <a:ext cx="1757400" cy="12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9" name="Google Shape;599;p41"/>
          <p:cNvCxnSpPr>
            <a:stCxn id="598" idx="1"/>
            <a:endCxn id="600" idx="3"/>
          </p:cNvCxnSpPr>
          <p:nvPr/>
        </p:nvCxnSpPr>
        <p:spPr>
          <a:xfrm>
            <a:off x="2670792" y="2511784"/>
            <a:ext cx="1104600" cy="5193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1" name="Google Shape;601;p41"/>
          <p:cNvCxnSpPr>
            <a:stCxn id="602" idx="1"/>
            <a:endCxn id="600" idx="3"/>
          </p:cNvCxnSpPr>
          <p:nvPr/>
        </p:nvCxnSpPr>
        <p:spPr>
          <a:xfrm>
            <a:off x="2471096" y="3019445"/>
            <a:ext cx="1304400" cy="114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3" name="Google Shape;603;p41"/>
          <p:cNvSpPr/>
          <p:nvPr/>
        </p:nvSpPr>
        <p:spPr>
          <a:xfrm>
            <a:off x="5045202" y="4802638"/>
            <a:ext cx="155400" cy="219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41"/>
          <p:cNvSpPr/>
          <p:nvPr/>
        </p:nvSpPr>
        <p:spPr>
          <a:xfrm rot="5400000">
            <a:off x="2108245" y="2912363"/>
            <a:ext cx="155400" cy="219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41"/>
          <p:cNvSpPr/>
          <p:nvPr/>
        </p:nvSpPr>
        <p:spPr>
          <a:xfrm rot="-10030443">
            <a:off x="3773234" y="2845527"/>
            <a:ext cx="175683" cy="409919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41"/>
          <p:cNvSpPr/>
          <p:nvPr/>
        </p:nvSpPr>
        <p:spPr>
          <a:xfrm rot="10800000">
            <a:off x="2295596" y="2814545"/>
            <a:ext cx="175500" cy="4098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41"/>
          <p:cNvSpPr/>
          <p:nvPr/>
        </p:nvSpPr>
        <p:spPr>
          <a:xfrm rot="2700000">
            <a:off x="4389328" y="2320288"/>
            <a:ext cx="265165" cy="572756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41"/>
          <p:cNvSpPr/>
          <p:nvPr/>
        </p:nvSpPr>
        <p:spPr>
          <a:xfrm rot="5400000">
            <a:off x="4269188" y="1444225"/>
            <a:ext cx="322200" cy="5727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41"/>
          <p:cNvSpPr/>
          <p:nvPr/>
        </p:nvSpPr>
        <p:spPr>
          <a:xfrm rot="5400000">
            <a:off x="4269188" y="-3700"/>
            <a:ext cx="322200" cy="5727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41"/>
          <p:cNvSpPr/>
          <p:nvPr/>
        </p:nvSpPr>
        <p:spPr>
          <a:xfrm>
            <a:off x="5297575" y="2303763"/>
            <a:ext cx="322200" cy="5727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41"/>
          <p:cNvSpPr/>
          <p:nvPr/>
        </p:nvSpPr>
        <p:spPr>
          <a:xfrm>
            <a:off x="6745500" y="2303763"/>
            <a:ext cx="322200" cy="5727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41"/>
          <p:cNvSpPr/>
          <p:nvPr/>
        </p:nvSpPr>
        <p:spPr>
          <a:xfrm rot="6169557">
            <a:off x="5069302" y="3032198"/>
            <a:ext cx="175683" cy="409919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41"/>
          <p:cNvSpPr/>
          <p:nvPr/>
        </p:nvSpPr>
        <p:spPr>
          <a:xfrm rot="6229368">
            <a:off x="4509544" y="4307861"/>
            <a:ext cx="175791" cy="409861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41"/>
          <p:cNvSpPr/>
          <p:nvPr/>
        </p:nvSpPr>
        <p:spPr>
          <a:xfrm rot="5400000">
            <a:off x="5038352" y="4509988"/>
            <a:ext cx="175500" cy="4098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06" name="Google Shape;606;p41"/>
          <p:cNvCxnSpPr>
            <a:stCxn id="584" idx="1"/>
            <a:endCxn id="584" idx="3"/>
          </p:cNvCxnSpPr>
          <p:nvPr/>
        </p:nvCxnSpPr>
        <p:spPr>
          <a:xfrm>
            <a:off x="4430288" y="1569475"/>
            <a:ext cx="0" cy="322200"/>
          </a:xfrm>
          <a:prstGeom prst="straightConnector1">
            <a:avLst/>
          </a:prstGeom>
          <a:noFill/>
          <a:ln w="76200" cap="flat" cmpd="sng">
            <a:solidFill>
              <a:srgbClr val="EA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7" name="Google Shape;607;p41"/>
          <p:cNvCxnSpPr>
            <a:stCxn id="577" idx="1"/>
            <a:endCxn id="577" idx="3"/>
          </p:cNvCxnSpPr>
          <p:nvPr/>
        </p:nvCxnSpPr>
        <p:spPr>
          <a:xfrm>
            <a:off x="5297575" y="2590113"/>
            <a:ext cx="322200" cy="0"/>
          </a:xfrm>
          <a:prstGeom prst="straightConnector1">
            <a:avLst/>
          </a:prstGeom>
          <a:noFill/>
          <a:ln w="76200" cap="flat" cmpd="sng">
            <a:solidFill>
              <a:srgbClr val="EA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8" name="Google Shape;608;p41"/>
          <p:cNvCxnSpPr>
            <a:stCxn id="602" idx="3"/>
            <a:endCxn id="602" idx="1"/>
          </p:cNvCxnSpPr>
          <p:nvPr/>
        </p:nvCxnSpPr>
        <p:spPr>
          <a:xfrm>
            <a:off x="2295596" y="3019445"/>
            <a:ext cx="175500" cy="0"/>
          </a:xfrm>
          <a:prstGeom prst="straightConnector1">
            <a:avLst/>
          </a:prstGeom>
          <a:noFill/>
          <a:ln w="76200" cap="flat" cmpd="sng">
            <a:solidFill>
              <a:srgbClr val="EA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9" name="Google Shape;609;p41"/>
          <p:cNvCxnSpPr>
            <a:stCxn id="596" idx="1"/>
            <a:endCxn id="596" idx="3"/>
          </p:cNvCxnSpPr>
          <p:nvPr/>
        </p:nvCxnSpPr>
        <p:spPr>
          <a:xfrm>
            <a:off x="5126102" y="4627138"/>
            <a:ext cx="0" cy="175500"/>
          </a:xfrm>
          <a:prstGeom prst="straightConnector1">
            <a:avLst/>
          </a:prstGeom>
          <a:noFill/>
          <a:ln w="76200" cap="flat" cmpd="sng">
            <a:solidFill>
              <a:srgbClr val="EA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0" name="Google Shape;610;p41"/>
          <p:cNvCxnSpPr>
            <a:stCxn id="605" idx="1"/>
            <a:endCxn id="605" idx="3"/>
          </p:cNvCxnSpPr>
          <p:nvPr/>
        </p:nvCxnSpPr>
        <p:spPr>
          <a:xfrm>
            <a:off x="4428160" y="2512916"/>
            <a:ext cx="187500" cy="187500"/>
          </a:xfrm>
          <a:prstGeom prst="straightConnector1">
            <a:avLst/>
          </a:prstGeom>
          <a:noFill/>
          <a:ln w="76200" cap="flat" cmpd="sng">
            <a:solidFill>
              <a:srgbClr val="EA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1" name="Google Shape;611;p41"/>
          <p:cNvSpPr/>
          <p:nvPr/>
        </p:nvSpPr>
        <p:spPr>
          <a:xfrm rot="6399565">
            <a:off x="4530863" y="2441976"/>
            <a:ext cx="82670" cy="246961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41"/>
          <p:cNvSpPr/>
          <p:nvPr/>
        </p:nvSpPr>
        <p:spPr>
          <a:xfrm rot="6351562">
            <a:off x="4671575" y="2580294"/>
            <a:ext cx="82334" cy="45704"/>
          </a:xfrm>
          <a:prstGeom prst="rtTriangle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3" name="Google Shape;61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622336" y="2194463"/>
            <a:ext cx="283464" cy="35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622336" y="2634713"/>
            <a:ext cx="283464" cy="35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 flipH="1">
            <a:off x="4069611" y="1238013"/>
            <a:ext cx="283464" cy="35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509886" y="1238013"/>
            <a:ext cx="283464" cy="3566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7" name="Google Shape;617;p41"/>
          <p:cNvGrpSpPr/>
          <p:nvPr/>
        </p:nvGrpSpPr>
        <p:grpSpPr>
          <a:xfrm>
            <a:off x="6551525" y="2194463"/>
            <a:ext cx="191700" cy="323225"/>
            <a:chOff x="6969775" y="960650"/>
            <a:chExt cx="191700" cy="323225"/>
          </a:xfrm>
        </p:grpSpPr>
        <p:pic>
          <p:nvPicPr>
            <p:cNvPr id="618" name="Google Shape;618;p41"/>
            <p:cNvPicPr preferRelativeResize="0"/>
            <p:nvPr/>
          </p:nvPicPr>
          <p:blipFill rotWithShape="1">
            <a:blip r:embed="rId3">
              <a:alphaModFix/>
            </a:blip>
            <a:srcRect l="37717" b="11964"/>
            <a:stretch/>
          </p:blipFill>
          <p:spPr>
            <a:xfrm>
              <a:off x="6984800" y="960650"/>
              <a:ext cx="176550" cy="313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9" name="Google Shape;619;p41"/>
            <p:cNvSpPr/>
            <p:nvPr/>
          </p:nvSpPr>
          <p:spPr>
            <a:xfrm>
              <a:off x="6969775" y="991375"/>
              <a:ext cx="191700" cy="2925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41"/>
          <p:cNvGrpSpPr/>
          <p:nvPr/>
        </p:nvGrpSpPr>
        <p:grpSpPr>
          <a:xfrm rot="10800000" flipH="1">
            <a:off x="6551525" y="2662538"/>
            <a:ext cx="191700" cy="323225"/>
            <a:chOff x="6969775" y="960650"/>
            <a:chExt cx="191700" cy="323225"/>
          </a:xfrm>
        </p:grpSpPr>
        <p:pic>
          <p:nvPicPr>
            <p:cNvPr id="621" name="Google Shape;621;p41"/>
            <p:cNvPicPr preferRelativeResize="0"/>
            <p:nvPr/>
          </p:nvPicPr>
          <p:blipFill rotWithShape="1">
            <a:blip r:embed="rId3">
              <a:alphaModFix/>
            </a:blip>
            <a:srcRect l="37717" b="11964"/>
            <a:stretch/>
          </p:blipFill>
          <p:spPr>
            <a:xfrm>
              <a:off x="6984800" y="960650"/>
              <a:ext cx="176550" cy="313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2" name="Google Shape;622;p41"/>
            <p:cNvSpPr/>
            <p:nvPr/>
          </p:nvSpPr>
          <p:spPr>
            <a:xfrm>
              <a:off x="6969775" y="991375"/>
              <a:ext cx="191700" cy="2925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3" name="Google Shape;623;p41"/>
          <p:cNvGrpSpPr/>
          <p:nvPr/>
        </p:nvGrpSpPr>
        <p:grpSpPr>
          <a:xfrm rot="5400000" flipH="1">
            <a:off x="4572450" y="382293"/>
            <a:ext cx="191700" cy="323225"/>
            <a:chOff x="6969775" y="960650"/>
            <a:chExt cx="191700" cy="323225"/>
          </a:xfrm>
        </p:grpSpPr>
        <p:pic>
          <p:nvPicPr>
            <p:cNvPr id="624" name="Google Shape;624;p41"/>
            <p:cNvPicPr preferRelativeResize="0"/>
            <p:nvPr/>
          </p:nvPicPr>
          <p:blipFill rotWithShape="1">
            <a:blip r:embed="rId3">
              <a:alphaModFix/>
            </a:blip>
            <a:srcRect l="37717" b="11964"/>
            <a:stretch/>
          </p:blipFill>
          <p:spPr>
            <a:xfrm>
              <a:off x="6984800" y="960650"/>
              <a:ext cx="176550" cy="313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5" name="Google Shape;625;p41"/>
            <p:cNvSpPr/>
            <p:nvPr/>
          </p:nvSpPr>
          <p:spPr>
            <a:xfrm>
              <a:off x="6969775" y="991375"/>
              <a:ext cx="191700" cy="2925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6" name="Google Shape;626;p41"/>
          <p:cNvGrpSpPr/>
          <p:nvPr/>
        </p:nvGrpSpPr>
        <p:grpSpPr>
          <a:xfrm rot="-5400000">
            <a:off x="4098267" y="382293"/>
            <a:ext cx="191700" cy="323225"/>
            <a:chOff x="6969775" y="960650"/>
            <a:chExt cx="191700" cy="323225"/>
          </a:xfrm>
        </p:grpSpPr>
        <p:pic>
          <p:nvPicPr>
            <p:cNvPr id="627" name="Google Shape;627;p41"/>
            <p:cNvPicPr preferRelativeResize="0"/>
            <p:nvPr/>
          </p:nvPicPr>
          <p:blipFill rotWithShape="1">
            <a:blip r:embed="rId3">
              <a:alphaModFix/>
            </a:blip>
            <a:srcRect l="37717" b="11964"/>
            <a:stretch/>
          </p:blipFill>
          <p:spPr>
            <a:xfrm>
              <a:off x="6984800" y="960650"/>
              <a:ext cx="176550" cy="313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8" name="Google Shape;628;p41"/>
            <p:cNvSpPr/>
            <p:nvPr/>
          </p:nvSpPr>
          <p:spPr>
            <a:xfrm>
              <a:off x="6969775" y="991375"/>
              <a:ext cx="191700" cy="2925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9" name="Google Shape;629;p41"/>
          <p:cNvSpPr/>
          <p:nvPr/>
        </p:nvSpPr>
        <p:spPr>
          <a:xfrm>
            <a:off x="5358384" y="2251700"/>
            <a:ext cx="66600" cy="7029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41"/>
          <p:cNvSpPr/>
          <p:nvPr/>
        </p:nvSpPr>
        <p:spPr>
          <a:xfrm>
            <a:off x="6940296" y="2239575"/>
            <a:ext cx="66600" cy="7029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41"/>
          <p:cNvSpPr/>
          <p:nvPr/>
        </p:nvSpPr>
        <p:spPr>
          <a:xfrm rot="5400000">
            <a:off x="4395938" y="1448538"/>
            <a:ext cx="66600" cy="7029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41"/>
          <p:cNvSpPr/>
          <p:nvPr/>
        </p:nvSpPr>
        <p:spPr>
          <a:xfrm rot="5400000">
            <a:off x="4395938" y="-138362"/>
            <a:ext cx="66600" cy="7029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41"/>
          <p:cNvSpPr/>
          <p:nvPr/>
        </p:nvSpPr>
        <p:spPr>
          <a:xfrm rot="2689017">
            <a:off x="4456555" y="2226673"/>
            <a:ext cx="66398" cy="702793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41"/>
          <p:cNvSpPr/>
          <p:nvPr/>
        </p:nvSpPr>
        <p:spPr>
          <a:xfrm rot="-15555">
            <a:off x="2331725" y="2761049"/>
            <a:ext cx="66301" cy="5223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41"/>
          <p:cNvSpPr/>
          <p:nvPr/>
        </p:nvSpPr>
        <p:spPr>
          <a:xfrm rot="5384445">
            <a:off x="5092950" y="4472016"/>
            <a:ext cx="66301" cy="5223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41"/>
          <p:cNvSpPr/>
          <p:nvPr/>
        </p:nvSpPr>
        <p:spPr>
          <a:xfrm rot="6230879">
            <a:off x="4553197" y="4269479"/>
            <a:ext cx="66431" cy="522422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41"/>
          <p:cNvSpPr txBox="1"/>
          <p:nvPr/>
        </p:nvSpPr>
        <p:spPr>
          <a:xfrm>
            <a:off x="5187775" y="4850600"/>
            <a:ext cx="7422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To OMC</a:t>
            </a:r>
            <a:endParaRPr sz="1200"/>
          </a:p>
        </p:txBody>
      </p:sp>
      <p:sp>
        <p:nvSpPr>
          <p:cNvPr id="638" name="Google Shape;638;p41"/>
          <p:cNvSpPr txBox="1"/>
          <p:nvPr/>
        </p:nvSpPr>
        <p:spPr>
          <a:xfrm>
            <a:off x="1393000" y="2887450"/>
            <a:ext cx="7029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To IMC</a:t>
            </a:r>
            <a:endParaRPr sz="1200"/>
          </a:p>
        </p:txBody>
      </p:sp>
      <p:sp>
        <p:nvSpPr>
          <p:cNvPr id="639" name="Google Shape;639;p41"/>
          <p:cNvSpPr txBox="1"/>
          <p:nvPr/>
        </p:nvSpPr>
        <p:spPr>
          <a:xfrm>
            <a:off x="5297575" y="4468050"/>
            <a:ext cx="5226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SEM</a:t>
            </a:r>
            <a:endParaRPr sz="1200"/>
          </a:p>
        </p:txBody>
      </p:sp>
      <p:sp>
        <p:nvSpPr>
          <p:cNvPr id="640" name="Google Shape;640;p41"/>
          <p:cNvSpPr txBox="1"/>
          <p:nvPr/>
        </p:nvSpPr>
        <p:spPr>
          <a:xfrm>
            <a:off x="2122050" y="3286825"/>
            <a:ext cx="5226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PRM</a:t>
            </a:r>
            <a:endParaRPr sz="1200"/>
          </a:p>
        </p:txBody>
      </p:sp>
      <p:sp>
        <p:nvSpPr>
          <p:cNvPr id="641" name="Google Shape;641;p41"/>
          <p:cNvSpPr txBox="1"/>
          <p:nvPr/>
        </p:nvSpPr>
        <p:spPr>
          <a:xfrm>
            <a:off x="4679450" y="2108900"/>
            <a:ext cx="4098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BS</a:t>
            </a:r>
            <a:endParaRPr sz="1200"/>
          </a:p>
        </p:txBody>
      </p:sp>
      <p:sp>
        <p:nvSpPr>
          <p:cNvPr id="642" name="Google Shape;642;p41"/>
          <p:cNvSpPr txBox="1"/>
          <p:nvPr/>
        </p:nvSpPr>
        <p:spPr>
          <a:xfrm>
            <a:off x="5172313" y="1965960"/>
            <a:ext cx="5727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ITMX</a:t>
            </a:r>
            <a:endParaRPr sz="1200"/>
          </a:p>
        </p:txBody>
      </p:sp>
      <p:sp>
        <p:nvSpPr>
          <p:cNvPr id="643" name="Google Shape;643;p41"/>
          <p:cNvSpPr txBox="1"/>
          <p:nvPr/>
        </p:nvSpPr>
        <p:spPr>
          <a:xfrm>
            <a:off x="6587551" y="1965475"/>
            <a:ext cx="6381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ETMX</a:t>
            </a:r>
            <a:endParaRPr sz="1200"/>
          </a:p>
        </p:txBody>
      </p:sp>
      <p:sp>
        <p:nvSpPr>
          <p:cNvPr id="644" name="Google Shape;644;p41"/>
          <p:cNvSpPr txBox="1"/>
          <p:nvPr/>
        </p:nvSpPr>
        <p:spPr>
          <a:xfrm>
            <a:off x="4761688" y="1595300"/>
            <a:ext cx="5727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ITMY</a:t>
            </a:r>
            <a:endParaRPr sz="1200"/>
          </a:p>
        </p:txBody>
      </p:sp>
      <p:sp>
        <p:nvSpPr>
          <p:cNvPr id="645" name="Google Shape;645;p41"/>
          <p:cNvSpPr txBox="1"/>
          <p:nvPr/>
        </p:nvSpPr>
        <p:spPr>
          <a:xfrm>
            <a:off x="4729001" y="150650"/>
            <a:ext cx="6381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ETMY</a:t>
            </a:r>
            <a:endParaRPr sz="1200"/>
          </a:p>
        </p:txBody>
      </p:sp>
      <p:sp>
        <p:nvSpPr>
          <p:cNvPr id="646" name="Google Shape;646;p41"/>
          <p:cNvSpPr txBox="1"/>
          <p:nvPr/>
        </p:nvSpPr>
        <p:spPr>
          <a:xfrm>
            <a:off x="4110200" y="874613"/>
            <a:ext cx="6381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40 km</a:t>
            </a:r>
            <a:endParaRPr sz="800"/>
          </a:p>
        </p:txBody>
      </p:sp>
      <p:sp>
        <p:nvSpPr>
          <p:cNvPr id="647" name="Google Shape;647;p41"/>
          <p:cNvSpPr txBox="1"/>
          <p:nvPr/>
        </p:nvSpPr>
        <p:spPr>
          <a:xfrm rot="5400000">
            <a:off x="5863588" y="2458038"/>
            <a:ext cx="6381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40 km</a:t>
            </a:r>
            <a:endParaRPr sz="800"/>
          </a:p>
        </p:txBody>
      </p:sp>
      <p:sp>
        <p:nvSpPr>
          <p:cNvPr id="648" name="Google Shape;648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649" name="Google Shape;649;p41"/>
          <p:cNvSpPr txBox="1"/>
          <p:nvPr/>
        </p:nvSpPr>
        <p:spPr>
          <a:xfrm>
            <a:off x="5324125" y="3147663"/>
            <a:ext cx="5193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SE2</a:t>
            </a:r>
            <a:endParaRPr sz="1200"/>
          </a:p>
        </p:txBody>
      </p:sp>
      <p:sp>
        <p:nvSpPr>
          <p:cNvPr id="650" name="Google Shape;650;p41"/>
          <p:cNvSpPr txBox="1"/>
          <p:nvPr/>
        </p:nvSpPr>
        <p:spPr>
          <a:xfrm>
            <a:off x="3858400" y="4384988"/>
            <a:ext cx="5193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SE3</a:t>
            </a:r>
            <a:endParaRPr sz="1200"/>
          </a:p>
        </p:txBody>
      </p:sp>
      <p:sp>
        <p:nvSpPr>
          <p:cNvPr id="651" name="Google Shape;651;p41"/>
          <p:cNvSpPr txBox="1"/>
          <p:nvPr/>
        </p:nvSpPr>
        <p:spPr>
          <a:xfrm>
            <a:off x="3886200" y="3058838"/>
            <a:ext cx="5193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PR2</a:t>
            </a:r>
            <a:endParaRPr sz="1200"/>
          </a:p>
        </p:txBody>
      </p:sp>
      <p:sp>
        <p:nvSpPr>
          <p:cNvPr id="652" name="Google Shape;652;p41"/>
          <p:cNvSpPr txBox="1"/>
          <p:nvPr/>
        </p:nvSpPr>
        <p:spPr>
          <a:xfrm>
            <a:off x="2057400" y="2252438"/>
            <a:ext cx="5193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PR3</a:t>
            </a:r>
            <a:endParaRPr sz="1200"/>
          </a:p>
        </p:txBody>
      </p:sp>
      <p:sp>
        <p:nvSpPr>
          <p:cNvPr id="653" name="Google Shape;653;p41"/>
          <p:cNvSpPr/>
          <p:nvPr/>
        </p:nvSpPr>
        <p:spPr>
          <a:xfrm>
            <a:off x="4032500" y="89700"/>
            <a:ext cx="1265100" cy="292980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41"/>
          <p:cNvSpPr/>
          <p:nvPr/>
        </p:nvSpPr>
        <p:spPr>
          <a:xfrm>
            <a:off x="5297575" y="2013150"/>
            <a:ext cx="1932900" cy="110460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41"/>
          <p:cNvSpPr txBox="1"/>
          <p:nvPr/>
        </p:nvSpPr>
        <p:spPr>
          <a:xfrm>
            <a:off x="5828100" y="259550"/>
            <a:ext cx="3248100" cy="44307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Nunito"/>
                <a:ea typeface="Nunito"/>
                <a:cs typeface="Nunito"/>
                <a:sym typeface="Nunito"/>
              </a:rPr>
              <a:t>SEC / PRC Mode-Matching</a:t>
            </a:r>
            <a:endParaRPr sz="1800"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Test mass actuators are designed such that </a:t>
            </a:r>
            <a:r>
              <a:rPr lang="en" b="1" i="1">
                <a:latin typeface="Nunito"/>
                <a:ea typeface="Nunito"/>
                <a:cs typeface="Nunito"/>
                <a:sym typeface="Nunito"/>
              </a:rPr>
              <a:t>only</a:t>
            </a:r>
            <a:r>
              <a:rPr lang="en" b="1">
                <a:latin typeface="Nunito"/>
                <a:ea typeface="Nunito"/>
                <a:cs typeface="Nunito"/>
                <a:sym typeface="Nunito"/>
              </a:rPr>
              <a:t> low-order mismatch 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remains between arms and SEC / PRC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457200" lvl="0" indent="-311150" algn="l" rtl="0">
              <a:spcBef>
                <a:spcPts val="500"/>
              </a:spcBef>
              <a:spcAft>
                <a:spcPts val="0"/>
              </a:spcAft>
              <a:buSzPts val="1300"/>
              <a:buFont typeface="Nunito"/>
              <a:buChar char="-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Correctable with simpler RoC actuators (e.g., RH, TSAMS), or astigmatic actuators (if AOI is high)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 b="1">
                <a:latin typeface="Nunito"/>
                <a:ea typeface="Nunito"/>
                <a:cs typeface="Nunito"/>
                <a:sym typeface="Nunito"/>
              </a:rPr>
              <a:t>Ideal actuation scheme</a:t>
            </a:r>
            <a:r>
              <a:rPr lang="en" sz="1600" b="1">
                <a:latin typeface="Nunito"/>
                <a:ea typeface="Nunito"/>
                <a:cs typeface="Nunito"/>
                <a:sym typeface="Nunito"/>
              </a:rPr>
              <a:t>: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  Two pairs of RoC (or astigmatic) actuators at 45-degree Gouy phase separations, on </a:t>
            </a:r>
            <a:r>
              <a:rPr lang="en" i="1">
                <a:latin typeface="Nunito"/>
                <a:ea typeface="Nunito"/>
                <a:cs typeface="Nunito"/>
                <a:sym typeface="Nunito"/>
              </a:rPr>
              <a:t>both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 symmetric and antisymmetric sides of beamsplitter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11150" algn="l" rtl="0">
              <a:spcBef>
                <a:spcPts val="500"/>
              </a:spcBef>
              <a:spcAft>
                <a:spcPts val="0"/>
              </a:spcAft>
              <a:buSzPts val="1300"/>
              <a:buChar char="-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Provides </a:t>
            </a:r>
            <a:r>
              <a:rPr lang="en" sz="1300" b="1">
                <a:latin typeface="Nunito"/>
                <a:ea typeface="Nunito"/>
                <a:cs typeface="Nunito"/>
                <a:sym typeface="Nunito"/>
              </a:rPr>
              <a:t>independent control</a:t>
            </a:r>
            <a:r>
              <a:rPr lang="en" sz="1300">
                <a:latin typeface="Nunito"/>
                <a:ea typeface="Nunito"/>
                <a:cs typeface="Nunito"/>
                <a:sym typeface="Nunito"/>
              </a:rPr>
              <a:t> of SEC and PRC matching to arms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1000"/>
              </a:spcAft>
              <a:buSzPts val="1300"/>
              <a:buChar char="-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Incorporate polishing “bias” into SEC / PRC mirrors for </a:t>
            </a:r>
            <a:r>
              <a:rPr lang="en" sz="1300" b="1">
                <a:latin typeface="Nunito"/>
                <a:ea typeface="Nunito"/>
                <a:cs typeface="Nunito"/>
                <a:sym typeface="Nunito"/>
              </a:rPr>
              <a:t>bidirectional actuation </a:t>
            </a:r>
            <a:r>
              <a:rPr lang="en" sz="1300">
                <a:latin typeface="Nunito"/>
                <a:ea typeface="Nunito"/>
                <a:cs typeface="Nunito"/>
                <a:sym typeface="Nunito"/>
              </a:rPr>
              <a:t>(mirror attains nominal RoC at </a:t>
            </a:r>
            <a:r>
              <a:rPr lang="en" sz="1300" i="1">
                <a:latin typeface="Nunito"/>
                <a:ea typeface="Nunito"/>
                <a:cs typeface="Nunito"/>
                <a:sym typeface="Nunito"/>
              </a:rPr>
              <a:t>midpoint</a:t>
            </a:r>
            <a:r>
              <a:rPr lang="en" sz="1300">
                <a:latin typeface="Nunito"/>
                <a:ea typeface="Nunito"/>
                <a:cs typeface="Nunito"/>
                <a:sym typeface="Nunito"/>
              </a:rPr>
              <a:t> of dynamic range)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56" name="Google Shape;656;p41"/>
          <p:cNvSpPr/>
          <p:nvPr/>
        </p:nvSpPr>
        <p:spPr>
          <a:xfrm rot="-5400000">
            <a:off x="3926175" y="3031250"/>
            <a:ext cx="1847400" cy="1844400"/>
          </a:xfrm>
          <a:prstGeom prst="corner">
            <a:avLst>
              <a:gd name="adj1" fmla="val 76959"/>
              <a:gd name="adj2" fmla="val 71919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57" name="Google Shape;657;p41"/>
          <p:cNvCxnSpPr/>
          <p:nvPr/>
        </p:nvCxnSpPr>
        <p:spPr>
          <a:xfrm>
            <a:off x="2670792" y="2511784"/>
            <a:ext cx="1444800" cy="12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8" name="Google Shape;598;p41"/>
          <p:cNvSpPr/>
          <p:nvPr/>
        </p:nvSpPr>
        <p:spPr>
          <a:xfrm rot="-9970632">
            <a:off x="2497547" y="2285853"/>
            <a:ext cx="175791" cy="409861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41"/>
          <p:cNvSpPr/>
          <p:nvPr/>
        </p:nvSpPr>
        <p:spPr>
          <a:xfrm rot="-9965389">
            <a:off x="2528540" y="2229569"/>
            <a:ext cx="66140" cy="522422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41"/>
          <p:cNvSpPr/>
          <p:nvPr/>
        </p:nvSpPr>
        <p:spPr>
          <a:xfrm>
            <a:off x="2049875" y="2194475"/>
            <a:ext cx="2305800" cy="1356300"/>
          </a:xfrm>
          <a:prstGeom prst="corner">
            <a:avLst>
              <a:gd name="adj1" fmla="val 38922"/>
              <a:gd name="adj2" fmla="val 153611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41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3362400" cy="13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Baseline </a:t>
            </a:r>
            <a:r>
              <a:rPr lang="en"/>
              <a:t>v</a:t>
            </a:r>
            <a:r>
              <a:rPr lang="en">
                <a:solidFill>
                  <a:schemeClr val="dk1"/>
                </a:solidFill>
              </a:rPr>
              <a:t>ision </a:t>
            </a:r>
            <a:r>
              <a:rPr lang="en"/>
              <a:t>of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</a:t>
            </a:r>
            <a:r>
              <a:rPr lang="en">
                <a:solidFill>
                  <a:schemeClr val="dk1"/>
                </a:solidFill>
              </a:rPr>
              <a:t>avefront </a:t>
            </a:r>
            <a:r>
              <a:rPr lang="en"/>
              <a:t>control</a:t>
            </a:r>
            <a:r>
              <a:rPr lang="en">
                <a:solidFill>
                  <a:schemeClr val="dk1"/>
                </a:solidFill>
              </a:rPr>
              <a:t> in </a:t>
            </a:r>
            <a:r>
              <a:rPr lang="en"/>
              <a:t>c</a:t>
            </a:r>
            <a:r>
              <a:rPr lang="en">
                <a:solidFill>
                  <a:schemeClr val="dk1"/>
                </a:solidFill>
              </a:rPr>
              <a:t>ore </a:t>
            </a:r>
            <a:r>
              <a:rPr lang="en"/>
              <a:t>i</a:t>
            </a:r>
            <a:r>
              <a:rPr lang="en">
                <a:solidFill>
                  <a:schemeClr val="dk1"/>
                </a:solidFill>
              </a:rPr>
              <a:t>nterferometer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42"/>
          <p:cNvSpPr/>
          <p:nvPr/>
        </p:nvSpPr>
        <p:spPr>
          <a:xfrm>
            <a:off x="-8250" y="0"/>
            <a:ext cx="9144000" cy="514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666" name="Google Shape;666;p42"/>
          <p:cNvCxnSpPr>
            <a:stCxn id="667" idx="3"/>
            <a:endCxn id="668" idx="1"/>
          </p:cNvCxnSpPr>
          <p:nvPr/>
        </p:nvCxnSpPr>
        <p:spPr>
          <a:xfrm>
            <a:off x="5619775" y="2590113"/>
            <a:ext cx="112560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9" name="Google Shape;669;p42"/>
          <p:cNvCxnSpPr/>
          <p:nvPr/>
        </p:nvCxnSpPr>
        <p:spPr>
          <a:xfrm>
            <a:off x="6106425" y="2590038"/>
            <a:ext cx="157800" cy="0"/>
          </a:xfrm>
          <a:prstGeom prst="straightConnector1">
            <a:avLst/>
          </a:prstGeom>
          <a:noFill/>
          <a:ln w="1143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0" name="Google Shape;670;p42"/>
          <p:cNvCxnSpPr/>
          <p:nvPr/>
        </p:nvCxnSpPr>
        <p:spPr>
          <a:xfrm>
            <a:off x="6106375" y="2470113"/>
            <a:ext cx="0" cy="24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1" name="Google Shape;671;p42"/>
          <p:cNvCxnSpPr/>
          <p:nvPr/>
        </p:nvCxnSpPr>
        <p:spPr>
          <a:xfrm>
            <a:off x="6258775" y="2470113"/>
            <a:ext cx="0" cy="24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2" name="Google Shape;672;p42"/>
          <p:cNvCxnSpPr>
            <a:stCxn id="673" idx="3"/>
            <a:endCxn id="674" idx="1"/>
          </p:cNvCxnSpPr>
          <p:nvPr/>
        </p:nvCxnSpPr>
        <p:spPr>
          <a:xfrm>
            <a:off x="4430288" y="443750"/>
            <a:ext cx="0" cy="11256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5" name="Google Shape;675;p42"/>
          <p:cNvCxnSpPr/>
          <p:nvPr/>
        </p:nvCxnSpPr>
        <p:spPr>
          <a:xfrm rot="5400000">
            <a:off x="4351463" y="1009300"/>
            <a:ext cx="157800" cy="0"/>
          </a:xfrm>
          <a:prstGeom prst="straightConnector1">
            <a:avLst/>
          </a:prstGeom>
          <a:noFill/>
          <a:ln w="1143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6" name="Google Shape;676;p42"/>
          <p:cNvCxnSpPr/>
          <p:nvPr/>
        </p:nvCxnSpPr>
        <p:spPr>
          <a:xfrm>
            <a:off x="4430288" y="810350"/>
            <a:ext cx="0" cy="24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7" name="Google Shape;677;p42"/>
          <p:cNvCxnSpPr/>
          <p:nvPr/>
        </p:nvCxnSpPr>
        <p:spPr>
          <a:xfrm>
            <a:off x="4430288" y="962750"/>
            <a:ext cx="0" cy="24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8" name="Google Shape;678;p42"/>
          <p:cNvCxnSpPr>
            <a:stCxn id="674" idx="3"/>
            <a:endCxn id="679" idx="1"/>
          </p:cNvCxnSpPr>
          <p:nvPr/>
        </p:nvCxnSpPr>
        <p:spPr>
          <a:xfrm flipH="1">
            <a:off x="4428188" y="1891675"/>
            <a:ext cx="2100" cy="6213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0" name="Google Shape;680;p42"/>
          <p:cNvCxnSpPr>
            <a:stCxn id="667" idx="1"/>
            <a:endCxn id="679" idx="3"/>
          </p:cNvCxnSpPr>
          <p:nvPr/>
        </p:nvCxnSpPr>
        <p:spPr>
          <a:xfrm flipH="1">
            <a:off x="4659475" y="2590113"/>
            <a:ext cx="638100" cy="18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1" name="Google Shape;681;p42"/>
          <p:cNvCxnSpPr>
            <a:stCxn id="682" idx="1"/>
            <a:endCxn id="679" idx="3"/>
          </p:cNvCxnSpPr>
          <p:nvPr/>
        </p:nvCxnSpPr>
        <p:spPr>
          <a:xfrm rot="10800000">
            <a:off x="4614840" y="2667941"/>
            <a:ext cx="3600" cy="17595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3" name="Google Shape;683;p42"/>
          <p:cNvCxnSpPr>
            <a:stCxn id="682" idx="1"/>
            <a:endCxn id="684" idx="3"/>
          </p:cNvCxnSpPr>
          <p:nvPr/>
        </p:nvCxnSpPr>
        <p:spPr>
          <a:xfrm rot="10800000" flipH="1">
            <a:off x="4618440" y="3322841"/>
            <a:ext cx="519300" cy="11046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5" name="Google Shape;685;p42"/>
          <p:cNvCxnSpPr>
            <a:stCxn id="686" idx="1"/>
            <a:endCxn id="684" idx="3"/>
          </p:cNvCxnSpPr>
          <p:nvPr/>
        </p:nvCxnSpPr>
        <p:spPr>
          <a:xfrm rot="10800000" flipH="1">
            <a:off x="5126102" y="3322738"/>
            <a:ext cx="11400" cy="13044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7" name="Google Shape;687;p42"/>
          <p:cNvCxnSpPr>
            <a:stCxn id="688" idx="1"/>
            <a:endCxn id="679" idx="1"/>
          </p:cNvCxnSpPr>
          <p:nvPr/>
        </p:nvCxnSpPr>
        <p:spPr>
          <a:xfrm>
            <a:off x="2670792" y="2511784"/>
            <a:ext cx="1757400" cy="12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9" name="Google Shape;689;p42"/>
          <p:cNvCxnSpPr>
            <a:stCxn id="688" idx="1"/>
            <a:endCxn id="690" idx="3"/>
          </p:cNvCxnSpPr>
          <p:nvPr/>
        </p:nvCxnSpPr>
        <p:spPr>
          <a:xfrm>
            <a:off x="2670792" y="2511784"/>
            <a:ext cx="1104600" cy="5193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1" name="Google Shape;691;p42"/>
          <p:cNvCxnSpPr>
            <a:stCxn id="692" idx="1"/>
            <a:endCxn id="690" idx="3"/>
          </p:cNvCxnSpPr>
          <p:nvPr/>
        </p:nvCxnSpPr>
        <p:spPr>
          <a:xfrm>
            <a:off x="2471096" y="3019445"/>
            <a:ext cx="1304400" cy="114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3" name="Google Shape;693;p42"/>
          <p:cNvSpPr/>
          <p:nvPr/>
        </p:nvSpPr>
        <p:spPr>
          <a:xfrm>
            <a:off x="5045202" y="4802638"/>
            <a:ext cx="155400" cy="219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42"/>
          <p:cNvSpPr/>
          <p:nvPr/>
        </p:nvSpPr>
        <p:spPr>
          <a:xfrm rot="5400000">
            <a:off x="2108245" y="2912363"/>
            <a:ext cx="155400" cy="219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42"/>
          <p:cNvSpPr/>
          <p:nvPr/>
        </p:nvSpPr>
        <p:spPr>
          <a:xfrm rot="-9970632">
            <a:off x="2497547" y="2285853"/>
            <a:ext cx="175791" cy="409861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42"/>
          <p:cNvSpPr/>
          <p:nvPr/>
        </p:nvSpPr>
        <p:spPr>
          <a:xfrm rot="-10030443">
            <a:off x="3773234" y="2845527"/>
            <a:ext cx="175683" cy="409919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42"/>
          <p:cNvSpPr/>
          <p:nvPr/>
        </p:nvSpPr>
        <p:spPr>
          <a:xfrm rot="10800000">
            <a:off x="2295596" y="2814545"/>
            <a:ext cx="175500" cy="4098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42"/>
          <p:cNvSpPr/>
          <p:nvPr/>
        </p:nvSpPr>
        <p:spPr>
          <a:xfrm rot="2700000">
            <a:off x="4389328" y="2320288"/>
            <a:ext cx="265165" cy="572756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42"/>
          <p:cNvSpPr/>
          <p:nvPr/>
        </p:nvSpPr>
        <p:spPr>
          <a:xfrm rot="5400000">
            <a:off x="4269188" y="1444225"/>
            <a:ext cx="322200" cy="5727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42"/>
          <p:cNvSpPr/>
          <p:nvPr/>
        </p:nvSpPr>
        <p:spPr>
          <a:xfrm rot="5400000">
            <a:off x="4269188" y="-3700"/>
            <a:ext cx="322200" cy="5727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42"/>
          <p:cNvSpPr/>
          <p:nvPr/>
        </p:nvSpPr>
        <p:spPr>
          <a:xfrm>
            <a:off x="5297575" y="2303763"/>
            <a:ext cx="322200" cy="5727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42"/>
          <p:cNvSpPr/>
          <p:nvPr/>
        </p:nvSpPr>
        <p:spPr>
          <a:xfrm>
            <a:off x="6745500" y="2303763"/>
            <a:ext cx="322200" cy="5727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42"/>
          <p:cNvSpPr/>
          <p:nvPr/>
        </p:nvSpPr>
        <p:spPr>
          <a:xfrm rot="6169557">
            <a:off x="5069302" y="3032198"/>
            <a:ext cx="175683" cy="409919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42"/>
          <p:cNvSpPr/>
          <p:nvPr/>
        </p:nvSpPr>
        <p:spPr>
          <a:xfrm rot="6229368">
            <a:off x="4509544" y="4307861"/>
            <a:ext cx="175791" cy="409861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42"/>
          <p:cNvSpPr/>
          <p:nvPr/>
        </p:nvSpPr>
        <p:spPr>
          <a:xfrm rot="5400000">
            <a:off x="5038352" y="4509988"/>
            <a:ext cx="175500" cy="4098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96" name="Google Shape;696;p42"/>
          <p:cNvCxnSpPr>
            <a:stCxn id="674" idx="1"/>
            <a:endCxn id="674" idx="3"/>
          </p:cNvCxnSpPr>
          <p:nvPr/>
        </p:nvCxnSpPr>
        <p:spPr>
          <a:xfrm>
            <a:off x="4430288" y="1569475"/>
            <a:ext cx="0" cy="322200"/>
          </a:xfrm>
          <a:prstGeom prst="straightConnector1">
            <a:avLst/>
          </a:prstGeom>
          <a:noFill/>
          <a:ln w="76200" cap="flat" cmpd="sng">
            <a:solidFill>
              <a:srgbClr val="EA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7" name="Google Shape;697;p42"/>
          <p:cNvCxnSpPr>
            <a:stCxn id="667" idx="1"/>
            <a:endCxn id="667" idx="3"/>
          </p:cNvCxnSpPr>
          <p:nvPr/>
        </p:nvCxnSpPr>
        <p:spPr>
          <a:xfrm>
            <a:off x="5297575" y="2590113"/>
            <a:ext cx="322200" cy="0"/>
          </a:xfrm>
          <a:prstGeom prst="straightConnector1">
            <a:avLst/>
          </a:prstGeom>
          <a:noFill/>
          <a:ln w="76200" cap="flat" cmpd="sng">
            <a:solidFill>
              <a:srgbClr val="EA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8" name="Google Shape;698;p42"/>
          <p:cNvCxnSpPr>
            <a:stCxn id="692" idx="3"/>
            <a:endCxn id="692" idx="1"/>
          </p:cNvCxnSpPr>
          <p:nvPr/>
        </p:nvCxnSpPr>
        <p:spPr>
          <a:xfrm>
            <a:off x="2295596" y="3019445"/>
            <a:ext cx="175500" cy="0"/>
          </a:xfrm>
          <a:prstGeom prst="straightConnector1">
            <a:avLst/>
          </a:prstGeom>
          <a:noFill/>
          <a:ln w="76200" cap="flat" cmpd="sng">
            <a:solidFill>
              <a:srgbClr val="EA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9" name="Google Shape;699;p42"/>
          <p:cNvCxnSpPr>
            <a:stCxn id="686" idx="1"/>
            <a:endCxn id="686" idx="3"/>
          </p:cNvCxnSpPr>
          <p:nvPr/>
        </p:nvCxnSpPr>
        <p:spPr>
          <a:xfrm>
            <a:off x="5126102" y="4627138"/>
            <a:ext cx="0" cy="175500"/>
          </a:xfrm>
          <a:prstGeom prst="straightConnector1">
            <a:avLst/>
          </a:prstGeom>
          <a:noFill/>
          <a:ln w="76200" cap="flat" cmpd="sng">
            <a:solidFill>
              <a:srgbClr val="EA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0" name="Google Shape;700;p42"/>
          <p:cNvCxnSpPr>
            <a:stCxn id="695" idx="1"/>
            <a:endCxn id="695" idx="3"/>
          </p:cNvCxnSpPr>
          <p:nvPr/>
        </p:nvCxnSpPr>
        <p:spPr>
          <a:xfrm>
            <a:off x="4428160" y="2512916"/>
            <a:ext cx="187500" cy="187500"/>
          </a:xfrm>
          <a:prstGeom prst="straightConnector1">
            <a:avLst/>
          </a:prstGeom>
          <a:noFill/>
          <a:ln w="76200" cap="flat" cmpd="sng">
            <a:solidFill>
              <a:srgbClr val="EA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1" name="Google Shape;701;p42"/>
          <p:cNvSpPr/>
          <p:nvPr/>
        </p:nvSpPr>
        <p:spPr>
          <a:xfrm rot="6399565">
            <a:off x="4530863" y="2441976"/>
            <a:ext cx="82670" cy="246961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42"/>
          <p:cNvSpPr/>
          <p:nvPr/>
        </p:nvSpPr>
        <p:spPr>
          <a:xfrm rot="6351562">
            <a:off x="4671575" y="2580294"/>
            <a:ext cx="82334" cy="45704"/>
          </a:xfrm>
          <a:prstGeom prst="rtTriangle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3" name="Google Shape;70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622336" y="2194463"/>
            <a:ext cx="283464" cy="35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622336" y="2634713"/>
            <a:ext cx="283464" cy="35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 flipH="1">
            <a:off x="4069611" y="1238013"/>
            <a:ext cx="283464" cy="35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509886" y="1238013"/>
            <a:ext cx="283464" cy="3566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7" name="Google Shape;707;p42"/>
          <p:cNvGrpSpPr/>
          <p:nvPr/>
        </p:nvGrpSpPr>
        <p:grpSpPr>
          <a:xfrm>
            <a:off x="6551525" y="2194463"/>
            <a:ext cx="191700" cy="323225"/>
            <a:chOff x="6969775" y="960650"/>
            <a:chExt cx="191700" cy="323225"/>
          </a:xfrm>
        </p:grpSpPr>
        <p:pic>
          <p:nvPicPr>
            <p:cNvPr id="708" name="Google Shape;708;p42"/>
            <p:cNvPicPr preferRelativeResize="0"/>
            <p:nvPr/>
          </p:nvPicPr>
          <p:blipFill rotWithShape="1">
            <a:blip r:embed="rId3">
              <a:alphaModFix/>
            </a:blip>
            <a:srcRect l="37717" b="11964"/>
            <a:stretch/>
          </p:blipFill>
          <p:spPr>
            <a:xfrm>
              <a:off x="6984800" y="960650"/>
              <a:ext cx="176550" cy="313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9" name="Google Shape;709;p42"/>
            <p:cNvSpPr/>
            <p:nvPr/>
          </p:nvSpPr>
          <p:spPr>
            <a:xfrm>
              <a:off x="6969775" y="991375"/>
              <a:ext cx="191700" cy="2925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" name="Google Shape;710;p42"/>
          <p:cNvGrpSpPr/>
          <p:nvPr/>
        </p:nvGrpSpPr>
        <p:grpSpPr>
          <a:xfrm rot="10800000" flipH="1">
            <a:off x="6551525" y="2662538"/>
            <a:ext cx="191700" cy="323225"/>
            <a:chOff x="6969775" y="960650"/>
            <a:chExt cx="191700" cy="323225"/>
          </a:xfrm>
        </p:grpSpPr>
        <p:pic>
          <p:nvPicPr>
            <p:cNvPr id="711" name="Google Shape;711;p42"/>
            <p:cNvPicPr preferRelativeResize="0"/>
            <p:nvPr/>
          </p:nvPicPr>
          <p:blipFill rotWithShape="1">
            <a:blip r:embed="rId3">
              <a:alphaModFix/>
            </a:blip>
            <a:srcRect l="37717" b="11964"/>
            <a:stretch/>
          </p:blipFill>
          <p:spPr>
            <a:xfrm>
              <a:off x="6984800" y="960650"/>
              <a:ext cx="176550" cy="313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2" name="Google Shape;712;p42"/>
            <p:cNvSpPr/>
            <p:nvPr/>
          </p:nvSpPr>
          <p:spPr>
            <a:xfrm>
              <a:off x="6969775" y="991375"/>
              <a:ext cx="191700" cy="2925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" name="Google Shape;713;p42"/>
          <p:cNvGrpSpPr/>
          <p:nvPr/>
        </p:nvGrpSpPr>
        <p:grpSpPr>
          <a:xfrm rot="5400000" flipH="1">
            <a:off x="4572450" y="382293"/>
            <a:ext cx="191700" cy="323225"/>
            <a:chOff x="6969775" y="960650"/>
            <a:chExt cx="191700" cy="323225"/>
          </a:xfrm>
        </p:grpSpPr>
        <p:pic>
          <p:nvPicPr>
            <p:cNvPr id="714" name="Google Shape;714;p42"/>
            <p:cNvPicPr preferRelativeResize="0"/>
            <p:nvPr/>
          </p:nvPicPr>
          <p:blipFill rotWithShape="1">
            <a:blip r:embed="rId3">
              <a:alphaModFix/>
            </a:blip>
            <a:srcRect l="37717" b="11964"/>
            <a:stretch/>
          </p:blipFill>
          <p:spPr>
            <a:xfrm>
              <a:off x="6984800" y="960650"/>
              <a:ext cx="176550" cy="313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5" name="Google Shape;715;p42"/>
            <p:cNvSpPr/>
            <p:nvPr/>
          </p:nvSpPr>
          <p:spPr>
            <a:xfrm>
              <a:off x="6969775" y="991375"/>
              <a:ext cx="191700" cy="2925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6" name="Google Shape;716;p42"/>
          <p:cNvGrpSpPr/>
          <p:nvPr/>
        </p:nvGrpSpPr>
        <p:grpSpPr>
          <a:xfrm rot="-5400000">
            <a:off x="4098267" y="382293"/>
            <a:ext cx="191700" cy="323225"/>
            <a:chOff x="6969775" y="960650"/>
            <a:chExt cx="191700" cy="323225"/>
          </a:xfrm>
        </p:grpSpPr>
        <p:pic>
          <p:nvPicPr>
            <p:cNvPr id="717" name="Google Shape;717;p42"/>
            <p:cNvPicPr preferRelativeResize="0"/>
            <p:nvPr/>
          </p:nvPicPr>
          <p:blipFill rotWithShape="1">
            <a:blip r:embed="rId3">
              <a:alphaModFix/>
            </a:blip>
            <a:srcRect l="37717" b="11964"/>
            <a:stretch/>
          </p:blipFill>
          <p:spPr>
            <a:xfrm>
              <a:off x="6984800" y="960650"/>
              <a:ext cx="176550" cy="313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8" name="Google Shape;718;p42"/>
            <p:cNvSpPr/>
            <p:nvPr/>
          </p:nvSpPr>
          <p:spPr>
            <a:xfrm>
              <a:off x="6969775" y="991375"/>
              <a:ext cx="191700" cy="2925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9" name="Google Shape;719;p42"/>
          <p:cNvSpPr/>
          <p:nvPr/>
        </p:nvSpPr>
        <p:spPr>
          <a:xfrm>
            <a:off x="5358384" y="2251700"/>
            <a:ext cx="66600" cy="7029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42"/>
          <p:cNvSpPr/>
          <p:nvPr/>
        </p:nvSpPr>
        <p:spPr>
          <a:xfrm>
            <a:off x="6940296" y="2239575"/>
            <a:ext cx="66600" cy="7029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42"/>
          <p:cNvSpPr/>
          <p:nvPr/>
        </p:nvSpPr>
        <p:spPr>
          <a:xfrm rot="5400000">
            <a:off x="4395938" y="1448538"/>
            <a:ext cx="66600" cy="7029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42"/>
          <p:cNvSpPr/>
          <p:nvPr/>
        </p:nvSpPr>
        <p:spPr>
          <a:xfrm rot="5400000">
            <a:off x="4395938" y="-138362"/>
            <a:ext cx="66600" cy="7029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42"/>
          <p:cNvSpPr/>
          <p:nvPr/>
        </p:nvSpPr>
        <p:spPr>
          <a:xfrm rot="2689017">
            <a:off x="4456555" y="2226673"/>
            <a:ext cx="66398" cy="702793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42"/>
          <p:cNvSpPr/>
          <p:nvPr/>
        </p:nvSpPr>
        <p:spPr>
          <a:xfrm rot="-15555">
            <a:off x="2331725" y="2761049"/>
            <a:ext cx="66301" cy="5223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42"/>
          <p:cNvSpPr/>
          <p:nvPr/>
        </p:nvSpPr>
        <p:spPr>
          <a:xfrm rot="-9965389">
            <a:off x="2528540" y="2229569"/>
            <a:ext cx="66140" cy="522422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42"/>
          <p:cNvSpPr/>
          <p:nvPr/>
        </p:nvSpPr>
        <p:spPr>
          <a:xfrm rot="5384445">
            <a:off x="5092950" y="4472016"/>
            <a:ext cx="66301" cy="5223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42"/>
          <p:cNvSpPr/>
          <p:nvPr/>
        </p:nvSpPr>
        <p:spPr>
          <a:xfrm rot="6230879">
            <a:off x="4553197" y="4269479"/>
            <a:ext cx="66431" cy="522422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42"/>
          <p:cNvSpPr txBox="1"/>
          <p:nvPr/>
        </p:nvSpPr>
        <p:spPr>
          <a:xfrm>
            <a:off x="5187775" y="4850600"/>
            <a:ext cx="7422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To OMC</a:t>
            </a:r>
            <a:endParaRPr sz="1200"/>
          </a:p>
        </p:txBody>
      </p:sp>
      <p:sp>
        <p:nvSpPr>
          <p:cNvPr id="729" name="Google Shape;729;p42"/>
          <p:cNvSpPr txBox="1"/>
          <p:nvPr/>
        </p:nvSpPr>
        <p:spPr>
          <a:xfrm>
            <a:off x="1393000" y="2887450"/>
            <a:ext cx="7029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To IMC</a:t>
            </a:r>
            <a:endParaRPr sz="1200"/>
          </a:p>
        </p:txBody>
      </p:sp>
      <p:sp>
        <p:nvSpPr>
          <p:cNvPr id="730" name="Google Shape;730;p42"/>
          <p:cNvSpPr txBox="1"/>
          <p:nvPr/>
        </p:nvSpPr>
        <p:spPr>
          <a:xfrm>
            <a:off x="5297575" y="4468050"/>
            <a:ext cx="5226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SEM</a:t>
            </a:r>
            <a:endParaRPr sz="1200"/>
          </a:p>
        </p:txBody>
      </p:sp>
      <p:sp>
        <p:nvSpPr>
          <p:cNvPr id="731" name="Google Shape;731;p42"/>
          <p:cNvSpPr txBox="1"/>
          <p:nvPr/>
        </p:nvSpPr>
        <p:spPr>
          <a:xfrm>
            <a:off x="2122050" y="3286825"/>
            <a:ext cx="5226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PRM</a:t>
            </a:r>
            <a:endParaRPr sz="1200"/>
          </a:p>
        </p:txBody>
      </p:sp>
      <p:sp>
        <p:nvSpPr>
          <p:cNvPr id="732" name="Google Shape;732;p42"/>
          <p:cNvSpPr txBox="1"/>
          <p:nvPr/>
        </p:nvSpPr>
        <p:spPr>
          <a:xfrm>
            <a:off x="4679450" y="2108900"/>
            <a:ext cx="4098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BS</a:t>
            </a:r>
            <a:endParaRPr sz="1200"/>
          </a:p>
        </p:txBody>
      </p:sp>
      <p:sp>
        <p:nvSpPr>
          <p:cNvPr id="733" name="Google Shape;733;p42"/>
          <p:cNvSpPr txBox="1"/>
          <p:nvPr/>
        </p:nvSpPr>
        <p:spPr>
          <a:xfrm>
            <a:off x="5172313" y="1965960"/>
            <a:ext cx="5727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ITMX</a:t>
            </a:r>
            <a:endParaRPr sz="1200"/>
          </a:p>
        </p:txBody>
      </p:sp>
      <p:sp>
        <p:nvSpPr>
          <p:cNvPr id="734" name="Google Shape;734;p42"/>
          <p:cNvSpPr txBox="1"/>
          <p:nvPr/>
        </p:nvSpPr>
        <p:spPr>
          <a:xfrm>
            <a:off x="6587551" y="1965475"/>
            <a:ext cx="6381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ETMX</a:t>
            </a:r>
            <a:endParaRPr sz="1200"/>
          </a:p>
        </p:txBody>
      </p:sp>
      <p:sp>
        <p:nvSpPr>
          <p:cNvPr id="735" name="Google Shape;735;p42"/>
          <p:cNvSpPr txBox="1"/>
          <p:nvPr/>
        </p:nvSpPr>
        <p:spPr>
          <a:xfrm>
            <a:off x="4761688" y="1595300"/>
            <a:ext cx="5727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ITMY</a:t>
            </a:r>
            <a:endParaRPr sz="1200"/>
          </a:p>
        </p:txBody>
      </p:sp>
      <p:sp>
        <p:nvSpPr>
          <p:cNvPr id="736" name="Google Shape;736;p42"/>
          <p:cNvSpPr txBox="1"/>
          <p:nvPr/>
        </p:nvSpPr>
        <p:spPr>
          <a:xfrm>
            <a:off x="4729001" y="150650"/>
            <a:ext cx="6381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ETMY</a:t>
            </a:r>
            <a:endParaRPr sz="1200"/>
          </a:p>
        </p:txBody>
      </p:sp>
      <p:sp>
        <p:nvSpPr>
          <p:cNvPr id="737" name="Google Shape;737;p42"/>
          <p:cNvSpPr txBox="1"/>
          <p:nvPr/>
        </p:nvSpPr>
        <p:spPr>
          <a:xfrm>
            <a:off x="4110200" y="874613"/>
            <a:ext cx="6381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40 km</a:t>
            </a:r>
            <a:endParaRPr sz="800"/>
          </a:p>
        </p:txBody>
      </p:sp>
      <p:sp>
        <p:nvSpPr>
          <p:cNvPr id="738" name="Google Shape;738;p42"/>
          <p:cNvSpPr txBox="1"/>
          <p:nvPr/>
        </p:nvSpPr>
        <p:spPr>
          <a:xfrm rot="5400000">
            <a:off x="5863588" y="2458038"/>
            <a:ext cx="6381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40 km</a:t>
            </a:r>
            <a:endParaRPr sz="800"/>
          </a:p>
        </p:txBody>
      </p:sp>
      <p:sp>
        <p:nvSpPr>
          <p:cNvPr id="739" name="Google Shape;739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740" name="Google Shape;740;p42"/>
          <p:cNvSpPr txBox="1"/>
          <p:nvPr/>
        </p:nvSpPr>
        <p:spPr>
          <a:xfrm>
            <a:off x="5324125" y="3147663"/>
            <a:ext cx="5193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SE2</a:t>
            </a:r>
            <a:endParaRPr sz="1200"/>
          </a:p>
        </p:txBody>
      </p:sp>
      <p:sp>
        <p:nvSpPr>
          <p:cNvPr id="741" name="Google Shape;741;p42"/>
          <p:cNvSpPr txBox="1"/>
          <p:nvPr/>
        </p:nvSpPr>
        <p:spPr>
          <a:xfrm>
            <a:off x="3858400" y="4384988"/>
            <a:ext cx="5193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SE3</a:t>
            </a:r>
            <a:endParaRPr sz="1200"/>
          </a:p>
        </p:txBody>
      </p:sp>
      <p:sp>
        <p:nvSpPr>
          <p:cNvPr id="742" name="Google Shape;742;p42"/>
          <p:cNvSpPr txBox="1"/>
          <p:nvPr/>
        </p:nvSpPr>
        <p:spPr>
          <a:xfrm>
            <a:off x="3886200" y="3058838"/>
            <a:ext cx="5193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PR2</a:t>
            </a:r>
            <a:endParaRPr sz="1200"/>
          </a:p>
        </p:txBody>
      </p:sp>
      <p:sp>
        <p:nvSpPr>
          <p:cNvPr id="743" name="Google Shape;743;p42"/>
          <p:cNvSpPr txBox="1"/>
          <p:nvPr/>
        </p:nvSpPr>
        <p:spPr>
          <a:xfrm>
            <a:off x="2057400" y="2252438"/>
            <a:ext cx="5193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PR3</a:t>
            </a:r>
            <a:endParaRPr sz="1200"/>
          </a:p>
        </p:txBody>
      </p:sp>
      <p:sp>
        <p:nvSpPr>
          <p:cNvPr id="744" name="Google Shape;744;p42"/>
          <p:cNvSpPr/>
          <p:nvPr/>
        </p:nvSpPr>
        <p:spPr>
          <a:xfrm>
            <a:off x="4032500" y="89700"/>
            <a:ext cx="1265100" cy="201930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42"/>
          <p:cNvSpPr/>
          <p:nvPr/>
        </p:nvSpPr>
        <p:spPr>
          <a:xfrm>
            <a:off x="5089150" y="2013150"/>
            <a:ext cx="2141100" cy="110460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42"/>
          <p:cNvSpPr/>
          <p:nvPr/>
        </p:nvSpPr>
        <p:spPr>
          <a:xfrm>
            <a:off x="1458000" y="1965950"/>
            <a:ext cx="4507200" cy="3148800"/>
          </a:xfrm>
          <a:prstGeom prst="corner">
            <a:avLst>
              <a:gd name="adj1" fmla="val 66652"/>
              <a:gd name="adj2" fmla="val 85398"/>
            </a:avLst>
          </a:prstGeom>
          <a:solidFill>
            <a:srgbClr val="FFFFFF">
              <a:alpha val="8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47" name="Google Shape;747;p42"/>
          <p:cNvSpPr/>
          <p:nvPr/>
        </p:nvSpPr>
        <p:spPr>
          <a:xfrm>
            <a:off x="4143950" y="2112625"/>
            <a:ext cx="945300" cy="9069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42"/>
          <p:cNvSpPr txBox="1"/>
          <p:nvPr/>
        </p:nvSpPr>
        <p:spPr>
          <a:xfrm>
            <a:off x="5221375" y="1006550"/>
            <a:ext cx="3799800" cy="29922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Nunito"/>
                <a:ea typeface="Nunito"/>
                <a:cs typeface="Nunito"/>
                <a:sym typeface="Nunito"/>
              </a:rPr>
              <a:t>BS</a:t>
            </a:r>
            <a:endParaRPr sz="1800"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 b="1">
                <a:latin typeface="Nunito"/>
                <a:ea typeface="Nunito"/>
                <a:cs typeface="Nunito"/>
                <a:sym typeface="Nunito"/>
              </a:rPr>
              <a:t>Actuators</a:t>
            </a:r>
            <a:r>
              <a:rPr lang="en" sz="1600" b="1">
                <a:latin typeface="Nunito"/>
                <a:ea typeface="Nunito"/>
                <a:cs typeface="Nunito"/>
                <a:sym typeface="Nunito"/>
              </a:rPr>
              <a:t>: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  RH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 b="1">
                <a:latin typeface="Nunito"/>
                <a:ea typeface="Nunito"/>
                <a:cs typeface="Nunito"/>
                <a:sym typeface="Nunito"/>
              </a:rPr>
              <a:t>Function: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  Corrects beamsplitter (BS) surface deformation and substrate lens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457200" lvl="0" indent="-311150" algn="l" rtl="0">
              <a:spcBef>
                <a:spcPts val="500"/>
              </a:spcBef>
              <a:spcAft>
                <a:spcPts val="0"/>
              </a:spcAft>
              <a:buSzPts val="1300"/>
              <a:buFont typeface="Nunito"/>
              <a:buChar char="-"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Substrate lens is dominant effect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04800" algn="l" rtl="0"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200"/>
              <a:buChar char="-"/>
            </a:pPr>
            <a:r>
              <a:rPr lang="en" sz="1300" b="1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Thermal compensation can reduce loss to ~1 ppm, but requires low AOI</a:t>
            </a:r>
            <a:br>
              <a:rPr lang="en" sz="1300" b="1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(see </a:t>
            </a:r>
            <a:r>
              <a:rPr lang="en" sz="1300" u="sng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analysis</a:t>
            </a:r>
            <a:r>
              <a:rPr lang="en"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by H. T. Cao) </a:t>
            </a:r>
            <a:endParaRPr sz="1300" b="1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1150" algn="l" rtl="0"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300"/>
              <a:buChar char="-"/>
            </a:pPr>
            <a:r>
              <a:rPr lang="en" sz="130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For effective correction, MICH-x and SEC paths through substrate must be nearly coaligned</a:t>
            </a:r>
            <a:endParaRPr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749" name="Google Shape;749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575" y="1766712"/>
            <a:ext cx="3196674" cy="3072339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750" name="Google Shape;750;p42"/>
          <p:cNvCxnSpPr/>
          <p:nvPr/>
        </p:nvCxnSpPr>
        <p:spPr>
          <a:xfrm>
            <a:off x="3844125" y="1766625"/>
            <a:ext cx="1258500" cy="356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1" name="Google Shape;751;p42"/>
          <p:cNvCxnSpPr/>
          <p:nvPr/>
        </p:nvCxnSpPr>
        <p:spPr>
          <a:xfrm flipH="1">
            <a:off x="3844175" y="3032825"/>
            <a:ext cx="1251000" cy="18348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2" name="Google Shape;752;p42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3362400" cy="13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Baseline </a:t>
            </a:r>
            <a:r>
              <a:rPr lang="en"/>
              <a:t>v</a:t>
            </a:r>
            <a:r>
              <a:rPr lang="en">
                <a:solidFill>
                  <a:schemeClr val="dk1"/>
                </a:solidFill>
              </a:rPr>
              <a:t>ision </a:t>
            </a:r>
            <a:r>
              <a:rPr lang="en"/>
              <a:t>of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</a:t>
            </a:r>
            <a:r>
              <a:rPr lang="en">
                <a:solidFill>
                  <a:schemeClr val="dk1"/>
                </a:solidFill>
              </a:rPr>
              <a:t>avefront </a:t>
            </a:r>
            <a:r>
              <a:rPr lang="en"/>
              <a:t>control</a:t>
            </a:r>
            <a:r>
              <a:rPr lang="en">
                <a:solidFill>
                  <a:schemeClr val="dk1"/>
                </a:solidFill>
              </a:rPr>
              <a:t> in </a:t>
            </a:r>
            <a:r>
              <a:rPr lang="en"/>
              <a:t>c</a:t>
            </a:r>
            <a:r>
              <a:rPr lang="en">
                <a:solidFill>
                  <a:schemeClr val="dk1"/>
                </a:solidFill>
              </a:rPr>
              <a:t>ore </a:t>
            </a:r>
            <a:r>
              <a:rPr lang="en"/>
              <a:t>i</a:t>
            </a:r>
            <a:r>
              <a:rPr lang="en">
                <a:solidFill>
                  <a:schemeClr val="dk1"/>
                </a:solidFill>
              </a:rPr>
              <a:t>nterferometer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pic>
        <p:nvPicPr>
          <p:cNvPr id="758" name="Google Shape;75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" y="548640"/>
            <a:ext cx="4754881" cy="4374490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43"/>
          <p:cNvSpPr txBox="1"/>
          <p:nvPr/>
        </p:nvSpPr>
        <p:spPr>
          <a:xfrm>
            <a:off x="5494025" y="1752600"/>
            <a:ext cx="3162300" cy="5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1% “Quadratic mismatch”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pic>
        <p:nvPicPr>
          <p:cNvPr id="765" name="Google Shape;76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" y="548640"/>
            <a:ext cx="4754881" cy="4364979"/>
          </a:xfrm>
          <a:prstGeom prst="rect">
            <a:avLst/>
          </a:prstGeom>
          <a:noFill/>
          <a:ln>
            <a:noFill/>
          </a:ln>
        </p:spPr>
      </p:pic>
      <p:sp>
        <p:nvSpPr>
          <p:cNvPr id="766" name="Google Shape;766;p44"/>
          <p:cNvSpPr txBox="1"/>
          <p:nvPr/>
        </p:nvSpPr>
        <p:spPr>
          <a:xfrm>
            <a:off x="5539750" y="1623050"/>
            <a:ext cx="333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1% “OPD” mismatch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SEC detuned by 0.02 deg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pic>
        <p:nvPicPr>
          <p:cNvPr id="772" name="Google Shape;77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730149"/>
            <a:ext cx="4391674" cy="2354299"/>
          </a:xfrm>
          <a:prstGeom prst="rect">
            <a:avLst/>
          </a:prstGeom>
          <a:noFill/>
          <a:ln>
            <a:noFill/>
          </a:ln>
        </p:spPr>
      </p:pic>
      <p:sp>
        <p:nvSpPr>
          <p:cNvPr id="773" name="Google Shape;773;p45"/>
          <p:cNvSpPr txBox="1">
            <a:spLocks noGrp="1"/>
          </p:cNvSpPr>
          <p:nvPr>
            <p:ph type="title" idx="4294967295"/>
          </p:nvPr>
        </p:nvSpPr>
        <p:spPr>
          <a:xfrm>
            <a:off x="311700" y="46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Beamsplitter in a strongly converging telescope: concerns</a:t>
            </a:r>
            <a:endParaRPr/>
          </a:p>
        </p:txBody>
      </p:sp>
      <p:sp>
        <p:nvSpPr>
          <p:cNvPr id="774" name="Google Shape;774;p45"/>
          <p:cNvSpPr txBox="1">
            <a:spLocks noGrp="1"/>
          </p:cNvSpPr>
          <p:nvPr>
            <p:ph type="body" idx="4294967295"/>
          </p:nvPr>
        </p:nvSpPr>
        <p:spPr>
          <a:xfrm>
            <a:off x="4958300" y="773500"/>
            <a:ext cx="4010100" cy="40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6510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900"/>
              <a:t> Especially at 45deg AOI, coating reflectivity will vary across the beam spot.</a:t>
            </a:r>
            <a:endParaRPr sz="1900"/>
          </a:p>
          <a:p>
            <a:pPr marL="165100" lvl="0" indent="-146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/>
              <a:t> Linear dependence of reflectivity on AOI actually just has a mode matching effect.</a:t>
            </a:r>
            <a:endParaRPr sz="1900"/>
          </a:p>
          <a:p>
            <a:pPr marL="165100" lvl="0" indent="-146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/>
              <a:t> Combines with the more obvious mode matching effect (see sketch).</a:t>
            </a:r>
            <a:endParaRPr sz="1900"/>
          </a:p>
        </p:txBody>
      </p:sp>
      <p:sp>
        <p:nvSpPr>
          <p:cNvPr id="775" name="Google Shape;775;p45"/>
          <p:cNvSpPr txBox="1"/>
          <p:nvPr/>
        </p:nvSpPr>
        <p:spPr>
          <a:xfrm>
            <a:off x="-61825" y="27631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credit: Stefan Ballmer</a:t>
            </a:r>
            <a:endParaRPr/>
          </a:p>
        </p:txBody>
      </p:sp>
      <p:pic>
        <p:nvPicPr>
          <p:cNvPr id="776" name="Google Shape;776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317850"/>
            <a:ext cx="8303249" cy="1565125"/>
          </a:xfrm>
          <a:prstGeom prst="rect">
            <a:avLst/>
          </a:prstGeom>
          <a:noFill/>
          <a:ln>
            <a:noFill/>
          </a:ln>
        </p:spPr>
      </p:pic>
      <p:sp>
        <p:nvSpPr>
          <p:cNvPr id="777" name="Google Shape;777;p45"/>
          <p:cNvSpPr txBox="1"/>
          <p:nvPr/>
        </p:nvSpPr>
        <p:spPr>
          <a:xfrm>
            <a:off x="73250" y="4743300"/>
            <a:ext cx="478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Matthew Todd and Stefan Ballmer: </a:t>
            </a:r>
            <a:r>
              <a:rPr lang="en" u="sng">
                <a:solidFill>
                  <a:schemeClr val="hlink"/>
                </a:solidFill>
                <a:hlinkClick r:id="rId5"/>
              </a:rPr>
              <a:t>CE-T2300014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/>
              <a:t>Cosmic Explorer:</a:t>
            </a:r>
            <a:r>
              <a:rPr lang="en" sz="2600"/>
              <a:t> Why not just scale up LIGO design?</a:t>
            </a:r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8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CCCC"/>
                </a:solidFill>
              </a:rPr>
              <a:t>1.5 MW arm power assumed to meet sensitivity target. </a:t>
            </a:r>
            <a:r>
              <a:rPr lang="en" b="1">
                <a:solidFill>
                  <a:srgbClr val="CCCCCC"/>
                </a:solidFill>
              </a:rPr>
              <a:t>Thermal distortions</a:t>
            </a:r>
            <a:r>
              <a:rPr lang="en">
                <a:solidFill>
                  <a:srgbClr val="CCCCCC"/>
                </a:solidFill>
              </a:rPr>
              <a:t> have already posed major problem for aLIGO, and will be a central design driver for CE.</a:t>
            </a:r>
            <a:endParaRPr>
              <a:solidFill>
                <a:srgbClr val="CCCCCC"/>
              </a:solidFill>
            </a:endParaRPr>
          </a:p>
          <a:p>
            <a:pPr marL="457200" lvl="0" indent="-3175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400"/>
              <a:buChar char="●"/>
            </a:pPr>
            <a:r>
              <a:rPr lang="en" sz="1400" i="1">
                <a:solidFill>
                  <a:srgbClr val="CCCCCC"/>
                </a:solidFill>
              </a:rPr>
              <a:t>Aim for &gt;20° Gouy phase accumulation between potential RoC actuator locations.</a:t>
            </a:r>
            <a:endParaRPr sz="1400" i="1">
              <a:solidFill>
                <a:srgbClr val="CCCCCC"/>
              </a:solidFill>
            </a:endParaRPr>
          </a:p>
          <a:p>
            <a:pPr marL="457200" lvl="0" indent="-3175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400"/>
              <a:buChar char="●"/>
            </a:pPr>
            <a:r>
              <a:rPr lang="en" sz="1400" i="1">
                <a:solidFill>
                  <a:srgbClr val="CCCCCC"/>
                </a:solidFill>
              </a:rPr>
              <a:t>Need pick-off port locations to directly sense mode-matching between IFO cavities.</a:t>
            </a:r>
            <a:endParaRPr sz="1400" i="1">
              <a:solidFill>
                <a:srgbClr val="CCCCCC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CCCC"/>
                </a:solidFill>
              </a:rPr>
              <a:t>With 10x lower arm cavity FSR (3.75 kHz), nearly all HOM resonances will lie </a:t>
            </a:r>
            <a:r>
              <a:rPr lang="en" u="sng">
                <a:solidFill>
                  <a:srgbClr val="CCCCCC"/>
                </a:solidFill>
              </a:rPr>
              <a:t>in the observation band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175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400"/>
              <a:buChar char="●"/>
            </a:pPr>
            <a:r>
              <a:rPr lang="en" sz="1400" i="1">
                <a:solidFill>
                  <a:srgbClr val="CCCCCC"/>
                </a:solidFill>
              </a:rPr>
              <a:t>Precision mode-matching critical to suppress noise couplings, SQZ loss, and SQZ angle mis-rotation around the frequencies of these resonances.</a:t>
            </a:r>
            <a:endParaRPr sz="1400" i="1">
              <a:solidFill>
                <a:srgbClr val="CCCCCC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CCCC"/>
                </a:solidFill>
              </a:rPr>
              <a:t>10x lower SEC loss requirement (500 ppm) precludes use of transmissive compensation plates for thermal compensation.</a:t>
            </a:r>
            <a:endParaRPr>
              <a:solidFill>
                <a:srgbClr val="CCCCCC"/>
              </a:solidFill>
            </a:endParaRPr>
          </a:p>
          <a:p>
            <a:pPr marL="457200" lvl="0" indent="-3175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400"/>
              <a:buChar char="●"/>
            </a:pPr>
            <a:r>
              <a:rPr lang="en" sz="1400" i="1">
                <a:solidFill>
                  <a:srgbClr val="CCCCCC"/>
                </a:solidFill>
              </a:rPr>
              <a:t>Requires new technique to mitigate ITM substrate lens (control higher-order SEC-arm mismatch).</a:t>
            </a:r>
            <a:endParaRPr sz="1400" b="1" i="1">
              <a:solidFill>
                <a:srgbClr val="CCCCCC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CCCC"/>
                </a:solidFill>
              </a:rPr>
              <a:t>With ~10 kW in PRC, significant loss due to thermal lensing of beamsplitter. Limited capability to thermally compensate at 45° AOI.</a:t>
            </a:r>
            <a:endParaRPr>
              <a:solidFill>
                <a:srgbClr val="CCCCCC"/>
              </a:solidFill>
            </a:endParaRPr>
          </a:p>
          <a:p>
            <a:pPr marL="457200" lvl="0" indent="-317500" algn="l" rtl="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Clr>
                <a:srgbClr val="CCCCCC"/>
              </a:buClr>
              <a:buSzPts val="1400"/>
              <a:buChar char="●"/>
            </a:pPr>
            <a:r>
              <a:rPr lang="en" sz="1400" i="1">
                <a:solidFill>
                  <a:srgbClr val="CCCCCC"/>
                </a:solidFill>
              </a:rPr>
              <a:t>Lower AOI on beamsplitter can reduce thermal distortion loss while also relaxing size requirement.</a:t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116" name="Google Shape;11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17" name="Google Shape;117;p21"/>
          <p:cNvSpPr txBox="1"/>
          <p:nvPr/>
        </p:nvSpPr>
        <p:spPr>
          <a:xfrm>
            <a:off x="619050" y="2471025"/>
            <a:ext cx="8082600" cy="7389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" sz="2000" b="1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“Starting from scratch” is our best chance to seriously consider alternative designs, and challenge previous assumptions.</a:t>
            </a:r>
            <a:endParaRPr sz="2000" b="1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913500" cy="9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Precision mode-matching is a central design driver</a:t>
            </a:r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311700" y="1647825"/>
            <a:ext cx="35499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“anti-squeezing” around HOM resonances in DARM spectrum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Model assumes a </a:t>
            </a:r>
            <a:r>
              <a:rPr lang="en" b="1">
                <a:solidFill>
                  <a:srgbClr val="FF0000"/>
                </a:solidFill>
              </a:rPr>
              <a:t>1% </a:t>
            </a:r>
            <a:r>
              <a:rPr lang="en">
                <a:solidFill>
                  <a:srgbClr val="FF0000"/>
                </a:solidFill>
              </a:rPr>
              <a:t>SEC mode-mismatch with arms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/>
              <a:t>Effective rotation of SQZ angle via mode scattering process: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TEM00 → LG10 → TEM00*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/>
              <a:t>   *having accumulated </a:t>
            </a:r>
            <a:r>
              <a:rPr lang="en" sz="1400" i="1"/>
              <a:t>different</a:t>
            </a:r>
            <a:r>
              <a:rPr lang="en" sz="1400"/>
              <a:t> phase   </a:t>
            </a:r>
            <a:br>
              <a:rPr lang="en" sz="1400"/>
            </a:br>
            <a:r>
              <a:rPr lang="en" sz="1400"/>
              <a:t>    relative to the unscattered TEM00 field</a:t>
            </a:r>
            <a:endParaRPr sz="1400"/>
          </a:p>
        </p:txBody>
      </p:sp>
      <p:sp>
        <p:nvSpPr>
          <p:cNvPr id="124" name="Google Shape;124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5290" y="441140"/>
            <a:ext cx="4754881" cy="437449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2"/>
          <p:cNvSpPr/>
          <p:nvPr/>
        </p:nvSpPr>
        <p:spPr>
          <a:xfrm>
            <a:off x="4429125" y="781050"/>
            <a:ext cx="1323900" cy="152400"/>
          </a:xfrm>
          <a:prstGeom prst="rect">
            <a:avLst/>
          </a:prstGeom>
          <a:solidFill>
            <a:srgbClr val="EEFF41">
              <a:alpha val="36710"/>
            </a:srgbClr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7" name="Google Shape;127;p22"/>
          <p:cNvCxnSpPr/>
          <p:nvPr/>
        </p:nvCxnSpPr>
        <p:spPr>
          <a:xfrm rot="10800000" flipH="1">
            <a:off x="7324725" y="1781400"/>
            <a:ext cx="714300" cy="428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8" name="Google Shape;128;p22"/>
          <p:cNvSpPr txBox="1"/>
          <p:nvPr/>
        </p:nvSpPr>
        <p:spPr>
          <a:xfrm>
            <a:off x="6419850" y="2128800"/>
            <a:ext cx="17145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HOM2 arm cavity resonance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29" name="Google Shape;129;p22"/>
          <p:cNvSpPr txBox="1"/>
          <p:nvPr/>
        </p:nvSpPr>
        <p:spPr>
          <a:xfrm>
            <a:off x="4225200" y="4656625"/>
            <a:ext cx="200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2"/>
                </a:solidFill>
              </a:rPr>
              <a:t>Figure by K. Kuns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Achieving 500 ppm SEC loss: Eliminate compensation plates</a:t>
            </a:r>
            <a:endParaRPr sz="2420"/>
          </a:p>
        </p:txBody>
      </p:sp>
      <p:sp>
        <p:nvSpPr>
          <p:cNvPr id="135" name="Google Shape;135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928163"/>
            <a:ext cx="7950475" cy="196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 txBox="1"/>
          <p:nvPr/>
        </p:nvSpPr>
        <p:spPr>
          <a:xfrm>
            <a:off x="311700" y="2351725"/>
            <a:ext cx="39270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80000"/>
                </a:solidFill>
              </a:rPr>
              <a:t>Based on aLIGO AR coatings, expect high angle scattering loss of up to ~</a:t>
            </a:r>
            <a:r>
              <a:rPr lang="en" b="1">
                <a:solidFill>
                  <a:srgbClr val="980000"/>
                </a:solidFill>
              </a:rPr>
              <a:t>200 ppm</a:t>
            </a:r>
            <a:r>
              <a:rPr lang="en">
                <a:solidFill>
                  <a:srgbClr val="980000"/>
                </a:solidFill>
              </a:rPr>
              <a:t> per CP</a:t>
            </a:r>
            <a:endParaRPr sz="1100">
              <a:solidFill>
                <a:srgbClr val="980000"/>
              </a:solidFill>
            </a:endParaRPr>
          </a:p>
        </p:txBody>
      </p:sp>
      <p:cxnSp>
        <p:nvCxnSpPr>
          <p:cNvPr id="138" name="Google Shape;138;p23"/>
          <p:cNvCxnSpPr>
            <a:stCxn id="139" idx="1"/>
          </p:cNvCxnSpPr>
          <p:nvPr/>
        </p:nvCxnSpPr>
        <p:spPr>
          <a:xfrm flipH="1">
            <a:off x="3905400" y="1959323"/>
            <a:ext cx="1127400" cy="1269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0" name="Google Shape;140;p23"/>
          <p:cNvCxnSpPr/>
          <p:nvPr/>
        </p:nvCxnSpPr>
        <p:spPr>
          <a:xfrm>
            <a:off x="2695575" y="3009900"/>
            <a:ext cx="523800" cy="1428900"/>
          </a:xfrm>
          <a:prstGeom prst="straightConnector1">
            <a:avLst/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" name="Google Shape;141;p23"/>
          <p:cNvCxnSpPr/>
          <p:nvPr/>
        </p:nvCxnSpPr>
        <p:spPr>
          <a:xfrm flipH="1">
            <a:off x="2695575" y="3009900"/>
            <a:ext cx="523800" cy="1428900"/>
          </a:xfrm>
          <a:prstGeom prst="straightConnector1">
            <a:avLst/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2" name="Google Shape;142;p23"/>
          <p:cNvSpPr txBox="1"/>
          <p:nvPr/>
        </p:nvSpPr>
        <p:spPr>
          <a:xfrm>
            <a:off x="1260900" y="1257525"/>
            <a:ext cx="37719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R&amp;D effort underway to demonstrate CP alternative: </a:t>
            </a:r>
            <a:r>
              <a:rPr lang="en" b="1" i="1">
                <a:solidFill>
                  <a:schemeClr val="dk2"/>
                </a:solidFill>
              </a:rPr>
              <a:t>Direct ITM / ETM front-surface correction</a:t>
            </a:r>
            <a:r>
              <a:rPr lang="en" i="1">
                <a:solidFill>
                  <a:schemeClr val="dk2"/>
                </a:solidFill>
              </a:rPr>
              <a:t> </a:t>
            </a:r>
            <a:r>
              <a:rPr lang="en">
                <a:solidFill>
                  <a:schemeClr val="dk2"/>
                </a:solidFill>
              </a:rPr>
              <a:t>(</a:t>
            </a:r>
            <a:r>
              <a:rPr lang="en" u="sng">
                <a:solidFill>
                  <a:schemeClr val="hlink"/>
                </a:solidFill>
                <a:hlinkClick r:id="rId4"/>
              </a:rPr>
              <a:t>LIGO-G2300506</a:t>
            </a:r>
            <a:r>
              <a:rPr lang="en">
                <a:solidFill>
                  <a:schemeClr val="dk2"/>
                </a:solidFill>
              </a:rPr>
              <a:t>, </a:t>
            </a:r>
            <a:r>
              <a:rPr lang="en" u="sng">
                <a:solidFill>
                  <a:schemeClr val="hlink"/>
                </a:solidFill>
                <a:hlinkClick r:id="rId5"/>
              </a:rPr>
              <a:t>CE-G2300032</a:t>
            </a:r>
            <a:r>
              <a:rPr lang="en">
                <a:solidFill>
                  <a:schemeClr val="dk2"/>
                </a:solidFill>
              </a:rPr>
              <a:t>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3" name="Google Shape;143;p23"/>
          <p:cNvSpPr txBox="1"/>
          <p:nvPr/>
        </p:nvSpPr>
        <p:spPr>
          <a:xfrm>
            <a:off x="5728500" y="4686150"/>
            <a:ext cx="3229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Figure from </a:t>
            </a:r>
            <a:r>
              <a:rPr lang="en" u="sng">
                <a:solidFill>
                  <a:schemeClr val="hlink"/>
                </a:solidFill>
                <a:hlinkClick r:id="rId6"/>
              </a:rPr>
              <a:t>A. Brooks </a:t>
            </a:r>
            <a:r>
              <a:rPr lang="en" i="1" u="sng">
                <a:solidFill>
                  <a:schemeClr val="hlink"/>
                </a:solidFill>
                <a:hlinkClick r:id="rId6"/>
              </a:rPr>
              <a:t>et. al.</a:t>
            </a:r>
            <a:r>
              <a:rPr lang="en" u="sng">
                <a:solidFill>
                  <a:schemeClr val="hlink"/>
                </a:solidFill>
                <a:hlinkClick r:id="rId6"/>
              </a:rPr>
              <a:t> (2016)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39" name="Google Shape;139;p23"/>
          <p:cNvPicPr preferRelativeResize="0"/>
          <p:nvPr/>
        </p:nvPicPr>
        <p:blipFill rotWithShape="1">
          <a:blip r:embed="rId7">
            <a:alphaModFix/>
          </a:blip>
          <a:srcRect t="5141"/>
          <a:stretch/>
        </p:blipFill>
        <p:spPr>
          <a:xfrm>
            <a:off x="5032800" y="1113071"/>
            <a:ext cx="3771900" cy="1692504"/>
          </a:xfrm>
          <a:prstGeom prst="rect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49" name="Google Shape;14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85868"/>
            <a:ext cx="4842074" cy="3250157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4"/>
          <p:cNvSpPr txBox="1"/>
          <p:nvPr/>
        </p:nvSpPr>
        <p:spPr>
          <a:xfrm>
            <a:off x="394250" y="1164175"/>
            <a:ext cx="4682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</a:rPr>
              <a:t>Beamsplitter HOM scattering loss versus AOI, </a:t>
            </a:r>
            <a:r>
              <a:rPr lang="en" sz="1500" i="1" u="sng">
                <a:solidFill>
                  <a:schemeClr val="accent1"/>
                </a:solidFill>
              </a:rPr>
              <a:t>with</a:t>
            </a:r>
            <a:r>
              <a:rPr lang="en" sz="1500">
                <a:solidFill>
                  <a:schemeClr val="accent1"/>
                </a:solidFill>
              </a:rPr>
              <a:t> optimal thermal compensation applied (by H.T. Cao)</a:t>
            </a:r>
            <a:endParaRPr sz="1500">
              <a:solidFill>
                <a:schemeClr val="accent1"/>
              </a:solidFill>
            </a:endParaRPr>
          </a:p>
        </p:txBody>
      </p:sp>
      <p:pic>
        <p:nvPicPr>
          <p:cNvPr id="151" name="Google Shape;15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3700" y="2478500"/>
            <a:ext cx="2057275" cy="197724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2" name="Google Shape;152;p24"/>
          <p:cNvSpPr txBox="1">
            <a:spLocks noGrp="1"/>
          </p:cNvSpPr>
          <p:nvPr>
            <p:ph type="body" idx="1"/>
          </p:nvPr>
        </p:nvSpPr>
        <p:spPr>
          <a:xfrm>
            <a:off x="5295900" y="1228675"/>
            <a:ext cx="3581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Expect ~1 ppm total absorption by beamsplitter (dominated by HR and AR coating absorption)</a:t>
            </a:r>
            <a:endParaRPr sz="1600"/>
          </a:p>
          <a:p>
            <a:pPr marL="457200" lvl="0" indent="-3302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Thermo-refractive substrate lensing is dominant effect</a:t>
            </a:r>
            <a:endParaRPr sz="1600"/>
          </a:p>
          <a:p>
            <a:pPr marL="457200" lvl="0" indent="-3302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Initial modeling shows HOM scattering losses </a:t>
            </a:r>
            <a:r>
              <a:rPr lang="en" sz="1600" b="1"/>
              <a:t>as high as</a:t>
            </a:r>
            <a:r>
              <a:rPr lang="en" sz="1600"/>
              <a:t> </a:t>
            </a:r>
            <a:r>
              <a:rPr lang="en" sz="1600" b="1"/>
              <a:t>100s of ppm</a:t>
            </a:r>
            <a:r>
              <a:rPr lang="en" sz="1600"/>
              <a:t>, depending on AOI, thickness, and absorption (ongoing </a:t>
            </a:r>
            <a:r>
              <a:rPr lang="en" sz="1600" u="sng">
                <a:solidFill>
                  <a:schemeClr val="hlink"/>
                </a:solidFill>
                <a:hlinkClick r:id="rId5"/>
              </a:rPr>
              <a:t>analysis</a:t>
            </a:r>
            <a:r>
              <a:rPr lang="en" sz="1600"/>
              <a:t> by H. T. Cao)</a:t>
            </a:r>
            <a:endParaRPr sz="1600"/>
          </a:p>
          <a:p>
            <a:pPr marL="457200" lvl="0" indent="-330200" algn="l" rtl="0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Clr>
                <a:srgbClr val="FF0000"/>
              </a:buClr>
              <a:buSzPts val="1600"/>
              <a:buChar char="●"/>
            </a:pPr>
            <a:r>
              <a:rPr lang="en" sz="1600" b="1">
                <a:solidFill>
                  <a:srgbClr val="FF0000"/>
                </a:solidFill>
              </a:rPr>
              <a:t>Thermal compensation of beamsplitter requires </a:t>
            </a:r>
            <a:r>
              <a:rPr lang="en" sz="1600" b="1" u="sng">
                <a:solidFill>
                  <a:srgbClr val="FF0000"/>
                </a:solidFill>
              </a:rPr>
              <a:t>low AOI</a:t>
            </a:r>
            <a:r>
              <a:rPr lang="en" sz="1600" b="1">
                <a:solidFill>
                  <a:srgbClr val="FF0000"/>
                </a:solidFill>
              </a:rPr>
              <a:t> to be effective</a:t>
            </a:r>
            <a:br>
              <a:rPr lang="en" sz="1600">
                <a:solidFill>
                  <a:srgbClr val="FF0000"/>
                </a:solidFill>
              </a:rPr>
            </a:br>
            <a:r>
              <a:rPr lang="en" sz="1600">
                <a:solidFill>
                  <a:srgbClr val="FF0000"/>
                </a:solidFill>
              </a:rPr>
              <a:t>(due to divergence of MICH-x and SEC paths inside substrate)</a:t>
            </a:r>
            <a:endParaRPr sz="1600">
              <a:solidFill>
                <a:srgbClr val="FF0000"/>
              </a:solidFill>
            </a:endParaRPr>
          </a:p>
        </p:txBody>
      </p:sp>
      <p:sp>
        <p:nvSpPr>
          <p:cNvPr id="153" name="Google Shape;15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rPr lang="en" sz="2420"/>
              <a:t>Achieving 500 ppm SEC loss: Control beamsplitter thermal lensing</a:t>
            </a:r>
            <a:endParaRPr sz="242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Arm Finesse: How low is realistic?</a:t>
            </a:r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body" idx="1"/>
          </p:nvPr>
        </p:nvSpPr>
        <p:spPr>
          <a:xfrm>
            <a:off x="311700" y="607275"/>
            <a:ext cx="8520600" cy="42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Baseline CE value is 450, the same as aLIGO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Fundamental sensitivity favors low arm finesse: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500 ppm SEC loss limits HF sensitivity; enhanced by arm finesse as         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Many squeezing degradations due to mode mismatch also enhanced by arm finesse.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 arm finesse makes short SEC problem even worse (see next slide).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But high finesse is needed to: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Suppress Michelson noise (by          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Suppress thermorefactive noise (also by    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Reduce power through ITM and BS substrates: needed for high power. Voyager upgrade necessary in order to radiatively cool test masses.</a:t>
            </a:r>
            <a:endParaRPr/>
          </a:p>
        </p:txBody>
      </p:sp>
      <p:pic>
        <p:nvPicPr>
          <p:cNvPr id="160" name="Google Shape;16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7375" y="1669825"/>
            <a:ext cx="338195" cy="20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6950" y="3573850"/>
            <a:ext cx="565800" cy="20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3125" y="3897675"/>
            <a:ext cx="222575" cy="18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Signal Extraction Cavity (SEC) Length</a:t>
            </a:r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body" idx="1"/>
          </p:nvPr>
        </p:nvSpPr>
        <p:spPr>
          <a:xfrm>
            <a:off x="4760475" y="488600"/>
            <a:ext cx="4043700" cy="42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274320" lvl="0" indent="-23431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Unlike in LIGO/Virgo, CE high frequency response is impacted by second SEC resonance due to long arms.</a:t>
            </a:r>
            <a:endParaRPr/>
          </a:p>
          <a:p>
            <a:pPr marL="274320" lvl="0" indent="-23431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Can be used to make a narrow “tuning” targeting post-merger physics at the expense of broadband sensitivity.</a:t>
            </a:r>
            <a:endParaRPr/>
          </a:p>
          <a:p>
            <a:pPr marL="274320" lvl="0" indent="-23431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Short</a:t>
            </a:r>
            <a:r>
              <a:rPr lang="en" baseline="30000"/>
              <a:t>*</a:t>
            </a:r>
            <a:r>
              <a:rPr lang="en"/>
              <a:t> SEC needed to keep this resonance high.</a:t>
            </a:r>
            <a:r>
              <a:rPr lang="en" baseline="30000"/>
              <a:t> </a:t>
            </a:r>
            <a:endParaRPr/>
          </a:p>
          <a:p>
            <a:pPr marL="274320" lvl="0" indent="-23431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Difficult to realize short SECs while accumulating Gouy phase and expanding beam to ~12 cm.</a:t>
            </a:r>
            <a:endParaRPr/>
          </a:p>
          <a:p>
            <a:pPr marL="274320" lvl="0" indent="-23431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More realistic SECs make “post-merger” tuning increasingly unattractive and start limiting 40 km detector bandwidth.</a:t>
            </a:r>
            <a:endParaRPr/>
          </a:p>
          <a:p>
            <a:pPr marL="274320" lvl="0" indent="-23431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High arm finesse requires even shorter SECs.</a:t>
            </a:r>
            <a:endParaRPr baseline="30000"/>
          </a:p>
        </p:txBody>
      </p:sp>
      <p:pic>
        <p:nvPicPr>
          <p:cNvPr id="170" name="Google Shape;17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50" y="628975"/>
            <a:ext cx="4614801" cy="3395562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6"/>
          <p:cNvSpPr txBox="1"/>
          <p:nvPr/>
        </p:nvSpPr>
        <p:spPr>
          <a:xfrm>
            <a:off x="201850" y="4766738"/>
            <a:ext cx="78960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* NEMO talks about a “long SEC” to create this effect. It is not only the length that matters, and the frequency scales as</a:t>
            </a:r>
            <a:endParaRPr sz="1100">
              <a:solidFill>
                <a:schemeClr val="dk2"/>
              </a:solidFill>
            </a:endParaRPr>
          </a:p>
        </p:txBody>
      </p:sp>
      <p:pic>
        <p:nvPicPr>
          <p:cNvPr id="172" name="Google Shape;17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8150" y="4853975"/>
            <a:ext cx="977225" cy="2023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6"/>
          <p:cNvSpPr txBox="1"/>
          <p:nvPr/>
        </p:nvSpPr>
        <p:spPr>
          <a:xfrm>
            <a:off x="376925" y="3956925"/>
            <a:ext cx="4683600" cy="8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</a:rPr>
              <a:t>80% reduction in post-merger sensitivity:</a:t>
            </a:r>
            <a:endParaRPr sz="1500"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>
                <a:solidFill>
                  <a:schemeClr val="dk2"/>
                </a:solidFill>
              </a:rPr>
              <a:t>L</a:t>
            </a:r>
            <a:r>
              <a:rPr lang="en" sz="1500" baseline="-25000">
                <a:solidFill>
                  <a:schemeClr val="dk2"/>
                </a:solidFill>
              </a:rPr>
              <a:t>s</a:t>
            </a:r>
            <a:r>
              <a:rPr lang="en" sz="1500">
                <a:solidFill>
                  <a:schemeClr val="dk2"/>
                </a:solidFill>
              </a:rPr>
              <a:t>= 20→200 m for 40 km</a:t>
            </a:r>
            <a:endParaRPr sz="1500"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i="1">
                <a:solidFill>
                  <a:schemeClr val="dk2"/>
                </a:solidFill>
              </a:rPr>
              <a:t>L</a:t>
            </a:r>
            <a:r>
              <a:rPr lang="en" sz="1500" baseline="-25000">
                <a:solidFill>
                  <a:schemeClr val="dk2"/>
                </a:solidFill>
              </a:rPr>
              <a:t>s</a:t>
            </a:r>
            <a:r>
              <a:rPr lang="en" sz="1500">
                <a:solidFill>
                  <a:schemeClr val="dk2"/>
                </a:solidFill>
              </a:rPr>
              <a:t>= 25→90 m for 20 km</a:t>
            </a:r>
            <a:endParaRPr sz="15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2"/>
              </a:solidFill>
            </a:endParaRPr>
          </a:p>
        </p:txBody>
      </p:sp>
      <p:sp>
        <p:nvSpPr>
          <p:cNvPr id="174" name="Google Shape;174;p26"/>
          <p:cNvSpPr txBox="1"/>
          <p:nvPr/>
        </p:nvSpPr>
        <p:spPr>
          <a:xfrm rot="-5400000">
            <a:off x="-864200" y="3713200"/>
            <a:ext cx="21156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5"/>
              </a:rPr>
              <a:t>CE-G2300033</a:t>
            </a:r>
            <a:r>
              <a:rPr lang="en" sz="1100">
                <a:solidFill>
                  <a:schemeClr val="dk2"/>
                </a:solidFill>
              </a:rPr>
              <a:t>/</a:t>
            </a:r>
            <a:r>
              <a:rPr lang="en" sz="1100" u="sng">
                <a:solidFill>
                  <a:schemeClr val="hlink"/>
                </a:solidFill>
                <a:hlinkClick r:id="rId6"/>
              </a:rPr>
              <a:t>CE-G2300048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175" name="Google Shape;175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/>
          <p:nvPr/>
        </p:nvSpPr>
        <p:spPr>
          <a:xfrm>
            <a:off x="-109250" y="579250"/>
            <a:ext cx="9321900" cy="439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p27"/>
          <p:cNvSpPr txBox="1">
            <a:spLocks noGrp="1"/>
          </p:cNvSpPr>
          <p:nvPr>
            <p:ph type="title"/>
          </p:nvPr>
        </p:nvSpPr>
        <p:spPr>
          <a:xfrm>
            <a:off x="1438350" y="-225325"/>
            <a:ext cx="56079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300"/>
              <a:buFont typeface="Helvetica Neue"/>
              <a:buNone/>
            </a:pPr>
            <a:r>
              <a:rPr lang="en"/>
              <a:t>(Some) Corner Layout options</a:t>
            </a:r>
            <a:endParaRPr/>
          </a:p>
        </p:txBody>
      </p:sp>
      <p:pic>
        <p:nvPicPr>
          <p:cNvPr id="182" name="Google Shape;18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737" y="869200"/>
            <a:ext cx="8550523" cy="390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2293</Words>
  <Application>Microsoft Office PowerPoint</Application>
  <PresentationFormat>On-screen Show (16:9)</PresentationFormat>
  <Paragraphs>304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Roboto Mono</vt:lpstr>
      <vt:lpstr>Arial</vt:lpstr>
      <vt:lpstr>Spectral</vt:lpstr>
      <vt:lpstr>Nunito</vt:lpstr>
      <vt:lpstr>Helvetica Neue</vt:lpstr>
      <vt:lpstr>Calibri</vt:lpstr>
      <vt:lpstr>Simple Light</vt:lpstr>
      <vt:lpstr>Cosmic Explorer: Why not just scale up LIGO design?</vt:lpstr>
      <vt:lpstr>Cosmic Explorer: Why not just scale up LIGO design?</vt:lpstr>
      <vt:lpstr>Cosmic Explorer: Why not just scale up LIGO design?</vt:lpstr>
      <vt:lpstr>Precision mode-matching is a central design driver</vt:lpstr>
      <vt:lpstr>Achieving 500 ppm SEC loss: Eliminate compensation plates</vt:lpstr>
      <vt:lpstr>Achieving 500 ppm SEC loss: Control beamsplitter thermal lensing</vt:lpstr>
      <vt:lpstr>Arm Finesse: How low is realistic?</vt:lpstr>
      <vt:lpstr>Signal Extraction Cavity (SEC) Length</vt:lpstr>
      <vt:lpstr>(Some) Corner Layout options</vt:lpstr>
      <vt:lpstr>Layout agnostic SEC design options</vt:lpstr>
      <vt:lpstr>SEC design work in progress</vt:lpstr>
      <vt:lpstr>To-scale optical layouts: GTrace → SolidWorks→ Zemax</vt:lpstr>
      <vt:lpstr>CARM Feedback Main problem</vt:lpstr>
      <vt:lpstr>Solution: do not rely on CARM for HF feedback</vt:lpstr>
      <vt:lpstr>Simulation tools for XG design</vt:lpstr>
      <vt:lpstr>Einstein Telescope Optical Design</vt:lpstr>
      <vt:lpstr>Reference Material</vt:lpstr>
      <vt:lpstr>Corner Layout options</vt:lpstr>
      <vt:lpstr>Cosmic Explorer Optical Design </vt:lpstr>
      <vt:lpstr>Baseline vision of wavefront control in core interferometer</vt:lpstr>
      <vt:lpstr>Baseline vision of wavefront control in core interferometer</vt:lpstr>
      <vt:lpstr>Baseline vision of wavefront control in core interferometer</vt:lpstr>
      <vt:lpstr>Baseline vision of wavefront control in core interferometer</vt:lpstr>
      <vt:lpstr>Baseline vision of wavefront control in core interferometer</vt:lpstr>
      <vt:lpstr>PowerPoint Presentation</vt:lpstr>
      <vt:lpstr>PowerPoint Presentation</vt:lpstr>
      <vt:lpstr>Beamsplitter in a strongly converging telescope: concerns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Cosmic Explorer: Why not just scale up LIGO design?</dc:title>
  <cp:lastModifiedBy>Jan Harms</cp:lastModifiedBy>
  <cp:revision>1</cp:revision>
  <dcterms:modified xsi:type="dcterms:W3CDTF">2024-01-22T21:34:43Z</dcterms:modified>
</cp:coreProperties>
</file>