
<file path=[Content_Types].xml><?xml version="1.0" encoding="utf-8"?>
<Types xmlns="http://schemas.openxmlformats.org/package/2006/content-types">
  <Default Extension="avi" ContentType="video/x-msvideo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8" r:id="rId1"/>
  </p:sldMasterIdLst>
  <p:notesMasterIdLst>
    <p:notesMasterId r:id="rId19"/>
  </p:notesMasterIdLst>
  <p:sldIdLst>
    <p:sldId id="299" r:id="rId2"/>
    <p:sldId id="257" r:id="rId3"/>
    <p:sldId id="258" r:id="rId4"/>
    <p:sldId id="260" r:id="rId5"/>
    <p:sldId id="262" r:id="rId6"/>
    <p:sldId id="300" r:id="rId7"/>
    <p:sldId id="301" r:id="rId8"/>
    <p:sldId id="302" r:id="rId9"/>
    <p:sldId id="264" r:id="rId10"/>
    <p:sldId id="265" r:id="rId11"/>
    <p:sldId id="303" r:id="rId12"/>
    <p:sldId id="304" r:id="rId13"/>
    <p:sldId id="297" r:id="rId14"/>
    <p:sldId id="306" r:id="rId15"/>
    <p:sldId id="332" r:id="rId16"/>
    <p:sldId id="339" r:id="rId17"/>
    <p:sldId id="27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0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8" y="3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2F50B8-78AE-4A96-9A74-CBB6C52706A9}" type="datetimeFigureOut">
              <a:rPr lang="en-US" smtClean="0"/>
              <a:t>2/6/2024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58F4C2-7331-4091-BD73-C4BE9F1F5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2199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1135797-0979-4DDA-B2A8-539027F0C81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740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DF9204-3F29-4C3A-BA41-3063400202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3393CD-7262-4AC7-80E6-52FE6F3F39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000"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D430AE-0210-4E82-AD7B-41B112DE7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08/02/2024 soumen.koley@gssi.it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221974-7DEC-459D-9642-CB5B59C82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Gravitational Wave Experiments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731837-C94E-4B5B-BCF0-110C69EDB4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27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ABDD2-E186-4F25-8FDE-D1E875E9C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318CC5B-A7E0-48B1-8329-6533AC76E7B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905B1B-77FE-4BFC-BF87-87DA989F0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08/02/2024 soumen.koley@gssi.it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18531E-1B90-4631-BD37-4BB1DBFABF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 Experiments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8A55E8-88DC-4280-8E04-FF50FF8EDB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98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60633D-90E4-4F5A-9EBF-DDEC2B0B47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D3065-FA3D-42C8-BFDA-967C87F4F28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DC126F-38E2-4425-861F-98ED4322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08/02/2024 soumen.koley@gssi.it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9645D8-F22A-4354-A8B3-96E8A2D232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 Experiments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9E2295-A616-4D57-8800-7B7E213A8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831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CC1FC-ADE8-488C-A1DA-2FD569FD4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02842-38C3-46D6-8527-0F6FE623C5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64CF5-F681-40C2-88CC-E02206C9C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08/02/2024 soumen.koley@gssi.it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04753-4FE4-4A6F-99BB-CFFC92E0C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 Experiments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A569D1-DB13-4BD9-8BA9-0DEAD98F8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85383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20B05-7BF6-4073-9106-FA19E9727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8EE8D7-6B58-4A3F-9DD5-E563D5192A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02990E-9F0A-446A-B5B8-459CA8D98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08/02/2024 soumen.koley@gssi.it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E68EAA-4377-45FF-9D7C-9E77BC9F2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 Experiments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07FA71-74C3-44B8-A0AC-E18A1E76B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56442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B71F12-2D88-4F76-AF46-BD5156C127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0895106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E1AA46-E3EB-4704-B019-F90F1E6177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8695" y="1825625"/>
            <a:ext cx="5561106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17480F-A530-4D05-9A22-E573FB4BA6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5561105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5B56FDA-C47A-4F4A-A364-BA60A25AB9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08/02/2024 soumen.koley@gssi.it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26D8DD-6D84-44D4-8A1B-57615B3ED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 Experiments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C8FE31-B577-4017-8AFE-A8BA0959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5729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EC28C9-B8CC-413F-9FFA-626680E4A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125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53FE72-9D42-45F5-A37F-B12130388A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5256" y="1752600"/>
            <a:ext cx="5532319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3A31D-9B5F-4DE3-B18D-F7F77782EB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256" y="2666999"/>
            <a:ext cx="5532319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BE1D2D-822C-466C-A7B9-1A2D97366A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752600"/>
            <a:ext cx="5561106" cy="823912"/>
          </a:xfrm>
        </p:spPr>
        <p:txBody>
          <a:bodyPr anchor="b"/>
          <a:lstStyle>
            <a:lvl1pPr marL="0" indent="0">
              <a:buNone/>
              <a:defRPr sz="24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F13B2C-44CA-49C4-BC84-02AF1638F3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66999"/>
            <a:ext cx="5561106" cy="3522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793CB55-E9C1-4CE6-9B61-81B71475B9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08/02/2024 soumen.koley@gssi.it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F22318-747B-4EC9-862C-D9FD488CC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 Experiments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FBDDDF-16BD-438D-937D-0E3E30E74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9058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792D5F-0BD4-4517-9233-E08AF405B6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365760"/>
            <a:ext cx="1127461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3523B8-51E3-48B8-BFD8-CE95061980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693" y="6416675"/>
            <a:ext cx="2921715" cy="365125"/>
          </a:xfrm>
        </p:spPr>
        <p:txBody>
          <a:bodyPr/>
          <a:lstStyle/>
          <a:p>
            <a:r>
              <a:rPr lang="en-US"/>
              <a:t>08/02/2024 soumen.koley@gssi.it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739B90-5D50-4424-B51D-53C391621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 Experiments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6F9286-3A00-4D3C-A3F0-50AC9045C4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676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2933BE2-665A-42DA-A3B7-835F81A3F4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08/02/2024 soumen.koley@gssi.it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34DBCBD-AD42-432D-ABA9-20D616AF3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 Experiments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140251-3596-4673-B24B-59A6F9ED8F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296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6A81A1-6D8E-4DD6-8E49-DABDE6D10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3F18F-F78D-4A31-A6BC-6552105BCF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82C2F4-BDF4-4A4F-AA3D-52692932C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13850F-5C87-4F08-9658-EAF049B60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08/02/2024 soumen.koley@gssi.it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0BCE9A-A746-4439-B5D3-966FBC8E5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 Experiments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1D3B51-AA2E-4AA1-8062-A0D476D80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87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02CF7-F453-4B3E-9510-D74797987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E2A1B9-8A2A-4B49-8B79-76D3EEB36B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9FEA03-0EC4-4085-AE63-4AA492D61A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05AD5B-0DEA-4C6F-94D2-FAA99F2E5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08/02/2024 soumen.koley@gssi.it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DC6744-7CBA-4A1D-8F87-10699F9812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 Experiments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AD9048-35FF-4BE9-8157-BE4BAA1C7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82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0BABF38A-8A0D-492E-BD20-6CF4D46B5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0" y="0"/>
            <a:ext cx="12192000" cy="6858004"/>
          </a:xfrm>
          <a:prstGeom prst="rect">
            <a:avLst/>
          </a:prstGeom>
          <a:solidFill>
            <a:schemeClr val="bg2">
              <a:lumMod val="90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984D45-0ED3-4D03-8E44-5E355C913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694" y="425450"/>
            <a:ext cx="1127461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687D6E-D1E9-489C-9AA9-3575C39BA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8694" y="1949450"/>
            <a:ext cx="11274612" cy="41957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64E9C-08EE-4B1B-B3FC-D6D997F4EA3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8694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/>
              <a:t>08/02/2024 soumen.koley@gssi.it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0A1F1-38FE-4C27-81E6-A43A54793F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1667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Gravitational Wave Experiments</a:t>
            </a:r>
            <a:endParaRPr lang="en-US" dirty="0">
              <a:solidFill>
                <a:schemeClr val="tx1">
                  <a:alpha val="60000"/>
                </a:scheme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26B39A-FFD8-42EF-ADC7-7DB3B302F8B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90106" y="64166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alpha val="60000"/>
                  </a:schemeClr>
                </a:solidFill>
                <a:latin typeface="+mn-lt"/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4" name="Picture 13" descr="A picture containing sitting&#10;&#10;Description automatically generated">
            <a:extLst>
              <a:ext uri="{FF2B5EF4-FFF2-40B4-BE49-F238E27FC236}">
                <a16:creationId xmlns:a16="http://schemas.microsoft.com/office/drawing/2014/main" id="{BC526B7A-4801-4FD1-95C8-03AF22629E87}"/>
              </a:ext>
            </a:extLst>
          </p:cNvPr>
          <p:cNvPicPr>
            <a:picLocks noChangeAspect="1"/>
          </p:cNvPicPr>
          <p:nvPr/>
        </p:nvPicPr>
        <p:blipFill>
          <a:blip r:embed="rId1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0"/>
            <a:ext cx="3654612" cy="4575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196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5" r:id="rId8"/>
    <p:sldLayoutId id="2147483712" r:id="rId9"/>
    <p:sldLayoutId id="2147483713" r:id="rId10"/>
    <p:sldLayoutId id="2147483714" r:id="rId11"/>
  </p:sldLayoutIdLst>
  <p:hf hd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.png"/><Relationship Id="rId2" Type="http://schemas.openxmlformats.org/officeDocument/2006/relationships/hyperlink" Target="https://arxiv.org/pdf/2005.09289.pdf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4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140/epjp/s13360-023-04834-0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6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www.mdpi.com/2075-4434/9/3/61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9.PNG"/><Relationship Id="rId7" Type="http://schemas.openxmlformats.org/officeDocument/2006/relationships/image" Target="../media/image3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.png"/><Relationship Id="rId5" Type="http://schemas.openxmlformats.org/officeDocument/2006/relationships/hyperlink" Target="https://iopscience.iop.org/article/10.1088/1361-6382/ac2b08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s://academic.oup.com/gji/article/234/3/1943/7143776" TargetMode="External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5.JPG"/><Relationship Id="rId7" Type="http://schemas.openxmlformats.org/officeDocument/2006/relationships/hyperlink" Target="https://link.springer.com/article/10.1140/epjp/s13360-022-02851-z" TargetMode="External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G"/><Relationship Id="rId5" Type="http://schemas.openxmlformats.org/officeDocument/2006/relationships/hyperlink" Target="https://agupubs.onlinelibrary.wiley.com/doi/10.1029/2020JB020401" TargetMode="External"/><Relationship Id="rId10" Type="http://schemas.openxmlformats.org/officeDocument/2006/relationships/image" Target="../media/image3.png"/><Relationship Id="rId4" Type="http://schemas.openxmlformats.org/officeDocument/2006/relationships/hyperlink" Target="https://iopscience.iop.org/article/10.1088/1361-6382/ac1be4/meta" TargetMode="External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2.xml"/><Relationship Id="rId12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library.seg.org/doi/abs/10.1190/segam2017-17681951.1" TargetMode="External"/><Relationship Id="rId11" Type="http://schemas.openxmlformats.org/officeDocument/2006/relationships/image" Target="../media/image3.png"/><Relationship Id="rId5" Type="http://schemas.openxmlformats.org/officeDocument/2006/relationships/hyperlink" Target="https://iopscience.iop.org/article/10.1088/1361-6382/ab5c43/meta" TargetMode="External"/><Relationship Id="rId10" Type="http://schemas.openxmlformats.org/officeDocument/2006/relationships/image" Target="../media/image5.png"/><Relationship Id="rId4" Type="http://schemas.openxmlformats.org/officeDocument/2006/relationships/hyperlink" Target="https://iopscience.iop.org/article/10.1088/1361-6382/ac348a/pdf" TargetMode="External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2748806-3AF5-4078-830A-C1F26BF1B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F991FCB-5132-414C-B377-526F56121B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venirNext LT Pro Medium" panose="020B0504020202020204" pitchFamily="34" charset="0"/>
            </a:endParaRPr>
          </a:p>
        </p:txBody>
      </p:sp>
      <p:pic>
        <p:nvPicPr>
          <p:cNvPr id="8" name="Picture 7" descr="An aerial view of a farm&#10;&#10;Description automatically generated">
            <a:extLst>
              <a:ext uri="{FF2B5EF4-FFF2-40B4-BE49-F238E27FC236}">
                <a16:creationId xmlns:a16="http://schemas.microsoft.com/office/drawing/2014/main" id="{AFBA6A33-9829-C132-2020-80D197BC6E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F23DAFF7-4C98-4E0E-8986-198D54B6C1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0" y="0"/>
            <a:ext cx="6858000" cy="6858000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6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A22B08-BB84-26BA-BBA1-7C800BEFF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90106" y="6416675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73B850FF-6169-4056-8077-06FFA93A5366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1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85B454-0BE4-B986-0FF4-44C404FF0F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05654" y="565846"/>
            <a:ext cx="7984452" cy="1622550"/>
          </a:xfrm>
        </p:spPr>
        <p:txBody>
          <a:bodyPr anchor="b">
            <a:normAutofit/>
          </a:bodyPr>
          <a:lstStyle/>
          <a:p>
            <a:pPr algn="l"/>
            <a:r>
              <a:rPr lang="en-US" dirty="0">
                <a:solidFill>
                  <a:srgbClr val="FFFFFF"/>
                </a:solidFill>
              </a:rPr>
              <a:t>Gravitational Wave Experiments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83CC09-D0A1-C60B-DA69-4D24490586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05654" y="4456143"/>
            <a:ext cx="3953972" cy="1765055"/>
          </a:xfrm>
        </p:spPr>
        <p:txBody>
          <a:bodyPr anchor="t">
            <a:normAutofit/>
          </a:bodyPr>
          <a:lstStyle/>
          <a:p>
            <a:pPr algn="l"/>
            <a:r>
              <a:rPr lang="en-US" sz="2200" dirty="0">
                <a:solidFill>
                  <a:srgbClr val="FFFFFF"/>
                </a:solidFill>
              </a:rPr>
              <a:t>S. Koley, J. Harms, M. Di Giovanni, T. Andric, F. </a:t>
            </a:r>
            <a:r>
              <a:rPr lang="en-US" sz="2200" dirty="0" err="1">
                <a:solidFill>
                  <a:srgbClr val="FFFFFF"/>
                </a:solidFill>
              </a:rPr>
              <a:t>Badaracco</a:t>
            </a:r>
            <a:r>
              <a:rPr lang="en-US" sz="2200" dirty="0">
                <a:solidFill>
                  <a:srgbClr val="FFFFFF"/>
                </a:solidFill>
              </a:rPr>
              <a:t> et al.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098DF2-0AEB-B3C3-83D2-6991FAEFF2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8694" y="6416675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08/02/2024 soumen.koley@gssi.it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7068B4-E0FB-1DE1-CABA-B30714AA8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16675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>
                <a:solidFill>
                  <a:srgbClr val="FFFFFF"/>
                </a:solidFill>
              </a:rPr>
              <a:t>Gravitational Wave Experiments</a:t>
            </a:r>
          </a:p>
        </p:txBody>
      </p:sp>
      <p:pic>
        <p:nvPicPr>
          <p:cNvPr id="16" name="Picture 15" descr="A black and orange text on a black background&#10;&#10;Description automatically generated">
            <a:extLst>
              <a:ext uri="{FF2B5EF4-FFF2-40B4-BE49-F238E27FC236}">
                <a16:creationId xmlns:a16="http://schemas.microsoft.com/office/drawing/2014/main" id="{9A8A7003-29A5-5F3D-BA20-E706174106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4195" y="0"/>
            <a:ext cx="2667000" cy="98107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7ED04FE-4C48-7BF4-EC74-316EA48841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4476" y="113355"/>
            <a:ext cx="3201894" cy="3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84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B3DCC-E25D-2C04-2B1E-FFFEF2051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08/02/2024 soumen.koley@gssi.it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54899-D45C-45A8-10CB-BF26C3138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 Experiments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71362-DCBB-B372-2D88-1CA204DF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0036" y="6416675"/>
            <a:ext cx="24327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t>10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041CB8-2D35-B559-A9AD-AE1AA8869EE2}"/>
              </a:ext>
            </a:extLst>
          </p:cNvPr>
          <p:cNvSpPr/>
          <p:nvPr/>
        </p:nvSpPr>
        <p:spPr>
          <a:xfrm>
            <a:off x="1" y="0"/>
            <a:ext cx="143164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FB07C-B0F2-130A-34DB-607E8A8345E1}"/>
              </a:ext>
            </a:extLst>
          </p:cNvPr>
          <p:cNvSpPr txBox="1"/>
          <p:nvPr/>
        </p:nvSpPr>
        <p:spPr>
          <a:xfrm>
            <a:off x="254000" y="129309"/>
            <a:ext cx="1141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Newtonian noise cancellation – Array optimization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262EE2-AA5B-C73C-9821-8EAC6BB41D4F}"/>
              </a:ext>
            </a:extLst>
          </p:cNvPr>
          <p:cNvSpPr txBox="1"/>
          <p:nvPr/>
        </p:nvSpPr>
        <p:spPr>
          <a:xfrm>
            <a:off x="314036" y="600363"/>
            <a:ext cx="11359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NN cancellation system based on observed two-point spatial correlations between seismometers deployed in an array. The solution takes the form of a surrogate Wiener filter with seismometers as input channels (</a:t>
            </a: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Badaracco &amp; Harms, 2020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28D5A20-AB9F-8725-EA42-A662131CA56F}"/>
              </a:ext>
            </a:extLst>
          </p:cNvPr>
          <p:cNvSpPr txBox="1"/>
          <p:nvPr/>
        </p:nvSpPr>
        <p:spPr>
          <a:xfrm>
            <a:off x="496454" y="1338661"/>
            <a:ext cx="47956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 seismic measurements around the test mass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 seismic wave types at the site</a:t>
            </a:r>
          </a:p>
          <a:p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 two-point spatial correlation models</a:t>
            </a:r>
          </a:p>
          <a:p>
            <a:endParaRPr lang="en-US" sz="1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DE853FE-36EF-4801-BE7B-06BD551F5B2D}"/>
              </a:ext>
            </a:extLst>
          </p:cNvPr>
          <p:cNvSpPr txBox="1"/>
          <p:nvPr/>
        </p:nvSpPr>
        <p:spPr>
          <a:xfrm>
            <a:off x="458355" y="3299450"/>
            <a:ext cx="512618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Array optimization</a:t>
            </a:r>
          </a:p>
          <a:p>
            <a:endParaRPr lang="en-US" sz="1600" b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Obtain optimal sensor locations around test-masses for subtraction of Newtonian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Global optimizers like Particle Swarm or Simulated Annealing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 quantitative study on the influence of number of seismometers with the subtraction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diagram of a number of colored dots&#10;&#10;Description automatically generated">
            <a:extLst>
              <a:ext uri="{FF2B5EF4-FFF2-40B4-BE49-F238E27FC236}">
                <a16:creationId xmlns:a16="http://schemas.microsoft.com/office/drawing/2014/main" id="{A6D7F143-1AF1-93D6-0E7D-131BA97B56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5" t="2492" r="4605"/>
          <a:stretch/>
        </p:blipFill>
        <p:spPr>
          <a:xfrm>
            <a:off x="8751977" y="1338661"/>
            <a:ext cx="3116751" cy="2285090"/>
          </a:xfrm>
          <a:prstGeom prst="rect">
            <a:avLst/>
          </a:prstGeom>
        </p:spPr>
      </p:pic>
      <p:pic>
        <p:nvPicPr>
          <p:cNvPr id="7" name="Picture 6" descr="A blueprint with red and blue dots&#10;&#10;Description automatically generated">
            <a:extLst>
              <a:ext uri="{FF2B5EF4-FFF2-40B4-BE49-F238E27FC236}">
                <a16:creationId xmlns:a16="http://schemas.microsoft.com/office/drawing/2014/main" id="{1B0E9315-2059-802C-8009-F86B1A833E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44" r="25189"/>
          <a:stretch/>
        </p:blipFill>
        <p:spPr>
          <a:xfrm>
            <a:off x="5607612" y="1358656"/>
            <a:ext cx="2545788" cy="2285090"/>
          </a:xfrm>
          <a:prstGeom prst="rect">
            <a:avLst/>
          </a:prstGeom>
        </p:spPr>
      </p:pic>
      <p:pic>
        <p:nvPicPr>
          <p:cNvPr id="16" name="Picture 15" descr="A graph of different colored squares&#10;&#10;Description automatically generated with medium confidence">
            <a:extLst>
              <a:ext uri="{FF2B5EF4-FFF2-40B4-BE49-F238E27FC236}">
                <a16:creationId xmlns:a16="http://schemas.microsoft.com/office/drawing/2014/main" id="{E3F91C2F-B0C2-CDDD-F733-177F6A0CF31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902" y="3849074"/>
            <a:ext cx="3343081" cy="228508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3DC5996-0AF0-2026-550B-32613F28B75A}"/>
              </a:ext>
            </a:extLst>
          </p:cNvPr>
          <p:cNvSpPr txBox="1"/>
          <p:nvPr/>
        </p:nvSpPr>
        <p:spPr>
          <a:xfrm>
            <a:off x="9832058" y="4084280"/>
            <a:ext cx="21978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Relative residual R obtained from the broadband optimization (diamond)</a:t>
            </a:r>
          </a:p>
          <a:p>
            <a:r>
              <a:rPr lang="en-US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compared with the one obtained from the single-frequency optimization (circle).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A7756E56-75A0-7FAC-6E25-02F0DC08496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702" y="6473865"/>
            <a:ext cx="2133600" cy="250744"/>
          </a:xfrm>
          <a:prstGeom prst="rect">
            <a:avLst/>
          </a:prstGeom>
        </p:spPr>
      </p:pic>
      <p:pic>
        <p:nvPicPr>
          <p:cNvPr id="19" name="Picture 18" descr="A black and orange text on a black background&#10;&#10;Description automatically generated">
            <a:extLst>
              <a:ext uri="{FF2B5EF4-FFF2-40B4-BE49-F238E27FC236}">
                <a16:creationId xmlns:a16="http://schemas.microsoft.com/office/drawing/2014/main" id="{38A897D4-CD3F-AD0B-FF90-B9FEA33F34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674" y="6258579"/>
            <a:ext cx="1422348" cy="52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2138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468B8A-1B92-B18B-1839-DBE7239483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7E071C-11F4-D3B7-E896-EE1B969A1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08/02/2024 soumen.koley@gssi.it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AECD8F-C0A4-B61C-125F-73DCC8F9B8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 Experiments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D3616-9329-F85E-5440-245CA51F9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0035" y="6416675"/>
            <a:ext cx="329787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t>11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64A999D-D505-FAED-6BD4-F2A9B0A40CF4}"/>
              </a:ext>
            </a:extLst>
          </p:cNvPr>
          <p:cNvSpPr/>
          <p:nvPr/>
        </p:nvSpPr>
        <p:spPr>
          <a:xfrm>
            <a:off x="1" y="0"/>
            <a:ext cx="143164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D07A9A0-687C-933F-7C1C-68AF11E6D832}"/>
              </a:ext>
            </a:extLst>
          </p:cNvPr>
          <p:cNvSpPr txBox="1"/>
          <p:nvPr/>
        </p:nvSpPr>
        <p:spPr>
          <a:xfrm>
            <a:off x="254000" y="129309"/>
            <a:ext cx="1141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kern="12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Newtonian noise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cancellation – Wiener and adaptive filtering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37116F5-0C30-1845-6157-0140D3D213E6}"/>
              </a:ext>
            </a:extLst>
          </p:cNvPr>
          <p:cNvSpPr txBox="1"/>
          <p:nvPr/>
        </p:nvSpPr>
        <p:spPr>
          <a:xfrm>
            <a:off x="375566" y="1363804"/>
            <a:ext cx="50323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Cancellation array and target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Noise cancellation array comprises a total of 115 geophones laid out at the CEB, NEB, WEB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Target is the tiltmeter – marked with a star at the NEB</a:t>
            </a:r>
          </a:p>
        </p:txBody>
      </p:sp>
      <p:pic>
        <p:nvPicPr>
          <p:cNvPr id="7" name="Picture 6" descr="A diagram of a machine&#10;&#10;Description automatically generated">
            <a:extLst>
              <a:ext uri="{FF2B5EF4-FFF2-40B4-BE49-F238E27FC236}">
                <a16:creationId xmlns:a16="http://schemas.microsoft.com/office/drawing/2014/main" id="{CEE38318-75F4-EC81-E681-70248BA370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71" t="10193" r="2219"/>
          <a:stretch/>
        </p:blipFill>
        <p:spPr>
          <a:xfrm>
            <a:off x="7660969" y="1227784"/>
            <a:ext cx="4342177" cy="1973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FA9EFBF-1C75-96DD-3E8A-EC8C93F2D6A3}"/>
              </a:ext>
            </a:extLst>
          </p:cNvPr>
          <p:cNvSpPr txBox="1"/>
          <p:nvPr/>
        </p:nvSpPr>
        <p:spPr>
          <a:xfrm>
            <a:off x="314036" y="600363"/>
            <a:ext cx="11359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Precalculated Wiener filters can be used to subtract NN from the GW channels – implementation has been tested using the tiltmeter as a target channel (</a:t>
            </a: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S. Koley, J. Harms et al., 2024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B4A149C-6731-B661-9F53-506E0DDCC6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19" r="24453"/>
          <a:stretch/>
        </p:blipFill>
        <p:spPr>
          <a:xfrm>
            <a:off x="5640292" y="1222799"/>
            <a:ext cx="2008277" cy="177440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CA8D6B5-C62A-6F10-30C7-56489F4EC5FD}"/>
              </a:ext>
            </a:extLst>
          </p:cNvPr>
          <p:cNvSpPr txBox="1"/>
          <p:nvPr/>
        </p:nvSpPr>
        <p:spPr>
          <a:xfrm>
            <a:off x="458694" y="3216131"/>
            <a:ext cx="50323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Subtraction performance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a factor 3 subtraction possible in the 10 -25 Hz band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filters beat the static Wiener filter implementation</a:t>
            </a:r>
          </a:p>
        </p:txBody>
      </p:sp>
      <p:pic>
        <p:nvPicPr>
          <p:cNvPr id="12" name="Picture 11" descr="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19DE40A1-41A6-EC70-FA21-A60E6BA60A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4" r="8476"/>
          <a:stretch/>
        </p:blipFill>
        <p:spPr>
          <a:xfrm>
            <a:off x="5511845" y="3303784"/>
            <a:ext cx="6370542" cy="215150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3068391-8CC3-D166-6E77-0BEC0BE364D3}"/>
              </a:ext>
            </a:extLst>
          </p:cNvPr>
          <p:cNvSpPr txBox="1"/>
          <p:nvPr/>
        </p:nvSpPr>
        <p:spPr>
          <a:xfrm>
            <a:off x="469107" y="4855325"/>
            <a:ext cx="503232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Adaptive real-time cancellation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Adaptive filters of LMS and RLS class can match the performance of dynamic Wiener filter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Exploring computationally fast RLS algorithms for real-time noise cancellation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915E78B-681B-A6E0-3D12-0A9E20CA4D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702" y="6473865"/>
            <a:ext cx="2133600" cy="250744"/>
          </a:xfrm>
          <a:prstGeom prst="rect">
            <a:avLst/>
          </a:prstGeom>
        </p:spPr>
      </p:pic>
      <p:pic>
        <p:nvPicPr>
          <p:cNvPr id="16" name="Picture 15" descr="A black and orange text on a black background&#10;&#10;Description automatically generated">
            <a:extLst>
              <a:ext uri="{FF2B5EF4-FFF2-40B4-BE49-F238E27FC236}">
                <a16:creationId xmlns:a16="http://schemas.microsoft.com/office/drawing/2014/main" id="{3090572D-162A-7CD4-4438-CADA144ABEF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674" y="6258579"/>
            <a:ext cx="1422348" cy="52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3705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7B08BD-9E90-F114-7C1E-45416438E6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87D439-476D-2D14-E751-81DE4AC567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08/02/2024 soumen.koley@gssi.it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92EB44-03BE-F796-1BDC-D3D35AB0A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 Experiments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FAA158-A7AA-C81F-81B2-676CBA89B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0035" y="6416675"/>
            <a:ext cx="329787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t>12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72A892-8E7F-57BD-1159-71C89591798F}"/>
              </a:ext>
            </a:extLst>
          </p:cNvPr>
          <p:cNvSpPr/>
          <p:nvPr/>
        </p:nvSpPr>
        <p:spPr>
          <a:xfrm>
            <a:off x="1" y="0"/>
            <a:ext cx="143164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A325020-C97C-8C9E-0A8A-5B9B0147FD4C}"/>
              </a:ext>
            </a:extLst>
          </p:cNvPr>
          <p:cNvSpPr txBox="1"/>
          <p:nvPr/>
        </p:nvSpPr>
        <p:spPr>
          <a:xfrm>
            <a:off x="254000" y="129309"/>
            <a:ext cx="1141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Angular sensing control noise – Lightsaber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4B81B0-192E-2E02-75B9-7810A55FF702}"/>
              </a:ext>
            </a:extLst>
          </p:cNvPr>
          <p:cNvSpPr txBox="1"/>
          <p:nvPr/>
        </p:nvSpPr>
        <p:spPr>
          <a:xfrm>
            <a:off x="399629" y="1246528"/>
            <a:ext cx="5032325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  <a:latin typeface="Liberation Sans" pitchFamily="18"/>
                <a:ea typeface="Noto Sans CJK SC" pitchFamily="2"/>
                <a:cs typeface="Lohit Devanagari" pitchFamily="2"/>
              </a:rPr>
              <a:t>Sources of noise on the mirrors</a:t>
            </a:r>
          </a:p>
          <a:p>
            <a:endParaRPr lang="en-US" sz="1600" b="1" dirty="0">
              <a:solidFill>
                <a:srgbClr val="00B0F0"/>
              </a:solidFill>
              <a:latin typeface="Liberation Sans" pitchFamily="18"/>
              <a:ea typeface="Noto Sans CJK SC" pitchFamily="2"/>
              <a:cs typeface="Lohit Devanagari" pitchFamily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Noto Sans CJK SC" pitchFamily="2"/>
                <a:cs typeface="Arial" panose="020B0604020202020204" pitchFamily="34" charset="0"/>
              </a:rPr>
              <a:t>Residual seismic motion from suspensions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ea typeface="Noto Sans CJK SC" pitchFamily="2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Noto Sans CJK SC" pitchFamily="2"/>
                <a:cs typeface="Arial" panose="020B0604020202020204" pitchFamily="34" charset="0"/>
              </a:rPr>
              <a:t>Radiation pressure noise from the circulating beam in the cavities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ea typeface="DejaVu Sans" pitchFamily="2"/>
              <a:cs typeface="Arial" panose="020B0604020202020204" pitchFamily="34" charset="0"/>
            </a:endParaRPr>
          </a:p>
          <a:p>
            <a:r>
              <a:rPr lang="en-US" sz="1600" b="1" dirty="0">
                <a:solidFill>
                  <a:srgbClr val="00B0F0"/>
                </a:solidFill>
                <a:latin typeface="Arial" panose="020B0604020202020204" pitchFamily="34" charset="0"/>
                <a:ea typeface="DejaVu Sans" pitchFamily="2"/>
                <a:cs typeface="Arial" panose="020B0604020202020204" pitchFamily="34" charset="0"/>
              </a:rPr>
              <a:t>Need for angular controls</a:t>
            </a:r>
          </a:p>
          <a:p>
            <a:endParaRPr lang="en-US" sz="1600" dirty="0">
              <a:solidFill>
                <a:srgbClr val="000000"/>
              </a:solidFill>
              <a:latin typeface="Arial" panose="020B0604020202020204" pitchFamily="34" charset="0"/>
              <a:ea typeface="DejaVu Sans" pitchFamily="2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Liberation Sans" pitchFamily="18"/>
                <a:ea typeface="DejaVu Sans" pitchFamily="2"/>
                <a:cs typeface="DejaVu Sans" pitchFamily="2"/>
              </a:rPr>
              <a:t>maintain a high sensitivity state in a noisy environment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  <a:latin typeface="Liberation Sans" pitchFamily="18"/>
              <a:ea typeface="DejaVu Sans" pitchFamily="2"/>
              <a:cs typeface="DejaVu Sans" pitchFamily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Liberation Sans" pitchFamily="18"/>
                <a:ea typeface="DejaVu Sans" pitchFamily="2"/>
                <a:cs typeface="DejaVu Sans" pitchFamily="2"/>
              </a:rPr>
              <a:t>Fight against internal stability – Radiation pressure</a:t>
            </a:r>
          </a:p>
          <a:p>
            <a:endParaRPr lang="en-US" sz="1600" dirty="0"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  <a:p>
            <a:r>
              <a:rPr lang="en-US" sz="1600" b="1" dirty="0">
                <a:solidFill>
                  <a:srgbClr val="00B0F0"/>
                </a:solidFill>
                <a:latin typeface="Liberation Sans" pitchFamily="18"/>
                <a:ea typeface="DejaVu Sans" pitchFamily="2"/>
                <a:cs typeface="DejaVu Sans" pitchFamily="2"/>
              </a:rPr>
              <a:t>Why Lightsaber?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0000"/>
              </a:solidFill>
              <a:latin typeface="Liberation Sans" pitchFamily="18"/>
              <a:ea typeface="DejaVu Sans" pitchFamily="2"/>
              <a:cs typeface="DejaVu Sans" pitchFamily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Liberation Sans" pitchFamily="18"/>
                <a:ea typeface="DejaVu Sans" pitchFamily="2"/>
                <a:cs typeface="DejaVu Sans" pitchFamily="2"/>
              </a:rPr>
              <a:t>Sensitivity limitation from the existing linear control system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  <a:latin typeface="Liberation Sans" pitchFamily="18"/>
              <a:ea typeface="DejaVu Sans" pitchFamily="2"/>
              <a:cs typeface="DejaVu Sans" pitchFamily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Liberation Sans" pitchFamily="18"/>
                <a:ea typeface="DejaVu Sans" pitchFamily="2"/>
                <a:cs typeface="DejaVu Sans" pitchFamily="2"/>
              </a:rPr>
              <a:t>Machine learning to handle the non-linearities and simultaneously stabilize control loops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D96C3-4B2D-8678-B9D6-2F3483CB7571}"/>
              </a:ext>
            </a:extLst>
          </p:cNvPr>
          <p:cNvSpPr txBox="1"/>
          <p:nvPr/>
        </p:nvSpPr>
        <p:spPr>
          <a:xfrm>
            <a:off x="314036" y="600363"/>
            <a:ext cx="11359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hangingPunct="0">
              <a:buSzPct val="45000"/>
              <a:buFont typeface="OpenSymbol"/>
              <a:buChar char="➢"/>
              <a:defRPr sz="1400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Noto Sans CJK SC" pitchFamily="2"/>
                <a:cs typeface="Arial" panose="020B0604020202020204" pitchFamily="34" charset="0"/>
              </a:rPr>
              <a:t>Time-domain simulator of the 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Noto Sans CJK SC" pitchFamily="2"/>
                <a:cs typeface="Arial" panose="020B0604020202020204" pitchFamily="34" charset="0"/>
              </a:rPr>
              <a:t>Angular sensing and control (ASC)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Noto Sans CJK SC" pitchFamily="2"/>
                <a:cs typeface="Arial" panose="020B0604020202020204" pitchFamily="34" charset="0"/>
              </a:rPr>
              <a:t> system for GW detectors (</a:t>
            </a: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ea typeface="Noto Sans CJK SC" pitchFamily="2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Andric &amp; Harms, 2023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Noto Sans CJK SC" pitchFamily="2"/>
                <a:cs typeface="Arial" panose="020B0604020202020204" pitchFamily="34" charset="0"/>
              </a:rPr>
              <a:t>)</a:t>
            </a:r>
          </a:p>
          <a:p>
            <a:pPr lvl="1" hangingPunct="0">
              <a:buSzPct val="45000"/>
              <a:buFont typeface="OpenSymbol"/>
              <a:buChar char="➢"/>
              <a:defRPr sz="1400"/>
            </a:pP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Noto Sans CJK SC" pitchFamily="2"/>
                <a:cs typeface="Arial" panose="020B0604020202020204" pitchFamily="34" charset="0"/>
              </a:rPr>
              <a:t>LIGO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Noto Sans CJK SC" pitchFamily="2"/>
                <a:cs typeface="Arial" panose="020B0604020202020204" pitchFamily="34" charset="0"/>
              </a:rPr>
              <a:t> and most probably </a:t>
            </a:r>
            <a:r>
              <a:rPr lang="en-US" sz="1600" b="1" dirty="0">
                <a:solidFill>
                  <a:srgbClr val="002060"/>
                </a:solidFill>
                <a:latin typeface="Arial" panose="020B0604020202020204" pitchFamily="34" charset="0"/>
                <a:ea typeface="Noto Sans CJK SC" pitchFamily="2"/>
                <a:cs typeface="Arial" panose="020B0604020202020204" pitchFamily="34" charset="0"/>
              </a:rPr>
              <a:t>ET-LF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ea typeface="Noto Sans CJK SC" pitchFamily="2"/>
                <a:cs typeface="Arial" panose="020B0604020202020204" pitchFamily="34" charset="0"/>
              </a:rPr>
              <a:t> – limited by ASC noise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A462130-7142-B6A5-F0F9-59DC58D1F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702" y="6473865"/>
            <a:ext cx="2133600" cy="250744"/>
          </a:xfrm>
          <a:prstGeom prst="rect">
            <a:avLst/>
          </a:prstGeom>
        </p:spPr>
      </p:pic>
      <p:pic>
        <p:nvPicPr>
          <p:cNvPr id="16" name="Picture 15" descr="A black and orange text on a black background&#10;&#10;Description automatically generated">
            <a:extLst>
              <a:ext uri="{FF2B5EF4-FFF2-40B4-BE49-F238E27FC236}">
                <a16:creationId xmlns:a16="http://schemas.microsoft.com/office/drawing/2014/main" id="{4AD5780D-1849-6C1C-9671-95F3D90A3B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674" y="6258579"/>
            <a:ext cx="1422348" cy="5232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03431B-2240-B27A-BB20-0DE8AD848523}"/>
              </a:ext>
            </a:extLst>
          </p:cNvPr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5688418" y="1777092"/>
            <a:ext cx="6002384" cy="358351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360820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B3DCC-E25D-2C04-2B1E-FFFEF2051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08/02/2024 soumen.koley@gssi.it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54899-D45C-45A8-10CB-BF26C3138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 Experiments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71362-DCBB-B372-2D88-1CA204DF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255" y="6416675"/>
            <a:ext cx="391051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t>13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041CB8-2D35-B559-A9AD-AE1AA8869EE2}"/>
              </a:ext>
            </a:extLst>
          </p:cNvPr>
          <p:cNvSpPr/>
          <p:nvPr/>
        </p:nvSpPr>
        <p:spPr>
          <a:xfrm>
            <a:off x="1" y="0"/>
            <a:ext cx="143164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FB07C-B0F2-130A-34DB-607E8A8345E1}"/>
              </a:ext>
            </a:extLst>
          </p:cNvPr>
          <p:cNvSpPr txBox="1"/>
          <p:nvPr/>
        </p:nvSpPr>
        <p:spPr>
          <a:xfrm>
            <a:off x="254000" y="129309"/>
            <a:ext cx="1141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Einstein Telescope – site characterization studies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72071F8-06B6-2024-FDB1-E8FBFD616FA7}"/>
              </a:ext>
            </a:extLst>
          </p:cNvPr>
          <p:cNvSpPr txBox="1"/>
          <p:nvPr/>
        </p:nvSpPr>
        <p:spPr>
          <a:xfrm>
            <a:off x="314036" y="600363"/>
            <a:ext cx="11359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Einstein Telescope is a planned underground GW detector that is to be constructed at depths between 200 – 300 m</a:t>
            </a:r>
            <a:endParaRPr lang="en-US" sz="1600" b="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505AA6-1AEE-FFA3-0AFE-FE0AA4081C15}"/>
              </a:ext>
            </a:extLst>
          </p:cNvPr>
          <p:cNvSpPr txBox="1"/>
          <p:nvPr/>
        </p:nvSpPr>
        <p:spPr>
          <a:xfrm>
            <a:off x="377943" y="1074269"/>
            <a:ext cx="521005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Seismic Arrays for seismic site characterization</a:t>
            </a:r>
            <a:endParaRPr lang="en-US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and underground noise level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Direction of ambient noise propagation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Seismic wave type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waves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Phase velocity dispersion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Body wave - polarization</a:t>
            </a:r>
          </a:p>
        </p:txBody>
      </p:sp>
      <p:pic>
        <p:nvPicPr>
          <p:cNvPr id="3" name="Picture 2" descr="A map of a camp site&#10;&#10;Description automatically generated">
            <a:extLst>
              <a:ext uri="{FF2B5EF4-FFF2-40B4-BE49-F238E27FC236}">
                <a16:creationId xmlns:a16="http://schemas.microsoft.com/office/drawing/2014/main" id="{E29F3F77-5B17-9B1E-166A-1694B58982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94" y="3843837"/>
            <a:ext cx="2852803" cy="2572838"/>
          </a:xfrm>
          <a:prstGeom prst="rect">
            <a:avLst/>
          </a:prstGeom>
        </p:spPr>
      </p:pic>
      <p:pic>
        <p:nvPicPr>
          <p:cNvPr id="13" name="Picture 12" descr="A map of a large island&#10;&#10;Description automatically generated with medium confidence">
            <a:extLst>
              <a:ext uri="{FF2B5EF4-FFF2-40B4-BE49-F238E27FC236}">
                <a16:creationId xmlns:a16="http://schemas.microsoft.com/office/drawing/2014/main" id="{09642FEC-F5CB-E167-2C24-32F695C04D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963" y="979820"/>
            <a:ext cx="5071338" cy="241158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F3F4570-DD69-C433-A5E7-830197F75928}"/>
              </a:ext>
            </a:extLst>
          </p:cNvPr>
          <p:cNvSpPr txBox="1"/>
          <p:nvPr/>
        </p:nvSpPr>
        <p:spPr>
          <a:xfrm>
            <a:off x="5483458" y="3325406"/>
            <a:ext cx="5668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Temporal variations of ambient noise at Sos Ennatos – </a:t>
            </a:r>
            <a:r>
              <a:rPr lang="en-US" sz="1200" b="1" i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Giovanni et al, 2023</a:t>
            </a:r>
            <a:endParaRPr lang="en-US" sz="12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D4ED2FD-EF78-C9EC-A05B-2B039BCE841C}"/>
              </a:ext>
            </a:extLst>
          </p:cNvPr>
          <p:cNvSpPr txBox="1"/>
          <p:nvPr/>
        </p:nvSpPr>
        <p:spPr>
          <a:xfrm>
            <a:off x="562226" y="3213741"/>
            <a:ext cx="3057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Surface and underground seismic noise at EMR - </a:t>
            </a:r>
            <a:r>
              <a:rPr lang="en-US" sz="1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S Koley et al 2022</a:t>
            </a:r>
            <a:endParaRPr lang="en-US" sz="12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 descr="A diagram of a blue circle with white text&#10;&#10;Description automatically generated">
            <a:extLst>
              <a:ext uri="{FF2B5EF4-FFF2-40B4-BE49-F238E27FC236}">
                <a16:creationId xmlns:a16="http://schemas.microsoft.com/office/drawing/2014/main" id="{EE411057-44B9-8A4A-284B-C34588D7E1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3961" y="3932832"/>
            <a:ext cx="2630316" cy="2041581"/>
          </a:xfrm>
          <a:prstGeom prst="rect">
            <a:avLst/>
          </a:prstGeom>
        </p:spPr>
      </p:pic>
      <p:pic>
        <p:nvPicPr>
          <p:cNvPr id="22" name="Picture 21" descr="A close-up of a graph&#10;&#10;Description automatically generated">
            <a:extLst>
              <a:ext uri="{FF2B5EF4-FFF2-40B4-BE49-F238E27FC236}">
                <a16:creationId xmlns:a16="http://schemas.microsoft.com/office/drawing/2014/main" id="{50C1A3FE-D9DB-A756-0237-C32D8461D1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9705" y="3826706"/>
            <a:ext cx="2365999" cy="2365668"/>
          </a:xfrm>
          <a:prstGeom prst="rect">
            <a:avLst/>
          </a:prstGeom>
        </p:spPr>
      </p:pic>
      <p:sp>
        <p:nvSpPr>
          <p:cNvPr id="23" name="Arrow: Right 22">
            <a:extLst>
              <a:ext uri="{FF2B5EF4-FFF2-40B4-BE49-F238E27FC236}">
                <a16:creationId xmlns:a16="http://schemas.microsoft.com/office/drawing/2014/main" id="{01FBBA73-010E-C5C9-C440-992C85172256}"/>
              </a:ext>
            </a:extLst>
          </p:cNvPr>
          <p:cNvSpPr/>
          <p:nvPr/>
        </p:nvSpPr>
        <p:spPr>
          <a:xfrm>
            <a:off x="3389745" y="4701309"/>
            <a:ext cx="748146" cy="461665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AD06A867-19FD-3D72-04E7-077410447930}"/>
              </a:ext>
            </a:extLst>
          </p:cNvPr>
          <p:cNvSpPr/>
          <p:nvPr/>
        </p:nvSpPr>
        <p:spPr>
          <a:xfrm>
            <a:off x="7021946" y="4701309"/>
            <a:ext cx="748146" cy="461665"/>
          </a:xfrm>
          <a:prstGeom prst="right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6E9B7E0-9D20-F484-7574-D1A3ED273417}"/>
              </a:ext>
            </a:extLst>
          </p:cNvPr>
          <p:cNvSpPr txBox="1"/>
          <p:nvPr/>
        </p:nvSpPr>
        <p:spPr>
          <a:xfrm rot="16200000">
            <a:off x="7231563" y="4715324"/>
            <a:ext cx="16546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Rayleigh wave</a:t>
            </a:r>
          </a:p>
          <a:p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phase velocity (m/s)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E2D4BDE-2B3F-6B1B-4654-CA9196135FE4}"/>
                  </a:ext>
                </a:extLst>
              </p:cNvPr>
              <p:cNvSpPr txBox="1"/>
              <p:nvPr/>
            </p:nvSpPr>
            <p:spPr>
              <a:xfrm rot="16200000">
                <a:off x="3755368" y="4815122"/>
                <a:ext cx="1129925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</a:t>
                </a:r>
                <a14:m>
                  <m:oMath xmlns:m="http://schemas.openxmlformats.org/officeDocument/2006/math">
                    <m:r>
                      <a:rPr lang="en-US" sz="12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𝒔𝒊𝒏</m:t>
                    </m:r>
                    <m:r>
                      <a:rPr lang="en-US" sz="12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𝝓</m:t>
                    </m:r>
                    <m:r>
                      <a:rPr lang="en-US" sz="12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  <m:d>
                      <m:dPr>
                        <m:ctrlPr>
                          <a:rPr lang="en-US" sz="1200" b="1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1200" b="1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𝒔</m:t>
                        </m:r>
                        <m:r>
                          <a:rPr lang="en-US" sz="1200" b="1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/</m:t>
                        </m:r>
                        <m:r>
                          <a:rPr lang="en-US" sz="1200" b="1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𝒎</m:t>
                        </m:r>
                      </m:e>
                    </m:d>
                  </m:oMath>
                </a14:m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E2D4BDE-2B3F-6B1B-4654-CA9196135F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3755368" y="4815122"/>
                <a:ext cx="1129925" cy="276999"/>
              </a:xfrm>
              <a:prstGeom prst="rect">
                <a:avLst/>
              </a:prstGeom>
              <a:blipFill>
                <a:blip r:embed="rId8"/>
                <a:stretch>
                  <a:fillRect l="-4444" r="-15556" b="-5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F2930B0-C87B-F226-E880-E6298FBAD574}"/>
                  </a:ext>
                </a:extLst>
              </p:cNvPr>
              <p:cNvSpPr txBox="1"/>
              <p:nvPr/>
            </p:nvSpPr>
            <p:spPr>
              <a:xfrm>
                <a:off x="5354350" y="5850394"/>
                <a:ext cx="1117614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pcos</a:t>
                </a:r>
                <a14:m>
                  <m:oMath xmlns:m="http://schemas.openxmlformats.org/officeDocument/2006/math">
                    <m:r>
                      <a:rPr lang="en-US" sz="12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𝝓</m:t>
                    </m:r>
                    <m:r>
                      <a:rPr lang="en-US" sz="12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en-US" sz="12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𝒔</m:t>
                    </m:r>
                    <m:r>
                      <a:rPr lang="en-US" sz="12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a:rPr lang="en-US" sz="12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𝒎</m:t>
                    </m:r>
                    <m:r>
                      <a:rPr lang="en-US" sz="1200" b="1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</m:t>
                    </m:r>
                  </m:oMath>
                </a14:m>
                <a:endParaRPr lang="en-US" sz="12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F2930B0-C87B-F226-E880-E6298FBAD5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4350" y="5850394"/>
                <a:ext cx="1117614" cy="276999"/>
              </a:xfrm>
              <a:prstGeom prst="rect">
                <a:avLst/>
              </a:prstGeom>
              <a:blipFill>
                <a:blip r:embed="rId9"/>
                <a:stretch>
                  <a:fillRect t="-4444" b="-1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C733F7E8-D180-3918-1820-22F03EAD3D17}"/>
              </a:ext>
            </a:extLst>
          </p:cNvPr>
          <p:cNvSpPr txBox="1"/>
          <p:nvPr/>
        </p:nvSpPr>
        <p:spPr>
          <a:xfrm>
            <a:off x="3209238" y="4478594"/>
            <a:ext cx="10967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Beamforming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C164FED-9A06-EC0D-E87B-0630F8C5D1D0}"/>
              </a:ext>
            </a:extLst>
          </p:cNvPr>
          <p:cNvSpPr txBox="1"/>
          <p:nvPr/>
        </p:nvSpPr>
        <p:spPr>
          <a:xfrm>
            <a:off x="6849146" y="4305263"/>
            <a:ext cx="112402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Extract phase</a:t>
            </a:r>
          </a:p>
          <a:p>
            <a:pPr algn="ct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velocity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3A44639F-5339-EB0C-78A2-35B3B435426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702" y="6473865"/>
            <a:ext cx="2133600" cy="250744"/>
          </a:xfrm>
          <a:prstGeom prst="rect">
            <a:avLst/>
          </a:prstGeom>
        </p:spPr>
      </p:pic>
      <p:pic>
        <p:nvPicPr>
          <p:cNvPr id="31" name="Picture 30" descr="A black and orange text on a black background&#10;&#10;Description automatically generated">
            <a:extLst>
              <a:ext uri="{FF2B5EF4-FFF2-40B4-BE49-F238E27FC236}">
                <a16:creationId xmlns:a16="http://schemas.microsoft.com/office/drawing/2014/main" id="{B0C875BD-6381-50E9-B7DF-FD2455B15F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674" y="6258579"/>
            <a:ext cx="1422348" cy="52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3480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A78290-0652-8B7F-F8ED-526A70E13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561EFF-55E8-E4AC-04C3-64FB427D4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08/02/2024 soumen.koley@gssi.it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3FD12A-A825-A33A-C66C-D6255C244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 Experiments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CFC284-0631-CF2F-C9AC-23B94A80B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42255" y="6416675"/>
            <a:ext cx="391051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t>14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4C7FF62-B413-0FB3-BB0A-E46E7A62074E}"/>
              </a:ext>
            </a:extLst>
          </p:cNvPr>
          <p:cNvSpPr/>
          <p:nvPr/>
        </p:nvSpPr>
        <p:spPr>
          <a:xfrm>
            <a:off x="1" y="0"/>
            <a:ext cx="143164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A66DC2-48E9-9914-B967-37266B5B1AD4}"/>
              </a:ext>
            </a:extLst>
          </p:cNvPr>
          <p:cNvSpPr txBox="1"/>
          <p:nvPr/>
        </p:nvSpPr>
        <p:spPr>
          <a:xfrm>
            <a:off x="254000" y="129309"/>
            <a:ext cx="1141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Einstein Telescope – Newtonian noise modeling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6F53873-28D9-A6CC-DEA5-80732E4E94D2}"/>
                  </a:ext>
                </a:extLst>
              </p:cNvPr>
              <p:cNvSpPr txBox="1"/>
              <p:nvPr/>
            </p:nvSpPr>
            <p:spPr>
              <a:xfrm>
                <a:off x="314036" y="600363"/>
                <a:ext cx="11359233" cy="603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Einstein Telescope aims two order of magnitude sensitivity improvement over </a:t>
                </a:r>
                <a:r>
                  <a:rPr lang="en-US" sz="1600" dirty="0" err="1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AdV</a:t>
                </a:r>
                <a:r>
                  <a:rPr lang="en-US" sz="1600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 at 10 Hz and achieve strain sensitivity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chemeClr val="accent4">
                                <a:lumMod val="50000"/>
                              </a:schemeClr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−22</m:t>
                        </m:r>
                      </m:sup>
                    </m:sSup>
                    <m:r>
                      <a:rPr lang="en-US" sz="1600" b="0" i="0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/</m:t>
                    </m:r>
                    <m:r>
                      <a:rPr lang="en-US" sz="1600" b="0" i="1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√</m:t>
                    </m:r>
                    <m:r>
                      <m:rPr>
                        <m:sty m:val="p"/>
                      </m:rPr>
                      <a:rPr lang="en-US" sz="1600" b="0" i="0" smtClean="0">
                        <a:solidFill>
                          <a:schemeClr val="accent4">
                            <a:lumMod val="50000"/>
                          </a:schemeClr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Hz</m:t>
                    </m:r>
                  </m:oMath>
                </a14:m>
                <a:r>
                  <a:rPr lang="en-US" sz="1600" b="0" dirty="0">
                    <a:solidFill>
                      <a:schemeClr val="accent4">
                        <a:lumMod val="50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at 2 Hz – Newtonian noise is a severe limitation</a:t>
                </a: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6F53873-28D9-A6CC-DEA5-80732E4E94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036" y="600363"/>
                <a:ext cx="11359233" cy="603178"/>
              </a:xfrm>
              <a:prstGeom prst="rect">
                <a:avLst/>
              </a:prstGeom>
              <a:blipFill>
                <a:blip r:embed="rId2"/>
                <a:stretch>
                  <a:fillRect l="-322" t="-3030" r="-644" b="-121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diagram of a sound wave&#10;&#10;Description automatically generated with medium confidence">
            <a:extLst>
              <a:ext uri="{FF2B5EF4-FFF2-40B4-BE49-F238E27FC236}">
                <a16:creationId xmlns:a16="http://schemas.microsoft.com/office/drawing/2014/main" id="{C1501DC7-C2ED-51E6-A7AA-9905DF678B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94" y="1405369"/>
            <a:ext cx="5115451" cy="458465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825FB12-8B09-A090-B15C-ED2BDAF6F153}"/>
              </a:ext>
            </a:extLst>
          </p:cNvPr>
          <p:cNvSpPr txBox="1"/>
          <p:nvPr/>
        </p:nvSpPr>
        <p:spPr>
          <a:xfrm>
            <a:off x="5735783" y="1286706"/>
            <a:ext cx="31215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Numerical simulations of NN 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Bader et al, 2022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Elastodynamic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simulations – based on geology and noise source distribution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 of topography (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Andric &amp; Harms, 2020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20" name="Picture 19" descr="Chart&#10;&#10;Description automatically generated">
            <a:extLst>
              <a:ext uri="{FF2B5EF4-FFF2-40B4-BE49-F238E27FC236}">
                <a16:creationId xmlns:a16="http://schemas.microsoft.com/office/drawing/2014/main" id="{1D7AFC29-2427-84F7-097B-B9A22A2B17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704" y="3230437"/>
            <a:ext cx="3216554" cy="282977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8922EB9-9701-ACD9-134B-45615D3ABBE0}"/>
              </a:ext>
            </a:extLst>
          </p:cNvPr>
          <p:cNvSpPr txBox="1"/>
          <p:nvPr/>
        </p:nvSpPr>
        <p:spPr>
          <a:xfrm>
            <a:off x="8816110" y="1282584"/>
            <a:ext cx="312150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lower limit for Newtonian-noise models of the Einstein Telescope 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hlinkClick r:id="rId7"/>
              </a:rPr>
              <a:t>Harms et al., 2022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Analytical models for seismic wave propagation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Cavern shape and sizes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Impact of wave content</a:t>
            </a:r>
          </a:p>
        </p:txBody>
      </p:sp>
      <p:pic>
        <p:nvPicPr>
          <p:cNvPr id="11" name="Picture 10" descr="A graph showing different types of frequency&#10;&#10;Description automatically generated">
            <a:extLst>
              <a:ext uri="{FF2B5EF4-FFF2-40B4-BE49-F238E27FC236}">
                <a16:creationId xmlns:a16="http://schemas.microsoft.com/office/drawing/2014/main" id="{46DA2BB4-168A-D0E5-0BA5-6FF34866DB3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416" y="3610584"/>
            <a:ext cx="3227703" cy="21298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DE1FF8C-15E5-08A7-A071-B28EF7F61E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702" y="6473865"/>
            <a:ext cx="2133600" cy="250744"/>
          </a:xfrm>
          <a:prstGeom prst="rect">
            <a:avLst/>
          </a:prstGeom>
        </p:spPr>
      </p:pic>
      <p:pic>
        <p:nvPicPr>
          <p:cNvPr id="15" name="Picture 14" descr="A black and orange text on a black background&#10;&#10;Description automatically generated">
            <a:extLst>
              <a:ext uri="{FF2B5EF4-FFF2-40B4-BE49-F238E27FC236}">
                <a16:creationId xmlns:a16="http://schemas.microsoft.com/office/drawing/2014/main" id="{875934B8-A6EB-2E55-D3A3-CC994F41F32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674" y="6258579"/>
            <a:ext cx="1422348" cy="52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524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128CE-5248-0233-A4B4-53A8AA83CF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6978" y="3191473"/>
            <a:ext cx="2995331" cy="98287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GEMINI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BF4AA8-9CDF-4F22-2239-72FD85EB70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35711" y="266448"/>
            <a:ext cx="6555347" cy="6303909"/>
          </a:xfrm>
        </p:spPr>
        <p:txBody>
          <a:bodyPr vert="horz" lIns="91440" tIns="45720" rIns="91440" bIns="45720" rtlCol="0" anchor="ctr">
            <a:normAutofit fontScale="92500" lnSpcReduction="20000"/>
          </a:bodyPr>
          <a:lstStyle/>
          <a:p>
            <a:pPr algn="l"/>
            <a:r>
              <a:rPr lang="en-US" sz="3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revolutionary underground seismic-isolation facility at LNGS – from Einstein Telescope to the Lunar GW Antenna</a:t>
            </a:r>
          </a:p>
          <a:p>
            <a:pPr algn="l"/>
            <a:endParaRPr lang="en-US" sz="20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Gran Sasso Science Institute</a:t>
            </a:r>
            <a:endParaRPr lang="en-US" sz="26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Jan Harms, Ilaria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Caravella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INFN – LNGS</a:t>
            </a: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Carlo Bucci, Daniele Cortis, Nicola D’Ambrosio, Massimiliano De Deo, Marco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D’Incecco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, Alessandro Lalli, Donato Orlandi, Stefano Pirro</a:t>
            </a:r>
          </a:p>
          <a:p>
            <a:pPr algn="l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Collaborators</a:t>
            </a:r>
          </a:p>
          <a:p>
            <a:pPr algn="l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Jeff Kissel (LIGO Hanford), Brian Lantz (Stanford), Rich Mittleman (MIT), Conor Mow-Lowry (VU Amsterdam), Jamie Rollins (Caltech), Jim Warner (LIGO Hanford)</a:t>
            </a:r>
          </a:p>
        </p:txBody>
      </p:sp>
      <p:pic>
        <p:nvPicPr>
          <p:cNvPr id="4" name="Picture 3" descr="A hexagon shaped object with holes&#10;&#10;Description automatically generated">
            <a:extLst>
              <a:ext uri="{FF2B5EF4-FFF2-40B4-BE49-F238E27FC236}">
                <a16:creationId xmlns:a16="http://schemas.microsoft.com/office/drawing/2014/main" id="{9E7E6206-8856-1012-9EEA-416865B28B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56" r="7632" b="-1"/>
          <a:stretch/>
        </p:blipFill>
        <p:spPr>
          <a:xfrm>
            <a:off x="439870" y="178034"/>
            <a:ext cx="2995330" cy="298628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5F97233-F719-3C36-1A83-A91D3A4932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28615">
            <a:off x="118278" y="5188642"/>
            <a:ext cx="4049911" cy="799435"/>
          </a:xfrm>
          <a:prstGeom prst="rect">
            <a:avLst/>
          </a:prstGeom>
          <a:ln>
            <a:noFill/>
          </a:ln>
        </p:spPr>
      </p:pic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48209E04-807D-7212-CDA9-677FBA457C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08/02/2024 soumen.koley@gssi.it</a:t>
            </a:r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3ACFC2B8-2341-7F34-6490-C166B2A5BE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schemeClr val="tx1">
                    <a:alpha val="60000"/>
                  </a:schemeClr>
                </a:solidFill>
              </a:rPr>
              <a:t>Gravitational Wave Experiments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7484CCC-17F9-AAB0-5E20-FAA501951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0525683-C680-DB95-A382-27E9C186E913}"/>
              </a:ext>
            </a:extLst>
          </p:cNvPr>
          <p:cNvSpPr/>
          <p:nvPr/>
        </p:nvSpPr>
        <p:spPr>
          <a:xfrm>
            <a:off x="1" y="0"/>
            <a:ext cx="143164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2558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5D5274-54B0-47D4-DFF4-BBE47EE0A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08/02/2024 soumen.koley@gssi.it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0E48CA-F7F5-3181-E32E-BD215506F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A5BEDC-7613-4558-A49D-925CF0FF17B6}" type="slidenum">
              <a:rPr lang="en-US" smtClean="0"/>
              <a:t>16</a:t>
            </a:fld>
            <a:endParaRPr lang="en-US"/>
          </a:p>
        </p:txBody>
      </p:sp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389A8A63-3B02-739D-46D2-25D3334FA7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336" y="3742524"/>
            <a:ext cx="3848435" cy="2274720"/>
          </a:xfrm>
          <a:prstGeom prst="rect">
            <a:avLst/>
          </a:prstGeom>
          <a:solidFill>
            <a:schemeClr val="tx1"/>
          </a:solidFill>
          <a:effectLst>
            <a:softEdge rad="50800"/>
          </a:effectLst>
        </p:spPr>
      </p:pic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968B5DAC-863A-17F5-B82C-A0D822969D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0088" y="5511728"/>
            <a:ext cx="4495337" cy="1178784"/>
          </a:xfrm>
          <a:prstGeom prst="rect">
            <a:avLst/>
          </a:prstGeom>
          <a:solidFill>
            <a:schemeClr val="tx1"/>
          </a:solidFill>
          <a:effectLst>
            <a:softEdge rad="38100"/>
          </a:effectLst>
        </p:spPr>
      </p:pic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1C5C0F88-1079-E141-275E-5BA46EC15E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358" y="4294042"/>
            <a:ext cx="1987826" cy="1301825"/>
          </a:xfrm>
          <a:prstGeom prst="rect">
            <a:avLst/>
          </a:prstGeom>
          <a:solidFill>
            <a:schemeClr val="tx1"/>
          </a:solidFill>
          <a:effectLst>
            <a:softEdge rad="38100"/>
          </a:effectLst>
        </p:spPr>
      </p:pic>
      <p:pic>
        <p:nvPicPr>
          <p:cNvPr id="8" name="Picture 7" descr="A hexagon shaped object with yellow and grey objects&#10;&#10;Description automatically generated">
            <a:extLst>
              <a:ext uri="{FF2B5EF4-FFF2-40B4-BE49-F238E27FC236}">
                <a16:creationId xmlns:a16="http://schemas.microsoft.com/office/drawing/2014/main" id="{6893895F-66ED-7DB4-31DD-43FD43D654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7" y="3419447"/>
            <a:ext cx="2843746" cy="31027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34F7FF7-93DD-3C4E-8A2D-141A1D776A2C}"/>
              </a:ext>
            </a:extLst>
          </p:cNvPr>
          <p:cNvSpPr txBox="1"/>
          <p:nvPr/>
        </p:nvSpPr>
        <p:spPr>
          <a:xfrm>
            <a:off x="2934790" y="4205154"/>
            <a:ext cx="3071663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Setting new records in active seismic-isolation performance below a few Hz – innovative control schemes for ET</a:t>
            </a:r>
          </a:p>
        </p:txBody>
      </p:sp>
      <p:pic>
        <p:nvPicPr>
          <p:cNvPr id="10" name="Picture 9" descr="A picture containing headdress, helmet&#10;&#10;Description automatically generated">
            <a:extLst>
              <a:ext uri="{FF2B5EF4-FFF2-40B4-BE49-F238E27FC236}">
                <a16:creationId xmlns:a16="http://schemas.microsoft.com/office/drawing/2014/main" id="{A58747B8-B21B-0AF4-1798-9ACE7DA42E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7683" y="1524139"/>
            <a:ext cx="2085598" cy="236153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6B0D1C1-1A48-AD26-3C3D-13BF109A15C0}"/>
              </a:ext>
            </a:extLst>
          </p:cNvPr>
          <p:cNvSpPr txBox="1"/>
          <p:nvPr/>
        </p:nvSpPr>
        <p:spPr>
          <a:xfrm>
            <a:off x="5759726" y="2446403"/>
            <a:ext cx="39508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Operating best available vibration sensors in a high-precision mechanical structure</a:t>
            </a:r>
          </a:p>
        </p:txBody>
      </p:sp>
      <p:pic>
        <p:nvPicPr>
          <p:cNvPr id="12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2AABEF87-2C64-3818-7359-B7707D165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05" y="1004098"/>
            <a:ext cx="3400601" cy="2267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C2C0DE5-C1ED-A552-8BE6-DF81EF187A1D}"/>
              </a:ext>
            </a:extLst>
          </p:cNvPr>
          <p:cNvSpPr txBox="1"/>
          <p:nvPr/>
        </p:nvSpPr>
        <p:spPr>
          <a:xfrm>
            <a:off x="412474" y="49991"/>
            <a:ext cx="4357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LNGS’ exceptional low-noise environment</a:t>
            </a:r>
          </a:p>
        </p:txBody>
      </p:sp>
      <p:pic>
        <p:nvPicPr>
          <p:cNvPr id="15" name="Picture 14" descr="Chart, line chart&#10;&#10;Description automatically generated">
            <a:extLst>
              <a:ext uri="{FF2B5EF4-FFF2-40B4-BE49-F238E27FC236}">
                <a16:creationId xmlns:a16="http://schemas.microsoft.com/office/drawing/2014/main" id="{61358F8E-210F-271A-8867-0152CE4EA3D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477" y="167488"/>
            <a:ext cx="3262370" cy="2174913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052BF8D-E9E8-5D4B-1D25-2FB895C9FC17}"/>
              </a:ext>
            </a:extLst>
          </p:cNvPr>
          <p:cNvSpPr txBox="1"/>
          <p:nvPr/>
        </p:nvSpPr>
        <p:spPr>
          <a:xfrm>
            <a:off x="8171848" y="294891"/>
            <a:ext cx="2940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Developing a lunar GW detector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C1F886-4C10-2B58-92A1-592CE5BCD9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 Experiments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BE685AA-9A04-41F1-ADFA-40E18C78843D}"/>
              </a:ext>
            </a:extLst>
          </p:cNvPr>
          <p:cNvSpPr/>
          <p:nvPr/>
        </p:nvSpPr>
        <p:spPr>
          <a:xfrm>
            <a:off x="1" y="0"/>
            <a:ext cx="143164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3375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Yellow and blue symbols">
            <a:extLst>
              <a:ext uri="{FF2B5EF4-FFF2-40B4-BE49-F238E27FC236}">
                <a16:creationId xmlns:a16="http://schemas.microsoft.com/office/drawing/2014/main" id="{BB10FB09-1299-C5DE-AF36-74A3BDBC4D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305" b="1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62D8839-5066-2C4C-DD07-373173183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Thank you!</a:t>
            </a:r>
            <a:br>
              <a:rPr lang="en-US" sz="4800"/>
            </a:br>
            <a:r>
              <a:rPr lang="en-US" sz="4800"/>
              <a:t>Questions</a:t>
            </a:r>
          </a:p>
        </p:txBody>
      </p:sp>
      <p:sp>
        <p:nvSpPr>
          <p:cNvPr id="13" name="Date Placeholder 12">
            <a:extLst>
              <a:ext uri="{FF2B5EF4-FFF2-40B4-BE49-F238E27FC236}">
                <a16:creationId xmlns:a16="http://schemas.microsoft.com/office/drawing/2014/main" id="{5B18D4D7-07A0-BCB5-637F-3B7CD639A7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77981" y="6356350"/>
            <a:ext cx="1214339" cy="365125"/>
          </a:xfrm>
        </p:spPr>
        <p:txBody>
          <a:bodyPr vert="horz" lIns="91440" tIns="45720" rIns="91440" bIns="45720" rtlCol="0" anchor="ctr">
            <a:normAutofit lnSpcReduction="10000"/>
          </a:bodyPr>
          <a:lstStyle/>
          <a:p>
            <a:pPr>
              <a:spcAft>
                <a:spcPts val="600"/>
              </a:spcAft>
              <a:defRPr/>
            </a:pPr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</a:rPr>
              <a:t>08/02/2024 soumen.koley@gssi.it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C867C7-38D2-0C5E-3F65-CFD1DA0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692321" y="6356350"/>
            <a:ext cx="2809017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lnSpc>
                <a:spcPct val="90000"/>
              </a:lnSpc>
              <a:spcAft>
                <a:spcPts val="600"/>
              </a:spcAft>
              <a:defRPr/>
            </a:pPr>
            <a:r>
              <a:rPr lang="en-US" sz="900" kern="1200">
                <a:solidFill>
                  <a:schemeClr val="tx1">
                    <a:lumMod val="50000"/>
                    <a:lumOff val="50000"/>
                  </a:schemeClr>
                </a:solidFill>
                <a:latin typeface="Calibri" panose="020F0502020204030204"/>
                <a:ea typeface="+mn-ea"/>
                <a:cs typeface="+mn-cs"/>
              </a:rPr>
              <a:t>Gravitational Wave Experiments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707DFD-2EC9-1454-277B-0929D26485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081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  <a:defRPr/>
            </a:pPr>
            <a:fld id="{6CC504B4-3539-49FD-9A26-8055A67C7763}" type="slidenum">
              <a:rPr lang="en-US">
                <a:solidFill>
                  <a:schemeClr val="bg1"/>
                </a:solidFill>
                <a:latin typeface="Calibri" panose="020F0502020204030204"/>
              </a:rPr>
              <a:pPr>
                <a:spcAft>
                  <a:spcPts val="600"/>
                </a:spcAft>
                <a:defRPr/>
              </a:pPr>
              <a:t>17</a:t>
            </a:fld>
            <a:endParaRPr lang="en-US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19006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B3DCC-E25D-2C04-2B1E-FFFEF2051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08/02/2024 soumen.koley@gssi.it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54899-D45C-45A8-10CB-BF26C3138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 Experiments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71362-DCBB-B372-2D88-1CA204DF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0036" y="6416675"/>
            <a:ext cx="24327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t>2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D9122AE-D729-4CE6-D201-BDFC54C0B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702" y="6473865"/>
            <a:ext cx="2133600" cy="25074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041CB8-2D35-B559-A9AD-AE1AA8869EE2}"/>
              </a:ext>
            </a:extLst>
          </p:cNvPr>
          <p:cNvSpPr/>
          <p:nvPr/>
        </p:nvSpPr>
        <p:spPr>
          <a:xfrm>
            <a:off x="1" y="0"/>
            <a:ext cx="143164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FB07C-B0F2-130A-34DB-607E8A8345E1}"/>
              </a:ext>
            </a:extLst>
          </p:cNvPr>
          <p:cNvSpPr txBox="1"/>
          <p:nvPr/>
        </p:nvSpPr>
        <p:spPr>
          <a:xfrm>
            <a:off x="254000" y="129309"/>
            <a:ext cx="1141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262EE2-AA5B-C73C-9821-8EAC6BB41D4F}"/>
              </a:ext>
            </a:extLst>
          </p:cNvPr>
          <p:cNvSpPr txBox="1"/>
          <p:nvPr/>
        </p:nvSpPr>
        <p:spPr>
          <a:xfrm>
            <a:off x="314036" y="858785"/>
            <a:ext cx="11359233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Gravitational wave detectors – Brief history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International Gravitational Wave Network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Gravitational wave detection – Laser interferometers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Virgo gravitational wave 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Fundamental and technical noises at Advanced Virgo+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Low-frequency noise at gravitational wave detectors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Newtonian noise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Estimation, cancellation array optimization, cancellation strategies</a:t>
            </a:r>
          </a:p>
          <a:p>
            <a:pPr lvl="2"/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Sensing control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Preparing for future underground gravitational wave detectors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 characterization studies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Newtonian noise estimation and subtraction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GEMINI experiment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 descr="A black and orange text on a black background&#10;&#10;Description automatically generated">
            <a:extLst>
              <a:ext uri="{FF2B5EF4-FFF2-40B4-BE49-F238E27FC236}">
                <a16:creationId xmlns:a16="http://schemas.microsoft.com/office/drawing/2014/main" id="{8C498979-4279-3989-5E8C-5928458651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674" y="6258579"/>
            <a:ext cx="1422348" cy="52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2494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B3DCC-E25D-2C04-2B1E-FFFEF2051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08/02/2024 soumen.koley@gssi.it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54899-D45C-45A8-10CB-BF26C3138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 Experiments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71362-DCBB-B372-2D88-1CA204DF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0036" y="6416675"/>
            <a:ext cx="24327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t>3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041CB8-2D35-B559-A9AD-AE1AA8869EE2}"/>
              </a:ext>
            </a:extLst>
          </p:cNvPr>
          <p:cNvSpPr/>
          <p:nvPr/>
        </p:nvSpPr>
        <p:spPr>
          <a:xfrm>
            <a:off x="1" y="0"/>
            <a:ext cx="143164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FB07C-B0F2-130A-34DB-607E8A8345E1}"/>
              </a:ext>
            </a:extLst>
          </p:cNvPr>
          <p:cNvSpPr txBox="1"/>
          <p:nvPr/>
        </p:nvSpPr>
        <p:spPr>
          <a:xfrm>
            <a:off x="254000" y="129309"/>
            <a:ext cx="1141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Gravitational wave detectors – a brief history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56A1DD-B090-BF66-D97F-EE2C6110BE83}"/>
              </a:ext>
            </a:extLst>
          </p:cNvPr>
          <p:cNvSpPr txBox="1"/>
          <p:nvPr/>
        </p:nvSpPr>
        <p:spPr>
          <a:xfrm>
            <a:off x="6192982" y="854265"/>
            <a:ext cx="5480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year following the meeting at Chapel Hill, Joseph Weber began to speculate how he could detect gravitational waves.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 proposed the detection of gravitational waves by measuring vibrations induced in a mechanical system.</a:t>
            </a:r>
          </a:p>
        </p:txBody>
      </p:sp>
      <p:pic>
        <p:nvPicPr>
          <p:cNvPr id="2" name="myVideo">
            <a:hlinkClick r:id="" action="ppaction://media"/>
            <a:extLst>
              <a:ext uri="{FF2B5EF4-FFF2-40B4-BE49-F238E27FC236}">
                <a16:creationId xmlns:a16="http://schemas.microsoft.com/office/drawing/2014/main" id="{81D5FDEC-E780-153C-6487-D84394EBCFC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3018" y="3569566"/>
            <a:ext cx="3796146" cy="2847109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6D340E6-1B9B-0D82-DDE9-8995F03A0A56}"/>
              </a:ext>
            </a:extLst>
          </p:cNvPr>
          <p:cNvSpPr txBox="1"/>
          <p:nvPr/>
        </p:nvSpPr>
        <p:spPr>
          <a:xfrm>
            <a:off x="5241637" y="3715078"/>
            <a:ext cx="61560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1971 Forward reported the design of the first interferometer prototype (which he called a “</a:t>
            </a:r>
            <a:r>
              <a:rPr lang="en-US" sz="16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Transducer Laser</a:t>
            </a: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”)</a:t>
            </a:r>
          </a:p>
          <a:p>
            <a:endParaRPr lang="en-US" sz="16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Also in the 1970s, Weiss independently conceived the idea of building a Laser Interferometer, inspired by an article written by Felix Pirani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Weiss also held talks with Phillip Chapman, who had glimpsed, independently, the same scheme</a:t>
            </a:r>
          </a:p>
        </p:txBody>
      </p:sp>
      <p:pic>
        <p:nvPicPr>
          <p:cNvPr id="11" name="Picture 10" descr="A diagram of a wire suspension system&#10;&#10;Description automatically generated">
            <a:extLst>
              <a:ext uri="{FF2B5EF4-FFF2-40B4-BE49-F238E27FC236}">
                <a16:creationId xmlns:a16="http://schemas.microsoft.com/office/drawing/2014/main" id="{97A51460-EF44-6D50-0EAF-95A66E8CC6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600" y="854265"/>
            <a:ext cx="5278582" cy="260608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C7DBC6A-1698-E834-05E1-5E5A8DA62E4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702" y="6473865"/>
            <a:ext cx="2133600" cy="250744"/>
          </a:xfrm>
          <a:prstGeom prst="rect">
            <a:avLst/>
          </a:prstGeom>
        </p:spPr>
      </p:pic>
      <p:pic>
        <p:nvPicPr>
          <p:cNvPr id="7" name="Picture 6" descr="A black and orange text on a black background&#10;&#10;Description automatically generated">
            <a:extLst>
              <a:ext uri="{FF2B5EF4-FFF2-40B4-BE49-F238E27FC236}">
                <a16:creationId xmlns:a16="http://schemas.microsoft.com/office/drawing/2014/main" id="{B3FED69E-9626-75B4-DE8B-42BA580416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674" y="6258579"/>
            <a:ext cx="1422348" cy="52322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EF8279C-126E-4302-6FFF-5EBABADF110E}"/>
              </a:ext>
            </a:extLst>
          </p:cNvPr>
          <p:cNvSpPr/>
          <p:nvPr/>
        </p:nvSpPr>
        <p:spPr>
          <a:xfrm>
            <a:off x="2978727" y="2669356"/>
            <a:ext cx="651164" cy="15697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CYLINDER</a:t>
            </a:r>
          </a:p>
        </p:txBody>
      </p:sp>
    </p:spTree>
    <p:extLst>
      <p:ext uri="{BB962C8B-B14F-4D97-AF65-F5344CB8AC3E}">
        <p14:creationId xmlns:p14="http://schemas.microsoft.com/office/powerpoint/2010/main" val="213215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B3DCC-E25D-2C04-2B1E-FFFEF2051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08/02/2024 soumen.koley@gssi.it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54899-D45C-45A8-10CB-BF26C3138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 Experiments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71362-DCBB-B372-2D88-1CA204DF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0036" y="6416675"/>
            <a:ext cx="24327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t>4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041CB8-2D35-B559-A9AD-AE1AA8869EE2}"/>
              </a:ext>
            </a:extLst>
          </p:cNvPr>
          <p:cNvSpPr/>
          <p:nvPr/>
        </p:nvSpPr>
        <p:spPr>
          <a:xfrm>
            <a:off x="1" y="0"/>
            <a:ext cx="143164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FB07C-B0F2-130A-34DB-607E8A8345E1}"/>
              </a:ext>
            </a:extLst>
          </p:cNvPr>
          <p:cNvSpPr txBox="1"/>
          <p:nvPr/>
        </p:nvSpPr>
        <p:spPr>
          <a:xfrm>
            <a:off x="254000" y="129309"/>
            <a:ext cx="1141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Current and planned 2</a:t>
            </a:r>
            <a:r>
              <a:rPr lang="en-US" sz="2800" baseline="300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generation GW detectors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262EE2-AA5B-C73C-9821-8EAC6BB41D4F}"/>
              </a:ext>
            </a:extLst>
          </p:cNvPr>
          <p:cNvSpPr txBox="1"/>
          <p:nvPr/>
        </p:nvSpPr>
        <p:spPr>
          <a:xfrm>
            <a:off x="314036" y="600363"/>
            <a:ext cx="11359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Observe together as a network of GW detectors with integrated data-analysis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56A1DD-B090-BF66-D97F-EE2C6110BE83}"/>
              </a:ext>
            </a:extLst>
          </p:cNvPr>
          <p:cNvSpPr txBox="1"/>
          <p:nvPr/>
        </p:nvSpPr>
        <p:spPr>
          <a:xfrm>
            <a:off x="314036" y="966628"/>
            <a:ext cx="113592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LIGO-Virgo started their first science run in 2007</a:t>
            </a:r>
          </a:p>
          <a:p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Virgo joined Advanced LIGO in 2017</a:t>
            </a:r>
          </a:p>
          <a:p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KAGRA joined in 2020</a:t>
            </a:r>
          </a:p>
        </p:txBody>
      </p:sp>
      <p:pic>
        <p:nvPicPr>
          <p:cNvPr id="3" name="Picture 2" descr="A map of the world with yellow text&#10;&#10;Description automatically generated">
            <a:extLst>
              <a:ext uri="{FF2B5EF4-FFF2-40B4-BE49-F238E27FC236}">
                <a16:creationId xmlns:a16="http://schemas.microsoft.com/office/drawing/2014/main" id="{8837E495-71E0-A388-CC77-53C5EB82ED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633" y="1797628"/>
            <a:ext cx="7874000" cy="4432300"/>
          </a:xfrm>
          <a:prstGeom prst="rect">
            <a:avLst/>
          </a:prstGeom>
        </p:spPr>
      </p:pic>
      <p:pic>
        <p:nvPicPr>
          <p:cNvPr id="17" name="Picture 16" descr="A long shot of a building&#10;&#10;Description automatically generated">
            <a:extLst>
              <a:ext uri="{FF2B5EF4-FFF2-40B4-BE49-F238E27FC236}">
                <a16:creationId xmlns:a16="http://schemas.microsoft.com/office/drawing/2014/main" id="{9DA87F75-3A8C-1685-3B4C-C41DA4C31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367" y="1825336"/>
            <a:ext cx="1514047" cy="9983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Picture 18" descr="An aerial view of a factory&#10;&#10;Description automatically generated">
            <a:extLst>
              <a:ext uri="{FF2B5EF4-FFF2-40B4-BE49-F238E27FC236}">
                <a16:creationId xmlns:a16="http://schemas.microsoft.com/office/drawing/2014/main" id="{F46035F7-CF4B-A469-390E-9F85207397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2163" y="3429000"/>
            <a:ext cx="1651000" cy="78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Picture 20" descr="A green mountains with a path&#10;&#10;Description automatically generated with medium confidence">
            <a:extLst>
              <a:ext uri="{FF2B5EF4-FFF2-40B4-BE49-F238E27FC236}">
                <a16:creationId xmlns:a16="http://schemas.microsoft.com/office/drawing/2014/main" id="{C5213A59-0800-00FF-2C45-70F9771B7A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6058" y="2016981"/>
            <a:ext cx="1551710" cy="11474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Picture 22" descr="A aerial view of a factory&#10;&#10;Description automatically generated">
            <a:extLst>
              <a:ext uri="{FF2B5EF4-FFF2-40B4-BE49-F238E27FC236}">
                <a16:creationId xmlns:a16="http://schemas.microsoft.com/office/drawing/2014/main" id="{C6CEF754-0C2B-7319-0BA7-1E364567A0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170" y="1862859"/>
            <a:ext cx="1598230" cy="105390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4" descr="A large green field with a building and trees&#10;&#10;Description automatically generated">
            <a:extLst>
              <a:ext uri="{FF2B5EF4-FFF2-40B4-BE49-F238E27FC236}">
                <a16:creationId xmlns:a16="http://schemas.microsoft.com/office/drawing/2014/main" id="{EA5C844C-FAEE-2CDD-0B92-410E1388C81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508" y="1956664"/>
            <a:ext cx="1598231" cy="684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E56127E-A49A-2A36-E0F0-79E382C7CF98}"/>
              </a:ext>
            </a:extLst>
          </p:cNvPr>
          <p:cNvSpPr txBox="1"/>
          <p:nvPr/>
        </p:nvSpPr>
        <p:spPr>
          <a:xfrm>
            <a:off x="3874655" y="5891372"/>
            <a:ext cx="4621645" cy="3385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IGWN: International Gravitational Wave Network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9058639-5D30-4ACB-DA9E-07335CB0D43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702" y="6473865"/>
            <a:ext cx="2133600" cy="250744"/>
          </a:xfrm>
          <a:prstGeom prst="rect">
            <a:avLst/>
          </a:prstGeom>
        </p:spPr>
      </p:pic>
      <p:pic>
        <p:nvPicPr>
          <p:cNvPr id="7" name="Picture 6" descr="A black and orange text on a black background&#10;&#10;Description automatically generated">
            <a:extLst>
              <a:ext uri="{FF2B5EF4-FFF2-40B4-BE49-F238E27FC236}">
                <a16:creationId xmlns:a16="http://schemas.microsoft.com/office/drawing/2014/main" id="{B0FCD826-6C65-51F8-0A9B-616C7F0852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674" y="6258579"/>
            <a:ext cx="1422348" cy="52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7486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B3DCC-E25D-2C04-2B1E-FFFEF2051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08/02/2024 soumen.koley@gssi.it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54899-D45C-45A8-10CB-BF26C3138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 Experiments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71362-DCBB-B372-2D88-1CA204DF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0036" y="6416675"/>
            <a:ext cx="24327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t>5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041CB8-2D35-B559-A9AD-AE1AA8869EE2}"/>
              </a:ext>
            </a:extLst>
          </p:cNvPr>
          <p:cNvSpPr/>
          <p:nvPr/>
        </p:nvSpPr>
        <p:spPr>
          <a:xfrm>
            <a:off x="1" y="0"/>
            <a:ext cx="143164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FB07C-B0F2-130A-34DB-607E8A8345E1}"/>
              </a:ext>
            </a:extLst>
          </p:cNvPr>
          <p:cNvSpPr txBox="1"/>
          <p:nvPr/>
        </p:nvSpPr>
        <p:spPr>
          <a:xfrm>
            <a:off x="254000" y="129309"/>
            <a:ext cx="1141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Virgo+ - A dual recycled Fabry-Perot interferometer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262EE2-AA5B-C73C-9821-8EAC6BB41D4F}"/>
              </a:ext>
            </a:extLst>
          </p:cNvPr>
          <p:cNvSpPr txBox="1"/>
          <p:nvPr/>
        </p:nvSpPr>
        <p:spPr>
          <a:xfrm>
            <a:off x="314036" y="600363"/>
            <a:ext cx="11359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LIGO and Virgo are dual recycled Michelson interferometers equipped with Fabry-Perot cavities and input/output mode cleaners</a:t>
            </a:r>
          </a:p>
        </p:txBody>
      </p:sp>
      <p:pic>
        <p:nvPicPr>
          <p:cNvPr id="3" name="Picture 2" descr="A diagram of a light system&#10;&#10;Description automatically generated">
            <a:extLst>
              <a:ext uri="{FF2B5EF4-FFF2-40B4-BE49-F238E27FC236}">
                <a16:creationId xmlns:a16="http://schemas.microsoft.com/office/drawing/2014/main" id="{EB3D41B4-C493-009F-6143-2909FF25CE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2586" y="1123583"/>
            <a:ext cx="6586827" cy="520315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A36B598-896D-CF16-948C-10AAF1278B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702" y="6473865"/>
            <a:ext cx="2133600" cy="250744"/>
          </a:xfrm>
          <a:prstGeom prst="rect">
            <a:avLst/>
          </a:prstGeom>
        </p:spPr>
      </p:pic>
      <p:pic>
        <p:nvPicPr>
          <p:cNvPr id="7" name="Picture 6" descr="A black and orange text on a black background&#10;&#10;Description automatically generated">
            <a:extLst>
              <a:ext uri="{FF2B5EF4-FFF2-40B4-BE49-F238E27FC236}">
                <a16:creationId xmlns:a16="http://schemas.microsoft.com/office/drawing/2014/main" id="{031AFB44-5D2A-4D4C-BE3C-B46A376E3A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674" y="6258579"/>
            <a:ext cx="1422348" cy="523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00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CB3E34-304A-6C26-E18B-40423AD39B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AAC330-F30A-929C-549B-0648F91CD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08/02/2024 soumen.koley@gssi.it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6703FA-725C-98CF-BDCE-F955B116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 Experiments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9E610A-0BEF-85E2-6456-AC95E2719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0036" y="6416675"/>
            <a:ext cx="24327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t>6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436F156-A500-F0DF-B86A-A9E33330B3DE}"/>
              </a:ext>
            </a:extLst>
          </p:cNvPr>
          <p:cNvSpPr/>
          <p:nvPr/>
        </p:nvSpPr>
        <p:spPr>
          <a:xfrm>
            <a:off x="1" y="0"/>
            <a:ext cx="143164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A6D143A-316D-81BF-71C6-804F4031844D}"/>
              </a:ext>
            </a:extLst>
          </p:cNvPr>
          <p:cNvSpPr txBox="1"/>
          <p:nvPr/>
        </p:nvSpPr>
        <p:spPr>
          <a:xfrm>
            <a:off x="254000" y="129309"/>
            <a:ext cx="1141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Virgo+ - present sensitivity and O4 goals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A1B723-B813-C3CD-546B-B4496979FF55}"/>
              </a:ext>
            </a:extLst>
          </p:cNvPr>
          <p:cNvSpPr txBox="1"/>
          <p:nvPr/>
        </p:nvSpPr>
        <p:spPr>
          <a:xfrm>
            <a:off x="314036" y="600363"/>
            <a:ext cx="11359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Low-frequency sensitivity of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AdV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+ is more than an order of magnitude above the envisioned target sensitivity during the fourth observing run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3E31F5-921B-00DF-A67E-6D62085F32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702" y="6473865"/>
            <a:ext cx="2133600" cy="250744"/>
          </a:xfrm>
          <a:prstGeom prst="rect">
            <a:avLst/>
          </a:prstGeom>
        </p:spPr>
      </p:pic>
      <p:pic>
        <p:nvPicPr>
          <p:cNvPr id="7" name="Picture 6" descr="A black and orange text on a black background&#10;&#10;Description automatically generated">
            <a:extLst>
              <a:ext uri="{FF2B5EF4-FFF2-40B4-BE49-F238E27FC236}">
                <a16:creationId xmlns:a16="http://schemas.microsoft.com/office/drawing/2014/main" id="{6CC1D25F-F98D-A389-5288-DC6B68930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674" y="6258579"/>
            <a:ext cx="1422348" cy="523221"/>
          </a:xfrm>
          <a:prstGeom prst="rect">
            <a:avLst/>
          </a:prstGeom>
        </p:spPr>
      </p:pic>
      <p:pic>
        <p:nvPicPr>
          <p:cNvPr id="12" name="Picture 11" descr="A graph showing a graph&#10;&#10;Description automatically generated">
            <a:extLst>
              <a:ext uri="{FF2B5EF4-FFF2-40B4-BE49-F238E27FC236}">
                <a16:creationId xmlns:a16="http://schemas.microsoft.com/office/drawing/2014/main" id="{FE653349-C7B4-9321-721C-1BCF0B39BCC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1" r="8636"/>
          <a:stretch/>
        </p:blipFill>
        <p:spPr>
          <a:xfrm>
            <a:off x="869779" y="2521931"/>
            <a:ext cx="10247746" cy="3657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E8B2664-6B12-9505-DC5B-E816EF4045EF}"/>
              </a:ext>
            </a:extLst>
          </p:cNvPr>
          <p:cNvSpPr txBox="1"/>
          <p:nvPr/>
        </p:nvSpPr>
        <p:spPr>
          <a:xfrm>
            <a:off x="314036" y="1259391"/>
            <a:ext cx="113592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Sensitivity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Sensing control noise is a limiting factor for the low frequencies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 factor 3 – 4 above target sensitivity for high frequencies – mostly shot noise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Spectral lines – calibration lines, electromagnetic coupling, suspension modes, mirror modes</a:t>
            </a:r>
          </a:p>
        </p:txBody>
      </p:sp>
    </p:spTree>
    <p:extLst>
      <p:ext uri="{BB962C8B-B14F-4D97-AF65-F5344CB8AC3E}">
        <p14:creationId xmlns:p14="http://schemas.microsoft.com/office/powerpoint/2010/main" val="40709909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149BA3-9689-8E76-CA9F-19A4CF1516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354C48-744D-515A-04A4-7C169E24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08/02/2024 soumen.koley@gssi.it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DB15A8-9B30-CB98-4DB9-6EC1BA23A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 Experiments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C8FB1E-48DF-AB70-835E-545653DE5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0036" y="6416675"/>
            <a:ext cx="24327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t>7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AB38578-826A-E66F-E72A-A2BD1DD818FF}"/>
              </a:ext>
            </a:extLst>
          </p:cNvPr>
          <p:cNvSpPr/>
          <p:nvPr/>
        </p:nvSpPr>
        <p:spPr>
          <a:xfrm>
            <a:off x="1" y="0"/>
            <a:ext cx="143164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AE3506F-2153-FBC8-F7DF-143370205F2D}"/>
              </a:ext>
            </a:extLst>
          </p:cNvPr>
          <p:cNvSpPr txBox="1"/>
          <p:nvPr/>
        </p:nvSpPr>
        <p:spPr>
          <a:xfrm>
            <a:off x="254000" y="129309"/>
            <a:ext cx="1141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Virgo+ - Fundamental noises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F6DCE3-159F-AD0E-4F02-979BDFE20CD2}"/>
              </a:ext>
            </a:extLst>
          </p:cNvPr>
          <p:cNvSpPr txBox="1"/>
          <p:nvPr/>
        </p:nvSpPr>
        <p:spPr>
          <a:xfrm>
            <a:off x="314036" y="600363"/>
            <a:ext cx="11359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Newtonian noise and suspension thermal noise are expected to be the major contributors to the fundamental noise for low frequencies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0125262-62DE-0AFC-2737-ED456830E8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702" y="6473865"/>
            <a:ext cx="2133600" cy="250744"/>
          </a:xfrm>
          <a:prstGeom prst="rect">
            <a:avLst/>
          </a:prstGeom>
        </p:spPr>
      </p:pic>
      <p:pic>
        <p:nvPicPr>
          <p:cNvPr id="7" name="Picture 6" descr="A black and orange text on a black background&#10;&#10;Description automatically generated">
            <a:extLst>
              <a:ext uri="{FF2B5EF4-FFF2-40B4-BE49-F238E27FC236}">
                <a16:creationId xmlns:a16="http://schemas.microsoft.com/office/drawing/2014/main" id="{5DF90E0C-3681-44A9-4603-269EACC10C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674" y="6258579"/>
            <a:ext cx="1422348" cy="52322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E2657EC-C033-C0C0-03D1-228996992DC2}"/>
              </a:ext>
            </a:extLst>
          </p:cNvPr>
          <p:cNvSpPr txBox="1"/>
          <p:nvPr/>
        </p:nvSpPr>
        <p:spPr>
          <a:xfrm>
            <a:off x="314036" y="1259391"/>
            <a:ext cx="113592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Sensitivity features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noise obscures the observation of Newtonian noise or other fundamental noises at low frequencies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NN will be a fundamental limitation during the fifth observing run (BNS range &gt; 150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Mpc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</p:txBody>
      </p:sp>
      <p:pic>
        <p:nvPicPr>
          <p:cNvPr id="8" name="Picture 7" descr="A graph showing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B79D1597-3911-5695-CB92-87B8A7F34F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55" r="8257"/>
          <a:stretch/>
        </p:blipFill>
        <p:spPr>
          <a:xfrm>
            <a:off x="937491" y="2547842"/>
            <a:ext cx="10215418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148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5E181-739E-9292-88E2-050620AD1F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761B4-28C3-B0A2-D569-50D25AADD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08/02/2024 soumen.koley@gssi.it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7DC24C-93E9-8156-FBBC-ECD445536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 Experiments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2AE287-8C61-BF7A-A54A-B7778E6C9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0036" y="6416675"/>
            <a:ext cx="24327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t>8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D38C2B2-9B05-1B0D-9E18-66330A853ECD}"/>
              </a:ext>
            </a:extLst>
          </p:cNvPr>
          <p:cNvSpPr/>
          <p:nvPr/>
        </p:nvSpPr>
        <p:spPr>
          <a:xfrm>
            <a:off x="1" y="0"/>
            <a:ext cx="143164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235FC13-FC57-923F-540A-40ED354F0F81}"/>
              </a:ext>
            </a:extLst>
          </p:cNvPr>
          <p:cNvSpPr txBox="1"/>
          <p:nvPr/>
        </p:nvSpPr>
        <p:spPr>
          <a:xfrm>
            <a:off x="254000" y="129309"/>
            <a:ext cx="1141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Virgo+ - Technical noises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5BF0D0-4F2B-41AD-7BE3-294865EB12C8}"/>
              </a:ext>
            </a:extLst>
          </p:cNvPr>
          <p:cNvSpPr txBox="1"/>
          <p:nvPr/>
        </p:nvSpPr>
        <p:spPr>
          <a:xfrm>
            <a:off x="314036" y="600363"/>
            <a:ext cx="113592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Angular control, beam jitter, and scattered light noise are some of the major contributors to the low-frequency technical noise budget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126816-5FF8-6CA4-9428-3E3833B936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702" y="6473865"/>
            <a:ext cx="2133600" cy="250744"/>
          </a:xfrm>
          <a:prstGeom prst="rect">
            <a:avLst/>
          </a:prstGeom>
        </p:spPr>
      </p:pic>
      <p:pic>
        <p:nvPicPr>
          <p:cNvPr id="7" name="Picture 6" descr="A black and orange text on a black background&#10;&#10;Description automatically generated">
            <a:extLst>
              <a:ext uri="{FF2B5EF4-FFF2-40B4-BE49-F238E27FC236}">
                <a16:creationId xmlns:a16="http://schemas.microsoft.com/office/drawing/2014/main" id="{5AC96F29-8D32-8E2F-327E-861348C95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674" y="6258579"/>
            <a:ext cx="1422348" cy="5232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96452E4-0F60-DC93-3F70-311E8CBE633F}"/>
                  </a:ext>
                </a:extLst>
              </p:cNvPr>
              <p:cNvSpPr txBox="1"/>
              <p:nvPr/>
            </p:nvSpPr>
            <p:spPr>
              <a:xfrm>
                <a:off x="314036" y="1259391"/>
                <a:ext cx="11359230" cy="10772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Modeling and requirements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Modeling </a:t>
                </a:r>
                <a:r>
                  <a:rPr lang="en-US" sz="1600" dirty="0" err="1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AdV</a:t>
                </a:r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+ optical layout – Finesse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Identification of DOF – residual rms allowable, e.g.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−16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 for DARM,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pPr>
                      <m:e>
                        <m: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e>
                      <m:sup>
                        <m:r>
                          <a:rPr lang="en-US" sz="16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−13</m:t>
                        </m:r>
                      </m:sup>
                    </m:sSup>
                  </m:oMath>
                </a14:m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m for MICH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Quantifying the degree of coupling for each DOF to the strain channel </a:t>
                </a: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F96452E4-0F60-DC93-3F70-311E8CBE63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036" y="1259391"/>
                <a:ext cx="11359230" cy="1077218"/>
              </a:xfrm>
              <a:prstGeom prst="rect">
                <a:avLst/>
              </a:prstGeom>
              <a:blipFill>
                <a:blip r:embed="rId4"/>
                <a:stretch>
                  <a:fillRect l="-322" t="-1705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 descr="A graph showing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D30789BF-14F0-419E-5275-AF17E3BD843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69" r="7991"/>
          <a:stretch/>
        </p:blipFill>
        <p:spPr>
          <a:xfrm>
            <a:off x="937490" y="2547842"/>
            <a:ext cx="1023389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1740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B3DCC-E25D-2C04-2B1E-FFFEF20513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08/02/2024 soumen.koley@gssi.it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654899-D45C-45A8-10CB-BF26C3138C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Gravitational Wave Experiments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471362-DCBB-B372-2D88-1CA204DFC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90036" y="6416675"/>
            <a:ext cx="243270" cy="365125"/>
          </a:xfrm>
        </p:spPr>
        <p:txBody>
          <a:bodyPr/>
          <a:lstStyle/>
          <a:p>
            <a:fld id="{73B850FF-6169-4056-8077-06FFA93A5366}" type="slidenum">
              <a:rPr lang="en-US" smtClean="0"/>
              <a:t>9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6041CB8-2D35-B559-A9AD-AE1AA8869EE2}"/>
              </a:ext>
            </a:extLst>
          </p:cNvPr>
          <p:cNvSpPr/>
          <p:nvPr/>
        </p:nvSpPr>
        <p:spPr>
          <a:xfrm>
            <a:off x="1" y="0"/>
            <a:ext cx="143164" cy="6858000"/>
          </a:xfrm>
          <a:prstGeom prst="rect">
            <a:avLst/>
          </a:prstGeom>
          <a:solidFill>
            <a:schemeClr val="accent4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DFB07C-B0F2-130A-34DB-607E8A8345E1}"/>
              </a:ext>
            </a:extLst>
          </p:cNvPr>
          <p:cNvSpPr txBox="1"/>
          <p:nvPr/>
        </p:nvSpPr>
        <p:spPr>
          <a:xfrm>
            <a:off x="254000" y="129309"/>
            <a:ext cx="11419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Newtonian noise estimation at </a:t>
            </a:r>
            <a:r>
              <a:rPr lang="en-US" sz="2800" dirty="0" err="1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</a:t>
            </a:r>
            <a:r>
              <a:rPr lang="en-US" sz="2800" dirty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6262EE2-AA5B-C73C-9821-8EAC6BB41D4F}"/>
              </a:ext>
            </a:extLst>
          </p:cNvPr>
          <p:cNvSpPr txBox="1"/>
          <p:nvPr/>
        </p:nvSpPr>
        <p:spPr>
          <a:xfrm>
            <a:off x="314036" y="600363"/>
            <a:ext cx="113592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Newtonian and suspension-thermal noise are expected to be the two main contributors to the low-frequency noise at </a:t>
            </a:r>
            <a:r>
              <a:rPr lang="en-US" sz="1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</a:t>
            </a:r>
            <a:r>
              <a:rPr lang="en-US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556A1DD-B090-BF66-D97F-EE2C6110BE83}"/>
                  </a:ext>
                </a:extLst>
              </p:cNvPr>
              <p:cNvSpPr txBox="1"/>
              <p:nvPr/>
            </p:nvSpPr>
            <p:spPr>
              <a:xfrm>
                <a:off x="577272" y="882598"/>
                <a:ext cx="5671128" cy="255922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b="1" dirty="0">
                    <a:solidFill>
                      <a:srgbClr val="00B0F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Mirror acceleration</a:t>
                </a:r>
              </a:p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𝛿</m:t>
                    </m:r>
                    <m:acc>
                      <m:accPr>
                        <m:chr m:val="⃗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e>
                    </m:acc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acc>
                          <m:accPr>
                            <m:chr m:val="⃗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sub>
                            </m:sSub>
                          </m:e>
                        </m:acc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 ,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𝐺</m:t>
                    </m:r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𝑑𝑉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𝜌</m:t>
                        </m:r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acc>
                          </m:e>
                        </m:d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×</m:t>
                        </m:r>
                        <m:f>
                          <m:f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begChr m:val="|"/>
                                    <m:endChr m:val="|"/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acc>
                                      <m:accPr>
                                        <m:chr m:val="⃗"/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  <m:t>𝑟</m:t>
                                        </m:r>
                                      </m:e>
                                    </m:acc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−</m:t>
                                    </m:r>
                                    <m:acc>
                                      <m:accPr>
                                        <m:chr m:val="⃗"/>
                                        <m:ctrlPr>
                                          <a:rPr lang="en-US" sz="1600" b="0" i="1" smtClean="0"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accPr>
                                      <m:e>
                                        <m:sSub>
                                          <m:sSubPr>
                                            <m:ctrlP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</m:ctrlPr>
                                          </m:sSubPr>
                                          <m:e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𝑟</m:t>
                                            </m:r>
                                          </m:e>
                                          <m:sub>
                                            <m:r>
                                              <a:rPr lang="en-US" sz="1600" b="0" i="1" smtClean="0">
                                                <a:latin typeface="Cambria Math" panose="02040503050406030204" pitchFamily="18" charset="0"/>
                                              </a:rPr>
                                              <m:t>0</m:t>
                                            </m:r>
                                          </m:sub>
                                        </m:sSub>
                                      </m:e>
                                    </m:acc>
                                  </m:e>
                                </m:d>
                              </m:e>
                              <m:sup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den>
                        </m:f>
                      </m:e>
                    </m:nary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𝜉</m:t>
                        </m:r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acc>
                              <m:accPr>
                                <m:chr m:val="⃗"/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</m:e>
                            </m:acc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</m:d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−3</m:t>
                        </m:r>
                        <m:d>
                          <m:d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𝑒</m:t>
                                    </m:r>
                                  </m:e>
                                </m:acc>
                              </m:e>
                              <m:sub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𝑟</m:t>
                                </m:r>
                                <m:sSub>
                                  <m:sSubPr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sub>
                            </m:s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𝜉</m:t>
                            </m:r>
                            <m:d>
                              <m:dPr>
                                <m:ctrlP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acc>
                                  <m:accPr>
                                    <m:chr m:val="⃗"/>
                                    <m:ctrlP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sz="16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</m:acc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1600" b="0" i="1" smtClean="0"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</m:d>
                          </m:e>
                        </m:d>
                      </m:e>
                    </m:d>
                    <m:sSub>
                      <m:sSub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</a:p>
              <a:p>
                <a:pPr marL="0" indent="0">
                  <a:buNone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where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𝜉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(</m:t>
                    </m:r>
                    <m:acc>
                      <m:accPr>
                        <m:chr m:val="⃗"/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</m:acc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is the seismic displacement field, </a:t>
                </a: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 the density, </a:t>
                </a:r>
              </a:p>
              <a:p>
                <a:pPr marL="0" indent="0">
                  <a:buNone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	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⃗"/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</m:e>
                        </m:acc>
                      </m:e>
                      <m:sub>
                        <m:r>
                          <a:rPr lang="en-US" sz="1600" b="0" i="1" dirty="0" smtClean="0">
                            <a:latin typeface="Cambria Math" panose="02040503050406030204" pitchFamily="18" charset="0"/>
                          </a:rPr>
                          <m:t>𝑟</m:t>
                        </m:r>
                        <m:sSub>
                          <m:sSubPr>
                            <m:ctrlP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  <m:sub>
                            <m: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b>
                    </m:sSub>
                    <m:r>
                      <a:rPr lang="en-US" sz="1600" b="0" i="0" dirty="0" smtClean="0">
                        <a:latin typeface="Cambria Math" panose="02040503050406030204" pitchFamily="18" charset="0"/>
                      </a:rPr>
                      <m:t>=(</m:t>
                    </m:r>
                    <m:acc>
                      <m:accPr>
                        <m:chr m:val="⃗"/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1600" b="0" i="0" dirty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</m:acc>
                    <m:r>
                      <a:rPr lang="en-US" sz="1600" b="0" i="0" dirty="0" smtClean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600" b="0" i="0" dirty="0" smtClean="0">
                                <a:latin typeface="Cambria Math" panose="02040503050406030204" pitchFamily="18" charset="0"/>
                              </a:rPr>
                              <m:t>r</m:t>
                            </m:r>
                          </m:e>
                          <m:sub>
                            <m:r>
                              <a:rPr lang="en-US" sz="1600" b="0" i="0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acc>
                    <m:r>
                      <a:rPr lang="en-US" sz="1600" b="0" i="0" dirty="0" smtClean="0">
                        <a:latin typeface="Cambria Math" panose="02040503050406030204" pitchFamily="18" charset="0"/>
                      </a:rPr>
                      <m:t>)/|</m:t>
                    </m:r>
                    <m:acc>
                      <m:accPr>
                        <m:chr m:val="⃗"/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m:rPr>
                            <m:sty m:val="p"/>
                          </m:rPr>
                          <a:rPr lang="en-US" sz="1600" b="0" i="0" dirty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</m:acc>
                    <m:r>
                      <a:rPr lang="en-US" sz="1600" b="0" i="0" dirty="0" smtClean="0">
                        <a:latin typeface="Cambria Math" panose="02040503050406030204" pitchFamily="18" charset="0"/>
                      </a:rPr>
                      <m:t>−</m:t>
                    </m:r>
                    <m:acc>
                      <m:accPr>
                        <m:chr m:val="⃗"/>
                        <m:ctrlPr>
                          <a:rPr lang="en-US" sz="1600" b="0" i="1" dirty="0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US" sz="1600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US" sz="1600" b="0" i="0" dirty="0" smtClean="0">
                                <a:latin typeface="Cambria Math" panose="02040503050406030204" pitchFamily="18" charset="0"/>
                              </a:rPr>
                              <m:t>r</m:t>
                            </m:r>
                          </m:e>
                          <m:sub>
                            <m:r>
                              <a:rPr lang="en-US" sz="1600" b="0" i="0" dirty="0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acc>
                    <m:r>
                      <a:rPr lang="en-US" sz="1600" b="0" i="0" dirty="0" smtClean="0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0" indent="0">
                  <a:buNone/>
                </a:pPr>
                <a:endParaRPr lang="en-US" sz="16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Relies on finite element/difference simulations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Elastic properties of the medium and the noise source properties need to be known (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  <a:hlinkClick r:id="rId4"/>
                  </a:rPr>
                  <a:t>Singha et al., 2021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  <a:hlinkClick r:id="rId5"/>
                  </a:rPr>
                  <a:t>Tringali et al., 2019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  <a:hlinkClick r:id="rId6"/>
                  </a:rPr>
                  <a:t>Koley et al., 2017</a:t>
                </a:r>
                <a:r>
                  <a:rPr lang="en-US" sz="16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556A1DD-B090-BF66-D97F-EE2C6110BE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7272" y="882598"/>
                <a:ext cx="5671128" cy="2559227"/>
              </a:xfrm>
              <a:prstGeom prst="rect">
                <a:avLst/>
              </a:prstGeom>
              <a:blipFill>
                <a:blip r:embed="rId8"/>
                <a:stretch>
                  <a:fillRect l="-645" t="-5476" r="-753" b="-21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test">
            <a:hlinkClick r:id="" action="ppaction://media"/>
            <a:extLst>
              <a:ext uri="{FF2B5EF4-FFF2-40B4-BE49-F238E27FC236}">
                <a16:creationId xmlns:a16="http://schemas.microsoft.com/office/drawing/2014/main" id="{C6499F27-DDEF-0A97-7CBD-7580BA627B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1217" y="3498909"/>
            <a:ext cx="3083237" cy="243014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E8E46CE-7404-266F-45E1-55FFFD28C6E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2702" y="6473865"/>
            <a:ext cx="2133600" cy="250744"/>
          </a:xfrm>
          <a:prstGeom prst="rect">
            <a:avLst/>
          </a:prstGeom>
        </p:spPr>
      </p:pic>
      <p:pic>
        <p:nvPicPr>
          <p:cNvPr id="13" name="Picture 12" descr="A black and orange text on a black background&#10;&#10;Description automatically generated">
            <a:extLst>
              <a:ext uri="{FF2B5EF4-FFF2-40B4-BE49-F238E27FC236}">
                <a16:creationId xmlns:a16="http://schemas.microsoft.com/office/drawing/2014/main" id="{5758E738-727D-56AF-E765-263C959C9FB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674" y="6258579"/>
            <a:ext cx="1422348" cy="523221"/>
          </a:xfrm>
          <a:prstGeom prst="rect">
            <a:avLst/>
          </a:prstGeom>
        </p:spPr>
      </p:pic>
      <p:pic>
        <p:nvPicPr>
          <p:cNvPr id="15" name="Picture 14" descr="A graph of a graph showing different types of signals&#10;&#10;Description automatically generated with medium confidence">
            <a:extLst>
              <a:ext uri="{FF2B5EF4-FFF2-40B4-BE49-F238E27FC236}">
                <a16:creationId xmlns:a16="http://schemas.microsoft.com/office/drawing/2014/main" id="{A528C84E-3097-D726-FF30-CBFA91EAA49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1" t="10217" r="9137"/>
          <a:stretch/>
        </p:blipFill>
        <p:spPr>
          <a:xfrm>
            <a:off x="6592159" y="1031648"/>
            <a:ext cx="5225021" cy="342027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BA009E9-BC6D-9D17-5765-B3F2B476D98C}"/>
                  </a:ext>
                </a:extLst>
              </p:cNvPr>
              <p:cNvSpPr txBox="1"/>
              <p:nvPr/>
            </p:nvSpPr>
            <p:spPr>
              <a:xfrm rot="16200000">
                <a:off x="5781809" y="2201301"/>
                <a:ext cx="1292662" cy="32803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strain (</a:t>
                </a:r>
                <a14:m>
                  <m:oMath xmlns:m="http://schemas.openxmlformats.org/officeDocument/2006/math">
                    <m:r>
                      <a:rPr lang="en-US" sz="1400" b="0" i="1" smtClean="0">
                        <a:latin typeface="Cambria Math" panose="02040503050406030204" pitchFamily="18" charset="0"/>
                      </a:rPr>
                      <m:t>1/</m:t>
                    </m:r>
                    <m:rad>
                      <m:radPr>
                        <m:degHide m:val="on"/>
                        <m:ctrlPr>
                          <a:rPr lang="en-US" sz="1400" b="0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sty m:val="p"/>
                          </m:rPr>
                          <a:rPr lang="en-US" sz="1400" b="0" i="0" smtClean="0">
                            <a:latin typeface="Cambria Math" panose="02040503050406030204" pitchFamily="18" charset="0"/>
                          </a:rPr>
                          <m:t>Hz</m:t>
                        </m:r>
                      </m:e>
                    </m:rad>
                  </m:oMath>
                </a14:m>
                <a:r>
                  <a:rPr lang="en-US" sz="1400" dirty="0"/>
                  <a:t>)</a:t>
                </a: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BA009E9-BC6D-9D17-5765-B3F2B476D9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200000">
                <a:off x="5781809" y="2201301"/>
                <a:ext cx="1292662" cy="328039"/>
              </a:xfrm>
              <a:prstGeom prst="rect">
                <a:avLst/>
              </a:prstGeom>
              <a:blipFill>
                <a:blip r:embed="rId13"/>
                <a:stretch>
                  <a:fillRect t="-472" r="-18868" b="-14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5645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DappledVTI">
  <a:themeElements>
    <a:clrScheme name="AnalogousFromDarkSeedLeftStep">
      <a:dk1>
        <a:srgbClr val="000000"/>
      </a:dk1>
      <a:lt1>
        <a:srgbClr val="FFFFFF"/>
      </a:lt1>
      <a:dk2>
        <a:srgbClr val="1B2130"/>
      </a:dk2>
      <a:lt2>
        <a:srgbClr val="F0F3F1"/>
      </a:lt2>
      <a:accent1>
        <a:srgbClr val="D937B0"/>
      </a:accent1>
      <a:accent2>
        <a:srgbClr val="AC25C7"/>
      </a:accent2>
      <a:accent3>
        <a:srgbClr val="7B37D9"/>
      </a:accent3>
      <a:accent4>
        <a:srgbClr val="3A3ACC"/>
      </a:accent4>
      <a:accent5>
        <a:srgbClr val="377AD9"/>
      </a:accent5>
      <a:accent6>
        <a:srgbClr val="25ACC7"/>
      </a:accent6>
      <a:hlink>
        <a:srgbClr val="3F5FBF"/>
      </a:hlink>
      <a:folHlink>
        <a:srgbClr val="7F7F7F"/>
      </a:folHlink>
    </a:clrScheme>
    <a:fontScheme name="Custom 67">
      <a:majorFont>
        <a:latin typeface="Sabon Next LT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ppledVTI" id="{204FEFAB-F02B-4FE8-B509-C50A618B972D}" vid="{7EAEADA8-5A8E-45B2-B0E4-448EC7E7A94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4380</TotalTime>
  <Words>1477</Words>
  <Application>Microsoft Office PowerPoint</Application>
  <PresentationFormat>Widescreen</PresentationFormat>
  <Paragraphs>212</Paragraphs>
  <Slides>17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6" baseType="lpstr">
      <vt:lpstr>Arial</vt:lpstr>
      <vt:lpstr>Avenir Next LT Pro</vt:lpstr>
      <vt:lpstr>AvenirNext LT Pro Medium</vt:lpstr>
      <vt:lpstr>Calibri</vt:lpstr>
      <vt:lpstr>Cambria Math</vt:lpstr>
      <vt:lpstr>Liberation Sans</vt:lpstr>
      <vt:lpstr>OpenSymbol</vt:lpstr>
      <vt:lpstr>Sabon Next LT</vt:lpstr>
      <vt:lpstr>DappledVTI</vt:lpstr>
      <vt:lpstr>Gravitational Wave Experiments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GEMINI</vt:lpstr>
      <vt:lpstr>PowerPoint Presentation</vt:lpstr>
      <vt:lpstr>Thank you! 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Adaptive algorithms for Newtonian noise cancellation at Virgo gravitational-wave detector</dc:title>
  <dc:creator>Soumen Koley</dc:creator>
  <cp:lastModifiedBy>Soumen Koley</cp:lastModifiedBy>
  <cp:revision>89</cp:revision>
  <dcterms:created xsi:type="dcterms:W3CDTF">2023-11-10T02:00:24Z</dcterms:created>
  <dcterms:modified xsi:type="dcterms:W3CDTF">2024-02-08T06:39:00Z</dcterms:modified>
</cp:coreProperties>
</file>