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70" r:id="rId4"/>
    <p:sldId id="272" r:id="rId5"/>
    <p:sldId id="257" r:id="rId6"/>
    <p:sldId id="302" r:id="rId7"/>
    <p:sldId id="306" r:id="rId8"/>
    <p:sldId id="307" r:id="rId9"/>
    <p:sldId id="304" r:id="rId10"/>
    <p:sldId id="305" r:id="rId11"/>
  </p:sldIdLst>
  <p:sldSz cx="12192000" cy="6858000"/>
  <p:notesSz cx="6858000" cy="9144000"/>
  <p:defaultTextStyle>
    <a:defPPr>
      <a:defRPr lang="it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37"/>
    <p:restoredTop sz="95897"/>
  </p:normalViewPr>
  <p:slideViewPr>
    <p:cSldViewPr snapToGrid="0" snapToObjects="1">
      <p:cViewPr varScale="1">
        <p:scale>
          <a:sx n="97" d="100"/>
          <a:sy n="97" d="100"/>
        </p:scale>
        <p:origin x="5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933A06-7D0E-C546-9126-5DCF85D22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C115C6D-718A-824D-825D-3F27259E4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287CDB-AEC8-5246-AD50-652445101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830D0-BE71-014E-87C9-4DE55BD00CE9}" type="datetimeFigureOut">
              <a:rPr lang="it-US" smtClean="0"/>
              <a:t>2/5/24</a:t>
            </a:fld>
            <a:endParaRPr lang="it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73F4C5-3305-804A-B172-EE403FD97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0A6F67-D7EB-2D4A-A099-5BFB63747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CE83-EBE5-B342-A618-FD6A73C8E8BF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303694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C5550C-C42F-3B4E-AD0B-4A0A0B16A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0D4F45F-0546-D844-87FC-403674811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339FB4-4482-4646-A706-ABD201F4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830D0-BE71-014E-87C9-4DE55BD00CE9}" type="datetimeFigureOut">
              <a:rPr lang="it-US" smtClean="0"/>
              <a:t>2/5/24</a:t>
            </a:fld>
            <a:endParaRPr lang="it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BF04F3-855F-3841-9DD4-856CD987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8522D4-DAAE-7D46-B587-A7B6348FF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CE83-EBE5-B342-A618-FD6A73C8E8BF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3275686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CBDA32F-636B-DD4B-B973-EBA026D7AE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CB73B5E-5205-E340-8070-C77711509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290B0C-BDD9-A845-B9B0-3E2006008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830D0-BE71-014E-87C9-4DE55BD00CE9}" type="datetimeFigureOut">
              <a:rPr lang="it-US" smtClean="0"/>
              <a:t>2/5/24</a:t>
            </a:fld>
            <a:endParaRPr lang="it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687BE4-4CB9-274F-9AC6-AA5E7BB79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2F8557-71EA-DE45-A54D-5D8186EB7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CE83-EBE5-B342-A618-FD6A73C8E8BF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1650778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2DE654-07FB-C944-8B5F-5F7B03683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FF1F24-043F-8E4F-AEAF-166F48F78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6FD5F7-2735-F349-ACDF-BD7903548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830D0-BE71-014E-87C9-4DE55BD00CE9}" type="datetimeFigureOut">
              <a:rPr lang="it-US" smtClean="0"/>
              <a:t>2/5/24</a:t>
            </a:fld>
            <a:endParaRPr lang="it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D491E6-08FD-EF46-99E5-CD7C806D4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DCD766-FA20-6641-B0AD-3FFA24C3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CE83-EBE5-B342-A618-FD6A73C8E8BF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280886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49C41A-9B17-6D42-9930-2FE87BE07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98933A6-8733-944C-A9FE-400AAC9CC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D5F088-B71F-7244-875E-7683AE160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830D0-BE71-014E-87C9-4DE55BD00CE9}" type="datetimeFigureOut">
              <a:rPr lang="it-US" smtClean="0"/>
              <a:t>2/5/24</a:t>
            </a:fld>
            <a:endParaRPr lang="it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26C325-30A9-7F4F-9A41-5DBB1C344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595B52-A805-DC47-A197-DDD2D3B1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CE83-EBE5-B342-A618-FD6A73C8E8BF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72040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78A708-67B7-0247-A795-9893A07E6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CCB06A-BDB4-CF44-9B04-103DDCB690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270470D-3AC9-FE41-A03D-E5B0BF29C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46051EA-AD8F-0747-9FDD-61DC3074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830D0-BE71-014E-87C9-4DE55BD00CE9}" type="datetimeFigureOut">
              <a:rPr lang="it-US" smtClean="0"/>
              <a:t>2/5/24</a:t>
            </a:fld>
            <a:endParaRPr lang="it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1BDCED6-9F23-BD4B-8C3B-FED127B37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65F15F-32E9-E74E-B832-020B77A4A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CE83-EBE5-B342-A618-FD6A73C8E8BF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1642482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5C0E72-E359-A04F-9657-F8242C678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BBB1C1-1DBC-6642-A861-4E7CFD324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251B6EC-E380-C649-BEC0-703C961A2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3FDDA08-6905-9144-BB5F-2D49C3F77A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E85A510-A829-7047-B992-C45A03B8B4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8B63DE1-6052-4741-B85A-D1BB86D90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830D0-BE71-014E-87C9-4DE55BD00CE9}" type="datetimeFigureOut">
              <a:rPr lang="it-US" smtClean="0"/>
              <a:t>2/5/24</a:t>
            </a:fld>
            <a:endParaRPr lang="it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4201AC6-78E2-A34E-9C98-602F63083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020C72D-AF92-E946-9EAE-6F10EE995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CE83-EBE5-B342-A618-FD6A73C8E8BF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4127204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1EBE9E-11ED-0947-A5E6-77BCD163E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F495195-D49D-4648-B4B7-71D31B433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830D0-BE71-014E-87C9-4DE55BD00CE9}" type="datetimeFigureOut">
              <a:rPr lang="it-US" smtClean="0"/>
              <a:t>2/5/24</a:t>
            </a:fld>
            <a:endParaRPr lang="it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E8E4310-E52A-5440-8C92-249C94207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542418-B380-364E-920C-D2DB7BDA0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CE83-EBE5-B342-A618-FD6A73C8E8BF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129092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84D896A-B622-894F-93DD-1ED1FB7E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830D0-BE71-014E-87C9-4DE55BD00CE9}" type="datetimeFigureOut">
              <a:rPr lang="it-US" smtClean="0"/>
              <a:t>2/5/24</a:t>
            </a:fld>
            <a:endParaRPr lang="it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CCDA960-4B7C-B947-B0F6-F3FC725D4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FCA90C-1891-FA49-AAF7-17449D690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CE83-EBE5-B342-A618-FD6A73C8E8BF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244727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789E85-AE86-3245-8D44-B55E20D4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43D9E6-C4B9-E347-B649-CDE1FAE0B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FD50AFA-326E-7543-B3DA-93FF1E6BA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41400E-18AF-9B45-95D8-1B9A79C4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830D0-BE71-014E-87C9-4DE55BD00CE9}" type="datetimeFigureOut">
              <a:rPr lang="it-US" smtClean="0"/>
              <a:t>2/5/24</a:t>
            </a:fld>
            <a:endParaRPr lang="it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FFB3F46-24D4-7441-B0F0-2591E95F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CE5932E-00B2-8540-A43F-2E6EF8E1A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CE83-EBE5-B342-A618-FD6A73C8E8BF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136418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AF1330-97AC-E944-B713-5D05B19ED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948922-B2BC-3F43-933B-048B132BDE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5EA3CF-679F-0C49-8EEF-88896E34F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D0568E8-719D-684A-8E4B-1175584D2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830D0-BE71-014E-87C9-4DE55BD00CE9}" type="datetimeFigureOut">
              <a:rPr lang="it-US" smtClean="0"/>
              <a:t>2/5/24</a:t>
            </a:fld>
            <a:endParaRPr lang="it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33A9595-C1E2-CD4C-8AC8-85FB61065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4C69C63-EAE5-9E41-A363-F91A36B1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CE83-EBE5-B342-A618-FD6A73C8E8BF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2220431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1C3555B-4C95-734F-B490-5843CF4D6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7325C97-573B-2A4E-BDEA-876336DB4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985CED-32C3-A44B-B509-7540F1547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830D0-BE71-014E-87C9-4DE55BD00CE9}" type="datetimeFigureOut">
              <a:rPr lang="it-US" smtClean="0"/>
              <a:t>2/5/24</a:t>
            </a:fld>
            <a:endParaRPr lang="it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5ACD7F-0A87-6B48-AA64-DBE22D1BC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6345D4-83CB-F94B-8C8C-39DAF6784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9CE83-EBE5-B342-A618-FD6A73C8E8BF}" type="slidenum">
              <a:rPr lang="it-US" smtClean="0"/>
              <a:t>‹N›</a:t>
            </a:fld>
            <a:endParaRPr lang="it-US"/>
          </a:p>
        </p:txBody>
      </p:sp>
    </p:spTree>
    <p:extLst>
      <p:ext uri="{BB962C8B-B14F-4D97-AF65-F5344CB8AC3E}">
        <p14:creationId xmlns:p14="http://schemas.microsoft.com/office/powerpoint/2010/main" val="134006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B589DB-28BC-424E-B719-14A512C69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US" b="1" dirty="0">
                <a:solidFill>
                  <a:srgbClr val="FF0000"/>
                </a:solidFill>
              </a:rPr>
              <a:t>SABRE @ LNGS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51B76B1-B29F-504C-B494-B2B35CBFE7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it-US" dirty="0"/>
              <a:t>10th Astroparticle Physics Scienc Fair</a:t>
            </a:r>
          </a:p>
          <a:p>
            <a:r>
              <a:rPr lang="it-US" dirty="0"/>
              <a:t>GSSI Feb 6th, 2024</a:t>
            </a:r>
          </a:p>
          <a:p>
            <a:r>
              <a:rPr lang="it-US" dirty="0"/>
              <a:t>Aldo Ianni</a:t>
            </a:r>
          </a:p>
          <a:p>
            <a:r>
              <a:rPr lang="it-US" dirty="0"/>
              <a:t>INFN - LNGS</a:t>
            </a:r>
          </a:p>
        </p:txBody>
      </p:sp>
    </p:spTree>
    <p:extLst>
      <p:ext uri="{BB962C8B-B14F-4D97-AF65-F5344CB8AC3E}">
        <p14:creationId xmlns:p14="http://schemas.microsoft.com/office/powerpoint/2010/main" val="537153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44703C-02CC-2347-886D-DB0D15EDB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9212"/>
            <a:ext cx="10515600" cy="1325563"/>
          </a:xfrm>
        </p:spPr>
        <p:txBody>
          <a:bodyPr/>
          <a:lstStyle/>
          <a:p>
            <a:pPr algn="ctr"/>
            <a:r>
              <a:rPr lang="it-US" dirty="0"/>
              <a:t>Thank you for your attention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C57E91-ABFE-DA4C-B263-DDD7DD301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72408"/>
            <a:ext cx="10515600" cy="626027"/>
          </a:xfrm>
        </p:spPr>
        <p:txBody>
          <a:bodyPr/>
          <a:lstStyle/>
          <a:p>
            <a:pPr marL="0" indent="0">
              <a:buNone/>
            </a:pPr>
            <a:r>
              <a:rPr lang="it-US" dirty="0"/>
              <a:t>For further questions write to: aldo.ianni@lngs.infn.it</a:t>
            </a:r>
          </a:p>
        </p:txBody>
      </p:sp>
    </p:spTree>
    <p:extLst>
      <p:ext uri="{BB962C8B-B14F-4D97-AF65-F5344CB8AC3E}">
        <p14:creationId xmlns:p14="http://schemas.microsoft.com/office/powerpoint/2010/main" val="3688285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743C88-F8B0-DF44-A161-575676B93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23494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US" sz="6000" b="1" dirty="0">
                <a:solidFill>
                  <a:srgbClr val="FF0000"/>
                </a:solidFill>
              </a:rPr>
              <a:t>SABRE</a:t>
            </a:r>
            <a:br>
              <a:rPr lang="it-US" sz="4200" b="1" dirty="0"/>
            </a:br>
            <a:r>
              <a:rPr lang="it-US" sz="4200" b="1" u="sng" dirty="0"/>
              <a:t>S</a:t>
            </a:r>
            <a:r>
              <a:rPr lang="it-US" sz="4200" b="1" dirty="0"/>
              <a:t>odium-iodide with </a:t>
            </a:r>
            <a:r>
              <a:rPr lang="it-US" sz="4200" b="1" u="sng" dirty="0"/>
              <a:t>A</a:t>
            </a:r>
            <a:r>
              <a:rPr lang="it-US" sz="4200" b="1" dirty="0"/>
              <a:t>ctive </a:t>
            </a:r>
            <a:r>
              <a:rPr lang="it-US" sz="4200" b="1" u="sng" dirty="0"/>
              <a:t>B</a:t>
            </a:r>
            <a:r>
              <a:rPr lang="it-US" sz="4200" b="1" dirty="0"/>
              <a:t>ackground </a:t>
            </a:r>
            <a:r>
              <a:rPr lang="it-US" sz="4200" b="1" u="sng" dirty="0"/>
              <a:t>R</a:t>
            </a:r>
            <a:r>
              <a:rPr lang="it-US" sz="4200" b="1" dirty="0"/>
              <a:t>ej</a:t>
            </a:r>
            <a:r>
              <a:rPr lang="it-US" sz="4200" b="1" u="sng" dirty="0"/>
              <a:t>E</a:t>
            </a:r>
            <a:r>
              <a:rPr lang="it-US" sz="4200" b="1" dirty="0"/>
              <a:t>ction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0C9CE7-658F-CC49-A91C-BF6CEC7F5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853928" cy="4638804"/>
          </a:xfrm>
        </p:spPr>
        <p:txBody>
          <a:bodyPr anchor="ctr">
            <a:normAutofit fontScale="92500" lnSpcReduction="20000"/>
          </a:bodyPr>
          <a:lstStyle/>
          <a:p>
            <a:pPr marL="252730" marR="323850" algn="just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it-IT" sz="2900" b="0" i="0" u="none" strike="noStrike" dirty="0">
                <a:solidFill>
                  <a:srgbClr val="000000"/>
                </a:solidFill>
                <a:effectLst/>
              </a:rPr>
              <a:t>The </a:t>
            </a:r>
            <a:r>
              <a:rPr lang="it-IT" sz="2900" b="1" i="0" u="none" strike="noStrike" dirty="0" err="1">
                <a:solidFill>
                  <a:srgbClr val="000000"/>
                </a:solidFill>
                <a:effectLst/>
              </a:rPr>
              <a:t>scientific</a:t>
            </a:r>
            <a:r>
              <a:rPr lang="it-IT" sz="29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900" b="1" i="0" u="none" strike="noStrike" dirty="0" err="1">
                <a:solidFill>
                  <a:srgbClr val="000000"/>
                </a:solidFill>
                <a:effectLst/>
              </a:rPr>
              <a:t>motivation</a:t>
            </a:r>
            <a:r>
              <a:rPr lang="it-IT" sz="2900" b="0" i="0" u="none" strike="noStrike" dirty="0">
                <a:solidFill>
                  <a:srgbClr val="000000"/>
                </a:solidFill>
                <a:effectLst/>
              </a:rPr>
              <a:t> for SABRE </a:t>
            </a:r>
            <a:r>
              <a:rPr lang="it-IT" sz="2900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sz="2900" b="0" i="0" u="none" strike="noStrike" dirty="0">
                <a:solidFill>
                  <a:srgbClr val="000000"/>
                </a:solidFill>
                <a:effectLst/>
              </a:rPr>
              <a:t> to </a:t>
            </a:r>
            <a:r>
              <a:rPr lang="it-IT" sz="2900" b="0" i="0" u="none" strike="noStrike" dirty="0" err="1">
                <a:solidFill>
                  <a:srgbClr val="000000"/>
                </a:solidFill>
                <a:effectLst/>
              </a:rPr>
              <a:t>verify</a:t>
            </a:r>
            <a:r>
              <a:rPr lang="it-IT" sz="2900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sz="2900" b="0" i="0" u="none" strike="noStrike" dirty="0" err="1">
                <a:solidFill>
                  <a:srgbClr val="000000"/>
                </a:solidFill>
                <a:effectLst/>
              </a:rPr>
              <a:t>longstanding</a:t>
            </a:r>
            <a:r>
              <a:rPr lang="it-IT" sz="2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900" b="0" i="0" u="none" strike="noStrike" dirty="0" err="1">
                <a:solidFill>
                  <a:srgbClr val="000000"/>
                </a:solidFill>
                <a:effectLst/>
              </a:rPr>
              <a:t>modulation</a:t>
            </a:r>
            <a:r>
              <a:rPr lang="it-IT" sz="2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900" b="0" i="0" u="none" strike="noStrike" dirty="0" err="1">
                <a:solidFill>
                  <a:srgbClr val="000000"/>
                </a:solidFill>
                <a:effectLst/>
              </a:rPr>
              <a:t>effect</a:t>
            </a:r>
            <a:r>
              <a:rPr lang="it-IT" sz="2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900" b="0" i="0" u="none" strike="noStrike" dirty="0" err="1">
                <a:solidFill>
                  <a:srgbClr val="000000"/>
                </a:solidFill>
                <a:effectLst/>
              </a:rPr>
              <a:t>shown</a:t>
            </a:r>
            <a:r>
              <a:rPr lang="it-IT" sz="2900" b="0" i="0" u="none" strike="noStrike" dirty="0">
                <a:solidFill>
                  <a:srgbClr val="000000"/>
                </a:solidFill>
                <a:effectLst/>
              </a:rPr>
              <a:t> by DAMA/LIBRA, </a:t>
            </a:r>
          </a:p>
          <a:p>
            <a:pPr marL="824230" marR="323850" lvl="1" indent="-342900" algn="just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it-IT" sz="2500" dirty="0" err="1">
                <a:solidFill>
                  <a:srgbClr val="000000"/>
                </a:solidFill>
              </a:rPr>
              <a:t>determination</a:t>
            </a:r>
            <a:r>
              <a:rPr lang="it-IT" sz="2500" dirty="0">
                <a:solidFill>
                  <a:srgbClr val="000000"/>
                </a:solidFill>
              </a:rPr>
              <a:t> of </a:t>
            </a:r>
            <a:r>
              <a:rPr lang="it-IT" sz="2500" dirty="0" err="1">
                <a:solidFill>
                  <a:srgbClr val="000000"/>
                </a:solidFill>
              </a:rPr>
              <a:t>modulation</a:t>
            </a:r>
            <a:r>
              <a:rPr lang="it-IT" sz="2500" dirty="0">
                <a:solidFill>
                  <a:srgbClr val="000000"/>
                </a:solidFill>
              </a:rPr>
              <a:t> </a:t>
            </a:r>
            <a:r>
              <a:rPr lang="it-IT" sz="2500" dirty="0" err="1">
                <a:solidFill>
                  <a:srgbClr val="000000"/>
                </a:solidFill>
              </a:rPr>
              <a:t>amplitude</a:t>
            </a:r>
            <a:r>
              <a:rPr lang="it-IT" sz="2500" dirty="0">
                <a:solidFill>
                  <a:srgbClr val="000000"/>
                </a:solidFill>
              </a:rPr>
              <a:t> and </a:t>
            </a:r>
            <a:r>
              <a:rPr lang="it-IT" sz="2500" dirty="0" err="1">
                <a:solidFill>
                  <a:srgbClr val="000000"/>
                </a:solidFill>
              </a:rPr>
              <a:t>phase</a:t>
            </a:r>
            <a:r>
              <a:rPr lang="it-IT" sz="2500" dirty="0">
                <a:solidFill>
                  <a:srgbClr val="000000"/>
                </a:solidFill>
              </a:rPr>
              <a:t> </a:t>
            </a:r>
            <a:r>
              <a:rPr lang="it-IT" sz="2500" b="0" i="0" u="none" strike="noStrike" dirty="0">
                <a:solidFill>
                  <a:srgbClr val="000000"/>
                </a:solidFill>
                <a:effectLst/>
              </a:rPr>
              <a:t>with a </a:t>
            </a:r>
            <a:r>
              <a:rPr lang="it-IT" sz="2500" b="0" i="0" u="none" strike="noStrike" dirty="0" err="1">
                <a:solidFill>
                  <a:srgbClr val="000000"/>
                </a:solidFill>
                <a:effectLst/>
              </a:rPr>
              <a:t>better</a:t>
            </a:r>
            <a:r>
              <a:rPr lang="it-IT" sz="2500" b="0" i="0" u="none" strike="noStrike" dirty="0">
                <a:solidFill>
                  <a:srgbClr val="000000"/>
                </a:solidFill>
                <a:effectLst/>
              </a:rPr>
              <a:t> background </a:t>
            </a:r>
            <a:r>
              <a:rPr lang="it-IT" sz="2500" b="0" i="0" u="none" strike="noStrike" dirty="0" err="1">
                <a:solidFill>
                  <a:srgbClr val="000000"/>
                </a:solidFill>
                <a:effectLst/>
              </a:rPr>
              <a:t>than</a:t>
            </a:r>
            <a:r>
              <a:rPr lang="it-IT" sz="25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500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it-IT" sz="2500" b="0" i="0" u="none" strike="noStrike" dirty="0">
                <a:solidFill>
                  <a:srgbClr val="000000"/>
                </a:solidFill>
                <a:effectLst/>
              </a:rPr>
              <a:t> of DAMA/LIBRA</a:t>
            </a:r>
          </a:p>
          <a:p>
            <a:pPr marL="824230" marR="323850" lvl="1" indent="-342900" algn="just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it-IT" sz="2500" dirty="0" err="1">
                <a:solidFill>
                  <a:srgbClr val="000000"/>
                </a:solidFill>
              </a:rPr>
              <a:t>this</a:t>
            </a:r>
            <a:r>
              <a:rPr lang="it-IT" sz="2500" dirty="0">
                <a:solidFill>
                  <a:srgbClr val="000000"/>
                </a:solidFill>
              </a:rPr>
              <a:t> </a:t>
            </a:r>
            <a:r>
              <a:rPr lang="it-IT" sz="2500" dirty="0" err="1">
                <a:solidFill>
                  <a:srgbClr val="000000"/>
                </a:solidFill>
              </a:rPr>
              <a:t>modulation</a:t>
            </a:r>
            <a:r>
              <a:rPr lang="it-IT" sz="2500" dirty="0">
                <a:solidFill>
                  <a:srgbClr val="000000"/>
                </a:solidFill>
              </a:rPr>
              <a:t> </a:t>
            </a:r>
            <a:r>
              <a:rPr lang="it-IT" sz="2500" dirty="0" err="1">
                <a:solidFill>
                  <a:srgbClr val="000000"/>
                </a:solidFill>
              </a:rPr>
              <a:t>finds</a:t>
            </a:r>
            <a:r>
              <a:rPr lang="it-IT" sz="2500" dirty="0">
                <a:solidFill>
                  <a:srgbClr val="000000"/>
                </a:solidFill>
              </a:rPr>
              <a:t> </a:t>
            </a:r>
            <a:r>
              <a:rPr lang="it-IT" sz="2500" dirty="0" err="1">
                <a:solidFill>
                  <a:srgbClr val="000000"/>
                </a:solidFill>
              </a:rPr>
              <a:t>possible</a:t>
            </a:r>
            <a:r>
              <a:rPr lang="it-IT" sz="2500" dirty="0">
                <a:solidFill>
                  <a:srgbClr val="000000"/>
                </a:solidFill>
              </a:rPr>
              <a:t> </a:t>
            </a:r>
            <a:r>
              <a:rPr lang="it-IT" sz="2500" dirty="0" err="1">
                <a:solidFill>
                  <a:srgbClr val="000000"/>
                </a:solidFill>
              </a:rPr>
              <a:t>justification</a:t>
            </a:r>
            <a:r>
              <a:rPr lang="it-IT" sz="2500" dirty="0">
                <a:solidFill>
                  <a:srgbClr val="000000"/>
                </a:solidFill>
              </a:rPr>
              <a:t> in </a:t>
            </a:r>
            <a:r>
              <a:rPr lang="it-IT" sz="2500" dirty="0" err="1">
                <a:solidFill>
                  <a:srgbClr val="000000"/>
                </a:solidFill>
              </a:rPr>
              <a:t>models</a:t>
            </a:r>
            <a:r>
              <a:rPr lang="it-IT" sz="2500" dirty="0">
                <a:solidFill>
                  <a:srgbClr val="000000"/>
                </a:solidFill>
              </a:rPr>
              <a:t> of dark </a:t>
            </a:r>
            <a:r>
              <a:rPr lang="it-IT" sz="2500" dirty="0" err="1">
                <a:solidFill>
                  <a:srgbClr val="000000"/>
                </a:solidFill>
              </a:rPr>
              <a:t>matter</a:t>
            </a:r>
            <a:r>
              <a:rPr lang="it-IT" sz="2500" dirty="0">
                <a:solidFill>
                  <a:srgbClr val="000000"/>
                </a:solidFill>
              </a:rPr>
              <a:t> </a:t>
            </a:r>
            <a:r>
              <a:rPr lang="it-IT" sz="2500" dirty="0" err="1">
                <a:solidFill>
                  <a:srgbClr val="000000"/>
                </a:solidFill>
              </a:rPr>
              <a:t>regardless</a:t>
            </a:r>
            <a:r>
              <a:rPr lang="it-IT" sz="2500" dirty="0">
                <a:solidFill>
                  <a:srgbClr val="000000"/>
                </a:solidFill>
              </a:rPr>
              <a:t> of </a:t>
            </a:r>
            <a:r>
              <a:rPr lang="it-IT" sz="2500" dirty="0" err="1">
                <a:solidFill>
                  <a:srgbClr val="000000"/>
                </a:solidFill>
              </a:rPr>
              <a:t>its</a:t>
            </a:r>
            <a:r>
              <a:rPr lang="it-IT" sz="2500" dirty="0">
                <a:solidFill>
                  <a:srgbClr val="000000"/>
                </a:solidFill>
              </a:rPr>
              <a:t> </a:t>
            </a:r>
            <a:r>
              <a:rPr lang="it-IT" sz="2500" dirty="0" err="1">
                <a:solidFill>
                  <a:srgbClr val="000000"/>
                </a:solidFill>
              </a:rPr>
              <a:t>interaction</a:t>
            </a:r>
            <a:r>
              <a:rPr lang="it-IT" sz="2500" dirty="0">
                <a:solidFill>
                  <a:srgbClr val="000000"/>
                </a:solidFill>
              </a:rPr>
              <a:t> with the detector</a:t>
            </a:r>
          </a:p>
          <a:p>
            <a:pPr marL="481330" marR="323850" indent="-457200" algn="just">
              <a:lnSpc>
                <a:spcPct val="120000"/>
              </a:lnSpc>
              <a:spcBef>
                <a:spcPts val="600"/>
              </a:spcBef>
            </a:pPr>
            <a:r>
              <a:rPr lang="it-IT" sz="2900" b="0" i="0" u="none" strike="noStrike" dirty="0" err="1">
                <a:solidFill>
                  <a:srgbClr val="000000"/>
                </a:solidFill>
                <a:effectLst/>
              </a:rPr>
              <a:t>Findings</a:t>
            </a:r>
            <a:endParaRPr lang="it-IT" sz="2900" b="0" i="0" u="none" strike="noStrike" dirty="0">
              <a:solidFill>
                <a:srgbClr val="000000"/>
              </a:solidFill>
              <a:effectLst/>
            </a:endParaRPr>
          </a:p>
          <a:p>
            <a:pPr marL="824230" marR="323850" lvl="1" indent="-342900" algn="just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it-IT" sz="2500" b="0" i="0" u="none" strike="noStrike" dirty="0" err="1">
                <a:solidFill>
                  <a:srgbClr val="000000"/>
                </a:solidFill>
                <a:effectLst/>
              </a:rPr>
              <a:t>Observed</a:t>
            </a:r>
            <a:r>
              <a:rPr lang="it-IT" sz="25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500" b="0" i="0" u="none" strike="noStrike" dirty="0" err="1">
                <a:solidFill>
                  <a:srgbClr val="000000"/>
                </a:solidFill>
                <a:effectLst/>
              </a:rPr>
              <a:t>annual</a:t>
            </a:r>
            <a:r>
              <a:rPr lang="it-IT" sz="25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500" b="0" i="0" u="none" strike="noStrike" dirty="0" err="1">
                <a:solidFill>
                  <a:srgbClr val="000000"/>
                </a:solidFill>
                <a:effectLst/>
              </a:rPr>
              <a:t>modulation</a:t>
            </a:r>
            <a:r>
              <a:rPr lang="it-IT" sz="25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500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sz="2500" b="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it-IT" sz="2500" b="0" i="0" u="none" strike="noStrike" dirty="0" err="1">
                <a:solidFill>
                  <a:srgbClr val="000000"/>
                </a:solidFill>
                <a:effectLst/>
              </a:rPr>
              <a:t>order</a:t>
            </a:r>
            <a:r>
              <a:rPr lang="it-IT" sz="2500" b="0" i="0" u="none" strike="noStrike" dirty="0">
                <a:solidFill>
                  <a:srgbClr val="000000"/>
                </a:solidFill>
                <a:effectLst/>
              </a:rPr>
              <a:t> 0.01 </a:t>
            </a:r>
            <a:r>
              <a:rPr lang="it-IT" sz="2500" b="0" i="0" u="none" strike="noStrike" dirty="0" err="1">
                <a:solidFill>
                  <a:srgbClr val="000000"/>
                </a:solidFill>
                <a:effectLst/>
              </a:rPr>
              <a:t>cpd</a:t>
            </a:r>
            <a:r>
              <a:rPr lang="it-IT" sz="2500" b="0" i="0" u="none" strike="noStrike" dirty="0">
                <a:solidFill>
                  <a:srgbClr val="000000"/>
                </a:solidFill>
                <a:effectLst/>
              </a:rPr>
              <a:t>/kg/</a:t>
            </a:r>
            <a:r>
              <a:rPr lang="it-IT" sz="2500" b="0" i="0" u="none" strike="noStrike" dirty="0" err="1">
                <a:solidFill>
                  <a:srgbClr val="000000"/>
                </a:solidFill>
                <a:effectLst/>
              </a:rPr>
              <a:t>keV</a:t>
            </a:r>
            <a:r>
              <a:rPr lang="it-IT" sz="2500" b="0" i="0" u="none" strike="noStrike" dirty="0">
                <a:solidFill>
                  <a:srgbClr val="000000"/>
                </a:solidFill>
                <a:effectLst/>
              </a:rPr>
              <a:t> (1 </a:t>
            </a:r>
            <a:r>
              <a:rPr lang="it-IT" sz="2500" b="0" i="0" u="none" strike="noStrike" dirty="0" err="1">
                <a:solidFill>
                  <a:srgbClr val="000000"/>
                </a:solidFill>
                <a:effectLst/>
              </a:rPr>
              <a:t>dru</a:t>
            </a:r>
            <a:r>
              <a:rPr lang="it-IT" sz="2500" b="0" i="0" u="none" strike="noStrike" dirty="0">
                <a:solidFill>
                  <a:srgbClr val="000000"/>
                </a:solidFill>
                <a:effectLst/>
              </a:rPr>
              <a:t>) in ROI [1,6]</a:t>
            </a:r>
            <a:r>
              <a:rPr lang="it-IT" sz="2500" b="0" i="0" u="none" strike="noStrike" dirty="0" err="1">
                <a:solidFill>
                  <a:srgbClr val="000000"/>
                </a:solidFill>
                <a:effectLst/>
              </a:rPr>
              <a:t>keV</a:t>
            </a:r>
            <a:endParaRPr lang="it-IT" sz="2500" b="0" i="0" u="none" strike="noStrike" dirty="0">
              <a:solidFill>
                <a:srgbClr val="000000"/>
              </a:solidFill>
              <a:effectLst/>
            </a:endParaRPr>
          </a:p>
          <a:p>
            <a:pPr marL="824230" marR="323850" lvl="1" indent="-342900" algn="just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it-IT" sz="2500" b="0" i="0" u="none" strike="noStrike" dirty="0">
                <a:solidFill>
                  <a:srgbClr val="000000"/>
                </a:solidFill>
                <a:effectLst/>
              </a:rPr>
              <a:t>Background in ROI </a:t>
            </a:r>
            <a:r>
              <a:rPr lang="it-IT" sz="2500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sz="2500" b="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it-IT" sz="2500" b="0" i="0" u="none" strike="noStrike" dirty="0" err="1">
                <a:solidFill>
                  <a:srgbClr val="000000"/>
                </a:solidFill>
                <a:effectLst/>
              </a:rPr>
              <a:t>order</a:t>
            </a:r>
            <a:r>
              <a:rPr lang="it-IT" sz="2500" b="0" i="0" u="none" strike="noStrike" dirty="0">
                <a:solidFill>
                  <a:srgbClr val="000000"/>
                </a:solidFill>
                <a:effectLst/>
              </a:rPr>
              <a:t> of 1 </a:t>
            </a:r>
            <a:r>
              <a:rPr lang="it-IT" sz="2500" b="0" i="0" u="none" strike="noStrike" dirty="0" err="1">
                <a:solidFill>
                  <a:srgbClr val="000000"/>
                </a:solidFill>
                <a:effectLst/>
              </a:rPr>
              <a:t>dru</a:t>
            </a:r>
            <a:endParaRPr lang="it-IT" sz="2500" b="0" i="0" u="none" strike="noStrike" dirty="0">
              <a:solidFill>
                <a:srgbClr val="000000"/>
              </a:solidFill>
              <a:effectLst/>
            </a:endParaRPr>
          </a:p>
          <a:p>
            <a:pPr marL="24130" marR="323850" indent="0" algn="just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29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lvl="2"/>
            <a:endParaRPr lang="it-US" dirty="0"/>
          </a:p>
        </p:txBody>
      </p:sp>
    </p:spTree>
    <p:extLst>
      <p:ext uri="{BB962C8B-B14F-4D97-AF65-F5344CB8AC3E}">
        <p14:creationId xmlns:p14="http://schemas.microsoft.com/office/powerpoint/2010/main" val="4288381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F469208-04F6-7741-9574-7A7ACBDEE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US" sz="5400" b="1" dirty="0">
                <a:solidFill>
                  <a:srgbClr val="FF0000"/>
                </a:solidFill>
              </a:rPr>
              <a:t>Strategy in SABRE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8B785E-88B9-FE40-9001-87D9106BC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lvl="1"/>
            <a:r>
              <a:rPr lang="it-IT" sz="2200" dirty="0"/>
              <a:t>H</a:t>
            </a:r>
            <a:r>
              <a:rPr lang="it-US" sz="2200" dirty="0"/>
              <a:t>igh signal-to-background ratio by </a:t>
            </a:r>
            <a:r>
              <a:rPr lang="it-US" sz="2200" b="1" dirty="0"/>
              <a:t>ultra-high purity NaI(Tl) crystals</a:t>
            </a:r>
          </a:p>
          <a:p>
            <a:pPr lvl="2">
              <a:buFont typeface="Wingdings" pitchFamily="2" charset="2"/>
              <a:buChar char="ü"/>
            </a:pPr>
            <a:r>
              <a:rPr lang="it-US" sz="2200" dirty="0"/>
              <a:t> aim to 0.1-0.3 dru in ROI</a:t>
            </a:r>
          </a:p>
          <a:p>
            <a:pPr marL="914400" lvl="2" indent="0">
              <a:buNone/>
            </a:pPr>
            <a:endParaRPr lang="it-US" sz="2200" dirty="0"/>
          </a:p>
          <a:p>
            <a:pPr lvl="1"/>
            <a:r>
              <a:rPr lang="it-US" sz="2200" b="1" dirty="0"/>
              <a:t>North-South «twin» experiments </a:t>
            </a:r>
            <a:r>
              <a:rPr lang="it-US" sz="2200" dirty="0"/>
              <a:t>at LNGS(Italy) and SUPL(Australia)</a:t>
            </a:r>
          </a:p>
          <a:p>
            <a:pPr lvl="2">
              <a:buFont typeface="Wingdings" pitchFamily="2" charset="2"/>
              <a:buChar char="ü"/>
            </a:pPr>
            <a:r>
              <a:rPr lang="it-IT" sz="2200" dirty="0" err="1"/>
              <a:t>R</a:t>
            </a:r>
            <a:r>
              <a:rPr lang="it-US" sz="2200" dirty="0"/>
              <a:t>ule out seasonal effects</a:t>
            </a:r>
          </a:p>
          <a:p>
            <a:pPr marL="914400" lvl="2" indent="0">
              <a:buNone/>
            </a:pPr>
            <a:endParaRPr lang="it-US" sz="2200" dirty="0"/>
          </a:p>
          <a:p>
            <a:pPr lvl="1"/>
            <a:r>
              <a:rPr lang="it-US" sz="2200" b="1" dirty="0"/>
              <a:t>Proof-of-Principle</a:t>
            </a:r>
            <a:r>
              <a:rPr lang="it-US" sz="2200" dirty="0"/>
              <a:t> (PoP) at LNGS --- </a:t>
            </a:r>
            <a:r>
              <a:rPr lang="it-US" sz="2200" b="1" dirty="0"/>
              <a:t>DONE!</a:t>
            </a:r>
          </a:p>
          <a:p>
            <a:pPr lvl="2">
              <a:buFont typeface="Wingdings" pitchFamily="2" charset="2"/>
              <a:buChar char="ü"/>
            </a:pPr>
            <a:r>
              <a:rPr lang="it-IT" sz="2200" dirty="0"/>
              <a:t>E</a:t>
            </a:r>
            <a:r>
              <a:rPr lang="it-US" sz="2200" dirty="0"/>
              <a:t>xploit active background rejection with a liquid scintillator</a:t>
            </a:r>
          </a:p>
          <a:p>
            <a:pPr lvl="2">
              <a:buFont typeface="Wingdings" pitchFamily="2" charset="2"/>
              <a:buChar char="ü"/>
            </a:pPr>
            <a:r>
              <a:rPr lang="it-IT" sz="2200" dirty="0"/>
              <a:t>T</a:t>
            </a:r>
            <a:r>
              <a:rPr lang="it-US" sz="2200" dirty="0"/>
              <a:t>est crystals radio-purity</a:t>
            </a:r>
          </a:p>
          <a:p>
            <a:endParaRPr lang="it-US" sz="2200" dirty="0"/>
          </a:p>
        </p:txBody>
      </p:sp>
    </p:spTree>
    <p:extLst>
      <p:ext uri="{BB962C8B-B14F-4D97-AF65-F5344CB8AC3E}">
        <p14:creationId xmlns:p14="http://schemas.microsoft.com/office/powerpoint/2010/main" val="3812570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7F62BB2-110F-554F-95D2-AFC09E8D6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US" sz="5400" b="1" dirty="0">
                <a:solidFill>
                  <a:srgbClr val="FF0000"/>
                </a:solidFill>
              </a:rPr>
              <a:t>NaI(Tl) crystal production for SABRE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CC47E4-FFBE-4142-8F15-BD7FD76BC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it-US" sz="2000" dirty="0"/>
              <a:t>Crystals are grown from Astro Grade (developed in the framework of SABRE)</a:t>
            </a:r>
          </a:p>
          <a:p>
            <a:pPr lvl="1">
              <a:buFont typeface="Wingdings" pitchFamily="2" charset="2"/>
              <a:buChar char="ü"/>
            </a:pPr>
            <a:r>
              <a:rPr lang="it-US" sz="2000" dirty="0"/>
              <a:t> a few ppt in U, Th and a few ppb in K and Rb</a:t>
            </a:r>
          </a:p>
          <a:p>
            <a:pPr lvl="1">
              <a:buFont typeface="Wingdings" pitchFamily="2" charset="2"/>
              <a:buChar char="ü"/>
            </a:pPr>
            <a:endParaRPr lang="it-US" sz="2000" dirty="0"/>
          </a:p>
          <a:p>
            <a:r>
              <a:rPr lang="it-US" sz="2000" dirty="0"/>
              <a:t>The Bridgman method has been selected to mitigate the risk of contamination during growth</a:t>
            </a:r>
          </a:p>
          <a:p>
            <a:pPr lvl="1">
              <a:buFont typeface="Wingdings" pitchFamily="2" charset="2"/>
              <a:buChar char="ü"/>
            </a:pPr>
            <a:r>
              <a:rPr lang="it-US" sz="2000" dirty="0"/>
              <a:t> molten material is sealed inside a cleaned crucible</a:t>
            </a:r>
          </a:p>
          <a:p>
            <a:pPr lvl="1">
              <a:buFont typeface="Wingdings" pitchFamily="2" charset="2"/>
              <a:buChar char="ü"/>
            </a:pPr>
            <a:endParaRPr lang="it-US" sz="2000" dirty="0"/>
          </a:p>
          <a:p>
            <a:r>
              <a:rPr lang="it-IT" sz="2000" dirty="0"/>
              <a:t>C</a:t>
            </a:r>
            <a:r>
              <a:rPr lang="it-US" sz="2000" dirty="0"/>
              <a:t>rystal growth is performed by the industrial partner Radiation Monitoring Devices (RMD)</a:t>
            </a:r>
          </a:p>
          <a:p>
            <a:pPr lvl="1">
              <a:buFont typeface="Wingdings" pitchFamily="2" charset="2"/>
              <a:buChar char="ü"/>
            </a:pPr>
            <a:r>
              <a:rPr lang="it-US" sz="2000" dirty="0"/>
              <a:t> some quality controls are performed prior to underground counting</a:t>
            </a:r>
          </a:p>
          <a:p>
            <a:pPr marL="457200" lvl="1" indent="0">
              <a:buNone/>
            </a:pPr>
            <a:endParaRPr lang="it-US" sz="2000" dirty="0"/>
          </a:p>
          <a:p>
            <a:r>
              <a:rPr lang="it-US" sz="2000" dirty="0"/>
              <a:t>Zone refining purification of the powder is performed before growth in collaboration with the industrial partner MELLEN</a:t>
            </a:r>
          </a:p>
          <a:p>
            <a:endParaRPr lang="it-US" sz="2000" dirty="0"/>
          </a:p>
          <a:p>
            <a:endParaRPr lang="it-US" sz="2000" dirty="0"/>
          </a:p>
        </p:txBody>
      </p:sp>
    </p:spTree>
    <p:extLst>
      <p:ext uri="{BB962C8B-B14F-4D97-AF65-F5344CB8AC3E}">
        <p14:creationId xmlns:p14="http://schemas.microsoft.com/office/powerpoint/2010/main" val="2943045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AC1F41-AF35-8D40-83EE-D7D139BAC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88" y="150691"/>
            <a:ext cx="5143446" cy="1642956"/>
          </a:xfrm>
        </p:spPr>
        <p:txBody>
          <a:bodyPr anchor="b">
            <a:normAutofit/>
          </a:bodyPr>
          <a:lstStyle/>
          <a:p>
            <a:r>
              <a:rPr lang="it-US" sz="3600" b="1" dirty="0">
                <a:solidFill>
                  <a:srgbClr val="FF0000"/>
                </a:solidFill>
              </a:rPr>
              <a:t>Zone refining of NaI powder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41BE5D-63BD-B043-B6DE-2CB491874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2078183"/>
            <a:ext cx="5068322" cy="4585854"/>
          </a:xfrm>
        </p:spPr>
        <p:txBody>
          <a:bodyPr>
            <a:normAutofit/>
          </a:bodyPr>
          <a:lstStyle/>
          <a:p>
            <a:r>
              <a:rPr lang="it-US" sz="1600" dirty="0">
                <a:solidFill>
                  <a:schemeClr val="tx2"/>
                </a:solidFill>
              </a:rPr>
              <a:t>Four runs with 900 gr of Astro Grade NaI powder have been performed at MELLEN, NH, USA</a:t>
            </a:r>
          </a:p>
          <a:p>
            <a:endParaRPr lang="it-US" sz="1600" dirty="0">
              <a:solidFill>
                <a:schemeClr val="tx2"/>
              </a:solidFill>
            </a:endParaRPr>
          </a:p>
          <a:p>
            <a:r>
              <a:rPr lang="it-US" sz="1600" dirty="0">
                <a:solidFill>
                  <a:schemeClr val="tx2"/>
                </a:solidFill>
              </a:rPr>
              <a:t>Number of passes: 26 or 50</a:t>
            </a:r>
          </a:p>
          <a:p>
            <a:r>
              <a:rPr lang="it-US" sz="1600" dirty="0">
                <a:solidFill>
                  <a:schemeClr val="tx2"/>
                </a:solidFill>
              </a:rPr>
              <a:t>Speed: 3.8cm/h and 5.08cm/h</a:t>
            </a:r>
          </a:p>
          <a:p>
            <a:endParaRPr lang="it-US" sz="1600" dirty="0">
              <a:solidFill>
                <a:schemeClr val="tx2"/>
              </a:solidFill>
            </a:endParaRPr>
          </a:p>
          <a:p>
            <a:r>
              <a:rPr lang="it-US" sz="1600" dirty="0">
                <a:solidFill>
                  <a:schemeClr val="tx2"/>
                </a:solidFill>
              </a:rPr>
              <a:t>Samples were taken along the length of the solid ingot and shipped for ICP-MS measurements</a:t>
            </a:r>
          </a:p>
        </p:txBody>
      </p:sp>
      <p:pic>
        <p:nvPicPr>
          <p:cNvPr id="4" name="Wavefront Zone Refiner 10-5-23" descr="Wavefront Zone Refiner 10-5-23">
            <a:hlinkClick r:id="" action="ppaction://media"/>
            <a:extLst>
              <a:ext uri="{FF2B5EF4-FFF2-40B4-BE49-F238E27FC236}">
                <a16:creationId xmlns:a16="http://schemas.microsoft.com/office/drawing/2014/main" id="{756B7398-9F75-2649-901D-7BA5AFC252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2125" y="150691"/>
            <a:ext cx="6016759" cy="3384425"/>
          </a:xfrm>
          <a:prstGeom prst="rect">
            <a:avLst/>
          </a:prstGeom>
        </p:spPr>
      </p:pic>
      <p:pic>
        <p:nvPicPr>
          <p:cNvPr id="8" name="Immagine 7" descr="Immagine che contiene ingegneria, macchina, Impianto elettrico, Tecnico&#10;&#10;Descrizione generata automaticamente">
            <a:extLst>
              <a:ext uri="{FF2B5EF4-FFF2-40B4-BE49-F238E27FC236}">
                <a16:creationId xmlns:a16="http://schemas.microsoft.com/office/drawing/2014/main" id="{BC6B8643-0CFE-D24C-B493-DDEB6E88C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229" y="4161670"/>
            <a:ext cx="1944821" cy="2244239"/>
          </a:xfrm>
          <a:prstGeom prst="rect">
            <a:avLst/>
          </a:prstGeom>
        </p:spPr>
      </p:pic>
      <p:pic>
        <p:nvPicPr>
          <p:cNvPr id="6" name="Immagine 5" descr="Immagine che contiene forniture per ufficio, strumento, pavimento, Strumento per ufficio&#10;&#10;ampolule&#10;">
            <a:extLst>
              <a:ext uri="{FF2B5EF4-FFF2-40B4-BE49-F238E27FC236}">
                <a16:creationId xmlns:a16="http://schemas.microsoft.com/office/drawing/2014/main" id="{9D03C8C1-D9FB-B841-9925-D74854630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101" y="4161667"/>
            <a:ext cx="1009908" cy="2244242"/>
          </a:xfrm>
          <a:prstGeom prst="rect">
            <a:avLst/>
          </a:prstGeom>
        </p:spPr>
      </p:pic>
      <p:pic>
        <p:nvPicPr>
          <p:cNvPr id="13" name="Immagine 12" descr="Immagine che contiene interno, forbici, strumento&#10;&#10;Descrizione generata automaticamente">
            <a:extLst>
              <a:ext uri="{FF2B5EF4-FFF2-40B4-BE49-F238E27FC236}">
                <a16:creationId xmlns:a16="http://schemas.microsoft.com/office/drawing/2014/main" id="{A460B54D-94DC-954A-B074-EA50BD16D2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9102" y="4161667"/>
            <a:ext cx="2993338" cy="224423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E8A6771-E4EB-7240-B0F9-9CA391DE540C}"/>
              </a:ext>
            </a:extLst>
          </p:cNvPr>
          <p:cNvSpPr txBox="1"/>
          <p:nvPr/>
        </p:nvSpPr>
        <p:spPr>
          <a:xfrm>
            <a:off x="5543549" y="3856520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dirty="0"/>
              <a:t>Ampoule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9EEF3AB-D3F0-1849-9383-F32650C4BB38}"/>
              </a:ext>
            </a:extLst>
          </p:cNvPr>
          <p:cNvSpPr txBox="1"/>
          <p:nvPr/>
        </p:nvSpPr>
        <p:spPr>
          <a:xfrm>
            <a:off x="5572125" y="100013"/>
            <a:ext cx="133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dirty="0"/>
              <a:t>Zone refiner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7139856-2713-D447-B9CF-26EC902956F9}"/>
              </a:ext>
            </a:extLst>
          </p:cNvPr>
          <p:cNvSpPr txBox="1"/>
          <p:nvPr/>
        </p:nvSpPr>
        <p:spPr>
          <a:xfrm>
            <a:off x="9109102" y="3828402"/>
            <a:ext cx="216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dirty="0"/>
              <a:t>Broken ingot after ZR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62BF7BE1-13FE-5A41-B2CB-59AC2B067F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922940"/>
              </p:ext>
            </p:extLst>
          </p:nvPr>
        </p:nvGraphicFramePr>
        <p:xfrm>
          <a:off x="171450" y="4733170"/>
          <a:ext cx="5143445" cy="19741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9776">
                  <a:extLst>
                    <a:ext uri="{9D8B030D-6E8A-4147-A177-3AD203B41FA5}">
                      <a16:colId xmlns:a16="http://schemas.microsoft.com/office/drawing/2014/main" val="749922014"/>
                    </a:ext>
                  </a:extLst>
                </a:gridCol>
                <a:gridCol w="659562">
                  <a:extLst>
                    <a:ext uri="{9D8B030D-6E8A-4147-A177-3AD203B41FA5}">
                      <a16:colId xmlns:a16="http://schemas.microsoft.com/office/drawing/2014/main" val="3645306557"/>
                    </a:ext>
                  </a:extLst>
                </a:gridCol>
                <a:gridCol w="597017">
                  <a:extLst>
                    <a:ext uri="{9D8B030D-6E8A-4147-A177-3AD203B41FA5}">
                      <a16:colId xmlns:a16="http://schemas.microsoft.com/office/drawing/2014/main" val="2279485531"/>
                    </a:ext>
                  </a:extLst>
                </a:gridCol>
                <a:gridCol w="652739">
                  <a:extLst>
                    <a:ext uri="{9D8B030D-6E8A-4147-A177-3AD203B41FA5}">
                      <a16:colId xmlns:a16="http://schemas.microsoft.com/office/drawing/2014/main" val="1814589343"/>
                    </a:ext>
                  </a:extLst>
                </a:gridCol>
                <a:gridCol w="656150">
                  <a:extLst>
                    <a:ext uri="{9D8B030D-6E8A-4147-A177-3AD203B41FA5}">
                      <a16:colId xmlns:a16="http://schemas.microsoft.com/office/drawing/2014/main" val="3965655146"/>
                    </a:ext>
                  </a:extLst>
                </a:gridCol>
                <a:gridCol w="708461">
                  <a:extLst>
                    <a:ext uri="{9D8B030D-6E8A-4147-A177-3AD203B41FA5}">
                      <a16:colId xmlns:a16="http://schemas.microsoft.com/office/drawing/2014/main" val="1412630996"/>
                    </a:ext>
                  </a:extLst>
                </a:gridCol>
                <a:gridCol w="909740">
                  <a:extLst>
                    <a:ext uri="{9D8B030D-6E8A-4147-A177-3AD203B41FA5}">
                      <a16:colId xmlns:a16="http://schemas.microsoft.com/office/drawing/2014/main" val="3170448991"/>
                    </a:ext>
                  </a:extLst>
                </a:gridCol>
              </a:tblGrid>
              <a:tr h="466751"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Sample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39K</a:t>
                      </a:r>
                      <a:endParaRPr lang="it-US" sz="1200">
                        <a:effectLst/>
                      </a:endParaRPr>
                    </a:p>
                    <a:p>
                      <a:pPr algn="ctr"/>
                      <a:r>
                        <a:rPr lang="it-IT" sz="1000">
                          <a:effectLst/>
                        </a:rPr>
                        <a:t>[ppb]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65Cu</a:t>
                      </a:r>
                      <a:endParaRPr lang="it-US" sz="1200">
                        <a:effectLst/>
                      </a:endParaRPr>
                    </a:p>
                    <a:p>
                      <a:pPr algn="ctr"/>
                      <a:r>
                        <a:rPr lang="it-IT" sz="1000">
                          <a:effectLst/>
                        </a:rPr>
                        <a:t>[ppb]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85Rb</a:t>
                      </a:r>
                      <a:endParaRPr lang="it-US" sz="1200">
                        <a:effectLst/>
                      </a:endParaRPr>
                    </a:p>
                    <a:p>
                      <a:pPr algn="ctr"/>
                      <a:r>
                        <a:rPr lang="it-IT" sz="1000">
                          <a:effectLst/>
                        </a:rPr>
                        <a:t>[ppb]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effectLst/>
                        </a:rPr>
                        <a:t>133Cs</a:t>
                      </a:r>
                      <a:endParaRPr lang="it-US" sz="1200" dirty="0">
                        <a:effectLst/>
                      </a:endParaRPr>
                    </a:p>
                    <a:p>
                      <a:pPr algn="ctr"/>
                      <a:r>
                        <a:rPr lang="it-IT" sz="1000" dirty="0">
                          <a:effectLst/>
                        </a:rPr>
                        <a:t>[</a:t>
                      </a:r>
                      <a:r>
                        <a:rPr lang="it-IT" sz="1000" dirty="0" err="1">
                          <a:effectLst/>
                        </a:rPr>
                        <a:t>ppb</a:t>
                      </a:r>
                      <a:r>
                        <a:rPr lang="it-IT" sz="1000" dirty="0">
                          <a:effectLst/>
                        </a:rPr>
                        <a:t>]</a:t>
                      </a:r>
                      <a:endParaRPr lang="it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138Ba</a:t>
                      </a:r>
                      <a:endParaRPr lang="it-US" sz="1200">
                        <a:effectLst/>
                      </a:endParaRPr>
                    </a:p>
                    <a:p>
                      <a:pPr algn="ctr"/>
                      <a:r>
                        <a:rPr lang="it-IT" sz="1000">
                          <a:effectLst/>
                        </a:rPr>
                        <a:t>[ppb]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208Pb</a:t>
                      </a:r>
                      <a:endParaRPr lang="it-US" sz="1200">
                        <a:effectLst/>
                      </a:endParaRPr>
                    </a:p>
                    <a:p>
                      <a:pPr algn="ctr"/>
                      <a:r>
                        <a:rPr lang="it-IT" sz="1000">
                          <a:effectLst/>
                        </a:rPr>
                        <a:t>[ppb]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3592140"/>
                  </a:ext>
                </a:extLst>
              </a:tr>
              <a:tr h="350063"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 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LSC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LSC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LSC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effectLst/>
                        </a:rPr>
                        <a:t>LSC</a:t>
                      </a:r>
                      <a:endParaRPr lang="it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LSC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LSC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0447162"/>
                  </a:ext>
                </a:extLst>
              </a:tr>
              <a:tr h="233375"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powder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14.4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17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&lt;0.8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36.7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&lt;0.6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2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2194155"/>
                  </a:ext>
                </a:extLst>
              </a:tr>
              <a:tr h="139500"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Zone 1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&lt;4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&lt;5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&lt;0.8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&lt;0.3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&lt;0.5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&lt;1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185932"/>
                  </a:ext>
                </a:extLst>
              </a:tr>
              <a:tr h="233375"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Zone 2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&lt;4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&lt;5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&lt;0.8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&lt;0.3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0.8**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&lt;1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5957149"/>
                  </a:ext>
                </a:extLst>
              </a:tr>
              <a:tr h="233375"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Zone 3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6.7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&lt;5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&lt;0.8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0.4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0.8**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&lt;1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3716448"/>
                  </a:ext>
                </a:extLst>
              </a:tr>
              <a:tr h="139500"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Zone 4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40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&lt;5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&lt;0.8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0.4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3.8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&lt;1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6248862"/>
                  </a:ext>
                </a:extLst>
              </a:tr>
              <a:tr h="139500"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Zone 5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>
                          <a:effectLst/>
                        </a:rPr>
                        <a:t>540</a:t>
                      </a:r>
                      <a:endParaRPr lang="it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effectLst/>
                        </a:rPr>
                        <a:t>234</a:t>
                      </a:r>
                      <a:endParaRPr lang="it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effectLst/>
                        </a:rPr>
                        <a:t>1.3</a:t>
                      </a:r>
                      <a:endParaRPr lang="it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effectLst/>
                        </a:rPr>
                        <a:t>447</a:t>
                      </a:r>
                      <a:endParaRPr lang="it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effectLst/>
                        </a:rPr>
                        <a:t>10</a:t>
                      </a:r>
                      <a:endParaRPr lang="it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effectLst/>
                        </a:rPr>
                        <a:t>&lt;1</a:t>
                      </a:r>
                      <a:endParaRPr lang="it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4313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304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43DBBB-FEEB-BC47-9821-AAA632C09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3" y="253046"/>
            <a:ext cx="5120561" cy="1325563"/>
          </a:xfrm>
        </p:spPr>
        <p:txBody>
          <a:bodyPr>
            <a:normAutofit/>
          </a:bodyPr>
          <a:lstStyle/>
          <a:p>
            <a:r>
              <a:rPr lang="it-US" b="1" dirty="0">
                <a:solidFill>
                  <a:srgbClr val="C00000"/>
                </a:solidFill>
              </a:rPr>
              <a:t>Grown crystals  underground at LNGS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5AB05E4-AE22-E752-38AC-764F351FC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442" y="1856038"/>
            <a:ext cx="5092194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NaI-31</a:t>
            </a:r>
            <a:r>
              <a:rPr lang="en-US" dirty="0"/>
              <a:t> at LNGS since April 2019</a:t>
            </a:r>
          </a:p>
          <a:p>
            <a:r>
              <a:rPr lang="en-US" b="1" dirty="0"/>
              <a:t>NaI-33</a:t>
            </a:r>
            <a:r>
              <a:rPr lang="en-US" dirty="0"/>
              <a:t> since August 2019, assembled in Princeton</a:t>
            </a:r>
          </a:p>
          <a:p>
            <a:r>
              <a:rPr lang="en-US" b="1" dirty="0"/>
              <a:t>NaI-35</a:t>
            </a:r>
            <a:r>
              <a:rPr lang="en-US" dirty="0"/>
              <a:t> since May 2022, assembled at RMD</a:t>
            </a:r>
          </a:p>
          <a:p>
            <a:r>
              <a:rPr lang="en-US" b="1" dirty="0"/>
              <a:t>NaI-37</a:t>
            </a:r>
            <a:r>
              <a:rPr lang="en-US" dirty="0"/>
              <a:t> since March 2022, naked and encapsulated at LNGS</a:t>
            </a:r>
          </a:p>
          <a:p>
            <a:r>
              <a:rPr lang="en-US" b="1" dirty="0"/>
              <a:t>NaI-41 </a:t>
            </a:r>
            <a:r>
              <a:rPr lang="en-US" dirty="0"/>
              <a:t>since December 2023, assembled at RMD and grown from chunks</a:t>
            </a:r>
            <a:endParaRPr lang="en-US" b="1" dirty="0"/>
          </a:p>
        </p:txBody>
      </p:sp>
      <p:pic>
        <p:nvPicPr>
          <p:cNvPr id="4" name="Google Shape;334;p53" descr="Immagine che contiene testo&#10;&#10;Descrizione generata automaticamente">
            <a:extLst>
              <a:ext uri="{FF2B5EF4-FFF2-40B4-BE49-F238E27FC236}">
                <a16:creationId xmlns:a16="http://schemas.microsoft.com/office/drawing/2014/main" id="{5036B50C-8133-8241-B620-F2C876129DF9}"/>
              </a:ext>
            </a:extLst>
          </p:cNvPr>
          <p:cNvPicPr preferRelativeResize="0"/>
          <p:nvPr/>
        </p:nvPicPr>
        <p:blipFill rotWithShape="1">
          <a:blip r:embed="rId2"/>
          <a:srcRect l="10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</p:spPr>
      </p:pic>
      <p:pic>
        <p:nvPicPr>
          <p:cNvPr id="6" name="Segnaposto contenuto 5" descr="Immagine che contiene tazza, caffè, arancione, bevanda&#10;&#10;Descrizione generata automaticamente">
            <a:extLst>
              <a:ext uri="{FF2B5EF4-FFF2-40B4-BE49-F238E27FC236}">
                <a16:creationId xmlns:a16="http://schemas.microsoft.com/office/drawing/2014/main" id="{724F7ADE-CC8C-4949-93E3-A9B2E0D973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37393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0164093-190D-0F41-B473-A816FAD8AA32}"/>
              </a:ext>
            </a:extLst>
          </p:cNvPr>
          <p:cNvSpPr txBox="1"/>
          <p:nvPr/>
        </p:nvSpPr>
        <p:spPr>
          <a:xfrm>
            <a:off x="8746491" y="4324350"/>
            <a:ext cx="1026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sz="2400" b="1" dirty="0"/>
              <a:t>NaI-37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81C3350-274E-6D4C-BF36-7FCDCBB3E951}"/>
              </a:ext>
            </a:extLst>
          </p:cNvPr>
          <p:cNvSpPr txBox="1"/>
          <p:nvPr/>
        </p:nvSpPr>
        <p:spPr>
          <a:xfrm>
            <a:off x="10451507" y="3962019"/>
            <a:ext cx="1026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sz="2400" b="1" dirty="0"/>
              <a:t>NaI-35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707F7AD-42DF-2745-9193-8C1838981D84}"/>
              </a:ext>
            </a:extLst>
          </p:cNvPr>
          <p:cNvSpPr txBox="1"/>
          <p:nvPr/>
        </p:nvSpPr>
        <p:spPr>
          <a:xfrm>
            <a:off x="7102168" y="1706462"/>
            <a:ext cx="18851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US" sz="2400" b="1" dirty="0"/>
              <a:t>NaI-35</a:t>
            </a:r>
          </a:p>
          <a:p>
            <a:r>
              <a:rPr lang="it-US" sz="2400" b="1" dirty="0"/>
              <a:t>encapsulated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59CABC5-0E84-284F-A7C4-8F53111B4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578" y="0"/>
            <a:ext cx="1926249" cy="297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87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78F598-6A15-2747-AE67-315A2E1E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46A1D9-6A9C-6542-9C02-C174DDE47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57A5E26-E115-6C46-B24F-6A56DE593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93"/>
            <a:ext cx="12192000" cy="679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74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39E882-DB25-4140-B113-7348B3877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253493-5481-034B-9559-E8EE9D6EF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E5887C-AA68-0E41-8B8D-9DC7CFAE0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35"/>
            <a:ext cx="12192000" cy="682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48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2F3D68-175D-9C49-8246-B26B5E13E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US" b="1" dirty="0">
                <a:solidFill>
                  <a:srgbClr val="FF0000"/>
                </a:solidFill>
              </a:rPr>
              <a:t>Future activities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0078FF-1E3C-DF43-987E-C7FCF7479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2861"/>
            <a:ext cx="10515600" cy="4351338"/>
          </a:xfrm>
        </p:spPr>
        <p:txBody>
          <a:bodyPr/>
          <a:lstStyle/>
          <a:p>
            <a:r>
              <a:rPr lang="it-US" dirty="0"/>
              <a:t>Complete and characterize a 5 kg crystal after zone refining</a:t>
            </a:r>
          </a:p>
          <a:p>
            <a:pPr lvl="1">
              <a:buFont typeface="Wingdings" pitchFamily="2" charset="2"/>
              <a:buChar char="ü"/>
            </a:pPr>
            <a:r>
              <a:rPr lang="it-US" dirty="0"/>
              <a:t> June 2024: crystal expected at LNGS</a:t>
            </a:r>
          </a:p>
          <a:p>
            <a:pPr marL="457200" lvl="1" indent="0">
              <a:buNone/>
            </a:pPr>
            <a:endParaRPr lang="it-US" dirty="0"/>
          </a:p>
          <a:p>
            <a:r>
              <a:rPr lang="it-US" dirty="0"/>
              <a:t>Submit TDR for full scale experiment at LNGS</a:t>
            </a:r>
          </a:p>
          <a:p>
            <a:pPr lvl="1"/>
            <a:r>
              <a:rPr lang="it-IT" dirty="0"/>
              <a:t>B</a:t>
            </a:r>
            <a:r>
              <a:rPr lang="it-US" dirty="0"/>
              <a:t>aseline: ~50 kg</a:t>
            </a:r>
          </a:p>
          <a:p>
            <a:pPr lvl="1"/>
            <a:r>
              <a:rPr lang="it-US" dirty="0"/>
              <a:t>June 2024</a:t>
            </a:r>
          </a:p>
          <a:p>
            <a:endParaRPr lang="it-US" dirty="0"/>
          </a:p>
          <a:p>
            <a:r>
              <a:rPr lang="it-US" dirty="0"/>
              <a:t>Start crystal production and characterization</a:t>
            </a:r>
          </a:p>
          <a:p>
            <a:pPr lvl="1"/>
            <a:r>
              <a:rPr lang="it-US" dirty="0"/>
              <a:t>Summer 2024</a:t>
            </a:r>
          </a:p>
        </p:txBody>
      </p:sp>
    </p:spTree>
    <p:extLst>
      <p:ext uri="{BB962C8B-B14F-4D97-AF65-F5344CB8AC3E}">
        <p14:creationId xmlns:p14="http://schemas.microsoft.com/office/powerpoint/2010/main" val="42494920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555</Words>
  <Application>Microsoft Macintosh PowerPoint</Application>
  <PresentationFormat>Widescreen</PresentationFormat>
  <Paragraphs>128</Paragraphs>
  <Slides>10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Tema di Office</vt:lpstr>
      <vt:lpstr>SABRE @ LNGS</vt:lpstr>
      <vt:lpstr>SABRE Sodium-iodide with Active Background RejEction</vt:lpstr>
      <vt:lpstr>Strategy in SABRE</vt:lpstr>
      <vt:lpstr>NaI(Tl) crystal production for SABRE</vt:lpstr>
      <vt:lpstr>Zone refining of NaI powder </vt:lpstr>
      <vt:lpstr>Grown crystals  underground at LNGS</vt:lpstr>
      <vt:lpstr>Presentazione standard di PowerPoint</vt:lpstr>
      <vt:lpstr>Presentazione standard di PowerPoint</vt:lpstr>
      <vt:lpstr>Future activities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SABRE @ LNGS</dc:title>
  <dc:creator>Aldo Ianni</dc:creator>
  <cp:lastModifiedBy>Aldo Ianni</cp:lastModifiedBy>
  <cp:revision>10</cp:revision>
  <dcterms:created xsi:type="dcterms:W3CDTF">2024-02-05T17:47:03Z</dcterms:created>
  <dcterms:modified xsi:type="dcterms:W3CDTF">2024-02-06T08:14:20Z</dcterms:modified>
</cp:coreProperties>
</file>