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png" ContentType="image/png"/>
  <Override PartName="/ppt/media/image9.gif" ContentType="image/gif"/>
  <Override PartName="/ppt/media/image8.jpeg" ContentType="image/jpeg"/>
  <Override PartName="/ppt/media/image12.png" ContentType="image/png"/>
  <Override PartName="/ppt/media/image7.png" ContentType="image/png"/>
  <Override PartName="/ppt/media/image4.gif" ContentType="image/gif"/>
  <Override PartName="/ppt/media/image11.png" ContentType="image/png"/>
  <Override PartName="/ppt/media/image20.png" ContentType="image/png"/>
  <Override PartName="/ppt/media/image3.png" ContentType="image/png"/>
  <Override PartName="/ppt/media/image19.png" ContentType="image/png"/>
  <Override PartName="/ppt/media/image1.png" ContentType="image/png"/>
  <Override PartName="/ppt/media/image18.jpeg" ContentType="image/jpe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5.gif" ContentType="image/gif"/>
  <Override PartName="/ppt/media/image2.png" ContentType="image/png"/>
  <Override PartName="/ppt/media/image13.png" ContentType="image/png"/>
  <Override PartName="/ppt/media/image6.png" ContentType="image/png"/>
  <Override PartName="/ppt/presProps.xml" ContentType="application/vnd.openxmlformats-officedocument.presentationml.presPro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C64036-4D66-4AEB-8E3C-2CCECFAD685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42038D-EC2F-4028-976A-607F67852B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6931CD-6CC3-4005-BD3C-F548873DD96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213C16-5B3C-470A-B2D0-2E20D7DF038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DD2C2C-19C8-49F4-B859-0836B193A5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528687-0D18-4040-8283-A5514F14D7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D43066-FAFC-4AD0-AA2E-F095B42BAF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BE0C96-656C-46FE-88B4-2BBE5DB479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688CCF9-11CC-4317-83C1-B1A2BC5455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7FD69E-4930-462F-871E-E36C2560D59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D5FA08-A950-453A-8FCA-0BC5F3D7BE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15C1D1-71A2-40C7-B967-2315E0D429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2E3EB4-7560-4B99-8016-709BDF15A6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B92294-A20A-4C96-BBB2-026001C604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36874F6-DA28-4325-A76D-D4A97E5C66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FB49671-7D6B-4DA5-AABB-6BA09AD5055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A1DBD6-89A2-4D2A-8099-314A77FDF04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6ADF80-81C4-424E-8207-33C671EBCD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DD0AFEB-4BC2-4447-82D7-E2D0FE6529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861C80F-BCAB-4045-AB03-57F25710DA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911AC51-347D-4B8C-BC2A-88B473DA1D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8D5F39A-32DD-4E24-ADD1-FBF23C98EB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AB9385-9329-435D-B653-804E9211C2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3D71314-2B68-495E-94B0-4E14CAA058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BB1C909-9D57-49FA-9DF3-0E1358716C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C24938C-CA9F-4A52-8541-9A4F3E069A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69337E-6C74-43FF-AF6C-518CA24634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C227B10-EDA2-4B3E-92A1-04F241FFC7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A6972EF-12E4-47D7-8229-4C3585DCC1B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9386291-FE72-47A7-B342-47005545E5E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482CD4-BC4C-4417-949E-A4E5ACC074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7DCF51-8363-447C-ADBB-ACB0D16491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55DAFA-EC51-4E15-981B-0FE495BB93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01D7D3-AA58-48B3-B8AE-5DD88C0A91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F89019-08A0-44BD-90AA-F9CE84CECA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1A0B1D-DB32-4C01-BD98-7D65C319BD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6C8DB25-5E99-4A9A-A899-8DFBBBAA27B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</a:t>
            </a:r>
            <a:r>
              <a:rPr b="0" lang="en-US" sz="3200" spc="-1" strike="noStrike">
                <a:latin typeface="Arial"/>
              </a:rPr>
              <a:t>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50EA28-B4AF-4FC9-B299-E6902DCCFEE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5A37F2-4228-4DAC-9342-6075EE72588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29200" y="0"/>
            <a:ext cx="4955040" cy="68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PTOLEMY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870080" y="685800"/>
            <a:ext cx="5114160" cy="182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latin typeface="Arial"/>
              </a:rPr>
              <a:t>A challenge for a future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latin typeface="Arial"/>
              </a:rPr>
              <a:t> </a:t>
            </a:r>
            <a:r>
              <a:rPr b="0" lang="en-US" sz="3200" spc="-1" strike="noStrike">
                <a:latin typeface="Arial"/>
              </a:rPr>
              <a:t>Cosmological Neutrino experiment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6680880" y="2743200"/>
            <a:ext cx="159840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Federico Virzi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5715000" y="3247560"/>
            <a:ext cx="353016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Università degli studi dell’Aquila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6784200" y="3768480"/>
            <a:ext cx="11412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6/2/2024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4868280" cy="566784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8749080" y="3849840"/>
            <a:ext cx="1078920" cy="170172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5571720" y="4343400"/>
            <a:ext cx="2427840" cy="109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504000" y="-12600"/>
            <a:ext cx="9070920" cy="68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Antenna region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2" name="Segnaposto contenuto 2"/>
          <p:cNvSpPr/>
          <p:nvPr/>
        </p:nvSpPr>
        <p:spPr>
          <a:xfrm>
            <a:off x="-12240" y="3200400"/>
            <a:ext cx="10069560" cy="24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Measurement of electron kinematical variables (K, K</a:t>
            </a:r>
            <a:r>
              <a:rPr b="0" lang="hi-IN" sz="2100" spc="-1" strike="noStrike" baseline="-25000">
                <a:solidFill>
                  <a:srgbClr val="000000"/>
                </a:solidFill>
                <a:latin typeface="Calibri"/>
                <a:cs typeface="Calibri"/>
              </a:rPr>
              <a:t>ꓕ</a:t>
            </a:r>
            <a:r>
              <a:rPr b="0" lang="it-IT" sz="2100" spc="-1" strike="noStrike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b="0" lang="en-US" sz="21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pc="-1" strike="noStrike">
                <a:solidFill>
                  <a:srgbClr val="000000"/>
                </a:solidFill>
                <a:latin typeface="Calibri"/>
                <a:ea typeface="Calibri"/>
              </a:rPr>
              <a:t>Measure frequency and bouncing period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100" spc="-1" strike="noStrike">
                <a:solidFill>
                  <a:srgbClr val="000000"/>
                </a:solidFill>
                <a:latin typeface="Calibri"/>
                <a:ea typeface="Calibri"/>
              </a:rPr>
              <a:t>Information about K e K</a:t>
            </a:r>
            <a:r>
              <a:rPr b="0" lang="hi-IN" sz="2100" spc="-1" strike="noStrike" baseline="-25000">
                <a:solidFill>
                  <a:srgbClr val="000000"/>
                </a:solidFill>
                <a:latin typeface="Calibri"/>
                <a:cs typeface="Calibri"/>
              </a:rPr>
              <a:t>ꓕ</a:t>
            </a:r>
            <a:r>
              <a:rPr b="0" lang="it-IT" sz="2100" spc="-1" strike="noStrike">
                <a:solidFill>
                  <a:srgbClr val="000000"/>
                </a:solidFill>
                <a:latin typeface="Calibri"/>
                <a:ea typeface="Calibri"/>
              </a:rPr>
              <a:t>=p</a:t>
            </a:r>
            <a:r>
              <a:rPr b="0" lang="hi-IN" sz="2100" spc="-1" strike="noStrike" baseline="-25000">
                <a:solidFill>
                  <a:srgbClr val="000000"/>
                </a:solidFill>
                <a:latin typeface="Calibri"/>
                <a:cs typeface="Calibri"/>
              </a:rPr>
              <a:t>ꓕ</a:t>
            </a:r>
            <a:r>
              <a:rPr b="0" lang="it-IT" sz="21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b="0" lang="it-IT" sz="2100" spc="-1" strike="noStrike">
                <a:solidFill>
                  <a:srgbClr val="000000"/>
                </a:solidFill>
                <a:latin typeface="Calibri"/>
                <a:ea typeface="Calibri"/>
              </a:rPr>
              <a:t>/2m</a:t>
            </a:r>
            <a:endParaRPr b="0" lang="en-US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1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4198680" y="685800"/>
            <a:ext cx="5880960" cy="2494080"/>
          </a:xfrm>
          <a:prstGeom prst="rect">
            <a:avLst/>
          </a:prstGeom>
          <a:ln w="0">
            <a:noFill/>
          </a:ln>
        </p:spPr>
      </p:pic>
      <p:pic>
        <p:nvPicPr>
          <p:cNvPr id="294" name="" descr=""/>
          <p:cNvPicPr/>
          <p:nvPr/>
        </p:nvPicPr>
        <p:blipFill>
          <a:blip r:embed="rId2"/>
          <a:stretch/>
        </p:blipFill>
        <p:spPr>
          <a:xfrm>
            <a:off x="228600" y="630720"/>
            <a:ext cx="2970720" cy="256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504000" y="-32040"/>
            <a:ext cx="9070920" cy="71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Filter and magnet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1"/>
          <a:stretch/>
        </p:blipFill>
        <p:spPr>
          <a:xfrm>
            <a:off x="4800600" y="828720"/>
            <a:ext cx="5133240" cy="2370600"/>
          </a:xfrm>
          <a:prstGeom prst="rect">
            <a:avLst/>
          </a:prstGeom>
          <a:ln w="0">
            <a:noFill/>
          </a:ln>
        </p:spPr>
      </p:pic>
      <p:pic>
        <p:nvPicPr>
          <p:cNvPr id="297" name="" descr=""/>
          <p:cNvPicPr/>
          <p:nvPr/>
        </p:nvPicPr>
        <p:blipFill>
          <a:blip r:embed="rId2"/>
          <a:stretch/>
        </p:blipFill>
        <p:spPr>
          <a:xfrm>
            <a:off x="4323960" y="2870640"/>
            <a:ext cx="5733360" cy="2799000"/>
          </a:xfrm>
          <a:prstGeom prst="rect">
            <a:avLst/>
          </a:prstGeom>
          <a:ln w="0">
            <a:noFill/>
          </a:ln>
        </p:spPr>
      </p:pic>
      <p:pic>
        <p:nvPicPr>
          <p:cNvPr id="298" name="Immagine 5" descr=""/>
          <p:cNvPicPr/>
          <p:nvPr/>
        </p:nvPicPr>
        <p:blipFill>
          <a:blip r:embed="rId3"/>
          <a:stretch/>
        </p:blipFill>
        <p:spPr>
          <a:xfrm>
            <a:off x="0" y="866880"/>
            <a:ext cx="4689720" cy="301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Electron trap: Sauron plot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00" name="Immagine 4" descr="Immagine che contiene Rettangolo, design, interno&#10;&#10;Descrizione generata automaticamente"/>
          <p:cNvPicPr/>
          <p:nvPr/>
        </p:nvPicPr>
        <p:blipFill>
          <a:blip r:embed="rId1"/>
          <a:stretch/>
        </p:blipFill>
        <p:spPr>
          <a:xfrm>
            <a:off x="0" y="685800"/>
            <a:ext cx="4929480" cy="207288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1" descr="A picture containing machine, plane&#10;&#10;Description automatically generated"/>
          <p:cNvPicPr/>
          <p:nvPr/>
        </p:nvPicPr>
        <p:blipFill>
          <a:blip r:embed="rId2"/>
          <a:stretch/>
        </p:blipFill>
        <p:spPr>
          <a:xfrm>
            <a:off x="5943600" y="786600"/>
            <a:ext cx="4136040" cy="2191680"/>
          </a:xfrm>
          <a:prstGeom prst="rect">
            <a:avLst/>
          </a:prstGeom>
          <a:ln w="0">
            <a:noFill/>
          </a:ln>
        </p:spPr>
      </p:pic>
      <p:pic>
        <p:nvPicPr>
          <p:cNvPr id="302" name="Immagine 1" descr="Immagine che contiene diagramma, testo, schizzo, Disegno tecnico&#10;&#10;Descrizione generata automaticamente"/>
          <p:cNvPicPr/>
          <p:nvPr/>
        </p:nvPicPr>
        <p:blipFill>
          <a:blip r:embed="rId3"/>
          <a:srcRect l="0" t="5635" r="0" b="0"/>
          <a:stretch/>
        </p:blipFill>
        <p:spPr>
          <a:xfrm>
            <a:off x="0" y="2743200"/>
            <a:ext cx="5846400" cy="292644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4" descr="A picture containing amber, pattern, art, colorfulness&#10;&#10;Description automatically generated"/>
          <p:cNvPicPr/>
          <p:nvPr/>
        </p:nvPicPr>
        <p:blipFill>
          <a:blip r:embed="rId4"/>
          <a:stretch/>
        </p:blipFill>
        <p:spPr>
          <a:xfrm>
            <a:off x="5257800" y="2855880"/>
            <a:ext cx="1827720" cy="281376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6" descr="A picture containing cloud, screenshot, digital compositing, sky&#10;&#10;Description automatically generated"/>
          <p:cNvPicPr/>
          <p:nvPr/>
        </p:nvPicPr>
        <p:blipFill>
          <a:blip r:embed="rId5"/>
          <a:stretch/>
        </p:blipFill>
        <p:spPr>
          <a:xfrm>
            <a:off x="6945840" y="4114800"/>
            <a:ext cx="3110760" cy="155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907092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Particle trajectories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06" name="" descr=""/>
          <p:cNvPicPr/>
          <p:nvPr/>
        </p:nvPicPr>
        <p:blipFill>
          <a:blip r:embed="rId1"/>
          <a:srcRect l="15873" t="0" r="36502" b="0"/>
          <a:stretch/>
        </p:blipFill>
        <p:spPr>
          <a:xfrm>
            <a:off x="360" y="1449720"/>
            <a:ext cx="4799880" cy="4220640"/>
          </a:xfrm>
          <a:prstGeom prst="rect">
            <a:avLst/>
          </a:prstGeom>
          <a:ln w="0">
            <a:noFill/>
          </a:ln>
        </p:spPr>
      </p:pic>
      <p:pic>
        <p:nvPicPr>
          <p:cNvPr id="307" name="Immagine 55" descr="Immagine che contiene testo, schermata, diagramma, mappa&#10;&#10;Descrizione generata automaticamente"/>
          <p:cNvPicPr/>
          <p:nvPr/>
        </p:nvPicPr>
        <p:blipFill>
          <a:blip r:embed="rId2"/>
          <a:srcRect l="14749" t="0" r="21260" b="0"/>
          <a:stretch/>
        </p:blipFill>
        <p:spPr>
          <a:xfrm>
            <a:off x="4572000" y="2743200"/>
            <a:ext cx="5471640" cy="292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69840" cy="68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PTOLEMY: physics goals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0" y="2698200"/>
            <a:ext cx="6352200" cy="18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Neutrino mass measurement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Direct Cosmic Neutrino background observation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5873400" y="730800"/>
            <a:ext cx="4204800" cy="315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10080"/>
            <a:ext cx="9069840" cy="68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PTOLEMY: experimental method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0" y="770400"/>
            <a:ext cx="66276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Reaction: Neutrino Capture on Beta decaying nuclei (NCB)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6" name="Oval 38"/>
          <p:cNvSpPr/>
          <p:nvPr/>
        </p:nvSpPr>
        <p:spPr>
          <a:xfrm>
            <a:off x="1838880" y="447732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Oval 39"/>
          <p:cNvSpPr/>
          <p:nvPr/>
        </p:nvSpPr>
        <p:spPr>
          <a:xfrm>
            <a:off x="1630800" y="446760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Oval 40"/>
          <p:cNvSpPr/>
          <p:nvPr/>
        </p:nvSpPr>
        <p:spPr>
          <a:xfrm>
            <a:off x="1703160" y="438516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Oval 41"/>
          <p:cNvSpPr/>
          <p:nvPr/>
        </p:nvSpPr>
        <p:spPr>
          <a:xfrm>
            <a:off x="1792440" y="438516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Oval 42"/>
          <p:cNvSpPr/>
          <p:nvPr/>
        </p:nvSpPr>
        <p:spPr>
          <a:xfrm>
            <a:off x="1747800" y="452484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Oval 43"/>
          <p:cNvSpPr/>
          <p:nvPr/>
        </p:nvSpPr>
        <p:spPr>
          <a:xfrm>
            <a:off x="1792440" y="452484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Oval 44"/>
          <p:cNvSpPr/>
          <p:nvPr/>
        </p:nvSpPr>
        <p:spPr>
          <a:xfrm>
            <a:off x="1792440" y="447732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Oval 45"/>
          <p:cNvSpPr/>
          <p:nvPr/>
        </p:nvSpPr>
        <p:spPr>
          <a:xfrm>
            <a:off x="1729440" y="455040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Oval 46"/>
          <p:cNvSpPr/>
          <p:nvPr/>
        </p:nvSpPr>
        <p:spPr>
          <a:xfrm>
            <a:off x="1703160" y="4477320"/>
            <a:ext cx="871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Oval 47"/>
          <p:cNvSpPr/>
          <p:nvPr/>
        </p:nvSpPr>
        <p:spPr>
          <a:xfrm>
            <a:off x="1792440" y="443124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Oval 48"/>
          <p:cNvSpPr/>
          <p:nvPr/>
        </p:nvSpPr>
        <p:spPr>
          <a:xfrm>
            <a:off x="1792440" y="457092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Oval 49"/>
          <p:cNvSpPr/>
          <p:nvPr/>
        </p:nvSpPr>
        <p:spPr>
          <a:xfrm>
            <a:off x="1658520" y="4385160"/>
            <a:ext cx="871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Oval 50"/>
          <p:cNvSpPr/>
          <p:nvPr/>
        </p:nvSpPr>
        <p:spPr>
          <a:xfrm>
            <a:off x="1667880" y="4551840"/>
            <a:ext cx="871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Oval 51"/>
          <p:cNvSpPr/>
          <p:nvPr/>
        </p:nvSpPr>
        <p:spPr>
          <a:xfrm>
            <a:off x="3325680" y="450252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Oval 52"/>
          <p:cNvSpPr/>
          <p:nvPr/>
        </p:nvSpPr>
        <p:spPr>
          <a:xfrm>
            <a:off x="3117600" y="449316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Oval 53"/>
          <p:cNvSpPr/>
          <p:nvPr/>
        </p:nvSpPr>
        <p:spPr>
          <a:xfrm>
            <a:off x="3189960" y="441072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Oval 54"/>
          <p:cNvSpPr/>
          <p:nvPr/>
        </p:nvSpPr>
        <p:spPr>
          <a:xfrm>
            <a:off x="3279600" y="441072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Oval 55"/>
          <p:cNvSpPr/>
          <p:nvPr/>
        </p:nvSpPr>
        <p:spPr>
          <a:xfrm>
            <a:off x="3234600" y="455040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Oval 56"/>
          <p:cNvSpPr/>
          <p:nvPr/>
        </p:nvSpPr>
        <p:spPr>
          <a:xfrm>
            <a:off x="3281040" y="455040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Oval 57"/>
          <p:cNvSpPr/>
          <p:nvPr/>
        </p:nvSpPr>
        <p:spPr>
          <a:xfrm>
            <a:off x="3281040" y="450252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Oval 58"/>
          <p:cNvSpPr/>
          <p:nvPr/>
        </p:nvSpPr>
        <p:spPr>
          <a:xfrm>
            <a:off x="3216240" y="457560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Oval 59"/>
          <p:cNvSpPr/>
          <p:nvPr/>
        </p:nvSpPr>
        <p:spPr>
          <a:xfrm>
            <a:off x="3189960" y="450252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Oval 60"/>
          <p:cNvSpPr/>
          <p:nvPr/>
        </p:nvSpPr>
        <p:spPr>
          <a:xfrm>
            <a:off x="3279600" y="445680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Oval 61"/>
          <p:cNvSpPr/>
          <p:nvPr/>
        </p:nvSpPr>
        <p:spPr>
          <a:xfrm>
            <a:off x="3281040" y="459648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Oval 62"/>
          <p:cNvSpPr/>
          <p:nvPr/>
        </p:nvSpPr>
        <p:spPr>
          <a:xfrm>
            <a:off x="3145320" y="441072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Oval 63"/>
          <p:cNvSpPr/>
          <p:nvPr/>
        </p:nvSpPr>
        <p:spPr>
          <a:xfrm>
            <a:off x="3154680" y="457740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64"/>
          <p:cNvSpPr/>
          <p:nvPr/>
        </p:nvSpPr>
        <p:spPr>
          <a:xfrm flipV="1">
            <a:off x="3528720" y="4375440"/>
            <a:ext cx="705960" cy="117360"/>
          </a:xfrm>
          <a:prstGeom prst="line">
            <a:avLst/>
          </a:prstGeom>
          <a:ln w="19050">
            <a:solidFill>
              <a:srgbClr val="a5a5a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Text Box 65"/>
          <p:cNvSpPr/>
          <p:nvPr/>
        </p:nvSpPr>
        <p:spPr>
          <a:xfrm>
            <a:off x="4245120" y="4132800"/>
            <a:ext cx="428040" cy="452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38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2379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endParaRPr b="0" lang="en-US" sz="2380" spc="-1" strike="noStrike">
              <a:latin typeface="Arial"/>
            </a:endParaRPr>
          </a:p>
        </p:txBody>
      </p:sp>
      <p:sp>
        <p:nvSpPr>
          <p:cNvPr id="164" name="Line 68"/>
          <p:cNvSpPr/>
          <p:nvPr/>
        </p:nvSpPr>
        <p:spPr>
          <a:xfrm>
            <a:off x="619920" y="4538880"/>
            <a:ext cx="901440" cy="360"/>
          </a:xfrm>
          <a:prstGeom prst="line">
            <a:avLst/>
          </a:prstGeom>
          <a:ln w="28575">
            <a:solidFill>
              <a:srgbClr val="a5a5a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Text Box 71"/>
          <p:cNvSpPr/>
          <p:nvPr/>
        </p:nvSpPr>
        <p:spPr>
          <a:xfrm>
            <a:off x="1324080" y="4783680"/>
            <a:ext cx="804600" cy="35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770" spc="-1" strike="noStrike">
                <a:solidFill>
                  <a:srgbClr val="000000"/>
                </a:solidFill>
                <a:latin typeface="Calibri"/>
                <a:ea typeface="DejaVu Sans"/>
              </a:rPr>
              <a:t>(A, Z)</a:t>
            </a:r>
            <a:endParaRPr b="0" lang="en-US" sz="1770" spc="-1" strike="noStrike">
              <a:latin typeface="Arial"/>
            </a:endParaRPr>
          </a:p>
        </p:txBody>
      </p:sp>
      <p:sp>
        <p:nvSpPr>
          <p:cNvPr id="166" name="Text Box 72"/>
          <p:cNvSpPr/>
          <p:nvPr/>
        </p:nvSpPr>
        <p:spPr>
          <a:xfrm>
            <a:off x="2678760" y="4803120"/>
            <a:ext cx="1278360" cy="35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770" spc="-1" strike="noStrike">
                <a:solidFill>
                  <a:srgbClr val="000000"/>
                </a:solidFill>
                <a:latin typeface="Calibri"/>
                <a:ea typeface="DejaVu Sans"/>
              </a:rPr>
              <a:t>(A, Z + 1)</a:t>
            </a:r>
            <a:endParaRPr b="0" lang="en-US" sz="1770" spc="-1" strike="noStrike">
              <a:latin typeface="Arial"/>
            </a:endParaRPr>
          </a:p>
        </p:txBody>
      </p:sp>
      <p:sp>
        <p:nvSpPr>
          <p:cNvPr id="167" name="AutoShape 36"/>
          <p:cNvSpPr/>
          <p:nvPr/>
        </p:nvSpPr>
        <p:spPr>
          <a:xfrm>
            <a:off x="2269800" y="4532760"/>
            <a:ext cx="537120" cy="138960"/>
          </a:xfrm>
          <a:prstGeom prst="rightArrow">
            <a:avLst>
              <a:gd name="adj1" fmla="val 50000"/>
              <a:gd name="adj2" fmla="val 98314"/>
            </a:avLst>
          </a:prstGeom>
          <a:solidFill>
            <a:srgbClr val="ccffcc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Rettangolo 74"/>
          <p:cNvSpPr/>
          <p:nvPr/>
        </p:nvSpPr>
        <p:spPr>
          <a:xfrm>
            <a:off x="360360" y="3890880"/>
            <a:ext cx="4286880" cy="1585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asellaDiTesto 78"/>
          <p:cNvSpPr/>
          <p:nvPr/>
        </p:nvSpPr>
        <p:spPr>
          <a:xfrm>
            <a:off x="914400" y="3519360"/>
            <a:ext cx="349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NCB event (Signal C</a:t>
            </a: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ν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 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Oval 3"/>
          <p:cNvSpPr/>
          <p:nvPr/>
        </p:nvSpPr>
        <p:spPr>
          <a:xfrm>
            <a:off x="1341360" y="232704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Oval 4"/>
          <p:cNvSpPr/>
          <p:nvPr/>
        </p:nvSpPr>
        <p:spPr>
          <a:xfrm>
            <a:off x="1133280" y="2319120"/>
            <a:ext cx="88920" cy="8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Oval 5"/>
          <p:cNvSpPr/>
          <p:nvPr/>
        </p:nvSpPr>
        <p:spPr>
          <a:xfrm>
            <a:off x="1206000" y="223524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Oval 6"/>
          <p:cNvSpPr/>
          <p:nvPr/>
        </p:nvSpPr>
        <p:spPr>
          <a:xfrm>
            <a:off x="1295280" y="223524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Oval 7"/>
          <p:cNvSpPr/>
          <p:nvPr/>
        </p:nvSpPr>
        <p:spPr>
          <a:xfrm>
            <a:off x="1250640" y="237492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Oval 8"/>
          <p:cNvSpPr/>
          <p:nvPr/>
        </p:nvSpPr>
        <p:spPr>
          <a:xfrm>
            <a:off x="1296720" y="237492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Oval 9"/>
          <p:cNvSpPr/>
          <p:nvPr/>
        </p:nvSpPr>
        <p:spPr>
          <a:xfrm>
            <a:off x="1296720" y="232704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Oval 10"/>
          <p:cNvSpPr/>
          <p:nvPr/>
        </p:nvSpPr>
        <p:spPr>
          <a:xfrm>
            <a:off x="1231920" y="240192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Oval 11"/>
          <p:cNvSpPr/>
          <p:nvPr/>
        </p:nvSpPr>
        <p:spPr>
          <a:xfrm>
            <a:off x="1206000" y="232704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Oval 12"/>
          <p:cNvSpPr/>
          <p:nvPr/>
        </p:nvSpPr>
        <p:spPr>
          <a:xfrm>
            <a:off x="1295280" y="228132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Oval 13"/>
          <p:cNvSpPr/>
          <p:nvPr/>
        </p:nvSpPr>
        <p:spPr>
          <a:xfrm>
            <a:off x="1296720" y="2421000"/>
            <a:ext cx="871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Oval 14"/>
          <p:cNvSpPr/>
          <p:nvPr/>
        </p:nvSpPr>
        <p:spPr>
          <a:xfrm>
            <a:off x="1161360" y="223524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Oval 15"/>
          <p:cNvSpPr/>
          <p:nvPr/>
        </p:nvSpPr>
        <p:spPr>
          <a:xfrm>
            <a:off x="1170360" y="2401920"/>
            <a:ext cx="871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Oval 16"/>
          <p:cNvSpPr/>
          <p:nvPr/>
        </p:nvSpPr>
        <p:spPr>
          <a:xfrm>
            <a:off x="2826720" y="232704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Oval 17"/>
          <p:cNvSpPr/>
          <p:nvPr/>
        </p:nvSpPr>
        <p:spPr>
          <a:xfrm>
            <a:off x="2618640" y="2319120"/>
            <a:ext cx="88920" cy="8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Oval 18"/>
          <p:cNvSpPr/>
          <p:nvPr/>
        </p:nvSpPr>
        <p:spPr>
          <a:xfrm>
            <a:off x="2691360" y="223524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Oval 19"/>
          <p:cNvSpPr/>
          <p:nvPr/>
        </p:nvSpPr>
        <p:spPr>
          <a:xfrm>
            <a:off x="2780640" y="223524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Oval 20"/>
          <p:cNvSpPr/>
          <p:nvPr/>
        </p:nvSpPr>
        <p:spPr>
          <a:xfrm>
            <a:off x="2736000" y="237492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Oval 21"/>
          <p:cNvSpPr/>
          <p:nvPr/>
        </p:nvSpPr>
        <p:spPr>
          <a:xfrm>
            <a:off x="2782080" y="237492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Oval 22"/>
          <p:cNvSpPr/>
          <p:nvPr/>
        </p:nvSpPr>
        <p:spPr>
          <a:xfrm>
            <a:off x="2782080" y="2327040"/>
            <a:ext cx="871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Oval 23"/>
          <p:cNvSpPr/>
          <p:nvPr/>
        </p:nvSpPr>
        <p:spPr>
          <a:xfrm>
            <a:off x="2717280" y="2401920"/>
            <a:ext cx="88920" cy="90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Oval 24"/>
          <p:cNvSpPr/>
          <p:nvPr/>
        </p:nvSpPr>
        <p:spPr>
          <a:xfrm>
            <a:off x="2691360" y="232704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Oval 25"/>
          <p:cNvSpPr/>
          <p:nvPr/>
        </p:nvSpPr>
        <p:spPr>
          <a:xfrm>
            <a:off x="2780640" y="228132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Oval 26"/>
          <p:cNvSpPr/>
          <p:nvPr/>
        </p:nvSpPr>
        <p:spPr>
          <a:xfrm>
            <a:off x="2782080" y="2421000"/>
            <a:ext cx="871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Oval 27"/>
          <p:cNvSpPr/>
          <p:nvPr/>
        </p:nvSpPr>
        <p:spPr>
          <a:xfrm>
            <a:off x="2646360" y="223524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Oval 28"/>
          <p:cNvSpPr/>
          <p:nvPr/>
        </p:nvSpPr>
        <p:spPr>
          <a:xfrm>
            <a:off x="2655720" y="2401920"/>
            <a:ext cx="8892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Line 29"/>
          <p:cNvSpPr/>
          <p:nvPr/>
        </p:nvSpPr>
        <p:spPr>
          <a:xfrm flipV="1">
            <a:off x="2960640" y="1911240"/>
            <a:ext cx="630360" cy="323640"/>
          </a:xfrm>
          <a:prstGeom prst="line">
            <a:avLst/>
          </a:prstGeom>
          <a:ln w="19050">
            <a:solidFill>
              <a:srgbClr val="a5a5a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Line 30"/>
          <p:cNvSpPr/>
          <p:nvPr/>
        </p:nvSpPr>
        <p:spPr>
          <a:xfrm>
            <a:off x="2959200" y="2514240"/>
            <a:ext cx="585360" cy="184320"/>
          </a:xfrm>
          <a:prstGeom prst="line">
            <a:avLst/>
          </a:prstGeom>
          <a:ln w="19050">
            <a:solidFill>
              <a:srgbClr val="a5a5a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Text Box 31"/>
          <p:cNvSpPr/>
          <p:nvPr/>
        </p:nvSpPr>
        <p:spPr>
          <a:xfrm>
            <a:off x="3678480" y="1600200"/>
            <a:ext cx="428040" cy="452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38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2379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endParaRPr b="0" lang="en-US" sz="2380" spc="-1" strike="noStrike">
              <a:latin typeface="Arial"/>
            </a:endParaRPr>
          </a:p>
        </p:txBody>
      </p:sp>
      <p:sp>
        <p:nvSpPr>
          <p:cNvPr id="199" name="Text Box 34"/>
          <p:cNvSpPr/>
          <p:nvPr/>
        </p:nvSpPr>
        <p:spPr>
          <a:xfrm>
            <a:off x="829800" y="2547360"/>
            <a:ext cx="804600" cy="35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770" spc="-1" strike="noStrike">
                <a:solidFill>
                  <a:srgbClr val="000000"/>
                </a:solidFill>
                <a:latin typeface="Calibri"/>
                <a:ea typeface="DejaVu Sans"/>
              </a:rPr>
              <a:t>(A, Z)</a:t>
            </a:r>
            <a:endParaRPr b="0" lang="en-US" sz="1770" spc="-1" strike="noStrike">
              <a:latin typeface="Arial"/>
            </a:endParaRPr>
          </a:p>
        </p:txBody>
      </p:sp>
      <p:sp>
        <p:nvSpPr>
          <p:cNvPr id="200" name="Text Box 35"/>
          <p:cNvSpPr/>
          <p:nvPr/>
        </p:nvSpPr>
        <p:spPr>
          <a:xfrm>
            <a:off x="1936440" y="2612520"/>
            <a:ext cx="1490760" cy="35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770" spc="-1" strike="noStrike">
                <a:solidFill>
                  <a:srgbClr val="000000"/>
                </a:solidFill>
                <a:latin typeface="Calibri"/>
                <a:ea typeface="DejaVu Sans"/>
              </a:rPr>
              <a:t>(A, Z + 1)</a:t>
            </a:r>
            <a:endParaRPr b="0" lang="en-US" sz="1770" spc="-1" strike="noStrike">
              <a:latin typeface="Arial"/>
            </a:endParaRPr>
          </a:p>
        </p:txBody>
      </p:sp>
      <p:sp>
        <p:nvSpPr>
          <p:cNvPr id="201" name="AutoShape 1"/>
          <p:cNvSpPr/>
          <p:nvPr/>
        </p:nvSpPr>
        <p:spPr>
          <a:xfrm>
            <a:off x="1789920" y="2281320"/>
            <a:ext cx="537120" cy="138960"/>
          </a:xfrm>
          <a:prstGeom prst="rightArrow">
            <a:avLst>
              <a:gd name="adj1" fmla="val 50000"/>
              <a:gd name="adj2" fmla="val 98314"/>
            </a:avLst>
          </a:prstGeom>
          <a:solidFill>
            <a:srgbClr val="ccffcc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Rettangolo 75"/>
          <p:cNvSpPr/>
          <p:nvPr/>
        </p:nvSpPr>
        <p:spPr>
          <a:xfrm>
            <a:off x="333360" y="1612080"/>
            <a:ext cx="4286880" cy="1585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Ovale 110"/>
          <p:cNvSpPr/>
          <p:nvPr/>
        </p:nvSpPr>
        <p:spPr>
          <a:xfrm>
            <a:off x="3692520" y="1630800"/>
            <a:ext cx="334440" cy="369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Ovale 111"/>
          <p:cNvSpPr/>
          <p:nvPr/>
        </p:nvSpPr>
        <p:spPr>
          <a:xfrm>
            <a:off x="4296240" y="4168440"/>
            <a:ext cx="334440" cy="3693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"/>
          <p:cNvSpPr/>
          <p:nvPr/>
        </p:nvSpPr>
        <p:spPr>
          <a:xfrm>
            <a:off x="3657600" y="2514600"/>
            <a:ext cx="684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ν</a:t>
            </a:r>
            <a:r>
              <a:rPr b="0" lang="el-GR" sz="1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360360" y="4183560"/>
            <a:ext cx="684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ν</a:t>
            </a:r>
            <a:r>
              <a:rPr b="0" lang="el-GR" sz="1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CasellaDiTesto 1"/>
          <p:cNvSpPr/>
          <p:nvPr/>
        </p:nvSpPr>
        <p:spPr>
          <a:xfrm>
            <a:off x="914400" y="1215360"/>
            <a:ext cx="349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Beta decay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6172200" y="1482480"/>
            <a:ext cx="36558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Atomic tritium (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H) on graphene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Text Box 18"/>
          <p:cNvSpPr/>
          <p:nvPr/>
        </p:nvSpPr>
        <p:spPr>
          <a:xfrm>
            <a:off x="8445240" y="3425400"/>
            <a:ext cx="608040" cy="331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590" spc="-1" strike="noStrike">
                <a:solidFill>
                  <a:srgbClr val="000000"/>
                </a:solidFill>
                <a:latin typeface="Arial"/>
                <a:ea typeface="DejaVu Sans"/>
              </a:rPr>
              <a:t>NCB</a:t>
            </a:r>
            <a:endParaRPr b="0" lang="en-US" sz="1590" spc="-1" strike="noStrike">
              <a:latin typeface="Arial"/>
            </a:endParaRPr>
          </a:p>
        </p:txBody>
      </p:sp>
      <p:sp>
        <p:nvSpPr>
          <p:cNvPr id="210" name="Text Box 5"/>
          <p:cNvSpPr/>
          <p:nvPr/>
        </p:nvSpPr>
        <p:spPr>
          <a:xfrm>
            <a:off x="5146560" y="2868120"/>
            <a:ext cx="1196280" cy="331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590" spc="-1" strike="noStrike">
                <a:solidFill>
                  <a:srgbClr val="000000"/>
                </a:solidFill>
                <a:latin typeface="Arial"/>
                <a:ea typeface="DejaVu Sans"/>
              </a:rPr>
              <a:t>Beta decay</a:t>
            </a:r>
            <a:endParaRPr b="0" lang="en-US" sz="1590" spc="-1" strike="noStrike">
              <a:latin typeface="Arial"/>
            </a:endParaRPr>
          </a:p>
        </p:txBody>
      </p:sp>
      <p:sp>
        <p:nvSpPr>
          <p:cNvPr id="211" name="Text Box 16"/>
          <p:cNvSpPr/>
          <p:nvPr/>
        </p:nvSpPr>
        <p:spPr>
          <a:xfrm>
            <a:off x="7294320" y="5160960"/>
            <a:ext cx="655920" cy="384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940" spc="-1" strike="noStrike">
                <a:solidFill>
                  <a:srgbClr val="000000"/>
                </a:solidFill>
                <a:latin typeface="Calibri"/>
                <a:ea typeface="Noto Sans CJK SC"/>
              </a:rPr>
              <a:t>m</a:t>
            </a:r>
            <a:r>
              <a:rPr b="0" lang="el-GR" sz="1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ν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2" name="Line 7"/>
          <p:cNvSpPr/>
          <p:nvPr/>
        </p:nvSpPr>
        <p:spPr>
          <a:xfrm>
            <a:off x="4919760" y="5086800"/>
            <a:ext cx="513864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8"/>
          <p:cNvSpPr/>
          <p:nvPr/>
        </p:nvSpPr>
        <p:spPr>
          <a:xfrm flipV="1">
            <a:off x="4922280" y="2483280"/>
            <a:ext cx="360" cy="25884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Line 9"/>
          <p:cNvSpPr/>
          <p:nvPr/>
        </p:nvSpPr>
        <p:spPr>
          <a:xfrm>
            <a:off x="6251040" y="3897360"/>
            <a:ext cx="1701000" cy="1134000"/>
          </a:xfrm>
          <a:prstGeom prst="line">
            <a:avLst/>
          </a:prstGeom>
          <a:ln w="38100">
            <a:solidFill>
              <a:srgbClr val="a5a5a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Freeform 14"/>
          <p:cNvSpPr/>
          <p:nvPr/>
        </p:nvSpPr>
        <p:spPr>
          <a:xfrm>
            <a:off x="4922640" y="3020760"/>
            <a:ext cx="2074680" cy="2074680"/>
          </a:xfrm>
          <a:custGeom>
            <a:avLst/>
            <a:gdLst/>
            <a:ahLst/>
            <a:rect l="l" t="t" r="r" b="b"/>
            <a:pathLst>
              <a:path w="726" h="726">
                <a:moveTo>
                  <a:pt x="0" y="0"/>
                </a:moveTo>
                <a:cubicBezTo>
                  <a:pt x="155" y="102"/>
                  <a:pt x="310" y="204"/>
                  <a:pt x="408" y="272"/>
                </a:cubicBezTo>
                <a:cubicBezTo>
                  <a:pt x="506" y="340"/>
                  <a:pt x="545" y="363"/>
                  <a:pt x="590" y="408"/>
                </a:cubicBezTo>
                <a:cubicBezTo>
                  <a:pt x="635" y="453"/>
                  <a:pt x="657" y="492"/>
                  <a:pt x="680" y="545"/>
                </a:cubicBezTo>
                <a:cubicBezTo>
                  <a:pt x="703" y="598"/>
                  <a:pt x="714" y="662"/>
                  <a:pt x="726" y="72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Line 17"/>
          <p:cNvSpPr/>
          <p:nvPr/>
        </p:nvSpPr>
        <p:spPr>
          <a:xfrm>
            <a:off x="6990480" y="5249880"/>
            <a:ext cx="961560" cy="360"/>
          </a:xfrm>
          <a:prstGeom prst="line">
            <a:avLst/>
          </a:prstGeom>
          <a:ln w="28575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Text Box 29"/>
          <p:cNvSpPr/>
          <p:nvPr/>
        </p:nvSpPr>
        <p:spPr>
          <a:xfrm>
            <a:off x="9372600" y="5101560"/>
            <a:ext cx="341280" cy="384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940" spc="-1" strike="noStrike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endParaRPr b="0" lang="en-US" sz="1940" spc="-1" strike="noStrike">
              <a:latin typeface="Arial"/>
            </a:endParaRPr>
          </a:p>
        </p:txBody>
      </p:sp>
      <p:sp>
        <p:nvSpPr>
          <p:cNvPr id="218" name="Freeform 48"/>
          <p:cNvSpPr/>
          <p:nvPr/>
        </p:nvSpPr>
        <p:spPr>
          <a:xfrm>
            <a:off x="8617680" y="3852720"/>
            <a:ext cx="185760" cy="1231920"/>
          </a:xfrm>
          <a:custGeom>
            <a:avLst/>
            <a:gdLst/>
            <a:ahLst/>
            <a:rect l="l" t="t" r="r" b="b"/>
            <a:pathLst>
              <a:path w="90" h="589">
                <a:moveTo>
                  <a:pt x="0" y="589"/>
                </a:moveTo>
                <a:cubicBezTo>
                  <a:pt x="15" y="294"/>
                  <a:pt x="30" y="0"/>
                  <a:pt x="45" y="0"/>
                </a:cubicBezTo>
                <a:cubicBezTo>
                  <a:pt x="60" y="0"/>
                  <a:pt x="83" y="491"/>
                  <a:pt x="90" y="589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Line 55"/>
          <p:cNvSpPr/>
          <p:nvPr/>
        </p:nvSpPr>
        <p:spPr>
          <a:xfrm>
            <a:off x="6987240" y="4687920"/>
            <a:ext cx="1774800" cy="360"/>
          </a:xfrm>
          <a:prstGeom prst="line">
            <a:avLst/>
          </a:prstGeom>
          <a:ln w="28575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Text Box 56"/>
          <p:cNvSpPr/>
          <p:nvPr/>
        </p:nvSpPr>
        <p:spPr>
          <a:xfrm>
            <a:off x="7605000" y="4614120"/>
            <a:ext cx="1198440" cy="384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940" spc="-1" strike="noStrike">
                <a:solidFill>
                  <a:srgbClr val="000000"/>
                </a:solidFill>
                <a:latin typeface="Calibri"/>
                <a:ea typeface="Noto Sans CJK SC"/>
              </a:rPr>
              <a:t>2m</a:t>
            </a:r>
            <a:r>
              <a:rPr b="0" lang="el-GR" sz="1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ν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1" name="Text Box 1"/>
          <p:cNvSpPr/>
          <p:nvPr/>
        </p:nvSpPr>
        <p:spPr>
          <a:xfrm rot="16200000">
            <a:off x="4409280" y="2881800"/>
            <a:ext cx="1016640" cy="680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940" spc="-1" strike="noStrike">
                <a:solidFill>
                  <a:srgbClr val="000000"/>
                </a:solidFill>
                <a:latin typeface="Calibri"/>
                <a:ea typeface="DejaVu Sans"/>
              </a:rPr>
              <a:t>Events</a:t>
            </a:r>
            <a:endParaRPr b="0" lang="en-US" sz="194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940" spc="-1" strike="noStrike">
              <a:latin typeface="Arial"/>
            </a:endParaRPr>
          </a:p>
        </p:txBody>
      </p:sp>
      <p:sp>
        <p:nvSpPr>
          <p:cNvPr id="222" name="CasellaDiTesto 95"/>
          <p:cNvSpPr/>
          <p:nvPr/>
        </p:nvSpPr>
        <p:spPr>
          <a:xfrm>
            <a:off x="5715000" y="2149920"/>
            <a:ext cx="4113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b050"/>
                </a:solidFill>
                <a:latin typeface="Calibri"/>
                <a:ea typeface="DejaVu Sans"/>
              </a:rPr>
              <a:t>Sgn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/</a:t>
            </a:r>
            <a:r>
              <a:rPr b="0" lang="it-IT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Bkg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vs K (kinetic energy)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3" name="Text Box 2"/>
          <p:cNvSpPr/>
          <p:nvPr/>
        </p:nvSpPr>
        <p:spPr>
          <a:xfrm>
            <a:off x="8229600" y="2514600"/>
            <a:ext cx="1598400" cy="69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10 events/yr per 100g </a:t>
            </a:r>
            <a:r>
              <a:rPr b="0" lang="it-IT" sz="20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H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4" name="CasellaDiTesto 101"/>
          <p:cNvSpPr/>
          <p:nvPr/>
        </p:nvSpPr>
        <p:spPr>
          <a:xfrm>
            <a:off x="6019920" y="3371040"/>
            <a:ext cx="1979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3x10</a:t>
            </a:r>
            <a:r>
              <a:rPr b="0" lang="it-IT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16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e</a:t>
            </a:r>
            <a:r>
              <a:rPr b="0" lang="it-IT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/s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46080"/>
            <a:ext cx="9069840" cy="68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PTOLEMY: experimental method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969000" y="1443600"/>
            <a:ext cx="5832000" cy="115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Background rejection-&gt;new EM filter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Very good energy resolution-&gt;TES</a:t>
            </a:r>
            <a:endParaRPr b="0" lang="en-US" sz="2600" spc="-1" strike="noStrike">
              <a:latin typeface="Arial"/>
            </a:endParaRPr>
          </a:p>
        </p:txBody>
      </p:sp>
      <p:grpSp>
        <p:nvGrpSpPr>
          <p:cNvPr id="227" name=""/>
          <p:cNvGrpSpPr/>
          <p:nvPr/>
        </p:nvGrpSpPr>
        <p:grpSpPr>
          <a:xfrm>
            <a:off x="331200" y="1143000"/>
            <a:ext cx="1954800" cy="1356120"/>
            <a:chOff x="331200" y="1143000"/>
            <a:chExt cx="1954800" cy="1356120"/>
          </a:xfrm>
        </p:grpSpPr>
        <p:sp>
          <p:nvSpPr>
            <p:cNvPr id="228" name="Line 1"/>
            <p:cNvSpPr/>
            <p:nvPr/>
          </p:nvSpPr>
          <p:spPr>
            <a:xfrm>
              <a:off x="331200" y="2495520"/>
              <a:ext cx="19548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29" name=""/>
            <p:cNvGrpSpPr/>
            <p:nvPr/>
          </p:nvGrpSpPr>
          <p:grpSpPr>
            <a:xfrm>
              <a:off x="332280" y="1143000"/>
              <a:ext cx="1475280" cy="1356120"/>
              <a:chOff x="332280" y="1143000"/>
              <a:chExt cx="1475280" cy="1356120"/>
            </a:xfrm>
          </p:grpSpPr>
          <p:grpSp>
            <p:nvGrpSpPr>
              <p:cNvPr id="230" name=""/>
              <p:cNvGrpSpPr/>
              <p:nvPr/>
            </p:nvGrpSpPr>
            <p:grpSpPr>
              <a:xfrm>
                <a:off x="332280" y="1143000"/>
                <a:ext cx="1475280" cy="1356120"/>
                <a:chOff x="332280" y="1143000"/>
                <a:chExt cx="1475280" cy="1356120"/>
              </a:xfrm>
            </p:grpSpPr>
            <p:sp>
              <p:nvSpPr>
                <p:cNvPr id="231" name="Line 2"/>
                <p:cNvSpPr/>
                <p:nvPr/>
              </p:nvSpPr>
              <p:spPr>
                <a:xfrm flipV="1">
                  <a:off x="332280" y="1143000"/>
                  <a:ext cx="360" cy="13446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2" name="Line 3"/>
                <p:cNvSpPr/>
                <p:nvPr/>
              </p:nvSpPr>
              <p:spPr>
                <a:xfrm>
                  <a:off x="837720" y="1877760"/>
                  <a:ext cx="646920" cy="588960"/>
                </a:xfrm>
                <a:prstGeom prst="line">
                  <a:avLst/>
                </a:prstGeom>
                <a:ln w="38100">
                  <a:solidFill>
                    <a:srgbClr val="a5a5a5"/>
                  </a:solidFill>
                  <a:prstDash val="dash"/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3" name="Freeform 1"/>
                <p:cNvSpPr/>
                <p:nvPr/>
              </p:nvSpPr>
              <p:spPr>
                <a:xfrm>
                  <a:off x="332280" y="1422360"/>
                  <a:ext cx="788040" cy="1076760"/>
                </a:xfrm>
                <a:custGeom>
                  <a:avLst/>
                  <a:gdLst/>
                  <a:ahLst/>
                  <a:rect l="l" t="t" r="r" b="b"/>
                  <a:pathLst>
                    <a:path w="726" h="726">
                      <a:moveTo>
                        <a:pt x="0" y="0"/>
                      </a:moveTo>
                      <a:cubicBezTo>
                        <a:pt x="155" y="102"/>
                        <a:pt x="310" y="204"/>
                        <a:pt x="408" y="272"/>
                      </a:cubicBezTo>
                      <a:cubicBezTo>
                        <a:pt x="506" y="340"/>
                        <a:pt x="545" y="363"/>
                        <a:pt x="590" y="408"/>
                      </a:cubicBezTo>
                      <a:cubicBezTo>
                        <a:pt x="635" y="453"/>
                        <a:pt x="657" y="492"/>
                        <a:pt x="680" y="545"/>
                      </a:cubicBezTo>
                      <a:cubicBezTo>
                        <a:pt x="703" y="598"/>
                        <a:pt x="714" y="662"/>
                        <a:pt x="726" y="726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4" name="Freeform 2"/>
                <p:cNvSpPr/>
                <p:nvPr/>
              </p:nvSpPr>
              <p:spPr>
                <a:xfrm>
                  <a:off x="1737720" y="1854360"/>
                  <a:ext cx="69840" cy="639360"/>
                </a:xfrm>
                <a:custGeom>
                  <a:avLst/>
                  <a:gdLst/>
                  <a:ahLst/>
                  <a:rect l="l" t="t" r="r" b="b"/>
                  <a:pathLst>
                    <a:path w="90" h="589">
                      <a:moveTo>
                        <a:pt x="0" y="589"/>
                      </a:moveTo>
                      <a:cubicBezTo>
                        <a:pt x="15" y="294"/>
                        <a:pt x="30" y="0"/>
                        <a:pt x="45" y="0"/>
                      </a:cubicBezTo>
                      <a:cubicBezTo>
                        <a:pt x="60" y="0"/>
                        <a:pt x="83" y="491"/>
                        <a:pt x="90" y="589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235" name=""/>
          <p:cNvSpPr/>
          <p:nvPr/>
        </p:nvSpPr>
        <p:spPr>
          <a:xfrm>
            <a:off x="914400" y="734400"/>
            <a:ext cx="18270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If you want: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5306400" y="734400"/>
            <a:ext cx="18270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You need: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2743200" y="1828800"/>
            <a:ext cx="91440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4000" y="46080"/>
            <a:ext cx="9069840" cy="68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PTOLEMY: experimental method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3969000" y="1443600"/>
            <a:ext cx="5832000" cy="115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Background rejection-&gt;new EM filter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Very good energy resolution-&gt;TES</a:t>
            </a:r>
            <a:endParaRPr b="0" lang="en-US" sz="2600" spc="-1" strike="noStrike">
              <a:latin typeface="Arial"/>
            </a:endParaRPr>
          </a:p>
        </p:txBody>
      </p:sp>
      <p:grpSp>
        <p:nvGrpSpPr>
          <p:cNvPr id="240" name=""/>
          <p:cNvGrpSpPr/>
          <p:nvPr/>
        </p:nvGrpSpPr>
        <p:grpSpPr>
          <a:xfrm>
            <a:off x="331200" y="1143000"/>
            <a:ext cx="1954800" cy="1356120"/>
            <a:chOff x="331200" y="1143000"/>
            <a:chExt cx="1954800" cy="1356120"/>
          </a:xfrm>
        </p:grpSpPr>
        <p:sp>
          <p:nvSpPr>
            <p:cNvPr id="241" name="Line 1"/>
            <p:cNvSpPr/>
            <p:nvPr/>
          </p:nvSpPr>
          <p:spPr>
            <a:xfrm>
              <a:off x="331200" y="2495520"/>
              <a:ext cx="19548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42" name=""/>
            <p:cNvGrpSpPr/>
            <p:nvPr/>
          </p:nvGrpSpPr>
          <p:grpSpPr>
            <a:xfrm>
              <a:off x="332280" y="1143000"/>
              <a:ext cx="1475280" cy="1356120"/>
              <a:chOff x="332280" y="1143000"/>
              <a:chExt cx="1475280" cy="1356120"/>
            </a:xfrm>
          </p:grpSpPr>
          <p:grpSp>
            <p:nvGrpSpPr>
              <p:cNvPr id="243" name=""/>
              <p:cNvGrpSpPr/>
              <p:nvPr/>
            </p:nvGrpSpPr>
            <p:grpSpPr>
              <a:xfrm>
                <a:off x="332280" y="1143000"/>
                <a:ext cx="1475280" cy="1356120"/>
                <a:chOff x="332280" y="1143000"/>
                <a:chExt cx="1475280" cy="1356120"/>
              </a:xfrm>
            </p:grpSpPr>
            <p:sp>
              <p:nvSpPr>
                <p:cNvPr id="244" name="Line 2"/>
                <p:cNvSpPr/>
                <p:nvPr/>
              </p:nvSpPr>
              <p:spPr>
                <a:xfrm flipV="1">
                  <a:off x="332280" y="1143000"/>
                  <a:ext cx="360" cy="13446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5" name="Line 3"/>
                <p:cNvSpPr/>
                <p:nvPr/>
              </p:nvSpPr>
              <p:spPr>
                <a:xfrm>
                  <a:off x="837720" y="1877760"/>
                  <a:ext cx="646920" cy="588960"/>
                </a:xfrm>
                <a:prstGeom prst="line">
                  <a:avLst/>
                </a:prstGeom>
                <a:ln w="38100">
                  <a:solidFill>
                    <a:srgbClr val="a5a5a5"/>
                  </a:solidFill>
                  <a:prstDash val="dash"/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6" name="Freeform 1"/>
                <p:cNvSpPr/>
                <p:nvPr/>
              </p:nvSpPr>
              <p:spPr>
                <a:xfrm>
                  <a:off x="332280" y="1422360"/>
                  <a:ext cx="788040" cy="1076760"/>
                </a:xfrm>
                <a:custGeom>
                  <a:avLst/>
                  <a:gdLst/>
                  <a:ahLst/>
                  <a:rect l="l" t="t" r="r" b="b"/>
                  <a:pathLst>
                    <a:path w="726" h="726">
                      <a:moveTo>
                        <a:pt x="0" y="0"/>
                      </a:moveTo>
                      <a:cubicBezTo>
                        <a:pt x="155" y="102"/>
                        <a:pt x="310" y="204"/>
                        <a:pt x="408" y="272"/>
                      </a:cubicBezTo>
                      <a:cubicBezTo>
                        <a:pt x="506" y="340"/>
                        <a:pt x="545" y="363"/>
                        <a:pt x="590" y="408"/>
                      </a:cubicBezTo>
                      <a:cubicBezTo>
                        <a:pt x="635" y="453"/>
                        <a:pt x="657" y="492"/>
                        <a:pt x="680" y="545"/>
                      </a:cubicBezTo>
                      <a:cubicBezTo>
                        <a:pt x="703" y="598"/>
                        <a:pt x="714" y="662"/>
                        <a:pt x="726" y="726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7" name="Freeform 2"/>
                <p:cNvSpPr/>
                <p:nvPr/>
              </p:nvSpPr>
              <p:spPr>
                <a:xfrm>
                  <a:off x="1737720" y="1854360"/>
                  <a:ext cx="69840" cy="639360"/>
                </a:xfrm>
                <a:custGeom>
                  <a:avLst/>
                  <a:gdLst/>
                  <a:ahLst/>
                  <a:rect l="l" t="t" r="r" b="b"/>
                  <a:pathLst>
                    <a:path w="90" h="589">
                      <a:moveTo>
                        <a:pt x="0" y="589"/>
                      </a:moveTo>
                      <a:cubicBezTo>
                        <a:pt x="15" y="294"/>
                        <a:pt x="30" y="0"/>
                        <a:pt x="45" y="0"/>
                      </a:cubicBezTo>
                      <a:cubicBezTo>
                        <a:pt x="60" y="0"/>
                        <a:pt x="83" y="491"/>
                        <a:pt x="90" y="589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7086600" y="3429000"/>
            <a:ext cx="2944440" cy="2207880"/>
          </a:xfrm>
          <a:prstGeom prst="rect">
            <a:avLst/>
          </a:prstGeom>
          <a:ln w="0">
            <a:noFill/>
          </a:ln>
        </p:spPr>
      </p:pic>
      <p:sp>
        <p:nvSpPr>
          <p:cNvPr id="249" name=""/>
          <p:cNvSpPr/>
          <p:nvPr/>
        </p:nvSpPr>
        <p:spPr>
          <a:xfrm>
            <a:off x="914400" y="734400"/>
            <a:ext cx="18270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If you want: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5306400" y="734400"/>
            <a:ext cx="18270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You need: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2743200" y="1828800"/>
            <a:ext cx="91440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"/>
          <p:cNvSpPr/>
          <p:nvPr/>
        </p:nvSpPr>
        <p:spPr>
          <a:xfrm>
            <a:off x="2514600" y="3038400"/>
            <a:ext cx="2685600" cy="38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That means in numbers: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228600" y="3429000"/>
            <a:ext cx="6627600" cy="22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Target: 100g </a:t>
            </a:r>
            <a:r>
              <a:rPr b="0" lang="en-US" sz="22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H on graphene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Filter trigger (aka antenna region):</a:t>
            </a:r>
            <a:br>
              <a:rPr sz="2200"/>
            </a:b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fast meas. for single electron in 100 </a:t>
            </a:r>
            <a:r>
              <a:rPr b="0" lang="en-US" sz="2200" spc="-1" strike="noStrike">
                <a:solidFill>
                  <a:srgbClr val="000000"/>
                </a:solidFill>
                <a:latin typeface="Ubuntu"/>
                <a:ea typeface="Ubuntu"/>
              </a:rPr>
              <a:t>μ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with </a:t>
            </a:r>
            <a:r>
              <a:rPr b="0" lang="en-US" sz="2200" spc="-1" strike="noStrike">
                <a:solidFill>
                  <a:srgbClr val="000000"/>
                </a:solidFill>
                <a:latin typeface="Ubuntu"/>
                <a:ea typeface="Ubuntu"/>
              </a:rPr>
              <a:t>σ</a:t>
            </a:r>
            <a:r>
              <a:rPr b="0" lang="en-US" sz="2200" spc="-1" strike="noStrike" baseline="-8000">
                <a:solidFill>
                  <a:srgbClr val="000000"/>
                </a:solidFill>
                <a:latin typeface="Arial"/>
                <a:ea typeface="Ubuntu"/>
              </a:rPr>
              <a:t>E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Ubuntu"/>
              </a:rPr>
              <a:t>=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10eV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TES:</a:t>
            </a:r>
            <a:r>
              <a:rPr b="0" lang="en-US" sz="2200" spc="-1" strike="noStrike">
                <a:solidFill>
                  <a:srgbClr val="000000"/>
                </a:solidFill>
                <a:latin typeface="Ubuntu"/>
                <a:ea typeface="Ubuntu"/>
              </a:rPr>
              <a:t>σ</a:t>
            </a:r>
            <a:r>
              <a:rPr b="0" lang="en-US" sz="2200" spc="-1" strike="noStrike" baseline="-8000">
                <a:solidFill>
                  <a:srgbClr val="000000"/>
                </a:solidFill>
                <a:latin typeface="Arial"/>
                <a:ea typeface="Ubuntu"/>
              </a:rPr>
              <a:t>E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Ubuntu"/>
              </a:rPr>
              <a:t>=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50meV 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875600" y="0"/>
            <a:ext cx="5438520" cy="68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PTOLEMY concept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rcRect l="4534" t="11718" r="13819" b="14624"/>
          <a:stretch/>
        </p:blipFill>
        <p:spPr>
          <a:xfrm>
            <a:off x="-20880" y="2446920"/>
            <a:ext cx="10078200" cy="3222720"/>
          </a:xfrm>
          <a:prstGeom prst="rect">
            <a:avLst/>
          </a:prstGeom>
          <a:ln w="0">
            <a:noFill/>
          </a:ln>
        </p:spPr>
      </p:pic>
      <p:sp>
        <p:nvSpPr>
          <p:cNvPr id="256" name=""/>
          <p:cNvSpPr/>
          <p:nvPr/>
        </p:nvSpPr>
        <p:spPr>
          <a:xfrm>
            <a:off x="436320" y="1774440"/>
            <a:ext cx="159840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Atomic tritium target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3856680" y="1774800"/>
            <a:ext cx="159840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Injection to magnet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5620680" y="1774800"/>
            <a:ext cx="159840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RF antenna region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7780680" y="1774800"/>
            <a:ext cx="9788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filter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9004680" y="1810800"/>
            <a:ext cx="728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664920" y="2460240"/>
            <a:ext cx="360" cy="1143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"/>
          <p:cNvSpPr/>
          <p:nvPr/>
        </p:nvSpPr>
        <p:spPr>
          <a:xfrm>
            <a:off x="4779720" y="2231640"/>
            <a:ext cx="228600" cy="16002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"/>
          <p:cNvSpPr/>
          <p:nvPr/>
        </p:nvSpPr>
        <p:spPr>
          <a:xfrm>
            <a:off x="6608520" y="2231640"/>
            <a:ext cx="360" cy="18288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"/>
          <p:cNvSpPr/>
          <p:nvPr/>
        </p:nvSpPr>
        <p:spPr>
          <a:xfrm>
            <a:off x="7980120" y="2003040"/>
            <a:ext cx="457200" cy="20574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"/>
          <p:cNvSpPr/>
          <p:nvPr/>
        </p:nvSpPr>
        <p:spPr>
          <a:xfrm>
            <a:off x="9123120" y="2231640"/>
            <a:ext cx="228600" cy="16002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66" name="" descr=""/>
          <p:cNvPicPr/>
          <p:nvPr/>
        </p:nvPicPr>
        <p:blipFill>
          <a:blip r:embed="rId2"/>
          <a:stretch/>
        </p:blipFill>
        <p:spPr>
          <a:xfrm>
            <a:off x="5029200" y="884160"/>
            <a:ext cx="4725000" cy="660600"/>
          </a:xfrm>
          <a:prstGeom prst="rect">
            <a:avLst/>
          </a:prstGeom>
          <a:ln w="0">
            <a:noFill/>
          </a:ln>
        </p:spPr>
      </p:pic>
      <p:sp>
        <p:nvSpPr>
          <p:cNvPr id="267" name=""/>
          <p:cNvSpPr/>
          <p:nvPr/>
        </p:nvSpPr>
        <p:spPr>
          <a:xfrm>
            <a:off x="893520" y="1545840"/>
            <a:ext cx="8458200" cy="360"/>
          </a:xfrm>
          <a:prstGeom prst="line">
            <a:avLst/>
          </a:prstGeom>
          <a:ln w="0"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"/>
          <p:cNvSpPr/>
          <p:nvPr/>
        </p:nvSpPr>
        <p:spPr>
          <a:xfrm>
            <a:off x="2286000" y="1143000"/>
            <a:ext cx="68472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Ubuntu"/>
                <a:ea typeface="Ubuntu"/>
              </a:rPr>
              <a:t>Δ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Ubuntu"/>
              </a:rPr>
              <a:t>V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360" y="685800"/>
            <a:ext cx="10079280" cy="5038920"/>
          </a:xfrm>
          <a:prstGeom prst="rect">
            <a:avLst/>
          </a:prstGeom>
          <a:ln w="0">
            <a:noFill/>
          </a:ln>
        </p:spPr>
      </p:pic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69840" cy="68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latin typeface="Arial"/>
              </a:rPr>
              <a:t>PTOLEMY demonstrator @ LNGS by next year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1828800" y="998640"/>
            <a:ext cx="159840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Atomic tritium target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6001560" y="783360"/>
            <a:ext cx="159840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RF antenna region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7837560" y="2259360"/>
            <a:ext cx="9788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filter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8185680" y="4114800"/>
            <a:ext cx="7286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2743200" y="1371600"/>
            <a:ext cx="457200" cy="2286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"/>
          <p:cNvSpPr/>
          <p:nvPr/>
        </p:nvSpPr>
        <p:spPr>
          <a:xfrm flipH="1">
            <a:off x="5029200" y="1371600"/>
            <a:ext cx="1371600" cy="6858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"/>
          <p:cNvSpPr/>
          <p:nvPr/>
        </p:nvSpPr>
        <p:spPr>
          <a:xfrm flipH="1">
            <a:off x="5715000" y="2514600"/>
            <a:ext cx="2286000" cy="4572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"/>
          <p:cNvSpPr/>
          <p:nvPr/>
        </p:nvSpPr>
        <p:spPr>
          <a:xfrm flipH="1" flipV="1">
            <a:off x="7086600" y="3657600"/>
            <a:ext cx="1099080" cy="6858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6000" y="-2520"/>
            <a:ext cx="5209200" cy="68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PTOLEMY:LNGS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72360" y="914400"/>
            <a:ext cx="7012440" cy="457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Test electron trap (antenna region RF measurement)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EM filter test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Ultra stable HV (crucial for TES measurement)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TES for electrons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Electron gun for electron dynamics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Experiment simulation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Demonstrator will be at LNGS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7543800" y="1546920"/>
            <a:ext cx="2534400" cy="18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Marcello Messina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Alfredo Cocco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Nicola Rossi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Nicola D’Ambrosio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Alfredo Ferella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Andrei Puiu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Federico Virzi(PhD)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7772400" y="1025280"/>
            <a:ext cx="20556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LNGS Group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 rot="19211400">
            <a:off x="106920" y="624960"/>
            <a:ext cx="64872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now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 rot="19211400">
            <a:off x="143280" y="2136960"/>
            <a:ext cx="64872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now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 rot="19211400">
            <a:off x="143280" y="2676960"/>
            <a:ext cx="64872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now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 rot="19211400">
            <a:off x="2259000" y="1711440"/>
            <a:ext cx="84384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 rot="19211400">
            <a:off x="5175360" y="3187440"/>
            <a:ext cx="84384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 rot="19211400">
            <a:off x="179280" y="3756960"/>
            <a:ext cx="64872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now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2057400" y="4343400"/>
            <a:ext cx="360" cy="6858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552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"/>
          <p:cNvSpPr/>
          <p:nvPr/>
        </p:nvSpPr>
        <p:spPr>
          <a:xfrm>
            <a:off x="228600" y="371520"/>
            <a:ext cx="52567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  <a:ea typeface="DejaVu Sans"/>
              </a:rPr>
              <a:t>BACKUP SLIDES</a:t>
            </a:r>
            <a:endParaRPr b="0" lang="en-US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2024-01-30T11:06:28Z</dcterms:created>
  <dc:creator/>
  <dc:description/>
  <dc:language>en-US</dc:language>
  <cp:lastModifiedBy/>
  <dcterms:modified xsi:type="dcterms:W3CDTF">2024-02-04T14:41:04Z</dcterms:modified>
  <cp:revision>16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