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08" r:id="rId1"/>
  </p:sldMasterIdLst>
  <p:notesMasterIdLst>
    <p:notesMasterId r:id="rId17"/>
  </p:notesMasterIdLst>
  <p:sldIdLst>
    <p:sldId id="256" r:id="rId2"/>
    <p:sldId id="289" r:id="rId3"/>
    <p:sldId id="332" r:id="rId4"/>
    <p:sldId id="317" r:id="rId5"/>
    <p:sldId id="318" r:id="rId6"/>
    <p:sldId id="336" r:id="rId7"/>
    <p:sldId id="313" r:id="rId8"/>
    <p:sldId id="346" r:id="rId9"/>
    <p:sldId id="319" r:id="rId10"/>
    <p:sldId id="325" r:id="rId11"/>
    <p:sldId id="347" r:id="rId12"/>
    <p:sldId id="266" r:id="rId13"/>
    <p:sldId id="326" r:id="rId14"/>
    <p:sldId id="270" r:id="rId15"/>
    <p:sldId id="316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5" autoAdjust="0"/>
    <p:restoredTop sz="94683" autoAdjust="0"/>
  </p:normalViewPr>
  <p:slideViewPr>
    <p:cSldViewPr>
      <p:cViewPr varScale="1">
        <p:scale>
          <a:sx n="95" d="100"/>
          <a:sy n="95" d="100"/>
        </p:scale>
        <p:origin x="226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4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C0651-03E2-43E2-BE2C-76B860C27B0E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BA998-1798-4510-9D4A-FE15C62D4C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6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BA998-1798-4510-9D4A-FE15C62D4CC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90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蓄積したデバイス→ 事象解析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E5A36-5F69-4B78-8616-F99E36CB396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ja-JP"/>
              <a:t>14aSG-1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52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4680" y="5883275"/>
            <a:ext cx="551167" cy="365125"/>
          </a:xfrm>
        </p:spPr>
        <p:txBody>
          <a:bodyPr/>
          <a:lstStyle/>
          <a:p>
            <a:fld id="{7501100C-2162-452D-B944-7000D75A7B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7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FF01E-F139-4F4E-BC04-C589CC411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64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FF01E-F139-4F4E-BC04-C589CC411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9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FF01E-F139-4F4E-BC04-C589CC411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63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FF01E-F139-4F4E-BC04-C589CC411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8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FF01E-F139-4F4E-BC04-C589CC411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04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FF01E-F139-4F4E-BC04-C589CC411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64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7B574-20F1-49B9-98C6-B313A90744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4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7B64-CEDD-4CEB-9E4B-DA767863D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6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328" y="5949280"/>
            <a:ext cx="551167" cy="365125"/>
          </a:xfrm>
        </p:spPr>
        <p:txBody>
          <a:bodyPr/>
          <a:lstStyle/>
          <a:p>
            <a:fld id="{58FA6325-513E-43A7-A431-B95586F92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2C8A-A781-40B2-BAB8-1A5F3DE236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1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560BB-4764-4886-A962-B34F3EAD1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7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7371-8501-451A-BDB7-C29492B168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7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9174-68A1-4459-8610-72DFFB76C1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8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1F36-25DF-475A-A703-B6EA24AF26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8E35-7289-4A52-A68B-D7C083C3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8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Blois2022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E79A-BE5F-4A7F-B40B-A74FE5540D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Blois2022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E1FF01E-F139-4F4E-BC04-C589CC411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4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ature.com/articles/s41598-023-32626-0#article-info" TargetMode="Externa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news-dm.lngs.infn.it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arxiv.org/pdf/1604.0419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48550/arXiv.2304.03645" TargetMode="Externa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jpg"/><Relationship Id="rId17" Type="http://schemas.openxmlformats.org/officeDocument/2006/relationships/image" Target="../media/image43.png"/><Relationship Id="rId2" Type="http://schemas.openxmlformats.org/officeDocument/2006/relationships/image" Target="../media/image28.jpg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1896" y="2485562"/>
            <a:ext cx="7968208" cy="126934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Directional dark matter search with nuclear emulsions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1664" y="4277401"/>
            <a:ext cx="6400800" cy="1752600"/>
          </a:xfrm>
        </p:spPr>
        <p:txBody>
          <a:bodyPr/>
          <a:lstStyle/>
          <a:p>
            <a:pPr algn="ctr"/>
            <a:r>
              <a:rPr lang="en-US" sz="2800" i="1" dirty="0"/>
              <a:t>Valeri </a:t>
            </a:r>
            <a:r>
              <a:rPr lang="en-US" sz="2800" i="1" dirty="0" err="1"/>
              <a:t>Tioukov</a:t>
            </a:r>
            <a:r>
              <a:rPr lang="en-US" sz="2800" i="1" dirty="0"/>
              <a:t> </a:t>
            </a:r>
          </a:p>
          <a:p>
            <a:pPr algn="ctr"/>
            <a:r>
              <a:rPr lang="en-US" sz="2800" i="1" dirty="0"/>
              <a:t>INFN Napoli</a:t>
            </a:r>
          </a:p>
          <a:p>
            <a:pPr algn="ctr"/>
            <a:r>
              <a:rPr lang="en-US" sz="2800" dirty="0"/>
              <a:t>NEWSdm collaboration</a:t>
            </a:r>
          </a:p>
        </p:txBody>
      </p:sp>
      <p:pic>
        <p:nvPicPr>
          <p:cNvPr id="4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424" y="-44613"/>
            <a:ext cx="2789445" cy="1944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F8E5DF-627A-487F-9370-067C1B4F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1856" y="5605066"/>
            <a:ext cx="551167" cy="365125"/>
          </a:xfrm>
        </p:spPr>
        <p:txBody>
          <a:bodyPr/>
          <a:lstStyle/>
          <a:p>
            <a:fld id="{B95F1F36-25DF-475A-A703-B6EA24AF26D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テキスト ボックス 8">
            <a:extLst>
              <a:ext uri="{FF2B5EF4-FFF2-40B4-BE49-F238E27FC236}">
                <a16:creationId xmlns:a16="http://schemas.microsoft.com/office/drawing/2014/main" id="{79F4B410-2488-4130-BADF-DB30118D3AC1}"/>
              </a:ext>
            </a:extLst>
          </p:cNvPr>
          <p:cNvSpPr txBox="1"/>
          <p:nvPr/>
        </p:nvSpPr>
        <p:spPr>
          <a:xfrm>
            <a:off x="897184" y="3764665"/>
            <a:ext cx="145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latin typeface="Symbol" panose="05050102010706020507" pitchFamily="18" charset="2"/>
              </a:rPr>
              <a:t>g</a:t>
            </a:r>
            <a:r>
              <a:rPr lang="en-US" altLang="ja-JP" dirty="0"/>
              <a:t>-ray</a:t>
            </a:r>
            <a:r>
              <a:rPr lang="ja-JP" altLang="en-US" dirty="0"/>
              <a:t> </a:t>
            </a:r>
            <a:r>
              <a:rPr lang="en-US" altLang="ja-JP" dirty="0"/>
              <a:t>(</a:t>
            </a:r>
            <a:r>
              <a:rPr lang="en-US" altLang="ja-JP" dirty="0">
                <a:latin typeface="Symbol" panose="05050102010706020507" pitchFamily="18" charset="2"/>
              </a:rPr>
              <a:t>b</a:t>
            </a:r>
            <a:r>
              <a:rPr lang="en-US" altLang="ja-JP" dirty="0"/>
              <a:t>-ray)</a:t>
            </a:r>
            <a:endParaRPr kumimoji="1" lang="ja-JP" altLang="en-US" dirty="0"/>
          </a:p>
        </p:txBody>
      </p:sp>
      <p:sp>
        <p:nvSpPr>
          <p:cNvPr id="4" name="角丸四角形 9">
            <a:extLst>
              <a:ext uri="{FF2B5EF4-FFF2-40B4-BE49-F238E27FC236}">
                <a16:creationId xmlns:a16="http://schemas.microsoft.com/office/drawing/2014/main" id="{6E2F136E-F176-4F61-948E-50F09401C270}"/>
              </a:ext>
            </a:extLst>
          </p:cNvPr>
          <p:cNvSpPr/>
          <p:nvPr/>
        </p:nvSpPr>
        <p:spPr>
          <a:xfrm>
            <a:off x="334779" y="3762343"/>
            <a:ext cx="5295451" cy="2524128"/>
          </a:xfrm>
          <a:prstGeom prst="roundRect">
            <a:avLst>
              <a:gd name="adj" fmla="val 103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5" name="テキスト ボックス 43">
            <a:extLst>
              <a:ext uri="{FF2B5EF4-FFF2-40B4-BE49-F238E27FC236}">
                <a16:creationId xmlns:a16="http://schemas.microsoft.com/office/drawing/2014/main" id="{BA86D832-A242-42C4-BACE-6CC9365C0CBF}"/>
              </a:ext>
            </a:extLst>
          </p:cNvPr>
          <p:cNvSpPr txBox="1"/>
          <p:nvPr/>
        </p:nvSpPr>
        <p:spPr>
          <a:xfrm>
            <a:off x="169862" y="3184210"/>
            <a:ext cx="247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>
                <a:solidFill>
                  <a:srgbClr val="0070C0"/>
                </a:solidFill>
              </a:rPr>
              <a:t>Clearly distinguishable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6" name="正方形/長方形 14">
            <a:extLst>
              <a:ext uri="{FF2B5EF4-FFF2-40B4-BE49-F238E27FC236}">
                <a16:creationId xmlns:a16="http://schemas.microsoft.com/office/drawing/2014/main" id="{E89EEC77-E99D-47FA-BC65-E0867C0F835C}"/>
              </a:ext>
            </a:extLst>
          </p:cNvPr>
          <p:cNvSpPr/>
          <p:nvPr/>
        </p:nvSpPr>
        <p:spPr>
          <a:xfrm>
            <a:off x="5804377" y="4275651"/>
            <a:ext cx="6217761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b="1" dirty="0">
                <a:solidFill>
                  <a:srgbClr val="FF0000"/>
                </a:solidFill>
              </a:rPr>
              <a:t>There is no background in sub-MeV region </a:t>
            </a:r>
            <a:r>
              <a:rPr lang="en-US" altLang="ja-JP" sz="2000" b="1" dirty="0"/>
              <a:t>(2 ~ 14 </a:t>
            </a:r>
            <a:r>
              <a:rPr lang="en-US" altLang="ja-JP" sz="2000" b="1" dirty="0">
                <a:latin typeface="Symbol" panose="05050102010706020507" pitchFamily="18" charset="2"/>
              </a:rPr>
              <a:t>m</a:t>
            </a:r>
            <a:r>
              <a:rPr lang="en-US" altLang="ja-JP" sz="2000" b="1" dirty="0"/>
              <a:t>m </a:t>
            </a:r>
            <a:r>
              <a:rPr lang="en-US" altLang="ja-JP" sz="2000" b="1" dirty="0">
                <a:sym typeface="Wingdings" panose="05000000000000000000" pitchFamily="2" charset="2"/>
              </a:rPr>
              <a:t> 0.25 ~ 1 MeV in proton energy</a:t>
            </a:r>
            <a:r>
              <a:rPr lang="en-US" altLang="ja-JP" sz="2000" b="1" dirty="0"/>
              <a:t>)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ja-JP" sz="20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b="1" dirty="0"/>
              <a:t>MeV region can be analyzed excluding single-</a:t>
            </a:r>
            <a:r>
              <a:rPr lang="en-US" altLang="ja-JP" sz="2000" b="1" dirty="0">
                <a:latin typeface="Symbol" panose="05050102010706020507" pitchFamily="18" charset="2"/>
              </a:rPr>
              <a:t>a</a:t>
            </a:r>
            <a:r>
              <a:rPr lang="en-US" altLang="ja-JP" sz="2000" b="1" dirty="0"/>
              <a:t> (especially </a:t>
            </a:r>
            <a:r>
              <a:rPr lang="en-US" altLang="ja-JP" sz="2000" b="1" baseline="30000" dirty="0"/>
              <a:t>210</a:t>
            </a:r>
            <a:r>
              <a:rPr lang="en-US" altLang="ja-JP" sz="2000" b="1" dirty="0"/>
              <a:t>Po peak around 24</a:t>
            </a:r>
            <a:r>
              <a:rPr lang="en-US" altLang="ja-JP" sz="2000" b="1" dirty="0">
                <a:latin typeface="Symbol" panose="05050102010706020507" pitchFamily="18" charset="2"/>
              </a:rPr>
              <a:t>m</a:t>
            </a:r>
            <a:r>
              <a:rPr lang="en-US" altLang="ja-JP" sz="2000" b="1" dirty="0"/>
              <a:t>m)</a:t>
            </a:r>
          </a:p>
        </p:txBody>
      </p:sp>
      <p:sp>
        <p:nvSpPr>
          <p:cNvPr id="7" name="テキスト ボックス 19">
            <a:extLst>
              <a:ext uri="{FF2B5EF4-FFF2-40B4-BE49-F238E27FC236}">
                <a16:creationId xmlns:a16="http://schemas.microsoft.com/office/drawing/2014/main" id="{913CFBBB-A4A2-47F4-8D9F-30DFABA51D55}"/>
              </a:ext>
            </a:extLst>
          </p:cNvPr>
          <p:cNvSpPr txBox="1"/>
          <p:nvPr/>
        </p:nvSpPr>
        <p:spPr>
          <a:xfrm>
            <a:off x="2760707" y="4058010"/>
            <a:ext cx="2634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/>
              <a:t>Exposed 5x10</a:t>
            </a:r>
            <a:r>
              <a:rPr lang="en-US" altLang="ja-JP" baseline="30000" dirty="0"/>
              <a:t>7</a:t>
            </a:r>
            <a:r>
              <a:rPr lang="en-US" altLang="ja-JP" dirty="0">
                <a:latin typeface="Symbol" panose="05050102010706020507" pitchFamily="18" charset="2"/>
              </a:rPr>
              <a:t> g</a:t>
            </a:r>
            <a:r>
              <a:rPr lang="en-US" altLang="ja-JP" dirty="0"/>
              <a:t>-ray/cm</a:t>
            </a:r>
            <a:r>
              <a:rPr lang="en-US" altLang="ja-JP" baseline="30000" dirty="0"/>
              <a:t>2</a:t>
            </a:r>
            <a:r>
              <a:rPr lang="en-US" altLang="ja-JP" dirty="0"/>
              <a:t> from </a:t>
            </a:r>
            <a:r>
              <a:rPr kumimoji="1" lang="en-US" altLang="ja-JP" baseline="30000" dirty="0"/>
              <a:t>241</a:t>
            </a:r>
            <a:r>
              <a:rPr kumimoji="1" lang="en-US" altLang="ja-JP" dirty="0"/>
              <a:t>Am</a:t>
            </a:r>
          </a:p>
          <a:p>
            <a:pPr algn="ctr"/>
            <a:r>
              <a:rPr lang="en-US" altLang="ja-JP" dirty="0"/>
              <a:t>(5 years accumulation of environmental </a:t>
            </a:r>
            <a:r>
              <a:rPr lang="en-US" altLang="ja-JP" dirty="0">
                <a:latin typeface="Symbol" panose="05050102010706020507" pitchFamily="18" charset="2"/>
              </a:rPr>
              <a:t>g</a:t>
            </a:r>
            <a:r>
              <a:rPr lang="en-US" altLang="ja-JP" dirty="0"/>
              <a:t>-ray)</a:t>
            </a:r>
            <a:endParaRPr kumimoji="1" lang="ja-JP" altLang="en-US" dirty="0"/>
          </a:p>
        </p:txBody>
      </p:sp>
      <p:sp>
        <p:nvSpPr>
          <p:cNvPr id="8" name="角丸四角形 46">
            <a:extLst>
              <a:ext uri="{FF2B5EF4-FFF2-40B4-BE49-F238E27FC236}">
                <a16:creationId xmlns:a16="http://schemas.microsoft.com/office/drawing/2014/main" id="{076A9FEB-AE00-4372-8789-9E8CABECB1C3}"/>
              </a:ext>
            </a:extLst>
          </p:cNvPr>
          <p:cNvSpPr/>
          <p:nvPr/>
        </p:nvSpPr>
        <p:spPr>
          <a:xfrm>
            <a:off x="5804377" y="188063"/>
            <a:ext cx="5934924" cy="3703708"/>
          </a:xfrm>
          <a:prstGeom prst="roundRect">
            <a:avLst>
              <a:gd name="adj" fmla="val 103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9" name="テキスト ボックス 49">
            <a:extLst>
              <a:ext uri="{FF2B5EF4-FFF2-40B4-BE49-F238E27FC236}">
                <a16:creationId xmlns:a16="http://schemas.microsoft.com/office/drawing/2014/main" id="{67260779-160D-4163-BE05-FA52A9067883}"/>
              </a:ext>
            </a:extLst>
          </p:cNvPr>
          <p:cNvSpPr txBox="1"/>
          <p:nvPr/>
        </p:nvSpPr>
        <p:spPr>
          <a:xfrm>
            <a:off x="3846542" y="1060622"/>
            <a:ext cx="175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b="1" dirty="0">
                <a:solidFill>
                  <a:srgbClr val="0070C0"/>
                </a:solidFill>
              </a:rPr>
              <a:t>Topological or Range cut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cxnSp>
        <p:nvCxnSpPr>
          <p:cNvPr id="10" name="直線矢印コネクタ 52">
            <a:extLst>
              <a:ext uri="{FF2B5EF4-FFF2-40B4-BE49-F238E27FC236}">
                <a16:creationId xmlns:a16="http://schemas.microsoft.com/office/drawing/2014/main" id="{10B70BBD-BA2E-491A-BC9C-E55DBBED9B26}"/>
              </a:ext>
            </a:extLst>
          </p:cNvPr>
          <p:cNvCxnSpPr>
            <a:cxnSpLocks/>
          </p:cNvCxnSpPr>
          <p:nvPr/>
        </p:nvCxnSpPr>
        <p:spPr>
          <a:xfrm rot="5400000" flipH="1">
            <a:off x="6979564" y="137947"/>
            <a:ext cx="0" cy="20160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53">
            <a:extLst>
              <a:ext uri="{FF2B5EF4-FFF2-40B4-BE49-F238E27FC236}">
                <a16:creationId xmlns:a16="http://schemas.microsoft.com/office/drawing/2014/main" id="{21EC2EE6-A25B-4028-8D75-B1B022A1A2E3}"/>
              </a:ext>
            </a:extLst>
          </p:cNvPr>
          <p:cNvSpPr txBox="1"/>
          <p:nvPr/>
        </p:nvSpPr>
        <p:spPr>
          <a:xfrm>
            <a:off x="7068797" y="1199156"/>
            <a:ext cx="85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>
                <a:solidFill>
                  <a:schemeClr val="bg1"/>
                </a:solidFill>
              </a:rPr>
              <a:t>50</a:t>
            </a:r>
            <a:r>
              <a:rPr kumimoji="1" lang="en-US" altLang="ja-JP" b="1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b="1" dirty="0">
                <a:solidFill>
                  <a:schemeClr val="bg1"/>
                </a:solidFill>
              </a:rPr>
              <a:t>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2" name="タイトル 14">
            <a:extLst>
              <a:ext uri="{FF2B5EF4-FFF2-40B4-BE49-F238E27FC236}">
                <a16:creationId xmlns:a16="http://schemas.microsoft.com/office/drawing/2014/main" id="{51F26A16-9F32-43ED-AEEB-99EBF65F52DA}"/>
              </a:ext>
            </a:extLst>
          </p:cNvPr>
          <p:cNvSpPr>
            <a:spLocks noGrp="1"/>
          </p:cNvSpPr>
          <p:nvPr/>
        </p:nvSpPr>
        <p:spPr>
          <a:xfrm>
            <a:off x="429520" y="-27384"/>
            <a:ext cx="114382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/>
              <a:t>NIT as a Neutron Detector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  <p:sp>
        <p:nvSpPr>
          <p:cNvPr id="13" name="正方形/長方形 28">
            <a:extLst>
              <a:ext uri="{FF2B5EF4-FFF2-40B4-BE49-F238E27FC236}">
                <a16:creationId xmlns:a16="http://schemas.microsoft.com/office/drawing/2014/main" id="{86B7ABD1-1BB5-4F17-AE3A-9E74E9683F9B}"/>
              </a:ext>
            </a:extLst>
          </p:cNvPr>
          <p:cNvSpPr/>
          <p:nvPr/>
        </p:nvSpPr>
        <p:spPr>
          <a:xfrm>
            <a:off x="8333052" y="-10832"/>
            <a:ext cx="7924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>
                <a:latin typeface="Symbol" panose="05050102010706020507" pitchFamily="18" charset="2"/>
              </a:rPr>
              <a:t>a</a:t>
            </a:r>
            <a:r>
              <a:rPr lang="en-US" altLang="ja-JP" dirty="0"/>
              <a:t>-ray</a:t>
            </a:r>
          </a:p>
        </p:txBody>
      </p:sp>
      <p:sp>
        <p:nvSpPr>
          <p:cNvPr id="14" name="テキスト ボックス 29">
            <a:extLst>
              <a:ext uri="{FF2B5EF4-FFF2-40B4-BE49-F238E27FC236}">
                <a16:creationId xmlns:a16="http://schemas.microsoft.com/office/drawing/2014/main" id="{FC4EC168-7EF9-4676-90AE-11775EA38EBF}"/>
              </a:ext>
            </a:extLst>
          </p:cNvPr>
          <p:cNvSpPr txBox="1"/>
          <p:nvPr/>
        </p:nvSpPr>
        <p:spPr>
          <a:xfrm>
            <a:off x="6103495" y="340015"/>
            <a:ext cx="242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 err="1"/>
              <a:t>Th</a:t>
            </a:r>
            <a:r>
              <a:rPr lang="en-US" altLang="ja-JP" b="1" dirty="0"/>
              <a:t> star (</a:t>
            </a:r>
            <a:r>
              <a:rPr lang="en-US" altLang="ja-JP" b="1" baseline="30000" dirty="0"/>
              <a:t>228</a:t>
            </a:r>
            <a:r>
              <a:rPr lang="en-US" altLang="ja-JP" b="1" dirty="0"/>
              <a:t>Th </a:t>
            </a:r>
            <a:r>
              <a:rPr lang="en-US" altLang="ja-JP" b="1" dirty="0">
                <a:sym typeface="Wingdings" panose="05000000000000000000" pitchFamily="2" charset="2"/>
              </a:rPr>
              <a:t></a:t>
            </a:r>
            <a:r>
              <a:rPr lang="ja-JP" altLang="en-US" b="1" dirty="0">
                <a:sym typeface="Wingdings" panose="05000000000000000000" pitchFamily="2" charset="2"/>
              </a:rPr>
              <a:t> </a:t>
            </a:r>
            <a:r>
              <a:rPr lang="en-US" altLang="ja-JP" b="1" baseline="30000" dirty="0"/>
              <a:t>208</a:t>
            </a:r>
            <a:r>
              <a:rPr lang="en-US" altLang="ja-JP" b="1" dirty="0"/>
              <a:t>Pb)</a:t>
            </a:r>
            <a:endParaRPr kumimoji="1" lang="ja-JP" altLang="en-US" b="1" dirty="0"/>
          </a:p>
        </p:txBody>
      </p:sp>
      <p:pic>
        <p:nvPicPr>
          <p:cNvPr id="15" name="図 38">
            <a:extLst>
              <a:ext uri="{FF2B5EF4-FFF2-40B4-BE49-F238E27FC236}">
                <a16:creationId xmlns:a16="http://schemas.microsoft.com/office/drawing/2014/main" id="{76FF711E-88C0-4BA9-A2D1-03A9524F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7" t="47422" r="62063" b="46834"/>
          <a:stretch/>
        </p:blipFill>
        <p:spPr>
          <a:xfrm>
            <a:off x="1266015" y="1054990"/>
            <a:ext cx="2417525" cy="1841326"/>
          </a:xfrm>
          <a:prstGeom prst="rect">
            <a:avLst/>
          </a:prstGeom>
        </p:spPr>
      </p:pic>
      <p:sp>
        <p:nvSpPr>
          <p:cNvPr id="16" name="テキスト ボックス 39">
            <a:extLst>
              <a:ext uri="{FF2B5EF4-FFF2-40B4-BE49-F238E27FC236}">
                <a16:creationId xmlns:a16="http://schemas.microsoft.com/office/drawing/2014/main" id="{6C4B1684-61F2-4AD1-A929-F458DABDD1FF}"/>
              </a:ext>
            </a:extLst>
          </p:cNvPr>
          <p:cNvSpPr txBox="1"/>
          <p:nvPr/>
        </p:nvSpPr>
        <p:spPr>
          <a:xfrm>
            <a:off x="1542744" y="2115728"/>
            <a:ext cx="7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>
                <a:solidFill>
                  <a:schemeClr val="bg1"/>
                </a:solidFill>
              </a:rPr>
              <a:t>5 </a:t>
            </a:r>
            <a:r>
              <a:rPr kumimoji="1" lang="en-US" altLang="ja-JP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dirty="0">
                <a:solidFill>
                  <a:schemeClr val="bg1"/>
                </a:solidFill>
              </a:rPr>
              <a:t>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線矢印コネクタ 40">
            <a:extLst>
              <a:ext uri="{FF2B5EF4-FFF2-40B4-BE49-F238E27FC236}">
                <a16:creationId xmlns:a16="http://schemas.microsoft.com/office/drawing/2014/main" id="{8D8B5D35-B643-4D5D-9C3A-4B0256A2137F}"/>
              </a:ext>
            </a:extLst>
          </p:cNvPr>
          <p:cNvCxnSpPr/>
          <p:nvPr/>
        </p:nvCxnSpPr>
        <p:spPr>
          <a:xfrm>
            <a:off x="1405239" y="2546089"/>
            <a:ext cx="1008000" cy="0"/>
          </a:xfrm>
          <a:prstGeom prst="straightConnector1">
            <a:avLst/>
          </a:prstGeom>
          <a:ln w="3175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41">
            <a:extLst>
              <a:ext uri="{FF2B5EF4-FFF2-40B4-BE49-F238E27FC236}">
                <a16:creationId xmlns:a16="http://schemas.microsoft.com/office/drawing/2014/main" id="{10B70BBD-BA2E-491A-BC9C-E55DBBED9B26}"/>
              </a:ext>
            </a:extLst>
          </p:cNvPr>
          <p:cNvCxnSpPr>
            <a:cxnSpLocks/>
          </p:cNvCxnSpPr>
          <p:nvPr/>
        </p:nvCxnSpPr>
        <p:spPr>
          <a:xfrm>
            <a:off x="2400637" y="1319846"/>
            <a:ext cx="720140" cy="99154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44">
            <a:extLst>
              <a:ext uri="{FF2B5EF4-FFF2-40B4-BE49-F238E27FC236}">
                <a16:creationId xmlns:a16="http://schemas.microsoft.com/office/drawing/2014/main" id="{32FDC69E-E328-4322-821C-BF303C41D4FE}"/>
              </a:ext>
            </a:extLst>
          </p:cNvPr>
          <p:cNvSpPr/>
          <p:nvPr/>
        </p:nvSpPr>
        <p:spPr>
          <a:xfrm rot="3186704">
            <a:off x="2468704" y="1339512"/>
            <a:ext cx="1220206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5.3 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b="1" dirty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ja-JP" altLang="en-US" b="1" dirty="0">
                <a:solidFill>
                  <a:srgbClr val="FF0000"/>
                </a:solidFill>
              </a:rPr>
              <a:t>（</a:t>
            </a:r>
            <a:r>
              <a:rPr lang="en-US" altLang="ja-JP" b="1" dirty="0">
                <a:solidFill>
                  <a:srgbClr val="FF0000"/>
                </a:solidFill>
              </a:rPr>
              <a:t>0.5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MeV</a:t>
            </a:r>
            <a:r>
              <a:rPr lang="ja-JP" altLang="en-US" b="1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20" name="上下矢印 3">
            <a:extLst>
              <a:ext uri="{FF2B5EF4-FFF2-40B4-BE49-F238E27FC236}">
                <a16:creationId xmlns:a16="http://schemas.microsoft.com/office/drawing/2014/main" id="{5C9DBC03-13CF-463E-81B0-1A0CE4114923}"/>
              </a:ext>
            </a:extLst>
          </p:cNvPr>
          <p:cNvSpPr/>
          <p:nvPr/>
        </p:nvSpPr>
        <p:spPr>
          <a:xfrm>
            <a:off x="2412617" y="2695272"/>
            <a:ext cx="607282" cy="1175849"/>
          </a:xfrm>
          <a:prstGeom prst="upDownArrow">
            <a:avLst>
              <a:gd name="adj1" fmla="val 50895"/>
              <a:gd name="adj2" fmla="val 38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21" name="上下矢印 48">
            <a:extLst>
              <a:ext uri="{FF2B5EF4-FFF2-40B4-BE49-F238E27FC236}">
                <a16:creationId xmlns:a16="http://schemas.microsoft.com/office/drawing/2014/main" id="{99321E54-45CA-463C-AE7C-F1FC254C2F0F}"/>
              </a:ext>
            </a:extLst>
          </p:cNvPr>
          <p:cNvSpPr/>
          <p:nvPr/>
        </p:nvSpPr>
        <p:spPr>
          <a:xfrm rot="16200000">
            <a:off x="4384430" y="746264"/>
            <a:ext cx="689273" cy="2362412"/>
          </a:xfrm>
          <a:prstGeom prst="upDownArrow">
            <a:avLst>
              <a:gd name="adj1" fmla="val 47703"/>
              <a:gd name="adj2" fmla="val 38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22" name="テキスト ボックス 45">
            <a:extLst>
              <a:ext uri="{FF2B5EF4-FFF2-40B4-BE49-F238E27FC236}">
                <a16:creationId xmlns:a16="http://schemas.microsoft.com/office/drawing/2014/main" id="{2BA893B1-FB57-4219-A400-FC62F916A635}"/>
              </a:ext>
            </a:extLst>
          </p:cNvPr>
          <p:cNvSpPr txBox="1"/>
          <p:nvPr/>
        </p:nvSpPr>
        <p:spPr>
          <a:xfrm>
            <a:off x="1514298" y="655144"/>
            <a:ext cx="2116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/>
              <a:t>Recoil</a:t>
            </a:r>
            <a:r>
              <a:rPr kumimoji="1" lang="ja-JP" altLang="en-US" dirty="0"/>
              <a:t> </a:t>
            </a:r>
            <a:r>
              <a:rPr kumimoji="1" lang="en-US" altLang="ja-JP" dirty="0"/>
              <a:t>proton</a:t>
            </a:r>
            <a:r>
              <a:rPr kumimoji="1" lang="ja-JP" altLang="en-US" dirty="0"/>
              <a:t> </a:t>
            </a:r>
            <a:r>
              <a:rPr kumimoji="1" lang="en-US" altLang="ja-JP" dirty="0"/>
              <a:t>signal</a:t>
            </a:r>
            <a:endParaRPr kumimoji="1" lang="ja-JP" altLang="en-US" dirty="0"/>
          </a:p>
        </p:txBody>
      </p:sp>
      <p:sp>
        <p:nvSpPr>
          <p:cNvPr id="25" name="テキスト ボックス 32">
            <a:extLst>
              <a:ext uri="{FF2B5EF4-FFF2-40B4-BE49-F238E27FC236}">
                <a16:creationId xmlns:a16="http://schemas.microsoft.com/office/drawing/2014/main" id="{F3234749-8FB2-4197-B335-BB8219666B40}"/>
              </a:ext>
            </a:extLst>
          </p:cNvPr>
          <p:cNvSpPr txBox="1"/>
          <p:nvPr/>
        </p:nvSpPr>
        <p:spPr>
          <a:xfrm>
            <a:off x="2429632" y="5352359"/>
            <a:ext cx="309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FF0000"/>
                </a:solidFill>
              </a:rPr>
              <a:t>Environmental 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ja-JP" b="1" dirty="0">
                <a:solidFill>
                  <a:srgbClr val="FF0000"/>
                </a:solidFill>
              </a:rPr>
              <a:t>-rays cannot become background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26" name="図 10">
            <a:extLst>
              <a:ext uri="{FF2B5EF4-FFF2-40B4-BE49-F238E27FC236}">
                <a16:creationId xmlns:a16="http://schemas.microsoft.com/office/drawing/2014/main" id="{67BCA7B5-438E-443D-A2E1-93A7C98C9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85" y="980730"/>
            <a:ext cx="2357775" cy="2357775"/>
          </a:xfrm>
          <a:prstGeom prst="rect">
            <a:avLst/>
          </a:prstGeom>
        </p:spPr>
      </p:pic>
      <p:pic>
        <p:nvPicPr>
          <p:cNvPr id="27" name="図 11">
            <a:extLst>
              <a:ext uri="{FF2B5EF4-FFF2-40B4-BE49-F238E27FC236}">
                <a16:creationId xmlns:a16="http://schemas.microsoft.com/office/drawing/2014/main" id="{3C6EDB8D-C7C1-4833-9E61-047C371FCB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4844" r="81176" b="84574"/>
          <a:stretch/>
        </p:blipFill>
        <p:spPr>
          <a:xfrm>
            <a:off x="527723" y="4178790"/>
            <a:ext cx="2058837" cy="1920793"/>
          </a:xfrm>
          <a:prstGeom prst="rect">
            <a:avLst/>
          </a:prstGeom>
        </p:spPr>
      </p:pic>
      <p:cxnSp>
        <p:nvCxnSpPr>
          <p:cNvPr id="28" name="直線矢印コネクタ 33">
            <a:extLst>
              <a:ext uri="{FF2B5EF4-FFF2-40B4-BE49-F238E27FC236}">
                <a16:creationId xmlns:a16="http://schemas.microsoft.com/office/drawing/2014/main" id="{471F49F1-8BAB-43E9-9F0C-45F2C53E3804}"/>
              </a:ext>
            </a:extLst>
          </p:cNvPr>
          <p:cNvCxnSpPr/>
          <p:nvPr/>
        </p:nvCxnSpPr>
        <p:spPr>
          <a:xfrm>
            <a:off x="928759" y="4275651"/>
            <a:ext cx="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35">
            <a:extLst>
              <a:ext uri="{FF2B5EF4-FFF2-40B4-BE49-F238E27FC236}">
                <a16:creationId xmlns:a16="http://schemas.microsoft.com/office/drawing/2014/main" id="{8D8B5D35-B643-4D5D-9C3A-4B0256A2137F}"/>
              </a:ext>
            </a:extLst>
          </p:cNvPr>
          <p:cNvCxnSpPr/>
          <p:nvPr/>
        </p:nvCxnSpPr>
        <p:spPr>
          <a:xfrm flipV="1">
            <a:off x="772295" y="5853864"/>
            <a:ext cx="504000" cy="93"/>
          </a:xfrm>
          <a:prstGeom prst="straightConnector1">
            <a:avLst/>
          </a:prstGeom>
          <a:ln w="3175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37">
            <a:extLst>
              <a:ext uri="{FF2B5EF4-FFF2-40B4-BE49-F238E27FC236}">
                <a16:creationId xmlns:a16="http://schemas.microsoft.com/office/drawing/2014/main" id="{6C4B1684-61F2-4AD1-A929-F458DABDD1FF}"/>
              </a:ext>
            </a:extLst>
          </p:cNvPr>
          <p:cNvSpPr txBox="1"/>
          <p:nvPr/>
        </p:nvSpPr>
        <p:spPr>
          <a:xfrm>
            <a:off x="722666" y="5483832"/>
            <a:ext cx="7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>
                <a:solidFill>
                  <a:schemeClr val="bg1"/>
                </a:solidFill>
              </a:rPr>
              <a:t>5 </a:t>
            </a:r>
            <a:r>
              <a:rPr kumimoji="1" lang="en-US" altLang="ja-JP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dirty="0">
                <a:solidFill>
                  <a:schemeClr val="bg1"/>
                </a:solidFill>
              </a:rPr>
              <a:t>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31" name="直線矢印コネクタ 42">
            <a:extLst>
              <a:ext uri="{FF2B5EF4-FFF2-40B4-BE49-F238E27FC236}">
                <a16:creationId xmlns:a16="http://schemas.microsoft.com/office/drawing/2014/main" id="{E910C44B-1467-4C56-BE84-6E1C1ECFAAEA}"/>
              </a:ext>
            </a:extLst>
          </p:cNvPr>
          <p:cNvCxnSpPr/>
          <p:nvPr/>
        </p:nvCxnSpPr>
        <p:spPr>
          <a:xfrm>
            <a:off x="1108455" y="4428051"/>
            <a:ext cx="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47">
            <a:extLst>
              <a:ext uri="{FF2B5EF4-FFF2-40B4-BE49-F238E27FC236}">
                <a16:creationId xmlns:a16="http://schemas.microsoft.com/office/drawing/2014/main" id="{3CB213FD-275E-4766-A0F1-AF13939769D4}"/>
              </a:ext>
            </a:extLst>
          </p:cNvPr>
          <p:cNvCxnSpPr/>
          <p:nvPr/>
        </p:nvCxnSpPr>
        <p:spPr>
          <a:xfrm>
            <a:off x="1884629" y="4960907"/>
            <a:ext cx="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50">
            <a:extLst>
              <a:ext uri="{FF2B5EF4-FFF2-40B4-BE49-F238E27FC236}">
                <a16:creationId xmlns:a16="http://schemas.microsoft.com/office/drawing/2014/main" id="{9B8B3EAD-9954-4A28-91F2-77557DD3F0C4}"/>
              </a:ext>
            </a:extLst>
          </p:cNvPr>
          <p:cNvCxnSpPr/>
          <p:nvPr/>
        </p:nvCxnSpPr>
        <p:spPr>
          <a:xfrm>
            <a:off x="2128825" y="5405720"/>
            <a:ext cx="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51">
            <a:extLst>
              <a:ext uri="{FF2B5EF4-FFF2-40B4-BE49-F238E27FC236}">
                <a16:creationId xmlns:a16="http://schemas.microsoft.com/office/drawing/2014/main" id="{DF5CA5BF-404C-473D-9798-303427DCCD9F}"/>
              </a:ext>
            </a:extLst>
          </p:cNvPr>
          <p:cNvCxnSpPr/>
          <p:nvPr/>
        </p:nvCxnSpPr>
        <p:spPr>
          <a:xfrm>
            <a:off x="1602051" y="4430324"/>
            <a:ext cx="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54">
            <a:extLst>
              <a:ext uri="{FF2B5EF4-FFF2-40B4-BE49-F238E27FC236}">
                <a16:creationId xmlns:a16="http://schemas.microsoft.com/office/drawing/2014/main" id="{A5FBAB9C-54A8-49F7-A5CE-A32969D34CB1}"/>
              </a:ext>
            </a:extLst>
          </p:cNvPr>
          <p:cNvCxnSpPr/>
          <p:nvPr/>
        </p:nvCxnSpPr>
        <p:spPr>
          <a:xfrm>
            <a:off x="1037943" y="4644051"/>
            <a:ext cx="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4">
            <a:extLst>
              <a:ext uri="{FF2B5EF4-FFF2-40B4-BE49-F238E27FC236}">
                <a16:creationId xmlns:a16="http://schemas.microsoft.com/office/drawing/2014/main" id="{4FF5B2E6-763B-4B8B-B132-5F1DC316D3E3}"/>
              </a:ext>
            </a:extLst>
          </p:cNvPr>
          <p:cNvSpPr txBox="1"/>
          <p:nvPr/>
        </p:nvSpPr>
        <p:spPr>
          <a:xfrm>
            <a:off x="9744843" y="1423503"/>
            <a:ext cx="165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aseline="30000" dirty="0">
                <a:solidFill>
                  <a:schemeClr val="bg1"/>
                </a:solidFill>
              </a:rPr>
              <a:t>210</a:t>
            </a:r>
            <a:r>
              <a:rPr kumimoji="1" lang="en-US" altLang="ja-JP" dirty="0">
                <a:solidFill>
                  <a:schemeClr val="bg1"/>
                </a:solidFill>
              </a:rPr>
              <a:t>Po (24.5</a:t>
            </a:r>
            <a:r>
              <a:rPr kumimoji="1" lang="en-US" altLang="ja-JP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dirty="0">
                <a:solidFill>
                  <a:schemeClr val="bg1"/>
                </a:solidFill>
              </a:rPr>
              <a:t>m)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7" name="図 56">
            <a:extLst>
              <a:ext uri="{FF2B5EF4-FFF2-40B4-BE49-F238E27FC236}">
                <a16:creationId xmlns:a16="http://schemas.microsoft.com/office/drawing/2014/main" id="{82443509-4AC7-43BE-898D-059B082E3D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5" t="34920" r="41905" b="27937"/>
          <a:stretch/>
        </p:blipFill>
        <p:spPr>
          <a:xfrm>
            <a:off x="6029527" y="723251"/>
            <a:ext cx="2540060" cy="3001887"/>
          </a:xfrm>
          <a:prstGeom prst="rect">
            <a:avLst/>
          </a:prstGeom>
        </p:spPr>
      </p:pic>
      <p:cxnSp>
        <p:nvCxnSpPr>
          <p:cNvPr id="38" name="直線矢印コネクタ 57">
            <a:extLst>
              <a:ext uri="{FF2B5EF4-FFF2-40B4-BE49-F238E27FC236}">
                <a16:creationId xmlns:a16="http://schemas.microsoft.com/office/drawing/2014/main" id="{05942DFE-E841-45F0-A592-C3A5FFB4EFED}"/>
              </a:ext>
            </a:extLst>
          </p:cNvPr>
          <p:cNvCxnSpPr/>
          <p:nvPr/>
        </p:nvCxnSpPr>
        <p:spPr>
          <a:xfrm>
            <a:off x="6071608" y="3601697"/>
            <a:ext cx="2484000" cy="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58">
            <a:extLst>
              <a:ext uri="{FF2B5EF4-FFF2-40B4-BE49-F238E27FC236}">
                <a16:creationId xmlns:a16="http://schemas.microsoft.com/office/drawing/2014/main" id="{70BDC728-49BF-47E6-9C31-518813EB4292}"/>
              </a:ext>
            </a:extLst>
          </p:cNvPr>
          <p:cNvSpPr txBox="1"/>
          <p:nvPr/>
        </p:nvSpPr>
        <p:spPr>
          <a:xfrm>
            <a:off x="7704047" y="3264563"/>
            <a:ext cx="96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chemeClr val="bg1"/>
                </a:solidFill>
              </a:rPr>
              <a:t>50</a:t>
            </a:r>
            <a:r>
              <a:rPr kumimoji="1" lang="en-US" altLang="ja-JP" dirty="0">
                <a:solidFill>
                  <a:schemeClr val="bg1"/>
                </a:solidFill>
              </a:rPr>
              <a:t>μm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60">
            <a:extLst>
              <a:ext uri="{FF2B5EF4-FFF2-40B4-BE49-F238E27FC236}">
                <a16:creationId xmlns:a16="http://schemas.microsoft.com/office/drawing/2014/main" id="{D9465FBD-1165-4CE6-9CF3-BED25AB1C243}"/>
              </a:ext>
            </a:extLst>
          </p:cNvPr>
          <p:cNvSpPr txBox="1"/>
          <p:nvPr/>
        </p:nvSpPr>
        <p:spPr>
          <a:xfrm>
            <a:off x="6143350" y="1081309"/>
            <a:ext cx="93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228</a:t>
            </a:r>
            <a:r>
              <a:rPr lang="en-US" altLang="ja-JP" b="1" dirty="0">
                <a:solidFill>
                  <a:schemeClr val="bg1"/>
                </a:solidFill>
                <a:sym typeface="Wingdings" panose="05000000000000000000" pitchFamily="2" charset="2"/>
              </a:rPr>
              <a:t>Th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1" name="テキスト ボックス 61">
            <a:extLst>
              <a:ext uri="{FF2B5EF4-FFF2-40B4-BE49-F238E27FC236}">
                <a16:creationId xmlns:a16="http://schemas.microsoft.com/office/drawing/2014/main" id="{2FECE4DF-A546-4256-A8AC-245087AF3CF2}"/>
              </a:ext>
            </a:extLst>
          </p:cNvPr>
          <p:cNvSpPr txBox="1"/>
          <p:nvPr/>
        </p:nvSpPr>
        <p:spPr>
          <a:xfrm>
            <a:off x="6460549" y="3018952"/>
            <a:ext cx="67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220</a:t>
            </a:r>
            <a:r>
              <a:rPr lang="en-US" altLang="ja-JP" b="1" dirty="0">
                <a:solidFill>
                  <a:schemeClr val="bg1"/>
                </a:solidFill>
                <a:sym typeface="Wingdings" panose="05000000000000000000" pitchFamily="2" charset="2"/>
              </a:rPr>
              <a:t>Rn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2" name="テキスト ボックス 62">
            <a:extLst>
              <a:ext uri="{FF2B5EF4-FFF2-40B4-BE49-F238E27FC236}">
                <a16:creationId xmlns:a16="http://schemas.microsoft.com/office/drawing/2014/main" id="{60B7F265-1ADD-4EF6-948D-C00D1945B11A}"/>
              </a:ext>
            </a:extLst>
          </p:cNvPr>
          <p:cNvSpPr txBox="1"/>
          <p:nvPr/>
        </p:nvSpPr>
        <p:spPr>
          <a:xfrm>
            <a:off x="7760070" y="1587804"/>
            <a:ext cx="75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216</a:t>
            </a:r>
            <a:r>
              <a:rPr lang="en-US" altLang="ja-JP" b="1" dirty="0">
                <a:solidFill>
                  <a:schemeClr val="bg1"/>
                </a:solidFill>
                <a:sym typeface="Wingdings" panose="05000000000000000000" pitchFamily="2" charset="2"/>
              </a:rPr>
              <a:t>Po 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63">
            <a:extLst>
              <a:ext uri="{FF2B5EF4-FFF2-40B4-BE49-F238E27FC236}">
                <a16:creationId xmlns:a16="http://schemas.microsoft.com/office/drawing/2014/main" id="{CDB4BEF5-7AD5-4413-ACFD-F8D1282A42AE}"/>
              </a:ext>
            </a:extLst>
          </p:cNvPr>
          <p:cNvSpPr txBox="1"/>
          <p:nvPr/>
        </p:nvSpPr>
        <p:spPr>
          <a:xfrm>
            <a:off x="7068797" y="942671"/>
            <a:ext cx="66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212</a:t>
            </a:r>
            <a:r>
              <a:rPr lang="en-US" altLang="ja-JP" b="1" dirty="0">
                <a:solidFill>
                  <a:schemeClr val="bg1"/>
                </a:solidFill>
                <a:sym typeface="Wingdings" panose="05000000000000000000" pitchFamily="2" charset="2"/>
              </a:rPr>
              <a:t>Bi 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4" name="テキスト ボックス 65">
            <a:extLst>
              <a:ext uri="{FF2B5EF4-FFF2-40B4-BE49-F238E27FC236}">
                <a16:creationId xmlns:a16="http://schemas.microsoft.com/office/drawing/2014/main" id="{E6E99E23-1B1B-4673-AA9C-D4908901399F}"/>
              </a:ext>
            </a:extLst>
          </p:cNvPr>
          <p:cNvSpPr txBox="1"/>
          <p:nvPr/>
        </p:nvSpPr>
        <p:spPr>
          <a:xfrm>
            <a:off x="7575796" y="2695532"/>
            <a:ext cx="75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224</a:t>
            </a:r>
            <a:r>
              <a:rPr lang="en-US" altLang="ja-JP" b="1" dirty="0">
                <a:solidFill>
                  <a:schemeClr val="bg1"/>
                </a:solidFill>
                <a:sym typeface="Wingdings" panose="05000000000000000000" pitchFamily="2" charset="2"/>
              </a:rPr>
              <a:t>Ra 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5" name="テキスト ボックス 66">
            <a:extLst>
              <a:ext uri="{FF2B5EF4-FFF2-40B4-BE49-F238E27FC236}">
                <a16:creationId xmlns:a16="http://schemas.microsoft.com/office/drawing/2014/main" id="{7932C857-DF39-4098-9083-6ED979393A0D}"/>
              </a:ext>
            </a:extLst>
          </p:cNvPr>
          <p:cNvSpPr txBox="1"/>
          <p:nvPr/>
        </p:nvSpPr>
        <p:spPr>
          <a:xfrm>
            <a:off x="9170480" y="458739"/>
            <a:ext cx="220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/>
              <a:t>Single-</a:t>
            </a:r>
            <a:r>
              <a:rPr kumimoji="1" lang="en-US" altLang="ja-JP" b="1" dirty="0">
                <a:latin typeface="Symbol" panose="05050102010706020507" pitchFamily="18" charset="2"/>
              </a:rPr>
              <a:t>a</a:t>
            </a:r>
            <a:r>
              <a:rPr kumimoji="1" lang="en-US" altLang="ja-JP" b="1" dirty="0"/>
              <a:t> in U series</a:t>
            </a:r>
            <a:endParaRPr kumimoji="1" lang="ja-JP" altLang="en-US" b="1" dirty="0"/>
          </a:p>
        </p:txBody>
      </p:sp>
      <p:sp>
        <p:nvSpPr>
          <p:cNvPr id="47" name="正方形/長方形 4">
            <a:extLst>
              <a:ext uri="{FF2B5EF4-FFF2-40B4-BE49-F238E27FC236}">
                <a16:creationId xmlns:a16="http://schemas.microsoft.com/office/drawing/2014/main" id="{04A54FCB-CA8B-49AA-A0E1-B9E165488B2E}"/>
              </a:ext>
            </a:extLst>
          </p:cNvPr>
          <p:cNvSpPr/>
          <p:nvPr/>
        </p:nvSpPr>
        <p:spPr>
          <a:xfrm>
            <a:off x="119336" y="6240679"/>
            <a:ext cx="1138368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ja-JP" sz="1600" u="sng" dirty="0"/>
              <a:t>T. Shiraishi, </a:t>
            </a:r>
            <a:r>
              <a:rPr lang="fr-FR" altLang="ja-JP" sz="1600" i="1" u="sng" dirty="0"/>
              <a:t>et al.</a:t>
            </a:r>
            <a:r>
              <a:rPr lang="fr-FR" altLang="ja-JP" sz="1600" u="sng" dirty="0"/>
              <a:t>, </a:t>
            </a:r>
            <a:r>
              <a:rPr lang="en-US" altLang="ja-JP" sz="1600" u="sng" dirty="0"/>
              <a:t>Phys. Rev. C </a:t>
            </a:r>
            <a:r>
              <a:rPr lang="en-US" altLang="ja-JP" sz="1600" b="1" u="sng" dirty="0"/>
              <a:t>107</a:t>
            </a:r>
            <a:r>
              <a:rPr lang="en-US" altLang="ja-JP" sz="1600" u="sng" dirty="0"/>
              <a:t>, 014608 (2023) </a:t>
            </a:r>
            <a:r>
              <a:rPr lang="en-US" dirty="0"/>
              <a:t>Environmental sub-MeV neutron measurement at the Gran Sasso surface laboratory with a super-fine-grained nuclear emulsion detector</a:t>
            </a:r>
          </a:p>
        </p:txBody>
      </p:sp>
    </p:spTree>
    <p:extLst>
      <p:ext uri="{BB962C8B-B14F-4D97-AF65-F5344CB8AC3E}">
        <p14:creationId xmlns:p14="http://schemas.microsoft.com/office/powerpoint/2010/main" val="604358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A04120-371A-4D50-901B-B3B795AE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163"/>
            <a:ext cx="6505499" cy="3431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B4B341-6199-4443-850F-174569B2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2459239"/>
            <a:ext cx="7824192" cy="43904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BC88C-4089-4F64-9328-0477BC9B7839}"/>
              </a:ext>
            </a:extLst>
          </p:cNvPr>
          <p:cNvSpPr txBox="1"/>
          <p:nvPr/>
        </p:nvSpPr>
        <p:spPr>
          <a:xfrm>
            <a:off x="6972485" y="213163"/>
            <a:ext cx="47525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PRIN project in medical physics has started in January 2024</a:t>
            </a:r>
          </a:p>
          <a:p>
            <a:endParaRPr lang="en-US" b="1" dirty="0"/>
          </a:p>
          <a:p>
            <a:r>
              <a:rPr lang="en-US" sz="2000" b="1" dirty="0"/>
              <a:t>100 nanometer resolution required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DD2C1-18E8-4481-8942-6774DCAC593C}"/>
              </a:ext>
            </a:extLst>
          </p:cNvPr>
          <p:cNvSpPr txBox="1"/>
          <p:nvPr/>
        </p:nvSpPr>
        <p:spPr>
          <a:xfrm>
            <a:off x="263352" y="4437112"/>
            <a:ext cx="4104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LNGS hall F: unique in the world underground emulsion production laboratory</a:t>
            </a:r>
          </a:p>
        </p:txBody>
      </p:sp>
    </p:spTree>
    <p:extLst>
      <p:ext uri="{BB962C8B-B14F-4D97-AF65-F5344CB8AC3E}">
        <p14:creationId xmlns:p14="http://schemas.microsoft.com/office/powerpoint/2010/main" val="658044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BADF91-8E2E-4645-9D80-089FA7C50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57" y="1"/>
            <a:ext cx="5420564" cy="3429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9C7FDE-7439-405A-B6E8-570E40C64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924" y="0"/>
            <a:ext cx="5665076" cy="3965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6E5D7-F611-4E8B-AACA-0C0090E2A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" y="3441797"/>
            <a:ext cx="5181598" cy="3416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C75AE-9E8A-4092-B3FD-7C6408598E3D}"/>
              </a:ext>
            </a:extLst>
          </p:cNvPr>
          <p:cNvSpPr txBox="1"/>
          <p:nvPr/>
        </p:nvSpPr>
        <p:spPr>
          <a:xfrm>
            <a:off x="5637962" y="4437112"/>
            <a:ext cx="6554038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Feasibility test with NIT emulsion detector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7 </a:t>
            </a:r>
            <a:r>
              <a:rPr lang="en-US" dirty="0"/>
              <a:t>um grate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KeV positron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Period is easily visible and measurable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Next step is a real interferometric exposure</a:t>
            </a:r>
          </a:p>
          <a:p>
            <a:endParaRPr lang="en-US" dirty="0"/>
          </a:p>
          <a:p>
            <a:r>
              <a:rPr lang="en-US" dirty="0"/>
              <a:t>NIT samples was produced, developed and analyzed at LNGS</a:t>
            </a:r>
          </a:p>
        </p:txBody>
      </p:sp>
    </p:spTree>
    <p:extLst>
      <p:ext uri="{BB962C8B-B14F-4D97-AF65-F5344CB8AC3E}">
        <p14:creationId xmlns:p14="http://schemas.microsoft.com/office/powerpoint/2010/main" val="3445895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JFCJaWrYhxZVguKGR3hSiAocyMILrTuzklriWjU8dvNEaERyp6q7Hgw_ayMbEzjyLJMGBhVkP1VpkPeXnWJIHjKxgXDuEnjRfj_VTayPrBHvJzKrcSrR7TM1l0U_fhOthvceVRh4QzwtL0Tp0uUFI_UjG73FA=w961-h720-s-no?authuser=0">
            <a:extLst>
              <a:ext uri="{FF2B5EF4-FFF2-40B4-BE49-F238E27FC236}">
                <a16:creationId xmlns:a16="http://schemas.microsoft.com/office/drawing/2014/main" id="{9AD1FBB3-2B50-4F96-AA31-5C2DB3E8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E75EC-4830-43AE-AE45-F8CF21FF1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660900" cy="1881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89DD71-35B0-4915-9BA6-85D132DBCCA0}"/>
              </a:ext>
            </a:extLst>
          </p:cNvPr>
          <p:cNvSpPr txBox="1"/>
          <p:nvPr/>
        </p:nvSpPr>
        <p:spPr>
          <a:xfrm>
            <a:off x="0" y="2117632"/>
            <a:ext cx="3038475" cy="44627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Muon radiography with nuclear emulsions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Stromboli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La Palma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Vesuvius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Napoli  underground Necropolis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194B0-85F3-4F50-9078-75DE6EBCB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0" y="0"/>
            <a:ext cx="4533900" cy="352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2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C2505-DEC3-4559-B3B9-0F71138FB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09"/>
          <a:stretch/>
        </p:blipFill>
        <p:spPr>
          <a:xfrm>
            <a:off x="195625" y="127000"/>
            <a:ext cx="5115431" cy="22677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CA1270-9054-47E6-95AC-ED875608F5D9}"/>
              </a:ext>
            </a:extLst>
          </p:cNvPr>
          <p:cNvSpPr txBox="1"/>
          <p:nvPr/>
        </p:nvSpPr>
        <p:spPr>
          <a:xfrm>
            <a:off x="5225028" y="42140"/>
            <a:ext cx="69669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Muon Radiography with nuclear emulsions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47F3E-1E3B-42D6-A494-9C8A5F161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25" y="2550945"/>
            <a:ext cx="5115431" cy="3374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D27B7-730E-4320-8BF3-1D741E290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03865"/>
            <a:ext cx="5191850" cy="4467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B65FB-F5F1-4A43-8A55-204D6B69DB38}"/>
              </a:ext>
            </a:extLst>
          </p:cNvPr>
          <p:cNvSpPr txBox="1"/>
          <p:nvPr/>
        </p:nvSpPr>
        <p:spPr>
          <a:xfrm>
            <a:off x="5592172" y="5148725"/>
            <a:ext cx="6141872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 full cycle of emulsion handling and powerful scanning facility, already available in the laboratory, gives LNGS the potential to play a key role in Muography projects based on this technique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0EB33A-EE51-412E-9131-3C659066A127}"/>
              </a:ext>
            </a:extLst>
          </p:cNvPr>
          <p:cNvSpPr/>
          <p:nvPr/>
        </p:nvSpPr>
        <p:spPr>
          <a:xfrm>
            <a:off x="401275" y="499158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99"/>
                </a:solidFill>
                <a:latin typeface="-apple-system"/>
                <a:hlinkClick r:id="rId5"/>
              </a:rPr>
              <a:t>Published: 03 April 2023</a:t>
            </a:r>
            <a:endParaRPr lang="en-US" b="0" i="0" dirty="0">
              <a:solidFill>
                <a:srgbClr val="6F6F6F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43193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CF94C-5C8D-4B9B-AF82-FCDF0FD8E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6325-513E-43A7-A431-B95586F92CB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72D4B30-5596-43CD-90D0-563E04139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1" r="23298" b="2921"/>
          <a:stretch/>
        </p:blipFill>
        <p:spPr>
          <a:xfrm>
            <a:off x="104172" y="16360"/>
            <a:ext cx="12087825" cy="684164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D049B40E-6EF1-4B51-982E-ED9E67B64A0F}"/>
              </a:ext>
            </a:extLst>
          </p:cNvPr>
          <p:cNvSpPr txBox="1">
            <a:spLocks/>
          </p:cNvSpPr>
          <p:nvPr/>
        </p:nvSpPr>
        <p:spPr>
          <a:xfrm>
            <a:off x="767408" y="3319241"/>
            <a:ext cx="7895999" cy="147356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4400" cap="all" dirty="0">
                <a:ln>
                  <a:noFill/>
                </a:ln>
                <a:solidFill>
                  <a:srgbClr val="EFEDE3"/>
                </a:solidFill>
                <a:latin typeface="Franklin Gothic Book" panose="020B0503020102020204"/>
              </a:rPr>
              <a:t>THANK YOU FOR ATTENTION!</a:t>
            </a:r>
            <a:endParaRPr lang="en-GB" sz="3200" dirty="0"/>
          </a:p>
        </p:txBody>
      </p:sp>
      <p:pic>
        <p:nvPicPr>
          <p:cNvPr id="8" name="Immagine 5">
            <a:extLst>
              <a:ext uri="{FF2B5EF4-FFF2-40B4-BE49-F238E27FC236}">
                <a16:creationId xmlns:a16="http://schemas.microsoft.com/office/drawing/2014/main" id="{D1E51906-63F6-4CC8-9B40-516CD761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548680"/>
            <a:ext cx="3245527" cy="217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9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5"/>
          <p:cNvSpPr/>
          <p:nvPr/>
        </p:nvSpPr>
        <p:spPr>
          <a:xfrm>
            <a:off x="2443689" y="182067"/>
            <a:ext cx="6806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latin typeface="Verdana"/>
                <a:cs typeface="Verdana"/>
              </a:rPr>
              <a:t>NEWSdm COLLABORATION</a:t>
            </a:r>
            <a:endParaRPr lang="it-IT" sz="3600" dirty="0"/>
          </a:p>
        </p:txBody>
      </p:sp>
      <p:sp>
        <p:nvSpPr>
          <p:cNvPr id="5" name="Shape 49"/>
          <p:cNvSpPr/>
          <p:nvPr/>
        </p:nvSpPr>
        <p:spPr>
          <a:xfrm>
            <a:off x="5364340" y="5651590"/>
            <a:ext cx="504248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spcBef>
                <a:spcPts val="500"/>
              </a:spcBef>
              <a:buClr>
                <a:srgbClr val="008500"/>
              </a:buClr>
              <a:defRPr sz="2800" i="1" u="sng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Palatino"/>
                <a:hlinkClick r:id="" action="ppaction://noaction"/>
              </a:defRPr>
            </a:lvl1pPr>
          </a:lstStyle>
          <a:p>
            <a:pPr>
              <a:defRPr u="none"/>
            </a:pPr>
            <a:r>
              <a:rPr sz="2000" dirty="0">
                <a:solidFill>
                  <a:schemeClr val="bg2">
                    <a:lumMod val="50000"/>
                  </a:schemeClr>
                </a:solidFill>
                <a:latin typeface="Verdana"/>
                <a:cs typeface="Verdana"/>
                <a:hlinkClick r:id="rId2"/>
              </a:rPr>
              <a:t>https://arxiv.org/pdf/1604.04199.pdf</a:t>
            </a:r>
          </a:p>
        </p:txBody>
      </p:sp>
      <p:sp>
        <p:nvSpPr>
          <p:cNvPr id="6" name="Shape 50"/>
          <p:cNvSpPr/>
          <p:nvPr/>
        </p:nvSpPr>
        <p:spPr>
          <a:xfrm>
            <a:off x="2600469" y="843430"/>
            <a:ext cx="2228495" cy="878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109854" defTabSz="457200">
              <a:lnSpc>
                <a:spcPct val="90000"/>
              </a:lnSpc>
              <a:defRPr sz="2700" b="1">
                <a:solidFill>
                  <a:srgbClr val="006E1F"/>
                </a:solidFill>
                <a:latin typeface="+mn-lt"/>
                <a:ea typeface="+mn-ea"/>
                <a:cs typeface="+mn-cs"/>
                <a:sym typeface="Palatino"/>
              </a:defRPr>
            </a:pPr>
            <a:r>
              <a:rPr lang="en-US" sz="2800" dirty="0">
                <a:latin typeface="Times New Roman"/>
                <a:cs typeface="Times New Roman"/>
              </a:rPr>
              <a:t>81</a:t>
            </a:r>
            <a:r>
              <a:rPr sz="2800" dirty="0">
                <a:latin typeface="Times New Roman"/>
                <a:cs typeface="Times New Roman"/>
              </a:rPr>
              <a:t> physicists </a:t>
            </a:r>
            <a:endParaRPr lang="it-IT" sz="2800" dirty="0">
              <a:latin typeface="Times New Roman"/>
              <a:cs typeface="Times New Roman"/>
            </a:endParaRPr>
          </a:p>
          <a:p>
            <a:pPr indent="109854" defTabSz="457200">
              <a:lnSpc>
                <a:spcPct val="90000"/>
              </a:lnSpc>
              <a:defRPr sz="2700" b="1">
                <a:solidFill>
                  <a:srgbClr val="006E1F"/>
                </a:solidFill>
                <a:latin typeface="+mn-lt"/>
                <a:ea typeface="+mn-ea"/>
                <a:cs typeface="+mn-cs"/>
                <a:sym typeface="Palatino"/>
              </a:defRPr>
            </a:pPr>
            <a:r>
              <a:rPr lang="it-IT" sz="2800" dirty="0">
                <a:latin typeface="Times New Roman"/>
                <a:cs typeface="Times New Roman"/>
              </a:rPr>
              <a:t>23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I</a:t>
            </a:r>
            <a:r>
              <a:rPr sz="2800" dirty="0">
                <a:latin typeface="Times New Roman"/>
                <a:cs typeface="Times New Roman"/>
              </a:rPr>
              <a:t>nstitutes </a:t>
            </a:r>
          </a:p>
        </p:txBody>
      </p:sp>
      <p:sp>
        <p:nvSpPr>
          <p:cNvPr id="7" name="Shape 51"/>
          <p:cNvSpPr/>
          <p:nvPr/>
        </p:nvSpPr>
        <p:spPr>
          <a:xfrm>
            <a:off x="5319522" y="4852300"/>
            <a:ext cx="282032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spcBef>
                <a:spcPts val="500"/>
              </a:spcBef>
              <a:buClr>
                <a:srgbClr val="008500"/>
              </a:buClr>
              <a:defRPr sz="2800" i="1" u="sng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Palatino"/>
                <a:hlinkClick r:id="" action="ppaction://noaction"/>
              </a:defRPr>
            </a:lvl1pPr>
          </a:lstStyle>
          <a:p>
            <a:pPr>
              <a:defRPr u="none"/>
            </a:pPr>
            <a:r>
              <a:rPr sz="2000" u="sng" dirty="0">
                <a:latin typeface="Verdana"/>
                <a:cs typeface="Verdana"/>
                <a:hlinkClick r:id="rId3"/>
              </a:rPr>
              <a:t>news-dm.lngs.infn.it</a:t>
            </a:r>
          </a:p>
        </p:txBody>
      </p:sp>
      <p:pic>
        <p:nvPicPr>
          <p:cNvPr id="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90464" y="3541355"/>
            <a:ext cx="1020483" cy="700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52057" y="2036656"/>
            <a:ext cx="1093953" cy="750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99347" y="1250832"/>
            <a:ext cx="941954" cy="64643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55"/>
          <p:cNvSpPr/>
          <p:nvPr/>
        </p:nvSpPr>
        <p:spPr>
          <a:xfrm>
            <a:off x="8210247" y="1036245"/>
            <a:ext cx="2721001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109854" algn="l" defTabSz="457200">
              <a:defRPr sz="1600" b="1" u="sng">
                <a:latin typeface="+mn-lt"/>
                <a:ea typeface="+mn-ea"/>
                <a:cs typeface="+mn-cs"/>
                <a:sym typeface="Palatino"/>
              </a:defRPr>
            </a:pPr>
            <a:r>
              <a:rPr dirty="0">
                <a:latin typeface="Verdana"/>
                <a:cs typeface="Verdana"/>
              </a:rPr>
              <a:t>ITALY</a:t>
            </a:r>
            <a:endParaRPr lang="it-IT" sz="1600" b="1" u="sng" dirty="0">
              <a:cs typeface="Verdana"/>
              <a:sym typeface="Palatino"/>
            </a:endParaRPr>
          </a:p>
          <a:p>
            <a:pPr indent="109854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lang="it-IT" dirty="0">
                <a:cs typeface="Verdana"/>
                <a:sym typeface="Palatino"/>
              </a:rPr>
              <a:t>LNGS,</a:t>
            </a:r>
          </a:p>
          <a:p>
            <a:pPr indent="109854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lang="it-IT" dirty="0">
                <a:cs typeface="Verdana"/>
                <a:sym typeface="Palatino"/>
              </a:rPr>
              <a:t>INFN: Napoli, Roma, Padova</a:t>
            </a:r>
          </a:p>
          <a:p>
            <a:pPr indent="109854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lang="it-IT" dirty="0" err="1">
                <a:cs typeface="Verdana"/>
                <a:sym typeface="Palatino"/>
              </a:rPr>
              <a:t>Univ</a:t>
            </a:r>
            <a:r>
              <a:rPr lang="it-IT" dirty="0">
                <a:cs typeface="Verdana"/>
                <a:sym typeface="Palatino"/>
              </a:rPr>
              <a:t>.: Napoli, Roma, Padova, </a:t>
            </a:r>
          </a:p>
          <a:p>
            <a:pPr indent="109854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lang="it-IT" dirty="0">
                <a:cs typeface="Verdana"/>
                <a:sym typeface="Palatino"/>
              </a:rPr>
              <a:t>          Potenza, Benevento </a:t>
            </a:r>
          </a:p>
        </p:txBody>
      </p:sp>
      <p:sp>
        <p:nvSpPr>
          <p:cNvPr id="12" name="Shape 56"/>
          <p:cNvSpPr/>
          <p:nvPr/>
        </p:nvSpPr>
        <p:spPr>
          <a:xfrm>
            <a:off x="3668241" y="2039971"/>
            <a:ext cx="234359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109854" algn="l" defTabSz="457200">
              <a:defRPr sz="1600" b="1" u="sng">
                <a:latin typeface="+mn-lt"/>
                <a:ea typeface="+mn-ea"/>
                <a:cs typeface="+mn-cs"/>
                <a:sym typeface="Palatino"/>
              </a:defRPr>
            </a:pPr>
            <a:r>
              <a:rPr dirty="0">
                <a:latin typeface="Verdana"/>
                <a:cs typeface="Verdana"/>
              </a:rPr>
              <a:t>JAPAN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dirty="0">
                <a:latin typeface="Verdana"/>
                <a:cs typeface="Verdana"/>
              </a:rPr>
              <a:t>Chiba, Nagoya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err="1">
                <a:latin typeface="Verdana"/>
                <a:cs typeface="Verdana"/>
              </a:rPr>
              <a:t>Toho</a:t>
            </a:r>
            <a:endParaRPr dirty="0">
              <a:latin typeface="Verdana"/>
              <a:cs typeface="Verdana"/>
            </a:endParaRPr>
          </a:p>
        </p:txBody>
      </p:sp>
      <p:pic>
        <p:nvPicPr>
          <p:cNvPr id="1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67735" y="3291624"/>
            <a:ext cx="1064504" cy="73054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59"/>
          <p:cNvSpPr/>
          <p:nvPr/>
        </p:nvSpPr>
        <p:spPr>
          <a:xfrm>
            <a:off x="8320670" y="3514719"/>
            <a:ext cx="14759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109854" algn="l" defTabSz="457200">
              <a:defRPr sz="1600" b="1" u="sng">
                <a:latin typeface="+mn-lt"/>
                <a:ea typeface="+mn-ea"/>
                <a:cs typeface="+mn-cs"/>
                <a:sym typeface="Palatino"/>
              </a:defRPr>
            </a:pPr>
            <a:r>
              <a:rPr dirty="0">
                <a:latin typeface="Verdana"/>
                <a:cs typeface="Verdana"/>
              </a:rPr>
              <a:t>TURKEY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dirty="0">
                <a:latin typeface="Verdana"/>
                <a:cs typeface="Verdana"/>
              </a:rPr>
              <a:t>METU Ankara</a:t>
            </a:r>
          </a:p>
        </p:txBody>
      </p:sp>
      <p:sp>
        <p:nvSpPr>
          <p:cNvPr id="15" name="Shape 60"/>
          <p:cNvSpPr/>
          <p:nvPr/>
        </p:nvSpPr>
        <p:spPr>
          <a:xfrm>
            <a:off x="8308123" y="2591209"/>
            <a:ext cx="253224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109854" algn="l" defTabSz="457200">
              <a:defRPr sz="1600" b="1" u="sng">
                <a:latin typeface="+mn-lt"/>
                <a:ea typeface="+mn-ea"/>
                <a:cs typeface="+mn-cs"/>
                <a:sym typeface="Palatino"/>
              </a:defRPr>
            </a:pPr>
            <a:r>
              <a:rPr dirty="0">
                <a:latin typeface="Verdana"/>
                <a:cs typeface="Verdana"/>
              </a:rPr>
              <a:t>SOUTH KOREA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dirty="0">
                <a:latin typeface="Verdana"/>
                <a:cs typeface="Verdana"/>
              </a:rPr>
              <a:t>Gyeongsang</a:t>
            </a:r>
            <a:r>
              <a:rPr lang="en-US" dirty="0">
                <a:latin typeface="Verdana"/>
                <a:cs typeface="Verdana"/>
              </a:rPr>
              <a:t> University</a:t>
            </a:r>
            <a:endParaRPr dirty="0">
              <a:latin typeface="Verdana"/>
              <a:cs typeface="Verdana"/>
            </a:endParaRPr>
          </a:p>
        </p:txBody>
      </p:sp>
      <p:pic>
        <p:nvPicPr>
          <p:cNvPr id="16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90464" y="2601135"/>
            <a:ext cx="1020483" cy="67908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7" name="Shape 58"/>
          <p:cNvSpPr/>
          <p:nvPr/>
        </p:nvSpPr>
        <p:spPr>
          <a:xfrm>
            <a:off x="3773341" y="2964551"/>
            <a:ext cx="2063385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109854" algn="l" defTabSz="457200">
              <a:defRPr sz="1600" b="1" u="sng">
                <a:latin typeface="+mn-lt"/>
                <a:ea typeface="+mn-ea"/>
                <a:cs typeface="+mn-cs"/>
                <a:sym typeface="Palatino"/>
              </a:defRPr>
            </a:pPr>
            <a:r>
              <a:rPr dirty="0">
                <a:latin typeface="Verdana"/>
                <a:cs typeface="Verdana"/>
              </a:rPr>
              <a:t>RUSSIA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sz="1400" dirty="0">
                <a:latin typeface="Verdana"/>
                <a:cs typeface="Verdana"/>
              </a:rPr>
              <a:t>LPI	RAS Moscow </a:t>
            </a:r>
            <a:endParaRPr lang="en-US" sz="1400" dirty="0">
              <a:latin typeface="Verdana"/>
              <a:cs typeface="Verdana"/>
            </a:endParaRP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sz="1400" dirty="0">
                <a:latin typeface="Verdana"/>
                <a:cs typeface="Verdana"/>
              </a:rPr>
              <a:t>JINR Dubna</a:t>
            </a: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sz="1400" dirty="0">
                <a:latin typeface="Verdana"/>
                <a:cs typeface="Verdana"/>
              </a:rPr>
              <a:t>SINP MSU Moscow </a:t>
            </a:r>
            <a:endParaRPr lang="en-US" sz="1400" dirty="0">
              <a:latin typeface="Verdana"/>
              <a:cs typeface="Verdana"/>
            </a:endParaRPr>
          </a:p>
          <a:p>
            <a:pPr indent="109854" algn="l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sz="1400" dirty="0">
                <a:latin typeface="Verdana"/>
                <a:cs typeface="Verdana"/>
              </a:rPr>
              <a:t>INR Moscow</a:t>
            </a:r>
          </a:p>
          <a:p>
            <a:pPr indent="109854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lang="en-US" sz="1400" dirty="0">
                <a:latin typeface="Verdana"/>
                <a:cs typeface="Verdana"/>
              </a:rPr>
              <a:t>NUST </a:t>
            </a:r>
            <a:r>
              <a:rPr lang="en-US" sz="1400" dirty="0" err="1">
                <a:latin typeface="Verdana"/>
                <a:cs typeface="Verdana"/>
              </a:rPr>
              <a:t>MISiS</a:t>
            </a:r>
            <a:r>
              <a:rPr lang="en-US" sz="1400" dirty="0">
                <a:latin typeface="Verdana"/>
                <a:cs typeface="Verdana"/>
              </a:rPr>
              <a:t> Moscow</a:t>
            </a:r>
          </a:p>
          <a:p>
            <a:pPr indent="109854" defTabSz="457200">
              <a:defRPr sz="1600">
                <a:latin typeface="+mn-lt"/>
                <a:ea typeface="+mn-ea"/>
                <a:cs typeface="+mn-cs"/>
                <a:sym typeface="Palatino"/>
              </a:defRPr>
            </a:pPr>
            <a:r>
              <a:rPr lang="en-US" sz="1400" dirty="0">
                <a:latin typeface="Verdana"/>
                <a:cs typeface="Verdana"/>
              </a:rPr>
              <a:t>NRU HSE Moscow</a:t>
            </a:r>
          </a:p>
        </p:txBody>
      </p:sp>
      <p:sp>
        <p:nvSpPr>
          <p:cNvPr id="18" name="Rettangolo 2"/>
          <p:cNvSpPr/>
          <p:nvPr/>
        </p:nvSpPr>
        <p:spPr>
          <a:xfrm>
            <a:off x="3821555" y="4832132"/>
            <a:ext cx="1538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Verdana"/>
                <a:cs typeface="Verdana"/>
              </a:rPr>
              <a:t>Website:</a:t>
            </a:r>
            <a:endParaRPr lang="it-IT" sz="2400" dirty="0"/>
          </a:p>
        </p:txBody>
      </p:sp>
      <p:sp>
        <p:nvSpPr>
          <p:cNvPr id="19" name="Rettangolo 23"/>
          <p:cNvSpPr/>
          <p:nvPr/>
        </p:nvSpPr>
        <p:spPr>
          <a:xfrm>
            <a:off x="2759211" y="5631654"/>
            <a:ext cx="2647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Verdana"/>
                <a:cs typeface="Verdana"/>
              </a:rPr>
              <a:t>Letter of intent:</a:t>
            </a:r>
            <a:endParaRPr lang="it-IT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152B8C-B2B7-4C82-92B3-820A310C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6325-513E-43A7-A431-B95586F92CB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4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/>
        </p:nvSpPr>
        <p:spPr>
          <a:xfrm>
            <a:off x="-16012" y="-2564"/>
            <a:ext cx="12208012" cy="906405"/>
          </a:xfrm>
          <a:prstGeom prst="rect">
            <a:avLst/>
          </a:prstGeom>
          <a:gradFill flip="none" rotWithShape="1">
            <a:gsLst>
              <a:gs pos="12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右矢印 6"/>
          <p:cNvSpPr/>
          <p:nvPr/>
        </p:nvSpPr>
        <p:spPr>
          <a:xfrm rot="1681137">
            <a:off x="1376315" y="3485489"/>
            <a:ext cx="9899697" cy="1496291"/>
          </a:xfrm>
          <a:prstGeom prst="right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8704" y="-15087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sz="4000" b="1" dirty="0" err="1"/>
              <a:t>NEWSdm</a:t>
            </a:r>
            <a:r>
              <a:rPr lang="en-US" altLang="ja-JP" sz="4000" b="1" dirty="0"/>
              <a:t> experiment concept </a:t>
            </a:r>
            <a:endParaRPr kumimoji="1" lang="ja-JP" altLang="en-US" sz="4000" b="1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7ED6-B070-48B7-AA23-D0D4506048A3}" type="slidenum">
              <a:rPr kumimoji="1" lang="ja-JP" altLang="en-US" smtClean="0"/>
              <a:t>3</a:t>
            </a:fld>
            <a:endParaRPr kumimoji="1" lang="ja-JP" altLang="en-US"/>
          </a:p>
        </p:txBody>
      </p:sp>
      <p:grpSp>
        <p:nvGrpSpPr>
          <p:cNvPr id="16" name="グループ化 15"/>
          <p:cNvGrpSpPr/>
          <p:nvPr/>
        </p:nvGrpSpPr>
        <p:grpSpPr>
          <a:xfrm>
            <a:off x="845338" y="1814047"/>
            <a:ext cx="1820173" cy="2848158"/>
            <a:chOff x="1085587" y="1407770"/>
            <a:chExt cx="1820173" cy="2848158"/>
          </a:xfrm>
        </p:grpSpPr>
        <p:sp>
          <p:nvSpPr>
            <p:cNvPr id="17" name="円/楕円 16"/>
            <p:cNvSpPr/>
            <p:nvPr/>
          </p:nvSpPr>
          <p:spPr>
            <a:xfrm>
              <a:off x="2194560" y="2673033"/>
              <a:ext cx="386080" cy="406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80000" h="18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 rot="942699">
              <a:off x="1869440" y="1496536"/>
              <a:ext cx="1036320" cy="27593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2580640" y="1407770"/>
              <a:ext cx="264160" cy="282918"/>
            </a:xfrm>
            <a:prstGeom prst="ellipse">
              <a:avLst/>
            </a:prstGeom>
            <a:solidFill>
              <a:srgbClr val="5D38F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右矢印 19"/>
            <p:cNvSpPr/>
            <p:nvPr/>
          </p:nvSpPr>
          <p:spPr>
            <a:xfrm rot="10800000">
              <a:off x="1085587" y="2602866"/>
              <a:ext cx="859191" cy="487680"/>
            </a:xfrm>
            <a:prstGeom prst="rightArrow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195996" y="4994925"/>
            <a:ext cx="3512856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</a:rPr>
              <a:t>Underground laboratory</a:t>
            </a:r>
          </a:p>
          <a:p>
            <a:pPr algn="ctr"/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Gran </a:t>
            </a:r>
            <a:r>
              <a:rPr lang="en-US" altLang="ja-JP" sz="2400" b="1" dirty="0" err="1">
                <a:solidFill>
                  <a:schemeClr val="accent1">
                    <a:lumMod val="75000"/>
                  </a:schemeClr>
                </a:solidFill>
              </a:rPr>
              <a:t>Sasso</a:t>
            </a:r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 (LNGS)</a:t>
            </a:r>
            <a:endParaRPr kumimoji="1"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>
            <a:off x="5908674" y="2744135"/>
            <a:ext cx="3560220" cy="3838435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グループ化 25"/>
          <p:cNvGrpSpPr/>
          <p:nvPr/>
        </p:nvGrpSpPr>
        <p:grpSpPr>
          <a:xfrm>
            <a:off x="2563357" y="1983721"/>
            <a:ext cx="4477256" cy="2895943"/>
            <a:chOff x="2625276" y="2074243"/>
            <a:chExt cx="5491192" cy="3374625"/>
          </a:xfrm>
        </p:grpSpPr>
        <p:cxnSp>
          <p:nvCxnSpPr>
            <p:cNvPr id="21" name="直線コネクタ 20"/>
            <p:cNvCxnSpPr>
              <a:stCxn id="19" idx="4"/>
            </p:cNvCxnSpPr>
            <p:nvPr/>
          </p:nvCxnSpPr>
          <p:spPr>
            <a:xfrm>
              <a:off x="2625276" y="2216844"/>
              <a:ext cx="1197536" cy="2497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>
              <a:stCxn id="18" idx="0"/>
            </p:cNvCxnSpPr>
            <p:nvPr/>
          </p:nvCxnSpPr>
          <p:spPr>
            <a:xfrm>
              <a:off x="2673772" y="2074243"/>
              <a:ext cx="1333159" cy="1698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9146" y="2792570"/>
              <a:ext cx="3693022" cy="2499751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3017995" y="4987203"/>
              <a:ext cx="5098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exposure using telescope</a:t>
              </a: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8339948" y="1090018"/>
            <a:ext cx="4502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Super-high</a:t>
            </a:r>
            <a:r>
              <a:rPr kumimoji="1" lang="ja-JP" altLang="en-US" sz="16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600" b="1" dirty="0">
                <a:solidFill>
                  <a:schemeClr val="bg1"/>
                </a:solidFill>
              </a:rPr>
              <a:t>resolution</a:t>
            </a:r>
            <a:r>
              <a:rPr kumimoji="1" lang="ja-JP" altLang="en-US" sz="16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600" b="1" dirty="0">
                <a:solidFill>
                  <a:schemeClr val="bg1"/>
                </a:solidFill>
              </a:rPr>
              <a:t>device</a:t>
            </a:r>
            <a:r>
              <a:rPr kumimoji="1" lang="ja-JP" altLang="en-US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6519" y="855190"/>
            <a:ext cx="9790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Direction sensitive dark matter search with nano-tracking technologies for super resolution nuclear emulsion </a:t>
            </a:r>
            <a:endParaRPr kumimoji="1" lang="ja-JP" altLang="en-US" sz="2400" b="1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5285038" y="1839099"/>
            <a:ext cx="3019313" cy="1697892"/>
            <a:chOff x="7516897" y="1338661"/>
            <a:chExt cx="2967126" cy="1697892"/>
          </a:xfrm>
        </p:grpSpPr>
        <p:pic>
          <p:nvPicPr>
            <p:cNvPr id="170" name="図 16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" r="-1"/>
            <a:stretch/>
          </p:blipFill>
          <p:spPr>
            <a:xfrm>
              <a:off x="7516897" y="1357250"/>
              <a:ext cx="2903355" cy="1679303"/>
            </a:xfrm>
            <a:prstGeom prst="rect">
              <a:avLst/>
            </a:prstGeom>
          </p:spPr>
        </p:pic>
        <p:sp>
          <p:nvSpPr>
            <p:cNvPr id="171" name="テキスト ボックス 170"/>
            <p:cNvSpPr txBox="1"/>
            <p:nvPr/>
          </p:nvSpPr>
          <p:spPr>
            <a:xfrm>
              <a:off x="7644411" y="1338661"/>
              <a:ext cx="28396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Super</a:t>
              </a:r>
              <a:r>
                <a:rPr kumimoji="1" lang="ja-JP" altLang="en-US" sz="1600" b="1">
                  <a:solidFill>
                    <a:schemeClr val="bg1"/>
                  </a:solidFill>
                </a:rPr>
                <a:t> </a:t>
              </a:r>
              <a:r>
                <a:rPr kumimoji="1" lang="en-US" altLang="ja-JP" sz="1600" b="1" dirty="0">
                  <a:solidFill>
                    <a:schemeClr val="bg1"/>
                  </a:solidFill>
                </a:rPr>
                <a:t>resolution</a:t>
              </a:r>
              <a:r>
                <a:rPr kumimoji="1" lang="ja-JP" altLang="en-US" sz="1600" b="1">
                  <a:solidFill>
                    <a:schemeClr val="bg1"/>
                  </a:solidFill>
                </a:rPr>
                <a:t> </a:t>
              </a:r>
              <a:r>
                <a:rPr kumimoji="1" lang="en-US" altLang="ja-JP" sz="1600" b="1" dirty="0">
                  <a:solidFill>
                    <a:schemeClr val="bg1"/>
                  </a:solidFill>
                </a:rPr>
                <a:t>detector</a:t>
              </a:r>
              <a:r>
                <a:rPr kumimoji="1" lang="ja-JP" altLang="en-US" sz="1600" b="1">
                  <a:solidFill>
                    <a:schemeClr val="bg1"/>
                  </a:solidFill>
                </a:rPr>
                <a:t> 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右矢印 8"/>
          <p:cNvSpPr/>
          <p:nvPr/>
        </p:nvSpPr>
        <p:spPr>
          <a:xfrm>
            <a:off x="538841" y="2531565"/>
            <a:ext cx="158496" cy="591534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矢印 30"/>
          <p:cNvSpPr/>
          <p:nvPr/>
        </p:nvSpPr>
        <p:spPr>
          <a:xfrm>
            <a:off x="516308" y="3237856"/>
            <a:ext cx="158496" cy="591534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/>
          <p:cNvSpPr/>
          <p:nvPr/>
        </p:nvSpPr>
        <p:spPr>
          <a:xfrm>
            <a:off x="525562" y="3889894"/>
            <a:ext cx="158496" cy="591534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矢印 33"/>
          <p:cNvSpPr/>
          <p:nvPr/>
        </p:nvSpPr>
        <p:spPr>
          <a:xfrm>
            <a:off x="558024" y="1779844"/>
            <a:ext cx="158496" cy="591534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-725556" y="2838893"/>
            <a:ext cx="202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Dark matter wind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grpSp>
        <p:nvGrpSpPr>
          <p:cNvPr id="42" name="グループ化 41"/>
          <p:cNvGrpSpPr/>
          <p:nvPr/>
        </p:nvGrpSpPr>
        <p:grpSpPr>
          <a:xfrm>
            <a:off x="12759842" y="2110898"/>
            <a:ext cx="2861956" cy="1401041"/>
            <a:chOff x="8244350" y="1147991"/>
            <a:chExt cx="2861956" cy="1401041"/>
          </a:xfrm>
        </p:grpSpPr>
        <p:sp>
          <p:nvSpPr>
            <p:cNvPr id="24" name="円/楕円 23"/>
            <p:cNvSpPr/>
            <p:nvPr/>
          </p:nvSpPr>
          <p:spPr>
            <a:xfrm>
              <a:off x="9415843" y="1707834"/>
              <a:ext cx="290001" cy="30014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44000" h="14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8244350" y="1622516"/>
              <a:ext cx="290001" cy="30014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44000" h="14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右矢印 24"/>
            <p:cNvSpPr/>
            <p:nvPr/>
          </p:nvSpPr>
          <p:spPr>
            <a:xfrm>
              <a:off x="8605377" y="1737860"/>
              <a:ext cx="733448" cy="112581"/>
            </a:xfrm>
            <a:prstGeom prst="rightArrow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右矢印 38"/>
            <p:cNvSpPr/>
            <p:nvPr/>
          </p:nvSpPr>
          <p:spPr>
            <a:xfrm rot="20053059">
              <a:off x="9656892" y="1489279"/>
              <a:ext cx="733448" cy="112581"/>
            </a:xfrm>
            <a:prstGeom prst="rightArrow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右矢印 26"/>
            <p:cNvSpPr/>
            <p:nvPr/>
          </p:nvSpPr>
          <p:spPr>
            <a:xfrm rot="2000133">
              <a:off x="9699752" y="1928002"/>
              <a:ext cx="295525" cy="23645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0386566" y="1147991"/>
              <a:ext cx="290001" cy="30014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44000" h="14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左中かっこ 28"/>
            <p:cNvSpPr/>
            <p:nvPr/>
          </p:nvSpPr>
          <p:spPr>
            <a:xfrm rot="18272703">
              <a:off x="9478089" y="1888279"/>
              <a:ext cx="112805" cy="53097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8841943" y="2179700"/>
              <a:ext cx="1319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&lt; 1μm</a:t>
              </a:r>
              <a:endParaRPr kumimoji="1" lang="ja-JP" altLang="en-US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10013490" y="1956798"/>
              <a:ext cx="1092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Tracking </a:t>
              </a:r>
              <a:endParaRPr kumimoji="1" lang="ja-JP" altLang="en-US" dirty="0"/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7452986" y="1318897"/>
            <a:ext cx="3569918" cy="1399872"/>
            <a:chOff x="7452986" y="1318897"/>
            <a:chExt cx="3569918" cy="1399872"/>
          </a:xfrm>
        </p:grpSpPr>
        <p:pic>
          <p:nvPicPr>
            <p:cNvPr id="43" name="図 42"/>
            <p:cNvPicPr>
              <a:picLocks noChangeAspect="1"/>
            </p:cNvPicPr>
            <p:nvPr/>
          </p:nvPicPr>
          <p:blipFill rotWithShape="1">
            <a:blip r:embed="rId5"/>
            <a:srcRect r="9679"/>
            <a:stretch/>
          </p:blipFill>
          <p:spPr>
            <a:xfrm>
              <a:off x="8540127" y="1318897"/>
              <a:ext cx="2482777" cy="13998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5" name="直線コネクタ 44"/>
            <p:cNvCxnSpPr/>
            <p:nvPr/>
          </p:nvCxnSpPr>
          <p:spPr>
            <a:xfrm flipV="1">
              <a:off x="7452986" y="1318897"/>
              <a:ext cx="1087141" cy="10921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7496828" y="2449914"/>
              <a:ext cx="1060594" cy="260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magine 10" descr="Immagine che contiene interni, ingombro, mugnaio&#10;&#10;Descrizione generata automaticamente">
            <a:extLst>
              <a:ext uri="{FF2B5EF4-FFF2-40B4-BE49-F238E27FC236}">
                <a16:creationId xmlns:a16="http://schemas.microsoft.com/office/drawing/2014/main" id="{A7EFC917-5DC2-DB48-AC78-3AE8B3A45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928" y="3913307"/>
            <a:ext cx="3023879" cy="2460526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BE5816D-8CDA-5644-AD5F-AE2A685ABCBD}"/>
              </a:ext>
            </a:extLst>
          </p:cNvPr>
          <p:cNvSpPr txBox="1"/>
          <p:nvPr/>
        </p:nvSpPr>
        <p:spPr>
          <a:xfrm>
            <a:off x="9020972" y="3496823"/>
            <a:ext cx="226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Optical image </a:t>
            </a:r>
            <a:r>
              <a:rPr lang="it-IT" dirty="0" err="1"/>
              <a:t>readout</a:t>
            </a:r>
            <a:endParaRPr lang="it-IT" dirty="0"/>
          </a:p>
        </p:txBody>
      </p:sp>
      <p:sp>
        <p:nvSpPr>
          <p:cNvPr id="44" name="テキスト ボックス 30">
            <a:extLst>
              <a:ext uri="{FF2B5EF4-FFF2-40B4-BE49-F238E27FC236}">
                <a16:creationId xmlns:a16="http://schemas.microsoft.com/office/drawing/2014/main" id="{114DE864-EE96-4F34-BB13-E079A3582CAF}"/>
              </a:ext>
            </a:extLst>
          </p:cNvPr>
          <p:cNvSpPr txBox="1"/>
          <p:nvPr/>
        </p:nvSpPr>
        <p:spPr>
          <a:xfrm>
            <a:off x="3668071" y="5494180"/>
            <a:ext cx="517940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Unique possibility to overcome the “neutrino floor”, where coherent neutrino scattering creates an irreducible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Directional information is helpful in understanding the DM model</a:t>
            </a:r>
          </a:p>
        </p:txBody>
      </p:sp>
    </p:spTree>
    <p:extLst>
      <p:ext uri="{BB962C8B-B14F-4D97-AF65-F5344CB8AC3E}">
        <p14:creationId xmlns:p14="http://schemas.microsoft.com/office/powerpoint/2010/main" val="103990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CB93C-35E8-4AC1-9102-24E6322D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6325-513E-43A7-A431-B95586F92CB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正方形/長方形 150">
            <a:extLst>
              <a:ext uri="{FF2B5EF4-FFF2-40B4-BE49-F238E27FC236}">
                <a16:creationId xmlns:a16="http://schemas.microsoft.com/office/drawing/2014/main" id="{AD995DB7-4D3F-439A-BBC0-70D9D36E8CA4}"/>
              </a:ext>
            </a:extLst>
          </p:cNvPr>
          <p:cNvSpPr/>
          <p:nvPr/>
        </p:nvSpPr>
        <p:spPr>
          <a:xfrm>
            <a:off x="191021" y="-27384"/>
            <a:ext cx="12192000" cy="1206734"/>
          </a:xfrm>
          <a:prstGeom prst="rect">
            <a:avLst/>
          </a:prstGeom>
          <a:gradFill flip="none" rotWithShape="1">
            <a:gsLst>
              <a:gs pos="12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4A902389-0F9A-4C99-8137-B28F1FDA0280}"/>
              </a:ext>
            </a:extLst>
          </p:cNvPr>
          <p:cNvSpPr txBox="1"/>
          <p:nvPr/>
        </p:nvSpPr>
        <p:spPr>
          <a:xfrm>
            <a:off x="419924" y="306442"/>
            <a:ext cx="13812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dirty="0"/>
              <a:t>Nano Imaging Tracker (NIT) developed for </a:t>
            </a:r>
            <a:r>
              <a:rPr lang="en-US" altLang="ja-JP" sz="3600" dirty="0" err="1"/>
              <a:t>NEWSdm</a:t>
            </a:r>
            <a:r>
              <a:rPr lang="en-US" altLang="ja-JP" sz="3600" dirty="0"/>
              <a:t> </a:t>
            </a:r>
            <a:endParaRPr kumimoji="1" lang="ja-JP" altLang="en-US" sz="2800" dirty="0"/>
          </a:p>
        </p:txBody>
      </p:sp>
      <p:grpSp>
        <p:nvGrpSpPr>
          <p:cNvPr id="7" name="グループ化 7">
            <a:extLst>
              <a:ext uri="{FF2B5EF4-FFF2-40B4-BE49-F238E27FC236}">
                <a16:creationId xmlns:a16="http://schemas.microsoft.com/office/drawing/2014/main" id="{3E3E95C4-FE3B-4B65-9132-9A2578F08031}"/>
              </a:ext>
            </a:extLst>
          </p:cNvPr>
          <p:cNvGrpSpPr/>
          <p:nvPr/>
        </p:nvGrpSpPr>
        <p:grpSpPr>
          <a:xfrm>
            <a:off x="6144387" y="1030918"/>
            <a:ext cx="2945136" cy="2960494"/>
            <a:chOff x="2419433" y="1089639"/>
            <a:chExt cx="2945136" cy="2960494"/>
          </a:xfrm>
        </p:grpSpPr>
        <p:grpSp>
          <p:nvGrpSpPr>
            <p:cNvPr id="123" name="グループ化 8">
              <a:extLst>
                <a:ext uri="{FF2B5EF4-FFF2-40B4-BE49-F238E27FC236}">
                  <a16:creationId xmlns:a16="http://schemas.microsoft.com/office/drawing/2014/main" id="{F66694EE-DD76-42AB-8A44-3092F5BBD217}"/>
                </a:ext>
              </a:extLst>
            </p:cNvPr>
            <p:cNvGrpSpPr/>
            <p:nvPr/>
          </p:nvGrpSpPr>
          <p:grpSpPr>
            <a:xfrm>
              <a:off x="2813447" y="1089639"/>
              <a:ext cx="2551122" cy="2960494"/>
              <a:chOff x="3288142" y="1671514"/>
              <a:chExt cx="2551122" cy="2960494"/>
            </a:xfrm>
          </p:grpSpPr>
          <p:sp>
            <p:nvSpPr>
              <p:cNvPr id="150" name="円/楕円 35">
                <a:extLst>
                  <a:ext uri="{FF2B5EF4-FFF2-40B4-BE49-F238E27FC236}">
                    <a16:creationId xmlns:a16="http://schemas.microsoft.com/office/drawing/2014/main" id="{0D109C7F-C6BF-41ED-9DBB-5F117735DC53}"/>
                  </a:ext>
                </a:extLst>
              </p:cNvPr>
              <p:cNvSpPr/>
              <p:nvPr/>
            </p:nvSpPr>
            <p:spPr>
              <a:xfrm>
                <a:off x="3785759" y="3477005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cxnSp>
            <p:nvCxnSpPr>
              <p:cNvPr id="151" name="直線矢印コネクタ 36">
                <a:extLst>
                  <a:ext uri="{FF2B5EF4-FFF2-40B4-BE49-F238E27FC236}">
                    <a16:creationId xmlns:a16="http://schemas.microsoft.com/office/drawing/2014/main" id="{EE2F96DA-6CA7-4E93-8275-7D8D4B4DFCC8}"/>
                  </a:ext>
                </a:extLst>
              </p:cNvPr>
              <p:cNvCxnSpPr/>
              <p:nvPr/>
            </p:nvCxnSpPr>
            <p:spPr>
              <a:xfrm>
                <a:off x="3288142" y="1671514"/>
                <a:ext cx="2551122" cy="296049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2" name="円/楕円 37">
                <a:extLst>
                  <a:ext uri="{FF2B5EF4-FFF2-40B4-BE49-F238E27FC236}">
                    <a16:creationId xmlns:a16="http://schemas.microsoft.com/office/drawing/2014/main" id="{7C0B143A-7889-42B4-A573-02CFA99E08DC}"/>
                  </a:ext>
                </a:extLst>
              </p:cNvPr>
              <p:cNvSpPr/>
              <p:nvPr/>
            </p:nvSpPr>
            <p:spPr>
              <a:xfrm>
                <a:off x="4777188" y="290676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53" name="円/楕円 38">
                <a:extLst>
                  <a:ext uri="{FF2B5EF4-FFF2-40B4-BE49-F238E27FC236}">
                    <a16:creationId xmlns:a16="http://schemas.microsoft.com/office/drawing/2014/main" id="{E17E2945-EA46-4963-80B7-BA2050C9AD4C}"/>
                  </a:ext>
                </a:extLst>
              </p:cNvPr>
              <p:cNvSpPr/>
              <p:nvPr/>
            </p:nvSpPr>
            <p:spPr>
              <a:xfrm>
                <a:off x="3599655" y="301988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54" name="円/楕円 39">
                <a:extLst>
                  <a:ext uri="{FF2B5EF4-FFF2-40B4-BE49-F238E27FC236}">
                    <a16:creationId xmlns:a16="http://schemas.microsoft.com/office/drawing/2014/main" id="{0E72CE7C-82F6-4AA0-BCB8-47E8CEF76F95}"/>
                  </a:ext>
                </a:extLst>
              </p:cNvPr>
              <p:cNvSpPr/>
              <p:nvPr/>
            </p:nvSpPr>
            <p:spPr>
              <a:xfrm>
                <a:off x="3736915" y="2299883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55" name="円/楕円 40">
                <a:extLst>
                  <a:ext uri="{FF2B5EF4-FFF2-40B4-BE49-F238E27FC236}">
                    <a16:creationId xmlns:a16="http://schemas.microsoft.com/office/drawing/2014/main" id="{11B3D598-725C-4C03-85E9-BA0282A60F35}"/>
                  </a:ext>
                </a:extLst>
              </p:cNvPr>
              <p:cNvSpPr/>
              <p:nvPr/>
            </p:nvSpPr>
            <p:spPr>
              <a:xfrm>
                <a:off x="4253473" y="3216390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56" name="円/楕円 41">
                <a:extLst>
                  <a:ext uri="{FF2B5EF4-FFF2-40B4-BE49-F238E27FC236}">
                    <a16:creationId xmlns:a16="http://schemas.microsoft.com/office/drawing/2014/main" id="{E8E98CC6-7C58-474B-9FAD-48CC9958F4D6}"/>
                  </a:ext>
                </a:extLst>
              </p:cNvPr>
              <p:cNvSpPr/>
              <p:nvPr/>
            </p:nvSpPr>
            <p:spPr>
              <a:xfrm>
                <a:off x="4476520" y="2510908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57" name="円/楕円 42">
                <a:extLst>
                  <a:ext uri="{FF2B5EF4-FFF2-40B4-BE49-F238E27FC236}">
                    <a16:creationId xmlns:a16="http://schemas.microsoft.com/office/drawing/2014/main" id="{5BA79E65-3863-4B48-BCCB-F2387556FE9D}"/>
                  </a:ext>
                </a:extLst>
              </p:cNvPr>
              <p:cNvSpPr/>
              <p:nvPr/>
            </p:nvSpPr>
            <p:spPr>
              <a:xfrm>
                <a:off x="4996606" y="3584205"/>
                <a:ext cx="720000" cy="720000"/>
              </a:xfrm>
              <a:prstGeom prst="ellipse">
                <a:avLst/>
              </a:prstGeom>
              <a:solidFill>
                <a:srgbClr val="FFFF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360000" h="360000"/>
                <a:bevelB w="360000" h="36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4" name="グループ化 9">
              <a:extLst>
                <a:ext uri="{FF2B5EF4-FFF2-40B4-BE49-F238E27FC236}">
                  <a16:creationId xmlns:a16="http://schemas.microsoft.com/office/drawing/2014/main" id="{EE17D8C6-B0FD-4F97-9194-46C3356B7553}"/>
                </a:ext>
              </a:extLst>
            </p:cNvPr>
            <p:cNvGrpSpPr/>
            <p:nvPr/>
          </p:nvGrpSpPr>
          <p:grpSpPr>
            <a:xfrm>
              <a:off x="3400395" y="1812518"/>
              <a:ext cx="391103" cy="407331"/>
              <a:chOff x="5345012" y="3708402"/>
              <a:chExt cx="896116" cy="933300"/>
            </a:xfrm>
          </p:grpSpPr>
          <p:cxnSp>
            <p:nvCxnSpPr>
              <p:cNvPr id="144" name="曲線コネクタ 29">
                <a:extLst>
                  <a:ext uri="{FF2B5EF4-FFF2-40B4-BE49-F238E27FC236}">
                    <a16:creationId xmlns:a16="http://schemas.microsoft.com/office/drawing/2014/main" id="{18BEF667-B5BE-45A3-8F69-3D52DB86C7F2}"/>
                  </a:ext>
                </a:extLst>
              </p:cNvPr>
              <p:cNvCxnSpPr/>
              <p:nvPr/>
            </p:nvCxnSpPr>
            <p:spPr>
              <a:xfrm flipV="1">
                <a:off x="5805701" y="3882570"/>
                <a:ext cx="391884" cy="353255"/>
              </a:xfrm>
              <a:prstGeom prst="curvedConnector3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曲線コネクタ 30">
                <a:extLst>
                  <a:ext uri="{FF2B5EF4-FFF2-40B4-BE49-F238E27FC236}">
                    <a16:creationId xmlns:a16="http://schemas.microsoft.com/office/drawing/2014/main" id="{6FCD6B34-A8F8-463B-9D6F-A689B92DAD00}"/>
                  </a:ext>
                </a:extLst>
              </p:cNvPr>
              <p:cNvCxnSpPr/>
              <p:nvPr/>
            </p:nvCxnSpPr>
            <p:spPr>
              <a:xfrm flipV="1">
                <a:off x="5740386" y="3827763"/>
                <a:ext cx="391884" cy="353255"/>
              </a:xfrm>
              <a:prstGeom prst="curvedConnector3">
                <a:avLst>
                  <a:gd name="adj1" fmla="val -7407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曲線コネクタ 31">
                <a:extLst>
                  <a:ext uri="{FF2B5EF4-FFF2-40B4-BE49-F238E27FC236}">
                    <a16:creationId xmlns:a16="http://schemas.microsoft.com/office/drawing/2014/main" id="{715ACE87-3273-4619-972D-BC7CFC41472F}"/>
                  </a:ext>
                </a:extLst>
              </p:cNvPr>
              <p:cNvCxnSpPr/>
              <p:nvPr/>
            </p:nvCxnSpPr>
            <p:spPr>
              <a:xfrm rot="10800000" flipV="1">
                <a:off x="5345012" y="4235822"/>
                <a:ext cx="308288" cy="202939"/>
              </a:xfrm>
              <a:prstGeom prst="curvedConnector3">
                <a:avLst>
                  <a:gd name="adj1" fmla="val 191241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曲線コネクタ 32">
                <a:extLst>
                  <a:ext uri="{FF2B5EF4-FFF2-40B4-BE49-F238E27FC236}">
                    <a16:creationId xmlns:a16="http://schemas.microsoft.com/office/drawing/2014/main" id="{85D8F9E5-F112-4896-8B01-A3471AF07F8B}"/>
                  </a:ext>
                </a:extLst>
              </p:cNvPr>
              <p:cNvCxnSpPr/>
              <p:nvPr/>
            </p:nvCxnSpPr>
            <p:spPr>
              <a:xfrm rot="10800000" flipV="1">
                <a:off x="5442982" y="4438763"/>
                <a:ext cx="308288" cy="202939"/>
              </a:xfrm>
              <a:prstGeom prst="curvedConnector3">
                <a:avLst>
                  <a:gd name="adj1" fmla="val 17044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曲線コネクタ 33">
                <a:extLst>
                  <a:ext uri="{FF2B5EF4-FFF2-40B4-BE49-F238E27FC236}">
                    <a16:creationId xmlns:a16="http://schemas.microsoft.com/office/drawing/2014/main" id="{78EBFDE0-D7D0-4226-8A92-2C89A0142C11}"/>
                  </a:ext>
                </a:extLst>
              </p:cNvPr>
              <p:cNvCxnSpPr/>
              <p:nvPr/>
            </p:nvCxnSpPr>
            <p:spPr>
              <a:xfrm>
                <a:off x="5805701" y="4286690"/>
                <a:ext cx="435427" cy="24176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曲線コネクタ 34">
                <a:extLst>
                  <a:ext uri="{FF2B5EF4-FFF2-40B4-BE49-F238E27FC236}">
                    <a16:creationId xmlns:a16="http://schemas.microsoft.com/office/drawing/2014/main" id="{2D03B59B-598A-47A2-BF88-D869E3E8CC3A}"/>
                  </a:ext>
                </a:extLst>
              </p:cNvPr>
              <p:cNvCxnSpPr/>
              <p:nvPr/>
            </p:nvCxnSpPr>
            <p:spPr>
              <a:xfrm rot="16200000" flipV="1">
                <a:off x="5414299" y="3845806"/>
                <a:ext cx="419951" cy="14514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テキスト ボックス 10">
              <a:extLst>
                <a:ext uri="{FF2B5EF4-FFF2-40B4-BE49-F238E27FC236}">
                  <a16:creationId xmlns:a16="http://schemas.microsoft.com/office/drawing/2014/main" id="{30F8C983-8CDF-4626-BFAC-BF971A2A3F1F}"/>
                </a:ext>
              </a:extLst>
            </p:cNvPr>
            <p:cNvSpPr txBox="1"/>
            <p:nvPr/>
          </p:nvSpPr>
          <p:spPr>
            <a:xfrm>
              <a:off x="2419433" y="1902326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dirty="0">
                  <a:solidFill>
                    <a:srgbClr val="00B050"/>
                  </a:solidFill>
                </a:rPr>
                <a:t>electron</a:t>
              </a:r>
              <a:r>
                <a:rPr kumimoji="1" lang="en-US" altLang="ja-JP" baseline="30000" dirty="0">
                  <a:solidFill>
                    <a:srgbClr val="00B050"/>
                  </a:solidFill>
                </a:rPr>
                <a:t>-</a:t>
              </a:r>
              <a:endParaRPr kumimoji="1" lang="ja-JP" altLang="en-US" baseline="30000" dirty="0">
                <a:solidFill>
                  <a:srgbClr val="FF0000"/>
                </a:solidFill>
              </a:endParaRPr>
            </a:p>
          </p:txBody>
        </p:sp>
        <p:grpSp>
          <p:nvGrpSpPr>
            <p:cNvPr id="126" name="グループ化 11">
              <a:extLst>
                <a:ext uri="{FF2B5EF4-FFF2-40B4-BE49-F238E27FC236}">
                  <a16:creationId xmlns:a16="http://schemas.microsoft.com/office/drawing/2014/main" id="{789518AE-C485-4E33-AC24-8B2BA1FA268E}"/>
                </a:ext>
              </a:extLst>
            </p:cNvPr>
            <p:cNvGrpSpPr/>
            <p:nvPr/>
          </p:nvGrpSpPr>
          <p:grpSpPr>
            <a:xfrm rot="12232902">
              <a:off x="3872213" y="2671445"/>
              <a:ext cx="490614" cy="425581"/>
              <a:chOff x="5345012" y="3666568"/>
              <a:chExt cx="1124122" cy="975134"/>
            </a:xfrm>
          </p:grpSpPr>
          <p:cxnSp>
            <p:nvCxnSpPr>
              <p:cNvPr id="138" name="曲線コネクタ 23">
                <a:extLst>
                  <a:ext uri="{FF2B5EF4-FFF2-40B4-BE49-F238E27FC236}">
                    <a16:creationId xmlns:a16="http://schemas.microsoft.com/office/drawing/2014/main" id="{A2A271BB-891E-4AEF-95A0-8D1A30D03C38}"/>
                  </a:ext>
                </a:extLst>
              </p:cNvPr>
              <p:cNvCxnSpPr/>
              <p:nvPr/>
            </p:nvCxnSpPr>
            <p:spPr>
              <a:xfrm rot="20167098">
                <a:off x="5777079" y="4095520"/>
                <a:ext cx="692055" cy="4979"/>
              </a:xfrm>
              <a:prstGeom prst="curvedConnector3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曲線コネクタ 24">
                <a:extLst>
                  <a:ext uri="{FF2B5EF4-FFF2-40B4-BE49-F238E27FC236}">
                    <a16:creationId xmlns:a16="http://schemas.microsoft.com/office/drawing/2014/main" id="{91122760-05D9-434B-93D4-4B81931455BA}"/>
                  </a:ext>
                </a:extLst>
              </p:cNvPr>
              <p:cNvCxnSpPr/>
              <p:nvPr/>
            </p:nvCxnSpPr>
            <p:spPr>
              <a:xfrm rot="20167098" flipV="1">
                <a:off x="5631588" y="3666568"/>
                <a:ext cx="522319" cy="426999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曲線コネクタ 25">
                <a:extLst>
                  <a:ext uri="{FF2B5EF4-FFF2-40B4-BE49-F238E27FC236}">
                    <a16:creationId xmlns:a16="http://schemas.microsoft.com/office/drawing/2014/main" id="{42668F46-E7AB-4B6F-B446-D31E7C1A8B6A}"/>
                  </a:ext>
                </a:extLst>
              </p:cNvPr>
              <p:cNvCxnSpPr/>
              <p:nvPr/>
            </p:nvCxnSpPr>
            <p:spPr>
              <a:xfrm rot="10800000" flipV="1">
                <a:off x="5345012" y="4235822"/>
                <a:ext cx="308288" cy="202939"/>
              </a:xfrm>
              <a:prstGeom prst="curvedConnector3">
                <a:avLst>
                  <a:gd name="adj1" fmla="val 191241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曲線コネクタ 26">
                <a:extLst>
                  <a:ext uri="{FF2B5EF4-FFF2-40B4-BE49-F238E27FC236}">
                    <a16:creationId xmlns:a16="http://schemas.microsoft.com/office/drawing/2014/main" id="{571CD285-C781-42F2-B638-CCC3BDBB5402}"/>
                  </a:ext>
                </a:extLst>
              </p:cNvPr>
              <p:cNvCxnSpPr/>
              <p:nvPr/>
            </p:nvCxnSpPr>
            <p:spPr>
              <a:xfrm rot="10800000" flipV="1">
                <a:off x="5442982" y="4438763"/>
                <a:ext cx="308288" cy="202939"/>
              </a:xfrm>
              <a:prstGeom prst="curvedConnector3">
                <a:avLst>
                  <a:gd name="adj1" fmla="val 17044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曲線コネクタ 27">
                <a:extLst>
                  <a:ext uri="{FF2B5EF4-FFF2-40B4-BE49-F238E27FC236}">
                    <a16:creationId xmlns:a16="http://schemas.microsoft.com/office/drawing/2014/main" id="{A3211557-7484-4A29-858A-2D2CAECBD013}"/>
                  </a:ext>
                </a:extLst>
              </p:cNvPr>
              <p:cNvCxnSpPr/>
              <p:nvPr/>
            </p:nvCxnSpPr>
            <p:spPr>
              <a:xfrm>
                <a:off x="5805701" y="4286690"/>
                <a:ext cx="435427" cy="24176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曲線コネクタ 28">
                <a:extLst>
                  <a:ext uri="{FF2B5EF4-FFF2-40B4-BE49-F238E27FC236}">
                    <a16:creationId xmlns:a16="http://schemas.microsoft.com/office/drawing/2014/main" id="{85E003DA-6D72-4927-9699-90CCD61F474E}"/>
                  </a:ext>
                </a:extLst>
              </p:cNvPr>
              <p:cNvCxnSpPr/>
              <p:nvPr/>
            </p:nvCxnSpPr>
            <p:spPr>
              <a:xfrm rot="16200000" flipV="1">
                <a:off x="5414299" y="3845806"/>
                <a:ext cx="419951" cy="14514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グループ化 12">
              <a:extLst>
                <a:ext uri="{FF2B5EF4-FFF2-40B4-BE49-F238E27FC236}">
                  <a16:creationId xmlns:a16="http://schemas.microsoft.com/office/drawing/2014/main" id="{9B8B9B4F-E566-4BB0-A451-6EB975342C9E}"/>
                </a:ext>
              </a:extLst>
            </p:cNvPr>
            <p:cNvGrpSpPr/>
            <p:nvPr/>
          </p:nvGrpSpPr>
          <p:grpSpPr>
            <a:xfrm>
              <a:off x="4516175" y="3198623"/>
              <a:ext cx="563616" cy="407331"/>
              <a:chOff x="5273529" y="3708402"/>
              <a:chExt cx="1291386" cy="933300"/>
            </a:xfrm>
          </p:grpSpPr>
          <p:cxnSp>
            <p:nvCxnSpPr>
              <p:cNvPr id="132" name="曲線コネクタ 17">
                <a:extLst>
                  <a:ext uri="{FF2B5EF4-FFF2-40B4-BE49-F238E27FC236}">
                    <a16:creationId xmlns:a16="http://schemas.microsoft.com/office/drawing/2014/main" id="{5144B298-D1B2-48D8-A520-F55438788868}"/>
                  </a:ext>
                </a:extLst>
              </p:cNvPr>
              <p:cNvCxnSpPr/>
              <p:nvPr/>
            </p:nvCxnSpPr>
            <p:spPr>
              <a:xfrm flipV="1">
                <a:off x="5805702" y="4052228"/>
                <a:ext cx="703217" cy="183599"/>
              </a:xfrm>
              <a:prstGeom prst="curvedConnector3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曲線コネクタ 18">
                <a:extLst>
                  <a:ext uri="{FF2B5EF4-FFF2-40B4-BE49-F238E27FC236}">
                    <a16:creationId xmlns:a16="http://schemas.microsoft.com/office/drawing/2014/main" id="{2AAD0C75-BDF3-446F-9A58-3692994B3DAF}"/>
                  </a:ext>
                </a:extLst>
              </p:cNvPr>
              <p:cNvCxnSpPr/>
              <p:nvPr/>
            </p:nvCxnSpPr>
            <p:spPr>
              <a:xfrm flipV="1">
                <a:off x="5760331" y="3731060"/>
                <a:ext cx="804584" cy="461342"/>
              </a:xfrm>
              <a:prstGeom prst="curvedConnector4">
                <a:avLst>
                  <a:gd name="adj1" fmla="val 43029"/>
                  <a:gd name="adj2" fmla="val 162157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曲線コネクタ 19">
                <a:extLst>
                  <a:ext uri="{FF2B5EF4-FFF2-40B4-BE49-F238E27FC236}">
                    <a16:creationId xmlns:a16="http://schemas.microsoft.com/office/drawing/2014/main" id="{26506ED1-EF9A-4DB4-BCF1-EC5920CB0E07}"/>
                  </a:ext>
                </a:extLst>
              </p:cNvPr>
              <p:cNvCxnSpPr/>
              <p:nvPr/>
            </p:nvCxnSpPr>
            <p:spPr>
              <a:xfrm rot="10800000" flipV="1">
                <a:off x="5273529" y="4235820"/>
                <a:ext cx="379773" cy="50868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曲線コネクタ 20">
                <a:extLst>
                  <a:ext uri="{FF2B5EF4-FFF2-40B4-BE49-F238E27FC236}">
                    <a16:creationId xmlns:a16="http://schemas.microsoft.com/office/drawing/2014/main" id="{C4C7AB95-B8A0-4596-B5DC-427522FA2B86}"/>
                  </a:ext>
                </a:extLst>
              </p:cNvPr>
              <p:cNvCxnSpPr/>
              <p:nvPr/>
            </p:nvCxnSpPr>
            <p:spPr>
              <a:xfrm rot="10800000" flipV="1">
                <a:off x="5442982" y="4438763"/>
                <a:ext cx="308288" cy="202939"/>
              </a:xfrm>
              <a:prstGeom prst="curvedConnector3">
                <a:avLst>
                  <a:gd name="adj1" fmla="val 17044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曲線コネクタ 21">
                <a:extLst>
                  <a:ext uri="{FF2B5EF4-FFF2-40B4-BE49-F238E27FC236}">
                    <a16:creationId xmlns:a16="http://schemas.microsoft.com/office/drawing/2014/main" id="{0B820FB4-50DD-4B62-B71F-3F000A9676A9}"/>
                  </a:ext>
                </a:extLst>
              </p:cNvPr>
              <p:cNvCxnSpPr/>
              <p:nvPr/>
            </p:nvCxnSpPr>
            <p:spPr>
              <a:xfrm>
                <a:off x="5805701" y="4286690"/>
                <a:ext cx="435427" cy="24176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曲線コネクタ 22">
                <a:extLst>
                  <a:ext uri="{FF2B5EF4-FFF2-40B4-BE49-F238E27FC236}">
                    <a16:creationId xmlns:a16="http://schemas.microsoft.com/office/drawing/2014/main" id="{8EE79B9A-B658-4222-8C23-9AC777253549}"/>
                  </a:ext>
                </a:extLst>
              </p:cNvPr>
              <p:cNvCxnSpPr/>
              <p:nvPr/>
            </p:nvCxnSpPr>
            <p:spPr>
              <a:xfrm rot="16200000" flipV="1">
                <a:off x="5414299" y="3845806"/>
                <a:ext cx="419951" cy="14514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円/楕円 13">
              <a:extLst>
                <a:ext uri="{FF2B5EF4-FFF2-40B4-BE49-F238E27FC236}">
                  <a16:creationId xmlns:a16="http://schemas.microsoft.com/office/drawing/2014/main" id="{CED8FA4C-6ACC-4B17-BACB-172571A20A27}"/>
                </a:ext>
              </a:extLst>
            </p:cNvPr>
            <p:cNvSpPr/>
            <p:nvPr/>
          </p:nvSpPr>
          <p:spPr>
            <a:xfrm>
              <a:off x="3724092" y="1725173"/>
              <a:ext cx="235154" cy="2351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sp>
          <p:nvSpPr>
            <p:cNvPr id="129" name="円/楕円 14">
              <a:extLst>
                <a:ext uri="{FF2B5EF4-FFF2-40B4-BE49-F238E27FC236}">
                  <a16:creationId xmlns:a16="http://schemas.microsoft.com/office/drawing/2014/main" id="{DF3DACF4-6FC2-4321-871E-61B24CC79176}"/>
                </a:ext>
              </a:extLst>
            </p:cNvPr>
            <p:cNvSpPr/>
            <p:nvPr/>
          </p:nvSpPr>
          <p:spPr>
            <a:xfrm>
              <a:off x="3969816" y="3053090"/>
              <a:ext cx="235154" cy="2351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sp>
          <p:nvSpPr>
            <p:cNvPr id="130" name="円/楕円 15">
              <a:extLst>
                <a:ext uri="{FF2B5EF4-FFF2-40B4-BE49-F238E27FC236}">
                  <a16:creationId xmlns:a16="http://schemas.microsoft.com/office/drawing/2014/main" id="{D5C92283-A8EE-4F2A-9582-F2862B2FFFD1}"/>
                </a:ext>
              </a:extLst>
            </p:cNvPr>
            <p:cNvSpPr/>
            <p:nvPr/>
          </p:nvSpPr>
          <p:spPr>
            <a:xfrm>
              <a:off x="5036647" y="3169106"/>
              <a:ext cx="235154" cy="2351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sp>
          <p:nvSpPr>
            <p:cNvPr id="131" name="正方形/長方形 16">
              <a:extLst>
                <a:ext uri="{FF2B5EF4-FFF2-40B4-BE49-F238E27FC236}">
                  <a16:creationId xmlns:a16="http://schemas.microsoft.com/office/drawing/2014/main" id="{47C1B0C9-A9D0-4CF5-AF8A-A324522AF9EB}"/>
                </a:ext>
              </a:extLst>
            </p:cNvPr>
            <p:cNvSpPr/>
            <p:nvPr/>
          </p:nvSpPr>
          <p:spPr>
            <a:xfrm>
              <a:off x="3278234" y="1316245"/>
              <a:ext cx="9220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b="1" dirty="0"/>
                <a:t>Ag core</a:t>
              </a:r>
              <a:endParaRPr lang="ja-JP" altLang="en-US" b="1" dirty="0"/>
            </a:p>
          </p:txBody>
        </p:sp>
      </p:grpSp>
      <p:grpSp>
        <p:nvGrpSpPr>
          <p:cNvPr id="8" name="グループ化 43">
            <a:extLst>
              <a:ext uri="{FF2B5EF4-FFF2-40B4-BE49-F238E27FC236}">
                <a16:creationId xmlns:a16="http://schemas.microsoft.com/office/drawing/2014/main" id="{342AFC42-B11C-4E55-8E80-B91528168A72}"/>
              </a:ext>
            </a:extLst>
          </p:cNvPr>
          <p:cNvGrpSpPr/>
          <p:nvPr/>
        </p:nvGrpSpPr>
        <p:grpSpPr>
          <a:xfrm>
            <a:off x="9083230" y="1317168"/>
            <a:ext cx="3171949" cy="2208499"/>
            <a:chOff x="5583965" y="2197325"/>
            <a:chExt cx="3171949" cy="2208499"/>
          </a:xfrm>
        </p:grpSpPr>
        <p:sp>
          <p:nvSpPr>
            <p:cNvPr id="23" name="右矢印 44">
              <a:extLst>
                <a:ext uri="{FF2B5EF4-FFF2-40B4-BE49-F238E27FC236}">
                  <a16:creationId xmlns:a16="http://schemas.microsoft.com/office/drawing/2014/main" id="{475EF7A9-AA53-4011-8360-CB09FEA99A6A}"/>
                </a:ext>
              </a:extLst>
            </p:cNvPr>
            <p:cNvSpPr/>
            <p:nvPr/>
          </p:nvSpPr>
          <p:spPr>
            <a:xfrm>
              <a:off x="5583965" y="2897652"/>
              <a:ext cx="766173" cy="521577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ja-JP" dirty="0"/>
            </a:p>
            <a:p>
              <a:pPr algn="ctr"/>
              <a:endParaRPr kumimoji="1" lang="en-US" altLang="ja-JP" dirty="0"/>
            </a:p>
            <a:p>
              <a:pPr algn="ctr"/>
              <a:endParaRPr lang="en-US" altLang="ja-JP" dirty="0"/>
            </a:p>
            <a:p>
              <a:pPr algn="ctr"/>
              <a:r>
                <a:rPr kumimoji="1" lang="en-US" altLang="ja-JP" dirty="0"/>
                <a:t>Developing</a:t>
              </a:r>
            </a:p>
          </p:txBody>
        </p:sp>
        <p:sp>
          <p:nvSpPr>
            <p:cNvPr id="24" name="円/楕円 45">
              <a:extLst>
                <a:ext uri="{FF2B5EF4-FFF2-40B4-BE49-F238E27FC236}">
                  <a16:creationId xmlns:a16="http://schemas.microsoft.com/office/drawing/2014/main" id="{502892CD-F021-461E-8539-0F73404A98C9}"/>
                </a:ext>
              </a:extLst>
            </p:cNvPr>
            <p:cNvSpPr/>
            <p:nvPr/>
          </p:nvSpPr>
          <p:spPr>
            <a:xfrm>
              <a:off x="6802203" y="3466690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cxnSp>
          <p:nvCxnSpPr>
            <p:cNvPr id="25" name="直線矢印コネクタ 46">
              <a:extLst>
                <a:ext uri="{FF2B5EF4-FFF2-40B4-BE49-F238E27FC236}">
                  <a16:creationId xmlns:a16="http://schemas.microsoft.com/office/drawing/2014/main" id="{1E9DE6D1-2472-4FD9-8116-352B562489AF}"/>
                </a:ext>
              </a:extLst>
            </p:cNvPr>
            <p:cNvCxnSpPr/>
            <p:nvPr/>
          </p:nvCxnSpPr>
          <p:spPr>
            <a:xfrm>
              <a:off x="6732073" y="2236881"/>
              <a:ext cx="1685973" cy="2057009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円/楕円 47">
              <a:extLst>
                <a:ext uri="{FF2B5EF4-FFF2-40B4-BE49-F238E27FC236}">
                  <a16:creationId xmlns:a16="http://schemas.microsoft.com/office/drawing/2014/main" id="{56C82FC6-BAFC-468B-9128-F531BC8344F9}"/>
                </a:ext>
              </a:extLst>
            </p:cNvPr>
            <p:cNvSpPr/>
            <p:nvPr/>
          </p:nvSpPr>
          <p:spPr>
            <a:xfrm>
              <a:off x="7793632" y="2896448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sp>
          <p:nvSpPr>
            <p:cNvPr id="27" name="円/楕円 48">
              <a:extLst>
                <a:ext uri="{FF2B5EF4-FFF2-40B4-BE49-F238E27FC236}">
                  <a16:creationId xmlns:a16="http://schemas.microsoft.com/office/drawing/2014/main" id="{6F9166D5-FB4D-493B-B6C4-06A195AE5364}"/>
                </a:ext>
              </a:extLst>
            </p:cNvPr>
            <p:cNvSpPr/>
            <p:nvPr/>
          </p:nvSpPr>
          <p:spPr>
            <a:xfrm>
              <a:off x="6616099" y="3009568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sp>
          <p:nvSpPr>
            <p:cNvPr id="28" name="円/楕円 49">
              <a:extLst>
                <a:ext uri="{FF2B5EF4-FFF2-40B4-BE49-F238E27FC236}">
                  <a16:creationId xmlns:a16="http://schemas.microsoft.com/office/drawing/2014/main" id="{6ECA54B8-C387-41F2-AC1B-557D08D5D1D0}"/>
                </a:ext>
              </a:extLst>
            </p:cNvPr>
            <p:cNvSpPr/>
            <p:nvPr/>
          </p:nvSpPr>
          <p:spPr>
            <a:xfrm>
              <a:off x="6753359" y="2289568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sp>
          <p:nvSpPr>
            <p:cNvPr id="29" name="円/楕円 50">
              <a:extLst>
                <a:ext uri="{FF2B5EF4-FFF2-40B4-BE49-F238E27FC236}">
                  <a16:creationId xmlns:a16="http://schemas.microsoft.com/office/drawing/2014/main" id="{6081BC98-F8FE-4E2C-8391-DC556C7D534F}"/>
                </a:ext>
              </a:extLst>
            </p:cNvPr>
            <p:cNvSpPr/>
            <p:nvPr/>
          </p:nvSpPr>
          <p:spPr>
            <a:xfrm>
              <a:off x="7269917" y="3206075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sp>
          <p:nvSpPr>
            <p:cNvPr id="30" name="円/楕円 51">
              <a:extLst>
                <a:ext uri="{FF2B5EF4-FFF2-40B4-BE49-F238E27FC236}">
                  <a16:creationId xmlns:a16="http://schemas.microsoft.com/office/drawing/2014/main" id="{193EF660-40CD-453B-9B86-8C45145A92DB}"/>
                </a:ext>
              </a:extLst>
            </p:cNvPr>
            <p:cNvSpPr/>
            <p:nvPr/>
          </p:nvSpPr>
          <p:spPr>
            <a:xfrm>
              <a:off x="7492964" y="2500593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sp>
          <p:nvSpPr>
            <p:cNvPr id="31" name="円/楕円 52">
              <a:extLst>
                <a:ext uri="{FF2B5EF4-FFF2-40B4-BE49-F238E27FC236}">
                  <a16:creationId xmlns:a16="http://schemas.microsoft.com/office/drawing/2014/main" id="{CD1D014A-D876-4245-98FF-356C0CF9F015}"/>
                </a:ext>
              </a:extLst>
            </p:cNvPr>
            <p:cNvSpPr/>
            <p:nvPr/>
          </p:nvSpPr>
          <p:spPr>
            <a:xfrm>
              <a:off x="8013050" y="3573890"/>
              <a:ext cx="720000" cy="720000"/>
            </a:xfrm>
            <a:prstGeom prst="ellipse">
              <a:avLst/>
            </a:prstGeom>
            <a:solidFill>
              <a:srgbClr val="FFFF00">
                <a:alpha val="10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360000" h="360000"/>
              <a:bevelB w="360000" h="360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grpSp>
          <p:nvGrpSpPr>
            <p:cNvPr id="32" name="グループ化 53">
              <a:extLst>
                <a:ext uri="{FF2B5EF4-FFF2-40B4-BE49-F238E27FC236}">
                  <a16:creationId xmlns:a16="http://schemas.microsoft.com/office/drawing/2014/main" id="{F8CB6D93-398F-4113-85A9-22C52C92483A}"/>
                </a:ext>
              </a:extLst>
            </p:cNvPr>
            <p:cNvGrpSpPr/>
            <p:nvPr/>
          </p:nvGrpSpPr>
          <p:grpSpPr>
            <a:xfrm>
              <a:off x="6454757" y="2197325"/>
              <a:ext cx="693010" cy="720835"/>
              <a:chOff x="7067053" y="2072278"/>
              <a:chExt cx="687682" cy="715294"/>
            </a:xfrm>
          </p:grpSpPr>
          <p:sp>
            <p:nvSpPr>
              <p:cNvPr id="106" name="円/楕円 127">
                <a:extLst>
                  <a:ext uri="{FF2B5EF4-FFF2-40B4-BE49-F238E27FC236}">
                    <a16:creationId xmlns:a16="http://schemas.microsoft.com/office/drawing/2014/main" id="{BCADB54A-7AD4-44E4-A364-25C511CB0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1364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07" name="円/楕円 128">
                <a:extLst>
                  <a:ext uri="{FF2B5EF4-FFF2-40B4-BE49-F238E27FC236}">
                    <a16:creationId xmlns:a16="http://schemas.microsoft.com/office/drawing/2014/main" id="{91B43305-E247-4ADC-BE2B-8E3B8BB977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2328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08" name="円/楕円 129">
                <a:extLst>
                  <a:ext uri="{FF2B5EF4-FFF2-40B4-BE49-F238E27FC236}">
                    <a16:creationId xmlns:a16="http://schemas.microsoft.com/office/drawing/2014/main" id="{479311BA-6599-49F9-8123-B7ED421683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7031" y="242687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09" name="円/楕円 130">
                <a:extLst>
                  <a:ext uri="{FF2B5EF4-FFF2-40B4-BE49-F238E27FC236}">
                    <a16:creationId xmlns:a16="http://schemas.microsoft.com/office/drawing/2014/main" id="{EEC11E3F-3DC9-4329-8CF2-0F49C505F8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3475" y="239904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10" name="円/楕円 131">
                <a:extLst>
                  <a:ext uri="{FF2B5EF4-FFF2-40B4-BE49-F238E27FC236}">
                    <a16:creationId xmlns:a16="http://schemas.microsoft.com/office/drawing/2014/main" id="{7ACB59CB-5F9A-4DF7-8DB9-3D669A6369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203" y="2336783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11" name="円/楕円 132">
                <a:extLst>
                  <a:ext uri="{FF2B5EF4-FFF2-40B4-BE49-F238E27FC236}">
                    <a16:creationId xmlns:a16="http://schemas.microsoft.com/office/drawing/2014/main" id="{41D1B615-2C88-4AA3-865C-B5BD213A89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9400" y="2304665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12" name="円/楕円 133">
                <a:extLst>
                  <a:ext uri="{FF2B5EF4-FFF2-40B4-BE49-F238E27FC236}">
                    <a16:creationId xmlns:a16="http://schemas.microsoft.com/office/drawing/2014/main" id="{4D61B5F0-1FD6-4FA9-B0BE-AB34C35CFF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2424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13" name="円/楕円 134">
                <a:extLst>
                  <a:ext uri="{FF2B5EF4-FFF2-40B4-BE49-F238E27FC236}">
                    <a16:creationId xmlns:a16="http://schemas.microsoft.com/office/drawing/2014/main" id="{2C1DF25E-9478-431A-883D-1EC586B17E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11250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14" name="円/楕円 135">
                <a:extLst>
                  <a:ext uri="{FF2B5EF4-FFF2-40B4-BE49-F238E27FC236}">
                    <a16:creationId xmlns:a16="http://schemas.microsoft.com/office/drawing/2014/main" id="{99F4A883-F054-4DC7-AED6-8D17DF20D7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1273" y="2072278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15" name="円/楕円 136">
                <a:extLst>
                  <a:ext uri="{FF2B5EF4-FFF2-40B4-BE49-F238E27FC236}">
                    <a16:creationId xmlns:a16="http://schemas.microsoft.com/office/drawing/2014/main" id="{A629AE72-91DD-4ED7-B57F-C0F69F3D1A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8481" y="222069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16" name="円/楕円 137">
                <a:extLst>
                  <a:ext uri="{FF2B5EF4-FFF2-40B4-BE49-F238E27FC236}">
                    <a16:creationId xmlns:a16="http://schemas.microsoft.com/office/drawing/2014/main" id="{EEE6366D-C635-426A-9EAD-F34D984BF3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66494" y="230849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17" name="円/楕円 138">
                <a:extLst>
                  <a:ext uri="{FF2B5EF4-FFF2-40B4-BE49-F238E27FC236}">
                    <a16:creationId xmlns:a16="http://schemas.microsoft.com/office/drawing/2014/main" id="{F0273839-49D3-481A-94A7-CAEACD00FF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209" y="236180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18" name="円/楕円 139">
                <a:extLst>
                  <a:ext uri="{FF2B5EF4-FFF2-40B4-BE49-F238E27FC236}">
                    <a16:creationId xmlns:a16="http://schemas.microsoft.com/office/drawing/2014/main" id="{15AC2B89-CDF6-4546-8B32-FEF3B648E1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7053" y="222940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19" name="円/楕円 140">
                <a:extLst>
                  <a:ext uri="{FF2B5EF4-FFF2-40B4-BE49-F238E27FC236}">
                    <a16:creationId xmlns:a16="http://schemas.microsoft.com/office/drawing/2014/main" id="{85954D1E-E5D4-4350-8BC6-144E75299E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8735" y="245895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20" name="円/楕円 141">
                <a:extLst>
                  <a:ext uri="{FF2B5EF4-FFF2-40B4-BE49-F238E27FC236}">
                    <a16:creationId xmlns:a16="http://schemas.microsoft.com/office/drawing/2014/main" id="{8897B035-24CE-4C82-8630-DE709A932E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7852" y="215321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21" name="円/楕円 142">
                <a:extLst>
                  <a:ext uri="{FF2B5EF4-FFF2-40B4-BE49-F238E27FC236}">
                    <a16:creationId xmlns:a16="http://schemas.microsoft.com/office/drawing/2014/main" id="{FF5B1FCE-A44F-4D43-843C-103218D704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1841" y="248454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22" name="円/楕円 143">
                <a:extLst>
                  <a:ext uri="{FF2B5EF4-FFF2-40B4-BE49-F238E27FC236}">
                    <a16:creationId xmlns:a16="http://schemas.microsoft.com/office/drawing/2014/main" id="{E19A65A2-3CCD-4C2F-9FE2-8A1DC266B6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958" y="21788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33" name="グループ化 54">
              <a:extLst>
                <a:ext uri="{FF2B5EF4-FFF2-40B4-BE49-F238E27FC236}">
                  <a16:creationId xmlns:a16="http://schemas.microsoft.com/office/drawing/2014/main" id="{F40B8814-C4FA-491A-935C-2EBE1CE1D823}"/>
                </a:ext>
              </a:extLst>
            </p:cNvPr>
            <p:cNvGrpSpPr/>
            <p:nvPr/>
          </p:nvGrpSpPr>
          <p:grpSpPr>
            <a:xfrm rot="15479894">
              <a:off x="8235278" y="3535721"/>
              <a:ext cx="510390" cy="530882"/>
              <a:chOff x="7067053" y="2072278"/>
              <a:chExt cx="687682" cy="715294"/>
            </a:xfrm>
          </p:grpSpPr>
          <p:sp>
            <p:nvSpPr>
              <p:cNvPr id="89" name="円/楕円 110">
                <a:extLst>
                  <a:ext uri="{FF2B5EF4-FFF2-40B4-BE49-F238E27FC236}">
                    <a16:creationId xmlns:a16="http://schemas.microsoft.com/office/drawing/2014/main" id="{860DB460-D278-4C33-A3FD-973CDAD2DD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1364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90" name="円/楕円 111">
                <a:extLst>
                  <a:ext uri="{FF2B5EF4-FFF2-40B4-BE49-F238E27FC236}">
                    <a16:creationId xmlns:a16="http://schemas.microsoft.com/office/drawing/2014/main" id="{26A73EAD-24CA-4829-A516-2C82A6F36E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2328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91" name="円/楕円 112">
                <a:extLst>
                  <a:ext uri="{FF2B5EF4-FFF2-40B4-BE49-F238E27FC236}">
                    <a16:creationId xmlns:a16="http://schemas.microsoft.com/office/drawing/2014/main" id="{01C5C2E2-835A-4279-B4CE-95DFA0FAA2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7031" y="242687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92" name="円/楕円 113">
                <a:extLst>
                  <a:ext uri="{FF2B5EF4-FFF2-40B4-BE49-F238E27FC236}">
                    <a16:creationId xmlns:a16="http://schemas.microsoft.com/office/drawing/2014/main" id="{08480D8C-4261-4EB9-9F35-4163C64E63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3475" y="239904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93" name="円/楕円 114">
                <a:extLst>
                  <a:ext uri="{FF2B5EF4-FFF2-40B4-BE49-F238E27FC236}">
                    <a16:creationId xmlns:a16="http://schemas.microsoft.com/office/drawing/2014/main" id="{B718FF43-1C31-466E-8F1E-8816BCCFA7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203" y="2336783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94" name="円/楕円 115">
                <a:extLst>
                  <a:ext uri="{FF2B5EF4-FFF2-40B4-BE49-F238E27FC236}">
                    <a16:creationId xmlns:a16="http://schemas.microsoft.com/office/drawing/2014/main" id="{0C845260-7417-47A3-8501-4F70AEE52A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9400" y="2304665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95" name="円/楕円 116">
                <a:extLst>
                  <a:ext uri="{FF2B5EF4-FFF2-40B4-BE49-F238E27FC236}">
                    <a16:creationId xmlns:a16="http://schemas.microsoft.com/office/drawing/2014/main" id="{647A9416-BB9B-4903-BC12-4B2B596309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2424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96" name="円/楕円 117">
                <a:extLst>
                  <a:ext uri="{FF2B5EF4-FFF2-40B4-BE49-F238E27FC236}">
                    <a16:creationId xmlns:a16="http://schemas.microsoft.com/office/drawing/2014/main" id="{4D37430C-9C81-4938-B686-CC18F3591C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11250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97" name="円/楕円 118">
                <a:extLst>
                  <a:ext uri="{FF2B5EF4-FFF2-40B4-BE49-F238E27FC236}">
                    <a16:creationId xmlns:a16="http://schemas.microsoft.com/office/drawing/2014/main" id="{EF498F16-C9B1-4394-BBF4-1FB15FD2E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1273" y="2072278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98" name="円/楕円 119">
                <a:extLst>
                  <a:ext uri="{FF2B5EF4-FFF2-40B4-BE49-F238E27FC236}">
                    <a16:creationId xmlns:a16="http://schemas.microsoft.com/office/drawing/2014/main" id="{E129F58D-282F-4F87-A967-CC3F4E8338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8481" y="222069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99" name="円/楕円 120">
                <a:extLst>
                  <a:ext uri="{FF2B5EF4-FFF2-40B4-BE49-F238E27FC236}">
                    <a16:creationId xmlns:a16="http://schemas.microsoft.com/office/drawing/2014/main" id="{2257FE03-684F-42DB-8ADE-7FE103761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66494" y="230849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00" name="円/楕円 121">
                <a:extLst>
                  <a:ext uri="{FF2B5EF4-FFF2-40B4-BE49-F238E27FC236}">
                    <a16:creationId xmlns:a16="http://schemas.microsoft.com/office/drawing/2014/main" id="{507367D3-F595-4C31-B295-B158C9FD5D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209" y="236180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01" name="円/楕円 122">
                <a:extLst>
                  <a:ext uri="{FF2B5EF4-FFF2-40B4-BE49-F238E27FC236}">
                    <a16:creationId xmlns:a16="http://schemas.microsoft.com/office/drawing/2014/main" id="{0A99B8AF-726F-4DD4-9FCB-1780AE759C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7053" y="222940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02" name="円/楕円 123">
                <a:extLst>
                  <a:ext uri="{FF2B5EF4-FFF2-40B4-BE49-F238E27FC236}">
                    <a16:creationId xmlns:a16="http://schemas.microsoft.com/office/drawing/2014/main" id="{C28CD7D0-4541-4386-AAEF-58CB1FB7CF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8735" y="245895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03" name="円/楕円 124">
                <a:extLst>
                  <a:ext uri="{FF2B5EF4-FFF2-40B4-BE49-F238E27FC236}">
                    <a16:creationId xmlns:a16="http://schemas.microsoft.com/office/drawing/2014/main" id="{C1916687-FF8E-4365-A99E-7637003DF7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7852" y="215321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円/楕円 125">
                <a:extLst>
                  <a:ext uri="{FF2B5EF4-FFF2-40B4-BE49-F238E27FC236}">
                    <a16:creationId xmlns:a16="http://schemas.microsoft.com/office/drawing/2014/main" id="{3ACBB16B-E2C7-45E7-B3E8-CE4AFF8ECB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1841" y="248454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105" name="円/楕円 126">
                <a:extLst>
                  <a:ext uri="{FF2B5EF4-FFF2-40B4-BE49-F238E27FC236}">
                    <a16:creationId xmlns:a16="http://schemas.microsoft.com/office/drawing/2014/main" id="{B216E5F9-E508-47C0-B1CE-AB4D5F58F0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958" y="21788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34" name="グループ化 55">
              <a:extLst>
                <a:ext uri="{FF2B5EF4-FFF2-40B4-BE49-F238E27FC236}">
                  <a16:creationId xmlns:a16="http://schemas.microsoft.com/office/drawing/2014/main" id="{FF043CD4-8EE7-4852-9339-D54E0944F6E1}"/>
                </a:ext>
              </a:extLst>
            </p:cNvPr>
            <p:cNvGrpSpPr/>
            <p:nvPr/>
          </p:nvGrpSpPr>
          <p:grpSpPr>
            <a:xfrm rot="4743960">
              <a:off x="7376073" y="3059878"/>
              <a:ext cx="685498" cy="713021"/>
              <a:chOff x="7067053" y="2072278"/>
              <a:chExt cx="687682" cy="715294"/>
            </a:xfrm>
          </p:grpSpPr>
          <p:sp>
            <p:nvSpPr>
              <p:cNvPr id="72" name="円/楕円 93">
                <a:extLst>
                  <a:ext uri="{FF2B5EF4-FFF2-40B4-BE49-F238E27FC236}">
                    <a16:creationId xmlns:a16="http://schemas.microsoft.com/office/drawing/2014/main" id="{9C61018A-D182-4EB3-9FAD-4AEFF5E988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1364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73" name="円/楕円 94">
                <a:extLst>
                  <a:ext uri="{FF2B5EF4-FFF2-40B4-BE49-F238E27FC236}">
                    <a16:creationId xmlns:a16="http://schemas.microsoft.com/office/drawing/2014/main" id="{0ABC30AA-4AC6-4B61-88DD-D70FE6417A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2328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74" name="円/楕円 95">
                <a:extLst>
                  <a:ext uri="{FF2B5EF4-FFF2-40B4-BE49-F238E27FC236}">
                    <a16:creationId xmlns:a16="http://schemas.microsoft.com/office/drawing/2014/main" id="{856CA743-3022-4B75-A92D-F09B4BA3DA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7031" y="242687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75" name="円/楕円 96">
                <a:extLst>
                  <a:ext uri="{FF2B5EF4-FFF2-40B4-BE49-F238E27FC236}">
                    <a16:creationId xmlns:a16="http://schemas.microsoft.com/office/drawing/2014/main" id="{0D034F4F-4772-48DE-B179-83550072FD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3475" y="239904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76" name="円/楕円 97">
                <a:extLst>
                  <a:ext uri="{FF2B5EF4-FFF2-40B4-BE49-F238E27FC236}">
                    <a16:creationId xmlns:a16="http://schemas.microsoft.com/office/drawing/2014/main" id="{2431F786-2E73-41C2-B6F2-4A44F41691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203" y="2336783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77" name="円/楕円 98">
                <a:extLst>
                  <a:ext uri="{FF2B5EF4-FFF2-40B4-BE49-F238E27FC236}">
                    <a16:creationId xmlns:a16="http://schemas.microsoft.com/office/drawing/2014/main" id="{415830F7-27D2-4738-8DFB-54D18B2F1A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9400" y="2304665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78" name="円/楕円 99">
                <a:extLst>
                  <a:ext uri="{FF2B5EF4-FFF2-40B4-BE49-F238E27FC236}">
                    <a16:creationId xmlns:a16="http://schemas.microsoft.com/office/drawing/2014/main" id="{25BA7461-EABD-4DBD-A13A-16AE119ED8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2424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79" name="円/楕円 100">
                <a:extLst>
                  <a:ext uri="{FF2B5EF4-FFF2-40B4-BE49-F238E27FC236}">
                    <a16:creationId xmlns:a16="http://schemas.microsoft.com/office/drawing/2014/main" id="{B58DA32D-9FA4-4EFF-B383-ACA05CD6EE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11250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80" name="円/楕円 101">
                <a:extLst>
                  <a:ext uri="{FF2B5EF4-FFF2-40B4-BE49-F238E27FC236}">
                    <a16:creationId xmlns:a16="http://schemas.microsoft.com/office/drawing/2014/main" id="{5BFDD8C9-5AAA-4B3F-A2D6-5FDF134455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1273" y="2072278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81" name="円/楕円 102">
                <a:extLst>
                  <a:ext uri="{FF2B5EF4-FFF2-40B4-BE49-F238E27FC236}">
                    <a16:creationId xmlns:a16="http://schemas.microsoft.com/office/drawing/2014/main" id="{F3917ED7-D675-4CE1-8C9F-B0E5112E40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8481" y="222069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82" name="円/楕円 103">
                <a:extLst>
                  <a:ext uri="{FF2B5EF4-FFF2-40B4-BE49-F238E27FC236}">
                    <a16:creationId xmlns:a16="http://schemas.microsoft.com/office/drawing/2014/main" id="{3E9F0578-9B75-48A1-850B-9545C76645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66494" y="230849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83" name="円/楕円 104">
                <a:extLst>
                  <a:ext uri="{FF2B5EF4-FFF2-40B4-BE49-F238E27FC236}">
                    <a16:creationId xmlns:a16="http://schemas.microsoft.com/office/drawing/2014/main" id="{87FEDB64-975B-4E00-9C5E-D1EC66A231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209" y="236180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84" name="円/楕円 105">
                <a:extLst>
                  <a:ext uri="{FF2B5EF4-FFF2-40B4-BE49-F238E27FC236}">
                    <a16:creationId xmlns:a16="http://schemas.microsoft.com/office/drawing/2014/main" id="{1AC44B55-98E5-4D8A-AE96-B29710D073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7053" y="222940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85" name="円/楕円 106">
                <a:extLst>
                  <a:ext uri="{FF2B5EF4-FFF2-40B4-BE49-F238E27FC236}">
                    <a16:creationId xmlns:a16="http://schemas.microsoft.com/office/drawing/2014/main" id="{3305C8D4-7704-4F6F-B581-1A7C2990C1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8735" y="245895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86" name="円/楕円 107">
                <a:extLst>
                  <a:ext uri="{FF2B5EF4-FFF2-40B4-BE49-F238E27FC236}">
                    <a16:creationId xmlns:a16="http://schemas.microsoft.com/office/drawing/2014/main" id="{77D87BCA-BB80-49E0-AEF6-62BD856E58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7852" y="215321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87" name="円/楕円 108">
                <a:extLst>
                  <a:ext uri="{FF2B5EF4-FFF2-40B4-BE49-F238E27FC236}">
                    <a16:creationId xmlns:a16="http://schemas.microsoft.com/office/drawing/2014/main" id="{B13C1FAB-A1ED-4025-92E0-995C84106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1841" y="248454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88" name="円/楕円 109">
                <a:extLst>
                  <a:ext uri="{FF2B5EF4-FFF2-40B4-BE49-F238E27FC236}">
                    <a16:creationId xmlns:a16="http://schemas.microsoft.com/office/drawing/2014/main" id="{45BC2082-8250-4E7A-8A4D-D25AF3DC8E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958" y="21788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35" name="グループ化 56">
              <a:extLst>
                <a:ext uri="{FF2B5EF4-FFF2-40B4-BE49-F238E27FC236}">
                  <a16:creationId xmlns:a16="http://schemas.microsoft.com/office/drawing/2014/main" id="{5C751E06-CC01-408A-9B86-5DF48F9C03C9}"/>
                </a:ext>
              </a:extLst>
            </p:cNvPr>
            <p:cNvGrpSpPr/>
            <p:nvPr/>
          </p:nvGrpSpPr>
          <p:grpSpPr>
            <a:xfrm rot="7141581">
              <a:off x="6898670" y="2326444"/>
              <a:ext cx="572438" cy="595422"/>
              <a:chOff x="7067053" y="2072278"/>
              <a:chExt cx="687682" cy="715294"/>
            </a:xfrm>
          </p:grpSpPr>
          <p:sp>
            <p:nvSpPr>
              <p:cNvPr id="55" name="円/楕円 76">
                <a:extLst>
                  <a:ext uri="{FF2B5EF4-FFF2-40B4-BE49-F238E27FC236}">
                    <a16:creationId xmlns:a16="http://schemas.microsoft.com/office/drawing/2014/main" id="{20FD016B-8614-439D-86C4-8C65A680F4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1364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56" name="円/楕円 77">
                <a:extLst>
                  <a:ext uri="{FF2B5EF4-FFF2-40B4-BE49-F238E27FC236}">
                    <a16:creationId xmlns:a16="http://schemas.microsoft.com/office/drawing/2014/main" id="{1CACCB59-2440-405B-B8F4-CBBA4E195F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2328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円/楕円 78">
                <a:extLst>
                  <a:ext uri="{FF2B5EF4-FFF2-40B4-BE49-F238E27FC236}">
                    <a16:creationId xmlns:a16="http://schemas.microsoft.com/office/drawing/2014/main" id="{9FF9E4F9-5286-409B-B254-FF7209B519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7031" y="242687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58" name="円/楕円 79">
                <a:extLst>
                  <a:ext uri="{FF2B5EF4-FFF2-40B4-BE49-F238E27FC236}">
                    <a16:creationId xmlns:a16="http://schemas.microsoft.com/office/drawing/2014/main" id="{A1A5D70A-AE27-4AAB-9C7A-4167A390C2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3475" y="239904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59" name="円/楕円 80">
                <a:extLst>
                  <a:ext uri="{FF2B5EF4-FFF2-40B4-BE49-F238E27FC236}">
                    <a16:creationId xmlns:a16="http://schemas.microsoft.com/office/drawing/2014/main" id="{80191610-D8CF-4C31-BE09-9CF6571BDF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203" y="2336783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60" name="円/楕円 81">
                <a:extLst>
                  <a:ext uri="{FF2B5EF4-FFF2-40B4-BE49-F238E27FC236}">
                    <a16:creationId xmlns:a16="http://schemas.microsoft.com/office/drawing/2014/main" id="{809F3B60-4504-4674-8A6B-C02134FBFF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9400" y="2304665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円/楕円 82">
                <a:extLst>
                  <a:ext uri="{FF2B5EF4-FFF2-40B4-BE49-F238E27FC236}">
                    <a16:creationId xmlns:a16="http://schemas.microsoft.com/office/drawing/2014/main" id="{09F3043C-A54F-42E9-B773-28FCFA71C4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2424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62" name="円/楕円 83">
                <a:extLst>
                  <a:ext uri="{FF2B5EF4-FFF2-40B4-BE49-F238E27FC236}">
                    <a16:creationId xmlns:a16="http://schemas.microsoft.com/office/drawing/2014/main" id="{407E88C7-E8AB-4DBD-BDF4-08C1DEA01D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11250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円/楕円 84">
                <a:extLst>
                  <a:ext uri="{FF2B5EF4-FFF2-40B4-BE49-F238E27FC236}">
                    <a16:creationId xmlns:a16="http://schemas.microsoft.com/office/drawing/2014/main" id="{4201F36A-D9A2-4C41-9178-80D3325745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1273" y="2072278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64" name="円/楕円 85">
                <a:extLst>
                  <a:ext uri="{FF2B5EF4-FFF2-40B4-BE49-F238E27FC236}">
                    <a16:creationId xmlns:a16="http://schemas.microsoft.com/office/drawing/2014/main" id="{C1BFB61A-72A5-40F5-A090-F5C3BCD3FE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8481" y="222069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円/楕円 86">
                <a:extLst>
                  <a:ext uri="{FF2B5EF4-FFF2-40B4-BE49-F238E27FC236}">
                    <a16:creationId xmlns:a16="http://schemas.microsoft.com/office/drawing/2014/main" id="{14AA0A14-B128-42B6-A080-F6EDD4171A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66494" y="230849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66" name="円/楕円 87">
                <a:extLst>
                  <a:ext uri="{FF2B5EF4-FFF2-40B4-BE49-F238E27FC236}">
                    <a16:creationId xmlns:a16="http://schemas.microsoft.com/office/drawing/2014/main" id="{3EDBFFDC-6FA9-4B62-8D4E-E73F6502C3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209" y="236180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円/楕円 88">
                <a:extLst>
                  <a:ext uri="{FF2B5EF4-FFF2-40B4-BE49-F238E27FC236}">
                    <a16:creationId xmlns:a16="http://schemas.microsoft.com/office/drawing/2014/main" id="{4309AC80-73A8-4440-BBE9-15D3BEC4A3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7053" y="222940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68" name="円/楕円 89">
                <a:extLst>
                  <a:ext uri="{FF2B5EF4-FFF2-40B4-BE49-F238E27FC236}">
                    <a16:creationId xmlns:a16="http://schemas.microsoft.com/office/drawing/2014/main" id="{54A3D95C-B19F-4EF1-BBBC-B2B8DD61CC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8735" y="245895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69" name="円/楕円 90">
                <a:extLst>
                  <a:ext uri="{FF2B5EF4-FFF2-40B4-BE49-F238E27FC236}">
                    <a16:creationId xmlns:a16="http://schemas.microsoft.com/office/drawing/2014/main" id="{AE04272A-1A1E-4A54-9E42-D361464AE1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7852" y="215321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70" name="円/楕円 91">
                <a:extLst>
                  <a:ext uri="{FF2B5EF4-FFF2-40B4-BE49-F238E27FC236}">
                    <a16:creationId xmlns:a16="http://schemas.microsoft.com/office/drawing/2014/main" id="{64087EE9-C8E8-44AB-8D94-835588D241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1841" y="248454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71" name="円/楕円 92">
                <a:extLst>
                  <a:ext uri="{FF2B5EF4-FFF2-40B4-BE49-F238E27FC236}">
                    <a16:creationId xmlns:a16="http://schemas.microsoft.com/office/drawing/2014/main" id="{D4798FD6-17E4-4779-8FAA-978212249D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958" y="21788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36" name="グループ化 57">
              <a:extLst>
                <a:ext uri="{FF2B5EF4-FFF2-40B4-BE49-F238E27FC236}">
                  <a16:creationId xmlns:a16="http://schemas.microsoft.com/office/drawing/2014/main" id="{D209EEC9-43CB-48AB-8267-D7E1EC277D8D}"/>
                </a:ext>
              </a:extLst>
            </p:cNvPr>
            <p:cNvGrpSpPr/>
            <p:nvPr/>
          </p:nvGrpSpPr>
          <p:grpSpPr>
            <a:xfrm rot="20828867">
              <a:off x="8150630" y="3874942"/>
              <a:ext cx="510390" cy="530882"/>
              <a:chOff x="7067053" y="2072278"/>
              <a:chExt cx="687682" cy="715294"/>
            </a:xfrm>
          </p:grpSpPr>
          <p:sp>
            <p:nvSpPr>
              <p:cNvPr id="38" name="円/楕円 59">
                <a:extLst>
                  <a:ext uri="{FF2B5EF4-FFF2-40B4-BE49-F238E27FC236}">
                    <a16:creationId xmlns:a16="http://schemas.microsoft.com/office/drawing/2014/main" id="{FBF7B5E7-A843-483F-9A28-BB7F0DD463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1364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39" name="円/楕円 60">
                <a:extLst>
                  <a:ext uri="{FF2B5EF4-FFF2-40B4-BE49-F238E27FC236}">
                    <a16:creationId xmlns:a16="http://schemas.microsoft.com/office/drawing/2014/main" id="{956F1F58-D080-4E5F-835C-7144C7FB91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2328" y="257157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40" name="円/楕円 61">
                <a:extLst>
                  <a:ext uri="{FF2B5EF4-FFF2-40B4-BE49-F238E27FC236}">
                    <a16:creationId xmlns:a16="http://schemas.microsoft.com/office/drawing/2014/main" id="{465F8EF5-2DB9-4CBE-BD27-9B0EBC0F20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7031" y="242687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円/楕円 62">
                <a:extLst>
                  <a:ext uri="{FF2B5EF4-FFF2-40B4-BE49-F238E27FC236}">
                    <a16:creationId xmlns:a16="http://schemas.microsoft.com/office/drawing/2014/main" id="{2F553DE3-2DA9-4895-8C12-291CD06017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3475" y="239904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42" name="円/楕円 63">
                <a:extLst>
                  <a:ext uri="{FF2B5EF4-FFF2-40B4-BE49-F238E27FC236}">
                    <a16:creationId xmlns:a16="http://schemas.microsoft.com/office/drawing/2014/main" id="{5E65D6ED-5445-43BF-89F2-423512237E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203" y="2336783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43" name="円/楕円 64">
                <a:extLst>
                  <a:ext uri="{FF2B5EF4-FFF2-40B4-BE49-F238E27FC236}">
                    <a16:creationId xmlns:a16="http://schemas.microsoft.com/office/drawing/2014/main" id="{5B8A59AB-9EF0-4EFB-8893-A63627B4E3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39400" y="2304665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44" name="円/楕円 65">
                <a:extLst>
                  <a:ext uri="{FF2B5EF4-FFF2-40B4-BE49-F238E27FC236}">
                    <a16:creationId xmlns:a16="http://schemas.microsoft.com/office/drawing/2014/main" id="{E729F3E8-8179-4DE7-8234-62B1D18D0E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2424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45" name="円/楕円 66">
                <a:extLst>
                  <a:ext uri="{FF2B5EF4-FFF2-40B4-BE49-F238E27FC236}">
                    <a16:creationId xmlns:a16="http://schemas.microsoft.com/office/drawing/2014/main" id="{9125D3A1-816B-4B20-8A23-6E795D34D9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19689" y="211250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46" name="円/楕円 67">
                <a:extLst>
                  <a:ext uri="{FF2B5EF4-FFF2-40B4-BE49-F238E27FC236}">
                    <a16:creationId xmlns:a16="http://schemas.microsoft.com/office/drawing/2014/main" id="{ABFA152E-EFB2-41B7-835D-6F13CAA073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1273" y="2072278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47" name="円/楕円 68">
                <a:extLst>
                  <a:ext uri="{FF2B5EF4-FFF2-40B4-BE49-F238E27FC236}">
                    <a16:creationId xmlns:a16="http://schemas.microsoft.com/office/drawing/2014/main" id="{E74B3835-EB73-4122-994E-4DE18E52F6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8481" y="2220692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48" name="円/楕円 69">
                <a:extLst>
                  <a:ext uri="{FF2B5EF4-FFF2-40B4-BE49-F238E27FC236}">
                    <a16:creationId xmlns:a16="http://schemas.microsoft.com/office/drawing/2014/main" id="{F24B342F-213A-4823-9530-C14E012908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66494" y="230849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49" name="円/楕円 70">
                <a:extLst>
                  <a:ext uri="{FF2B5EF4-FFF2-40B4-BE49-F238E27FC236}">
                    <a16:creationId xmlns:a16="http://schemas.microsoft.com/office/drawing/2014/main" id="{39087400-4E71-4BDA-984E-398689D862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209" y="2361801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50" name="円/楕円 71">
                <a:extLst>
                  <a:ext uri="{FF2B5EF4-FFF2-40B4-BE49-F238E27FC236}">
                    <a16:creationId xmlns:a16="http://schemas.microsoft.com/office/drawing/2014/main" id="{FF757A6B-CD4D-4F61-B6C4-5BB072F716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7053" y="2229409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51" name="円/楕円 72">
                <a:extLst>
                  <a:ext uri="{FF2B5EF4-FFF2-40B4-BE49-F238E27FC236}">
                    <a16:creationId xmlns:a16="http://schemas.microsoft.com/office/drawing/2014/main" id="{9421E8DA-457C-4BCA-AA8C-384621EA21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8735" y="245895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52" name="円/楕円 73">
                <a:extLst>
                  <a:ext uri="{FF2B5EF4-FFF2-40B4-BE49-F238E27FC236}">
                    <a16:creationId xmlns:a16="http://schemas.microsoft.com/office/drawing/2014/main" id="{366C8C3B-3356-4E15-BA0A-D9B695D77F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7852" y="215321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53" name="円/楕円 74">
                <a:extLst>
                  <a:ext uri="{FF2B5EF4-FFF2-40B4-BE49-F238E27FC236}">
                    <a16:creationId xmlns:a16="http://schemas.microsoft.com/office/drawing/2014/main" id="{6D01D43D-D7A3-494D-BF66-F1EC60AFAC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1841" y="2484540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  <p:sp>
            <p:nvSpPr>
              <p:cNvPr id="54" name="円/楕円 75">
                <a:extLst>
                  <a:ext uri="{FF2B5EF4-FFF2-40B4-BE49-F238E27FC236}">
                    <a16:creationId xmlns:a16="http://schemas.microsoft.com/office/drawing/2014/main" id="{60A5ED83-C739-411A-84AD-BAF7A96FD6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958" y="2178806"/>
                <a:ext cx="216000" cy="21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37" name="直線矢印コネクタ 58">
              <a:extLst>
                <a:ext uri="{FF2B5EF4-FFF2-40B4-BE49-F238E27FC236}">
                  <a16:creationId xmlns:a16="http://schemas.microsoft.com/office/drawing/2014/main" id="{B4B4AFB2-98A7-4A9F-BF05-96335B7228A4}"/>
                </a:ext>
              </a:extLst>
            </p:cNvPr>
            <p:cNvCxnSpPr/>
            <p:nvPr/>
          </p:nvCxnSpPr>
          <p:spPr>
            <a:xfrm>
              <a:off x="6704954" y="2648361"/>
              <a:ext cx="1801312" cy="13442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図 144">
            <a:extLst>
              <a:ext uri="{FF2B5EF4-FFF2-40B4-BE49-F238E27FC236}">
                <a16:creationId xmlns:a16="http://schemas.microsoft.com/office/drawing/2014/main" id="{1319663A-E175-4B1E-A97B-4F190769D1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21212" r="17122" b="23435"/>
          <a:stretch/>
        </p:blipFill>
        <p:spPr>
          <a:xfrm>
            <a:off x="335231" y="1410862"/>
            <a:ext cx="3377598" cy="2313656"/>
          </a:xfrm>
          <a:prstGeom prst="rect">
            <a:avLst/>
          </a:prstGeom>
        </p:spPr>
      </p:pic>
      <p:grpSp>
        <p:nvGrpSpPr>
          <p:cNvPr id="10" name="グループ化 145">
            <a:extLst>
              <a:ext uri="{FF2B5EF4-FFF2-40B4-BE49-F238E27FC236}">
                <a16:creationId xmlns:a16="http://schemas.microsoft.com/office/drawing/2014/main" id="{CEBAE884-4DD8-4614-831F-D4501BF45FF9}"/>
              </a:ext>
            </a:extLst>
          </p:cNvPr>
          <p:cNvGrpSpPr/>
          <p:nvPr/>
        </p:nvGrpSpPr>
        <p:grpSpPr>
          <a:xfrm>
            <a:off x="4014237" y="1409575"/>
            <a:ext cx="2304256" cy="2088232"/>
            <a:chOff x="4139952" y="1700808"/>
            <a:chExt cx="2304256" cy="208823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854B11-EFFA-4A10-AEC4-E698CD652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8855" b="10353"/>
            <a:stretch>
              <a:fillRect/>
            </a:stretch>
          </p:blipFill>
          <p:spPr bwMode="auto">
            <a:xfrm>
              <a:off x="4139952" y="1700808"/>
              <a:ext cx="2160240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直線コネクタ 147">
              <a:extLst>
                <a:ext uri="{FF2B5EF4-FFF2-40B4-BE49-F238E27FC236}">
                  <a16:creationId xmlns:a16="http://schemas.microsoft.com/office/drawing/2014/main" id="{1E37FCFD-69FB-4E4F-B0A2-B3413879B7DD}"/>
                </a:ext>
              </a:extLst>
            </p:cNvPr>
            <p:cNvCxnSpPr/>
            <p:nvPr/>
          </p:nvCxnSpPr>
          <p:spPr bwMode="auto">
            <a:xfrm>
              <a:off x="5292080" y="3645024"/>
              <a:ext cx="91440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148">
              <a:extLst>
                <a:ext uri="{FF2B5EF4-FFF2-40B4-BE49-F238E27FC236}">
                  <a16:creationId xmlns:a16="http://schemas.microsoft.com/office/drawing/2014/main" id="{C5C7705F-BA85-4F98-BF59-34973ED90341}"/>
                </a:ext>
              </a:extLst>
            </p:cNvPr>
            <p:cNvSpPr txBox="1"/>
            <p:nvPr/>
          </p:nvSpPr>
          <p:spPr>
            <a:xfrm>
              <a:off x="5364088" y="3409255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400" b="1" dirty="0">
                  <a:solidFill>
                    <a:srgbClr val="FFFF00"/>
                  </a:solidFill>
                </a:rPr>
                <a:t>500 nm </a:t>
              </a:r>
              <a:endParaRPr kumimoji="1" lang="ja-JP" altLang="en-US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1" name="テキスト ボックス 149">
            <a:extLst>
              <a:ext uri="{FF2B5EF4-FFF2-40B4-BE49-F238E27FC236}">
                <a16:creationId xmlns:a16="http://schemas.microsoft.com/office/drawing/2014/main" id="{8FF949C5-76AE-45DC-92BA-8CB334F2E52F}"/>
              </a:ext>
            </a:extLst>
          </p:cNvPr>
          <p:cNvSpPr txBox="1"/>
          <p:nvPr/>
        </p:nvSpPr>
        <p:spPr>
          <a:xfrm>
            <a:off x="4293048" y="1567750"/>
            <a:ext cx="1512168" cy="369332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>
                <a:solidFill>
                  <a:schemeClr val="bg1"/>
                </a:solidFill>
              </a:rPr>
              <a:t>AgBr</a:t>
            </a:r>
            <a:r>
              <a:rPr lang="en-US" altLang="ja-JP" dirty="0">
                <a:solidFill>
                  <a:schemeClr val="bg1"/>
                </a:solidFill>
              </a:rPr>
              <a:t>(I) crystal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5">
            <a:extLst>
              <a:ext uri="{FF2B5EF4-FFF2-40B4-BE49-F238E27FC236}">
                <a16:creationId xmlns:a16="http://schemas.microsoft.com/office/drawing/2014/main" id="{47698DE8-35E9-40DA-80AA-A84E656FAC12}"/>
              </a:ext>
            </a:extLst>
          </p:cNvPr>
          <p:cNvSpPr txBox="1"/>
          <p:nvPr/>
        </p:nvSpPr>
        <p:spPr>
          <a:xfrm>
            <a:off x="330958" y="3353791"/>
            <a:ext cx="3544091" cy="523220"/>
          </a:xfrm>
          <a:prstGeom prst="rect">
            <a:avLst/>
          </a:prstGeom>
          <a:solidFill>
            <a:srgbClr val="F2F2F2">
              <a:alpha val="83137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400" dirty="0"/>
              <a:t>Density : 3.1 ± 0.1 g/cm3</a:t>
            </a:r>
          </a:p>
          <a:p>
            <a:r>
              <a:rPr lang="en-US" altLang="ja-JP" sz="1400" dirty="0"/>
              <a:t>Crystal size : </a:t>
            </a:r>
            <a:r>
              <a:rPr kumimoji="1" lang="en-US" altLang="ja-JP" sz="1400" dirty="0"/>
              <a:t>20</a:t>
            </a:r>
            <a:r>
              <a:rPr lang="en-US" altLang="ja-JP" sz="1400" dirty="0"/>
              <a:t>÷</a:t>
            </a:r>
            <a:r>
              <a:rPr kumimoji="1" lang="en-US" altLang="ja-JP" sz="1400" dirty="0"/>
              <a:t>80 nm (tunable)</a:t>
            </a:r>
            <a:endParaRPr kumimoji="1" lang="ja-JP" altLang="en-US" sz="1400" dirty="0"/>
          </a:p>
        </p:txBody>
      </p:sp>
      <p:grpSp>
        <p:nvGrpSpPr>
          <p:cNvPr id="13" name="グループ化 151">
            <a:extLst>
              <a:ext uri="{FF2B5EF4-FFF2-40B4-BE49-F238E27FC236}">
                <a16:creationId xmlns:a16="http://schemas.microsoft.com/office/drawing/2014/main" id="{282B59ED-7325-4EE8-B47F-669FB97542A0}"/>
              </a:ext>
            </a:extLst>
          </p:cNvPr>
          <p:cNvGrpSpPr/>
          <p:nvPr/>
        </p:nvGrpSpPr>
        <p:grpSpPr>
          <a:xfrm>
            <a:off x="8340066" y="3784613"/>
            <a:ext cx="3798806" cy="3104580"/>
            <a:chOff x="3738166" y="3878853"/>
            <a:chExt cx="3440765" cy="2761875"/>
          </a:xfrm>
        </p:grpSpPr>
        <p:pic>
          <p:nvPicPr>
            <p:cNvPr id="18" name="図 152">
              <a:extLst>
                <a:ext uri="{FF2B5EF4-FFF2-40B4-BE49-F238E27FC236}">
                  <a16:creationId xmlns:a16="http://schemas.microsoft.com/office/drawing/2014/main" id="{44DD9D02-2D18-497F-A12A-DE714A44E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8166" y="4008571"/>
              <a:ext cx="3440765" cy="2632157"/>
            </a:xfrm>
            <a:prstGeom prst="rect">
              <a:avLst/>
            </a:prstGeom>
          </p:spPr>
        </p:pic>
        <p:sp>
          <p:nvSpPr>
            <p:cNvPr id="19" name="テキスト ボックス 153">
              <a:extLst>
                <a:ext uri="{FF2B5EF4-FFF2-40B4-BE49-F238E27FC236}">
                  <a16:creationId xmlns:a16="http://schemas.microsoft.com/office/drawing/2014/main" id="{3A31305C-25E5-4859-B9EC-C612AC75724C}"/>
                </a:ext>
              </a:extLst>
            </p:cNvPr>
            <p:cNvSpPr txBox="1"/>
            <p:nvPr/>
          </p:nvSpPr>
          <p:spPr>
            <a:xfrm>
              <a:off x="4460352" y="3878853"/>
              <a:ext cx="2365395" cy="246422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200" b="1" dirty="0"/>
                <a:t>C ions 100 KeV (SEM image)</a:t>
              </a:r>
              <a:endParaRPr kumimoji="1" lang="ja-JP" altLang="en-US" sz="1200" b="1" dirty="0"/>
            </a:p>
          </p:txBody>
        </p:sp>
      </p:grpSp>
      <p:sp>
        <p:nvSpPr>
          <p:cNvPr id="14" name="正方形/長方形 154">
            <a:extLst>
              <a:ext uri="{FF2B5EF4-FFF2-40B4-BE49-F238E27FC236}">
                <a16:creationId xmlns:a16="http://schemas.microsoft.com/office/drawing/2014/main" id="{C5395A23-FB73-47AC-8F0E-0455CB3D1571}"/>
              </a:ext>
            </a:extLst>
          </p:cNvPr>
          <p:cNvSpPr/>
          <p:nvPr/>
        </p:nvSpPr>
        <p:spPr>
          <a:xfrm>
            <a:off x="3748606" y="3570230"/>
            <a:ext cx="323856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NIM A </a:t>
            </a:r>
            <a:r>
              <a:rPr lang="en-US" altLang="ja-JP" sz="1200" dirty="0" err="1"/>
              <a:t>Nucl</a:t>
            </a:r>
            <a:r>
              <a:rPr lang="en-US" altLang="ja-JP" sz="1200" dirty="0"/>
              <a:t>. Inst. Meth. A 718 (2013) 519-521</a:t>
            </a:r>
            <a:endParaRPr lang="en-US" altLang="ja-JP" sz="12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en-US" altLang="ja-JP" sz="12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PTEP (2017)063H01</a:t>
            </a:r>
            <a:endParaRPr lang="ja-JP" altLang="en-US" sz="1200" dirty="0"/>
          </a:p>
        </p:txBody>
      </p:sp>
      <p:sp>
        <p:nvSpPr>
          <p:cNvPr id="15" name="スライド番号プレースホルダー 3">
            <a:extLst>
              <a:ext uri="{FF2B5EF4-FFF2-40B4-BE49-F238E27FC236}">
                <a16:creationId xmlns:a16="http://schemas.microsoft.com/office/drawing/2014/main" id="{2DC14B5B-B859-4096-9C44-1E266CFDBB61}"/>
              </a:ext>
            </a:extLst>
          </p:cNvPr>
          <p:cNvSpPr>
            <a:spLocks noGrp="1"/>
          </p:cNvSpPr>
          <p:nvPr/>
        </p:nvSpPr>
        <p:spPr>
          <a:xfrm>
            <a:off x="8801621" y="6319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DC9C9-73A2-4D40-B305-2339DD13623F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16" name="図 155">
            <a:extLst>
              <a:ext uri="{FF2B5EF4-FFF2-40B4-BE49-F238E27FC236}">
                <a16:creationId xmlns:a16="http://schemas.microsoft.com/office/drawing/2014/main" id="{2201FE02-1819-426F-8C9D-30DAF10D9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463" r="3527"/>
          <a:stretch/>
        </p:blipFill>
        <p:spPr>
          <a:xfrm>
            <a:off x="145291" y="3935855"/>
            <a:ext cx="4566597" cy="2890739"/>
          </a:xfrm>
          <a:prstGeom prst="rect">
            <a:avLst/>
          </a:prstGeom>
        </p:spPr>
      </p:pic>
      <p:sp>
        <p:nvSpPr>
          <p:cNvPr id="17" name="CasellaDiTesto 2">
            <a:extLst>
              <a:ext uri="{FF2B5EF4-FFF2-40B4-BE49-F238E27FC236}">
                <a16:creationId xmlns:a16="http://schemas.microsoft.com/office/drawing/2014/main" id="{0BC7B8B7-7C28-4B77-54F9-4AAA7647AD74}"/>
              </a:ext>
            </a:extLst>
          </p:cNvPr>
          <p:cNvSpPr txBox="1"/>
          <p:nvPr/>
        </p:nvSpPr>
        <p:spPr>
          <a:xfrm>
            <a:off x="4798705" y="4676860"/>
            <a:ext cx="3519470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Solid-state detector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Density: 3.1 g/cm</a:t>
            </a:r>
            <a:r>
              <a:rPr lang="en-US" sz="2400" b="1" baseline="30000" dirty="0">
                <a:solidFill>
                  <a:schemeClr val="tx1"/>
                </a:solidFill>
              </a:rPr>
              <a:t>3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High-speed volume analysis for nanometric tracks is required</a:t>
            </a:r>
          </a:p>
        </p:txBody>
      </p:sp>
    </p:spTree>
    <p:extLst>
      <p:ext uri="{BB962C8B-B14F-4D97-AF65-F5344CB8AC3E}">
        <p14:creationId xmlns:p14="http://schemas.microsoft.com/office/powerpoint/2010/main" val="2113667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013AE-BC70-48A6-9581-3E2C93EB3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6325-513E-43A7-A431-B95586F92CB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FE6CBB-EC86-41AD-AA99-7451709ADE34}"/>
              </a:ext>
            </a:extLst>
          </p:cNvPr>
          <p:cNvGrpSpPr/>
          <p:nvPr/>
        </p:nvGrpSpPr>
        <p:grpSpPr>
          <a:xfrm>
            <a:off x="5979615" y="386101"/>
            <a:ext cx="5963779" cy="3031861"/>
            <a:chOff x="420255" y="544261"/>
            <a:chExt cx="11351491" cy="56198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FB1A9E-4B00-43A1-B971-AD7B63C59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255" y="693882"/>
              <a:ext cx="5470236" cy="547023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F3A7663-E68C-474D-9206-B727937F8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1509" y="693882"/>
              <a:ext cx="5470236" cy="547023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2702002-303F-4011-93B0-8E2A41294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306"/>
            <a:stretch/>
          </p:blipFill>
          <p:spPr>
            <a:xfrm>
              <a:off x="6301510" y="5484444"/>
              <a:ext cx="5470236" cy="679674"/>
            </a:xfrm>
            <a:prstGeom prst="rect">
              <a:avLst/>
            </a:prstGeom>
          </p:spPr>
        </p:pic>
        <p:pic>
          <p:nvPicPr>
            <p:cNvPr id="28" name="Immagine 7" descr="Immagine che contiene volando&#10;&#10;Descrizione generata automaticamente">
              <a:extLst>
                <a:ext uri="{FF2B5EF4-FFF2-40B4-BE49-F238E27FC236}">
                  <a16:creationId xmlns:a16="http://schemas.microsoft.com/office/drawing/2014/main" id="{38044029-1948-4FAE-9ED0-EDB9D3573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90" t="30674" r="36342" b="33534"/>
            <a:stretch/>
          </p:blipFill>
          <p:spPr>
            <a:xfrm>
              <a:off x="10100377" y="2168474"/>
              <a:ext cx="1197592" cy="1919786"/>
            </a:xfrm>
            <a:prstGeom prst="rect">
              <a:avLst/>
            </a:prstGeom>
          </p:spPr>
        </p:pic>
        <p:sp>
          <p:nvSpPr>
            <p:cNvPr id="29" name="CasellaDiTesto 9">
              <a:extLst>
                <a:ext uri="{FF2B5EF4-FFF2-40B4-BE49-F238E27FC236}">
                  <a16:creationId xmlns:a16="http://schemas.microsoft.com/office/drawing/2014/main" id="{FFBC5487-612D-4F56-B5BD-E7394A7ED691}"/>
                </a:ext>
              </a:extLst>
            </p:cNvPr>
            <p:cNvSpPr txBox="1"/>
            <p:nvPr/>
          </p:nvSpPr>
          <p:spPr>
            <a:xfrm>
              <a:off x="969943" y="544261"/>
              <a:ext cx="5007102" cy="1083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B0F0"/>
                  </a:solidFill>
                </a:rPr>
                <a:t>Optical images with 8 polarizations</a:t>
              </a:r>
              <a:endParaRPr lang="en-GB" sz="1600" dirty="0">
                <a:solidFill>
                  <a:srgbClr val="00B0F0"/>
                </a:solidFill>
              </a:endParaRPr>
            </a:p>
          </p:txBody>
        </p:sp>
        <p:sp>
          <p:nvSpPr>
            <p:cNvPr id="30" name="CasellaDiTesto 10">
              <a:extLst>
                <a:ext uri="{FF2B5EF4-FFF2-40B4-BE49-F238E27FC236}">
                  <a16:creationId xmlns:a16="http://schemas.microsoft.com/office/drawing/2014/main" id="{1A29B6F6-E86C-444A-88E2-6A93EF945D0C}"/>
                </a:ext>
              </a:extLst>
            </p:cNvPr>
            <p:cNvSpPr txBox="1"/>
            <p:nvPr/>
          </p:nvSpPr>
          <p:spPr>
            <a:xfrm>
              <a:off x="420255" y="1799143"/>
              <a:ext cx="1213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B0F0"/>
                  </a:solidFill>
                </a:rPr>
                <a:t>L = 213 nm</a:t>
              </a:r>
              <a:endParaRPr lang="en-GB" dirty="0">
                <a:solidFill>
                  <a:srgbClr val="00B0F0"/>
                </a:solidFill>
              </a:endParaRPr>
            </a:p>
          </p:txBody>
        </p:sp>
        <p:cxnSp>
          <p:nvCxnSpPr>
            <p:cNvPr id="31" name="Connettore 2 12">
              <a:extLst>
                <a:ext uri="{FF2B5EF4-FFF2-40B4-BE49-F238E27FC236}">
                  <a16:creationId xmlns:a16="http://schemas.microsoft.com/office/drawing/2014/main" id="{722DE403-C96A-4439-8F71-80CE8A649923}"/>
                </a:ext>
              </a:extLst>
            </p:cNvPr>
            <p:cNvCxnSpPr>
              <a:cxnSpLocks/>
            </p:cNvCxnSpPr>
            <p:nvPr/>
          </p:nvCxnSpPr>
          <p:spPr>
            <a:xfrm rot="6360000">
              <a:off x="1898880" y="2949089"/>
              <a:ext cx="10332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14">
              <a:extLst>
                <a:ext uri="{FF2B5EF4-FFF2-40B4-BE49-F238E27FC236}">
                  <a16:creationId xmlns:a16="http://schemas.microsoft.com/office/drawing/2014/main" id="{65E937B9-FFCB-48A0-A764-1613B18321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2817" y="2319089"/>
              <a:ext cx="468000" cy="12600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21">
              <a:extLst>
                <a:ext uri="{FF2B5EF4-FFF2-40B4-BE49-F238E27FC236}">
                  <a16:creationId xmlns:a16="http://schemas.microsoft.com/office/drawing/2014/main" id="{59DE7B9B-F3E4-4D58-BBC5-0418813EF9DE}"/>
                </a:ext>
              </a:extLst>
            </p:cNvPr>
            <p:cNvSpPr txBox="1"/>
            <p:nvPr/>
          </p:nvSpPr>
          <p:spPr>
            <a:xfrm>
              <a:off x="6563420" y="1614476"/>
              <a:ext cx="1213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B0F0"/>
                  </a:solidFill>
                </a:rPr>
                <a:t>L = 260 nm</a:t>
              </a:r>
              <a:endParaRPr lang="en-GB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B93089-6BF5-4C36-9F8E-0F7C84146385}"/>
              </a:ext>
            </a:extLst>
          </p:cNvPr>
          <p:cNvGrpSpPr/>
          <p:nvPr/>
        </p:nvGrpSpPr>
        <p:grpSpPr>
          <a:xfrm>
            <a:off x="5979946" y="3537368"/>
            <a:ext cx="5858074" cy="2735118"/>
            <a:chOff x="420255" y="509216"/>
            <a:chExt cx="11351491" cy="54702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C4B1943-4050-4C50-BD06-587240E12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255" y="509216"/>
              <a:ext cx="5470236" cy="54702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7A595D5-7291-4AA1-AD30-1C6ADE487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1509" y="509216"/>
              <a:ext cx="5470236" cy="547023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DA90E96-BB72-483A-85DA-39F6F477E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306"/>
            <a:stretch/>
          </p:blipFill>
          <p:spPr>
            <a:xfrm>
              <a:off x="6301510" y="5299778"/>
              <a:ext cx="5470236" cy="679674"/>
            </a:xfrm>
            <a:prstGeom prst="rect">
              <a:avLst/>
            </a:prstGeom>
          </p:spPr>
        </p:pic>
        <p:pic>
          <p:nvPicPr>
            <p:cNvPr id="20" name="Immagine 7" descr="Immagine che contiene stella, cielo&#10;&#10;Descrizione generata automaticamente">
              <a:extLst>
                <a:ext uri="{FF2B5EF4-FFF2-40B4-BE49-F238E27FC236}">
                  <a16:creationId xmlns:a16="http://schemas.microsoft.com/office/drawing/2014/main" id="{ADE2AA4C-5162-4C73-82F5-54082DD19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7" t="23252" r="36883" b="25643"/>
            <a:stretch/>
          </p:blipFill>
          <p:spPr>
            <a:xfrm>
              <a:off x="9787617" y="1843918"/>
              <a:ext cx="1665026" cy="2797791"/>
            </a:xfrm>
            <a:prstGeom prst="rect">
              <a:avLst/>
            </a:prstGeom>
          </p:spPr>
        </p:pic>
        <p:sp>
          <p:nvSpPr>
            <p:cNvPr id="21" name="CasellaDiTesto 10">
              <a:extLst>
                <a:ext uri="{FF2B5EF4-FFF2-40B4-BE49-F238E27FC236}">
                  <a16:creationId xmlns:a16="http://schemas.microsoft.com/office/drawing/2014/main" id="{6D577E4D-5CEB-4F37-8E4C-A74733E48115}"/>
                </a:ext>
              </a:extLst>
            </p:cNvPr>
            <p:cNvSpPr txBox="1"/>
            <p:nvPr/>
          </p:nvSpPr>
          <p:spPr>
            <a:xfrm>
              <a:off x="672624" y="3757026"/>
              <a:ext cx="1176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B0F0"/>
                  </a:solidFill>
                </a:rPr>
                <a:t>BS = 37nm</a:t>
              </a:r>
              <a:endParaRPr lang="en-GB" dirty="0">
                <a:solidFill>
                  <a:srgbClr val="00B0F0"/>
                </a:solidFill>
              </a:endParaRPr>
            </a:p>
          </p:txBody>
        </p:sp>
        <p:cxnSp>
          <p:nvCxnSpPr>
            <p:cNvPr id="22" name="Connettore 2 15">
              <a:extLst>
                <a:ext uri="{FF2B5EF4-FFF2-40B4-BE49-F238E27FC236}">
                  <a16:creationId xmlns:a16="http://schemas.microsoft.com/office/drawing/2014/main" id="{0B064C79-E648-49E8-BFE8-BD9A3195C3FE}"/>
                </a:ext>
              </a:extLst>
            </p:cNvPr>
            <p:cNvCxnSpPr>
              <a:cxnSpLocks/>
            </p:cNvCxnSpPr>
            <p:nvPr/>
          </p:nvCxnSpPr>
          <p:spPr>
            <a:xfrm rot="2040000">
              <a:off x="8151008" y="3570892"/>
              <a:ext cx="9684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17">
              <a:extLst>
                <a:ext uri="{FF2B5EF4-FFF2-40B4-BE49-F238E27FC236}">
                  <a16:creationId xmlns:a16="http://schemas.microsoft.com/office/drawing/2014/main" id="{F8A560CB-7E82-4872-B03A-2F394DC0A7BB}"/>
                </a:ext>
              </a:extLst>
            </p:cNvPr>
            <p:cNvSpPr txBox="1"/>
            <p:nvPr/>
          </p:nvSpPr>
          <p:spPr>
            <a:xfrm>
              <a:off x="6608974" y="3479552"/>
              <a:ext cx="1213794" cy="370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B0F0"/>
                  </a:solidFill>
                </a:rPr>
                <a:t>L = 200 nm</a:t>
              </a:r>
              <a:endParaRPr lang="en-GB" dirty="0">
                <a:solidFill>
                  <a:srgbClr val="00B0F0"/>
                </a:solidFill>
              </a:endParaRPr>
            </a:p>
          </p:txBody>
        </p:sp>
        <p:cxnSp>
          <p:nvCxnSpPr>
            <p:cNvPr id="24" name="Connettore 2 19">
              <a:extLst>
                <a:ext uri="{FF2B5EF4-FFF2-40B4-BE49-F238E27FC236}">
                  <a16:creationId xmlns:a16="http://schemas.microsoft.com/office/drawing/2014/main" id="{F9856BA5-274D-4F52-909E-2F018014DBA7}"/>
                </a:ext>
              </a:extLst>
            </p:cNvPr>
            <p:cNvCxnSpPr>
              <a:cxnSpLocks/>
            </p:cNvCxnSpPr>
            <p:nvPr/>
          </p:nvCxnSpPr>
          <p:spPr>
            <a:xfrm>
              <a:off x="1678697" y="3410064"/>
              <a:ext cx="438707" cy="34696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7D15F00-50D5-402F-B23B-D56EB5A23512}"/>
              </a:ext>
            </a:extLst>
          </p:cNvPr>
          <p:cNvSpPr/>
          <p:nvPr/>
        </p:nvSpPr>
        <p:spPr>
          <a:xfrm>
            <a:off x="248606" y="5733235"/>
            <a:ext cx="5687116" cy="7386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222222"/>
                </a:solidFill>
                <a:latin typeface="-apple-system"/>
              </a:rPr>
              <a:t>Alexandrov, A.,  </a:t>
            </a:r>
            <a:r>
              <a:rPr lang="en-US" sz="1400" b="1" i="1" dirty="0">
                <a:solidFill>
                  <a:srgbClr val="222222"/>
                </a:solidFill>
                <a:latin typeface="-apple-system"/>
              </a:rPr>
              <a:t>et al.</a:t>
            </a:r>
            <a:r>
              <a:rPr lang="en-US" sz="1400" b="1" dirty="0">
                <a:solidFill>
                  <a:srgbClr val="222222"/>
                </a:solidFill>
                <a:latin typeface="-apple-system"/>
              </a:rPr>
              <a:t> Super-resolution high-speed optical microscopy for fully automated readout of metallic nanoparticles and nanostructures. </a:t>
            </a:r>
            <a:r>
              <a:rPr lang="en-US" sz="1400" b="1" i="1" dirty="0">
                <a:solidFill>
                  <a:srgbClr val="222222"/>
                </a:solidFill>
                <a:latin typeface="-apple-system"/>
              </a:rPr>
              <a:t>Sci Rep</a:t>
            </a:r>
            <a:r>
              <a:rPr lang="en-US" sz="1400" b="1" dirty="0">
                <a:solidFill>
                  <a:srgbClr val="222222"/>
                </a:solidFill>
                <a:latin typeface="-apple-system"/>
              </a:rPr>
              <a:t> 10, 18773 (2020). https://doi.org/10.1038/s41598-020-75883-z</a:t>
            </a:r>
            <a:endParaRPr lang="it-IT" sz="1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19B188-A10E-48B0-814A-7DAE7A0D79C7}"/>
              </a:ext>
            </a:extLst>
          </p:cNvPr>
          <p:cNvSpPr/>
          <p:nvPr/>
        </p:nvSpPr>
        <p:spPr>
          <a:xfrm>
            <a:off x="447885" y="508752"/>
            <a:ext cx="520493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222222"/>
                </a:solidFill>
                <a:latin typeface="-apple-system"/>
              </a:rPr>
              <a:t>LSPR-based super-resolution imaging based on join deconvolution set of 8 polarized images</a:t>
            </a: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9DFF6E5-4EB4-47CE-A871-478793043F8E}"/>
              </a:ext>
            </a:extLst>
          </p:cNvPr>
          <p:cNvSpPr txBox="1"/>
          <p:nvPr/>
        </p:nvSpPr>
        <p:spPr>
          <a:xfrm>
            <a:off x="11078010" y="2203932"/>
            <a:ext cx="628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</a:rPr>
              <a:t>SEM</a:t>
            </a: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72D09372-FE50-429D-A0EE-936CC8B06EF2}"/>
              </a:ext>
            </a:extLst>
          </p:cNvPr>
          <p:cNvSpPr txBox="1"/>
          <p:nvPr/>
        </p:nvSpPr>
        <p:spPr>
          <a:xfrm>
            <a:off x="11014166" y="5502984"/>
            <a:ext cx="628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</a:rPr>
              <a:t>SEM</a:t>
            </a: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id="{0D85F440-A8E3-4621-813F-FCD1E0973DDB}"/>
              </a:ext>
            </a:extLst>
          </p:cNvPr>
          <p:cNvSpPr txBox="1"/>
          <p:nvPr/>
        </p:nvSpPr>
        <p:spPr>
          <a:xfrm>
            <a:off x="9147396" y="503481"/>
            <a:ext cx="218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B0F0"/>
                </a:solidFill>
              </a:rPr>
              <a:t>Super-resolution image</a:t>
            </a:r>
          </a:p>
        </p:txBody>
      </p:sp>
      <p:sp>
        <p:nvSpPr>
          <p:cNvPr id="12" name="CasellaDiTesto 9">
            <a:extLst>
              <a:ext uri="{FF2B5EF4-FFF2-40B4-BE49-F238E27FC236}">
                <a16:creationId xmlns:a16="http://schemas.microsoft.com/office/drawing/2014/main" id="{15155C62-C5A9-4073-A4C8-EBA7E504FA19}"/>
              </a:ext>
            </a:extLst>
          </p:cNvPr>
          <p:cNvSpPr txBox="1"/>
          <p:nvPr/>
        </p:nvSpPr>
        <p:spPr>
          <a:xfrm>
            <a:off x="6250564" y="3514735"/>
            <a:ext cx="2218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B0F0"/>
                </a:solidFill>
              </a:rPr>
              <a:t>Optical images with 8 polarizations</a:t>
            </a:r>
            <a:endParaRPr lang="en-GB" sz="1600" dirty="0">
              <a:solidFill>
                <a:srgbClr val="00B0F0"/>
              </a:solidFill>
            </a:endParaRPr>
          </a:p>
        </p:txBody>
      </p:sp>
      <p:sp>
        <p:nvSpPr>
          <p:cNvPr id="13" name="CasellaDiTesto 9">
            <a:extLst>
              <a:ext uri="{FF2B5EF4-FFF2-40B4-BE49-F238E27FC236}">
                <a16:creationId xmlns:a16="http://schemas.microsoft.com/office/drawing/2014/main" id="{5D6301D6-21B3-435B-B0D4-B3143A2F2B1D}"/>
              </a:ext>
            </a:extLst>
          </p:cNvPr>
          <p:cNvSpPr txBox="1"/>
          <p:nvPr/>
        </p:nvSpPr>
        <p:spPr>
          <a:xfrm>
            <a:off x="9125686" y="3584754"/>
            <a:ext cx="218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B0F0"/>
                </a:solidFill>
              </a:rPr>
              <a:t>Super-resolution image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B52421F-AE89-42F5-A5BE-E69D3C48CBA3}"/>
              </a:ext>
            </a:extLst>
          </p:cNvPr>
          <p:cNvSpPr/>
          <p:nvPr/>
        </p:nvSpPr>
        <p:spPr>
          <a:xfrm>
            <a:off x="8726295" y="1941262"/>
            <a:ext cx="480779" cy="320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005E584-2260-4934-8C71-2D96AAD7BDC6}"/>
              </a:ext>
            </a:extLst>
          </p:cNvPr>
          <p:cNvSpPr/>
          <p:nvPr/>
        </p:nvSpPr>
        <p:spPr>
          <a:xfrm>
            <a:off x="8692930" y="4642144"/>
            <a:ext cx="480779" cy="320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16" name="Immagine 4">
            <a:extLst>
              <a:ext uri="{FF2B5EF4-FFF2-40B4-BE49-F238E27FC236}">
                <a16:creationId xmlns:a16="http://schemas.microsoft.com/office/drawing/2014/main" id="{5FDB4CD2-53C6-4705-A4C8-F178366278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2782"/>
          <a:stretch/>
        </p:blipFill>
        <p:spPr>
          <a:xfrm>
            <a:off x="553259" y="1494718"/>
            <a:ext cx="4738868" cy="38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06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82A62-C266-43AD-86AB-B1013863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6325-513E-43A7-A431-B95586F92CB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B5860B3C-BFFB-40E6-93E1-59A7C561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3" y="-146416"/>
            <a:ext cx="10900247" cy="101566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D34817"/>
                </a:solidFill>
              </a:rPr>
              <a:t>Joint Image Deconvolution </a:t>
            </a:r>
            <a:r>
              <a:rPr lang="en-US" sz="3600" b="1" dirty="0">
                <a:solidFill>
                  <a:srgbClr val="D34817"/>
                </a:solidFill>
              </a:rPr>
              <a:t>- </a:t>
            </a:r>
            <a:r>
              <a:rPr lang="en-US" sz="3600" dirty="0">
                <a:solidFill>
                  <a:srgbClr val="D34817"/>
                </a:solidFill>
              </a:rPr>
              <a:t>C</a:t>
            </a:r>
            <a:r>
              <a:rPr lang="en-US" sz="2800" dirty="0">
                <a:solidFill>
                  <a:srgbClr val="D34817"/>
                </a:solidFill>
              </a:rPr>
              <a:t>omparison with SEM</a:t>
            </a:r>
            <a:endParaRPr lang="en-GB" sz="3600" dirty="0">
              <a:solidFill>
                <a:srgbClr val="D34817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E28618-2B7B-4A11-A975-CD3F192119BF}"/>
              </a:ext>
            </a:extLst>
          </p:cNvPr>
          <p:cNvSpPr txBox="1"/>
          <p:nvPr/>
        </p:nvSpPr>
        <p:spPr>
          <a:xfrm>
            <a:off x="1185346" y="4300686"/>
            <a:ext cx="4079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Angular resolution: 270 ± 30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 accuracy: 12 ± 1 nm</a:t>
            </a:r>
          </a:p>
          <a:p>
            <a:r>
              <a:rPr lang="en-GB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resolution: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6</a:t>
            </a:r>
            <a:r>
              <a:rPr lang="en-GB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nm</a:t>
            </a:r>
          </a:p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 granularity: 71 nm </a:t>
            </a:r>
          </a:p>
        </p:txBody>
      </p:sp>
      <p:pic>
        <p:nvPicPr>
          <p:cNvPr id="18" name="Immagine 7">
            <a:extLst>
              <a:ext uri="{FF2B5EF4-FFF2-40B4-BE49-F238E27FC236}">
                <a16:creationId xmlns:a16="http://schemas.microsoft.com/office/drawing/2014/main" id="{5E792C1D-D353-40BD-9786-9499987336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" b="8462"/>
          <a:stretch/>
        </p:blipFill>
        <p:spPr>
          <a:xfrm>
            <a:off x="5265321" y="835648"/>
            <a:ext cx="6557978" cy="2804452"/>
          </a:xfrm>
          <a:prstGeom prst="rect">
            <a:avLst/>
          </a:prstGeom>
        </p:spPr>
      </p:pic>
      <p:pic>
        <p:nvPicPr>
          <p:cNvPr id="19" name="Immagine 10">
            <a:extLst>
              <a:ext uri="{FF2B5EF4-FFF2-40B4-BE49-F238E27FC236}">
                <a16:creationId xmlns:a16="http://schemas.microsoft.com/office/drawing/2014/main" id="{59B6A927-64E8-4201-BAE3-E17EF91D26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" b="9026"/>
          <a:stretch/>
        </p:blipFill>
        <p:spPr>
          <a:xfrm>
            <a:off x="5265322" y="3739925"/>
            <a:ext cx="6557977" cy="2896949"/>
          </a:xfrm>
          <a:prstGeom prst="rect">
            <a:avLst/>
          </a:prstGeom>
        </p:spPr>
      </p:pic>
      <p:sp>
        <p:nvSpPr>
          <p:cNvPr id="20" name="CasellaDiTesto 11">
            <a:extLst>
              <a:ext uri="{FF2B5EF4-FFF2-40B4-BE49-F238E27FC236}">
                <a16:creationId xmlns:a16="http://schemas.microsoft.com/office/drawing/2014/main" id="{7EF9ADFF-9BF5-45AC-9410-02C83EA652D6}"/>
              </a:ext>
            </a:extLst>
          </p:cNvPr>
          <p:cNvSpPr txBox="1"/>
          <p:nvPr/>
        </p:nvSpPr>
        <p:spPr>
          <a:xfrm>
            <a:off x="5937036" y="766449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Angular distribution</a:t>
            </a:r>
            <a:endParaRPr lang="en-GB" b="1" dirty="0"/>
          </a:p>
        </p:txBody>
      </p:sp>
      <p:sp>
        <p:nvSpPr>
          <p:cNvPr id="21" name="CasellaDiTesto 14">
            <a:extLst>
              <a:ext uri="{FF2B5EF4-FFF2-40B4-BE49-F238E27FC236}">
                <a16:creationId xmlns:a16="http://schemas.microsoft.com/office/drawing/2014/main" id="{B30D8DBB-7DDD-4AD2-A5DA-6998ECF324D1}"/>
              </a:ext>
            </a:extLst>
          </p:cNvPr>
          <p:cNvSpPr txBox="1"/>
          <p:nvPr/>
        </p:nvSpPr>
        <p:spPr>
          <a:xfrm>
            <a:off x="9042643" y="752594"/>
            <a:ext cx="1967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Angular difference</a:t>
            </a:r>
            <a:endParaRPr lang="en-GB" b="1" dirty="0"/>
          </a:p>
        </p:txBody>
      </p:sp>
      <p:sp>
        <p:nvSpPr>
          <p:cNvPr id="22" name="CasellaDiTesto 16">
            <a:extLst>
              <a:ext uri="{FF2B5EF4-FFF2-40B4-BE49-F238E27FC236}">
                <a16:creationId xmlns:a16="http://schemas.microsoft.com/office/drawing/2014/main" id="{603F9994-0FCA-4B2E-BDF7-D8D9F2FB15E4}"/>
              </a:ext>
            </a:extLst>
          </p:cNvPr>
          <p:cNvSpPr txBox="1"/>
          <p:nvPr/>
        </p:nvSpPr>
        <p:spPr>
          <a:xfrm>
            <a:off x="9194570" y="3704632"/>
            <a:ext cx="189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Length difference</a:t>
            </a:r>
            <a:endParaRPr lang="en-GB" b="1" dirty="0"/>
          </a:p>
        </p:txBody>
      </p:sp>
      <p:sp>
        <p:nvSpPr>
          <p:cNvPr id="23" name="CasellaDiTesto 18">
            <a:extLst>
              <a:ext uri="{FF2B5EF4-FFF2-40B4-BE49-F238E27FC236}">
                <a16:creationId xmlns:a16="http://schemas.microsoft.com/office/drawing/2014/main" id="{C45C3E13-6A2E-44B7-967A-FCC8A79B9684}"/>
              </a:ext>
            </a:extLst>
          </p:cNvPr>
          <p:cNvSpPr txBox="1"/>
          <p:nvPr/>
        </p:nvSpPr>
        <p:spPr>
          <a:xfrm>
            <a:off x="5860457" y="3697192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SR length vs SEM length</a:t>
            </a:r>
            <a:endParaRPr lang="en-GB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F5F146F-D8F7-4DD5-ACB5-2AB4E975D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505" y="869247"/>
            <a:ext cx="3135318" cy="3164896"/>
          </a:xfrm>
          <a:prstGeom prst="rect">
            <a:avLst/>
          </a:prstGeom>
        </p:spPr>
      </p:pic>
      <p:sp>
        <p:nvSpPr>
          <p:cNvPr id="25" name="CasellaDiTesto 2">
            <a:extLst>
              <a:ext uri="{FF2B5EF4-FFF2-40B4-BE49-F238E27FC236}">
                <a16:creationId xmlns:a16="http://schemas.microsoft.com/office/drawing/2014/main" id="{2E9FF7F3-8841-4F68-B05D-233AF09E2D91}"/>
              </a:ext>
            </a:extLst>
          </p:cNvPr>
          <p:cNvSpPr txBox="1"/>
          <p:nvPr/>
        </p:nvSpPr>
        <p:spPr>
          <a:xfrm>
            <a:off x="1416198" y="5890669"/>
            <a:ext cx="368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0" dirty="0">
                <a:solidFill>
                  <a:srgbClr val="2C2D2E"/>
                </a:solidFill>
                <a:effectLst/>
                <a:latin typeface="Franklin Gothic Book (Corpo)"/>
              </a:rPr>
              <a:t> </a:t>
            </a:r>
            <a:r>
              <a:rPr lang="en-GB" sz="1400" b="0" i="0" u="sng" dirty="0">
                <a:effectLst/>
                <a:latin typeface="Franklin Gothic Book (Corpo)"/>
                <a:hlinkClick r:id="rId5"/>
              </a:rPr>
              <a:t>https://doi.org/10.48550/arXiv.2304.03645</a:t>
            </a:r>
            <a:endParaRPr lang="en-US" sz="1400" dirty="0">
              <a:latin typeface="Franklin Gothic Book (Corpo)"/>
            </a:endParaRPr>
          </a:p>
          <a:p>
            <a:r>
              <a:rPr lang="en-US" sz="1400" dirty="0">
                <a:latin typeface="Franklin Gothic Book (Corpo)"/>
              </a:rPr>
              <a:t>Submitted to Sci. Rep.</a:t>
            </a:r>
            <a:endParaRPr lang="en-GB" sz="1400" dirty="0">
              <a:latin typeface="Franklin Gothic Book (Corpo)"/>
            </a:endParaRPr>
          </a:p>
        </p:txBody>
      </p:sp>
    </p:spTree>
    <p:extLst>
      <p:ext uri="{BB962C8B-B14F-4D97-AF65-F5344CB8AC3E}">
        <p14:creationId xmlns:p14="http://schemas.microsoft.com/office/powerpoint/2010/main" val="2679710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B1AB0-B7AE-42AB-B70E-E5666EF5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6325-513E-43A7-A431-B95586F92CB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1" name="object 7">
            <a:extLst>
              <a:ext uri="{FF2B5EF4-FFF2-40B4-BE49-F238E27FC236}">
                <a16:creationId xmlns:a16="http://schemas.microsoft.com/office/drawing/2014/main" id="{7FCCCB29-22F7-4928-B01F-2907A21FA1C3}"/>
              </a:ext>
            </a:extLst>
          </p:cNvPr>
          <p:cNvGrpSpPr>
            <a:grpSpLocks noChangeAspect="1"/>
          </p:cNvGrpSpPr>
          <p:nvPr/>
        </p:nvGrpSpPr>
        <p:grpSpPr>
          <a:xfrm>
            <a:off x="994130" y="842896"/>
            <a:ext cx="11126843" cy="1790576"/>
            <a:chOff x="-1078191" y="478536"/>
            <a:chExt cx="13201611" cy="2124456"/>
          </a:xfrm>
        </p:grpSpPr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7C522200-1E06-4C16-9E84-46E6408E709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7000" y="478536"/>
              <a:ext cx="9456420" cy="2124456"/>
            </a:xfrm>
            <a:prstGeom prst="rect">
              <a:avLst/>
            </a:prstGeom>
          </p:spPr>
        </p:pic>
        <p:pic>
          <p:nvPicPr>
            <p:cNvPr id="23" name="object 10">
              <a:extLst>
                <a:ext uri="{FF2B5EF4-FFF2-40B4-BE49-F238E27FC236}">
                  <a16:creationId xmlns:a16="http://schemas.microsoft.com/office/drawing/2014/main" id="{AFBD26BA-8057-4BFA-BF1F-E198EFC0F72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078191" y="492365"/>
              <a:ext cx="2426207" cy="1805939"/>
            </a:xfrm>
            <a:prstGeom prst="rect">
              <a:avLst/>
            </a:prstGeom>
          </p:spPr>
        </p:pic>
      </p:grpSp>
      <p:pic>
        <p:nvPicPr>
          <p:cNvPr id="24" name="object 2">
            <a:extLst>
              <a:ext uri="{FF2B5EF4-FFF2-40B4-BE49-F238E27FC236}">
                <a16:creationId xmlns:a16="http://schemas.microsoft.com/office/drawing/2014/main" id="{4370B71A-ABAE-4AC3-A539-C8E06568D1E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71631" y="3054095"/>
            <a:ext cx="91440" cy="91439"/>
          </a:xfrm>
          <a:prstGeom prst="rect">
            <a:avLst/>
          </a:prstGeom>
        </p:spPr>
      </p:pic>
      <p:pic>
        <p:nvPicPr>
          <p:cNvPr id="25" name="object 3">
            <a:extLst>
              <a:ext uri="{FF2B5EF4-FFF2-40B4-BE49-F238E27FC236}">
                <a16:creationId xmlns:a16="http://schemas.microsoft.com/office/drawing/2014/main" id="{E48BAC97-F34A-4B01-86A0-453B07DC21E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24388" y="2516123"/>
            <a:ext cx="138683" cy="138684"/>
          </a:xfrm>
          <a:prstGeom prst="rect">
            <a:avLst/>
          </a:prstGeom>
        </p:spPr>
      </p:pic>
      <p:pic>
        <p:nvPicPr>
          <p:cNvPr id="26" name="object 4">
            <a:extLst>
              <a:ext uri="{FF2B5EF4-FFF2-40B4-BE49-F238E27FC236}">
                <a16:creationId xmlns:a16="http://schemas.microsoft.com/office/drawing/2014/main" id="{9C7F1A14-AA09-4AFF-AFA0-A58266F0F19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24616" y="2787395"/>
            <a:ext cx="128015" cy="128015"/>
          </a:xfrm>
          <a:prstGeom prst="rect">
            <a:avLst/>
          </a:prstGeom>
        </p:spPr>
      </p:pic>
      <p:pic>
        <p:nvPicPr>
          <p:cNvPr id="27" name="object 5">
            <a:extLst>
              <a:ext uri="{FF2B5EF4-FFF2-40B4-BE49-F238E27FC236}">
                <a16:creationId xmlns:a16="http://schemas.microsoft.com/office/drawing/2014/main" id="{161FF49A-CEF5-4C56-B3EC-8AF090776EF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12597" y="2746041"/>
            <a:ext cx="96011" cy="96012"/>
          </a:xfrm>
          <a:prstGeom prst="rect">
            <a:avLst/>
          </a:prstGeom>
        </p:spPr>
      </p:pic>
      <p:pic>
        <p:nvPicPr>
          <p:cNvPr id="28" name="object 6">
            <a:extLst>
              <a:ext uri="{FF2B5EF4-FFF2-40B4-BE49-F238E27FC236}">
                <a16:creationId xmlns:a16="http://schemas.microsoft.com/office/drawing/2014/main" id="{1EC8A758-4973-4CC5-8314-9FAE01194FF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61592" y="3155998"/>
            <a:ext cx="109728" cy="108203"/>
          </a:xfrm>
          <a:prstGeom prst="rect">
            <a:avLst/>
          </a:prstGeom>
        </p:spPr>
      </p:pic>
      <p:sp>
        <p:nvSpPr>
          <p:cNvPr id="29" name="object 14">
            <a:extLst>
              <a:ext uri="{FF2B5EF4-FFF2-40B4-BE49-F238E27FC236}">
                <a16:creationId xmlns:a16="http://schemas.microsoft.com/office/drawing/2014/main" id="{6963DBF7-B60E-4E76-AEDF-57B6D1707667}"/>
              </a:ext>
            </a:extLst>
          </p:cNvPr>
          <p:cNvSpPr txBox="1"/>
          <p:nvPr/>
        </p:nvSpPr>
        <p:spPr>
          <a:xfrm>
            <a:off x="10502334" y="793597"/>
            <a:ext cx="1604645" cy="2692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600" b="1" i="1" spc="-5" dirty="0">
                <a:solidFill>
                  <a:srgbClr val="4800F8"/>
                </a:solidFill>
                <a:latin typeface="Times New Roman"/>
                <a:cs typeface="Times New Roman"/>
              </a:rPr>
              <a:t>L</a:t>
            </a:r>
            <a:r>
              <a:rPr sz="1600" b="1" i="1" spc="-5" dirty="0">
                <a:solidFill>
                  <a:srgbClr val="4800F8"/>
                </a:solidFill>
                <a:latin typeface="Times New Roman"/>
                <a:cs typeface="Times New Roman"/>
              </a:rPr>
              <a:t>NGS</a:t>
            </a:r>
            <a:r>
              <a:rPr sz="1600" b="1" i="1" spc="-40" dirty="0">
                <a:solidFill>
                  <a:srgbClr val="4800F8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4800F8"/>
                </a:solidFill>
                <a:latin typeface="Times New Roman"/>
                <a:cs typeface="Times New Roman"/>
              </a:rPr>
              <a:t>surface</a:t>
            </a:r>
            <a:r>
              <a:rPr sz="1600" b="1" i="1" spc="-10" dirty="0">
                <a:solidFill>
                  <a:srgbClr val="4800F8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4800F8"/>
                </a:solidFill>
                <a:latin typeface="Times New Roman"/>
                <a:cs typeface="Times New Roman"/>
              </a:rPr>
              <a:t>Lab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0" name="object 18">
            <a:extLst>
              <a:ext uri="{FF2B5EF4-FFF2-40B4-BE49-F238E27FC236}">
                <a16:creationId xmlns:a16="http://schemas.microsoft.com/office/drawing/2014/main" id="{A0FE24B3-4F4A-4BD9-BA5A-CD45CCA8D5A1}"/>
              </a:ext>
            </a:extLst>
          </p:cNvPr>
          <p:cNvSpPr txBox="1"/>
          <p:nvPr/>
        </p:nvSpPr>
        <p:spPr>
          <a:xfrm>
            <a:off x="2165773" y="810620"/>
            <a:ext cx="2153920" cy="240029"/>
          </a:xfrm>
          <a:prstGeom prst="rect">
            <a:avLst/>
          </a:prstGeom>
          <a:solidFill>
            <a:srgbClr val="76C1FF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Times New Roman"/>
                <a:cs typeface="Times New Roman"/>
              </a:rPr>
              <a:t>Neutron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flux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spc="5" dirty="0">
                <a:latin typeface="Times New Roman"/>
                <a:cs typeface="Times New Roman"/>
              </a:rPr>
              <a:t>@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surface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Lab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id="{7098A2F0-5F12-47C1-99A2-A3E18C1D1E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8637" y="81005"/>
            <a:ext cx="1138699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D34817"/>
                </a:solidFill>
                <a:latin typeface="Franklin Gothic Book (Titoli)"/>
                <a:cs typeface="Times New Roman"/>
              </a:rPr>
              <a:t>Experimental</a:t>
            </a:r>
            <a:r>
              <a:rPr lang="en-GB" sz="4000" b="1" spc="-80" dirty="0">
                <a:solidFill>
                  <a:srgbClr val="D34817"/>
                </a:solidFill>
                <a:latin typeface="Franklin Gothic Book (Titoli)"/>
                <a:cs typeface="Times New Roman"/>
              </a:rPr>
              <a:t> </a:t>
            </a:r>
            <a:r>
              <a:rPr sz="4000" b="1" dirty="0">
                <a:solidFill>
                  <a:srgbClr val="D34817"/>
                </a:solidFill>
                <a:latin typeface="Franklin Gothic Book (Titoli)"/>
                <a:cs typeface="Times New Roman"/>
              </a:rPr>
              <a:t>Activity</a:t>
            </a:r>
            <a:r>
              <a:rPr sz="4000" b="1" spc="-30" dirty="0">
                <a:solidFill>
                  <a:srgbClr val="D34817"/>
                </a:solidFill>
                <a:latin typeface="Franklin Gothic Book (Titoli)"/>
                <a:cs typeface="Times New Roman"/>
              </a:rPr>
              <a:t> </a:t>
            </a:r>
            <a:r>
              <a:rPr sz="4000" b="1" spc="-5" dirty="0">
                <a:solidFill>
                  <a:srgbClr val="D34817"/>
                </a:solidFill>
                <a:latin typeface="Franklin Gothic Book (Titoli)"/>
                <a:cs typeface="Times New Roman"/>
              </a:rPr>
              <a:t>@</a:t>
            </a:r>
            <a:r>
              <a:rPr sz="4000" b="1" spc="-20" dirty="0">
                <a:solidFill>
                  <a:srgbClr val="D34817"/>
                </a:solidFill>
                <a:latin typeface="Franklin Gothic Book (Titoli)"/>
                <a:cs typeface="Times New Roman"/>
              </a:rPr>
              <a:t> </a:t>
            </a:r>
            <a:r>
              <a:rPr sz="4000" b="1" spc="-5" dirty="0">
                <a:solidFill>
                  <a:srgbClr val="D34817"/>
                </a:solidFill>
                <a:latin typeface="Franklin Gothic Book (Titoli)"/>
                <a:cs typeface="Times New Roman"/>
              </a:rPr>
              <a:t>Gran</a:t>
            </a:r>
            <a:r>
              <a:rPr sz="4000" b="1" spc="5" dirty="0">
                <a:solidFill>
                  <a:srgbClr val="D34817"/>
                </a:solidFill>
                <a:latin typeface="Franklin Gothic Book (Titoli)"/>
                <a:cs typeface="Times New Roman"/>
              </a:rPr>
              <a:t> </a:t>
            </a:r>
            <a:r>
              <a:rPr sz="4000" b="1" spc="-5" dirty="0">
                <a:solidFill>
                  <a:srgbClr val="D34817"/>
                </a:solidFill>
                <a:latin typeface="Franklin Gothic Book (Titoli)"/>
                <a:cs typeface="Times New Roman"/>
              </a:rPr>
              <a:t>Sasso</a:t>
            </a:r>
            <a:r>
              <a:rPr sz="4000" b="1" spc="-10" dirty="0">
                <a:solidFill>
                  <a:srgbClr val="D34817"/>
                </a:solidFill>
                <a:latin typeface="Franklin Gothic Book (Titoli)"/>
                <a:cs typeface="Times New Roman"/>
              </a:rPr>
              <a:t> </a:t>
            </a:r>
            <a:r>
              <a:rPr sz="4000" b="1" dirty="0">
                <a:solidFill>
                  <a:srgbClr val="D34817"/>
                </a:solidFill>
                <a:latin typeface="Franklin Gothic Book (Titoli)"/>
                <a:cs typeface="Times New Roman"/>
              </a:rPr>
              <a:t>Lab</a:t>
            </a:r>
            <a:r>
              <a:rPr sz="4000" b="1" spc="-20" dirty="0">
                <a:solidFill>
                  <a:srgbClr val="D34817"/>
                </a:solidFill>
                <a:latin typeface="Franklin Gothic Book (Titoli)"/>
                <a:cs typeface="Times New Roman"/>
              </a:rPr>
              <a:t> </a:t>
            </a:r>
            <a:r>
              <a:rPr sz="4000" b="1" spc="-25" dirty="0">
                <a:solidFill>
                  <a:srgbClr val="D34817"/>
                </a:solidFill>
                <a:latin typeface="Franklin Gothic Book (Titoli)"/>
                <a:cs typeface="Times New Roman"/>
              </a:rPr>
              <a:t>(ITALY)</a:t>
            </a:r>
          </a:p>
        </p:txBody>
      </p:sp>
      <p:grpSp>
        <p:nvGrpSpPr>
          <p:cNvPr id="32" name="object 25">
            <a:extLst>
              <a:ext uri="{FF2B5EF4-FFF2-40B4-BE49-F238E27FC236}">
                <a16:creationId xmlns:a16="http://schemas.microsoft.com/office/drawing/2014/main" id="{CA75BF61-6756-4CDE-8403-741B4433E236}"/>
              </a:ext>
            </a:extLst>
          </p:cNvPr>
          <p:cNvGrpSpPr/>
          <p:nvPr/>
        </p:nvGrpSpPr>
        <p:grpSpPr>
          <a:xfrm>
            <a:off x="2563923" y="1368117"/>
            <a:ext cx="5454095" cy="3432864"/>
            <a:chOff x="2563923" y="1368117"/>
            <a:chExt cx="5454095" cy="3432864"/>
          </a:xfrm>
        </p:grpSpPr>
        <p:sp>
          <p:nvSpPr>
            <p:cNvPr id="33" name="object 27">
              <a:extLst>
                <a:ext uri="{FF2B5EF4-FFF2-40B4-BE49-F238E27FC236}">
                  <a16:creationId xmlns:a16="http://schemas.microsoft.com/office/drawing/2014/main" id="{F3FB60E1-0574-4059-B739-DFAFD202B42D}"/>
                </a:ext>
              </a:extLst>
            </p:cNvPr>
            <p:cNvSpPr/>
            <p:nvPr/>
          </p:nvSpPr>
          <p:spPr>
            <a:xfrm>
              <a:off x="3226308" y="2154935"/>
              <a:ext cx="4791710" cy="2646045"/>
            </a:xfrm>
            <a:custGeom>
              <a:avLst/>
              <a:gdLst/>
              <a:ahLst/>
              <a:cxnLst/>
              <a:rect l="l" t="t" r="r" b="b"/>
              <a:pathLst>
                <a:path w="4791709" h="2646045">
                  <a:moveTo>
                    <a:pt x="4791443" y="0"/>
                  </a:moveTo>
                  <a:lnTo>
                    <a:pt x="0" y="0"/>
                  </a:lnTo>
                  <a:lnTo>
                    <a:pt x="0" y="164592"/>
                  </a:lnTo>
                  <a:lnTo>
                    <a:pt x="0" y="2645664"/>
                  </a:lnTo>
                  <a:lnTo>
                    <a:pt x="4791443" y="2645664"/>
                  </a:lnTo>
                  <a:lnTo>
                    <a:pt x="4791443" y="164592"/>
                  </a:lnTo>
                  <a:lnTo>
                    <a:pt x="4791443" y="0"/>
                  </a:lnTo>
                  <a:close/>
                </a:path>
              </a:pathLst>
            </a:custGeom>
            <a:solidFill>
              <a:srgbClr val="DED2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2CC226BA-7357-4A5B-8B6E-16D98C881FB0}"/>
                </a:ext>
              </a:extLst>
            </p:cNvPr>
            <p:cNvSpPr/>
            <p:nvPr/>
          </p:nvSpPr>
          <p:spPr>
            <a:xfrm>
              <a:off x="3226308" y="2154936"/>
              <a:ext cx="4791710" cy="2646045"/>
            </a:xfrm>
            <a:custGeom>
              <a:avLst/>
              <a:gdLst/>
              <a:ahLst/>
              <a:cxnLst/>
              <a:rect l="l" t="t" r="r" b="b"/>
              <a:pathLst>
                <a:path w="4791709" h="2646045">
                  <a:moveTo>
                    <a:pt x="0" y="2645664"/>
                  </a:moveTo>
                  <a:lnTo>
                    <a:pt x="4791456" y="2645664"/>
                  </a:lnTo>
                  <a:lnTo>
                    <a:pt x="4791456" y="0"/>
                  </a:lnTo>
                  <a:lnTo>
                    <a:pt x="0" y="0"/>
                  </a:lnTo>
                  <a:lnTo>
                    <a:pt x="0" y="2645664"/>
                  </a:lnTo>
                  <a:close/>
                </a:path>
              </a:pathLst>
            </a:custGeom>
            <a:ln w="12700">
              <a:solidFill>
                <a:srgbClr val="5D36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29">
              <a:extLst>
                <a:ext uri="{FF2B5EF4-FFF2-40B4-BE49-F238E27FC236}">
                  <a16:creationId xmlns:a16="http://schemas.microsoft.com/office/drawing/2014/main" id="{7B117AB3-A415-4484-BFC1-C3CF7DE4F9B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04616" y="2174747"/>
              <a:ext cx="4460747" cy="2567940"/>
            </a:xfrm>
            <a:prstGeom prst="rect">
              <a:avLst/>
            </a:prstGeom>
          </p:spPr>
        </p:pic>
        <p:pic>
          <p:nvPicPr>
            <p:cNvPr id="36" name="object 30">
              <a:extLst>
                <a:ext uri="{FF2B5EF4-FFF2-40B4-BE49-F238E27FC236}">
                  <a16:creationId xmlns:a16="http://schemas.microsoft.com/office/drawing/2014/main" id="{EC3471D7-B1BE-4C46-B366-2DD9B11709B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84520" y="3201923"/>
              <a:ext cx="1056131" cy="402971"/>
            </a:xfrm>
            <a:prstGeom prst="rect">
              <a:avLst/>
            </a:prstGeom>
          </p:spPr>
        </p:pic>
        <p:sp>
          <p:nvSpPr>
            <p:cNvPr id="37" name="object 26">
              <a:extLst>
                <a:ext uri="{FF2B5EF4-FFF2-40B4-BE49-F238E27FC236}">
                  <a16:creationId xmlns:a16="http://schemas.microsoft.com/office/drawing/2014/main" id="{FA307248-75D8-48C7-805A-13C3C3E8E0DB}"/>
                </a:ext>
              </a:extLst>
            </p:cNvPr>
            <p:cNvSpPr/>
            <p:nvPr/>
          </p:nvSpPr>
          <p:spPr>
            <a:xfrm flipV="1">
              <a:off x="2563923" y="1368117"/>
              <a:ext cx="4859086" cy="174169"/>
            </a:xfrm>
            <a:custGeom>
              <a:avLst/>
              <a:gdLst/>
              <a:ahLst/>
              <a:cxnLst/>
              <a:rect l="l" t="t" r="r" b="b"/>
              <a:pathLst>
                <a:path w="4197984" h="179069">
                  <a:moveTo>
                    <a:pt x="0" y="178562"/>
                  </a:moveTo>
                  <a:lnTo>
                    <a:pt x="4197476" y="0"/>
                  </a:lnTo>
                </a:path>
              </a:pathLst>
            </a:custGeom>
            <a:ln w="28575">
              <a:solidFill>
                <a:srgbClr val="FFBB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3">
            <a:extLst>
              <a:ext uri="{FF2B5EF4-FFF2-40B4-BE49-F238E27FC236}">
                <a16:creationId xmlns:a16="http://schemas.microsoft.com/office/drawing/2014/main" id="{E28B699F-D4FC-411D-92FA-A2001EA4D882}"/>
              </a:ext>
            </a:extLst>
          </p:cNvPr>
          <p:cNvSpPr txBox="1"/>
          <p:nvPr/>
        </p:nvSpPr>
        <p:spPr>
          <a:xfrm>
            <a:off x="3234506" y="2126407"/>
            <a:ext cx="2435860" cy="33845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10"/>
              </a:spcBef>
            </a:pPr>
            <a:r>
              <a:rPr sz="1600" b="1" i="1" spc="-5" dirty="0">
                <a:solidFill>
                  <a:srgbClr val="4800F8"/>
                </a:solidFill>
                <a:latin typeface="Times New Roman"/>
                <a:cs typeface="Times New Roman"/>
              </a:rPr>
              <a:t>LNGS</a:t>
            </a:r>
            <a:r>
              <a:rPr sz="1600" b="1" i="1" spc="-20" dirty="0">
                <a:solidFill>
                  <a:srgbClr val="4800F8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4800F8"/>
                </a:solidFill>
                <a:latin typeface="Times New Roman"/>
                <a:cs typeface="Times New Roman"/>
              </a:rPr>
              <a:t>underground </a:t>
            </a:r>
            <a:r>
              <a:rPr sz="1600" b="1" i="1" spc="-10" dirty="0">
                <a:solidFill>
                  <a:srgbClr val="4800F8"/>
                </a:solidFill>
                <a:latin typeface="Times New Roman"/>
                <a:cs typeface="Times New Roman"/>
              </a:rPr>
              <a:t>Lab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11866E0A-CE22-4C4D-B423-8D2FF4BE65CD}"/>
              </a:ext>
            </a:extLst>
          </p:cNvPr>
          <p:cNvSpPr/>
          <p:nvPr/>
        </p:nvSpPr>
        <p:spPr>
          <a:xfrm>
            <a:off x="6670307" y="3359217"/>
            <a:ext cx="2417061" cy="2022857"/>
          </a:xfrm>
          <a:custGeom>
            <a:avLst/>
            <a:gdLst/>
            <a:ahLst/>
            <a:cxnLst/>
            <a:rect l="l" t="t" r="r" b="b"/>
            <a:pathLst>
              <a:path w="1743709" h="2115820">
                <a:moveTo>
                  <a:pt x="0" y="0"/>
                </a:moveTo>
                <a:lnTo>
                  <a:pt x="1743202" y="2115819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36">
            <a:extLst>
              <a:ext uri="{FF2B5EF4-FFF2-40B4-BE49-F238E27FC236}">
                <a16:creationId xmlns:a16="http://schemas.microsoft.com/office/drawing/2014/main" id="{891AD05C-82BA-47D4-9CA1-B0E3C708E1D1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87017" y="2481515"/>
            <a:ext cx="2201255" cy="1608694"/>
          </a:xfrm>
          <a:prstGeom prst="rect">
            <a:avLst/>
          </a:prstGeom>
        </p:spPr>
      </p:pic>
      <p:sp>
        <p:nvSpPr>
          <p:cNvPr id="41" name="object 37">
            <a:extLst>
              <a:ext uri="{FF2B5EF4-FFF2-40B4-BE49-F238E27FC236}">
                <a16:creationId xmlns:a16="http://schemas.microsoft.com/office/drawing/2014/main" id="{2B787657-FDA3-47D4-A87F-2830DD3163F5}"/>
              </a:ext>
            </a:extLst>
          </p:cNvPr>
          <p:cNvSpPr/>
          <p:nvPr/>
        </p:nvSpPr>
        <p:spPr>
          <a:xfrm>
            <a:off x="2937509" y="3287386"/>
            <a:ext cx="2747011" cy="916370"/>
          </a:xfrm>
          <a:custGeom>
            <a:avLst/>
            <a:gdLst/>
            <a:ahLst/>
            <a:cxnLst/>
            <a:rect l="l" t="t" r="r" b="b"/>
            <a:pathLst>
              <a:path w="3516629" h="940435">
                <a:moveTo>
                  <a:pt x="0" y="939927"/>
                </a:moveTo>
                <a:lnTo>
                  <a:pt x="3516503" y="0"/>
                </a:lnTo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38">
            <a:extLst>
              <a:ext uri="{FF2B5EF4-FFF2-40B4-BE49-F238E27FC236}">
                <a16:creationId xmlns:a16="http://schemas.microsoft.com/office/drawing/2014/main" id="{DE2F67D2-2B8D-47A3-A4B7-D1B9571AE16C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86351" y="4054924"/>
            <a:ext cx="3537204" cy="2653284"/>
          </a:xfrm>
          <a:prstGeom prst="rect">
            <a:avLst/>
          </a:prstGeom>
        </p:spPr>
      </p:pic>
      <p:pic>
        <p:nvPicPr>
          <p:cNvPr id="43" name="object 39">
            <a:extLst>
              <a:ext uri="{FF2B5EF4-FFF2-40B4-BE49-F238E27FC236}">
                <a16:creationId xmlns:a16="http://schemas.microsoft.com/office/drawing/2014/main" id="{67B00727-36B4-42F1-A1FC-B7F218432AC5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80347" y="4415911"/>
            <a:ext cx="4789634" cy="1293236"/>
          </a:xfrm>
          <a:prstGeom prst="rect">
            <a:avLst/>
          </a:prstGeom>
        </p:spPr>
      </p:pic>
      <p:sp>
        <p:nvSpPr>
          <p:cNvPr id="44" name="object 43">
            <a:extLst>
              <a:ext uri="{FF2B5EF4-FFF2-40B4-BE49-F238E27FC236}">
                <a16:creationId xmlns:a16="http://schemas.microsoft.com/office/drawing/2014/main" id="{53D742DD-DFDD-4E1D-8B2A-7A5CC9D2337C}"/>
              </a:ext>
            </a:extLst>
          </p:cNvPr>
          <p:cNvSpPr txBox="1"/>
          <p:nvPr/>
        </p:nvSpPr>
        <p:spPr>
          <a:xfrm>
            <a:off x="962448" y="4195552"/>
            <a:ext cx="3357245" cy="269240"/>
          </a:xfrm>
          <a:prstGeom prst="rect">
            <a:avLst/>
          </a:prstGeom>
          <a:solidFill>
            <a:srgbClr val="EB6EEE"/>
          </a:solidFill>
        </p:spPr>
        <p:txBody>
          <a:bodyPr vert="horz" wrap="square" lIns="0" tIns="1206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2C03AC"/>
                </a:solidFill>
                <a:latin typeface="Times New Roman"/>
                <a:cs typeface="Times New Roman"/>
              </a:rPr>
              <a:t>Emulsion</a:t>
            </a:r>
            <a:r>
              <a:rPr sz="1600" b="1" spc="25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2C03AC"/>
                </a:solidFill>
                <a:latin typeface="Times New Roman"/>
                <a:cs typeface="Times New Roman"/>
              </a:rPr>
              <a:t>Handling</a:t>
            </a:r>
            <a:r>
              <a:rPr sz="1600" b="1" spc="15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2C03AC"/>
                </a:solidFill>
                <a:latin typeface="Times New Roman"/>
                <a:cs typeface="Times New Roman"/>
              </a:rPr>
              <a:t>Facility</a:t>
            </a:r>
            <a:r>
              <a:rPr sz="1600" b="1" spc="25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2C03AC"/>
                </a:solidFill>
                <a:latin typeface="Times New Roman"/>
                <a:cs typeface="Times New Roman"/>
              </a:rPr>
              <a:t>– </a:t>
            </a:r>
            <a:r>
              <a:rPr sz="1600" b="1" i="1" spc="-5" dirty="0">
                <a:solidFill>
                  <a:srgbClr val="2C03AC"/>
                </a:solidFill>
                <a:latin typeface="Times New Roman"/>
                <a:cs typeface="Times New Roman"/>
              </a:rPr>
              <a:t>Hall</a:t>
            </a:r>
            <a:r>
              <a:rPr sz="1600" b="1" i="1" spc="10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2C03AC"/>
                </a:solidFill>
                <a:latin typeface="Times New Roman"/>
                <a:cs typeface="Times New Roman"/>
              </a:rPr>
              <a:t>F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45" name="object 45">
            <a:extLst>
              <a:ext uri="{FF2B5EF4-FFF2-40B4-BE49-F238E27FC236}">
                <a16:creationId xmlns:a16="http://schemas.microsoft.com/office/drawing/2014/main" id="{B77908DC-9B0E-4EA2-A54E-29AFB9AA499C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959386" y="4641437"/>
            <a:ext cx="2296668" cy="2220468"/>
          </a:xfrm>
          <a:prstGeom prst="rect">
            <a:avLst/>
          </a:prstGeom>
        </p:spPr>
      </p:pic>
      <p:sp>
        <p:nvSpPr>
          <p:cNvPr id="46" name="object 49">
            <a:extLst>
              <a:ext uri="{FF2B5EF4-FFF2-40B4-BE49-F238E27FC236}">
                <a16:creationId xmlns:a16="http://schemas.microsoft.com/office/drawing/2014/main" id="{458F1323-8B15-4DA8-9755-19987EC0E4CE}"/>
              </a:ext>
            </a:extLst>
          </p:cNvPr>
          <p:cNvSpPr txBox="1"/>
          <p:nvPr/>
        </p:nvSpPr>
        <p:spPr>
          <a:xfrm>
            <a:off x="5952245" y="4644769"/>
            <a:ext cx="1838325" cy="646430"/>
          </a:xfrm>
          <a:prstGeom prst="rect">
            <a:avLst/>
          </a:prstGeom>
          <a:solidFill>
            <a:srgbClr val="EB6EEE"/>
          </a:solidFill>
          <a:ln w="12700">
            <a:solidFill>
              <a:srgbClr val="814DFF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210820" marR="205104" indent="3175" algn="ctr">
              <a:lnSpc>
                <a:spcPct val="100000"/>
              </a:lnSpc>
              <a:spcBef>
                <a:spcPts val="335"/>
              </a:spcBef>
            </a:pPr>
            <a:r>
              <a:rPr sz="1200" b="1" spc="-5" dirty="0">
                <a:solidFill>
                  <a:srgbClr val="2C03AC"/>
                </a:solidFill>
                <a:latin typeface="Times New Roman"/>
                <a:cs typeface="Times New Roman"/>
              </a:rPr>
              <a:t>Production </a:t>
            </a:r>
            <a:r>
              <a:rPr sz="1200" b="1" dirty="0">
                <a:solidFill>
                  <a:srgbClr val="2C03AC"/>
                </a:solidFill>
                <a:latin typeface="Times New Roman"/>
                <a:cs typeface="Times New Roman"/>
              </a:rPr>
              <a:t>Room </a:t>
            </a:r>
            <a:r>
              <a:rPr sz="1200" b="1" spc="5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2C03AC"/>
                </a:solidFill>
                <a:latin typeface="Times New Roman"/>
                <a:cs typeface="Times New Roman"/>
              </a:rPr>
              <a:t>Clean Room </a:t>
            </a:r>
            <a:r>
              <a:rPr sz="1200" b="1" i="1" spc="-5" dirty="0">
                <a:solidFill>
                  <a:srgbClr val="2C03AC"/>
                </a:solidFill>
                <a:latin typeface="Times New Roman"/>
                <a:cs typeface="Times New Roman"/>
              </a:rPr>
              <a:t>ISO </a:t>
            </a:r>
            <a:r>
              <a:rPr sz="1200" b="1" i="1" dirty="0">
                <a:solidFill>
                  <a:srgbClr val="2C03AC"/>
                </a:solidFill>
                <a:latin typeface="Times New Roman"/>
                <a:cs typeface="Times New Roman"/>
              </a:rPr>
              <a:t>6 </a:t>
            </a:r>
            <a:r>
              <a:rPr sz="1200" b="1" i="1" spc="5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2C03AC"/>
                </a:solidFill>
                <a:latin typeface="Times New Roman"/>
                <a:cs typeface="Times New Roman"/>
              </a:rPr>
              <a:t>Capability</a:t>
            </a:r>
            <a:r>
              <a:rPr sz="1200" b="1" i="1" spc="-30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2C03AC"/>
                </a:solidFill>
                <a:latin typeface="Times New Roman"/>
                <a:cs typeface="Times New Roman"/>
              </a:rPr>
              <a:t>~100</a:t>
            </a:r>
            <a:r>
              <a:rPr sz="1200" b="1" i="1" spc="-30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2C03AC"/>
                </a:solidFill>
                <a:latin typeface="Times New Roman"/>
                <a:cs typeface="Times New Roman"/>
              </a:rPr>
              <a:t>g</a:t>
            </a:r>
            <a:r>
              <a:rPr sz="1200" b="1" i="1" spc="-35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2C03AC"/>
                </a:solidFill>
                <a:latin typeface="Times New Roman"/>
                <a:cs typeface="Times New Roman"/>
              </a:rPr>
              <a:t>/day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B6063B60-39EE-4FFC-9158-6810B5568AE5}"/>
              </a:ext>
            </a:extLst>
          </p:cNvPr>
          <p:cNvSpPr txBox="1"/>
          <p:nvPr/>
        </p:nvSpPr>
        <p:spPr>
          <a:xfrm>
            <a:off x="780141" y="2477288"/>
            <a:ext cx="1838325" cy="462280"/>
          </a:xfrm>
          <a:prstGeom prst="rect">
            <a:avLst/>
          </a:prstGeom>
          <a:solidFill>
            <a:srgbClr val="EB6EEE"/>
          </a:solidFill>
          <a:ln w="12700">
            <a:solidFill>
              <a:srgbClr val="814DFF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76860">
              <a:lnSpc>
                <a:spcPct val="100000"/>
              </a:lnSpc>
              <a:spcBef>
                <a:spcPts val="330"/>
              </a:spcBef>
            </a:pPr>
            <a:r>
              <a:rPr sz="1200" b="1" spc="-5" dirty="0">
                <a:solidFill>
                  <a:srgbClr val="2C03AC"/>
                </a:solidFill>
                <a:latin typeface="Times New Roman"/>
                <a:cs typeface="Times New Roman"/>
              </a:rPr>
              <a:t>Development</a:t>
            </a:r>
            <a:r>
              <a:rPr sz="1200" b="1" spc="-15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2C03AC"/>
                </a:solidFill>
                <a:latin typeface="Times New Roman"/>
                <a:cs typeface="Times New Roman"/>
              </a:rPr>
              <a:t>Room</a:t>
            </a:r>
            <a:endParaRPr sz="1200" dirty="0">
              <a:latin typeface="Times New Roman"/>
              <a:cs typeface="Times New Roman"/>
            </a:endParaRPr>
          </a:p>
          <a:p>
            <a:pPr marL="322580">
              <a:lnSpc>
                <a:spcPct val="100000"/>
              </a:lnSpc>
              <a:spcBef>
                <a:spcPts val="5"/>
              </a:spcBef>
            </a:pPr>
            <a:r>
              <a:rPr sz="1200" b="1" i="1" dirty="0">
                <a:solidFill>
                  <a:srgbClr val="2C03AC"/>
                </a:solidFill>
                <a:latin typeface="Times New Roman"/>
                <a:cs typeface="Times New Roman"/>
              </a:rPr>
              <a:t>Clean</a:t>
            </a:r>
            <a:r>
              <a:rPr sz="1200" b="1" i="1" spc="-25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2C03AC"/>
                </a:solidFill>
                <a:latin typeface="Times New Roman"/>
                <a:cs typeface="Times New Roman"/>
              </a:rPr>
              <a:t>Room</a:t>
            </a:r>
            <a:r>
              <a:rPr sz="1200" b="1" i="1" spc="-20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2C03AC"/>
                </a:solidFill>
                <a:latin typeface="Times New Roman"/>
                <a:cs typeface="Times New Roman"/>
              </a:rPr>
              <a:t>ISO</a:t>
            </a:r>
            <a:r>
              <a:rPr sz="1200" b="1" i="1" spc="-45" dirty="0">
                <a:solidFill>
                  <a:srgbClr val="2C03AC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2C03AC"/>
                </a:solidFill>
                <a:latin typeface="Times New Roman"/>
                <a:cs typeface="Times New Roman"/>
              </a:rPr>
              <a:t>7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8" name="object 60">
            <a:extLst>
              <a:ext uri="{FF2B5EF4-FFF2-40B4-BE49-F238E27FC236}">
                <a16:creationId xmlns:a16="http://schemas.microsoft.com/office/drawing/2014/main" id="{54BF7BDD-C9F6-4F38-BA05-18A0EA3FED67}"/>
              </a:ext>
            </a:extLst>
          </p:cNvPr>
          <p:cNvSpPr txBox="1"/>
          <p:nvPr/>
        </p:nvSpPr>
        <p:spPr>
          <a:xfrm>
            <a:off x="1087040" y="5889233"/>
            <a:ext cx="3618310" cy="7764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600" b="1" i="1" spc="-5" dirty="0">
                <a:solidFill>
                  <a:srgbClr val="4800F8"/>
                </a:solidFill>
                <a:latin typeface="Franklin Gothic Book (Corpo)"/>
                <a:cs typeface="Times New Roman"/>
              </a:rPr>
              <a:t>Jan.</a:t>
            </a:r>
            <a:r>
              <a:rPr sz="1600" b="1" i="1" spc="-25" dirty="0">
                <a:solidFill>
                  <a:srgbClr val="4800F8"/>
                </a:solidFill>
                <a:latin typeface="Franklin Gothic Book (Corpo)"/>
                <a:cs typeface="Times New Roman"/>
              </a:rPr>
              <a:t> </a:t>
            </a:r>
            <a:r>
              <a:rPr sz="1600" b="1" i="1" spc="-5" dirty="0">
                <a:solidFill>
                  <a:srgbClr val="4800F8"/>
                </a:solidFill>
                <a:latin typeface="Franklin Gothic Book (Corpo)"/>
                <a:cs typeface="Times New Roman"/>
              </a:rPr>
              <a:t>2021</a:t>
            </a:r>
            <a:r>
              <a:rPr sz="1600" b="1" i="1" spc="-15" dirty="0">
                <a:solidFill>
                  <a:srgbClr val="4800F8"/>
                </a:solidFill>
                <a:latin typeface="Franklin Gothic Book (Corpo)"/>
                <a:cs typeface="Times New Roman"/>
              </a:rPr>
              <a:t> </a:t>
            </a:r>
            <a:r>
              <a:rPr sz="1600" b="1" i="1" spc="-5" dirty="0">
                <a:solidFill>
                  <a:srgbClr val="4800F8"/>
                </a:solidFill>
                <a:latin typeface="Franklin Gothic Book (Corpo)"/>
                <a:cs typeface="Times New Roman"/>
              </a:rPr>
              <a:t>–</a:t>
            </a:r>
            <a:r>
              <a:rPr sz="1600" b="1" i="1" spc="-10" dirty="0">
                <a:solidFill>
                  <a:srgbClr val="4800F8"/>
                </a:solidFill>
                <a:latin typeface="Franklin Gothic Book (Corpo)"/>
                <a:cs typeface="Times New Roman"/>
              </a:rPr>
              <a:t> </a:t>
            </a:r>
            <a:r>
              <a:rPr sz="1600" b="1" i="1" spc="-5" dirty="0">
                <a:solidFill>
                  <a:srgbClr val="4800F8"/>
                </a:solidFill>
                <a:latin typeface="Franklin Gothic Book (Corpo)"/>
                <a:cs typeface="Times New Roman"/>
              </a:rPr>
              <a:t>to</a:t>
            </a:r>
            <a:r>
              <a:rPr sz="1600" b="1" i="1" spc="-10" dirty="0">
                <a:solidFill>
                  <a:srgbClr val="4800F8"/>
                </a:solidFill>
                <a:latin typeface="Franklin Gothic Book (Corpo)"/>
                <a:cs typeface="Times New Roman"/>
              </a:rPr>
              <a:t> </a:t>
            </a:r>
            <a:r>
              <a:rPr sz="1600" b="1" i="1" spc="-5" dirty="0">
                <a:solidFill>
                  <a:srgbClr val="4800F8"/>
                </a:solidFill>
                <a:latin typeface="Franklin Gothic Book (Corpo)"/>
                <a:cs typeface="Times New Roman"/>
              </a:rPr>
              <a:t>date</a:t>
            </a:r>
            <a:endParaRPr lang="en-US" sz="1600" b="1" i="1" spc="-5" dirty="0">
              <a:solidFill>
                <a:srgbClr val="4800F8"/>
              </a:solidFill>
              <a:latin typeface="Franklin Gothic Book (Corpo)"/>
              <a:cs typeface="Times New Roman"/>
            </a:endParaRPr>
          </a:p>
          <a:p>
            <a:pPr marL="12700" algn="ctr">
              <a:spcBef>
                <a:spcPts val="95"/>
              </a:spcBef>
            </a:pPr>
            <a:r>
              <a:rPr lang="en-GB" sz="1600" b="1" i="1" spc="-5" dirty="0">
                <a:solidFill>
                  <a:srgbClr val="4800F8"/>
                </a:solidFill>
                <a:latin typeface="Franklin Gothic Book (Corpo)"/>
                <a:cs typeface="Times New Roman"/>
              </a:rPr>
              <a:t>~1.1</a:t>
            </a:r>
            <a:r>
              <a:rPr lang="en-GB" sz="1600" b="1" i="1" spc="-30" dirty="0">
                <a:solidFill>
                  <a:srgbClr val="4800F8"/>
                </a:solidFill>
                <a:latin typeface="Franklin Gothic Book (Corpo)"/>
                <a:cs typeface="Times New Roman"/>
              </a:rPr>
              <a:t> k</a:t>
            </a:r>
            <a:r>
              <a:rPr lang="en-GB" sz="1600" b="1" i="1" spc="-5" dirty="0">
                <a:solidFill>
                  <a:srgbClr val="4800F8"/>
                </a:solidFill>
                <a:latin typeface="Franklin Gothic Book (Corpo)"/>
                <a:cs typeface="Times New Roman"/>
              </a:rPr>
              <a:t>g</a:t>
            </a:r>
            <a:r>
              <a:rPr lang="en-GB" sz="1600" b="1" i="1" spc="-15" dirty="0">
                <a:solidFill>
                  <a:srgbClr val="4800F8"/>
                </a:solidFill>
                <a:latin typeface="Franklin Gothic Book (Corpo)"/>
                <a:cs typeface="Times New Roman"/>
              </a:rPr>
              <a:t> of dry </a:t>
            </a:r>
            <a:r>
              <a:rPr lang="en-GB" sz="1600" b="1" i="1" spc="-5" dirty="0">
                <a:solidFill>
                  <a:srgbClr val="4800F8"/>
                </a:solidFill>
                <a:latin typeface="Franklin Gothic Book (Corpo)"/>
                <a:cs typeface="Times New Roman"/>
              </a:rPr>
              <a:t>NIT</a:t>
            </a:r>
            <a:r>
              <a:rPr lang="en-GB" sz="1600" b="1" i="1" spc="-25" dirty="0">
                <a:solidFill>
                  <a:srgbClr val="4800F8"/>
                </a:solidFill>
                <a:latin typeface="Franklin Gothic Book (Corpo)"/>
                <a:cs typeface="Times New Roman"/>
              </a:rPr>
              <a:t> </a:t>
            </a:r>
            <a:r>
              <a:rPr lang="en-GB" sz="1600" b="1" i="1" spc="-5" dirty="0">
                <a:solidFill>
                  <a:srgbClr val="4800F8"/>
                </a:solidFill>
                <a:latin typeface="Franklin Gothic Book (Corpo)"/>
                <a:cs typeface="Times New Roman"/>
              </a:rPr>
              <a:t>produced</a:t>
            </a:r>
          </a:p>
          <a:p>
            <a:pPr marL="12700" algn="ctr">
              <a:spcBef>
                <a:spcPts val="95"/>
              </a:spcBef>
            </a:pPr>
            <a:r>
              <a:rPr lang="en-US" sz="1600" b="1" i="1" spc="-5" dirty="0">
                <a:solidFill>
                  <a:srgbClr val="4800F8"/>
                </a:solidFill>
                <a:latin typeface="Franklin Gothic Book (Corpo)"/>
                <a:cs typeface="Times New Roman"/>
              </a:rPr>
              <a:t>&gt;75 developments done</a:t>
            </a:r>
          </a:p>
        </p:txBody>
      </p:sp>
      <p:sp>
        <p:nvSpPr>
          <p:cNvPr id="49" name="object 63">
            <a:extLst>
              <a:ext uri="{FF2B5EF4-FFF2-40B4-BE49-F238E27FC236}">
                <a16:creationId xmlns:a16="http://schemas.microsoft.com/office/drawing/2014/main" id="{41077E00-E25A-4BD3-85E8-B97EAC035D31}"/>
              </a:ext>
            </a:extLst>
          </p:cNvPr>
          <p:cNvSpPr/>
          <p:nvPr/>
        </p:nvSpPr>
        <p:spPr>
          <a:xfrm>
            <a:off x="8493324" y="6329171"/>
            <a:ext cx="1629410" cy="431800"/>
          </a:xfrm>
          <a:custGeom>
            <a:avLst/>
            <a:gdLst/>
            <a:ahLst/>
            <a:cxnLst/>
            <a:rect l="l" t="t" r="r" b="b"/>
            <a:pathLst>
              <a:path w="1629409" h="431800">
                <a:moveTo>
                  <a:pt x="1629155" y="0"/>
                </a:moveTo>
                <a:lnTo>
                  <a:pt x="0" y="0"/>
                </a:lnTo>
                <a:lnTo>
                  <a:pt x="0" y="431291"/>
                </a:lnTo>
                <a:lnTo>
                  <a:pt x="1629155" y="431291"/>
                </a:lnTo>
                <a:lnTo>
                  <a:pt x="1629155" y="0"/>
                </a:lnTo>
                <a:close/>
              </a:path>
            </a:pathLst>
          </a:custGeom>
          <a:solidFill>
            <a:srgbClr val="001B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64">
            <a:extLst>
              <a:ext uri="{FF2B5EF4-FFF2-40B4-BE49-F238E27FC236}">
                <a16:creationId xmlns:a16="http://schemas.microsoft.com/office/drawing/2014/main" id="{C2AB4C87-B618-4190-BC28-BACAE74D58BC}"/>
              </a:ext>
            </a:extLst>
          </p:cNvPr>
          <p:cNvSpPr txBox="1"/>
          <p:nvPr/>
        </p:nvSpPr>
        <p:spPr>
          <a:xfrm>
            <a:off x="8645851" y="6359448"/>
            <a:ext cx="132651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461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Lead shield : 5.6 cm </a:t>
            </a:r>
            <a:r>
              <a:rPr sz="11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Polyethilene</a:t>
            </a:r>
            <a:r>
              <a:rPr sz="110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1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31.5</a:t>
            </a:r>
            <a:r>
              <a:rPr sz="11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cm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51" name="object 65">
            <a:extLst>
              <a:ext uri="{FF2B5EF4-FFF2-40B4-BE49-F238E27FC236}">
                <a16:creationId xmlns:a16="http://schemas.microsoft.com/office/drawing/2014/main" id="{BA14C409-E447-440D-9280-E978521C80AE}"/>
              </a:ext>
            </a:extLst>
          </p:cNvPr>
          <p:cNvGrpSpPr/>
          <p:nvPr/>
        </p:nvGrpSpPr>
        <p:grpSpPr>
          <a:xfrm>
            <a:off x="8750300" y="2718816"/>
            <a:ext cx="3417570" cy="3465829"/>
            <a:chOff x="8750300" y="2718816"/>
            <a:chExt cx="3417570" cy="3465829"/>
          </a:xfrm>
        </p:grpSpPr>
        <p:sp>
          <p:nvSpPr>
            <p:cNvPr id="52" name="object 66">
              <a:extLst>
                <a:ext uri="{FF2B5EF4-FFF2-40B4-BE49-F238E27FC236}">
                  <a16:creationId xmlns:a16="http://schemas.microsoft.com/office/drawing/2014/main" id="{2C92FCD2-3343-4501-B947-352222EDC42D}"/>
                </a:ext>
              </a:extLst>
            </p:cNvPr>
            <p:cNvSpPr/>
            <p:nvPr/>
          </p:nvSpPr>
          <p:spPr>
            <a:xfrm>
              <a:off x="8750300" y="4244847"/>
              <a:ext cx="3129915" cy="1939289"/>
            </a:xfrm>
            <a:custGeom>
              <a:avLst/>
              <a:gdLst/>
              <a:ahLst/>
              <a:cxnLst/>
              <a:rect l="l" t="t" r="r" b="b"/>
              <a:pathLst>
                <a:path w="3129915" h="1939289">
                  <a:moveTo>
                    <a:pt x="24638" y="1920011"/>
                  </a:moveTo>
                  <a:lnTo>
                    <a:pt x="19177" y="1914474"/>
                  </a:lnTo>
                  <a:lnTo>
                    <a:pt x="5461" y="1914474"/>
                  </a:lnTo>
                  <a:lnTo>
                    <a:pt x="0" y="1920011"/>
                  </a:lnTo>
                  <a:lnTo>
                    <a:pt x="0" y="1933676"/>
                  </a:lnTo>
                  <a:lnTo>
                    <a:pt x="5461" y="1939226"/>
                  </a:lnTo>
                  <a:lnTo>
                    <a:pt x="19177" y="1939226"/>
                  </a:lnTo>
                  <a:lnTo>
                    <a:pt x="24638" y="1933676"/>
                  </a:lnTo>
                  <a:lnTo>
                    <a:pt x="24638" y="1926844"/>
                  </a:lnTo>
                  <a:lnTo>
                    <a:pt x="24638" y="1920011"/>
                  </a:lnTo>
                  <a:close/>
                </a:path>
                <a:path w="3129915" h="1939289">
                  <a:moveTo>
                    <a:pt x="567563" y="510667"/>
                  </a:moveTo>
                  <a:lnTo>
                    <a:pt x="561975" y="505079"/>
                  </a:lnTo>
                  <a:lnTo>
                    <a:pt x="548386" y="505079"/>
                  </a:lnTo>
                  <a:lnTo>
                    <a:pt x="542798" y="510667"/>
                  </a:lnTo>
                  <a:lnTo>
                    <a:pt x="542798" y="524256"/>
                  </a:lnTo>
                  <a:lnTo>
                    <a:pt x="548386" y="529844"/>
                  </a:lnTo>
                  <a:lnTo>
                    <a:pt x="561975" y="529844"/>
                  </a:lnTo>
                  <a:lnTo>
                    <a:pt x="567563" y="524256"/>
                  </a:lnTo>
                  <a:lnTo>
                    <a:pt x="567563" y="517398"/>
                  </a:lnTo>
                  <a:lnTo>
                    <a:pt x="567563" y="510667"/>
                  </a:lnTo>
                  <a:close/>
                </a:path>
                <a:path w="3129915" h="1939289">
                  <a:moveTo>
                    <a:pt x="2377313" y="701040"/>
                  </a:moveTo>
                  <a:lnTo>
                    <a:pt x="2371725" y="695452"/>
                  </a:lnTo>
                  <a:lnTo>
                    <a:pt x="2358136" y="695452"/>
                  </a:lnTo>
                  <a:lnTo>
                    <a:pt x="2352548" y="701040"/>
                  </a:lnTo>
                  <a:lnTo>
                    <a:pt x="2352548" y="714756"/>
                  </a:lnTo>
                  <a:lnTo>
                    <a:pt x="2358136" y="720217"/>
                  </a:lnTo>
                  <a:lnTo>
                    <a:pt x="2371725" y="720217"/>
                  </a:lnTo>
                  <a:lnTo>
                    <a:pt x="2377313" y="714756"/>
                  </a:lnTo>
                  <a:lnTo>
                    <a:pt x="2377313" y="707898"/>
                  </a:lnTo>
                  <a:lnTo>
                    <a:pt x="2377313" y="701040"/>
                  </a:lnTo>
                  <a:close/>
                </a:path>
                <a:path w="3129915" h="1939289">
                  <a:moveTo>
                    <a:pt x="2520569" y="710438"/>
                  </a:moveTo>
                  <a:lnTo>
                    <a:pt x="2514981" y="704850"/>
                  </a:lnTo>
                  <a:lnTo>
                    <a:pt x="2501392" y="704850"/>
                  </a:lnTo>
                  <a:lnTo>
                    <a:pt x="2495804" y="710438"/>
                  </a:lnTo>
                  <a:lnTo>
                    <a:pt x="2495804" y="724027"/>
                  </a:lnTo>
                  <a:lnTo>
                    <a:pt x="2501392" y="729615"/>
                  </a:lnTo>
                  <a:lnTo>
                    <a:pt x="2514981" y="729615"/>
                  </a:lnTo>
                  <a:lnTo>
                    <a:pt x="2520569" y="724027"/>
                  </a:lnTo>
                  <a:lnTo>
                    <a:pt x="2520569" y="717296"/>
                  </a:lnTo>
                  <a:lnTo>
                    <a:pt x="2520569" y="710438"/>
                  </a:lnTo>
                  <a:close/>
                </a:path>
                <a:path w="3129915" h="1939289">
                  <a:moveTo>
                    <a:pt x="2549017" y="262636"/>
                  </a:moveTo>
                  <a:lnTo>
                    <a:pt x="2543429" y="257048"/>
                  </a:lnTo>
                  <a:lnTo>
                    <a:pt x="2529840" y="257048"/>
                  </a:lnTo>
                  <a:lnTo>
                    <a:pt x="2524252" y="262636"/>
                  </a:lnTo>
                  <a:lnTo>
                    <a:pt x="2524252" y="276225"/>
                  </a:lnTo>
                  <a:lnTo>
                    <a:pt x="2529840" y="281813"/>
                  </a:lnTo>
                  <a:lnTo>
                    <a:pt x="2543429" y="281813"/>
                  </a:lnTo>
                  <a:lnTo>
                    <a:pt x="2549017" y="276225"/>
                  </a:lnTo>
                  <a:lnTo>
                    <a:pt x="2549017" y="269367"/>
                  </a:lnTo>
                  <a:lnTo>
                    <a:pt x="2549017" y="262636"/>
                  </a:lnTo>
                  <a:close/>
                </a:path>
                <a:path w="3129915" h="1939289">
                  <a:moveTo>
                    <a:pt x="2767838" y="191516"/>
                  </a:moveTo>
                  <a:lnTo>
                    <a:pt x="2743200" y="191516"/>
                  </a:lnTo>
                  <a:lnTo>
                    <a:pt x="2743200" y="205867"/>
                  </a:lnTo>
                  <a:lnTo>
                    <a:pt x="2767838" y="205867"/>
                  </a:lnTo>
                  <a:lnTo>
                    <a:pt x="2767838" y="191516"/>
                  </a:lnTo>
                  <a:close/>
                </a:path>
                <a:path w="3129915" h="1939289">
                  <a:moveTo>
                    <a:pt x="2825115" y="205359"/>
                  </a:moveTo>
                  <a:lnTo>
                    <a:pt x="2819527" y="199771"/>
                  </a:lnTo>
                  <a:lnTo>
                    <a:pt x="2805938" y="199771"/>
                  </a:lnTo>
                  <a:lnTo>
                    <a:pt x="2800350" y="205359"/>
                  </a:lnTo>
                  <a:lnTo>
                    <a:pt x="2800350" y="218948"/>
                  </a:lnTo>
                  <a:lnTo>
                    <a:pt x="2805938" y="224536"/>
                  </a:lnTo>
                  <a:lnTo>
                    <a:pt x="2819527" y="224536"/>
                  </a:lnTo>
                  <a:lnTo>
                    <a:pt x="2825115" y="218948"/>
                  </a:lnTo>
                  <a:lnTo>
                    <a:pt x="2825115" y="212217"/>
                  </a:lnTo>
                  <a:lnTo>
                    <a:pt x="2825115" y="205359"/>
                  </a:lnTo>
                  <a:close/>
                </a:path>
                <a:path w="3129915" h="1939289">
                  <a:moveTo>
                    <a:pt x="2939669" y="5588"/>
                  </a:moveTo>
                  <a:lnTo>
                    <a:pt x="2934081" y="0"/>
                  </a:lnTo>
                  <a:lnTo>
                    <a:pt x="2920365" y="0"/>
                  </a:lnTo>
                  <a:lnTo>
                    <a:pt x="2914904" y="5588"/>
                  </a:lnTo>
                  <a:lnTo>
                    <a:pt x="2914904" y="19177"/>
                  </a:lnTo>
                  <a:lnTo>
                    <a:pt x="2920365" y="24765"/>
                  </a:lnTo>
                  <a:lnTo>
                    <a:pt x="2934081" y="24765"/>
                  </a:lnTo>
                  <a:lnTo>
                    <a:pt x="2939669" y="19177"/>
                  </a:lnTo>
                  <a:lnTo>
                    <a:pt x="2939669" y="12319"/>
                  </a:lnTo>
                  <a:lnTo>
                    <a:pt x="2939669" y="5588"/>
                  </a:lnTo>
                  <a:close/>
                </a:path>
                <a:path w="3129915" h="1939289">
                  <a:moveTo>
                    <a:pt x="3072765" y="148463"/>
                  </a:moveTo>
                  <a:lnTo>
                    <a:pt x="3067304" y="142875"/>
                  </a:lnTo>
                  <a:lnTo>
                    <a:pt x="3053588" y="142875"/>
                  </a:lnTo>
                  <a:lnTo>
                    <a:pt x="3048000" y="148463"/>
                  </a:lnTo>
                  <a:lnTo>
                    <a:pt x="3048000" y="162179"/>
                  </a:lnTo>
                  <a:lnTo>
                    <a:pt x="3053588" y="167640"/>
                  </a:lnTo>
                  <a:lnTo>
                    <a:pt x="3067304" y="167640"/>
                  </a:lnTo>
                  <a:lnTo>
                    <a:pt x="3072765" y="162179"/>
                  </a:lnTo>
                  <a:lnTo>
                    <a:pt x="3072765" y="155321"/>
                  </a:lnTo>
                  <a:lnTo>
                    <a:pt x="3072765" y="148463"/>
                  </a:lnTo>
                  <a:close/>
                </a:path>
                <a:path w="3129915" h="1939289">
                  <a:moveTo>
                    <a:pt x="3129661" y="186563"/>
                  </a:moveTo>
                  <a:lnTo>
                    <a:pt x="3124200" y="181102"/>
                  </a:lnTo>
                  <a:lnTo>
                    <a:pt x="3110484" y="181102"/>
                  </a:lnTo>
                  <a:lnTo>
                    <a:pt x="3104896" y="186563"/>
                  </a:lnTo>
                  <a:lnTo>
                    <a:pt x="3104896" y="200279"/>
                  </a:lnTo>
                  <a:lnTo>
                    <a:pt x="3110484" y="205867"/>
                  </a:lnTo>
                  <a:lnTo>
                    <a:pt x="3124200" y="205867"/>
                  </a:lnTo>
                  <a:lnTo>
                    <a:pt x="3129661" y="200279"/>
                  </a:lnTo>
                  <a:lnTo>
                    <a:pt x="3129661" y="193421"/>
                  </a:lnTo>
                  <a:lnTo>
                    <a:pt x="3129661" y="186563"/>
                  </a:lnTo>
                  <a:close/>
                </a:path>
              </a:pathLst>
            </a:custGeom>
            <a:solidFill>
              <a:srgbClr val="E71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67">
              <a:extLst>
                <a:ext uri="{FF2B5EF4-FFF2-40B4-BE49-F238E27FC236}">
                  <a16:creationId xmlns:a16="http://schemas.microsoft.com/office/drawing/2014/main" id="{53431734-66F8-4304-9347-28E54AF6EE8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245852" y="2718816"/>
              <a:ext cx="1921489" cy="1450848"/>
            </a:xfrm>
            <a:prstGeom prst="rect">
              <a:avLst/>
            </a:prstGeom>
          </p:spPr>
        </p:pic>
        <p:sp>
          <p:nvSpPr>
            <p:cNvPr id="54" name="object 68">
              <a:extLst>
                <a:ext uri="{FF2B5EF4-FFF2-40B4-BE49-F238E27FC236}">
                  <a16:creationId xmlns:a16="http://schemas.microsoft.com/office/drawing/2014/main" id="{F4B5AD9D-7CB2-4785-9E7D-BBCEBF54EDEB}"/>
                </a:ext>
              </a:extLst>
            </p:cNvPr>
            <p:cNvSpPr/>
            <p:nvPr/>
          </p:nvSpPr>
          <p:spPr>
            <a:xfrm>
              <a:off x="10347960" y="3872483"/>
              <a:ext cx="1717675" cy="245745"/>
            </a:xfrm>
            <a:custGeom>
              <a:avLst/>
              <a:gdLst/>
              <a:ahLst/>
              <a:cxnLst/>
              <a:rect l="l" t="t" r="r" b="b"/>
              <a:pathLst>
                <a:path w="1717675" h="245745">
                  <a:moveTo>
                    <a:pt x="1717548" y="0"/>
                  </a:moveTo>
                  <a:lnTo>
                    <a:pt x="0" y="0"/>
                  </a:lnTo>
                  <a:lnTo>
                    <a:pt x="0" y="245363"/>
                  </a:lnTo>
                  <a:lnTo>
                    <a:pt x="1717548" y="245363"/>
                  </a:lnTo>
                  <a:lnTo>
                    <a:pt x="1717548" y="0"/>
                  </a:lnTo>
                  <a:close/>
                </a:path>
              </a:pathLst>
            </a:custGeom>
            <a:solidFill>
              <a:srgbClr val="001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69">
            <a:extLst>
              <a:ext uri="{FF2B5EF4-FFF2-40B4-BE49-F238E27FC236}">
                <a16:creationId xmlns:a16="http://schemas.microsoft.com/office/drawing/2014/main" id="{9FB1223B-DEA9-43FC-BF7C-E840A1F27E22}"/>
              </a:ext>
            </a:extLst>
          </p:cNvPr>
          <p:cNvSpPr txBox="1"/>
          <p:nvPr/>
        </p:nvSpPr>
        <p:spPr>
          <a:xfrm>
            <a:off x="10476810" y="3901566"/>
            <a:ext cx="14033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Target insertion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10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crane</a:t>
            </a:r>
            <a:endParaRPr sz="1000">
              <a:latin typeface="Times New Roman"/>
              <a:cs typeface="Times New Roman"/>
            </a:endParaRPr>
          </a:p>
        </p:txBody>
      </p:sp>
      <p:pic>
        <p:nvPicPr>
          <p:cNvPr id="56" name="object 71">
            <a:extLst>
              <a:ext uri="{FF2B5EF4-FFF2-40B4-BE49-F238E27FC236}">
                <a16:creationId xmlns:a16="http://schemas.microsoft.com/office/drawing/2014/main" id="{66E2F108-C660-4FDA-A422-7F00692861F2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321040" y="2741676"/>
            <a:ext cx="1853183" cy="1400556"/>
          </a:xfrm>
          <a:prstGeom prst="rect">
            <a:avLst/>
          </a:prstGeom>
        </p:spPr>
      </p:pic>
      <p:pic>
        <p:nvPicPr>
          <p:cNvPr id="57" name="object 74">
            <a:extLst>
              <a:ext uri="{FF2B5EF4-FFF2-40B4-BE49-F238E27FC236}">
                <a16:creationId xmlns:a16="http://schemas.microsoft.com/office/drawing/2014/main" id="{06431B2C-670A-4DF2-9100-9A0871B458C5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811256" y="4114787"/>
            <a:ext cx="728281" cy="399046"/>
          </a:xfrm>
          <a:prstGeom prst="rect">
            <a:avLst/>
          </a:prstGeom>
        </p:spPr>
      </p:pic>
      <p:sp>
        <p:nvSpPr>
          <p:cNvPr id="58" name="object 75">
            <a:extLst>
              <a:ext uri="{FF2B5EF4-FFF2-40B4-BE49-F238E27FC236}">
                <a16:creationId xmlns:a16="http://schemas.microsoft.com/office/drawing/2014/main" id="{B80170CA-F5FD-4D95-AB3A-C009E0523320}"/>
              </a:ext>
            </a:extLst>
          </p:cNvPr>
          <p:cNvSpPr txBox="1"/>
          <p:nvPr/>
        </p:nvSpPr>
        <p:spPr>
          <a:xfrm>
            <a:off x="9018406" y="4125149"/>
            <a:ext cx="2614930" cy="23939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5722FB"/>
                </a:solidFill>
                <a:latin typeface="Times New Roman"/>
                <a:cs typeface="Times New Roman"/>
              </a:rPr>
              <a:t>Shielded</a:t>
            </a:r>
            <a:r>
              <a:rPr sz="1400" b="1" spc="-45" dirty="0">
                <a:solidFill>
                  <a:srgbClr val="5722FB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5722FB"/>
                </a:solidFill>
                <a:latin typeface="Times New Roman"/>
                <a:cs typeface="Times New Roman"/>
              </a:rPr>
              <a:t>Exposure</a:t>
            </a:r>
            <a:r>
              <a:rPr sz="1400" b="1" spc="-40" dirty="0">
                <a:solidFill>
                  <a:srgbClr val="5722FB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722FB"/>
                </a:solidFill>
                <a:latin typeface="Times New Roman"/>
                <a:cs typeface="Times New Roman"/>
              </a:rPr>
              <a:t>set-up</a:t>
            </a:r>
            <a:r>
              <a:rPr sz="1400" b="1" spc="-20" dirty="0">
                <a:solidFill>
                  <a:srgbClr val="5722FB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722FB"/>
                </a:solidFill>
                <a:latin typeface="Times New Roman"/>
                <a:cs typeface="Times New Roman"/>
              </a:rPr>
              <a:t>–</a:t>
            </a:r>
            <a:r>
              <a:rPr sz="1400" b="1" spc="-15" dirty="0">
                <a:solidFill>
                  <a:srgbClr val="5722FB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5722FB"/>
                </a:solidFill>
                <a:latin typeface="Times New Roman"/>
                <a:cs typeface="Times New Roman"/>
              </a:rPr>
              <a:t>Hall</a:t>
            </a:r>
            <a:r>
              <a:rPr sz="1400" b="1" i="1" spc="-30" dirty="0">
                <a:solidFill>
                  <a:srgbClr val="5722FB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5722FB"/>
                </a:solidFill>
                <a:latin typeface="Times New Roman"/>
                <a:cs typeface="Times New Roman"/>
              </a:rPr>
              <a:t>C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59" name="object 76">
            <a:extLst>
              <a:ext uri="{FF2B5EF4-FFF2-40B4-BE49-F238E27FC236}">
                <a16:creationId xmlns:a16="http://schemas.microsoft.com/office/drawing/2014/main" id="{1675E34A-4E85-46C0-8339-9685E96ABEC2}"/>
              </a:ext>
            </a:extLst>
          </p:cNvPr>
          <p:cNvSpPr txBox="1"/>
          <p:nvPr/>
        </p:nvSpPr>
        <p:spPr>
          <a:xfrm>
            <a:off x="8366759" y="2633472"/>
            <a:ext cx="1717675" cy="247015"/>
          </a:xfrm>
          <a:prstGeom prst="rect">
            <a:avLst/>
          </a:prstGeom>
          <a:solidFill>
            <a:srgbClr val="001BDA"/>
          </a:solidFill>
        </p:spPr>
        <p:txBody>
          <a:bodyPr vert="horz" wrap="square" lIns="0" tIns="4127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325"/>
              </a:spcBef>
            </a:pP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Cooling</a:t>
            </a:r>
            <a:r>
              <a:rPr sz="10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Box</a:t>
            </a:r>
            <a:r>
              <a:rPr sz="10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1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Target</a:t>
            </a:r>
            <a:endParaRPr sz="1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3941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24E4F8-FB57-4927-A73C-AC9BFA971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01" y="0"/>
            <a:ext cx="9954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28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4C7A7-0923-4F2B-B13A-89174FB3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6325-513E-43A7-A431-B95586F92CB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AF4144B4-36C3-4591-8A13-C59110BD691E}"/>
              </a:ext>
            </a:extLst>
          </p:cNvPr>
          <p:cNvSpPr txBox="1">
            <a:spLocks/>
          </p:cNvSpPr>
          <p:nvPr/>
        </p:nvSpPr>
        <p:spPr>
          <a:xfrm>
            <a:off x="1343472" y="52278"/>
            <a:ext cx="10721438" cy="958912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GB" altLang="ja-JP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</a:t>
            </a:r>
            <a:r>
              <a:rPr kumimoji="1" lang="en-GB" altLang="ja-JP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kumimoji="1" lang="en-GB" altLang="ja-JP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study at LNGS (external and underground)</a:t>
            </a:r>
          </a:p>
          <a:p>
            <a:pPr algn="ctr"/>
            <a:r>
              <a:rPr kumimoji="1" lang="en-GB" altLang="ja-JP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GB" altLang="ja-JP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sub-MeV</a:t>
            </a:r>
            <a:r>
              <a:rPr kumimoji="1" lang="en-GB" altLang="ja-JP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GB" altLang="ja-JP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&amp; direction n-spectrum measurement</a:t>
            </a:r>
            <a:r>
              <a:rPr kumimoji="1" lang="en-GB" altLang="ja-JP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コンテンツ プレースホルダー 5" descr="屋内, 車, 開く, 座る が含まれている画像&#10;&#10;自動的に生成された説明">
            <a:extLst>
              <a:ext uri="{FF2B5EF4-FFF2-40B4-BE49-F238E27FC236}">
                <a16:creationId xmlns:a16="http://schemas.microsoft.com/office/drawing/2014/main" id="{C7B7D4CB-620E-4370-B76E-6D48E60AC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6594" y="1628607"/>
            <a:ext cx="2577934" cy="1933451"/>
          </a:xfrm>
          <a:prstGeom prst="rect">
            <a:avLst/>
          </a:prstGeom>
        </p:spPr>
      </p:pic>
      <p:pic>
        <p:nvPicPr>
          <p:cNvPr id="7" name="図 19" descr="草, 人, 屋外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B5CEE921-2585-49C5-9EA8-F00CBC3E0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6" y="1259306"/>
            <a:ext cx="3550507" cy="26628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60A24C-5F80-44DD-941E-38E3EA685E13}"/>
              </a:ext>
            </a:extLst>
          </p:cNvPr>
          <p:cNvGrpSpPr/>
          <p:nvPr/>
        </p:nvGrpSpPr>
        <p:grpSpPr>
          <a:xfrm>
            <a:off x="354574" y="4025823"/>
            <a:ext cx="4194680" cy="2732087"/>
            <a:chOff x="8085205" y="3924576"/>
            <a:chExt cx="3166254" cy="2411601"/>
          </a:xfrm>
        </p:grpSpPr>
        <p:pic>
          <p:nvPicPr>
            <p:cNvPr id="19" name="図 14">
              <a:extLst>
                <a:ext uri="{FF2B5EF4-FFF2-40B4-BE49-F238E27FC236}">
                  <a16:creationId xmlns:a16="http://schemas.microsoft.com/office/drawing/2014/main" id="{3B054F37-E730-43C7-8364-2DB8CFDFC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7" t="47422" r="62063" b="46834"/>
            <a:stretch/>
          </p:blipFill>
          <p:spPr>
            <a:xfrm>
              <a:off x="8085205" y="3924576"/>
              <a:ext cx="3166254" cy="2411601"/>
            </a:xfrm>
            <a:prstGeom prst="rect">
              <a:avLst/>
            </a:prstGeom>
          </p:spPr>
        </p:pic>
        <p:cxnSp>
          <p:nvCxnSpPr>
            <p:cNvPr id="20" name="直線矢印コネクタ 17">
              <a:extLst>
                <a:ext uri="{FF2B5EF4-FFF2-40B4-BE49-F238E27FC236}">
                  <a16:creationId xmlns:a16="http://schemas.microsoft.com/office/drawing/2014/main" id="{14C9C329-E982-4C43-9E5A-34AB126EA4AA}"/>
                </a:ext>
              </a:extLst>
            </p:cNvPr>
            <p:cNvCxnSpPr>
              <a:cxnSpLocks/>
            </p:cNvCxnSpPr>
            <p:nvPr/>
          </p:nvCxnSpPr>
          <p:spPr>
            <a:xfrm>
              <a:off x="9490085" y="4384576"/>
              <a:ext cx="825230" cy="119780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正方形/長方形 23">
              <a:extLst>
                <a:ext uri="{FF2B5EF4-FFF2-40B4-BE49-F238E27FC236}">
                  <a16:creationId xmlns:a16="http://schemas.microsoft.com/office/drawing/2014/main" id="{B6BB2E76-BEFF-401E-BD94-36A15FEFBD17}"/>
                </a:ext>
              </a:extLst>
            </p:cNvPr>
            <p:cNvSpPr/>
            <p:nvPr/>
          </p:nvSpPr>
          <p:spPr>
            <a:xfrm rot="3198725">
              <a:off x="9415217" y="4452287"/>
              <a:ext cx="15330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b="1" dirty="0">
                  <a:solidFill>
                    <a:srgbClr val="FF0000"/>
                  </a:solidFill>
                </a:rPr>
                <a:t>5.3 </a:t>
              </a:r>
              <a:r>
                <a:rPr lang="en-US" altLang="ja-JP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b="1" dirty="0">
                  <a:solidFill>
                    <a:srgbClr val="FF0000"/>
                  </a:solidFill>
                </a:rPr>
                <a:t>m</a:t>
              </a:r>
            </a:p>
            <a:p>
              <a:pPr algn="ctr"/>
              <a:r>
                <a:rPr lang="ja-JP" altLang="en-US" b="1" dirty="0">
                  <a:solidFill>
                    <a:srgbClr val="FF0000"/>
                  </a:solidFill>
                </a:rPr>
                <a:t>（</a:t>
              </a:r>
              <a:r>
                <a:rPr lang="en-US" altLang="ja-JP" b="1" dirty="0">
                  <a:solidFill>
                    <a:srgbClr val="FF0000"/>
                  </a:solidFill>
                </a:rPr>
                <a:t>0.5</a:t>
              </a:r>
              <a:r>
                <a:rPr lang="ja-JP" altLang="en-US" b="1" dirty="0">
                  <a:solidFill>
                    <a:srgbClr val="FF0000"/>
                  </a:solidFill>
                </a:rPr>
                <a:t> </a:t>
              </a:r>
              <a:r>
                <a:rPr lang="en-US" altLang="ja-JP" b="1" dirty="0">
                  <a:solidFill>
                    <a:srgbClr val="FF0000"/>
                  </a:solidFill>
                </a:rPr>
                <a:t>MeV</a:t>
              </a:r>
              <a:r>
                <a:rPr lang="ja-JP" altLang="en-US" b="1" dirty="0">
                  <a:solidFill>
                    <a:srgbClr val="FF0000"/>
                  </a:solidFill>
                </a:rPr>
                <a:t>）</a:t>
              </a:r>
            </a:p>
          </p:txBody>
        </p:sp>
      </p:grpSp>
      <p:sp>
        <p:nvSpPr>
          <p:cNvPr id="9" name="下矢印 11">
            <a:extLst>
              <a:ext uri="{FF2B5EF4-FFF2-40B4-BE49-F238E27FC236}">
                <a16:creationId xmlns:a16="http://schemas.microsoft.com/office/drawing/2014/main" id="{A72705F6-4B4C-4D97-A167-C2BC4CE6E464}"/>
              </a:ext>
            </a:extLst>
          </p:cNvPr>
          <p:cNvSpPr/>
          <p:nvPr/>
        </p:nvSpPr>
        <p:spPr>
          <a:xfrm rot="2066104">
            <a:off x="3978341" y="3576793"/>
            <a:ext cx="505864" cy="906566"/>
          </a:xfrm>
          <a:prstGeom prst="downArrow">
            <a:avLst>
              <a:gd name="adj1" fmla="val 5652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dirty="0"/>
          </a:p>
        </p:txBody>
      </p:sp>
      <p:sp>
        <p:nvSpPr>
          <p:cNvPr id="10" name="TextBox 29">
            <a:extLst>
              <a:ext uri="{FF2B5EF4-FFF2-40B4-BE49-F238E27FC236}">
                <a16:creationId xmlns:a16="http://schemas.microsoft.com/office/drawing/2014/main" id="{40B05F5C-DC9C-4A30-8F76-B401C805507C}"/>
              </a:ext>
            </a:extLst>
          </p:cNvPr>
          <p:cNvSpPr txBox="1"/>
          <p:nvPr/>
        </p:nvSpPr>
        <p:spPr>
          <a:xfrm>
            <a:off x="610125" y="5780906"/>
            <a:ext cx="3384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Data:</a:t>
            </a:r>
          </a:p>
          <a:p>
            <a:r>
              <a:rPr lang="en-US" b="1" dirty="0">
                <a:solidFill>
                  <a:schemeClr val="bg1"/>
                </a:solidFill>
              </a:rPr>
              <a:t>p recoil tracks - precise energy and direction definition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AE4130-D13F-4103-8F84-A3DC8570AF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1422"/>
          <a:stretch/>
        </p:blipFill>
        <p:spPr>
          <a:xfrm>
            <a:off x="5066525" y="4241404"/>
            <a:ext cx="6289964" cy="2478372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sp>
        <p:nvSpPr>
          <p:cNvPr id="12" name="TextBox 32">
            <a:extLst>
              <a:ext uri="{FF2B5EF4-FFF2-40B4-BE49-F238E27FC236}">
                <a16:creationId xmlns:a16="http://schemas.microsoft.com/office/drawing/2014/main" id="{FF861B6B-5DA2-4A63-ADF5-079591D13C06}"/>
              </a:ext>
            </a:extLst>
          </p:cNvPr>
          <p:cNvSpPr txBox="1"/>
          <p:nvPr/>
        </p:nvSpPr>
        <p:spPr>
          <a:xfrm>
            <a:off x="8551535" y="4225146"/>
            <a:ext cx="262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NIT calibration @ n-beam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6F557E-18D1-4DC5-B284-4F39F3EA4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013" y="2335621"/>
            <a:ext cx="2524741" cy="1809924"/>
          </a:xfrm>
          <a:prstGeom prst="rect">
            <a:avLst/>
          </a:prstGeom>
        </p:spPr>
      </p:pic>
      <p:sp>
        <p:nvSpPr>
          <p:cNvPr id="14" name="下矢印 11">
            <a:extLst>
              <a:ext uri="{FF2B5EF4-FFF2-40B4-BE49-F238E27FC236}">
                <a16:creationId xmlns:a16="http://schemas.microsoft.com/office/drawing/2014/main" id="{4EB40F1E-2ABB-4A6D-A078-03504B923F15}"/>
              </a:ext>
            </a:extLst>
          </p:cNvPr>
          <p:cNvSpPr/>
          <p:nvPr/>
        </p:nvSpPr>
        <p:spPr>
          <a:xfrm rot="10800000">
            <a:off x="10651098" y="3744416"/>
            <a:ext cx="244170" cy="562816"/>
          </a:xfrm>
          <a:prstGeom prst="downArrow">
            <a:avLst>
              <a:gd name="adj1" fmla="val 56525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dirty="0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713D08BE-B564-4D56-8772-3B24C656B895}"/>
              </a:ext>
            </a:extLst>
          </p:cNvPr>
          <p:cNvSpPr txBox="1"/>
          <p:nvPr/>
        </p:nvSpPr>
        <p:spPr>
          <a:xfrm>
            <a:off x="5378947" y="4331040"/>
            <a:ext cx="112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MC</a:t>
            </a:r>
          </a:p>
          <a:p>
            <a:pPr algn="ctr"/>
            <a:r>
              <a:rPr lang="en-US" dirty="0"/>
              <a:t>E vs range</a:t>
            </a: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id="{9C963646-A069-4335-BCF2-034EFBD47460}"/>
              </a:ext>
            </a:extLst>
          </p:cNvPr>
          <p:cNvSpPr txBox="1"/>
          <p:nvPr/>
        </p:nvSpPr>
        <p:spPr>
          <a:xfrm>
            <a:off x="9680212" y="2351291"/>
            <a:ext cx="121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Beam calibration result</a:t>
            </a:r>
          </a:p>
        </p:txBody>
      </p:sp>
      <p:pic>
        <p:nvPicPr>
          <p:cNvPr id="17" name="図 6" descr="屋外, 草, ストリート, 座る が含まれている画像&#10;&#10;自動的に生成された説明">
            <a:extLst>
              <a:ext uri="{FF2B5EF4-FFF2-40B4-BE49-F238E27FC236}">
                <a16:creationId xmlns:a16="http://schemas.microsoft.com/office/drawing/2014/main" id="{B6873025-FE42-4ABB-B450-C4376F5CBA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6" t="22778" r="31657" b="26551"/>
          <a:stretch/>
        </p:blipFill>
        <p:spPr>
          <a:xfrm>
            <a:off x="6048950" y="1275356"/>
            <a:ext cx="3195686" cy="26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19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814</Words>
  <Application>Microsoft Office PowerPoint</Application>
  <PresentationFormat>Widescreen</PresentationFormat>
  <Paragraphs>171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ＭＳ 明朝</vt:lpstr>
      <vt:lpstr>ＭＳ Ｐゴシック</vt:lpstr>
      <vt:lpstr>-apple-system</vt:lpstr>
      <vt:lpstr>Arial</vt:lpstr>
      <vt:lpstr>Calibri</vt:lpstr>
      <vt:lpstr>Century</vt:lpstr>
      <vt:lpstr>Corbel</vt:lpstr>
      <vt:lpstr>Franklin Gothic Book</vt:lpstr>
      <vt:lpstr>Franklin Gothic Book (Corpo)</vt:lpstr>
      <vt:lpstr>Franklin Gothic Book (Titoli)</vt:lpstr>
      <vt:lpstr>HGｺﾞｼｯｸM</vt:lpstr>
      <vt:lpstr>Palatino</vt:lpstr>
      <vt:lpstr>Symbol</vt:lpstr>
      <vt:lpstr>Times New Roman</vt:lpstr>
      <vt:lpstr>Verdana</vt:lpstr>
      <vt:lpstr>Wingdings</vt:lpstr>
      <vt:lpstr>Parallax</vt:lpstr>
      <vt:lpstr>Directional dark matter search with nuclear emulsions</vt:lpstr>
      <vt:lpstr>PowerPoint Presentation</vt:lpstr>
      <vt:lpstr>NEWSdm experiment concept </vt:lpstr>
      <vt:lpstr>PowerPoint Presentation</vt:lpstr>
      <vt:lpstr>PowerPoint Presentation</vt:lpstr>
      <vt:lpstr>Joint Image Deconvolution - Comparison with SEM</vt:lpstr>
      <vt:lpstr>Experimental Activity @ Gran Sasso Lab (ITALY)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Emulsion Scanning technologies</dc:title>
  <dc:creator>Valeri</dc:creator>
  <cp:lastModifiedBy>valeri</cp:lastModifiedBy>
  <cp:revision>253</cp:revision>
  <cp:lastPrinted>1601-01-01T00:00:00Z</cp:lastPrinted>
  <dcterms:created xsi:type="dcterms:W3CDTF">2014-04-10T15:09:42Z</dcterms:created>
  <dcterms:modified xsi:type="dcterms:W3CDTF">2024-02-05T20:59:47Z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TC011811631033</vt:lpwstr>
  </property>
</Properties>
</file>