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2000"/>
      </a:spcBef>
      <a:spcAft>
        <a:spcPts val="0"/>
      </a:spcAft>
      <a:buClrTx/>
      <a:buSzTx/>
      <a:buFontTx/>
      <a:buNone/>
      <a:tabLst/>
      <a:defRPr b="0" baseline="0" cap="none" i="1" spc="39" strike="noStrike" sz="4000" u="none" kumimoji="0" normalizeH="0">
        <a:ln>
          <a:noFill/>
        </a:ln>
        <a:solidFill>
          <a:srgbClr val="5C5C5C"/>
        </a:solidFill>
        <a:effectLst/>
        <a:uFillTx/>
        <a:latin typeface="Iowan Old Style Roman"/>
        <a:ea typeface="Iowan Old Style Roman"/>
        <a:cs typeface="Iowan Old Style Roman"/>
        <a:sym typeface="Iowan Old Style Roman"/>
      </a:defRPr>
    </a:lvl1pPr>
    <a:lvl2pPr marL="0" marR="0" indent="342900" algn="l" defTabSz="825500" rtl="0" fontAlgn="auto" latinLnBrk="0" hangingPunct="0">
      <a:lnSpc>
        <a:spcPct val="100000"/>
      </a:lnSpc>
      <a:spcBef>
        <a:spcPts val="2000"/>
      </a:spcBef>
      <a:spcAft>
        <a:spcPts val="0"/>
      </a:spcAft>
      <a:buClrTx/>
      <a:buSzTx/>
      <a:buFontTx/>
      <a:buNone/>
      <a:tabLst/>
      <a:defRPr b="0" baseline="0" cap="none" i="1" spc="39" strike="noStrike" sz="4000" u="none" kumimoji="0" normalizeH="0">
        <a:ln>
          <a:noFill/>
        </a:ln>
        <a:solidFill>
          <a:srgbClr val="5C5C5C"/>
        </a:solidFill>
        <a:effectLst/>
        <a:uFillTx/>
        <a:latin typeface="Iowan Old Style Roman"/>
        <a:ea typeface="Iowan Old Style Roman"/>
        <a:cs typeface="Iowan Old Style Roman"/>
        <a:sym typeface="Iowan Old Style Roman"/>
      </a:defRPr>
    </a:lvl2pPr>
    <a:lvl3pPr marL="0" marR="0" indent="685800" algn="l" defTabSz="825500" rtl="0" fontAlgn="auto" latinLnBrk="0" hangingPunct="0">
      <a:lnSpc>
        <a:spcPct val="100000"/>
      </a:lnSpc>
      <a:spcBef>
        <a:spcPts val="2000"/>
      </a:spcBef>
      <a:spcAft>
        <a:spcPts val="0"/>
      </a:spcAft>
      <a:buClrTx/>
      <a:buSzTx/>
      <a:buFontTx/>
      <a:buNone/>
      <a:tabLst/>
      <a:defRPr b="0" baseline="0" cap="none" i="1" spc="39" strike="noStrike" sz="4000" u="none" kumimoji="0" normalizeH="0">
        <a:ln>
          <a:noFill/>
        </a:ln>
        <a:solidFill>
          <a:srgbClr val="5C5C5C"/>
        </a:solidFill>
        <a:effectLst/>
        <a:uFillTx/>
        <a:latin typeface="Iowan Old Style Roman"/>
        <a:ea typeface="Iowan Old Style Roman"/>
        <a:cs typeface="Iowan Old Style Roman"/>
        <a:sym typeface="Iowan Old Style Roman"/>
      </a:defRPr>
    </a:lvl3pPr>
    <a:lvl4pPr marL="0" marR="0" indent="1028700" algn="l" defTabSz="825500" rtl="0" fontAlgn="auto" latinLnBrk="0" hangingPunct="0">
      <a:lnSpc>
        <a:spcPct val="100000"/>
      </a:lnSpc>
      <a:spcBef>
        <a:spcPts val="2000"/>
      </a:spcBef>
      <a:spcAft>
        <a:spcPts val="0"/>
      </a:spcAft>
      <a:buClrTx/>
      <a:buSzTx/>
      <a:buFontTx/>
      <a:buNone/>
      <a:tabLst/>
      <a:defRPr b="0" baseline="0" cap="none" i="1" spc="39" strike="noStrike" sz="4000" u="none" kumimoji="0" normalizeH="0">
        <a:ln>
          <a:noFill/>
        </a:ln>
        <a:solidFill>
          <a:srgbClr val="5C5C5C"/>
        </a:solidFill>
        <a:effectLst/>
        <a:uFillTx/>
        <a:latin typeface="Iowan Old Style Roman"/>
        <a:ea typeface="Iowan Old Style Roman"/>
        <a:cs typeface="Iowan Old Style Roman"/>
        <a:sym typeface="Iowan Old Style Roman"/>
      </a:defRPr>
    </a:lvl4pPr>
    <a:lvl5pPr marL="0" marR="0" indent="1371600" algn="l" defTabSz="825500" rtl="0" fontAlgn="auto" latinLnBrk="0" hangingPunct="0">
      <a:lnSpc>
        <a:spcPct val="100000"/>
      </a:lnSpc>
      <a:spcBef>
        <a:spcPts val="2000"/>
      </a:spcBef>
      <a:spcAft>
        <a:spcPts val="0"/>
      </a:spcAft>
      <a:buClrTx/>
      <a:buSzTx/>
      <a:buFontTx/>
      <a:buNone/>
      <a:tabLst/>
      <a:defRPr b="0" baseline="0" cap="none" i="1" spc="39" strike="noStrike" sz="4000" u="none" kumimoji="0" normalizeH="0">
        <a:ln>
          <a:noFill/>
        </a:ln>
        <a:solidFill>
          <a:srgbClr val="5C5C5C"/>
        </a:solidFill>
        <a:effectLst/>
        <a:uFillTx/>
        <a:latin typeface="Iowan Old Style Roman"/>
        <a:ea typeface="Iowan Old Style Roman"/>
        <a:cs typeface="Iowan Old Style Roman"/>
        <a:sym typeface="Iowan Old Style Roman"/>
      </a:defRPr>
    </a:lvl5pPr>
    <a:lvl6pPr marL="0" marR="0" indent="1714500" algn="l" defTabSz="825500" rtl="0" fontAlgn="auto" latinLnBrk="0" hangingPunct="0">
      <a:lnSpc>
        <a:spcPct val="100000"/>
      </a:lnSpc>
      <a:spcBef>
        <a:spcPts val="2000"/>
      </a:spcBef>
      <a:spcAft>
        <a:spcPts val="0"/>
      </a:spcAft>
      <a:buClrTx/>
      <a:buSzTx/>
      <a:buFontTx/>
      <a:buNone/>
      <a:tabLst/>
      <a:defRPr b="0" baseline="0" cap="none" i="1" spc="39" strike="noStrike" sz="4000" u="none" kumimoji="0" normalizeH="0">
        <a:ln>
          <a:noFill/>
        </a:ln>
        <a:solidFill>
          <a:srgbClr val="5C5C5C"/>
        </a:solidFill>
        <a:effectLst/>
        <a:uFillTx/>
        <a:latin typeface="Iowan Old Style Roman"/>
        <a:ea typeface="Iowan Old Style Roman"/>
        <a:cs typeface="Iowan Old Style Roman"/>
        <a:sym typeface="Iowan Old Style Roman"/>
      </a:defRPr>
    </a:lvl6pPr>
    <a:lvl7pPr marL="0" marR="0" indent="2057400" algn="l" defTabSz="825500" rtl="0" fontAlgn="auto" latinLnBrk="0" hangingPunct="0">
      <a:lnSpc>
        <a:spcPct val="100000"/>
      </a:lnSpc>
      <a:spcBef>
        <a:spcPts val="2000"/>
      </a:spcBef>
      <a:spcAft>
        <a:spcPts val="0"/>
      </a:spcAft>
      <a:buClrTx/>
      <a:buSzTx/>
      <a:buFontTx/>
      <a:buNone/>
      <a:tabLst/>
      <a:defRPr b="0" baseline="0" cap="none" i="1" spc="39" strike="noStrike" sz="4000" u="none" kumimoji="0" normalizeH="0">
        <a:ln>
          <a:noFill/>
        </a:ln>
        <a:solidFill>
          <a:srgbClr val="5C5C5C"/>
        </a:solidFill>
        <a:effectLst/>
        <a:uFillTx/>
        <a:latin typeface="Iowan Old Style Roman"/>
        <a:ea typeface="Iowan Old Style Roman"/>
        <a:cs typeface="Iowan Old Style Roman"/>
        <a:sym typeface="Iowan Old Style Roman"/>
      </a:defRPr>
    </a:lvl7pPr>
    <a:lvl8pPr marL="0" marR="0" indent="2400300" algn="l" defTabSz="825500" rtl="0" fontAlgn="auto" latinLnBrk="0" hangingPunct="0">
      <a:lnSpc>
        <a:spcPct val="100000"/>
      </a:lnSpc>
      <a:spcBef>
        <a:spcPts val="2000"/>
      </a:spcBef>
      <a:spcAft>
        <a:spcPts val="0"/>
      </a:spcAft>
      <a:buClrTx/>
      <a:buSzTx/>
      <a:buFontTx/>
      <a:buNone/>
      <a:tabLst/>
      <a:defRPr b="0" baseline="0" cap="none" i="1" spc="39" strike="noStrike" sz="4000" u="none" kumimoji="0" normalizeH="0">
        <a:ln>
          <a:noFill/>
        </a:ln>
        <a:solidFill>
          <a:srgbClr val="5C5C5C"/>
        </a:solidFill>
        <a:effectLst/>
        <a:uFillTx/>
        <a:latin typeface="Iowan Old Style Roman"/>
        <a:ea typeface="Iowan Old Style Roman"/>
        <a:cs typeface="Iowan Old Style Roman"/>
        <a:sym typeface="Iowan Old Style Roman"/>
      </a:defRPr>
    </a:lvl8pPr>
    <a:lvl9pPr marL="0" marR="0" indent="2743200" algn="l" defTabSz="825500" rtl="0" fontAlgn="auto" latinLnBrk="0" hangingPunct="0">
      <a:lnSpc>
        <a:spcPct val="100000"/>
      </a:lnSpc>
      <a:spcBef>
        <a:spcPts val="2000"/>
      </a:spcBef>
      <a:spcAft>
        <a:spcPts val="0"/>
      </a:spcAft>
      <a:buClrTx/>
      <a:buSzTx/>
      <a:buFontTx/>
      <a:buNone/>
      <a:tabLst/>
      <a:defRPr b="0" baseline="0" cap="none" i="1" spc="39" strike="noStrike" sz="4000" u="none" kumimoji="0" normalizeH="0">
        <a:ln>
          <a:noFill/>
        </a:ln>
        <a:solidFill>
          <a:srgbClr val="5C5C5C"/>
        </a:solidFill>
        <a:effectLst/>
        <a:uFillTx/>
        <a:latin typeface="Iowan Old Style Roman"/>
        <a:ea typeface="Iowan Old Style Roman"/>
        <a:cs typeface="Iowan Old Style Roman"/>
        <a:sym typeface="Iowan Old Style Roman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BCBCB">
              <a:alpha val="25000"/>
            </a:srgbClr>
          </a:solidFill>
        </a:fill>
      </a:tcStyle>
    </a:band2H>
    <a:firstCol>
      <a:tcTxStyle b="off" i="off">
        <a:font>
          <a:latin typeface="DIN Alternate Bold"/>
          <a:ea typeface="DIN Alternate Bold"/>
          <a:cs typeface="DIN Alternate Bold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36000"/>
            </a:srgbClr>
          </a:solidFill>
        </a:fill>
      </a:tcStyle>
    </a:firstCol>
    <a:lastRow>
      <a:tcTxStyle b="off" i="off">
        <a:font>
          <a:latin typeface="DIN Alternate Bold"/>
          <a:ea typeface="DIN Alternate Bold"/>
          <a:cs typeface="DIN Alternate Bold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EBEBE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-522454"/>
              <a:satOff val="1153"/>
              <a:lumOff val="13444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chemeClr val="accent2">
          <a:satOff val="-3676"/>
          <a:lumOff val="-12171"/>
        </a:schemeClr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8A861">
              <a:alpha val="27000"/>
            </a:srgbClr>
          </a:solidFill>
        </a:fill>
      </a:tcStyle>
    </a:band2H>
    <a:firstCol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Col>
    <a:lastRow>
      <a:tcTxStyle b="off" i="off">
        <a:font>
          <a:latin typeface="DIN Alternate Bold"/>
          <a:ea typeface="DIN Alternate Bold"/>
          <a:cs typeface="DIN Alternate Bold"/>
        </a:font>
        <a:schemeClr val="accent2">
          <a:satOff val="-3676"/>
          <a:lumOff val="-12171"/>
        </a:schemeClr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508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8A861">
              <a:alpha val="27000"/>
            </a:srgbClr>
          </a:solidFill>
        </a:fill>
      </a:tcStyle>
    </a:band2H>
    <a:firstCol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solidFill>
                <a:srgbClr val="FFFDEF"/>
              </a:solidFill>
              <a:prstDash val="solid"/>
              <a:miter lim="400000"/>
            </a:ln>
          </a:left>
          <a:right>
            <a:ln w="12700" cap="flat">
              <a:solidFill>
                <a:srgbClr val="FFFDEF"/>
              </a:solidFill>
              <a:prstDash val="solid"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BCBCB">
              <a:alpha val="36000"/>
            </a:srgbClr>
          </a:solidFill>
        </a:fill>
      </a:tcStyle>
    </a:band2H>
    <a:firstCol>
      <a:tcTxStyle b="off" i="off">
        <a:font>
          <a:latin typeface="DIN Alternate Bold"/>
          <a:ea typeface="DIN Alternate Bold"/>
          <a:cs typeface="DIN Alternate Bold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25000"/>
            </a:srgbClr>
          </a:solidFill>
        </a:fill>
      </a:tcStyle>
    </a:wholeTbl>
    <a:band2H>
      <a:tcTxStyle b="def" i="def"/>
      <a:tcStyle>
        <a:tcBdr/>
        <a:fill>
          <a:solidFill>
            <a:srgbClr val="AEAEAE">
              <a:alpha val="25000"/>
            </a:srgbClr>
          </a:solidFill>
        </a:fill>
      </a:tcStyle>
    </a:band2H>
    <a:firstCol>
      <a:tcTxStyle b="off" i="off">
        <a:font>
          <a:latin typeface="DIN Alternate Bold"/>
          <a:ea typeface="DIN Alternate Bold"/>
          <a:cs typeface="DIN Alternate Bold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797B80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25000"/>
            </a:srgbClr>
          </a:solidFill>
        </a:fill>
      </a:tcStyle>
    </a:firstCol>
    <a:lastRow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1504B">
              <a:alpha val="80000"/>
            </a:srgbClr>
          </a:solidFill>
        </a:fill>
      </a:tcStyle>
    </a:lastRow>
    <a:firstRow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1504B">
              <a:alpha val="8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DIN Alternate Bold"/>
          <a:ea typeface="DIN Alternate Bold"/>
          <a:cs typeface="DIN Alternate Bold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C5C5C"/>
              </a:solidFill>
              <a:prstDash val="solid"/>
              <a:miter lim="400000"/>
            </a:ln>
          </a:right>
          <a:top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N Alternate Bold"/>
          <a:ea typeface="DIN Alternate Bold"/>
          <a:cs typeface="DIN Alternate Bold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 Bold"/>
          <a:ea typeface="DIN Alternate Bold"/>
          <a:cs typeface="DIN Alternate Bold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5" name="Shape 12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"/>
          <p:cNvSpPr/>
          <p:nvPr/>
        </p:nvSpPr>
        <p:spPr>
          <a:xfrm>
            <a:off x="1016000" y="7874000"/>
            <a:ext cx="22351997" cy="6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i="0" spc="0"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2" name="Title Text"/>
          <p:cNvSpPr txBox="1"/>
          <p:nvPr>
            <p:ph type="title"/>
          </p:nvPr>
        </p:nvSpPr>
        <p:spPr>
          <a:xfrm>
            <a:off x="1016000" y="1016000"/>
            <a:ext cx="22352000" cy="70739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spcBef>
                <a:spcPts val="0"/>
              </a:spcBef>
              <a:defRPr sz="17100">
                <a:solidFill>
                  <a:srgbClr val="5C5C5C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" name="Body Level One…"/>
          <p:cNvSpPr txBox="1"/>
          <p:nvPr>
            <p:ph type="body" sz="half" idx="1"/>
          </p:nvPr>
        </p:nvSpPr>
        <p:spPr>
          <a:xfrm>
            <a:off x="1016000" y="7975600"/>
            <a:ext cx="22352000" cy="45974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i="1" sz="7000">
                <a:solidFill>
                  <a:srgbClr val="747676"/>
                </a:solidFill>
              </a:defRPr>
            </a:lvl1pPr>
            <a:lvl2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i="1" sz="7000">
                <a:solidFill>
                  <a:srgbClr val="747676"/>
                </a:solidFill>
              </a:defRPr>
            </a:lvl2pPr>
            <a:lvl3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i="1" sz="7000">
                <a:solidFill>
                  <a:srgbClr val="747676"/>
                </a:solidFill>
              </a:defRPr>
            </a:lvl3pPr>
            <a:lvl4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i="1" sz="7000">
                <a:solidFill>
                  <a:srgbClr val="747676"/>
                </a:solidFill>
              </a:defRPr>
            </a:lvl4pPr>
            <a:lvl5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i="1" sz="7000">
                <a:solidFill>
                  <a:srgbClr val="747676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22944467" y="12922250"/>
            <a:ext cx="419089" cy="4699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“"/>
          <p:cNvSpPr txBox="1"/>
          <p:nvPr/>
        </p:nvSpPr>
        <p:spPr>
          <a:xfrm>
            <a:off x="965200" y="1041400"/>
            <a:ext cx="3130550" cy="595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80000"/>
              </a:lnSpc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b="1" i="0" spc="0" sz="40000">
                <a:solidFill>
                  <a:srgbClr val="E4E4E4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/>
            <a:r>
              <a:t>“</a:t>
            </a:r>
          </a:p>
        </p:txBody>
      </p:sp>
      <p:sp>
        <p:nvSpPr>
          <p:cNvPr id="102" name="Type a quote here."/>
          <p:cNvSpPr txBox="1"/>
          <p:nvPr>
            <p:ph type="body" sz="quarter" idx="21"/>
          </p:nvPr>
        </p:nvSpPr>
        <p:spPr>
          <a:xfrm>
            <a:off x="3632200" y="5442942"/>
            <a:ext cx="19735800" cy="13208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2300"/>
              </a:spcBef>
              <a:buSzTx/>
              <a:buFontTx/>
              <a:buNone/>
              <a:defRPr sz="7000">
                <a:solidFill>
                  <a:srgbClr val="747676"/>
                </a:solidFill>
              </a:defRPr>
            </a:lvl1pPr>
          </a:lstStyle>
          <a:p>
            <a:pPr/>
            <a:r>
              <a:t>Type a quote here.</a:t>
            </a:r>
          </a:p>
        </p:txBody>
      </p:sp>
      <p:sp>
        <p:nvSpPr>
          <p:cNvPr id="103" name="-Johnny Appleseed"/>
          <p:cNvSpPr txBox="1"/>
          <p:nvPr>
            <p:ph type="body" sz="quarter" idx="22"/>
          </p:nvPr>
        </p:nvSpPr>
        <p:spPr>
          <a:xfrm>
            <a:off x="3632200" y="10756900"/>
            <a:ext cx="19735800" cy="1320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70000"/>
              </a:lnSpc>
              <a:spcBef>
                <a:spcPts val="2300"/>
              </a:spcBef>
              <a:buSzTx/>
              <a:buFontTx/>
              <a:buNone/>
              <a:defRPr i="1" sz="7000">
                <a:solidFill>
                  <a:srgbClr val="6B6D6D"/>
                </a:solidFill>
              </a:defRPr>
            </a:lvl1pPr>
          </a:lstStyle>
          <a:p>
            <a:pPr/>
            <a:r>
              <a:t>-Johnny Appleseed</a:t>
            </a:r>
          </a:p>
        </p:txBody>
      </p:sp>
      <p:sp>
        <p:nvSpPr>
          <p:cNvPr id="1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bstract background with layers of red and white rectangles"/>
          <p:cNvSpPr/>
          <p:nvPr>
            <p:ph type="pic" idx="21"/>
          </p:nvPr>
        </p:nvSpPr>
        <p:spPr>
          <a:xfrm>
            <a:off x="-38100" y="-4394200"/>
            <a:ext cx="24460199" cy="265749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Rectangle"/>
          <p:cNvSpPr/>
          <p:nvPr>
            <p:ph type="body" sz="half" idx="22"/>
          </p:nvPr>
        </p:nvSpPr>
        <p:spPr>
          <a:xfrm>
            <a:off x="0" y="7620000"/>
            <a:ext cx="24384000" cy="5080000"/>
          </a:xfrm>
          <a:prstGeom prst="rect">
            <a:avLst/>
          </a:prstGeom>
          <a:solidFill>
            <a:srgbClr val="FFFFFF"/>
          </a:solidFill>
        </p:spPr>
        <p:txBody>
          <a:bodyPr anchor="ctr">
            <a:noAutofit/>
          </a:bodyPr>
          <a:lstStyle/>
          <a:p>
            <a:pPr marL="0" indent="0" algn="ctr">
              <a:spcBef>
                <a:spcPts val="0"/>
              </a:spcBef>
              <a:buSzTx/>
              <a:buFontTx/>
              <a:buNone/>
              <a:defRPr sz="350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</a:p>
        </p:txBody>
      </p:sp>
      <p:sp>
        <p:nvSpPr>
          <p:cNvPr id="23" name="Line"/>
          <p:cNvSpPr/>
          <p:nvPr/>
        </p:nvSpPr>
        <p:spPr>
          <a:xfrm>
            <a:off x="1016000" y="10718800"/>
            <a:ext cx="22352002" cy="6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i="0" spc="0"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4" name="Title Text"/>
          <p:cNvSpPr txBox="1"/>
          <p:nvPr>
            <p:ph type="title"/>
          </p:nvPr>
        </p:nvSpPr>
        <p:spPr>
          <a:xfrm>
            <a:off x="1016000" y="7823200"/>
            <a:ext cx="22352000" cy="31115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80000"/>
              </a:lnSpc>
              <a:spcBef>
                <a:spcPts val="0"/>
              </a:spcBef>
              <a:defRPr sz="17100">
                <a:solidFill>
                  <a:srgbClr val="5C5C5C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5" name="Body Level One…"/>
          <p:cNvSpPr txBox="1"/>
          <p:nvPr>
            <p:ph type="body" sz="quarter" idx="1"/>
          </p:nvPr>
        </p:nvSpPr>
        <p:spPr>
          <a:xfrm>
            <a:off x="1016000" y="10795000"/>
            <a:ext cx="22352000" cy="172720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70000"/>
              </a:lnSpc>
              <a:spcBef>
                <a:spcPts val="800"/>
              </a:spcBef>
              <a:buSzTx/>
              <a:buFontTx/>
              <a:buNone/>
              <a:defRPr i="1" sz="7000">
                <a:solidFill>
                  <a:srgbClr val="747676"/>
                </a:solidFill>
              </a:defRPr>
            </a:lvl1pPr>
            <a:lvl2pPr marL="0" indent="0" algn="r">
              <a:lnSpc>
                <a:spcPct val="70000"/>
              </a:lnSpc>
              <a:spcBef>
                <a:spcPts val="800"/>
              </a:spcBef>
              <a:buSzTx/>
              <a:buFontTx/>
              <a:buNone/>
              <a:defRPr i="1" sz="7000">
                <a:solidFill>
                  <a:srgbClr val="747676"/>
                </a:solidFill>
              </a:defRPr>
            </a:lvl2pPr>
            <a:lvl3pPr marL="0" indent="0" algn="r">
              <a:lnSpc>
                <a:spcPct val="70000"/>
              </a:lnSpc>
              <a:spcBef>
                <a:spcPts val="800"/>
              </a:spcBef>
              <a:buSzTx/>
              <a:buFontTx/>
              <a:buNone/>
              <a:defRPr i="1" sz="7000">
                <a:solidFill>
                  <a:srgbClr val="747676"/>
                </a:solidFill>
              </a:defRPr>
            </a:lvl3pPr>
            <a:lvl4pPr marL="0" indent="0" algn="r">
              <a:lnSpc>
                <a:spcPct val="70000"/>
              </a:lnSpc>
              <a:spcBef>
                <a:spcPts val="800"/>
              </a:spcBef>
              <a:buSzTx/>
              <a:buFontTx/>
              <a:buNone/>
              <a:defRPr i="1" sz="7000">
                <a:solidFill>
                  <a:srgbClr val="747676"/>
                </a:solidFill>
              </a:defRPr>
            </a:lvl4pPr>
            <a:lvl5pPr marL="0" indent="0" algn="r">
              <a:lnSpc>
                <a:spcPct val="70000"/>
              </a:lnSpc>
              <a:spcBef>
                <a:spcPts val="800"/>
              </a:spcBef>
              <a:buSzTx/>
              <a:buFontTx/>
              <a:buNone/>
              <a:defRPr i="1" sz="7000">
                <a:solidFill>
                  <a:srgbClr val="747676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Text"/>
          <p:cNvSpPr txBox="1"/>
          <p:nvPr>
            <p:ph type="title"/>
          </p:nvPr>
        </p:nvSpPr>
        <p:spPr>
          <a:xfrm>
            <a:off x="1016000" y="1016000"/>
            <a:ext cx="22352000" cy="70739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spcBef>
                <a:spcPts val="0"/>
              </a:spcBef>
              <a:defRPr sz="17100">
                <a:solidFill>
                  <a:srgbClr val="5C5C5C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4" name="Slide Number"/>
          <p:cNvSpPr txBox="1"/>
          <p:nvPr>
            <p:ph type="sldNum" sz="quarter" idx="2"/>
          </p:nvPr>
        </p:nvSpPr>
        <p:spPr>
          <a:xfrm>
            <a:off x="22948900" y="12922250"/>
            <a:ext cx="419088" cy="4699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Line"/>
          <p:cNvSpPr/>
          <p:nvPr/>
        </p:nvSpPr>
        <p:spPr>
          <a:xfrm>
            <a:off x="1016000" y="10718800"/>
            <a:ext cx="12090400" cy="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i="0" spc="0"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2" name="Abstract background with overlapping blue, green and white circles of different sizes"/>
          <p:cNvSpPr/>
          <p:nvPr>
            <p:ph type="pic" idx="21"/>
          </p:nvPr>
        </p:nvSpPr>
        <p:spPr>
          <a:xfrm>
            <a:off x="12306300" y="-114300"/>
            <a:ext cx="13931900" cy="13931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43" name="Title Text"/>
          <p:cNvSpPr txBox="1"/>
          <p:nvPr>
            <p:ph type="title"/>
          </p:nvPr>
        </p:nvSpPr>
        <p:spPr>
          <a:xfrm>
            <a:off x="1016000" y="1155700"/>
            <a:ext cx="12090400" cy="97790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80000"/>
              </a:lnSpc>
              <a:spcBef>
                <a:spcPts val="0"/>
              </a:spcBef>
              <a:defRPr sz="17100">
                <a:solidFill>
                  <a:srgbClr val="5C5C5C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4" name="Body Level One…"/>
          <p:cNvSpPr txBox="1"/>
          <p:nvPr>
            <p:ph type="body" sz="quarter" idx="1"/>
          </p:nvPr>
        </p:nvSpPr>
        <p:spPr>
          <a:xfrm>
            <a:off x="1016000" y="10795000"/>
            <a:ext cx="12090400" cy="190500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70000"/>
              </a:lnSpc>
              <a:spcBef>
                <a:spcPts val="800"/>
              </a:spcBef>
              <a:buSzTx/>
              <a:buFontTx/>
              <a:buNone/>
              <a:defRPr i="1" sz="7000">
                <a:solidFill>
                  <a:srgbClr val="747676"/>
                </a:solidFill>
              </a:defRPr>
            </a:lvl1pPr>
            <a:lvl2pPr marL="0" indent="0" algn="r">
              <a:lnSpc>
                <a:spcPct val="70000"/>
              </a:lnSpc>
              <a:spcBef>
                <a:spcPts val="800"/>
              </a:spcBef>
              <a:buSzTx/>
              <a:buFontTx/>
              <a:buNone/>
              <a:defRPr i="1" sz="7000">
                <a:solidFill>
                  <a:srgbClr val="747676"/>
                </a:solidFill>
              </a:defRPr>
            </a:lvl2pPr>
            <a:lvl3pPr marL="0" indent="0" algn="r">
              <a:lnSpc>
                <a:spcPct val="70000"/>
              </a:lnSpc>
              <a:spcBef>
                <a:spcPts val="800"/>
              </a:spcBef>
              <a:buSzTx/>
              <a:buFontTx/>
              <a:buNone/>
              <a:defRPr i="1" sz="7000">
                <a:solidFill>
                  <a:srgbClr val="747676"/>
                </a:solidFill>
              </a:defRPr>
            </a:lvl3pPr>
            <a:lvl4pPr marL="0" indent="0" algn="r">
              <a:lnSpc>
                <a:spcPct val="70000"/>
              </a:lnSpc>
              <a:spcBef>
                <a:spcPts val="800"/>
              </a:spcBef>
              <a:buSzTx/>
              <a:buFontTx/>
              <a:buNone/>
              <a:defRPr i="1" sz="7000">
                <a:solidFill>
                  <a:srgbClr val="747676"/>
                </a:solidFill>
              </a:defRPr>
            </a:lvl4pPr>
            <a:lvl5pPr marL="0" indent="0" algn="r">
              <a:lnSpc>
                <a:spcPct val="70000"/>
              </a:lnSpc>
              <a:spcBef>
                <a:spcPts val="800"/>
              </a:spcBef>
              <a:buSzTx/>
              <a:buFontTx/>
              <a:buNone/>
              <a:defRPr i="1" sz="7000">
                <a:solidFill>
                  <a:srgbClr val="747676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Line"/>
          <p:cNvSpPr/>
          <p:nvPr/>
        </p:nvSpPr>
        <p:spPr>
          <a:xfrm>
            <a:off x="1016000" y="2222500"/>
            <a:ext cx="22352000" cy="5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i="0" spc="0"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Line"/>
          <p:cNvSpPr/>
          <p:nvPr/>
        </p:nvSpPr>
        <p:spPr>
          <a:xfrm>
            <a:off x="1016000" y="2222500"/>
            <a:ext cx="22352000" cy="5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i="0" spc="0"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Line"/>
          <p:cNvSpPr/>
          <p:nvPr/>
        </p:nvSpPr>
        <p:spPr>
          <a:xfrm>
            <a:off x="13208000" y="2222500"/>
            <a:ext cx="10160000" cy="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i="0" spc="0"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2" name="Abstract background with layers of red and white rectangles"/>
          <p:cNvSpPr/>
          <p:nvPr>
            <p:ph type="pic" idx="21"/>
          </p:nvPr>
        </p:nvSpPr>
        <p:spPr>
          <a:xfrm>
            <a:off x="-381000" y="-114300"/>
            <a:ext cx="13931900" cy="1513643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73" name="Title Text"/>
          <p:cNvSpPr txBox="1"/>
          <p:nvPr>
            <p:ph type="title"/>
          </p:nvPr>
        </p:nvSpPr>
        <p:spPr>
          <a:xfrm>
            <a:off x="13208000" y="1016000"/>
            <a:ext cx="10160000" cy="1016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4" name="Body Level One…"/>
          <p:cNvSpPr txBox="1"/>
          <p:nvPr>
            <p:ph type="body" sz="half" idx="1"/>
          </p:nvPr>
        </p:nvSpPr>
        <p:spPr>
          <a:xfrm>
            <a:off x="13208000" y="2540000"/>
            <a:ext cx="10160000" cy="10160000"/>
          </a:xfrm>
          <a:prstGeom prst="rect">
            <a:avLst/>
          </a:prstGeom>
        </p:spPr>
        <p:txBody>
          <a:bodyPr/>
          <a:lstStyle>
            <a:lvl1pPr marL="571500" indent="-571500">
              <a:defRPr sz="4000"/>
            </a:lvl1pPr>
            <a:lvl2pPr marL="1143000" indent="-571500">
              <a:defRPr sz="4000"/>
            </a:lvl2pPr>
            <a:lvl3pPr marL="1714500" indent="-571500">
              <a:defRPr sz="4000"/>
            </a:lvl3pPr>
            <a:lvl4pPr marL="2286000" indent="-571500">
              <a:defRPr sz="4000"/>
            </a:lvl4pPr>
            <a:lvl5pPr marL="2857500" indent="-571500">
              <a:defRPr sz="4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Abstract background with layers of red and white rectangles"/>
          <p:cNvSpPr/>
          <p:nvPr>
            <p:ph type="pic" idx="21"/>
          </p:nvPr>
        </p:nvSpPr>
        <p:spPr>
          <a:xfrm>
            <a:off x="1016000" y="-1333500"/>
            <a:ext cx="13970000" cy="1517782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1" name="Abstract background with overlapping green and yellow shapes"/>
          <p:cNvSpPr/>
          <p:nvPr>
            <p:ph type="pic" sz="half" idx="22"/>
          </p:nvPr>
        </p:nvSpPr>
        <p:spPr>
          <a:xfrm>
            <a:off x="15240000" y="-1130300"/>
            <a:ext cx="9296400" cy="80348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2" name="Abstract background with overlapping blue, green and white circles of different sizes"/>
          <p:cNvSpPr/>
          <p:nvPr>
            <p:ph type="pic" sz="half" idx="23"/>
          </p:nvPr>
        </p:nvSpPr>
        <p:spPr>
          <a:xfrm>
            <a:off x="15240000" y="5778500"/>
            <a:ext cx="8382000" cy="8382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3" name="Body Level One…"/>
          <p:cNvSpPr txBox="1"/>
          <p:nvPr>
            <p:ph type="body" sz="quarter" idx="1"/>
          </p:nvPr>
        </p:nvSpPr>
        <p:spPr>
          <a:xfrm>
            <a:off x="1016000" y="11137900"/>
            <a:ext cx="22352000" cy="1905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000"/>
              </a:spcBef>
              <a:buSzTx/>
              <a:buFontTx/>
              <a:buNone/>
              <a:defRPr i="1" spc="39" sz="4000"/>
            </a:lvl1pPr>
            <a:lvl2pPr marL="0" indent="0">
              <a:spcBef>
                <a:spcPts val="2000"/>
              </a:spcBef>
              <a:buSzTx/>
              <a:buFontTx/>
              <a:buNone/>
              <a:defRPr i="1" spc="39" sz="4000"/>
            </a:lvl2pPr>
            <a:lvl3pPr marL="0" indent="0">
              <a:spcBef>
                <a:spcPts val="2000"/>
              </a:spcBef>
              <a:buSzTx/>
              <a:buFontTx/>
              <a:buNone/>
              <a:defRPr i="1" spc="39" sz="4000"/>
            </a:lvl3pPr>
            <a:lvl4pPr marL="0" indent="0">
              <a:spcBef>
                <a:spcPts val="2000"/>
              </a:spcBef>
              <a:buSzTx/>
              <a:buFontTx/>
              <a:buNone/>
              <a:defRPr i="1" spc="39" sz="4000"/>
            </a:lvl4pPr>
            <a:lvl5pPr marL="0" indent="0">
              <a:spcBef>
                <a:spcPts val="2000"/>
              </a:spcBef>
              <a:buSzTx/>
              <a:buFontTx/>
              <a:buNone/>
              <a:defRPr i="1" spc="39" sz="4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016000" y="1016000"/>
            <a:ext cx="22352000" cy="101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016000" y="2540000"/>
            <a:ext cx="22352000" cy="1016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22948900" y="12928600"/>
            <a:ext cx="41908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spcBef>
                <a:spcPts val="0"/>
              </a:spcBef>
              <a:defRPr i="0" spc="0" sz="2500">
                <a:solidFill>
                  <a:srgbClr val="747676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l" defTabSz="825500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500" u="none">
          <a:solidFill>
            <a:srgbClr val="747676"/>
          </a:solidFill>
          <a:uFillTx/>
          <a:latin typeface="+mn-lt"/>
          <a:ea typeface="+mn-ea"/>
          <a:cs typeface="+mn-cs"/>
          <a:sym typeface="DIN Condensed Bold"/>
        </a:defRPr>
      </a:lvl1pPr>
      <a:lvl2pPr marL="0" marR="0" indent="342900" algn="l" defTabSz="825500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500" u="none">
          <a:solidFill>
            <a:srgbClr val="747676"/>
          </a:solidFill>
          <a:uFillTx/>
          <a:latin typeface="+mn-lt"/>
          <a:ea typeface="+mn-ea"/>
          <a:cs typeface="+mn-cs"/>
          <a:sym typeface="DIN Condensed Bold"/>
        </a:defRPr>
      </a:lvl2pPr>
      <a:lvl3pPr marL="0" marR="0" indent="685800" algn="l" defTabSz="825500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500" u="none">
          <a:solidFill>
            <a:srgbClr val="747676"/>
          </a:solidFill>
          <a:uFillTx/>
          <a:latin typeface="+mn-lt"/>
          <a:ea typeface="+mn-ea"/>
          <a:cs typeface="+mn-cs"/>
          <a:sym typeface="DIN Condensed Bold"/>
        </a:defRPr>
      </a:lvl3pPr>
      <a:lvl4pPr marL="0" marR="0" indent="1028700" algn="l" defTabSz="825500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500" u="none">
          <a:solidFill>
            <a:srgbClr val="747676"/>
          </a:solidFill>
          <a:uFillTx/>
          <a:latin typeface="+mn-lt"/>
          <a:ea typeface="+mn-ea"/>
          <a:cs typeface="+mn-cs"/>
          <a:sym typeface="DIN Condensed Bold"/>
        </a:defRPr>
      </a:lvl4pPr>
      <a:lvl5pPr marL="0" marR="0" indent="1371600" algn="l" defTabSz="825500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500" u="none">
          <a:solidFill>
            <a:srgbClr val="747676"/>
          </a:solidFill>
          <a:uFillTx/>
          <a:latin typeface="+mn-lt"/>
          <a:ea typeface="+mn-ea"/>
          <a:cs typeface="+mn-cs"/>
          <a:sym typeface="DIN Condensed Bold"/>
        </a:defRPr>
      </a:lvl5pPr>
      <a:lvl6pPr marL="0" marR="0" indent="1714500" algn="l" defTabSz="825500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500" u="none">
          <a:solidFill>
            <a:srgbClr val="747676"/>
          </a:solidFill>
          <a:uFillTx/>
          <a:latin typeface="+mn-lt"/>
          <a:ea typeface="+mn-ea"/>
          <a:cs typeface="+mn-cs"/>
          <a:sym typeface="DIN Condensed Bold"/>
        </a:defRPr>
      </a:lvl6pPr>
      <a:lvl7pPr marL="0" marR="0" indent="2057400" algn="l" defTabSz="825500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500" u="none">
          <a:solidFill>
            <a:srgbClr val="747676"/>
          </a:solidFill>
          <a:uFillTx/>
          <a:latin typeface="+mn-lt"/>
          <a:ea typeface="+mn-ea"/>
          <a:cs typeface="+mn-cs"/>
          <a:sym typeface="DIN Condensed Bold"/>
        </a:defRPr>
      </a:lvl7pPr>
      <a:lvl8pPr marL="0" marR="0" indent="2400300" algn="l" defTabSz="825500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500" u="none">
          <a:solidFill>
            <a:srgbClr val="747676"/>
          </a:solidFill>
          <a:uFillTx/>
          <a:latin typeface="+mn-lt"/>
          <a:ea typeface="+mn-ea"/>
          <a:cs typeface="+mn-cs"/>
          <a:sym typeface="DIN Condensed Bold"/>
        </a:defRPr>
      </a:lvl8pPr>
      <a:lvl9pPr marL="0" marR="0" indent="2743200" algn="l" defTabSz="825500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500" u="none">
          <a:solidFill>
            <a:srgbClr val="747676"/>
          </a:solidFill>
          <a:uFillTx/>
          <a:latin typeface="+mn-lt"/>
          <a:ea typeface="+mn-ea"/>
          <a:cs typeface="+mn-cs"/>
          <a:sym typeface="DIN Condensed Bold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25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4500" u="none"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1pPr>
      <a:lvl2pPr marL="1270000" marR="0" indent="-635000" algn="l" defTabSz="825500" rtl="0" latinLnBrk="0">
        <a:lnSpc>
          <a:spcPct val="100000"/>
        </a:lnSpc>
        <a:spcBef>
          <a:spcPts val="25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4500" u="none"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2pPr>
      <a:lvl3pPr marL="1905000" marR="0" indent="-635000" algn="l" defTabSz="825500" rtl="0" latinLnBrk="0">
        <a:lnSpc>
          <a:spcPct val="100000"/>
        </a:lnSpc>
        <a:spcBef>
          <a:spcPts val="25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4500" u="none"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3pPr>
      <a:lvl4pPr marL="2540000" marR="0" indent="-635000" algn="l" defTabSz="825500" rtl="0" latinLnBrk="0">
        <a:lnSpc>
          <a:spcPct val="100000"/>
        </a:lnSpc>
        <a:spcBef>
          <a:spcPts val="25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4500" u="none"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4pPr>
      <a:lvl5pPr marL="3175000" marR="0" indent="-635000" algn="l" defTabSz="825500" rtl="0" latinLnBrk="0">
        <a:lnSpc>
          <a:spcPct val="100000"/>
        </a:lnSpc>
        <a:spcBef>
          <a:spcPts val="25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4500" u="none"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5pPr>
      <a:lvl6pPr marL="3810000" marR="0" indent="-635000" algn="l" defTabSz="825500" rtl="0" latinLnBrk="0">
        <a:lnSpc>
          <a:spcPct val="100000"/>
        </a:lnSpc>
        <a:spcBef>
          <a:spcPts val="25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4500" u="none"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6pPr>
      <a:lvl7pPr marL="4445000" marR="0" indent="-635000" algn="l" defTabSz="825500" rtl="0" latinLnBrk="0">
        <a:lnSpc>
          <a:spcPct val="100000"/>
        </a:lnSpc>
        <a:spcBef>
          <a:spcPts val="25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4500" u="none"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7pPr>
      <a:lvl8pPr marL="5080000" marR="0" indent="-635000" algn="l" defTabSz="825500" rtl="0" latinLnBrk="0">
        <a:lnSpc>
          <a:spcPct val="100000"/>
        </a:lnSpc>
        <a:spcBef>
          <a:spcPts val="25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4500" u="none"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8pPr>
      <a:lvl9pPr marL="5715000" marR="0" indent="-635000" algn="l" defTabSz="825500" rtl="0" latinLnBrk="0">
        <a:lnSpc>
          <a:spcPct val="100000"/>
        </a:lnSpc>
        <a:spcBef>
          <a:spcPts val="25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4500" u="none"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9pPr>
    </p:bodyStyle>
    <p:otherStyle>
      <a:lvl1pPr marL="0" marR="0" indent="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500" u="none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1pPr>
      <a:lvl2pPr marL="0" marR="0" indent="2286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500" u="none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2pPr>
      <a:lvl3pPr marL="0" marR="0" indent="4572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500" u="none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3pPr>
      <a:lvl4pPr marL="0" marR="0" indent="6858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500" u="none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4pPr>
      <a:lvl5pPr marL="0" marR="0" indent="9144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500" u="none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5pPr>
      <a:lvl6pPr marL="0" marR="0" indent="11430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500" u="none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6pPr>
      <a:lvl7pPr marL="0" marR="0" indent="13716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500" u="none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7pPr>
      <a:lvl8pPr marL="0" marR="0" indent="16002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500" u="none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8pPr>
      <a:lvl9pPr marL="0" marR="0" indent="18288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500" u="none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1.tif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jpeg"/><Relationship Id="rId3" Type="http://schemas.openxmlformats.org/officeDocument/2006/relationships/image" Target="../media/image15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6.png"/><Relationship Id="rId3" Type="http://schemas.openxmlformats.org/officeDocument/2006/relationships/image" Target="../media/image5.tif"/><Relationship Id="rId4" Type="http://schemas.openxmlformats.org/officeDocument/2006/relationships/image" Target="../media/image17.png"/><Relationship Id="rId5" Type="http://schemas.openxmlformats.org/officeDocument/2006/relationships/image" Target="../media/image3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jpeg"/><Relationship Id="rId3" Type="http://schemas.openxmlformats.org/officeDocument/2006/relationships/image" Target="../media/image6.tif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jpe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.gif"/><Relationship Id="rId3" Type="http://schemas.openxmlformats.org/officeDocument/2006/relationships/image" Target="../media/image3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2.png"/><Relationship Id="rId3" Type="http://schemas.openxmlformats.org/officeDocument/2006/relationships/image" Target="../media/image3.jpe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7.png"/><Relationship Id="rId3" Type="http://schemas.openxmlformats.org/officeDocument/2006/relationships/image" Target="../media/image3.jpe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5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1.png"/><Relationship Id="rId3" Type="http://schemas.openxmlformats.org/officeDocument/2006/relationships/image" Target="../media/image3.jpeg"/><Relationship Id="rId4" Type="http://schemas.openxmlformats.org/officeDocument/2006/relationships/image" Target="../media/image7.tif"/><Relationship Id="rId5" Type="http://schemas.openxmlformats.org/officeDocument/2006/relationships/image" Target="../media/image32.png"/><Relationship Id="rId6" Type="http://schemas.openxmlformats.org/officeDocument/2006/relationships/image" Target="../media/image33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jpe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0.png"/><Relationship Id="rId6" Type="http://schemas.openxmlformats.org/officeDocument/2006/relationships/image" Target="../media/image36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tif"/><Relationship Id="rId3" Type="http://schemas.openxmlformats.org/officeDocument/2006/relationships/image" Target="../media/image3.jpeg"/><Relationship Id="rId4" Type="http://schemas.openxmlformats.org/officeDocument/2006/relationships/image" Target="../media/image3.tif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jpe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png"/><Relationship Id="rId3" Type="http://schemas.openxmlformats.org/officeDocument/2006/relationships/image" Target="../media/image3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jpeg"/><Relationship Id="rId3" Type="http://schemas.openxmlformats.org/officeDocument/2006/relationships/image" Target="../media/image4.tif"/><Relationship Id="rId4" Type="http://schemas.openxmlformats.org/officeDocument/2006/relationships/image" Target="../media/image9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3.jpeg"/><Relationship Id="rId5" Type="http://schemas.openxmlformats.org/officeDocument/2006/relationships/image" Target="../media/image12.png"/><Relationship Id="rId6" Type="http://schemas.openxmlformats.org/officeDocument/2006/relationships/image" Target="../media/image1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jpeg"/><Relationship Id="rId3" Type="http://schemas.openxmlformats.org/officeDocument/2006/relationships/image" Target="../media/image1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Alessio Mei"/>
          <p:cNvSpPr txBox="1"/>
          <p:nvPr/>
        </p:nvSpPr>
        <p:spPr>
          <a:xfrm>
            <a:off x="627389" y="12734405"/>
            <a:ext cx="2610962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pPr/>
            <a:r>
              <a:t>Alessio Mei</a:t>
            </a:r>
          </a:p>
        </p:txBody>
      </p:sp>
      <p:sp>
        <p:nvSpPr>
          <p:cNvPr id="128" name="Square"/>
          <p:cNvSpPr/>
          <p:nvPr/>
        </p:nvSpPr>
        <p:spPr>
          <a:xfrm>
            <a:off x="3269888" y="13018859"/>
            <a:ext cx="127001" cy="12959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i="0" spc="0" sz="350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</a:p>
        </p:txBody>
      </p:sp>
      <p:sp>
        <p:nvSpPr>
          <p:cNvPr id="129" name="Square"/>
          <p:cNvSpPr/>
          <p:nvPr/>
        </p:nvSpPr>
        <p:spPr>
          <a:xfrm>
            <a:off x="468851" y="13018859"/>
            <a:ext cx="127001" cy="12959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i="0" spc="0" sz="350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</a:p>
        </p:txBody>
      </p:sp>
      <p:grpSp>
        <p:nvGrpSpPr>
          <p:cNvPr id="132" name="logo_samu.jpeg"/>
          <p:cNvGrpSpPr/>
          <p:nvPr/>
        </p:nvGrpSpPr>
        <p:grpSpPr>
          <a:xfrm>
            <a:off x="603625" y="265314"/>
            <a:ext cx="4064001" cy="3852417"/>
            <a:chOff x="0" y="0"/>
            <a:chExt cx="4064000" cy="3852416"/>
          </a:xfrm>
        </p:grpSpPr>
        <p:pic>
          <p:nvPicPr>
            <p:cNvPr id="131" name="logo_samu.jpeg" descr="logo_samu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2418" t="25868" r="25243" b="21793"/>
            <a:stretch>
              <a:fillRect/>
            </a:stretch>
          </p:blipFill>
          <p:spPr>
            <a:xfrm>
              <a:off x="127000" y="88900"/>
              <a:ext cx="3810000" cy="352221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0" name="logo_samu.jpeg" descr="logo_samu.jpe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064000" cy="3852417"/>
            </a:xfrm>
            <a:prstGeom prst="rect">
              <a:avLst/>
            </a:prstGeom>
            <a:effectLst/>
          </p:spPr>
        </p:pic>
      </p:grpSp>
      <p:sp>
        <p:nvSpPr>
          <p:cNvPr id="133" name="Line"/>
          <p:cNvSpPr/>
          <p:nvPr/>
        </p:nvSpPr>
        <p:spPr>
          <a:xfrm flipV="1">
            <a:off x="1118217" y="6801496"/>
            <a:ext cx="22147566" cy="1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i="0" spc="0"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4" name="High energy follow-up of exceptionally luminous Gamma-ray bursts"/>
          <p:cNvSpPr txBox="1"/>
          <p:nvPr>
            <p:ph type="ctrTitle"/>
          </p:nvPr>
        </p:nvSpPr>
        <p:spPr>
          <a:xfrm>
            <a:off x="1016000" y="5368337"/>
            <a:ext cx="22352000" cy="1619832"/>
          </a:xfrm>
          <a:prstGeom prst="rect">
            <a:avLst/>
          </a:prstGeom>
        </p:spPr>
        <p:txBody>
          <a:bodyPr/>
          <a:lstStyle>
            <a:lvl1pPr defTabSz="594360">
              <a:defRPr sz="7200">
                <a:solidFill>
                  <a:srgbClr val="000000"/>
                </a:solidFill>
              </a:defRPr>
            </a:lvl1pPr>
          </a:lstStyle>
          <a:p>
            <a:pPr/>
            <a:r>
              <a:t>High energy follow-up of exceptionally luminous Gamma-ray bursts</a:t>
            </a:r>
          </a:p>
        </p:txBody>
      </p:sp>
      <p:pic>
        <p:nvPicPr>
          <p:cNvPr id="135" name="LOGO_INFN_NEWS_sito.jpeg" descr="LOGO_INFN_NEWS_sito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277843" y="413452"/>
            <a:ext cx="5582940" cy="3098533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3rd year PhD report"/>
          <p:cNvSpPr txBox="1"/>
          <p:nvPr/>
        </p:nvSpPr>
        <p:spPr>
          <a:xfrm>
            <a:off x="9400530" y="7613653"/>
            <a:ext cx="5582940" cy="734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2438338">
              <a:spcBef>
                <a:spcPts val="0"/>
              </a:spcBef>
              <a:defRPr i="0" spc="0" sz="43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3rd year PhD report</a:t>
            </a:r>
          </a:p>
        </p:txBody>
      </p:sp>
      <p:sp>
        <p:nvSpPr>
          <p:cNvPr id="137" name="Credits: S. Ronchini"/>
          <p:cNvSpPr txBox="1"/>
          <p:nvPr/>
        </p:nvSpPr>
        <p:spPr>
          <a:xfrm>
            <a:off x="21957200" y="13359705"/>
            <a:ext cx="2409678" cy="385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0" spc="19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Credits: S. Ronchini</a:t>
            </a:r>
          </a:p>
        </p:txBody>
      </p:sp>
      <p:sp>
        <p:nvSpPr>
          <p:cNvPr id="138" name="Alessio Mei…"/>
          <p:cNvSpPr txBox="1"/>
          <p:nvPr/>
        </p:nvSpPr>
        <p:spPr>
          <a:xfrm>
            <a:off x="324578" y="10718157"/>
            <a:ext cx="8884693" cy="1321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2438338">
              <a:spcBef>
                <a:spcPts val="0"/>
              </a:spcBef>
              <a:defRPr b="1" i="0" spc="0" sz="4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Alessio Mei</a:t>
            </a:r>
          </a:p>
          <a:p>
            <a:pPr defTabSz="2438338">
              <a:spcBef>
                <a:spcPts val="0"/>
              </a:spcBef>
              <a:defRPr i="0" spc="0" sz="35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Astroparticle Physics PhD student</a:t>
            </a:r>
          </a:p>
        </p:txBody>
      </p:sp>
      <p:pic>
        <p:nvPicPr>
          <p:cNvPr id="13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837884" y="730081"/>
            <a:ext cx="6708232" cy="2465275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Supervisors:…"/>
          <p:cNvSpPr txBox="1"/>
          <p:nvPr/>
        </p:nvSpPr>
        <p:spPr>
          <a:xfrm>
            <a:off x="12027881" y="10720408"/>
            <a:ext cx="12031541" cy="1316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2438338">
              <a:spcBef>
                <a:spcPts val="0"/>
              </a:spcBef>
              <a:defRPr i="0" spc="0" sz="35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Supervisors:</a:t>
            </a:r>
          </a:p>
          <a:p>
            <a:pPr algn="r" defTabSz="2438338">
              <a:spcBef>
                <a:spcPts val="0"/>
              </a:spcBef>
              <a:defRPr b="1" i="0" spc="0" sz="4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 G. Oganesyan, M. Branchesi, B. Banerjee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258" name="Group"/>
          <p:cNvGrpSpPr/>
          <p:nvPr/>
        </p:nvGrpSpPr>
        <p:grpSpPr>
          <a:xfrm>
            <a:off x="996950" y="191247"/>
            <a:ext cx="22390100" cy="1244601"/>
            <a:chOff x="0" y="0"/>
            <a:chExt cx="22390100" cy="1244600"/>
          </a:xfrm>
        </p:grpSpPr>
        <p:pic>
          <p:nvPicPr>
            <p:cNvPr id="256" name="smoke.jpeg" descr="smoke.jpeg"/>
            <p:cNvPicPr>
              <a:picLocks noChangeAspect="0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22390100" cy="1244600"/>
            </a:xfrm>
            <a:prstGeom prst="rect">
              <a:avLst/>
            </a:prstGeom>
            <a:ln w="25400" cap="flat">
              <a:solidFill>
                <a:srgbClr val="F3F7F5"/>
              </a:solidFill>
              <a:prstDash val="solid"/>
              <a:miter lim="400000"/>
            </a:ln>
            <a:effectLst>
              <a:outerShdw sx="100000" sy="100000" kx="0" ky="0" algn="b" rotWithShape="0" blurRad="50800" dist="25400" dir="3600000">
                <a:srgbClr val="000000">
                  <a:alpha val="70000"/>
                </a:srgbClr>
              </a:outerShdw>
            </a:effectLst>
          </p:spPr>
        </p:pic>
        <p:sp>
          <p:nvSpPr>
            <p:cNvPr id="257" name="The first emission line in a GRB spectrum"/>
            <p:cNvSpPr txBox="1"/>
            <p:nvPr/>
          </p:nvSpPr>
          <p:spPr>
            <a:xfrm>
              <a:off x="35149" y="31750"/>
              <a:ext cx="22319802" cy="1181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b="1" i="0" spc="75" sz="7500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pPr/>
              <a:r>
                <a:t>The first emission line in a GRB spectrum</a:t>
              </a:r>
            </a:p>
          </p:txBody>
        </p:sp>
      </p:grpSp>
      <p:pic>
        <p:nvPicPr>
          <p:cNvPr id="259" name="Screenshot 2023-10-18 at 15.52.44.png" descr="Screenshot 2023-10-18 at 15.52.4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30340" y="2192491"/>
            <a:ext cx="15813915" cy="9979465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Akaike Information Criterion (AIC) confirms the presence of the line with   and   in the [280-300 s] and [300-320 s] time-intervals, respectively"/>
          <p:cNvSpPr txBox="1"/>
          <p:nvPr/>
        </p:nvSpPr>
        <p:spPr>
          <a:xfrm>
            <a:off x="15747513" y="2820039"/>
            <a:ext cx="8169344" cy="1936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599" indent="-228599">
              <a:buSzPct val="100000"/>
              <a:buChar char="•"/>
              <a:defRPr i="0" spc="29" sz="3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 Akaike Information Criterion (AIC) confirms the presence of the line with </a:t>
            </a:r>
            <a14:m>
              <m:oMath>
                <m:r>
                  <a:rPr xmlns:a="http://schemas.openxmlformats.org/drawingml/2006/main" sz="30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6.6</m:t>
                </m:r>
                <m:r>
                  <a:rPr xmlns:a="http://schemas.openxmlformats.org/drawingml/2006/main" sz="30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σ</m:t>
                </m:r>
              </m:oMath>
            </a14:m>
            <a:r>
              <a:t> and </a:t>
            </a:r>
            <a14:m>
              <m:oMath>
                <m:r>
                  <a:rPr xmlns:a="http://schemas.openxmlformats.org/drawingml/2006/main" sz="30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11.6</m:t>
                </m:r>
                <m:r>
                  <a:rPr xmlns:a="http://schemas.openxmlformats.org/drawingml/2006/main" sz="30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σ</m:t>
                </m:r>
              </m:oMath>
            </a14:m>
            <a:r>
              <a:t> in the [280-300 s] and [300-320 s] time-intervals, respectively </a:t>
            </a:r>
          </a:p>
        </p:txBody>
      </p:sp>
      <p:sp>
        <p:nvSpPr>
          <p:cNvPr id="261" name="Both the line peak energy   and peak luminosity   are decreasing over time. Instead, the width does not show any trend."/>
          <p:cNvSpPr txBox="1"/>
          <p:nvPr/>
        </p:nvSpPr>
        <p:spPr>
          <a:xfrm>
            <a:off x="15747513" y="6140472"/>
            <a:ext cx="8169344" cy="2083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599" indent="-228599">
              <a:buSzPct val="100000"/>
              <a:buChar char="•"/>
              <a:defRPr i="0" spc="29" sz="3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 Both the line peak energy </a:t>
            </a:r>
            <a14:m>
              <m:oMath>
                <m:sSub>
                  <m:e>
                    <m:r>
                      <a:rPr xmlns:a="http://schemas.openxmlformats.org/drawingml/2006/main"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</m:t>
                    </m:r>
                  </m:e>
                  <m:sub>
                    <m:r>
                      <a:rPr xmlns:a="http://schemas.openxmlformats.org/drawingml/2006/main"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p</m:t>
                    </m:r>
                    <m:r>
                      <a:rPr xmlns:a="http://schemas.openxmlformats.org/drawingml/2006/main"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</m:t>
                    </m:r>
                    <m:r>
                      <a:rPr xmlns:a="http://schemas.openxmlformats.org/drawingml/2006/main"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xmlns:a="http://schemas.openxmlformats.org/drawingml/2006/main"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k</m:t>
                    </m:r>
                  </m:sub>
                </m:sSub>
              </m:oMath>
            </a14:m>
            <a:r>
              <a:t> and peak luminosity </a:t>
            </a:r>
            <a14:m>
              <m:oMath>
                <m:sSub>
                  <m:e>
                    <m:r>
                      <a:rPr xmlns:a="http://schemas.openxmlformats.org/drawingml/2006/main"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L</m:t>
                    </m:r>
                  </m:e>
                  <m:sub>
                    <m:r>
                      <a:rPr xmlns:a="http://schemas.openxmlformats.org/drawingml/2006/main"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p</m:t>
                    </m:r>
                    <m:r>
                      <a:rPr xmlns:a="http://schemas.openxmlformats.org/drawingml/2006/main"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</m:t>
                    </m:r>
                    <m:r>
                      <a:rPr xmlns:a="http://schemas.openxmlformats.org/drawingml/2006/main"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xmlns:a="http://schemas.openxmlformats.org/drawingml/2006/main"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k</m:t>
                    </m:r>
                  </m:sub>
                </m:sSub>
              </m:oMath>
            </a14:m>
            <a:r>
              <a:t> are decreasing over time. Instead, the width does not show any trend.</a:t>
            </a:r>
          </a:p>
        </p:txBody>
      </p:sp>
      <p:sp>
        <p:nvSpPr>
          <p:cNvPr id="262" name="Text"/>
          <p:cNvSpPr txBox="1"/>
          <p:nvPr/>
        </p:nvSpPr>
        <p:spPr>
          <a:xfrm>
            <a:off x="15913134" y="9139120"/>
            <a:ext cx="7838102" cy="777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i="0" spc="38" sz="3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3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b>
                      <m:r>
                        <a:rPr xmlns:a="http://schemas.openxmlformats.org/drawingml/2006/main" sz="3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xmlns:a="http://schemas.openxmlformats.org/drawingml/2006/main" sz="3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xmlns:a="http://schemas.openxmlformats.org/drawingml/2006/main" sz="3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xmlns:a="http://schemas.openxmlformats.org/drawingml/2006/main" sz="3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</m:sub>
                  </m:sSub>
                  <m:r>
                    <a:rPr xmlns:a="http://schemas.openxmlformats.org/drawingml/2006/main" sz="3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[</m:t>
                  </m:r>
                  <m:r>
                    <m:rPr>
                      <m:sty m:val="p"/>
                    </m:rPr>
                    <a:rPr xmlns:a="http://schemas.openxmlformats.org/drawingml/2006/main" sz="3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MeV</m:t>
                  </m:r>
                  <m:r>
                    <a:rPr xmlns:a="http://schemas.openxmlformats.org/drawingml/2006/main" sz="3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]</m:t>
                  </m:r>
                  <m:r>
                    <a:rPr xmlns:a="http://schemas.openxmlformats.org/drawingml/2006/main" sz="3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:</m:t>
                  </m:r>
                  <m:r>
                    <a:rPr xmlns:a="http://schemas.openxmlformats.org/drawingml/2006/main" sz="3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12.56</m:t>
                  </m:r>
                  <m:r>
                    <a:rPr xmlns:a="http://schemas.openxmlformats.org/drawingml/2006/main" sz="3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±</m:t>
                  </m:r>
                  <m:r>
                    <a:rPr xmlns:a="http://schemas.openxmlformats.org/drawingml/2006/main" sz="3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0.03</m:t>
                  </m:r>
                  <m:r>
                    <a:rPr xmlns:a="http://schemas.openxmlformats.org/drawingml/2006/main" sz="3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→</m:t>
                  </m:r>
                  <m:sSubSup>
                    <m:e>
                      <m:r>
                        <a:rPr xmlns:a="http://schemas.openxmlformats.org/drawingml/2006/main" sz="3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6.12</m:t>
                      </m:r>
                    </m:e>
                    <m:sub>
                      <m:r>
                        <a:rPr xmlns:a="http://schemas.openxmlformats.org/drawingml/2006/main" sz="3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a:rPr xmlns:a="http://schemas.openxmlformats.org/drawingml/2006/main" sz="3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0.59</m:t>
                      </m:r>
                    </m:sub>
                    <m:sup>
                      <m:r>
                        <a:rPr xmlns:a="http://schemas.openxmlformats.org/drawingml/2006/main" sz="3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xmlns:a="http://schemas.openxmlformats.org/drawingml/2006/main" sz="3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0.74</m:t>
                      </m:r>
                    </m:sup>
                  </m:sSubSup>
                </m:oMath>
              </m:oMathPara>
            </a14:m>
          </a:p>
        </p:txBody>
      </p:sp>
      <p:sp>
        <p:nvSpPr>
          <p:cNvPr id="263" name="Text"/>
          <p:cNvSpPr txBox="1"/>
          <p:nvPr/>
        </p:nvSpPr>
        <p:spPr>
          <a:xfrm>
            <a:off x="15504412" y="10267507"/>
            <a:ext cx="8655546" cy="617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i="0" spc="29" sz="2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2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</m:t>
                      </m:r>
                    </m:e>
                    <m:sub>
                      <m:r>
                        <a:rPr xmlns:a="http://schemas.openxmlformats.org/drawingml/2006/main" sz="2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xmlns:a="http://schemas.openxmlformats.org/drawingml/2006/main" sz="2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xmlns:a="http://schemas.openxmlformats.org/drawingml/2006/main" sz="2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xmlns:a="http://schemas.openxmlformats.org/drawingml/2006/main" sz="2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</m:sub>
                  </m:sSub>
                  <m:r>
                    <a:rPr xmlns:a="http://schemas.openxmlformats.org/drawingml/2006/main" sz="29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[</m:t>
                  </m:r>
                  <m:r>
                    <m:rPr>
                      <m:sty m:val="p"/>
                    </m:rPr>
                    <a:rPr xmlns:a="http://schemas.openxmlformats.org/drawingml/2006/main" sz="29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erg</m:t>
                  </m:r>
                  <m:r>
                    <a:rPr xmlns:a="http://schemas.openxmlformats.org/drawingml/2006/main" sz="29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/</m:t>
                  </m:r>
                  <m:r>
                    <m:rPr>
                      <m:sty m:val="p"/>
                    </m:rPr>
                    <a:rPr xmlns:a="http://schemas.openxmlformats.org/drawingml/2006/main" sz="29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s</m:t>
                  </m:r>
                  <m:r>
                    <a:rPr xmlns:a="http://schemas.openxmlformats.org/drawingml/2006/main" sz="29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]</m:t>
                  </m:r>
                  <m:r>
                    <a:rPr xmlns:a="http://schemas.openxmlformats.org/drawingml/2006/main" sz="29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:</m:t>
                  </m:r>
                  <m:r>
                    <a:rPr xmlns:a="http://schemas.openxmlformats.org/drawingml/2006/main" sz="29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29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1.12</m:t>
                  </m:r>
                  <m:r>
                    <a:rPr xmlns:a="http://schemas.openxmlformats.org/drawingml/2006/main" sz="29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±</m:t>
                  </m:r>
                  <m:r>
                    <a:rPr xmlns:a="http://schemas.openxmlformats.org/drawingml/2006/main" sz="29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0.20</m:t>
                  </m:r>
                  <m:r>
                    <a:rPr xmlns:a="http://schemas.openxmlformats.org/drawingml/2006/main" sz="29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29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×</m:t>
                  </m:r>
                  <m:sSup>
                    <m:e>
                      <m:r>
                        <a:rPr xmlns:a="http://schemas.openxmlformats.org/drawingml/2006/main" sz="2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</m:e>
                    <m:sup>
                      <m:r>
                        <a:rPr xmlns:a="http://schemas.openxmlformats.org/drawingml/2006/main" sz="2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50</m:t>
                      </m:r>
                    </m:sup>
                  </m:sSup>
                  <m:r>
                    <a:rPr xmlns:a="http://schemas.openxmlformats.org/drawingml/2006/main" sz="29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→</m:t>
                  </m:r>
                  <m:r>
                    <a:rPr xmlns:a="http://schemas.openxmlformats.org/drawingml/2006/main" sz="29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29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2.1</m:t>
                  </m:r>
                  <m:r>
                    <a:rPr xmlns:a="http://schemas.openxmlformats.org/drawingml/2006/main" sz="29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±</m:t>
                  </m:r>
                  <m:r>
                    <a:rPr xmlns:a="http://schemas.openxmlformats.org/drawingml/2006/main" sz="29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0.10</m:t>
                  </m:r>
                  <m:r>
                    <a:rPr xmlns:a="http://schemas.openxmlformats.org/drawingml/2006/main" sz="29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29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×</m:t>
                  </m:r>
                  <m:sSup>
                    <m:e>
                      <m:r>
                        <a:rPr xmlns:a="http://schemas.openxmlformats.org/drawingml/2006/main" sz="2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</m:e>
                    <m:sup>
                      <m:r>
                        <a:rPr xmlns:a="http://schemas.openxmlformats.org/drawingml/2006/main" sz="2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49</m:t>
                      </m:r>
                    </m:sup>
                  </m:sSup>
                </m:oMath>
              </m:oMathPara>
            </a14:m>
          </a:p>
        </p:txBody>
      </p:sp>
      <p:sp>
        <p:nvSpPr>
          <p:cNvPr id="264" name="Ravasio M.E., Salafia O.S., Oganesyan G., Mei A. et al. 2023"/>
          <p:cNvSpPr txBox="1"/>
          <p:nvPr/>
        </p:nvSpPr>
        <p:spPr>
          <a:xfrm>
            <a:off x="840297" y="1941758"/>
            <a:ext cx="979872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>
              <a:defRPr i="0" spc="24"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Ravasio M.E., Salafia O.S., Oganesyan G., </a:t>
            </a:r>
            <a:r>
              <a:rPr b="1"/>
              <a:t>Mei A.</a:t>
            </a:r>
            <a:r>
              <a:t> et al. 2023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8" name="Group"/>
          <p:cNvGrpSpPr/>
          <p:nvPr/>
        </p:nvGrpSpPr>
        <p:grpSpPr>
          <a:xfrm>
            <a:off x="13167994" y="5665785"/>
            <a:ext cx="8727178" cy="6545384"/>
            <a:chOff x="0" y="0"/>
            <a:chExt cx="8727177" cy="6545383"/>
          </a:xfrm>
        </p:grpSpPr>
        <p:pic>
          <p:nvPicPr>
            <p:cNvPr id="266" name="bn210619532_spectrum.pdf" descr="bn210619532_spectrum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8727178" cy="65453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7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flipH="1">
              <a:off x="2531639" y="4457043"/>
              <a:ext cx="2927451" cy="11908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69" name="Screenshot 2023-10-20 at 11.20.29.png" descr="Screenshot 2023-10-20 at 11.20.2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2548" y="5665785"/>
            <a:ext cx="9366249" cy="6545384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273" name="Group"/>
          <p:cNvGrpSpPr/>
          <p:nvPr/>
        </p:nvGrpSpPr>
        <p:grpSpPr>
          <a:xfrm>
            <a:off x="996950" y="191247"/>
            <a:ext cx="22390100" cy="1244601"/>
            <a:chOff x="0" y="0"/>
            <a:chExt cx="22390100" cy="1244600"/>
          </a:xfrm>
        </p:grpSpPr>
        <p:pic>
          <p:nvPicPr>
            <p:cNvPr id="271" name="smoke.jpeg" descr="smoke.jpeg"/>
            <p:cNvPicPr>
              <a:picLocks noChangeAspect="0"/>
            </p:cNvPicPr>
            <p:nvPr/>
          </p:nvPicPr>
          <p:blipFill>
            <a:blip r:embed="rId5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22390100" cy="1244600"/>
            </a:xfrm>
            <a:prstGeom prst="rect">
              <a:avLst/>
            </a:prstGeom>
            <a:ln w="25400" cap="flat">
              <a:solidFill>
                <a:srgbClr val="F3F7F5"/>
              </a:solidFill>
              <a:prstDash val="solid"/>
              <a:miter lim="400000"/>
            </a:ln>
            <a:effectLst>
              <a:outerShdw sx="100000" sy="100000" kx="0" ky="0" algn="b" rotWithShape="0" blurRad="50800" dist="25400" dir="3600000">
                <a:srgbClr val="000000">
                  <a:alpha val="70000"/>
                </a:srgbClr>
              </a:outerShdw>
            </a:effectLst>
          </p:spPr>
        </p:pic>
        <p:sp>
          <p:nvSpPr>
            <p:cNvPr id="272" name="Looking for the line in other GRBs"/>
            <p:cNvSpPr txBox="1"/>
            <p:nvPr/>
          </p:nvSpPr>
          <p:spPr>
            <a:xfrm>
              <a:off x="35149" y="31750"/>
              <a:ext cx="22319802" cy="1181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b="1" i="0" spc="75" sz="7500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pPr/>
              <a:r>
                <a:t>Looking for the line in other GRBs</a:t>
              </a:r>
            </a:p>
          </p:txBody>
        </p:sp>
      </p:grpSp>
      <p:sp>
        <p:nvSpPr>
          <p:cNvPr id="274" name="We looked for the presence of a MeV line in a sample of 6 GRBs:"/>
          <p:cNvSpPr txBox="1"/>
          <p:nvPr/>
        </p:nvSpPr>
        <p:spPr>
          <a:xfrm>
            <a:off x="5627050" y="2031008"/>
            <a:ext cx="13129900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599" indent="-228599">
              <a:buSzPct val="100000"/>
              <a:buChar char="•"/>
              <a:defRPr i="0" spc="29" sz="3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 We looked for the presence of a MeV line in a sample of 6 GRBs:</a:t>
            </a:r>
          </a:p>
        </p:txBody>
      </p:sp>
      <p:grpSp>
        <p:nvGrpSpPr>
          <p:cNvPr id="278" name="Group"/>
          <p:cNvGrpSpPr/>
          <p:nvPr/>
        </p:nvGrpSpPr>
        <p:grpSpPr>
          <a:xfrm>
            <a:off x="1425553" y="3184969"/>
            <a:ext cx="8301056" cy="2463342"/>
            <a:chOff x="0" y="0"/>
            <a:chExt cx="8301055" cy="2463341"/>
          </a:xfrm>
        </p:grpSpPr>
        <p:sp>
          <p:nvSpPr>
            <p:cNvPr id="275" name="GRB 230307A…"/>
            <p:cNvSpPr txBox="1"/>
            <p:nvPr/>
          </p:nvSpPr>
          <p:spPr>
            <a:xfrm>
              <a:off x="0" y="482141"/>
              <a:ext cx="3057853" cy="1981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i="0" spc="29" sz="3000">
                  <a:solidFill>
                    <a:srgbClr val="D21C4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GRB 230307A</a:t>
              </a:r>
            </a:p>
            <a:p>
              <a:pPr>
                <a:defRPr i="0" spc="29" sz="3000">
                  <a:solidFill>
                    <a:srgbClr val="D21C4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GRB 130427A</a:t>
              </a:r>
            </a:p>
            <a:p>
              <a:pPr>
                <a:defRPr i="0" spc="29" sz="3000">
                  <a:solidFill>
                    <a:srgbClr val="D21C4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GRB 160625B</a:t>
              </a:r>
            </a:p>
          </p:txBody>
        </p:sp>
        <p:sp>
          <p:nvSpPr>
            <p:cNvPr id="276" name="}"/>
            <p:cNvSpPr txBox="1"/>
            <p:nvPr/>
          </p:nvSpPr>
          <p:spPr>
            <a:xfrm>
              <a:off x="3055312" y="0"/>
              <a:ext cx="1676819" cy="2413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i="0" spc="150" sz="150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}</a:t>
              </a:r>
            </a:p>
          </p:txBody>
        </p:sp>
        <p:sp>
          <p:nvSpPr>
            <p:cNvPr id="277" name="Brightest GRBs"/>
            <p:cNvSpPr txBox="1"/>
            <p:nvPr/>
          </p:nvSpPr>
          <p:spPr>
            <a:xfrm>
              <a:off x="4677477" y="1193341"/>
              <a:ext cx="3623579" cy="558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 i="0" spc="29" sz="3000" u="sng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Brightest GRBs</a:t>
              </a:r>
            </a:p>
          </p:txBody>
        </p:sp>
      </p:grpSp>
      <p:grpSp>
        <p:nvGrpSpPr>
          <p:cNvPr id="282" name="Group"/>
          <p:cNvGrpSpPr/>
          <p:nvPr/>
        </p:nvGrpSpPr>
        <p:grpSpPr>
          <a:xfrm>
            <a:off x="12711319" y="3208199"/>
            <a:ext cx="9899768" cy="2416882"/>
            <a:chOff x="0" y="0"/>
            <a:chExt cx="9899766" cy="2416881"/>
          </a:xfrm>
        </p:grpSpPr>
        <p:sp>
          <p:nvSpPr>
            <p:cNvPr id="279" name="}"/>
            <p:cNvSpPr txBox="1"/>
            <p:nvPr/>
          </p:nvSpPr>
          <p:spPr>
            <a:xfrm>
              <a:off x="3055312" y="0"/>
              <a:ext cx="1676819" cy="2413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i="0" spc="150" sz="150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}</a:t>
              </a:r>
            </a:p>
          </p:txBody>
        </p:sp>
        <p:sp>
          <p:nvSpPr>
            <p:cNvPr id="280" name="Best BGO viewing angle"/>
            <p:cNvSpPr txBox="1"/>
            <p:nvPr/>
          </p:nvSpPr>
          <p:spPr>
            <a:xfrm>
              <a:off x="4364989" y="778299"/>
              <a:ext cx="5534778" cy="12959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ctr">
                <a:defRPr b="1" i="0" spc="29" sz="3000" u="sng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Best BGO viewing angle</a:t>
              </a:r>
            </a:p>
            <a:p>
              <a:pPr algn="ctr">
                <a:defRPr i="0" spc="29" sz="30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14:m>
                <m:oMathPara>
                  <m:oMathParaPr>
                    <m:jc m:val="center"/>
                  </m:oMathParaPr>
                  <m:oMath>
                    <m:sSub>
                      <m:e>
                        <m:r>
                          <a:rPr xmlns:a="http://schemas.openxmlformats.org/drawingml/2006/main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xmlns:a="http://schemas.openxmlformats.org/drawingml/2006/main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  <m:r>
                          <a:rPr xmlns:a="http://schemas.openxmlformats.org/drawingml/2006/main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G</m:t>
                        </m:r>
                        <m:r>
                          <a:rPr xmlns:a="http://schemas.openxmlformats.org/drawingml/2006/main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O</m:t>
                        </m:r>
                      </m:sub>
                    </m:sSub>
                    <m:r>
                      <a:rPr xmlns:a="http://schemas.openxmlformats.org/drawingml/2006/main"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≲</m:t>
                    </m:r>
                    <m:sSup>
                      <m:e>
                        <m:r>
                          <a:rPr xmlns:a="http://schemas.openxmlformats.org/drawingml/2006/main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40</m:t>
                        </m:r>
                      </m:e>
                      <m:sup>
                        <m:r>
                          <a:rPr xmlns:a="http://schemas.openxmlformats.org/drawingml/2006/main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m:oMathPara>
              </a14:m>
            </a:p>
          </p:txBody>
        </p:sp>
        <p:sp>
          <p:nvSpPr>
            <p:cNvPr id="281" name="GRB 170409A…"/>
            <p:cNvSpPr txBox="1"/>
            <p:nvPr/>
          </p:nvSpPr>
          <p:spPr>
            <a:xfrm>
              <a:off x="0" y="435681"/>
              <a:ext cx="3057853" cy="1981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i="0" spc="29" sz="3000">
                  <a:solidFill>
                    <a:srgbClr val="38A0CB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GRB 170409A</a:t>
              </a:r>
            </a:p>
            <a:p>
              <a:pPr>
                <a:defRPr i="0" spc="29" sz="3000">
                  <a:solidFill>
                    <a:srgbClr val="38A0CB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GRB 171227A</a:t>
              </a:r>
            </a:p>
            <a:p>
              <a:pPr>
                <a:defRPr i="0" spc="29" sz="3000">
                  <a:solidFill>
                    <a:srgbClr val="38A0CB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GRB 130606B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287" name="Group"/>
          <p:cNvGrpSpPr/>
          <p:nvPr/>
        </p:nvGrpSpPr>
        <p:grpSpPr>
          <a:xfrm>
            <a:off x="996950" y="191247"/>
            <a:ext cx="22390100" cy="1244601"/>
            <a:chOff x="0" y="0"/>
            <a:chExt cx="22390100" cy="1244600"/>
          </a:xfrm>
        </p:grpSpPr>
        <p:pic>
          <p:nvPicPr>
            <p:cNvPr id="285" name="smoke.jpeg" descr="smoke.jpeg"/>
            <p:cNvPicPr>
              <a:picLocks noChangeAspect="0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22390100" cy="1244600"/>
            </a:xfrm>
            <a:prstGeom prst="rect">
              <a:avLst/>
            </a:prstGeom>
            <a:ln w="25400" cap="flat">
              <a:solidFill>
                <a:srgbClr val="F3F7F5"/>
              </a:solidFill>
              <a:prstDash val="solid"/>
              <a:miter lim="400000"/>
            </a:ln>
            <a:effectLst>
              <a:outerShdw sx="100000" sy="100000" kx="0" ky="0" algn="b" rotWithShape="0" blurRad="50800" dist="25400" dir="3600000">
                <a:srgbClr val="000000">
                  <a:alpha val="70000"/>
                </a:srgbClr>
              </a:outerShdw>
            </a:effectLst>
          </p:spPr>
        </p:pic>
        <p:sp>
          <p:nvSpPr>
            <p:cNvPr id="286" name="Looking for the line in other GRBs"/>
            <p:cNvSpPr txBox="1"/>
            <p:nvPr/>
          </p:nvSpPr>
          <p:spPr>
            <a:xfrm>
              <a:off x="35149" y="31750"/>
              <a:ext cx="22319802" cy="1181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b="1" i="0" spc="75" sz="7500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pPr/>
              <a:r>
                <a:t>Looking for the line in other GRBs</a:t>
              </a:r>
            </a:p>
          </p:txBody>
        </p:sp>
      </p:grpSp>
      <p:sp>
        <p:nvSpPr>
          <p:cNvPr id="288" name="We looked for the presence of a MeV line    in a sample of 6 GRBs:"/>
          <p:cNvSpPr txBox="1"/>
          <p:nvPr/>
        </p:nvSpPr>
        <p:spPr>
          <a:xfrm>
            <a:off x="13780718" y="3147038"/>
            <a:ext cx="8717219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599" indent="-228599">
              <a:buSzPct val="100000"/>
              <a:buChar char="•"/>
              <a:defRPr i="0" spc="29" sz="3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 We looked for the presence of a MeV line    in a sample of 6 GRBs:</a:t>
            </a:r>
          </a:p>
        </p:txBody>
      </p:sp>
      <p:grpSp>
        <p:nvGrpSpPr>
          <p:cNvPr id="292" name="Group"/>
          <p:cNvGrpSpPr/>
          <p:nvPr/>
        </p:nvGrpSpPr>
        <p:grpSpPr>
          <a:xfrm>
            <a:off x="14159208" y="5118472"/>
            <a:ext cx="8301057" cy="2463342"/>
            <a:chOff x="0" y="0"/>
            <a:chExt cx="8301055" cy="2463341"/>
          </a:xfrm>
        </p:grpSpPr>
        <p:sp>
          <p:nvSpPr>
            <p:cNvPr id="289" name="GRB 230307A…"/>
            <p:cNvSpPr txBox="1"/>
            <p:nvPr/>
          </p:nvSpPr>
          <p:spPr>
            <a:xfrm>
              <a:off x="0" y="482141"/>
              <a:ext cx="3057853" cy="1981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i="0" spc="29" sz="3000">
                  <a:solidFill>
                    <a:srgbClr val="D21C4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GRB 230307A</a:t>
              </a:r>
            </a:p>
            <a:p>
              <a:pPr>
                <a:defRPr i="0" spc="29" sz="3000">
                  <a:solidFill>
                    <a:srgbClr val="D21C4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GRB 130427A</a:t>
              </a:r>
            </a:p>
            <a:p>
              <a:pPr>
                <a:defRPr i="0" spc="29" sz="3000">
                  <a:solidFill>
                    <a:srgbClr val="D21C4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GRB 160625B</a:t>
              </a:r>
            </a:p>
          </p:txBody>
        </p:sp>
        <p:sp>
          <p:nvSpPr>
            <p:cNvPr id="290" name="}"/>
            <p:cNvSpPr txBox="1"/>
            <p:nvPr/>
          </p:nvSpPr>
          <p:spPr>
            <a:xfrm>
              <a:off x="3055312" y="0"/>
              <a:ext cx="1676819" cy="2413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i="0" spc="150" sz="150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}</a:t>
              </a:r>
            </a:p>
          </p:txBody>
        </p:sp>
        <p:sp>
          <p:nvSpPr>
            <p:cNvPr id="291" name="Brightest GRBs"/>
            <p:cNvSpPr txBox="1"/>
            <p:nvPr/>
          </p:nvSpPr>
          <p:spPr>
            <a:xfrm>
              <a:off x="4677477" y="1193341"/>
              <a:ext cx="3623579" cy="558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 i="0" spc="29" sz="3000" u="sng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Brightest GRBs</a:t>
              </a:r>
            </a:p>
          </p:txBody>
        </p:sp>
      </p:grpSp>
      <p:grpSp>
        <p:nvGrpSpPr>
          <p:cNvPr id="296" name="Group"/>
          <p:cNvGrpSpPr/>
          <p:nvPr/>
        </p:nvGrpSpPr>
        <p:grpSpPr>
          <a:xfrm>
            <a:off x="14061147" y="9371366"/>
            <a:ext cx="9899768" cy="2416883"/>
            <a:chOff x="0" y="0"/>
            <a:chExt cx="9899766" cy="2416881"/>
          </a:xfrm>
        </p:grpSpPr>
        <p:sp>
          <p:nvSpPr>
            <p:cNvPr id="293" name="}"/>
            <p:cNvSpPr txBox="1"/>
            <p:nvPr/>
          </p:nvSpPr>
          <p:spPr>
            <a:xfrm>
              <a:off x="3055312" y="0"/>
              <a:ext cx="1676819" cy="2413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i="0" spc="150" sz="150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}</a:t>
              </a:r>
            </a:p>
          </p:txBody>
        </p:sp>
        <p:sp>
          <p:nvSpPr>
            <p:cNvPr id="294" name="Best BGO viewing angle"/>
            <p:cNvSpPr txBox="1"/>
            <p:nvPr/>
          </p:nvSpPr>
          <p:spPr>
            <a:xfrm>
              <a:off x="4364989" y="778299"/>
              <a:ext cx="5534778" cy="12959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ctr">
                <a:defRPr b="1" i="0" spc="29" sz="3000" u="sng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Best BGO viewing angle</a:t>
              </a:r>
            </a:p>
            <a:p>
              <a:pPr algn="ctr">
                <a:defRPr i="0" spc="29" sz="30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14:m>
                <m:oMathPara>
                  <m:oMathParaPr>
                    <m:jc m:val="center"/>
                  </m:oMathParaPr>
                  <m:oMath>
                    <m:sSub>
                      <m:e>
                        <m:r>
                          <a:rPr xmlns:a="http://schemas.openxmlformats.org/drawingml/2006/main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xmlns:a="http://schemas.openxmlformats.org/drawingml/2006/main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  <m:r>
                          <a:rPr xmlns:a="http://schemas.openxmlformats.org/drawingml/2006/main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G</m:t>
                        </m:r>
                        <m:r>
                          <a:rPr xmlns:a="http://schemas.openxmlformats.org/drawingml/2006/main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O</m:t>
                        </m:r>
                      </m:sub>
                    </m:sSub>
                    <m:r>
                      <a:rPr xmlns:a="http://schemas.openxmlformats.org/drawingml/2006/main"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≲</m:t>
                    </m:r>
                    <m:sSup>
                      <m:e>
                        <m:r>
                          <a:rPr xmlns:a="http://schemas.openxmlformats.org/drawingml/2006/main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40</m:t>
                        </m:r>
                      </m:e>
                      <m:sup>
                        <m:r>
                          <a:rPr xmlns:a="http://schemas.openxmlformats.org/drawingml/2006/main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m:oMathPara>
              </a14:m>
            </a:p>
          </p:txBody>
        </p:sp>
        <p:sp>
          <p:nvSpPr>
            <p:cNvPr id="295" name="GRB 170409A…"/>
            <p:cNvSpPr txBox="1"/>
            <p:nvPr/>
          </p:nvSpPr>
          <p:spPr>
            <a:xfrm>
              <a:off x="0" y="435681"/>
              <a:ext cx="3057853" cy="1981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i="0" spc="29" sz="3000">
                  <a:solidFill>
                    <a:srgbClr val="38A0CB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GRB 170409A</a:t>
              </a:r>
            </a:p>
            <a:p>
              <a:pPr>
                <a:defRPr i="0" spc="29" sz="3000">
                  <a:solidFill>
                    <a:srgbClr val="38A0CB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GRB 171227A</a:t>
              </a:r>
            </a:p>
            <a:p>
              <a:pPr>
                <a:defRPr i="0" spc="29" sz="3000">
                  <a:solidFill>
                    <a:srgbClr val="38A0CB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GRB 130606B</a:t>
              </a:r>
            </a:p>
          </p:txBody>
        </p:sp>
      </p:grpSp>
      <p:pic>
        <p:nvPicPr>
          <p:cNvPr id="29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7024" y="1769832"/>
            <a:ext cx="11400399" cy="10986674"/>
          </a:xfrm>
          <a:prstGeom prst="rect">
            <a:avLst/>
          </a:prstGeom>
          <a:ln w="12700">
            <a:miter lim="400000"/>
          </a:ln>
        </p:spPr>
      </p:pic>
      <p:sp>
        <p:nvSpPr>
          <p:cNvPr id="298" name="Shape"/>
          <p:cNvSpPr/>
          <p:nvPr/>
        </p:nvSpPr>
        <p:spPr>
          <a:xfrm>
            <a:off x="14171396" y="9780902"/>
            <a:ext cx="3092714" cy="5988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400" y="0"/>
                </a:moveTo>
                <a:cubicBezTo>
                  <a:pt x="2418" y="0"/>
                  <a:pt x="0" y="4835"/>
                  <a:pt x="0" y="10800"/>
                </a:cubicBezTo>
                <a:cubicBezTo>
                  <a:pt x="0" y="16765"/>
                  <a:pt x="2418" y="21600"/>
                  <a:pt x="5400" y="21600"/>
                </a:cubicBezTo>
                <a:lnTo>
                  <a:pt x="16200" y="21600"/>
                </a:lnTo>
                <a:cubicBezTo>
                  <a:pt x="19182" y="21600"/>
                  <a:pt x="21600" y="16765"/>
                  <a:pt x="21600" y="10800"/>
                </a:cubicBezTo>
                <a:cubicBezTo>
                  <a:pt x="21600" y="4835"/>
                  <a:pt x="19182" y="0"/>
                  <a:pt x="16200" y="0"/>
                </a:cubicBezTo>
                <a:lnTo>
                  <a:pt x="5400" y="0"/>
                </a:lnTo>
                <a:close/>
              </a:path>
            </a:pathLst>
          </a:custGeom>
          <a:ln w="63500">
            <a:solidFill>
              <a:srgbClr val="D21C4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i="0" spc="0" sz="350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</a:p>
        </p:txBody>
      </p:sp>
      <p:sp>
        <p:nvSpPr>
          <p:cNvPr id="299" name="Arrow"/>
          <p:cNvSpPr/>
          <p:nvPr/>
        </p:nvSpPr>
        <p:spPr>
          <a:xfrm rot="12832712">
            <a:off x="12093971" y="8813897"/>
            <a:ext cx="1949611" cy="881024"/>
          </a:xfrm>
          <a:prstGeom prst="rightArrow">
            <a:avLst>
              <a:gd name="adj1" fmla="val 32382"/>
              <a:gd name="adj2" fmla="val 53538"/>
            </a:avLst>
          </a:prstGeom>
          <a:solidFill>
            <a:srgbClr val="D21C4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i="0" spc="0" sz="350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304" name="Group"/>
          <p:cNvGrpSpPr/>
          <p:nvPr/>
        </p:nvGrpSpPr>
        <p:grpSpPr>
          <a:xfrm>
            <a:off x="996950" y="191247"/>
            <a:ext cx="22390100" cy="1244601"/>
            <a:chOff x="0" y="0"/>
            <a:chExt cx="22390100" cy="1244600"/>
          </a:xfrm>
        </p:grpSpPr>
        <p:pic>
          <p:nvPicPr>
            <p:cNvPr id="302" name="smoke.jpeg" descr="smoke.jpeg"/>
            <p:cNvPicPr>
              <a:picLocks noChangeAspect="0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22390100" cy="1244600"/>
            </a:xfrm>
            <a:prstGeom prst="rect">
              <a:avLst/>
            </a:prstGeom>
            <a:ln w="25400" cap="flat">
              <a:solidFill>
                <a:srgbClr val="F3F7F5"/>
              </a:solidFill>
              <a:prstDash val="solid"/>
              <a:miter lim="400000"/>
            </a:ln>
            <a:effectLst>
              <a:outerShdw sx="100000" sy="100000" kx="0" ky="0" algn="b" rotWithShape="0" blurRad="50800" dist="25400" dir="3600000">
                <a:srgbClr val="000000">
                  <a:alpha val="70000"/>
                </a:srgbClr>
              </a:outerShdw>
            </a:effectLst>
          </p:spPr>
        </p:pic>
        <p:sp>
          <p:nvSpPr>
            <p:cNvPr id="303" name="What can produce a MeV line?"/>
            <p:cNvSpPr txBox="1"/>
            <p:nvPr/>
          </p:nvSpPr>
          <p:spPr>
            <a:xfrm>
              <a:off x="35149" y="31750"/>
              <a:ext cx="22319802" cy="1181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b="1" i="0" spc="75" sz="7500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pPr/>
              <a:r>
                <a:t>What can produce a MeV line?</a:t>
              </a:r>
            </a:p>
          </p:txBody>
        </p:sp>
      </p:grpSp>
      <p:sp>
        <p:nvSpPr>
          <p:cNvPr id="305" name="Instrumental effects?"/>
          <p:cNvSpPr txBox="1"/>
          <p:nvPr/>
        </p:nvSpPr>
        <p:spPr>
          <a:xfrm>
            <a:off x="737758" y="2736012"/>
            <a:ext cx="5842321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>
              <a:buSzPct val="100000"/>
              <a:buChar char="•"/>
              <a:defRPr i="0" spc="38" sz="3800">
                <a:solidFill>
                  <a:srgbClr val="D21C4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Instrumental effects?</a:t>
            </a:r>
          </a:p>
        </p:txBody>
      </p:sp>
      <p:grpSp>
        <p:nvGrpSpPr>
          <p:cNvPr id="309" name="Group"/>
          <p:cNvGrpSpPr/>
          <p:nvPr/>
        </p:nvGrpSpPr>
        <p:grpSpPr>
          <a:xfrm>
            <a:off x="182684" y="3838821"/>
            <a:ext cx="6952469" cy="7710262"/>
            <a:chOff x="0" y="0"/>
            <a:chExt cx="6952467" cy="7710260"/>
          </a:xfrm>
        </p:grpSpPr>
        <p:pic>
          <p:nvPicPr>
            <p:cNvPr id="306" name="pasted-movie.png" descr="pasted-movie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45768" b="0"/>
            <a:stretch>
              <a:fillRect/>
            </a:stretch>
          </p:blipFill>
          <p:spPr>
            <a:xfrm>
              <a:off x="0" y="0"/>
              <a:ext cx="6952468" cy="77102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7" name="Oval"/>
            <p:cNvSpPr/>
            <p:nvPr/>
          </p:nvSpPr>
          <p:spPr>
            <a:xfrm>
              <a:off x="3991782" y="3843891"/>
              <a:ext cx="1739300" cy="1270001"/>
            </a:xfrm>
            <a:prstGeom prst="ellipse">
              <a:avLst/>
            </a:prstGeom>
            <a:noFill/>
            <a:ln w="63500" cap="flat">
              <a:solidFill>
                <a:srgbClr val="D21C4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i="0" spc="0" sz="3500">
                  <a:solidFill>
                    <a:srgbClr val="FFFFFF"/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</a:p>
          </p:txBody>
        </p:sp>
        <p:sp>
          <p:nvSpPr>
            <p:cNvPr id="308" name="Oval"/>
            <p:cNvSpPr/>
            <p:nvPr/>
          </p:nvSpPr>
          <p:spPr>
            <a:xfrm>
              <a:off x="607871" y="5630157"/>
              <a:ext cx="1739300" cy="1270001"/>
            </a:xfrm>
            <a:prstGeom prst="ellipse">
              <a:avLst/>
            </a:prstGeom>
            <a:noFill/>
            <a:ln w="63500" cap="flat">
              <a:solidFill>
                <a:srgbClr val="D21C4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i="0" spc="0" sz="3500">
                  <a:solidFill>
                    <a:srgbClr val="FFFFFF"/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</a:p>
          </p:txBody>
        </p:sp>
      </p:grpSp>
      <p:sp>
        <p:nvSpPr>
          <p:cNvPr id="310" name="Pair-annihilation blue-shifted line?"/>
          <p:cNvSpPr txBox="1"/>
          <p:nvPr/>
        </p:nvSpPr>
        <p:spPr>
          <a:xfrm>
            <a:off x="12771510" y="1743029"/>
            <a:ext cx="9064120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>
              <a:buSzPct val="100000"/>
              <a:buChar char="•"/>
              <a:defRPr i="0" spc="38" sz="3800">
                <a:solidFill>
                  <a:srgbClr val="1564D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 Pair-annihilation blue-shifted line?</a:t>
            </a:r>
          </a:p>
        </p:txBody>
      </p:sp>
      <p:grpSp>
        <p:nvGrpSpPr>
          <p:cNvPr id="367" name="Group"/>
          <p:cNvGrpSpPr/>
          <p:nvPr/>
        </p:nvGrpSpPr>
        <p:grpSpPr>
          <a:xfrm>
            <a:off x="9967517" y="2736012"/>
            <a:ext cx="4212157" cy="4212157"/>
            <a:chOff x="0" y="0"/>
            <a:chExt cx="4212155" cy="4212155"/>
          </a:xfrm>
        </p:grpSpPr>
        <p:sp>
          <p:nvSpPr>
            <p:cNvPr id="311" name="Sunburst"/>
            <p:cNvSpPr/>
            <p:nvPr/>
          </p:nvSpPr>
          <p:spPr>
            <a:xfrm>
              <a:off x="101225" y="92969"/>
              <a:ext cx="4026217" cy="4026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9464" y="4077"/>
                  </a:lnTo>
                  <a:lnTo>
                    <a:pt x="6667" y="824"/>
                  </a:lnTo>
                  <a:lnTo>
                    <a:pt x="6991" y="5101"/>
                  </a:lnTo>
                  <a:lnTo>
                    <a:pt x="3164" y="3164"/>
                  </a:lnTo>
                  <a:lnTo>
                    <a:pt x="5100" y="6993"/>
                  </a:lnTo>
                  <a:lnTo>
                    <a:pt x="822" y="6667"/>
                  </a:lnTo>
                  <a:lnTo>
                    <a:pt x="4077" y="9464"/>
                  </a:lnTo>
                  <a:lnTo>
                    <a:pt x="0" y="10800"/>
                  </a:lnTo>
                  <a:lnTo>
                    <a:pt x="4077" y="12138"/>
                  </a:lnTo>
                  <a:lnTo>
                    <a:pt x="822" y="14934"/>
                  </a:lnTo>
                  <a:lnTo>
                    <a:pt x="5100" y="14609"/>
                  </a:lnTo>
                  <a:lnTo>
                    <a:pt x="3164" y="18438"/>
                  </a:lnTo>
                  <a:lnTo>
                    <a:pt x="6991" y="16500"/>
                  </a:lnTo>
                  <a:lnTo>
                    <a:pt x="6667" y="20778"/>
                  </a:lnTo>
                  <a:lnTo>
                    <a:pt x="9464" y="17525"/>
                  </a:lnTo>
                  <a:lnTo>
                    <a:pt x="10800" y="21600"/>
                  </a:lnTo>
                  <a:lnTo>
                    <a:pt x="12138" y="17525"/>
                  </a:lnTo>
                  <a:lnTo>
                    <a:pt x="14933" y="20778"/>
                  </a:lnTo>
                  <a:lnTo>
                    <a:pt x="14609" y="16500"/>
                  </a:lnTo>
                  <a:lnTo>
                    <a:pt x="18438" y="18438"/>
                  </a:lnTo>
                  <a:lnTo>
                    <a:pt x="16500" y="14609"/>
                  </a:lnTo>
                  <a:lnTo>
                    <a:pt x="20778" y="14934"/>
                  </a:lnTo>
                  <a:lnTo>
                    <a:pt x="17523" y="12138"/>
                  </a:lnTo>
                  <a:lnTo>
                    <a:pt x="21600" y="10800"/>
                  </a:lnTo>
                  <a:lnTo>
                    <a:pt x="17523" y="9464"/>
                  </a:lnTo>
                  <a:lnTo>
                    <a:pt x="20778" y="6667"/>
                  </a:lnTo>
                  <a:lnTo>
                    <a:pt x="16500" y="6993"/>
                  </a:lnTo>
                  <a:lnTo>
                    <a:pt x="18438" y="3164"/>
                  </a:lnTo>
                  <a:lnTo>
                    <a:pt x="14609" y="5101"/>
                  </a:lnTo>
                  <a:lnTo>
                    <a:pt x="14933" y="824"/>
                  </a:lnTo>
                  <a:lnTo>
                    <a:pt x="12138" y="4077"/>
                  </a:lnTo>
                  <a:lnTo>
                    <a:pt x="10800" y="0"/>
                  </a:lnTo>
                  <a:close/>
                  <a:moveTo>
                    <a:pt x="10800" y="5098"/>
                  </a:moveTo>
                  <a:cubicBezTo>
                    <a:pt x="13950" y="5098"/>
                    <a:pt x="16504" y="7650"/>
                    <a:pt x="16504" y="10800"/>
                  </a:cubicBezTo>
                  <a:cubicBezTo>
                    <a:pt x="16504" y="13950"/>
                    <a:pt x="13950" y="16504"/>
                    <a:pt x="10800" y="16504"/>
                  </a:cubicBezTo>
                  <a:cubicBezTo>
                    <a:pt x="7650" y="16504"/>
                    <a:pt x="5096" y="13950"/>
                    <a:pt x="5096" y="10800"/>
                  </a:cubicBezTo>
                  <a:cubicBezTo>
                    <a:pt x="5096" y="7650"/>
                    <a:pt x="7650" y="5098"/>
                    <a:pt x="10800" y="5098"/>
                  </a:cubicBezTo>
                  <a:close/>
                </a:path>
              </a:pathLst>
            </a:custGeom>
            <a:solidFill>
              <a:srgbClr val="FEAE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i="0" spc="0"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12" name="Line"/>
            <p:cNvSpPr/>
            <p:nvPr/>
          </p:nvSpPr>
          <p:spPr>
            <a:xfrm flipV="1">
              <a:off x="1447961" y="1782156"/>
              <a:ext cx="25760" cy="21427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2438338">
                <a:spcBef>
                  <a:spcPts val="0"/>
                </a:spcBef>
                <a:defRPr i="0" spc="0" sz="2400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</a:p>
          </p:txBody>
        </p:sp>
        <p:sp>
          <p:nvSpPr>
            <p:cNvPr id="313" name="Line"/>
            <p:cNvSpPr/>
            <p:nvPr/>
          </p:nvSpPr>
          <p:spPr>
            <a:xfrm flipV="1">
              <a:off x="1481506" y="1532018"/>
              <a:ext cx="23887" cy="198691"/>
            </a:xfrm>
            <a:prstGeom prst="line">
              <a:avLst/>
            </a:prstGeom>
            <a:noFill/>
            <a:ln w="38100" cap="flat">
              <a:solidFill>
                <a:srgbClr val="EE220C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2438338">
                <a:spcBef>
                  <a:spcPts val="0"/>
                </a:spcBef>
                <a:defRPr i="0" spc="0" sz="2400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</a:p>
          </p:txBody>
        </p:sp>
        <p:sp>
          <p:nvSpPr>
            <p:cNvPr id="314" name="Line"/>
            <p:cNvSpPr/>
            <p:nvPr/>
          </p:nvSpPr>
          <p:spPr>
            <a:xfrm flipH="1">
              <a:off x="1242821" y="1766253"/>
              <a:ext cx="201599" cy="11078"/>
            </a:xfrm>
            <a:prstGeom prst="line">
              <a:avLst/>
            </a:prstGeom>
            <a:noFill/>
            <a:ln w="38100" cap="flat">
              <a:solidFill>
                <a:srgbClr val="0076BA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2438338">
                <a:spcBef>
                  <a:spcPts val="0"/>
                </a:spcBef>
                <a:defRPr i="0" spc="0" sz="2400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</a:p>
          </p:txBody>
        </p:sp>
        <p:sp>
          <p:nvSpPr>
            <p:cNvPr id="315" name="Equation"/>
            <p:cNvSpPr txBox="1"/>
            <p:nvPr/>
          </p:nvSpPr>
          <p:spPr>
            <a:xfrm rot="19011304">
              <a:off x="1444280" y="2017527"/>
              <a:ext cx="47893" cy="732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defTabSz="914400" latinLnBrk="1">
                <a:spcBef>
                  <a:spcPts val="0"/>
                </a:spcBef>
                <a:defRPr i="0" spc="0"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γ</m:t>
                    </m:r>
                  </m:oMath>
                </m:oMathPara>
              </a14:m>
              <a:endParaRPr sz="900"/>
            </a:p>
          </p:txBody>
        </p:sp>
        <p:sp>
          <p:nvSpPr>
            <p:cNvPr id="316" name="Equation"/>
            <p:cNvSpPr txBox="1"/>
            <p:nvPr/>
          </p:nvSpPr>
          <p:spPr>
            <a:xfrm rot="19011304">
              <a:off x="1453525" y="1413488"/>
              <a:ext cx="117768" cy="991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defTabSz="914400" latinLnBrk="1">
                <a:spcBef>
                  <a:spcPts val="0"/>
                </a:spcBef>
                <a:defRPr i="0" spc="0"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sSup>
                      <m:e>
                        <m:r>
                          <a:rPr xmlns:a="http://schemas.openxmlformats.org/drawingml/2006/main" sz="900" i="1">
                            <a:solidFill>
                              <a:srgbClr val="ED220B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xmlns:a="http://schemas.openxmlformats.org/drawingml/2006/main" sz="900" i="1">
                            <a:solidFill>
                              <a:srgbClr val="ED220B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m:oMathPara>
              </a14:m>
              <a:endParaRPr sz="900">
                <a:solidFill>
                  <a:srgbClr val="EE220C"/>
                </a:solidFill>
              </a:endParaRPr>
            </a:p>
          </p:txBody>
        </p:sp>
        <p:sp>
          <p:nvSpPr>
            <p:cNvPr id="317" name="Equation"/>
            <p:cNvSpPr txBox="1"/>
            <p:nvPr/>
          </p:nvSpPr>
          <p:spPr>
            <a:xfrm rot="19011304">
              <a:off x="1137026" y="1720584"/>
              <a:ext cx="116244" cy="726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defTabSz="914400" latinLnBrk="1">
                <a:spcBef>
                  <a:spcPts val="0"/>
                </a:spcBef>
                <a:defRPr i="0" spc="0"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sSup>
                      <m:e>
                        <m:r>
                          <a:rPr xmlns:a="http://schemas.openxmlformats.org/drawingml/2006/main" sz="900" i="1">
                            <a:solidFill>
                              <a:srgbClr val="0075B9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xmlns:a="http://schemas.openxmlformats.org/drawingml/2006/main" sz="900" i="1">
                            <a:solidFill>
                              <a:srgbClr val="0075B9"/>
                            </a:solidFill>
                            <a:latin typeface="Cambria Math" panose="02040503050406030204" pitchFamily="18" charset="0"/>
                          </a:rPr>
                          <m:t>-</m:t>
                        </m:r>
                      </m:sup>
                    </m:sSup>
                  </m:oMath>
                </m:oMathPara>
              </a14:m>
              <a:endParaRPr sz="900">
                <a:solidFill>
                  <a:srgbClr val="0076BA"/>
                </a:solidFill>
              </a:endParaRPr>
            </a:p>
          </p:txBody>
        </p:sp>
        <p:sp>
          <p:nvSpPr>
            <p:cNvPr id="318" name="Line"/>
            <p:cNvSpPr/>
            <p:nvPr/>
          </p:nvSpPr>
          <p:spPr>
            <a:xfrm flipH="1">
              <a:off x="1495373" y="1750022"/>
              <a:ext cx="215489" cy="1184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2438338">
                <a:spcBef>
                  <a:spcPts val="0"/>
                </a:spcBef>
                <a:defRPr i="0" spc="0" sz="2400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</a:p>
          </p:txBody>
        </p:sp>
        <p:sp>
          <p:nvSpPr>
            <p:cNvPr id="319" name="Circle"/>
            <p:cNvSpPr/>
            <p:nvPr/>
          </p:nvSpPr>
          <p:spPr>
            <a:xfrm rot="19011304">
              <a:off x="1465109" y="1749243"/>
              <a:ext cx="20663" cy="20663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i="0" spc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20" name="Equation"/>
            <p:cNvSpPr txBox="1"/>
            <p:nvPr/>
          </p:nvSpPr>
          <p:spPr>
            <a:xfrm rot="19011304">
              <a:off x="1761292" y="1720406"/>
              <a:ext cx="47893" cy="732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defTabSz="914400" latinLnBrk="1">
                <a:spcBef>
                  <a:spcPts val="0"/>
                </a:spcBef>
                <a:defRPr i="0" spc="0"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γ</m:t>
                    </m:r>
                  </m:oMath>
                </m:oMathPara>
              </a14:m>
              <a:endParaRPr sz="900"/>
            </a:p>
          </p:txBody>
        </p:sp>
        <p:sp>
          <p:nvSpPr>
            <p:cNvPr id="321" name="Line"/>
            <p:cNvSpPr/>
            <p:nvPr/>
          </p:nvSpPr>
          <p:spPr>
            <a:xfrm flipV="1">
              <a:off x="1862735" y="1473257"/>
              <a:ext cx="211001" cy="45322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2438338">
                <a:spcBef>
                  <a:spcPts val="0"/>
                </a:spcBef>
                <a:defRPr i="0" spc="0" sz="2400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</a:p>
          </p:txBody>
        </p:sp>
        <p:sp>
          <p:nvSpPr>
            <p:cNvPr id="322" name="Line"/>
            <p:cNvSpPr/>
            <p:nvPr/>
          </p:nvSpPr>
          <p:spPr>
            <a:xfrm flipV="1">
              <a:off x="2124919" y="1421863"/>
              <a:ext cx="195658" cy="42027"/>
            </a:xfrm>
            <a:prstGeom prst="line">
              <a:avLst/>
            </a:prstGeom>
            <a:noFill/>
            <a:ln w="38100" cap="flat">
              <a:solidFill>
                <a:srgbClr val="EE220C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2438338">
                <a:spcBef>
                  <a:spcPts val="0"/>
                </a:spcBef>
                <a:defRPr i="0" spc="0" sz="2400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</a:p>
          </p:txBody>
        </p:sp>
        <p:sp>
          <p:nvSpPr>
            <p:cNvPr id="323" name="Line"/>
            <p:cNvSpPr/>
            <p:nvPr/>
          </p:nvSpPr>
          <p:spPr>
            <a:xfrm flipH="1" flipV="1">
              <a:off x="2003210" y="1253338"/>
              <a:ext cx="76036" cy="187040"/>
            </a:xfrm>
            <a:prstGeom prst="line">
              <a:avLst/>
            </a:prstGeom>
            <a:noFill/>
            <a:ln w="38100" cap="flat">
              <a:solidFill>
                <a:srgbClr val="0076BA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2438338">
                <a:spcBef>
                  <a:spcPts val="0"/>
                </a:spcBef>
                <a:defRPr i="0" spc="0" sz="2400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</a:p>
          </p:txBody>
        </p:sp>
        <p:sp>
          <p:nvSpPr>
            <p:cNvPr id="324" name="Equation"/>
            <p:cNvSpPr txBox="1"/>
            <p:nvPr/>
          </p:nvSpPr>
          <p:spPr>
            <a:xfrm rot="1672643">
              <a:off x="1793445" y="1519993"/>
              <a:ext cx="47892" cy="732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defTabSz="914400" latinLnBrk="1">
                <a:spcBef>
                  <a:spcPts val="0"/>
                </a:spcBef>
                <a:defRPr i="0" spc="0"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γ</m:t>
                    </m:r>
                  </m:oMath>
                </m:oMathPara>
              </a14:m>
              <a:endParaRPr sz="900"/>
            </a:p>
          </p:txBody>
        </p:sp>
        <p:sp>
          <p:nvSpPr>
            <p:cNvPr id="325" name="Equation"/>
            <p:cNvSpPr txBox="1"/>
            <p:nvPr/>
          </p:nvSpPr>
          <p:spPr>
            <a:xfrm rot="1672643">
              <a:off x="2342900" y="1353091"/>
              <a:ext cx="117768" cy="991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defTabSz="914400" latinLnBrk="1">
                <a:spcBef>
                  <a:spcPts val="0"/>
                </a:spcBef>
                <a:defRPr i="0" spc="0"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sSup>
                      <m:e>
                        <m:r>
                          <a:rPr xmlns:a="http://schemas.openxmlformats.org/drawingml/2006/main" sz="900" i="1">
                            <a:solidFill>
                              <a:srgbClr val="ED220B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xmlns:a="http://schemas.openxmlformats.org/drawingml/2006/main" sz="900" i="1">
                            <a:solidFill>
                              <a:srgbClr val="ED220B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m:oMathPara>
              </a14:m>
              <a:endParaRPr sz="900">
                <a:solidFill>
                  <a:srgbClr val="EE220C"/>
                </a:solidFill>
              </a:endParaRPr>
            </a:p>
          </p:txBody>
        </p:sp>
        <p:sp>
          <p:nvSpPr>
            <p:cNvPr id="326" name="Equation"/>
            <p:cNvSpPr txBox="1"/>
            <p:nvPr/>
          </p:nvSpPr>
          <p:spPr>
            <a:xfrm rot="1672643">
              <a:off x="1959450" y="1159890"/>
              <a:ext cx="116244" cy="726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defTabSz="914400" latinLnBrk="1">
                <a:spcBef>
                  <a:spcPts val="0"/>
                </a:spcBef>
                <a:defRPr i="0" spc="0"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sSup>
                      <m:e>
                        <m:r>
                          <a:rPr xmlns:a="http://schemas.openxmlformats.org/drawingml/2006/main" sz="900" i="1">
                            <a:solidFill>
                              <a:srgbClr val="0075B9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xmlns:a="http://schemas.openxmlformats.org/drawingml/2006/main" sz="900" i="1">
                            <a:solidFill>
                              <a:srgbClr val="0075B9"/>
                            </a:solidFill>
                            <a:latin typeface="Cambria Math" panose="02040503050406030204" pitchFamily="18" charset="0"/>
                          </a:rPr>
                          <m:t>-</m:t>
                        </m:r>
                      </m:sup>
                    </m:sSup>
                  </m:oMath>
                </m:oMathPara>
              </a14:m>
              <a:endParaRPr sz="900">
                <a:solidFill>
                  <a:srgbClr val="0076BA"/>
                </a:solidFill>
              </a:endParaRPr>
            </a:p>
          </p:txBody>
        </p:sp>
        <p:sp>
          <p:nvSpPr>
            <p:cNvPr id="327" name="Line"/>
            <p:cNvSpPr/>
            <p:nvPr/>
          </p:nvSpPr>
          <p:spPr>
            <a:xfrm flipH="1" flipV="1">
              <a:off x="2099968" y="1487133"/>
              <a:ext cx="81274" cy="199926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2438338">
                <a:spcBef>
                  <a:spcPts val="0"/>
                </a:spcBef>
                <a:defRPr i="0" spc="0" sz="2400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</a:p>
          </p:txBody>
        </p:sp>
        <p:sp>
          <p:nvSpPr>
            <p:cNvPr id="328" name="Circle"/>
            <p:cNvSpPr/>
            <p:nvPr/>
          </p:nvSpPr>
          <p:spPr>
            <a:xfrm rot="1672643">
              <a:off x="2085318" y="1457209"/>
              <a:ext cx="20663" cy="2066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i="0" spc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29" name="Equation"/>
            <p:cNvSpPr txBox="1"/>
            <p:nvPr/>
          </p:nvSpPr>
          <p:spPr>
            <a:xfrm rot="1672643">
              <a:off x="2177508" y="1723150"/>
              <a:ext cx="47893" cy="732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defTabSz="914400" latinLnBrk="1">
                <a:spcBef>
                  <a:spcPts val="0"/>
                </a:spcBef>
                <a:defRPr i="0" spc="0"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γ</m:t>
                    </m:r>
                  </m:oMath>
                </m:oMathPara>
              </a14:m>
              <a:endParaRPr sz="900"/>
            </a:p>
          </p:txBody>
        </p:sp>
        <p:sp>
          <p:nvSpPr>
            <p:cNvPr id="330" name="Line"/>
            <p:cNvSpPr/>
            <p:nvPr/>
          </p:nvSpPr>
          <p:spPr>
            <a:xfrm flipH="1" flipV="1">
              <a:off x="1592270" y="2512016"/>
              <a:ext cx="215808" cy="1622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2438338">
                <a:spcBef>
                  <a:spcPts val="0"/>
                </a:spcBef>
                <a:defRPr i="0" spc="0" sz="2400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</a:p>
          </p:txBody>
        </p:sp>
        <p:sp>
          <p:nvSpPr>
            <p:cNvPr id="331" name="Line"/>
            <p:cNvSpPr/>
            <p:nvPr/>
          </p:nvSpPr>
          <p:spPr>
            <a:xfrm flipH="1" flipV="1">
              <a:off x="1340160" y="2508533"/>
              <a:ext cx="200115" cy="1504"/>
            </a:xfrm>
            <a:prstGeom prst="line">
              <a:avLst/>
            </a:prstGeom>
            <a:noFill/>
            <a:ln w="38100" cap="flat">
              <a:solidFill>
                <a:srgbClr val="EE220C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2438338">
                <a:spcBef>
                  <a:spcPts val="0"/>
                </a:spcBef>
                <a:defRPr i="0" spc="0" sz="2400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</a:p>
          </p:txBody>
        </p:sp>
        <p:sp>
          <p:nvSpPr>
            <p:cNvPr id="332" name="Line"/>
            <p:cNvSpPr/>
            <p:nvPr/>
          </p:nvSpPr>
          <p:spPr>
            <a:xfrm>
              <a:off x="1579746" y="2542913"/>
              <a:ext cx="33567" cy="199093"/>
            </a:xfrm>
            <a:prstGeom prst="line">
              <a:avLst/>
            </a:prstGeom>
            <a:noFill/>
            <a:ln w="38100" cap="flat">
              <a:solidFill>
                <a:srgbClr val="0076BA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2438338">
                <a:spcBef>
                  <a:spcPts val="0"/>
                </a:spcBef>
                <a:defRPr i="0" spc="0" sz="2400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</a:p>
          </p:txBody>
        </p:sp>
        <p:sp>
          <p:nvSpPr>
            <p:cNvPr id="333" name="Equation"/>
            <p:cNvSpPr txBox="1"/>
            <p:nvPr/>
          </p:nvSpPr>
          <p:spPr>
            <a:xfrm rot="13225818">
              <a:off x="1838723" y="2453786"/>
              <a:ext cx="47892" cy="732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defTabSz="914400" latinLnBrk="1">
                <a:spcBef>
                  <a:spcPts val="0"/>
                </a:spcBef>
                <a:defRPr i="0" spc="0"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γ</m:t>
                    </m:r>
                  </m:oMath>
                </m:oMathPara>
              </a14:m>
              <a:endParaRPr sz="900"/>
            </a:p>
          </p:txBody>
        </p:sp>
        <p:sp>
          <p:nvSpPr>
            <p:cNvPr id="334" name="Equation"/>
            <p:cNvSpPr txBox="1"/>
            <p:nvPr/>
          </p:nvSpPr>
          <p:spPr>
            <a:xfrm rot="13225818">
              <a:off x="1214390" y="2477684"/>
              <a:ext cx="117768" cy="991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defTabSz="914400" latinLnBrk="1">
                <a:spcBef>
                  <a:spcPts val="0"/>
                </a:spcBef>
                <a:defRPr i="0" spc="0"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sSup>
                      <m:e>
                        <m:r>
                          <a:rPr xmlns:a="http://schemas.openxmlformats.org/drawingml/2006/main" sz="900" i="1">
                            <a:solidFill>
                              <a:srgbClr val="ED220B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xmlns:a="http://schemas.openxmlformats.org/drawingml/2006/main" sz="900" i="1">
                            <a:solidFill>
                              <a:srgbClr val="ED220B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m:oMathPara>
              </a14:m>
              <a:endParaRPr sz="900">
                <a:solidFill>
                  <a:srgbClr val="EE220C"/>
                </a:solidFill>
              </a:endParaRPr>
            </a:p>
          </p:txBody>
        </p:sp>
        <p:sp>
          <p:nvSpPr>
            <p:cNvPr id="335" name="Equation"/>
            <p:cNvSpPr txBox="1"/>
            <p:nvPr/>
          </p:nvSpPr>
          <p:spPr>
            <a:xfrm rot="13225818">
              <a:off x="1545642" y="2769563"/>
              <a:ext cx="116244" cy="726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defTabSz="914400" latinLnBrk="1">
                <a:spcBef>
                  <a:spcPts val="0"/>
                </a:spcBef>
                <a:defRPr i="0" spc="0"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sSup>
                      <m:e>
                        <m:r>
                          <a:rPr xmlns:a="http://schemas.openxmlformats.org/drawingml/2006/main" sz="900" i="1">
                            <a:solidFill>
                              <a:srgbClr val="0075B9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xmlns:a="http://schemas.openxmlformats.org/drawingml/2006/main" sz="900" i="1">
                            <a:solidFill>
                              <a:srgbClr val="0075B9"/>
                            </a:solidFill>
                            <a:latin typeface="Cambria Math" panose="02040503050406030204" pitchFamily="18" charset="0"/>
                          </a:rPr>
                          <m:t>-</m:t>
                        </m:r>
                      </m:sup>
                    </m:sSup>
                  </m:oMath>
                </m:oMathPara>
              </a14:m>
              <a:endParaRPr sz="900">
                <a:solidFill>
                  <a:srgbClr val="0076BA"/>
                </a:solidFill>
              </a:endParaRPr>
            </a:p>
          </p:txBody>
        </p:sp>
        <p:sp>
          <p:nvSpPr>
            <p:cNvPr id="336" name="Line"/>
            <p:cNvSpPr/>
            <p:nvPr/>
          </p:nvSpPr>
          <p:spPr>
            <a:xfrm>
              <a:off x="1533802" y="2279960"/>
              <a:ext cx="35879" cy="21281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2438338">
                <a:spcBef>
                  <a:spcPts val="0"/>
                </a:spcBef>
                <a:defRPr i="0" spc="0" sz="2400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</a:p>
          </p:txBody>
        </p:sp>
        <p:sp>
          <p:nvSpPr>
            <p:cNvPr id="337" name="Circle"/>
            <p:cNvSpPr/>
            <p:nvPr/>
          </p:nvSpPr>
          <p:spPr>
            <a:xfrm rot="13225818">
              <a:off x="1559307" y="2502503"/>
              <a:ext cx="20663" cy="20663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i="0" spc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38" name="Equation"/>
            <p:cNvSpPr txBox="1"/>
            <p:nvPr/>
          </p:nvSpPr>
          <p:spPr>
            <a:xfrm rot="13225818">
              <a:off x="1507994" y="2172012"/>
              <a:ext cx="47893" cy="732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defTabSz="914400" latinLnBrk="1">
                <a:spcBef>
                  <a:spcPts val="0"/>
                </a:spcBef>
                <a:defRPr i="0" spc="0"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γ</m:t>
                    </m:r>
                  </m:oMath>
                </m:oMathPara>
              </a14:m>
              <a:endParaRPr sz="900"/>
            </a:p>
          </p:txBody>
        </p:sp>
        <p:sp>
          <p:nvSpPr>
            <p:cNvPr id="339" name="Line"/>
            <p:cNvSpPr/>
            <p:nvPr/>
          </p:nvSpPr>
          <p:spPr>
            <a:xfrm flipV="1">
              <a:off x="1922018" y="2088868"/>
              <a:ext cx="157330" cy="147726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2438338">
                <a:spcBef>
                  <a:spcPts val="0"/>
                </a:spcBef>
                <a:defRPr i="0" spc="0" sz="2400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</a:p>
          </p:txBody>
        </p:sp>
        <p:sp>
          <p:nvSpPr>
            <p:cNvPr id="340" name="Line"/>
            <p:cNvSpPr/>
            <p:nvPr/>
          </p:nvSpPr>
          <p:spPr>
            <a:xfrm flipV="1">
              <a:off x="2118350" y="1917442"/>
              <a:ext cx="145889" cy="136985"/>
            </a:xfrm>
            <a:prstGeom prst="line">
              <a:avLst/>
            </a:prstGeom>
            <a:noFill/>
            <a:ln w="38100" cap="flat">
              <a:solidFill>
                <a:srgbClr val="EE220C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2438338">
                <a:spcBef>
                  <a:spcPts val="0"/>
                </a:spcBef>
                <a:defRPr i="0" spc="0" sz="2400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</a:p>
          </p:txBody>
        </p:sp>
        <p:sp>
          <p:nvSpPr>
            <p:cNvPr id="341" name="Line"/>
            <p:cNvSpPr/>
            <p:nvPr/>
          </p:nvSpPr>
          <p:spPr>
            <a:xfrm flipH="1" flipV="1">
              <a:off x="1905431" y="1936910"/>
              <a:ext cx="161665" cy="120953"/>
            </a:xfrm>
            <a:prstGeom prst="line">
              <a:avLst/>
            </a:prstGeom>
            <a:noFill/>
            <a:ln w="38100" cap="flat">
              <a:solidFill>
                <a:srgbClr val="0076BA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2438338">
                <a:spcBef>
                  <a:spcPts val="0"/>
                </a:spcBef>
                <a:defRPr i="0" spc="0" sz="2400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</a:p>
          </p:txBody>
        </p:sp>
        <p:sp>
          <p:nvSpPr>
            <p:cNvPr id="342" name="Equation"/>
            <p:cNvSpPr txBox="1"/>
            <p:nvPr/>
          </p:nvSpPr>
          <p:spPr>
            <a:xfrm rot="21408181">
              <a:off x="1878062" y="2256875"/>
              <a:ext cx="47893" cy="732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defTabSz="914400" latinLnBrk="1">
                <a:spcBef>
                  <a:spcPts val="0"/>
                </a:spcBef>
                <a:defRPr i="0" spc="0"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γ</m:t>
                    </m:r>
                  </m:oMath>
                </m:oMathPara>
              </a14:m>
              <a:endParaRPr sz="900"/>
            </a:p>
          </p:txBody>
        </p:sp>
        <p:sp>
          <p:nvSpPr>
            <p:cNvPr id="343" name="Equation"/>
            <p:cNvSpPr txBox="1"/>
            <p:nvPr/>
          </p:nvSpPr>
          <p:spPr>
            <a:xfrm rot="21408181">
              <a:off x="2262245" y="1815417"/>
              <a:ext cx="117769" cy="991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defTabSz="914400" latinLnBrk="1">
                <a:spcBef>
                  <a:spcPts val="0"/>
                </a:spcBef>
                <a:defRPr i="0" spc="0"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sSup>
                      <m:e>
                        <m:r>
                          <a:rPr xmlns:a="http://schemas.openxmlformats.org/drawingml/2006/main" sz="900" i="1">
                            <a:solidFill>
                              <a:srgbClr val="ED220B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xmlns:a="http://schemas.openxmlformats.org/drawingml/2006/main" sz="900" i="1">
                            <a:solidFill>
                              <a:srgbClr val="ED220B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m:oMathPara>
              </a14:m>
              <a:endParaRPr sz="900">
                <a:solidFill>
                  <a:srgbClr val="EE220C"/>
                </a:solidFill>
              </a:endParaRPr>
            </a:p>
          </p:txBody>
        </p:sp>
        <p:sp>
          <p:nvSpPr>
            <p:cNvPr id="344" name="Equation"/>
            <p:cNvSpPr txBox="1"/>
            <p:nvPr/>
          </p:nvSpPr>
          <p:spPr>
            <a:xfrm rot="21408181">
              <a:off x="1829003" y="1849597"/>
              <a:ext cx="116244" cy="726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defTabSz="914400" latinLnBrk="1">
                <a:spcBef>
                  <a:spcPts val="0"/>
                </a:spcBef>
                <a:defRPr i="0" spc="0"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sSup>
                      <m:e>
                        <m:r>
                          <a:rPr xmlns:a="http://schemas.openxmlformats.org/drawingml/2006/main" sz="900" i="1">
                            <a:solidFill>
                              <a:srgbClr val="0075B9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xmlns:a="http://schemas.openxmlformats.org/drawingml/2006/main" sz="900" i="1">
                            <a:solidFill>
                              <a:srgbClr val="0075B9"/>
                            </a:solidFill>
                            <a:latin typeface="Cambria Math" panose="02040503050406030204" pitchFamily="18" charset="0"/>
                          </a:rPr>
                          <m:t>-</m:t>
                        </m:r>
                      </m:sup>
                    </m:sSup>
                  </m:oMath>
                </m:oMathPara>
              </a14:m>
              <a:endParaRPr sz="900">
                <a:solidFill>
                  <a:srgbClr val="0076BA"/>
                </a:solidFill>
              </a:endParaRPr>
            </a:p>
          </p:txBody>
        </p:sp>
        <p:sp>
          <p:nvSpPr>
            <p:cNvPr id="345" name="Line"/>
            <p:cNvSpPr/>
            <p:nvPr/>
          </p:nvSpPr>
          <p:spPr>
            <a:xfrm flipH="1" flipV="1">
              <a:off x="2108977" y="2087213"/>
              <a:ext cx="172803" cy="12928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2438338">
                <a:spcBef>
                  <a:spcPts val="0"/>
                </a:spcBef>
                <a:defRPr i="0" spc="0" sz="2400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</a:p>
          </p:txBody>
        </p:sp>
        <p:sp>
          <p:nvSpPr>
            <p:cNvPr id="346" name="Circle"/>
            <p:cNvSpPr/>
            <p:nvPr/>
          </p:nvSpPr>
          <p:spPr>
            <a:xfrm rot="21408181">
              <a:off x="2084834" y="2062329"/>
              <a:ext cx="20663" cy="20663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i="0" spc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47" name="Equation"/>
            <p:cNvSpPr txBox="1"/>
            <p:nvPr/>
          </p:nvSpPr>
          <p:spPr>
            <a:xfrm rot="21408181">
              <a:off x="2311871" y="2232645"/>
              <a:ext cx="47893" cy="732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defTabSz="914400" latinLnBrk="1">
                <a:spcBef>
                  <a:spcPts val="0"/>
                </a:spcBef>
                <a:defRPr i="0" spc="0"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γ</m:t>
                    </m:r>
                  </m:oMath>
                </m:oMathPara>
              </a14:m>
              <a:endParaRPr sz="900"/>
            </a:p>
          </p:txBody>
        </p:sp>
        <p:sp>
          <p:nvSpPr>
            <p:cNvPr id="348" name="Line"/>
            <p:cNvSpPr/>
            <p:nvPr/>
          </p:nvSpPr>
          <p:spPr>
            <a:xfrm flipV="1">
              <a:off x="2485166" y="1962392"/>
              <a:ext cx="211611" cy="42386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2438338">
                <a:spcBef>
                  <a:spcPts val="0"/>
                </a:spcBef>
                <a:defRPr i="0" spc="0" sz="2400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</a:p>
          </p:txBody>
        </p:sp>
        <p:sp>
          <p:nvSpPr>
            <p:cNvPr id="349" name="Line"/>
            <p:cNvSpPr/>
            <p:nvPr/>
          </p:nvSpPr>
          <p:spPr>
            <a:xfrm flipV="1">
              <a:off x="2748085" y="1914432"/>
              <a:ext cx="196223" cy="39304"/>
            </a:xfrm>
            <a:prstGeom prst="line">
              <a:avLst/>
            </a:prstGeom>
            <a:noFill/>
            <a:ln w="38100" cap="flat">
              <a:solidFill>
                <a:srgbClr val="EE220C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2438338">
                <a:spcBef>
                  <a:spcPts val="0"/>
                </a:spcBef>
                <a:defRPr i="0" spc="0" sz="2400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</a:p>
          </p:txBody>
        </p:sp>
        <p:sp>
          <p:nvSpPr>
            <p:cNvPr id="350" name="Line"/>
            <p:cNvSpPr/>
            <p:nvPr/>
          </p:nvSpPr>
          <p:spPr>
            <a:xfrm flipH="1" flipV="1">
              <a:off x="2629314" y="1741514"/>
              <a:ext cx="73429" cy="188078"/>
            </a:xfrm>
            <a:prstGeom prst="line">
              <a:avLst/>
            </a:prstGeom>
            <a:noFill/>
            <a:ln w="38100" cap="flat">
              <a:solidFill>
                <a:srgbClr val="0076BA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2438338">
                <a:spcBef>
                  <a:spcPts val="0"/>
                </a:spcBef>
                <a:defRPr i="0" spc="0" sz="2400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</a:p>
          </p:txBody>
        </p:sp>
        <p:sp>
          <p:nvSpPr>
            <p:cNvPr id="351" name="Equation"/>
            <p:cNvSpPr txBox="1"/>
            <p:nvPr/>
          </p:nvSpPr>
          <p:spPr>
            <a:xfrm rot="1720415">
              <a:off x="2415378" y="2005540"/>
              <a:ext cx="47893" cy="732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defTabSz="914400" latinLnBrk="1">
                <a:spcBef>
                  <a:spcPts val="0"/>
                </a:spcBef>
                <a:defRPr i="0" spc="0"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γ</m:t>
                    </m:r>
                  </m:oMath>
                </m:oMathPara>
              </a14:m>
              <a:endParaRPr sz="900"/>
            </a:p>
          </p:txBody>
        </p:sp>
        <p:sp>
          <p:nvSpPr>
            <p:cNvPr id="352" name="Equation"/>
            <p:cNvSpPr txBox="1"/>
            <p:nvPr/>
          </p:nvSpPr>
          <p:spPr>
            <a:xfrm rot="1720415">
              <a:off x="2967001" y="1846663"/>
              <a:ext cx="117768" cy="991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defTabSz="914400" latinLnBrk="1">
                <a:spcBef>
                  <a:spcPts val="0"/>
                </a:spcBef>
                <a:defRPr i="0" spc="0"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sSup>
                      <m:e>
                        <m:r>
                          <a:rPr xmlns:a="http://schemas.openxmlformats.org/drawingml/2006/main" sz="900" i="1">
                            <a:solidFill>
                              <a:srgbClr val="ED220B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xmlns:a="http://schemas.openxmlformats.org/drawingml/2006/main" sz="900" i="1">
                            <a:solidFill>
                              <a:srgbClr val="ED220B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m:oMathPara>
              </a14:m>
              <a:endParaRPr sz="900">
                <a:solidFill>
                  <a:srgbClr val="EE220C"/>
                </a:solidFill>
              </a:endParaRPr>
            </a:p>
          </p:txBody>
        </p:sp>
        <p:sp>
          <p:nvSpPr>
            <p:cNvPr id="353" name="Equation"/>
            <p:cNvSpPr txBox="1"/>
            <p:nvPr/>
          </p:nvSpPr>
          <p:spPr>
            <a:xfrm rot="1720415">
              <a:off x="2586412" y="1648145"/>
              <a:ext cx="116244" cy="726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defTabSz="914400" latinLnBrk="1">
                <a:spcBef>
                  <a:spcPts val="0"/>
                </a:spcBef>
                <a:defRPr i="0" spc="0"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sSup>
                      <m:e>
                        <m:r>
                          <a:rPr xmlns:a="http://schemas.openxmlformats.org/drawingml/2006/main" sz="900" i="1">
                            <a:solidFill>
                              <a:srgbClr val="0075B9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xmlns:a="http://schemas.openxmlformats.org/drawingml/2006/main" sz="900" i="1">
                            <a:solidFill>
                              <a:srgbClr val="0075B9"/>
                            </a:solidFill>
                            <a:latin typeface="Cambria Math" panose="02040503050406030204" pitchFamily="18" charset="0"/>
                          </a:rPr>
                          <m:t>-</m:t>
                        </m:r>
                      </m:sup>
                    </m:sSup>
                  </m:oMath>
                </m:oMathPara>
              </a14:m>
              <a:endParaRPr sz="900">
                <a:solidFill>
                  <a:srgbClr val="0076BA"/>
                </a:solidFill>
              </a:endParaRPr>
            </a:p>
          </p:txBody>
        </p:sp>
        <p:sp>
          <p:nvSpPr>
            <p:cNvPr id="354" name="Line"/>
            <p:cNvSpPr/>
            <p:nvPr/>
          </p:nvSpPr>
          <p:spPr>
            <a:xfrm flipH="1" flipV="1">
              <a:off x="2722813" y="1976631"/>
              <a:ext cx="78488" cy="201036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2438338">
                <a:spcBef>
                  <a:spcPts val="0"/>
                </a:spcBef>
                <a:defRPr i="0" spc="0" sz="2400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</a:p>
          </p:txBody>
        </p:sp>
        <p:sp>
          <p:nvSpPr>
            <p:cNvPr id="355" name="Circle"/>
            <p:cNvSpPr/>
            <p:nvPr/>
          </p:nvSpPr>
          <p:spPr>
            <a:xfrm rot="1720415">
              <a:off x="2708436" y="1946649"/>
              <a:ext cx="20662" cy="2066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i="0" spc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56" name="Equation"/>
            <p:cNvSpPr txBox="1"/>
            <p:nvPr/>
          </p:nvSpPr>
          <p:spPr>
            <a:xfrm rot="1720415">
              <a:off x="2796582" y="2214014"/>
              <a:ext cx="47892" cy="732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defTabSz="914400" latinLnBrk="1">
                <a:spcBef>
                  <a:spcPts val="0"/>
                </a:spcBef>
                <a:defRPr i="0" spc="0"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γ</m:t>
                    </m:r>
                  </m:oMath>
                </m:oMathPara>
              </a14:m>
              <a:endParaRPr sz="900"/>
            </a:p>
          </p:txBody>
        </p:sp>
        <p:sp>
          <p:nvSpPr>
            <p:cNvPr id="357" name="Line"/>
            <p:cNvSpPr/>
            <p:nvPr/>
          </p:nvSpPr>
          <p:spPr>
            <a:xfrm flipH="1">
              <a:off x="2453877" y="2430206"/>
              <a:ext cx="101017" cy="190712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2438338">
                <a:spcBef>
                  <a:spcPts val="0"/>
                </a:spcBef>
                <a:defRPr i="0" spc="0" sz="2400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</a:p>
          </p:txBody>
        </p:sp>
        <p:sp>
          <p:nvSpPr>
            <p:cNvPr id="358" name="Line"/>
            <p:cNvSpPr/>
            <p:nvPr/>
          </p:nvSpPr>
          <p:spPr>
            <a:xfrm flipH="1">
              <a:off x="2334457" y="2666133"/>
              <a:ext cx="93672" cy="176846"/>
            </a:xfrm>
            <a:prstGeom prst="line">
              <a:avLst/>
            </a:prstGeom>
            <a:noFill/>
            <a:ln w="38100" cap="flat">
              <a:solidFill>
                <a:srgbClr val="EE220C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2438338">
                <a:spcBef>
                  <a:spcPts val="0"/>
                </a:spcBef>
                <a:defRPr i="0" spc="0" sz="2400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</a:p>
          </p:txBody>
        </p:sp>
        <p:sp>
          <p:nvSpPr>
            <p:cNvPr id="359" name="Line"/>
            <p:cNvSpPr/>
            <p:nvPr/>
          </p:nvSpPr>
          <p:spPr>
            <a:xfrm>
              <a:off x="2475509" y="2646285"/>
              <a:ext cx="192121" cy="62088"/>
            </a:xfrm>
            <a:prstGeom prst="line">
              <a:avLst/>
            </a:prstGeom>
            <a:noFill/>
            <a:ln w="38100" cap="flat">
              <a:solidFill>
                <a:srgbClr val="0076BA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2438338">
                <a:spcBef>
                  <a:spcPts val="0"/>
                </a:spcBef>
                <a:defRPr i="0" spc="0" sz="2400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</a:p>
          </p:txBody>
        </p:sp>
        <p:sp>
          <p:nvSpPr>
            <p:cNvPr id="360" name="Equation"/>
            <p:cNvSpPr txBox="1"/>
            <p:nvPr/>
          </p:nvSpPr>
          <p:spPr>
            <a:xfrm rot="9474561">
              <a:off x="2534512" y="2336573"/>
              <a:ext cx="47893" cy="732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defTabSz="914400" latinLnBrk="1">
                <a:spcBef>
                  <a:spcPts val="0"/>
                </a:spcBef>
                <a:defRPr i="0" spc="0"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γ</m:t>
                    </m:r>
                  </m:oMath>
                </m:oMathPara>
              </a14:m>
              <a:endParaRPr sz="900"/>
            </a:p>
          </p:txBody>
        </p:sp>
        <p:sp>
          <p:nvSpPr>
            <p:cNvPr id="361" name="Equation"/>
            <p:cNvSpPr txBox="1"/>
            <p:nvPr/>
          </p:nvSpPr>
          <p:spPr>
            <a:xfrm rot="9474561">
              <a:off x="2259287" y="2873845"/>
              <a:ext cx="117768" cy="991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defTabSz="914400" latinLnBrk="1">
                <a:spcBef>
                  <a:spcPts val="0"/>
                </a:spcBef>
                <a:defRPr i="0" spc="0"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sSup>
                      <m:e>
                        <m:r>
                          <a:rPr xmlns:a="http://schemas.openxmlformats.org/drawingml/2006/main" sz="900" i="1">
                            <a:solidFill>
                              <a:srgbClr val="ED220B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xmlns:a="http://schemas.openxmlformats.org/drawingml/2006/main" sz="900" i="1">
                            <a:solidFill>
                              <a:srgbClr val="ED220B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m:oMathPara>
              </a14:m>
              <a:endParaRPr sz="900">
                <a:solidFill>
                  <a:srgbClr val="EE220C"/>
                </a:solidFill>
              </a:endParaRPr>
            </a:p>
          </p:txBody>
        </p:sp>
        <p:sp>
          <p:nvSpPr>
            <p:cNvPr id="362" name="Equation"/>
            <p:cNvSpPr txBox="1"/>
            <p:nvPr/>
          </p:nvSpPr>
          <p:spPr>
            <a:xfrm rot="9474561">
              <a:off x="2662492" y="2720562"/>
              <a:ext cx="116244" cy="726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defTabSz="914400" latinLnBrk="1">
                <a:spcBef>
                  <a:spcPts val="0"/>
                </a:spcBef>
                <a:defRPr i="0" spc="0"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sSup>
                      <m:e>
                        <m:r>
                          <a:rPr xmlns:a="http://schemas.openxmlformats.org/drawingml/2006/main" sz="900" i="1">
                            <a:solidFill>
                              <a:srgbClr val="0075B9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xmlns:a="http://schemas.openxmlformats.org/drawingml/2006/main" sz="900" i="1">
                            <a:solidFill>
                              <a:srgbClr val="0075B9"/>
                            </a:solidFill>
                            <a:latin typeface="Cambria Math" panose="02040503050406030204" pitchFamily="18" charset="0"/>
                          </a:rPr>
                          <m:t>-</m:t>
                        </m:r>
                      </m:sup>
                    </m:sSup>
                  </m:oMath>
                </m:oMathPara>
              </a14:m>
              <a:endParaRPr sz="900">
                <a:solidFill>
                  <a:srgbClr val="0076BA"/>
                </a:solidFill>
              </a:endParaRPr>
            </a:p>
          </p:txBody>
        </p:sp>
        <p:sp>
          <p:nvSpPr>
            <p:cNvPr id="363" name="Line"/>
            <p:cNvSpPr/>
            <p:nvPr/>
          </p:nvSpPr>
          <p:spPr>
            <a:xfrm>
              <a:off x="2221024" y="2565713"/>
              <a:ext cx="205356" cy="66366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2438338">
                <a:spcBef>
                  <a:spcPts val="0"/>
                </a:spcBef>
                <a:defRPr i="0" spc="0" sz="2400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</a:p>
          </p:txBody>
        </p:sp>
        <p:sp>
          <p:nvSpPr>
            <p:cNvPr id="364" name="Circle"/>
            <p:cNvSpPr/>
            <p:nvPr/>
          </p:nvSpPr>
          <p:spPr>
            <a:xfrm rot="9474561">
              <a:off x="2433829" y="2631043"/>
              <a:ext cx="20663" cy="20663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i="0" spc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65" name="Equation"/>
            <p:cNvSpPr txBox="1"/>
            <p:nvPr/>
          </p:nvSpPr>
          <p:spPr>
            <a:xfrm rot="9474561">
              <a:off x="2131923" y="2499971"/>
              <a:ext cx="47892" cy="732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defTabSz="914400" latinLnBrk="1">
                <a:spcBef>
                  <a:spcPts val="0"/>
                </a:spcBef>
                <a:defRPr i="0" spc="0"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γ</m:t>
                    </m:r>
                  </m:oMath>
                </m:oMathPara>
              </a14:m>
              <a:endParaRPr sz="900"/>
            </a:p>
          </p:txBody>
        </p:sp>
        <p:sp>
          <p:nvSpPr>
            <p:cNvPr id="366" name="Circle"/>
            <p:cNvSpPr/>
            <p:nvPr/>
          </p:nvSpPr>
          <p:spPr>
            <a:xfrm>
              <a:off x="0" y="0"/>
              <a:ext cx="4212156" cy="4212156"/>
            </a:xfrm>
            <a:prstGeom prst="ellipse">
              <a:avLst/>
            </a:prstGeom>
            <a:noFill/>
            <a:ln w="88900" cap="flat">
              <a:solidFill>
                <a:srgbClr val="FF968D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i="0" spc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368" name="Equation"/>
          <p:cNvSpPr txBox="1"/>
          <p:nvPr/>
        </p:nvSpPr>
        <p:spPr>
          <a:xfrm>
            <a:off x="15640946" y="3045123"/>
            <a:ext cx="5541057" cy="64879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spcBef>
                <a:spcPts val="0"/>
              </a:spcBef>
              <a:defRPr i="0" spc="0"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Sup>
                    <m:e>
                      <m:r>
                        <m:rPr>
                          <m:sty m:val="p"/>
                        </m:rP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b>
                      <m:r>
                        <m:rPr>
                          <m:sty m:val="p"/>
                        </m:rP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th</m:t>
                      </m:r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</m:sub>
                    <m:sup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bSup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sSub>
                    <m:e>
                      <m:r>
                        <m:rPr>
                          <m:sty m:val="p"/>
                        </m:rP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e>
                    <m:sub>
                      <m:r>
                        <m:rPr>
                          <m:sty m:val="p"/>
                        </m:rP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sub>
                  </m:sSub>
                  <m:sSup>
                    <m:e>
                      <m:r>
                        <m:rPr>
                          <m:sty m:val="p"/>
                        </m:rP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</m:e>
                    <m:sup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p>
                  </m:sSup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0.511</m:t>
                  </m:r>
                  <m:r>
                    <m:rPr>
                      <m:sty m:val="p"/>
                    </m:rP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MeV</m:t>
                  </m:r>
                </m:oMath>
              </m:oMathPara>
            </a14:m>
            <a:endParaRPr sz="4000"/>
          </a:p>
        </p:txBody>
      </p:sp>
      <p:sp>
        <p:nvSpPr>
          <p:cNvPr id="369" name="Equation"/>
          <p:cNvSpPr txBox="1"/>
          <p:nvPr/>
        </p:nvSpPr>
        <p:spPr>
          <a:xfrm>
            <a:off x="15174463" y="3780617"/>
            <a:ext cx="7393790" cy="63308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spcBef>
                <a:spcPts val="0"/>
              </a:spcBef>
              <a:defRPr i="0" spc="0"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m:rPr>
                          <m:sty m:val="p"/>
                        </m:rP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b>
                      <m:r>
                        <m:rPr>
                          <m:sty m:val="p"/>
                        </m:rP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th</m:t>
                      </m:r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</m:sub>
                  </m:sSub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m:rPr>
                      <m:sty m:val="p"/>
                    </m:rP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Γ</m:t>
                  </m:r>
                  <m:sSub>
                    <m:e>
                      <m:r>
                        <m:rPr>
                          <m:sty m:val="p"/>
                        </m:rP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e>
                    <m:sub>
                      <m:r>
                        <m:rPr>
                          <m:sty m:val="p"/>
                        </m:rP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sub>
                  </m:sSub>
                  <m:sSup>
                    <m:e>
                      <m:r>
                        <m:rPr>
                          <m:sty m:val="p"/>
                        </m:rP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</m:e>
                    <m:sup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p>
                  </m:sSup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≃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10</m:t>
                  </m:r>
                  <m:r>
                    <m:rPr>
                      <m:sty m:val="p"/>
                    </m:rP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MeV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→</m:t>
                  </m:r>
                  <m:r>
                    <m:rPr>
                      <m:sty m:val="p"/>
                    </m:rP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Γ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≃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20</m:t>
                  </m:r>
                </m:oMath>
              </m:oMathPara>
            </a14:m>
            <a:endParaRPr sz="4000"/>
          </a:p>
        </p:txBody>
      </p:sp>
      <p:sp>
        <p:nvSpPr>
          <p:cNvPr id="370" name="Line"/>
          <p:cNvSpPr/>
          <p:nvPr/>
        </p:nvSpPr>
        <p:spPr>
          <a:xfrm>
            <a:off x="18786776" y="5565429"/>
            <a:ext cx="1" cy="2101857"/>
          </a:xfrm>
          <a:prstGeom prst="line">
            <a:avLst/>
          </a:prstGeom>
          <a:ln w="76200">
            <a:solidFill>
              <a:srgbClr val="747676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i="0" spc="0" sz="350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</a:p>
        </p:txBody>
      </p:sp>
      <p:sp>
        <p:nvSpPr>
          <p:cNvPr id="371" name="Usually   !!!"/>
          <p:cNvSpPr txBox="1"/>
          <p:nvPr/>
        </p:nvSpPr>
        <p:spPr>
          <a:xfrm>
            <a:off x="16220814" y="4500398"/>
            <a:ext cx="4375697" cy="583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i="0" spc="29" sz="3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Usually </a:t>
            </a:r>
            <a14:m>
              <m:oMath>
                <m:sSub>
                  <m:e>
                    <m:r>
                      <m:rPr>
                        <m:sty m:val="p"/>
                      </m:rPr>
                      <a:rPr xmlns:a="http://schemas.openxmlformats.org/drawingml/2006/main"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Γ</m:t>
                    </m:r>
                  </m:e>
                  <m:sub>
                    <m:r>
                      <m:rPr>
                        <m:sty m:val="p"/>
                      </m:rPr>
                      <a:rPr xmlns:a="http://schemas.openxmlformats.org/drawingml/2006/main"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GRB</m:t>
                    </m:r>
                  </m:sub>
                </m:sSub>
                <m:r>
                  <a:rPr xmlns:a="http://schemas.openxmlformats.org/drawingml/2006/main" sz="30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≳</m:t>
                </m:r>
                <m:r>
                  <a:rPr xmlns:a="http://schemas.openxmlformats.org/drawingml/2006/main" sz="30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100</m:t>
                </m:r>
              </m:oMath>
            </a14:m>
            <a:r>
              <a:t> !!!</a:t>
            </a:r>
          </a:p>
        </p:txBody>
      </p:sp>
      <p:sp>
        <p:nvSpPr>
          <p:cNvPr id="372" name="Cone 1"/>
          <p:cNvSpPr/>
          <p:nvPr/>
        </p:nvSpPr>
        <p:spPr>
          <a:xfrm rot="5400000">
            <a:off x="10531268" y="7914947"/>
            <a:ext cx="3714196" cy="55612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21600"/>
                </a:moveTo>
                <a:lnTo>
                  <a:pt x="217" y="4333"/>
                </a:lnTo>
                <a:cubicBezTo>
                  <a:pt x="73" y="4098"/>
                  <a:pt x="0" y="3855"/>
                  <a:pt x="0" y="3606"/>
                </a:cubicBezTo>
                <a:cubicBezTo>
                  <a:pt x="0" y="1613"/>
                  <a:pt x="4835" y="0"/>
                  <a:pt x="10800" y="0"/>
                </a:cubicBezTo>
                <a:cubicBezTo>
                  <a:pt x="16765" y="0"/>
                  <a:pt x="21600" y="1613"/>
                  <a:pt x="21600" y="3606"/>
                </a:cubicBezTo>
                <a:cubicBezTo>
                  <a:pt x="21600" y="3855"/>
                  <a:pt x="21527" y="4098"/>
                  <a:pt x="21383" y="4333"/>
                </a:cubicBezTo>
                <a:lnTo>
                  <a:pt x="10800" y="21600"/>
                </a:lnTo>
                <a:close/>
              </a:path>
            </a:pathLst>
          </a:custGeom>
          <a:gradFill>
            <a:gsLst>
              <a:gs pos="0">
                <a:srgbClr val="C56814"/>
              </a:gs>
              <a:gs pos="57995">
                <a:srgbClr val="E2AC19"/>
              </a:gs>
              <a:gs pos="100000">
                <a:srgbClr val="FFEF1E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i="0" spc="0" sz="3500">
                <a:solidFill>
                  <a:srgbClr val="FFEF1E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</a:p>
        </p:txBody>
      </p:sp>
      <p:sp>
        <p:nvSpPr>
          <p:cNvPr id="386" name="Connection Line"/>
          <p:cNvSpPr/>
          <p:nvPr/>
        </p:nvSpPr>
        <p:spPr>
          <a:xfrm>
            <a:off x="10729947" y="9682294"/>
            <a:ext cx="941788" cy="2442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206" h="21600" fill="norm" stroke="1" extrusionOk="0">
                <a:moveTo>
                  <a:pt x="0" y="0"/>
                </a:moveTo>
                <a:cubicBezTo>
                  <a:pt x="21184" y="6819"/>
                  <a:pt x="21600" y="14019"/>
                  <a:pt x="1247" y="21600"/>
                </a:cubicBezTo>
              </a:path>
            </a:pathLst>
          </a:custGeom>
          <a:ln w="279400">
            <a:solidFill>
              <a:srgbClr val="80471C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387" name="Connection Line"/>
          <p:cNvSpPr/>
          <p:nvPr/>
        </p:nvSpPr>
        <p:spPr>
          <a:xfrm>
            <a:off x="13314278" y="9064581"/>
            <a:ext cx="1055866" cy="32664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225" h="21600" fill="norm" stroke="1" extrusionOk="0">
                <a:moveTo>
                  <a:pt x="0" y="0"/>
                </a:moveTo>
                <a:cubicBezTo>
                  <a:pt x="20780" y="7135"/>
                  <a:pt x="21600" y="14335"/>
                  <a:pt x="2460" y="21600"/>
                </a:cubicBezTo>
              </a:path>
            </a:pathLst>
          </a:custGeom>
          <a:ln w="279400">
            <a:solidFill>
              <a:srgbClr val="80471C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375" name="Circle"/>
          <p:cNvSpPr/>
          <p:nvPr/>
        </p:nvSpPr>
        <p:spPr>
          <a:xfrm rot="5400000">
            <a:off x="8824473" y="10074700"/>
            <a:ext cx="1155021" cy="1155020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i="0" spc="0" sz="350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</a:p>
        </p:txBody>
      </p:sp>
      <p:sp>
        <p:nvSpPr>
          <p:cNvPr id="376" name="Circle"/>
          <p:cNvSpPr/>
          <p:nvPr/>
        </p:nvSpPr>
        <p:spPr>
          <a:xfrm rot="5400000">
            <a:off x="9205133" y="10455360"/>
            <a:ext cx="393701" cy="393701"/>
          </a:xfrm>
          <a:prstGeom prst="ellipse">
            <a:avLst/>
          </a:prstGeom>
          <a:solidFill>
            <a:srgbClr val="0D070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i="0" spc="0" sz="350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</a:p>
        </p:txBody>
      </p:sp>
      <p:sp>
        <p:nvSpPr>
          <p:cNvPr id="377" name="Equation"/>
          <p:cNvSpPr txBox="1"/>
          <p:nvPr/>
        </p:nvSpPr>
        <p:spPr>
          <a:xfrm>
            <a:off x="10694977" y="8909767"/>
            <a:ext cx="1698293" cy="46329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spcBef>
                <a:spcPts val="0"/>
              </a:spcBef>
              <a:defRPr i="0" spc="0"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m:rPr>
                          <m:sty m:val="p"/>
                        </m:rPr>
                        <a:rPr xmlns:a="http://schemas.openxmlformats.org/drawingml/2006/main" sz="4000" i="1">
                          <a:solidFill>
                            <a:srgbClr val="5C5C5C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</m:e>
                    <m:sub>
                      <m:r>
                        <a:rPr xmlns:a="http://schemas.openxmlformats.org/drawingml/2006/main" sz="4000" i="1">
                          <a:solidFill>
                            <a:srgbClr val="5C5C5C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  <m:r>
                    <a:rPr xmlns:a="http://schemas.openxmlformats.org/drawingml/2006/main" sz="4000" i="1">
                      <a:solidFill>
                        <a:srgbClr val="5C5C5C"/>
                      </a:solidFill>
                      <a:latin typeface="Cambria Math" panose="02040503050406030204" pitchFamily="18" charset="0"/>
                    </a:rPr>
                    <m:t>≫</m:t>
                  </m:r>
                  <m:sSub>
                    <m:e>
                      <m:r>
                        <m:rPr>
                          <m:sty m:val="p"/>
                        </m:rPr>
                        <a:rPr xmlns:a="http://schemas.openxmlformats.org/drawingml/2006/main" sz="4000" i="1">
                          <a:solidFill>
                            <a:srgbClr val="5C5C5C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</m:e>
                    <m:sub>
                      <m:r>
                        <a:rPr xmlns:a="http://schemas.openxmlformats.org/drawingml/2006/main" sz="4000" i="1">
                          <a:solidFill>
                            <a:srgbClr val="5C5C5C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b>
                  </m:sSub>
                </m:oMath>
              </m:oMathPara>
            </a14:m>
            <a:endParaRPr sz="4000">
              <a:solidFill>
                <a:srgbClr val="5C5C5C"/>
              </a:solidFill>
            </a:endParaRPr>
          </a:p>
        </p:txBody>
      </p:sp>
      <p:sp>
        <p:nvSpPr>
          <p:cNvPr id="378" name="Equation"/>
          <p:cNvSpPr txBox="1"/>
          <p:nvPr/>
        </p:nvSpPr>
        <p:spPr>
          <a:xfrm>
            <a:off x="12910885" y="8248333"/>
            <a:ext cx="1598959" cy="470409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spcBef>
                <a:spcPts val="0"/>
              </a:spcBef>
              <a:defRPr i="0" spc="0"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m:rPr>
                          <m:sty m:val="p"/>
                        </m:rPr>
                        <a:rPr xmlns:a="http://schemas.openxmlformats.org/drawingml/2006/main" sz="4000" i="1">
                          <a:solidFill>
                            <a:srgbClr val="5C5C5C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</m:e>
                    <m:sub>
                      <m:r>
                        <a:rPr xmlns:a="http://schemas.openxmlformats.org/drawingml/2006/main" sz="4000" i="1">
                          <a:solidFill>
                            <a:srgbClr val="5C5C5C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b>
                  </m:sSub>
                  <m:r>
                    <a:rPr xmlns:a="http://schemas.openxmlformats.org/drawingml/2006/main" sz="4000" i="1">
                      <a:solidFill>
                        <a:srgbClr val="5C5C5C"/>
                      </a:solidFill>
                      <a:latin typeface="Cambria Math" panose="02040503050406030204" pitchFamily="18" charset="0"/>
                    </a:rPr>
                    <m:t>∼</m:t>
                  </m:r>
                  <m:r>
                    <a:rPr xmlns:a="http://schemas.openxmlformats.org/drawingml/2006/main" sz="4000" i="1">
                      <a:solidFill>
                        <a:srgbClr val="5C5C5C"/>
                      </a:solidFill>
                      <a:latin typeface="Cambria Math" panose="02040503050406030204" pitchFamily="18" charset="0"/>
                    </a:rPr>
                    <m:t>20</m:t>
                  </m:r>
                </m:oMath>
              </m:oMathPara>
            </a14:m>
            <a:endParaRPr sz="4000">
              <a:solidFill>
                <a:srgbClr val="5C5C5C"/>
              </a:solidFill>
            </a:endParaRPr>
          </a:p>
        </p:txBody>
      </p:sp>
      <p:sp>
        <p:nvSpPr>
          <p:cNvPr id="379" name="Line"/>
          <p:cNvSpPr/>
          <p:nvPr/>
        </p:nvSpPr>
        <p:spPr>
          <a:xfrm flipH="1">
            <a:off x="15766177" y="5591946"/>
            <a:ext cx="1694761" cy="1748486"/>
          </a:xfrm>
          <a:prstGeom prst="line">
            <a:avLst/>
          </a:prstGeom>
          <a:ln w="76200">
            <a:solidFill>
              <a:srgbClr val="747676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i="0" spc="0" sz="350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</a:p>
        </p:txBody>
      </p:sp>
      <p:pic>
        <p:nvPicPr>
          <p:cNvPr id="380" name="Screenshot 2023-10-20 at 19.37.32.png" descr="Screenshot 2023-10-20 at 19.37.3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757489" y="8148632"/>
            <a:ext cx="6972301" cy="4737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1000_F_385573551_IYPzpkxYJG9NLg1WuC0IdF6aLsNRmk9v-removebg-preview.png" descr="1000_F_385573551_IYPzpkxYJG9NLg1WuC0IdF6aLsNRmk9v-removebg-preview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207196" y="9543258"/>
            <a:ext cx="1375764" cy="1375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1000_F_385573551_IYPzpkxYJG9NLg1WuC0IdF6aLsNRmk9v-removebg-preview.png" descr="1000_F_385573551_IYPzpkxYJG9NLg1WuC0IdF6aLsNRmk9v-removebg-preview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385714" y="9964328"/>
            <a:ext cx="1375763" cy="13757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" name="1000_F_385573551_IYPzpkxYJG9NLg1WuC0IdF6aLsNRmk9v-removebg-preview.png" descr="1000_F_385573551_IYPzpkxYJG9NLg1WuC0IdF6aLsNRmk9v-removebg-preview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385714" y="10352819"/>
            <a:ext cx="1375763" cy="1375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" name="1000_F_385573551_IYPzpkxYJG9NLg1WuC0IdF6aLsNRmk9v-removebg-preview.png" descr="1000_F_385573551_IYPzpkxYJG9NLg1WuC0IdF6aLsNRmk9v-removebg-preview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207196" y="10859457"/>
            <a:ext cx="1375764" cy="13757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" name="1000_F_385573551_IYPzpkxYJG9NLg1WuC0IdF6aLsNRmk9v-removebg-preview.png" descr="1000_F_385573551_IYPzpkxYJG9NLg1WuC0IdF6aLsNRmk9v-removebg-preview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915434" y="9208798"/>
            <a:ext cx="1375764" cy="13757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spettroBOAT.gif" descr="spettroBOAT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07017" y="884913"/>
            <a:ext cx="15668929" cy="12926867"/>
          </a:xfrm>
          <a:prstGeom prst="rect">
            <a:avLst/>
          </a:prstGeom>
          <a:ln w="12700">
            <a:miter lim="400000"/>
          </a:ln>
        </p:spPr>
      </p:pic>
      <p:sp>
        <p:nvSpPr>
          <p:cNvPr id="39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393" name="Group"/>
          <p:cNvGrpSpPr/>
          <p:nvPr/>
        </p:nvGrpSpPr>
        <p:grpSpPr>
          <a:xfrm>
            <a:off x="996950" y="140447"/>
            <a:ext cx="22390100" cy="1346201"/>
            <a:chOff x="0" y="-50799"/>
            <a:chExt cx="22390100" cy="1346200"/>
          </a:xfrm>
        </p:grpSpPr>
        <p:pic>
          <p:nvPicPr>
            <p:cNvPr id="391" name="smoke.jpeg" descr="smoke.jpeg"/>
            <p:cNvPicPr>
              <a:picLocks noChangeAspect="0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22390100" cy="1244600"/>
            </a:xfrm>
            <a:prstGeom prst="rect">
              <a:avLst/>
            </a:prstGeom>
            <a:ln w="25400" cap="flat">
              <a:solidFill>
                <a:srgbClr val="F3F7F5"/>
              </a:solidFill>
              <a:prstDash val="solid"/>
              <a:miter lim="400000"/>
            </a:ln>
            <a:effectLst>
              <a:outerShdw sx="100000" sy="100000" kx="0" ky="0" algn="b" rotWithShape="0" blurRad="50800" dist="25400" dir="3600000">
                <a:srgbClr val="000000">
                  <a:alpha val="70000"/>
                </a:srgbClr>
              </a:outerShdw>
            </a:effectLst>
          </p:spPr>
        </p:pic>
        <p:sp>
          <p:nvSpPr>
            <p:cNvPr id="392" name="We are not done with the BOAT 🥲"/>
            <p:cNvSpPr txBox="1"/>
            <p:nvPr/>
          </p:nvSpPr>
          <p:spPr>
            <a:xfrm>
              <a:off x="35149" y="-50800"/>
              <a:ext cx="22319802" cy="1346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b="1" i="0" spc="75" sz="7500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pPr/>
              <a:r>
                <a:t>We are not done with the BOAT 🥲</a:t>
              </a:r>
            </a:p>
          </p:txBody>
        </p:sp>
      </p:grpSp>
      <p:sp>
        <p:nvSpPr>
          <p:cNvPr id="394" name="Group"/>
          <p:cNvSpPr txBox="1"/>
          <p:nvPr/>
        </p:nvSpPr>
        <p:spPr>
          <a:xfrm rot="19695139">
            <a:off x="2745422" y="2446043"/>
            <a:ext cx="7380840" cy="956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>
              <a:defRPr b="1" i="0" spc="50" sz="5000">
                <a:solidFill>
                  <a:srgbClr val="D21C4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PRELIMINARY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399" name="Group"/>
          <p:cNvGrpSpPr/>
          <p:nvPr/>
        </p:nvGrpSpPr>
        <p:grpSpPr>
          <a:xfrm>
            <a:off x="996950" y="191247"/>
            <a:ext cx="22390100" cy="1244601"/>
            <a:chOff x="0" y="0"/>
            <a:chExt cx="22390100" cy="1244600"/>
          </a:xfrm>
        </p:grpSpPr>
        <p:pic>
          <p:nvPicPr>
            <p:cNvPr id="397" name="smoke.jpeg" descr="smoke.jpeg"/>
            <p:cNvPicPr>
              <a:picLocks noChangeAspect="0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22390100" cy="1244600"/>
            </a:xfrm>
            <a:prstGeom prst="rect">
              <a:avLst/>
            </a:prstGeom>
            <a:ln w="25400" cap="flat">
              <a:solidFill>
                <a:srgbClr val="F3F7F5"/>
              </a:solidFill>
              <a:prstDash val="solid"/>
              <a:miter lim="400000"/>
            </a:ln>
            <a:effectLst>
              <a:outerShdw sx="100000" sy="100000" kx="0" ky="0" algn="b" rotWithShape="0" blurRad="50800" dist="25400" dir="3600000">
                <a:srgbClr val="000000">
                  <a:alpha val="70000"/>
                </a:srgbClr>
              </a:outerShdw>
            </a:effectLst>
          </p:spPr>
        </p:pic>
        <p:sp>
          <p:nvSpPr>
            <p:cNvPr id="398" name="HE component in prompt emission phase"/>
            <p:cNvSpPr txBox="1"/>
            <p:nvPr/>
          </p:nvSpPr>
          <p:spPr>
            <a:xfrm>
              <a:off x="35149" y="31750"/>
              <a:ext cx="22319802" cy="1181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b="1" i="0" spc="75" sz="7500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pPr/>
              <a:r>
                <a:t>HE component in prompt emission phase</a:t>
              </a:r>
            </a:p>
          </p:txBody>
        </p:sp>
      </p:grpSp>
      <p:grpSp>
        <p:nvGrpSpPr>
          <p:cNvPr id="424" name="Group"/>
          <p:cNvGrpSpPr/>
          <p:nvPr/>
        </p:nvGrpSpPr>
        <p:grpSpPr>
          <a:xfrm>
            <a:off x="5635684" y="2837939"/>
            <a:ext cx="13112632" cy="8535005"/>
            <a:chOff x="0" y="0"/>
            <a:chExt cx="13112630" cy="8535003"/>
          </a:xfrm>
        </p:grpSpPr>
        <p:grpSp>
          <p:nvGrpSpPr>
            <p:cNvPr id="402" name="Group"/>
            <p:cNvGrpSpPr/>
            <p:nvPr/>
          </p:nvGrpSpPr>
          <p:grpSpPr>
            <a:xfrm>
              <a:off x="257951" y="522602"/>
              <a:ext cx="12203332" cy="7886593"/>
              <a:chOff x="0" y="-2441296"/>
              <a:chExt cx="12203331" cy="7886591"/>
            </a:xfrm>
          </p:grpSpPr>
          <p:sp>
            <p:nvSpPr>
              <p:cNvPr id="400" name="Line"/>
              <p:cNvSpPr/>
              <p:nvPr/>
            </p:nvSpPr>
            <p:spPr>
              <a:xfrm flipV="1">
                <a:off x="420339" y="-2441298"/>
                <a:ext cx="1" cy="7886593"/>
              </a:xfrm>
              <a:prstGeom prst="line">
                <a:avLst/>
              </a:prstGeom>
              <a:noFill/>
              <a:ln w="76200" cap="flat">
                <a:solidFill>
                  <a:srgbClr val="747676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i="0" spc="0" sz="350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</a:p>
            </p:txBody>
          </p:sp>
          <p:sp>
            <p:nvSpPr>
              <p:cNvPr id="401" name="Line"/>
              <p:cNvSpPr/>
              <p:nvPr/>
            </p:nvSpPr>
            <p:spPr>
              <a:xfrm>
                <a:off x="-1" y="4923888"/>
                <a:ext cx="12203332" cy="1"/>
              </a:xfrm>
              <a:prstGeom prst="line">
                <a:avLst/>
              </a:prstGeom>
              <a:noFill/>
              <a:ln w="76200" cap="flat">
                <a:solidFill>
                  <a:srgbClr val="747676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i="0" spc="0" sz="350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</a:p>
            </p:txBody>
          </p:sp>
        </p:grpSp>
        <p:grpSp>
          <p:nvGrpSpPr>
            <p:cNvPr id="412" name="Group"/>
            <p:cNvGrpSpPr/>
            <p:nvPr/>
          </p:nvGrpSpPr>
          <p:grpSpPr>
            <a:xfrm>
              <a:off x="1125383" y="2012715"/>
              <a:ext cx="9900329" cy="5539909"/>
              <a:chOff x="0" y="0"/>
              <a:chExt cx="9900327" cy="5539907"/>
            </a:xfrm>
          </p:grpSpPr>
          <p:grpSp>
            <p:nvGrpSpPr>
              <p:cNvPr id="406" name="Group"/>
              <p:cNvGrpSpPr/>
              <p:nvPr/>
            </p:nvGrpSpPr>
            <p:grpSpPr>
              <a:xfrm>
                <a:off x="-1" y="0"/>
                <a:ext cx="6155927" cy="1968002"/>
                <a:chOff x="0" y="0"/>
                <a:chExt cx="6155925" cy="1968001"/>
              </a:xfrm>
            </p:grpSpPr>
            <p:sp>
              <p:nvSpPr>
                <p:cNvPr id="425" name="Connection Line"/>
                <p:cNvSpPr/>
                <p:nvPr/>
              </p:nvSpPr>
              <p:spPr>
                <a:xfrm>
                  <a:off x="1149622" y="0"/>
                  <a:ext cx="3340225" cy="8066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6260" fill="norm" stroke="1" extrusionOk="0">
                      <a:moveTo>
                        <a:pt x="0" y="16260"/>
                      </a:moveTo>
                      <a:cubicBezTo>
                        <a:pt x="6844" y="-4102"/>
                        <a:pt x="14044" y="-5340"/>
                        <a:pt x="21600" y="12545"/>
                      </a:cubicBezTo>
                    </a:path>
                  </a:pathLst>
                </a:custGeom>
                <a:noFill/>
                <a:ln w="76200" cap="flat">
                  <a:solidFill>
                    <a:srgbClr val="D21C40"/>
                  </a:solidFill>
                  <a:prstDash val="solid"/>
                  <a:miter lim="400000"/>
                </a:ln>
                <a:effectLst/>
              </p:spPr>
              <p:txBody>
                <a:bodyPr/>
                <a:lstStyle/>
                <a:p>
                  <a:pPr/>
                </a:p>
              </p:txBody>
            </p:sp>
            <p:sp>
              <p:nvSpPr>
                <p:cNvPr id="404" name="Line"/>
                <p:cNvSpPr/>
                <p:nvPr/>
              </p:nvSpPr>
              <p:spPr>
                <a:xfrm flipV="1">
                  <a:off x="0" y="678679"/>
                  <a:ext cx="1289322" cy="1289323"/>
                </a:xfrm>
                <a:prstGeom prst="line">
                  <a:avLst/>
                </a:prstGeom>
                <a:noFill/>
                <a:ln w="88900" cap="flat">
                  <a:solidFill>
                    <a:srgbClr val="D21C4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>
                    <a:spcBef>
                      <a:spcPts val="0"/>
                    </a:spcBef>
                    <a:defRPr i="0" spc="0" sz="3500">
                      <a:latin typeface="DIN Alternate Bold"/>
                      <a:ea typeface="DIN Alternate Bold"/>
                      <a:cs typeface="DIN Alternate Bold"/>
                      <a:sym typeface="DIN Alternate Bold"/>
                    </a:defRPr>
                  </a:pPr>
                </a:p>
              </p:txBody>
            </p:sp>
            <p:sp>
              <p:nvSpPr>
                <p:cNvPr id="405" name="Line"/>
                <p:cNvSpPr/>
                <p:nvPr/>
              </p:nvSpPr>
              <p:spPr>
                <a:xfrm>
                  <a:off x="4459391" y="597260"/>
                  <a:ext cx="1696535" cy="1186692"/>
                </a:xfrm>
                <a:prstGeom prst="line">
                  <a:avLst/>
                </a:prstGeom>
                <a:noFill/>
                <a:ln w="76200" cap="flat">
                  <a:solidFill>
                    <a:srgbClr val="D21C4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>
                    <a:spcBef>
                      <a:spcPts val="0"/>
                    </a:spcBef>
                    <a:defRPr i="0" spc="0" sz="3500">
                      <a:latin typeface="DIN Alternate Bold"/>
                      <a:ea typeface="DIN Alternate Bold"/>
                      <a:cs typeface="DIN Alternate Bold"/>
                      <a:sym typeface="DIN Alternate Bold"/>
                    </a:defRPr>
                  </a:pPr>
                </a:p>
              </p:txBody>
            </p:sp>
          </p:grpSp>
          <p:sp>
            <p:nvSpPr>
              <p:cNvPr id="407" name="Line"/>
              <p:cNvSpPr/>
              <p:nvPr/>
            </p:nvSpPr>
            <p:spPr>
              <a:xfrm>
                <a:off x="6147953" y="1771476"/>
                <a:ext cx="3400652" cy="2350322"/>
              </a:xfrm>
              <a:prstGeom prst="line">
                <a:avLst/>
              </a:prstGeom>
              <a:noFill/>
              <a:ln w="127000" cap="flat">
                <a:solidFill>
                  <a:srgbClr val="38A0CB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i="0" spc="0" sz="350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</a:p>
            </p:txBody>
          </p:sp>
          <p:sp>
            <p:nvSpPr>
              <p:cNvPr id="408" name="Line"/>
              <p:cNvSpPr/>
              <p:nvPr/>
            </p:nvSpPr>
            <p:spPr>
              <a:xfrm flipV="1">
                <a:off x="6242653" y="856692"/>
                <a:ext cx="3657676" cy="962002"/>
              </a:xfrm>
              <a:prstGeom prst="line">
                <a:avLst/>
              </a:prstGeom>
              <a:noFill/>
              <a:ln w="127000" cap="flat">
                <a:solidFill>
                  <a:srgbClr val="38A0CB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i="0" spc="0" sz="350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</a:p>
            </p:txBody>
          </p:sp>
          <p:sp>
            <p:nvSpPr>
              <p:cNvPr id="426" name="Connection Line"/>
              <p:cNvSpPr/>
              <p:nvPr/>
            </p:nvSpPr>
            <p:spPr>
              <a:xfrm>
                <a:off x="6218629" y="1883705"/>
                <a:ext cx="1821103" cy="3656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0228" y="1318"/>
                      <a:pt x="17428" y="8518"/>
                      <a:pt x="21600" y="21600"/>
                    </a:cubicBezTo>
                  </a:path>
                </a:pathLst>
              </a:custGeom>
              <a:noFill/>
              <a:ln w="88900" cap="flat">
                <a:solidFill>
                  <a:srgbClr val="38A0CB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pPr/>
              </a:p>
            </p:txBody>
          </p:sp>
          <p:sp>
            <p:nvSpPr>
              <p:cNvPr id="410" name="Line"/>
              <p:cNvSpPr/>
              <p:nvPr/>
            </p:nvSpPr>
            <p:spPr>
              <a:xfrm>
                <a:off x="6696159" y="1901489"/>
                <a:ext cx="334295" cy="334295"/>
              </a:xfrm>
              <a:prstGeom prst="line">
                <a:avLst/>
              </a:prstGeom>
              <a:noFill/>
              <a:ln w="1270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i="0" spc="0" sz="350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</a:p>
            </p:txBody>
          </p:sp>
          <p:sp>
            <p:nvSpPr>
              <p:cNvPr id="411" name="Line"/>
              <p:cNvSpPr/>
              <p:nvPr/>
            </p:nvSpPr>
            <p:spPr>
              <a:xfrm>
                <a:off x="5929134" y="1770833"/>
                <a:ext cx="817692" cy="590008"/>
              </a:xfrm>
              <a:prstGeom prst="line">
                <a:avLst/>
              </a:prstGeom>
              <a:noFill/>
              <a:ln w="1270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i="0" spc="0" sz="350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</a:p>
            </p:txBody>
          </p:sp>
        </p:grpSp>
        <p:sp>
          <p:nvSpPr>
            <p:cNvPr id="413" name="GBM"/>
            <p:cNvSpPr txBox="1"/>
            <p:nvPr/>
          </p:nvSpPr>
          <p:spPr>
            <a:xfrm>
              <a:off x="3243815" y="551730"/>
              <a:ext cx="2069349" cy="8777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i="0" spc="29" sz="30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GBM</a:t>
              </a:r>
            </a:p>
          </p:txBody>
        </p:sp>
        <p:sp>
          <p:nvSpPr>
            <p:cNvPr id="414" name="Line"/>
            <p:cNvSpPr/>
            <p:nvPr/>
          </p:nvSpPr>
          <p:spPr>
            <a:xfrm>
              <a:off x="4931748" y="990620"/>
              <a:ext cx="2286954" cy="1"/>
            </a:xfrm>
            <a:prstGeom prst="line">
              <a:avLst/>
            </a:prstGeom>
            <a:noFill/>
            <a:ln w="88900" cap="flat">
              <a:solidFill>
                <a:srgbClr val="D21C40"/>
              </a:solidFill>
              <a:prstDash val="solid"/>
              <a:miter lim="400000"/>
              <a:tailEnd type="triangle" w="med" len="sm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i="0" spc="0" sz="3500"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</a:p>
          </p:txBody>
        </p:sp>
        <p:sp>
          <p:nvSpPr>
            <p:cNvPr id="415" name="Line"/>
            <p:cNvSpPr/>
            <p:nvPr/>
          </p:nvSpPr>
          <p:spPr>
            <a:xfrm flipH="1" flipV="1">
              <a:off x="1338278" y="990620"/>
              <a:ext cx="2286953" cy="1"/>
            </a:xfrm>
            <a:prstGeom prst="line">
              <a:avLst/>
            </a:prstGeom>
            <a:noFill/>
            <a:ln w="88900" cap="flat">
              <a:solidFill>
                <a:srgbClr val="D21C40"/>
              </a:solidFill>
              <a:prstDash val="solid"/>
              <a:miter lim="400000"/>
              <a:tailEnd type="triangle" w="med" len="sm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i="0" spc="0" sz="3500"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</a:p>
          </p:txBody>
        </p:sp>
        <p:sp>
          <p:nvSpPr>
            <p:cNvPr id="416" name="LAT"/>
            <p:cNvSpPr txBox="1"/>
            <p:nvPr/>
          </p:nvSpPr>
          <p:spPr>
            <a:xfrm>
              <a:off x="8042088" y="551730"/>
              <a:ext cx="2069349" cy="8777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i="0" spc="29" sz="30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LAT</a:t>
              </a:r>
            </a:p>
          </p:txBody>
        </p:sp>
        <p:sp>
          <p:nvSpPr>
            <p:cNvPr id="417" name="Line"/>
            <p:cNvSpPr/>
            <p:nvPr/>
          </p:nvSpPr>
          <p:spPr>
            <a:xfrm>
              <a:off x="9573650" y="990620"/>
              <a:ext cx="1584482" cy="1"/>
            </a:xfrm>
            <a:prstGeom prst="line">
              <a:avLst/>
            </a:prstGeom>
            <a:noFill/>
            <a:ln w="88900" cap="flat">
              <a:solidFill>
                <a:srgbClr val="38A0CB"/>
              </a:solidFill>
              <a:prstDash val="solid"/>
              <a:miter lim="400000"/>
              <a:tailEnd type="triangle" w="med" len="sm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i="0" spc="0" sz="3500"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</a:p>
          </p:txBody>
        </p:sp>
        <p:sp>
          <p:nvSpPr>
            <p:cNvPr id="418" name="Line"/>
            <p:cNvSpPr/>
            <p:nvPr/>
          </p:nvSpPr>
          <p:spPr>
            <a:xfrm flipH="1" flipV="1">
              <a:off x="7340708" y="990620"/>
              <a:ext cx="1171741" cy="1"/>
            </a:xfrm>
            <a:prstGeom prst="line">
              <a:avLst/>
            </a:prstGeom>
            <a:noFill/>
            <a:ln w="88900" cap="flat">
              <a:solidFill>
                <a:srgbClr val="38A0CB"/>
              </a:solidFill>
              <a:prstDash val="solid"/>
              <a:miter lim="400000"/>
              <a:tailEnd type="triangle" w="med" len="sm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i="0" spc="0" sz="3500"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</a:p>
          </p:txBody>
        </p:sp>
        <p:sp>
          <p:nvSpPr>
            <p:cNvPr id="419" name="Equation"/>
            <p:cNvSpPr txBox="1"/>
            <p:nvPr/>
          </p:nvSpPr>
          <p:spPr>
            <a:xfrm>
              <a:off x="12081146" y="8194986"/>
              <a:ext cx="330646" cy="3400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defTabSz="914400" latinLnBrk="1">
                <a:spcBef>
                  <a:spcPts val="0"/>
                </a:spcBef>
                <a:defRPr i="0" spc="0"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4100" i="1">
                        <a:solidFill>
                          <a:srgbClr val="5C5C5C"/>
                        </a:solidFill>
                        <a:latin typeface="Cambria Math" panose="02040503050406030204" pitchFamily="18" charset="0"/>
                      </a:rPr>
                      <m:t>E</m:t>
                    </m:r>
                  </m:oMath>
                </m:oMathPara>
              </a14:m>
              <a:endParaRPr sz="4100">
                <a:solidFill>
                  <a:srgbClr val="5C5C5C"/>
                </a:solidFill>
              </a:endParaRPr>
            </a:p>
          </p:txBody>
        </p:sp>
        <p:sp>
          <p:nvSpPr>
            <p:cNvPr id="420" name="Equation"/>
            <p:cNvSpPr txBox="1"/>
            <p:nvPr/>
          </p:nvSpPr>
          <p:spPr>
            <a:xfrm>
              <a:off x="0" y="0"/>
              <a:ext cx="703859" cy="4768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defTabSz="914400" latinLnBrk="1">
                <a:spcBef>
                  <a:spcPts val="0"/>
                </a:spcBef>
                <a:defRPr i="0" spc="0"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4100" i="1">
                        <a:solidFill>
                          <a:srgbClr val="5C5C5C"/>
                        </a:solidFill>
                        <a:latin typeface="Cambria Math" panose="02040503050406030204" pitchFamily="18" charset="0"/>
                      </a:rPr>
                      <m:t>ν</m:t>
                    </m:r>
                    <m:sSub>
                      <m:e>
                        <m:r>
                          <a:rPr xmlns:a="http://schemas.openxmlformats.org/drawingml/2006/main" sz="4100" i="1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xmlns:a="http://schemas.openxmlformats.org/drawingml/2006/main" sz="4100" i="1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ν</m:t>
                        </m:r>
                      </m:sub>
                    </m:sSub>
                  </m:oMath>
                </m:oMathPara>
              </a14:m>
              <a:endParaRPr sz="4100">
                <a:solidFill>
                  <a:srgbClr val="5C5C5C"/>
                </a:solidFill>
              </a:endParaRPr>
            </a:p>
          </p:txBody>
        </p:sp>
        <p:sp>
          <p:nvSpPr>
            <p:cNvPr id="421" name="Additional power law"/>
            <p:cNvSpPr txBox="1"/>
            <p:nvPr/>
          </p:nvSpPr>
          <p:spPr>
            <a:xfrm>
              <a:off x="9668084" y="1875272"/>
              <a:ext cx="3237840" cy="8777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i="0" spc="29" sz="3000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pPr/>
              <a:r>
                <a:t>Additional power law</a:t>
              </a:r>
            </a:p>
          </p:txBody>
        </p:sp>
        <p:sp>
          <p:nvSpPr>
            <p:cNvPr id="422" name="High energy cut-off"/>
            <p:cNvSpPr txBox="1"/>
            <p:nvPr/>
          </p:nvSpPr>
          <p:spPr>
            <a:xfrm>
              <a:off x="9199711" y="7028524"/>
              <a:ext cx="3237840" cy="8777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i="0" spc="29" sz="3000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pPr/>
              <a:r>
                <a:t>High energy cut-off</a:t>
              </a:r>
            </a:p>
          </p:txBody>
        </p:sp>
        <p:sp>
          <p:nvSpPr>
            <p:cNvPr id="423" name="Prompt origin"/>
            <p:cNvSpPr txBox="1"/>
            <p:nvPr/>
          </p:nvSpPr>
          <p:spPr>
            <a:xfrm>
              <a:off x="10589620" y="5332359"/>
              <a:ext cx="2523011" cy="8777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i="0" spc="29" sz="3000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pPr/>
              <a:r>
                <a:t>Prompt origin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Screenshot 2023-10-23 at 22.26.50.png" descr="Screenshot 2023-10-23 at 22.26.5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2735" y="1023034"/>
            <a:ext cx="4470401" cy="4572001"/>
          </a:xfrm>
          <a:prstGeom prst="rect">
            <a:avLst/>
          </a:prstGeom>
          <a:ln w="12700">
            <a:miter lim="400000"/>
          </a:ln>
        </p:spPr>
      </p:pic>
      <p:sp>
        <p:nvSpPr>
          <p:cNvPr id="42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432" name="Group"/>
          <p:cNvGrpSpPr/>
          <p:nvPr/>
        </p:nvGrpSpPr>
        <p:grpSpPr>
          <a:xfrm>
            <a:off x="996950" y="191247"/>
            <a:ext cx="22390100" cy="1244601"/>
            <a:chOff x="0" y="0"/>
            <a:chExt cx="22390100" cy="1244600"/>
          </a:xfrm>
        </p:grpSpPr>
        <p:pic>
          <p:nvPicPr>
            <p:cNvPr id="430" name="smoke.jpeg" descr="smoke.jpeg"/>
            <p:cNvPicPr>
              <a:picLocks noChangeAspect="0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22390100" cy="1244600"/>
            </a:xfrm>
            <a:prstGeom prst="rect">
              <a:avLst/>
            </a:prstGeom>
            <a:ln w="25400" cap="flat">
              <a:solidFill>
                <a:srgbClr val="F3F7F5"/>
              </a:solidFill>
              <a:prstDash val="solid"/>
              <a:miter lim="400000"/>
            </a:ln>
            <a:effectLst>
              <a:outerShdw sx="100000" sy="100000" kx="0" ky="0" algn="b" rotWithShape="0" blurRad="50800" dist="25400" dir="3600000">
                <a:srgbClr val="000000">
                  <a:alpha val="70000"/>
                </a:srgbClr>
              </a:outerShdw>
            </a:effectLst>
          </p:spPr>
        </p:pic>
        <p:sp>
          <p:nvSpPr>
            <p:cNvPr id="431" name="HE component in prompt emission phase"/>
            <p:cNvSpPr txBox="1"/>
            <p:nvPr/>
          </p:nvSpPr>
          <p:spPr>
            <a:xfrm>
              <a:off x="35149" y="31750"/>
              <a:ext cx="22319802" cy="1181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b="1" i="0" spc="75" sz="7500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pPr/>
              <a:r>
                <a:t>HE component in prompt emission phase</a:t>
              </a:r>
            </a:p>
          </p:txBody>
        </p:sp>
      </p:grpSp>
      <p:pic>
        <p:nvPicPr>
          <p:cNvPr id="433" name="Screenshot 2023-10-23 at 22.27.07.png" descr="Screenshot 2023-10-23 at 22.27.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54360" y="2440092"/>
            <a:ext cx="5465044" cy="1737885"/>
          </a:xfrm>
          <a:prstGeom prst="rect">
            <a:avLst/>
          </a:prstGeom>
          <a:ln w="12700">
            <a:miter lim="400000"/>
          </a:ln>
        </p:spPr>
      </p:pic>
      <p:pic>
        <p:nvPicPr>
          <p:cNvPr id="434" name="Screenshot 2023-10-23 at 22.27.54.png" descr="Screenshot 2023-10-23 at 22.27.54.png"/>
          <p:cNvPicPr>
            <a:picLocks noChangeAspect="1"/>
          </p:cNvPicPr>
          <p:nvPr/>
        </p:nvPicPr>
        <p:blipFill>
          <a:blip r:embed="rId5">
            <a:extLst/>
          </a:blip>
          <a:srcRect l="0" t="1232" r="0" b="0"/>
          <a:stretch>
            <a:fillRect/>
          </a:stretch>
        </p:blipFill>
        <p:spPr>
          <a:xfrm>
            <a:off x="508668" y="5495637"/>
            <a:ext cx="7379487" cy="7197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35" name="Screenshot 2023-10-23 at 22.29.21.png" descr="Screenshot 2023-10-23 at 22.29.21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806085" y="6957251"/>
            <a:ext cx="7527728" cy="581512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6" name="Screenshot 2023-10-23 at 22.29.52.png" descr="Screenshot 2023-10-23 at 22.29.52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5767326" y="1625054"/>
            <a:ext cx="7605246" cy="5384158"/>
          </a:xfrm>
          <a:prstGeom prst="rect">
            <a:avLst/>
          </a:prstGeom>
          <a:ln w="12700">
            <a:miter lim="400000"/>
          </a:ln>
        </p:spPr>
      </p:pic>
      <p:sp>
        <p:nvSpPr>
          <p:cNvPr id="437" name="Group"/>
          <p:cNvSpPr txBox="1"/>
          <p:nvPr/>
        </p:nvSpPr>
        <p:spPr>
          <a:xfrm>
            <a:off x="9851840" y="3269835"/>
            <a:ext cx="5889878" cy="1588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>
              <a:defRPr i="0" spc="50" sz="5000">
                <a:solidFill>
                  <a:srgbClr val="D21C4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00000"/>
                </a:solidFill>
              </a:rPr>
              <a:t>Only</a:t>
            </a:r>
            <a:r>
              <a:t> synchrotron</a:t>
            </a:r>
          </a:p>
        </p:txBody>
      </p:sp>
      <p:sp>
        <p:nvSpPr>
          <p:cNvPr id="438" name="Group"/>
          <p:cNvSpPr txBox="1"/>
          <p:nvPr/>
        </p:nvSpPr>
        <p:spPr>
          <a:xfrm>
            <a:off x="9851840" y="9558208"/>
            <a:ext cx="5889878" cy="1588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>
              <a:defRPr i="0" spc="50" sz="5000">
                <a:solidFill>
                  <a:srgbClr val="D21C4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Synchrotron </a:t>
            </a:r>
            <a:r>
              <a:rPr>
                <a:solidFill>
                  <a:srgbClr val="000000"/>
                </a:solidFill>
              </a:rPr>
              <a:t>+</a:t>
            </a:r>
            <a:r>
              <a:t> </a:t>
            </a:r>
            <a:r>
              <a:rPr>
                <a:solidFill>
                  <a:srgbClr val="38A0CB"/>
                </a:solidFill>
              </a:rPr>
              <a:t>power law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2118690" y="1007283"/>
            <a:ext cx="4625627" cy="4625627"/>
          </a:xfrm>
          <a:prstGeom prst="rect">
            <a:avLst/>
          </a:prstGeom>
          <a:ln w="12700">
            <a:miter lim="400000"/>
          </a:ln>
        </p:spPr>
      </p:pic>
      <p:sp>
        <p:nvSpPr>
          <p:cNvPr id="4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444" name="Group"/>
          <p:cNvGrpSpPr/>
          <p:nvPr/>
        </p:nvGrpSpPr>
        <p:grpSpPr>
          <a:xfrm>
            <a:off x="996950" y="191247"/>
            <a:ext cx="22390100" cy="1244601"/>
            <a:chOff x="0" y="0"/>
            <a:chExt cx="22390100" cy="1244600"/>
          </a:xfrm>
        </p:grpSpPr>
        <p:pic>
          <p:nvPicPr>
            <p:cNvPr id="442" name="smoke.jpeg" descr="smoke.jpeg"/>
            <p:cNvPicPr>
              <a:picLocks noChangeAspect="0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22390100" cy="1244600"/>
            </a:xfrm>
            <a:prstGeom prst="rect">
              <a:avLst/>
            </a:prstGeom>
            <a:ln w="25400" cap="flat">
              <a:solidFill>
                <a:srgbClr val="F3F7F5"/>
              </a:solidFill>
              <a:prstDash val="solid"/>
              <a:miter lim="400000"/>
            </a:ln>
            <a:effectLst>
              <a:outerShdw sx="100000" sy="100000" kx="0" ky="0" algn="b" rotWithShape="0" blurRad="50800" dist="25400" dir="3600000">
                <a:srgbClr val="000000">
                  <a:alpha val="70000"/>
                </a:srgbClr>
              </a:outerShdw>
            </a:effectLst>
          </p:spPr>
        </p:pic>
        <p:sp>
          <p:nvSpPr>
            <p:cNvPr id="443" name="The fourth observational run (O4)"/>
            <p:cNvSpPr txBox="1"/>
            <p:nvPr/>
          </p:nvSpPr>
          <p:spPr>
            <a:xfrm>
              <a:off x="35149" y="31750"/>
              <a:ext cx="22319802" cy="1181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b="1" i="0" spc="75" sz="7500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pPr/>
              <a:r>
                <a:t>The fourth observational run (O4)</a:t>
              </a:r>
            </a:p>
          </p:txBody>
        </p:sp>
      </p:grpSp>
      <p:pic>
        <p:nvPicPr>
          <p:cNvPr id="445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3280" y="4711930"/>
            <a:ext cx="6832304" cy="6832304"/>
          </a:xfrm>
          <a:prstGeom prst="rect">
            <a:avLst/>
          </a:prstGeom>
          <a:ln w="12700">
            <a:miter lim="400000"/>
          </a:ln>
        </p:spPr>
      </p:pic>
      <p:sp>
        <p:nvSpPr>
          <p:cNvPr id="446" name="May 24, 2023: LIGO officially started the run…"/>
          <p:cNvSpPr txBox="1"/>
          <p:nvPr/>
        </p:nvSpPr>
        <p:spPr>
          <a:xfrm>
            <a:off x="8542350" y="2041276"/>
            <a:ext cx="8915228" cy="4262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marL="634999" indent="-507999">
              <a:buClr>
                <a:srgbClr val="D21C40"/>
              </a:buClr>
              <a:buSzPct val="104999"/>
              <a:buFont typeface="Zapf Dingbats"/>
              <a:buChar char="•"/>
              <a:defRPr i="0" spc="29" sz="2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u="sng"/>
              <a:t>May 24, 2023</a:t>
            </a:r>
            <a:r>
              <a:t>: </a:t>
            </a:r>
            <a:r>
              <a:rPr>
                <a:solidFill>
                  <a:srgbClr val="D21C40"/>
                </a:solidFill>
              </a:rPr>
              <a:t>LIGO</a:t>
            </a:r>
            <a:r>
              <a:t> officially </a:t>
            </a:r>
            <a:r>
              <a:rPr>
                <a:solidFill>
                  <a:srgbClr val="D21C40"/>
                </a:solidFill>
              </a:rPr>
              <a:t>started the run</a:t>
            </a:r>
            <a:endParaRPr>
              <a:solidFill>
                <a:srgbClr val="D21C40"/>
              </a:solidFill>
            </a:endParaRPr>
          </a:p>
          <a:p>
            <a:pPr marL="634999" indent="-507999">
              <a:buClr>
                <a:srgbClr val="D21C40"/>
              </a:buClr>
              <a:buSzPct val="104999"/>
              <a:buFont typeface="Zapf Dingbats"/>
              <a:buChar char="•"/>
              <a:defRPr i="0" spc="29" sz="2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D21C40"/>
                </a:solidFill>
              </a:rPr>
              <a:t>Virgo</a:t>
            </a:r>
            <a:r>
              <a:t> will join in </a:t>
            </a:r>
            <a:r>
              <a:rPr>
                <a:solidFill>
                  <a:srgbClr val="D21C40"/>
                </a:solidFill>
              </a:rPr>
              <a:t>March 2024</a:t>
            </a:r>
            <a:r>
              <a:t>, </a:t>
            </a:r>
            <a:r>
              <a:rPr>
                <a:solidFill>
                  <a:srgbClr val="D21C40"/>
                </a:solidFill>
              </a:rPr>
              <a:t>KAGRA</a:t>
            </a:r>
            <a:r>
              <a:t> still under </a:t>
            </a:r>
            <a:r>
              <a:rPr>
                <a:solidFill>
                  <a:srgbClr val="D21C40"/>
                </a:solidFill>
              </a:rPr>
              <a:t>commissioning</a:t>
            </a:r>
            <a:r>
              <a:t> </a:t>
            </a:r>
          </a:p>
          <a:p>
            <a:pPr marL="634999" indent="-507999">
              <a:buClr>
                <a:srgbClr val="D21C40"/>
              </a:buClr>
              <a:buSzPct val="104999"/>
              <a:buFont typeface="Zapf Dingbats"/>
              <a:buChar char="•"/>
              <a:defRPr i="0" spc="29" sz="2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LIGO alone reaches a </a:t>
            </a:r>
            <a:r>
              <a:rPr>
                <a:solidFill>
                  <a:srgbClr val="D21C40"/>
                </a:solidFill>
              </a:rPr>
              <a:t>range</a:t>
            </a:r>
            <a:r>
              <a:t> of </a:t>
            </a:r>
            <a:r>
              <a:rPr>
                <a:solidFill>
                  <a:srgbClr val="D21C40"/>
                </a:solidFill>
              </a:rPr>
              <a:t>150 Mpc</a:t>
            </a:r>
            <a:r>
              <a:t> </a:t>
            </a:r>
            <a:endParaRPr>
              <a:solidFill>
                <a:srgbClr val="D21C40"/>
              </a:solidFill>
            </a:endParaRPr>
          </a:p>
          <a:p>
            <a:pPr marL="634999" indent="-507999">
              <a:buClr>
                <a:srgbClr val="D21C40"/>
              </a:buClr>
              <a:buSzPct val="104999"/>
              <a:buFont typeface="Zapf Dingbats"/>
              <a:buChar char="•"/>
              <a:defRPr i="0" spc="29" sz="2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~</a:t>
            </a:r>
            <a:r>
              <a:rPr>
                <a:solidFill>
                  <a:srgbClr val="D21C40"/>
                </a:solidFill>
              </a:rPr>
              <a:t>50 BBH</a:t>
            </a:r>
            <a:r>
              <a:t> observed so far, no </a:t>
            </a:r>
            <a:r>
              <a:rPr>
                <a:solidFill>
                  <a:srgbClr val="D21C40"/>
                </a:solidFill>
              </a:rPr>
              <a:t>BNS</a:t>
            </a:r>
            <a:r>
              <a:t>!</a:t>
            </a:r>
          </a:p>
        </p:txBody>
      </p:sp>
      <p:grpSp>
        <p:nvGrpSpPr>
          <p:cNvPr id="451" name="Group"/>
          <p:cNvGrpSpPr/>
          <p:nvPr/>
        </p:nvGrpSpPr>
        <p:grpSpPr>
          <a:xfrm>
            <a:off x="18575958" y="1784754"/>
            <a:ext cx="4717218" cy="4301711"/>
            <a:chOff x="0" y="0"/>
            <a:chExt cx="4717217" cy="4301710"/>
          </a:xfrm>
        </p:grpSpPr>
        <p:grpSp>
          <p:nvGrpSpPr>
            <p:cNvPr id="449" name="Group"/>
            <p:cNvGrpSpPr/>
            <p:nvPr/>
          </p:nvGrpSpPr>
          <p:grpSpPr>
            <a:xfrm>
              <a:off x="0" y="0"/>
              <a:ext cx="4717218" cy="4301711"/>
              <a:chOff x="0" y="0"/>
              <a:chExt cx="4717217" cy="4301710"/>
            </a:xfrm>
          </p:grpSpPr>
          <p:pic>
            <p:nvPicPr>
              <p:cNvPr id="447" name="pasted-movie.png" descr="pasted-movie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0" y="0"/>
                <a:ext cx="4717218" cy="43017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48" name="Me trying to do MM astronomy for the first time with only LIGO"/>
              <p:cNvSpPr txBox="1"/>
              <p:nvPr/>
            </p:nvSpPr>
            <p:spPr>
              <a:xfrm>
                <a:off x="2227949" y="37193"/>
                <a:ext cx="2471435" cy="7670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ctr">
                  <a:defRPr b="1" i="0" spc="14" sz="1400">
                    <a:solidFill>
                      <a:srgbClr val="FFFFFF"/>
                    </a:solidFill>
                    <a:latin typeface="Verdana"/>
                    <a:ea typeface="Verdana"/>
                    <a:cs typeface="Verdana"/>
                    <a:sym typeface="Verdana"/>
                  </a:defRPr>
                </a:lvl1pPr>
              </a:lstStyle>
              <a:p>
                <a:pPr/>
                <a:r>
                  <a:t>Me trying to do MM astronomy for the first time with only LIGO</a:t>
                </a:r>
              </a:p>
            </p:txBody>
          </p:sp>
        </p:grpSp>
        <p:pic>
          <p:nvPicPr>
            <p:cNvPr id="450" name="pasted-movie.png" descr="pasted-movie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15765" y="655155"/>
              <a:ext cx="2007779" cy="373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52" name="bns.jpeg" descr="bns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9075112" y="8425413"/>
            <a:ext cx="3718910" cy="2434055"/>
          </a:xfrm>
          <a:prstGeom prst="rect">
            <a:avLst/>
          </a:prstGeom>
          <a:ln w="12700">
            <a:miter lim="400000"/>
          </a:ln>
        </p:spPr>
      </p:pic>
      <p:sp>
        <p:nvSpPr>
          <p:cNvPr id="453" name="Looking for…"/>
          <p:cNvSpPr txBox="1"/>
          <p:nvPr/>
        </p:nvSpPr>
        <p:spPr>
          <a:xfrm>
            <a:off x="12671522" y="8265441"/>
            <a:ext cx="5803053" cy="2753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>
              <a:defRPr i="0" spc="48" sz="4800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defRPr>
            </a:pPr>
            <a:r>
              <a:t>Looking for </a:t>
            </a:r>
          </a:p>
          <a:p>
            <a:pPr algn="ctr">
              <a:defRPr i="0" spc="48" sz="4800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defRPr>
            </a:pPr>
            <a:r>
              <a:t>Oddballs</a:t>
            </a:r>
          </a:p>
          <a:p>
            <a:pPr algn="ctr">
              <a:defRPr i="0" spc="48" sz="4800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defRPr>
            </a:pPr>
            <a:r>
              <a:t>In offline search</a:t>
            </a:r>
          </a:p>
        </p:txBody>
      </p:sp>
      <p:sp>
        <p:nvSpPr>
          <p:cNvPr id="454" name="(Like GRB 211211A, GRB 230307A)"/>
          <p:cNvSpPr txBox="1"/>
          <p:nvPr/>
        </p:nvSpPr>
        <p:spPr>
          <a:xfrm>
            <a:off x="18312856" y="7918531"/>
            <a:ext cx="5243423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i="0" spc="21" sz="21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(Like GRB 211211A, GRB 230307A)</a:t>
            </a:r>
          </a:p>
        </p:txBody>
      </p:sp>
      <p:sp>
        <p:nvSpPr>
          <p:cNvPr id="455" name="Challenge:"/>
          <p:cNvSpPr txBox="1"/>
          <p:nvPr/>
        </p:nvSpPr>
        <p:spPr>
          <a:xfrm>
            <a:off x="7739384" y="8833506"/>
            <a:ext cx="6037039" cy="968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>
              <a:defRPr b="1" i="0" spc="50" sz="5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Challenge: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merger_prob.pdf" descr="merger_prob.pdf"/>
          <p:cNvPicPr>
            <a:picLocks noChangeAspect="1"/>
          </p:cNvPicPr>
          <p:nvPr/>
        </p:nvPicPr>
        <p:blipFill>
          <a:blip r:embed="rId2">
            <a:extLst/>
          </a:blip>
          <a:srcRect l="3972" t="0" r="7498" b="0"/>
          <a:stretch>
            <a:fillRect/>
          </a:stretch>
        </p:blipFill>
        <p:spPr>
          <a:xfrm>
            <a:off x="16123160" y="7716051"/>
            <a:ext cx="6416488" cy="6039923"/>
          </a:xfrm>
          <a:prstGeom prst="rect">
            <a:avLst/>
          </a:prstGeom>
          <a:ln w="12700">
            <a:miter lim="400000"/>
          </a:ln>
        </p:spPr>
      </p:pic>
      <p:sp>
        <p:nvSpPr>
          <p:cNvPr id="4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461" name="Group"/>
          <p:cNvGrpSpPr/>
          <p:nvPr/>
        </p:nvGrpSpPr>
        <p:grpSpPr>
          <a:xfrm>
            <a:off x="996950" y="191247"/>
            <a:ext cx="22390100" cy="1244601"/>
            <a:chOff x="0" y="0"/>
            <a:chExt cx="22390100" cy="1244600"/>
          </a:xfrm>
        </p:grpSpPr>
        <p:pic>
          <p:nvPicPr>
            <p:cNvPr id="459" name="smoke.jpeg" descr="smoke.jpeg"/>
            <p:cNvPicPr>
              <a:picLocks noChangeAspect="0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22390100" cy="1244600"/>
            </a:xfrm>
            <a:prstGeom prst="rect">
              <a:avLst/>
            </a:prstGeom>
            <a:ln w="25400" cap="flat">
              <a:solidFill>
                <a:srgbClr val="F3F7F5"/>
              </a:solidFill>
              <a:prstDash val="solid"/>
              <a:miter lim="400000"/>
            </a:ln>
            <a:effectLst>
              <a:outerShdw sx="100000" sy="100000" kx="0" ky="0" algn="b" rotWithShape="0" blurRad="50800" dist="25400" dir="3600000">
                <a:srgbClr val="000000">
                  <a:alpha val="70000"/>
                </a:srgbClr>
              </a:outerShdw>
            </a:effectLst>
          </p:spPr>
        </p:pic>
        <p:sp>
          <p:nvSpPr>
            <p:cNvPr id="460" name="Searching for a new progenitor observable"/>
            <p:cNvSpPr txBox="1"/>
            <p:nvPr/>
          </p:nvSpPr>
          <p:spPr>
            <a:xfrm>
              <a:off x="35149" y="31750"/>
              <a:ext cx="22319802" cy="1181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b="1" i="0" spc="75" sz="7500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pPr/>
              <a:r>
                <a:t>Searching for a new progenitor observable</a:t>
              </a:r>
            </a:p>
          </p:txBody>
        </p:sp>
      </p:grpSp>
      <p:pic>
        <p:nvPicPr>
          <p:cNvPr id="46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289521" y="1624290"/>
            <a:ext cx="8083952" cy="670583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70" name="Group"/>
          <p:cNvGrpSpPr/>
          <p:nvPr/>
        </p:nvGrpSpPr>
        <p:grpSpPr>
          <a:xfrm>
            <a:off x="844108" y="2346961"/>
            <a:ext cx="11856676" cy="9381628"/>
            <a:chOff x="-147088" y="30409"/>
            <a:chExt cx="11856675" cy="9381626"/>
          </a:xfrm>
        </p:grpSpPr>
        <p:pic>
          <p:nvPicPr>
            <p:cNvPr id="463" name="pasted-movie.png" descr="pasted-movie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9100" t="0" r="13417" b="0"/>
            <a:stretch>
              <a:fillRect/>
            </a:stretch>
          </p:blipFill>
          <p:spPr>
            <a:xfrm>
              <a:off x="-147089" y="147088"/>
              <a:ext cx="11856677" cy="92649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64" name="Line"/>
            <p:cNvSpPr/>
            <p:nvPr/>
          </p:nvSpPr>
          <p:spPr>
            <a:xfrm flipV="1">
              <a:off x="6157075" y="2274647"/>
              <a:ext cx="2074920" cy="2471445"/>
            </a:xfrm>
            <a:prstGeom prst="line">
              <a:avLst/>
            </a:prstGeom>
            <a:noFill/>
            <a:ln w="63500" cap="flat">
              <a:solidFill>
                <a:srgbClr val="8A59A8"/>
              </a:solidFill>
              <a:prstDash val="solid"/>
              <a:miter lim="400000"/>
              <a:headEnd type="stealth" w="med" len="med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i="0" spc="0" sz="3500"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</a:p>
          </p:txBody>
        </p:sp>
        <p:sp>
          <p:nvSpPr>
            <p:cNvPr id="465" name="Line"/>
            <p:cNvSpPr/>
            <p:nvPr/>
          </p:nvSpPr>
          <p:spPr>
            <a:xfrm flipV="1">
              <a:off x="8888081" y="30410"/>
              <a:ext cx="1278165" cy="1542723"/>
            </a:xfrm>
            <a:prstGeom prst="line">
              <a:avLst/>
            </a:prstGeom>
            <a:noFill/>
            <a:ln w="63500" cap="flat">
              <a:solidFill>
                <a:srgbClr val="8A59A8"/>
              </a:solidFill>
              <a:prstDash val="solid"/>
              <a:miter lim="400000"/>
              <a:headEnd type="stealth" w="med" len="med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i="0" spc="0" sz="3500"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</a:p>
          </p:txBody>
        </p:sp>
        <p:pic>
          <p:nvPicPr>
            <p:cNvPr id="466" name="image-removebg-preview.png" descr="image-removebg-preview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815725" y="3320428"/>
              <a:ext cx="1244601" cy="124460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</p:pic>
        <p:sp>
          <p:nvSpPr>
            <p:cNvPr id="467" name="Equation"/>
            <p:cNvSpPr txBox="1"/>
            <p:nvPr/>
          </p:nvSpPr>
          <p:spPr>
            <a:xfrm>
              <a:off x="7676222" y="3632386"/>
              <a:ext cx="2310942" cy="3447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defTabSz="914400" latinLnBrk="1">
                <a:spcBef>
                  <a:spcPts val="0"/>
                </a:spcBef>
                <a:defRPr i="0" spc="0"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sSub>
                      <m:e>
                        <m:r>
                          <m:rPr>
                            <m:sty m:val="p"/>
                          </m:rPr>
                          <a:rPr xmlns:a="http://schemas.openxmlformats.org/drawingml/2006/main" sz="2900" i="1">
                            <a:solidFill>
                              <a:srgbClr val="F5FECE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m:rPr>
                            <m:sty m:val="p"/>
                          </m:rPr>
                          <a:rPr xmlns:a="http://schemas.openxmlformats.org/drawingml/2006/main" sz="2900" i="1">
                            <a:solidFill>
                              <a:srgbClr val="F5FECE"/>
                            </a:solidFill>
                            <a:latin typeface="Cambria Math" panose="02040503050406030204" pitchFamily="18" charset="0"/>
                          </a:rPr>
                          <m:t>BreakOut</m:t>
                        </m:r>
                      </m:sub>
                    </m:sSub>
                    <m:r>
                      <a:rPr xmlns:a="http://schemas.openxmlformats.org/drawingml/2006/main" sz="2900" i="1">
                        <a:solidFill>
                          <a:srgbClr val="F5FECE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xmlns:a="http://schemas.openxmlformats.org/drawingml/2006/main" sz="2900" i="1">
                        <a:solidFill>
                          <a:srgbClr val="F5FECE"/>
                        </a:solidFill>
                        <a:latin typeface="Cambria Math" panose="02040503050406030204" pitchFamily="18" charset="0"/>
                      </a:rPr>
                      <m:t>10</m:t>
                    </m:r>
                    <m:r>
                      <m:rPr>
                        <m:sty m:val="p"/>
                      </m:rPr>
                      <a:rPr xmlns:a="http://schemas.openxmlformats.org/drawingml/2006/main" sz="2900" i="1">
                        <a:solidFill>
                          <a:srgbClr val="F5FECE"/>
                        </a:solidFill>
                        <a:latin typeface="Cambria Math" panose="02040503050406030204" pitchFamily="18" charset="0"/>
                      </a:rPr>
                      <m:t>s</m:t>
                    </m:r>
                  </m:oMath>
                </m:oMathPara>
              </a14:m>
              <a:endParaRPr sz="2900">
                <a:solidFill>
                  <a:srgbClr val="F6FECF"/>
                </a:solidFill>
              </a:endParaRPr>
            </a:p>
          </p:txBody>
        </p:sp>
        <p:sp>
          <p:nvSpPr>
            <p:cNvPr id="468" name="Equation"/>
            <p:cNvSpPr txBox="1"/>
            <p:nvPr/>
          </p:nvSpPr>
          <p:spPr>
            <a:xfrm>
              <a:off x="9767647" y="632519"/>
              <a:ext cx="567864" cy="3385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defTabSz="914400" latinLnBrk="1">
                <a:spcBef>
                  <a:spcPts val="0"/>
                </a:spcBef>
                <a:defRPr i="0" spc="0"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sSub>
                      <m:e>
                        <m:r>
                          <m:rPr>
                            <m:sty m:val="p"/>
                          </m:rPr>
                          <a:rPr xmlns:a="http://schemas.openxmlformats.org/drawingml/2006/main" sz="2900" i="1">
                            <a:solidFill>
                              <a:srgbClr val="F5FECE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m:rPr>
                            <m:sty m:val="p"/>
                          </m:rPr>
                          <a:rPr xmlns:a="http://schemas.openxmlformats.org/drawingml/2006/main" sz="2900" i="1">
                            <a:solidFill>
                              <a:srgbClr val="F5FECE"/>
                            </a:solidFill>
                            <a:latin typeface="Cambria Math" panose="02040503050406030204" pitchFamily="18" charset="0"/>
                          </a:rPr>
                          <m:t>dur</m:t>
                        </m:r>
                      </m:sub>
                    </m:sSub>
                  </m:oMath>
                </m:oMathPara>
              </a14:m>
              <a:endParaRPr sz="2900">
                <a:solidFill>
                  <a:srgbClr val="F6FECF"/>
                </a:solidFill>
              </a:endParaRPr>
            </a:p>
          </p:txBody>
        </p:sp>
        <p:sp>
          <p:nvSpPr>
            <p:cNvPr id="469" name="Equation"/>
            <p:cNvSpPr txBox="1"/>
            <p:nvPr/>
          </p:nvSpPr>
          <p:spPr>
            <a:xfrm>
              <a:off x="6284219" y="5952233"/>
              <a:ext cx="2946706" cy="3928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defTabSz="914400" latinLnBrk="1">
                <a:spcBef>
                  <a:spcPts val="0"/>
                </a:spcBef>
                <a:defRPr i="0" spc="0"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sSub>
                      <m:e>
                        <m:r>
                          <m:rPr>
                            <m:sty m:val="p"/>
                          </m:rPr>
                          <a:rPr xmlns:a="http://schemas.openxmlformats.org/drawingml/2006/main" sz="2900" i="1">
                            <a:solidFill>
                              <a:srgbClr val="F5FECE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m:rPr>
                            <m:sty m:val="p"/>
                          </m:rPr>
                          <a:rPr xmlns:a="http://schemas.openxmlformats.org/drawingml/2006/main" sz="2900" i="1">
                            <a:solidFill>
                              <a:srgbClr val="F5FECE"/>
                            </a:solidFill>
                            <a:latin typeface="Cambria Math" panose="02040503050406030204" pitchFamily="18" charset="0"/>
                          </a:rPr>
                          <m:t>engine</m:t>
                        </m:r>
                      </m:sub>
                    </m:sSub>
                    <m:r>
                      <a:rPr xmlns:a="http://schemas.openxmlformats.org/drawingml/2006/main" sz="2900" i="1">
                        <a:solidFill>
                          <a:srgbClr val="F5FECE"/>
                        </a:solidFill>
                        <a:latin typeface="Cambria Math" panose="02040503050406030204" pitchFamily="18" charset="0"/>
                      </a:rPr>
                      <m:t>≃</m:t>
                    </m:r>
                    <m:sSub>
                      <m:e>
                        <m:r>
                          <m:rPr>
                            <m:sty m:val="p"/>
                          </m:rPr>
                          <a:rPr xmlns:a="http://schemas.openxmlformats.org/drawingml/2006/main" sz="2900" i="1">
                            <a:solidFill>
                              <a:srgbClr val="F5FECE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m:rPr>
                            <m:sty m:val="p"/>
                          </m:rPr>
                          <a:rPr xmlns:a="http://schemas.openxmlformats.org/drawingml/2006/main" sz="2900" i="1">
                            <a:solidFill>
                              <a:srgbClr val="F5FECE"/>
                            </a:solidFill>
                            <a:latin typeface="Cambria Math" panose="02040503050406030204" pitchFamily="18" charset="0"/>
                          </a:rPr>
                          <m:t>BO</m:t>
                        </m:r>
                      </m:sub>
                    </m:sSub>
                    <m:r>
                      <a:rPr xmlns:a="http://schemas.openxmlformats.org/drawingml/2006/main" sz="2900" i="1">
                        <a:solidFill>
                          <a:srgbClr val="F5FECE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e>
                        <m:r>
                          <m:rPr>
                            <m:sty m:val="p"/>
                          </m:rPr>
                          <a:rPr xmlns:a="http://schemas.openxmlformats.org/drawingml/2006/main" sz="2900" i="1">
                            <a:solidFill>
                              <a:srgbClr val="F5FECE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m:rPr>
                            <m:sty m:val="p"/>
                          </m:rPr>
                          <a:rPr xmlns:a="http://schemas.openxmlformats.org/drawingml/2006/main" sz="2900" i="1">
                            <a:solidFill>
                              <a:srgbClr val="F5FECE"/>
                            </a:solidFill>
                            <a:latin typeface="Cambria Math" panose="02040503050406030204" pitchFamily="18" charset="0"/>
                          </a:rPr>
                          <m:t>dur</m:t>
                        </m:r>
                      </m:sub>
                    </m:sSub>
                  </m:oMath>
                </m:oMathPara>
              </a14:m>
              <a:endParaRPr sz="2900">
                <a:solidFill>
                  <a:srgbClr val="F6FECF"/>
                </a:solidFill>
              </a:endParaRPr>
            </a:p>
          </p:txBody>
        </p:sp>
      </p:grpSp>
      <p:sp>
        <p:nvSpPr>
          <p:cNvPr id="471" name="Bromberg et al. 2011, 2012, 2013, Moharana &amp; Piran 2017"/>
          <p:cNvSpPr txBox="1"/>
          <p:nvPr/>
        </p:nvSpPr>
        <p:spPr>
          <a:xfrm>
            <a:off x="660523" y="1941758"/>
            <a:ext cx="979872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>
              <a:defRPr i="0" spc="24"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Bromberg et al. 2011, 2012, 2013, Moharana &amp; Piran 2017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5" name="Group"/>
          <p:cNvGrpSpPr/>
          <p:nvPr/>
        </p:nvGrpSpPr>
        <p:grpSpPr>
          <a:xfrm>
            <a:off x="996950" y="191247"/>
            <a:ext cx="22390100" cy="1244601"/>
            <a:chOff x="0" y="0"/>
            <a:chExt cx="22390100" cy="1244600"/>
          </a:xfrm>
        </p:grpSpPr>
        <p:pic>
          <p:nvPicPr>
            <p:cNvPr id="473" name="smoke.jpeg" descr="smoke.jpeg"/>
            <p:cNvPicPr>
              <a:picLocks noChangeAspect="0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22390100" cy="1244600"/>
            </a:xfrm>
            <a:prstGeom prst="rect">
              <a:avLst/>
            </a:prstGeom>
            <a:ln w="25400" cap="flat">
              <a:solidFill>
                <a:srgbClr val="F3F7F5"/>
              </a:solidFill>
              <a:prstDash val="solid"/>
              <a:miter lim="400000"/>
            </a:ln>
            <a:effectLst>
              <a:outerShdw sx="100000" sy="100000" kx="0" ky="0" algn="b" rotWithShape="0" blurRad="50800" dist="25400" dir="3600000">
                <a:srgbClr val="000000">
                  <a:alpha val="70000"/>
                </a:srgbClr>
              </a:outerShdw>
            </a:effectLst>
          </p:spPr>
        </p:pic>
        <p:sp>
          <p:nvSpPr>
            <p:cNvPr id="474" name="Summary"/>
            <p:cNvSpPr txBox="1"/>
            <p:nvPr/>
          </p:nvSpPr>
          <p:spPr>
            <a:xfrm>
              <a:off x="35149" y="31750"/>
              <a:ext cx="22319802" cy="1181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b="1" i="0" spc="75" sz="7500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pPr/>
              <a:r>
                <a:t>Summary</a:t>
              </a:r>
            </a:p>
          </p:txBody>
        </p:sp>
      </p:grpSp>
      <p:grpSp>
        <p:nvGrpSpPr>
          <p:cNvPr id="480" name="Group"/>
          <p:cNvGrpSpPr/>
          <p:nvPr/>
        </p:nvGrpSpPr>
        <p:grpSpPr>
          <a:xfrm>
            <a:off x="6024419" y="10968633"/>
            <a:ext cx="11860072" cy="2123102"/>
            <a:chOff x="0" y="0"/>
            <a:chExt cx="11860070" cy="2123100"/>
          </a:xfrm>
        </p:grpSpPr>
        <p:sp>
          <p:nvSpPr>
            <p:cNvPr id="476" name="Mei A. , Banerjee B., Oganesyan G., Salafia O.S. et al. 2022. DOI:10.1038/s41586-022-05404-7"/>
            <p:cNvSpPr txBox="1"/>
            <p:nvPr/>
          </p:nvSpPr>
          <p:spPr>
            <a:xfrm>
              <a:off x="32686" y="0"/>
              <a:ext cx="11166211" cy="4939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228600" indent="-228600">
                <a:buSzPct val="100000"/>
                <a:buChar char="-"/>
                <a:defRPr spc="21" sz="2100"/>
              </a:pPr>
              <a:r>
                <a:rPr b="1"/>
                <a:t>Mei A.</a:t>
              </a:r>
              <a:r>
                <a:t> , Banerjee B., Oganesyan G., Salafia O.S. et al. 2022. DOI:10.1038/s41586-022-05404-7 </a:t>
              </a:r>
            </a:p>
          </p:txBody>
        </p:sp>
        <p:sp>
          <p:nvSpPr>
            <p:cNvPr id="477" name="Mei A. , Oganesyan G.,  Tsvetkova A., Ravasio M.E. et al. 2022. DOI:10.3847/1538-4357/aca091"/>
            <p:cNvSpPr txBox="1"/>
            <p:nvPr/>
          </p:nvSpPr>
          <p:spPr>
            <a:xfrm>
              <a:off x="0" y="543050"/>
              <a:ext cx="11713738" cy="4939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228600" indent="-228600">
                <a:buSzPct val="100000"/>
                <a:buChar char="-"/>
                <a:defRPr spc="22" sz="2200"/>
              </a:pPr>
              <a:r>
                <a:rPr b="1"/>
                <a:t>Mei A.</a:t>
              </a:r>
              <a:r>
                <a:t> , Oganesyan G.,  Tsvetkova A., Ravasio M.E. et al. 2022. DOI:10.3847/1538-4357/aca091</a:t>
              </a:r>
            </a:p>
          </p:txBody>
        </p:sp>
        <p:sp>
          <p:nvSpPr>
            <p:cNvPr id="478" name="Ravasio M.E., Salafia O.M., Oganesyan G., Mei A. et al. 2023. DOI: 10.48550/arXiv.2303.16223"/>
            <p:cNvSpPr txBox="1"/>
            <p:nvPr/>
          </p:nvSpPr>
          <p:spPr>
            <a:xfrm>
              <a:off x="24972" y="1086100"/>
              <a:ext cx="11835099" cy="4939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228600" indent="-228600">
                <a:buSzPct val="100000"/>
                <a:buChar char="-"/>
                <a:defRPr spc="22" sz="2200"/>
              </a:pPr>
              <a:r>
                <a:t>Ravasio M.E., Salafia O.M., Oganesyan G., </a:t>
              </a:r>
              <a:r>
                <a:rPr b="1"/>
                <a:t>Mei A.</a:t>
              </a:r>
              <a:r>
                <a:t> et al. 2023. DOI: 10.48550/arXiv.2303.16223</a:t>
              </a:r>
            </a:p>
          </p:txBody>
        </p:sp>
        <p:sp>
          <p:nvSpPr>
            <p:cNvPr id="479" name="Macera S., … , Mei A. et al. 2023 in prep."/>
            <p:cNvSpPr txBox="1"/>
            <p:nvPr/>
          </p:nvSpPr>
          <p:spPr>
            <a:xfrm>
              <a:off x="24972" y="1629150"/>
              <a:ext cx="11835099" cy="4939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228600" indent="-228600">
                <a:buSzPct val="100000"/>
                <a:buChar char="-"/>
                <a:defRPr spc="22" sz="2200"/>
              </a:pPr>
              <a:r>
                <a:t>Macera S., … , </a:t>
              </a:r>
              <a:r>
                <a:rPr b="1"/>
                <a:t>Mei A.</a:t>
              </a:r>
              <a:r>
                <a:t> et al. 2023 in prep.</a:t>
              </a:r>
            </a:p>
          </p:txBody>
        </p:sp>
      </p:grpSp>
      <p:pic>
        <p:nvPicPr>
          <p:cNvPr id="481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128855" y="9664427"/>
            <a:ext cx="4267201" cy="190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2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436705" y="11713468"/>
            <a:ext cx="5651501" cy="1435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3" name="pasted-movie.png" descr="pasted-movi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33080" y="10647165"/>
            <a:ext cx="3756073" cy="699308"/>
          </a:xfrm>
          <a:prstGeom prst="rect">
            <a:avLst/>
          </a:prstGeom>
          <a:ln w="12700">
            <a:miter lim="400000"/>
          </a:ln>
        </p:spPr>
      </p:pic>
      <p:pic>
        <p:nvPicPr>
          <p:cNvPr id="484" name="pasted-movie.png" descr="pasted-movi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12854" y="11770936"/>
            <a:ext cx="4267201" cy="1320166"/>
          </a:xfrm>
          <a:prstGeom prst="rect">
            <a:avLst/>
          </a:prstGeom>
          <a:ln w="12700">
            <a:miter lim="400000"/>
          </a:ln>
        </p:spPr>
      </p:pic>
      <p:sp>
        <p:nvSpPr>
          <p:cNvPr id="485" name="BOAT GRB prompt analysis, were we discovered the first MeV emission feature in a GRB spectrum and searched for others in the catalog.…"/>
          <p:cNvSpPr txBox="1"/>
          <p:nvPr/>
        </p:nvSpPr>
        <p:spPr>
          <a:xfrm>
            <a:off x="1347079" y="2902860"/>
            <a:ext cx="21689841" cy="358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635000" indent="-508000">
              <a:buClr>
                <a:srgbClr val="1564D0"/>
              </a:buClr>
              <a:buSzPct val="104999"/>
              <a:buFont typeface="Zapf Dingbats"/>
              <a:buChar char="•"/>
              <a:defRPr i="0" spc="32" sz="32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1564D0"/>
                </a:solidFill>
              </a:rPr>
              <a:t>BOAT GRB </a:t>
            </a:r>
            <a:r>
              <a:t>prompt analysis, were we discovered the </a:t>
            </a:r>
            <a:r>
              <a:rPr>
                <a:solidFill>
                  <a:srgbClr val="1564D0"/>
                </a:solidFill>
              </a:rPr>
              <a:t>first MeV emission feature in a GRB spectrum </a:t>
            </a:r>
            <a:r>
              <a:t>and searched for others in the catalog.</a:t>
            </a:r>
          </a:p>
          <a:p>
            <a:pPr marL="635000" indent="-508000">
              <a:buClr>
                <a:srgbClr val="D21C40"/>
              </a:buClr>
              <a:buSzPct val="104999"/>
              <a:buFont typeface="Zapf Dingbats"/>
              <a:buChar char="•"/>
              <a:defRPr i="0" spc="32" sz="32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A catalog of </a:t>
            </a:r>
            <a:r>
              <a:rPr>
                <a:solidFill>
                  <a:srgbClr val="D21C40"/>
                </a:solidFill>
              </a:rPr>
              <a:t>bright LAT sources</a:t>
            </a:r>
            <a:r>
              <a:t>, to systematically analyse which </a:t>
            </a:r>
            <a:r>
              <a:rPr>
                <a:solidFill>
                  <a:srgbClr val="D21C40"/>
                </a:solidFill>
              </a:rPr>
              <a:t>emission contribution</a:t>
            </a:r>
            <a:r>
              <a:t> is observed in LAT using </a:t>
            </a:r>
            <a:r>
              <a:rPr>
                <a:solidFill>
                  <a:srgbClr val="D21C40"/>
                </a:solidFill>
              </a:rPr>
              <a:t>physically-motived models</a:t>
            </a:r>
            <a:r>
              <a:t>.</a:t>
            </a:r>
            <a:endParaRPr>
              <a:solidFill>
                <a:srgbClr val="38A0CB"/>
              </a:solidFill>
            </a:endParaRPr>
          </a:p>
          <a:p>
            <a:pPr marL="635000" indent="-508000">
              <a:buClr>
                <a:srgbClr val="1564D0"/>
              </a:buClr>
              <a:buSzPct val="104999"/>
              <a:buFont typeface="Zapf Dingbats"/>
              <a:buChar char="•"/>
              <a:defRPr i="0" spc="32" sz="32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The </a:t>
            </a:r>
            <a:r>
              <a:rPr>
                <a:solidFill>
                  <a:srgbClr val="1564D0"/>
                </a:solidFill>
              </a:rPr>
              <a:t>Fermi/GBM catalog</a:t>
            </a:r>
            <a:r>
              <a:t> (and a sub-sample with measured </a:t>
            </a:r>
            <a:r>
              <a:rPr>
                <a:solidFill>
                  <a:srgbClr val="1564D0"/>
                </a:solidFill>
              </a:rPr>
              <a:t>redshift</a:t>
            </a:r>
            <a:r>
              <a:t>), to look for a </a:t>
            </a:r>
            <a:r>
              <a:rPr>
                <a:solidFill>
                  <a:srgbClr val="1564D0"/>
                </a:solidFill>
              </a:rPr>
              <a:t>new observable </a:t>
            </a:r>
            <a:r>
              <a:t>able to give precious hints on the </a:t>
            </a:r>
            <a:r>
              <a:rPr>
                <a:solidFill>
                  <a:srgbClr val="1564D0"/>
                </a:solidFill>
              </a:rPr>
              <a:t>progenitor</a:t>
            </a:r>
            <a:r>
              <a:t> nature.</a:t>
            </a:r>
          </a:p>
        </p:txBody>
      </p:sp>
      <p:sp>
        <p:nvSpPr>
          <p:cNvPr id="486" name="GBM automatic analysis tool applied to :"/>
          <p:cNvSpPr txBox="1"/>
          <p:nvPr/>
        </p:nvSpPr>
        <p:spPr>
          <a:xfrm>
            <a:off x="826478" y="2079652"/>
            <a:ext cx="9619678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i="0" spc="36" sz="3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GBM automatic analysis tool applied to :</a:t>
            </a:r>
          </a:p>
        </p:txBody>
      </p:sp>
      <p:sp>
        <p:nvSpPr>
          <p:cNvPr id="487" name="What’s next?"/>
          <p:cNvSpPr txBox="1"/>
          <p:nvPr/>
        </p:nvSpPr>
        <p:spPr>
          <a:xfrm>
            <a:off x="826478" y="7255494"/>
            <a:ext cx="9619678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i="0" spc="36" sz="3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What’s next?</a:t>
            </a:r>
          </a:p>
        </p:txBody>
      </p:sp>
      <p:sp>
        <p:nvSpPr>
          <p:cNvPr id="488" name="Systematic analysis of GRB soft extended emission…"/>
          <p:cNvSpPr txBox="1"/>
          <p:nvPr/>
        </p:nvSpPr>
        <p:spPr>
          <a:xfrm>
            <a:off x="1347079" y="7951274"/>
            <a:ext cx="21689841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635000" indent="-508000">
              <a:buClr>
                <a:srgbClr val="1564D0"/>
              </a:buClr>
              <a:buSzPct val="104999"/>
              <a:buFont typeface="Zapf Dingbats"/>
              <a:buChar char="•"/>
              <a:defRPr i="0" spc="32" sz="32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D21C40"/>
                </a:solidFill>
              </a:rPr>
              <a:t>Systematic</a:t>
            </a:r>
            <a:r>
              <a:t> analysis of GRB</a:t>
            </a:r>
            <a:r>
              <a:rPr>
                <a:solidFill>
                  <a:srgbClr val="1564D0"/>
                </a:solidFill>
              </a:rPr>
              <a:t> </a:t>
            </a:r>
            <a:r>
              <a:rPr>
                <a:solidFill>
                  <a:srgbClr val="D21C40"/>
                </a:solidFill>
              </a:rPr>
              <a:t>soft extended emission</a:t>
            </a:r>
            <a:endParaRPr>
              <a:solidFill>
                <a:srgbClr val="1564D0"/>
              </a:solidFill>
            </a:endParaRPr>
          </a:p>
          <a:p>
            <a:pPr marL="635000" indent="-508000">
              <a:buClr>
                <a:srgbClr val="1564D0"/>
              </a:buClr>
              <a:buSzPct val="104999"/>
              <a:buFont typeface="Zapf Dingbats"/>
              <a:buChar char="•"/>
              <a:defRPr i="0" spc="32" sz="32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Very likely the next </a:t>
            </a:r>
            <a:r>
              <a:rPr b="1" u="sng"/>
              <a:t>crazy</a:t>
            </a:r>
            <a:r>
              <a:t> GRB!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xfrm>
            <a:off x="23101293" y="12928600"/>
            <a:ext cx="266695" cy="469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145" name="Group"/>
          <p:cNvGrpSpPr/>
          <p:nvPr/>
        </p:nvGrpSpPr>
        <p:grpSpPr>
          <a:xfrm>
            <a:off x="579917" y="12928599"/>
            <a:ext cx="12683606" cy="469901"/>
            <a:chOff x="0" y="0"/>
            <a:chExt cx="12683604" cy="469900"/>
          </a:xfrm>
        </p:grpSpPr>
        <p:sp>
          <p:nvSpPr>
            <p:cNvPr id="143" name="Alessio Mei"/>
            <p:cNvSpPr txBox="1"/>
            <p:nvPr/>
          </p:nvSpPr>
          <p:spPr>
            <a:xfrm>
              <a:off x="0" y="-1"/>
              <a:ext cx="1674714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i="0" spc="25" sz="2500">
                  <a:solidFill>
                    <a:srgbClr val="000000"/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lvl1pPr>
            </a:lstStyle>
            <a:p>
              <a:pPr/>
              <a:r>
                <a:t>Alessio Mei</a:t>
              </a:r>
            </a:p>
          </p:txBody>
        </p:sp>
        <p:sp>
          <p:nvSpPr>
            <p:cNvPr id="144" name="3rd year report"/>
            <p:cNvSpPr txBox="1"/>
            <p:nvPr/>
          </p:nvSpPr>
          <p:spPr>
            <a:xfrm>
              <a:off x="10540560" y="-1"/>
              <a:ext cx="2143045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i="0" spc="25" sz="2500">
                  <a:solidFill>
                    <a:srgbClr val="000000"/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lvl1pPr>
            </a:lstStyle>
            <a:p>
              <a:pPr/>
              <a:r>
                <a:t>3rd year report</a:t>
              </a:r>
            </a:p>
          </p:txBody>
        </p:sp>
      </p:grpSp>
      <p:grpSp>
        <p:nvGrpSpPr>
          <p:cNvPr id="153" name="Group"/>
          <p:cNvGrpSpPr/>
          <p:nvPr/>
        </p:nvGrpSpPr>
        <p:grpSpPr>
          <a:xfrm>
            <a:off x="6474107" y="1727970"/>
            <a:ext cx="11435786" cy="10260060"/>
            <a:chOff x="0" y="0"/>
            <a:chExt cx="11435784" cy="10260060"/>
          </a:xfrm>
        </p:grpSpPr>
        <p:grpSp>
          <p:nvGrpSpPr>
            <p:cNvPr id="148" name="Group"/>
            <p:cNvGrpSpPr/>
            <p:nvPr/>
          </p:nvGrpSpPr>
          <p:grpSpPr>
            <a:xfrm flipH="1">
              <a:off x="1612578" y="0"/>
              <a:ext cx="9823208" cy="10201202"/>
              <a:chOff x="-335710" y="0"/>
              <a:chExt cx="9823206" cy="10201201"/>
            </a:xfrm>
          </p:grpSpPr>
          <p:sp>
            <p:nvSpPr>
              <p:cNvPr id="146" name="Shape"/>
              <p:cNvSpPr/>
              <p:nvPr/>
            </p:nvSpPr>
            <p:spPr>
              <a:xfrm>
                <a:off x="-335711" y="463765"/>
                <a:ext cx="9601257" cy="95797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51" h="19675" fill="norm" stroke="1" extrusionOk="0">
                    <a:moveTo>
                      <a:pt x="17534" y="2870"/>
                    </a:moveTo>
                    <a:cubicBezTo>
                      <a:pt x="21556" y="6713"/>
                      <a:pt x="21556" y="12963"/>
                      <a:pt x="17534" y="16806"/>
                    </a:cubicBezTo>
                    <a:cubicBezTo>
                      <a:pt x="13524" y="20638"/>
                      <a:pt x="7042" y="20626"/>
                      <a:pt x="3009" y="16806"/>
                    </a:cubicBezTo>
                    <a:cubicBezTo>
                      <a:pt x="993" y="14897"/>
                      <a:pt x="-44" y="12375"/>
                      <a:pt x="1" y="9838"/>
                    </a:cubicBezTo>
                    <a:cubicBezTo>
                      <a:pt x="-44" y="7301"/>
                      <a:pt x="993" y="4779"/>
                      <a:pt x="3009" y="2870"/>
                    </a:cubicBezTo>
                    <a:cubicBezTo>
                      <a:pt x="7042" y="-950"/>
                      <a:pt x="13524" y="-962"/>
                      <a:pt x="17534" y="2870"/>
                    </a:cubicBezTo>
                    <a:close/>
                  </a:path>
                </a:pathLst>
              </a:custGeom>
              <a:noFill/>
              <a:ln w="254000" cap="flat">
                <a:solidFill>
                  <a:srgbClr val="1564D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i="0" spc="0" sz="3500">
                    <a:solidFill>
                      <a:srgbClr val="FFFFFF"/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</a:p>
            </p:txBody>
          </p:sp>
          <p:sp>
            <p:nvSpPr>
              <p:cNvPr id="147" name="Rectangle"/>
              <p:cNvSpPr/>
              <p:nvPr/>
            </p:nvSpPr>
            <p:spPr>
              <a:xfrm>
                <a:off x="4535216" y="0"/>
                <a:ext cx="4952280" cy="1020120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i="0" spc="0" sz="3500">
                    <a:solidFill>
                      <a:srgbClr val="FFFFFF"/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</a:p>
            </p:txBody>
          </p:sp>
        </p:grpSp>
        <p:grpSp>
          <p:nvGrpSpPr>
            <p:cNvPr id="151" name="Group"/>
            <p:cNvGrpSpPr/>
            <p:nvPr/>
          </p:nvGrpSpPr>
          <p:grpSpPr>
            <a:xfrm>
              <a:off x="0" y="277569"/>
              <a:ext cx="6183712" cy="9982492"/>
              <a:chOff x="0" y="0"/>
              <a:chExt cx="6183711" cy="9982490"/>
            </a:xfrm>
          </p:grpSpPr>
          <p:sp>
            <p:nvSpPr>
              <p:cNvPr id="149" name="Shape"/>
              <p:cNvSpPr/>
              <p:nvPr/>
            </p:nvSpPr>
            <p:spPr>
              <a:xfrm>
                <a:off x="0" y="218133"/>
                <a:ext cx="5964100" cy="95462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4" h="21038" fill="norm" stroke="1" extrusionOk="0">
                    <a:moveTo>
                      <a:pt x="16035" y="0"/>
                    </a:moveTo>
                    <a:cubicBezTo>
                      <a:pt x="11931" y="0"/>
                      <a:pt x="7827" y="1027"/>
                      <a:pt x="4696" y="3081"/>
                    </a:cubicBezTo>
                    <a:cubicBezTo>
                      <a:pt x="-1566" y="7190"/>
                      <a:pt x="-1566" y="13850"/>
                      <a:pt x="4696" y="17959"/>
                    </a:cubicBezTo>
                    <a:cubicBezTo>
                      <a:pt x="8853" y="20686"/>
                      <a:pt x="14724" y="21600"/>
                      <a:pt x="20034" y="20706"/>
                    </a:cubicBezTo>
                    <a:lnTo>
                      <a:pt x="20034" y="333"/>
                    </a:lnTo>
                    <a:cubicBezTo>
                      <a:pt x="18723" y="112"/>
                      <a:pt x="17380" y="0"/>
                      <a:pt x="16035" y="0"/>
                    </a:cubicBezTo>
                    <a:close/>
                  </a:path>
                </a:pathLst>
              </a:custGeom>
              <a:noFill/>
              <a:ln w="254000" cap="flat">
                <a:solidFill>
                  <a:srgbClr val="D21C4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i="0" spc="0" sz="3500">
                    <a:solidFill>
                      <a:srgbClr val="FFFFFF"/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</a:p>
            </p:txBody>
          </p:sp>
          <p:sp>
            <p:nvSpPr>
              <p:cNvPr id="150" name="Rectangle"/>
              <p:cNvSpPr/>
              <p:nvPr/>
            </p:nvSpPr>
            <p:spPr>
              <a:xfrm>
                <a:off x="4976360" y="0"/>
                <a:ext cx="1207352" cy="998249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i="0" spc="0" sz="3500">
                    <a:solidFill>
                      <a:srgbClr val="FFFFFF"/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</a:p>
            </p:txBody>
          </p:sp>
        </p:grpSp>
        <p:pic>
          <p:nvPicPr>
            <p:cNvPr id="152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937096" y="2953882"/>
              <a:ext cx="8828855" cy="506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56" name="Group"/>
          <p:cNvGrpSpPr/>
          <p:nvPr/>
        </p:nvGrpSpPr>
        <p:grpSpPr>
          <a:xfrm>
            <a:off x="996950" y="191247"/>
            <a:ext cx="22390100" cy="1244601"/>
            <a:chOff x="0" y="0"/>
            <a:chExt cx="22390100" cy="1244600"/>
          </a:xfrm>
        </p:grpSpPr>
        <p:pic>
          <p:nvPicPr>
            <p:cNvPr id="154" name="smoke.jpeg" descr="smoke.jpeg"/>
            <p:cNvPicPr>
              <a:picLocks noChangeAspect="0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22390100" cy="1244600"/>
            </a:xfrm>
            <a:prstGeom prst="rect">
              <a:avLst/>
            </a:prstGeom>
            <a:ln w="25400" cap="flat">
              <a:solidFill>
                <a:srgbClr val="F3F7F5"/>
              </a:solidFill>
              <a:prstDash val="solid"/>
              <a:miter lim="400000"/>
            </a:ln>
            <a:effectLst>
              <a:outerShdw sx="100000" sy="100000" kx="0" ky="0" algn="b" rotWithShape="0" blurRad="50800" dist="25400" dir="3600000">
                <a:srgbClr val="000000">
                  <a:alpha val="70000"/>
                </a:srgbClr>
              </a:outerShdw>
            </a:effectLst>
          </p:spPr>
        </p:pic>
        <p:sp>
          <p:nvSpPr>
            <p:cNvPr id="155" name="The main protagonist of (also) this research year"/>
            <p:cNvSpPr txBox="1"/>
            <p:nvPr/>
          </p:nvSpPr>
          <p:spPr>
            <a:xfrm>
              <a:off x="35149" y="82550"/>
              <a:ext cx="22319802" cy="1079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b="1" i="0" spc="68" sz="6800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pPr/>
              <a:r>
                <a:t>The main protagonist of (also) this research year</a:t>
              </a:r>
            </a:p>
          </p:txBody>
        </p:sp>
      </p:grpSp>
      <p:pic>
        <p:nvPicPr>
          <p:cNvPr id="15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932301" y="8177458"/>
            <a:ext cx="3556001" cy="3124837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Line"/>
          <p:cNvSpPr/>
          <p:nvPr/>
        </p:nvSpPr>
        <p:spPr>
          <a:xfrm flipV="1">
            <a:off x="6639853" y="6852630"/>
            <a:ext cx="4697585" cy="1459581"/>
          </a:xfrm>
          <a:prstGeom prst="line">
            <a:avLst/>
          </a:prstGeom>
          <a:ln w="127000">
            <a:solidFill>
              <a:srgbClr val="D21C4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i="0" spc="0" sz="350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</a:p>
        </p:txBody>
      </p:sp>
      <p:sp>
        <p:nvSpPr>
          <p:cNvPr id="159" name="Line"/>
          <p:cNvSpPr/>
          <p:nvPr/>
        </p:nvSpPr>
        <p:spPr>
          <a:xfrm flipH="1">
            <a:off x="12832096" y="4472772"/>
            <a:ext cx="4239794" cy="894769"/>
          </a:xfrm>
          <a:prstGeom prst="line">
            <a:avLst/>
          </a:prstGeom>
          <a:ln w="127000">
            <a:solidFill>
              <a:srgbClr val="1564D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i="0" spc="0" sz="350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</a:p>
        </p:txBody>
      </p:sp>
      <p:sp>
        <p:nvSpPr>
          <p:cNvPr id="160" name="Gamma-ray Burst Monitor…"/>
          <p:cNvSpPr/>
          <p:nvPr/>
        </p:nvSpPr>
        <p:spPr>
          <a:xfrm>
            <a:off x="262303" y="5341621"/>
            <a:ext cx="5695413" cy="7451943"/>
          </a:xfrm>
          <a:prstGeom prst="roundRect">
            <a:avLst>
              <a:gd name="adj" fmla="val 3345"/>
            </a:avLst>
          </a:prstGeom>
          <a:ln w="63500">
            <a:solidFill>
              <a:srgbClr val="D21C4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>
              <a:defRPr i="0" spc="35" sz="3500">
                <a:solidFill>
                  <a:srgbClr val="D21C4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G</a:t>
            </a:r>
            <a:r>
              <a:rPr>
                <a:solidFill>
                  <a:srgbClr val="000000"/>
                </a:solidFill>
              </a:rPr>
              <a:t>amma-ray</a:t>
            </a:r>
            <a:r>
              <a:t> B</a:t>
            </a:r>
            <a:r>
              <a:rPr>
                <a:solidFill>
                  <a:srgbClr val="000000"/>
                </a:solidFill>
              </a:rPr>
              <a:t>urst</a:t>
            </a:r>
            <a:r>
              <a:t> M</a:t>
            </a:r>
            <a:r>
              <a:rPr>
                <a:solidFill>
                  <a:srgbClr val="000000"/>
                </a:solidFill>
              </a:rPr>
              <a:t>onitor</a:t>
            </a:r>
            <a:endParaRPr>
              <a:solidFill>
                <a:srgbClr val="000000"/>
              </a:solidFill>
            </a:endParaRPr>
          </a:p>
          <a:p>
            <a:pPr marL="228600" indent="-228600">
              <a:buSzPct val="100000"/>
              <a:buChar char="•"/>
              <a:defRPr i="0" spc="35" sz="3500">
                <a:solidFill>
                  <a:srgbClr val="D21C4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00000"/>
                </a:solidFill>
              </a:rPr>
              <a:t>12 </a:t>
            </a:r>
            <a:r>
              <a:t>NaI</a:t>
            </a:r>
            <a:r>
              <a:rPr>
                <a:solidFill>
                  <a:srgbClr val="000000"/>
                </a:solidFill>
              </a:rPr>
              <a:t> detectors (</a:t>
            </a:r>
            <a:r>
              <a:t>8-900 keV</a:t>
            </a:r>
            <a:r>
              <a:rPr>
                <a:solidFill>
                  <a:srgbClr val="000000"/>
                </a:solidFill>
              </a:rPr>
              <a:t>) and 2 </a:t>
            </a:r>
            <a:r>
              <a:t>BGO</a:t>
            </a:r>
            <a:r>
              <a:rPr>
                <a:solidFill>
                  <a:srgbClr val="000000"/>
                </a:solidFill>
              </a:rPr>
              <a:t> detectors (</a:t>
            </a:r>
            <a:r>
              <a:t>300 keV</a:t>
            </a:r>
            <a:r>
              <a:rPr>
                <a:solidFill>
                  <a:srgbClr val="000000"/>
                </a:solidFill>
              </a:rPr>
              <a:t> </a:t>
            </a:r>
            <a:r>
              <a:t>- 40 MeV</a:t>
            </a:r>
            <a:r>
              <a:rPr>
                <a:solidFill>
                  <a:srgbClr val="000000"/>
                </a:solidFill>
              </a:rPr>
              <a:t>)</a:t>
            </a:r>
            <a:endParaRPr>
              <a:solidFill>
                <a:srgbClr val="000000"/>
              </a:solidFill>
            </a:endParaRPr>
          </a:p>
          <a:p>
            <a:pPr marL="228600" indent="-228600">
              <a:buSzPct val="100000"/>
              <a:buChar char="•"/>
              <a:defRPr i="0" spc="35" sz="3500">
                <a:solidFill>
                  <a:srgbClr val="D21C4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00000"/>
                </a:solidFill>
              </a:rPr>
              <a:t>Good </a:t>
            </a:r>
            <a:r>
              <a:t>energy</a:t>
            </a:r>
            <a:r>
              <a:rPr>
                <a:solidFill>
                  <a:srgbClr val="000000"/>
                </a:solidFill>
              </a:rPr>
              <a:t> and </a:t>
            </a:r>
            <a:r>
              <a:t>temporal resolution</a:t>
            </a:r>
            <a:r>
              <a:rPr>
                <a:solidFill>
                  <a:srgbClr val="000000"/>
                </a:solidFill>
              </a:rPr>
              <a:t> (up to 64 ms)</a:t>
            </a:r>
            <a:endParaRPr>
              <a:solidFill>
                <a:srgbClr val="000000"/>
              </a:solidFill>
            </a:endParaRPr>
          </a:p>
          <a:p>
            <a:pPr marL="228600" indent="-228600">
              <a:buSzPct val="100000"/>
              <a:buChar char="•"/>
              <a:defRPr i="0" spc="35" sz="3500">
                <a:solidFill>
                  <a:srgbClr val="D21C4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00000"/>
                </a:solidFill>
              </a:rPr>
              <a:t>Provides </a:t>
            </a:r>
            <a:r>
              <a:t>triggers</a:t>
            </a:r>
            <a:r>
              <a:rPr>
                <a:solidFill>
                  <a:srgbClr val="000000"/>
                </a:solidFill>
              </a:rPr>
              <a:t> for GRB </a:t>
            </a:r>
            <a:r>
              <a:t>prompt</a:t>
            </a:r>
            <a:r>
              <a:rPr>
                <a:solidFill>
                  <a:srgbClr val="000000"/>
                </a:solidFill>
              </a:rPr>
              <a:t> emission</a:t>
            </a:r>
          </a:p>
        </p:txBody>
      </p:sp>
      <p:sp>
        <p:nvSpPr>
          <p:cNvPr id="161" name="Large Area Telescope…"/>
          <p:cNvSpPr/>
          <p:nvPr/>
        </p:nvSpPr>
        <p:spPr>
          <a:xfrm>
            <a:off x="18426284" y="1674217"/>
            <a:ext cx="5695413" cy="9455654"/>
          </a:xfrm>
          <a:prstGeom prst="roundRect">
            <a:avLst>
              <a:gd name="adj" fmla="val 3345"/>
            </a:avLst>
          </a:prstGeom>
          <a:ln w="63500">
            <a:solidFill>
              <a:srgbClr val="1564D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>
              <a:defRPr i="0" spc="35" sz="35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1564D0"/>
                </a:solidFill>
              </a:rPr>
              <a:t>L</a:t>
            </a:r>
            <a:r>
              <a:t>arge </a:t>
            </a:r>
            <a:r>
              <a:rPr>
                <a:solidFill>
                  <a:srgbClr val="1564D0"/>
                </a:solidFill>
              </a:rPr>
              <a:t>A</a:t>
            </a:r>
            <a:r>
              <a:t>rea </a:t>
            </a:r>
            <a:r>
              <a:rPr>
                <a:solidFill>
                  <a:srgbClr val="1564D0"/>
                </a:solidFill>
              </a:rPr>
              <a:t>T</a:t>
            </a:r>
            <a:r>
              <a:t>elescope</a:t>
            </a:r>
          </a:p>
          <a:p>
            <a:pPr marL="228600" indent="-228600">
              <a:buClr>
                <a:srgbClr val="1564D0"/>
              </a:buClr>
              <a:buSzPct val="100000"/>
              <a:buChar char="•"/>
              <a:defRPr i="0" spc="35" sz="3500">
                <a:solidFill>
                  <a:srgbClr val="D21C4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1564D0"/>
                </a:solidFill>
              </a:rPr>
              <a:t>Particle tracker</a:t>
            </a:r>
            <a:r>
              <a:rPr>
                <a:solidFill>
                  <a:srgbClr val="000000"/>
                </a:solidFill>
              </a:rPr>
              <a:t> measures </a:t>
            </a:r>
            <a14:m>
              <m:oMath>
                <m:r>
                  <a:rPr xmlns:a="http://schemas.openxmlformats.org/drawingml/2006/main" sz="35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γ</m:t>
                </m:r>
              </m:oMath>
            </a14:m>
            <a:r>
              <a:rPr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1564D0"/>
                </a:solidFill>
              </a:rPr>
              <a:t>direction</a:t>
            </a:r>
            <a:r>
              <a:rPr>
                <a:solidFill>
                  <a:srgbClr val="000000"/>
                </a:solidFill>
              </a:rPr>
              <a:t>, </a:t>
            </a:r>
            <a:r>
              <a:rPr>
                <a:solidFill>
                  <a:srgbClr val="1564D0"/>
                </a:solidFill>
              </a:rPr>
              <a:t>calorimeter</a:t>
            </a:r>
            <a:r>
              <a:rPr>
                <a:solidFill>
                  <a:srgbClr val="000000"/>
                </a:solidFill>
              </a:rPr>
              <a:t> measures </a:t>
            </a:r>
            <a14:m>
              <m:oMath>
                <m:sSub>
                  <m:e>
                    <m:r>
                      <m:rPr>
                        <m:sty m:val="p"/>
                      </m:rPr>
                      <a:rPr xmlns:a="http://schemas.openxmlformats.org/drawingml/2006/main" sz="3500" i="1">
                        <a:solidFill>
                          <a:srgbClr val="1564CF"/>
                        </a:solidFill>
                        <a:latin typeface="Cambria Math" panose="02040503050406030204" pitchFamily="18" charset="0"/>
                      </a:rPr>
                      <m:t>E</m:t>
                    </m:r>
                  </m:e>
                  <m:sub>
                    <m:r>
                      <a:rPr xmlns:a="http://schemas.openxmlformats.org/drawingml/2006/main" sz="3500" i="1">
                        <a:solidFill>
                          <a:srgbClr val="1564CF"/>
                        </a:solidFill>
                        <a:latin typeface="Cambria Math" panose="02040503050406030204" pitchFamily="18" charset="0"/>
                      </a:rPr>
                      <m:t>γ</m:t>
                    </m:r>
                  </m:sub>
                </m:sSub>
              </m:oMath>
            </a14:m>
            <a:r>
              <a:rPr>
                <a:solidFill>
                  <a:srgbClr val="000000"/>
                </a:solidFill>
              </a:rPr>
              <a:t> and </a:t>
            </a:r>
            <a:r>
              <a:rPr>
                <a:solidFill>
                  <a:srgbClr val="1564D0"/>
                </a:solidFill>
              </a:rPr>
              <a:t>image the shower</a:t>
            </a:r>
            <a:endParaRPr>
              <a:solidFill>
                <a:srgbClr val="000000"/>
              </a:solidFill>
            </a:endParaRPr>
          </a:p>
          <a:p>
            <a:pPr marL="228600" indent="-228600">
              <a:buClr>
                <a:srgbClr val="1564D0"/>
              </a:buClr>
              <a:buSzPct val="100000"/>
              <a:buChar char="•"/>
              <a:defRPr i="0" spc="35" sz="35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Large sky coverage (</a:t>
            </a:r>
            <a14:m>
              <m:oMath>
                <m:r>
                  <a:rPr xmlns:a="http://schemas.openxmlformats.org/drawingml/2006/main" sz="3500" i="1">
                    <a:solidFill>
                      <a:srgbClr val="1564CF"/>
                    </a:solidFill>
                    <a:latin typeface="Cambria Math" panose="02040503050406030204" pitchFamily="18" charset="0"/>
                  </a:rPr>
                  <m:t>∼</m:t>
                </m:r>
                <m:r>
                  <a:rPr xmlns:a="http://schemas.openxmlformats.org/drawingml/2006/main" sz="3500" i="1">
                    <a:solidFill>
                      <a:srgbClr val="1564CF"/>
                    </a:solidFill>
                    <a:latin typeface="Cambria Math" panose="02040503050406030204" pitchFamily="18" charset="0"/>
                  </a:rPr>
                  <m:t>20</m:t>
                </m:r>
                <m:r>
                  <a:rPr xmlns:a="http://schemas.openxmlformats.org/drawingml/2006/main" sz="3500" i="1">
                    <a:solidFill>
                      <a:srgbClr val="1564CF"/>
                    </a:solidFill>
                    <a:latin typeface="Cambria Math" panose="02040503050406030204" pitchFamily="18" charset="0"/>
                  </a:rPr>
                  <m:t>%</m:t>
                </m:r>
              </m:oMath>
            </a14:m>
            <a:r>
              <a:t>)</a:t>
            </a:r>
          </a:p>
          <a:p>
            <a:pPr marL="228600" indent="-228600">
              <a:buClr>
                <a:srgbClr val="1564D0"/>
              </a:buClr>
              <a:buSzPct val="100000"/>
              <a:buChar char="•"/>
              <a:defRPr i="0" spc="35" sz="35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Poor angular resolution (</a:t>
            </a:r>
            <a:r>
              <a:rPr>
                <a:solidFill>
                  <a:srgbClr val="1564D0"/>
                </a:solidFill>
              </a:rPr>
              <a:t>PSF ~ 1 deg @ 1GeV</a:t>
            </a:r>
            <a:r>
              <a:t>)</a:t>
            </a:r>
          </a:p>
          <a:p>
            <a:pPr marL="228600" indent="-228600">
              <a:buClr>
                <a:srgbClr val="1564D0"/>
              </a:buClr>
              <a:buSzPct val="100000"/>
              <a:buChar char="•"/>
              <a:defRPr i="0" spc="35" sz="35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 Sensitive in the </a:t>
            </a:r>
            <a:r>
              <a:rPr>
                <a:solidFill>
                  <a:srgbClr val="1564D0"/>
                </a:solidFill>
              </a:rPr>
              <a:t>high energy</a:t>
            </a:r>
            <a:r>
              <a:t> range (</a:t>
            </a:r>
            <a:r>
              <a:rPr>
                <a:solidFill>
                  <a:srgbClr val="1564D0"/>
                </a:solidFill>
              </a:rPr>
              <a:t>30 MeV - 300 GeV</a:t>
            </a:r>
            <a:r>
              <a:t>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lide Number"/>
          <p:cNvSpPr txBox="1"/>
          <p:nvPr>
            <p:ph type="sldNum" sz="quarter" idx="2"/>
          </p:nvPr>
        </p:nvSpPr>
        <p:spPr>
          <a:xfrm>
            <a:off x="23101293" y="12928600"/>
            <a:ext cx="266695" cy="469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166" name="Group"/>
          <p:cNvGrpSpPr/>
          <p:nvPr/>
        </p:nvGrpSpPr>
        <p:grpSpPr>
          <a:xfrm>
            <a:off x="996950" y="191247"/>
            <a:ext cx="22390100" cy="1244601"/>
            <a:chOff x="0" y="0"/>
            <a:chExt cx="22390100" cy="1244600"/>
          </a:xfrm>
        </p:grpSpPr>
        <p:pic>
          <p:nvPicPr>
            <p:cNvPr id="164" name="smoke.jpeg" descr="smoke.jpeg"/>
            <p:cNvPicPr>
              <a:picLocks noChangeAspect="0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22390100" cy="1244600"/>
            </a:xfrm>
            <a:prstGeom prst="rect">
              <a:avLst/>
            </a:prstGeom>
            <a:ln w="25400" cap="flat">
              <a:solidFill>
                <a:srgbClr val="F3F7F5"/>
              </a:solidFill>
              <a:prstDash val="solid"/>
              <a:miter lim="400000"/>
            </a:ln>
            <a:effectLst>
              <a:outerShdw sx="100000" sy="100000" kx="0" ky="0" algn="b" rotWithShape="0" blurRad="50800" dist="25400" dir="3600000">
                <a:srgbClr val="000000">
                  <a:alpha val="70000"/>
                </a:srgbClr>
              </a:outerShdw>
            </a:effectLst>
          </p:spPr>
        </p:pic>
        <p:sp>
          <p:nvSpPr>
            <p:cNvPr id="165" name="GBM data analysis"/>
            <p:cNvSpPr txBox="1"/>
            <p:nvPr/>
          </p:nvSpPr>
          <p:spPr>
            <a:xfrm>
              <a:off x="35149" y="31750"/>
              <a:ext cx="22319802" cy="1181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b="1" i="0" spc="75" sz="7500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pPr/>
              <a:r>
                <a:t>GBM data analysis</a:t>
              </a:r>
            </a:p>
          </p:txBody>
        </p:sp>
      </p:grpSp>
      <p:sp>
        <p:nvSpPr>
          <p:cNvPr id="167" name="GBM"/>
          <p:cNvSpPr txBox="1"/>
          <p:nvPr/>
        </p:nvSpPr>
        <p:spPr>
          <a:xfrm>
            <a:off x="4935892" y="1481528"/>
            <a:ext cx="2090552" cy="968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>
              <a:defRPr b="1" i="0" spc="50" sz="5000" u="sng">
                <a:solidFill>
                  <a:srgbClr val="D21C4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GBM</a:t>
            </a:r>
          </a:p>
        </p:txBody>
      </p:sp>
      <p:sp>
        <p:nvSpPr>
          <p:cNvPr id="168" name="I developed a python-based tool able to analyse GBM data and produce light curves and (time-resolved) spectra…"/>
          <p:cNvSpPr txBox="1"/>
          <p:nvPr/>
        </p:nvSpPr>
        <p:spPr>
          <a:xfrm>
            <a:off x="606901" y="2411672"/>
            <a:ext cx="10748534" cy="4413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marL="634999" indent="-507999">
              <a:buClr>
                <a:srgbClr val="D21C40"/>
              </a:buClr>
              <a:buSzPct val="104999"/>
              <a:buFont typeface="Zapf Dingbats"/>
              <a:buChar char="•"/>
              <a:defRPr i="0" spc="29" sz="2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I developed a </a:t>
            </a:r>
            <a:r>
              <a:rPr>
                <a:solidFill>
                  <a:srgbClr val="D21C40"/>
                </a:solidFill>
              </a:rPr>
              <a:t>python-based tool</a:t>
            </a:r>
            <a:r>
              <a:t> able to analyse </a:t>
            </a:r>
            <a:r>
              <a:rPr>
                <a:solidFill>
                  <a:srgbClr val="D21C40"/>
                </a:solidFill>
              </a:rPr>
              <a:t>GBM data </a:t>
            </a:r>
            <a:r>
              <a:t>and produce </a:t>
            </a:r>
            <a:r>
              <a:rPr>
                <a:solidFill>
                  <a:srgbClr val="D21C40"/>
                </a:solidFill>
              </a:rPr>
              <a:t>light curves</a:t>
            </a:r>
            <a:r>
              <a:t> and (time-resolved) </a:t>
            </a:r>
            <a:r>
              <a:rPr>
                <a:solidFill>
                  <a:srgbClr val="D21C40"/>
                </a:solidFill>
              </a:rPr>
              <a:t>spectra</a:t>
            </a:r>
          </a:p>
          <a:p>
            <a:pPr marL="634999" indent="-507999">
              <a:buClr>
                <a:srgbClr val="D21C40"/>
              </a:buClr>
              <a:buSzPct val="104999"/>
              <a:buFont typeface="Zapf Dingbats"/>
              <a:buChar char="•"/>
              <a:defRPr i="0" spc="29" sz="2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It is based on the </a:t>
            </a:r>
            <a:r>
              <a:rPr b="1"/>
              <a:t>GTBURST</a:t>
            </a:r>
            <a:r>
              <a:t> </a:t>
            </a:r>
            <a:r>
              <a:rPr>
                <a:solidFill>
                  <a:srgbClr val="D21C40"/>
                </a:solidFill>
              </a:rPr>
              <a:t>pipelines</a:t>
            </a:r>
            <a:r>
              <a:t> </a:t>
            </a:r>
          </a:p>
          <a:p>
            <a:pPr marL="634999" indent="-507999">
              <a:buClr>
                <a:srgbClr val="D21C40"/>
              </a:buClr>
              <a:buSzPct val="104999"/>
              <a:buFont typeface="Zapf Dingbats"/>
              <a:buChar char="•"/>
              <a:defRPr i="0" spc="29" sz="2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In combination with </a:t>
            </a:r>
            <a:r>
              <a:rPr b="1"/>
              <a:t>XSPEC</a:t>
            </a:r>
            <a:r>
              <a:t>, it can provide also (time-resolved) </a:t>
            </a:r>
            <a:r>
              <a:rPr>
                <a:solidFill>
                  <a:srgbClr val="D21C40"/>
                </a:solidFill>
              </a:rPr>
              <a:t>spectral analysis</a:t>
            </a:r>
            <a:endParaRPr>
              <a:solidFill>
                <a:srgbClr val="D21C40"/>
              </a:solidFill>
            </a:endParaRPr>
          </a:p>
          <a:p>
            <a:pPr marL="634999" indent="-507999">
              <a:buClr>
                <a:srgbClr val="D21C40"/>
              </a:buClr>
              <a:buSzPct val="104999"/>
              <a:buFont typeface="Zapf Dingbats"/>
              <a:buChar char="•"/>
              <a:defRPr i="0" spc="29" sz="2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It can now handle an automatic analysis of </a:t>
            </a:r>
            <a:r>
              <a:rPr>
                <a:solidFill>
                  <a:srgbClr val="D21C40"/>
                </a:solidFill>
              </a:rPr>
              <a:t>large samples</a:t>
            </a:r>
            <a:r>
              <a:t> of sources in the </a:t>
            </a:r>
            <a:r>
              <a:rPr i="1"/>
              <a:t>Fermi</a:t>
            </a:r>
            <a:r>
              <a:t>/GBM </a:t>
            </a:r>
            <a:r>
              <a:rPr>
                <a:solidFill>
                  <a:srgbClr val="D21C40"/>
                </a:solidFill>
              </a:rPr>
              <a:t>catalog</a:t>
            </a:r>
            <a:r>
              <a:t>.</a:t>
            </a:r>
          </a:p>
        </p:txBody>
      </p:sp>
      <p:sp>
        <p:nvSpPr>
          <p:cNvPr id="169" name="Line"/>
          <p:cNvSpPr/>
          <p:nvPr/>
        </p:nvSpPr>
        <p:spPr>
          <a:xfrm flipV="1">
            <a:off x="12104108" y="2552613"/>
            <a:ext cx="1" cy="9997299"/>
          </a:xfrm>
          <a:prstGeom prst="line">
            <a:avLst/>
          </a:prstGeom>
          <a:ln w="50800">
            <a:solidFill>
              <a:srgbClr val="151A3A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i="0" spc="0" sz="350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</a:p>
        </p:txBody>
      </p:sp>
      <p:sp>
        <p:nvSpPr>
          <p:cNvPr id="170" name="Circle"/>
          <p:cNvSpPr/>
          <p:nvPr/>
        </p:nvSpPr>
        <p:spPr>
          <a:xfrm>
            <a:off x="11977108" y="2042317"/>
            <a:ext cx="254001" cy="25400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i="0" spc="0" sz="350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</a:p>
        </p:txBody>
      </p:sp>
      <p:sp>
        <p:nvSpPr>
          <p:cNvPr id="171" name="Circle"/>
          <p:cNvSpPr/>
          <p:nvPr/>
        </p:nvSpPr>
        <p:spPr>
          <a:xfrm>
            <a:off x="11977108" y="12806206"/>
            <a:ext cx="254001" cy="25400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i="0" spc="0" sz="350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</a:p>
        </p:txBody>
      </p:sp>
      <p:pic>
        <p:nvPicPr>
          <p:cNvPr id="172" name="Screenshot 2023-10-23 at 14.38.08.png" descr="Screenshot 2023-10-23 at 14.38.08.png"/>
          <p:cNvPicPr>
            <a:picLocks noChangeAspect="1"/>
          </p:cNvPicPr>
          <p:nvPr/>
        </p:nvPicPr>
        <p:blipFill>
          <a:blip r:embed="rId3">
            <a:extLst/>
          </a:blip>
          <a:srcRect l="8724" t="13359" r="11462" b="12509"/>
          <a:stretch>
            <a:fillRect/>
          </a:stretch>
        </p:blipFill>
        <p:spPr>
          <a:xfrm>
            <a:off x="1646735" y="6891607"/>
            <a:ext cx="8028479" cy="6394777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Applied to:"/>
          <p:cNvSpPr txBox="1"/>
          <p:nvPr/>
        </p:nvSpPr>
        <p:spPr>
          <a:xfrm>
            <a:off x="15567759" y="3722358"/>
            <a:ext cx="6037039" cy="968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>
              <a:defRPr b="1" i="0" spc="50" sz="5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Applied to:</a:t>
            </a:r>
          </a:p>
        </p:txBody>
      </p:sp>
      <p:sp>
        <p:nvSpPr>
          <p:cNvPr id="174" name="Analysing the BOAT GRB…"/>
          <p:cNvSpPr txBox="1"/>
          <p:nvPr/>
        </p:nvSpPr>
        <p:spPr>
          <a:xfrm>
            <a:off x="12858347" y="5031120"/>
            <a:ext cx="10748535" cy="4962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marL="634999" indent="-507999">
              <a:buClr>
                <a:srgbClr val="38A0CB"/>
              </a:buClr>
              <a:buSzPct val="104999"/>
              <a:buFont typeface="Zapf Dingbats"/>
              <a:buChar char="•"/>
              <a:defRPr i="0" spc="29" sz="2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Analysing the </a:t>
            </a:r>
            <a:r>
              <a:rPr>
                <a:solidFill>
                  <a:srgbClr val="38A0CB"/>
                </a:solidFill>
              </a:rPr>
              <a:t>BOAT</a:t>
            </a:r>
            <a:r>
              <a:t> GRB</a:t>
            </a:r>
          </a:p>
          <a:p>
            <a:pPr marL="634999" indent="-507999">
              <a:buClr>
                <a:srgbClr val="38A0CB"/>
              </a:buClr>
              <a:buSzPct val="104999"/>
              <a:buFont typeface="Zapf Dingbats"/>
              <a:buChar char="•"/>
              <a:defRPr i="0" spc="29" sz="2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Testing</a:t>
            </a:r>
            <a:r>
              <a:rPr>
                <a:solidFill>
                  <a:srgbClr val="38A0CB"/>
                </a:solidFill>
              </a:rPr>
              <a:t> physical models</a:t>
            </a:r>
            <a:r>
              <a:t> on the GRB prompt spectra at </a:t>
            </a:r>
            <a:r>
              <a:rPr>
                <a:solidFill>
                  <a:srgbClr val="38A0CB"/>
                </a:solidFill>
              </a:rPr>
              <a:t>high energies</a:t>
            </a:r>
            <a:r>
              <a:t> (with Samanta) </a:t>
            </a:r>
          </a:p>
          <a:p>
            <a:pPr marL="634999" indent="-507999">
              <a:buClr>
                <a:srgbClr val="38A0CB"/>
              </a:buClr>
              <a:buSzPct val="104999"/>
              <a:buFont typeface="Zapf Dingbats"/>
              <a:buChar char="•"/>
              <a:defRPr i="0" spc="29" sz="2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Unveiling the GRB </a:t>
            </a:r>
            <a:r>
              <a:rPr>
                <a:solidFill>
                  <a:srgbClr val="38A0CB"/>
                </a:solidFill>
              </a:rPr>
              <a:t>progenitor</a:t>
            </a:r>
            <a:r>
              <a:t> origin </a:t>
            </a:r>
          </a:p>
          <a:p>
            <a:pPr marL="634999" indent="-507999">
              <a:buClr>
                <a:srgbClr val="38A0CB"/>
              </a:buClr>
              <a:buSzPct val="104999"/>
              <a:buFont typeface="Zapf Dingbats"/>
              <a:buChar char="•"/>
              <a:defRPr i="0" spc="29" sz="2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Testing </a:t>
            </a:r>
            <a:r>
              <a:rPr>
                <a:solidFill>
                  <a:srgbClr val="38A0CB"/>
                </a:solidFill>
              </a:rPr>
              <a:t>empirical correlations</a:t>
            </a:r>
            <a:r>
              <a:t> of GRBs with measured </a:t>
            </a:r>
            <a:r>
              <a:rPr>
                <a:solidFill>
                  <a:srgbClr val="38A0CB"/>
                </a:solidFill>
              </a:rPr>
              <a:t>redshift</a:t>
            </a:r>
            <a:r>
              <a:t> </a:t>
            </a:r>
          </a:p>
          <a:p>
            <a:pPr marL="634999" indent="-507999">
              <a:buClr>
                <a:srgbClr val="38A0CB"/>
              </a:buClr>
              <a:buSzPct val="104999"/>
              <a:buFont typeface="Zapf Dingbats"/>
              <a:buChar char="•"/>
              <a:defRPr i="0" spc="29" sz="2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Studying the </a:t>
            </a:r>
            <a:r>
              <a:rPr>
                <a:solidFill>
                  <a:srgbClr val="38A0CB"/>
                </a:solidFill>
              </a:rPr>
              <a:t>soft extended emission</a:t>
            </a:r>
            <a:r>
              <a:t> in GRB prompt emissions</a:t>
            </a:r>
          </a:p>
        </p:txBody>
      </p:sp>
      <p:pic>
        <p:nvPicPr>
          <p:cNvPr id="175" name="istockphoto-1332167985-612x612-removebg-preview.png" descr="istockphoto-1332167985-612x612-removebg-preview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9736968">
            <a:off x="14439581" y="9315870"/>
            <a:ext cx="1951931" cy="1301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lide Number"/>
          <p:cNvSpPr txBox="1"/>
          <p:nvPr>
            <p:ph type="sldNum" sz="quarter" idx="2"/>
          </p:nvPr>
        </p:nvSpPr>
        <p:spPr>
          <a:xfrm>
            <a:off x="23101293" y="12928600"/>
            <a:ext cx="266695" cy="469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184" name="Group"/>
          <p:cNvGrpSpPr/>
          <p:nvPr/>
        </p:nvGrpSpPr>
        <p:grpSpPr>
          <a:xfrm>
            <a:off x="4217771" y="3082843"/>
            <a:ext cx="15948458" cy="8792962"/>
            <a:chOff x="0" y="0"/>
            <a:chExt cx="15948457" cy="8792960"/>
          </a:xfrm>
        </p:grpSpPr>
        <p:grpSp>
          <p:nvGrpSpPr>
            <p:cNvPr id="182" name="Group"/>
            <p:cNvGrpSpPr/>
            <p:nvPr/>
          </p:nvGrpSpPr>
          <p:grpSpPr>
            <a:xfrm>
              <a:off x="0" y="418190"/>
              <a:ext cx="15948458" cy="8374771"/>
              <a:chOff x="0" y="0"/>
              <a:chExt cx="15948457" cy="8374770"/>
            </a:xfrm>
          </p:grpSpPr>
          <p:pic>
            <p:nvPicPr>
              <p:cNvPr id="178" name="fermi_gbm_catalog.png" descr="fermi_gbm_catalog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36590" r="18520" b="0"/>
              <a:stretch>
                <a:fillRect/>
              </a:stretch>
            </p:blipFill>
            <p:spPr>
              <a:xfrm>
                <a:off x="0" y="0"/>
                <a:ext cx="15948458" cy="837477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79" name="Rectangle"/>
              <p:cNvSpPr/>
              <p:nvPr/>
            </p:nvSpPr>
            <p:spPr>
              <a:xfrm>
                <a:off x="2571909" y="2837092"/>
                <a:ext cx="9913713" cy="544905"/>
              </a:xfrm>
              <a:prstGeom prst="rect">
                <a:avLst/>
              </a:prstGeom>
              <a:noFill/>
              <a:ln w="50800" cap="flat">
                <a:solidFill>
                  <a:srgbClr val="EE220C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i="0" spc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80" name="Rectangle"/>
              <p:cNvSpPr/>
              <p:nvPr/>
            </p:nvSpPr>
            <p:spPr>
              <a:xfrm>
                <a:off x="2571909" y="5598156"/>
                <a:ext cx="9913713" cy="544905"/>
              </a:xfrm>
              <a:prstGeom prst="rect">
                <a:avLst/>
              </a:prstGeom>
              <a:noFill/>
              <a:ln w="50800" cap="flat">
                <a:solidFill>
                  <a:srgbClr val="EE220C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i="0" spc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81" name="Rectangle"/>
              <p:cNvSpPr/>
              <p:nvPr/>
            </p:nvSpPr>
            <p:spPr>
              <a:xfrm>
                <a:off x="2571909" y="7286450"/>
                <a:ext cx="9913713" cy="544905"/>
              </a:xfrm>
              <a:prstGeom prst="rect">
                <a:avLst/>
              </a:prstGeom>
              <a:noFill/>
              <a:ln w="50800" cap="flat">
                <a:solidFill>
                  <a:srgbClr val="EE220C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i="0" spc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sp>
          <p:nvSpPr>
            <p:cNvPr id="183" name="https://heasarc.gsfc.nasa.gov/W3Browse/fermi/fermigbrst.html"/>
            <p:cNvSpPr txBox="1"/>
            <p:nvPr/>
          </p:nvSpPr>
          <p:spPr>
            <a:xfrm>
              <a:off x="7237040" y="0"/>
              <a:ext cx="8688935" cy="4613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2438338">
                <a:spcBef>
                  <a:spcPts val="0"/>
                </a:spcBef>
                <a:defRPr i="0" spc="0" sz="24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https://heasarc.gsfc.nasa.gov/W3Browse/fermi/fermigbrst.html</a:t>
              </a:r>
            </a:p>
          </p:txBody>
        </p:sp>
      </p:grpSp>
      <p:grpSp>
        <p:nvGrpSpPr>
          <p:cNvPr id="187" name="Group"/>
          <p:cNvGrpSpPr/>
          <p:nvPr/>
        </p:nvGrpSpPr>
        <p:grpSpPr>
          <a:xfrm>
            <a:off x="996950" y="191247"/>
            <a:ext cx="22390100" cy="1244601"/>
            <a:chOff x="0" y="0"/>
            <a:chExt cx="22390100" cy="1244600"/>
          </a:xfrm>
        </p:grpSpPr>
        <p:pic>
          <p:nvPicPr>
            <p:cNvPr id="185" name="smoke.jpeg" descr="smoke.jpeg"/>
            <p:cNvPicPr>
              <a:picLocks noChangeAspect="0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22390100" cy="1244600"/>
            </a:xfrm>
            <a:prstGeom prst="rect">
              <a:avLst/>
            </a:prstGeom>
            <a:ln w="25400" cap="flat">
              <a:solidFill>
                <a:srgbClr val="F3F7F5"/>
              </a:solidFill>
              <a:prstDash val="solid"/>
              <a:miter lim="400000"/>
            </a:ln>
            <a:effectLst>
              <a:outerShdw sx="100000" sy="100000" kx="0" ky="0" algn="b" rotWithShape="0" blurRad="50800" dist="25400" dir="3600000">
                <a:srgbClr val="000000">
                  <a:alpha val="70000"/>
                </a:srgbClr>
              </a:outerShdw>
            </a:effectLst>
          </p:spPr>
        </p:pic>
        <p:sp>
          <p:nvSpPr>
            <p:cNvPr id="186" name="2021: a year of bright GRBs!"/>
            <p:cNvSpPr txBox="1"/>
            <p:nvPr/>
          </p:nvSpPr>
          <p:spPr>
            <a:xfrm>
              <a:off x="35149" y="31750"/>
              <a:ext cx="22319802" cy="1181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b="1" i="0" spc="75" sz="7500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pPr/>
              <a:r>
                <a:t>2021: a year of bright GRBs!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lide Number"/>
          <p:cNvSpPr txBox="1"/>
          <p:nvPr>
            <p:ph type="sldNum" sz="quarter" idx="2"/>
          </p:nvPr>
        </p:nvSpPr>
        <p:spPr>
          <a:xfrm>
            <a:off x="23101293" y="12928600"/>
            <a:ext cx="266695" cy="469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192" name="Group"/>
          <p:cNvGrpSpPr/>
          <p:nvPr/>
        </p:nvGrpSpPr>
        <p:grpSpPr>
          <a:xfrm>
            <a:off x="996950" y="191247"/>
            <a:ext cx="22390100" cy="1244601"/>
            <a:chOff x="0" y="0"/>
            <a:chExt cx="22390100" cy="1244600"/>
          </a:xfrm>
        </p:grpSpPr>
        <p:pic>
          <p:nvPicPr>
            <p:cNvPr id="190" name="smoke.jpeg" descr="smoke.jpeg"/>
            <p:cNvPicPr>
              <a:picLocks noChangeAspect="0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22390100" cy="1244600"/>
            </a:xfrm>
            <a:prstGeom prst="rect">
              <a:avLst/>
            </a:prstGeom>
            <a:ln w="25400" cap="flat">
              <a:solidFill>
                <a:srgbClr val="F3F7F5"/>
              </a:solidFill>
              <a:prstDash val="solid"/>
              <a:miter lim="400000"/>
            </a:ln>
            <a:effectLst>
              <a:outerShdw sx="100000" sy="100000" kx="0" ky="0" algn="b" rotWithShape="0" blurRad="50800" dist="25400" dir="3600000">
                <a:srgbClr val="000000">
                  <a:alpha val="70000"/>
                </a:srgbClr>
              </a:outerShdw>
            </a:effectLst>
          </p:spPr>
        </p:pic>
        <p:sp>
          <p:nvSpPr>
            <p:cNvPr id="191" name="2022: the year of the brightest GRB!"/>
            <p:cNvSpPr txBox="1"/>
            <p:nvPr/>
          </p:nvSpPr>
          <p:spPr>
            <a:xfrm>
              <a:off x="35149" y="31750"/>
              <a:ext cx="22319802" cy="1181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b="1" i="0" spc="75" sz="7500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pPr/>
              <a:r>
                <a:t>2022: the year of the brightest GRB!</a:t>
              </a:r>
            </a:p>
          </p:txBody>
        </p:sp>
      </p:grpSp>
      <p:grpSp>
        <p:nvGrpSpPr>
          <p:cNvPr id="198" name="Group"/>
          <p:cNvGrpSpPr/>
          <p:nvPr/>
        </p:nvGrpSpPr>
        <p:grpSpPr>
          <a:xfrm>
            <a:off x="2430288" y="1706539"/>
            <a:ext cx="19523425" cy="11053107"/>
            <a:chOff x="0" y="0"/>
            <a:chExt cx="19523423" cy="11053105"/>
          </a:xfrm>
        </p:grpSpPr>
        <p:pic>
          <p:nvPicPr>
            <p:cNvPr id="193" name="boat_wrtothers.jpeg" descr="boat_wrtothers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19523424" cy="110531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97" name="Group"/>
            <p:cNvGrpSpPr/>
            <p:nvPr/>
          </p:nvGrpSpPr>
          <p:grpSpPr>
            <a:xfrm>
              <a:off x="13417895" y="2883805"/>
              <a:ext cx="5434965" cy="4636911"/>
              <a:chOff x="0" y="0"/>
              <a:chExt cx="5434963" cy="4636909"/>
            </a:xfrm>
          </p:grpSpPr>
          <p:pic>
            <p:nvPicPr>
              <p:cNvPr id="194" name="rowboat-removebg-preview.png" descr="rowboat-removebg-preview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688267"/>
                <a:ext cx="5434964" cy="310804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95" name="B.O.A.T."/>
              <p:cNvSpPr txBox="1"/>
              <p:nvPr/>
            </p:nvSpPr>
            <p:spPr>
              <a:xfrm>
                <a:off x="289794" y="3584643"/>
                <a:ext cx="4855376" cy="10522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ctr">
                  <a:defRPr i="0" spc="71" sz="7100">
                    <a:solidFill>
                      <a:srgbClr val="FFFFFF"/>
                    </a:solidFill>
                    <a:latin typeface="Rockwell"/>
                    <a:ea typeface="Rockwell"/>
                    <a:cs typeface="Rockwell"/>
                    <a:sym typeface="Rockwell"/>
                  </a:defRPr>
                </a:lvl1pPr>
              </a:lstStyle>
              <a:p>
                <a:pPr/>
                <a:r>
                  <a:t>B.O.A.T.</a:t>
                </a:r>
              </a:p>
            </p:txBody>
          </p:sp>
          <p:pic>
            <p:nvPicPr>
              <p:cNvPr id="196" name="brightest-gamma-ray-burst-1440-removebg-preview.png" descr="brightest-gamma-ray-burst-1440-removebg-preview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15771" t="0" r="14342" b="0"/>
              <a:stretch>
                <a:fillRect/>
              </a:stretch>
            </p:blipFill>
            <p:spPr>
              <a:xfrm>
                <a:off x="1171196" y="0"/>
                <a:ext cx="3827048" cy="308337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199" name="Credit: NASA's Goddard Space Flight Center and Adam Goldstein (USRA)"/>
          <p:cNvSpPr txBox="1"/>
          <p:nvPr/>
        </p:nvSpPr>
        <p:spPr>
          <a:xfrm>
            <a:off x="7476529" y="12763500"/>
            <a:ext cx="9430942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1200"/>
              </a:spcBef>
              <a:defRPr i="0" spc="0" sz="2400">
                <a:solidFill>
                  <a:srgbClr val="7F7F7F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Credit: NASA's Goddard Space Flight Center and Adam Goldstein (USRA) </a:t>
            </a:r>
            <a:endParaRPr sz="12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lide Number"/>
          <p:cNvSpPr txBox="1"/>
          <p:nvPr>
            <p:ph type="sldNum" sz="quarter" idx="2"/>
          </p:nvPr>
        </p:nvSpPr>
        <p:spPr>
          <a:xfrm>
            <a:off x="23101293" y="12928600"/>
            <a:ext cx="266695" cy="469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204" name="Group"/>
          <p:cNvGrpSpPr/>
          <p:nvPr/>
        </p:nvGrpSpPr>
        <p:grpSpPr>
          <a:xfrm>
            <a:off x="996950" y="191247"/>
            <a:ext cx="22390100" cy="1244601"/>
            <a:chOff x="0" y="0"/>
            <a:chExt cx="22390100" cy="1244600"/>
          </a:xfrm>
        </p:grpSpPr>
        <p:pic>
          <p:nvPicPr>
            <p:cNvPr id="202" name="smoke.jpeg" descr="smoke.jpeg"/>
            <p:cNvPicPr>
              <a:picLocks noChangeAspect="0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22390100" cy="1244600"/>
            </a:xfrm>
            <a:prstGeom prst="rect">
              <a:avLst/>
            </a:prstGeom>
            <a:ln w="25400" cap="flat">
              <a:solidFill>
                <a:srgbClr val="F3F7F5"/>
              </a:solidFill>
              <a:prstDash val="solid"/>
              <a:miter lim="400000"/>
            </a:ln>
            <a:effectLst>
              <a:outerShdw sx="100000" sy="100000" kx="0" ky="0" algn="b" rotWithShape="0" blurRad="50800" dist="25400" dir="3600000">
                <a:srgbClr val="000000">
                  <a:alpha val="70000"/>
                </a:srgbClr>
              </a:outerShdw>
            </a:effectLst>
          </p:spPr>
        </p:pic>
        <p:sp>
          <p:nvSpPr>
            <p:cNvPr id="203" name="2022: the year of the brightest GRB!"/>
            <p:cNvSpPr txBox="1"/>
            <p:nvPr/>
          </p:nvSpPr>
          <p:spPr>
            <a:xfrm>
              <a:off x="35149" y="31750"/>
              <a:ext cx="22319802" cy="1181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b="1" i="0" spc="75" sz="7500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pPr/>
              <a:r>
                <a:t>2022: the year of the brightest GRB!</a:t>
              </a:r>
            </a:p>
          </p:txBody>
        </p:sp>
      </p:grpSp>
      <p:grpSp>
        <p:nvGrpSpPr>
          <p:cNvPr id="215" name="Group"/>
          <p:cNvGrpSpPr/>
          <p:nvPr/>
        </p:nvGrpSpPr>
        <p:grpSpPr>
          <a:xfrm>
            <a:off x="2430288" y="1703317"/>
            <a:ext cx="19523425" cy="11053107"/>
            <a:chOff x="0" y="0"/>
            <a:chExt cx="19523423" cy="11053105"/>
          </a:xfrm>
        </p:grpSpPr>
        <p:grpSp>
          <p:nvGrpSpPr>
            <p:cNvPr id="210" name="Group"/>
            <p:cNvGrpSpPr/>
            <p:nvPr/>
          </p:nvGrpSpPr>
          <p:grpSpPr>
            <a:xfrm>
              <a:off x="0" y="0"/>
              <a:ext cx="19523424" cy="11053106"/>
              <a:chOff x="0" y="0"/>
              <a:chExt cx="19523423" cy="11053105"/>
            </a:xfrm>
          </p:grpSpPr>
          <p:pic>
            <p:nvPicPr>
              <p:cNvPr id="205" name="boat_wrtothers.jpeg" descr="boat_wrtothers.jpe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0"/>
                <a:ext cx="19523424" cy="1105310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209" name="Group"/>
              <p:cNvGrpSpPr/>
              <p:nvPr/>
            </p:nvGrpSpPr>
            <p:grpSpPr>
              <a:xfrm>
                <a:off x="13417895" y="2883805"/>
                <a:ext cx="5434965" cy="4636911"/>
                <a:chOff x="0" y="0"/>
                <a:chExt cx="5434963" cy="4636909"/>
              </a:xfrm>
            </p:grpSpPr>
            <p:pic>
              <p:nvPicPr>
                <p:cNvPr id="206" name="rowboat-removebg-preview.png" descr="rowboat-removebg-preview.png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0" y="688267"/>
                  <a:ext cx="5434964" cy="3108044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07" name="B.O.A.T."/>
                <p:cNvSpPr txBox="1"/>
                <p:nvPr/>
              </p:nvSpPr>
              <p:spPr>
                <a:xfrm>
                  <a:off x="289794" y="3584643"/>
                  <a:ext cx="4855376" cy="105226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defRPr i="0" spc="71" sz="7100">
                      <a:solidFill>
                        <a:srgbClr val="FFFFFF"/>
                      </a:solidFill>
                      <a:latin typeface="Rockwell"/>
                      <a:ea typeface="Rockwell"/>
                      <a:cs typeface="Rockwell"/>
                      <a:sym typeface="Rockwell"/>
                    </a:defRPr>
                  </a:lvl1pPr>
                </a:lstStyle>
                <a:p>
                  <a:pPr/>
                  <a:r>
                    <a:t>B.O.A.T.</a:t>
                  </a:r>
                </a:p>
              </p:txBody>
            </p:sp>
            <p:pic>
              <p:nvPicPr>
                <p:cNvPr id="208" name="brightest-gamma-ray-burst-1440-removebg-preview.png" descr="brightest-gamma-ray-burst-1440-removebg-preview.pn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rcRect l="15771" t="0" r="14342" b="0"/>
                <a:stretch>
                  <a:fillRect/>
                </a:stretch>
              </p:blipFill>
              <p:spPr>
                <a:xfrm>
                  <a:off x="1171196" y="0"/>
                  <a:ext cx="3827048" cy="308337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grpSp>
          <p:nvGrpSpPr>
            <p:cNvPr id="213" name="Group"/>
            <p:cNvGrpSpPr/>
            <p:nvPr/>
          </p:nvGrpSpPr>
          <p:grpSpPr>
            <a:xfrm>
              <a:off x="8088686" y="5706797"/>
              <a:ext cx="1570915" cy="3481197"/>
              <a:chOff x="0" y="0"/>
              <a:chExt cx="1570914" cy="3481195"/>
            </a:xfrm>
          </p:grpSpPr>
          <p:sp>
            <p:nvSpPr>
              <p:cNvPr id="211" name="230307A"/>
              <p:cNvSpPr txBox="1"/>
              <p:nvPr/>
            </p:nvSpPr>
            <p:spPr>
              <a:xfrm>
                <a:off x="0" y="0"/>
                <a:ext cx="1570915" cy="5588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b="1" i="0" spc="26" sz="2600">
                    <a:solidFill>
                      <a:srgbClr val="F19912"/>
                    </a:solidFill>
                  </a:defRPr>
                </a:lvl1pPr>
              </a:lstStyle>
              <a:p>
                <a:pPr/>
                <a:r>
                  <a:t>230307A</a:t>
                </a:r>
              </a:p>
            </p:txBody>
          </p:sp>
          <p:pic>
            <p:nvPicPr>
              <p:cNvPr id="212" name="Screenshot 2023-10-18 at 11.28.28.png" descr="Screenshot 2023-10-18 at 11.28.28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704843" y="481207"/>
                <a:ext cx="161228" cy="299998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214" name="gauss-removebg-preview.png" descr="gauss-removebg-preview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829599" y="9134188"/>
              <a:ext cx="1987489" cy="9937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16" name="Credit: NASA's Goddard Space Flight Center and Adam Goldstein (USRA)"/>
          <p:cNvSpPr txBox="1"/>
          <p:nvPr/>
        </p:nvSpPr>
        <p:spPr>
          <a:xfrm>
            <a:off x="7476529" y="12763500"/>
            <a:ext cx="9430942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1200"/>
              </a:spcBef>
              <a:defRPr i="0" spc="0" sz="2400">
                <a:solidFill>
                  <a:srgbClr val="7F7F7F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Credit: NASA's Goddard Space Flight Center and Adam Goldstein (USRA) </a:t>
            </a:r>
            <a:endParaRPr sz="12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lide Number"/>
          <p:cNvSpPr txBox="1"/>
          <p:nvPr>
            <p:ph type="sldNum" sz="quarter" idx="2"/>
          </p:nvPr>
        </p:nvSpPr>
        <p:spPr>
          <a:xfrm>
            <a:off x="23101293" y="12928600"/>
            <a:ext cx="266695" cy="469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221" name="Group"/>
          <p:cNvGrpSpPr/>
          <p:nvPr/>
        </p:nvGrpSpPr>
        <p:grpSpPr>
          <a:xfrm>
            <a:off x="996950" y="191247"/>
            <a:ext cx="22390100" cy="1244601"/>
            <a:chOff x="0" y="0"/>
            <a:chExt cx="22390100" cy="1244600"/>
          </a:xfrm>
        </p:grpSpPr>
        <p:pic>
          <p:nvPicPr>
            <p:cNvPr id="219" name="smoke.jpeg" descr="smoke.jpeg"/>
            <p:cNvPicPr>
              <a:picLocks noChangeAspect="0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22390100" cy="1244600"/>
            </a:xfrm>
            <a:prstGeom prst="rect">
              <a:avLst/>
            </a:prstGeom>
            <a:ln w="25400" cap="flat">
              <a:solidFill>
                <a:srgbClr val="F3F7F5"/>
              </a:solidFill>
              <a:prstDash val="solid"/>
              <a:miter lim="400000"/>
            </a:ln>
            <a:effectLst>
              <a:outerShdw sx="100000" sy="100000" kx="0" ky="0" algn="b" rotWithShape="0" blurRad="50800" dist="25400" dir="3600000">
                <a:srgbClr val="000000">
                  <a:alpha val="70000"/>
                </a:srgbClr>
              </a:outerShdw>
            </a:effectLst>
          </p:spPr>
        </p:pic>
        <p:sp>
          <p:nvSpPr>
            <p:cNvPr id="220" name="The BOAT: some milestones"/>
            <p:cNvSpPr txBox="1"/>
            <p:nvPr/>
          </p:nvSpPr>
          <p:spPr>
            <a:xfrm>
              <a:off x="35149" y="31750"/>
              <a:ext cx="22319802" cy="1181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b="1" i="0" spc="75" sz="7500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pPr/>
              <a:r>
                <a:t>The BOAT: some milestones</a:t>
              </a:r>
            </a:p>
          </p:txBody>
        </p:sp>
      </p:grpSp>
      <p:sp>
        <p:nvSpPr>
          <p:cNvPr id="222" name="On Oct 9, 2022 the BOAT triggered Fermi/GBM and Swift/BAT."/>
          <p:cNvSpPr txBox="1"/>
          <p:nvPr/>
        </p:nvSpPr>
        <p:spPr>
          <a:xfrm>
            <a:off x="958589" y="2162594"/>
            <a:ext cx="7898215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599" indent="-228599">
              <a:buSzPct val="100000"/>
              <a:buChar char="•"/>
              <a:defRPr i="0" spc="29" sz="3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 On Oct 9, 2022 the BOAT triggered Fermi/GBM and Swift/BAT.</a:t>
            </a:r>
          </a:p>
        </p:txBody>
      </p:sp>
      <p:pic>
        <p:nvPicPr>
          <p:cNvPr id="22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6774" y="3300947"/>
            <a:ext cx="12734381" cy="5473823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An unprecedented follow-up campaign started: BOAT triggered everything!"/>
          <p:cNvSpPr txBox="1"/>
          <p:nvPr/>
        </p:nvSpPr>
        <p:spPr>
          <a:xfrm>
            <a:off x="15025742" y="2226095"/>
            <a:ext cx="6940698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599" indent="-228599">
              <a:buSzPct val="100000"/>
              <a:buChar char="•"/>
              <a:defRPr i="0" spc="29" sz="3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 An unprecedented follow-up campaign started: BOAT triggered everything!</a:t>
            </a:r>
          </a:p>
        </p:txBody>
      </p:sp>
      <p:grpSp>
        <p:nvGrpSpPr>
          <p:cNvPr id="228" name="Group"/>
          <p:cNvGrpSpPr/>
          <p:nvPr/>
        </p:nvGrpSpPr>
        <p:grpSpPr>
          <a:xfrm>
            <a:off x="14184441" y="4037546"/>
            <a:ext cx="8623301" cy="9118601"/>
            <a:chOff x="0" y="0"/>
            <a:chExt cx="8623300" cy="9118600"/>
          </a:xfrm>
        </p:grpSpPr>
        <p:pic>
          <p:nvPicPr>
            <p:cNvPr id="225" name="Screenshot 2023-10-18 at 13.20.11.png" descr="Screenshot 2023-10-18 at 13.20.11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8623300" cy="9118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6" name="Rounded Rectangle"/>
            <p:cNvSpPr/>
            <p:nvPr/>
          </p:nvSpPr>
          <p:spPr>
            <a:xfrm>
              <a:off x="144008" y="8104520"/>
              <a:ext cx="6177746" cy="965201"/>
            </a:xfrm>
            <a:prstGeom prst="roundRect">
              <a:avLst>
                <a:gd name="adj" fmla="val 19737"/>
              </a:avLst>
            </a:prstGeom>
            <a:noFill/>
            <a:ln w="50800" cap="flat">
              <a:solidFill>
                <a:srgbClr val="D21C4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i="0" spc="0" sz="3500">
                  <a:solidFill>
                    <a:srgbClr val="FFFFFF"/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</a:p>
          </p:txBody>
        </p:sp>
        <p:sp>
          <p:nvSpPr>
            <p:cNvPr id="227" name="Rounded Rectangle"/>
            <p:cNvSpPr/>
            <p:nvPr/>
          </p:nvSpPr>
          <p:spPr>
            <a:xfrm>
              <a:off x="144008" y="3545034"/>
              <a:ext cx="7707136" cy="965201"/>
            </a:xfrm>
            <a:prstGeom prst="roundRect">
              <a:avLst>
                <a:gd name="adj" fmla="val 19737"/>
              </a:avLst>
            </a:prstGeom>
            <a:noFill/>
            <a:ln w="50800" cap="flat">
              <a:solidFill>
                <a:srgbClr val="D21C4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i="0" spc="0" sz="3500">
                  <a:solidFill>
                    <a:srgbClr val="FFFFFF"/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9508" t="12074" r="11595" b="9291"/>
          <a:stretch>
            <a:fillRect/>
          </a:stretch>
        </p:blipFill>
        <p:spPr>
          <a:xfrm>
            <a:off x="9176753" y="5666808"/>
            <a:ext cx="6055064" cy="6008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Screenshot 2023-10-18 at 13.45.15.png" descr="Screenshot 2023-10-18 at 13.45.15.png"/>
          <p:cNvPicPr>
            <a:picLocks noChangeAspect="1"/>
          </p:cNvPicPr>
          <p:nvPr/>
        </p:nvPicPr>
        <p:blipFill>
          <a:blip r:embed="rId3">
            <a:extLst/>
          </a:blip>
          <a:srcRect l="0" t="0" r="51081" b="0"/>
          <a:stretch>
            <a:fillRect/>
          </a:stretch>
        </p:blipFill>
        <p:spPr>
          <a:xfrm>
            <a:off x="16158033" y="3094537"/>
            <a:ext cx="7739734" cy="6547539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Slide Number"/>
          <p:cNvSpPr txBox="1"/>
          <p:nvPr>
            <p:ph type="sldNum" sz="quarter" idx="2"/>
          </p:nvPr>
        </p:nvSpPr>
        <p:spPr>
          <a:xfrm>
            <a:off x="23101293" y="12928600"/>
            <a:ext cx="266695" cy="469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235" name="Group"/>
          <p:cNvGrpSpPr/>
          <p:nvPr/>
        </p:nvGrpSpPr>
        <p:grpSpPr>
          <a:xfrm>
            <a:off x="996950" y="191247"/>
            <a:ext cx="22390100" cy="1244601"/>
            <a:chOff x="0" y="0"/>
            <a:chExt cx="22390100" cy="1244600"/>
          </a:xfrm>
        </p:grpSpPr>
        <p:pic>
          <p:nvPicPr>
            <p:cNvPr id="233" name="smoke.jpeg" descr="smoke.jpeg"/>
            <p:cNvPicPr>
              <a:picLocks noChangeAspect="0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22390100" cy="1244600"/>
            </a:xfrm>
            <a:prstGeom prst="rect">
              <a:avLst/>
            </a:prstGeom>
            <a:ln w="25400" cap="flat">
              <a:solidFill>
                <a:srgbClr val="F3F7F5"/>
              </a:solidFill>
              <a:prstDash val="solid"/>
              <a:miter lim="400000"/>
            </a:ln>
            <a:effectLst>
              <a:outerShdw sx="100000" sy="100000" kx="0" ky="0" algn="b" rotWithShape="0" blurRad="50800" dist="25400" dir="3600000">
                <a:srgbClr val="000000">
                  <a:alpha val="70000"/>
                </a:srgbClr>
              </a:outerShdw>
            </a:effectLst>
          </p:spPr>
        </p:pic>
        <p:sp>
          <p:nvSpPr>
            <p:cNvPr id="234" name="The BOAT: some milestones"/>
            <p:cNvSpPr txBox="1"/>
            <p:nvPr/>
          </p:nvSpPr>
          <p:spPr>
            <a:xfrm>
              <a:off x="35149" y="31750"/>
              <a:ext cx="22319802" cy="1181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b="1" i="0" spc="75" sz="7500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pPr/>
              <a:r>
                <a:t>The BOAT: some milestones</a:t>
              </a:r>
            </a:p>
          </p:txBody>
        </p:sp>
      </p:grpSp>
      <p:sp>
        <p:nvSpPr>
          <p:cNvPr id="236" name="IceCube &amp; KM3Net did not find any evidence of high energy neutrinos coming from this source."/>
          <p:cNvSpPr txBox="1"/>
          <p:nvPr/>
        </p:nvSpPr>
        <p:spPr>
          <a:xfrm>
            <a:off x="431561" y="1788483"/>
            <a:ext cx="7898215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599" indent="-228599">
              <a:buSzPct val="100000"/>
              <a:buChar char="•"/>
              <a:defRPr i="0" spc="29" sz="3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 </a:t>
            </a:r>
            <a:r>
              <a:rPr>
                <a:solidFill>
                  <a:srgbClr val="38A0CB"/>
                </a:solidFill>
              </a:rPr>
              <a:t>IceCube</a:t>
            </a:r>
            <a:r>
              <a:t> &amp; </a:t>
            </a:r>
            <a:r>
              <a:rPr>
                <a:solidFill>
                  <a:srgbClr val="38A0CB"/>
                </a:solidFill>
              </a:rPr>
              <a:t>KM3Net</a:t>
            </a:r>
            <a:r>
              <a:t> did </a:t>
            </a:r>
            <a:r>
              <a:rPr>
                <a:solidFill>
                  <a:srgbClr val="38A0CB"/>
                </a:solidFill>
              </a:rPr>
              <a:t>not</a:t>
            </a:r>
            <a:r>
              <a:t> find any evidence of </a:t>
            </a:r>
            <a:r>
              <a:rPr>
                <a:solidFill>
                  <a:srgbClr val="38A0CB"/>
                </a:solidFill>
              </a:rPr>
              <a:t>high energy neutrinos </a:t>
            </a:r>
            <a:r>
              <a:t>coming from this source. </a:t>
            </a:r>
          </a:p>
        </p:txBody>
      </p:sp>
      <p:pic>
        <p:nvPicPr>
          <p:cNvPr id="237" name="Screenshot 2023-10-18 at 13.31.33.png" descr="Screenshot 2023-10-18 at 13.31.33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334068" y="3480224"/>
            <a:ext cx="9429472" cy="5776270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IceCube Collab. 2023"/>
          <p:cNvSpPr txBox="1"/>
          <p:nvPr/>
        </p:nvSpPr>
        <p:spPr>
          <a:xfrm>
            <a:off x="2837396" y="9536404"/>
            <a:ext cx="3086544" cy="362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>
              <a:defRPr i="0" spc="19"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IceCube Collab. 2023</a:t>
            </a:r>
          </a:p>
        </p:txBody>
      </p:sp>
      <p:sp>
        <p:nvSpPr>
          <p:cNvPr id="239" name="XMM-Newton observed expanding X-ray rings generated by scattering in Galactic dust clouds"/>
          <p:cNvSpPr txBox="1"/>
          <p:nvPr/>
        </p:nvSpPr>
        <p:spPr>
          <a:xfrm>
            <a:off x="9421114" y="3553722"/>
            <a:ext cx="5566402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599" indent="-228599">
              <a:buSzPct val="100000"/>
              <a:buChar char="•"/>
              <a:defRPr i="0" spc="29" sz="3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 </a:t>
            </a:r>
            <a:r>
              <a:rPr>
                <a:solidFill>
                  <a:srgbClr val="D21C40"/>
                </a:solidFill>
              </a:rPr>
              <a:t>XMM-Newton</a:t>
            </a:r>
            <a:r>
              <a:t> observed </a:t>
            </a:r>
            <a:r>
              <a:rPr>
                <a:solidFill>
                  <a:srgbClr val="D21C40"/>
                </a:solidFill>
              </a:rPr>
              <a:t>expanding X-ray rings</a:t>
            </a:r>
            <a:r>
              <a:t> generated by scattering in Galactic </a:t>
            </a:r>
            <a:r>
              <a:rPr>
                <a:solidFill>
                  <a:srgbClr val="D21C40"/>
                </a:solidFill>
              </a:rPr>
              <a:t>dust clouds</a:t>
            </a:r>
            <a:r>
              <a:t> </a:t>
            </a:r>
          </a:p>
        </p:txBody>
      </p:sp>
      <p:sp>
        <p:nvSpPr>
          <p:cNvPr id="240" name="Tiengo et al. 2023"/>
          <p:cNvSpPr txBox="1"/>
          <p:nvPr/>
        </p:nvSpPr>
        <p:spPr>
          <a:xfrm>
            <a:off x="10661043" y="11857784"/>
            <a:ext cx="308654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>
              <a:defRPr i="0" spc="19"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Tiengo et al. 2023</a:t>
            </a:r>
          </a:p>
        </p:txBody>
      </p:sp>
      <p:sp>
        <p:nvSpPr>
          <p:cNvPr id="241" name="LHAASO observed several &gt;100 GeV photons and one 13 TeV photon after ~200s from the burst trigger"/>
          <p:cNvSpPr txBox="1"/>
          <p:nvPr/>
        </p:nvSpPr>
        <p:spPr>
          <a:xfrm>
            <a:off x="16158127" y="1788483"/>
            <a:ext cx="7739668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599" indent="-228599">
              <a:buSzPct val="100000"/>
              <a:buChar char="•"/>
              <a:defRPr i="0" spc="29" sz="3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 </a:t>
            </a:r>
            <a:r>
              <a:rPr>
                <a:solidFill>
                  <a:srgbClr val="F19912"/>
                </a:solidFill>
              </a:rPr>
              <a:t>LHAASO</a:t>
            </a:r>
            <a:r>
              <a:t> observed </a:t>
            </a:r>
            <a:r>
              <a:rPr>
                <a:solidFill>
                  <a:srgbClr val="F19912"/>
                </a:solidFill>
              </a:rPr>
              <a:t>several &gt;100 GeV</a:t>
            </a:r>
            <a:r>
              <a:t> photons and </a:t>
            </a:r>
            <a:r>
              <a:rPr>
                <a:solidFill>
                  <a:srgbClr val="F19912"/>
                </a:solidFill>
              </a:rPr>
              <a:t>one 13 TeV photon</a:t>
            </a:r>
            <a:r>
              <a:t> after </a:t>
            </a:r>
            <a:r>
              <a:rPr>
                <a:solidFill>
                  <a:srgbClr val="F19912"/>
                </a:solidFill>
              </a:rPr>
              <a:t>~200s</a:t>
            </a:r>
            <a:r>
              <a:t> from the burst trigger</a:t>
            </a:r>
          </a:p>
        </p:txBody>
      </p:sp>
      <p:sp>
        <p:nvSpPr>
          <p:cNvPr id="242" name="LHAASO Collab. 2023"/>
          <p:cNvSpPr txBox="1"/>
          <p:nvPr/>
        </p:nvSpPr>
        <p:spPr>
          <a:xfrm>
            <a:off x="18484690" y="9536404"/>
            <a:ext cx="3086543" cy="362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>
              <a:defRPr i="0" spc="19"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LHAASO Collab. 2023</a:t>
            </a:r>
          </a:p>
        </p:txBody>
      </p:sp>
      <p:pic>
        <p:nvPicPr>
          <p:cNvPr id="243" name="Screenshot 2023-10-18 at 13.46.41.png" descr="Screenshot 2023-10-18 at 13.46.41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629792" y="10189714"/>
            <a:ext cx="4796339" cy="34602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lide Number"/>
          <p:cNvSpPr txBox="1"/>
          <p:nvPr>
            <p:ph type="sldNum" sz="quarter" idx="2"/>
          </p:nvPr>
        </p:nvSpPr>
        <p:spPr>
          <a:xfrm>
            <a:off x="23101293" y="12928600"/>
            <a:ext cx="266695" cy="469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248" name="Group"/>
          <p:cNvGrpSpPr/>
          <p:nvPr/>
        </p:nvGrpSpPr>
        <p:grpSpPr>
          <a:xfrm>
            <a:off x="996950" y="191247"/>
            <a:ext cx="22390100" cy="1244601"/>
            <a:chOff x="0" y="0"/>
            <a:chExt cx="22390100" cy="1244600"/>
          </a:xfrm>
        </p:grpSpPr>
        <p:pic>
          <p:nvPicPr>
            <p:cNvPr id="246" name="smoke.jpeg" descr="smoke.jpeg"/>
            <p:cNvPicPr>
              <a:picLocks noChangeAspect="0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22390100" cy="1244600"/>
            </a:xfrm>
            <a:prstGeom prst="rect">
              <a:avLst/>
            </a:prstGeom>
            <a:ln w="25400" cap="flat">
              <a:solidFill>
                <a:srgbClr val="F3F7F5"/>
              </a:solidFill>
              <a:prstDash val="solid"/>
              <a:miter lim="400000"/>
            </a:ln>
            <a:effectLst>
              <a:outerShdw sx="100000" sy="100000" kx="0" ky="0" algn="b" rotWithShape="0" blurRad="50800" dist="25400" dir="3600000">
                <a:srgbClr val="000000">
                  <a:alpha val="70000"/>
                </a:srgbClr>
              </a:outerShdw>
            </a:effectLst>
          </p:spPr>
        </p:pic>
        <p:sp>
          <p:nvSpPr>
            <p:cNvPr id="247" name="The first emission line in a GRB spectrum"/>
            <p:cNvSpPr txBox="1"/>
            <p:nvPr/>
          </p:nvSpPr>
          <p:spPr>
            <a:xfrm>
              <a:off x="35149" y="31750"/>
              <a:ext cx="22319802" cy="1181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b="1" i="0" spc="75" sz="7500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pPr/>
              <a:r>
                <a:t>The first emission line in a GRB spectrum</a:t>
              </a:r>
            </a:p>
          </p:txBody>
        </p:sp>
      </p:grpSp>
      <p:grpSp>
        <p:nvGrpSpPr>
          <p:cNvPr id="253" name="Group"/>
          <p:cNvGrpSpPr/>
          <p:nvPr/>
        </p:nvGrpSpPr>
        <p:grpSpPr>
          <a:xfrm>
            <a:off x="4250652" y="1794669"/>
            <a:ext cx="15882696" cy="11739758"/>
            <a:chOff x="0" y="0"/>
            <a:chExt cx="15882694" cy="11739757"/>
          </a:xfrm>
        </p:grpSpPr>
        <p:grpSp>
          <p:nvGrpSpPr>
            <p:cNvPr id="251" name="Group"/>
            <p:cNvGrpSpPr/>
            <p:nvPr/>
          </p:nvGrpSpPr>
          <p:grpSpPr>
            <a:xfrm>
              <a:off x="0" y="24005"/>
              <a:ext cx="15882695" cy="11715753"/>
              <a:chOff x="0" y="0"/>
              <a:chExt cx="15882694" cy="11715751"/>
            </a:xfrm>
          </p:grpSpPr>
          <p:pic>
            <p:nvPicPr>
              <p:cNvPr id="249" name="Screenshot 2023-10-18 at 15.41.50.png" descr="Screenshot 2023-10-18 at 15.41.50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15882695" cy="117157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50" name="Rectangle"/>
              <p:cNvSpPr/>
              <p:nvPr/>
            </p:nvSpPr>
            <p:spPr>
              <a:xfrm>
                <a:off x="3751989" y="4460632"/>
                <a:ext cx="1661867" cy="27187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i="0" spc="0" sz="3500">
                    <a:solidFill>
                      <a:srgbClr val="FFFFFF"/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</a:p>
            </p:txBody>
          </p:sp>
        </p:grpSp>
        <p:sp>
          <p:nvSpPr>
            <p:cNvPr id="252" name="Ravasio M.E., Salafia O.S., Oganesyan G., Mei A. et al. 2023, under review Science"/>
            <p:cNvSpPr txBox="1"/>
            <p:nvPr/>
          </p:nvSpPr>
          <p:spPr>
            <a:xfrm>
              <a:off x="1353183" y="-1"/>
              <a:ext cx="13741895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i="0" spc="24" sz="2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Ravasio M.E., Salafia O.S., Oganesyan G., </a:t>
              </a:r>
              <a:r>
                <a:rPr b="1"/>
                <a:t>Mei A.</a:t>
              </a:r>
              <a:r>
                <a:t> et al. 2023, under review Science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New_Template9">
  <a:themeElements>
    <a:clrScheme name="New_Template9">
      <a:dk1>
        <a:srgbClr val="5C5C5C"/>
      </a:dk1>
      <a:lt1>
        <a:srgbClr val="FFFFFF"/>
      </a:lt1>
      <a:dk2>
        <a:srgbClr val="5C5C5C"/>
      </a:dk2>
      <a:lt2>
        <a:srgbClr val="CBCBCB"/>
      </a:lt2>
      <a:accent1>
        <a:srgbClr val="80989C"/>
      </a:accent1>
      <a:accent2>
        <a:srgbClr val="A8AB65"/>
      </a:accent2>
      <a:accent3>
        <a:srgbClr val="CBAC69"/>
      </a:accent3>
      <a:accent4>
        <a:srgbClr val="CF7330"/>
      </a:accent4>
      <a:accent5>
        <a:srgbClr val="B44C34"/>
      </a:accent5>
      <a:accent6>
        <a:srgbClr val="8C869B"/>
      </a:accent6>
      <a:hlink>
        <a:srgbClr val="0000FF"/>
      </a:hlink>
      <a:folHlink>
        <a:srgbClr val="FF00FF"/>
      </a:folHlink>
    </a:clrScheme>
    <a:fontScheme name="New_Template9">
      <a:majorFont>
        <a:latin typeface="DIN Condensed Bold"/>
        <a:ea typeface="DIN Condensed Bold"/>
        <a:cs typeface="DIN Condensed Bold"/>
      </a:majorFont>
      <a:minorFont>
        <a:latin typeface="DIN Condensed Bold"/>
        <a:ea typeface="DIN Condensed Bold"/>
        <a:cs typeface="DIN Condensed Bold"/>
      </a:minorFont>
    </a:fontScheme>
    <a:fmtScheme name="New_Template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522454"/>
            <a:satOff val="1153"/>
            <a:lumOff val="13444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5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DIN Alternate Bold"/>
            <a:ea typeface="DIN Alternate Bold"/>
            <a:cs typeface="DIN Alternate Bold"/>
            <a:sym typeface="DIN Alternate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747676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2000"/>
          </a:spcBef>
          <a:spcAft>
            <a:spcPts val="0"/>
          </a:spcAft>
          <a:buClrTx/>
          <a:buSzTx/>
          <a:buFontTx/>
          <a:buNone/>
          <a:tabLst/>
          <a:defRPr b="0" baseline="0" cap="none" i="1" spc="39" strike="noStrike" sz="4000" u="none" kumimoji="0" normalizeH="0">
            <a:ln>
              <a:noFill/>
            </a:ln>
            <a:solidFill>
              <a:srgbClr val="5C5C5C"/>
            </a:solidFill>
            <a:effectLst/>
            <a:uFillTx/>
            <a:latin typeface="Iowan Old Style Roman"/>
            <a:ea typeface="Iowan Old Style Roman"/>
            <a:cs typeface="Iowan Old Style Roman"/>
            <a:sym typeface="Iowan Old Style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9">
  <a:themeElements>
    <a:clrScheme name="New_Template9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80989C"/>
      </a:accent1>
      <a:accent2>
        <a:srgbClr val="A8AB65"/>
      </a:accent2>
      <a:accent3>
        <a:srgbClr val="CBAC69"/>
      </a:accent3>
      <a:accent4>
        <a:srgbClr val="CF7330"/>
      </a:accent4>
      <a:accent5>
        <a:srgbClr val="B44C34"/>
      </a:accent5>
      <a:accent6>
        <a:srgbClr val="8C869B"/>
      </a:accent6>
      <a:hlink>
        <a:srgbClr val="0000FF"/>
      </a:hlink>
      <a:folHlink>
        <a:srgbClr val="FF00FF"/>
      </a:folHlink>
    </a:clrScheme>
    <a:fontScheme name="New_Template9">
      <a:majorFont>
        <a:latin typeface="DIN Condensed Bold"/>
        <a:ea typeface="DIN Condensed Bold"/>
        <a:cs typeface="DIN Condensed Bold"/>
      </a:majorFont>
      <a:minorFont>
        <a:latin typeface="DIN Condensed Bold"/>
        <a:ea typeface="DIN Condensed Bold"/>
        <a:cs typeface="DIN Condensed Bold"/>
      </a:minorFont>
    </a:fontScheme>
    <a:fmtScheme name="New_Template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522454"/>
            <a:satOff val="1153"/>
            <a:lumOff val="13444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5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DIN Alternate Bold"/>
            <a:ea typeface="DIN Alternate Bold"/>
            <a:cs typeface="DIN Alternate Bold"/>
            <a:sym typeface="DIN Alternate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747676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2000"/>
          </a:spcBef>
          <a:spcAft>
            <a:spcPts val="0"/>
          </a:spcAft>
          <a:buClrTx/>
          <a:buSzTx/>
          <a:buFontTx/>
          <a:buNone/>
          <a:tabLst/>
          <a:defRPr b="0" baseline="0" cap="none" i="1" spc="39" strike="noStrike" sz="4000" u="none" kumimoji="0" normalizeH="0">
            <a:ln>
              <a:noFill/>
            </a:ln>
            <a:solidFill>
              <a:srgbClr val="5C5C5C"/>
            </a:solidFill>
            <a:effectLst/>
            <a:uFillTx/>
            <a:latin typeface="Iowan Old Style Roman"/>
            <a:ea typeface="Iowan Old Style Roman"/>
            <a:cs typeface="Iowan Old Style Roman"/>
            <a:sym typeface="Iowan Old Style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