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59" r:id="rId3"/>
    <p:sldId id="297" r:id="rId4"/>
    <p:sldId id="287" r:id="rId5"/>
    <p:sldId id="257" r:id="rId6"/>
    <p:sldId id="265" r:id="rId7"/>
    <p:sldId id="263" r:id="rId8"/>
    <p:sldId id="264" r:id="rId9"/>
    <p:sldId id="289" r:id="rId10"/>
    <p:sldId id="267" r:id="rId11"/>
    <p:sldId id="272" r:id="rId12"/>
    <p:sldId id="266" r:id="rId13"/>
    <p:sldId id="273" r:id="rId14"/>
    <p:sldId id="274" r:id="rId15"/>
    <p:sldId id="270" r:id="rId16"/>
    <p:sldId id="280" r:id="rId17"/>
    <p:sldId id="281" r:id="rId18"/>
    <p:sldId id="290" r:id="rId19"/>
    <p:sldId id="284" r:id="rId20"/>
    <p:sldId id="286" r:id="rId21"/>
    <p:sldId id="293" r:id="rId22"/>
    <p:sldId id="291" r:id="rId23"/>
    <p:sldId id="292" r:id="rId24"/>
    <p:sldId id="295" r:id="rId25"/>
    <p:sldId id="294" r:id="rId26"/>
    <p:sldId id="275" r:id="rId27"/>
    <p:sldId id="302" r:id="rId28"/>
    <p:sldId id="301" r:id="rId29"/>
    <p:sldId id="285" r:id="rId30"/>
    <p:sldId id="300" r:id="rId31"/>
    <p:sldId id="296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1982F-B067-4D3B-826C-6C40A7D25FF6}" type="datetimeFigureOut">
              <a:rPr lang="it-IT" smtClean="0"/>
              <a:t>23/10/2023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6601B-AF4E-40D9-AD41-834AE9292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30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6601B-AF4E-40D9-AD41-834AE9292E9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99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6601B-AF4E-40D9-AD41-834AE9292E9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03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6601B-AF4E-40D9-AD41-834AE9292E9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306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6601B-AF4E-40D9-AD41-834AE9292E9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875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6601B-AF4E-40D9-AD41-834AE9292E9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32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6601B-AF4E-40D9-AD41-834AE9292E9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4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3B325-9BD6-E451-8E8C-AA6EA455B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EA09AEA-02C3-441D-D3AE-188ED775F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DA94FE-D97A-3ABA-E9CA-7CEE4EB9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E9B83-1ABD-4732-BAEC-F0076618E418}" type="datetime1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615BA9-CAF4-5E13-ED38-9E0FCCDDB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2A969E-E1F1-92FC-A0AA-C99C3E89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28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D255E4-5E9E-A6C9-D974-4F976FDD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D3FC45-13C0-D4C9-A5C4-C29DE3594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A6C491-B3E7-4B34-D2A1-5180DE80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340-5E73-4E5C-8BBF-8FDEFB286CF9}" type="datetime1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3CD369-E833-94D5-F236-A4104F12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0D0104-2929-4779-1349-3E9D557C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53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F85D6F6-B4A2-A72E-87B3-F4C0E8E94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DED39B7-F228-D123-2AD1-F518C1ED1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9C4091-CDB5-4F85-E71C-77836E4A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CD61-1DCA-4A05-A990-1FAFE3A86E37}" type="datetime1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751CFC-799A-9154-6D79-426B84A2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53F35C-6B26-F6CC-BCEF-920A7910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61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37F6FE-A659-2B2A-BF7E-49F28ECE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C9C2C5-507F-CF6F-727A-AC1F6D1FF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CEC2C5-3E97-AECD-32A7-1CB92036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7043-C992-4879-931F-C31E6CE132FB}" type="datetime1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CDB170-314E-F84C-A98F-9DB8E599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500F4F-4268-E318-027E-FF0B907AB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13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813EE3-B116-A86E-993C-A6822471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D8A07C-7B3B-CA7A-E3E1-0D835D0F0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65568D-4EEC-2815-BF75-A88275C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2736-4BD3-434B-9948-2DE4CDBA93BE}" type="datetime1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D128E-3D68-1CCB-E450-71452E7DF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5FFFEA-49E5-BC8C-4D34-1A6D72F33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77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71CA87-BD0C-0360-5AC9-C3730CE2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961806-EFC5-33EF-79D6-DFC7B5870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0F4E06-86F9-FBE0-8F76-7F35E373D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9A429D-9050-B094-7E71-3C2173B3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8BE9-B426-46CD-BB64-A0FBD3009D60}" type="datetime1">
              <a:rPr lang="it-IT" smtClean="0"/>
              <a:t>23/10/2023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7B7C75-745A-E04B-BB19-AEDB0E6E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09A60D-305C-E633-A72F-ED3CEBC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43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EA680-92A1-A6DD-FFF1-0DD0ECBD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6C14AA-8CB7-4D1C-5201-1E6BEC6D1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FB4882-BE27-BDA5-D3F0-34A2941D9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61474B-906D-63B8-98D7-4F5D51313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250E523-E8C5-84ED-575C-E3FBC3F27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609449C-F849-FE3C-FBC0-F74AA2A99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A800-1428-448C-B8FA-4D8A447DB65B}" type="datetime1">
              <a:rPr lang="it-IT" smtClean="0"/>
              <a:t>23/10/2023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DDA12DF-F98D-9D74-3273-1B029087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EDA2114-D0E6-3CEB-6169-3FF5BD6D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76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A4AA9E-8087-440E-356B-D5F34589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9BBC81D-E89B-17A6-BD31-5B6351A9C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50090-5E2C-4454-B099-5BEE09ABD87C}" type="datetime1">
              <a:rPr lang="it-IT" smtClean="0"/>
              <a:t>23/10/2023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0D2D9C-4BCC-7A9F-FBA5-F63644C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AB63FC-0235-F933-F123-D82A1BA5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42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540199-64A1-B4E1-092E-E99F99DE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B926-91CF-4066-B973-3E079DB2AA24}" type="datetime1">
              <a:rPr lang="it-IT" smtClean="0"/>
              <a:t>23/10/2023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8D40320-1CA0-314A-1FDF-D3CBEB91B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5224AD-4C48-DDC7-AAE4-4E2A343E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33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137638-24C7-B94F-9B1F-42B9585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58A41F-6A46-4A1E-D5DB-1325F58D7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2897A8-67E5-FADE-16E0-13BE1DC96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611752-5AF6-3F9D-609E-C075A0D2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F931-7695-4906-A58A-F1655EA07A57}" type="datetime1">
              <a:rPr lang="it-IT" smtClean="0"/>
              <a:t>23/10/2023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2A7019-A0E6-5B1D-8577-C330FC51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F56F09-8541-9A8C-397D-0141BA09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89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3C7CFB-42CD-7F7D-50BE-4368A9AE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BF48BAC-5D41-B6EC-6BD9-17F196170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547334-B5AC-F59F-BD24-A5DD9A5DC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C0C421-806C-B72D-ABD3-CECCCE33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76A2-B851-4E1B-BA19-CD46C6987D30}" type="datetime1">
              <a:rPr lang="it-IT" smtClean="0"/>
              <a:t>23/10/2023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C19FC0-E43C-99FA-7A98-B592586E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AD0578-FDD0-AE37-B7F3-5F6A0772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92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D429DA8-452B-7041-A4DA-D1D311041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E56D46-C14D-5863-BA25-5FB50D5B8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2F7292-B479-9074-FF6F-A435574A9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B74DE-D09E-4DA2-A2F1-25246C460B9C}" type="datetime1">
              <a:rPr lang="it-IT" smtClean="0"/>
              <a:t>23/10/2023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D23FB3-7708-84EC-05B5-00B21CA8C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066A3C-B349-908C-0E67-210D93676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21C2A-B1B1-4E74-898D-C74A9A1EC2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36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7.jpg"/><Relationship Id="rId10" Type="http://schemas.openxmlformats.org/officeDocument/2006/relationships/image" Target="../media/image23.png"/><Relationship Id="rId4" Type="http://schemas.openxmlformats.org/officeDocument/2006/relationships/image" Target="../media/image16.jp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image" Target="../media/image4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7C179-1784-353B-FFCC-C28006C1C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7648" r="3463"/>
          <a:stretch/>
        </p:blipFill>
        <p:spPr>
          <a:xfrm>
            <a:off x="0" y="1"/>
            <a:ext cx="12191980" cy="685799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FAA89-44A0-5ACA-7658-663713D30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9444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a typeface="Calibri Light"/>
                <a:cs typeface="Calibri Light"/>
              </a:rPr>
              <a:t>High-Energy emission in GRB prompt spectrum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72204-8F2B-E79D-3917-C358A9A69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0207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a typeface="Calibri"/>
                <a:cs typeface="Calibri"/>
              </a:rPr>
              <a:t>Samanta Macera, 2nd year PhD progress report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GSSI-logo-2.jpg">
            <a:extLst>
              <a:ext uri="{FF2B5EF4-FFF2-40B4-BE49-F238E27FC236}">
                <a16:creationId xmlns:a16="http://schemas.microsoft.com/office/drawing/2014/main" id="{32AC0409-176C-6386-478F-DD11C78FC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7" y="5762625"/>
            <a:ext cx="2503550" cy="94601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F8BEEA-6C40-1A1A-3D1E-798407A36B0B}"/>
              </a:ext>
            </a:extLst>
          </p:cNvPr>
          <p:cNvSpPr txBox="1"/>
          <p:nvPr/>
        </p:nvSpPr>
        <p:spPr>
          <a:xfrm>
            <a:off x="9531132" y="5410200"/>
            <a:ext cx="2503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Supervisors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Prof. Marica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Branchesi</a:t>
            </a:r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Dr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Gor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Oganesyan</a:t>
            </a:r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Dr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Biswajit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Banerjee</a:t>
            </a:r>
            <a:endParaRPr lang="it-IT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90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aph with red lines and green dots&#10;&#10;Description automatically generated">
            <a:extLst>
              <a:ext uri="{FF2B5EF4-FFF2-40B4-BE49-F238E27FC236}">
                <a16:creationId xmlns:a16="http://schemas.microsoft.com/office/drawing/2014/main" id="{DB6BF614-3B38-A852-43E1-E5C4D2F32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97" y="1529708"/>
            <a:ext cx="7361903" cy="51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2900C81-A232-0D56-377B-F172FB98B512}"/>
              </a:ext>
            </a:extLst>
          </p:cNvPr>
          <p:cNvSpPr/>
          <p:nvPr/>
        </p:nvSpPr>
        <p:spPr>
          <a:xfrm>
            <a:off x="0" y="0"/>
            <a:ext cx="4336026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C4E8916-C0D3-3C81-105A-BB6C5A9B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14" y="471144"/>
            <a:ext cx="2524432" cy="1119546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Early</a:t>
            </a:r>
            <a:r>
              <a:rPr lang="it-IT" dirty="0">
                <a:solidFill>
                  <a:schemeClr val="bg1"/>
                </a:solidFill>
              </a:rPr>
              <a:t> GeV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err="1">
                <a:solidFill>
                  <a:schemeClr val="bg1"/>
                </a:solidFill>
              </a:rPr>
              <a:t>Emission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2A3B81E-F2E2-B279-1E90-328F168EA348}"/>
              </a:ext>
            </a:extLst>
          </p:cNvPr>
          <p:cNvSpPr txBox="1"/>
          <p:nvPr/>
        </p:nvSpPr>
        <p:spPr>
          <a:xfrm>
            <a:off x="339854" y="2613392"/>
            <a:ext cx="36563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 err="1">
                <a:solidFill>
                  <a:schemeClr val="bg1"/>
                </a:solidFill>
              </a:rPr>
              <a:t>Delayed</a:t>
            </a:r>
            <a:endParaRPr lang="it-IT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Follows prompt </a:t>
            </a:r>
            <a:r>
              <a:rPr lang="it-IT" sz="2000" dirty="0" err="1">
                <a:solidFill>
                  <a:schemeClr val="bg1"/>
                </a:solidFill>
              </a:rPr>
              <a:t>variability</a:t>
            </a:r>
            <a:endParaRPr lang="it-IT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EB6DD9-D07B-AC8E-F7AE-57D00538923D}"/>
              </a:ext>
            </a:extLst>
          </p:cNvPr>
          <p:cNvSpPr txBox="1"/>
          <p:nvPr/>
        </p:nvSpPr>
        <p:spPr>
          <a:xfrm>
            <a:off x="6096000" y="490313"/>
            <a:ext cx="4670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Simultaneous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Fermi-GBM and Fermi-LAT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69C1690-7EE3-65BC-3749-81E78321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10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CE079FA-89C7-0B33-2FD5-100E0FBC45E7}"/>
              </a:ext>
            </a:extLst>
          </p:cNvPr>
          <p:cNvSpPr/>
          <p:nvPr/>
        </p:nvSpPr>
        <p:spPr>
          <a:xfrm>
            <a:off x="11775831" y="3739662"/>
            <a:ext cx="234461" cy="77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5D2BA1C-2190-605C-EE4A-467B6E30A13E}"/>
              </a:ext>
            </a:extLst>
          </p:cNvPr>
          <p:cNvSpPr txBox="1"/>
          <p:nvPr/>
        </p:nvSpPr>
        <p:spPr>
          <a:xfrm rot="16200000">
            <a:off x="11430713" y="4006346"/>
            <a:ext cx="9085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[</a:t>
            </a:r>
            <a:r>
              <a:rPr lang="it-IT" sz="1000" dirty="0"/>
              <a:t>0.1-100</a:t>
            </a:r>
            <a:r>
              <a:rPr lang="it-IT" sz="900" dirty="0"/>
              <a:t> GeV]</a:t>
            </a:r>
          </a:p>
        </p:txBody>
      </p:sp>
    </p:spTree>
    <p:extLst>
      <p:ext uri="{BB962C8B-B14F-4D97-AF65-F5344CB8AC3E}">
        <p14:creationId xmlns:p14="http://schemas.microsoft.com/office/powerpoint/2010/main" val="366963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900C81-A232-0D56-377B-F172FB98B512}"/>
              </a:ext>
            </a:extLst>
          </p:cNvPr>
          <p:cNvSpPr/>
          <p:nvPr/>
        </p:nvSpPr>
        <p:spPr>
          <a:xfrm>
            <a:off x="0" y="-9939"/>
            <a:ext cx="4336026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C4E8916-C0D3-3C81-105A-BB6C5A9B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14" y="471144"/>
            <a:ext cx="2524432" cy="1119546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Early</a:t>
            </a:r>
            <a:r>
              <a:rPr lang="it-IT" dirty="0">
                <a:solidFill>
                  <a:schemeClr val="bg1"/>
                </a:solidFill>
              </a:rPr>
              <a:t> GeV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err="1">
                <a:solidFill>
                  <a:schemeClr val="bg1"/>
                </a:solidFill>
              </a:rPr>
              <a:t>Emission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94C7EB-22DF-3D24-F6BE-BC0E1358BF5B}"/>
              </a:ext>
            </a:extLst>
          </p:cNvPr>
          <p:cNvSpPr txBox="1"/>
          <p:nvPr/>
        </p:nvSpPr>
        <p:spPr>
          <a:xfrm>
            <a:off x="348738" y="3867150"/>
            <a:ext cx="3638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>
                <a:solidFill>
                  <a:schemeClr val="bg1"/>
                </a:solidFill>
              </a:rPr>
              <a:t>Time </a:t>
            </a:r>
            <a:r>
              <a:rPr lang="it-IT" dirty="0" err="1">
                <a:solidFill>
                  <a:schemeClr val="bg1"/>
                </a:solidFill>
              </a:rPr>
              <a:t>evolution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not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enough</a:t>
            </a:r>
            <a:r>
              <a:rPr lang="it-IT" dirty="0">
                <a:solidFill>
                  <a:schemeClr val="bg1"/>
                </a:solidFill>
              </a:rPr>
              <a:t> to </a:t>
            </a:r>
            <a:r>
              <a:rPr lang="it-IT" dirty="0" err="1">
                <a:solidFill>
                  <a:schemeClr val="bg1"/>
                </a:solidFill>
              </a:rPr>
              <a:t>claim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afterglow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origin</a:t>
            </a: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err="1">
                <a:solidFill>
                  <a:schemeClr val="bg1"/>
                </a:solidFill>
              </a:rPr>
              <a:t>Spectral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analysis</a:t>
            </a:r>
            <a:r>
              <a:rPr lang="it-IT" dirty="0">
                <a:solidFill>
                  <a:schemeClr val="bg1"/>
                </a:solidFill>
              </a:rPr>
              <a:t> + </a:t>
            </a:r>
            <a:r>
              <a:rPr lang="it-IT" dirty="0" err="1">
                <a:solidFill>
                  <a:schemeClr val="bg1"/>
                </a:solidFill>
              </a:rPr>
              <a:t>Temporal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analysis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needed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1351D9-481A-FE0F-865A-A6389A2DB0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" r="701" b="-1"/>
          <a:stretch/>
        </p:blipFill>
        <p:spPr>
          <a:xfrm>
            <a:off x="5159663" y="597458"/>
            <a:ext cx="6281828" cy="594145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AF6ED3-0971-77B4-171E-723C3DC4666B}"/>
              </a:ext>
            </a:extLst>
          </p:cNvPr>
          <p:cNvSpPr txBox="1"/>
          <p:nvPr/>
        </p:nvSpPr>
        <p:spPr>
          <a:xfrm>
            <a:off x="9968478" y="628922"/>
            <a:ext cx="138532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LAT </a:t>
            </a:r>
            <a:r>
              <a:rPr kumimoji="0" lang="it-IT" sz="11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Lightcurve</a:t>
            </a:r>
            <a:r>
              <a:rPr kumimoji="0" lang="it-IT" sz="11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(0.1-100GeV)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DFCF9B-10F7-6085-D2F8-D747FEC42E25}"/>
              </a:ext>
            </a:extLst>
          </p:cNvPr>
          <p:cNvSpPr txBox="1"/>
          <p:nvPr/>
        </p:nvSpPr>
        <p:spPr>
          <a:xfrm>
            <a:off x="6997507" y="209710"/>
            <a:ext cx="260614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GRB 090902B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53AA61D-EE18-E914-0FF5-E30E6DE1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11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FD76BE-98B4-9BBE-7155-41875A94042B}"/>
              </a:ext>
            </a:extLst>
          </p:cNvPr>
          <p:cNvSpPr txBox="1"/>
          <p:nvPr/>
        </p:nvSpPr>
        <p:spPr>
          <a:xfrm>
            <a:off x="248725" y="2471565"/>
            <a:ext cx="3838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err="1">
                <a:solidFill>
                  <a:schemeClr val="bg1"/>
                </a:solidFill>
              </a:rPr>
              <a:t>Afterglow</a:t>
            </a:r>
            <a:r>
              <a:rPr lang="it-IT" dirty="0">
                <a:solidFill>
                  <a:schemeClr val="bg1"/>
                </a:solidFill>
              </a:rPr>
              <a:t> LC </a:t>
            </a:r>
            <a:r>
              <a:rPr lang="it-IT" dirty="0" err="1">
                <a:solidFill>
                  <a:schemeClr val="bg1"/>
                </a:solidFill>
              </a:rPr>
              <a:t>evolution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</a:rPr>
              <a:t>Some points are in </a:t>
            </a:r>
            <a:r>
              <a:rPr lang="it-IT" dirty="0" err="1">
                <a:solidFill>
                  <a:schemeClr val="bg1"/>
                </a:solidFill>
              </a:rPr>
              <a:t>excess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wrt</a:t>
            </a:r>
            <a:r>
              <a:rPr lang="it-IT" dirty="0">
                <a:solidFill>
                  <a:schemeClr val="bg1"/>
                </a:solidFill>
              </a:rPr>
              <a:t> the </a:t>
            </a:r>
            <a:r>
              <a:rPr lang="it-IT" dirty="0" err="1">
                <a:solidFill>
                  <a:schemeClr val="bg1"/>
                </a:solidFill>
              </a:rPr>
              <a:t>afterglow</a:t>
            </a:r>
            <a:r>
              <a:rPr lang="it-IT" dirty="0">
                <a:solidFill>
                  <a:schemeClr val="bg1"/>
                </a:solidFill>
              </a:rPr>
              <a:t> time </a:t>
            </a:r>
            <a:r>
              <a:rPr lang="it-IT" dirty="0" err="1">
                <a:solidFill>
                  <a:schemeClr val="bg1"/>
                </a:solidFill>
              </a:rPr>
              <a:t>evolution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65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A7263696-B32E-C3A0-AC51-0693ACD91F7A}"/>
              </a:ext>
            </a:extLst>
          </p:cNvPr>
          <p:cNvSpPr/>
          <p:nvPr/>
        </p:nvSpPr>
        <p:spPr>
          <a:xfrm>
            <a:off x="0" y="0"/>
            <a:ext cx="4336026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29FB8-21F7-5C37-980D-BD8DC4FF2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68" y="1327273"/>
            <a:ext cx="4147890" cy="30578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Study of the prompt emission Spectrum</a:t>
            </a:r>
            <a:br>
              <a:rPr lang="en-US" dirty="0">
                <a:solidFill>
                  <a:schemeClr val="bg1"/>
                </a:solidFill>
                <a:cs typeface="Calibri Light"/>
              </a:rPr>
            </a:br>
            <a:endParaRPr lang="en-US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4" name="Content Placeholder 3" descr="A diagram of a function&#10;&#10;Description automatically generated">
            <a:extLst>
              <a:ext uri="{FF2B5EF4-FFF2-40B4-BE49-F238E27FC236}">
                <a16:creationId xmlns:a16="http://schemas.microsoft.com/office/drawing/2014/main" id="{014698FE-9B7A-3930-19BA-EF7A1C1AA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1457" y="1327273"/>
            <a:ext cx="7221415" cy="4632080"/>
          </a:xfr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D8A340C-CB73-D108-3100-6D00D6510129}"/>
              </a:ext>
            </a:extLst>
          </p:cNvPr>
          <p:cNvSpPr/>
          <p:nvPr/>
        </p:nvSpPr>
        <p:spPr>
          <a:xfrm>
            <a:off x="7521677" y="1894586"/>
            <a:ext cx="2941235" cy="322498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71EE6B-B854-FA3E-B38A-20F31ABDF116}"/>
              </a:ext>
            </a:extLst>
          </p:cNvPr>
          <p:cNvSpPr txBox="1"/>
          <p:nvPr/>
        </p:nvSpPr>
        <p:spPr>
          <a:xfrm>
            <a:off x="-98322" y="4100051"/>
            <a:ext cx="4237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Extention</a:t>
            </a:r>
            <a:r>
              <a:rPr lang="it-IT" dirty="0">
                <a:solidFill>
                  <a:schemeClr val="bg1"/>
                </a:solidFill>
              </a:rPr>
              <a:t> to </a:t>
            </a:r>
            <a:r>
              <a:rPr lang="it-IT" dirty="0" err="1">
                <a:solidFill>
                  <a:schemeClr val="bg1"/>
                </a:solidFill>
              </a:rPr>
              <a:t>higher</a:t>
            </a:r>
            <a:r>
              <a:rPr lang="it-IT" dirty="0">
                <a:solidFill>
                  <a:schemeClr val="bg1"/>
                </a:solidFill>
              </a:rPr>
              <a:t> energies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it-IT" dirty="0" err="1">
                <a:solidFill>
                  <a:schemeClr val="bg1"/>
                </a:solidFill>
              </a:rPr>
              <a:t>Physical</a:t>
            </a:r>
            <a:r>
              <a:rPr lang="it-IT" dirty="0">
                <a:solidFill>
                  <a:schemeClr val="bg1"/>
                </a:solidFill>
              </a:rPr>
              <a:t> model for the prompt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694A20-C257-1ECD-9827-895BED8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28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04506 -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CBCAA408-53D4-26F4-A938-4F6CB056EA86}"/>
              </a:ext>
            </a:extLst>
          </p:cNvPr>
          <p:cNvSpPr/>
          <p:nvPr/>
        </p:nvSpPr>
        <p:spPr>
          <a:xfrm>
            <a:off x="4310065" y="5344220"/>
            <a:ext cx="3571870" cy="10275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27620-DFA2-4768-4721-5B5EFB2EF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448246"/>
            <a:ext cx="9872134" cy="1193968"/>
          </a:xfrm>
          <a:gradFill>
            <a:gsLst>
              <a:gs pos="4000">
                <a:schemeClr val="tx1">
                  <a:lumMod val="85000"/>
                  <a:lumOff val="15000"/>
                </a:schemeClr>
              </a:gs>
              <a:gs pos="100000">
                <a:schemeClr val="bg2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7F7F7F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Sample and Spectral Analysis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69D09-ABA9-1961-F6DD-E11C79606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5" y="1949111"/>
            <a:ext cx="5095865" cy="2959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At least three significant temporal bins (&gt;5 𝜎 detection) simultaneous with Fermi-GBM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GRBs with and without redshift up to year 2023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At least 20 photons within 10° of region of interest around the GRB location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6A6E7-7C9C-3283-5B68-064824AEE503}"/>
              </a:ext>
            </a:extLst>
          </p:cNvPr>
          <p:cNvSpPr txBox="1"/>
          <p:nvPr/>
        </p:nvSpPr>
        <p:spPr>
          <a:xfrm>
            <a:off x="6806055" y="1949111"/>
            <a:ext cx="4226012" cy="19322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GBM + LLE + LAT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--&gt; total energy range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     from 8 keV to &gt;100 GeV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4AC0A53-1B2D-BB69-8694-E4A5B8208EBC}"/>
              </a:ext>
            </a:extLst>
          </p:cNvPr>
          <p:cNvCxnSpPr>
            <a:cxnSpLocks/>
          </p:cNvCxnSpPr>
          <p:nvPr/>
        </p:nvCxnSpPr>
        <p:spPr>
          <a:xfrm>
            <a:off x="6096000" y="1852545"/>
            <a:ext cx="0" cy="312903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115342-213A-7636-3905-AAFBEA74FBFE}"/>
              </a:ext>
            </a:extLst>
          </p:cNvPr>
          <p:cNvSpPr txBox="1"/>
          <p:nvPr/>
        </p:nvSpPr>
        <p:spPr>
          <a:xfrm>
            <a:off x="4310065" y="5494084"/>
            <a:ext cx="3571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Time </a:t>
            </a:r>
            <a:r>
              <a:rPr lang="it-IT" sz="2000" dirty="0" err="1"/>
              <a:t>resolved</a:t>
            </a:r>
            <a:r>
              <a:rPr lang="it-IT" sz="2000" dirty="0"/>
              <a:t> </a:t>
            </a:r>
            <a:r>
              <a:rPr lang="it-IT" sz="2000" dirty="0" err="1"/>
              <a:t>spectral</a:t>
            </a:r>
            <a:r>
              <a:rPr lang="it-IT" sz="2000" dirty="0"/>
              <a:t> </a:t>
            </a:r>
            <a:r>
              <a:rPr lang="it-IT" sz="2000" dirty="0" err="1"/>
              <a:t>analysis</a:t>
            </a:r>
            <a:r>
              <a:rPr lang="it-IT" sz="2000" dirty="0"/>
              <a:t> of 14 </a:t>
            </a:r>
            <a:r>
              <a:rPr lang="it-IT" sz="2000" dirty="0" err="1"/>
              <a:t>GRBs</a:t>
            </a:r>
            <a:r>
              <a:rPr lang="it-IT" sz="2000" dirty="0"/>
              <a:t>, 80 </a:t>
            </a:r>
            <a:r>
              <a:rPr lang="it-IT" sz="2000" dirty="0" err="1"/>
              <a:t>spectra</a:t>
            </a:r>
            <a:endParaRPr lang="it-IT" sz="20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C013B0-2274-1E9B-0F1C-C6203503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16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900C81-A232-0D56-377B-F172FB98B512}"/>
              </a:ext>
            </a:extLst>
          </p:cNvPr>
          <p:cNvSpPr/>
          <p:nvPr/>
        </p:nvSpPr>
        <p:spPr>
          <a:xfrm>
            <a:off x="0" y="-9939"/>
            <a:ext cx="4336026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C4E8916-C0D3-3C81-105A-BB6C5A9B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044" y="2608057"/>
            <a:ext cx="2524432" cy="111954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Sample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35E31E6-0CD2-3AA6-CDBB-F75614600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408" y="554774"/>
            <a:ext cx="3210339" cy="606287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GRB 080916C</a:t>
            </a:r>
          </a:p>
          <a:p>
            <a:r>
              <a:rPr lang="it-IT" dirty="0"/>
              <a:t>GRB 090323</a:t>
            </a:r>
          </a:p>
          <a:p>
            <a:r>
              <a:rPr lang="it-IT" dirty="0"/>
              <a:t>GRB 090510</a:t>
            </a:r>
          </a:p>
          <a:p>
            <a:r>
              <a:rPr lang="it-IT" dirty="0"/>
              <a:t>GRB 090902B</a:t>
            </a:r>
          </a:p>
          <a:p>
            <a:r>
              <a:rPr lang="it-IT" dirty="0"/>
              <a:t>GRB 090926A</a:t>
            </a:r>
          </a:p>
          <a:p>
            <a:r>
              <a:rPr lang="it-IT" dirty="0"/>
              <a:t>GRB 110731A</a:t>
            </a:r>
          </a:p>
          <a:p>
            <a:r>
              <a:rPr lang="it-IT" dirty="0"/>
              <a:t>GRB 150523A</a:t>
            </a:r>
          </a:p>
          <a:p>
            <a:r>
              <a:rPr lang="it-IT" dirty="0"/>
              <a:t>GRB 160509A</a:t>
            </a:r>
          </a:p>
          <a:p>
            <a:r>
              <a:rPr lang="it-IT" dirty="0"/>
              <a:t>GRB 160625B</a:t>
            </a:r>
          </a:p>
          <a:p>
            <a:r>
              <a:rPr lang="it-IT" dirty="0"/>
              <a:t>GRB 170214A</a:t>
            </a:r>
          </a:p>
          <a:p>
            <a:r>
              <a:rPr lang="it-IT" dirty="0"/>
              <a:t>GRB 190114C</a:t>
            </a:r>
          </a:p>
          <a:p>
            <a:r>
              <a:rPr lang="it-IT" dirty="0"/>
              <a:t>GRB 221023A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ACAAA5D-59DE-AB94-D2FA-9A4B0437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95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D734A54-2AF2-CC46-1C12-01D6732E326B}"/>
              </a:ext>
            </a:extLst>
          </p:cNvPr>
          <p:cNvSpPr/>
          <p:nvPr/>
        </p:nvSpPr>
        <p:spPr>
          <a:xfrm>
            <a:off x="0" y="-1623"/>
            <a:ext cx="12192000" cy="1325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F0AE3F-C357-53BB-8FBB-EF8A31DB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18255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Tested</a:t>
            </a:r>
            <a:r>
              <a:rPr lang="it-IT" dirty="0">
                <a:solidFill>
                  <a:schemeClr val="bg1"/>
                </a:solidFill>
              </a:rPr>
              <a:t> Models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D4343E-55AA-FE61-9354-B77E52BB7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089"/>
            <a:ext cx="3734867" cy="27395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1C6E184-C75F-3237-F125-5861D6CA6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43" y="2583614"/>
            <a:ext cx="3632487" cy="27395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8880126-AC9A-2B6F-2A4F-4E5A15077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816" y="2583614"/>
            <a:ext cx="3632487" cy="273955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394758-E5C9-4478-F7ED-1A16A07C57F3}"/>
              </a:ext>
            </a:extLst>
          </p:cNvPr>
          <p:cNvSpPr txBox="1"/>
          <p:nvPr/>
        </p:nvSpPr>
        <p:spPr>
          <a:xfrm>
            <a:off x="643973" y="2076450"/>
            <a:ext cx="283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Synchrotron</a:t>
            </a:r>
            <a:r>
              <a:rPr lang="it-IT" dirty="0"/>
              <a:t>*HE cutoff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15654C-8A17-A4A6-F0C0-8D0505A7215E}"/>
              </a:ext>
            </a:extLst>
          </p:cNvPr>
          <p:cNvSpPr txBox="1"/>
          <p:nvPr/>
        </p:nvSpPr>
        <p:spPr>
          <a:xfrm>
            <a:off x="4803499" y="2076450"/>
            <a:ext cx="283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Synchrotron</a:t>
            </a:r>
            <a:r>
              <a:rPr lang="it-IT" dirty="0"/>
              <a:t> + Power </a:t>
            </a:r>
            <a:r>
              <a:rPr lang="it-IT" dirty="0" err="1"/>
              <a:t>Law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22AE0C-2F47-8997-FB02-887176C3999C}"/>
              </a:ext>
            </a:extLst>
          </p:cNvPr>
          <p:cNvSpPr txBox="1"/>
          <p:nvPr/>
        </p:nvSpPr>
        <p:spPr>
          <a:xfrm>
            <a:off x="8597348" y="2076450"/>
            <a:ext cx="334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Synchrotron</a:t>
            </a:r>
            <a:r>
              <a:rPr lang="it-IT" dirty="0"/>
              <a:t> + Cutoff Power </a:t>
            </a:r>
            <a:r>
              <a:rPr lang="it-IT" dirty="0" err="1"/>
              <a:t>Law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533C2C4-700F-3DF2-DAA5-58B0AD3FCCA8}"/>
                  </a:ext>
                </a:extLst>
              </p:cNvPr>
              <p:cNvSpPr txBox="1"/>
              <p:nvPr/>
            </p:nvSpPr>
            <p:spPr>
              <a:xfrm>
                <a:off x="2604325" y="2901744"/>
                <a:ext cx="203517" cy="3077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𝑝</m:t>
                      </m:r>
                    </m:oMath>
                  </m:oMathPara>
                </a14:m>
                <a:endParaRPr kumimoji="0" lang="it-IT" sz="20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533C2C4-700F-3DF2-DAA5-58B0AD3FC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325" y="2901744"/>
                <a:ext cx="203517" cy="307777"/>
              </a:xfrm>
              <a:prstGeom prst="rect">
                <a:avLst/>
              </a:prstGeom>
              <a:blipFill>
                <a:blip r:embed="rId6"/>
                <a:stretch>
                  <a:fillRect l="-41176" r="-14706" b="-26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B0BE1C0-E28C-A341-A3AE-9C07D8A5A2D8}"/>
                  </a:ext>
                </a:extLst>
              </p:cNvPr>
              <p:cNvSpPr txBox="1"/>
              <p:nvPr/>
            </p:nvSpPr>
            <p:spPr>
              <a:xfrm>
                <a:off x="5209424" y="2821739"/>
                <a:ext cx="553100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𝜐</m:t>
                          </m:r>
                        </m:e>
                        <m:sub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𝑐</m:t>
                          </m:r>
                        </m:sub>
                      </m:sSub>
                      <m:r>
                        <a:rPr kumimoji="0" lang="it-IT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it-IT" sz="1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B0BE1C0-E28C-A341-A3AE-9C07D8A5A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424" y="2821739"/>
                <a:ext cx="553100" cy="246221"/>
              </a:xfrm>
              <a:prstGeom prst="rect">
                <a:avLst/>
              </a:prstGeom>
              <a:blipFill>
                <a:blip r:embed="rId7"/>
                <a:stretch>
                  <a:fillRect l="-5556" b="-12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C01F252-7D5D-D98E-3C7D-14311549D301}"/>
                  </a:ext>
                </a:extLst>
              </p:cNvPr>
              <p:cNvSpPr txBox="1"/>
              <p:nvPr/>
            </p:nvSpPr>
            <p:spPr>
              <a:xfrm>
                <a:off x="6801872" y="3567060"/>
                <a:ext cx="395878" cy="2580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𝐸</m:t>
                          </m:r>
                        </m:e>
                        <m:sup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it-IT" sz="1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C01F252-7D5D-D98E-3C7D-14311549D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872" y="3567060"/>
                <a:ext cx="395878" cy="258019"/>
              </a:xfrm>
              <a:prstGeom prst="rect">
                <a:avLst/>
              </a:prstGeom>
              <a:blipFill>
                <a:blip r:embed="rId8"/>
                <a:stretch>
                  <a:fillRect l="-12308" r="-3077" b="-71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4CE9720-DC20-1F0D-636F-52F22BDD6B49}"/>
                  </a:ext>
                </a:extLst>
              </p:cNvPr>
              <p:cNvSpPr txBox="1"/>
              <p:nvPr/>
            </p:nvSpPr>
            <p:spPr>
              <a:xfrm>
                <a:off x="10953975" y="3552593"/>
                <a:ext cx="682815" cy="2659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𝐸</m:t>
                          </m:r>
                        </m:e>
                        <m:sub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𝑐𝑢𝑡𝑜𝑓𝑓</m:t>
                          </m:r>
                        </m:sub>
                      </m:sSub>
                    </m:oMath>
                  </m:oMathPara>
                </a14:m>
                <a:endParaRPr kumimoji="0" lang="it-IT" sz="1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4CE9720-DC20-1F0D-636F-52F22BDD6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3975" y="3552593"/>
                <a:ext cx="682815" cy="265970"/>
              </a:xfrm>
              <a:prstGeom prst="rect">
                <a:avLst/>
              </a:prstGeom>
              <a:blipFill>
                <a:blip r:embed="rId9"/>
                <a:stretch>
                  <a:fillRect l="-9821" b="-2790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3146ECF-E0F5-5084-2F45-1BD131E1592E}"/>
                  </a:ext>
                </a:extLst>
              </p:cNvPr>
              <p:cNvSpPr txBox="1"/>
              <p:nvPr/>
            </p:nvSpPr>
            <p:spPr>
              <a:xfrm>
                <a:off x="10355585" y="3374360"/>
                <a:ext cx="395878" cy="2580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𝐸</m:t>
                          </m:r>
                        </m:e>
                        <m:sup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it-IT" sz="1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3146ECF-E0F5-5084-2F45-1BD131E15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5585" y="3374360"/>
                <a:ext cx="395878" cy="258019"/>
              </a:xfrm>
              <a:prstGeom prst="rect">
                <a:avLst/>
              </a:prstGeom>
              <a:blipFill>
                <a:blip r:embed="rId10"/>
                <a:stretch>
                  <a:fillRect l="-12308" t="-2381" r="-3077" b="-47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1E7E3F7-7417-C896-5AE3-BF7C4D727676}"/>
                  </a:ext>
                </a:extLst>
              </p:cNvPr>
              <p:cNvSpPr txBox="1"/>
              <p:nvPr/>
            </p:nvSpPr>
            <p:spPr>
              <a:xfrm>
                <a:off x="9171824" y="2859839"/>
                <a:ext cx="553100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𝜐</m:t>
                          </m:r>
                        </m:e>
                        <m:sub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𝑐</m:t>
                          </m:r>
                        </m:sub>
                      </m:sSub>
                      <m:r>
                        <a:rPr kumimoji="0" lang="it-IT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it-IT" sz="1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1E7E3F7-7417-C896-5AE3-BF7C4D727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824" y="2859839"/>
                <a:ext cx="553100" cy="246221"/>
              </a:xfrm>
              <a:prstGeom prst="rect">
                <a:avLst/>
              </a:prstGeom>
              <a:blipFill>
                <a:blip r:embed="rId11"/>
                <a:stretch>
                  <a:fillRect l="-5556" b="-975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2477724-81BE-8A6E-7F4A-00B9CBC48419}"/>
                  </a:ext>
                </a:extLst>
              </p:cNvPr>
              <p:cNvSpPr txBox="1"/>
              <p:nvPr/>
            </p:nvSpPr>
            <p:spPr>
              <a:xfrm>
                <a:off x="1161299" y="2678864"/>
                <a:ext cx="553100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𝜐</m:t>
                          </m:r>
                        </m:e>
                        <m:sub>
                          <m:r>
                            <a:rPr kumimoji="0" lang="it-IT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𝑐</m:t>
                          </m:r>
                        </m:sub>
                      </m:sSub>
                      <m:r>
                        <a:rPr kumimoji="0" lang="it-IT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it-IT" sz="1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2477724-81BE-8A6E-7F4A-00B9CBC48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99" y="2678864"/>
                <a:ext cx="553100" cy="246221"/>
              </a:xfrm>
              <a:prstGeom prst="rect">
                <a:avLst/>
              </a:prstGeom>
              <a:blipFill>
                <a:blip r:embed="rId12"/>
                <a:stretch>
                  <a:fillRect l="-5556" b="-975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9CACD37-344E-923F-6C76-E12E67390AFF}"/>
              </a:ext>
            </a:extLst>
          </p:cNvPr>
          <p:cNvSpPr txBox="1"/>
          <p:nvPr/>
        </p:nvSpPr>
        <p:spPr>
          <a:xfrm>
            <a:off x="1307655" y="5641295"/>
            <a:ext cx="150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10AF8A7-E952-6700-BE3C-B22841F8E876}"/>
              </a:ext>
            </a:extLst>
          </p:cNvPr>
          <p:cNvSpPr txBox="1"/>
          <p:nvPr/>
        </p:nvSpPr>
        <p:spPr>
          <a:xfrm>
            <a:off x="5345906" y="5667858"/>
            <a:ext cx="150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2584554-3E23-2CCF-E388-38779D302CBB}"/>
              </a:ext>
            </a:extLst>
          </p:cNvPr>
          <p:cNvSpPr txBox="1"/>
          <p:nvPr/>
        </p:nvSpPr>
        <p:spPr>
          <a:xfrm>
            <a:off x="9453788" y="5599390"/>
            <a:ext cx="150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332B1C8-FA52-E06F-20A0-884619E2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83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D734A54-2AF2-CC46-1C12-01D6732E326B}"/>
              </a:ext>
            </a:extLst>
          </p:cNvPr>
          <p:cNvSpPr/>
          <p:nvPr/>
        </p:nvSpPr>
        <p:spPr>
          <a:xfrm>
            <a:off x="0" y="-1623"/>
            <a:ext cx="12192000" cy="1325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F0AE3F-C357-53BB-8FBB-EF8A31DB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Results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90F942-3C3B-2D9A-F58D-E94E834DB0FF}"/>
              </a:ext>
            </a:extLst>
          </p:cNvPr>
          <p:cNvSpPr txBox="1"/>
          <p:nvPr/>
        </p:nvSpPr>
        <p:spPr>
          <a:xfrm>
            <a:off x="3652837" y="2059892"/>
            <a:ext cx="4886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Two groups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DD9750-154B-3FB9-2899-37EF707037A9}"/>
              </a:ext>
            </a:extLst>
          </p:cNvPr>
          <p:cNvSpPr txBox="1"/>
          <p:nvPr/>
        </p:nvSpPr>
        <p:spPr>
          <a:xfrm>
            <a:off x="361950" y="3781425"/>
            <a:ext cx="501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High-Energy </a:t>
            </a:r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dominated</a:t>
            </a:r>
            <a:r>
              <a:rPr lang="it-IT" dirty="0"/>
              <a:t> by </a:t>
            </a:r>
            <a:r>
              <a:rPr lang="it-IT" dirty="0" err="1"/>
              <a:t>synchrotron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4DE0EC-7E7E-0233-FC38-27F1B670A60A}"/>
              </a:ext>
            </a:extLst>
          </p:cNvPr>
          <p:cNvSpPr txBox="1"/>
          <p:nvPr/>
        </p:nvSpPr>
        <p:spPr>
          <a:xfrm>
            <a:off x="6810377" y="3781425"/>
            <a:ext cx="501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High-Energy </a:t>
            </a:r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dominated</a:t>
            </a:r>
            <a:r>
              <a:rPr lang="it-IT" dirty="0"/>
              <a:t> by power </a:t>
            </a:r>
            <a:r>
              <a:rPr lang="it-IT" dirty="0" err="1"/>
              <a:t>law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62DCCC-2331-BBD2-E4B4-BB35BB186781}"/>
              </a:ext>
            </a:extLst>
          </p:cNvPr>
          <p:cNvSpPr txBox="1"/>
          <p:nvPr/>
        </p:nvSpPr>
        <p:spPr>
          <a:xfrm>
            <a:off x="2152650" y="2770316"/>
            <a:ext cx="150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04F78D-1231-0010-769A-BB6FE3358E62}"/>
              </a:ext>
            </a:extLst>
          </p:cNvPr>
          <p:cNvSpPr txBox="1"/>
          <p:nvPr/>
        </p:nvSpPr>
        <p:spPr>
          <a:xfrm>
            <a:off x="8677275" y="2770315"/>
            <a:ext cx="150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073B50-BC1A-CB61-A8B1-2E9F3C09CEDC}"/>
              </a:ext>
            </a:extLst>
          </p:cNvPr>
          <p:cNvSpPr txBox="1"/>
          <p:nvPr/>
        </p:nvSpPr>
        <p:spPr>
          <a:xfrm>
            <a:off x="8127205" y="4330870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</a:t>
            </a:r>
            <a:r>
              <a:rPr lang="it-I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GRBs</a:t>
            </a:r>
            <a:endParaRPr lang="it-I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640E869-0FA7-2E58-E533-A7F96E86BB0E}"/>
              </a:ext>
            </a:extLst>
          </p:cNvPr>
          <p:cNvSpPr txBox="1"/>
          <p:nvPr/>
        </p:nvSpPr>
        <p:spPr>
          <a:xfrm>
            <a:off x="1571623" y="4233306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 </a:t>
            </a:r>
            <a:r>
              <a:rPr lang="it-I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GRBs</a:t>
            </a:r>
            <a:endParaRPr lang="it-I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2C4452-26E5-5F13-6E41-CFE3284B2116}"/>
              </a:ext>
            </a:extLst>
          </p:cNvPr>
          <p:cNvSpPr txBox="1"/>
          <p:nvPr/>
        </p:nvSpPr>
        <p:spPr>
          <a:xfrm>
            <a:off x="7110414" y="5046064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(no </a:t>
            </a:r>
            <a:r>
              <a:rPr lang="it-IT" sz="1400" dirty="0" err="1"/>
              <a:t>improvements</a:t>
            </a:r>
            <a:r>
              <a:rPr lang="it-IT" sz="1400" dirty="0"/>
              <a:t>  in the </a:t>
            </a:r>
            <a:r>
              <a:rPr lang="it-IT" sz="1400" dirty="0" err="1"/>
              <a:t>fits</a:t>
            </a:r>
            <a:r>
              <a:rPr lang="it-IT" sz="1400" dirty="0"/>
              <a:t> </a:t>
            </a:r>
            <a:r>
              <a:rPr lang="it-IT" sz="1400" dirty="0" err="1"/>
              <a:t>using</a:t>
            </a:r>
            <a:r>
              <a:rPr lang="it-IT" sz="1400" dirty="0"/>
              <a:t> Model 3)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FA80A73-2CEE-7428-0547-BFB4C958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913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D734A54-2AF2-CC46-1C12-01D6732E326B}"/>
              </a:ext>
            </a:extLst>
          </p:cNvPr>
          <p:cNvSpPr/>
          <p:nvPr/>
        </p:nvSpPr>
        <p:spPr>
          <a:xfrm>
            <a:off x="0" y="-1623"/>
            <a:ext cx="12192000" cy="1325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10D17E8-03F2-14EF-99B7-8565A354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17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0E88415-EFBF-DDFB-474D-C5AFBA53B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8619"/>
            <a:ext cx="5600700" cy="42933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450531-CFEF-5B0A-C623-7058B36EFCCD}"/>
              </a:ext>
            </a:extLst>
          </p:cNvPr>
          <p:cNvSpPr txBox="1"/>
          <p:nvPr/>
        </p:nvSpPr>
        <p:spPr>
          <a:xfrm>
            <a:off x="371474" y="1785605"/>
            <a:ext cx="537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GRB 080916C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CE6286C7-EC83-B3CD-0536-631B8F8C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Results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7146C1-E88B-D3D1-3BD9-429CA82B9FBD}"/>
              </a:ext>
            </a:extLst>
          </p:cNvPr>
          <p:cNvSpPr txBox="1"/>
          <p:nvPr/>
        </p:nvSpPr>
        <p:spPr>
          <a:xfrm>
            <a:off x="1300163" y="1537622"/>
            <a:ext cx="150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7E1D726-ED98-6CA2-CC93-8137672BAD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2" r="4367"/>
          <a:stretch/>
        </p:blipFill>
        <p:spPr>
          <a:xfrm>
            <a:off x="5924238" y="2375428"/>
            <a:ext cx="6115362" cy="428651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EC83F69-0916-7800-DF4A-BAD091410DA7}"/>
              </a:ext>
            </a:extLst>
          </p:cNvPr>
          <p:cNvSpPr txBox="1"/>
          <p:nvPr/>
        </p:nvSpPr>
        <p:spPr>
          <a:xfrm>
            <a:off x="6442282" y="1785605"/>
            <a:ext cx="537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GRB 221023A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E4A0849-3F35-298E-A798-5065047309BC}"/>
              </a:ext>
            </a:extLst>
          </p:cNvPr>
          <p:cNvSpPr txBox="1"/>
          <p:nvPr/>
        </p:nvSpPr>
        <p:spPr>
          <a:xfrm>
            <a:off x="7481732" y="1551244"/>
            <a:ext cx="150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2626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D734A54-2AF2-CC46-1C12-01D6732E326B}"/>
              </a:ext>
            </a:extLst>
          </p:cNvPr>
          <p:cNvSpPr/>
          <p:nvPr/>
        </p:nvSpPr>
        <p:spPr>
          <a:xfrm>
            <a:off x="0" y="-1623"/>
            <a:ext cx="12192000" cy="1325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091751-E8A7-F122-861B-86B447506D40}"/>
              </a:ext>
            </a:extLst>
          </p:cNvPr>
          <p:cNvSpPr txBox="1"/>
          <p:nvPr/>
        </p:nvSpPr>
        <p:spPr>
          <a:xfrm>
            <a:off x="3705531" y="1609496"/>
            <a:ext cx="537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GRB 090902B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C1C7AF-CDCB-795A-D9BD-B4D976FA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18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222605A-BA2D-CA6F-BEBC-3B425EF09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32" y="2035277"/>
            <a:ext cx="5934981" cy="482272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631B99-6F6A-C183-3954-698EC6D2CF9F}"/>
              </a:ext>
            </a:extLst>
          </p:cNvPr>
          <p:cNvSpPr txBox="1"/>
          <p:nvPr/>
        </p:nvSpPr>
        <p:spPr>
          <a:xfrm>
            <a:off x="4754963" y="1323940"/>
            <a:ext cx="150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61580197-34B2-345D-1D46-99A4579F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Results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24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D734A54-2AF2-CC46-1C12-01D6732E326B}"/>
              </a:ext>
            </a:extLst>
          </p:cNvPr>
          <p:cNvSpPr/>
          <p:nvPr/>
        </p:nvSpPr>
        <p:spPr>
          <a:xfrm>
            <a:off x="0" y="-1623"/>
            <a:ext cx="12192000" cy="1325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F0AE3F-C357-53BB-8FBB-EF8A31DB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Temporal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evolution</a:t>
            </a:r>
            <a:r>
              <a:rPr lang="it-IT" dirty="0">
                <a:solidFill>
                  <a:schemeClr val="bg1"/>
                </a:solidFill>
              </a:rPr>
              <a:t> of the power </a:t>
            </a:r>
            <a:r>
              <a:rPr lang="it-IT" dirty="0" err="1">
                <a:solidFill>
                  <a:schemeClr val="bg1"/>
                </a:solidFill>
              </a:rPr>
              <a:t>law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flux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72B02F7-F084-CA5E-2594-9D2088BC80B2}"/>
              </a:ext>
            </a:extLst>
          </p:cNvPr>
          <p:cNvGrpSpPr/>
          <p:nvPr/>
        </p:nvGrpSpPr>
        <p:grpSpPr>
          <a:xfrm>
            <a:off x="311985" y="2415847"/>
            <a:ext cx="5297731" cy="3579083"/>
            <a:chOff x="-485662" y="2345004"/>
            <a:chExt cx="15768193" cy="1019096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3F0B66E-E42D-32EE-0706-E7B51D885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5"/>
            <a:stretch/>
          </p:blipFill>
          <p:spPr>
            <a:xfrm>
              <a:off x="-485662" y="2345004"/>
              <a:ext cx="15768193" cy="10190960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612369AE-7329-0445-AD8F-FD99AF521A2A}"/>
                </a:ext>
              </a:extLst>
            </p:cNvPr>
            <p:cNvSpPr/>
            <p:nvPr/>
          </p:nvSpPr>
          <p:spPr>
            <a:xfrm>
              <a:off x="6179298" y="2410691"/>
              <a:ext cx="2860793" cy="31172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249B2784-08D8-2729-E5A8-0F6623417D8E}"/>
              </a:ext>
            </a:extLst>
          </p:cNvPr>
          <p:cNvGrpSpPr/>
          <p:nvPr/>
        </p:nvGrpSpPr>
        <p:grpSpPr>
          <a:xfrm>
            <a:off x="6128397" y="2415847"/>
            <a:ext cx="5464841" cy="3579083"/>
            <a:chOff x="8453796" y="2105614"/>
            <a:chExt cx="15794631" cy="1023880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C07EF7A-9170-1FB7-C425-500B3915A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7"/>
            <a:stretch/>
          </p:blipFill>
          <p:spPr>
            <a:xfrm>
              <a:off x="8453796" y="2105614"/>
              <a:ext cx="15794631" cy="10238806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177394F-EF86-4A40-0916-829875E77836}"/>
                </a:ext>
              </a:extLst>
            </p:cNvPr>
            <p:cNvSpPr/>
            <p:nvPr/>
          </p:nvSpPr>
          <p:spPr>
            <a:xfrm>
              <a:off x="14989695" y="2167960"/>
              <a:ext cx="3319087" cy="30507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1A4A5C-22DC-5C52-55AB-DDA47BB83643}"/>
              </a:ext>
            </a:extLst>
          </p:cNvPr>
          <p:cNvSpPr txBox="1"/>
          <p:nvPr/>
        </p:nvSpPr>
        <p:spPr>
          <a:xfrm>
            <a:off x="1038723" y="1842606"/>
            <a:ext cx="384425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GRB090902B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0BE29B-E397-1D99-6500-3C1D26199D73}"/>
              </a:ext>
            </a:extLst>
          </p:cNvPr>
          <p:cNvSpPr txBox="1"/>
          <p:nvPr/>
        </p:nvSpPr>
        <p:spPr>
          <a:xfrm>
            <a:off x="7127209" y="1831709"/>
            <a:ext cx="384425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GRB221023A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41D87AE-88B3-0AFB-3FA4-83971CAF880B}"/>
                  </a:ext>
                </a:extLst>
              </p:cNvPr>
              <p:cNvSpPr txBox="1"/>
              <p:nvPr/>
            </p:nvSpPr>
            <p:spPr>
              <a:xfrm>
                <a:off x="7127209" y="6036142"/>
                <a:ext cx="4116113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dirty="0"/>
                  <a:t>PL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</a:t>
                </a:r>
                <a:r>
                  <a:rPr kumimoji="0" lang="it-IT" sz="20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Constant </a:t>
                </a:r>
                <a:r>
                  <a:rPr kumimoji="0" lang="it-IT" sz="20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kumimoji="0" lang="it-IT" sz="2000" b="0" i="0" u="none" strike="noStrike" cap="none" spc="0" normalizeH="0" baseline="0" dirty="0" err="1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Afterglow</a:t>
                </a:r>
                <a:r>
                  <a:rPr kumimoji="0" lang="it-IT" sz="20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r>
                  <a: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Wingdings" panose="05000000000000000000" pitchFamily="2" charset="2"/>
                  </a:rPr>
                  <a:t>?</a:t>
                </a:r>
                <a:r>
                  <a:rPr kumimoji="0" lang="it-IT" sz="2400" b="0" i="0" u="none" strike="noStrike" cap="none" spc="0" normalizeH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41D87AE-88B3-0AFB-3FA4-83971CAF8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209" y="6036142"/>
                <a:ext cx="4116113" cy="471924"/>
              </a:xfrm>
              <a:prstGeom prst="rect">
                <a:avLst/>
              </a:prstGeom>
              <a:blipFill>
                <a:blip r:embed="rId5"/>
                <a:stretch>
                  <a:fillRect t="-8974" b="-2692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3CA7FF-2C67-D061-0102-EAE38ED773AF}"/>
              </a:ext>
            </a:extLst>
          </p:cNvPr>
          <p:cNvSpPr txBox="1"/>
          <p:nvPr/>
        </p:nvSpPr>
        <p:spPr>
          <a:xfrm>
            <a:off x="1055752" y="6036142"/>
            <a:ext cx="41161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PL component following </a:t>
            </a:r>
            <a:r>
              <a:rPr lang="it-IT" dirty="0" err="1"/>
              <a:t>Synchrotron</a:t>
            </a:r>
            <a:r>
              <a:rPr lang="it-IT" dirty="0"/>
              <a:t> </a:t>
            </a:r>
            <a:r>
              <a:rPr lang="it-IT" dirty="0" err="1"/>
              <a:t>evolution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2A078D7-255A-D521-2A97-0B12D9B26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072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8AC5-344A-B12B-6B8C-1A2A7234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GRB phenomenology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4CD31CB-3013-26FD-66A8-1BB8D6F01A9F}"/>
              </a:ext>
            </a:extLst>
          </p:cNvPr>
          <p:cNvGrpSpPr/>
          <p:nvPr/>
        </p:nvGrpSpPr>
        <p:grpSpPr>
          <a:xfrm>
            <a:off x="640080" y="993059"/>
            <a:ext cx="10911840" cy="4583828"/>
            <a:chOff x="640080" y="834887"/>
            <a:chExt cx="10911840" cy="4641988"/>
          </a:xfrm>
        </p:grpSpPr>
        <p:pic>
          <p:nvPicPr>
            <p:cNvPr id="4" name="Picture 3" descr="A close-up of a gas explosion&#10;&#10;Description automatically generated">
              <a:extLst>
                <a:ext uri="{FF2B5EF4-FFF2-40B4-BE49-F238E27FC236}">
                  <a16:creationId xmlns:a16="http://schemas.microsoft.com/office/drawing/2014/main" id="{C87D60A6-0290-0A2A-91BD-066732947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446" r="1" b="9913"/>
            <a:stretch/>
          </p:blipFill>
          <p:spPr>
            <a:xfrm>
              <a:off x="640080" y="834887"/>
              <a:ext cx="10911840" cy="4641988"/>
            </a:xfrm>
            <a:prstGeom prst="rect">
              <a:avLst/>
            </a:prstGeom>
            <a:ln w="19050">
              <a:solidFill>
                <a:schemeClr val="bg1"/>
              </a:solidFill>
              <a:miter lim="800000"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37197F-791C-C294-049F-E72DC64FF567}"/>
                </a:ext>
              </a:extLst>
            </p:cNvPr>
            <p:cNvSpPr/>
            <p:nvPr/>
          </p:nvSpPr>
          <p:spPr>
            <a:xfrm>
              <a:off x="4073769" y="4601307"/>
              <a:ext cx="1055076" cy="715107"/>
            </a:xfrm>
            <a:prstGeom prst="rect">
              <a:avLst/>
            </a:prstGeom>
            <a:solidFill>
              <a:srgbClr val="190900"/>
            </a:solidFill>
            <a:ln>
              <a:solidFill>
                <a:srgbClr val="1909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3267E6-01B1-1E97-B2E2-EB081709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882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D734A54-2AF2-CC46-1C12-01D6732E326B}"/>
              </a:ext>
            </a:extLst>
          </p:cNvPr>
          <p:cNvSpPr/>
          <p:nvPr/>
        </p:nvSpPr>
        <p:spPr>
          <a:xfrm>
            <a:off x="0" y="-1623"/>
            <a:ext cx="12192000" cy="1325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F0AE3F-C357-53BB-8FBB-EF8A31DB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Parameter</a:t>
            </a:r>
            <a:r>
              <a:rPr lang="it-IT" dirty="0">
                <a:solidFill>
                  <a:schemeClr val="bg1"/>
                </a:solidFill>
              </a:rPr>
              <a:t> Space of </a:t>
            </a:r>
            <a:r>
              <a:rPr lang="it-IT" dirty="0" err="1">
                <a:solidFill>
                  <a:schemeClr val="bg1"/>
                </a:solidFill>
              </a:rPr>
              <a:t>Synchrotron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859A34-DDA9-DB5F-AA8A-A0F53832C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01" y="1959940"/>
            <a:ext cx="5290327" cy="38058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FEE6F83-147A-4FB9-6BBD-2B1CBECCA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3" y="1959940"/>
            <a:ext cx="5045832" cy="380585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43EA7F-CA29-D25E-0437-E15CB2F0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759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D734A54-2AF2-CC46-1C12-01D6732E326B}"/>
              </a:ext>
            </a:extLst>
          </p:cNvPr>
          <p:cNvSpPr/>
          <p:nvPr/>
        </p:nvSpPr>
        <p:spPr>
          <a:xfrm>
            <a:off x="0" y="-1623"/>
            <a:ext cx="12192000" cy="1325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F0AE3F-C357-53BB-8FBB-EF8A31DB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Results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3F9761-E972-9C97-1CD8-E54F1446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21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57F13C-3010-D813-8D3A-23BF6CA92AD3}"/>
              </a:ext>
            </a:extLst>
          </p:cNvPr>
          <p:cNvSpPr txBox="1"/>
          <p:nvPr/>
        </p:nvSpPr>
        <p:spPr>
          <a:xfrm>
            <a:off x="1485900" y="2344702"/>
            <a:ext cx="952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In the </a:t>
            </a:r>
            <a:r>
              <a:rPr lang="it-IT" sz="2400" dirty="0" err="1"/>
              <a:t>majority</a:t>
            </a:r>
            <a:r>
              <a:rPr lang="it-IT" sz="2400" dirty="0"/>
              <a:t> of </a:t>
            </a:r>
            <a:r>
              <a:rPr lang="it-IT" sz="2400" dirty="0" err="1"/>
              <a:t>cases</a:t>
            </a:r>
            <a:r>
              <a:rPr lang="it-IT" sz="2400" dirty="0"/>
              <a:t> the HE </a:t>
            </a:r>
            <a:r>
              <a:rPr lang="it-IT" sz="2400" dirty="0" err="1"/>
              <a:t>emission</a:t>
            </a:r>
            <a:r>
              <a:rPr lang="it-IT" sz="2400" dirty="0"/>
              <a:t> can be </a:t>
            </a:r>
            <a:r>
              <a:rPr lang="it-IT" sz="2400" dirty="0" err="1"/>
              <a:t>explained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synchrotron</a:t>
            </a:r>
            <a:r>
              <a:rPr lang="it-IT" sz="2400" dirty="0"/>
              <a:t> </a:t>
            </a:r>
            <a:r>
              <a:rPr lang="it-IT" sz="2400" dirty="0" err="1"/>
              <a:t>emission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There</a:t>
            </a:r>
            <a:r>
              <a:rPr lang="it-IT" sz="2400" dirty="0"/>
              <a:t> are </a:t>
            </a:r>
            <a:r>
              <a:rPr lang="it-IT" sz="2400" dirty="0" err="1"/>
              <a:t>few</a:t>
            </a:r>
            <a:r>
              <a:rPr lang="it-IT" sz="2400" dirty="0"/>
              <a:t> </a:t>
            </a:r>
            <a:r>
              <a:rPr lang="it-IT" sz="2400" dirty="0" err="1"/>
              <a:t>cases</a:t>
            </a:r>
            <a:r>
              <a:rPr lang="it-IT" sz="2400" dirty="0"/>
              <a:t> for </a:t>
            </a:r>
            <a:r>
              <a:rPr lang="it-IT" sz="2400" dirty="0" err="1"/>
              <a:t>which</a:t>
            </a:r>
            <a:r>
              <a:rPr lang="it-IT" sz="2400" dirty="0"/>
              <a:t> a power </a:t>
            </a:r>
            <a:r>
              <a:rPr lang="it-IT" sz="2400" dirty="0" err="1"/>
              <a:t>law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needed</a:t>
            </a:r>
            <a:r>
              <a:rPr lang="it-IT" sz="2400" dirty="0"/>
              <a:t>; </a:t>
            </a:r>
            <a:r>
              <a:rPr lang="it-IT" sz="2400" dirty="0" err="1"/>
              <a:t>futher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are </a:t>
            </a:r>
            <a:r>
              <a:rPr lang="it-IT" sz="2400" dirty="0" err="1"/>
              <a:t>required</a:t>
            </a:r>
            <a:r>
              <a:rPr lang="it-IT" sz="2400" dirty="0"/>
              <a:t> to </a:t>
            </a:r>
            <a:r>
              <a:rPr lang="it-IT" sz="2400" dirty="0" err="1"/>
              <a:t>explain</a:t>
            </a:r>
            <a:r>
              <a:rPr lang="it-IT" sz="2400" dirty="0"/>
              <a:t> </a:t>
            </a:r>
            <a:r>
              <a:rPr lang="it-IT" sz="2400" dirty="0" err="1"/>
              <a:t>its</a:t>
            </a:r>
            <a:r>
              <a:rPr lang="it-IT" sz="2400" dirty="0"/>
              <a:t> 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15634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125455-82D3-3FD4-7CA2-01A3D61160D0}"/>
              </a:ext>
            </a:extLst>
          </p:cNvPr>
          <p:cNvSpPr txBox="1">
            <a:spLocks/>
          </p:cNvSpPr>
          <p:nvPr/>
        </p:nvSpPr>
        <p:spPr>
          <a:xfrm>
            <a:off x="323850" y="1051304"/>
            <a:ext cx="11544299" cy="29511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BOAT GRB: 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Evolving MeV Emission Line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6F0188-64DE-73F9-5C9C-CDEA4616B74C}"/>
              </a:ext>
            </a:extLst>
          </p:cNvPr>
          <p:cNvSpPr txBox="1"/>
          <p:nvPr/>
        </p:nvSpPr>
        <p:spPr>
          <a:xfrm>
            <a:off x="3338664" y="4425340"/>
            <a:ext cx="55146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M. E. Ravasio, </a:t>
            </a:r>
            <a:r>
              <a:rPr lang="it-IT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ArialMT"/>
              </a:rPr>
              <a:t>O.S. Salafia, G. </a:t>
            </a:r>
            <a:r>
              <a:rPr lang="it-IT" sz="1800" b="0" i="0" u="none" strike="noStrike" baseline="0" dirty="0" err="1">
                <a:solidFill>
                  <a:schemeClr val="bg1">
                    <a:lumMod val="75000"/>
                  </a:schemeClr>
                </a:solidFill>
                <a:latin typeface="ArialMT"/>
              </a:rPr>
              <a:t>Oganesyan</a:t>
            </a:r>
            <a:r>
              <a:rPr lang="it-IT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ArialMT"/>
              </a:rPr>
              <a:t>, A. Mei, G. Ghirlanda, S. Ascenzi, B. </a:t>
            </a:r>
            <a:r>
              <a:rPr lang="it-IT" sz="1800" b="0" i="0" u="none" strike="noStrike" baseline="0" dirty="0" err="1">
                <a:solidFill>
                  <a:schemeClr val="bg1">
                    <a:lumMod val="75000"/>
                  </a:schemeClr>
                </a:solidFill>
                <a:latin typeface="ArialMT"/>
              </a:rPr>
              <a:t>Banerjee</a:t>
            </a:r>
            <a:r>
              <a:rPr lang="it-IT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ArialMT"/>
              </a:rPr>
              <a:t>, S. Macera, M. </a:t>
            </a:r>
            <a:r>
              <a:rPr lang="it-IT" sz="1800" b="0" i="0" u="none" strike="noStrike" baseline="0" dirty="0" err="1">
                <a:solidFill>
                  <a:schemeClr val="bg1">
                    <a:lumMod val="75000"/>
                  </a:schemeClr>
                </a:solidFill>
                <a:latin typeface="ArialMT"/>
              </a:rPr>
              <a:t>Branchesi</a:t>
            </a:r>
            <a:r>
              <a:rPr lang="it-IT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ArialMT"/>
              </a:rPr>
              <a:t>, P.G. </a:t>
            </a:r>
            <a:r>
              <a:rPr lang="it-IT" sz="1800" b="0" i="0" u="none" strike="noStrike" baseline="0" dirty="0" err="1">
                <a:solidFill>
                  <a:schemeClr val="bg1">
                    <a:lumMod val="75000"/>
                  </a:schemeClr>
                </a:solidFill>
                <a:latin typeface="ArialMT"/>
              </a:rPr>
              <a:t>Jonker</a:t>
            </a:r>
            <a:r>
              <a:rPr lang="it-IT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ArialMT"/>
              </a:rPr>
              <a:t>, A.J. Levan, D.B. Malesani, K.B. </a:t>
            </a:r>
            <a:r>
              <a:rPr lang="it-IT" sz="1800" b="0" i="0" u="none" strike="noStrike" baseline="0" dirty="0" err="1">
                <a:solidFill>
                  <a:schemeClr val="bg1">
                    <a:lumMod val="75000"/>
                  </a:schemeClr>
                </a:solidFill>
                <a:latin typeface="ArialMT"/>
              </a:rPr>
              <a:t>Mulrey</a:t>
            </a:r>
            <a:r>
              <a:rPr lang="it-IT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ArialMT"/>
              </a:rPr>
              <a:t>, A. Giuliani, A. Celotti and </a:t>
            </a:r>
          </a:p>
          <a:p>
            <a:pPr algn="ctr"/>
            <a:r>
              <a:rPr lang="it-IT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ArialMT"/>
              </a:rPr>
              <a:t>G. Ghisellini</a:t>
            </a:r>
            <a:endParaRPr lang="it-I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73959E-67BB-384B-D65B-E5AF38CF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703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900C81-A232-0D56-377B-F172FB98B512}"/>
              </a:ext>
            </a:extLst>
          </p:cNvPr>
          <p:cNvSpPr/>
          <p:nvPr/>
        </p:nvSpPr>
        <p:spPr>
          <a:xfrm>
            <a:off x="0" y="-9939"/>
            <a:ext cx="4336026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C4E8916-C0D3-3C81-105A-BB6C5A9B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26" y="1166454"/>
            <a:ext cx="3124574" cy="1119546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GRB 221009A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C95F3973-D792-EC08-CF83-B50410B3C23E}"/>
                  </a:ext>
                </a:extLst>
              </p:cNvPr>
              <p:cNvSpPr txBox="1"/>
              <p:nvPr/>
            </p:nvSpPr>
            <p:spPr>
              <a:xfrm>
                <a:off x="366607" y="3842266"/>
                <a:ext cx="3857523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𝑙𝑖𝑛𝑒</m:t>
                        </m:r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sup>
                    </m:sSup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𝑒𝑟𝑔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→2×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</m:t>
                        </m:r>
                      </m:sup>
                    </m:sSup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𝑒𝑟𝑔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C95F3973-D792-EC08-CF83-B50410B3C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07" y="3842266"/>
                <a:ext cx="3857523" cy="372410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28CF13E-7324-37BD-5BB8-27E70868E71F}"/>
                  </a:ext>
                </a:extLst>
              </p:cNvPr>
              <p:cNvSpPr txBox="1"/>
              <p:nvPr/>
            </p:nvSpPr>
            <p:spPr>
              <a:xfrm>
                <a:off x="649357" y="3124200"/>
                <a:ext cx="28624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𝑙𝑖𝑛𝑒</m:t>
                        </m:r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12 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→6 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28CF13E-7324-37BD-5BB8-27E70868E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57" y="3124200"/>
                <a:ext cx="28624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B1CF9C20-3D52-D99F-ADB5-0B234A0A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23</a:t>
            </a:fld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8F55ED-0EF0-3426-39F7-69DC16537448}"/>
              </a:ext>
            </a:extLst>
          </p:cNvPr>
          <p:cNvSpPr txBox="1"/>
          <p:nvPr/>
        </p:nvSpPr>
        <p:spPr>
          <a:xfrm>
            <a:off x="899955" y="5300204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(See Alessio </a:t>
            </a:r>
            <a:r>
              <a:rPr lang="it-IT" dirty="0" err="1">
                <a:solidFill>
                  <a:schemeClr val="bg1"/>
                </a:solidFill>
              </a:rPr>
              <a:t>Mei’s</a:t>
            </a:r>
            <a:r>
              <a:rPr lang="it-IT" dirty="0">
                <a:solidFill>
                  <a:schemeClr val="bg1"/>
                </a:solidFill>
              </a:rPr>
              <a:t> talk)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8A4506-2690-BF5D-8036-3ABEF0A9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81" y="521981"/>
            <a:ext cx="7547396" cy="497522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8786DE-5F56-BE08-566E-55B36EB2204D}"/>
              </a:ext>
            </a:extLst>
          </p:cNvPr>
          <p:cNvSpPr txBox="1"/>
          <p:nvPr/>
        </p:nvSpPr>
        <p:spPr>
          <a:xfrm>
            <a:off x="6383593" y="6171684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Ravasio et al 2023, under review Science</a:t>
            </a:r>
          </a:p>
        </p:txBody>
      </p:sp>
    </p:spTree>
    <p:extLst>
      <p:ext uri="{BB962C8B-B14F-4D97-AF65-F5344CB8AC3E}">
        <p14:creationId xmlns:p14="http://schemas.microsoft.com/office/powerpoint/2010/main" val="43264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900C81-A232-0D56-377B-F172FB98B512}"/>
              </a:ext>
            </a:extLst>
          </p:cNvPr>
          <p:cNvSpPr/>
          <p:nvPr/>
        </p:nvSpPr>
        <p:spPr>
          <a:xfrm>
            <a:off x="0" y="0"/>
            <a:ext cx="4336026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C4E8916-C0D3-3C81-105A-BB6C5A9B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53" y="2617567"/>
            <a:ext cx="3389376" cy="1119546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Interpretations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0B1C2B-1768-7D64-A3E9-2BB33B2E6771}"/>
              </a:ext>
            </a:extLst>
          </p:cNvPr>
          <p:cNvSpPr txBox="1"/>
          <p:nvPr/>
        </p:nvSpPr>
        <p:spPr>
          <a:xfrm>
            <a:off x="4631635" y="477078"/>
            <a:ext cx="711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Blue-</a:t>
            </a:r>
            <a:r>
              <a:rPr lang="it-IT" dirty="0" err="1"/>
              <a:t>shifted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</a:t>
            </a:r>
            <a:r>
              <a:rPr lang="it-IT" dirty="0" err="1"/>
              <a:t>annihilation</a:t>
            </a:r>
            <a:r>
              <a:rPr lang="it-IT" dirty="0"/>
              <a:t> line: Scenario 1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38C135-1FEE-5647-23B9-90CC2131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24</a:t>
            </a:fld>
            <a:endParaRPr lang="it-IT"/>
          </a:p>
        </p:txBody>
      </p:sp>
      <p:sp>
        <p:nvSpPr>
          <p:cNvPr id="3" name="Operazione manuale 2">
            <a:extLst>
              <a:ext uri="{FF2B5EF4-FFF2-40B4-BE49-F238E27FC236}">
                <a16:creationId xmlns:a16="http://schemas.microsoft.com/office/drawing/2014/main" id="{E8F032CC-6B7A-7E3E-3933-A641921FC4F8}"/>
              </a:ext>
            </a:extLst>
          </p:cNvPr>
          <p:cNvSpPr/>
          <p:nvPr/>
        </p:nvSpPr>
        <p:spPr>
          <a:xfrm rot="5400000">
            <a:off x="8102703" y="1941522"/>
            <a:ext cx="1196763" cy="569348"/>
          </a:xfrm>
          <a:prstGeom prst="flowChartManualOperati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0242170-9B2B-E056-B8AB-BE25C9BA667D}"/>
              </a:ext>
            </a:extLst>
          </p:cNvPr>
          <p:cNvSpPr/>
          <p:nvPr/>
        </p:nvSpPr>
        <p:spPr>
          <a:xfrm>
            <a:off x="4582134" y="2188717"/>
            <a:ext cx="226142" cy="20647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curvo 15">
            <a:extLst>
              <a:ext uri="{FF2B5EF4-FFF2-40B4-BE49-F238E27FC236}">
                <a16:creationId xmlns:a16="http://schemas.microsoft.com/office/drawing/2014/main" id="{99E7706A-BF95-BED3-829E-F1DAFBB473A0}"/>
              </a:ext>
            </a:extLst>
          </p:cNvPr>
          <p:cNvCxnSpPr>
            <a:cxnSpLocks/>
          </p:cNvCxnSpPr>
          <p:nvPr/>
        </p:nvCxnSpPr>
        <p:spPr>
          <a:xfrm flipV="1">
            <a:off x="5645709" y="2076920"/>
            <a:ext cx="328679" cy="11226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curvo 16">
            <a:extLst>
              <a:ext uri="{FF2B5EF4-FFF2-40B4-BE49-F238E27FC236}">
                <a16:creationId xmlns:a16="http://schemas.microsoft.com/office/drawing/2014/main" id="{6D10231F-DFBE-459A-7029-B3E0B4C6A326}"/>
              </a:ext>
            </a:extLst>
          </p:cNvPr>
          <p:cNvCxnSpPr>
            <a:cxnSpLocks/>
          </p:cNvCxnSpPr>
          <p:nvPr/>
        </p:nvCxnSpPr>
        <p:spPr>
          <a:xfrm flipV="1">
            <a:off x="5648388" y="2236432"/>
            <a:ext cx="326000" cy="5598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curvo 17">
            <a:extLst>
              <a:ext uri="{FF2B5EF4-FFF2-40B4-BE49-F238E27FC236}">
                <a16:creationId xmlns:a16="http://schemas.microsoft.com/office/drawing/2014/main" id="{5DA0BDD8-06D1-A7D7-84AB-529D854E45A8}"/>
              </a:ext>
            </a:extLst>
          </p:cNvPr>
          <p:cNvCxnSpPr>
            <a:cxnSpLocks/>
          </p:cNvCxnSpPr>
          <p:nvPr/>
        </p:nvCxnSpPr>
        <p:spPr>
          <a:xfrm>
            <a:off x="5680846" y="2363548"/>
            <a:ext cx="293542" cy="71437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97186C48-A35C-DF57-5D17-44EBEE503AF8}"/>
                  </a:ext>
                </a:extLst>
              </p:cNvPr>
              <p:cNvSpPr txBox="1"/>
              <p:nvPr/>
            </p:nvSpPr>
            <p:spPr>
              <a:xfrm>
                <a:off x="8416412" y="2977903"/>
                <a:ext cx="19524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it-IT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97186C48-A35C-DF57-5D17-44EBEE503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412" y="2977903"/>
                <a:ext cx="195246" cy="215444"/>
              </a:xfrm>
              <a:prstGeom prst="rect">
                <a:avLst/>
              </a:prstGeom>
              <a:blipFill>
                <a:blip r:embed="rId4"/>
                <a:stretch>
                  <a:fillRect l="-31250" r="-175000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27FF0B2C-1C0D-D3C9-57D6-C655E801F201}"/>
                  </a:ext>
                </a:extLst>
              </p:cNvPr>
              <p:cNvSpPr txBox="1"/>
              <p:nvPr/>
            </p:nvSpPr>
            <p:spPr>
              <a:xfrm>
                <a:off x="8527864" y="2133050"/>
                <a:ext cx="44300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27FF0B2C-1C0D-D3C9-57D6-C655E801F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864" y="2133050"/>
                <a:ext cx="443006" cy="215444"/>
              </a:xfrm>
              <a:prstGeom prst="rect">
                <a:avLst/>
              </a:prstGeom>
              <a:blipFill>
                <a:blip r:embed="rId5"/>
                <a:stretch>
                  <a:fillRect l="-54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BADDCD8-1147-6B05-DE5A-9B7C7EC47C57}"/>
              </a:ext>
            </a:extLst>
          </p:cNvPr>
          <p:cNvSpPr txBox="1"/>
          <p:nvPr/>
        </p:nvSpPr>
        <p:spPr>
          <a:xfrm>
            <a:off x="7579747" y="3429000"/>
            <a:ext cx="2812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Large </a:t>
            </a:r>
            <a:r>
              <a:rPr lang="it-IT" dirty="0" err="1"/>
              <a:t>compactness</a:t>
            </a:r>
            <a:r>
              <a:rPr lang="it-IT" dirty="0"/>
              <a:t> </a:t>
            </a:r>
            <a:r>
              <a:rPr lang="it-IT" dirty="0" err="1"/>
              <a:t>parameter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Optically</a:t>
            </a:r>
            <a:r>
              <a:rPr lang="it-IT" dirty="0"/>
              <a:t> </a:t>
            </a:r>
            <a:r>
              <a:rPr lang="it-IT" dirty="0" err="1"/>
              <a:t>thick</a:t>
            </a:r>
            <a:r>
              <a:rPr lang="it-IT" dirty="0"/>
              <a:t> to Thompson scattering</a:t>
            </a:r>
          </a:p>
          <a:p>
            <a:endParaRPr lang="it-IT" dirty="0"/>
          </a:p>
        </p:txBody>
      </p:sp>
      <p:cxnSp>
        <p:nvCxnSpPr>
          <p:cNvPr id="41" name="Connettore curvo 40">
            <a:extLst>
              <a:ext uri="{FF2B5EF4-FFF2-40B4-BE49-F238E27FC236}">
                <a16:creationId xmlns:a16="http://schemas.microsoft.com/office/drawing/2014/main" id="{65658946-D93C-185E-B934-956E518B7FE8}"/>
              </a:ext>
            </a:extLst>
          </p:cNvPr>
          <p:cNvCxnSpPr>
            <a:cxnSpLocks/>
          </p:cNvCxnSpPr>
          <p:nvPr/>
        </p:nvCxnSpPr>
        <p:spPr>
          <a:xfrm flipV="1">
            <a:off x="8985760" y="2001675"/>
            <a:ext cx="328679" cy="11226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curvo 41">
            <a:extLst>
              <a:ext uri="{FF2B5EF4-FFF2-40B4-BE49-F238E27FC236}">
                <a16:creationId xmlns:a16="http://schemas.microsoft.com/office/drawing/2014/main" id="{910469AA-E416-7D61-6C5C-0769A0348EBE}"/>
              </a:ext>
            </a:extLst>
          </p:cNvPr>
          <p:cNvCxnSpPr>
            <a:cxnSpLocks/>
          </p:cNvCxnSpPr>
          <p:nvPr/>
        </p:nvCxnSpPr>
        <p:spPr>
          <a:xfrm flipV="1">
            <a:off x="8988439" y="2161187"/>
            <a:ext cx="326000" cy="5598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curvo 42">
            <a:extLst>
              <a:ext uri="{FF2B5EF4-FFF2-40B4-BE49-F238E27FC236}">
                <a16:creationId xmlns:a16="http://schemas.microsoft.com/office/drawing/2014/main" id="{2D9A1B7A-40C6-46DD-FAB8-03C314873B84}"/>
              </a:ext>
            </a:extLst>
          </p:cNvPr>
          <p:cNvCxnSpPr>
            <a:cxnSpLocks/>
          </p:cNvCxnSpPr>
          <p:nvPr/>
        </p:nvCxnSpPr>
        <p:spPr>
          <a:xfrm>
            <a:off x="9020897" y="2288303"/>
            <a:ext cx="293542" cy="7143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8F6C4F7-424C-8971-49DC-4038BCDA4A01}"/>
              </a:ext>
            </a:extLst>
          </p:cNvPr>
          <p:cNvSpPr txBox="1"/>
          <p:nvPr/>
        </p:nvSpPr>
        <p:spPr>
          <a:xfrm>
            <a:off x="5638579" y="5355746"/>
            <a:ext cx="551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Compactness</a:t>
            </a:r>
            <a:r>
              <a:rPr lang="it-IT" dirty="0"/>
              <a:t> drops after the end of the </a:t>
            </a:r>
            <a:r>
              <a:rPr lang="it-IT" dirty="0" err="1"/>
              <a:t>brightest</a:t>
            </a:r>
            <a:r>
              <a:rPr lang="it-IT" dirty="0"/>
              <a:t>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Line </a:t>
            </a:r>
            <a:r>
              <a:rPr lang="it-IT" dirty="0" err="1">
                <a:sym typeface="Wingdings" panose="05000000000000000000" pitchFamily="2" charset="2"/>
              </a:rPr>
              <a:t>fades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away</a:t>
            </a:r>
            <a:r>
              <a:rPr lang="it-IT" dirty="0">
                <a:sym typeface="Wingdings" panose="05000000000000000000" pitchFamily="2" charset="2"/>
              </a:rPr>
              <a:t> after </a:t>
            </a:r>
            <a:r>
              <a:rPr lang="it-IT" dirty="0" err="1">
                <a:sym typeface="Wingdings" panose="05000000000000000000" pitchFamily="2" charset="2"/>
              </a:rPr>
              <a:t>pair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creation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stops</a:t>
            </a:r>
            <a:endParaRPr lang="it-IT" dirty="0"/>
          </a:p>
        </p:txBody>
      </p:sp>
      <p:sp>
        <p:nvSpPr>
          <p:cNvPr id="45" name="Operazione manuale 44">
            <a:extLst>
              <a:ext uri="{FF2B5EF4-FFF2-40B4-BE49-F238E27FC236}">
                <a16:creationId xmlns:a16="http://schemas.microsoft.com/office/drawing/2014/main" id="{B8305EE0-1567-AD9C-05C4-C22D9C884241}"/>
              </a:ext>
            </a:extLst>
          </p:cNvPr>
          <p:cNvSpPr/>
          <p:nvPr/>
        </p:nvSpPr>
        <p:spPr>
          <a:xfrm rot="5400000">
            <a:off x="5081321" y="2164571"/>
            <a:ext cx="613580" cy="226142"/>
          </a:xfrm>
          <a:prstGeom prst="flowChartManualOperati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B2D7A553-5482-D3B4-883E-446DDE487F77}"/>
                  </a:ext>
                </a:extLst>
              </p:cNvPr>
              <p:cNvSpPr txBox="1"/>
              <p:nvPr/>
            </p:nvSpPr>
            <p:spPr>
              <a:xfrm>
                <a:off x="5354519" y="2716855"/>
                <a:ext cx="19524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B2D7A553-5482-D3B4-883E-446DDE487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519" y="2716855"/>
                <a:ext cx="195246" cy="215444"/>
              </a:xfrm>
              <a:prstGeom prst="rect">
                <a:avLst/>
              </a:prstGeom>
              <a:blipFill>
                <a:blip r:embed="rId6"/>
                <a:stretch>
                  <a:fillRect l="-21875" r="-9375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1E5CFBA9-638B-1A55-F1CB-892E9B9ED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79" y="3498945"/>
            <a:ext cx="2491956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9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0.22331 -0.018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92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22318 -0.0108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0.22266 0.005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0.22331 -0.0185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9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22318 -0.0108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55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22266 0.005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900C81-A232-0D56-377B-F172FB98B512}"/>
              </a:ext>
            </a:extLst>
          </p:cNvPr>
          <p:cNvSpPr/>
          <p:nvPr/>
        </p:nvSpPr>
        <p:spPr>
          <a:xfrm>
            <a:off x="0" y="0"/>
            <a:ext cx="4336026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C4E8916-C0D3-3C81-105A-BB6C5A9B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53" y="2617567"/>
            <a:ext cx="3389376" cy="1119546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Interpretations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2054E9-F6A7-3EDD-44FB-0CF92DBCC918}"/>
              </a:ext>
            </a:extLst>
          </p:cNvPr>
          <p:cNvSpPr txBox="1"/>
          <p:nvPr/>
        </p:nvSpPr>
        <p:spPr>
          <a:xfrm>
            <a:off x="4934046" y="1002894"/>
            <a:ext cx="711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High </a:t>
            </a:r>
            <a:r>
              <a:rPr lang="it-IT" dirty="0" err="1"/>
              <a:t>Latitude</a:t>
            </a:r>
            <a:r>
              <a:rPr lang="it-IT" dirty="0"/>
              <a:t> </a:t>
            </a:r>
            <a:r>
              <a:rPr lang="it-IT" dirty="0" err="1"/>
              <a:t>Emission</a:t>
            </a:r>
            <a:r>
              <a:rPr lang="it-IT" dirty="0"/>
              <a:t>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38C135-1FEE-5647-23B9-90CC2131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25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5E8D0D88-7214-558F-4569-A61557604A1F}"/>
                  </a:ext>
                </a:extLst>
              </p:cNvPr>
              <p:cNvSpPr txBox="1"/>
              <p:nvPr/>
            </p:nvSpPr>
            <p:spPr>
              <a:xfrm>
                <a:off x="6534429" y="4960819"/>
                <a:ext cx="1717778" cy="46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(1−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5E8D0D88-7214-558F-4569-A61557604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429" y="4960819"/>
                <a:ext cx="1717778" cy="4610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670473F-D0BA-FB23-8E81-EDC2E4139E4D}"/>
              </a:ext>
            </a:extLst>
          </p:cNvPr>
          <p:cNvSpPr txBox="1"/>
          <p:nvPr/>
        </p:nvSpPr>
        <p:spPr>
          <a:xfrm>
            <a:off x="5031649" y="5025581"/>
            <a:ext cx="1649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Doppler </a:t>
            </a:r>
            <a:r>
              <a:rPr lang="it-IT" sz="1600" dirty="0" err="1"/>
              <a:t>factor</a:t>
            </a:r>
            <a:endParaRPr lang="it-IT" sz="1600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EEB5AF60-3F2A-7C93-9E6B-5A9E3B9587AB}"/>
              </a:ext>
            </a:extLst>
          </p:cNvPr>
          <p:cNvGrpSpPr/>
          <p:nvPr/>
        </p:nvGrpSpPr>
        <p:grpSpPr>
          <a:xfrm>
            <a:off x="5031649" y="2243552"/>
            <a:ext cx="5248947" cy="1234386"/>
            <a:chOff x="5073747" y="1598625"/>
            <a:chExt cx="5248947" cy="1234386"/>
          </a:xfrm>
        </p:grpSpPr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23B30BB6-19FB-CDCD-907D-83494CD5A1C9}"/>
                </a:ext>
              </a:extLst>
            </p:cNvPr>
            <p:cNvCxnSpPr>
              <a:stCxn id="3" idx="6"/>
            </p:cNvCxnSpPr>
            <p:nvPr/>
          </p:nvCxnSpPr>
          <p:spPr>
            <a:xfrm flipV="1">
              <a:off x="5299889" y="2036316"/>
              <a:ext cx="4905995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486B21E0-FB9F-7374-3249-55A30C4C2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7595" y="1611867"/>
              <a:ext cx="3850477" cy="4112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96057A4A-15B7-81B8-8CED-A91F951B7410}"/>
                </a:ext>
              </a:extLst>
            </p:cNvPr>
            <p:cNvSpPr/>
            <p:nvPr/>
          </p:nvSpPr>
          <p:spPr>
            <a:xfrm>
              <a:off x="5073747" y="1933078"/>
              <a:ext cx="226142" cy="20647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perazione manuale 5">
              <a:extLst>
                <a:ext uri="{FF2B5EF4-FFF2-40B4-BE49-F238E27FC236}">
                  <a16:creationId xmlns:a16="http://schemas.microsoft.com/office/drawing/2014/main" id="{E67CE98E-2777-3347-693B-54D6656D7FD3}"/>
                </a:ext>
              </a:extLst>
            </p:cNvPr>
            <p:cNvSpPr/>
            <p:nvPr/>
          </p:nvSpPr>
          <p:spPr>
            <a:xfrm rot="5400000">
              <a:off x="5891739" y="1861012"/>
              <a:ext cx="875382" cy="350608"/>
            </a:xfrm>
            <a:prstGeom prst="flowChartManualOperation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9443EFB0-8CF6-403D-6269-B48E6FEECB13}"/>
                    </a:ext>
                  </a:extLst>
                </p:cNvPr>
                <p:cNvSpPr txBox="1"/>
                <p:nvPr/>
              </p:nvSpPr>
              <p:spPr>
                <a:xfrm>
                  <a:off x="6134184" y="2617567"/>
                  <a:ext cx="19524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it-IT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1000</m:t>
                        </m:r>
                      </m:oMath>
                    </m:oMathPara>
                  </a14:m>
                  <a:endParaRPr lang="it-IT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9443EFB0-8CF6-403D-6269-B48E6FEEC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4184" y="2617567"/>
                  <a:ext cx="195246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31250" r="-275000" b="-1428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C828B440-2955-2D84-8AD2-F4222C60FFF2}"/>
                    </a:ext>
                  </a:extLst>
                </p:cNvPr>
                <p:cNvSpPr txBox="1"/>
                <p:nvPr/>
              </p:nvSpPr>
              <p:spPr>
                <a:xfrm>
                  <a:off x="6180102" y="1933078"/>
                  <a:ext cx="350609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1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1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it-IT" sz="11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1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1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sz="1100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C828B440-2955-2D84-8AD2-F4222C60F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0102" y="1933078"/>
                  <a:ext cx="350609" cy="169277"/>
                </a:xfrm>
                <a:prstGeom prst="rect">
                  <a:avLst/>
                </a:prstGeom>
                <a:blipFill>
                  <a:blip r:embed="rId6"/>
                  <a:stretch>
                    <a:fillRect l="-5172" r="-344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Arco 14">
              <a:extLst>
                <a:ext uri="{FF2B5EF4-FFF2-40B4-BE49-F238E27FC236}">
                  <a16:creationId xmlns:a16="http://schemas.microsoft.com/office/drawing/2014/main" id="{E8A1BDB8-E8A4-3168-4651-A3F828186F27}"/>
                </a:ext>
              </a:extLst>
            </p:cNvPr>
            <p:cNvSpPr/>
            <p:nvPr/>
          </p:nvSpPr>
          <p:spPr>
            <a:xfrm>
              <a:off x="9732175" y="1673587"/>
              <a:ext cx="324465" cy="68825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C8F94DD0-929E-625B-0B28-681599AAAAF0}"/>
                    </a:ext>
                  </a:extLst>
                </p:cNvPr>
                <p:cNvSpPr txBox="1"/>
                <p:nvPr/>
              </p:nvSpPr>
              <p:spPr>
                <a:xfrm>
                  <a:off x="10133219" y="1707698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C8F94DD0-929E-625B-0B28-681599AAAA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3219" y="1707698"/>
                  <a:ext cx="189475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2258" r="-22581" b="-652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Connettore curvo 18">
              <a:extLst>
                <a:ext uri="{FF2B5EF4-FFF2-40B4-BE49-F238E27FC236}">
                  <a16:creationId xmlns:a16="http://schemas.microsoft.com/office/drawing/2014/main" id="{FD31C9BA-1AD5-1C9F-280C-444D7A53D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7887" y="1697229"/>
              <a:ext cx="328679" cy="112260"/>
            </a:xfrm>
            <a:prstGeom prst="curvedConnector3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curvo 19">
              <a:extLst>
                <a:ext uri="{FF2B5EF4-FFF2-40B4-BE49-F238E27FC236}">
                  <a16:creationId xmlns:a16="http://schemas.microsoft.com/office/drawing/2014/main" id="{BE9BFF8F-F43E-73AF-1066-02FE68E38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3992" y="2036460"/>
              <a:ext cx="326000" cy="5598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curvo 20">
              <a:extLst>
                <a:ext uri="{FF2B5EF4-FFF2-40B4-BE49-F238E27FC236}">
                  <a16:creationId xmlns:a16="http://schemas.microsoft.com/office/drawing/2014/main" id="{1FCC4E52-5582-2E85-C974-D90F968DB7AF}"/>
                </a:ext>
              </a:extLst>
            </p:cNvPr>
            <p:cNvCxnSpPr>
              <a:cxnSpLocks/>
            </p:cNvCxnSpPr>
            <p:nvPr/>
          </p:nvCxnSpPr>
          <p:spPr>
            <a:xfrm>
              <a:off x="6600221" y="2326125"/>
              <a:ext cx="293542" cy="71437"/>
            </a:xfrm>
            <a:prstGeom prst="curvedConnector3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261A5DBE-6ECC-C9A1-65C6-76759748541F}"/>
                  </a:ext>
                </a:extLst>
              </p:cNvPr>
              <p:cNvSpPr txBox="1"/>
              <p:nvPr/>
            </p:nvSpPr>
            <p:spPr>
              <a:xfrm>
                <a:off x="9133987" y="5029050"/>
                <a:ext cx="16964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𝑙𝑖𝑛𝑒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261A5DBE-6ECC-C9A1-65C6-767597485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987" y="5029050"/>
                <a:ext cx="1696426" cy="307777"/>
              </a:xfrm>
              <a:prstGeom prst="rect">
                <a:avLst/>
              </a:prstGeom>
              <a:blipFill>
                <a:blip r:embed="rId8"/>
                <a:stretch>
                  <a:fillRect l="-2867" t="-4000" r="-1075" b="-1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39E4398-7E50-23B9-4012-1F0693B19AEC}"/>
                  </a:ext>
                </a:extLst>
              </p:cNvPr>
              <p:cNvSpPr txBox="1"/>
              <p:nvPr/>
            </p:nvSpPr>
            <p:spPr>
              <a:xfrm>
                <a:off x="5108343" y="4142030"/>
                <a:ext cx="8563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&gt;1/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39E4398-7E50-23B9-4012-1F0693B19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343" y="4142030"/>
                <a:ext cx="856325" cy="276999"/>
              </a:xfrm>
              <a:prstGeom prst="rect">
                <a:avLst/>
              </a:prstGeom>
              <a:blipFill>
                <a:blip r:embed="rId9"/>
                <a:stretch>
                  <a:fillRect l="-6429" t="-2174" r="-6429" b="-3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8768E53-6FF6-ABF8-6513-E42EE210A097}"/>
                  </a:ext>
                </a:extLst>
              </p:cNvPr>
              <p:cNvSpPr txBox="1"/>
              <p:nvPr/>
            </p:nvSpPr>
            <p:spPr>
              <a:xfrm>
                <a:off x="6656434" y="4120101"/>
                <a:ext cx="926792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8768E53-6FF6-ABF8-6513-E42EE210A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434" y="4120101"/>
                <a:ext cx="926792" cy="298928"/>
              </a:xfrm>
              <a:prstGeom prst="rect">
                <a:avLst/>
              </a:prstGeom>
              <a:blipFill>
                <a:blip r:embed="rId10"/>
                <a:stretch>
                  <a:fillRect l="-5263" r="-3947" b="-244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B8857E1-C9A4-51B0-218C-4716129EFAC6}"/>
              </a:ext>
            </a:extLst>
          </p:cNvPr>
          <p:cNvSpPr txBox="1"/>
          <p:nvPr/>
        </p:nvSpPr>
        <p:spPr>
          <a:xfrm>
            <a:off x="4631635" y="477078"/>
            <a:ext cx="711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Blue-</a:t>
            </a:r>
            <a:r>
              <a:rPr lang="it-IT" dirty="0" err="1"/>
              <a:t>shifted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</a:t>
            </a:r>
            <a:r>
              <a:rPr lang="it-IT" dirty="0" err="1"/>
              <a:t>annihilation</a:t>
            </a:r>
            <a:r>
              <a:rPr lang="it-IT" dirty="0"/>
              <a:t> line: Scenario 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0B17BCD-F59F-8B40-DC9D-0A59D4B4515D}"/>
              </a:ext>
            </a:extLst>
          </p:cNvPr>
          <p:cNvSpPr txBox="1"/>
          <p:nvPr/>
        </p:nvSpPr>
        <p:spPr>
          <a:xfrm>
            <a:off x="5031649" y="5948516"/>
            <a:ext cx="536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HLE can be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luminosity</a:t>
            </a:r>
            <a:r>
              <a:rPr lang="it-IT" dirty="0"/>
              <a:t> drops </a:t>
            </a:r>
          </a:p>
        </p:txBody>
      </p:sp>
    </p:spTree>
    <p:extLst>
      <p:ext uri="{BB962C8B-B14F-4D97-AF65-F5344CB8AC3E}">
        <p14:creationId xmlns:p14="http://schemas.microsoft.com/office/powerpoint/2010/main" val="4145599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85400F-A725-6015-B827-74B850560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What’s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next</a:t>
            </a:r>
            <a:r>
              <a:rPr lang="it-IT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53181F-502C-0658-6204-40D27E5D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54A468-B193-1F10-FDC5-989544664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49" y="1792579"/>
            <a:ext cx="1649509" cy="7389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BA74FDA-DBDD-2BB6-6AFA-2AD737A52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67" y="915910"/>
            <a:ext cx="2516170" cy="6404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66580C-BDBB-5A56-8D84-60B5A5357DCC}"/>
              </a:ext>
            </a:extLst>
          </p:cNvPr>
          <p:cNvSpPr txBox="1"/>
          <p:nvPr/>
        </p:nvSpPr>
        <p:spPr>
          <a:xfrm>
            <a:off x="576053" y="1690688"/>
            <a:ext cx="9741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chemeClr val="bg1"/>
                </a:solidFill>
              </a:rPr>
              <a:t>Electromagnetic</a:t>
            </a:r>
            <a:r>
              <a:rPr lang="it-IT" sz="1800" dirty="0">
                <a:solidFill>
                  <a:schemeClr val="bg1"/>
                </a:solidFill>
              </a:rPr>
              <a:t> follow-up of </a:t>
            </a:r>
            <a:r>
              <a:rPr lang="it-IT" sz="1800" dirty="0" err="1">
                <a:solidFill>
                  <a:schemeClr val="bg1"/>
                </a:solidFill>
              </a:rPr>
              <a:t>gravitational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waves</a:t>
            </a:r>
            <a:r>
              <a:rPr lang="it-IT" sz="1800" dirty="0">
                <a:solidFill>
                  <a:schemeClr val="bg1"/>
                </a:solidFill>
              </a:rPr>
              <a:t> events</a:t>
            </a: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</a:rPr>
              <a:t>Modelling</a:t>
            </a:r>
            <a:r>
              <a:rPr lang="it-IT" dirty="0">
                <a:solidFill>
                  <a:schemeClr val="bg1"/>
                </a:solidFill>
              </a:rPr>
              <a:t> of the HE prompt component 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Implications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for Large Size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Telescope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(</a:t>
            </a:r>
            <a:r>
              <a:rPr lang="it-IT" sz="1800" b="0" i="0" u="none" strike="noStrike" baseline="0" dirty="0">
                <a:solidFill>
                  <a:schemeClr val="bg1"/>
                </a:solidFill>
                <a:latin typeface="CMR10"/>
              </a:rPr>
              <a:t>20 - 150 GeV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Implications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of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anysotropic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particle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distribution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function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on the prompt and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afterglow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spectrum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Study of HE and VHE </a:t>
            </a:r>
            <a:r>
              <a:rPr lang="it-IT" dirty="0" err="1">
                <a:solidFill>
                  <a:schemeClr val="bg1"/>
                </a:solidFill>
              </a:rPr>
              <a:t>emission</a:t>
            </a:r>
            <a:r>
              <a:rPr lang="it-IT" dirty="0">
                <a:solidFill>
                  <a:schemeClr val="bg1"/>
                </a:solidFill>
              </a:rPr>
              <a:t> from prompt and </a:t>
            </a:r>
            <a:r>
              <a:rPr lang="it-IT" dirty="0" err="1">
                <a:solidFill>
                  <a:schemeClr val="bg1"/>
                </a:solidFill>
              </a:rPr>
              <a:t>afterglow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both</a:t>
            </a:r>
            <a:r>
              <a:rPr lang="it-IT" dirty="0">
                <a:solidFill>
                  <a:schemeClr val="bg1"/>
                </a:solidFill>
              </a:rPr>
              <a:t> on </a:t>
            </a:r>
            <a:r>
              <a:rPr lang="it-IT" dirty="0" err="1">
                <a:solidFill>
                  <a:schemeClr val="bg1"/>
                </a:solidFill>
              </a:rPr>
              <a:t>axis</a:t>
            </a:r>
            <a:r>
              <a:rPr lang="it-IT" dirty="0">
                <a:solidFill>
                  <a:schemeClr val="bg1"/>
                </a:solidFill>
              </a:rPr>
              <a:t> and off </a:t>
            </a:r>
            <a:r>
              <a:rPr lang="it-IT" dirty="0" err="1">
                <a:solidFill>
                  <a:schemeClr val="bg1"/>
                </a:solidFill>
              </a:rPr>
              <a:t>axis</a:t>
            </a:r>
            <a:r>
              <a:rPr lang="it-IT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7E3FAE3-48D6-E63C-EAF7-9BEE770E62DF}"/>
              </a:ext>
            </a:extLst>
          </p:cNvPr>
          <p:cNvSpPr txBox="1"/>
          <p:nvPr/>
        </p:nvSpPr>
        <p:spPr>
          <a:xfrm>
            <a:off x="429740" y="4414022"/>
            <a:ext cx="1153899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Publications</a:t>
            </a:r>
          </a:p>
          <a:p>
            <a:endParaRPr lang="it-IT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schemeClr val="bg1"/>
                </a:solidFill>
              </a:rPr>
              <a:t>Ravasio, Maria Edvige, et al. ”A </a:t>
            </a:r>
            <a:r>
              <a:rPr lang="it-IT" sz="1600" dirty="0" err="1">
                <a:solidFill>
                  <a:schemeClr val="bg1"/>
                </a:solidFill>
              </a:rPr>
              <a:t>bright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megaelectronvolt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emission</a:t>
            </a:r>
            <a:r>
              <a:rPr lang="it-IT" sz="1600" dirty="0">
                <a:solidFill>
                  <a:schemeClr val="bg1"/>
                </a:solidFill>
              </a:rPr>
              <a:t> line in </a:t>
            </a:r>
            <a:r>
              <a:rPr lang="el-GR" sz="1600" dirty="0">
                <a:solidFill>
                  <a:schemeClr val="bg1"/>
                </a:solidFill>
              </a:rPr>
              <a:t>γ-</a:t>
            </a:r>
            <a:r>
              <a:rPr lang="it-IT" sz="1600" dirty="0">
                <a:solidFill>
                  <a:schemeClr val="bg1"/>
                </a:solidFill>
              </a:rPr>
              <a:t>ray burst GRB 221009A.” </a:t>
            </a:r>
            <a:r>
              <a:rPr lang="it-IT" sz="1600" dirty="0" err="1">
                <a:solidFill>
                  <a:schemeClr val="bg1"/>
                </a:solidFill>
              </a:rPr>
              <a:t>arXiv</a:t>
            </a:r>
            <a:r>
              <a:rPr lang="it-IT" sz="1600" dirty="0">
                <a:solidFill>
                  <a:schemeClr val="bg1"/>
                </a:solidFill>
              </a:rPr>
              <a:t> e-</a:t>
            </a:r>
            <a:r>
              <a:rPr lang="it-IT" sz="1600" dirty="0" err="1">
                <a:solidFill>
                  <a:schemeClr val="bg1"/>
                </a:solidFill>
              </a:rPr>
              <a:t>prints</a:t>
            </a:r>
            <a:r>
              <a:rPr lang="it-IT" sz="1600" dirty="0">
                <a:solidFill>
                  <a:schemeClr val="bg1"/>
                </a:solidFill>
              </a:rPr>
              <a:t> (2023): arXiv-2303.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Macera, Samanta et al. ”High-Energy spectral component of the prompt emission of GRBs”, </a:t>
            </a:r>
            <a:r>
              <a:rPr lang="en-US" sz="1600" dirty="0">
                <a:solidFill>
                  <a:srgbClr val="FFC000"/>
                </a:solidFill>
              </a:rPr>
              <a:t>in preparation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schemeClr val="bg1"/>
                </a:solidFill>
              </a:rPr>
              <a:t>Alladio, Franco et al. ”PROTO-SPHERA: a </a:t>
            </a:r>
            <a:r>
              <a:rPr lang="it-IT" sz="1600" dirty="0" err="1">
                <a:solidFill>
                  <a:schemeClr val="bg1"/>
                </a:solidFill>
              </a:rPr>
              <a:t>magnetic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confinement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experiment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which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emulates</a:t>
            </a:r>
            <a:r>
              <a:rPr lang="it-IT" sz="1600" dirty="0">
                <a:solidFill>
                  <a:schemeClr val="bg1"/>
                </a:solidFill>
              </a:rPr>
              <a:t> the jet + </a:t>
            </a:r>
            <a:r>
              <a:rPr lang="it-IT" sz="1600" dirty="0" err="1">
                <a:solidFill>
                  <a:schemeClr val="bg1"/>
                </a:solidFill>
              </a:rPr>
              <a:t>torus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astrophysical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plasmas</a:t>
            </a:r>
            <a:r>
              <a:rPr lang="it-IT" sz="1600" dirty="0">
                <a:solidFill>
                  <a:schemeClr val="bg1"/>
                </a:solidFill>
              </a:rPr>
              <a:t>”, </a:t>
            </a:r>
            <a:r>
              <a:rPr lang="it-IT" sz="1600" dirty="0" err="1">
                <a:solidFill>
                  <a:schemeClr val="bg1"/>
                </a:solidFill>
              </a:rPr>
              <a:t>submitted</a:t>
            </a:r>
            <a:r>
              <a:rPr lang="it-IT" sz="1600" dirty="0">
                <a:solidFill>
                  <a:schemeClr val="bg1"/>
                </a:solidFill>
              </a:rPr>
              <a:t> to Plasma </a:t>
            </a:r>
            <a:r>
              <a:rPr lang="it-IT" sz="1600" dirty="0" err="1">
                <a:solidFill>
                  <a:schemeClr val="bg1"/>
                </a:solidFill>
              </a:rPr>
              <a:t>Physics</a:t>
            </a:r>
            <a:r>
              <a:rPr lang="it-IT" sz="1600" dirty="0">
                <a:solidFill>
                  <a:schemeClr val="bg1"/>
                </a:solidFill>
              </a:rPr>
              <a:t> and </a:t>
            </a:r>
            <a:r>
              <a:rPr lang="it-IT" sz="1600" dirty="0" err="1">
                <a:solidFill>
                  <a:schemeClr val="bg1"/>
                </a:solidFill>
              </a:rPr>
              <a:t>Controlled</a:t>
            </a:r>
            <a:r>
              <a:rPr lang="it-IT" sz="1600" dirty="0">
                <a:solidFill>
                  <a:schemeClr val="bg1"/>
                </a:solidFill>
              </a:rPr>
              <a:t> Fusion.</a:t>
            </a:r>
          </a:p>
          <a:p>
            <a:endParaRPr lang="it-IT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99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899E2-FE96-B8E2-8C25-01AD4350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5706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Backup slides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E152C9-19A2-E3F5-1B45-00161492E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747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4225CCD-BF42-94C5-7317-A75C14ADADCF}"/>
              </a:ext>
            </a:extLst>
          </p:cNvPr>
          <p:cNvSpPr/>
          <p:nvPr/>
        </p:nvSpPr>
        <p:spPr>
          <a:xfrm>
            <a:off x="0" y="0"/>
            <a:ext cx="4336026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3290AF-5A3A-E688-29DC-E7EF7BA369B8}"/>
              </a:ext>
            </a:extLst>
          </p:cNvPr>
          <p:cNvSpPr txBox="1">
            <a:spLocks/>
          </p:cNvSpPr>
          <p:nvPr/>
        </p:nvSpPr>
        <p:spPr>
          <a:xfrm>
            <a:off x="264903" y="625045"/>
            <a:ext cx="4992989" cy="242759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Prompt Emission: </a:t>
            </a:r>
            <a:endParaRPr lang="en-US" sz="3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Band Model</a:t>
            </a:r>
            <a:endParaRPr lang="en-US" sz="3600" dirty="0">
              <a:solidFill>
                <a:schemeClr val="bg1"/>
              </a:solidFill>
              <a:cs typeface="Calibri Light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33E1C93-18C5-4D9F-4C67-D0A6FD9BB407}"/>
                  </a:ext>
                </a:extLst>
              </p:cNvPr>
              <p:cNvSpPr txBox="1"/>
              <p:nvPr/>
            </p:nvSpPr>
            <p:spPr>
              <a:xfrm>
                <a:off x="360564" y="4136678"/>
                <a:ext cx="3045898" cy="719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&lt;(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≥(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33E1C93-18C5-4D9F-4C67-D0A6FD9BB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64" y="4136678"/>
                <a:ext cx="3045898" cy="719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7BDFD9-8E5D-2FFC-9C98-D216620D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28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11E647C-8A8D-B812-8B9C-3944ADBAE243}"/>
                  </a:ext>
                </a:extLst>
              </p:cNvPr>
              <p:cNvSpPr txBox="1"/>
              <p:nvPr/>
            </p:nvSpPr>
            <p:spPr>
              <a:xfrm>
                <a:off x="4994784" y="4875578"/>
                <a:ext cx="6902247" cy="270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/>
                  <a:t>Inconsistency </a:t>
                </a:r>
                <a:r>
                  <a:rPr lang="it-IT" dirty="0" err="1"/>
                  <a:t>between</a:t>
                </a:r>
                <a:r>
                  <a:rPr lang="it-IT" dirty="0"/>
                  <a:t> </a:t>
                </a:r>
                <a:r>
                  <a:rPr lang="el-GR" dirty="0"/>
                  <a:t>α</a:t>
                </a:r>
                <a:r>
                  <a:rPr lang="it-IT" dirty="0"/>
                  <a:t> = -1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𝑓𝑎𝑠𝑡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𝑐𝑜𝑜𝑙𝑖𝑛𝑔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 err="1"/>
                  <a:t>Spectral</a:t>
                </a:r>
                <a:r>
                  <a:rPr lang="it-IT" dirty="0"/>
                  <a:t> </a:t>
                </a:r>
                <a:r>
                  <a:rPr lang="it-IT" dirty="0" err="1"/>
                  <a:t>width</a:t>
                </a:r>
                <a:r>
                  <a:rPr lang="it-IT" dirty="0"/>
                  <a:t> </a:t>
                </a:r>
                <a:r>
                  <a:rPr lang="it-IT" dirty="0" err="1"/>
                  <a:t>observed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too</a:t>
                </a:r>
                <a:r>
                  <a:rPr lang="it-IT" dirty="0"/>
                  <a:t> </a:t>
                </a:r>
                <a:r>
                  <a:rPr lang="it-IT" dirty="0" err="1"/>
                  <a:t>narrow</a:t>
                </a:r>
                <a:r>
                  <a:rPr lang="it-IT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11E647C-8A8D-B812-8B9C-3944ADBAE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784" y="4875578"/>
                <a:ext cx="6902247" cy="2700035"/>
              </a:xfrm>
              <a:prstGeom prst="rect">
                <a:avLst/>
              </a:prstGeom>
              <a:blipFill>
                <a:blip r:embed="rId5"/>
                <a:stretch>
                  <a:fillRect l="-5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48E5EF-BAA5-A1F3-FE46-85527FCD515E}"/>
              </a:ext>
            </a:extLst>
          </p:cNvPr>
          <p:cNvSpPr txBox="1"/>
          <p:nvPr/>
        </p:nvSpPr>
        <p:spPr>
          <a:xfrm>
            <a:off x="4994784" y="163380"/>
            <a:ext cx="68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Synchrotron</a:t>
            </a:r>
            <a:r>
              <a:rPr lang="it-IT" dirty="0"/>
              <a:t> line of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:</a:t>
            </a:r>
          </a:p>
          <a:p>
            <a:endParaRPr lang="it-IT" dirty="0"/>
          </a:p>
          <a:p>
            <a:r>
              <a:rPr lang="el-GR" dirty="0"/>
              <a:t>α 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should not exceed −2/3 for an optically thin shocked material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341D50-7AA4-EB82-5A39-1E847C661036}"/>
              </a:ext>
            </a:extLst>
          </p:cNvPr>
          <p:cNvSpPr txBox="1"/>
          <p:nvPr/>
        </p:nvSpPr>
        <p:spPr>
          <a:xfrm>
            <a:off x="4994784" y="1325563"/>
            <a:ext cx="6823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 If the effects of the synchrotron cooling are also taken into account the index can lie in the range of −3/2 to −2/3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16EAA3C-388D-39E7-DCBA-E9A602F4B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76" y="2354424"/>
            <a:ext cx="2549489" cy="231975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4067F5E-2265-D33E-DC3B-A30466C9398F}"/>
              </a:ext>
            </a:extLst>
          </p:cNvPr>
          <p:cNvSpPr txBox="1"/>
          <p:nvPr/>
        </p:nvSpPr>
        <p:spPr>
          <a:xfrm>
            <a:off x="7837661" y="3090532"/>
            <a:ext cx="214453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400" dirty="0" err="1"/>
              <a:t>Poolakkil</a:t>
            </a:r>
            <a:r>
              <a:rPr lang="it-IT" sz="1400" dirty="0"/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1613599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D734A54-2AF2-CC46-1C12-01D6732E326B}"/>
              </a:ext>
            </a:extLst>
          </p:cNvPr>
          <p:cNvSpPr/>
          <p:nvPr/>
        </p:nvSpPr>
        <p:spPr>
          <a:xfrm>
            <a:off x="0" y="-1623"/>
            <a:ext cx="12192000" cy="1325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F0AE3F-C357-53BB-8FBB-EF8A31DB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Parameter</a:t>
            </a:r>
            <a:r>
              <a:rPr lang="it-IT" dirty="0">
                <a:solidFill>
                  <a:schemeClr val="bg1"/>
                </a:solidFill>
              </a:rPr>
              <a:t> Space of </a:t>
            </a:r>
            <a:r>
              <a:rPr lang="it-IT" dirty="0" err="1">
                <a:solidFill>
                  <a:schemeClr val="bg1"/>
                </a:solidFill>
              </a:rPr>
              <a:t>Synchrotron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D57DB3-D13C-C161-2853-28B7F8ECE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5" y="1965325"/>
            <a:ext cx="6039656" cy="42705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5CB5406-994D-94A6-859D-507E621E8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42" y="2108200"/>
            <a:ext cx="4119628" cy="37484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463CCC-C32D-29FB-DA55-FD0D80B4463B}"/>
              </a:ext>
            </a:extLst>
          </p:cNvPr>
          <p:cNvSpPr txBox="1"/>
          <p:nvPr/>
        </p:nvSpPr>
        <p:spPr>
          <a:xfrm>
            <a:off x="8713960" y="5992915"/>
            <a:ext cx="2144539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600" dirty="0" err="1"/>
              <a:t>Poolakkil</a:t>
            </a:r>
            <a:r>
              <a:rPr lang="it-IT" sz="1600" dirty="0"/>
              <a:t> et al. 2021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8709A15-31E5-2203-6B29-D67826BC6997}"/>
              </a:ext>
            </a:extLst>
          </p:cNvPr>
          <p:cNvCxnSpPr/>
          <p:nvPr/>
        </p:nvCxnSpPr>
        <p:spPr>
          <a:xfrm>
            <a:off x="838200" y="4486275"/>
            <a:ext cx="5514611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B10CAF-3585-FBBF-278A-851D6222E30F}"/>
              </a:ext>
            </a:extLst>
          </p:cNvPr>
          <p:cNvSpPr txBox="1"/>
          <p:nvPr/>
        </p:nvSpPr>
        <p:spPr>
          <a:xfrm>
            <a:off x="4848570" y="4161638"/>
            <a:ext cx="197159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1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Fast </a:t>
            </a:r>
            <a:r>
              <a:rPr kumimoji="0" lang="it-IT" sz="1400" b="1" i="1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Cooling</a:t>
            </a:r>
            <a:endParaRPr kumimoji="0" lang="it-IT" sz="1400" b="1" i="1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F33824-623C-6951-5337-7C729696705A}"/>
              </a:ext>
            </a:extLst>
          </p:cNvPr>
          <p:cNvSpPr txBox="1"/>
          <p:nvPr/>
        </p:nvSpPr>
        <p:spPr>
          <a:xfrm>
            <a:off x="4848570" y="4486275"/>
            <a:ext cx="197159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i="1" dirty="0">
                <a:solidFill>
                  <a:srgbClr val="FF0000"/>
                </a:solidFill>
              </a:rPr>
              <a:t>Slow</a:t>
            </a:r>
            <a:r>
              <a:rPr kumimoji="0" lang="it-IT" sz="14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it-IT" sz="1400" b="1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Cooling</a:t>
            </a:r>
            <a:endParaRPr kumimoji="0" lang="it-IT" sz="14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Freccia in su 13">
            <a:extLst>
              <a:ext uri="{FF2B5EF4-FFF2-40B4-BE49-F238E27FC236}">
                <a16:creationId xmlns:a16="http://schemas.microsoft.com/office/drawing/2014/main" id="{3C933CBC-9950-3550-0DBF-2647149689D4}"/>
              </a:ext>
            </a:extLst>
          </p:cNvPr>
          <p:cNvSpPr/>
          <p:nvPr/>
        </p:nvSpPr>
        <p:spPr>
          <a:xfrm>
            <a:off x="5181600" y="3908123"/>
            <a:ext cx="190238" cy="520478"/>
          </a:xfrm>
          <a:prstGeom prst="upArrow">
            <a:avLst>
              <a:gd name="adj1" fmla="val 33156"/>
              <a:gd name="adj2" fmla="val 64738"/>
            </a:avLst>
          </a:prstGeom>
          <a:solidFill>
            <a:srgbClr val="00B050"/>
          </a:solidFill>
          <a:ln w="12700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Freccia in su 14">
            <a:extLst>
              <a:ext uri="{FF2B5EF4-FFF2-40B4-BE49-F238E27FC236}">
                <a16:creationId xmlns:a16="http://schemas.microsoft.com/office/drawing/2014/main" id="{4873DBCD-495C-09BF-C8EF-3F9D5026ED51}"/>
              </a:ext>
            </a:extLst>
          </p:cNvPr>
          <p:cNvSpPr/>
          <p:nvPr/>
        </p:nvSpPr>
        <p:spPr>
          <a:xfrm rot="10800000">
            <a:off x="5172077" y="4574596"/>
            <a:ext cx="199761" cy="485857"/>
          </a:xfrm>
          <a:prstGeom prst="upArrow">
            <a:avLst>
              <a:gd name="adj1" fmla="val 33156"/>
              <a:gd name="adj2" fmla="val 64738"/>
            </a:avLst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C1228BF-DA91-2D45-D07A-72C55C88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305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2C923683-B82F-04BC-4520-B7CD74673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7648" r="3463"/>
          <a:stretch/>
        </p:blipFill>
        <p:spPr>
          <a:xfrm>
            <a:off x="20" y="0"/>
            <a:ext cx="12191980" cy="685799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B8374B-DA0B-8C36-A7A7-8B0766DE0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2399"/>
            <a:ext cx="10515600" cy="4351338"/>
          </a:xfrm>
        </p:spPr>
        <p:txBody>
          <a:bodyPr/>
          <a:lstStyle/>
          <a:p>
            <a:r>
              <a:rPr lang="it-IT" dirty="0" err="1"/>
              <a:t>Main</a:t>
            </a:r>
            <a:r>
              <a:rPr lang="it-IT" dirty="0"/>
              <a:t> Goal: study of the nature of prompt </a:t>
            </a:r>
            <a:r>
              <a:rPr lang="it-IT" dirty="0" err="1"/>
              <a:t>emission</a:t>
            </a:r>
            <a:r>
              <a:rPr lang="it-IT" dirty="0"/>
              <a:t> of Gamma-ray bursts  </a:t>
            </a:r>
          </a:p>
          <a:p>
            <a:endParaRPr lang="it-IT" dirty="0"/>
          </a:p>
          <a:p>
            <a:r>
              <a:rPr lang="it-IT" dirty="0"/>
              <a:t>How? </a:t>
            </a:r>
          </a:p>
          <a:p>
            <a:endParaRPr lang="it-IT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it-IT" dirty="0"/>
              <a:t> </a:t>
            </a:r>
            <a:r>
              <a:rPr lang="it-IT" dirty="0" err="1"/>
              <a:t>Systematic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of a </a:t>
            </a:r>
            <a:r>
              <a:rPr lang="it-IT" dirty="0" err="1"/>
              <a:t>selected</a:t>
            </a:r>
            <a:r>
              <a:rPr lang="it-IT" dirty="0"/>
              <a:t> sample of </a:t>
            </a:r>
            <a:r>
              <a:rPr lang="it-IT" dirty="0" err="1"/>
              <a:t>GRBs</a:t>
            </a:r>
            <a:r>
              <a:rPr lang="it-IT" dirty="0"/>
              <a:t> to study the High-Energy </a:t>
            </a:r>
            <a:r>
              <a:rPr lang="it-IT" dirty="0" err="1"/>
              <a:t>emission</a:t>
            </a: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it-IT" dirty="0"/>
              <a:t>Follow up of the </a:t>
            </a:r>
            <a:r>
              <a:rPr lang="it-IT" dirty="0" err="1"/>
              <a:t>brightest</a:t>
            </a:r>
            <a:r>
              <a:rPr lang="it-IT" dirty="0"/>
              <a:t> GRB of </a:t>
            </a:r>
            <a:r>
              <a:rPr lang="it-IT" dirty="0" err="1"/>
              <a:t>all</a:t>
            </a:r>
            <a:r>
              <a:rPr lang="it-IT" dirty="0"/>
              <a:t> time </a:t>
            </a:r>
            <a:r>
              <a:rPr lang="it-IT" dirty="0">
                <a:sym typeface="Wingdings" panose="05000000000000000000" pitchFamily="2" charset="2"/>
              </a:rPr>
              <a:t> First </a:t>
            </a:r>
            <a:r>
              <a:rPr lang="it-IT" dirty="0" err="1">
                <a:sym typeface="Wingdings" panose="05000000000000000000" pitchFamily="2" charset="2"/>
              </a:rPr>
              <a:t>detection</a:t>
            </a:r>
            <a:r>
              <a:rPr lang="it-IT" dirty="0">
                <a:sym typeface="Wingdings" panose="05000000000000000000" pitchFamily="2" charset="2"/>
              </a:rPr>
              <a:t> of a MeV </a:t>
            </a:r>
            <a:r>
              <a:rPr lang="it-IT" dirty="0" err="1">
                <a:sym typeface="Wingdings" panose="05000000000000000000" pitchFamily="2" charset="2"/>
              </a:rPr>
              <a:t>emission</a:t>
            </a:r>
            <a:r>
              <a:rPr lang="it-IT" dirty="0">
                <a:sym typeface="Wingdings" panose="05000000000000000000" pitchFamily="2" charset="2"/>
              </a:rPr>
              <a:t> line in a GRB prompt </a:t>
            </a:r>
            <a:r>
              <a:rPr lang="it-IT" dirty="0" err="1">
                <a:sym typeface="Wingdings" panose="05000000000000000000" pitchFamily="2" charset="2"/>
              </a:rPr>
              <a:t>spectrum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6CD271-6844-073C-33BB-620F3F40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346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0AE3F-C357-53BB-8FBB-EF8A31DB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6883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Group 2: HE </a:t>
            </a:r>
            <a:r>
              <a:rPr lang="it-IT" dirty="0" err="1"/>
              <a:t>dominated</a:t>
            </a:r>
            <a:r>
              <a:rPr lang="it-IT" dirty="0"/>
              <a:t> by power </a:t>
            </a:r>
            <a:r>
              <a:rPr lang="it-IT" dirty="0" err="1"/>
              <a:t>law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E3CF947-15DE-6393-FFFC-51374942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30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6214E4-F64C-6A5B-8007-A5D9F8CB9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7" y="1393393"/>
            <a:ext cx="7332861" cy="496295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E91123A-14E0-8B2E-5B9E-3A046B44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/>
          <a:stretch/>
        </p:blipFill>
        <p:spPr>
          <a:xfrm>
            <a:off x="8522610" y="3429000"/>
            <a:ext cx="3622687" cy="35052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8649FC6-287F-143A-0EAB-873DCB0827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/>
          <a:stretch/>
        </p:blipFill>
        <p:spPr>
          <a:xfrm>
            <a:off x="8906023" y="803550"/>
            <a:ext cx="3011641" cy="28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3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D734A54-2AF2-CC46-1C12-01D6732E326B}"/>
              </a:ext>
            </a:extLst>
          </p:cNvPr>
          <p:cNvSpPr/>
          <p:nvPr/>
        </p:nvSpPr>
        <p:spPr>
          <a:xfrm>
            <a:off x="0" y="-1623"/>
            <a:ext cx="12192000" cy="13255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F0AE3F-C357-53BB-8FBB-EF8A31DB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Group 2: HE </a:t>
            </a:r>
            <a:r>
              <a:rPr lang="it-IT" dirty="0" err="1">
                <a:solidFill>
                  <a:schemeClr val="bg1"/>
                </a:solidFill>
              </a:rPr>
              <a:t>dominated</a:t>
            </a:r>
            <a:r>
              <a:rPr lang="it-IT" dirty="0">
                <a:solidFill>
                  <a:schemeClr val="bg1"/>
                </a:solidFill>
              </a:rPr>
              <a:t> by power </a:t>
            </a:r>
            <a:r>
              <a:rPr lang="it-IT" dirty="0" err="1">
                <a:solidFill>
                  <a:schemeClr val="bg1"/>
                </a:solidFill>
              </a:rPr>
              <a:t>law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E3CF947-15DE-6393-FFFC-51374942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31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FFA7EE-C1E6-72C4-524D-D83A4C3A7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80" y="1581131"/>
            <a:ext cx="4998473" cy="508030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8C64C5E-69D9-4FFB-459F-2F7914655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9" y="1581131"/>
            <a:ext cx="4998474" cy="49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6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B63FA3-AC5D-24D4-1F2F-2A462617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1818"/>
            <a:ext cx="10515600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Detection</a:t>
            </a:r>
            <a:r>
              <a:rPr lang="it-IT" dirty="0">
                <a:solidFill>
                  <a:schemeClr val="bg1"/>
                </a:solidFill>
              </a:rPr>
              <a:t> of High-Energy </a:t>
            </a:r>
            <a:r>
              <a:rPr lang="it-IT" dirty="0" err="1">
                <a:solidFill>
                  <a:schemeClr val="bg1"/>
                </a:solidFill>
              </a:rPr>
              <a:t>photons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temporally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coincident</a:t>
            </a:r>
            <a:r>
              <a:rPr lang="it-IT" dirty="0">
                <a:solidFill>
                  <a:schemeClr val="bg1"/>
                </a:solidFill>
              </a:rPr>
              <a:t> with prompt </a:t>
            </a:r>
            <a:r>
              <a:rPr lang="it-IT" dirty="0" err="1">
                <a:solidFill>
                  <a:schemeClr val="bg1"/>
                </a:solidFill>
              </a:rPr>
              <a:t>emission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AA9B7D-BC80-F7EB-EBC9-6ADB4FF916A0}"/>
              </a:ext>
            </a:extLst>
          </p:cNvPr>
          <p:cNvSpPr txBox="1"/>
          <p:nvPr/>
        </p:nvSpPr>
        <p:spPr>
          <a:xfrm>
            <a:off x="5504221" y="4356616"/>
            <a:ext cx="30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Afterglow</a:t>
            </a:r>
            <a:r>
              <a:rPr lang="it-IT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BB0FC8-209D-8A83-883E-0B402147A45F}"/>
              </a:ext>
            </a:extLst>
          </p:cNvPr>
          <p:cNvSpPr txBox="1"/>
          <p:nvPr/>
        </p:nvSpPr>
        <p:spPr>
          <a:xfrm>
            <a:off x="1556570" y="43566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Prompt-</a:t>
            </a:r>
            <a:r>
              <a:rPr lang="it-IT" dirty="0" err="1">
                <a:solidFill>
                  <a:schemeClr val="bg1"/>
                </a:solidFill>
              </a:rPr>
              <a:t>related</a:t>
            </a:r>
            <a:r>
              <a:rPr lang="it-IT" dirty="0">
                <a:solidFill>
                  <a:schemeClr val="bg1"/>
                </a:solidFill>
              </a:rPr>
              <a:t>?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165541-FFC2-CD7C-AA9C-156B6778217D}"/>
              </a:ext>
            </a:extLst>
          </p:cNvPr>
          <p:cNvSpPr txBox="1"/>
          <p:nvPr/>
        </p:nvSpPr>
        <p:spPr>
          <a:xfrm>
            <a:off x="9220200" y="4356616"/>
            <a:ext cx="1762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…?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C527C8-AC08-DDEC-4F0A-21D86F2E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35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11F79-314B-E4B5-5993-9A755D26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9" y="88126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</a:rPr>
              <a:t>Prompt </a:t>
            </a:r>
            <a:r>
              <a:rPr lang="it-IT" sz="3600" dirty="0" err="1">
                <a:solidFill>
                  <a:schemeClr val="bg1"/>
                </a:solidFill>
              </a:rPr>
              <a:t>Emission</a:t>
            </a:r>
            <a:r>
              <a:rPr lang="it-IT" sz="3600" dirty="0">
                <a:solidFill>
                  <a:schemeClr val="bg1"/>
                </a:solidFill>
              </a:rPr>
              <a:t>: </a:t>
            </a:r>
            <a:r>
              <a:rPr lang="it-IT" sz="3600" dirty="0" err="1">
                <a:solidFill>
                  <a:schemeClr val="bg1"/>
                </a:solidFill>
              </a:rPr>
              <a:t>Internal</a:t>
            </a:r>
            <a:r>
              <a:rPr lang="it-IT" sz="3600" dirty="0">
                <a:solidFill>
                  <a:schemeClr val="bg1"/>
                </a:solidFill>
              </a:rPr>
              <a:t> Shocks Model</a:t>
            </a:r>
          </a:p>
        </p:txBody>
      </p:sp>
      <p:sp>
        <p:nvSpPr>
          <p:cNvPr id="4" name="Flowchart: Connector 1">
            <a:extLst>
              <a:ext uri="{FF2B5EF4-FFF2-40B4-BE49-F238E27FC236}">
                <a16:creationId xmlns:a16="http://schemas.microsoft.com/office/drawing/2014/main" id="{CA8C638F-BE01-AF72-C382-713357A60745}"/>
              </a:ext>
            </a:extLst>
          </p:cNvPr>
          <p:cNvSpPr/>
          <p:nvPr/>
        </p:nvSpPr>
        <p:spPr>
          <a:xfrm>
            <a:off x="697523" y="3320562"/>
            <a:ext cx="281353" cy="293076"/>
          </a:xfrm>
          <a:prstGeom prst="flowChartConnector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Arc 2">
            <a:extLst>
              <a:ext uri="{FF2B5EF4-FFF2-40B4-BE49-F238E27FC236}">
                <a16:creationId xmlns:a16="http://schemas.microsoft.com/office/drawing/2014/main" id="{0860F3E6-5FD8-E535-5B27-959A343D605B}"/>
              </a:ext>
            </a:extLst>
          </p:cNvPr>
          <p:cNvSpPr/>
          <p:nvPr/>
        </p:nvSpPr>
        <p:spPr>
          <a:xfrm rot="2460000">
            <a:off x="730085" y="3064826"/>
            <a:ext cx="816805" cy="784675"/>
          </a:xfrm>
          <a:prstGeom prst="arc">
            <a:avLst>
              <a:gd name="adj1" fmla="val 16847385"/>
              <a:gd name="adj2" fmla="val 2118386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Arc 2">
            <a:extLst>
              <a:ext uri="{FF2B5EF4-FFF2-40B4-BE49-F238E27FC236}">
                <a16:creationId xmlns:a16="http://schemas.microsoft.com/office/drawing/2014/main" id="{457AAABE-24B7-D99C-40A3-8A310C16E4B5}"/>
              </a:ext>
            </a:extLst>
          </p:cNvPr>
          <p:cNvSpPr/>
          <p:nvPr/>
        </p:nvSpPr>
        <p:spPr>
          <a:xfrm rot="2704563">
            <a:off x="998929" y="2974526"/>
            <a:ext cx="1031460" cy="908947"/>
          </a:xfrm>
          <a:prstGeom prst="arc">
            <a:avLst>
              <a:gd name="adj1" fmla="val 16847385"/>
              <a:gd name="adj2" fmla="val 2118386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BEDD16-F9FB-5E93-9264-AAB47816387C}"/>
              </a:ext>
            </a:extLst>
          </p:cNvPr>
          <p:cNvSpPr txBox="1"/>
          <p:nvPr/>
        </p:nvSpPr>
        <p:spPr>
          <a:xfrm>
            <a:off x="2537810" y="3940448"/>
            <a:ext cx="1371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Shock </a:t>
            </a:r>
            <a:r>
              <a:rPr lang="it-IT" sz="1200" dirty="0" err="1">
                <a:solidFill>
                  <a:schemeClr val="bg1"/>
                </a:solidFill>
              </a:rPr>
              <a:t>Formation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04257287-6809-D0C7-1078-FB8A59733357}"/>
              </a:ext>
            </a:extLst>
          </p:cNvPr>
          <p:cNvSpPr/>
          <p:nvPr/>
        </p:nvSpPr>
        <p:spPr>
          <a:xfrm rot="2431198">
            <a:off x="2228437" y="2870716"/>
            <a:ext cx="1071994" cy="1134528"/>
          </a:xfrm>
          <a:prstGeom prst="arc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B54F04D-5CAE-8A37-3AA2-DA18F7746A01}"/>
              </a:ext>
            </a:extLst>
          </p:cNvPr>
          <p:cNvSpPr txBox="1"/>
          <p:nvPr/>
        </p:nvSpPr>
        <p:spPr>
          <a:xfrm>
            <a:off x="8492836" y="1505487"/>
            <a:ext cx="369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GBM LC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24B2AAB-2087-3065-808F-E8C70D0367B8}"/>
                  </a:ext>
                </a:extLst>
              </p:cNvPr>
              <p:cNvSpPr txBox="1"/>
              <p:nvPr/>
            </p:nvSpPr>
            <p:spPr>
              <a:xfrm>
                <a:off x="1366506" y="2652274"/>
                <a:ext cx="19524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24B2AAB-2087-3065-808F-E8C70D036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06" y="2652274"/>
                <a:ext cx="195246" cy="215444"/>
              </a:xfrm>
              <a:prstGeom prst="rect">
                <a:avLst/>
              </a:prstGeom>
              <a:blipFill>
                <a:blip r:embed="rId4"/>
                <a:stretch>
                  <a:fillRect l="-21875" r="-6250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2892DE4-1037-DF27-4863-976695652BB3}"/>
                  </a:ext>
                </a:extLst>
              </p:cNvPr>
              <p:cNvSpPr txBox="1"/>
              <p:nvPr/>
            </p:nvSpPr>
            <p:spPr>
              <a:xfrm>
                <a:off x="1746357" y="2652274"/>
                <a:ext cx="1994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2892DE4-1037-DF27-4863-976695652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57" y="2652274"/>
                <a:ext cx="199414" cy="215444"/>
              </a:xfrm>
              <a:prstGeom prst="rect">
                <a:avLst/>
              </a:prstGeom>
              <a:blipFill>
                <a:blip r:embed="rId5"/>
                <a:stretch>
                  <a:fillRect l="-21212" r="-6061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AA7F037-36FF-9F7D-18E2-657365EA6F71}"/>
                  </a:ext>
                </a:extLst>
              </p:cNvPr>
              <p:cNvSpPr txBox="1"/>
              <p:nvPr/>
            </p:nvSpPr>
            <p:spPr>
              <a:xfrm>
                <a:off x="1366381" y="4032922"/>
                <a:ext cx="7599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AA7F037-36FF-9F7D-18E2-657365EA6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381" y="4032922"/>
                <a:ext cx="759952" cy="276999"/>
              </a:xfrm>
              <a:prstGeom prst="rect">
                <a:avLst/>
              </a:prstGeom>
              <a:blipFill>
                <a:blip r:embed="rId6"/>
                <a:stretch>
                  <a:fillRect l="-6400" r="-2400" b="-1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curvo 13">
            <a:extLst>
              <a:ext uri="{FF2B5EF4-FFF2-40B4-BE49-F238E27FC236}">
                <a16:creationId xmlns:a16="http://schemas.microsoft.com/office/drawing/2014/main" id="{4BF9C214-EBA5-19A9-F57A-BB7F6009435A}"/>
              </a:ext>
            </a:extLst>
          </p:cNvPr>
          <p:cNvCxnSpPr/>
          <p:nvPr/>
        </p:nvCxnSpPr>
        <p:spPr>
          <a:xfrm flipV="1">
            <a:off x="3333750" y="3009138"/>
            <a:ext cx="206697" cy="123825"/>
          </a:xfrm>
          <a:prstGeom prst="curvedConnector3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curvo 14">
            <a:extLst>
              <a:ext uri="{FF2B5EF4-FFF2-40B4-BE49-F238E27FC236}">
                <a16:creationId xmlns:a16="http://schemas.microsoft.com/office/drawing/2014/main" id="{1DDDFEFB-E83C-6B70-6BA7-D334860EE92C}"/>
              </a:ext>
            </a:extLst>
          </p:cNvPr>
          <p:cNvCxnSpPr>
            <a:cxnSpLocks/>
          </p:cNvCxnSpPr>
          <p:nvPr/>
        </p:nvCxnSpPr>
        <p:spPr>
          <a:xfrm flipV="1">
            <a:off x="3429000" y="3339612"/>
            <a:ext cx="257175" cy="79863"/>
          </a:xfrm>
          <a:prstGeom prst="curvedConnector3">
            <a:avLst>
              <a:gd name="adj1" fmla="val 50000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curvo 18">
            <a:extLst>
              <a:ext uri="{FF2B5EF4-FFF2-40B4-BE49-F238E27FC236}">
                <a16:creationId xmlns:a16="http://schemas.microsoft.com/office/drawing/2014/main" id="{2454532F-1448-100E-0221-F12AFA629E29}"/>
              </a:ext>
            </a:extLst>
          </p:cNvPr>
          <p:cNvCxnSpPr>
            <a:cxnSpLocks/>
          </p:cNvCxnSpPr>
          <p:nvPr/>
        </p:nvCxnSpPr>
        <p:spPr>
          <a:xfrm>
            <a:off x="3409950" y="3590925"/>
            <a:ext cx="200025" cy="142874"/>
          </a:xfrm>
          <a:prstGeom prst="curvedConnector3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magine 39">
            <a:extLst>
              <a:ext uri="{FF2B5EF4-FFF2-40B4-BE49-F238E27FC236}">
                <a16:creationId xmlns:a16="http://schemas.microsoft.com/office/drawing/2014/main" id="{DAC2AE7C-7B45-FF4B-26BF-5DF04424D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40" y="1505487"/>
            <a:ext cx="2905433" cy="1665782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C09D4FE5-998B-D9B0-6F11-CDF69C6B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5</a:t>
            </a:fld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9442B36-5376-81AA-BC6D-303D573C4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39" y="3985735"/>
            <a:ext cx="5242637" cy="22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046 L 0.14687 -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110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8607 -0.085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425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18398 -0.021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106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0.17852 0.052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4225CCD-BF42-94C5-7317-A75C14ADADCF}"/>
              </a:ext>
            </a:extLst>
          </p:cNvPr>
          <p:cNvSpPr/>
          <p:nvPr/>
        </p:nvSpPr>
        <p:spPr>
          <a:xfrm>
            <a:off x="0" y="0"/>
            <a:ext cx="4336026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3290AF-5A3A-E688-29DC-E7EF7BA369B8}"/>
              </a:ext>
            </a:extLst>
          </p:cNvPr>
          <p:cNvSpPr txBox="1">
            <a:spLocks/>
          </p:cNvSpPr>
          <p:nvPr/>
        </p:nvSpPr>
        <p:spPr>
          <a:xfrm>
            <a:off x="264903" y="625045"/>
            <a:ext cx="4992989" cy="242759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Prompt Emission: </a:t>
            </a:r>
            <a:endParaRPr lang="en-US" sz="3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Band Model</a:t>
            </a:r>
            <a:endParaRPr lang="en-US" sz="3600" dirty="0">
              <a:solidFill>
                <a:schemeClr val="bg1"/>
              </a:solidFill>
              <a:cs typeface="Calibri Light" panose="020F0302020204030204"/>
            </a:endParaRPr>
          </a:p>
        </p:txBody>
      </p:sp>
      <p:pic>
        <p:nvPicPr>
          <p:cNvPr id="8" name="Picture 7" descr="A graph of a solar energy&#10;&#10;Description automatically generated">
            <a:extLst>
              <a:ext uri="{FF2B5EF4-FFF2-40B4-BE49-F238E27FC236}">
                <a16:creationId xmlns:a16="http://schemas.microsoft.com/office/drawing/2014/main" id="{DA6E1117-398C-01E7-A5A0-DD014E9F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795" y="356205"/>
            <a:ext cx="5968230" cy="59566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BBDC97-5D7F-2F42-18D8-994CEE0484C5}"/>
              </a:ext>
            </a:extLst>
          </p:cNvPr>
          <p:cNvSpPr txBox="1"/>
          <p:nvPr/>
        </p:nvSpPr>
        <p:spPr>
          <a:xfrm>
            <a:off x="7962900" y="6447956"/>
            <a:ext cx="23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Briggs et al. 1999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33E1C93-18C5-4D9F-4C67-D0A6FD9BB407}"/>
                  </a:ext>
                </a:extLst>
              </p:cNvPr>
              <p:cNvSpPr txBox="1"/>
              <p:nvPr/>
            </p:nvSpPr>
            <p:spPr>
              <a:xfrm>
                <a:off x="360564" y="4136678"/>
                <a:ext cx="3045898" cy="719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&lt;(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≥(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33E1C93-18C5-4D9F-4C67-D0A6FD9BB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64" y="4136678"/>
                <a:ext cx="3045898" cy="719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7BDFD9-8E5D-2FFC-9C98-D216620D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63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D803B73-13C6-1DCE-5499-601BA134F74E}"/>
              </a:ext>
            </a:extLst>
          </p:cNvPr>
          <p:cNvSpPr/>
          <p:nvPr/>
        </p:nvSpPr>
        <p:spPr>
          <a:xfrm>
            <a:off x="0" y="0"/>
            <a:ext cx="4336026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95AE55C-C175-6983-C5D0-86546D6D2E8A}"/>
              </a:ext>
            </a:extLst>
          </p:cNvPr>
          <p:cNvSpPr txBox="1">
            <a:spLocks/>
          </p:cNvSpPr>
          <p:nvPr/>
        </p:nvSpPr>
        <p:spPr>
          <a:xfrm>
            <a:off x="464885" y="727222"/>
            <a:ext cx="3133721" cy="3972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E260BC-BEEB-0B81-0119-7EC91B97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78" y="571003"/>
            <a:ext cx="6260776" cy="53052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752AB3-CC7E-089D-D7D9-0F9EB7BF516D}"/>
              </a:ext>
            </a:extLst>
          </p:cNvPr>
          <p:cNvSpPr txBox="1">
            <a:spLocks/>
          </p:cNvSpPr>
          <p:nvPr/>
        </p:nvSpPr>
        <p:spPr>
          <a:xfrm>
            <a:off x="83290" y="1323135"/>
            <a:ext cx="4169445" cy="242759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>
                <a:solidFill>
                  <a:schemeClr val="bg1"/>
                </a:solidFill>
              </a:rPr>
              <a:t>Prompt </a:t>
            </a:r>
            <a:r>
              <a:rPr lang="it-IT" sz="4400" dirty="0" err="1">
                <a:solidFill>
                  <a:schemeClr val="bg1"/>
                </a:solidFill>
              </a:rPr>
              <a:t>Emission</a:t>
            </a:r>
            <a:r>
              <a:rPr lang="it-IT" sz="4400" dirty="0">
                <a:solidFill>
                  <a:schemeClr val="bg1"/>
                </a:solidFill>
              </a:rPr>
              <a:t>: X-ray data and energy breaks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8C0D9C-7AFA-C4CA-AE39-6DC397B5AEF6}"/>
              </a:ext>
            </a:extLst>
          </p:cNvPr>
          <p:cNvSpPr txBox="1"/>
          <p:nvPr/>
        </p:nvSpPr>
        <p:spPr>
          <a:xfrm>
            <a:off x="6957935" y="6331981"/>
            <a:ext cx="314198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Ravasio et  al. 2018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115E908-5CF2-1F86-0992-787054EA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03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8788447-BA5F-B764-1F8E-0761246DC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19" y="136525"/>
            <a:ext cx="5010150" cy="639291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96BD7FB-58FA-E703-6374-142F4F886594}"/>
              </a:ext>
            </a:extLst>
          </p:cNvPr>
          <p:cNvSpPr/>
          <p:nvPr/>
        </p:nvSpPr>
        <p:spPr>
          <a:xfrm>
            <a:off x="0" y="0"/>
            <a:ext cx="4336026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C8F34A-F605-52EA-3EBC-C3836BED19AA}"/>
              </a:ext>
            </a:extLst>
          </p:cNvPr>
          <p:cNvSpPr txBox="1">
            <a:spLocks/>
          </p:cNvSpPr>
          <p:nvPr/>
        </p:nvSpPr>
        <p:spPr>
          <a:xfrm>
            <a:off x="1" y="1401794"/>
            <a:ext cx="4257368" cy="24819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Prompt Emission: </a:t>
            </a:r>
          </a:p>
          <a:p>
            <a:pPr>
              <a:spcAft>
                <a:spcPts val="600"/>
              </a:spcAft>
            </a:pPr>
            <a:r>
              <a:rPr lang="it-IT" dirty="0" err="1">
                <a:solidFill>
                  <a:schemeClr val="bg1"/>
                </a:solidFill>
              </a:rPr>
              <a:t>towards</a:t>
            </a:r>
            <a:r>
              <a:rPr lang="it-IT" dirty="0">
                <a:solidFill>
                  <a:schemeClr val="bg1"/>
                </a:solidFill>
              </a:rPr>
              <a:t> a </a:t>
            </a:r>
            <a:r>
              <a:rPr lang="it-IT" dirty="0" err="1">
                <a:solidFill>
                  <a:schemeClr val="bg1"/>
                </a:solidFill>
              </a:rPr>
              <a:t>synchrotron</a:t>
            </a:r>
            <a:r>
              <a:rPr lang="it-IT" dirty="0">
                <a:solidFill>
                  <a:schemeClr val="bg1"/>
                </a:solidFill>
              </a:rPr>
              <a:t> model</a:t>
            </a:r>
            <a:endParaRPr lang="en-US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C15E7A-3471-778F-52E1-03FF5D610C3D}"/>
              </a:ext>
            </a:extLst>
          </p:cNvPr>
          <p:cNvSpPr txBox="1"/>
          <p:nvPr/>
        </p:nvSpPr>
        <p:spPr>
          <a:xfrm>
            <a:off x="6195244" y="6428706"/>
            <a:ext cx="276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Oganesyan</a:t>
            </a:r>
            <a:r>
              <a:rPr lang="it-IT" sz="1400" dirty="0"/>
              <a:t>  et al. 2019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BF7865-498C-5446-06DE-471DD1657DA9}"/>
              </a:ext>
            </a:extLst>
          </p:cNvPr>
          <p:cNvSpPr txBox="1"/>
          <p:nvPr/>
        </p:nvSpPr>
        <p:spPr>
          <a:xfrm>
            <a:off x="604991" y="4554735"/>
            <a:ext cx="2762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chemeClr val="bg1"/>
                </a:solidFill>
              </a:rPr>
              <a:t>Prediction</a:t>
            </a:r>
            <a:r>
              <a:rPr lang="it-IT" sz="1600" dirty="0">
                <a:solidFill>
                  <a:schemeClr val="bg1"/>
                </a:solidFill>
              </a:rPr>
              <a:t> of optical </a:t>
            </a:r>
            <a:r>
              <a:rPr lang="it-IT" sz="1600" dirty="0" err="1">
                <a:solidFill>
                  <a:schemeClr val="bg1"/>
                </a:solidFill>
              </a:rPr>
              <a:t>flux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559322-7D59-9BFB-F032-6B5E32BD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8</a:t>
            </a:fld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355A1B-A6F3-19C5-9637-B3A062E7DD41}"/>
              </a:ext>
            </a:extLst>
          </p:cNvPr>
          <p:cNvSpPr txBox="1"/>
          <p:nvPr/>
        </p:nvSpPr>
        <p:spPr>
          <a:xfrm>
            <a:off x="9429750" y="4629743"/>
            <a:ext cx="2762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Burgess et al 2020</a:t>
            </a:r>
          </a:p>
          <a:p>
            <a:pPr algn="ctr"/>
            <a:r>
              <a:rPr lang="it-IT" sz="1600" dirty="0"/>
              <a:t>Zhang et al 2020</a:t>
            </a:r>
          </a:p>
          <a:p>
            <a:pPr algn="ctr"/>
            <a:r>
              <a:rPr lang="it-IT" sz="1600" dirty="0"/>
              <a:t>…</a:t>
            </a:r>
          </a:p>
          <a:p>
            <a:pPr algn="ctr"/>
            <a:endParaRPr lang="it-IT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EA6841-E544-0939-0A4A-366E64BBAE3E}"/>
              </a:ext>
            </a:extLst>
          </p:cNvPr>
          <p:cNvSpPr txBox="1"/>
          <p:nvPr/>
        </p:nvSpPr>
        <p:spPr>
          <a:xfrm>
            <a:off x="10146890" y="4210583"/>
            <a:ext cx="160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Synchrotron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30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125455-82D3-3FD4-7CA2-01A3D61160D0}"/>
              </a:ext>
            </a:extLst>
          </p:cNvPr>
          <p:cNvSpPr txBox="1">
            <a:spLocks/>
          </p:cNvSpPr>
          <p:nvPr/>
        </p:nvSpPr>
        <p:spPr>
          <a:xfrm>
            <a:off x="323850" y="156783"/>
            <a:ext cx="11544299" cy="29511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Early GeV emission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4C3A61-121A-E084-415F-DED1E3DCBFB3}"/>
              </a:ext>
            </a:extLst>
          </p:cNvPr>
          <p:cNvSpPr txBox="1"/>
          <p:nvPr/>
        </p:nvSpPr>
        <p:spPr>
          <a:xfrm>
            <a:off x="2514137" y="3485636"/>
            <a:ext cx="7163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</a:rPr>
              <a:t>Detection</a:t>
            </a:r>
            <a:r>
              <a:rPr lang="it-IT" sz="2400" dirty="0">
                <a:solidFill>
                  <a:schemeClr val="bg1"/>
                </a:solidFill>
              </a:rPr>
              <a:t> of High-Energy </a:t>
            </a:r>
            <a:r>
              <a:rPr lang="it-IT" sz="2400" dirty="0" err="1">
                <a:solidFill>
                  <a:schemeClr val="bg1"/>
                </a:solidFill>
              </a:rPr>
              <a:t>Photons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during</a:t>
            </a:r>
            <a:r>
              <a:rPr lang="it-IT" sz="2400" dirty="0">
                <a:solidFill>
                  <a:schemeClr val="bg1"/>
                </a:solidFill>
              </a:rPr>
              <a:t> the prompt </a:t>
            </a:r>
            <a:r>
              <a:rPr lang="it-IT" sz="2400" dirty="0" err="1">
                <a:solidFill>
                  <a:schemeClr val="bg1"/>
                </a:solidFill>
              </a:rPr>
              <a:t>phase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7D43D2C-6278-2F03-6900-D9712B45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1C2A-B1B1-4E74-898D-C74A9A1EC2E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6706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3783</TotalTime>
  <Words>950</Words>
  <Application>Microsoft Office PowerPoint</Application>
  <PresentationFormat>Widescreen</PresentationFormat>
  <Paragraphs>229</Paragraphs>
  <Slides>31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1" baseType="lpstr">
      <vt:lpstr>-apple-system</vt:lpstr>
      <vt:lpstr>Arial</vt:lpstr>
      <vt:lpstr>ArialMT</vt:lpstr>
      <vt:lpstr>Calibri</vt:lpstr>
      <vt:lpstr>Calibri Light</vt:lpstr>
      <vt:lpstr>Cambria Math</vt:lpstr>
      <vt:lpstr>CMR10</vt:lpstr>
      <vt:lpstr>Helvetica Neue Medium</vt:lpstr>
      <vt:lpstr>Wingdings</vt:lpstr>
      <vt:lpstr>Tema di Office</vt:lpstr>
      <vt:lpstr>High-Energy emission in GRB prompt spectrum</vt:lpstr>
      <vt:lpstr>GRB phenomenology</vt:lpstr>
      <vt:lpstr>Presentazione standard di PowerPoint</vt:lpstr>
      <vt:lpstr>Detection of High-Energy photons temporally coincident with prompt emission</vt:lpstr>
      <vt:lpstr>Prompt Emission: Internal Shocks Model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Early GeV Emission</vt:lpstr>
      <vt:lpstr>Early GeV Emission</vt:lpstr>
      <vt:lpstr>Study of the prompt emission Spectrum </vt:lpstr>
      <vt:lpstr>Sample and Spectral Analysis  </vt:lpstr>
      <vt:lpstr>Sample</vt:lpstr>
      <vt:lpstr>Tested Models</vt:lpstr>
      <vt:lpstr>Results</vt:lpstr>
      <vt:lpstr>Results</vt:lpstr>
      <vt:lpstr>Results</vt:lpstr>
      <vt:lpstr> Temporal evolution of the power law flux</vt:lpstr>
      <vt:lpstr>Parameter Space of Synchrotron</vt:lpstr>
      <vt:lpstr>Results</vt:lpstr>
      <vt:lpstr>Presentazione standard di PowerPoint</vt:lpstr>
      <vt:lpstr>GRB 221009A</vt:lpstr>
      <vt:lpstr>Interpretations</vt:lpstr>
      <vt:lpstr>Interpretations</vt:lpstr>
      <vt:lpstr>What’s next?</vt:lpstr>
      <vt:lpstr>Backup slides</vt:lpstr>
      <vt:lpstr>Presentazione standard di PowerPoint</vt:lpstr>
      <vt:lpstr>Parameter Space of Synchrotron</vt:lpstr>
      <vt:lpstr>Group 2: HE dominated by power law</vt:lpstr>
      <vt:lpstr>Group 2: HE dominated by power law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High-Energy Emission in Gamma-Ray Bursts</dc:title>
  <dc:creator>Samanta Macera</dc:creator>
  <cp:lastModifiedBy>Samanta Macera</cp:lastModifiedBy>
  <cp:revision>53</cp:revision>
  <dcterms:created xsi:type="dcterms:W3CDTF">2023-10-18T10:22:11Z</dcterms:created>
  <dcterms:modified xsi:type="dcterms:W3CDTF">2023-10-23T20:51:37Z</dcterms:modified>
</cp:coreProperties>
</file>